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notesSlides/notesSlide7.xml" ContentType="application/vnd.openxmlformats-officedocument.presentationml.notesSlide+xml"/>
  <Override PartName="/ppt/tags/tag32.xml" ContentType="application/vnd.openxmlformats-officedocument.presentationml.tags+xml"/>
  <Override PartName="/ppt/notesSlides/notesSlide8.xml" ContentType="application/vnd.openxmlformats-officedocument.presentationml.notesSlide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notesSlides/notesSlide9.xml" ContentType="application/vnd.openxmlformats-officedocument.presentationml.notesSlide+xml"/>
  <Override PartName="/ppt/tags/tag42.xml" ContentType="application/vnd.openxmlformats-officedocument.presentationml.tags+xml"/>
  <Override PartName="/ppt/notesSlides/notesSlide10.xml" ContentType="application/vnd.openxmlformats-officedocument.presentationml.notesSlide+xml"/>
  <Override PartName="/ppt/tags/tag43.xml" ContentType="application/vnd.openxmlformats-officedocument.presentationml.tags+xml"/>
  <Override PartName="/ppt/notesSlides/notesSlide11.xml" ContentType="application/vnd.openxmlformats-officedocument.presentationml.notesSlide+xml"/>
  <Override PartName="/ppt/tags/tag44.xml" ContentType="application/vnd.openxmlformats-officedocument.presentationml.tags+xml"/>
  <Override PartName="/ppt/notesSlides/notesSlide12.xml" ContentType="application/vnd.openxmlformats-officedocument.presentationml.notesSlide+xml"/>
  <Override PartName="/ppt/tags/tag45.xml" ContentType="application/vnd.openxmlformats-officedocument.presentationml.tags+xml"/>
  <Override PartName="/ppt/notesSlides/notesSlide13.xml" ContentType="application/vnd.openxmlformats-officedocument.presentationml.notesSlide+xml"/>
  <Override PartName="/ppt/tags/tag46.xml" ContentType="application/vnd.openxmlformats-officedocument.presentationml.tags+xml"/>
  <Override PartName="/ppt/notesSlides/notesSlide14.xml" ContentType="application/vnd.openxmlformats-officedocument.presentationml.notesSlide+xml"/>
  <Override PartName="/ppt/tags/tag47.xml" ContentType="application/vnd.openxmlformats-officedocument.presentationml.tags+xml"/>
  <Override PartName="/ppt/notesSlides/notesSlide15.xml" ContentType="application/vnd.openxmlformats-officedocument.presentationml.notesSlide+xml"/>
  <Override PartName="/ppt/tags/tag48.xml" ContentType="application/vnd.openxmlformats-officedocument.presentationml.tags+xml"/>
  <Override PartName="/ppt/notesSlides/notesSlide16.xml" ContentType="application/vnd.openxmlformats-officedocument.presentationml.notesSlide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80"/>
  </p:notesMasterIdLst>
  <p:sldIdLst>
    <p:sldId id="2134805907" r:id="rId5"/>
    <p:sldId id="2134805788" r:id="rId6"/>
    <p:sldId id="2134805789" r:id="rId7"/>
    <p:sldId id="2134805899" r:id="rId8"/>
    <p:sldId id="743" r:id="rId9"/>
    <p:sldId id="2134806171" r:id="rId10"/>
    <p:sldId id="2134806177" r:id="rId11"/>
    <p:sldId id="2134806172" r:id="rId12"/>
    <p:sldId id="2134806214" r:id="rId13"/>
    <p:sldId id="2134806173" r:id="rId14"/>
    <p:sldId id="2134806174" r:id="rId15"/>
    <p:sldId id="2134806155" r:id="rId16"/>
    <p:sldId id="2134806178" r:id="rId17"/>
    <p:sldId id="2134806208" r:id="rId18"/>
    <p:sldId id="2134806231" r:id="rId19"/>
    <p:sldId id="2134806181" r:id="rId20"/>
    <p:sldId id="2134806182" r:id="rId21"/>
    <p:sldId id="2134806209" r:id="rId22"/>
    <p:sldId id="2134806230" r:id="rId23"/>
    <p:sldId id="2134806185" r:id="rId24"/>
    <p:sldId id="2134806187" r:id="rId25"/>
    <p:sldId id="2134806227" r:id="rId26"/>
    <p:sldId id="2134806229" r:id="rId27"/>
    <p:sldId id="2134806189" r:id="rId28"/>
    <p:sldId id="2134806190" r:id="rId29"/>
    <p:sldId id="2134806211" r:id="rId30"/>
    <p:sldId id="2134806232" r:id="rId31"/>
    <p:sldId id="2134806193" r:id="rId32"/>
    <p:sldId id="2134806153" r:id="rId33"/>
    <p:sldId id="2134806194" r:id="rId34"/>
    <p:sldId id="2134806237" r:id="rId35"/>
    <p:sldId id="2134806238" r:id="rId36"/>
    <p:sldId id="2134806239" r:id="rId37"/>
    <p:sldId id="2134806195" r:id="rId38"/>
    <p:sldId id="2134806212" r:id="rId39"/>
    <p:sldId id="2134806234" r:id="rId40"/>
    <p:sldId id="2134806235" r:id="rId41"/>
    <p:sldId id="2134806236" r:id="rId42"/>
    <p:sldId id="2134806175" r:id="rId43"/>
    <p:sldId id="2134806196" r:id="rId44"/>
    <p:sldId id="2134806197" r:id="rId45"/>
    <p:sldId id="2134806198" r:id="rId46"/>
    <p:sldId id="2134806199" r:id="rId47"/>
    <p:sldId id="2134806233" r:id="rId48"/>
    <p:sldId id="2134806215" r:id="rId49"/>
    <p:sldId id="2134805610" r:id="rId50"/>
    <p:sldId id="2134806201" r:id="rId51"/>
    <p:sldId id="2134806202" r:id="rId52"/>
    <p:sldId id="2134806203" r:id="rId53"/>
    <p:sldId id="2134806204" r:id="rId54"/>
    <p:sldId id="2134806206" r:id="rId55"/>
    <p:sldId id="2134806205" r:id="rId56"/>
    <p:sldId id="2134806207" r:id="rId57"/>
    <p:sldId id="2134806216" r:id="rId58"/>
    <p:sldId id="2134806219" r:id="rId59"/>
    <p:sldId id="2134806176" r:id="rId60"/>
    <p:sldId id="2134806220" r:id="rId61"/>
    <p:sldId id="2134806221" r:id="rId62"/>
    <p:sldId id="2134806222" r:id="rId63"/>
    <p:sldId id="2134806218" r:id="rId64"/>
    <p:sldId id="2134806223" r:id="rId65"/>
    <p:sldId id="2134806169" r:id="rId66"/>
    <p:sldId id="2134806224" r:id="rId67"/>
    <p:sldId id="2134806058" r:id="rId68"/>
    <p:sldId id="2134805780" r:id="rId69"/>
    <p:sldId id="2134805821" r:id="rId70"/>
    <p:sldId id="2134805822" r:id="rId71"/>
    <p:sldId id="2134805823" r:id="rId72"/>
    <p:sldId id="2134805828" r:id="rId73"/>
    <p:sldId id="2134805824" r:id="rId74"/>
    <p:sldId id="2134805827" r:id="rId75"/>
    <p:sldId id="2134805905" r:id="rId76"/>
    <p:sldId id="2134805826" r:id="rId77"/>
    <p:sldId id="2134805825" r:id="rId78"/>
    <p:sldId id="2134806059" r:id="rId79"/>
  </p:sldIdLst>
  <p:sldSz cx="12192000" cy="6858000"/>
  <p:notesSz cx="6669088" cy="9926638"/>
  <p:custDataLst>
    <p:tags r:id="rId81"/>
  </p:custData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9A2560C-622C-3D4F-67C6-DE5FB11CE771}" name="Rudy Braeckmans" initials="RB" userId="S::r.braeckmans@eurofleet-consult.com::5fae23d2-36e9-4a0f-9dc7-0af3ec8e41dd" providerId="AD"/>
  <p188:author id="{78095E1F-0469-0A3B-C709-180DE09B805D}" name="Rudy BRAECKMANS" initials="RB" userId="S::rudy.braeckmans@gphprojets.be::f17abbfa-9a91-43c6-8084-e2597b343f0c" providerId="AD"/>
  <p188:author id="{8693AE22-E405-916B-9C14-A69E627C1785}" name="Arnaud Desmedt" initials="AD" userId="Arnaud Desmedt" providerId="None"/>
  <p188:author id="{A7119660-C737-603D-D87B-19FCCBA7CB57}" name="MALORIE ABSIL" initials="MA" userId="S::U217492@inetpsa.com::9936b434-71e2-4a6c-9640-2b2ce2cabf7f" providerId="AD"/>
  <p188:author id="{13F3A873-5E73-AF47-5168-60E826C34ABE}" name="Administrator" initials="A" userId="Administrator" providerId="None"/>
  <p188:author id="{B1A9EC7E-4C4D-0526-DE66-DCCE0570207B}" name="Rudy Braeckmans" initials="RB" userId="Rudy Braeckmans" providerId="None"/>
  <p188:author id="{28708A81-5424-E5DE-73A0-5823A6E079DA}" name="Arnaud Desmedt" initials="AD" userId="S::a.desmedt@eurofleet-consult.com::cbea870f-87d6-4388-9cd2-f7b24845f136" providerId="AD"/>
  <p188:author id="{049B66D2-E6D6-BEF4-C370-945EABA2132A}" name="MAUD LECHAT" initials="ML" userId="S::J504542@inetpsa.com::3610028c-8d41-47a3-93ee-bdebc608ac02" providerId="AD"/>
  <p188:author id="{3D0379D3-CEA0-3735-7412-9ACF0CB507D3}" name="Marc Boghe" initials="MB" userId="S::m.boghe@eurofleet-consult.com::1f4fba64-f1d5-4a57-b0e9-4784b46d9995" providerId="AD"/>
  <p188:author id="{5F5F53D8-7E4E-4681-2BC0-D44B4E168D51}" name="Rudy BRAECKMANS" initials="RB" userId="Rudy BRAECKMANS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3782"/>
    <a:srgbClr val="A6E300"/>
    <a:srgbClr val="EA2109"/>
    <a:srgbClr val="FBD800"/>
    <a:srgbClr val="70AD47"/>
    <a:srgbClr val="E7E6E6"/>
    <a:srgbClr val="404040"/>
    <a:srgbClr val="7F7F7F"/>
    <a:srgbClr val="CCEFFC"/>
    <a:srgbClr val="00B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8412" autoAdjust="0"/>
    <p:restoredTop sz="94437" autoAdjust="0"/>
  </p:normalViewPr>
  <p:slideViewPr>
    <p:cSldViewPr snapToGrid="0">
      <p:cViewPr>
        <p:scale>
          <a:sx n="90" d="100"/>
          <a:sy n="90" d="100"/>
        </p:scale>
        <p:origin x="1092" y="7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2747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theme" Target="theme/theme1.xml"/><Relationship Id="rId16" Type="http://schemas.openxmlformats.org/officeDocument/2006/relationships/slide" Target="slides/slide12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77" Type="http://schemas.openxmlformats.org/officeDocument/2006/relationships/slide" Target="slides/slide73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80" Type="http://schemas.openxmlformats.org/officeDocument/2006/relationships/notesMaster" Target="notesMasters/notesMaster1.xml"/><Relationship Id="rId85" Type="http://schemas.openxmlformats.org/officeDocument/2006/relationships/tableStyles" Target="tableStyle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tags" Target="tags/tag1.xml"/><Relationship Id="rId86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microsoft.com/office/2018/10/relationships/authors" Target="authors.xml"/><Relationship Id="rId61" Type="http://schemas.openxmlformats.org/officeDocument/2006/relationships/slide" Target="slides/slide57.xml"/><Relationship Id="rId82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rnaud Desmedt" userId="cbea870f-87d6-4388-9cd2-f7b24845f136" providerId="ADAL" clId="{A7EECF58-74FF-4F45-8AFA-70328186203B}"/>
    <pc:docChg chg="modSld">
      <pc:chgData name="Arnaud Desmedt" userId="cbea870f-87d6-4388-9cd2-f7b24845f136" providerId="ADAL" clId="{A7EECF58-74FF-4F45-8AFA-70328186203B}" dt="2023-01-19T14:58:16.834" v="191" actId="20577"/>
      <pc:docMkLst>
        <pc:docMk/>
      </pc:docMkLst>
      <pc:sldChg chg="modSp mod">
        <pc:chgData name="Arnaud Desmedt" userId="cbea870f-87d6-4388-9cd2-f7b24845f136" providerId="ADAL" clId="{A7EECF58-74FF-4F45-8AFA-70328186203B}" dt="2023-01-19T14:53:56.599" v="47" actId="20577"/>
        <pc:sldMkLst>
          <pc:docMk/>
          <pc:sldMk cId="4132985313" sldId="2134805610"/>
        </pc:sldMkLst>
        <pc:spChg chg="mod">
          <ac:chgData name="Arnaud Desmedt" userId="cbea870f-87d6-4388-9cd2-f7b24845f136" providerId="ADAL" clId="{A7EECF58-74FF-4F45-8AFA-70328186203B}" dt="2023-01-19T14:53:56.599" v="47" actId="20577"/>
          <ac:spMkLst>
            <pc:docMk/>
            <pc:sldMk cId="4132985313" sldId="2134805610"/>
            <ac:spMk id="21" creationId="{0ACDF623-0058-CB6F-2645-77BDD5E000AC}"/>
          </ac:spMkLst>
        </pc:spChg>
      </pc:sldChg>
      <pc:sldChg chg="modSp mod">
        <pc:chgData name="Arnaud Desmedt" userId="cbea870f-87d6-4388-9cd2-f7b24845f136" providerId="ADAL" clId="{A7EECF58-74FF-4F45-8AFA-70328186203B}" dt="2023-01-19T14:54:54.395" v="65" actId="20577"/>
        <pc:sldMkLst>
          <pc:docMk/>
          <pc:sldMk cId="2736720735" sldId="2134805780"/>
        </pc:sldMkLst>
        <pc:spChg chg="mod">
          <ac:chgData name="Arnaud Desmedt" userId="cbea870f-87d6-4388-9cd2-f7b24845f136" providerId="ADAL" clId="{A7EECF58-74FF-4F45-8AFA-70328186203B}" dt="2023-01-19T14:54:54.395" v="65" actId="20577"/>
          <ac:spMkLst>
            <pc:docMk/>
            <pc:sldMk cId="2736720735" sldId="2134805780"/>
            <ac:spMk id="3" creationId="{7F883897-05C9-4972-AD8C-BB37A582CDB9}"/>
          </ac:spMkLst>
        </pc:spChg>
      </pc:sldChg>
      <pc:sldChg chg="modSp mod">
        <pc:chgData name="Arnaud Desmedt" userId="cbea870f-87d6-4388-9cd2-f7b24845f136" providerId="ADAL" clId="{A7EECF58-74FF-4F45-8AFA-70328186203B}" dt="2023-01-19T14:55:10.007" v="73" actId="20577"/>
        <pc:sldMkLst>
          <pc:docMk/>
          <pc:sldMk cId="1972916900" sldId="2134805821"/>
        </pc:sldMkLst>
        <pc:spChg chg="mod">
          <ac:chgData name="Arnaud Desmedt" userId="cbea870f-87d6-4388-9cd2-f7b24845f136" providerId="ADAL" clId="{A7EECF58-74FF-4F45-8AFA-70328186203B}" dt="2023-01-19T14:55:10.007" v="73" actId="20577"/>
          <ac:spMkLst>
            <pc:docMk/>
            <pc:sldMk cId="1972916900" sldId="2134805821"/>
            <ac:spMk id="3" creationId="{7F883897-05C9-4972-AD8C-BB37A582CDB9}"/>
          </ac:spMkLst>
        </pc:spChg>
      </pc:sldChg>
      <pc:sldChg chg="modSp mod">
        <pc:chgData name="Arnaud Desmedt" userId="cbea870f-87d6-4388-9cd2-f7b24845f136" providerId="ADAL" clId="{A7EECF58-74FF-4F45-8AFA-70328186203B}" dt="2023-01-19T14:55:30.123" v="81" actId="20577"/>
        <pc:sldMkLst>
          <pc:docMk/>
          <pc:sldMk cId="1010989956" sldId="2134805823"/>
        </pc:sldMkLst>
        <pc:spChg chg="mod">
          <ac:chgData name="Arnaud Desmedt" userId="cbea870f-87d6-4388-9cd2-f7b24845f136" providerId="ADAL" clId="{A7EECF58-74FF-4F45-8AFA-70328186203B}" dt="2023-01-19T14:55:30.123" v="81" actId="20577"/>
          <ac:spMkLst>
            <pc:docMk/>
            <pc:sldMk cId="1010989956" sldId="2134805823"/>
            <ac:spMk id="3" creationId="{7F883897-05C9-4972-AD8C-BB37A582CDB9}"/>
          </ac:spMkLst>
        </pc:spChg>
      </pc:sldChg>
      <pc:sldChg chg="modSp mod">
        <pc:chgData name="Arnaud Desmedt" userId="cbea870f-87d6-4388-9cd2-f7b24845f136" providerId="ADAL" clId="{A7EECF58-74FF-4F45-8AFA-70328186203B}" dt="2023-01-19T14:56:53.568" v="133" actId="6549"/>
        <pc:sldMkLst>
          <pc:docMk/>
          <pc:sldMk cId="1352376752" sldId="2134805824"/>
        </pc:sldMkLst>
        <pc:spChg chg="mod">
          <ac:chgData name="Arnaud Desmedt" userId="cbea870f-87d6-4388-9cd2-f7b24845f136" providerId="ADAL" clId="{A7EECF58-74FF-4F45-8AFA-70328186203B}" dt="2023-01-19T14:56:53.568" v="133" actId="6549"/>
          <ac:spMkLst>
            <pc:docMk/>
            <pc:sldMk cId="1352376752" sldId="2134805824"/>
            <ac:spMk id="3" creationId="{7F883897-05C9-4972-AD8C-BB37A582CDB9}"/>
          </ac:spMkLst>
        </pc:spChg>
      </pc:sldChg>
      <pc:sldChg chg="modSp mod">
        <pc:chgData name="Arnaud Desmedt" userId="cbea870f-87d6-4388-9cd2-f7b24845f136" providerId="ADAL" clId="{A7EECF58-74FF-4F45-8AFA-70328186203B}" dt="2023-01-19T14:58:16.834" v="191" actId="20577"/>
        <pc:sldMkLst>
          <pc:docMk/>
          <pc:sldMk cId="1844823993" sldId="2134805825"/>
        </pc:sldMkLst>
        <pc:spChg chg="mod">
          <ac:chgData name="Arnaud Desmedt" userId="cbea870f-87d6-4388-9cd2-f7b24845f136" providerId="ADAL" clId="{A7EECF58-74FF-4F45-8AFA-70328186203B}" dt="2023-01-19T14:58:16.834" v="191" actId="20577"/>
          <ac:spMkLst>
            <pc:docMk/>
            <pc:sldMk cId="1844823993" sldId="2134805825"/>
            <ac:spMk id="6" creationId="{ABE6C957-DED0-4D49-9B21-E82C28BC6C7A}"/>
          </ac:spMkLst>
        </pc:spChg>
      </pc:sldChg>
      <pc:sldChg chg="modSp mod">
        <pc:chgData name="Arnaud Desmedt" userId="cbea870f-87d6-4388-9cd2-f7b24845f136" providerId="ADAL" clId="{A7EECF58-74FF-4F45-8AFA-70328186203B}" dt="2023-01-19T14:57:10.719" v="147" actId="20577"/>
        <pc:sldMkLst>
          <pc:docMk/>
          <pc:sldMk cId="3591465903" sldId="2134805827"/>
        </pc:sldMkLst>
        <pc:spChg chg="mod">
          <ac:chgData name="Arnaud Desmedt" userId="cbea870f-87d6-4388-9cd2-f7b24845f136" providerId="ADAL" clId="{A7EECF58-74FF-4F45-8AFA-70328186203B}" dt="2023-01-19T14:57:10.719" v="147" actId="20577"/>
          <ac:spMkLst>
            <pc:docMk/>
            <pc:sldMk cId="3591465903" sldId="2134805827"/>
            <ac:spMk id="3" creationId="{7F883897-05C9-4972-AD8C-BB37A582CDB9}"/>
          </ac:spMkLst>
        </pc:spChg>
      </pc:sldChg>
      <pc:sldChg chg="modSp mod">
        <pc:chgData name="Arnaud Desmedt" userId="cbea870f-87d6-4388-9cd2-f7b24845f136" providerId="ADAL" clId="{A7EECF58-74FF-4F45-8AFA-70328186203B}" dt="2023-01-19T14:56:34.539" v="120" actId="20577"/>
        <pc:sldMkLst>
          <pc:docMk/>
          <pc:sldMk cId="3735144435" sldId="2134805828"/>
        </pc:sldMkLst>
        <pc:spChg chg="mod">
          <ac:chgData name="Arnaud Desmedt" userId="cbea870f-87d6-4388-9cd2-f7b24845f136" providerId="ADAL" clId="{A7EECF58-74FF-4F45-8AFA-70328186203B}" dt="2023-01-19T14:56:34.539" v="120" actId="20577"/>
          <ac:spMkLst>
            <pc:docMk/>
            <pc:sldMk cId="3735144435" sldId="2134805828"/>
            <ac:spMk id="3" creationId="{7F883897-05C9-4972-AD8C-BB37A582CDB9}"/>
          </ac:spMkLst>
        </pc:spChg>
      </pc:sldChg>
      <pc:sldChg chg="modSp mod">
        <pc:chgData name="Arnaud Desmedt" userId="cbea870f-87d6-4388-9cd2-f7b24845f136" providerId="ADAL" clId="{A7EECF58-74FF-4F45-8AFA-70328186203B}" dt="2023-01-19T14:58:01.568" v="177" actId="20577"/>
        <pc:sldMkLst>
          <pc:docMk/>
          <pc:sldMk cId="1027618452" sldId="2134805905"/>
        </pc:sldMkLst>
        <pc:spChg chg="mod">
          <ac:chgData name="Arnaud Desmedt" userId="cbea870f-87d6-4388-9cd2-f7b24845f136" providerId="ADAL" clId="{A7EECF58-74FF-4F45-8AFA-70328186203B}" dt="2023-01-19T14:58:01.568" v="177" actId="20577"/>
          <ac:spMkLst>
            <pc:docMk/>
            <pc:sldMk cId="1027618452" sldId="2134805905"/>
            <ac:spMk id="6" creationId="{ABE6C957-DED0-4D49-9B21-E82C28BC6C7A}"/>
          </ac:spMkLst>
        </pc:spChg>
      </pc:sldChg>
      <pc:sldChg chg="modSp mod">
        <pc:chgData name="Arnaud Desmedt" userId="cbea870f-87d6-4388-9cd2-f7b24845f136" providerId="ADAL" clId="{A7EECF58-74FF-4F45-8AFA-70328186203B}" dt="2023-01-19T14:53:05.681" v="21" actId="20577"/>
        <pc:sldMkLst>
          <pc:docMk/>
          <pc:sldMk cId="3951379199" sldId="2134806153"/>
        </pc:sldMkLst>
        <pc:spChg chg="mod">
          <ac:chgData name="Arnaud Desmedt" userId="cbea870f-87d6-4388-9cd2-f7b24845f136" providerId="ADAL" clId="{A7EECF58-74FF-4F45-8AFA-70328186203B}" dt="2023-01-19T14:53:05.681" v="21" actId="20577"/>
          <ac:spMkLst>
            <pc:docMk/>
            <pc:sldMk cId="3951379199" sldId="2134806153"/>
            <ac:spMk id="28" creationId="{495DADB5-85BF-C1FF-561C-1A6E43BDC642}"/>
          </ac:spMkLst>
        </pc:spChg>
      </pc:sldChg>
      <pc:sldChg chg="modSp mod">
        <pc:chgData name="Arnaud Desmedt" userId="cbea870f-87d6-4388-9cd2-f7b24845f136" providerId="ADAL" clId="{A7EECF58-74FF-4F45-8AFA-70328186203B}" dt="2023-01-19T14:52:06.426" v="7" actId="20577"/>
        <pc:sldMkLst>
          <pc:docMk/>
          <pc:sldMk cId="106326748" sldId="2134806172"/>
        </pc:sldMkLst>
        <pc:spChg chg="mod">
          <ac:chgData name="Arnaud Desmedt" userId="cbea870f-87d6-4388-9cd2-f7b24845f136" providerId="ADAL" clId="{A7EECF58-74FF-4F45-8AFA-70328186203B}" dt="2023-01-19T14:52:06.426" v="7" actId="20577"/>
          <ac:spMkLst>
            <pc:docMk/>
            <pc:sldMk cId="106326748" sldId="2134806172"/>
            <ac:spMk id="34" creationId="{338EA8D4-A8F4-2BB0-20F3-FB3FD2E1D993}"/>
          </ac:spMkLst>
        </pc:spChg>
      </pc:sldChg>
      <pc:sldChg chg="modSp mod">
        <pc:chgData name="Arnaud Desmedt" userId="cbea870f-87d6-4388-9cd2-f7b24845f136" providerId="ADAL" clId="{A7EECF58-74FF-4F45-8AFA-70328186203B}" dt="2023-01-19T14:53:43.176" v="43" actId="20577"/>
        <pc:sldMkLst>
          <pc:docMk/>
          <pc:sldMk cId="3731642024" sldId="2134806175"/>
        </pc:sldMkLst>
        <pc:spChg chg="mod">
          <ac:chgData name="Arnaud Desmedt" userId="cbea870f-87d6-4388-9cd2-f7b24845f136" providerId="ADAL" clId="{A7EECF58-74FF-4F45-8AFA-70328186203B}" dt="2023-01-19T14:53:43.176" v="43" actId="20577"/>
          <ac:spMkLst>
            <pc:docMk/>
            <pc:sldMk cId="3731642024" sldId="2134806175"/>
            <ac:spMk id="5" creationId="{CFB68C5B-B7DF-8E4B-9FF5-B68C2F65616D}"/>
          </ac:spMkLst>
        </pc:spChg>
      </pc:sldChg>
      <pc:sldChg chg="modSp mod">
        <pc:chgData name="Arnaud Desmedt" userId="cbea870f-87d6-4388-9cd2-f7b24845f136" providerId="ADAL" clId="{A7EECF58-74FF-4F45-8AFA-70328186203B}" dt="2023-01-19T14:54:21.462" v="53" actId="20577"/>
        <pc:sldMkLst>
          <pc:docMk/>
          <pc:sldMk cId="494860714" sldId="2134806176"/>
        </pc:sldMkLst>
        <pc:spChg chg="mod">
          <ac:chgData name="Arnaud Desmedt" userId="cbea870f-87d6-4388-9cd2-f7b24845f136" providerId="ADAL" clId="{A7EECF58-74FF-4F45-8AFA-70328186203B}" dt="2023-01-19T14:54:21.462" v="53" actId="20577"/>
          <ac:spMkLst>
            <pc:docMk/>
            <pc:sldMk cId="494860714" sldId="2134806176"/>
            <ac:spMk id="14" creationId="{D03D25A0-692F-C831-5BD8-5D4F277BD905}"/>
          </ac:spMkLst>
        </pc:spChg>
        <pc:spChg chg="mod">
          <ac:chgData name="Arnaud Desmedt" userId="cbea870f-87d6-4388-9cd2-f7b24845f136" providerId="ADAL" clId="{A7EECF58-74FF-4F45-8AFA-70328186203B}" dt="2023-01-19T14:54:18.513" v="51" actId="20577"/>
          <ac:spMkLst>
            <pc:docMk/>
            <pc:sldMk cId="494860714" sldId="2134806176"/>
            <ac:spMk id="23" creationId="{0CDB7B26-29E2-1744-0969-5412EC07352D}"/>
          </ac:spMkLst>
        </pc:spChg>
      </pc:sldChg>
      <pc:sldChg chg="modSp mod">
        <pc:chgData name="Arnaud Desmedt" userId="cbea870f-87d6-4388-9cd2-f7b24845f136" providerId="ADAL" clId="{A7EECF58-74FF-4F45-8AFA-70328186203B}" dt="2023-01-19T14:52:23.666" v="9" actId="20577"/>
        <pc:sldMkLst>
          <pc:docMk/>
          <pc:sldMk cId="2243855435" sldId="2134806178"/>
        </pc:sldMkLst>
        <pc:spChg chg="mod">
          <ac:chgData name="Arnaud Desmedt" userId="cbea870f-87d6-4388-9cd2-f7b24845f136" providerId="ADAL" clId="{A7EECF58-74FF-4F45-8AFA-70328186203B}" dt="2023-01-19T14:52:23.666" v="9" actId="20577"/>
          <ac:spMkLst>
            <pc:docMk/>
            <pc:sldMk cId="2243855435" sldId="2134806178"/>
            <ac:spMk id="41" creationId="{6064EC2B-1448-4CE4-28DC-4633CCD78B84}"/>
          </ac:spMkLst>
        </pc:spChg>
      </pc:sldChg>
      <pc:sldChg chg="modSp mod">
        <pc:chgData name="Arnaud Desmedt" userId="cbea870f-87d6-4388-9cd2-f7b24845f136" providerId="ADAL" clId="{A7EECF58-74FF-4F45-8AFA-70328186203B}" dt="2023-01-19T14:52:38.483" v="13" actId="20577"/>
        <pc:sldMkLst>
          <pc:docMk/>
          <pc:sldMk cId="2030821219" sldId="2134806181"/>
        </pc:sldMkLst>
        <pc:spChg chg="mod">
          <ac:chgData name="Arnaud Desmedt" userId="cbea870f-87d6-4388-9cd2-f7b24845f136" providerId="ADAL" clId="{A7EECF58-74FF-4F45-8AFA-70328186203B}" dt="2023-01-19T14:52:38.483" v="13" actId="20577"/>
          <ac:spMkLst>
            <pc:docMk/>
            <pc:sldMk cId="2030821219" sldId="2134806181"/>
            <ac:spMk id="5" creationId="{EF6F7326-C65A-F0C7-E936-2AF3C6B4F25B}"/>
          </ac:spMkLst>
        </pc:spChg>
      </pc:sldChg>
      <pc:sldChg chg="modSp mod">
        <pc:chgData name="Arnaud Desmedt" userId="cbea870f-87d6-4388-9cd2-f7b24845f136" providerId="ADAL" clId="{A7EECF58-74FF-4F45-8AFA-70328186203B}" dt="2023-01-19T14:52:47.343" v="15" actId="20577"/>
        <pc:sldMkLst>
          <pc:docMk/>
          <pc:sldMk cId="2096045484" sldId="2134806185"/>
        </pc:sldMkLst>
        <pc:spChg chg="mod">
          <ac:chgData name="Arnaud Desmedt" userId="cbea870f-87d6-4388-9cd2-f7b24845f136" providerId="ADAL" clId="{A7EECF58-74FF-4F45-8AFA-70328186203B}" dt="2023-01-19T14:52:47.343" v="15" actId="20577"/>
          <ac:spMkLst>
            <pc:docMk/>
            <pc:sldMk cId="2096045484" sldId="2134806185"/>
            <ac:spMk id="5" creationId="{EF6F7326-C65A-F0C7-E936-2AF3C6B4F25B}"/>
          </ac:spMkLst>
        </pc:spChg>
      </pc:sldChg>
      <pc:sldChg chg="modSp mod">
        <pc:chgData name="Arnaud Desmedt" userId="cbea870f-87d6-4388-9cd2-f7b24845f136" providerId="ADAL" clId="{A7EECF58-74FF-4F45-8AFA-70328186203B}" dt="2023-01-19T14:52:54.162" v="17" actId="20577"/>
        <pc:sldMkLst>
          <pc:docMk/>
          <pc:sldMk cId="3405692745" sldId="2134806189"/>
        </pc:sldMkLst>
        <pc:spChg chg="mod">
          <ac:chgData name="Arnaud Desmedt" userId="cbea870f-87d6-4388-9cd2-f7b24845f136" providerId="ADAL" clId="{A7EECF58-74FF-4F45-8AFA-70328186203B}" dt="2023-01-19T14:52:54.162" v="17" actId="20577"/>
          <ac:spMkLst>
            <pc:docMk/>
            <pc:sldMk cId="3405692745" sldId="2134806189"/>
            <ac:spMk id="5" creationId="{EF6F7326-C65A-F0C7-E936-2AF3C6B4F25B}"/>
          </ac:spMkLst>
        </pc:spChg>
      </pc:sldChg>
      <pc:sldChg chg="modSp mod">
        <pc:chgData name="Arnaud Desmedt" userId="cbea870f-87d6-4388-9cd2-f7b24845f136" providerId="ADAL" clId="{A7EECF58-74FF-4F45-8AFA-70328186203B}" dt="2023-01-19T14:53:00.347" v="19" actId="20577"/>
        <pc:sldMkLst>
          <pc:docMk/>
          <pc:sldMk cId="2034639668" sldId="2134806193"/>
        </pc:sldMkLst>
        <pc:spChg chg="mod">
          <ac:chgData name="Arnaud Desmedt" userId="cbea870f-87d6-4388-9cd2-f7b24845f136" providerId="ADAL" clId="{A7EECF58-74FF-4F45-8AFA-70328186203B}" dt="2023-01-19T14:53:00.347" v="19" actId="20577"/>
          <ac:spMkLst>
            <pc:docMk/>
            <pc:sldMk cId="2034639668" sldId="2134806193"/>
            <ac:spMk id="5" creationId="{EF6F7326-C65A-F0C7-E936-2AF3C6B4F25B}"/>
          </ac:spMkLst>
        </pc:spChg>
      </pc:sldChg>
      <pc:sldChg chg="modSp mod">
        <pc:chgData name="Arnaud Desmedt" userId="cbea870f-87d6-4388-9cd2-f7b24845f136" providerId="ADAL" clId="{A7EECF58-74FF-4F45-8AFA-70328186203B}" dt="2023-01-19T14:53:12.732" v="23" actId="20577"/>
        <pc:sldMkLst>
          <pc:docMk/>
          <pc:sldMk cId="2544589497" sldId="2134806194"/>
        </pc:sldMkLst>
        <pc:spChg chg="mod">
          <ac:chgData name="Arnaud Desmedt" userId="cbea870f-87d6-4388-9cd2-f7b24845f136" providerId="ADAL" clId="{A7EECF58-74FF-4F45-8AFA-70328186203B}" dt="2023-01-19T14:53:12.732" v="23" actId="20577"/>
          <ac:spMkLst>
            <pc:docMk/>
            <pc:sldMk cId="2544589497" sldId="2134806194"/>
            <ac:spMk id="3" creationId="{28AC1927-AE59-5C0A-FA9A-01EE76F8701F}"/>
          </ac:spMkLst>
        </pc:spChg>
      </pc:sldChg>
      <pc:sldChg chg="modSp mod">
        <pc:chgData name="Arnaud Desmedt" userId="cbea870f-87d6-4388-9cd2-f7b24845f136" providerId="ADAL" clId="{A7EECF58-74FF-4F45-8AFA-70328186203B}" dt="2023-01-19T14:53:26.675" v="31" actId="20577"/>
        <pc:sldMkLst>
          <pc:docMk/>
          <pc:sldMk cId="2585461920" sldId="2134806195"/>
        </pc:sldMkLst>
        <pc:spChg chg="mod">
          <ac:chgData name="Arnaud Desmedt" userId="cbea870f-87d6-4388-9cd2-f7b24845f136" providerId="ADAL" clId="{A7EECF58-74FF-4F45-8AFA-70328186203B}" dt="2023-01-19T14:53:26.675" v="31" actId="20577"/>
          <ac:spMkLst>
            <pc:docMk/>
            <pc:sldMk cId="2585461920" sldId="2134806195"/>
            <ac:spMk id="14" creationId="{28F55CDE-C19A-30B7-F080-FE94AFD9C41B}"/>
          </ac:spMkLst>
        </pc:spChg>
      </pc:sldChg>
      <pc:sldChg chg="modSp mod">
        <pc:chgData name="Arnaud Desmedt" userId="cbea870f-87d6-4388-9cd2-f7b24845f136" providerId="ADAL" clId="{A7EECF58-74FF-4F45-8AFA-70328186203B}" dt="2023-01-19T14:53:45.515" v="45" actId="20577"/>
        <pc:sldMkLst>
          <pc:docMk/>
          <pc:sldMk cId="532091481" sldId="2134806196"/>
        </pc:sldMkLst>
        <pc:spChg chg="mod">
          <ac:chgData name="Arnaud Desmedt" userId="cbea870f-87d6-4388-9cd2-f7b24845f136" providerId="ADAL" clId="{A7EECF58-74FF-4F45-8AFA-70328186203B}" dt="2023-01-19T14:53:45.515" v="45" actId="20577"/>
          <ac:spMkLst>
            <pc:docMk/>
            <pc:sldMk cId="532091481" sldId="2134806196"/>
            <ac:spMk id="5" creationId="{CFB68C5B-B7DF-8E4B-9FF5-B68C2F65616D}"/>
          </ac:spMkLst>
        </pc:spChg>
      </pc:sldChg>
      <pc:sldChg chg="modSp mod">
        <pc:chgData name="Arnaud Desmedt" userId="cbea870f-87d6-4388-9cd2-f7b24845f136" providerId="ADAL" clId="{A7EECF58-74FF-4F45-8AFA-70328186203B}" dt="2023-01-19T14:54:00.313" v="49" actId="20577"/>
        <pc:sldMkLst>
          <pc:docMk/>
          <pc:sldMk cId="878075951" sldId="2134806201"/>
        </pc:sldMkLst>
        <pc:spChg chg="mod">
          <ac:chgData name="Arnaud Desmedt" userId="cbea870f-87d6-4388-9cd2-f7b24845f136" providerId="ADAL" clId="{A7EECF58-74FF-4F45-8AFA-70328186203B}" dt="2023-01-19T14:54:00.313" v="49" actId="20577"/>
          <ac:spMkLst>
            <pc:docMk/>
            <pc:sldMk cId="878075951" sldId="2134806201"/>
            <ac:spMk id="15" creationId="{F28CA3B1-C73B-41DD-267A-00E98F657474}"/>
          </ac:spMkLst>
        </pc:spChg>
      </pc:sldChg>
      <pc:sldChg chg="modSp mod">
        <pc:chgData name="Arnaud Desmedt" userId="cbea870f-87d6-4388-9cd2-f7b24845f136" providerId="ADAL" clId="{A7EECF58-74FF-4F45-8AFA-70328186203B}" dt="2023-01-19T14:52:26.945" v="11" actId="20577"/>
        <pc:sldMkLst>
          <pc:docMk/>
          <pc:sldMk cId="2985893141" sldId="2134806208"/>
        </pc:sldMkLst>
        <pc:spChg chg="mod">
          <ac:chgData name="Arnaud Desmedt" userId="cbea870f-87d6-4388-9cd2-f7b24845f136" providerId="ADAL" clId="{A7EECF58-74FF-4F45-8AFA-70328186203B}" dt="2023-01-19T14:52:26.945" v="11" actId="20577"/>
          <ac:spMkLst>
            <pc:docMk/>
            <pc:sldMk cId="2985893141" sldId="2134806208"/>
            <ac:spMk id="24" creationId="{7E129472-DDAA-94F0-D3EA-26EAF97A01D5}"/>
          </ac:spMkLst>
        </pc:spChg>
      </pc:sldChg>
      <pc:sldChg chg="modSp mod">
        <pc:chgData name="Arnaud Desmedt" userId="cbea870f-87d6-4388-9cd2-f7b24845f136" providerId="ADAL" clId="{A7EECF58-74FF-4F45-8AFA-70328186203B}" dt="2023-01-19T14:53:30.046" v="35" actId="20577"/>
        <pc:sldMkLst>
          <pc:docMk/>
          <pc:sldMk cId="220298411" sldId="2134806212"/>
        </pc:sldMkLst>
        <pc:spChg chg="mod">
          <ac:chgData name="Arnaud Desmedt" userId="cbea870f-87d6-4388-9cd2-f7b24845f136" providerId="ADAL" clId="{A7EECF58-74FF-4F45-8AFA-70328186203B}" dt="2023-01-19T14:53:30.046" v="35" actId="20577"/>
          <ac:spMkLst>
            <pc:docMk/>
            <pc:sldMk cId="220298411" sldId="2134806212"/>
            <ac:spMk id="11" creationId="{CB0EC434-FFF3-3F46-6858-1D3CBB7EB2CC}"/>
          </ac:spMkLst>
        </pc:spChg>
      </pc:sldChg>
      <pc:sldChg chg="modSp mod">
        <pc:chgData name="Arnaud Desmedt" userId="cbea870f-87d6-4388-9cd2-f7b24845f136" providerId="ADAL" clId="{A7EECF58-74FF-4F45-8AFA-70328186203B}" dt="2023-01-19T14:54:40.926" v="61" actId="20577"/>
        <pc:sldMkLst>
          <pc:docMk/>
          <pc:sldMk cId="2278096432" sldId="2134806218"/>
        </pc:sldMkLst>
        <pc:spChg chg="mod">
          <ac:chgData name="Arnaud Desmedt" userId="cbea870f-87d6-4388-9cd2-f7b24845f136" providerId="ADAL" clId="{A7EECF58-74FF-4F45-8AFA-70328186203B}" dt="2023-01-19T14:54:37.598" v="59" actId="20577"/>
          <ac:spMkLst>
            <pc:docMk/>
            <pc:sldMk cId="2278096432" sldId="2134806218"/>
            <ac:spMk id="27" creationId="{890E10AF-45E9-6892-B830-A84401AA879B}"/>
          </ac:spMkLst>
        </pc:spChg>
        <pc:spChg chg="mod">
          <ac:chgData name="Arnaud Desmedt" userId="cbea870f-87d6-4388-9cd2-f7b24845f136" providerId="ADAL" clId="{A7EECF58-74FF-4F45-8AFA-70328186203B}" dt="2023-01-19T14:54:40.926" v="61" actId="20577"/>
          <ac:spMkLst>
            <pc:docMk/>
            <pc:sldMk cId="2278096432" sldId="2134806218"/>
            <ac:spMk id="32" creationId="{BA65F815-380A-0801-4416-08C94F86FF1A}"/>
          </ac:spMkLst>
        </pc:spChg>
      </pc:sldChg>
      <pc:sldChg chg="modSp mod">
        <pc:chgData name="Arnaud Desmedt" userId="cbea870f-87d6-4388-9cd2-f7b24845f136" providerId="ADAL" clId="{A7EECF58-74FF-4F45-8AFA-70328186203B}" dt="2023-01-19T14:54:32.231" v="57" actId="20577"/>
        <pc:sldMkLst>
          <pc:docMk/>
          <pc:sldMk cId="3763269541" sldId="2134806221"/>
        </pc:sldMkLst>
        <pc:spChg chg="mod">
          <ac:chgData name="Arnaud Desmedt" userId="cbea870f-87d6-4388-9cd2-f7b24845f136" providerId="ADAL" clId="{A7EECF58-74FF-4F45-8AFA-70328186203B}" dt="2023-01-19T14:54:27.995" v="55" actId="20577"/>
          <ac:spMkLst>
            <pc:docMk/>
            <pc:sldMk cId="3763269541" sldId="2134806221"/>
            <ac:spMk id="21" creationId="{2C14634F-EEF7-CA1A-A84D-ABA09827E227}"/>
          </ac:spMkLst>
        </pc:spChg>
        <pc:spChg chg="mod">
          <ac:chgData name="Arnaud Desmedt" userId="cbea870f-87d6-4388-9cd2-f7b24845f136" providerId="ADAL" clId="{A7EECF58-74FF-4F45-8AFA-70328186203B}" dt="2023-01-19T14:54:32.231" v="57" actId="20577"/>
          <ac:spMkLst>
            <pc:docMk/>
            <pc:sldMk cId="3763269541" sldId="2134806221"/>
            <ac:spMk id="26" creationId="{F0AC13D2-AF6F-48D3-4425-D65A5747C3BA}"/>
          </ac:spMkLst>
        </pc:spChg>
      </pc:sldChg>
      <pc:sldChg chg="modSp mod">
        <pc:chgData name="Arnaud Desmedt" userId="cbea870f-87d6-4388-9cd2-f7b24845f136" providerId="ADAL" clId="{A7EECF58-74FF-4F45-8AFA-70328186203B}" dt="2023-01-19T14:53:33.022" v="37" actId="20577"/>
        <pc:sldMkLst>
          <pc:docMk/>
          <pc:sldMk cId="2106640793" sldId="2134806234"/>
        </pc:sldMkLst>
        <pc:spChg chg="mod">
          <ac:chgData name="Arnaud Desmedt" userId="cbea870f-87d6-4388-9cd2-f7b24845f136" providerId="ADAL" clId="{A7EECF58-74FF-4F45-8AFA-70328186203B}" dt="2023-01-19T14:53:33.022" v="37" actId="20577"/>
          <ac:spMkLst>
            <pc:docMk/>
            <pc:sldMk cId="2106640793" sldId="2134806234"/>
            <ac:spMk id="12" creationId="{19F7DD68-45F4-1222-9016-E847E6A77F2A}"/>
          </ac:spMkLst>
        </pc:spChg>
      </pc:sldChg>
      <pc:sldChg chg="modSp mod">
        <pc:chgData name="Arnaud Desmedt" userId="cbea870f-87d6-4388-9cd2-f7b24845f136" providerId="ADAL" clId="{A7EECF58-74FF-4F45-8AFA-70328186203B}" dt="2023-01-19T14:53:35.817" v="39" actId="20577"/>
        <pc:sldMkLst>
          <pc:docMk/>
          <pc:sldMk cId="4278654186" sldId="2134806235"/>
        </pc:sldMkLst>
        <pc:spChg chg="mod">
          <ac:chgData name="Arnaud Desmedt" userId="cbea870f-87d6-4388-9cd2-f7b24845f136" providerId="ADAL" clId="{A7EECF58-74FF-4F45-8AFA-70328186203B}" dt="2023-01-19T14:53:35.817" v="39" actId="20577"/>
          <ac:spMkLst>
            <pc:docMk/>
            <pc:sldMk cId="4278654186" sldId="2134806235"/>
            <ac:spMk id="13" creationId="{5D713DA1-B253-6A29-02C7-5F443598C6EB}"/>
          </ac:spMkLst>
        </pc:spChg>
      </pc:sldChg>
      <pc:sldChg chg="modSp mod">
        <pc:chgData name="Arnaud Desmedt" userId="cbea870f-87d6-4388-9cd2-f7b24845f136" providerId="ADAL" clId="{A7EECF58-74FF-4F45-8AFA-70328186203B}" dt="2023-01-19T14:53:39.090" v="41" actId="20577"/>
        <pc:sldMkLst>
          <pc:docMk/>
          <pc:sldMk cId="1915804049" sldId="2134806236"/>
        </pc:sldMkLst>
        <pc:spChg chg="mod">
          <ac:chgData name="Arnaud Desmedt" userId="cbea870f-87d6-4388-9cd2-f7b24845f136" providerId="ADAL" clId="{A7EECF58-74FF-4F45-8AFA-70328186203B}" dt="2023-01-19T14:53:39.090" v="41" actId="20577"/>
          <ac:spMkLst>
            <pc:docMk/>
            <pc:sldMk cId="1915804049" sldId="2134806236"/>
            <ac:spMk id="13" creationId="{EF10DE85-19C4-F21A-33EB-44A91FA6BE9D}"/>
          </ac:spMkLst>
        </pc:spChg>
      </pc:sldChg>
      <pc:sldChg chg="modSp mod">
        <pc:chgData name="Arnaud Desmedt" userId="cbea870f-87d6-4388-9cd2-f7b24845f136" providerId="ADAL" clId="{A7EECF58-74FF-4F45-8AFA-70328186203B}" dt="2023-01-19T14:53:17.575" v="25" actId="20577"/>
        <pc:sldMkLst>
          <pc:docMk/>
          <pc:sldMk cId="3780981965" sldId="2134806237"/>
        </pc:sldMkLst>
        <pc:spChg chg="mod">
          <ac:chgData name="Arnaud Desmedt" userId="cbea870f-87d6-4388-9cd2-f7b24845f136" providerId="ADAL" clId="{A7EECF58-74FF-4F45-8AFA-70328186203B}" dt="2023-01-19T14:53:17.575" v="25" actId="20577"/>
          <ac:spMkLst>
            <pc:docMk/>
            <pc:sldMk cId="3780981965" sldId="2134806237"/>
            <ac:spMk id="3" creationId="{7CEAA546-7C35-D089-0493-12A687D6147F}"/>
          </ac:spMkLst>
        </pc:spChg>
      </pc:sldChg>
      <pc:sldChg chg="modSp mod">
        <pc:chgData name="Arnaud Desmedt" userId="cbea870f-87d6-4388-9cd2-f7b24845f136" providerId="ADAL" clId="{A7EECF58-74FF-4F45-8AFA-70328186203B}" dt="2023-01-19T14:53:19.939" v="27" actId="20577"/>
        <pc:sldMkLst>
          <pc:docMk/>
          <pc:sldMk cId="687888656" sldId="2134806238"/>
        </pc:sldMkLst>
        <pc:spChg chg="mod">
          <ac:chgData name="Arnaud Desmedt" userId="cbea870f-87d6-4388-9cd2-f7b24845f136" providerId="ADAL" clId="{A7EECF58-74FF-4F45-8AFA-70328186203B}" dt="2023-01-19T14:53:19.939" v="27" actId="20577"/>
          <ac:spMkLst>
            <pc:docMk/>
            <pc:sldMk cId="687888656" sldId="2134806238"/>
            <ac:spMk id="3" creationId="{C41403FD-4A26-F69B-F5DF-8E102DFF84BD}"/>
          </ac:spMkLst>
        </pc:spChg>
      </pc:sldChg>
      <pc:sldChg chg="modSp mod">
        <pc:chgData name="Arnaud Desmedt" userId="cbea870f-87d6-4388-9cd2-f7b24845f136" providerId="ADAL" clId="{A7EECF58-74FF-4F45-8AFA-70328186203B}" dt="2023-01-19T14:53:22.912" v="29" actId="20577"/>
        <pc:sldMkLst>
          <pc:docMk/>
          <pc:sldMk cId="2977419584" sldId="2134806239"/>
        </pc:sldMkLst>
        <pc:spChg chg="mod">
          <ac:chgData name="Arnaud Desmedt" userId="cbea870f-87d6-4388-9cd2-f7b24845f136" providerId="ADAL" clId="{A7EECF58-74FF-4F45-8AFA-70328186203B}" dt="2023-01-19T14:53:22.912" v="29" actId="20577"/>
          <ac:spMkLst>
            <pc:docMk/>
            <pc:sldMk cId="2977419584" sldId="2134806239"/>
            <ac:spMk id="3" creationId="{A7AF1162-48BE-CFF9-364D-10DD51FBDE11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56136D-31C7-4429-B1C4-9E0B883B84CF}" type="datetimeFigureOut">
              <a:rPr lang="fr-FR" smtClean="0"/>
              <a:t>28/03/2023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357188" y="1241425"/>
            <a:ext cx="5954712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66909" y="4777194"/>
            <a:ext cx="533527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889938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777607" y="9428584"/>
            <a:ext cx="2889938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6FB9A1-C0F9-4408-A52C-1E4088144B26}" type="slidenum">
              <a:rPr lang="fr-FR" smtClean="0"/>
              <a:t>‹N›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966510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6FB9A1-C0F9-4408-A52C-1E4088144B26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490233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28267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7012680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230020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657601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891893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5556573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02318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6FB9A1-C0F9-4408-A52C-1E4088144B26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71538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287338" y="195263"/>
            <a:ext cx="6208713" cy="34925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Nom de version du STB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fld id="{DECD2FB7-C384-4575-8FC9-FCBF1E05A1FC}" type="datetime8">
              <a:rPr lang="fr-FR" smtClean="0"/>
              <a:pPr>
                <a:defRPr/>
              </a:pPr>
              <a:t>28/03/2023 11:03</a:t>
            </a:fld>
            <a:endParaRPr lang="fr-FR"/>
          </a:p>
        </p:txBody>
      </p:sp>
      <p:sp>
        <p:nvSpPr>
          <p:cNvPr id="6" name="ZoneTexte 9"/>
          <p:cNvSpPr txBox="1">
            <a:spLocks noChangeArrowheads="1"/>
          </p:cNvSpPr>
          <p:nvPr/>
        </p:nvSpPr>
        <p:spPr bwMode="auto">
          <a:xfrm>
            <a:off x="6682338" y="62119"/>
            <a:ext cx="3001334" cy="283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153" tIns="46077" rIns="92153" bIns="46077"/>
          <a:lstStyle>
            <a:lvl1pPr defTabSz="920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9300" indent="-288925" defTabSz="920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52525" indent="-231775" defTabSz="920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12900" indent="-230188" defTabSz="920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73275" indent="-230188" defTabSz="920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30475" indent="-230188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87675" indent="-230188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44875" indent="-230188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902075" indent="-230188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fr-FR" sz="1200"/>
              <a:t>t08</a:t>
            </a:r>
          </a:p>
        </p:txBody>
      </p:sp>
    </p:spTree>
    <p:extLst>
      <p:ext uri="{BB962C8B-B14F-4D97-AF65-F5344CB8AC3E}">
        <p14:creationId xmlns:p14="http://schemas.microsoft.com/office/powerpoint/2010/main" val="32014256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287338" y="195263"/>
            <a:ext cx="6208713" cy="34925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Nom de version du STB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fld id="{DECD2FB7-C384-4575-8FC9-FCBF1E05A1FC}" type="datetime8">
              <a:rPr lang="fr-FR" smtClean="0"/>
              <a:pPr>
                <a:defRPr/>
              </a:pPr>
              <a:t>28/03/2023 11:03</a:t>
            </a:fld>
            <a:endParaRPr lang="fr-FR"/>
          </a:p>
        </p:txBody>
      </p:sp>
      <p:sp>
        <p:nvSpPr>
          <p:cNvPr id="6" name="ZoneTexte 9"/>
          <p:cNvSpPr txBox="1">
            <a:spLocks noChangeArrowheads="1"/>
          </p:cNvSpPr>
          <p:nvPr/>
        </p:nvSpPr>
        <p:spPr bwMode="auto">
          <a:xfrm>
            <a:off x="6682338" y="62119"/>
            <a:ext cx="3001334" cy="283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153" tIns="46077" rIns="92153" bIns="46077"/>
          <a:lstStyle>
            <a:lvl1pPr defTabSz="920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9300" indent="-288925" defTabSz="920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52525" indent="-231775" defTabSz="920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12900" indent="-230188" defTabSz="920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73275" indent="-230188" defTabSz="920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30475" indent="-230188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87675" indent="-230188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44875" indent="-230188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902075" indent="-230188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fr-FR" sz="1200"/>
              <a:t>t08</a:t>
            </a:r>
          </a:p>
        </p:txBody>
      </p:sp>
    </p:spTree>
    <p:extLst>
      <p:ext uri="{BB962C8B-B14F-4D97-AF65-F5344CB8AC3E}">
        <p14:creationId xmlns:p14="http://schemas.microsoft.com/office/powerpoint/2010/main" val="3929923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287338" y="195263"/>
            <a:ext cx="6208713" cy="34925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Nom de version du STB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fld id="{DECD2FB7-C384-4575-8FC9-FCBF1E05A1FC}" type="datetime8">
              <a:rPr lang="fr-FR" smtClean="0"/>
              <a:pPr>
                <a:defRPr/>
              </a:pPr>
              <a:t>28/03/2023 11:03</a:t>
            </a:fld>
            <a:endParaRPr lang="fr-FR"/>
          </a:p>
        </p:txBody>
      </p:sp>
      <p:sp>
        <p:nvSpPr>
          <p:cNvPr id="6" name="ZoneTexte 9"/>
          <p:cNvSpPr txBox="1">
            <a:spLocks noChangeArrowheads="1"/>
          </p:cNvSpPr>
          <p:nvPr/>
        </p:nvSpPr>
        <p:spPr bwMode="auto">
          <a:xfrm>
            <a:off x="6682338" y="62119"/>
            <a:ext cx="3001334" cy="283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153" tIns="46077" rIns="92153" bIns="46077"/>
          <a:lstStyle>
            <a:lvl1pPr defTabSz="920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9300" indent="-288925" defTabSz="920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52525" indent="-231775" defTabSz="920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12900" indent="-230188" defTabSz="920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73275" indent="-230188" defTabSz="920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30475" indent="-230188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87675" indent="-230188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44875" indent="-230188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902075" indent="-230188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fr-FR" sz="1200"/>
              <a:t>t08</a:t>
            </a:r>
          </a:p>
        </p:txBody>
      </p:sp>
    </p:spTree>
    <p:extLst>
      <p:ext uri="{BB962C8B-B14F-4D97-AF65-F5344CB8AC3E}">
        <p14:creationId xmlns:p14="http://schemas.microsoft.com/office/powerpoint/2010/main" val="4589868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287338" y="195263"/>
            <a:ext cx="6208713" cy="34925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Nom de version du STB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fld id="{DECD2FB7-C384-4575-8FC9-FCBF1E05A1FC}" type="datetime8">
              <a:rPr lang="fr-FR" smtClean="0"/>
              <a:pPr>
                <a:defRPr/>
              </a:pPr>
              <a:t>28/03/2023 11:03</a:t>
            </a:fld>
            <a:endParaRPr lang="fr-FR"/>
          </a:p>
        </p:txBody>
      </p:sp>
      <p:sp>
        <p:nvSpPr>
          <p:cNvPr id="6" name="ZoneTexte 9"/>
          <p:cNvSpPr txBox="1">
            <a:spLocks noChangeArrowheads="1"/>
          </p:cNvSpPr>
          <p:nvPr/>
        </p:nvSpPr>
        <p:spPr bwMode="auto">
          <a:xfrm>
            <a:off x="6682338" y="62119"/>
            <a:ext cx="3001334" cy="283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153" tIns="46077" rIns="92153" bIns="46077"/>
          <a:lstStyle>
            <a:lvl1pPr defTabSz="920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9300" indent="-288925" defTabSz="920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52525" indent="-231775" defTabSz="920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12900" indent="-230188" defTabSz="920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73275" indent="-230188" defTabSz="920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30475" indent="-230188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87675" indent="-230188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44875" indent="-230188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902075" indent="-230188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fr-FR" sz="1200"/>
              <a:t>t08</a:t>
            </a:r>
          </a:p>
        </p:txBody>
      </p:sp>
    </p:spTree>
    <p:extLst>
      <p:ext uri="{BB962C8B-B14F-4D97-AF65-F5344CB8AC3E}">
        <p14:creationId xmlns:p14="http://schemas.microsoft.com/office/powerpoint/2010/main" val="34007213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6FB9A1-C0F9-4408-A52C-1E4088144B26}" type="slidenum">
              <a:rPr lang="fr-FR" smtClean="0"/>
              <a:t>35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92036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6FB9A1-C0F9-4408-A52C-1E4088144B26}" type="slidenum">
              <a:rPr lang="fr-FR" smtClean="0"/>
              <a:t>36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839902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478892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36FD4DD-814C-4482-8EAC-498E70AE013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C27AA358-EFE7-42F7-8211-89A3F767260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pic>
        <p:nvPicPr>
          <p:cNvPr id="8" name="Picture 7" descr="Graphical user interface&#10;&#10;Description automatically generated">
            <a:extLst>
              <a:ext uri="{FF2B5EF4-FFF2-40B4-BE49-F238E27FC236}">
                <a16:creationId xmlns:a16="http://schemas.microsoft.com/office/drawing/2014/main" id="{DE9DE56A-CE80-4577-B5E6-36F156CEF24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7528"/>
            <a:ext cx="12192000" cy="6802943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47034672-7473-4D45-9DF3-5C2EB52016ED}"/>
              </a:ext>
            </a:extLst>
          </p:cNvPr>
          <p:cNvSpPr/>
          <p:nvPr userDrawn="1"/>
        </p:nvSpPr>
        <p:spPr>
          <a:xfrm>
            <a:off x="9549113" y="62253"/>
            <a:ext cx="2608162" cy="470183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76DA61C-2EC1-4709-81E9-B998F87CEEB2}"/>
              </a:ext>
            </a:extLst>
          </p:cNvPr>
          <p:cNvSpPr/>
          <p:nvPr userDrawn="1"/>
        </p:nvSpPr>
        <p:spPr>
          <a:xfrm>
            <a:off x="1319515" y="2523282"/>
            <a:ext cx="8970379" cy="1599758"/>
          </a:xfrm>
          <a:prstGeom prst="rect">
            <a:avLst/>
          </a:prstGeom>
          <a:solidFill>
            <a:srgbClr val="2437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A464673-123C-4A8D-B5E4-D3834D7C4950}"/>
              </a:ext>
            </a:extLst>
          </p:cNvPr>
          <p:cNvSpPr txBox="1"/>
          <p:nvPr userDrawn="1"/>
        </p:nvSpPr>
        <p:spPr>
          <a:xfrm>
            <a:off x="5597235" y="6429775"/>
            <a:ext cx="1071418" cy="307777"/>
          </a:xfrm>
          <a:prstGeom prst="rect">
            <a:avLst/>
          </a:prstGeom>
          <a:solidFill>
            <a:srgbClr val="243782"/>
          </a:solidFill>
        </p:spPr>
        <p:txBody>
          <a:bodyPr wrap="square" rtlCol="0">
            <a:spAutoFit/>
          </a:bodyPr>
          <a:lstStyle/>
          <a:p>
            <a:pPr algn="ctr"/>
            <a:fld id="{F9B89A40-AD40-486A-9645-6A4043A2A57E}" type="slidenum">
              <a:rPr lang="fr-BE" sz="1400" smtClean="0">
                <a:solidFill>
                  <a:schemeClr val="bg1"/>
                </a:solidFill>
                <a:latin typeface="Encode Sans Expanded" panose="00000505000000000000" pitchFamily="2" charset="0"/>
              </a:rPr>
              <a:pPr algn="ctr"/>
              <a:t>‹N›</a:t>
            </a:fld>
            <a:r>
              <a:rPr lang="fr-BE" sz="1400">
                <a:solidFill>
                  <a:schemeClr val="bg1"/>
                </a:solidFill>
                <a:latin typeface="Encode Sans Expanded" panose="00000505000000000000" pitchFamily="2" charset="0"/>
              </a:rPr>
              <a:t> / N</a:t>
            </a:r>
            <a:endParaRPr lang="en-US" sz="1400">
              <a:solidFill>
                <a:schemeClr val="bg1"/>
              </a:solidFill>
              <a:latin typeface="Encode Sans Expanded" panose="00000505000000000000" pitchFamily="2" charset="0"/>
            </a:endParaRP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2A77AB8F-9EBA-AD41-B707-B818CE40B20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06840" y="6394145"/>
            <a:ext cx="706120" cy="397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32925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215CF5E-7420-4AB6-B72B-B202F86772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F39FDBD3-1463-44A5-9E0E-E0DD3D7461E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6AB5DC0-1542-4C07-836C-09596C62233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57E414-0BB0-4808-8FE7-F691905C33A6}" type="datetimeFigureOut">
              <a:rPr lang="fr-FR" smtClean="0"/>
              <a:t>28/03/2023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29EFC3E-1435-4BB1-86BB-79D6624D99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7B405C5-15DF-4242-A0E1-600E1872B1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DE7927-106A-4C4C-B854-0A50B10230A4}" type="slidenum">
              <a:rPr lang="fr-FR" smtClean="0"/>
              <a:t>‹N›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081232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A6527F41-9561-4AF5-A8DF-8509F01F913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80986FD9-A319-4285-B4C3-7F335B676A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7A83FC4-FA75-47E7-B466-157629541E3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57E414-0BB0-4808-8FE7-F691905C33A6}" type="datetimeFigureOut">
              <a:rPr lang="fr-FR" smtClean="0"/>
              <a:t>28/03/2023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F785BED-C3AF-4660-B6D2-3E19CE6349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F8B0D44-406A-446C-9D3C-DB2A28D9F4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DE7927-106A-4C4C-B854-0A50B10230A4}" type="slidenum">
              <a:rPr lang="fr-FR" smtClean="0"/>
              <a:t>‹N›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786513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u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40439" y="432555"/>
            <a:ext cx="10972800" cy="451849"/>
          </a:xfrm>
          <a:prstGeom prst="rect">
            <a:avLst/>
          </a:prstGeom>
        </p:spPr>
        <p:txBody>
          <a:bodyPr/>
          <a:lstStyle>
            <a:lvl1pPr algn="l">
              <a:defRPr lang="fr-FR" sz="2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1"/>
          </p:nvPr>
        </p:nvSpPr>
        <p:spPr>
          <a:xfrm>
            <a:off x="640439" y="916075"/>
            <a:ext cx="10972800" cy="512116"/>
          </a:xfrm>
          <a:prstGeom prst="rect">
            <a:avLst/>
          </a:prstGeom>
        </p:spPr>
        <p:txBody>
          <a:bodyPr/>
          <a:lstStyle>
            <a:lvl1pPr algn="l">
              <a:defRPr lang="fr-FR" sz="1800" b="1" kern="1200" dirty="0" smtClean="0">
                <a:solidFill>
                  <a:srgbClr val="4C5356"/>
                </a:solidFill>
                <a:latin typeface="+mn-lt"/>
                <a:ea typeface="+mn-ea"/>
                <a:cs typeface="Arial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ED2DB3-9094-482E-AC3E-2EBD1B8349C1}" type="slidenum">
              <a:rPr lang="fr-FR" altLang="en-US"/>
              <a:pPr>
                <a:defRPr/>
              </a:pPr>
              <a:t>‹N›</a:t>
            </a:fld>
            <a:endParaRPr lang="fr-FR" altLang="en-US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7331A08D-E17C-43E8-857C-BFEF6053721D}"/>
              </a:ext>
            </a:extLst>
          </p:cNvPr>
          <p:cNvSpPr txBox="1"/>
          <p:nvPr userDrawn="1"/>
        </p:nvSpPr>
        <p:spPr>
          <a:xfrm>
            <a:off x="9675962" y="6586963"/>
            <a:ext cx="105242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Fleet Solutions</a:t>
            </a:r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536263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flas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C72EA1-2F2C-4711-B03F-3E82F320B7E2}" type="slidenum">
              <a:rPr lang="fr-FR"/>
              <a:pPr>
                <a:defRPr/>
              </a:pPr>
              <a:t>‹N›</a:t>
            </a:fld>
            <a:endParaRPr lang="fr-FR"/>
          </a:p>
        </p:txBody>
      </p:sp>
      <p:sp>
        <p:nvSpPr>
          <p:cNvPr id="4" name="Rectangle 3"/>
          <p:cNvSpPr/>
          <p:nvPr userDrawn="1"/>
        </p:nvSpPr>
        <p:spPr>
          <a:xfrm>
            <a:off x="335360" y="1340768"/>
            <a:ext cx="11521280" cy="475252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 sz="1800"/>
          </a:p>
        </p:txBody>
      </p:sp>
      <p:sp>
        <p:nvSpPr>
          <p:cNvPr id="5" name="Rectangle 4"/>
          <p:cNvSpPr/>
          <p:nvPr userDrawn="1"/>
        </p:nvSpPr>
        <p:spPr>
          <a:xfrm>
            <a:off x="601236" y="1556792"/>
            <a:ext cx="10989529" cy="42484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 sz="1800"/>
          </a:p>
        </p:txBody>
      </p:sp>
      <p:sp>
        <p:nvSpPr>
          <p:cNvPr id="9" name="Title Placeholder 6"/>
          <p:cNvSpPr>
            <a:spLocks noGrp="1"/>
          </p:cNvSpPr>
          <p:nvPr>
            <p:ph type="title"/>
          </p:nvPr>
        </p:nvSpPr>
        <p:spPr>
          <a:xfrm>
            <a:off x="3437243" y="341194"/>
            <a:ext cx="8354341" cy="2074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cap="all" baseline="0"/>
            </a:lvl1pPr>
          </a:lstStyle>
          <a:p>
            <a:r>
              <a:rPr lang="en-US"/>
              <a:t>Click to edit Master title style</a:t>
            </a:r>
            <a:endParaRPr lang="fr-BE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3437243" y="548680"/>
            <a:ext cx="8331200" cy="215900"/>
          </a:xfrm>
        </p:spPr>
        <p:txBody>
          <a:bodyPr>
            <a:noAutofit/>
          </a:bodyPr>
          <a:lstStyle>
            <a:lvl1pPr>
              <a:defRPr sz="1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365648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 X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pour une image  8">
            <a:extLst>
              <a:ext uri="{FF2B5EF4-FFF2-40B4-BE49-F238E27FC236}">
                <a16:creationId xmlns:a16="http://schemas.microsoft.com/office/drawing/2014/main" id="{18D2C57D-1C0A-384B-AAC8-C8E7A0E96C2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60717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360000" tIns="2520000" rIns="360000" bIns="360000" anchor="t"/>
          <a:lstStyle>
            <a:lvl1pPr marL="0" indent="0" algn="ctr">
              <a:buNone/>
              <a:defRPr sz="2000"/>
            </a:lvl1pPr>
          </a:lstStyle>
          <a:p>
            <a:r>
              <a:rPr lang="en-GB"/>
              <a:t>Image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6B2E49AC-EA01-E141-97A9-B64FBF0C90D0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sz="1000"/>
              <a:t>Department / Date</a:t>
            </a:r>
          </a:p>
        </p:txBody>
      </p:sp>
    </p:spTree>
    <p:extLst>
      <p:ext uri="{BB962C8B-B14F-4D97-AF65-F5344CB8AC3E}">
        <p14:creationId xmlns:p14="http://schemas.microsoft.com/office/powerpoint/2010/main" val="41406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5">
            <a:extLst>
              <a:ext uri="{FF2B5EF4-FFF2-40B4-BE49-F238E27FC236}">
                <a16:creationId xmlns:a16="http://schemas.microsoft.com/office/drawing/2014/main" id="{2117425F-2A93-DD43-B285-E8541676976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126" y="222251"/>
            <a:ext cx="11699874" cy="250826"/>
          </a:xfrm>
          <a:prstGeom prst="rect">
            <a:avLst/>
          </a:prstGeom>
        </p:spPr>
        <p:txBody>
          <a:bodyPr tIns="0" anchor="t" anchorCtr="0"/>
          <a:lstStyle/>
          <a:p>
            <a:r>
              <a:rPr lang="en-GB"/>
              <a:t>title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B54EB235-7CF5-B94D-AD3A-812E1714DF8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sz="1000"/>
              <a:t>Department / Date</a:t>
            </a:r>
          </a:p>
        </p:txBody>
      </p:sp>
    </p:spTree>
    <p:extLst>
      <p:ext uri="{BB962C8B-B14F-4D97-AF65-F5344CB8AC3E}">
        <p14:creationId xmlns:p14="http://schemas.microsoft.com/office/powerpoint/2010/main" val="2643323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CEE2ABA1-A48D-482E-8F31-D7EE343F7347}"/>
              </a:ext>
            </a:extLst>
          </p:cNvPr>
          <p:cNvSpPr txBox="1"/>
          <p:nvPr userDrawn="1"/>
        </p:nvSpPr>
        <p:spPr>
          <a:xfrm>
            <a:off x="11184567" y="6623774"/>
            <a:ext cx="10561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4D92E409-D949-48E8-928E-A0C48BDEBE51}" type="slidenum">
              <a:rPr lang="fr-BE" sz="1100" smtClean="0"/>
              <a:pPr algn="r"/>
              <a:t>‹N›</a:t>
            </a:fld>
            <a:endParaRPr lang="fr-BE" sz="1100"/>
          </a:p>
        </p:txBody>
      </p:sp>
    </p:spTree>
    <p:extLst>
      <p:ext uri="{BB962C8B-B14F-4D97-AF65-F5344CB8AC3E}">
        <p14:creationId xmlns:p14="http://schemas.microsoft.com/office/powerpoint/2010/main" val="19563823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Qui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C72EA1-2F2C-4711-B03F-3E82F320B7E2}" type="slidenum">
              <a:rPr lang="fr-FR"/>
              <a:pPr>
                <a:defRPr/>
              </a:pPr>
              <a:t>‹N›</a:t>
            </a:fld>
            <a:endParaRPr lang="fr-FR"/>
          </a:p>
        </p:txBody>
      </p:sp>
      <p:sp>
        <p:nvSpPr>
          <p:cNvPr id="5" name="Rectangle 4"/>
          <p:cNvSpPr/>
          <p:nvPr userDrawn="1"/>
        </p:nvSpPr>
        <p:spPr>
          <a:xfrm>
            <a:off x="434304" y="2204864"/>
            <a:ext cx="11521280" cy="417646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 sz="180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434304" y="1556792"/>
            <a:ext cx="0" cy="396044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 userDrawn="1"/>
        </p:nvSpPr>
        <p:spPr>
          <a:xfrm>
            <a:off x="434304" y="1556792"/>
            <a:ext cx="11521280" cy="39604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 sz="1800"/>
          </a:p>
        </p:txBody>
      </p:sp>
      <p:sp>
        <p:nvSpPr>
          <p:cNvPr id="12" name="Title Placeholder 6"/>
          <p:cNvSpPr>
            <a:spLocks noGrp="1"/>
          </p:cNvSpPr>
          <p:nvPr>
            <p:ph type="title"/>
          </p:nvPr>
        </p:nvSpPr>
        <p:spPr>
          <a:xfrm>
            <a:off x="3437243" y="341194"/>
            <a:ext cx="8354341" cy="2074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cap="all" baseline="0"/>
            </a:lvl1pPr>
          </a:lstStyle>
          <a:p>
            <a:r>
              <a:rPr lang="en-US"/>
              <a:t>Click to edit Master title style</a:t>
            </a:r>
            <a:endParaRPr lang="fr-BE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3437243" y="548680"/>
            <a:ext cx="8331200" cy="215900"/>
          </a:xfrm>
        </p:spPr>
        <p:txBody>
          <a:bodyPr>
            <a:noAutofit/>
          </a:bodyPr>
          <a:lstStyle>
            <a:lvl1pPr>
              <a:defRPr sz="1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296025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3"/>
          <p:cNvSpPr>
            <a:spLocks noGrp="1"/>
          </p:cNvSpPr>
          <p:nvPr>
            <p:ph type="title" hasCustomPrompt="1"/>
          </p:nvPr>
        </p:nvSpPr>
        <p:spPr>
          <a:xfrm>
            <a:off x="321735" y="396828"/>
            <a:ext cx="11545710" cy="345157"/>
          </a:xfrm>
          <a:prstGeom prst="rect">
            <a:avLst/>
          </a:prstGeom>
        </p:spPr>
        <p:txBody>
          <a:bodyPr lIns="0" tIns="0" rIns="0" bIns="0"/>
          <a:lstStyle>
            <a:lvl1pPr>
              <a:defRPr sz="2667" cap="all" baseline="0"/>
            </a:lvl1pPr>
          </a:lstStyle>
          <a:p>
            <a:r>
              <a:rPr lang="fr-FR"/>
              <a:t>PAGE TITLE</a:t>
            </a:r>
          </a:p>
        </p:txBody>
      </p:sp>
      <p:sp>
        <p:nvSpPr>
          <p:cNvPr id="4" name="Espace réservé du texte 5"/>
          <p:cNvSpPr>
            <a:spLocks noGrp="1"/>
          </p:cNvSpPr>
          <p:nvPr>
            <p:ph type="body" sz="quarter" idx="21" hasCustomPrompt="1"/>
          </p:nvPr>
        </p:nvSpPr>
        <p:spPr>
          <a:xfrm>
            <a:off x="321732" y="191099"/>
            <a:ext cx="11545712" cy="2159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cap="none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fr-FR" cap="all"/>
              <a:t>00 CHAPTER TITLE</a:t>
            </a:r>
            <a:endParaRPr lang="fr-FR" cap="all" noProof="1"/>
          </a:p>
        </p:txBody>
      </p:sp>
    </p:spTree>
    <p:extLst>
      <p:ext uri="{BB962C8B-B14F-4D97-AF65-F5344CB8AC3E}">
        <p14:creationId xmlns:p14="http://schemas.microsoft.com/office/powerpoint/2010/main" val="405733228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0E71579-99A7-133F-2D46-79D9775A6C6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5478" y="0"/>
            <a:ext cx="649076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B72CBFD-2004-8E1C-FD46-A6EF91E37CC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0024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027D0BB-8D23-67E1-3D6C-F4F20D571EB9}"/>
              </a:ext>
            </a:extLst>
          </p:cNvPr>
          <p:cNvSpPr/>
          <p:nvPr userDrawn="1"/>
        </p:nvSpPr>
        <p:spPr>
          <a:xfrm>
            <a:off x="6946900" y="63500"/>
            <a:ext cx="5194300" cy="485945"/>
          </a:xfrm>
          <a:prstGeom prst="rect">
            <a:avLst/>
          </a:prstGeom>
          <a:solidFill>
            <a:srgbClr val="2437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47D3B5B-CDA2-4D91-A92A-8EE644FBBB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23895" y="103272"/>
            <a:ext cx="7452197" cy="406400"/>
          </a:xfrm>
        </p:spPr>
        <p:txBody>
          <a:bodyPr>
            <a:normAutofit/>
          </a:bodyPr>
          <a:lstStyle>
            <a:lvl1pPr algn="r">
              <a:defRPr sz="2000">
                <a:solidFill>
                  <a:schemeClr val="bg1"/>
                </a:solidFill>
                <a:latin typeface="Encode Sans Expanded SemiBold" panose="00000705000000000000" pitchFamily="2" charset="0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944F817-8557-AEA3-0294-5595F380CB06}"/>
              </a:ext>
            </a:extLst>
          </p:cNvPr>
          <p:cNvSpPr/>
          <p:nvPr userDrawn="1"/>
        </p:nvSpPr>
        <p:spPr>
          <a:xfrm>
            <a:off x="0" y="600245"/>
            <a:ext cx="11575478" cy="625775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8159FA0-F526-4B3D-A1FE-913DEBEC88A4}"/>
              </a:ext>
            </a:extLst>
          </p:cNvPr>
          <p:cNvSpPr/>
          <p:nvPr userDrawn="1"/>
        </p:nvSpPr>
        <p:spPr>
          <a:xfrm>
            <a:off x="177800" y="1253955"/>
            <a:ext cx="11239500" cy="50038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39460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9B55F40-D7EC-4E05-A3DC-7F2C0A4F91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E63F58A-23E9-4F6A-9B1E-8B20805E42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C532572-282B-4805-850C-CE32FDD96DD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57E414-0BB0-4808-8FE7-F691905C33A6}" type="datetimeFigureOut">
              <a:rPr lang="fr-FR" smtClean="0"/>
              <a:t>28/03/2023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392EC9A-0DBF-4E0B-AEC4-18E0CBB758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F77D3CD-D5F5-4F7F-A475-1D397B95C1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DE7927-106A-4C4C-B854-0A50B10230A4}" type="slidenum">
              <a:rPr lang="fr-FR" smtClean="0"/>
              <a:t>‹N›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525879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C13281C-7C70-4433-9C99-F2AD162BDC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E7152F6-04C2-4DCC-AD1B-2BE3D3F54D8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7C097A9B-0497-4B46-BAB8-F258096154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4E72BB0-7031-4496-95A0-00D2C4E1FDE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57E414-0BB0-4808-8FE7-F691905C33A6}" type="datetimeFigureOut">
              <a:rPr lang="fr-FR" smtClean="0"/>
              <a:t>28/03/2023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648CE6F-1FE9-407C-8772-DA5603A2DA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04EC1D9-A1D8-4043-B1D7-4611BED82B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DE7927-106A-4C4C-B854-0A50B10230A4}" type="slidenum">
              <a:rPr lang="fr-FR" smtClean="0"/>
              <a:t>‹N›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661679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7512D17-6D40-4215-B8F1-6B12B07DA1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50A1781-ACD8-4293-943F-4A7948736A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42112B5-18D1-4EAD-9CDE-AC88E1F665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420DF800-7A98-4740-B81D-F6DBC1E20A8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32B8E9B8-D4AA-46FA-8FA5-3E797C2F547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F86033B4-C8A5-4844-AEEC-BB8A456D086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57E414-0BB0-4808-8FE7-F691905C33A6}" type="datetimeFigureOut">
              <a:rPr lang="fr-FR" smtClean="0"/>
              <a:t>28/03/2023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0956ADB3-B9E6-407F-BACA-2C7ED41917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0E0736A9-1133-4B1B-9CE1-38A49B8837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DE7927-106A-4C4C-B854-0A50B10230A4}" type="slidenum">
              <a:rPr lang="fr-FR" smtClean="0"/>
              <a:t>‹N›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890905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FBA2487-486B-4C55-84E3-284AD477F8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8B271F6-6F33-42EA-9244-82F34A304F9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57E414-0BB0-4808-8FE7-F691905C33A6}" type="datetimeFigureOut">
              <a:rPr lang="fr-FR" smtClean="0"/>
              <a:t>28/03/2023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E36C055-75A5-464A-8492-D57493897D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AFFC865-E48D-4538-A66D-192333F88C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DE7927-106A-4C4C-B854-0A50B10230A4}" type="slidenum">
              <a:rPr lang="fr-FR" smtClean="0"/>
              <a:t>‹N›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18723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61F9FAE8-4369-4F34-B3AC-04275C9F9DE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57E414-0BB0-4808-8FE7-F691905C33A6}" type="datetimeFigureOut">
              <a:rPr lang="fr-FR" smtClean="0"/>
              <a:t>28/03/2023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36DAA40-96C8-42A7-B544-8C7E647FA4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EE7F6DC-3543-4778-8DFE-FDEB814FE4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DE7927-106A-4C4C-B854-0A50B10230A4}" type="slidenum">
              <a:rPr lang="fr-FR" smtClean="0"/>
              <a:t>‹N›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684742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68A335B-CD0F-401C-B696-74F73545FC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8AAFAB-25B4-4707-9A3E-96F98B255E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6567C7C5-1925-4AFC-A7BE-523DA86369C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68FF8345-02CD-4C08-846D-31FE0415CDD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57E414-0BB0-4808-8FE7-F691905C33A6}" type="datetimeFigureOut">
              <a:rPr lang="fr-FR" smtClean="0"/>
              <a:t>28/03/2023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05014AB-3E45-4D98-A165-210796FD08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43B8FB0F-9517-47CB-A327-AC320B3206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DE7927-106A-4C4C-B854-0A50B10230A4}" type="slidenum">
              <a:rPr lang="fr-FR" smtClean="0"/>
              <a:t>‹N›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4441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A01EEC8-725E-4F76-9006-AA096114A2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CC604637-FFAE-4686-B947-97C373EC5F3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09E4D239-2761-4F3D-941F-AC43FD3A049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C2DA3B60-D396-4320-8696-AF1C8DDAF26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57E414-0BB0-4808-8FE7-F691905C33A6}" type="datetimeFigureOut">
              <a:rPr lang="fr-FR" smtClean="0"/>
              <a:t>28/03/2023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9EA0179-54B2-4D5A-A51A-21B84B1619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A1CAFA22-0F34-4704-AEB7-035CAFD96E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DE7927-106A-4C4C-B854-0A50B10230A4}" type="slidenum">
              <a:rPr lang="fr-FR" smtClean="0"/>
              <a:t>‹N›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852319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90727694-6CC5-4A0E-B5C9-1B4156A444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6CE7C05-2629-439F-954F-B4E060CF80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3091620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4" r:id="rId12"/>
    <p:sldLayoutId id="2147483665" r:id="rId13"/>
    <p:sldLayoutId id="2147483666" r:id="rId14"/>
    <p:sldLayoutId id="2147483667" r:id="rId15"/>
    <p:sldLayoutId id="2147483668" r:id="rId16"/>
    <p:sldLayoutId id="2147483669" r:id="rId17"/>
    <p:sldLayoutId id="2147483670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4.png"/><Relationship Id="rId7" Type="http://schemas.openxmlformats.org/officeDocument/2006/relationships/image" Target="../media/image2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6" Type="http://schemas.openxmlformats.org/officeDocument/2006/relationships/image" Target="../media/image26.png"/><Relationship Id="rId5" Type="http://schemas.microsoft.com/office/2007/relationships/hdphoto" Target="../media/hdphoto2.wdp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microsoft.com/office/2007/relationships/hdphoto" Target="../media/hdphoto3.wdp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3.png"/><Relationship Id="rId7" Type="http://schemas.openxmlformats.org/officeDocument/2006/relationships/image" Target="../media/image3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microsoft.com/office/2007/relationships/hdphoto" Target="../media/hdphoto4.wdp"/><Relationship Id="rId9" Type="http://schemas.openxmlformats.org/officeDocument/2006/relationships/image" Target="../media/image38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3.png"/><Relationship Id="rId7" Type="http://schemas.openxmlformats.org/officeDocument/2006/relationships/image" Target="../media/image3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10" Type="http://schemas.openxmlformats.org/officeDocument/2006/relationships/image" Target="../media/image38.jpeg"/><Relationship Id="rId4" Type="http://schemas.microsoft.com/office/2007/relationships/hdphoto" Target="../media/hdphoto4.wdp"/><Relationship Id="rId9" Type="http://schemas.openxmlformats.org/officeDocument/2006/relationships/image" Target="../media/image3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4" Type="http://schemas.openxmlformats.org/officeDocument/2006/relationships/image" Target="../media/image4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microsoft.com/office/2007/relationships/hdphoto" Target="../media/hdphoto3.wdp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microsoft.com/office/2007/relationships/hdphoto" Target="../media/hdphoto4.wdp"/><Relationship Id="rId7" Type="http://schemas.openxmlformats.org/officeDocument/2006/relationships/image" Target="../media/image37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3.png"/><Relationship Id="rId7" Type="http://schemas.openxmlformats.org/officeDocument/2006/relationships/image" Target="../media/image3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10" Type="http://schemas.openxmlformats.org/officeDocument/2006/relationships/image" Target="../media/image38.jpeg"/><Relationship Id="rId4" Type="http://schemas.microsoft.com/office/2007/relationships/hdphoto" Target="../media/hdphoto4.wdp"/><Relationship Id="rId9" Type="http://schemas.openxmlformats.org/officeDocument/2006/relationships/image" Target="../media/image3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Relationship Id="rId4" Type="http://schemas.openxmlformats.org/officeDocument/2006/relationships/image" Target="../media/image4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microsoft.com/office/2007/relationships/hdphoto" Target="../media/hdphoto3.wdp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3.png"/><Relationship Id="rId7" Type="http://schemas.openxmlformats.org/officeDocument/2006/relationships/image" Target="../media/image3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Relationship Id="rId6" Type="http://schemas.openxmlformats.org/officeDocument/2006/relationships/image" Target="../media/image41.png"/><Relationship Id="rId5" Type="http://schemas.openxmlformats.org/officeDocument/2006/relationships/image" Target="../media/image34.png"/><Relationship Id="rId4" Type="http://schemas.microsoft.com/office/2007/relationships/hdphoto" Target="../media/hdphoto4.wdp"/><Relationship Id="rId9" Type="http://schemas.openxmlformats.org/officeDocument/2006/relationships/image" Target="../media/image38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3.png"/><Relationship Id="rId7" Type="http://schemas.openxmlformats.org/officeDocument/2006/relationships/image" Target="../media/image3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Relationship Id="rId6" Type="http://schemas.openxmlformats.org/officeDocument/2006/relationships/image" Target="../media/image41.png"/><Relationship Id="rId5" Type="http://schemas.openxmlformats.org/officeDocument/2006/relationships/image" Target="../media/image34.png"/><Relationship Id="rId10" Type="http://schemas.openxmlformats.org/officeDocument/2006/relationships/image" Target="../media/image38.jpeg"/><Relationship Id="rId4" Type="http://schemas.microsoft.com/office/2007/relationships/hdphoto" Target="../media/hdphoto4.wdp"/><Relationship Id="rId9" Type="http://schemas.openxmlformats.org/officeDocument/2006/relationships/image" Target="../media/image3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Relationship Id="rId4" Type="http://schemas.openxmlformats.org/officeDocument/2006/relationships/image" Target="../media/image4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microsoft.com/office/2007/relationships/hdphoto" Target="../media/hdphoto3.wdp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3.png"/><Relationship Id="rId7" Type="http://schemas.openxmlformats.org/officeDocument/2006/relationships/image" Target="../media/image3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microsoft.com/office/2007/relationships/hdphoto" Target="../media/hdphoto4.wdp"/><Relationship Id="rId9" Type="http://schemas.openxmlformats.org/officeDocument/2006/relationships/image" Target="../media/image38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3.png"/><Relationship Id="rId7" Type="http://schemas.openxmlformats.org/officeDocument/2006/relationships/image" Target="../media/image3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10" Type="http://schemas.openxmlformats.org/officeDocument/2006/relationships/image" Target="../media/image38.jpeg"/><Relationship Id="rId4" Type="http://schemas.microsoft.com/office/2007/relationships/hdphoto" Target="../media/hdphoto4.wdp"/><Relationship Id="rId9" Type="http://schemas.openxmlformats.org/officeDocument/2006/relationships/image" Target="../media/image3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Relationship Id="rId4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33.png"/><Relationship Id="rId7" Type="http://schemas.openxmlformats.org/officeDocument/2006/relationships/image" Target="../media/image3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Relationship Id="rId6" Type="http://schemas.openxmlformats.org/officeDocument/2006/relationships/image" Target="../media/image35.png"/><Relationship Id="rId11" Type="http://schemas.openxmlformats.org/officeDocument/2006/relationships/image" Target="../media/image45.png"/><Relationship Id="rId5" Type="http://schemas.openxmlformats.org/officeDocument/2006/relationships/image" Target="../media/image34.png"/><Relationship Id="rId10" Type="http://schemas.openxmlformats.org/officeDocument/2006/relationships/image" Target="../media/image44.jpeg"/><Relationship Id="rId4" Type="http://schemas.microsoft.com/office/2007/relationships/hdphoto" Target="../media/hdphoto4.wdp"/><Relationship Id="rId9" Type="http://schemas.openxmlformats.org/officeDocument/2006/relationships/image" Target="../media/image4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3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microsoft.com/office/2007/relationships/hdphoto" Target="../media/hdphoto4.wdp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3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microsoft.com/office/2007/relationships/hdphoto" Target="../media/hdphoto4.wdp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3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microsoft.com/office/2007/relationships/hdphoto" Target="../media/hdphoto4.wdp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3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9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microsoft.com/office/2007/relationships/hdphoto" Target="../media/hdphoto4.wdp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33.png"/><Relationship Id="rId7" Type="http://schemas.openxmlformats.org/officeDocument/2006/relationships/image" Target="../media/image3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0.xml"/><Relationship Id="rId6" Type="http://schemas.openxmlformats.org/officeDocument/2006/relationships/image" Target="../media/image35.png"/><Relationship Id="rId11" Type="http://schemas.openxmlformats.org/officeDocument/2006/relationships/image" Target="../media/image45.png"/><Relationship Id="rId5" Type="http://schemas.openxmlformats.org/officeDocument/2006/relationships/image" Target="../media/image34.png"/><Relationship Id="rId10" Type="http://schemas.openxmlformats.org/officeDocument/2006/relationships/image" Target="../media/image44.jpeg"/><Relationship Id="rId4" Type="http://schemas.microsoft.com/office/2007/relationships/hdphoto" Target="../media/hdphoto4.wdp"/><Relationship Id="rId9" Type="http://schemas.openxmlformats.org/officeDocument/2006/relationships/image" Target="../media/image43.jpe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image" Target="../media/image45.pn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35.png"/><Relationship Id="rId12" Type="http://schemas.openxmlformats.org/officeDocument/2006/relationships/image" Target="../media/image4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1.xml"/><Relationship Id="rId6" Type="http://schemas.openxmlformats.org/officeDocument/2006/relationships/image" Target="../media/image34.png"/><Relationship Id="rId11" Type="http://schemas.openxmlformats.org/officeDocument/2006/relationships/image" Target="../media/image46.png"/><Relationship Id="rId5" Type="http://schemas.microsoft.com/office/2007/relationships/hdphoto" Target="../media/hdphoto4.wdp"/><Relationship Id="rId10" Type="http://schemas.openxmlformats.org/officeDocument/2006/relationships/image" Target="../media/image43.jpeg"/><Relationship Id="rId4" Type="http://schemas.openxmlformats.org/officeDocument/2006/relationships/image" Target="../media/image33.png"/><Relationship Id="rId9" Type="http://schemas.openxmlformats.org/officeDocument/2006/relationships/image" Target="../media/image42.jpe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45.pn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34.png"/><Relationship Id="rId12" Type="http://schemas.openxmlformats.org/officeDocument/2006/relationships/image" Target="../media/image43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2.xml"/><Relationship Id="rId6" Type="http://schemas.microsoft.com/office/2007/relationships/hdphoto" Target="../media/hdphoto4.wdp"/><Relationship Id="rId11" Type="http://schemas.openxmlformats.org/officeDocument/2006/relationships/image" Target="../media/image44.jpeg"/><Relationship Id="rId5" Type="http://schemas.openxmlformats.org/officeDocument/2006/relationships/image" Target="../media/image33.png"/><Relationship Id="rId10" Type="http://schemas.openxmlformats.org/officeDocument/2006/relationships/image" Target="../media/image42.jpeg"/><Relationship Id="rId4" Type="http://schemas.openxmlformats.org/officeDocument/2006/relationships/image" Target="../media/image46.png"/><Relationship Id="rId9" Type="http://schemas.openxmlformats.org/officeDocument/2006/relationships/image" Target="../media/image36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46.png"/><Relationship Id="rId7" Type="http://schemas.openxmlformats.org/officeDocument/2006/relationships/image" Target="../media/image34.png"/><Relationship Id="rId12" Type="http://schemas.openxmlformats.org/officeDocument/2006/relationships/image" Target="../media/image4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3.xml"/><Relationship Id="rId6" Type="http://schemas.microsoft.com/office/2007/relationships/hdphoto" Target="../media/hdphoto4.wdp"/><Relationship Id="rId11" Type="http://schemas.openxmlformats.org/officeDocument/2006/relationships/image" Target="../media/image43.jpeg"/><Relationship Id="rId5" Type="http://schemas.openxmlformats.org/officeDocument/2006/relationships/image" Target="../media/image33.png"/><Relationship Id="rId10" Type="http://schemas.openxmlformats.org/officeDocument/2006/relationships/image" Target="../media/image42.jpeg"/><Relationship Id="rId4" Type="http://schemas.openxmlformats.org/officeDocument/2006/relationships/image" Target="../media/image44.jpeg"/><Relationship Id="rId9" Type="http://schemas.openxmlformats.org/officeDocument/2006/relationships/image" Target="../media/image36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46.png"/><Relationship Id="rId7" Type="http://schemas.microsoft.com/office/2007/relationships/hdphoto" Target="../media/hdphoto4.wdp"/><Relationship Id="rId12" Type="http://schemas.openxmlformats.org/officeDocument/2006/relationships/image" Target="../media/image4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4.xml"/><Relationship Id="rId6" Type="http://schemas.openxmlformats.org/officeDocument/2006/relationships/image" Target="../media/image33.png"/><Relationship Id="rId11" Type="http://schemas.openxmlformats.org/officeDocument/2006/relationships/image" Target="../media/image43.jpeg"/><Relationship Id="rId5" Type="http://schemas.openxmlformats.org/officeDocument/2006/relationships/image" Target="../media/image42.jpeg"/><Relationship Id="rId10" Type="http://schemas.openxmlformats.org/officeDocument/2006/relationships/image" Target="../media/image36.png"/><Relationship Id="rId4" Type="http://schemas.openxmlformats.org/officeDocument/2006/relationships/image" Target="../media/image44.jpeg"/><Relationship Id="rId9" Type="http://schemas.openxmlformats.org/officeDocument/2006/relationships/image" Target="../media/image3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6.xml"/><Relationship Id="rId4" Type="http://schemas.openxmlformats.org/officeDocument/2006/relationships/image" Target="../media/image47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7.xml"/><Relationship Id="rId4" Type="http://schemas.openxmlformats.org/officeDocument/2006/relationships/image" Target="../media/image47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8.xml"/><Relationship Id="rId4" Type="http://schemas.openxmlformats.org/officeDocument/2006/relationships/image" Target="../media/image47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9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0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1.xml"/><Relationship Id="rId4" Type="http://schemas.openxmlformats.org/officeDocument/2006/relationships/image" Target="../media/image48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2.xml"/><Relationship Id="rId4" Type="http://schemas.openxmlformats.org/officeDocument/2006/relationships/image" Target="../media/image48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3.xml"/><Relationship Id="rId4" Type="http://schemas.openxmlformats.org/officeDocument/2006/relationships/image" Target="../media/image49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4.xml"/><Relationship Id="rId4" Type="http://schemas.openxmlformats.org/officeDocument/2006/relationships/image" Target="../media/image49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6" Type="http://schemas.microsoft.com/office/2007/relationships/hdphoto" Target="../media/hdphoto1.wdp"/><Relationship Id="rId5" Type="http://schemas.openxmlformats.org/officeDocument/2006/relationships/image" Target="../media/image17.png"/><Relationship Id="rId4" Type="http://schemas.openxmlformats.org/officeDocument/2006/relationships/image" Target="../media/image16.jpeg"/><Relationship Id="rId9" Type="http://schemas.openxmlformats.org/officeDocument/2006/relationships/image" Target="../media/image20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5.xml"/><Relationship Id="rId4" Type="http://schemas.openxmlformats.org/officeDocument/2006/relationships/image" Target="../media/image50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6.xml"/><Relationship Id="rId4" Type="http://schemas.openxmlformats.org/officeDocument/2006/relationships/image" Target="../media/image50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7.xml"/><Relationship Id="rId4" Type="http://schemas.openxmlformats.org/officeDocument/2006/relationships/image" Target="../media/image51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8.xml"/><Relationship Id="rId4" Type="http://schemas.openxmlformats.org/officeDocument/2006/relationships/image" Target="../media/image51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9.xml"/><Relationship Id="rId5" Type="http://schemas.openxmlformats.org/officeDocument/2006/relationships/image" Target="../media/image54.jpeg"/><Relationship Id="rId4" Type="http://schemas.openxmlformats.org/officeDocument/2006/relationships/image" Target="../media/image53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0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3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1.xml"/><Relationship Id="rId5" Type="http://schemas.openxmlformats.org/officeDocument/2006/relationships/image" Target="../media/image57.jpeg"/><Relationship Id="rId4" Type="http://schemas.openxmlformats.org/officeDocument/2006/relationships/image" Target="../media/image53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2.xml"/><Relationship Id="rId6" Type="http://schemas.openxmlformats.org/officeDocument/2006/relationships/image" Target="../media/image55.png"/><Relationship Id="rId5" Type="http://schemas.openxmlformats.org/officeDocument/2006/relationships/image" Target="../media/image56.png"/><Relationship Id="rId4" Type="http://schemas.openxmlformats.org/officeDocument/2006/relationships/image" Target="../media/image53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3.xml"/><Relationship Id="rId6" Type="http://schemas.openxmlformats.org/officeDocument/2006/relationships/image" Target="../media/image55.png"/><Relationship Id="rId5" Type="http://schemas.openxmlformats.org/officeDocument/2006/relationships/image" Target="../media/image56.png"/><Relationship Id="rId4" Type="http://schemas.openxmlformats.org/officeDocument/2006/relationships/image" Target="../media/image53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4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5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6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8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9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6" Type="http://schemas.openxmlformats.org/officeDocument/2006/relationships/image" Target="../media/image20.png"/><Relationship Id="rId5" Type="http://schemas.openxmlformats.org/officeDocument/2006/relationships/image" Target="../media/image18.png"/><Relationship Id="rId4" Type="http://schemas.openxmlformats.org/officeDocument/2006/relationships/image" Target="../media/image16.jpe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0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1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45204E1-FC1A-EB7F-71A9-912EAD046C3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46700"/>
            <a:ext cx="12265891" cy="6858000"/>
          </a:xfrm>
          <a:prstGeom prst="rect">
            <a:avLst/>
          </a:prstGeom>
        </p:spPr>
      </p:pic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85BD369E-92E7-3E38-2373-1D5CAC7489B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312" y="589198"/>
            <a:ext cx="11707188" cy="6198271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FCF487B-1C28-4AB5-9D6C-64C9E775B96A}"/>
              </a:ext>
            </a:extLst>
          </p:cNvPr>
          <p:cNvSpPr/>
          <p:nvPr/>
        </p:nvSpPr>
        <p:spPr>
          <a:xfrm>
            <a:off x="165428" y="2448276"/>
            <a:ext cx="6960637" cy="1160163"/>
          </a:xfrm>
          <a:prstGeom prst="rect">
            <a:avLst/>
          </a:prstGeom>
          <a:solidFill>
            <a:srgbClr val="2437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2A72CF1-A053-46B4-8582-B6773BE67716}"/>
              </a:ext>
            </a:extLst>
          </p:cNvPr>
          <p:cNvSpPr txBox="1"/>
          <p:nvPr/>
        </p:nvSpPr>
        <p:spPr>
          <a:xfrm>
            <a:off x="277188" y="2674414"/>
            <a:ext cx="6622376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000" dirty="0">
                <a:solidFill>
                  <a:schemeClr val="bg1"/>
                </a:solidFill>
                <a:latin typeface="Encode Sans Expanded Black" panose="00000A05000000000000" pitchFamily="2" charset="0"/>
              </a:rPr>
              <a:t>Advising B2B customers </a:t>
            </a:r>
            <a:r>
              <a:rPr lang="en-GB" sz="2000" dirty="0">
                <a:solidFill>
                  <a:schemeClr val="bg1"/>
                </a:solidFill>
              </a:rPr>
              <a:t>on the</a:t>
            </a:r>
            <a:r>
              <a:rPr lang="en-GB" sz="2000" dirty="0">
                <a:solidFill>
                  <a:schemeClr val="bg1"/>
                </a:solidFill>
                <a:latin typeface="Encode Sans Expanded Black" panose="00000A05000000000000" pitchFamily="2" charset="0"/>
              </a:rPr>
              <a:t> best acquisition method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EEF897D-61DC-024A-A6A5-AA066562C62F}"/>
              </a:ext>
            </a:extLst>
          </p:cNvPr>
          <p:cNvSpPr/>
          <p:nvPr/>
        </p:nvSpPr>
        <p:spPr>
          <a:xfrm>
            <a:off x="263285" y="5754255"/>
            <a:ext cx="3325091" cy="581891"/>
          </a:xfrm>
          <a:prstGeom prst="rect">
            <a:avLst/>
          </a:prstGeom>
          <a:solidFill>
            <a:srgbClr val="2437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/>
              <a:t>START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B2EA0E7-9BA8-14F0-AB29-16B16EADB159}"/>
              </a:ext>
            </a:extLst>
          </p:cNvPr>
          <p:cNvSpPr txBox="1"/>
          <p:nvPr/>
        </p:nvSpPr>
        <p:spPr>
          <a:xfrm>
            <a:off x="165427" y="1952805"/>
            <a:ext cx="69606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Encode Sans" pitchFamily="2" charset="0"/>
              </a:rPr>
              <a:t>Welcome to this training module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2432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347B70-9938-14B5-D5EA-A2CD03D07B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8875" y="103272"/>
            <a:ext cx="9647217" cy="406400"/>
          </a:xfrm>
        </p:spPr>
        <p:txBody>
          <a:bodyPr>
            <a:noAutofit/>
          </a:bodyPr>
          <a:lstStyle/>
          <a:p>
            <a:r>
              <a:rPr lang="en-GB" sz="1600" dirty="0">
                <a:solidFill>
                  <a:schemeClr val="bg1"/>
                </a:solidFill>
                <a:latin typeface="+mj-lt"/>
              </a:rPr>
              <a:t>02 – Perceived advantages and disadvantages of each </a:t>
            </a:r>
            <a:r>
              <a:rPr lang="en-GB" sz="1600" dirty="0">
                <a:latin typeface="+mj-lt"/>
              </a:rPr>
              <a:t>acquisition</a:t>
            </a:r>
            <a:r>
              <a:rPr lang="en-GB" sz="1600" dirty="0">
                <a:solidFill>
                  <a:schemeClr val="bg1"/>
                </a:solidFill>
                <a:latin typeface="+mj-lt"/>
              </a:rPr>
              <a:t> method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9B569DB-23CE-1B4E-290A-C9A98236224E}"/>
              </a:ext>
            </a:extLst>
          </p:cNvPr>
          <p:cNvSpPr/>
          <p:nvPr/>
        </p:nvSpPr>
        <p:spPr>
          <a:xfrm>
            <a:off x="520431" y="2325313"/>
            <a:ext cx="2167351" cy="3664013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rgbClr val="00396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r>
              <a:rPr lang="en-GB" sz="1600" dirty="0">
                <a:solidFill>
                  <a:srgbClr val="243782"/>
                </a:solidFill>
                <a:latin typeface="+mj-lt"/>
                <a:cs typeface="Arial" panose="020B0604020202020204" pitchFamily="34" charset="0"/>
              </a:rPr>
              <a:t>Preserve cash flow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ADE4BB0-3D59-2296-8DA4-FF608706ED92}"/>
              </a:ext>
            </a:extLst>
          </p:cNvPr>
          <p:cNvSpPr/>
          <p:nvPr/>
        </p:nvSpPr>
        <p:spPr>
          <a:xfrm>
            <a:off x="3078865" y="2325313"/>
            <a:ext cx="2506611" cy="3664012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rgbClr val="00396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r>
              <a:rPr lang="en-GB" sz="1600" dirty="0">
                <a:solidFill>
                  <a:srgbClr val="243782"/>
                </a:solidFill>
                <a:latin typeface="+mj-lt"/>
                <a:cs typeface="Arial" panose="020B0604020202020204" pitchFamily="34" charset="0"/>
              </a:rPr>
              <a:t>Maintain a good solvency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4AA3EBD-FEB7-F4A2-8FFB-E63A00D132C6}"/>
              </a:ext>
            </a:extLst>
          </p:cNvPr>
          <p:cNvSpPr/>
          <p:nvPr/>
        </p:nvSpPr>
        <p:spPr>
          <a:xfrm>
            <a:off x="5895994" y="2325312"/>
            <a:ext cx="2506611" cy="3664011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rgbClr val="00396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r>
              <a:rPr lang="en-GB" sz="1600" dirty="0">
                <a:solidFill>
                  <a:srgbClr val="243782"/>
                </a:solidFill>
                <a:latin typeface="+mj-lt"/>
                <a:cs typeface="Arial" panose="020B0604020202020204" pitchFamily="34" charset="0"/>
              </a:rPr>
              <a:t>Claim expenses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6B876DC2-1DA9-4EB7-C594-A8F064FDBC00}"/>
              </a:ext>
            </a:extLst>
          </p:cNvPr>
          <p:cNvSpPr/>
          <p:nvPr/>
        </p:nvSpPr>
        <p:spPr>
          <a:xfrm>
            <a:off x="8713123" y="2325311"/>
            <a:ext cx="2506611" cy="3664011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rgbClr val="00396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r>
              <a:rPr lang="en-GB" sz="1600" dirty="0">
                <a:solidFill>
                  <a:srgbClr val="243782"/>
                </a:solidFill>
                <a:latin typeface="+mj-lt"/>
                <a:cs typeface="Arial" panose="020B0604020202020204" pitchFamily="34" charset="0"/>
              </a:rPr>
              <a:t>Anticipate and control costs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B50CC909-64BA-25BE-6670-78806FEF88D5}"/>
              </a:ext>
            </a:extLst>
          </p:cNvPr>
          <p:cNvSpPr txBox="1"/>
          <p:nvPr/>
        </p:nvSpPr>
        <p:spPr>
          <a:xfrm>
            <a:off x="178894" y="712001"/>
            <a:ext cx="934102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>
                <a:solidFill>
                  <a:schemeClr val="bg1"/>
                </a:solidFill>
              </a:rPr>
              <a:t>Why are </a:t>
            </a:r>
            <a:r>
              <a:rPr lang="en-GB">
                <a:solidFill>
                  <a:schemeClr val="bg1"/>
                </a:solidFill>
                <a:latin typeface="+mj-lt"/>
              </a:rPr>
              <a:t>these business criteria important</a:t>
            </a:r>
            <a:r>
              <a:rPr lang="en-GB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F7E0BBAF-C6A6-B048-4A02-35EA562A5334}"/>
              </a:ext>
            </a:extLst>
          </p:cNvPr>
          <p:cNvSpPr txBox="1"/>
          <p:nvPr/>
        </p:nvSpPr>
        <p:spPr>
          <a:xfrm>
            <a:off x="266700" y="6354618"/>
            <a:ext cx="1095303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b="1" i="1" dirty="0">
                <a:solidFill>
                  <a:schemeClr val="bg1"/>
                </a:solidFill>
              </a:rPr>
              <a:t>Turn over the cards for further details on the topics to be addressed during the needs analysis of your B2B customers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3AE031B7-6C95-724F-5EEB-7441CBE9D9DA}"/>
              </a:ext>
            </a:extLst>
          </p:cNvPr>
          <p:cNvSpPr txBox="1"/>
          <p:nvPr/>
        </p:nvSpPr>
        <p:spPr>
          <a:xfrm>
            <a:off x="520430" y="1634836"/>
            <a:ext cx="109973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Let’s have a closer look at the </a:t>
            </a:r>
            <a:r>
              <a:rPr lang="en-GB" dirty="0">
                <a:solidFill>
                  <a:srgbClr val="243782"/>
                </a:solidFill>
                <a:latin typeface="+mj-lt"/>
              </a:rPr>
              <a:t>four main business criteria </a:t>
            </a:r>
            <a:r>
              <a:rPr lang="en-GB" dirty="0"/>
              <a:t>for your B2B customers (apart from budget) </a:t>
            </a:r>
          </a:p>
        </p:txBody>
      </p:sp>
      <p:pic>
        <p:nvPicPr>
          <p:cNvPr id="70" name="Picture 69">
            <a:extLst>
              <a:ext uri="{FF2B5EF4-FFF2-40B4-BE49-F238E27FC236}">
                <a16:creationId xmlns:a16="http://schemas.microsoft.com/office/drawing/2014/main" id="{CA0C7152-8E45-3B50-E3B6-A4640DAD77A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53381" y="5479224"/>
            <a:ext cx="501450" cy="432758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480BE127-2853-4EBA-D01A-E4CF3B70104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81445" y="5473129"/>
            <a:ext cx="501450" cy="432758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C8BAA5D5-A8F0-862B-A1DB-55D55AB234C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98574" y="5473129"/>
            <a:ext cx="501450" cy="432758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43958266-CA13-C500-403A-05FD29DF809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15703" y="5465369"/>
            <a:ext cx="501450" cy="432758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B59897AA-B9B0-DCCB-E9F3-B278C5B6AB3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>
                        <a14:foregroundMark x1="49174" y1="48951" x2="49174" y2="48951"/>
                        <a14:foregroundMark x1="60610" y1="83566" x2="60610" y2="835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5996" y="2557671"/>
            <a:ext cx="1016220" cy="738599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0933CB33-087B-4580-37F5-34010072681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60617" y="2486303"/>
            <a:ext cx="943107" cy="885949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F7681C91-B1C6-2E01-743C-3B3305526CE6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4208" y="2486303"/>
            <a:ext cx="929540" cy="1060461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id="{B1C10B70-11E0-E735-54DB-4C9916BFFBB1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73647" y="2557671"/>
            <a:ext cx="985563" cy="98556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27284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2" grpId="0" animBg="1"/>
      <p:bldP spid="2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347B70-9938-14B5-D5EA-A2CD03D07B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09851" y="103272"/>
            <a:ext cx="9466242" cy="406400"/>
          </a:xfrm>
        </p:spPr>
        <p:txBody>
          <a:bodyPr>
            <a:noAutofit/>
          </a:bodyPr>
          <a:lstStyle/>
          <a:p>
            <a:r>
              <a:rPr lang="en-GB" sz="1600" dirty="0">
                <a:solidFill>
                  <a:schemeClr val="bg1"/>
                </a:solidFill>
                <a:latin typeface="+mj-lt"/>
              </a:rPr>
              <a:t>02 – Perceived advantages and disadvantages of each </a:t>
            </a:r>
            <a:r>
              <a:rPr lang="en-GB" sz="1600" dirty="0">
                <a:latin typeface="+mj-lt"/>
              </a:rPr>
              <a:t>acquisition </a:t>
            </a:r>
            <a:r>
              <a:rPr lang="en-GB" sz="1600" dirty="0">
                <a:solidFill>
                  <a:schemeClr val="bg1"/>
                </a:solidFill>
                <a:latin typeface="+mj-lt"/>
              </a:rPr>
              <a:t>method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9B569DB-23CE-1B4E-290A-C9A98236224E}"/>
              </a:ext>
            </a:extLst>
          </p:cNvPr>
          <p:cNvSpPr/>
          <p:nvPr/>
        </p:nvSpPr>
        <p:spPr>
          <a:xfrm>
            <a:off x="520431" y="2325312"/>
            <a:ext cx="2167351" cy="3664011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rgbClr val="00396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Avoid inability to </a:t>
            </a:r>
            <a:r>
              <a:rPr lang="en-GB" sz="1400" dirty="0">
                <a:solidFill>
                  <a:srgbClr val="243782"/>
                </a:solidFill>
                <a:latin typeface="+mj-lt"/>
                <a:cs typeface="Arial" panose="020B0604020202020204" pitchFamily="34" charset="0"/>
              </a:rPr>
              <a:t>meet your financial commitments 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(payment of supplier invoices, salaries, social security, investments, etc.), which could eventually lead to the company going bankrupt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ADE4BB0-3D59-2296-8DA4-FF608706ED92}"/>
              </a:ext>
            </a:extLst>
          </p:cNvPr>
          <p:cNvSpPr/>
          <p:nvPr/>
        </p:nvSpPr>
        <p:spPr>
          <a:xfrm>
            <a:off x="3078865" y="2325312"/>
            <a:ext cx="2506611" cy="3664010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rgbClr val="00396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r>
              <a:rPr lang="en-GB" sz="1400" dirty="0">
                <a:solidFill>
                  <a:srgbClr val="243782"/>
                </a:solidFill>
                <a:latin typeface="+mj-lt"/>
                <a:cs typeface="Arial" panose="020B0604020202020204" pitchFamily="34" charset="0"/>
              </a:rPr>
              <a:t>Ensure access to credit lines 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to guarantee the company’s everyday operations and the funding of its growth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4AA3EBD-FEB7-F4A2-8FFB-E63A00D132C6}"/>
              </a:ext>
            </a:extLst>
          </p:cNvPr>
          <p:cNvSpPr/>
          <p:nvPr/>
        </p:nvSpPr>
        <p:spPr>
          <a:xfrm>
            <a:off x="5895994" y="2325311"/>
            <a:ext cx="2506611" cy="3664009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rgbClr val="00396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r>
              <a:rPr lang="en-GB" sz="1400" dirty="0">
                <a:solidFill>
                  <a:srgbClr val="243782"/>
                </a:solidFill>
                <a:latin typeface="+mj-lt"/>
                <a:cs typeface="Arial" panose="020B0604020202020204" pitchFamily="34" charset="0"/>
              </a:rPr>
              <a:t>Minimise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tax basis and therefore </a:t>
            </a:r>
            <a:r>
              <a:rPr lang="en-GB" sz="1400" dirty="0">
                <a:solidFill>
                  <a:srgbClr val="243782"/>
                </a:solidFill>
                <a:latin typeface="+mj-lt"/>
                <a:cs typeface="Arial" panose="020B0604020202020204" pitchFamily="34" charset="0"/>
              </a:rPr>
              <a:t>tax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to be paid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6B876DC2-1DA9-4EB7-C594-A8F064FDBC00}"/>
              </a:ext>
            </a:extLst>
          </p:cNvPr>
          <p:cNvSpPr/>
          <p:nvPr/>
        </p:nvSpPr>
        <p:spPr>
          <a:xfrm>
            <a:off x="8713123" y="2325310"/>
            <a:ext cx="2506611" cy="3664009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rgbClr val="00396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783">
              <a:defRPr/>
            </a:pPr>
            <a:r>
              <a:rPr lang="en-GB" sz="1400" dirty="0">
                <a:solidFill>
                  <a:srgbClr val="243782"/>
                </a:solidFill>
                <a:latin typeface="+mj-lt"/>
                <a:cs typeface="Arial" panose="020B0604020202020204" pitchFamily="34" charset="0"/>
              </a:rPr>
              <a:t>Limit risks</a:t>
            </a:r>
          </a:p>
          <a:p>
            <a:pPr marL="447675" indent="-90488" defTabSz="685783">
              <a:buFont typeface="Arial" panose="020B0604020202020204" pitchFamily="34" charset="0"/>
              <a:buChar char="•"/>
              <a:defRPr/>
            </a:pPr>
            <a:r>
              <a:rPr lang="en-GB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Mechanics</a:t>
            </a:r>
          </a:p>
          <a:p>
            <a:pPr marL="447675" indent="-90488" defTabSz="685783">
              <a:buFont typeface="Arial" panose="020B0604020202020204" pitchFamily="34" charset="0"/>
              <a:buChar char="•"/>
              <a:defRPr/>
            </a:pPr>
            <a:r>
              <a:rPr lang="en-GB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Mobility</a:t>
            </a:r>
          </a:p>
          <a:p>
            <a:pPr marL="447675" indent="-90488" defTabSz="685783">
              <a:buFont typeface="Arial" panose="020B0604020202020204" pitchFamily="34" charset="0"/>
              <a:buChar char="•"/>
              <a:defRPr/>
            </a:pPr>
            <a:r>
              <a:rPr lang="en-GB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Resale</a:t>
            </a:r>
          </a:p>
          <a:p>
            <a:pPr algn="ctr" defTabSz="685783">
              <a:defRPr/>
            </a:pPr>
            <a:endParaRPr lang="fr-FR" sz="1333" dirty="0">
              <a:solidFill>
                <a:schemeClr val="tx1">
                  <a:lumMod val="75000"/>
                  <a:lumOff val="25000"/>
                </a:schemeClr>
              </a:solidFill>
              <a:cs typeface="Arial" panose="020B0604020202020204" pitchFamily="34" charset="0"/>
            </a:endParaRPr>
          </a:p>
          <a:p>
            <a:pPr defTabSz="685783">
              <a:defRPr/>
            </a:pPr>
            <a:r>
              <a:rPr lang="en-GB" sz="1400" dirty="0">
                <a:solidFill>
                  <a:srgbClr val="243782"/>
                </a:solidFill>
                <a:latin typeface="+mj-lt"/>
                <a:cs typeface="Arial" panose="020B0604020202020204" pitchFamily="34" charset="0"/>
              </a:rPr>
              <a:t>Avoid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GB" sz="1400" dirty="0">
                <a:solidFill>
                  <a:srgbClr val="243782"/>
                </a:solidFill>
                <a:latin typeface="+mj-lt"/>
                <a:cs typeface="Arial" panose="020B0604020202020204" pitchFamily="34" charset="0"/>
              </a:rPr>
              <a:t>unpleasant financial surprises</a:t>
            </a:r>
          </a:p>
          <a:p>
            <a:pPr marL="447675" indent="-90488" defTabSz="685783">
              <a:buFont typeface="Arial" panose="020B0604020202020204" pitchFamily="34" charset="0"/>
              <a:buChar char="•"/>
              <a:defRPr/>
            </a:pPr>
            <a:r>
              <a:rPr lang="en-GB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Unscheduled repairs</a:t>
            </a:r>
          </a:p>
          <a:p>
            <a:pPr marL="447675" indent="-90488" defTabSz="685783">
              <a:buFont typeface="Arial" panose="020B0604020202020204" pitchFamily="34" charset="0"/>
              <a:buChar char="•"/>
              <a:defRPr/>
            </a:pPr>
            <a:r>
              <a:rPr lang="en-GB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Budget slippage</a:t>
            </a:r>
          </a:p>
          <a:p>
            <a:pPr marL="447675" indent="-90488" defTabSz="685783">
              <a:buFont typeface="Arial" panose="020B0604020202020204" pitchFamily="34" charset="0"/>
              <a:buChar char="•"/>
              <a:defRPr/>
            </a:pPr>
            <a:r>
              <a:rPr lang="en-GB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Early contract termination fees, etc.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B50CC909-64BA-25BE-6670-78806FEF88D5}"/>
              </a:ext>
            </a:extLst>
          </p:cNvPr>
          <p:cNvSpPr txBox="1"/>
          <p:nvPr/>
        </p:nvSpPr>
        <p:spPr>
          <a:xfrm>
            <a:off x="178894" y="712001"/>
            <a:ext cx="934102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>
                <a:solidFill>
                  <a:schemeClr val="bg1"/>
                </a:solidFill>
              </a:rPr>
              <a:t>Why are </a:t>
            </a:r>
            <a:r>
              <a:rPr lang="en-GB">
                <a:solidFill>
                  <a:schemeClr val="bg1"/>
                </a:solidFill>
                <a:latin typeface="+mj-lt"/>
              </a:rPr>
              <a:t>these business criteria important</a:t>
            </a:r>
            <a:r>
              <a:rPr lang="en-GB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63D9983-FC70-7521-4E70-650CEA073345}"/>
              </a:ext>
            </a:extLst>
          </p:cNvPr>
          <p:cNvSpPr txBox="1"/>
          <p:nvPr/>
        </p:nvSpPr>
        <p:spPr>
          <a:xfrm>
            <a:off x="520430" y="1634836"/>
            <a:ext cx="108495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Let’s have a closer look at the </a:t>
            </a:r>
            <a:r>
              <a:rPr lang="en-GB" dirty="0">
                <a:solidFill>
                  <a:srgbClr val="243782"/>
                </a:solidFill>
                <a:latin typeface="+mj-lt"/>
              </a:rPr>
              <a:t>four main business criteria </a:t>
            </a:r>
            <a:r>
              <a:rPr lang="en-GB" dirty="0"/>
              <a:t>for your B2B customers (apart from budget)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7E3476C-CF42-C617-B526-A241AE73878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53381" y="5532237"/>
            <a:ext cx="501450" cy="43275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A31BE71-AD6F-ECA6-C1E7-6AFE7609E5C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81445" y="5532237"/>
            <a:ext cx="501450" cy="43275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DC925C5-E834-582A-B353-902C6D38984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98574" y="5532237"/>
            <a:ext cx="501450" cy="43275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BB041CC-57AA-91C3-510E-7A16C1F08BA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15703" y="5532237"/>
            <a:ext cx="501450" cy="43275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60A0119-41B6-98FC-5877-E3BE2E5913BA}"/>
              </a:ext>
            </a:extLst>
          </p:cNvPr>
          <p:cNvSpPr txBox="1"/>
          <p:nvPr/>
        </p:nvSpPr>
        <p:spPr>
          <a:xfrm>
            <a:off x="945053" y="2395978"/>
            <a:ext cx="12469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>
                <a:solidFill>
                  <a:srgbClr val="243782"/>
                </a:solidFill>
                <a:latin typeface="+mj-lt"/>
              </a:rPr>
              <a:t>To: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9FC8E4C-4DDF-D99F-B585-4CD016116B53}"/>
              </a:ext>
            </a:extLst>
          </p:cNvPr>
          <p:cNvSpPr txBox="1"/>
          <p:nvPr/>
        </p:nvSpPr>
        <p:spPr>
          <a:xfrm>
            <a:off x="3732061" y="2395978"/>
            <a:ext cx="12469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>
                <a:solidFill>
                  <a:srgbClr val="243782"/>
                </a:solidFill>
                <a:latin typeface="+mj-lt"/>
              </a:rPr>
              <a:t>To: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BDF1749-A17B-F251-C7F4-4857CCBB16B4}"/>
              </a:ext>
            </a:extLst>
          </p:cNvPr>
          <p:cNvSpPr txBox="1"/>
          <p:nvPr/>
        </p:nvSpPr>
        <p:spPr>
          <a:xfrm>
            <a:off x="6525845" y="2401269"/>
            <a:ext cx="12469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>
                <a:solidFill>
                  <a:srgbClr val="243782"/>
                </a:solidFill>
                <a:latin typeface="+mj-lt"/>
              </a:rPr>
              <a:t>To: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1D7574B-7BC4-8430-BEF8-93BB88F22299}"/>
              </a:ext>
            </a:extLst>
          </p:cNvPr>
          <p:cNvSpPr txBox="1"/>
          <p:nvPr/>
        </p:nvSpPr>
        <p:spPr>
          <a:xfrm>
            <a:off x="9342973" y="2438935"/>
            <a:ext cx="12469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>
                <a:solidFill>
                  <a:srgbClr val="243782"/>
                </a:solidFill>
                <a:latin typeface="+mj-lt"/>
              </a:rPr>
              <a:t>To:</a:t>
            </a:r>
          </a:p>
        </p:txBody>
      </p:sp>
      <p:sp>
        <p:nvSpPr>
          <p:cNvPr id="7" name="TextBox 68">
            <a:extLst>
              <a:ext uri="{FF2B5EF4-FFF2-40B4-BE49-F238E27FC236}">
                <a16:creationId xmlns:a16="http://schemas.microsoft.com/office/drawing/2014/main" id="{30D0AE57-FDC3-ACCC-C161-570224C88221}"/>
              </a:ext>
            </a:extLst>
          </p:cNvPr>
          <p:cNvSpPr txBox="1"/>
          <p:nvPr/>
        </p:nvSpPr>
        <p:spPr>
          <a:xfrm>
            <a:off x="266700" y="6354618"/>
            <a:ext cx="1095303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b="1" i="1" dirty="0">
                <a:solidFill>
                  <a:schemeClr val="bg1"/>
                </a:solidFill>
              </a:rPr>
              <a:t>Turn over the cards for further details on the topics to be addressed during the needs analysis of your B2B customers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22676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2" grpId="0" animBg="1"/>
      <p:bldP spid="2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771BA3-882E-5515-95A1-CBA64AD97D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62226" y="103272"/>
            <a:ext cx="9513868" cy="406400"/>
          </a:xfrm>
        </p:spPr>
        <p:txBody>
          <a:bodyPr>
            <a:noAutofit/>
          </a:bodyPr>
          <a:lstStyle/>
          <a:p>
            <a:r>
              <a:rPr lang="en-GB" sz="1600" dirty="0">
                <a:solidFill>
                  <a:schemeClr val="bg1"/>
                </a:solidFill>
                <a:latin typeface="+mj-lt"/>
              </a:rPr>
              <a:t>02 – Perceived advantages and disadvantages of each </a:t>
            </a:r>
            <a:r>
              <a:rPr lang="en-GB" sz="1600" dirty="0">
                <a:latin typeface="+mj-lt"/>
              </a:rPr>
              <a:t>acquisition</a:t>
            </a:r>
            <a:r>
              <a:rPr lang="en-GB" sz="1600" dirty="0">
                <a:solidFill>
                  <a:schemeClr val="bg1"/>
                </a:solidFill>
                <a:latin typeface="+mj-lt"/>
              </a:rPr>
              <a:t> method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408C906-0B5A-759A-8AFA-B0F5D6622741}"/>
              </a:ext>
            </a:extLst>
          </p:cNvPr>
          <p:cNvSpPr txBox="1"/>
          <p:nvPr/>
        </p:nvSpPr>
        <p:spPr>
          <a:xfrm>
            <a:off x="1363178" y="2582390"/>
            <a:ext cx="512064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dirty="0">
                <a:latin typeface="+mj-lt"/>
              </a:rPr>
              <a:t>Preserve cash flow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fr-BE" dirty="0">
              <a:latin typeface="+mj-lt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fr-BE" dirty="0">
              <a:latin typeface="+mj-lt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dirty="0">
                <a:latin typeface="+mj-lt"/>
              </a:rPr>
              <a:t>Maintain a good solvency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fr-BE" dirty="0">
              <a:latin typeface="+mj-lt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fr-BE" dirty="0">
              <a:latin typeface="+mj-lt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dirty="0">
                <a:latin typeface="+mj-lt"/>
              </a:rPr>
              <a:t>Claim expenses</a:t>
            </a:r>
          </a:p>
          <a:p>
            <a:endParaRPr lang="fr-FR" dirty="0">
              <a:latin typeface="+mj-lt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fr-FR" dirty="0">
              <a:latin typeface="+mj-lt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dirty="0">
                <a:latin typeface="+mj-lt"/>
              </a:rPr>
              <a:t>Anticipate and control costs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F6F7326-C65A-F0C7-E936-2AF3C6B4F25B}"/>
              </a:ext>
            </a:extLst>
          </p:cNvPr>
          <p:cNvSpPr/>
          <p:nvPr/>
        </p:nvSpPr>
        <p:spPr>
          <a:xfrm>
            <a:off x="7089505" y="2219181"/>
            <a:ext cx="2673332" cy="839708"/>
          </a:xfrm>
          <a:prstGeom prst="rect">
            <a:avLst/>
          </a:prstGeom>
          <a:solidFill>
            <a:srgbClr val="2437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latin typeface="+mj-lt"/>
              </a:rPr>
              <a:t>Cash Purchase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5E3527E-8CA1-AE1B-879F-2C5C2D95B404}"/>
              </a:ext>
            </a:extLst>
          </p:cNvPr>
          <p:cNvSpPr/>
          <p:nvPr/>
        </p:nvSpPr>
        <p:spPr>
          <a:xfrm>
            <a:off x="7089505" y="3178066"/>
            <a:ext cx="2673332" cy="839708"/>
          </a:xfrm>
          <a:prstGeom prst="rect">
            <a:avLst/>
          </a:prstGeom>
          <a:solidFill>
            <a:srgbClr val="2437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latin typeface="+mj-lt"/>
              </a:rPr>
              <a:t>Classic Financing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F191199-1A6B-FEEA-FD00-112F3AE756DF}"/>
              </a:ext>
            </a:extLst>
          </p:cNvPr>
          <p:cNvSpPr/>
          <p:nvPr/>
        </p:nvSpPr>
        <p:spPr>
          <a:xfrm>
            <a:off x="7089505" y="4136951"/>
            <a:ext cx="2673332" cy="839708"/>
          </a:xfrm>
          <a:prstGeom prst="rect">
            <a:avLst/>
          </a:prstGeom>
          <a:solidFill>
            <a:srgbClr val="2437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latin typeface="+mj-lt"/>
              </a:rPr>
              <a:t>Financial Leasing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4F60CBB-148D-434C-59CB-2F67944F03A5}"/>
              </a:ext>
            </a:extLst>
          </p:cNvPr>
          <p:cNvSpPr/>
          <p:nvPr/>
        </p:nvSpPr>
        <p:spPr>
          <a:xfrm>
            <a:off x="7089505" y="5099274"/>
            <a:ext cx="2673332" cy="839708"/>
          </a:xfrm>
          <a:prstGeom prst="rect">
            <a:avLst/>
          </a:prstGeom>
          <a:solidFill>
            <a:srgbClr val="2437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latin typeface="+mj-lt"/>
              </a:rPr>
              <a:t>Operational Leasing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6209CA1-8034-237B-E44F-2611F4591A95}"/>
              </a:ext>
            </a:extLst>
          </p:cNvPr>
          <p:cNvSpPr txBox="1"/>
          <p:nvPr/>
        </p:nvSpPr>
        <p:spPr>
          <a:xfrm>
            <a:off x="196127" y="751705"/>
            <a:ext cx="117997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Link between </a:t>
            </a:r>
            <a:r>
              <a:rPr lang="en-GB" dirty="0">
                <a:solidFill>
                  <a:schemeClr val="bg1"/>
                </a:solidFill>
                <a:latin typeface="+mj-lt"/>
              </a:rPr>
              <a:t>acquisition method </a:t>
            </a:r>
            <a:r>
              <a:rPr lang="en-GB" dirty="0">
                <a:solidFill>
                  <a:schemeClr val="bg1"/>
                </a:solidFill>
              </a:rPr>
              <a:t>and </a:t>
            </a:r>
            <a:r>
              <a:rPr lang="en-GB" dirty="0">
                <a:solidFill>
                  <a:schemeClr val="bg1"/>
                </a:solidFill>
                <a:latin typeface="+mj-lt"/>
              </a:rPr>
              <a:t>business criteria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B5C833A-4185-96B6-C4EA-4CDC1F969825}"/>
              </a:ext>
            </a:extLst>
          </p:cNvPr>
          <p:cNvSpPr txBox="1"/>
          <p:nvPr/>
        </p:nvSpPr>
        <p:spPr>
          <a:xfrm>
            <a:off x="266700" y="1318866"/>
            <a:ext cx="1102891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dirty="0"/>
              <a:t>Each acquisition method has its own specific features, </a:t>
            </a:r>
            <a:r>
              <a:rPr lang="en-GB" sz="1600" dirty="0">
                <a:solidFill>
                  <a:srgbClr val="243782"/>
                </a:solidFill>
                <a:latin typeface="+mj-lt"/>
              </a:rPr>
              <a:t>advantages and disadvantages</a:t>
            </a:r>
            <a:r>
              <a:rPr lang="en-GB" sz="1600" dirty="0"/>
              <a:t>.</a:t>
            </a:r>
          </a:p>
          <a:p>
            <a:r>
              <a:rPr lang="en-GB" sz="1600" dirty="0"/>
              <a:t>Let’s have a look at examples of </a:t>
            </a:r>
            <a:r>
              <a:rPr lang="en-GB" sz="1600" dirty="0">
                <a:solidFill>
                  <a:srgbClr val="243782"/>
                </a:solidFill>
                <a:latin typeface="+mj-lt"/>
              </a:rPr>
              <a:t>set phrases </a:t>
            </a:r>
            <a:r>
              <a:rPr lang="en-GB" sz="1600" dirty="0"/>
              <a:t>you can use in your sales pitch.</a:t>
            </a:r>
          </a:p>
        </p:txBody>
      </p:sp>
      <p:sp>
        <p:nvSpPr>
          <p:cNvPr id="17" name="Arrow: Chevron 16">
            <a:extLst>
              <a:ext uri="{FF2B5EF4-FFF2-40B4-BE49-F238E27FC236}">
                <a16:creationId xmlns:a16="http://schemas.microsoft.com/office/drawing/2014/main" id="{2CF7F3EC-8DC1-E23E-FB9C-75F77EEBF001}"/>
              </a:ext>
            </a:extLst>
          </p:cNvPr>
          <p:cNvSpPr/>
          <p:nvPr/>
        </p:nvSpPr>
        <p:spPr>
          <a:xfrm>
            <a:off x="6234543" y="2219181"/>
            <a:ext cx="498550" cy="3719801"/>
          </a:xfrm>
          <a:prstGeom prst="chevron">
            <a:avLst/>
          </a:prstGeom>
          <a:solidFill>
            <a:srgbClr val="2437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D75D94F-80D4-3A01-67F2-8FAAE9E39119}"/>
              </a:ext>
            </a:extLst>
          </p:cNvPr>
          <p:cNvSpPr txBox="1"/>
          <p:nvPr/>
        </p:nvSpPr>
        <p:spPr>
          <a:xfrm>
            <a:off x="266700" y="6354618"/>
            <a:ext cx="618648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b="1" i="1" dirty="0">
                <a:solidFill>
                  <a:schemeClr val="bg1"/>
                </a:solidFill>
              </a:rPr>
              <a:t>Click on the acquisition methods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E191A2E0-A8E6-253E-A6CE-B7A97F29BE8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49174" y1="48951" x2="49174" y2="48951"/>
                        <a14:foregroundMark x1="60610" y1="83566" x2="60610" y2="835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3367" y="2502059"/>
            <a:ext cx="746612" cy="542644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976F01F8-6DA9-51B1-04E7-FACD1115CB7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8251" y="3333139"/>
            <a:ext cx="516844" cy="48552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35723E6B-02C9-B817-B5C8-393102AF12A8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1968" y="4123460"/>
            <a:ext cx="509410" cy="581158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AEE0D97-CEB8-37F0-D3C1-4D297B94BA96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6618" y="4950516"/>
            <a:ext cx="540110" cy="54011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984425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771BA3-882E-5515-95A1-CBA64AD97D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2362" y="103272"/>
            <a:ext cx="9443731" cy="406400"/>
          </a:xfrm>
        </p:spPr>
        <p:txBody>
          <a:bodyPr>
            <a:noAutofit/>
          </a:bodyPr>
          <a:lstStyle/>
          <a:p>
            <a:r>
              <a:rPr lang="en-GB" sz="1600" dirty="0">
                <a:solidFill>
                  <a:schemeClr val="bg1"/>
                </a:solidFill>
                <a:latin typeface="+mj-lt"/>
              </a:rPr>
              <a:t>02 – Perceived advantages and disadvantages of each </a:t>
            </a:r>
            <a:r>
              <a:rPr lang="en-GB" sz="1600" dirty="0">
                <a:latin typeface="+mj-lt"/>
              </a:rPr>
              <a:t>acquisition</a:t>
            </a:r>
            <a:r>
              <a:rPr lang="en-GB" sz="1600" dirty="0">
                <a:solidFill>
                  <a:schemeClr val="bg1"/>
                </a:solidFill>
                <a:latin typeface="+mj-lt"/>
              </a:rPr>
              <a:t> method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6209CA1-8034-237B-E44F-2611F4591A95}"/>
              </a:ext>
            </a:extLst>
          </p:cNvPr>
          <p:cNvSpPr txBox="1"/>
          <p:nvPr/>
        </p:nvSpPr>
        <p:spPr>
          <a:xfrm>
            <a:off x="196127" y="751705"/>
            <a:ext cx="117997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Link between </a:t>
            </a:r>
            <a:r>
              <a:rPr lang="en-GB" dirty="0">
                <a:solidFill>
                  <a:schemeClr val="bg1"/>
                </a:solidFill>
                <a:latin typeface="+mj-lt"/>
              </a:rPr>
              <a:t>acquisition method </a:t>
            </a:r>
            <a:r>
              <a:rPr lang="en-GB" dirty="0">
                <a:solidFill>
                  <a:schemeClr val="bg1"/>
                </a:solidFill>
              </a:rPr>
              <a:t>and </a:t>
            </a:r>
            <a:r>
              <a:rPr lang="en-GB" dirty="0">
                <a:solidFill>
                  <a:schemeClr val="bg1"/>
                </a:solidFill>
                <a:latin typeface="+mj-lt"/>
              </a:rPr>
              <a:t>business criteria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F070AA96-351E-7677-7E62-553269BED10A}"/>
              </a:ext>
            </a:extLst>
          </p:cNvPr>
          <p:cNvSpPr txBox="1"/>
          <p:nvPr/>
        </p:nvSpPr>
        <p:spPr>
          <a:xfrm>
            <a:off x="180976" y="5595909"/>
            <a:ext cx="151015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200" b="1" i="1" dirty="0">
                <a:solidFill>
                  <a:schemeClr val="bg1">
                    <a:lumMod val="65000"/>
                  </a:schemeClr>
                </a:solidFill>
              </a:rPr>
              <a:t>Click on the left symbols</a:t>
            </a:r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B7B24657-95DE-05D4-5024-0752499C626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49174" y1="48951" x2="49174" y2="48951"/>
                        <a14:foregroundMark x1="60610" y1="83566" x2="60610" y2="835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9958" y="1603508"/>
            <a:ext cx="656097" cy="476857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D0C5D773-6E0D-56F8-43A1-72F14FBE1174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4367" y="2735366"/>
            <a:ext cx="454185" cy="426659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7DE3FDAA-A2A8-3C42-1EA4-E32A12FC50C4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8084" y="3417656"/>
            <a:ext cx="447652" cy="510702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F2081457-79A2-6940-0F68-2A7070E86458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734" y="4159870"/>
            <a:ext cx="474630" cy="474630"/>
          </a:xfrm>
          <a:prstGeom prst="rect">
            <a:avLst/>
          </a:prstGeom>
        </p:spPr>
      </p:pic>
      <p:sp>
        <p:nvSpPr>
          <p:cNvPr id="41" name="Rectangle 40">
            <a:extLst>
              <a:ext uri="{FF2B5EF4-FFF2-40B4-BE49-F238E27FC236}">
                <a16:creationId xmlns:a16="http://schemas.microsoft.com/office/drawing/2014/main" id="{6064EC2B-1448-4CE4-28DC-4633CCD78B84}"/>
              </a:ext>
            </a:extLst>
          </p:cNvPr>
          <p:cNvSpPr/>
          <p:nvPr/>
        </p:nvSpPr>
        <p:spPr>
          <a:xfrm>
            <a:off x="176141" y="1263283"/>
            <a:ext cx="2432099" cy="340225"/>
          </a:xfrm>
          <a:prstGeom prst="rect">
            <a:avLst/>
          </a:prstGeom>
          <a:solidFill>
            <a:srgbClr val="2437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latin typeface="+mj-lt"/>
              </a:rPr>
              <a:t>Cash Purchase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64B89919-560B-7947-6644-0E0C2551D130}"/>
              </a:ext>
            </a:extLst>
          </p:cNvPr>
          <p:cNvSpPr txBox="1"/>
          <p:nvPr/>
        </p:nvSpPr>
        <p:spPr>
          <a:xfrm>
            <a:off x="1137391" y="1719272"/>
            <a:ext cx="163483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>
                <a:latin typeface="+mj-lt"/>
              </a:rPr>
              <a:t>Cash flow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065FA81D-22F0-72FB-C751-4103BCD71906}"/>
              </a:ext>
            </a:extLst>
          </p:cNvPr>
          <p:cNvSpPr txBox="1"/>
          <p:nvPr/>
        </p:nvSpPr>
        <p:spPr>
          <a:xfrm>
            <a:off x="1146916" y="2804136"/>
            <a:ext cx="163483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>
                <a:latin typeface="+mj-lt"/>
              </a:rPr>
              <a:t>Solvency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BDA6554-E81D-D680-CDF7-39F817DA85F3}"/>
              </a:ext>
            </a:extLst>
          </p:cNvPr>
          <p:cNvSpPr txBox="1"/>
          <p:nvPr/>
        </p:nvSpPr>
        <p:spPr>
          <a:xfrm>
            <a:off x="1146916" y="3505921"/>
            <a:ext cx="132080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>
                <a:latin typeface="+mj-lt"/>
              </a:rPr>
              <a:t>Expenses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D34C9784-15F5-021F-5A91-DB17AA5BEC66}"/>
              </a:ext>
            </a:extLst>
          </p:cNvPr>
          <p:cNvSpPr txBox="1"/>
          <p:nvPr/>
        </p:nvSpPr>
        <p:spPr>
          <a:xfrm>
            <a:off x="1146915" y="4249624"/>
            <a:ext cx="132080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dirty="0">
                <a:latin typeface="+mj-lt"/>
              </a:rPr>
              <a:t>Cost Control</a:t>
            </a:r>
          </a:p>
        </p:txBody>
      </p:sp>
      <p:pic>
        <p:nvPicPr>
          <p:cNvPr id="48" name="Picture 47" descr="A picture containing clipart&#10;&#10;Description automatically generated">
            <a:extLst>
              <a:ext uri="{FF2B5EF4-FFF2-40B4-BE49-F238E27FC236}">
                <a16:creationId xmlns:a16="http://schemas.microsoft.com/office/drawing/2014/main" id="{17583621-8993-C795-D367-B37B1945BF6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31147" y="1265890"/>
            <a:ext cx="340897" cy="318299"/>
          </a:xfrm>
          <a:prstGeom prst="flowChartConnector">
            <a:avLst/>
          </a:prstGeom>
        </p:spPr>
      </p:pic>
      <p:pic>
        <p:nvPicPr>
          <p:cNvPr id="49" name="Picture 48" descr="A picture containing clipart&#10;&#10;Description automatically generated">
            <a:extLst>
              <a:ext uri="{FF2B5EF4-FFF2-40B4-BE49-F238E27FC236}">
                <a16:creationId xmlns:a16="http://schemas.microsoft.com/office/drawing/2014/main" id="{93D198FD-E191-EAC0-EE4D-8A45A88E95FA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60414" y="1265890"/>
            <a:ext cx="340897" cy="318299"/>
          </a:xfrm>
          <a:prstGeom prst="flowChartConnector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6C45EE9-D6A2-D705-973A-AE9951E29E92}"/>
              </a:ext>
            </a:extLst>
          </p:cNvPr>
          <p:cNvSpPr/>
          <p:nvPr/>
        </p:nvSpPr>
        <p:spPr>
          <a:xfrm>
            <a:off x="235940" y="1647513"/>
            <a:ext cx="2412113" cy="614468"/>
          </a:xfrm>
          <a:prstGeom prst="rect">
            <a:avLst/>
          </a:prstGeom>
          <a:noFill/>
          <a:ln>
            <a:solidFill>
              <a:schemeClr val="accent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1FA95DE-D541-DF78-1E23-F16D0C38388A}"/>
              </a:ext>
            </a:extLst>
          </p:cNvPr>
          <p:cNvSpPr/>
          <p:nvPr/>
        </p:nvSpPr>
        <p:spPr>
          <a:xfrm>
            <a:off x="235940" y="2655657"/>
            <a:ext cx="2412113" cy="614468"/>
          </a:xfrm>
          <a:prstGeom prst="rect">
            <a:avLst/>
          </a:prstGeom>
          <a:noFill/>
          <a:ln>
            <a:solidFill>
              <a:schemeClr val="accent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5232B4B-A569-A8F6-2FC0-C72FBBDD35BE}"/>
              </a:ext>
            </a:extLst>
          </p:cNvPr>
          <p:cNvSpPr/>
          <p:nvPr/>
        </p:nvSpPr>
        <p:spPr>
          <a:xfrm>
            <a:off x="220249" y="3398947"/>
            <a:ext cx="2412113" cy="614468"/>
          </a:xfrm>
          <a:prstGeom prst="rect">
            <a:avLst/>
          </a:prstGeom>
          <a:noFill/>
          <a:ln>
            <a:solidFill>
              <a:schemeClr val="accent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879CFA4-E83D-C46C-8628-F7B3BF6ECD92}"/>
              </a:ext>
            </a:extLst>
          </p:cNvPr>
          <p:cNvSpPr/>
          <p:nvPr/>
        </p:nvSpPr>
        <p:spPr>
          <a:xfrm>
            <a:off x="220249" y="4115146"/>
            <a:ext cx="2412113" cy="614468"/>
          </a:xfrm>
          <a:prstGeom prst="rect">
            <a:avLst/>
          </a:prstGeom>
          <a:noFill/>
          <a:ln>
            <a:solidFill>
              <a:schemeClr val="accent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438554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Rectangle 55">
            <a:extLst>
              <a:ext uri="{FF2B5EF4-FFF2-40B4-BE49-F238E27FC236}">
                <a16:creationId xmlns:a16="http://schemas.microsoft.com/office/drawing/2014/main" id="{35298FAF-E4B5-C3AC-C7BA-13EF50E4C1F0}"/>
              </a:ext>
            </a:extLst>
          </p:cNvPr>
          <p:cNvSpPr/>
          <p:nvPr/>
        </p:nvSpPr>
        <p:spPr>
          <a:xfrm>
            <a:off x="7063207" y="4120619"/>
            <a:ext cx="4174762" cy="165149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C3C3BD48-985F-0EFC-C22F-1E11D392AD6A}"/>
              </a:ext>
            </a:extLst>
          </p:cNvPr>
          <p:cNvSpPr/>
          <p:nvPr/>
        </p:nvSpPr>
        <p:spPr>
          <a:xfrm>
            <a:off x="7079534" y="1699016"/>
            <a:ext cx="4174762" cy="92070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2E6785BC-5244-6AB2-D11D-6E27281DD024}"/>
              </a:ext>
            </a:extLst>
          </p:cNvPr>
          <p:cNvSpPr/>
          <p:nvPr/>
        </p:nvSpPr>
        <p:spPr>
          <a:xfrm>
            <a:off x="2591915" y="4120619"/>
            <a:ext cx="4174762" cy="141069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9DE9C62E-1CE1-9AC1-D74C-A0F16537DAA9}"/>
              </a:ext>
            </a:extLst>
          </p:cNvPr>
          <p:cNvSpPr/>
          <p:nvPr/>
        </p:nvSpPr>
        <p:spPr>
          <a:xfrm>
            <a:off x="2591915" y="3403248"/>
            <a:ext cx="4174762" cy="64837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1130776A-4469-1750-DE66-C19C23EDC413}"/>
              </a:ext>
            </a:extLst>
          </p:cNvPr>
          <p:cNvSpPr/>
          <p:nvPr/>
        </p:nvSpPr>
        <p:spPr>
          <a:xfrm>
            <a:off x="2591915" y="2687958"/>
            <a:ext cx="4174762" cy="64837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DB80A0B-6136-1B99-BEBA-615518086301}"/>
              </a:ext>
            </a:extLst>
          </p:cNvPr>
          <p:cNvSpPr/>
          <p:nvPr/>
        </p:nvSpPr>
        <p:spPr>
          <a:xfrm>
            <a:off x="2591915" y="1699016"/>
            <a:ext cx="4174762" cy="92070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9771BA3-882E-5515-95A1-CBA64AD97D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2362" y="103272"/>
            <a:ext cx="9443731" cy="406400"/>
          </a:xfrm>
        </p:spPr>
        <p:txBody>
          <a:bodyPr>
            <a:noAutofit/>
          </a:bodyPr>
          <a:lstStyle/>
          <a:p>
            <a:r>
              <a:rPr lang="en-GB" sz="1600" dirty="0">
                <a:solidFill>
                  <a:schemeClr val="bg1"/>
                </a:solidFill>
                <a:latin typeface="+mj-lt"/>
              </a:rPr>
              <a:t>02 – Perceived advantages and disadvantages of each </a:t>
            </a:r>
            <a:r>
              <a:rPr lang="en-GB" sz="1600" dirty="0">
                <a:latin typeface="+mj-lt"/>
              </a:rPr>
              <a:t>acquisition</a:t>
            </a:r>
            <a:r>
              <a:rPr lang="en-GB" sz="1600" dirty="0">
                <a:solidFill>
                  <a:schemeClr val="bg1"/>
                </a:solidFill>
                <a:latin typeface="+mj-lt"/>
              </a:rPr>
              <a:t> method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6209CA1-8034-237B-E44F-2611F4591A95}"/>
              </a:ext>
            </a:extLst>
          </p:cNvPr>
          <p:cNvSpPr txBox="1"/>
          <p:nvPr/>
        </p:nvSpPr>
        <p:spPr>
          <a:xfrm>
            <a:off x="196127" y="751705"/>
            <a:ext cx="117997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Link between </a:t>
            </a:r>
            <a:r>
              <a:rPr lang="en-GB" dirty="0">
                <a:solidFill>
                  <a:schemeClr val="bg1"/>
                </a:solidFill>
                <a:latin typeface="+mj-lt"/>
              </a:rPr>
              <a:t>acquisition method </a:t>
            </a:r>
            <a:r>
              <a:rPr lang="en-GB" dirty="0">
                <a:solidFill>
                  <a:schemeClr val="bg1"/>
                </a:solidFill>
              </a:rPr>
              <a:t>and </a:t>
            </a:r>
            <a:r>
              <a:rPr lang="en-GB" dirty="0">
                <a:solidFill>
                  <a:schemeClr val="bg1"/>
                </a:solidFill>
                <a:latin typeface="+mj-lt"/>
              </a:rPr>
              <a:t>business criteria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E191A2E0-A8E6-253E-A6CE-B7A97F29BE8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49174" y1="48951" x2="49174" y2="48951"/>
                        <a14:foregroundMark x1="60610" y1="83566" x2="60610" y2="835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9958" y="1603508"/>
            <a:ext cx="656097" cy="476857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976F01F8-6DA9-51B1-04E7-FACD1115CB7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4367" y="2735366"/>
            <a:ext cx="454185" cy="42665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35723E6B-02C9-B817-B5C8-393102AF12A8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8084" y="3417656"/>
            <a:ext cx="447652" cy="510702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AEE0D97-CEB8-37F0-D3C1-4D297B94BA96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734" y="4159870"/>
            <a:ext cx="474630" cy="474630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7E129472-DDAA-94F0-D3EA-26EAF97A01D5}"/>
              </a:ext>
            </a:extLst>
          </p:cNvPr>
          <p:cNvSpPr/>
          <p:nvPr/>
        </p:nvSpPr>
        <p:spPr>
          <a:xfrm>
            <a:off x="176141" y="1263283"/>
            <a:ext cx="2432099" cy="340225"/>
          </a:xfrm>
          <a:prstGeom prst="rect">
            <a:avLst/>
          </a:prstGeom>
          <a:solidFill>
            <a:srgbClr val="2437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latin typeface="+mj-lt"/>
              </a:rPr>
              <a:t>Cash Purchase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1D5D7C7-DEE1-3905-50FD-60FEE53C9745}"/>
              </a:ext>
            </a:extLst>
          </p:cNvPr>
          <p:cNvSpPr txBox="1"/>
          <p:nvPr/>
        </p:nvSpPr>
        <p:spPr>
          <a:xfrm>
            <a:off x="1137391" y="1719272"/>
            <a:ext cx="163483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>
                <a:latin typeface="+mj-lt"/>
              </a:rPr>
              <a:t>Cash flow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6190A49-1746-C034-D49E-B36F5E25E2BD}"/>
              </a:ext>
            </a:extLst>
          </p:cNvPr>
          <p:cNvSpPr txBox="1"/>
          <p:nvPr/>
        </p:nvSpPr>
        <p:spPr>
          <a:xfrm>
            <a:off x="1146916" y="2804136"/>
            <a:ext cx="163483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>
                <a:latin typeface="+mj-lt"/>
              </a:rPr>
              <a:t>Solvency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D6B462F-8A41-264C-7AE1-7475FB845F99}"/>
              </a:ext>
            </a:extLst>
          </p:cNvPr>
          <p:cNvSpPr txBox="1"/>
          <p:nvPr/>
        </p:nvSpPr>
        <p:spPr>
          <a:xfrm>
            <a:off x="1146916" y="3505921"/>
            <a:ext cx="132080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>
                <a:latin typeface="+mj-lt"/>
              </a:rPr>
              <a:t>Expenses</a:t>
            </a:r>
          </a:p>
        </p:txBody>
      </p:sp>
      <p:pic>
        <p:nvPicPr>
          <p:cNvPr id="31" name="Picture 30" descr="A picture containing clipart&#10;&#10;Description automatically generated">
            <a:extLst>
              <a:ext uri="{FF2B5EF4-FFF2-40B4-BE49-F238E27FC236}">
                <a16:creationId xmlns:a16="http://schemas.microsoft.com/office/drawing/2014/main" id="{5721FF4C-04A3-EC30-BC32-585CEF6703E5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31147" y="1265890"/>
            <a:ext cx="340897" cy="318299"/>
          </a:xfrm>
          <a:prstGeom prst="flowChartConnector">
            <a:avLst/>
          </a:prstGeom>
        </p:spPr>
      </p:pic>
      <p:pic>
        <p:nvPicPr>
          <p:cNvPr id="32" name="Picture 31" descr="A picture containing clipart&#10;&#10;Description automatically generated">
            <a:extLst>
              <a:ext uri="{FF2B5EF4-FFF2-40B4-BE49-F238E27FC236}">
                <a16:creationId xmlns:a16="http://schemas.microsoft.com/office/drawing/2014/main" id="{370A3D89-5024-BFFA-0096-17639031764C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90645" y="5772115"/>
            <a:ext cx="490516" cy="458000"/>
          </a:xfrm>
          <a:prstGeom prst="flowChartConnector">
            <a:avLst/>
          </a:prstGeom>
        </p:spPr>
      </p:pic>
      <p:pic>
        <p:nvPicPr>
          <p:cNvPr id="33" name="Picture 32" descr="A picture containing clipart&#10;&#10;Description automatically generated">
            <a:extLst>
              <a:ext uri="{FF2B5EF4-FFF2-40B4-BE49-F238E27FC236}">
                <a16:creationId xmlns:a16="http://schemas.microsoft.com/office/drawing/2014/main" id="{E0F94E33-4187-B9D9-ACAC-DCA1A5554D6E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60414" y="1265890"/>
            <a:ext cx="340897" cy="318299"/>
          </a:xfrm>
          <a:prstGeom prst="flowChartConnector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9B09BA91-9231-5142-39F4-788EF9C7DB9F}"/>
              </a:ext>
            </a:extLst>
          </p:cNvPr>
          <p:cNvSpPr txBox="1"/>
          <p:nvPr/>
        </p:nvSpPr>
        <p:spPr>
          <a:xfrm>
            <a:off x="2633943" y="1777247"/>
            <a:ext cx="3577246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buClr>
                <a:srgbClr val="243782"/>
              </a:buClr>
              <a:buFont typeface="Wingdings" panose="05000000000000000000" pitchFamily="2" charset="2"/>
              <a:buChar char="§"/>
            </a:pPr>
            <a:r>
              <a:rPr lang="en-GB" sz="1050" i="1" dirty="0"/>
              <a:t>“You </a:t>
            </a:r>
            <a:r>
              <a:rPr lang="en-GB" sz="1050" i="1" dirty="0">
                <a:solidFill>
                  <a:srgbClr val="243782"/>
                </a:solidFill>
                <a:latin typeface="+mj-lt"/>
              </a:rPr>
              <a:t>use</a:t>
            </a:r>
            <a:r>
              <a:rPr lang="en-GB" sz="1050" i="1" dirty="0"/>
              <a:t> your excess </a:t>
            </a:r>
            <a:r>
              <a:rPr lang="en-GB" sz="1050" i="1" dirty="0">
                <a:solidFill>
                  <a:srgbClr val="243782"/>
                </a:solidFill>
                <a:latin typeface="+mj-lt"/>
              </a:rPr>
              <a:t>cash flow</a:t>
            </a:r>
            <a:r>
              <a:rPr lang="en-GB" sz="1050" i="1" dirty="0"/>
              <a:t>”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E95A303-E723-82C3-1250-9F39634EFF6F}"/>
              </a:ext>
            </a:extLst>
          </p:cNvPr>
          <p:cNvSpPr txBox="1"/>
          <p:nvPr/>
        </p:nvSpPr>
        <p:spPr>
          <a:xfrm>
            <a:off x="7088908" y="1777247"/>
            <a:ext cx="4193236" cy="57708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171450" indent="-171450">
              <a:buClr>
                <a:srgbClr val="243782"/>
              </a:buClr>
              <a:buFont typeface="Wingdings" panose="05000000000000000000" pitchFamily="2" charset="2"/>
              <a:buChar char="§"/>
            </a:pPr>
            <a:r>
              <a:rPr lang="en-GB" sz="1050" i="1" dirty="0"/>
              <a:t>“You </a:t>
            </a:r>
            <a:r>
              <a:rPr lang="en-GB" sz="1050" i="1" dirty="0">
                <a:solidFill>
                  <a:srgbClr val="243782"/>
                </a:solidFill>
                <a:latin typeface="+mj-lt"/>
              </a:rPr>
              <a:t>reduce</a:t>
            </a:r>
            <a:r>
              <a:rPr lang="en-GB" sz="1050" i="1" dirty="0"/>
              <a:t> available </a:t>
            </a:r>
            <a:r>
              <a:rPr lang="en-GB" sz="1050" i="1" dirty="0">
                <a:solidFill>
                  <a:srgbClr val="243782"/>
                </a:solidFill>
                <a:latin typeface="+mj-lt"/>
              </a:rPr>
              <a:t>cash</a:t>
            </a:r>
            <a:r>
              <a:rPr lang="en-GB" sz="1050" i="1" dirty="0"/>
              <a:t> to finance the day-to-day operations of your business.”</a:t>
            </a:r>
          </a:p>
          <a:p>
            <a:pPr marL="171450" indent="-171450">
              <a:buClr>
                <a:srgbClr val="243782"/>
              </a:buClr>
              <a:buFont typeface="Wingdings" panose="05000000000000000000" pitchFamily="2" charset="2"/>
              <a:buChar char="§"/>
            </a:pPr>
            <a:r>
              <a:rPr lang="en-GB" sz="1050" i="1" dirty="0"/>
              <a:t>“You pay </a:t>
            </a:r>
            <a:r>
              <a:rPr lang="en-GB" sz="1050" i="1" dirty="0">
                <a:solidFill>
                  <a:srgbClr val="243782"/>
                </a:solidFill>
                <a:latin typeface="+mj-lt"/>
              </a:rPr>
              <a:t>100% VAT on delivery</a:t>
            </a:r>
            <a:r>
              <a:rPr lang="en-GB" sz="1050" i="1" dirty="0"/>
              <a:t> of the vehicle.”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514DF89-819D-CA32-1EEF-95712CA62ECF}"/>
              </a:ext>
            </a:extLst>
          </p:cNvPr>
          <p:cNvSpPr txBox="1"/>
          <p:nvPr/>
        </p:nvSpPr>
        <p:spPr>
          <a:xfrm>
            <a:off x="2643468" y="2705829"/>
            <a:ext cx="4071657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buClr>
                <a:srgbClr val="243782"/>
              </a:buClr>
              <a:buFont typeface="Wingdings" panose="05000000000000000000" pitchFamily="2" charset="2"/>
              <a:buChar char="§"/>
            </a:pPr>
            <a:r>
              <a:rPr lang="en-GB" sz="1050" i="1" dirty="0"/>
              <a:t>“You </a:t>
            </a:r>
            <a:r>
              <a:rPr lang="en-GB" sz="1050" i="1" dirty="0">
                <a:solidFill>
                  <a:srgbClr val="243782"/>
                </a:solidFill>
                <a:latin typeface="+mj-lt"/>
              </a:rPr>
              <a:t>maintain your credit lines</a:t>
            </a:r>
            <a:r>
              <a:rPr lang="en-GB" sz="1050" i="1" dirty="0"/>
              <a:t> to finance the day-to-day operations and the growth of your business.”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8F173D25-2193-FB3B-53A4-F571AFDC9AC0}"/>
              </a:ext>
            </a:extLst>
          </p:cNvPr>
          <p:cNvSpPr txBox="1"/>
          <p:nvPr/>
        </p:nvSpPr>
        <p:spPr>
          <a:xfrm>
            <a:off x="2617768" y="3431035"/>
            <a:ext cx="4071657" cy="253916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171450" indent="-171450">
              <a:buClr>
                <a:srgbClr val="243782"/>
              </a:buClr>
              <a:buFont typeface="Wingdings" panose="05000000000000000000" pitchFamily="2" charset="2"/>
              <a:buChar char="§"/>
            </a:pPr>
            <a:r>
              <a:rPr lang="en-GB" sz="1050" i="1" dirty="0"/>
              <a:t>“You claim </a:t>
            </a:r>
            <a:r>
              <a:rPr lang="en-GB" sz="1050" i="1" dirty="0">
                <a:solidFill>
                  <a:srgbClr val="243782"/>
                </a:solidFill>
                <a:latin typeface="+mj-lt"/>
              </a:rPr>
              <a:t>expenses</a:t>
            </a:r>
            <a:r>
              <a:rPr lang="en-GB" sz="1050" i="1" dirty="0"/>
              <a:t> by </a:t>
            </a:r>
            <a:r>
              <a:rPr lang="en-GB" sz="1050" i="1" dirty="0">
                <a:solidFill>
                  <a:srgbClr val="243782"/>
                </a:solidFill>
                <a:latin typeface="+mj-lt"/>
              </a:rPr>
              <a:t>depreciating</a:t>
            </a:r>
            <a:r>
              <a:rPr lang="en-GB" sz="1050" i="1" dirty="0"/>
              <a:t> the vehicle in the accounts.”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235C9AEA-8679-D3A7-6F47-12BC2AD59F58}"/>
              </a:ext>
            </a:extLst>
          </p:cNvPr>
          <p:cNvSpPr txBox="1"/>
          <p:nvPr/>
        </p:nvSpPr>
        <p:spPr>
          <a:xfrm>
            <a:off x="2617766" y="4172212"/>
            <a:ext cx="4095653" cy="122341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171450" indent="-171450">
              <a:buClr>
                <a:srgbClr val="243782"/>
              </a:buClr>
              <a:buFont typeface="Wingdings" panose="05000000000000000000" pitchFamily="2" charset="2"/>
              <a:buChar char="§"/>
            </a:pPr>
            <a:r>
              <a:rPr lang="en-GB" sz="1050" i="1" dirty="0"/>
              <a:t>“You get </a:t>
            </a:r>
            <a:r>
              <a:rPr lang="en-GB" sz="1050" i="1" dirty="0">
                <a:solidFill>
                  <a:srgbClr val="243782"/>
                </a:solidFill>
                <a:latin typeface="+mj-lt"/>
              </a:rPr>
              <a:t>ownership</a:t>
            </a:r>
            <a:r>
              <a:rPr lang="en-GB" sz="1050" i="1" dirty="0"/>
              <a:t> of the vehicle upon delivery.”</a:t>
            </a:r>
          </a:p>
          <a:p>
            <a:pPr marL="171450" indent="-171450">
              <a:buClr>
                <a:srgbClr val="243782"/>
              </a:buClr>
              <a:buFont typeface="Wingdings" panose="05000000000000000000" pitchFamily="2" charset="2"/>
              <a:buChar char="§"/>
            </a:pPr>
            <a:r>
              <a:rPr lang="en-GB" sz="1050" i="1" dirty="0"/>
              <a:t>“You remain </a:t>
            </a:r>
            <a:r>
              <a:rPr lang="en-GB" sz="1050" i="1" dirty="0">
                <a:solidFill>
                  <a:srgbClr val="243782"/>
                </a:solidFill>
                <a:latin typeface="+mj-lt"/>
              </a:rPr>
              <a:t>financially independent</a:t>
            </a:r>
            <a:r>
              <a:rPr lang="en-GB" sz="1050" i="1" dirty="0"/>
              <a:t>.”</a:t>
            </a:r>
          </a:p>
          <a:p>
            <a:pPr marL="171450" indent="-171450">
              <a:buClr>
                <a:srgbClr val="243782"/>
              </a:buClr>
              <a:buFont typeface="Wingdings" panose="05000000000000000000" pitchFamily="2" charset="2"/>
              <a:buChar char="§"/>
            </a:pPr>
            <a:r>
              <a:rPr lang="en-GB" sz="1050" i="1" dirty="0"/>
              <a:t>“You </a:t>
            </a:r>
            <a:r>
              <a:rPr lang="en-GB" sz="1050" i="1" dirty="0">
                <a:solidFill>
                  <a:srgbClr val="243782"/>
                </a:solidFill>
                <a:latin typeface="+mj-lt"/>
              </a:rPr>
              <a:t>don't pay interest</a:t>
            </a:r>
            <a:r>
              <a:rPr lang="en-GB" sz="1050" i="1" dirty="0"/>
              <a:t>.”</a:t>
            </a:r>
          </a:p>
          <a:p>
            <a:pPr marL="171450" indent="-171450">
              <a:buClr>
                <a:srgbClr val="243782"/>
              </a:buClr>
              <a:buFont typeface="Wingdings" panose="05000000000000000000" pitchFamily="2" charset="2"/>
              <a:buChar char="§"/>
            </a:pPr>
            <a:r>
              <a:rPr lang="en-GB" sz="1050" i="1" dirty="0"/>
              <a:t>“You have </a:t>
            </a:r>
            <a:r>
              <a:rPr lang="en-GB" sz="1050" i="1" dirty="0">
                <a:solidFill>
                  <a:srgbClr val="243782"/>
                </a:solidFill>
                <a:latin typeface="+mj-lt"/>
              </a:rPr>
              <a:t>complete freedom</a:t>
            </a:r>
            <a:r>
              <a:rPr lang="en-GB" sz="1050" i="1" dirty="0"/>
              <a:t> in terms of how you use the vehicle and when to decide to resell it.”</a:t>
            </a:r>
          </a:p>
          <a:p>
            <a:pPr marL="171450" indent="-171450">
              <a:buClr>
                <a:srgbClr val="243782"/>
              </a:buClr>
              <a:buFont typeface="Wingdings" panose="05000000000000000000" pitchFamily="2" charset="2"/>
              <a:buChar char="§"/>
            </a:pPr>
            <a:r>
              <a:rPr lang="en-GB" sz="1050" i="1" dirty="0"/>
              <a:t>“You make a </a:t>
            </a:r>
            <a:r>
              <a:rPr lang="en-GB" sz="1050" i="1" dirty="0">
                <a:solidFill>
                  <a:srgbClr val="243782"/>
                </a:solidFill>
                <a:latin typeface="+mj-lt"/>
              </a:rPr>
              <a:t>capital gain</a:t>
            </a:r>
            <a:r>
              <a:rPr lang="en-GB" sz="1050" i="1" dirty="0"/>
              <a:t> in the accounts </a:t>
            </a:r>
            <a:r>
              <a:rPr lang="en-GB" sz="1050" i="1" dirty="0">
                <a:solidFill>
                  <a:srgbClr val="243782"/>
                </a:solidFill>
                <a:latin typeface="+mj-lt"/>
              </a:rPr>
              <a:t>when reselling</a:t>
            </a:r>
            <a:r>
              <a:rPr lang="en-GB" sz="1050" i="1" dirty="0"/>
              <a:t> the depreciated vehicle.”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BE9DB5B-2341-9DE7-7D4C-36F7A7923503}"/>
              </a:ext>
            </a:extLst>
          </p:cNvPr>
          <p:cNvSpPr txBox="1"/>
          <p:nvPr/>
        </p:nvSpPr>
        <p:spPr>
          <a:xfrm>
            <a:off x="7160449" y="4172212"/>
            <a:ext cx="4121695" cy="154657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171450" indent="-171450">
              <a:buClr>
                <a:srgbClr val="243782"/>
              </a:buClr>
              <a:buFont typeface="Wingdings" panose="05000000000000000000" pitchFamily="2" charset="2"/>
              <a:buChar char="§"/>
            </a:pPr>
            <a:r>
              <a:rPr lang="en-GB" sz="1050" i="1" dirty="0"/>
              <a:t>“You are unable to </a:t>
            </a:r>
            <a:r>
              <a:rPr lang="en-GB" sz="1050" i="1" dirty="0">
                <a:solidFill>
                  <a:srgbClr val="243782"/>
                </a:solidFill>
                <a:latin typeface="+mj-lt"/>
              </a:rPr>
              <a:t>budget</a:t>
            </a:r>
            <a:r>
              <a:rPr lang="en-GB" sz="1050" i="1" dirty="0"/>
              <a:t> for the cost of </a:t>
            </a:r>
            <a:r>
              <a:rPr lang="en-GB" sz="1050" i="1" dirty="0">
                <a:solidFill>
                  <a:srgbClr val="243782"/>
                </a:solidFill>
                <a:latin typeface="+mj-lt"/>
              </a:rPr>
              <a:t>mechanical breakdowns</a:t>
            </a:r>
            <a:r>
              <a:rPr lang="en-GB" sz="1050" i="1" dirty="0"/>
              <a:t>.”</a:t>
            </a:r>
          </a:p>
          <a:p>
            <a:pPr marL="171450" indent="-171450">
              <a:buClr>
                <a:srgbClr val="243782"/>
              </a:buClr>
              <a:buFont typeface="Wingdings" panose="05000000000000000000" pitchFamily="2" charset="2"/>
              <a:buChar char="§"/>
            </a:pPr>
            <a:r>
              <a:rPr lang="en-GB" sz="1050" i="1" dirty="0"/>
              <a:t>“You don’t receive a courtesy </a:t>
            </a:r>
            <a:r>
              <a:rPr lang="en-GB" sz="1050" i="1" dirty="0">
                <a:solidFill>
                  <a:srgbClr val="243782"/>
                </a:solidFill>
                <a:latin typeface="+mj-lt"/>
              </a:rPr>
              <a:t>mobility solution </a:t>
            </a:r>
            <a:r>
              <a:rPr lang="en-GB" sz="1050" i="1" dirty="0"/>
              <a:t>when your vehicle is being serviced.”</a:t>
            </a:r>
          </a:p>
          <a:p>
            <a:pPr marL="171450" indent="-171450">
              <a:buClr>
                <a:srgbClr val="243782"/>
              </a:buClr>
              <a:buFont typeface="Wingdings" panose="05000000000000000000" pitchFamily="2" charset="2"/>
              <a:buChar char="§"/>
            </a:pPr>
            <a:r>
              <a:rPr lang="en-GB" sz="1050" i="1" dirty="0"/>
              <a:t>“ You bear the vehicle (</a:t>
            </a:r>
            <a:r>
              <a:rPr lang="en-GB" sz="1050" i="1" dirty="0">
                <a:solidFill>
                  <a:srgbClr val="243782"/>
                </a:solidFill>
                <a:latin typeface="+mj-lt"/>
              </a:rPr>
              <a:t>residual</a:t>
            </a:r>
            <a:r>
              <a:rPr lang="en-GB" sz="1050" b="1" i="1" dirty="0"/>
              <a:t> </a:t>
            </a:r>
            <a:r>
              <a:rPr lang="en-GB" sz="1050" i="1" dirty="0">
                <a:solidFill>
                  <a:srgbClr val="243782"/>
                </a:solidFill>
                <a:latin typeface="+mj-lt"/>
              </a:rPr>
              <a:t>value</a:t>
            </a:r>
            <a:r>
              <a:rPr lang="en-GB" sz="1050" i="1" dirty="0"/>
              <a:t>) depreciation risk yourself.”</a:t>
            </a:r>
          </a:p>
          <a:p>
            <a:pPr marL="171450" indent="-171450">
              <a:buClr>
                <a:srgbClr val="243782"/>
              </a:buClr>
              <a:buFont typeface="Wingdings" panose="05000000000000000000" pitchFamily="2" charset="2"/>
              <a:buChar char="§"/>
            </a:pPr>
            <a:r>
              <a:rPr lang="en-GB" sz="1050" i="1" dirty="0"/>
              <a:t>“You're </a:t>
            </a:r>
            <a:r>
              <a:rPr lang="en-GB" sz="1050" i="1" dirty="0">
                <a:solidFill>
                  <a:srgbClr val="243782"/>
                </a:solidFill>
                <a:latin typeface="+mj-lt"/>
              </a:rPr>
              <a:t>taxed</a:t>
            </a:r>
            <a:r>
              <a:rPr lang="en-GB" sz="1050" i="1" dirty="0"/>
              <a:t> on the </a:t>
            </a:r>
            <a:r>
              <a:rPr lang="en-GB" sz="1050" i="1" dirty="0">
                <a:solidFill>
                  <a:srgbClr val="243782"/>
                </a:solidFill>
                <a:latin typeface="+mj-lt"/>
              </a:rPr>
              <a:t>capital gain</a:t>
            </a:r>
            <a:r>
              <a:rPr lang="en-GB" sz="1050" i="1" dirty="0"/>
              <a:t> made in the accounts, as part of corporate income tax or of the personal income tax.”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7403397B-195B-36BC-B8F6-0C5DCD108704}"/>
              </a:ext>
            </a:extLst>
          </p:cNvPr>
          <p:cNvSpPr/>
          <p:nvPr/>
        </p:nvSpPr>
        <p:spPr>
          <a:xfrm>
            <a:off x="5760270" y="5826703"/>
            <a:ext cx="2331217" cy="348823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b="1">
                <a:solidFill>
                  <a:schemeClr val="bg1"/>
                </a:solidFill>
                <a:latin typeface="Encode Sans Expanded" panose="00000505000000000000" pitchFamily="2" charset="0"/>
                <a:cs typeface="Calibri" panose="020F0502020204030204" pitchFamily="34" charset="0"/>
              </a:rPr>
              <a:t>Key points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59623A2-E628-A957-B2DD-75152766159B}"/>
              </a:ext>
            </a:extLst>
          </p:cNvPr>
          <p:cNvSpPr txBox="1"/>
          <p:nvPr/>
        </p:nvSpPr>
        <p:spPr>
          <a:xfrm>
            <a:off x="180976" y="5595909"/>
            <a:ext cx="151015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200" b="1" i="1" dirty="0">
                <a:solidFill>
                  <a:schemeClr val="bg1">
                    <a:lumMod val="65000"/>
                  </a:schemeClr>
                </a:solidFill>
              </a:rPr>
              <a:t>Click on the left symbols</a:t>
            </a:r>
          </a:p>
        </p:txBody>
      </p:sp>
      <p:sp>
        <p:nvSpPr>
          <p:cNvPr id="4" name="TextBox 46">
            <a:extLst>
              <a:ext uri="{FF2B5EF4-FFF2-40B4-BE49-F238E27FC236}">
                <a16:creationId xmlns:a16="http://schemas.microsoft.com/office/drawing/2014/main" id="{0038574A-D081-F0ED-9C76-8BF2DCEA489A}"/>
              </a:ext>
            </a:extLst>
          </p:cNvPr>
          <p:cNvSpPr txBox="1"/>
          <p:nvPr/>
        </p:nvSpPr>
        <p:spPr>
          <a:xfrm>
            <a:off x="1146915" y="4249624"/>
            <a:ext cx="132080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dirty="0">
                <a:latin typeface="+mj-lt"/>
              </a:rPr>
              <a:t>Cost Control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58931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771BA3-882E-5515-95A1-CBA64AD97D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2362" y="103272"/>
            <a:ext cx="9443731" cy="406400"/>
          </a:xfrm>
        </p:spPr>
        <p:txBody>
          <a:bodyPr>
            <a:noAutofit/>
          </a:bodyPr>
          <a:lstStyle/>
          <a:p>
            <a:r>
              <a:rPr lang="en-GB" sz="1600" dirty="0">
                <a:solidFill>
                  <a:schemeClr val="bg1"/>
                </a:solidFill>
                <a:latin typeface="+mj-lt"/>
              </a:rPr>
              <a:t>02 – Perceived advantages and disadvantages of each </a:t>
            </a:r>
            <a:r>
              <a:rPr lang="en-GB" sz="1600" dirty="0">
                <a:latin typeface="+mj-lt"/>
              </a:rPr>
              <a:t>acquisition</a:t>
            </a:r>
            <a:r>
              <a:rPr lang="en-GB" sz="1600" dirty="0">
                <a:solidFill>
                  <a:schemeClr val="bg1"/>
                </a:solidFill>
                <a:latin typeface="+mj-lt"/>
              </a:rPr>
              <a:t> method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6209CA1-8034-237B-E44F-2611F4591A95}"/>
              </a:ext>
            </a:extLst>
          </p:cNvPr>
          <p:cNvSpPr txBox="1"/>
          <p:nvPr/>
        </p:nvSpPr>
        <p:spPr>
          <a:xfrm>
            <a:off x="196127" y="751705"/>
            <a:ext cx="117997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Link between </a:t>
            </a:r>
            <a:r>
              <a:rPr lang="en-GB" dirty="0">
                <a:solidFill>
                  <a:schemeClr val="bg1"/>
                </a:solidFill>
                <a:latin typeface="+mj-lt"/>
              </a:rPr>
              <a:t>acquisition method </a:t>
            </a:r>
            <a:r>
              <a:rPr lang="en-GB" dirty="0">
                <a:solidFill>
                  <a:schemeClr val="bg1"/>
                </a:solidFill>
              </a:rPr>
              <a:t>and </a:t>
            </a:r>
            <a:r>
              <a:rPr lang="en-GB" dirty="0">
                <a:solidFill>
                  <a:schemeClr val="bg1"/>
                </a:solidFill>
                <a:latin typeface="+mj-lt"/>
              </a:rPr>
              <a:t>business criteria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9CBF0AA3-28A1-74EA-AAF4-530F983123B1}"/>
              </a:ext>
            </a:extLst>
          </p:cNvPr>
          <p:cNvSpPr/>
          <p:nvPr/>
        </p:nvSpPr>
        <p:spPr>
          <a:xfrm>
            <a:off x="1381458" y="1903244"/>
            <a:ext cx="8954029" cy="3810215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7" name="Picture 36" descr="A picture containing clipart&#10;&#10;Description automatically generated">
            <a:extLst>
              <a:ext uri="{FF2B5EF4-FFF2-40B4-BE49-F238E27FC236}">
                <a16:creationId xmlns:a16="http://schemas.microsoft.com/office/drawing/2014/main" id="{FCFFF4E7-4886-6A00-23C8-8F18093E700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65333" y="1990082"/>
            <a:ext cx="490516" cy="458000"/>
          </a:xfrm>
          <a:prstGeom prst="flowChartConnector">
            <a:avLst/>
          </a:prstGeom>
        </p:spPr>
      </p:pic>
      <p:sp>
        <p:nvSpPr>
          <p:cNvPr id="40" name="Rectangle 39">
            <a:extLst>
              <a:ext uri="{FF2B5EF4-FFF2-40B4-BE49-F238E27FC236}">
                <a16:creationId xmlns:a16="http://schemas.microsoft.com/office/drawing/2014/main" id="{94116622-878D-EF3D-E95D-56F80409809B}"/>
              </a:ext>
            </a:extLst>
          </p:cNvPr>
          <p:cNvSpPr/>
          <p:nvPr/>
        </p:nvSpPr>
        <p:spPr>
          <a:xfrm>
            <a:off x="2165869" y="2039646"/>
            <a:ext cx="7737416" cy="34882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600" dirty="0">
                <a:latin typeface="+mj-lt"/>
              </a:rPr>
              <a:t>Points to note when dealing with a customer paying in cash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EA59590-27B8-D269-CC16-61B196C92943}"/>
              </a:ext>
            </a:extLst>
          </p:cNvPr>
          <p:cNvSpPr txBox="1"/>
          <p:nvPr/>
        </p:nvSpPr>
        <p:spPr>
          <a:xfrm>
            <a:off x="2455394" y="2660503"/>
            <a:ext cx="7795744" cy="289310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schemeClr val="bg1"/>
                </a:solidFill>
              </a:rPr>
              <a:t>Purchasing a vehicle in cash represents a </a:t>
            </a:r>
            <a:r>
              <a:rPr lang="en-GB" sz="1400" dirty="0">
                <a:solidFill>
                  <a:schemeClr val="bg1"/>
                </a:solidFill>
                <a:latin typeface="+mj-lt"/>
              </a:rPr>
              <a:t>significant cash outflow</a:t>
            </a:r>
            <a:r>
              <a:rPr lang="en-GB" sz="1400" dirty="0">
                <a:solidFill>
                  <a:schemeClr val="bg1"/>
                </a:solidFill>
              </a:rPr>
              <a:t>. Wouldn’t it be better to </a:t>
            </a:r>
            <a:r>
              <a:rPr lang="en-GB" sz="1400" dirty="0">
                <a:solidFill>
                  <a:schemeClr val="bg1"/>
                </a:solidFill>
                <a:latin typeface="+mj-lt"/>
              </a:rPr>
              <a:t>allocate these resources</a:t>
            </a:r>
            <a:r>
              <a:rPr lang="en-GB" sz="1400" dirty="0">
                <a:solidFill>
                  <a:schemeClr val="bg1"/>
                </a:solidFill>
              </a:rPr>
              <a:t> to </a:t>
            </a:r>
            <a:r>
              <a:rPr lang="en-GB" sz="1400" dirty="0">
                <a:solidFill>
                  <a:schemeClr val="bg1"/>
                </a:solidFill>
                <a:latin typeface="+mj-lt"/>
              </a:rPr>
              <a:t>financing</a:t>
            </a:r>
            <a:r>
              <a:rPr lang="en-GB" sz="1400" dirty="0">
                <a:solidFill>
                  <a:schemeClr val="bg1"/>
                </a:solidFill>
              </a:rPr>
              <a:t> the day-to-day operations and the growth </a:t>
            </a:r>
            <a:r>
              <a:rPr lang="en-GB" sz="1400" dirty="0">
                <a:solidFill>
                  <a:schemeClr val="bg1"/>
                </a:solidFill>
                <a:latin typeface="+mj-lt"/>
              </a:rPr>
              <a:t>of your business</a:t>
            </a:r>
            <a:r>
              <a:rPr lang="en-GB" sz="1400" dirty="0">
                <a:solidFill>
                  <a:schemeClr val="bg1"/>
                </a:solidFill>
              </a:rPr>
              <a:t>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fr-FR" sz="1400" dirty="0">
              <a:solidFill>
                <a:schemeClr val="bg1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schemeClr val="bg1"/>
                </a:solidFill>
              </a:rPr>
              <a:t>I can </a:t>
            </a:r>
            <a:r>
              <a:rPr lang="en-GB" sz="1400" dirty="0">
                <a:solidFill>
                  <a:schemeClr val="bg1"/>
                </a:solidFill>
                <a:latin typeface="+mj-lt"/>
              </a:rPr>
              <a:t>advise</a:t>
            </a:r>
            <a:r>
              <a:rPr lang="en-GB" sz="1400" dirty="0">
                <a:solidFill>
                  <a:schemeClr val="bg1"/>
                </a:solidFill>
              </a:rPr>
              <a:t> you </a:t>
            </a:r>
            <a:r>
              <a:rPr lang="en-GB" sz="1400" dirty="0">
                <a:solidFill>
                  <a:schemeClr val="bg1"/>
                </a:solidFill>
                <a:latin typeface="+mj-lt"/>
              </a:rPr>
              <a:t>on other acquisition methods </a:t>
            </a:r>
            <a:r>
              <a:rPr lang="en-GB" sz="1400" dirty="0">
                <a:solidFill>
                  <a:schemeClr val="bg1"/>
                </a:solidFill>
              </a:rPr>
              <a:t>that have less impact on your cash flow.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fr-FR" sz="1400" dirty="0">
              <a:solidFill>
                <a:schemeClr val="bg1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schemeClr val="bg1"/>
                </a:solidFill>
              </a:rPr>
              <a:t>I can also </a:t>
            </a:r>
            <a:r>
              <a:rPr lang="en-GB" sz="1400" dirty="0">
                <a:solidFill>
                  <a:schemeClr val="bg1"/>
                </a:solidFill>
                <a:latin typeface="+mj-lt"/>
              </a:rPr>
              <a:t>offer you solutions </a:t>
            </a:r>
            <a:r>
              <a:rPr lang="en-GB" sz="1400" dirty="0">
                <a:solidFill>
                  <a:schemeClr val="bg1"/>
                </a:solidFill>
              </a:rPr>
              <a:t>to: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schemeClr val="bg1"/>
                </a:solidFill>
              </a:rPr>
              <a:t>Avoid unpleasant surprises in case of mechanical issues with your vehicle.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schemeClr val="bg1"/>
                </a:solidFill>
              </a:rPr>
              <a:t>Guarantee your mobility in case your vehicle is immobilised.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schemeClr val="bg1"/>
                </a:solidFill>
              </a:rPr>
              <a:t>Preserve you from the risk related to your vehicle depreciation (residual value) risk.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400" dirty="0">
              <a:solidFill>
                <a:schemeClr val="bg1"/>
              </a:solidFill>
            </a:endParaRPr>
          </a:p>
        </p:txBody>
      </p:sp>
      <p:pic>
        <p:nvPicPr>
          <p:cNvPr id="43" name="Picture 42">
            <a:extLst>
              <a:ext uri="{FF2B5EF4-FFF2-40B4-BE49-F238E27FC236}">
                <a16:creationId xmlns:a16="http://schemas.microsoft.com/office/drawing/2014/main" id="{5065D944-2544-A9DB-E3FB-35E1E529B5F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802" y="2751324"/>
            <a:ext cx="781716" cy="773310"/>
          </a:xfrm>
          <a:prstGeom prst="rect">
            <a:avLst/>
          </a:prstGeom>
        </p:spPr>
      </p:pic>
      <p:sp>
        <p:nvSpPr>
          <p:cNvPr id="10" name="TextBox 37">
            <a:extLst>
              <a:ext uri="{FF2B5EF4-FFF2-40B4-BE49-F238E27FC236}">
                <a16:creationId xmlns:a16="http://schemas.microsoft.com/office/drawing/2014/main" id="{24008513-DCD8-C6C2-22B9-3D2991026D8E}"/>
              </a:ext>
            </a:extLst>
          </p:cNvPr>
          <p:cNvSpPr txBox="1"/>
          <p:nvPr/>
        </p:nvSpPr>
        <p:spPr>
          <a:xfrm>
            <a:off x="10008221" y="1990082"/>
            <a:ext cx="258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b="1" dirty="0">
                <a:solidFill>
                  <a:schemeClr val="bg1"/>
                </a:solidFill>
              </a:rPr>
              <a:t>X</a:t>
            </a:r>
            <a:endParaRPr lang="en-US" b="1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912750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771BA3-882E-5515-95A1-CBA64AD97D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62226" y="103272"/>
            <a:ext cx="9513868" cy="406400"/>
          </a:xfrm>
        </p:spPr>
        <p:txBody>
          <a:bodyPr>
            <a:noAutofit/>
          </a:bodyPr>
          <a:lstStyle/>
          <a:p>
            <a:r>
              <a:rPr lang="en-GB" sz="1600" dirty="0">
                <a:solidFill>
                  <a:schemeClr val="bg1"/>
                </a:solidFill>
                <a:latin typeface="+mj-lt"/>
              </a:rPr>
              <a:t>02 – Perceived advantages and disadvantages of each </a:t>
            </a:r>
            <a:r>
              <a:rPr lang="en-GB" sz="1600" dirty="0">
                <a:latin typeface="+mj-lt"/>
              </a:rPr>
              <a:t>acquisition</a:t>
            </a:r>
            <a:r>
              <a:rPr lang="en-GB" sz="1600" dirty="0">
                <a:solidFill>
                  <a:schemeClr val="bg1"/>
                </a:solidFill>
                <a:latin typeface="+mj-lt"/>
              </a:rPr>
              <a:t> method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408C906-0B5A-759A-8AFA-B0F5D6622741}"/>
              </a:ext>
            </a:extLst>
          </p:cNvPr>
          <p:cNvSpPr txBox="1"/>
          <p:nvPr/>
        </p:nvSpPr>
        <p:spPr>
          <a:xfrm>
            <a:off x="1363178" y="2582390"/>
            <a:ext cx="512064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dirty="0">
                <a:latin typeface="+mj-lt"/>
              </a:rPr>
              <a:t>Preserve cash flow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fr-BE" dirty="0">
              <a:latin typeface="+mj-lt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fr-BE" dirty="0">
              <a:latin typeface="+mj-lt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dirty="0">
                <a:latin typeface="+mj-lt"/>
              </a:rPr>
              <a:t>Maintain a good solvency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fr-BE" dirty="0">
              <a:latin typeface="+mj-lt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fr-BE" dirty="0">
              <a:latin typeface="+mj-lt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dirty="0">
                <a:latin typeface="+mj-lt"/>
              </a:rPr>
              <a:t>Claim expenses</a:t>
            </a:r>
          </a:p>
          <a:p>
            <a:endParaRPr lang="fr-FR" dirty="0">
              <a:latin typeface="+mj-lt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fr-FR" dirty="0">
              <a:latin typeface="+mj-lt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dirty="0">
                <a:latin typeface="+mj-lt"/>
              </a:rPr>
              <a:t>Anticipate and control costs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F6F7326-C65A-F0C7-E936-2AF3C6B4F25B}"/>
              </a:ext>
            </a:extLst>
          </p:cNvPr>
          <p:cNvSpPr/>
          <p:nvPr/>
        </p:nvSpPr>
        <p:spPr>
          <a:xfrm>
            <a:off x="7089505" y="2219181"/>
            <a:ext cx="2673332" cy="839708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latin typeface="+mj-lt"/>
              </a:rPr>
              <a:t>Cash Purchase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5E3527E-8CA1-AE1B-879F-2C5C2D95B404}"/>
              </a:ext>
            </a:extLst>
          </p:cNvPr>
          <p:cNvSpPr/>
          <p:nvPr/>
        </p:nvSpPr>
        <p:spPr>
          <a:xfrm>
            <a:off x="7089505" y="3178066"/>
            <a:ext cx="2673332" cy="839708"/>
          </a:xfrm>
          <a:prstGeom prst="rect">
            <a:avLst/>
          </a:prstGeom>
          <a:solidFill>
            <a:srgbClr val="2437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latin typeface="+mj-lt"/>
              </a:rPr>
              <a:t>Classic Financing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F191199-1A6B-FEEA-FD00-112F3AE756DF}"/>
              </a:ext>
            </a:extLst>
          </p:cNvPr>
          <p:cNvSpPr/>
          <p:nvPr/>
        </p:nvSpPr>
        <p:spPr>
          <a:xfrm>
            <a:off x="7089505" y="4136951"/>
            <a:ext cx="2673332" cy="839708"/>
          </a:xfrm>
          <a:prstGeom prst="rect">
            <a:avLst/>
          </a:prstGeom>
          <a:solidFill>
            <a:srgbClr val="2437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latin typeface="+mj-lt"/>
              </a:rPr>
              <a:t>Financial Leasing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4F60CBB-148D-434C-59CB-2F67944F03A5}"/>
              </a:ext>
            </a:extLst>
          </p:cNvPr>
          <p:cNvSpPr/>
          <p:nvPr/>
        </p:nvSpPr>
        <p:spPr>
          <a:xfrm>
            <a:off x="7089505" y="5099274"/>
            <a:ext cx="2673332" cy="839708"/>
          </a:xfrm>
          <a:prstGeom prst="rect">
            <a:avLst/>
          </a:prstGeom>
          <a:solidFill>
            <a:srgbClr val="2437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latin typeface="+mj-lt"/>
              </a:rPr>
              <a:t>Operational Leasing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6209CA1-8034-237B-E44F-2611F4591A95}"/>
              </a:ext>
            </a:extLst>
          </p:cNvPr>
          <p:cNvSpPr txBox="1"/>
          <p:nvPr/>
        </p:nvSpPr>
        <p:spPr>
          <a:xfrm>
            <a:off x="196127" y="751705"/>
            <a:ext cx="117997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Link between </a:t>
            </a:r>
            <a:r>
              <a:rPr lang="en-GB" dirty="0">
                <a:solidFill>
                  <a:schemeClr val="bg1"/>
                </a:solidFill>
                <a:latin typeface="+mj-lt"/>
              </a:rPr>
              <a:t>acquisition method </a:t>
            </a:r>
            <a:r>
              <a:rPr lang="en-GB" dirty="0">
                <a:solidFill>
                  <a:schemeClr val="bg1"/>
                </a:solidFill>
              </a:rPr>
              <a:t>and </a:t>
            </a:r>
            <a:r>
              <a:rPr lang="en-GB" dirty="0">
                <a:solidFill>
                  <a:schemeClr val="bg1"/>
                </a:solidFill>
                <a:latin typeface="+mj-lt"/>
              </a:rPr>
              <a:t>business criteria</a:t>
            </a:r>
          </a:p>
        </p:txBody>
      </p:sp>
      <p:sp>
        <p:nvSpPr>
          <p:cNvPr id="17" name="Arrow: Chevron 16">
            <a:extLst>
              <a:ext uri="{FF2B5EF4-FFF2-40B4-BE49-F238E27FC236}">
                <a16:creationId xmlns:a16="http://schemas.microsoft.com/office/drawing/2014/main" id="{2CF7F3EC-8DC1-E23E-FB9C-75F77EEBF001}"/>
              </a:ext>
            </a:extLst>
          </p:cNvPr>
          <p:cNvSpPr/>
          <p:nvPr/>
        </p:nvSpPr>
        <p:spPr>
          <a:xfrm>
            <a:off x="6234543" y="2219181"/>
            <a:ext cx="498550" cy="3719801"/>
          </a:xfrm>
          <a:prstGeom prst="chevron">
            <a:avLst/>
          </a:prstGeom>
          <a:solidFill>
            <a:srgbClr val="2437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E191A2E0-A8E6-253E-A6CE-B7A97F29BE8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49174" y1="48951" x2="49174" y2="48951"/>
                        <a14:foregroundMark x1="60610" y1="83566" x2="60610" y2="835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3367" y="2502059"/>
            <a:ext cx="746612" cy="542644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976F01F8-6DA9-51B1-04E7-FACD1115CB7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8251" y="3333139"/>
            <a:ext cx="516844" cy="48552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35723E6B-02C9-B817-B5C8-393102AF12A8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1968" y="4123460"/>
            <a:ext cx="509410" cy="581158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AEE0D97-CEB8-37F0-D3C1-4D297B94BA96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6618" y="4950516"/>
            <a:ext cx="540110" cy="540110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4A789FDF-97C1-3A57-B4CF-839410343A72}"/>
              </a:ext>
            </a:extLst>
          </p:cNvPr>
          <p:cNvSpPr txBox="1"/>
          <p:nvPr/>
        </p:nvSpPr>
        <p:spPr>
          <a:xfrm>
            <a:off x="266700" y="6354618"/>
            <a:ext cx="618648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b="1" i="1" dirty="0">
                <a:solidFill>
                  <a:schemeClr val="bg1"/>
                </a:solidFill>
              </a:rPr>
              <a:t>Click on the acquisition methods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D60353D-02CB-D919-F6A8-38F29FF9AF60}"/>
              </a:ext>
            </a:extLst>
          </p:cNvPr>
          <p:cNvSpPr txBox="1"/>
          <p:nvPr/>
        </p:nvSpPr>
        <p:spPr>
          <a:xfrm>
            <a:off x="266700" y="1318866"/>
            <a:ext cx="1102891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dirty="0"/>
              <a:t>Each acquisition method has its own specific features, </a:t>
            </a:r>
            <a:r>
              <a:rPr lang="en-GB" sz="1600" dirty="0">
                <a:solidFill>
                  <a:srgbClr val="243782"/>
                </a:solidFill>
                <a:latin typeface="+mj-lt"/>
              </a:rPr>
              <a:t>advantages and disadvantages.</a:t>
            </a:r>
          </a:p>
          <a:p>
            <a:r>
              <a:rPr lang="en-GB" sz="1600" dirty="0"/>
              <a:t>Let’s have a look at examples of </a:t>
            </a:r>
            <a:r>
              <a:rPr lang="en-GB" sz="1600" dirty="0">
                <a:solidFill>
                  <a:srgbClr val="243782"/>
                </a:solidFill>
                <a:latin typeface="+mj-lt"/>
              </a:rPr>
              <a:t>set phrases </a:t>
            </a:r>
            <a:r>
              <a:rPr lang="en-GB" sz="1600" dirty="0"/>
              <a:t>you can use in your sales pitch.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082121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771BA3-882E-5515-95A1-CBA64AD97D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58192" y="103272"/>
            <a:ext cx="9617901" cy="406400"/>
          </a:xfrm>
        </p:spPr>
        <p:txBody>
          <a:bodyPr>
            <a:noAutofit/>
          </a:bodyPr>
          <a:lstStyle/>
          <a:p>
            <a:r>
              <a:rPr lang="en-GB" sz="1600" dirty="0">
                <a:solidFill>
                  <a:schemeClr val="bg1"/>
                </a:solidFill>
                <a:latin typeface="+mj-lt"/>
              </a:rPr>
              <a:t>02 – Perceived advantages and disadvantages of each </a:t>
            </a:r>
            <a:r>
              <a:rPr lang="en-GB" sz="1600" dirty="0">
                <a:latin typeface="+mj-lt"/>
              </a:rPr>
              <a:t>acquisition</a:t>
            </a:r>
            <a:r>
              <a:rPr lang="en-GB" sz="1600" dirty="0">
                <a:solidFill>
                  <a:schemeClr val="bg1"/>
                </a:solidFill>
                <a:latin typeface="+mj-lt"/>
              </a:rPr>
              <a:t> method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6209CA1-8034-237B-E44F-2611F4591A95}"/>
              </a:ext>
            </a:extLst>
          </p:cNvPr>
          <p:cNvSpPr txBox="1"/>
          <p:nvPr/>
        </p:nvSpPr>
        <p:spPr>
          <a:xfrm>
            <a:off x="196127" y="751705"/>
            <a:ext cx="117997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Link between </a:t>
            </a:r>
            <a:r>
              <a:rPr lang="en-GB" dirty="0">
                <a:solidFill>
                  <a:schemeClr val="bg1"/>
                </a:solidFill>
                <a:latin typeface="+mj-lt"/>
              </a:rPr>
              <a:t>acquisition method </a:t>
            </a:r>
            <a:r>
              <a:rPr lang="en-GB" dirty="0">
                <a:solidFill>
                  <a:schemeClr val="bg1"/>
                </a:solidFill>
              </a:rPr>
              <a:t>and </a:t>
            </a:r>
            <a:r>
              <a:rPr lang="en-GB" dirty="0">
                <a:solidFill>
                  <a:schemeClr val="bg1"/>
                </a:solidFill>
                <a:latin typeface="+mj-lt"/>
              </a:rPr>
              <a:t>business criteria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E191A2E0-A8E6-253E-A6CE-B7A97F29BE8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49174" y1="48951" x2="49174" y2="48951"/>
                        <a14:foregroundMark x1="60610" y1="83566" x2="60610" y2="835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9958" y="1795532"/>
            <a:ext cx="656097" cy="476857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976F01F8-6DA9-51B1-04E7-FACD1115CB7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842" y="3051215"/>
            <a:ext cx="454185" cy="42665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35723E6B-02C9-B817-B5C8-393102AF12A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8559" y="3733505"/>
            <a:ext cx="447652" cy="510702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AEE0D97-CEB8-37F0-D3C1-4D297B94BA96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209" y="4475719"/>
            <a:ext cx="474630" cy="474630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C1D5D7C7-DEE1-3905-50FD-60FEE53C9745}"/>
              </a:ext>
            </a:extLst>
          </p:cNvPr>
          <p:cNvSpPr txBox="1"/>
          <p:nvPr/>
        </p:nvSpPr>
        <p:spPr>
          <a:xfrm>
            <a:off x="1137391" y="1911296"/>
            <a:ext cx="163483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>
                <a:latin typeface="+mj-lt"/>
              </a:rPr>
              <a:t>Cash flow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6190A49-1746-C034-D49E-B36F5E25E2BD}"/>
              </a:ext>
            </a:extLst>
          </p:cNvPr>
          <p:cNvSpPr txBox="1"/>
          <p:nvPr/>
        </p:nvSpPr>
        <p:spPr>
          <a:xfrm>
            <a:off x="1137391" y="3119985"/>
            <a:ext cx="163483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>
                <a:latin typeface="+mj-lt"/>
              </a:rPr>
              <a:t>Solvency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D6B462F-8A41-264C-7AE1-7475FB845F99}"/>
              </a:ext>
            </a:extLst>
          </p:cNvPr>
          <p:cNvSpPr txBox="1"/>
          <p:nvPr/>
        </p:nvSpPr>
        <p:spPr>
          <a:xfrm>
            <a:off x="1137391" y="3821770"/>
            <a:ext cx="132080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>
                <a:latin typeface="+mj-lt"/>
              </a:rPr>
              <a:t>Expenses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19982B6-916D-1D03-F2C3-6D806557AD61}"/>
              </a:ext>
            </a:extLst>
          </p:cNvPr>
          <p:cNvSpPr/>
          <p:nvPr/>
        </p:nvSpPr>
        <p:spPr>
          <a:xfrm>
            <a:off x="186602" y="1257447"/>
            <a:ext cx="2585626" cy="347487"/>
          </a:xfrm>
          <a:prstGeom prst="rect">
            <a:avLst/>
          </a:prstGeom>
          <a:solidFill>
            <a:srgbClr val="2437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latin typeface="+mj-lt"/>
              </a:rPr>
              <a:t>Classic Financing</a:t>
            </a:r>
          </a:p>
        </p:txBody>
      </p:sp>
      <p:pic>
        <p:nvPicPr>
          <p:cNvPr id="32" name="Picture 31" descr="A picture containing clipart&#10;&#10;Description automatically generated">
            <a:extLst>
              <a:ext uri="{FF2B5EF4-FFF2-40B4-BE49-F238E27FC236}">
                <a16:creationId xmlns:a16="http://schemas.microsoft.com/office/drawing/2014/main" id="{37B79094-5C4D-F619-4C8C-BAC4C2301D5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31147" y="1361140"/>
            <a:ext cx="340897" cy="318299"/>
          </a:xfrm>
          <a:prstGeom prst="flowChartConnector">
            <a:avLst/>
          </a:prstGeom>
        </p:spPr>
      </p:pic>
      <p:pic>
        <p:nvPicPr>
          <p:cNvPr id="35" name="Picture 34" descr="A picture containing clipart&#10;&#10;Description automatically generated">
            <a:extLst>
              <a:ext uri="{FF2B5EF4-FFF2-40B4-BE49-F238E27FC236}">
                <a16:creationId xmlns:a16="http://schemas.microsoft.com/office/drawing/2014/main" id="{3F574F44-09A6-36BC-4BD8-424505024036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60414" y="1361140"/>
            <a:ext cx="340897" cy="318299"/>
          </a:xfrm>
          <a:prstGeom prst="flowChartConnector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7D17429D-857E-FE32-ACCD-CDE1BA45587A}"/>
              </a:ext>
            </a:extLst>
          </p:cNvPr>
          <p:cNvSpPr txBox="1"/>
          <p:nvPr/>
        </p:nvSpPr>
        <p:spPr>
          <a:xfrm>
            <a:off x="180976" y="5595909"/>
            <a:ext cx="151015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200" b="1" i="1" dirty="0">
                <a:solidFill>
                  <a:schemeClr val="bg1">
                    <a:lumMod val="65000"/>
                  </a:schemeClr>
                </a:solidFill>
              </a:rPr>
              <a:t>Click on the left symbols</a:t>
            </a:r>
          </a:p>
        </p:txBody>
      </p:sp>
      <p:sp>
        <p:nvSpPr>
          <p:cNvPr id="3" name="TextBox 46">
            <a:extLst>
              <a:ext uri="{FF2B5EF4-FFF2-40B4-BE49-F238E27FC236}">
                <a16:creationId xmlns:a16="http://schemas.microsoft.com/office/drawing/2014/main" id="{FB7A3842-A616-CCB1-FC2E-008F70D0768B}"/>
              </a:ext>
            </a:extLst>
          </p:cNvPr>
          <p:cNvSpPr txBox="1"/>
          <p:nvPr/>
        </p:nvSpPr>
        <p:spPr>
          <a:xfrm>
            <a:off x="1146915" y="4517250"/>
            <a:ext cx="132080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dirty="0">
                <a:latin typeface="+mj-lt"/>
              </a:rPr>
              <a:t>Cost Control</a:t>
            </a:r>
          </a:p>
        </p:txBody>
      </p:sp>
    </p:spTree>
    <p:extLst>
      <p:ext uri="{BB962C8B-B14F-4D97-AF65-F5344CB8AC3E}">
        <p14:creationId xmlns:p14="http://schemas.microsoft.com/office/powerpoint/2010/main" val="13965580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Rectangle 56">
            <a:extLst>
              <a:ext uri="{FF2B5EF4-FFF2-40B4-BE49-F238E27FC236}">
                <a16:creationId xmlns:a16="http://schemas.microsoft.com/office/drawing/2014/main" id="{369C7FA7-AF88-8CB8-5506-82E55629AF6E}"/>
              </a:ext>
            </a:extLst>
          </p:cNvPr>
          <p:cNvSpPr/>
          <p:nvPr/>
        </p:nvSpPr>
        <p:spPr>
          <a:xfrm>
            <a:off x="7144387" y="4363846"/>
            <a:ext cx="4126112" cy="138596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124F966D-FF79-2109-772D-439B817A810D}"/>
              </a:ext>
            </a:extLst>
          </p:cNvPr>
          <p:cNvSpPr/>
          <p:nvPr/>
        </p:nvSpPr>
        <p:spPr>
          <a:xfrm>
            <a:off x="7175935" y="2999639"/>
            <a:ext cx="4143214" cy="57424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851DDF54-5221-A46F-EB07-F3423A5148D0}"/>
              </a:ext>
            </a:extLst>
          </p:cNvPr>
          <p:cNvSpPr/>
          <p:nvPr/>
        </p:nvSpPr>
        <p:spPr>
          <a:xfrm>
            <a:off x="7175935" y="1845116"/>
            <a:ext cx="4126112" cy="10599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A4215E35-8066-1434-403C-0B1FD8AA1580}"/>
              </a:ext>
            </a:extLst>
          </p:cNvPr>
          <p:cNvSpPr/>
          <p:nvPr/>
        </p:nvSpPr>
        <p:spPr>
          <a:xfrm>
            <a:off x="2729094" y="4356052"/>
            <a:ext cx="4126112" cy="138596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61811329-DD26-002A-C319-B4295113575B}"/>
              </a:ext>
            </a:extLst>
          </p:cNvPr>
          <p:cNvSpPr/>
          <p:nvPr/>
        </p:nvSpPr>
        <p:spPr>
          <a:xfrm>
            <a:off x="2741586" y="3660930"/>
            <a:ext cx="4113620" cy="57424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1FBA34F0-8308-379F-FFD7-C638DD21401C}"/>
              </a:ext>
            </a:extLst>
          </p:cNvPr>
          <p:cNvSpPr/>
          <p:nvPr/>
        </p:nvSpPr>
        <p:spPr>
          <a:xfrm>
            <a:off x="2760642" y="1837322"/>
            <a:ext cx="4126112" cy="10599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9771BA3-882E-5515-95A1-CBA64AD97D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58192" y="103272"/>
            <a:ext cx="9617901" cy="406400"/>
          </a:xfrm>
        </p:spPr>
        <p:txBody>
          <a:bodyPr>
            <a:noAutofit/>
          </a:bodyPr>
          <a:lstStyle/>
          <a:p>
            <a:r>
              <a:rPr lang="en-GB" sz="1600" dirty="0">
                <a:solidFill>
                  <a:schemeClr val="bg1"/>
                </a:solidFill>
                <a:latin typeface="+mj-lt"/>
              </a:rPr>
              <a:t>02 – Perceived advantages and disadvantages of each </a:t>
            </a:r>
            <a:r>
              <a:rPr lang="en-GB" sz="1600" dirty="0">
                <a:latin typeface="+mj-lt"/>
              </a:rPr>
              <a:t>acquisition</a:t>
            </a:r>
            <a:r>
              <a:rPr lang="en-GB" sz="1600" dirty="0">
                <a:solidFill>
                  <a:schemeClr val="bg1"/>
                </a:solidFill>
                <a:latin typeface="+mj-lt"/>
              </a:rPr>
              <a:t> method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6209CA1-8034-237B-E44F-2611F4591A95}"/>
              </a:ext>
            </a:extLst>
          </p:cNvPr>
          <p:cNvSpPr txBox="1"/>
          <p:nvPr/>
        </p:nvSpPr>
        <p:spPr>
          <a:xfrm>
            <a:off x="196127" y="751705"/>
            <a:ext cx="117997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Link between </a:t>
            </a:r>
            <a:r>
              <a:rPr lang="en-GB" dirty="0">
                <a:solidFill>
                  <a:schemeClr val="bg1"/>
                </a:solidFill>
                <a:latin typeface="+mj-lt"/>
              </a:rPr>
              <a:t>acquisition method </a:t>
            </a:r>
            <a:r>
              <a:rPr lang="en-GB" dirty="0">
                <a:solidFill>
                  <a:schemeClr val="bg1"/>
                </a:solidFill>
              </a:rPr>
              <a:t>and </a:t>
            </a:r>
            <a:r>
              <a:rPr lang="en-GB" dirty="0">
                <a:solidFill>
                  <a:schemeClr val="bg1"/>
                </a:solidFill>
                <a:latin typeface="+mj-lt"/>
              </a:rPr>
              <a:t>business criteria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E191A2E0-A8E6-253E-A6CE-B7A97F29BE8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49174" y1="48951" x2="49174" y2="48951"/>
                        <a14:foregroundMark x1="60610" y1="83566" x2="60610" y2="835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9958" y="1795532"/>
            <a:ext cx="656097" cy="476857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976F01F8-6DA9-51B1-04E7-FACD1115CB7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842" y="3051215"/>
            <a:ext cx="454185" cy="42665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35723E6B-02C9-B817-B5C8-393102AF12A8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8559" y="3666830"/>
            <a:ext cx="447652" cy="510702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AEE0D97-CEB8-37F0-D3C1-4D297B94BA96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209" y="4409044"/>
            <a:ext cx="474630" cy="474630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7E129472-DDAA-94F0-D3EA-26EAF97A01D5}"/>
              </a:ext>
            </a:extLst>
          </p:cNvPr>
          <p:cNvSpPr/>
          <p:nvPr/>
        </p:nvSpPr>
        <p:spPr>
          <a:xfrm>
            <a:off x="186602" y="1257447"/>
            <a:ext cx="2585626" cy="347487"/>
          </a:xfrm>
          <a:prstGeom prst="rect">
            <a:avLst/>
          </a:prstGeom>
          <a:solidFill>
            <a:srgbClr val="2437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latin typeface="+mj-lt"/>
              </a:rPr>
              <a:t>Classic Financing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1D5D7C7-DEE1-3905-50FD-60FEE53C9745}"/>
              </a:ext>
            </a:extLst>
          </p:cNvPr>
          <p:cNvSpPr txBox="1"/>
          <p:nvPr/>
        </p:nvSpPr>
        <p:spPr>
          <a:xfrm>
            <a:off x="1137391" y="1911296"/>
            <a:ext cx="163483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>
                <a:latin typeface="+mj-lt"/>
              </a:rPr>
              <a:t>Cash flow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6190A49-1746-C034-D49E-B36F5E25E2BD}"/>
              </a:ext>
            </a:extLst>
          </p:cNvPr>
          <p:cNvSpPr txBox="1"/>
          <p:nvPr/>
        </p:nvSpPr>
        <p:spPr>
          <a:xfrm>
            <a:off x="1137391" y="3119985"/>
            <a:ext cx="163483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>
                <a:latin typeface="+mj-lt"/>
              </a:rPr>
              <a:t>Solvency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D6B462F-8A41-264C-7AE1-7475FB845F99}"/>
              </a:ext>
            </a:extLst>
          </p:cNvPr>
          <p:cNvSpPr txBox="1"/>
          <p:nvPr/>
        </p:nvSpPr>
        <p:spPr>
          <a:xfrm>
            <a:off x="1137391" y="3755095"/>
            <a:ext cx="132080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>
                <a:latin typeface="+mj-lt"/>
              </a:rPr>
              <a:t>Expenses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B09BA91-9231-5142-39F4-788EF9C7DB9F}"/>
              </a:ext>
            </a:extLst>
          </p:cNvPr>
          <p:cNvSpPr txBox="1"/>
          <p:nvPr/>
        </p:nvSpPr>
        <p:spPr>
          <a:xfrm>
            <a:off x="2719405" y="1969271"/>
            <a:ext cx="4040107" cy="57708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171450" indent="-171450">
              <a:buClr>
                <a:srgbClr val="243782"/>
              </a:buClr>
              <a:buFont typeface="Wingdings" panose="05000000000000000000" pitchFamily="2" charset="2"/>
              <a:buChar char="§"/>
            </a:pPr>
            <a:r>
              <a:rPr lang="en-GB" sz="1050" i="1" dirty="0"/>
              <a:t>“You </a:t>
            </a:r>
            <a:r>
              <a:rPr lang="en-GB" sz="1050" i="1" dirty="0">
                <a:solidFill>
                  <a:srgbClr val="243782"/>
                </a:solidFill>
                <a:latin typeface="+mj-lt"/>
              </a:rPr>
              <a:t>spread out</a:t>
            </a:r>
            <a:r>
              <a:rPr lang="en-GB" sz="1050" i="1" dirty="0"/>
              <a:t> your </a:t>
            </a:r>
            <a:r>
              <a:rPr lang="en-GB" sz="1050" i="1" dirty="0">
                <a:solidFill>
                  <a:srgbClr val="243782"/>
                </a:solidFill>
                <a:latin typeface="+mj-lt"/>
              </a:rPr>
              <a:t>expenses</a:t>
            </a:r>
            <a:r>
              <a:rPr lang="en-GB" sz="1050" i="1" dirty="0"/>
              <a:t> over time to avoid a major cash outflow at once.”</a:t>
            </a:r>
          </a:p>
          <a:p>
            <a:pPr marL="171450" indent="-171450">
              <a:buClr>
                <a:srgbClr val="243782"/>
              </a:buClr>
              <a:buFont typeface="Wingdings" panose="05000000000000000000" pitchFamily="2" charset="2"/>
              <a:buChar char="§"/>
            </a:pPr>
            <a:endParaRPr lang="fr-BE" sz="1050" i="1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E95A303-E723-82C3-1250-9F39634EFF6F}"/>
              </a:ext>
            </a:extLst>
          </p:cNvPr>
          <p:cNvSpPr txBox="1"/>
          <p:nvPr/>
        </p:nvSpPr>
        <p:spPr>
          <a:xfrm>
            <a:off x="7117482" y="1969271"/>
            <a:ext cx="4348349" cy="57708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171450" indent="-171450">
              <a:buClr>
                <a:srgbClr val="243782"/>
              </a:buClr>
              <a:buFont typeface="Wingdings" panose="05000000000000000000" pitchFamily="2" charset="2"/>
              <a:buChar char="§"/>
            </a:pPr>
            <a:r>
              <a:rPr lang="en-GB" sz="1050" i="1" dirty="0"/>
              <a:t>“You </a:t>
            </a:r>
            <a:r>
              <a:rPr lang="en-GB" sz="1050" i="1" dirty="0">
                <a:solidFill>
                  <a:srgbClr val="243782"/>
                </a:solidFill>
                <a:latin typeface="+mj-lt"/>
              </a:rPr>
              <a:t>reimburse</a:t>
            </a:r>
            <a:r>
              <a:rPr lang="en-GB" sz="1050" i="1" dirty="0"/>
              <a:t> and finance </a:t>
            </a:r>
            <a:r>
              <a:rPr lang="en-GB" sz="1050" i="1" dirty="0">
                <a:solidFill>
                  <a:srgbClr val="243782"/>
                </a:solidFill>
                <a:latin typeface="+mj-lt"/>
              </a:rPr>
              <a:t>100% </a:t>
            </a:r>
            <a:r>
              <a:rPr lang="en-GB" sz="1050" i="1" dirty="0"/>
              <a:t>of the vehicle.”</a:t>
            </a:r>
          </a:p>
          <a:p>
            <a:pPr marL="171450" indent="-171450">
              <a:buClr>
                <a:srgbClr val="243782"/>
              </a:buClr>
              <a:buFont typeface="Wingdings" panose="05000000000000000000" pitchFamily="2" charset="2"/>
              <a:buChar char="§"/>
            </a:pPr>
            <a:r>
              <a:rPr lang="en-GB" sz="1050" i="1" dirty="0"/>
              <a:t>“You </a:t>
            </a:r>
            <a:r>
              <a:rPr lang="en-GB" sz="1050" i="1" dirty="0">
                <a:solidFill>
                  <a:srgbClr val="243782"/>
                </a:solidFill>
                <a:latin typeface="+mj-lt"/>
              </a:rPr>
              <a:t>pay interest </a:t>
            </a:r>
            <a:r>
              <a:rPr lang="en-GB" sz="1050" i="1" dirty="0"/>
              <a:t>on the amount you borrowed.”</a:t>
            </a:r>
          </a:p>
          <a:p>
            <a:pPr marL="171450" indent="-171450">
              <a:buClr>
                <a:srgbClr val="243782"/>
              </a:buClr>
              <a:buFont typeface="Wingdings" panose="05000000000000000000" pitchFamily="2" charset="2"/>
              <a:buChar char="§"/>
            </a:pPr>
            <a:r>
              <a:rPr lang="en-GB" sz="1050" i="1" dirty="0"/>
              <a:t>“You pay </a:t>
            </a:r>
            <a:r>
              <a:rPr lang="en-GB" sz="1050" i="1" dirty="0">
                <a:solidFill>
                  <a:srgbClr val="243782"/>
                </a:solidFill>
                <a:latin typeface="+mj-lt"/>
              </a:rPr>
              <a:t>100% VAT on delivery </a:t>
            </a:r>
            <a:r>
              <a:rPr lang="en-GB" sz="1050" i="1" dirty="0"/>
              <a:t>of the vehicle.”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514DF89-819D-CA32-1EEF-95712CA62ECF}"/>
              </a:ext>
            </a:extLst>
          </p:cNvPr>
          <p:cNvSpPr txBox="1"/>
          <p:nvPr/>
        </p:nvSpPr>
        <p:spPr>
          <a:xfrm>
            <a:off x="7117482" y="3005127"/>
            <a:ext cx="4099793" cy="43088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171450" indent="-171450">
              <a:buClr>
                <a:srgbClr val="243782"/>
              </a:buClr>
              <a:buFont typeface="Wingdings" panose="05000000000000000000" pitchFamily="2" charset="2"/>
              <a:buChar char="§"/>
            </a:pPr>
            <a:r>
              <a:rPr lang="en-GB" sz="1050" i="1" dirty="0"/>
              <a:t>“Your </a:t>
            </a:r>
            <a:r>
              <a:rPr lang="en-GB" sz="1050" i="1" dirty="0">
                <a:solidFill>
                  <a:srgbClr val="243782"/>
                </a:solidFill>
                <a:latin typeface="+mj-lt"/>
              </a:rPr>
              <a:t>bank debts increase</a:t>
            </a:r>
            <a:r>
              <a:rPr lang="en-GB" sz="1050" i="1" dirty="0"/>
              <a:t>, which reduces the solvency  capacity of your business."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8F173D25-2193-FB3B-53A4-F571AFDC9AC0}"/>
              </a:ext>
            </a:extLst>
          </p:cNvPr>
          <p:cNvSpPr txBox="1"/>
          <p:nvPr/>
        </p:nvSpPr>
        <p:spPr>
          <a:xfrm>
            <a:off x="2667229" y="3642109"/>
            <a:ext cx="4092283" cy="415498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171450" indent="-171450">
              <a:buClr>
                <a:srgbClr val="243782"/>
              </a:buClr>
              <a:buFont typeface="Wingdings" panose="05000000000000000000" pitchFamily="2" charset="2"/>
              <a:buChar char="§"/>
            </a:pPr>
            <a:r>
              <a:rPr lang="en-GB" sz="1050" i="1" dirty="0"/>
              <a:t>“You claim expenses: </a:t>
            </a:r>
            <a:r>
              <a:rPr lang="en-GB" sz="1050" i="1" dirty="0">
                <a:solidFill>
                  <a:srgbClr val="243782"/>
                </a:solidFill>
                <a:latin typeface="+mj-lt"/>
              </a:rPr>
              <a:t>depreciation</a:t>
            </a:r>
            <a:r>
              <a:rPr lang="en-GB" sz="1050" i="1" dirty="0"/>
              <a:t> of the vehicle in the accounts and </a:t>
            </a:r>
            <a:r>
              <a:rPr lang="en-GB" sz="1050" i="1" dirty="0">
                <a:solidFill>
                  <a:srgbClr val="243782"/>
                </a:solidFill>
                <a:latin typeface="+mj-lt"/>
              </a:rPr>
              <a:t>interest</a:t>
            </a:r>
            <a:r>
              <a:rPr lang="en-GB" sz="1050" i="1" dirty="0"/>
              <a:t> on the financing are tax-</a:t>
            </a:r>
            <a:r>
              <a:rPr lang="en-GB" sz="1050" i="1" dirty="0">
                <a:solidFill>
                  <a:srgbClr val="243782"/>
                </a:solidFill>
                <a:latin typeface="+mj-lt"/>
              </a:rPr>
              <a:t>deductible</a:t>
            </a:r>
            <a:r>
              <a:rPr lang="en-GB" sz="1050" i="1" dirty="0"/>
              <a:t>.”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235C9AEA-8679-D3A7-6F47-12BC2AD59F58}"/>
              </a:ext>
            </a:extLst>
          </p:cNvPr>
          <p:cNvSpPr txBox="1"/>
          <p:nvPr/>
        </p:nvSpPr>
        <p:spPr>
          <a:xfrm>
            <a:off x="2682772" y="4345186"/>
            <a:ext cx="4270643" cy="900246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171450" indent="-171450">
              <a:buClr>
                <a:srgbClr val="243782"/>
              </a:buClr>
              <a:buFont typeface="Wingdings" panose="05000000000000000000" pitchFamily="2" charset="2"/>
              <a:buChar char="§"/>
            </a:pPr>
            <a:r>
              <a:rPr lang="en-GB" sz="1050" i="1" dirty="0"/>
              <a:t>“You get </a:t>
            </a:r>
            <a:r>
              <a:rPr lang="en-GB" sz="1050" i="1" dirty="0">
                <a:solidFill>
                  <a:srgbClr val="243782"/>
                </a:solidFill>
                <a:latin typeface="+mj-lt"/>
              </a:rPr>
              <a:t>ownership</a:t>
            </a:r>
            <a:r>
              <a:rPr lang="en-GB" sz="1050" i="1" dirty="0"/>
              <a:t> of the vehicle upon delivery.”</a:t>
            </a:r>
          </a:p>
          <a:p>
            <a:pPr marL="171450" indent="-171450">
              <a:buClr>
                <a:srgbClr val="243782"/>
              </a:buClr>
              <a:buFont typeface="Wingdings" panose="05000000000000000000" pitchFamily="2" charset="2"/>
              <a:buChar char="§"/>
            </a:pPr>
            <a:r>
              <a:rPr lang="en-GB" sz="1050" i="1" dirty="0">
                <a:latin typeface="+mj-lt"/>
                <a:ea typeface="+mn-lt"/>
                <a:cs typeface="+mn-lt"/>
              </a:rPr>
              <a:t>“You have </a:t>
            </a:r>
            <a:r>
              <a:rPr lang="en-GB" sz="1050" i="1" dirty="0">
                <a:solidFill>
                  <a:srgbClr val="243782"/>
                </a:solidFill>
                <a:latin typeface="+mj-lt"/>
                <a:ea typeface="+mn-lt"/>
                <a:cs typeface="+mn-lt"/>
              </a:rPr>
              <a:t>complete freedom</a:t>
            </a:r>
            <a:r>
              <a:rPr lang="en-GB" sz="1050" i="1" dirty="0">
                <a:latin typeface="+mj-lt"/>
                <a:ea typeface="+mn-lt"/>
                <a:cs typeface="+mn-lt"/>
              </a:rPr>
              <a:t> in terms of how you use the vehicle and when to decide to resell it.”</a:t>
            </a:r>
          </a:p>
          <a:p>
            <a:pPr marL="171450" indent="-171450">
              <a:buClr>
                <a:srgbClr val="243782"/>
              </a:buClr>
              <a:buFont typeface="Wingdings" panose="05000000000000000000" pitchFamily="2" charset="2"/>
              <a:buChar char="§"/>
            </a:pPr>
            <a:r>
              <a:rPr lang="en-GB" sz="1050" i="1" dirty="0"/>
              <a:t>“You make a </a:t>
            </a:r>
            <a:r>
              <a:rPr lang="en-GB" sz="1050" i="1" dirty="0">
                <a:solidFill>
                  <a:srgbClr val="243782"/>
                </a:solidFill>
                <a:latin typeface="+mj-lt"/>
              </a:rPr>
              <a:t>capital gain</a:t>
            </a:r>
            <a:r>
              <a:rPr lang="en-GB" sz="1050" i="1" dirty="0"/>
              <a:t> in the accounts </a:t>
            </a:r>
            <a:r>
              <a:rPr lang="en-GB" sz="1050" i="1" dirty="0">
                <a:solidFill>
                  <a:srgbClr val="243782"/>
                </a:solidFill>
                <a:latin typeface="+mj-lt"/>
              </a:rPr>
              <a:t>when reselling</a:t>
            </a:r>
            <a:r>
              <a:rPr lang="en-GB" sz="1050" i="1" dirty="0"/>
              <a:t> the depreciated vehicle.”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BE9DB5B-2341-9DE7-7D4C-36F7A7923503}"/>
              </a:ext>
            </a:extLst>
          </p:cNvPr>
          <p:cNvSpPr txBox="1"/>
          <p:nvPr/>
        </p:nvSpPr>
        <p:spPr>
          <a:xfrm>
            <a:off x="7101307" y="4345851"/>
            <a:ext cx="4285613" cy="138499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171450" indent="-171450">
              <a:buClr>
                <a:srgbClr val="243782"/>
              </a:buClr>
              <a:buFont typeface="Wingdings" panose="05000000000000000000" pitchFamily="2" charset="2"/>
              <a:buChar char="§"/>
            </a:pPr>
            <a:r>
              <a:rPr lang="en-GB" sz="1050" i="1" dirty="0"/>
              <a:t>“You are unable to </a:t>
            </a:r>
            <a:r>
              <a:rPr lang="en-GB" sz="1050" i="1" dirty="0">
                <a:solidFill>
                  <a:srgbClr val="243782"/>
                </a:solidFill>
                <a:latin typeface="+mj-lt"/>
              </a:rPr>
              <a:t>budget</a:t>
            </a:r>
            <a:r>
              <a:rPr lang="en-GB" sz="1050" i="1" dirty="0"/>
              <a:t> for the cost of </a:t>
            </a:r>
            <a:r>
              <a:rPr lang="en-GB" sz="1050" i="1" dirty="0">
                <a:solidFill>
                  <a:srgbClr val="243782"/>
                </a:solidFill>
                <a:latin typeface="+mj-lt"/>
              </a:rPr>
              <a:t>mechanical breakdowns</a:t>
            </a:r>
            <a:r>
              <a:rPr lang="en-GB" sz="1050" i="1" dirty="0"/>
              <a:t>.”</a:t>
            </a:r>
          </a:p>
          <a:p>
            <a:pPr marL="171450" indent="-171450">
              <a:buClr>
                <a:srgbClr val="243782"/>
              </a:buClr>
              <a:buFont typeface="Wingdings" panose="05000000000000000000" pitchFamily="2" charset="2"/>
              <a:buChar char="§"/>
            </a:pPr>
            <a:r>
              <a:rPr lang="en-GB" sz="1050" i="1" dirty="0"/>
              <a:t>“You don’t receive a courtesy </a:t>
            </a:r>
            <a:r>
              <a:rPr lang="en-GB" sz="1050" i="1" dirty="0">
                <a:solidFill>
                  <a:srgbClr val="243782"/>
                </a:solidFill>
                <a:latin typeface="+mj-lt"/>
              </a:rPr>
              <a:t>mobility solution </a:t>
            </a:r>
            <a:r>
              <a:rPr lang="en-GB" sz="1050" i="1" dirty="0"/>
              <a:t>when your vehicle is being serviced.”</a:t>
            </a:r>
          </a:p>
          <a:p>
            <a:pPr marL="171450" indent="-171450">
              <a:buClr>
                <a:srgbClr val="243782"/>
              </a:buClr>
              <a:buFont typeface="Wingdings" panose="05000000000000000000" pitchFamily="2" charset="2"/>
              <a:buChar char="§"/>
            </a:pPr>
            <a:r>
              <a:rPr lang="en-GB" sz="1050" i="1" dirty="0"/>
              <a:t>“ You bear the vehicle (</a:t>
            </a:r>
            <a:r>
              <a:rPr lang="en-GB" sz="1050" i="1" dirty="0">
                <a:solidFill>
                  <a:srgbClr val="243782"/>
                </a:solidFill>
                <a:latin typeface="+mj-lt"/>
              </a:rPr>
              <a:t>residual</a:t>
            </a:r>
            <a:r>
              <a:rPr lang="en-GB" sz="1050" b="1" i="1" dirty="0"/>
              <a:t> </a:t>
            </a:r>
            <a:r>
              <a:rPr lang="en-GB" sz="1050" i="1" dirty="0">
                <a:solidFill>
                  <a:srgbClr val="243782"/>
                </a:solidFill>
                <a:latin typeface="+mj-lt"/>
              </a:rPr>
              <a:t>value</a:t>
            </a:r>
            <a:r>
              <a:rPr lang="en-GB" sz="1050" i="1" dirty="0"/>
              <a:t>)  depreciation risk yourself.”</a:t>
            </a:r>
          </a:p>
          <a:p>
            <a:pPr marL="171450" indent="-171450">
              <a:buClr>
                <a:srgbClr val="243782"/>
              </a:buClr>
              <a:buFont typeface="Wingdings" panose="05000000000000000000" pitchFamily="2" charset="2"/>
              <a:buChar char="§"/>
            </a:pPr>
            <a:r>
              <a:rPr lang="en-GB" sz="1050" i="1" dirty="0"/>
              <a:t>“You're </a:t>
            </a:r>
            <a:r>
              <a:rPr lang="en-GB" sz="1050" i="1" dirty="0">
                <a:solidFill>
                  <a:srgbClr val="243782"/>
                </a:solidFill>
                <a:latin typeface="+mj-lt"/>
              </a:rPr>
              <a:t>taxed</a:t>
            </a:r>
            <a:r>
              <a:rPr lang="en-GB" sz="1050" i="1" dirty="0"/>
              <a:t> on the </a:t>
            </a:r>
            <a:r>
              <a:rPr lang="en-GB" sz="1050" i="1" dirty="0">
                <a:solidFill>
                  <a:srgbClr val="243782"/>
                </a:solidFill>
                <a:latin typeface="+mj-lt"/>
              </a:rPr>
              <a:t>capital gain</a:t>
            </a:r>
            <a:r>
              <a:rPr lang="en-GB" sz="1050" i="1" dirty="0"/>
              <a:t> made in the accounts, as part of corporate income tax or of the personal income tax.”</a:t>
            </a:r>
          </a:p>
        </p:txBody>
      </p:sp>
      <p:pic>
        <p:nvPicPr>
          <p:cNvPr id="40" name="Picture 39" descr="A picture containing clipart&#10;&#10;Description automatically generated">
            <a:extLst>
              <a:ext uri="{FF2B5EF4-FFF2-40B4-BE49-F238E27FC236}">
                <a16:creationId xmlns:a16="http://schemas.microsoft.com/office/drawing/2014/main" id="{D9AE9DA5-904A-D7C9-C554-FAE22020C21E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31147" y="1361140"/>
            <a:ext cx="340897" cy="318299"/>
          </a:xfrm>
          <a:prstGeom prst="flowChartConnector">
            <a:avLst/>
          </a:prstGeom>
        </p:spPr>
      </p:pic>
      <p:pic>
        <p:nvPicPr>
          <p:cNvPr id="41" name="Picture 40" descr="A picture containing clipart&#10;&#10;Description automatically generated">
            <a:extLst>
              <a:ext uri="{FF2B5EF4-FFF2-40B4-BE49-F238E27FC236}">
                <a16:creationId xmlns:a16="http://schemas.microsoft.com/office/drawing/2014/main" id="{41F6AE69-28F0-EBA3-0C52-CD74BDFBEEAA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90645" y="5819740"/>
            <a:ext cx="490516" cy="458000"/>
          </a:xfrm>
          <a:prstGeom prst="flowChartConnector">
            <a:avLst/>
          </a:prstGeom>
        </p:spPr>
      </p:pic>
      <p:pic>
        <p:nvPicPr>
          <p:cNvPr id="42" name="Picture 41" descr="A picture containing clipart&#10;&#10;Description automatically generated">
            <a:extLst>
              <a:ext uri="{FF2B5EF4-FFF2-40B4-BE49-F238E27FC236}">
                <a16:creationId xmlns:a16="http://schemas.microsoft.com/office/drawing/2014/main" id="{316F58B9-E40C-E083-687E-AD634781B81E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60414" y="1361140"/>
            <a:ext cx="340897" cy="318299"/>
          </a:xfrm>
          <a:prstGeom prst="flowChartConnector">
            <a:avLst/>
          </a:prstGeom>
        </p:spPr>
      </p:pic>
      <p:sp>
        <p:nvSpPr>
          <p:cNvPr id="49" name="Rectangle 48">
            <a:extLst>
              <a:ext uri="{FF2B5EF4-FFF2-40B4-BE49-F238E27FC236}">
                <a16:creationId xmlns:a16="http://schemas.microsoft.com/office/drawing/2014/main" id="{95E7C4FF-C3BB-5FB8-ECCF-AC1F1A950B9D}"/>
              </a:ext>
            </a:extLst>
          </p:cNvPr>
          <p:cNvSpPr/>
          <p:nvPr/>
        </p:nvSpPr>
        <p:spPr>
          <a:xfrm>
            <a:off x="5760270" y="5874328"/>
            <a:ext cx="2331217" cy="348823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b="1">
                <a:solidFill>
                  <a:schemeClr val="bg1"/>
                </a:solidFill>
                <a:latin typeface="Encode Sans Expanded" panose="00000505000000000000" pitchFamily="2" charset="0"/>
                <a:cs typeface="Calibri" panose="020F0502020204030204" pitchFamily="34" charset="0"/>
              </a:rPr>
              <a:t>Key points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A582EB89-1A2D-2973-5D4A-4CD65DC99AE9}"/>
              </a:ext>
            </a:extLst>
          </p:cNvPr>
          <p:cNvSpPr txBox="1"/>
          <p:nvPr/>
        </p:nvSpPr>
        <p:spPr>
          <a:xfrm>
            <a:off x="180976" y="5595909"/>
            <a:ext cx="151015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200" b="1" i="1" dirty="0">
                <a:solidFill>
                  <a:schemeClr val="bg1">
                    <a:lumMod val="65000"/>
                  </a:schemeClr>
                </a:solidFill>
              </a:rPr>
              <a:t>Click on the left symbols</a:t>
            </a:r>
          </a:p>
        </p:txBody>
      </p:sp>
      <p:sp>
        <p:nvSpPr>
          <p:cNvPr id="3" name="TextBox 46">
            <a:extLst>
              <a:ext uri="{FF2B5EF4-FFF2-40B4-BE49-F238E27FC236}">
                <a16:creationId xmlns:a16="http://schemas.microsoft.com/office/drawing/2014/main" id="{DE81A747-F4D4-2212-7308-D5519B3527D4}"/>
              </a:ext>
            </a:extLst>
          </p:cNvPr>
          <p:cNvSpPr txBox="1"/>
          <p:nvPr/>
        </p:nvSpPr>
        <p:spPr>
          <a:xfrm>
            <a:off x="1146915" y="4461497"/>
            <a:ext cx="132080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dirty="0">
                <a:latin typeface="+mj-lt"/>
              </a:rPr>
              <a:t>Cost Control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88917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771BA3-882E-5515-95A1-CBA64AD97D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58192" y="103272"/>
            <a:ext cx="9617901" cy="406400"/>
          </a:xfrm>
        </p:spPr>
        <p:txBody>
          <a:bodyPr>
            <a:noAutofit/>
          </a:bodyPr>
          <a:lstStyle/>
          <a:p>
            <a:r>
              <a:rPr lang="en-GB" sz="1600" dirty="0">
                <a:solidFill>
                  <a:schemeClr val="bg1"/>
                </a:solidFill>
                <a:latin typeface="+mj-lt"/>
              </a:rPr>
              <a:t>02 – Perceived advantages and disadvantages of each </a:t>
            </a:r>
            <a:r>
              <a:rPr lang="en-GB" sz="1600" dirty="0">
                <a:latin typeface="+mj-lt"/>
              </a:rPr>
              <a:t>acquisition</a:t>
            </a:r>
            <a:r>
              <a:rPr lang="en-GB" sz="1600" dirty="0">
                <a:solidFill>
                  <a:schemeClr val="bg1"/>
                </a:solidFill>
                <a:latin typeface="+mj-lt"/>
              </a:rPr>
              <a:t> method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6209CA1-8034-237B-E44F-2611F4591A95}"/>
              </a:ext>
            </a:extLst>
          </p:cNvPr>
          <p:cNvSpPr txBox="1"/>
          <p:nvPr/>
        </p:nvSpPr>
        <p:spPr>
          <a:xfrm>
            <a:off x="196127" y="751705"/>
            <a:ext cx="117997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Link between </a:t>
            </a:r>
            <a:r>
              <a:rPr lang="en-GB" dirty="0">
                <a:solidFill>
                  <a:schemeClr val="bg1"/>
                </a:solidFill>
                <a:latin typeface="+mj-lt"/>
              </a:rPr>
              <a:t>acquisition method </a:t>
            </a:r>
            <a:r>
              <a:rPr lang="en-GB" dirty="0">
                <a:solidFill>
                  <a:schemeClr val="bg1"/>
                </a:solidFill>
              </a:rPr>
              <a:t>and </a:t>
            </a:r>
            <a:r>
              <a:rPr lang="en-GB" dirty="0">
                <a:solidFill>
                  <a:schemeClr val="bg1"/>
                </a:solidFill>
                <a:latin typeface="+mj-lt"/>
              </a:rPr>
              <a:t>business criteria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57C1DA6A-8A46-A9A7-B4EE-04B313EA24A0}"/>
              </a:ext>
            </a:extLst>
          </p:cNvPr>
          <p:cNvSpPr/>
          <p:nvPr/>
        </p:nvSpPr>
        <p:spPr>
          <a:xfrm>
            <a:off x="1387411" y="1926959"/>
            <a:ext cx="9417177" cy="4089987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3" name="Picture 32" descr="A picture containing clipart&#10;&#10;Description automatically generated">
            <a:extLst>
              <a:ext uri="{FF2B5EF4-FFF2-40B4-BE49-F238E27FC236}">
                <a16:creationId xmlns:a16="http://schemas.microsoft.com/office/drawing/2014/main" id="{B74421DD-0743-5602-941E-E67B5C7FCEA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71286" y="1921303"/>
            <a:ext cx="490516" cy="458000"/>
          </a:xfrm>
          <a:prstGeom prst="flowChartConnector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21B1E80F-E7E7-AC9C-AE40-3B9E4A557D4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2755" y="2682545"/>
            <a:ext cx="781716" cy="773310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1194E042-B3E5-8364-8C2F-D4CA897B957B}"/>
              </a:ext>
            </a:extLst>
          </p:cNvPr>
          <p:cNvSpPr txBox="1"/>
          <p:nvPr/>
        </p:nvSpPr>
        <p:spPr>
          <a:xfrm>
            <a:off x="2339815" y="2385022"/>
            <a:ext cx="8321897" cy="310854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schemeClr val="bg1"/>
                </a:solidFill>
              </a:rPr>
              <a:t>Purchasing a vehicle with a classic financing </a:t>
            </a:r>
            <a:r>
              <a:rPr lang="en-GB" sz="1400" dirty="0">
                <a:solidFill>
                  <a:schemeClr val="bg1"/>
                </a:solidFill>
                <a:latin typeface="+mj-lt"/>
              </a:rPr>
              <a:t>affects your solvency capacity</a:t>
            </a:r>
            <a:r>
              <a:rPr lang="en-GB" sz="1400" dirty="0">
                <a:solidFill>
                  <a:schemeClr val="bg1"/>
                </a:solidFill>
              </a:rPr>
              <a:t>. Wouldn’t it be better to choose for</a:t>
            </a:r>
            <a:r>
              <a:rPr lang="en-GB" sz="1400" dirty="0">
                <a:solidFill>
                  <a:schemeClr val="bg1"/>
                </a:solidFill>
                <a:latin typeface="+mj-lt"/>
              </a:rPr>
              <a:t> a solution that doesn't reduce your solvency</a:t>
            </a:r>
            <a:r>
              <a:rPr lang="en-GB" sz="1400" dirty="0">
                <a:solidFill>
                  <a:schemeClr val="bg1"/>
                </a:solidFill>
              </a:rPr>
              <a:t>, to keep funds available to finance the day-to-day operations and the growth of your business?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fr-FR" sz="1400" dirty="0">
              <a:solidFill>
                <a:schemeClr val="bg1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schemeClr val="bg1"/>
                </a:solidFill>
              </a:rPr>
              <a:t>I can </a:t>
            </a:r>
            <a:r>
              <a:rPr lang="en-GB" sz="1400" dirty="0">
                <a:solidFill>
                  <a:schemeClr val="bg1"/>
                </a:solidFill>
                <a:latin typeface="+mj-lt"/>
              </a:rPr>
              <a:t>advise you on other acquisition methods</a:t>
            </a:r>
            <a:r>
              <a:rPr lang="en-GB" sz="1400" dirty="0">
                <a:solidFill>
                  <a:schemeClr val="bg1"/>
                </a:solidFill>
              </a:rPr>
              <a:t> that don't reduce your solvency capacity.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fr-FR" sz="1400" dirty="0">
              <a:solidFill>
                <a:schemeClr val="bg1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schemeClr val="bg1"/>
                </a:solidFill>
              </a:rPr>
              <a:t>Could you </a:t>
            </a:r>
            <a:r>
              <a:rPr lang="en-GB" sz="1400" dirty="0">
                <a:solidFill>
                  <a:schemeClr val="bg1"/>
                </a:solidFill>
                <a:latin typeface="+mj-lt"/>
              </a:rPr>
              <a:t>pay a deposit</a:t>
            </a:r>
            <a:r>
              <a:rPr lang="en-GB" sz="1400" dirty="0">
                <a:solidFill>
                  <a:schemeClr val="bg1"/>
                </a:solidFill>
              </a:rPr>
              <a:t>? For example, by trading in a vehicle? That would </a:t>
            </a:r>
            <a:r>
              <a:rPr lang="en-GB" sz="1400" dirty="0">
                <a:solidFill>
                  <a:schemeClr val="bg1"/>
                </a:solidFill>
                <a:latin typeface="+mj-lt"/>
              </a:rPr>
              <a:t>lower</a:t>
            </a:r>
            <a:r>
              <a:rPr lang="en-GB" sz="1400" dirty="0">
                <a:solidFill>
                  <a:schemeClr val="bg1"/>
                </a:solidFill>
              </a:rPr>
              <a:t> your </a:t>
            </a:r>
            <a:r>
              <a:rPr lang="en-GB" sz="1400" dirty="0">
                <a:solidFill>
                  <a:schemeClr val="bg1"/>
                </a:solidFill>
                <a:latin typeface="+mj-lt"/>
              </a:rPr>
              <a:t>monthly </a:t>
            </a:r>
            <a:r>
              <a:rPr lang="en-GB" sz="1400" dirty="0" err="1">
                <a:solidFill>
                  <a:schemeClr val="bg1"/>
                </a:solidFill>
                <a:latin typeface="+mj-lt"/>
              </a:rPr>
              <a:t>installment</a:t>
            </a:r>
            <a:r>
              <a:rPr lang="en-GB" sz="1400" dirty="0">
                <a:solidFill>
                  <a:schemeClr val="bg1"/>
                </a:solidFill>
              </a:rPr>
              <a:t> and therefore </a:t>
            </a:r>
            <a:r>
              <a:rPr lang="en-GB" sz="1400" dirty="0">
                <a:solidFill>
                  <a:schemeClr val="bg1"/>
                </a:solidFill>
                <a:latin typeface="+mj-lt"/>
              </a:rPr>
              <a:t>improve</a:t>
            </a:r>
            <a:r>
              <a:rPr lang="en-GB" sz="1400" dirty="0">
                <a:solidFill>
                  <a:schemeClr val="bg1"/>
                </a:solidFill>
              </a:rPr>
              <a:t> your </a:t>
            </a:r>
            <a:r>
              <a:rPr lang="en-GB" sz="1400" dirty="0">
                <a:solidFill>
                  <a:schemeClr val="bg1"/>
                </a:solidFill>
                <a:latin typeface="+mj-lt"/>
              </a:rPr>
              <a:t>credit rating</a:t>
            </a:r>
            <a:r>
              <a:rPr lang="en-GB" sz="1400" dirty="0">
                <a:solidFill>
                  <a:schemeClr val="bg1"/>
                </a:solidFill>
              </a:rPr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fr-FR" sz="1400" dirty="0">
              <a:solidFill>
                <a:schemeClr val="bg1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schemeClr val="bg1"/>
                </a:solidFill>
              </a:rPr>
              <a:t>I can also </a:t>
            </a:r>
            <a:r>
              <a:rPr lang="en-GB" sz="1400" dirty="0">
                <a:solidFill>
                  <a:schemeClr val="bg1"/>
                </a:solidFill>
                <a:latin typeface="+mj-lt"/>
              </a:rPr>
              <a:t>offer you solutions </a:t>
            </a:r>
            <a:r>
              <a:rPr lang="en-GB" sz="1400" dirty="0">
                <a:solidFill>
                  <a:schemeClr val="bg1"/>
                </a:solidFill>
              </a:rPr>
              <a:t>to: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schemeClr val="bg1"/>
                </a:solidFill>
              </a:rPr>
              <a:t>Avoid unpleasant surprises in case of mechanical vehicle breakdowns.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schemeClr val="bg1"/>
                </a:solidFill>
              </a:rPr>
              <a:t>Guarantee your mobility in case your vehicle is immobilised.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schemeClr val="bg1"/>
                </a:solidFill>
              </a:rPr>
              <a:t>Preserve you from the risk related to </a:t>
            </a:r>
            <a:r>
              <a:rPr lang="en-GB" sz="1400" i="1" dirty="0">
                <a:solidFill>
                  <a:schemeClr val="bg1"/>
                </a:solidFill>
              </a:rPr>
              <a:t>your vehicle depreciation (residual value) risk.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8" name="TextBox 37">
            <a:extLst>
              <a:ext uri="{FF2B5EF4-FFF2-40B4-BE49-F238E27FC236}">
                <a16:creationId xmlns:a16="http://schemas.microsoft.com/office/drawing/2014/main" id="{24008513-DCD8-C6C2-22B9-3D2991026D8E}"/>
              </a:ext>
            </a:extLst>
          </p:cNvPr>
          <p:cNvSpPr txBox="1"/>
          <p:nvPr/>
        </p:nvSpPr>
        <p:spPr>
          <a:xfrm>
            <a:off x="10413422" y="1921445"/>
            <a:ext cx="258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b="1" dirty="0">
                <a:solidFill>
                  <a:schemeClr val="bg1"/>
                </a:solidFill>
              </a:rPr>
              <a:t>X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" name="Rectangle 42">
            <a:extLst>
              <a:ext uri="{FF2B5EF4-FFF2-40B4-BE49-F238E27FC236}">
                <a16:creationId xmlns:a16="http://schemas.microsoft.com/office/drawing/2014/main" id="{573F1DE9-CA49-5B27-2A82-F3403C6748FA}"/>
              </a:ext>
            </a:extLst>
          </p:cNvPr>
          <p:cNvSpPr/>
          <p:nvPr/>
        </p:nvSpPr>
        <p:spPr>
          <a:xfrm>
            <a:off x="2339815" y="1969571"/>
            <a:ext cx="8332225" cy="458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latin typeface="+mj-lt"/>
              </a:rPr>
              <a:t>Points to note when dealing with a customer in traditional financing</a:t>
            </a:r>
            <a:endParaRPr lang="en-GB" sz="1600" dirty="0">
              <a:latin typeface="+mj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242511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4C573D90-C286-3442-9DE5-EBDFC78B7D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5383" y="6388055"/>
            <a:ext cx="711200" cy="4064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84B5878-C6AB-3A2A-3285-66942A180372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428" y="0"/>
            <a:ext cx="12141143" cy="6858000"/>
          </a:xfrm>
          <a:prstGeom prst="rect">
            <a:avLst/>
          </a:prstGeom>
        </p:spPr>
      </p:pic>
      <p:sp>
        <p:nvSpPr>
          <p:cNvPr id="2" name="TextBox 5">
            <a:extLst>
              <a:ext uri="{FF2B5EF4-FFF2-40B4-BE49-F238E27FC236}">
                <a16:creationId xmlns:a16="http://schemas.microsoft.com/office/drawing/2014/main" id="{45FEBF2D-237C-D5F6-679A-92A45535CF05}"/>
              </a:ext>
            </a:extLst>
          </p:cNvPr>
          <p:cNvSpPr txBox="1"/>
          <p:nvPr/>
        </p:nvSpPr>
        <p:spPr>
          <a:xfrm>
            <a:off x="232227" y="908112"/>
            <a:ext cx="4653023" cy="52322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chemeClr val="bg1"/>
                </a:solidFill>
                <a:latin typeface="Encode Sans Expanded Medium"/>
              </a:rPr>
              <a:t>Help</a:t>
            </a:r>
          </a:p>
        </p:txBody>
      </p:sp>
      <p:sp>
        <p:nvSpPr>
          <p:cNvPr id="3" name="TextBox 5">
            <a:extLst>
              <a:ext uri="{FF2B5EF4-FFF2-40B4-BE49-F238E27FC236}">
                <a16:creationId xmlns:a16="http://schemas.microsoft.com/office/drawing/2014/main" id="{20B2F59D-BC6B-60A2-22D2-3E8F06A6EFDF}"/>
              </a:ext>
            </a:extLst>
          </p:cNvPr>
          <p:cNvSpPr txBox="1"/>
          <p:nvPr/>
        </p:nvSpPr>
        <p:spPr>
          <a:xfrm>
            <a:off x="905995" y="2592446"/>
            <a:ext cx="4653023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3600" b="1">
                <a:solidFill>
                  <a:srgbClr val="253880"/>
                </a:solidFill>
                <a:latin typeface="Encode Sans Expanded Medium"/>
              </a:rPr>
              <a:t>Browsing </a:t>
            </a:r>
          </a:p>
          <a:p>
            <a:r>
              <a:rPr lang="en-GB" sz="3600" b="1">
                <a:solidFill>
                  <a:srgbClr val="253880"/>
                </a:solidFill>
                <a:latin typeface="Encode Sans Expanded Medium"/>
              </a:rPr>
              <a:t>help </a:t>
            </a:r>
          </a:p>
          <a:p>
            <a:endParaRPr lang="en-US" sz="3600" b="1" dirty="0">
              <a:solidFill>
                <a:srgbClr val="243782"/>
              </a:solidFill>
              <a:latin typeface="Encode Sans Expanded Medium" panose="00000605000000000000" pitchFamily="2" charset="0"/>
            </a:endParaRPr>
          </a:p>
        </p:txBody>
      </p:sp>
      <p:sp>
        <p:nvSpPr>
          <p:cNvPr id="12" name="TextBox 5">
            <a:extLst>
              <a:ext uri="{FF2B5EF4-FFF2-40B4-BE49-F238E27FC236}">
                <a16:creationId xmlns:a16="http://schemas.microsoft.com/office/drawing/2014/main" id="{0103FDEC-C20A-23D6-DB06-180C2A23B3CC}"/>
              </a:ext>
            </a:extLst>
          </p:cNvPr>
          <p:cNvSpPr txBox="1"/>
          <p:nvPr/>
        </p:nvSpPr>
        <p:spPr>
          <a:xfrm>
            <a:off x="7006836" y="5523838"/>
            <a:ext cx="651487" cy="276999"/>
          </a:xfrm>
          <a:prstGeom prst="rect">
            <a:avLst/>
          </a:prstGeom>
          <a:solidFill>
            <a:srgbClr val="243782"/>
          </a:solidFill>
        </p:spPr>
        <p:txBody>
          <a:bodyPr wrap="square" rtlCol="0">
            <a:spAutoFit/>
          </a:bodyPr>
          <a:lstStyle/>
          <a:p>
            <a:r>
              <a:rPr lang="en-GB" sz="1200" b="1">
                <a:solidFill>
                  <a:schemeClr val="bg1"/>
                </a:solidFill>
                <a:latin typeface="Encode Sans Expanded Medium" panose="00000605000000000000" pitchFamily="2" charset="0"/>
              </a:rPr>
              <a:t>2</a:t>
            </a:r>
            <a:r>
              <a:rPr lang="en-GB" sz="1200">
                <a:solidFill>
                  <a:schemeClr val="bg1"/>
                </a:solidFill>
                <a:latin typeface="Encode Sans Expanded Medium" panose="00000605000000000000" pitchFamily="2" charset="0"/>
              </a:rPr>
              <a:t>/39</a:t>
            </a:r>
          </a:p>
        </p:txBody>
      </p:sp>
      <p:sp>
        <p:nvSpPr>
          <p:cNvPr id="13" name="TextBox 3">
            <a:extLst>
              <a:ext uri="{FF2B5EF4-FFF2-40B4-BE49-F238E27FC236}">
                <a16:creationId xmlns:a16="http://schemas.microsoft.com/office/drawing/2014/main" id="{394BD1D5-0546-8A6A-9BBB-8E0CC69670AA}"/>
              </a:ext>
            </a:extLst>
          </p:cNvPr>
          <p:cNvSpPr txBox="1"/>
          <p:nvPr/>
        </p:nvSpPr>
        <p:spPr>
          <a:xfrm>
            <a:off x="7636221" y="2350915"/>
            <a:ext cx="2578100" cy="369332"/>
          </a:xfrm>
          <a:prstGeom prst="rect">
            <a:avLst/>
          </a:prstGeom>
          <a:solidFill>
            <a:srgbClr val="243782"/>
          </a:solidFill>
        </p:spPr>
        <p:txBody>
          <a:bodyPr wrap="square" rtlCol="0">
            <a:spAutoFit/>
          </a:bodyPr>
          <a:lstStyle/>
          <a:p>
            <a:r>
              <a:rPr lang="en-GB">
                <a:solidFill>
                  <a:schemeClr val="bg1"/>
                </a:solidFill>
              </a:rPr>
              <a:t>WELCOME 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2960D434-9526-B33A-0C9B-232B7E3E7A94}"/>
              </a:ext>
            </a:extLst>
          </p:cNvPr>
          <p:cNvSpPr txBox="1"/>
          <p:nvPr/>
        </p:nvSpPr>
        <p:spPr>
          <a:xfrm>
            <a:off x="7636221" y="2959483"/>
            <a:ext cx="2578100" cy="369332"/>
          </a:xfrm>
          <a:prstGeom prst="rect">
            <a:avLst/>
          </a:prstGeom>
          <a:solidFill>
            <a:srgbClr val="243782"/>
          </a:solidFill>
        </p:spPr>
        <p:txBody>
          <a:bodyPr wrap="square" rtlCol="0">
            <a:spAutoFit/>
          </a:bodyPr>
          <a:lstStyle/>
          <a:p>
            <a:r>
              <a:rPr lang="en-GB">
                <a:solidFill>
                  <a:schemeClr val="bg1"/>
                </a:solidFill>
              </a:rPr>
              <a:t>OVERVIEW</a:t>
            </a:r>
          </a:p>
        </p:txBody>
      </p:sp>
      <p:sp>
        <p:nvSpPr>
          <p:cNvPr id="15" name="TextBox 8">
            <a:extLst>
              <a:ext uri="{FF2B5EF4-FFF2-40B4-BE49-F238E27FC236}">
                <a16:creationId xmlns:a16="http://schemas.microsoft.com/office/drawing/2014/main" id="{AFE80C15-D9BE-1D77-CC0E-071614D4E770}"/>
              </a:ext>
            </a:extLst>
          </p:cNvPr>
          <p:cNvSpPr txBox="1"/>
          <p:nvPr/>
        </p:nvSpPr>
        <p:spPr>
          <a:xfrm>
            <a:off x="7636221" y="3599454"/>
            <a:ext cx="2578100" cy="369332"/>
          </a:xfrm>
          <a:prstGeom prst="rect">
            <a:avLst/>
          </a:prstGeom>
          <a:solidFill>
            <a:srgbClr val="243782"/>
          </a:solidFill>
        </p:spPr>
        <p:txBody>
          <a:bodyPr wrap="square" rtlCol="0">
            <a:spAutoFit/>
          </a:bodyPr>
          <a:lstStyle/>
          <a:p>
            <a:r>
              <a:rPr lang="en-GB">
                <a:solidFill>
                  <a:schemeClr val="bg1"/>
                </a:solidFill>
              </a:rPr>
              <a:t>PREVIOUS PAGE</a:t>
            </a:r>
          </a:p>
        </p:txBody>
      </p:sp>
      <p:sp>
        <p:nvSpPr>
          <p:cNvPr id="16" name="TextBox 9">
            <a:extLst>
              <a:ext uri="{FF2B5EF4-FFF2-40B4-BE49-F238E27FC236}">
                <a16:creationId xmlns:a16="http://schemas.microsoft.com/office/drawing/2014/main" id="{4AB71979-3D1F-8593-9365-7A8BEEB68A8B}"/>
              </a:ext>
            </a:extLst>
          </p:cNvPr>
          <p:cNvSpPr txBox="1"/>
          <p:nvPr/>
        </p:nvSpPr>
        <p:spPr>
          <a:xfrm>
            <a:off x="7636221" y="4160150"/>
            <a:ext cx="2578100" cy="369332"/>
          </a:xfrm>
          <a:prstGeom prst="rect">
            <a:avLst/>
          </a:prstGeom>
          <a:solidFill>
            <a:srgbClr val="243782"/>
          </a:solidFill>
        </p:spPr>
        <p:txBody>
          <a:bodyPr wrap="square" rtlCol="0">
            <a:spAutoFit/>
          </a:bodyPr>
          <a:lstStyle/>
          <a:p>
            <a:r>
              <a:rPr lang="en-GB">
                <a:solidFill>
                  <a:schemeClr val="bg1"/>
                </a:solidFill>
              </a:rPr>
              <a:t>NEXT PAGE</a:t>
            </a:r>
          </a:p>
        </p:txBody>
      </p:sp>
      <p:sp>
        <p:nvSpPr>
          <p:cNvPr id="17" name="TextBox 10">
            <a:extLst>
              <a:ext uri="{FF2B5EF4-FFF2-40B4-BE49-F238E27FC236}">
                <a16:creationId xmlns:a16="http://schemas.microsoft.com/office/drawing/2014/main" id="{BEDA2B4B-88DB-3DE8-CD57-3A7059C04C3C}"/>
              </a:ext>
            </a:extLst>
          </p:cNvPr>
          <p:cNvSpPr txBox="1"/>
          <p:nvPr/>
        </p:nvSpPr>
        <p:spPr>
          <a:xfrm>
            <a:off x="7636221" y="4759945"/>
            <a:ext cx="2578100" cy="369332"/>
          </a:xfrm>
          <a:prstGeom prst="rect">
            <a:avLst/>
          </a:prstGeom>
          <a:solidFill>
            <a:srgbClr val="243782"/>
          </a:solidFill>
        </p:spPr>
        <p:txBody>
          <a:bodyPr wrap="square" rtlCol="0">
            <a:spAutoFit/>
          </a:bodyPr>
          <a:lstStyle/>
          <a:p>
            <a:r>
              <a:rPr lang="en-GB">
                <a:solidFill>
                  <a:schemeClr val="bg1"/>
                </a:solidFill>
              </a:rPr>
              <a:t>HELP</a:t>
            </a:r>
          </a:p>
        </p:txBody>
      </p:sp>
      <p:sp>
        <p:nvSpPr>
          <p:cNvPr id="18" name="TextBox 11">
            <a:extLst>
              <a:ext uri="{FF2B5EF4-FFF2-40B4-BE49-F238E27FC236}">
                <a16:creationId xmlns:a16="http://schemas.microsoft.com/office/drawing/2014/main" id="{0FEB01CF-DF74-FD67-DB86-D33F3FFE6A91}"/>
              </a:ext>
            </a:extLst>
          </p:cNvPr>
          <p:cNvSpPr txBox="1"/>
          <p:nvPr/>
        </p:nvSpPr>
        <p:spPr>
          <a:xfrm>
            <a:off x="7636221" y="5424708"/>
            <a:ext cx="2578100" cy="369332"/>
          </a:xfrm>
          <a:prstGeom prst="rect">
            <a:avLst/>
          </a:prstGeom>
          <a:solidFill>
            <a:srgbClr val="243782"/>
          </a:solidFill>
        </p:spPr>
        <p:txBody>
          <a:bodyPr wrap="square" rtlCol="0">
            <a:spAutoFit/>
          </a:bodyPr>
          <a:lstStyle/>
          <a:p>
            <a:r>
              <a:rPr lang="en-GB">
                <a:solidFill>
                  <a:schemeClr val="bg1"/>
                </a:solidFill>
              </a:rPr>
              <a:t>CURRENT PAGE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2860686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771BA3-882E-5515-95A1-CBA64AD97D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8876" y="103272"/>
            <a:ext cx="9647218" cy="406400"/>
          </a:xfrm>
        </p:spPr>
        <p:txBody>
          <a:bodyPr>
            <a:noAutofit/>
          </a:bodyPr>
          <a:lstStyle/>
          <a:p>
            <a:r>
              <a:rPr lang="en-GB" sz="1600" dirty="0">
                <a:solidFill>
                  <a:schemeClr val="bg1"/>
                </a:solidFill>
                <a:latin typeface="+mj-lt"/>
              </a:rPr>
              <a:t>02 – Perceived advantages and disadvantages of each </a:t>
            </a:r>
            <a:r>
              <a:rPr lang="en-GB" sz="1600" dirty="0">
                <a:latin typeface="+mj-lt"/>
              </a:rPr>
              <a:t>acquisition</a:t>
            </a:r>
            <a:r>
              <a:rPr lang="en-GB" sz="1600" dirty="0">
                <a:solidFill>
                  <a:schemeClr val="bg1"/>
                </a:solidFill>
                <a:latin typeface="+mj-lt"/>
              </a:rPr>
              <a:t> method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408C906-0B5A-759A-8AFA-B0F5D6622741}"/>
              </a:ext>
            </a:extLst>
          </p:cNvPr>
          <p:cNvSpPr txBox="1"/>
          <p:nvPr/>
        </p:nvSpPr>
        <p:spPr>
          <a:xfrm>
            <a:off x="1363178" y="2582390"/>
            <a:ext cx="512064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dirty="0">
                <a:latin typeface="+mj-lt"/>
              </a:rPr>
              <a:t>Preserve cash flow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fr-BE" dirty="0">
              <a:latin typeface="+mj-lt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fr-BE" dirty="0">
              <a:latin typeface="+mj-lt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dirty="0">
                <a:latin typeface="+mj-lt"/>
              </a:rPr>
              <a:t>Maintain a good solvency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fr-BE" dirty="0">
              <a:latin typeface="+mj-lt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fr-BE" dirty="0">
              <a:latin typeface="+mj-lt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dirty="0">
                <a:latin typeface="+mj-lt"/>
              </a:rPr>
              <a:t>Claim expenses</a:t>
            </a:r>
          </a:p>
          <a:p>
            <a:endParaRPr lang="fr-FR" dirty="0">
              <a:latin typeface="+mj-lt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fr-FR" dirty="0">
              <a:latin typeface="+mj-lt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dirty="0">
                <a:latin typeface="+mj-lt"/>
              </a:rPr>
              <a:t>Anticipate and control costs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F6F7326-C65A-F0C7-E936-2AF3C6B4F25B}"/>
              </a:ext>
            </a:extLst>
          </p:cNvPr>
          <p:cNvSpPr/>
          <p:nvPr/>
        </p:nvSpPr>
        <p:spPr>
          <a:xfrm>
            <a:off x="7089505" y="2219181"/>
            <a:ext cx="2673332" cy="839708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latin typeface="+mj-lt"/>
              </a:rPr>
              <a:t>Cash Purchase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5E3527E-8CA1-AE1B-879F-2C5C2D95B404}"/>
              </a:ext>
            </a:extLst>
          </p:cNvPr>
          <p:cNvSpPr/>
          <p:nvPr/>
        </p:nvSpPr>
        <p:spPr>
          <a:xfrm>
            <a:off x="7089505" y="3178066"/>
            <a:ext cx="2673332" cy="839708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latin typeface="+mj-lt"/>
              </a:rPr>
              <a:t>Classic Financing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F191199-1A6B-FEEA-FD00-112F3AE756DF}"/>
              </a:ext>
            </a:extLst>
          </p:cNvPr>
          <p:cNvSpPr/>
          <p:nvPr/>
        </p:nvSpPr>
        <p:spPr>
          <a:xfrm>
            <a:off x="7089505" y="4136951"/>
            <a:ext cx="2673332" cy="839708"/>
          </a:xfrm>
          <a:prstGeom prst="rect">
            <a:avLst/>
          </a:prstGeom>
          <a:solidFill>
            <a:srgbClr val="2437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latin typeface="+mj-lt"/>
              </a:rPr>
              <a:t>Financial Leasing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4F60CBB-148D-434C-59CB-2F67944F03A5}"/>
              </a:ext>
            </a:extLst>
          </p:cNvPr>
          <p:cNvSpPr/>
          <p:nvPr/>
        </p:nvSpPr>
        <p:spPr>
          <a:xfrm>
            <a:off x="7089505" y="5099274"/>
            <a:ext cx="2673332" cy="839708"/>
          </a:xfrm>
          <a:prstGeom prst="rect">
            <a:avLst/>
          </a:prstGeom>
          <a:solidFill>
            <a:srgbClr val="2437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latin typeface="+mj-lt"/>
              </a:rPr>
              <a:t>Operational Leasing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6209CA1-8034-237B-E44F-2611F4591A95}"/>
              </a:ext>
            </a:extLst>
          </p:cNvPr>
          <p:cNvSpPr txBox="1"/>
          <p:nvPr/>
        </p:nvSpPr>
        <p:spPr>
          <a:xfrm>
            <a:off x="196127" y="751705"/>
            <a:ext cx="117997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Link between </a:t>
            </a:r>
            <a:r>
              <a:rPr lang="en-GB" dirty="0">
                <a:solidFill>
                  <a:schemeClr val="bg1"/>
                </a:solidFill>
                <a:latin typeface="+mj-lt"/>
              </a:rPr>
              <a:t>acquisition method </a:t>
            </a:r>
            <a:r>
              <a:rPr lang="en-GB" dirty="0">
                <a:solidFill>
                  <a:schemeClr val="bg1"/>
                </a:solidFill>
              </a:rPr>
              <a:t>and </a:t>
            </a:r>
            <a:r>
              <a:rPr lang="en-GB" dirty="0">
                <a:solidFill>
                  <a:schemeClr val="bg1"/>
                </a:solidFill>
                <a:latin typeface="+mj-lt"/>
              </a:rPr>
              <a:t>business criteria</a:t>
            </a:r>
          </a:p>
        </p:txBody>
      </p:sp>
      <p:sp>
        <p:nvSpPr>
          <p:cNvPr id="17" name="Arrow: Chevron 16">
            <a:extLst>
              <a:ext uri="{FF2B5EF4-FFF2-40B4-BE49-F238E27FC236}">
                <a16:creationId xmlns:a16="http://schemas.microsoft.com/office/drawing/2014/main" id="{2CF7F3EC-8DC1-E23E-FB9C-75F77EEBF001}"/>
              </a:ext>
            </a:extLst>
          </p:cNvPr>
          <p:cNvSpPr/>
          <p:nvPr/>
        </p:nvSpPr>
        <p:spPr>
          <a:xfrm>
            <a:off x="6234543" y="2219181"/>
            <a:ext cx="498550" cy="3719801"/>
          </a:xfrm>
          <a:prstGeom prst="chevron">
            <a:avLst/>
          </a:prstGeom>
          <a:solidFill>
            <a:srgbClr val="2437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E191A2E0-A8E6-253E-A6CE-B7A97F29BE8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49174" y1="48951" x2="49174" y2="48951"/>
                        <a14:foregroundMark x1="60610" y1="83566" x2="60610" y2="835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3367" y="2502059"/>
            <a:ext cx="746612" cy="542644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976F01F8-6DA9-51B1-04E7-FACD1115CB7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8251" y="3333139"/>
            <a:ext cx="516844" cy="48552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35723E6B-02C9-B817-B5C8-393102AF12A8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1968" y="4123460"/>
            <a:ext cx="509410" cy="581158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AEE0D97-CEB8-37F0-D3C1-4D297B94BA96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6618" y="4950516"/>
            <a:ext cx="540110" cy="540110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9FA5ABFB-7AD1-EF22-AFC2-B44193B81D01}"/>
              </a:ext>
            </a:extLst>
          </p:cNvPr>
          <p:cNvSpPr txBox="1"/>
          <p:nvPr/>
        </p:nvSpPr>
        <p:spPr>
          <a:xfrm>
            <a:off x="266700" y="6354618"/>
            <a:ext cx="618648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b="1" i="1" dirty="0">
                <a:solidFill>
                  <a:schemeClr val="bg1"/>
                </a:solidFill>
              </a:rPr>
              <a:t>Click on the acquisition methods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BD0C5C7-0858-C835-0381-4B01957DBE15}"/>
              </a:ext>
            </a:extLst>
          </p:cNvPr>
          <p:cNvSpPr txBox="1"/>
          <p:nvPr/>
        </p:nvSpPr>
        <p:spPr>
          <a:xfrm>
            <a:off x="266700" y="1318866"/>
            <a:ext cx="1102891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dirty="0"/>
              <a:t>Each acquisition method has its own specific features, </a:t>
            </a:r>
            <a:r>
              <a:rPr lang="en-GB" sz="1600" dirty="0">
                <a:solidFill>
                  <a:srgbClr val="243782"/>
                </a:solidFill>
                <a:latin typeface="+mj-lt"/>
              </a:rPr>
              <a:t>advantages and disadvantages.</a:t>
            </a:r>
          </a:p>
          <a:p>
            <a:r>
              <a:rPr lang="en-GB" sz="1600" dirty="0"/>
              <a:t>Let’s have a look at examples of </a:t>
            </a:r>
            <a:r>
              <a:rPr lang="en-GB" sz="1600" dirty="0">
                <a:solidFill>
                  <a:srgbClr val="243782"/>
                </a:solidFill>
                <a:latin typeface="+mj-lt"/>
              </a:rPr>
              <a:t>set phrases </a:t>
            </a:r>
            <a:r>
              <a:rPr lang="en-GB" sz="1600" dirty="0"/>
              <a:t>you can use in your sales pitch.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960454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771BA3-882E-5515-95A1-CBA64AD97D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58192" y="103272"/>
            <a:ext cx="9617901" cy="406400"/>
          </a:xfrm>
        </p:spPr>
        <p:txBody>
          <a:bodyPr>
            <a:noAutofit/>
          </a:bodyPr>
          <a:lstStyle/>
          <a:p>
            <a:r>
              <a:rPr lang="en-GB" sz="1600" dirty="0">
                <a:solidFill>
                  <a:schemeClr val="bg1"/>
                </a:solidFill>
                <a:latin typeface="+mj-lt"/>
              </a:rPr>
              <a:t>02 – Perceived advantages and disadvantages of each </a:t>
            </a:r>
            <a:r>
              <a:rPr lang="en-GB" sz="1600" dirty="0">
                <a:latin typeface="+mj-lt"/>
              </a:rPr>
              <a:t>acquisition</a:t>
            </a:r>
            <a:r>
              <a:rPr lang="en-GB" sz="1600" dirty="0">
                <a:solidFill>
                  <a:schemeClr val="bg1"/>
                </a:solidFill>
                <a:latin typeface="+mj-lt"/>
              </a:rPr>
              <a:t> method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6209CA1-8034-237B-E44F-2611F4591A95}"/>
              </a:ext>
            </a:extLst>
          </p:cNvPr>
          <p:cNvSpPr txBox="1"/>
          <p:nvPr/>
        </p:nvSpPr>
        <p:spPr>
          <a:xfrm>
            <a:off x="196127" y="751705"/>
            <a:ext cx="117997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Link between </a:t>
            </a:r>
            <a:r>
              <a:rPr lang="en-GB" dirty="0">
                <a:solidFill>
                  <a:schemeClr val="bg1"/>
                </a:solidFill>
                <a:latin typeface="+mj-lt"/>
              </a:rPr>
              <a:t>acquisition method </a:t>
            </a:r>
            <a:r>
              <a:rPr lang="en-GB" dirty="0">
                <a:solidFill>
                  <a:schemeClr val="bg1"/>
                </a:solidFill>
              </a:rPr>
              <a:t>and </a:t>
            </a:r>
            <a:r>
              <a:rPr lang="en-GB" dirty="0">
                <a:solidFill>
                  <a:schemeClr val="bg1"/>
                </a:solidFill>
                <a:latin typeface="+mj-lt"/>
              </a:rPr>
              <a:t>business criteria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D16F7C53-0BC3-43B0-CD03-BB1BB3FE7F6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49174" y1="48951" x2="49174" y2="48951"/>
                        <a14:foregroundMark x1="60610" y1="83566" x2="60610" y2="835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9958" y="1681232"/>
            <a:ext cx="656097" cy="476857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0AB033E4-2024-2BDE-0E68-FA7FB6ACF941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842" y="2755940"/>
            <a:ext cx="454185" cy="426659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02B44F8B-61F8-3BD3-8819-C0C94C4D8B54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6177" y="3517470"/>
            <a:ext cx="492417" cy="561772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0EF28C01-9658-2993-977D-107E4F7DCCD8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209" y="4361419"/>
            <a:ext cx="474630" cy="474630"/>
          </a:xfrm>
          <a:prstGeom prst="rect">
            <a:avLst/>
          </a:prstGeom>
        </p:spPr>
      </p:pic>
      <p:sp>
        <p:nvSpPr>
          <p:cNvPr id="47" name="Rectangle 46">
            <a:extLst>
              <a:ext uri="{FF2B5EF4-FFF2-40B4-BE49-F238E27FC236}">
                <a16:creationId xmlns:a16="http://schemas.microsoft.com/office/drawing/2014/main" id="{47D520B4-409C-0E40-ADF2-DD906EE96FE2}"/>
              </a:ext>
            </a:extLst>
          </p:cNvPr>
          <p:cNvSpPr/>
          <p:nvPr/>
        </p:nvSpPr>
        <p:spPr>
          <a:xfrm>
            <a:off x="177076" y="1262091"/>
            <a:ext cx="2583565" cy="336410"/>
          </a:xfrm>
          <a:prstGeom prst="rect">
            <a:avLst/>
          </a:prstGeom>
          <a:solidFill>
            <a:srgbClr val="2437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latin typeface="+mj-lt"/>
              </a:rPr>
              <a:t>Financial Leasing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F0636A19-8FCA-B18A-485F-77CEDB144D30}"/>
              </a:ext>
            </a:extLst>
          </p:cNvPr>
          <p:cNvSpPr txBox="1"/>
          <p:nvPr/>
        </p:nvSpPr>
        <p:spPr>
          <a:xfrm>
            <a:off x="1137391" y="1796996"/>
            <a:ext cx="163483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>
                <a:latin typeface="+mj-lt"/>
              </a:rPr>
              <a:t>Cash flow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5AA97313-E818-CAEC-D2F5-7B22D92D0DFA}"/>
              </a:ext>
            </a:extLst>
          </p:cNvPr>
          <p:cNvSpPr txBox="1"/>
          <p:nvPr/>
        </p:nvSpPr>
        <p:spPr>
          <a:xfrm>
            <a:off x="1137391" y="2824710"/>
            <a:ext cx="163483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>
                <a:latin typeface="+mj-lt"/>
              </a:rPr>
              <a:t>Solvency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9D2A039B-0D8D-3A7F-6041-A1147B7A130C}"/>
              </a:ext>
            </a:extLst>
          </p:cNvPr>
          <p:cNvSpPr txBox="1"/>
          <p:nvPr/>
        </p:nvSpPr>
        <p:spPr>
          <a:xfrm>
            <a:off x="1137391" y="3614343"/>
            <a:ext cx="1320801" cy="3724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>
                <a:latin typeface="+mj-lt"/>
              </a:rPr>
              <a:t>Expenses</a:t>
            </a:r>
          </a:p>
        </p:txBody>
      </p:sp>
      <p:pic>
        <p:nvPicPr>
          <p:cNvPr id="52" name="Picture 51" descr="A picture containing clipart&#10;&#10;Description automatically generated">
            <a:extLst>
              <a:ext uri="{FF2B5EF4-FFF2-40B4-BE49-F238E27FC236}">
                <a16:creationId xmlns:a16="http://schemas.microsoft.com/office/drawing/2014/main" id="{AC71BE0C-1C74-B591-5997-713DCB07768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31147" y="1265890"/>
            <a:ext cx="340897" cy="318299"/>
          </a:xfrm>
          <a:prstGeom prst="flowChartConnector">
            <a:avLst/>
          </a:prstGeom>
        </p:spPr>
      </p:pic>
      <p:pic>
        <p:nvPicPr>
          <p:cNvPr id="53" name="Picture 52" descr="A picture containing clipart&#10;&#10;Description automatically generated">
            <a:extLst>
              <a:ext uri="{FF2B5EF4-FFF2-40B4-BE49-F238E27FC236}">
                <a16:creationId xmlns:a16="http://schemas.microsoft.com/office/drawing/2014/main" id="{12C7C675-BA05-A722-1CA0-312D5A249D08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60414" y="1265890"/>
            <a:ext cx="340897" cy="318299"/>
          </a:xfrm>
          <a:prstGeom prst="flowChartConnector">
            <a:avLst/>
          </a:prstGeom>
        </p:spPr>
      </p:pic>
      <p:sp>
        <p:nvSpPr>
          <p:cNvPr id="54" name="TextBox 53">
            <a:extLst>
              <a:ext uri="{FF2B5EF4-FFF2-40B4-BE49-F238E27FC236}">
                <a16:creationId xmlns:a16="http://schemas.microsoft.com/office/drawing/2014/main" id="{4805707B-E1A3-D737-C910-2635079EBA5D}"/>
              </a:ext>
            </a:extLst>
          </p:cNvPr>
          <p:cNvSpPr txBox="1"/>
          <p:nvPr/>
        </p:nvSpPr>
        <p:spPr>
          <a:xfrm>
            <a:off x="180976" y="5595909"/>
            <a:ext cx="151015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200" b="1" i="1" dirty="0">
                <a:solidFill>
                  <a:schemeClr val="bg1">
                    <a:lumMod val="65000"/>
                  </a:schemeClr>
                </a:solidFill>
              </a:rPr>
              <a:t>Click on the left symbols</a:t>
            </a:r>
          </a:p>
        </p:txBody>
      </p:sp>
      <p:sp>
        <p:nvSpPr>
          <p:cNvPr id="3" name="TextBox 46">
            <a:extLst>
              <a:ext uri="{FF2B5EF4-FFF2-40B4-BE49-F238E27FC236}">
                <a16:creationId xmlns:a16="http://schemas.microsoft.com/office/drawing/2014/main" id="{3CEF4D29-F60D-D9E0-8E8A-D4C090693CDB}"/>
              </a:ext>
            </a:extLst>
          </p:cNvPr>
          <p:cNvSpPr txBox="1"/>
          <p:nvPr/>
        </p:nvSpPr>
        <p:spPr>
          <a:xfrm>
            <a:off x="1146915" y="4394587"/>
            <a:ext cx="132080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dirty="0">
                <a:latin typeface="+mj-lt"/>
              </a:rPr>
              <a:t>Cost Control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279829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ectangle 50">
            <a:extLst>
              <a:ext uri="{FF2B5EF4-FFF2-40B4-BE49-F238E27FC236}">
                <a16:creationId xmlns:a16="http://schemas.microsoft.com/office/drawing/2014/main" id="{22EB7C20-A345-D2E8-47A4-D8160E257EEA}"/>
              </a:ext>
            </a:extLst>
          </p:cNvPr>
          <p:cNvSpPr/>
          <p:nvPr/>
        </p:nvSpPr>
        <p:spPr>
          <a:xfrm>
            <a:off x="7128370" y="4270301"/>
            <a:ext cx="4174762" cy="14160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B4219F45-3A17-235B-D145-75D17998C73B}"/>
              </a:ext>
            </a:extLst>
          </p:cNvPr>
          <p:cNvSpPr/>
          <p:nvPr/>
        </p:nvSpPr>
        <p:spPr>
          <a:xfrm>
            <a:off x="7128370" y="3417118"/>
            <a:ext cx="4174762" cy="77106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3DBE0DD7-244E-4378-1372-ECB60EA735BB}"/>
              </a:ext>
            </a:extLst>
          </p:cNvPr>
          <p:cNvSpPr/>
          <p:nvPr/>
        </p:nvSpPr>
        <p:spPr>
          <a:xfrm>
            <a:off x="7137896" y="1712922"/>
            <a:ext cx="4174762" cy="77106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842E391B-B787-C8F4-5F4B-03696322457D}"/>
              </a:ext>
            </a:extLst>
          </p:cNvPr>
          <p:cNvSpPr/>
          <p:nvPr/>
        </p:nvSpPr>
        <p:spPr>
          <a:xfrm>
            <a:off x="2751116" y="4270301"/>
            <a:ext cx="4174762" cy="14160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0183E16E-DC21-98B5-A7A9-5A2129F05BD5}"/>
              </a:ext>
            </a:extLst>
          </p:cNvPr>
          <p:cNvSpPr/>
          <p:nvPr/>
        </p:nvSpPr>
        <p:spPr>
          <a:xfrm>
            <a:off x="2751116" y="3417118"/>
            <a:ext cx="4174762" cy="77106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E2F8F3AE-7CB6-60E2-1CE2-6EC022297E02}"/>
              </a:ext>
            </a:extLst>
          </p:cNvPr>
          <p:cNvSpPr/>
          <p:nvPr/>
        </p:nvSpPr>
        <p:spPr>
          <a:xfrm>
            <a:off x="2751116" y="2563127"/>
            <a:ext cx="4174762" cy="77106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970D2C2D-4F59-6EAD-F6FC-CD1B45448569}"/>
              </a:ext>
            </a:extLst>
          </p:cNvPr>
          <p:cNvSpPr/>
          <p:nvPr/>
        </p:nvSpPr>
        <p:spPr>
          <a:xfrm>
            <a:off x="2760642" y="1712922"/>
            <a:ext cx="4174762" cy="77106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9771BA3-882E-5515-95A1-CBA64AD97D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58192" y="103272"/>
            <a:ext cx="9617901" cy="406400"/>
          </a:xfrm>
        </p:spPr>
        <p:txBody>
          <a:bodyPr>
            <a:noAutofit/>
          </a:bodyPr>
          <a:lstStyle/>
          <a:p>
            <a:r>
              <a:rPr lang="en-GB" sz="1600" dirty="0">
                <a:solidFill>
                  <a:schemeClr val="bg1"/>
                </a:solidFill>
                <a:latin typeface="+mj-lt"/>
              </a:rPr>
              <a:t>02 – Perceived advantages and disadvantages of each </a:t>
            </a:r>
            <a:r>
              <a:rPr lang="en-GB" sz="1600" dirty="0">
                <a:latin typeface="+mj-lt"/>
              </a:rPr>
              <a:t>acquisition</a:t>
            </a:r>
            <a:r>
              <a:rPr lang="en-GB" sz="1600" dirty="0">
                <a:solidFill>
                  <a:schemeClr val="bg1"/>
                </a:solidFill>
                <a:latin typeface="+mj-lt"/>
              </a:rPr>
              <a:t> method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6209CA1-8034-237B-E44F-2611F4591A95}"/>
              </a:ext>
            </a:extLst>
          </p:cNvPr>
          <p:cNvSpPr txBox="1"/>
          <p:nvPr/>
        </p:nvSpPr>
        <p:spPr>
          <a:xfrm>
            <a:off x="196127" y="751705"/>
            <a:ext cx="117997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Link between </a:t>
            </a:r>
            <a:r>
              <a:rPr lang="en-GB" dirty="0">
                <a:solidFill>
                  <a:schemeClr val="bg1"/>
                </a:solidFill>
                <a:latin typeface="+mj-lt"/>
              </a:rPr>
              <a:t>acquisition method </a:t>
            </a:r>
            <a:r>
              <a:rPr lang="en-GB" dirty="0">
                <a:solidFill>
                  <a:schemeClr val="bg1"/>
                </a:solidFill>
              </a:rPr>
              <a:t>and </a:t>
            </a:r>
            <a:r>
              <a:rPr lang="en-GB" dirty="0">
                <a:solidFill>
                  <a:schemeClr val="bg1"/>
                </a:solidFill>
                <a:latin typeface="+mj-lt"/>
              </a:rPr>
              <a:t>business criteria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E191A2E0-A8E6-253E-A6CE-B7A97F29BE8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49174" y1="48951" x2="49174" y2="48951"/>
                        <a14:foregroundMark x1="60610" y1="83566" x2="60610" y2="835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9958" y="1681232"/>
            <a:ext cx="656097" cy="476857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976F01F8-6DA9-51B1-04E7-FACD1115CB7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842" y="2755940"/>
            <a:ext cx="454185" cy="42665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35723E6B-02C9-B817-B5C8-393102AF12A8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6177" y="3517470"/>
            <a:ext cx="492417" cy="561772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AEE0D97-CEB8-37F0-D3C1-4D297B94BA96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209" y="4361419"/>
            <a:ext cx="474630" cy="474630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7E129472-DDAA-94F0-D3EA-26EAF97A01D5}"/>
              </a:ext>
            </a:extLst>
          </p:cNvPr>
          <p:cNvSpPr/>
          <p:nvPr/>
        </p:nvSpPr>
        <p:spPr>
          <a:xfrm>
            <a:off x="177076" y="1262091"/>
            <a:ext cx="2583565" cy="336410"/>
          </a:xfrm>
          <a:prstGeom prst="rect">
            <a:avLst/>
          </a:prstGeom>
          <a:solidFill>
            <a:srgbClr val="2437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latin typeface="+mj-lt"/>
              </a:rPr>
              <a:t>Financial Leasing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1D5D7C7-DEE1-3905-50FD-60FEE53C9745}"/>
              </a:ext>
            </a:extLst>
          </p:cNvPr>
          <p:cNvSpPr txBox="1"/>
          <p:nvPr/>
        </p:nvSpPr>
        <p:spPr>
          <a:xfrm>
            <a:off x="1137391" y="1796996"/>
            <a:ext cx="163483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>
                <a:latin typeface="+mj-lt"/>
              </a:rPr>
              <a:t>Cash flow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6190A49-1746-C034-D49E-B36F5E25E2BD}"/>
              </a:ext>
            </a:extLst>
          </p:cNvPr>
          <p:cNvSpPr txBox="1"/>
          <p:nvPr/>
        </p:nvSpPr>
        <p:spPr>
          <a:xfrm>
            <a:off x="1137391" y="2824710"/>
            <a:ext cx="163483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>
                <a:latin typeface="+mj-lt"/>
              </a:rPr>
              <a:t>Solvency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D6B462F-8A41-264C-7AE1-7475FB845F99}"/>
              </a:ext>
            </a:extLst>
          </p:cNvPr>
          <p:cNvSpPr txBox="1"/>
          <p:nvPr/>
        </p:nvSpPr>
        <p:spPr>
          <a:xfrm>
            <a:off x="1137391" y="3614343"/>
            <a:ext cx="1320801" cy="3724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>
                <a:latin typeface="+mj-lt"/>
              </a:rPr>
              <a:t>Expenses</a:t>
            </a:r>
          </a:p>
        </p:txBody>
      </p:sp>
      <p:pic>
        <p:nvPicPr>
          <p:cNvPr id="32" name="Picture 31" descr="A picture containing clipart&#10;&#10;Description automatically generated">
            <a:extLst>
              <a:ext uri="{FF2B5EF4-FFF2-40B4-BE49-F238E27FC236}">
                <a16:creationId xmlns:a16="http://schemas.microsoft.com/office/drawing/2014/main" id="{218B2AC3-AE2F-1FA5-2656-606727B7B90D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31147" y="1265890"/>
            <a:ext cx="340897" cy="318299"/>
          </a:xfrm>
          <a:prstGeom prst="flowChartConnector">
            <a:avLst/>
          </a:prstGeom>
        </p:spPr>
      </p:pic>
      <p:pic>
        <p:nvPicPr>
          <p:cNvPr id="35" name="Picture 34" descr="A picture containing clipart&#10;&#10;Description automatically generated">
            <a:extLst>
              <a:ext uri="{FF2B5EF4-FFF2-40B4-BE49-F238E27FC236}">
                <a16:creationId xmlns:a16="http://schemas.microsoft.com/office/drawing/2014/main" id="{194C08F2-C528-7ED4-6C1A-DD3C568C4B2F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90645" y="5800690"/>
            <a:ext cx="490516" cy="458000"/>
          </a:xfrm>
          <a:prstGeom prst="flowChartConnector">
            <a:avLst/>
          </a:prstGeom>
        </p:spPr>
      </p:pic>
      <p:pic>
        <p:nvPicPr>
          <p:cNvPr id="36" name="Picture 35" descr="A picture containing clipart&#10;&#10;Description automatically generated">
            <a:extLst>
              <a:ext uri="{FF2B5EF4-FFF2-40B4-BE49-F238E27FC236}">
                <a16:creationId xmlns:a16="http://schemas.microsoft.com/office/drawing/2014/main" id="{29DCECC4-B4DD-0E79-750C-DAD6E9370E29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60414" y="1265890"/>
            <a:ext cx="340897" cy="318299"/>
          </a:xfrm>
          <a:prstGeom prst="flowChartConnector">
            <a:avLst/>
          </a:prstGeom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74B9F966-278E-C7DA-2BB2-79DB0534D6F2}"/>
              </a:ext>
            </a:extLst>
          </p:cNvPr>
          <p:cNvSpPr/>
          <p:nvPr/>
        </p:nvSpPr>
        <p:spPr>
          <a:xfrm>
            <a:off x="5760270" y="5855278"/>
            <a:ext cx="2331217" cy="348823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b="1">
                <a:solidFill>
                  <a:schemeClr val="bg1"/>
                </a:solidFill>
                <a:latin typeface="Encode Sans Expanded" panose="00000505000000000000" pitchFamily="2" charset="0"/>
                <a:cs typeface="Calibri" panose="020F0502020204030204" pitchFamily="34" charset="0"/>
              </a:rPr>
              <a:t>Key points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F8FBDEE-D859-C611-FD83-5195CAF06A13}"/>
              </a:ext>
            </a:extLst>
          </p:cNvPr>
          <p:cNvSpPr txBox="1"/>
          <p:nvPr/>
        </p:nvSpPr>
        <p:spPr>
          <a:xfrm>
            <a:off x="2798535" y="1835921"/>
            <a:ext cx="3831462" cy="415498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171450" indent="-171450">
              <a:buClr>
                <a:srgbClr val="243782"/>
              </a:buClr>
              <a:buFont typeface="Wingdings" panose="05000000000000000000" pitchFamily="2" charset="2"/>
              <a:buChar char="§"/>
            </a:pPr>
            <a:r>
              <a:rPr lang="en-GB" sz="1050" i="1" dirty="0"/>
              <a:t>“You </a:t>
            </a:r>
            <a:r>
              <a:rPr lang="en-GB" sz="1050" i="1" dirty="0">
                <a:solidFill>
                  <a:srgbClr val="243782"/>
                </a:solidFill>
                <a:latin typeface="+mj-lt"/>
              </a:rPr>
              <a:t>spread out</a:t>
            </a:r>
            <a:r>
              <a:rPr lang="en-GB" sz="1050" i="1" dirty="0"/>
              <a:t> your </a:t>
            </a:r>
            <a:r>
              <a:rPr lang="en-GB" sz="1050" i="1" dirty="0">
                <a:solidFill>
                  <a:srgbClr val="243782"/>
                </a:solidFill>
                <a:latin typeface="+mj-lt"/>
              </a:rPr>
              <a:t>expenses</a:t>
            </a:r>
            <a:r>
              <a:rPr lang="en-GB" sz="1050" i="1" dirty="0"/>
              <a:t> over time, </a:t>
            </a:r>
            <a:r>
              <a:rPr lang="en-GB" sz="1050" i="1" dirty="0">
                <a:solidFill>
                  <a:srgbClr val="243782"/>
                </a:solidFill>
                <a:latin typeface="+mj-lt"/>
              </a:rPr>
              <a:t>including</a:t>
            </a:r>
            <a:r>
              <a:rPr lang="en-GB" sz="1050" i="1" dirty="0"/>
              <a:t> the </a:t>
            </a:r>
            <a:r>
              <a:rPr lang="en-GB" sz="1050" i="1" dirty="0">
                <a:solidFill>
                  <a:srgbClr val="243782"/>
                </a:solidFill>
                <a:latin typeface="+mj-lt"/>
              </a:rPr>
              <a:t>VAT</a:t>
            </a:r>
            <a:r>
              <a:rPr lang="en-GB" sz="1050" i="1" dirty="0"/>
              <a:t> you pay on your monthly lease rents.”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975E883-C290-4948-3FD7-C47C165B6AFD}"/>
              </a:ext>
            </a:extLst>
          </p:cNvPr>
          <p:cNvSpPr txBox="1"/>
          <p:nvPr/>
        </p:nvSpPr>
        <p:spPr>
          <a:xfrm>
            <a:off x="7088907" y="1835921"/>
            <a:ext cx="4348349" cy="43088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171450" indent="-171450">
              <a:buClr>
                <a:srgbClr val="243782"/>
              </a:buClr>
              <a:buFont typeface="Wingdings" panose="05000000000000000000" pitchFamily="2" charset="2"/>
              <a:buChar char="§"/>
            </a:pPr>
            <a:r>
              <a:rPr lang="en-GB" sz="1050" i="1" dirty="0"/>
              <a:t>“You need to keep some cash flow if you want to </a:t>
            </a:r>
            <a:r>
              <a:rPr lang="en-GB" sz="1050" i="1" dirty="0">
                <a:solidFill>
                  <a:srgbClr val="243782"/>
                </a:solidFill>
                <a:latin typeface="+mj-lt"/>
              </a:rPr>
              <a:t>exercise the buyback option </a:t>
            </a:r>
            <a:r>
              <a:rPr lang="en-GB" sz="1050" i="1" dirty="0"/>
              <a:t>at the end of the contract.”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F2AAFEEE-BBC7-9705-81AA-1A7F2380ACFD}"/>
              </a:ext>
            </a:extLst>
          </p:cNvPr>
          <p:cNvSpPr txBox="1"/>
          <p:nvPr/>
        </p:nvSpPr>
        <p:spPr>
          <a:xfrm>
            <a:off x="2772228" y="2634181"/>
            <a:ext cx="4099793" cy="57708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171450" indent="-171450">
              <a:buClr>
                <a:srgbClr val="243782"/>
              </a:buClr>
              <a:buFont typeface="Wingdings" panose="05000000000000000000" pitchFamily="2" charset="2"/>
              <a:buChar char="§"/>
            </a:pPr>
            <a:r>
              <a:rPr lang="en-GB" sz="1050" i="1" dirty="0"/>
              <a:t>“You preserve your credit lines because it’s an </a:t>
            </a:r>
            <a:r>
              <a:rPr lang="en-GB" sz="1050" i="1" dirty="0">
                <a:solidFill>
                  <a:srgbClr val="243782"/>
                </a:solidFill>
                <a:latin typeface="+mj-lt"/>
              </a:rPr>
              <a:t>off-balance sheet</a:t>
            </a:r>
            <a:r>
              <a:rPr lang="en-GB" sz="1050" i="1" dirty="0"/>
              <a:t> method of financing that </a:t>
            </a:r>
            <a:r>
              <a:rPr lang="en-GB" sz="1050" i="1" dirty="0">
                <a:solidFill>
                  <a:srgbClr val="243782"/>
                </a:solidFill>
                <a:latin typeface="+mj-lt"/>
              </a:rPr>
              <a:t>doesn't affect </a:t>
            </a:r>
            <a:r>
              <a:rPr lang="en-GB" sz="1050" i="1" dirty="0"/>
              <a:t>your </a:t>
            </a:r>
            <a:r>
              <a:rPr lang="en-GB" sz="1050" i="1" dirty="0">
                <a:solidFill>
                  <a:srgbClr val="243782"/>
                </a:solidFill>
                <a:latin typeface="+mj-lt"/>
              </a:rPr>
              <a:t>solvency capacity</a:t>
            </a:r>
            <a:r>
              <a:rPr lang="en-GB" sz="1050" i="1" dirty="0"/>
              <a:t>.”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9B0E8A29-92F6-286A-ABE8-AD3A45D8A963}"/>
              </a:ext>
            </a:extLst>
          </p:cNvPr>
          <p:cNvSpPr txBox="1"/>
          <p:nvPr/>
        </p:nvSpPr>
        <p:spPr>
          <a:xfrm>
            <a:off x="2772835" y="3499234"/>
            <a:ext cx="3988183" cy="415498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171450" indent="-171450">
              <a:buClr>
                <a:srgbClr val="243782"/>
              </a:buClr>
              <a:buFont typeface="Wingdings" panose="05000000000000000000" pitchFamily="2" charset="2"/>
              <a:buChar char="§"/>
            </a:pPr>
            <a:r>
              <a:rPr lang="en-GB" sz="1050" i="1" dirty="0"/>
              <a:t>“You reduce your tax basis because </a:t>
            </a:r>
            <a:r>
              <a:rPr lang="en-GB" sz="1050" i="1" dirty="0">
                <a:solidFill>
                  <a:srgbClr val="243782"/>
                </a:solidFill>
                <a:latin typeface="+mj-lt"/>
              </a:rPr>
              <a:t>lease rents</a:t>
            </a:r>
            <a:r>
              <a:rPr lang="en-GB" sz="1050" i="1" dirty="0"/>
              <a:t> (including a possible increased 1</a:t>
            </a:r>
            <a:r>
              <a:rPr lang="en-GB" sz="1050" i="1" baseline="30000" dirty="0"/>
              <a:t>st</a:t>
            </a:r>
            <a:r>
              <a:rPr lang="en-GB" sz="1050" i="1" dirty="0"/>
              <a:t> rent) are </a:t>
            </a:r>
            <a:r>
              <a:rPr lang="en-GB" sz="1050" i="1" dirty="0">
                <a:solidFill>
                  <a:srgbClr val="243782"/>
                </a:solidFill>
                <a:latin typeface="+mj-lt"/>
              </a:rPr>
              <a:t>tax-deductible</a:t>
            </a:r>
            <a:r>
              <a:rPr lang="en-GB" sz="1050" i="1" dirty="0"/>
              <a:t>.”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A2092AEF-4528-26FE-F75C-4D8737FB646C}"/>
              </a:ext>
            </a:extLst>
          </p:cNvPr>
          <p:cNvSpPr txBox="1"/>
          <p:nvPr/>
        </p:nvSpPr>
        <p:spPr>
          <a:xfrm>
            <a:off x="2772834" y="4288036"/>
            <a:ext cx="4099187" cy="73866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171450" indent="-171450">
              <a:buClr>
                <a:srgbClr val="243782"/>
              </a:buClr>
              <a:buFont typeface="Wingdings" panose="05000000000000000000" pitchFamily="2" charset="2"/>
              <a:buChar char="§"/>
            </a:pPr>
            <a:r>
              <a:rPr lang="en-GB" sz="1050" i="1" dirty="0"/>
              <a:t>“You have the option to get </a:t>
            </a:r>
            <a:r>
              <a:rPr lang="en-GB" sz="1050" i="1" dirty="0">
                <a:solidFill>
                  <a:srgbClr val="243782"/>
                </a:solidFill>
                <a:latin typeface="+mj-lt"/>
              </a:rPr>
              <a:t>ownership</a:t>
            </a:r>
            <a:r>
              <a:rPr lang="en-GB" sz="1050" i="1" dirty="0"/>
              <a:t> of the vehicle at the end of the contract </a:t>
            </a:r>
            <a:r>
              <a:rPr lang="en-GB" sz="1050" i="1" dirty="0">
                <a:solidFill>
                  <a:srgbClr val="243782"/>
                </a:solidFill>
                <a:latin typeface="+mj-lt"/>
              </a:rPr>
              <a:t>by exercising the buyback option</a:t>
            </a:r>
            <a:r>
              <a:rPr lang="en-GB" sz="1050" i="1" dirty="0"/>
              <a:t>.”</a:t>
            </a:r>
          </a:p>
          <a:p>
            <a:pPr marL="171450" indent="-171450">
              <a:buClr>
                <a:srgbClr val="243782"/>
              </a:buClr>
              <a:buFont typeface="Wingdings" panose="05000000000000000000" pitchFamily="2" charset="2"/>
              <a:buChar char="§"/>
            </a:pPr>
            <a:r>
              <a:rPr lang="en-GB" sz="1050" i="1" dirty="0"/>
              <a:t>“You make a </a:t>
            </a:r>
            <a:r>
              <a:rPr lang="en-GB" sz="1050" i="1" dirty="0">
                <a:solidFill>
                  <a:srgbClr val="243782"/>
                </a:solidFill>
                <a:latin typeface="+mj-lt"/>
              </a:rPr>
              <a:t>capital gain</a:t>
            </a:r>
            <a:r>
              <a:rPr lang="en-GB" sz="1050" i="1" dirty="0"/>
              <a:t> in the accounts by exercising the buyback option and selling the vehicle on the used car market.”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3E846D7B-ECFF-FB31-BA1F-7E24D8FD9B54}"/>
              </a:ext>
            </a:extLst>
          </p:cNvPr>
          <p:cNvSpPr txBox="1"/>
          <p:nvPr/>
        </p:nvSpPr>
        <p:spPr>
          <a:xfrm>
            <a:off x="7076248" y="3575434"/>
            <a:ext cx="4361008" cy="43088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171450" indent="-171450">
              <a:buClr>
                <a:srgbClr val="243782"/>
              </a:buClr>
              <a:buFont typeface="Wingdings" panose="05000000000000000000" pitchFamily="2" charset="2"/>
              <a:buChar char="§"/>
            </a:pPr>
            <a:r>
              <a:rPr lang="en-GB" sz="1050" i="1" dirty="0"/>
              <a:t>“</a:t>
            </a:r>
            <a:r>
              <a:rPr lang="en-GB" sz="1050" i="1" dirty="0">
                <a:solidFill>
                  <a:srgbClr val="243782"/>
                </a:solidFill>
                <a:latin typeface="+mj-lt"/>
              </a:rPr>
              <a:t>You can’t depreciate</a:t>
            </a:r>
            <a:r>
              <a:rPr lang="en-GB" sz="1050" i="1" dirty="0"/>
              <a:t> the vehicle because it isn’t mentioned in your balance sheet.”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1489D53-303E-80D8-3737-3974972CC8B6}"/>
              </a:ext>
            </a:extLst>
          </p:cNvPr>
          <p:cNvSpPr txBox="1"/>
          <p:nvPr/>
        </p:nvSpPr>
        <p:spPr>
          <a:xfrm>
            <a:off x="7072068" y="4288036"/>
            <a:ext cx="4374050" cy="138499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171450" indent="-171450">
              <a:buClr>
                <a:srgbClr val="243782"/>
              </a:buClr>
              <a:buFont typeface="Wingdings" panose="05000000000000000000" pitchFamily="2" charset="2"/>
              <a:buChar char="§"/>
            </a:pPr>
            <a:r>
              <a:rPr lang="en-GB" sz="1050" i="1" dirty="0"/>
              <a:t>“You are unable to </a:t>
            </a:r>
            <a:r>
              <a:rPr lang="en-GB" sz="1050" i="1" dirty="0">
                <a:solidFill>
                  <a:srgbClr val="243782"/>
                </a:solidFill>
                <a:latin typeface="+mj-lt"/>
              </a:rPr>
              <a:t>budget</a:t>
            </a:r>
            <a:r>
              <a:rPr lang="en-GB" sz="1050" i="1" dirty="0"/>
              <a:t> for the cost of </a:t>
            </a:r>
            <a:r>
              <a:rPr lang="en-GB" sz="1050" i="1" dirty="0">
                <a:solidFill>
                  <a:srgbClr val="243782"/>
                </a:solidFill>
                <a:latin typeface="+mj-lt"/>
              </a:rPr>
              <a:t>mechanical breakdowns</a:t>
            </a:r>
            <a:r>
              <a:rPr lang="en-GB" sz="1050" i="1" dirty="0"/>
              <a:t>.”</a:t>
            </a:r>
          </a:p>
          <a:p>
            <a:pPr marL="171450" indent="-171450">
              <a:buClr>
                <a:srgbClr val="243782"/>
              </a:buClr>
              <a:buFont typeface="Wingdings" panose="05000000000000000000" pitchFamily="2" charset="2"/>
              <a:buChar char="§"/>
            </a:pPr>
            <a:r>
              <a:rPr lang="en-GB" sz="1050" i="1" dirty="0"/>
              <a:t>“You don’t receive a courtesy </a:t>
            </a:r>
            <a:r>
              <a:rPr lang="en-GB" sz="1050" i="1" dirty="0">
                <a:solidFill>
                  <a:srgbClr val="243782"/>
                </a:solidFill>
                <a:latin typeface="+mj-lt"/>
              </a:rPr>
              <a:t>mobility solution </a:t>
            </a:r>
            <a:r>
              <a:rPr lang="en-GB" sz="1050" i="1" dirty="0"/>
              <a:t>when your vehicle is being serviced.”</a:t>
            </a:r>
          </a:p>
          <a:p>
            <a:pPr marL="171450" indent="-171450">
              <a:buClr>
                <a:srgbClr val="243782"/>
              </a:buClr>
              <a:buFont typeface="Wingdings" panose="05000000000000000000" pitchFamily="2" charset="2"/>
              <a:buChar char="§"/>
            </a:pPr>
            <a:r>
              <a:rPr lang="en-GB" sz="1050" i="1" dirty="0"/>
              <a:t>“ You bear the vehicle (</a:t>
            </a:r>
            <a:r>
              <a:rPr lang="en-GB" sz="1050" i="1" dirty="0">
                <a:solidFill>
                  <a:srgbClr val="243782"/>
                </a:solidFill>
                <a:latin typeface="+mj-lt"/>
              </a:rPr>
              <a:t>residual</a:t>
            </a:r>
            <a:r>
              <a:rPr lang="en-GB" sz="1050" b="1" i="1" dirty="0"/>
              <a:t> </a:t>
            </a:r>
            <a:r>
              <a:rPr lang="en-GB" sz="1050" i="1" dirty="0">
                <a:solidFill>
                  <a:srgbClr val="243782"/>
                </a:solidFill>
                <a:latin typeface="+mj-lt"/>
              </a:rPr>
              <a:t>value</a:t>
            </a:r>
            <a:r>
              <a:rPr lang="en-GB" sz="1050" i="1" dirty="0"/>
              <a:t>)  depreciation risk yourself.”</a:t>
            </a:r>
          </a:p>
          <a:p>
            <a:pPr marL="171450" indent="-171450">
              <a:buClr>
                <a:srgbClr val="243782"/>
              </a:buClr>
              <a:buFont typeface="Wingdings" panose="05000000000000000000" pitchFamily="2" charset="2"/>
              <a:buChar char="§"/>
            </a:pPr>
            <a:r>
              <a:rPr lang="en-GB" sz="1050" i="1" dirty="0"/>
              <a:t>“You're taxed on the </a:t>
            </a:r>
            <a:r>
              <a:rPr lang="en-GB" sz="1050" i="1" dirty="0">
                <a:solidFill>
                  <a:srgbClr val="243782"/>
                </a:solidFill>
                <a:latin typeface="+mj-lt"/>
              </a:rPr>
              <a:t>capital gain</a:t>
            </a:r>
            <a:r>
              <a:rPr lang="en-GB" sz="1050" i="1" dirty="0"/>
              <a:t> made in the accounts, as part of corporate income tax or of the personal income tax.”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AA3F0829-685A-7CDE-FDA6-4C9D1DA5BE7C}"/>
              </a:ext>
            </a:extLst>
          </p:cNvPr>
          <p:cNvSpPr txBox="1"/>
          <p:nvPr/>
        </p:nvSpPr>
        <p:spPr>
          <a:xfrm>
            <a:off x="180976" y="5595909"/>
            <a:ext cx="151015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200" b="1" i="1" dirty="0">
                <a:solidFill>
                  <a:schemeClr val="bg1">
                    <a:lumMod val="65000"/>
                  </a:schemeClr>
                </a:solidFill>
              </a:rPr>
              <a:t>Click on the left symbols</a:t>
            </a:r>
          </a:p>
        </p:txBody>
      </p:sp>
      <p:sp>
        <p:nvSpPr>
          <p:cNvPr id="3" name="TextBox 46">
            <a:extLst>
              <a:ext uri="{FF2B5EF4-FFF2-40B4-BE49-F238E27FC236}">
                <a16:creationId xmlns:a16="http://schemas.microsoft.com/office/drawing/2014/main" id="{7694401F-3F87-0AC4-8820-039DC0A5C5E4}"/>
              </a:ext>
            </a:extLst>
          </p:cNvPr>
          <p:cNvSpPr txBox="1"/>
          <p:nvPr/>
        </p:nvSpPr>
        <p:spPr>
          <a:xfrm>
            <a:off x="1146915" y="4405739"/>
            <a:ext cx="132080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dirty="0">
                <a:latin typeface="+mj-lt"/>
              </a:rPr>
              <a:t>Cost Control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423915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771BA3-882E-5515-95A1-CBA64AD97D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58192" y="103272"/>
            <a:ext cx="9617901" cy="406400"/>
          </a:xfrm>
        </p:spPr>
        <p:txBody>
          <a:bodyPr>
            <a:noAutofit/>
          </a:bodyPr>
          <a:lstStyle/>
          <a:p>
            <a:r>
              <a:rPr lang="en-GB" sz="1600" dirty="0">
                <a:solidFill>
                  <a:schemeClr val="bg1"/>
                </a:solidFill>
                <a:latin typeface="+mj-lt"/>
              </a:rPr>
              <a:t>02 – Perceived advantages and disadvantages of each </a:t>
            </a:r>
            <a:r>
              <a:rPr lang="en-GB" sz="1600" dirty="0">
                <a:latin typeface="+mj-lt"/>
              </a:rPr>
              <a:t>acquisition</a:t>
            </a:r>
            <a:r>
              <a:rPr lang="en-GB" sz="1600" dirty="0">
                <a:solidFill>
                  <a:schemeClr val="bg1"/>
                </a:solidFill>
                <a:latin typeface="+mj-lt"/>
              </a:rPr>
              <a:t> method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6209CA1-8034-237B-E44F-2611F4591A95}"/>
              </a:ext>
            </a:extLst>
          </p:cNvPr>
          <p:cNvSpPr txBox="1"/>
          <p:nvPr/>
        </p:nvSpPr>
        <p:spPr>
          <a:xfrm>
            <a:off x="196127" y="751705"/>
            <a:ext cx="117997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Link between </a:t>
            </a:r>
            <a:r>
              <a:rPr lang="en-GB" dirty="0">
                <a:solidFill>
                  <a:schemeClr val="bg1"/>
                </a:solidFill>
                <a:latin typeface="+mj-lt"/>
              </a:rPr>
              <a:t>acquisition method </a:t>
            </a:r>
            <a:r>
              <a:rPr lang="en-GB" dirty="0">
                <a:solidFill>
                  <a:schemeClr val="bg1"/>
                </a:solidFill>
              </a:rPr>
              <a:t>and </a:t>
            </a:r>
            <a:r>
              <a:rPr lang="en-GB" dirty="0">
                <a:solidFill>
                  <a:schemeClr val="bg1"/>
                </a:solidFill>
                <a:latin typeface="+mj-lt"/>
              </a:rPr>
              <a:t>business criteria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2D46D626-87B3-ABFE-324C-CE17E391DD52}"/>
              </a:ext>
            </a:extLst>
          </p:cNvPr>
          <p:cNvSpPr/>
          <p:nvPr/>
        </p:nvSpPr>
        <p:spPr>
          <a:xfrm>
            <a:off x="1387411" y="1834607"/>
            <a:ext cx="9417177" cy="4089987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" name="Picture 39" descr="A picture containing clipart&#10;&#10;Description automatically generated">
            <a:extLst>
              <a:ext uri="{FF2B5EF4-FFF2-40B4-BE49-F238E27FC236}">
                <a16:creationId xmlns:a16="http://schemas.microsoft.com/office/drawing/2014/main" id="{3409E466-3FC7-70A8-49AE-140940D2E3F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71286" y="1921445"/>
            <a:ext cx="490516" cy="458000"/>
          </a:xfrm>
          <a:prstGeom prst="flowChartConnector">
            <a:avLst/>
          </a:prstGeom>
        </p:spPr>
      </p:pic>
      <p:sp>
        <p:nvSpPr>
          <p:cNvPr id="43" name="Rectangle 42">
            <a:extLst>
              <a:ext uri="{FF2B5EF4-FFF2-40B4-BE49-F238E27FC236}">
                <a16:creationId xmlns:a16="http://schemas.microsoft.com/office/drawing/2014/main" id="{CDA0D6C4-0AE0-6DCF-7138-97C9770A3EC3}"/>
              </a:ext>
            </a:extLst>
          </p:cNvPr>
          <p:cNvSpPr/>
          <p:nvPr/>
        </p:nvSpPr>
        <p:spPr>
          <a:xfrm>
            <a:off x="2339815" y="1921445"/>
            <a:ext cx="8332225" cy="458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600" dirty="0">
                <a:latin typeface="+mj-lt"/>
              </a:rPr>
              <a:t>Points to note when dealing with a financial leasing customer</a:t>
            </a:r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738C13BC-5EB5-BA24-118F-8293387691D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2755" y="2682687"/>
            <a:ext cx="781716" cy="773310"/>
          </a:xfrm>
          <a:prstGeom prst="rect">
            <a:avLst/>
          </a:prstGeom>
        </p:spPr>
      </p:pic>
      <p:sp>
        <p:nvSpPr>
          <p:cNvPr id="55" name="TextBox 54">
            <a:extLst>
              <a:ext uri="{FF2B5EF4-FFF2-40B4-BE49-F238E27FC236}">
                <a16:creationId xmlns:a16="http://schemas.microsoft.com/office/drawing/2014/main" id="{E3B167B7-DA5B-047B-9D02-6BA0AA89B656}"/>
              </a:ext>
            </a:extLst>
          </p:cNvPr>
          <p:cNvSpPr txBox="1"/>
          <p:nvPr/>
        </p:nvSpPr>
        <p:spPr>
          <a:xfrm>
            <a:off x="2339815" y="2385164"/>
            <a:ext cx="8321897" cy="289310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schemeClr val="bg1"/>
                </a:solidFill>
              </a:rPr>
              <a:t>Buying a vehicle on financial leasing is a flexible solution that offers you a highly </a:t>
            </a:r>
            <a:r>
              <a:rPr lang="en-GB" sz="1400" dirty="0">
                <a:solidFill>
                  <a:schemeClr val="bg1"/>
                </a:solidFill>
                <a:latin typeface="+mj-lt"/>
              </a:rPr>
              <a:t>competitive monthly rent</a:t>
            </a:r>
            <a:r>
              <a:rPr lang="en-GB" sz="1400" dirty="0">
                <a:solidFill>
                  <a:schemeClr val="bg1"/>
                </a:solidFill>
              </a:rPr>
              <a:t> (payment of an increased 1</a:t>
            </a:r>
            <a:r>
              <a:rPr lang="en-GB" sz="1400" baseline="30000" dirty="0">
                <a:solidFill>
                  <a:schemeClr val="bg1"/>
                </a:solidFill>
              </a:rPr>
              <a:t>st</a:t>
            </a:r>
            <a:r>
              <a:rPr lang="en-GB" sz="1400" dirty="0">
                <a:solidFill>
                  <a:schemeClr val="bg1"/>
                </a:solidFill>
              </a:rPr>
              <a:t> rent and setting a high buyback option).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fr-FR" sz="1400" dirty="0">
              <a:solidFill>
                <a:schemeClr val="bg1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schemeClr val="bg1"/>
                </a:solidFill>
              </a:rPr>
              <a:t>Moreover, paying an </a:t>
            </a:r>
            <a:r>
              <a:rPr lang="en-GB" sz="1400" dirty="0">
                <a:solidFill>
                  <a:schemeClr val="bg1"/>
                </a:solidFill>
                <a:latin typeface="+mj-lt"/>
              </a:rPr>
              <a:t>increased 1</a:t>
            </a:r>
            <a:r>
              <a:rPr lang="en-GB" sz="1400" baseline="30000" dirty="0">
                <a:solidFill>
                  <a:schemeClr val="bg1"/>
                </a:solidFill>
                <a:latin typeface="+mj-lt"/>
              </a:rPr>
              <a:t>st</a:t>
            </a:r>
            <a:r>
              <a:rPr lang="en-GB" sz="1400" dirty="0">
                <a:solidFill>
                  <a:schemeClr val="bg1"/>
                </a:solidFill>
                <a:latin typeface="+mj-lt"/>
              </a:rPr>
              <a:t> rent</a:t>
            </a:r>
            <a:r>
              <a:rPr lang="en-GB" sz="1400" dirty="0">
                <a:solidFill>
                  <a:schemeClr val="bg1"/>
                </a:solidFill>
              </a:rPr>
              <a:t> also means you can claim lots of </a:t>
            </a:r>
            <a:r>
              <a:rPr lang="en-GB" sz="1400" dirty="0">
                <a:solidFill>
                  <a:schemeClr val="bg1"/>
                </a:solidFill>
                <a:latin typeface="+mj-lt"/>
              </a:rPr>
              <a:t>expenses</a:t>
            </a:r>
            <a:r>
              <a:rPr lang="en-GB" sz="1400" dirty="0">
                <a:solidFill>
                  <a:schemeClr val="bg1"/>
                </a:solidFill>
              </a:rPr>
              <a:t> in your current financial year, so you then pay </a:t>
            </a:r>
            <a:r>
              <a:rPr lang="en-GB" sz="1400" dirty="0">
                <a:solidFill>
                  <a:schemeClr val="bg1"/>
                </a:solidFill>
                <a:latin typeface="+mj-lt"/>
              </a:rPr>
              <a:t>less tax.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fr-FR" sz="1400" dirty="0">
              <a:solidFill>
                <a:schemeClr val="bg1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schemeClr val="bg1"/>
                </a:solidFill>
              </a:rPr>
              <a:t>The tax on the </a:t>
            </a:r>
            <a:r>
              <a:rPr lang="en-GB" sz="1400" dirty="0">
                <a:solidFill>
                  <a:schemeClr val="bg1"/>
                </a:solidFill>
                <a:latin typeface="+mj-lt"/>
              </a:rPr>
              <a:t>capital gain</a:t>
            </a:r>
            <a:r>
              <a:rPr lang="en-GB" sz="1400" dirty="0">
                <a:solidFill>
                  <a:schemeClr val="bg1"/>
                </a:solidFill>
              </a:rPr>
              <a:t> can be </a:t>
            </a:r>
            <a:r>
              <a:rPr lang="en-GB" sz="1400" dirty="0">
                <a:solidFill>
                  <a:schemeClr val="bg1"/>
                </a:solidFill>
                <a:latin typeface="+mj-lt"/>
              </a:rPr>
              <a:t>offset</a:t>
            </a:r>
            <a:r>
              <a:rPr lang="en-GB" sz="1400" dirty="0">
                <a:solidFill>
                  <a:schemeClr val="bg1"/>
                </a:solidFill>
              </a:rPr>
              <a:t> by paying an equivalent </a:t>
            </a:r>
            <a:r>
              <a:rPr lang="en-GB" sz="1400" dirty="0">
                <a:solidFill>
                  <a:schemeClr val="bg1"/>
                </a:solidFill>
                <a:latin typeface="+mj-lt"/>
              </a:rPr>
              <a:t>increased 1</a:t>
            </a:r>
            <a:r>
              <a:rPr lang="en-GB" sz="1400" baseline="30000" dirty="0">
                <a:solidFill>
                  <a:schemeClr val="bg1"/>
                </a:solidFill>
                <a:latin typeface="+mj-lt"/>
              </a:rPr>
              <a:t>st</a:t>
            </a:r>
            <a:r>
              <a:rPr lang="en-GB" sz="1400" dirty="0">
                <a:solidFill>
                  <a:schemeClr val="bg1"/>
                </a:solidFill>
                <a:latin typeface="+mj-lt"/>
              </a:rPr>
              <a:t> rent</a:t>
            </a:r>
            <a:r>
              <a:rPr lang="en-GB" sz="1400" dirty="0">
                <a:solidFill>
                  <a:schemeClr val="bg1"/>
                </a:solidFill>
              </a:rPr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fr-FR" sz="1400" dirty="0">
              <a:solidFill>
                <a:schemeClr val="bg1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schemeClr val="bg1"/>
                </a:solidFill>
              </a:rPr>
              <a:t>I can also offer you </a:t>
            </a:r>
            <a:r>
              <a:rPr lang="en-GB" sz="1400" dirty="0">
                <a:solidFill>
                  <a:schemeClr val="bg1"/>
                </a:solidFill>
                <a:latin typeface="+mj-lt"/>
              </a:rPr>
              <a:t>solutions</a:t>
            </a:r>
            <a:r>
              <a:rPr lang="en-GB" sz="1400" dirty="0">
                <a:solidFill>
                  <a:schemeClr val="bg1"/>
                </a:solidFill>
              </a:rPr>
              <a:t> to: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schemeClr val="bg1"/>
                </a:solidFill>
              </a:rPr>
              <a:t>Avoid unpleasant surprises in case of mechanical vehicle breakdowns.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schemeClr val="bg1"/>
                </a:solidFill>
              </a:rPr>
              <a:t>Guarantee your mobility in case your vehicle is immobilised.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schemeClr val="bg1"/>
                </a:solidFill>
              </a:rPr>
              <a:t>Preserve you from the risk related to </a:t>
            </a:r>
            <a:r>
              <a:rPr lang="en-GB" sz="1400" i="1" dirty="0">
                <a:solidFill>
                  <a:schemeClr val="bg1"/>
                </a:solidFill>
              </a:rPr>
              <a:t>your vehicle depreciation (residual value) risk.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10" name="TextBox 37">
            <a:extLst>
              <a:ext uri="{FF2B5EF4-FFF2-40B4-BE49-F238E27FC236}">
                <a16:creationId xmlns:a16="http://schemas.microsoft.com/office/drawing/2014/main" id="{24008513-DCD8-C6C2-22B9-3D2991026D8E}"/>
              </a:ext>
            </a:extLst>
          </p:cNvPr>
          <p:cNvSpPr txBox="1"/>
          <p:nvPr/>
        </p:nvSpPr>
        <p:spPr>
          <a:xfrm>
            <a:off x="10413422" y="1921445"/>
            <a:ext cx="258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b="1" dirty="0">
                <a:solidFill>
                  <a:schemeClr val="bg1"/>
                </a:solidFill>
              </a:rPr>
              <a:t>X</a:t>
            </a:r>
            <a:endParaRPr lang="en-US" b="1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9344974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771BA3-882E-5515-95A1-CBA64AD97D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8426" y="103272"/>
            <a:ext cx="9437668" cy="406400"/>
          </a:xfrm>
        </p:spPr>
        <p:txBody>
          <a:bodyPr>
            <a:noAutofit/>
          </a:bodyPr>
          <a:lstStyle/>
          <a:p>
            <a:r>
              <a:rPr lang="en-GB" sz="1600" dirty="0">
                <a:solidFill>
                  <a:schemeClr val="bg1"/>
                </a:solidFill>
                <a:latin typeface="+mj-lt"/>
              </a:rPr>
              <a:t>02 – Perceived advantages and disadvantages of each </a:t>
            </a:r>
            <a:r>
              <a:rPr lang="en-GB" sz="1600" dirty="0">
                <a:latin typeface="+mj-lt"/>
              </a:rPr>
              <a:t>acquisition</a:t>
            </a:r>
            <a:r>
              <a:rPr lang="en-GB" sz="1600" dirty="0">
                <a:solidFill>
                  <a:schemeClr val="bg1"/>
                </a:solidFill>
                <a:latin typeface="+mj-lt"/>
              </a:rPr>
              <a:t> method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408C906-0B5A-759A-8AFA-B0F5D6622741}"/>
              </a:ext>
            </a:extLst>
          </p:cNvPr>
          <p:cNvSpPr txBox="1"/>
          <p:nvPr/>
        </p:nvSpPr>
        <p:spPr>
          <a:xfrm>
            <a:off x="1363178" y="2582390"/>
            <a:ext cx="512064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dirty="0">
                <a:latin typeface="+mj-lt"/>
              </a:rPr>
              <a:t>Preserve cash flow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fr-BE" dirty="0">
              <a:latin typeface="+mj-lt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fr-BE" dirty="0">
              <a:latin typeface="+mj-lt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dirty="0">
                <a:latin typeface="+mj-lt"/>
              </a:rPr>
              <a:t>Maintain a good solvency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fr-BE" dirty="0">
              <a:latin typeface="+mj-lt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fr-BE" dirty="0">
              <a:latin typeface="+mj-lt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dirty="0">
                <a:latin typeface="+mj-lt"/>
              </a:rPr>
              <a:t>Claim expenses</a:t>
            </a:r>
          </a:p>
          <a:p>
            <a:endParaRPr lang="fr-FR" dirty="0">
              <a:latin typeface="+mj-lt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fr-FR" dirty="0">
              <a:latin typeface="+mj-lt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dirty="0">
                <a:latin typeface="+mj-lt"/>
              </a:rPr>
              <a:t>Anticipate and control costs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F6F7326-C65A-F0C7-E936-2AF3C6B4F25B}"/>
              </a:ext>
            </a:extLst>
          </p:cNvPr>
          <p:cNvSpPr/>
          <p:nvPr/>
        </p:nvSpPr>
        <p:spPr>
          <a:xfrm>
            <a:off x="7089505" y="2219181"/>
            <a:ext cx="2673332" cy="839708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latin typeface="+mj-lt"/>
              </a:rPr>
              <a:t>Cash Purchase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5E3527E-8CA1-AE1B-879F-2C5C2D95B404}"/>
              </a:ext>
            </a:extLst>
          </p:cNvPr>
          <p:cNvSpPr/>
          <p:nvPr/>
        </p:nvSpPr>
        <p:spPr>
          <a:xfrm>
            <a:off x="7089505" y="3178066"/>
            <a:ext cx="2673332" cy="839708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latin typeface="+mj-lt"/>
              </a:rPr>
              <a:t>Classic Financing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F191199-1A6B-FEEA-FD00-112F3AE756DF}"/>
              </a:ext>
            </a:extLst>
          </p:cNvPr>
          <p:cNvSpPr/>
          <p:nvPr/>
        </p:nvSpPr>
        <p:spPr>
          <a:xfrm>
            <a:off x="7089505" y="4136951"/>
            <a:ext cx="2673332" cy="839708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latin typeface="+mj-lt"/>
              </a:rPr>
              <a:t>Financial Leasing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4F60CBB-148D-434C-59CB-2F67944F03A5}"/>
              </a:ext>
            </a:extLst>
          </p:cNvPr>
          <p:cNvSpPr/>
          <p:nvPr/>
        </p:nvSpPr>
        <p:spPr>
          <a:xfrm>
            <a:off x="7089505" y="5099274"/>
            <a:ext cx="2673332" cy="839708"/>
          </a:xfrm>
          <a:prstGeom prst="rect">
            <a:avLst/>
          </a:prstGeom>
          <a:solidFill>
            <a:srgbClr val="2437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latin typeface="+mj-lt"/>
              </a:rPr>
              <a:t>Operational Leasing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6209CA1-8034-237B-E44F-2611F4591A95}"/>
              </a:ext>
            </a:extLst>
          </p:cNvPr>
          <p:cNvSpPr txBox="1"/>
          <p:nvPr/>
        </p:nvSpPr>
        <p:spPr>
          <a:xfrm>
            <a:off x="196127" y="751705"/>
            <a:ext cx="117997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Link between </a:t>
            </a:r>
            <a:r>
              <a:rPr lang="en-GB" dirty="0">
                <a:solidFill>
                  <a:schemeClr val="bg1"/>
                </a:solidFill>
                <a:latin typeface="+mj-lt"/>
              </a:rPr>
              <a:t>acquisition method </a:t>
            </a:r>
            <a:r>
              <a:rPr lang="en-GB" dirty="0">
                <a:solidFill>
                  <a:schemeClr val="bg1"/>
                </a:solidFill>
              </a:rPr>
              <a:t>and </a:t>
            </a:r>
            <a:r>
              <a:rPr lang="en-GB" dirty="0">
                <a:solidFill>
                  <a:schemeClr val="bg1"/>
                </a:solidFill>
                <a:latin typeface="+mj-lt"/>
              </a:rPr>
              <a:t>business criteria</a:t>
            </a:r>
          </a:p>
        </p:txBody>
      </p:sp>
      <p:sp>
        <p:nvSpPr>
          <p:cNvPr id="17" name="Arrow: Chevron 16">
            <a:extLst>
              <a:ext uri="{FF2B5EF4-FFF2-40B4-BE49-F238E27FC236}">
                <a16:creationId xmlns:a16="http://schemas.microsoft.com/office/drawing/2014/main" id="{2CF7F3EC-8DC1-E23E-FB9C-75F77EEBF001}"/>
              </a:ext>
            </a:extLst>
          </p:cNvPr>
          <p:cNvSpPr/>
          <p:nvPr/>
        </p:nvSpPr>
        <p:spPr>
          <a:xfrm>
            <a:off x="6234543" y="2219181"/>
            <a:ext cx="498550" cy="3719801"/>
          </a:xfrm>
          <a:prstGeom prst="chevron">
            <a:avLst/>
          </a:prstGeom>
          <a:solidFill>
            <a:srgbClr val="2437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E191A2E0-A8E6-253E-A6CE-B7A97F29BE8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49174" y1="48951" x2="49174" y2="48951"/>
                        <a14:foregroundMark x1="60610" y1="83566" x2="60610" y2="835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3367" y="2502059"/>
            <a:ext cx="746612" cy="542644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976F01F8-6DA9-51B1-04E7-FACD1115CB7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8251" y="3333139"/>
            <a:ext cx="516844" cy="48552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35723E6B-02C9-B817-B5C8-393102AF12A8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1968" y="4123460"/>
            <a:ext cx="509410" cy="581158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AEE0D97-CEB8-37F0-D3C1-4D297B94BA96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6618" y="4950516"/>
            <a:ext cx="540110" cy="540110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136D27DC-2752-A7CB-5852-D159256ACE1B}"/>
              </a:ext>
            </a:extLst>
          </p:cNvPr>
          <p:cNvSpPr txBox="1"/>
          <p:nvPr/>
        </p:nvSpPr>
        <p:spPr>
          <a:xfrm>
            <a:off x="266700" y="6354618"/>
            <a:ext cx="618648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b="1" i="1" dirty="0">
                <a:solidFill>
                  <a:schemeClr val="bg1"/>
                </a:solidFill>
              </a:rPr>
              <a:t>Click on the acquisition methods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A48BBDF-EF60-0F29-6257-30532DA20603}"/>
              </a:ext>
            </a:extLst>
          </p:cNvPr>
          <p:cNvSpPr txBox="1"/>
          <p:nvPr/>
        </p:nvSpPr>
        <p:spPr>
          <a:xfrm>
            <a:off x="266700" y="1318866"/>
            <a:ext cx="1102891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dirty="0"/>
              <a:t>Each acquisition method has its own specific features, </a:t>
            </a:r>
            <a:r>
              <a:rPr lang="en-GB" sz="1600" dirty="0">
                <a:solidFill>
                  <a:srgbClr val="243782"/>
                </a:solidFill>
                <a:latin typeface="+mj-lt"/>
              </a:rPr>
              <a:t>advantages and disadvantages.</a:t>
            </a:r>
          </a:p>
          <a:p>
            <a:r>
              <a:rPr lang="en-GB" sz="1600" dirty="0"/>
              <a:t>Let’s have a look at examples of </a:t>
            </a:r>
            <a:r>
              <a:rPr lang="en-GB" sz="1600" dirty="0">
                <a:solidFill>
                  <a:srgbClr val="243782"/>
                </a:solidFill>
                <a:latin typeface="+mj-lt"/>
              </a:rPr>
              <a:t>set phrases </a:t>
            </a:r>
            <a:r>
              <a:rPr lang="en-GB" sz="1600" dirty="0"/>
              <a:t>you can use in your sales pitch.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0569274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771BA3-882E-5515-95A1-CBA64AD97D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0800" y="103272"/>
            <a:ext cx="9485293" cy="406400"/>
          </a:xfrm>
        </p:spPr>
        <p:txBody>
          <a:bodyPr>
            <a:noAutofit/>
          </a:bodyPr>
          <a:lstStyle/>
          <a:p>
            <a:r>
              <a:rPr lang="en-GB" sz="1600" dirty="0">
                <a:solidFill>
                  <a:schemeClr val="bg1"/>
                </a:solidFill>
                <a:latin typeface="+mj-lt"/>
              </a:rPr>
              <a:t>02 – Perceived advantages and disadvantages of each </a:t>
            </a:r>
            <a:r>
              <a:rPr lang="en-GB" sz="1600" dirty="0">
                <a:latin typeface="+mj-lt"/>
              </a:rPr>
              <a:t>acquisition</a:t>
            </a:r>
            <a:r>
              <a:rPr lang="en-GB" sz="1600" dirty="0">
                <a:solidFill>
                  <a:schemeClr val="bg1"/>
                </a:solidFill>
                <a:latin typeface="+mj-lt"/>
              </a:rPr>
              <a:t> method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6209CA1-8034-237B-E44F-2611F4591A95}"/>
              </a:ext>
            </a:extLst>
          </p:cNvPr>
          <p:cNvSpPr txBox="1"/>
          <p:nvPr/>
        </p:nvSpPr>
        <p:spPr>
          <a:xfrm>
            <a:off x="196127" y="751705"/>
            <a:ext cx="117997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Link between </a:t>
            </a:r>
            <a:r>
              <a:rPr lang="en-GB" dirty="0">
                <a:solidFill>
                  <a:schemeClr val="bg1"/>
                </a:solidFill>
                <a:latin typeface="+mj-lt"/>
              </a:rPr>
              <a:t>acquisition method </a:t>
            </a:r>
            <a:r>
              <a:rPr lang="en-GB" dirty="0">
                <a:solidFill>
                  <a:schemeClr val="bg1"/>
                </a:solidFill>
              </a:rPr>
              <a:t>and </a:t>
            </a:r>
            <a:r>
              <a:rPr lang="en-GB" dirty="0">
                <a:solidFill>
                  <a:schemeClr val="bg1"/>
                </a:solidFill>
                <a:latin typeface="+mj-lt"/>
              </a:rPr>
              <a:t>business criteria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E191A2E0-A8E6-253E-A6CE-B7A97F29BE8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49174" y1="48951" x2="49174" y2="48951"/>
                        <a14:foregroundMark x1="60610" y1="83566" x2="60610" y2="835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9958" y="1795532"/>
            <a:ext cx="656097" cy="476857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976F01F8-6DA9-51B1-04E7-FACD1115CB7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842" y="2708315"/>
            <a:ext cx="454185" cy="42665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35723E6B-02C9-B817-B5C8-393102AF12A8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8559" y="3390605"/>
            <a:ext cx="447652" cy="510702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AEE0D97-CEB8-37F0-D3C1-4D297B94BA96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209" y="4094719"/>
            <a:ext cx="474630" cy="474630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7E129472-DDAA-94F0-D3EA-26EAF97A01D5}"/>
              </a:ext>
            </a:extLst>
          </p:cNvPr>
          <p:cNvSpPr/>
          <p:nvPr/>
        </p:nvSpPr>
        <p:spPr>
          <a:xfrm>
            <a:off x="192164" y="1267344"/>
            <a:ext cx="2703436" cy="450540"/>
          </a:xfrm>
          <a:prstGeom prst="rect">
            <a:avLst/>
          </a:prstGeom>
          <a:solidFill>
            <a:srgbClr val="2437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latin typeface="+mj-lt"/>
              </a:rPr>
              <a:t>Operational Leasing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1D5D7C7-DEE1-3905-50FD-60FEE53C9745}"/>
              </a:ext>
            </a:extLst>
          </p:cNvPr>
          <p:cNvSpPr txBox="1"/>
          <p:nvPr/>
        </p:nvSpPr>
        <p:spPr>
          <a:xfrm>
            <a:off x="1137391" y="1911296"/>
            <a:ext cx="163483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>
                <a:latin typeface="+mj-lt"/>
              </a:rPr>
              <a:t>Cash flow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6190A49-1746-C034-D49E-B36F5E25E2BD}"/>
              </a:ext>
            </a:extLst>
          </p:cNvPr>
          <p:cNvSpPr txBox="1"/>
          <p:nvPr/>
        </p:nvSpPr>
        <p:spPr>
          <a:xfrm>
            <a:off x="1137391" y="2777085"/>
            <a:ext cx="163483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>
                <a:latin typeface="+mj-lt"/>
              </a:rPr>
              <a:t>Solvency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D6B462F-8A41-264C-7AE1-7475FB845F99}"/>
              </a:ext>
            </a:extLst>
          </p:cNvPr>
          <p:cNvSpPr txBox="1"/>
          <p:nvPr/>
        </p:nvSpPr>
        <p:spPr>
          <a:xfrm>
            <a:off x="1137391" y="3478870"/>
            <a:ext cx="132080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>
                <a:latin typeface="+mj-lt"/>
              </a:rPr>
              <a:t>Expenses</a:t>
            </a:r>
          </a:p>
        </p:txBody>
      </p:sp>
      <p:pic>
        <p:nvPicPr>
          <p:cNvPr id="30" name="Picture 29" descr="A picture containing clipart&#10;&#10;Description automatically generated">
            <a:extLst>
              <a:ext uri="{FF2B5EF4-FFF2-40B4-BE49-F238E27FC236}">
                <a16:creationId xmlns:a16="http://schemas.microsoft.com/office/drawing/2014/main" id="{D65CE968-6B3C-2675-AC4B-9392BD71F832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31147" y="1265890"/>
            <a:ext cx="340897" cy="318299"/>
          </a:xfrm>
          <a:prstGeom prst="flowChartConnector">
            <a:avLst/>
          </a:prstGeom>
        </p:spPr>
      </p:pic>
      <p:pic>
        <p:nvPicPr>
          <p:cNvPr id="32" name="Picture 31" descr="A picture containing clipart&#10;&#10;Description automatically generated">
            <a:extLst>
              <a:ext uri="{FF2B5EF4-FFF2-40B4-BE49-F238E27FC236}">
                <a16:creationId xmlns:a16="http://schemas.microsoft.com/office/drawing/2014/main" id="{D307E991-87F1-D063-C85D-83268027B43E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60414" y="1265890"/>
            <a:ext cx="340897" cy="318299"/>
          </a:xfrm>
          <a:prstGeom prst="flowChartConnector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0D65E7BB-1602-AD5E-6524-8B4B9F077F6D}"/>
              </a:ext>
            </a:extLst>
          </p:cNvPr>
          <p:cNvSpPr txBox="1"/>
          <p:nvPr/>
        </p:nvSpPr>
        <p:spPr>
          <a:xfrm>
            <a:off x="180976" y="5595909"/>
            <a:ext cx="151015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200" b="1" i="1" dirty="0">
                <a:solidFill>
                  <a:schemeClr val="bg1">
                    <a:lumMod val="65000"/>
                  </a:schemeClr>
                </a:solidFill>
              </a:rPr>
              <a:t>Click on the left symbols</a:t>
            </a:r>
          </a:p>
        </p:txBody>
      </p:sp>
      <p:sp>
        <p:nvSpPr>
          <p:cNvPr id="3" name="TextBox 46">
            <a:extLst>
              <a:ext uri="{FF2B5EF4-FFF2-40B4-BE49-F238E27FC236}">
                <a16:creationId xmlns:a16="http://schemas.microsoft.com/office/drawing/2014/main" id="{F40B4850-A873-2AE8-E2D9-DBE24F5637DC}"/>
              </a:ext>
            </a:extLst>
          </p:cNvPr>
          <p:cNvSpPr txBox="1"/>
          <p:nvPr/>
        </p:nvSpPr>
        <p:spPr>
          <a:xfrm>
            <a:off x="1146915" y="4160416"/>
            <a:ext cx="132080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dirty="0">
                <a:latin typeface="+mj-lt"/>
              </a:rPr>
              <a:t>Cost Control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280373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ectangle 50">
            <a:extLst>
              <a:ext uri="{FF2B5EF4-FFF2-40B4-BE49-F238E27FC236}">
                <a16:creationId xmlns:a16="http://schemas.microsoft.com/office/drawing/2014/main" id="{46F2CDBD-9C77-813E-4A7D-DA038B84106E}"/>
              </a:ext>
            </a:extLst>
          </p:cNvPr>
          <p:cNvSpPr/>
          <p:nvPr/>
        </p:nvSpPr>
        <p:spPr>
          <a:xfrm>
            <a:off x="7143481" y="3861792"/>
            <a:ext cx="4283644" cy="206225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7A498012-6153-789A-968E-DD54C93A6C60}"/>
              </a:ext>
            </a:extLst>
          </p:cNvPr>
          <p:cNvSpPr/>
          <p:nvPr/>
        </p:nvSpPr>
        <p:spPr>
          <a:xfrm>
            <a:off x="2663346" y="3861792"/>
            <a:ext cx="4283644" cy="206225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A6916A7C-7A5A-831E-008A-F977F5B5AA8B}"/>
              </a:ext>
            </a:extLst>
          </p:cNvPr>
          <p:cNvSpPr/>
          <p:nvPr/>
        </p:nvSpPr>
        <p:spPr>
          <a:xfrm>
            <a:off x="7143481" y="3150339"/>
            <a:ext cx="4174762" cy="61329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DB94833C-B68B-AA1E-9CFF-9785EC7D4E24}"/>
              </a:ext>
            </a:extLst>
          </p:cNvPr>
          <p:cNvSpPr/>
          <p:nvPr/>
        </p:nvSpPr>
        <p:spPr>
          <a:xfrm>
            <a:off x="2651760" y="3150339"/>
            <a:ext cx="4283644" cy="61329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47D59C9D-9C06-1A06-B8C4-A38127E1888D}"/>
              </a:ext>
            </a:extLst>
          </p:cNvPr>
          <p:cNvSpPr/>
          <p:nvPr/>
        </p:nvSpPr>
        <p:spPr>
          <a:xfrm>
            <a:off x="2651760" y="2436503"/>
            <a:ext cx="4283644" cy="61329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693BE35E-8BC8-5914-0AFE-64CFD18A213B}"/>
              </a:ext>
            </a:extLst>
          </p:cNvPr>
          <p:cNvSpPr/>
          <p:nvPr/>
        </p:nvSpPr>
        <p:spPr>
          <a:xfrm>
            <a:off x="2651760" y="1621481"/>
            <a:ext cx="4283644" cy="72421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9771BA3-882E-5515-95A1-CBA64AD97D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0800" y="103272"/>
            <a:ext cx="9485293" cy="406400"/>
          </a:xfrm>
        </p:spPr>
        <p:txBody>
          <a:bodyPr>
            <a:noAutofit/>
          </a:bodyPr>
          <a:lstStyle/>
          <a:p>
            <a:r>
              <a:rPr lang="en-GB" sz="1600" dirty="0">
                <a:solidFill>
                  <a:schemeClr val="bg1"/>
                </a:solidFill>
                <a:latin typeface="+mj-lt"/>
              </a:rPr>
              <a:t>02 – Perceived advantages and disadvantages of each </a:t>
            </a:r>
            <a:r>
              <a:rPr lang="en-GB" sz="1600" dirty="0">
                <a:latin typeface="+mj-lt"/>
              </a:rPr>
              <a:t>acquisition</a:t>
            </a:r>
            <a:r>
              <a:rPr lang="en-GB" sz="1600" dirty="0">
                <a:solidFill>
                  <a:schemeClr val="bg1"/>
                </a:solidFill>
                <a:latin typeface="+mj-lt"/>
              </a:rPr>
              <a:t> method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6209CA1-8034-237B-E44F-2611F4591A95}"/>
              </a:ext>
            </a:extLst>
          </p:cNvPr>
          <p:cNvSpPr txBox="1"/>
          <p:nvPr/>
        </p:nvSpPr>
        <p:spPr>
          <a:xfrm>
            <a:off x="196127" y="751705"/>
            <a:ext cx="117997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Link between </a:t>
            </a:r>
            <a:r>
              <a:rPr lang="en-GB" dirty="0">
                <a:solidFill>
                  <a:schemeClr val="bg1"/>
                </a:solidFill>
                <a:latin typeface="+mj-lt"/>
              </a:rPr>
              <a:t>acquisition method </a:t>
            </a:r>
            <a:r>
              <a:rPr lang="en-GB" dirty="0">
                <a:solidFill>
                  <a:schemeClr val="bg1"/>
                </a:solidFill>
              </a:rPr>
              <a:t>and </a:t>
            </a:r>
            <a:r>
              <a:rPr lang="en-GB" dirty="0">
                <a:solidFill>
                  <a:schemeClr val="bg1"/>
                </a:solidFill>
                <a:latin typeface="+mj-lt"/>
              </a:rPr>
              <a:t>business criteria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E191A2E0-A8E6-253E-A6CE-B7A97F29BE8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49174" y1="48951" x2="49174" y2="48951"/>
                        <a14:foregroundMark x1="60610" y1="83566" x2="60610" y2="835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9958" y="1732032"/>
            <a:ext cx="656097" cy="476857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976F01F8-6DA9-51B1-04E7-FACD1115CB7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842" y="2581315"/>
            <a:ext cx="454185" cy="42665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35723E6B-02C9-B817-B5C8-393102AF12A8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8559" y="3390605"/>
            <a:ext cx="447652" cy="510702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AEE0D97-CEB8-37F0-D3C1-4D297B94BA96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209" y="4094719"/>
            <a:ext cx="474630" cy="474630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7E129472-DDAA-94F0-D3EA-26EAF97A01D5}"/>
              </a:ext>
            </a:extLst>
          </p:cNvPr>
          <p:cNvSpPr/>
          <p:nvPr/>
        </p:nvSpPr>
        <p:spPr>
          <a:xfrm>
            <a:off x="192164" y="1267343"/>
            <a:ext cx="2703436" cy="437768"/>
          </a:xfrm>
          <a:prstGeom prst="rect">
            <a:avLst/>
          </a:prstGeom>
          <a:solidFill>
            <a:srgbClr val="2437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latin typeface="+mj-lt"/>
              </a:rPr>
              <a:t>Operational Leasing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1D5D7C7-DEE1-3905-50FD-60FEE53C9745}"/>
              </a:ext>
            </a:extLst>
          </p:cNvPr>
          <p:cNvSpPr txBox="1"/>
          <p:nvPr/>
        </p:nvSpPr>
        <p:spPr>
          <a:xfrm>
            <a:off x="1137391" y="1847796"/>
            <a:ext cx="163483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>
                <a:latin typeface="+mj-lt"/>
              </a:rPr>
              <a:t>Cash flow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6190A49-1746-C034-D49E-B36F5E25E2BD}"/>
              </a:ext>
            </a:extLst>
          </p:cNvPr>
          <p:cNvSpPr txBox="1"/>
          <p:nvPr/>
        </p:nvSpPr>
        <p:spPr>
          <a:xfrm>
            <a:off x="1137391" y="2650085"/>
            <a:ext cx="163483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>
                <a:latin typeface="+mj-lt"/>
              </a:rPr>
              <a:t>Solvency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D6B462F-8A41-264C-7AE1-7475FB845F99}"/>
              </a:ext>
            </a:extLst>
          </p:cNvPr>
          <p:cNvSpPr txBox="1"/>
          <p:nvPr/>
        </p:nvSpPr>
        <p:spPr>
          <a:xfrm>
            <a:off x="1137391" y="3478870"/>
            <a:ext cx="132080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>
                <a:latin typeface="+mj-lt"/>
              </a:rPr>
              <a:t>Expenses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B09BA91-9231-5142-39F4-788EF9C7DB9F}"/>
              </a:ext>
            </a:extLst>
          </p:cNvPr>
          <p:cNvSpPr txBox="1"/>
          <p:nvPr/>
        </p:nvSpPr>
        <p:spPr>
          <a:xfrm>
            <a:off x="2670332" y="1705111"/>
            <a:ext cx="4236226" cy="415498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171450" indent="-171450">
              <a:buClr>
                <a:srgbClr val="243782"/>
              </a:buClr>
              <a:buFont typeface="Wingdings" panose="05000000000000000000" pitchFamily="2" charset="2"/>
              <a:buChar char="§"/>
            </a:pPr>
            <a:r>
              <a:rPr lang="en-GB" sz="1050" i="1" dirty="0"/>
              <a:t>“You </a:t>
            </a:r>
            <a:r>
              <a:rPr lang="en-GB" sz="1050" i="1" dirty="0">
                <a:solidFill>
                  <a:srgbClr val="243782"/>
                </a:solidFill>
                <a:latin typeface="+mj-lt"/>
              </a:rPr>
              <a:t>spread out</a:t>
            </a:r>
            <a:r>
              <a:rPr lang="en-GB" sz="1050" i="1" dirty="0"/>
              <a:t> your </a:t>
            </a:r>
            <a:r>
              <a:rPr lang="en-GB" sz="1050" i="1" dirty="0">
                <a:solidFill>
                  <a:srgbClr val="243782"/>
                </a:solidFill>
                <a:latin typeface="+mj-lt"/>
              </a:rPr>
              <a:t>expenses</a:t>
            </a:r>
            <a:r>
              <a:rPr lang="en-GB" sz="1050" i="1" dirty="0"/>
              <a:t> over time, including the VAT you pay on your monthly lease fees.”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514DF89-819D-CA32-1EEF-95712CA62ECF}"/>
              </a:ext>
            </a:extLst>
          </p:cNvPr>
          <p:cNvSpPr txBox="1"/>
          <p:nvPr/>
        </p:nvSpPr>
        <p:spPr>
          <a:xfrm>
            <a:off x="2670332" y="2452571"/>
            <a:ext cx="4149103" cy="57708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171450" indent="-171450">
              <a:buClr>
                <a:srgbClr val="243782"/>
              </a:buClr>
              <a:buFont typeface="Wingdings" panose="05000000000000000000" pitchFamily="2" charset="2"/>
              <a:buChar char="§"/>
            </a:pPr>
            <a:r>
              <a:rPr lang="en-GB" sz="1050" i="1" dirty="0"/>
              <a:t>“You preserve your credit lines because it’s an off-balance sheet method of financing that </a:t>
            </a:r>
            <a:r>
              <a:rPr lang="en-GB" sz="1050" i="1" dirty="0">
                <a:solidFill>
                  <a:srgbClr val="243782"/>
                </a:solidFill>
                <a:latin typeface="+mj-lt"/>
              </a:rPr>
              <a:t>doesn't affect your solvency capacity</a:t>
            </a:r>
            <a:r>
              <a:rPr lang="en-GB" sz="1050" i="1" dirty="0"/>
              <a:t>.</a:t>
            </a:r>
            <a:endParaRPr lang="en-GB" sz="1050" i="1" dirty="0">
              <a:solidFill>
                <a:srgbClr val="243782"/>
              </a:solidFill>
              <a:latin typeface="+mj-lt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8F173D25-2193-FB3B-53A4-F571AFDC9AC0}"/>
              </a:ext>
            </a:extLst>
          </p:cNvPr>
          <p:cNvSpPr txBox="1"/>
          <p:nvPr/>
        </p:nvSpPr>
        <p:spPr>
          <a:xfrm>
            <a:off x="2670332" y="3228445"/>
            <a:ext cx="4122480" cy="253916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171450" indent="-171450">
              <a:buClr>
                <a:srgbClr val="243782"/>
              </a:buClr>
              <a:buFont typeface="Wingdings" panose="05000000000000000000" pitchFamily="2" charset="2"/>
              <a:buChar char="§"/>
            </a:pPr>
            <a:r>
              <a:rPr lang="en-GB" sz="1050" i="1" dirty="0"/>
              <a:t>“You claim expenses on </a:t>
            </a:r>
            <a:r>
              <a:rPr lang="en-GB" sz="1050" i="1" dirty="0">
                <a:solidFill>
                  <a:srgbClr val="243782"/>
                </a:solidFill>
                <a:latin typeface="+mj-lt"/>
              </a:rPr>
              <a:t>lease rents</a:t>
            </a:r>
            <a:r>
              <a:rPr lang="en-GB" sz="1050" i="1" dirty="0"/>
              <a:t>, which are </a:t>
            </a:r>
            <a:r>
              <a:rPr lang="en-GB" sz="1050" i="1" dirty="0">
                <a:solidFill>
                  <a:srgbClr val="243782"/>
                </a:solidFill>
                <a:latin typeface="+mj-lt"/>
              </a:rPr>
              <a:t>tax-deductible</a:t>
            </a:r>
            <a:r>
              <a:rPr lang="en-GB" sz="1050" i="1" dirty="0"/>
              <a:t>.”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235C9AEA-8679-D3A7-6F47-12BC2AD59F58}"/>
              </a:ext>
            </a:extLst>
          </p:cNvPr>
          <p:cNvSpPr txBox="1"/>
          <p:nvPr/>
        </p:nvSpPr>
        <p:spPr>
          <a:xfrm>
            <a:off x="2670332" y="3845261"/>
            <a:ext cx="4262236" cy="1869743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171450" indent="-171450">
              <a:buClr>
                <a:srgbClr val="243782"/>
              </a:buClr>
              <a:buFont typeface="Wingdings" panose="05000000000000000000" pitchFamily="2" charset="2"/>
              <a:buChar char="§"/>
            </a:pPr>
            <a:r>
              <a:rPr lang="en-GB" sz="1050" i="1" dirty="0"/>
              <a:t>“You have a global offer with </a:t>
            </a:r>
            <a:r>
              <a:rPr lang="en-GB" sz="1050" i="1" dirty="0">
                <a:solidFill>
                  <a:srgbClr val="243782"/>
                </a:solidFill>
                <a:latin typeface="+mj-lt"/>
              </a:rPr>
              <a:t>a single monthly invoice </a:t>
            </a:r>
            <a:r>
              <a:rPr lang="en-GB" sz="1050" i="1" dirty="0"/>
              <a:t>to pay, all inclusive.”</a:t>
            </a:r>
          </a:p>
          <a:p>
            <a:pPr marL="171450" indent="-171450">
              <a:buClr>
                <a:srgbClr val="243782"/>
              </a:buClr>
              <a:buFont typeface="Wingdings" panose="05000000000000000000" pitchFamily="2" charset="2"/>
              <a:buChar char="§"/>
            </a:pPr>
            <a:r>
              <a:rPr lang="en-GB" sz="1050" i="1" dirty="0"/>
              <a:t>“You have a </a:t>
            </a:r>
            <a:r>
              <a:rPr lang="en-GB" sz="1050" i="1" dirty="0">
                <a:solidFill>
                  <a:srgbClr val="243782"/>
                </a:solidFill>
                <a:latin typeface="+mj-lt"/>
              </a:rPr>
              <a:t>clear and comprehensive budget overview</a:t>
            </a:r>
            <a:r>
              <a:rPr lang="en-GB" sz="1050" i="1" dirty="0"/>
              <a:t>, with no unpleasant surprises.”</a:t>
            </a:r>
          </a:p>
          <a:p>
            <a:pPr marL="171450" indent="-171450">
              <a:buClr>
                <a:srgbClr val="243782"/>
              </a:buClr>
              <a:buFont typeface="Wingdings" panose="05000000000000000000" pitchFamily="2" charset="2"/>
              <a:buChar char="§"/>
            </a:pPr>
            <a:r>
              <a:rPr lang="en-GB" sz="1050" i="1" dirty="0"/>
              <a:t>“You </a:t>
            </a:r>
            <a:r>
              <a:rPr lang="en-GB" sz="1050" i="1" dirty="0">
                <a:solidFill>
                  <a:srgbClr val="243782"/>
                </a:solidFill>
                <a:latin typeface="+mj-lt"/>
              </a:rPr>
              <a:t>minimise the cost of use of </a:t>
            </a:r>
            <a:r>
              <a:rPr lang="en-GB" sz="1050" i="1" dirty="0"/>
              <a:t>your vehicle.”</a:t>
            </a:r>
          </a:p>
          <a:p>
            <a:pPr marL="171450" indent="-171450">
              <a:buClr>
                <a:srgbClr val="243782"/>
              </a:buClr>
              <a:buFont typeface="Wingdings" panose="05000000000000000000" pitchFamily="2" charset="2"/>
              <a:buChar char="§"/>
            </a:pPr>
            <a:r>
              <a:rPr lang="en-GB" sz="1050" i="1" dirty="0"/>
              <a:t>“You can build a tailor-made </a:t>
            </a:r>
            <a:r>
              <a:rPr lang="en-GB" sz="1050" i="1" dirty="0">
                <a:solidFill>
                  <a:srgbClr val="243782"/>
                </a:solidFill>
                <a:latin typeface="+mj-lt"/>
              </a:rPr>
              <a:t>offer package</a:t>
            </a:r>
            <a:r>
              <a:rPr lang="en-GB" sz="1050" i="1" dirty="0"/>
              <a:t>, according to your requirements.”</a:t>
            </a:r>
          </a:p>
          <a:p>
            <a:pPr marL="171450" indent="-171450">
              <a:buClr>
                <a:srgbClr val="243782"/>
              </a:buClr>
              <a:buFont typeface="Wingdings" panose="05000000000000000000" pitchFamily="2" charset="2"/>
              <a:buChar char="§"/>
            </a:pPr>
            <a:r>
              <a:rPr lang="en-GB" sz="1050" i="1" dirty="0"/>
              <a:t>“You aren't concerned about the </a:t>
            </a:r>
            <a:r>
              <a:rPr lang="en-GB" sz="1050" i="1" dirty="0">
                <a:solidFill>
                  <a:srgbClr val="243782"/>
                </a:solidFill>
                <a:latin typeface="+mj-lt"/>
              </a:rPr>
              <a:t>residual value</a:t>
            </a:r>
            <a:r>
              <a:rPr lang="en-GB" sz="1050" i="1" dirty="0"/>
              <a:t> of the vehicle. That's the </a:t>
            </a:r>
            <a:r>
              <a:rPr lang="en-GB" sz="1050" i="1" dirty="0">
                <a:solidFill>
                  <a:srgbClr val="243782"/>
                </a:solidFill>
                <a:latin typeface="+mj-lt"/>
              </a:rPr>
              <a:t>responsibility of the lessor</a:t>
            </a:r>
            <a:r>
              <a:rPr lang="en-GB" sz="1050" i="1" dirty="0"/>
              <a:t>.”</a:t>
            </a:r>
          </a:p>
          <a:p>
            <a:pPr marL="171450" indent="-171450">
              <a:buClr>
                <a:srgbClr val="243782"/>
              </a:buClr>
              <a:buFont typeface="Wingdings" panose="05000000000000000000" pitchFamily="2" charset="2"/>
              <a:buChar char="§"/>
            </a:pPr>
            <a:r>
              <a:rPr lang="en-GB" sz="1050" i="1" dirty="0"/>
              <a:t>“You </a:t>
            </a:r>
            <a:r>
              <a:rPr lang="en-GB" sz="1050" i="1" dirty="0">
                <a:solidFill>
                  <a:srgbClr val="243782"/>
                </a:solidFill>
                <a:latin typeface="+mj-lt"/>
              </a:rPr>
              <a:t>optimise</a:t>
            </a:r>
            <a:r>
              <a:rPr lang="en-GB" sz="1050" i="1" dirty="0"/>
              <a:t> your </a:t>
            </a:r>
            <a:r>
              <a:rPr lang="en-GB" sz="1050" i="1" dirty="0">
                <a:solidFill>
                  <a:srgbClr val="243782"/>
                </a:solidFill>
                <a:latin typeface="+mj-lt"/>
              </a:rPr>
              <a:t>fleet management</a:t>
            </a:r>
            <a:r>
              <a:rPr lang="en-GB" sz="1050" i="1" dirty="0"/>
              <a:t>, using the digital monitoring tools provided to you by the rental company.”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BE9DB5B-2341-9DE7-7D4C-36F7A7923503}"/>
              </a:ext>
            </a:extLst>
          </p:cNvPr>
          <p:cNvSpPr txBox="1"/>
          <p:nvPr/>
        </p:nvSpPr>
        <p:spPr>
          <a:xfrm>
            <a:off x="7143481" y="3845261"/>
            <a:ext cx="4174762" cy="154657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171450" indent="-171450">
              <a:buClr>
                <a:srgbClr val="243782"/>
              </a:buClr>
              <a:buFont typeface="Wingdings" panose="05000000000000000000" pitchFamily="2" charset="2"/>
              <a:buChar char="§"/>
            </a:pPr>
            <a:r>
              <a:rPr lang="en-GB" sz="1050" i="1" dirty="0"/>
              <a:t>“At the end of the contract, you </a:t>
            </a:r>
            <a:r>
              <a:rPr lang="en-GB" sz="1050" i="1" dirty="0">
                <a:solidFill>
                  <a:srgbClr val="243782"/>
                </a:solidFill>
                <a:latin typeface="+mj-lt"/>
              </a:rPr>
              <a:t>don't</a:t>
            </a:r>
            <a:r>
              <a:rPr lang="en-GB" sz="1050" i="1" dirty="0"/>
              <a:t> have the opportunity to take </a:t>
            </a:r>
            <a:r>
              <a:rPr lang="en-GB" sz="1050" i="1" dirty="0">
                <a:solidFill>
                  <a:srgbClr val="243782"/>
                </a:solidFill>
                <a:latin typeface="+mj-lt"/>
              </a:rPr>
              <a:t>ownership</a:t>
            </a:r>
            <a:r>
              <a:rPr lang="en-GB" sz="1050" i="1" dirty="0"/>
              <a:t> of the vehicle. It must be returned to the lessor.”</a:t>
            </a:r>
          </a:p>
          <a:p>
            <a:pPr marL="171450" indent="-171450">
              <a:buClr>
                <a:srgbClr val="243782"/>
              </a:buClr>
              <a:buFont typeface="Wingdings" panose="05000000000000000000" pitchFamily="2" charset="2"/>
              <a:buChar char="§"/>
            </a:pPr>
            <a:r>
              <a:rPr lang="en-GB" sz="1050" i="1" dirty="0"/>
              <a:t>“You're </a:t>
            </a:r>
            <a:r>
              <a:rPr lang="en-GB" sz="1050" i="1" dirty="0">
                <a:solidFill>
                  <a:srgbClr val="243782"/>
                </a:solidFill>
                <a:latin typeface="+mj-lt"/>
              </a:rPr>
              <a:t>on a term / mileage scheme</a:t>
            </a:r>
            <a:r>
              <a:rPr lang="en-GB" sz="1050" i="1" dirty="0"/>
              <a:t>.”</a:t>
            </a:r>
          </a:p>
          <a:p>
            <a:pPr marL="171450" indent="-171450">
              <a:buClr>
                <a:srgbClr val="243782"/>
              </a:buClr>
              <a:buFont typeface="Wingdings" panose="05000000000000000000" pitchFamily="2" charset="2"/>
              <a:buChar char="§"/>
            </a:pPr>
            <a:r>
              <a:rPr lang="en-GB" sz="1050" i="1" dirty="0"/>
              <a:t>“If you </a:t>
            </a:r>
            <a:r>
              <a:rPr lang="en-GB" sz="1050" i="1" dirty="0">
                <a:solidFill>
                  <a:srgbClr val="243782"/>
                </a:solidFill>
                <a:latin typeface="+mj-lt"/>
              </a:rPr>
              <a:t>end your contract early</a:t>
            </a:r>
            <a:r>
              <a:rPr lang="en-GB" sz="1050" i="1" dirty="0"/>
              <a:t>, </a:t>
            </a:r>
            <a:r>
              <a:rPr lang="en-GB" sz="1050" i="1" dirty="0">
                <a:solidFill>
                  <a:srgbClr val="243782"/>
                </a:solidFill>
                <a:latin typeface="+mj-lt"/>
              </a:rPr>
              <a:t>return</a:t>
            </a:r>
            <a:r>
              <a:rPr lang="en-GB" sz="1050" i="1" dirty="0"/>
              <a:t> the vehicle in an unacceptable condition (repairing charges) or </a:t>
            </a:r>
            <a:r>
              <a:rPr lang="en-GB" sz="1050" i="1" dirty="0">
                <a:solidFill>
                  <a:srgbClr val="243782"/>
                </a:solidFill>
                <a:latin typeface="+mj-lt"/>
              </a:rPr>
              <a:t>exceed the mileage</a:t>
            </a:r>
            <a:r>
              <a:rPr lang="en-GB" sz="1050" i="1" dirty="0">
                <a:latin typeface="+mj-lt"/>
                <a:ea typeface="+mn-lt"/>
                <a:cs typeface="+mn-lt"/>
              </a:rPr>
              <a:t>, </a:t>
            </a:r>
            <a:r>
              <a:rPr lang="en-GB" sz="1050" i="1" dirty="0"/>
              <a:t>you’ll have to pay </a:t>
            </a:r>
            <a:r>
              <a:rPr lang="en-GB" sz="1050" i="1" dirty="0">
                <a:solidFill>
                  <a:srgbClr val="243782"/>
                </a:solidFill>
                <a:latin typeface="+mj-lt"/>
                <a:ea typeface="+mn-lt"/>
                <a:cs typeface="+mn-lt"/>
              </a:rPr>
              <a:t>fees</a:t>
            </a:r>
            <a:r>
              <a:rPr lang="en-GB" sz="1050" i="1" dirty="0">
                <a:latin typeface="+mj-lt"/>
                <a:ea typeface="+mn-lt"/>
                <a:cs typeface="+mn-lt"/>
              </a:rPr>
              <a:t>.”</a:t>
            </a:r>
          </a:p>
          <a:p>
            <a:pPr marL="171450" indent="-171450">
              <a:buClr>
                <a:srgbClr val="243782"/>
              </a:buClr>
              <a:buFont typeface="Wingdings" panose="05000000000000000000" pitchFamily="2" charset="2"/>
              <a:buChar char="§"/>
            </a:pPr>
            <a:r>
              <a:rPr lang="en-GB" sz="1050" i="1" dirty="0"/>
              <a:t>“You’ll have to </a:t>
            </a:r>
            <a:r>
              <a:rPr lang="en-GB" sz="1050" i="1" dirty="0">
                <a:solidFill>
                  <a:srgbClr val="243782"/>
                </a:solidFill>
                <a:latin typeface="+mj-lt"/>
              </a:rPr>
              <a:t>return the vehicle to the lessor</a:t>
            </a:r>
            <a:r>
              <a:rPr lang="en-GB" sz="1050" i="1" dirty="0"/>
              <a:t>, so you won't be able to make a capital gain in your accounts.”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379DD2B-E4AC-C275-9D94-B0E5F526915E}"/>
              </a:ext>
            </a:extLst>
          </p:cNvPr>
          <p:cNvSpPr txBox="1"/>
          <p:nvPr/>
        </p:nvSpPr>
        <p:spPr>
          <a:xfrm>
            <a:off x="7143481" y="3186834"/>
            <a:ext cx="4361008" cy="43088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171450" indent="-171450">
              <a:buClr>
                <a:srgbClr val="243782"/>
              </a:buClr>
              <a:buFont typeface="Wingdings" panose="05000000000000000000" pitchFamily="2" charset="2"/>
              <a:buChar char="§"/>
            </a:pPr>
            <a:r>
              <a:rPr lang="en-GB" sz="1050" i="1" dirty="0"/>
              <a:t>“</a:t>
            </a:r>
            <a:r>
              <a:rPr lang="en-GB" sz="1050" i="1" dirty="0">
                <a:solidFill>
                  <a:srgbClr val="243782"/>
                </a:solidFill>
                <a:latin typeface="+mj-lt"/>
              </a:rPr>
              <a:t>You can’t depreciate</a:t>
            </a:r>
            <a:r>
              <a:rPr lang="en-GB" sz="1050" i="1" dirty="0"/>
              <a:t> the vehicle because it is not mentioned in your balance sheet.”</a:t>
            </a:r>
          </a:p>
        </p:txBody>
      </p:sp>
      <p:pic>
        <p:nvPicPr>
          <p:cNvPr id="30" name="Picture 29" descr="A picture containing clipart&#10;&#10;Description automatically generated">
            <a:extLst>
              <a:ext uri="{FF2B5EF4-FFF2-40B4-BE49-F238E27FC236}">
                <a16:creationId xmlns:a16="http://schemas.microsoft.com/office/drawing/2014/main" id="{0529029E-6953-139C-B721-23A83FF2F3B3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71324" y="5971670"/>
            <a:ext cx="490516" cy="458000"/>
          </a:xfrm>
          <a:prstGeom prst="flowChartConnector">
            <a:avLst/>
          </a:prstGeom>
        </p:spPr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id="{A703578F-D7B1-F5FD-6D3B-C910BD2D684A}"/>
              </a:ext>
            </a:extLst>
          </p:cNvPr>
          <p:cNvSpPr/>
          <p:nvPr/>
        </p:nvSpPr>
        <p:spPr>
          <a:xfrm>
            <a:off x="5740949" y="6026258"/>
            <a:ext cx="2331217" cy="348823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b="1">
                <a:solidFill>
                  <a:schemeClr val="bg1"/>
                </a:solidFill>
                <a:latin typeface="Encode Sans Expanded" panose="00000505000000000000" pitchFamily="2" charset="0"/>
                <a:cs typeface="Calibri" panose="020F0502020204030204" pitchFamily="34" charset="0"/>
              </a:rPr>
              <a:t>Key points</a:t>
            </a:r>
          </a:p>
        </p:txBody>
      </p:sp>
      <p:pic>
        <p:nvPicPr>
          <p:cNvPr id="37" name="Picture 36" descr="A picture containing clipart&#10;&#10;Description automatically generated">
            <a:extLst>
              <a:ext uri="{FF2B5EF4-FFF2-40B4-BE49-F238E27FC236}">
                <a16:creationId xmlns:a16="http://schemas.microsoft.com/office/drawing/2014/main" id="{FA504CBD-AA52-D0F1-2329-02FEE02839B9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31147" y="1265890"/>
            <a:ext cx="340897" cy="318299"/>
          </a:xfrm>
          <a:prstGeom prst="flowChartConnector">
            <a:avLst/>
          </a:prstGeom>
        </p:spPr>
      </p:pic>
      <p:pic>
        <p:nvPicPr>
          <p:cNvPr id="38" name="Picture 37" descr="A picture containing clipart&#10;&#10;Description automatically generated">
            <a:extLst>
              <a:ext uri="{FF2B5EF4-FFF2-40B4-BE49-F238E27FC236}">
                <a16:creationId xmlns:a16="http://schemas.microsoft.com/office/drawing/2014/main" id="{B695CAFC-AA67-A99A-C51C-2293E31498A8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60414" y="1265890"/>
            <a:ext cx="340897" cy="318299"/>
          </a:xfrm>
          <a:prstGeom prst="flowChartConnector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19574728-30C0-9E23-6480-D4B07A355F6E}"/>
              </a:ext>
            </a:extLst>
          </p:cNvPr>
          <p:cNvSpPr txBox="1"/>
          <p:nvPr/>
        </p:nvSpPr>
        <p:spPr>
          <a:xfrm>
            <a:off x="180976" y="5595909"/>
            <a:ext cx="151015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200" b="1" i="1" dirty="0">
                <a:solidFill>
                  <a:schemeClr val="bg1">
                    <a:lumMod val="65000"/>
                  </a:schemeClr>
                </a:solidFill>
              </a:rPr>
              <a:t>Click on the left symbols</a:t>
            </a:r>
          </a:p>
        </p:txBody>
      </p:sp>
      <p:sp>
        <p:nvSpPr>
          <p:cNvPr id="3" name="TextBox 46">
            <a:extLst>
              <a:ext uri="{FF2B5EF4-FFF2-40B4-BE49-F238E27FC236}">
                <a16:creationId xmlns:a16="http://schemas.microsoft.com/office/drawing/2014/main" id="{FF7B4CE5-C5C3-C08A-6FE5-086A13E11274}"/>
              </a:ext>
            </a:extLst>
          </p:cNvPr>
          <p:cNvSpPr txBox="1"/>
          <p:nvPr/>
        </p:nvSpPr>
        <p:spPr>
          <a:xfrm>
            <a:off x="1146915" y="4160416"/>
            <a:ext cx="132080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dirty="0">
                <a:latin typeface="+mj-lt"/>
              </a:rPr>
              <a:t>Cost Control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4395969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771BA3-882E-5515-95A1-CBA64AD97D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0800" y="103272"/>
            <a:ext cx="9485293" cy="406400"/>
          </a:xfrm>
        </p:spPr>
        <p:txBody>
          <a:bodyPr>
            <a:noAutofit/>
          </a:bodyPr>
          <a:lstStyle/>
          <a:p>
            <a:r>
              <a:rPr lang="en-GB" sz="1600" dirty="0">
                <a:solidFill>
                  <a:schemeClr val="bg1"/>
                </a:solidFill>
                <a:latin typeface="+mj-lt"/>
              </a:rPr>
              <a:t>02 – Perceived advantages and disadvantages of each </a:t>
            </a:r>
            <a:r>
              <a:rPr lang="en-GB" sz="1600" dirty="0">
                <a:latin typeface="+mj-lt"/>
              </a:rPr>
              <a:t>acquisition </a:t>
            </a:r>
            <a:r>
              <a:rPr lang="en-GB" sz="1600" dirty="0">
                <a:solidFill>
                  <a:schemeClr val="bg1"/>
                </a:solidFill>
                <a:latin typeface="+mj-lt"/>
              </a:rPr>
              <a:t>method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6209CA1-8034-237B-E44F-2611F4591A95}"/>
              </a:ext>
            </a:extLst>
          </p:cNvPr>
          <p:cNvSpPr txBox="1"/>
          <p:nvPr/>
        </p:nvSpPr>
        <p:spPr>
          <a:xfrm>
            <a:off x="196127" y="751705"/>
            <a:ext cx="117997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Link between </a:t>
            </a:r>
            <a:r>
              <a:rPr lang="en-GB" dirty="0">
                <a:solidFill>
                  <a:schemeClr val="bg1"/>
                </a:solidFill>
                <a:latin typeface="+mj-lt"/>
              </a:rPr>
              <a:t>acquisition method </a:t>
            </a:r>
            <a:r>
              <a:rPr lang="en-GB" dirty="0">
                <a:solidFill>
                  <a:schemeClr val="bg1"/>
                </a:solidFill>
              </a:rPr>
              <a:t>and </a:t>
            </a:r>
            <a:r>
              <a:rPr lang="en-GB" dirty="0">
                <a:solidFill>
                  <a:schemeClr val="bg1"/>
                </a:solidFill>
                <a:latin typeface="+mj-lt"/>
              </a:rPr>
              <a:t>business criteria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04D91EB0-DD03-BEF6-A531-152C26E3CAAC}"/>
              </a:ext>
            </a:extLst>
          </p:cNvPr>
          <p:cNvSpPr/>
          <p:nvPr/>
        </p:nvSpPr>
        <p:spPr>
          <a:xfrm>
            <a:off x="1031748" y="1727977"/>
            <a:ext cx="9417177" cy="4089987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3" name="Picture 32" descr="A picture containing clipart&#10;&#10;Description automatically generated">
            <a:extLst>
              <a:ext uri="{FF2B5EF4-FFF2-40B4-BE49-F238E27FC236}">
                <a16:creationId xmlns:a16="http://schemas.microsoft.com/office/drawing/2014/main" id="{DDE781FF-2EDA-E45D-5732-339B42188E3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15623" y="1814815"/>
            <a:ext cx="490516" cy="458000"/>
          </a:xfrm>
          <a:prstGeom prst="flowChartConnector">
            <a:avLst/>
          </a:prstGeom>
        </p:spPr>
      </p:pic>
      <p:sp>
        <p:nvSpPr>
          <p:cNvPr id="34" name="Rectangle 33">
            <a:extLst>
              <a:ext uri="{FF2B5EF4-FFF2-40B4-BE49-F238E27FC236}">
                <a16:creationId xmlns:a16="http://schemas.microsoft.com/office/drawing/2014/main" id="{C4756EB0-B703-D2F4-7D18-8A1E2B26AEA9}"/>
              </a:ext>
            </a:extLst>
          </p:cNvPr>
          <p:cNvSpPr/>
          <p:nvPr/>
        </p:nvSpPr>
        <p:spPr>
          <a:xfrm>
            <a:off x="1816158" y="1864379"/>
            <a:ext cx="8559275" cy="34882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600" dirty="0">
                <a:latin typeface="+mj-lt"/>
              </a:rPr>
              <a:t>Points to note when dealing with a operational leasing customer</a:t>
            </a:r>
          </a:p>
          <a:p>
            <a:endParaRPr lang="fr-FR" sz="1600" dirty="0">
              <a:latin typeface="+mj-lt"/>
            </a:endParaRPr>
          </a:p>
        </p:txBody>
      </p:sp>
      <p:pic>
        <p:nvPicPr>
          <p:cNvPr id="43" name="Picture 42">
            <a:extLst>
              <a:ext uri="{FF2B5EF4-FFF2-40B4-BE49-F238E27FC236}">
                <a16:creationId xmlns:a16="http://schemas.microsoft.com/office/drawing/2014/main" id="{4BE7EE31-B343-995E-CD62-F0CA112E3B7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092" y="2576057"/>
            <a:ext cx="781716" cy="773310"/>
          </a:xfrm>
          <a:prstGeom prst="rect">
            <a:avLst/>
          </a:prstGeom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id="{1B6007D7-AC95-3605-4ABC-46D53BFFD23C}"/>
              </a:ext>
            </a:extLst>
          </p:cNvPr>
          <p:cNvSpPr txBox="1"/>
          <p:nvPr/>
        </p:nvSpPr>
        <p:spPr>
          <a:xfrm>
            <a:off x="1984152" y="2575117"/>
            <a:ext cx="8321897" cy="267765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schemeClr val="bg1"/>
                </a:solidFill>
              </a:rPr>
              <a:t>Buying a vehicle on a operational leasing is the </a:t>
            </a:r>
            <a:r>
              <a:rPr lang="en-GB" sz="1400" dirty="0">
                <a:solidFill>
                  <a:schemeClr val="bg1"/>
                </a:solidFill>
                <a:latin typeface="+mj-lt"/>
              </a:rPr>
              <a:t>most comprehensive solution</a:t>
            </a:r>
            <a:r>
              <a:rPr lang="en-GB" sz="1400" dirty="0">
                <a:solidFill>
                  <a:schemeClr val="bg1"/>
                </a:solidFill>
              </a:rPr>
              <a:t> for customers who prefer to </a:t>
            </a:r>
            <a:r>
              <a:rPr lang="en-GB" sz="1400" dirty="0">
                <a:solidFill>
                  <a:schemeClr val="bg1"/>
                </a:solidFill>
                <a:latin typeface="+mj-lt"/>
              </a:rPr>
              <a:t>use</a:t>
            </a:r>
            <a:r>
              <a:rPr lang="en-GB" sz="1400" dirty="0">
                <a:solidFill>
                  <a:schemeClr val="bg1"/>
                </a:solidFill>
              </a:rPr>
              <a:t> their vehicle rather than owning it.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fr-FR" sz="1400" dirty="0">
              <a:solidFill>
                <a:schemeClr val="bg1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schemeClr val="bg1"/>
                </a:solidFill>
              </a:rPr>
              <a:t>You only </a:t>
            </a:r>
            <a:r>
              <a:rPr lang="en-GB" sz="1400" dirty="0">
                <a:solidFill>
                  <a:schemeClr val="bg1"/>
                </a:solidFill>
                <a:latin typeface="+mj-lt"/>
              </a:rPr>
              <a:t>pay</a:t>
            </a:r>
            <a:r>
              <a:rPr lang="en-GB" sz="1400" dirty="0">
                <a:solidFill>
                  <a:schemeClr val="bg1"/>
                </a:solidFill>
              </a:rPr>
              <a:t> for </a:t>
            </a:r>
            <a:r>
              <a:rPr lang="en-GB" sz="1400" dirty="0">
                <a:solidFill>
                  <a:schemeClr val="bg1"/>
                </a:solidFill>
                <a:latin typeface="+mj-lt"/>
              </a:rPr>
              <a:t>the actual use</a:t>
            </a:r>
            <a:r>
              <a:rPr lang="en-GB" sz="1400" dirty="0">
                <a:solidFill>
                  <a:schemeClr val="bg1"/>
                </a:solidFill>
              </a:rPr>
              <a:t> of your vehicle and you benefit from a wide range of </a:t>
            </a:r>
            <a:r>
              <a:rPr lang="en-GB" sz="1400" dirty="0">
                <a:solidFill>
                  <a:schemeClr val="bg1"/>
                </a:solidFill>
                <a:latin typeface="+mj-lt"/>
              </a:rPr>
              <a:t>tailor-made services</a:t>
            </a:r>
            <a:r>
              <a:rPr lang="en-GB" sz="1400" dirty="0">
                <a:solidFill>
                  <a:schemeClr val="bg1"/>
                </a:solidFill>
              </a:rPr>
              <a:t>:</a:t>
            </a:r>
          </a:p>
          <a:p>
            <a:pPr marL="352425" indent="-171450"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schemeClr val="bg1"/>
                </a:solidFill>
              </a:rPr>
              <a:t>Vehicle services</a:t>
            </a:r>
          </a:p>
          <a:p>
            <a:pPr marL="352425" indent="-171450"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schemeClr val="bg1"/>
                </a:solidFill>
              </a:rPr>
              <a:t>Driver services</a:t>
            </a:r>
          </a:p>
          <a:p>
            <a:pPr marL="352425" indent="-171450"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schemeClr val="bg1"/>
                </a:solidFill>
              </a:rPr>
              <a:t>Fleet manager services</a:t>
            </a:r>
          </a:p>
          <a:p>
            <a:pPr marL="180975"/>
            <a:r>
              <a:rPr lang="en-GB" sz="1400" dirty="0">
                <a:solidFill>
                  <a:schemeClr val="bg1"/>
                </a:solidFill>
              </a:rPr>
              <a:t>All included in </a:t>
            </a:r>
            <a:r>
              <a:rPr lang="en-GB" sz="1400" dirty="0">
                <a:solidFill>
                  <a:schemeClr val="bg1"/>
                </a:solidFill>
                <a:latin typeface="+mj-lt"/>
              </a:rPr>
              <a:t>a</a:t>
            </a:r>
            <a:r>
              <a:rPr lang="en-GB" sz="1400" dirty="0">
                <a:solidFill>
                  <a:schemeClr val="bg1"/>
                </a:solidFill>
              </a:rPr>
              <a:t> single</a:t>
            </a:r>
            <a:r>
              <a:rPr lang="en-GB" sz="1400" dirty="0">
                <a:solidFill>
                  <a:schemeClr val="bg1"/>
                </a:solidFill>
                <a:latin typeface="+mj-lt"/>
              </a:rPr>
              <a:t> monthly invoice</a:t>
            </a:r>
            <a:r>
              <a:rPr lang="en-GB" sz="1400" dirty="0">
                <a:solidFill>
                  <a:schemeClr val="bg1"/>
                </a:solidFill>
              </a:rPr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fr-FR" sz="1400" dirty="0">
              <a:solidFill>
                <a:schemeClr val="bg1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schemeClr val="bg1"/>
                </a:solidFill>
              </a:rPr>
              <a:t>Long-term operating leasing is the ideal </a:t>
            </a:r>
            <a:r>
              <a:rPr lang="en-GB" sz="1400" dirty="0">
                <a:solidFill>
                  <a:schemeClr val="bg1"/>
                </a:solidFill>
                <a:latin typeface="+mj-lt"/>
              </a:rPr>
              <a:t>starting point </a:t>
            </a:r>
            <a:r>
              <a:rPr lang="en-GB" sz="1400" dirty="0">
                <a:solidFill>
                  <a:schemeClr val="bg1"/>
                </a:solidFill>
              </a:rPr>
              <a:t>to calculate the </a:t>
            </a:r>
            <a:r>
              <a:rPr lang="en-GB" sz="1400" dirty="0">
                <a:solidFill>
                  <a:schemeClr val="bg1"/>
                </a:solidFill>
                <a:latin typeface="+mj-lt"/>
              </a:rPr>
              <a:t>TCO</a:t>
            </a:r>
            <a:r>
              <a:rPr lang="en-GB" sz="1400" dirty="0">
                <a:solidFill>
                  <a:schemeClr val="bg1"/>
                </a:solidFill>
              </a:rPr>
              <a:t> of your vehicle and access </a:t>
            </a:r>
            <a:r>
              <a:rPr lang="en-GB" sz="1400" dirty="0">
                <a:solidFill>
                  <a:schemeClr val="bg1"/>
                </a:solidFill>
                <a:latin typeface="+mj-lt"/>
              </a:rPr>
              <a:t>LEV solutions</a:t>
            </a:r>
            <a:r>
              <a:rPr lang="en-GB" sz="1400" dirty="0">
                <a:solidFill>
                  <a:schemeClr val="bg1"/>
                </a:solidFill>
              </a:rPr>
              <a:t> with some peace of mind.</a:t>
            </a:r>
          </a:p>
        </p:txBody>
      </p:sp>
      <p:sp>
        <p:nvSpPr>
          <p:cNvPr id="10" name="TextBox 37">
            <a:extLst>
              <a:ext uri="{FF2B5EF4-FFF2-40B4-BE49-F238E27FC236}">
                <a16:creationId xmlns:a16="http://schemas.microsoft.com/office/drawing/2014/main" id="{24008513-DCD8-C6C2-22B9-3D2991026D8E}"/>
              </a:ext>
            </a:extLst>
          </p:cNvPr>
          <p:cNvSpPr txBox="1"/>
          <p:nvPr/>
        </p:nvSpPr>
        <p:spPr>
          <a:xfrm>
            <a:off x="10413422" y="1921445"/>
            <a:ext cx="258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b="1" dirty="0">
                <a:solidFill>
                  <a:schemeClr val="bg1"/>
                </a:solidFill>
              </a:rPr>
              <a:t>X</a:t>
            </a:r>
            <a:endParaRPr lang="en-US" b="1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1516789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771BA3-882E-5515-95A1-CBA64AD97D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0800" y="103272"/>
            <a:ext cx="9485293" cy="406400"/>
          </a:xfrm>
        </p:spPr>
        <p:txBody>
          <a:bodyPr>
            <a:noAutofit/>
          </a:bodyPr>
          <a:lstStyle/>
          <a:p>
            <a:r>
              <a:rPr lang="en-GB" sz="1600" dirty="0">
                <a:solidFill>
                  <a:schemeClr val="bg1"/>
                </a:solidFill>
                <a:latin typeface="+mj-lt"/>
              </a:rPr>
              <a:t>02 – Perceived advantages and disadvantages of each </a:t>
            </a:r>
            <a:r>
              <a:rPr lang="en-GB" sz="1600" dirty="0">
                <a:latin typeface="+mj-lt"/>
              </a:rPr>
              <a:t>acquisition</a:t>
            </a:r>
            <a:r>
              <a:rPr lang="en-GB" sz="1600" dirty="0">
                <a:solidFill>
                  <a:schemeClr val="bg1"/>
                </a:solidFill>
                <a:latin typeface="+mj-lt"/>
              </a:rPr>
              <a:t> method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408C906-0B5A-759A-8AFA-B0F5D6622741}"/>
              </a:ext>
            </a:extLst>
          </p:cNvPr>
          <p:cNvSpPr txBox="1"/>
          <p:nvPr/>
        </p:nvSpPr>
        <p:spPr>
          <a:xfrm>
            <a:off x="1363178" y="2582390"/>
            <a:ext cx="512064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dirty="0">
                <a:latin typeface="+mj-lt"/>
              </a:rPr>
              <a:t>Preserve cash flow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fr-BE" dirty="0">
              <a:latin typeface="+mj-lt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fr-BE" dirty="0">
              <a:latin typeface="+mj-lt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dirty="0">
                <a:latin typeface="+mj-lt"/>
              </a:rPr>
              <a:t>Maintain a good solvency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fr-BE" dirty="0">
              <a:latin typeface="+mj-lt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fr-BE" dirty="0">
              <a:latin typeface="+mj-lt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dirty="0">
                <a:latin typeface="+mj-lt"/>
              </a:rPr>
              <a:t>Claim expenses</a:t>
            </a:r>
          </a:p>
          <a:p>
            <a:endParaRPr lang="fr-FR" dirty="0">
              <a:latin typeface="+mj-lt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fr-FR" dirty="0">
              <a:latin typeface="+mj-lt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dirty="0">
                <a:latin typeface="+mj-lt"/>
              </a:rPr>
              <a:t>Anticipate and control costs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F6F7326-C65A-F0C7-E936-2AF3C6B4F25B}"/>
              </a:ext>
            </a:extLst>
          </p:cNvPr>
          <p:cNvSpPr/>
          <p:nvPr/>
        </p:nvSpPr>
        <p:spPr>
          <a:xfrm>
            <a:off x="7089505" y="2219181"/>
            <a:ext cx="2673332" cy="839708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latin typeface="+mj-lt"/>
              </a:rPr>
              <a:t>Cash Purchase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5E3527E-8CA1-AE1B-879F-2C5C2D95B404}"/>
              </a:ext>
            </a:extLst>
          </p:cNvPr>
          <p:cNvSpPr/>
          <p:nvPr/>
        </p:nvSpPr>
        <p:spPr>
          <a:xfrm>
            <a:off x="7089505" y="3178066"/>
            <a:ext cx="2673332" cy="839708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latin typeface="+mj-lt"/>
              </a:rPr>
              <a:t>Classic Financing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F191199-1A6B-FEEA-FD00-112F3AE756DF}"/>
              </a:ext>
            </a:extLst>
          </p:cNvPr>
          <p:cNvSpPr/>
          <p:nvPr/>
        </p:nvSpPr>
        <p:spPr>
          <a:xfrm>
            <a:off x="7089505" y="4136951"/>
            <a:ext cx="2673332" cy="839708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latin typeface="+mj-lt"/>
              </a:rPr>
              <a:t>Financial Leasing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4F60CBB-148D-434C-59CB-2F67944F03A5}"/>
              </a:ext>
            </a:extLst>
          </p:cNvPr>
          <p:cNvSpPr/>
          <p:nvPr/>
        </p:nvSpPr>
        <p:spPr>
          <a:xfrm>
            <a:off x="7089505" y="5099274"/>
            <a:ext cx="2673332" cy="839708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latin typeface="+mj-lt"/>
              </a:rPr>
              <a:t>Operational Leasing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6209CA1-8034-237B-E44F-2611F4591A95}"/>
              </a:ext>
            </a:extLst>
          </p:cNvPr>
          <p:cNvSpPr txBox="1"/>
          <p:nvPr/>
        </p:nvSpPr>
        <p:spPr>
          <a:xfrm>
            <a:off x="196127" y="751705"/>
            <a:ext cx="117997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Link between </a:t>
            </a:r>
            <a:r>
              <a:rPr lang="en-GB" dirty="0">
                <a:solidFill>
                  <a:schemeClr val="bg1"/>
                </a:solidFill>
                <a:latin typeface="+mj-lt"/>
              </a:rPr>
              <a:t>acquisition method </a:t>
            </a:r>
            <a:r>
              <a:rPr lang="en-GB" dirty="0">
                <a:solidFill>
                  <a:schemeClr val="bg1"/>
                </a:solidFill>
              </a:rPr>
              <a:t>and </a:t>
            </a:r>
            <a:r>
              <a:rPr lang="en-GB" dirty="0">
                <a:solidFill>
                  <a:schemeClr val="bg1"/>
                </a:solidFill>
                <a:latin typeface="+mj-lt"/>
              </a:rPr>
              <a:t>business criteria</a:t>
            </a:r>
          </a:p>
        </p:txBody>
      </p:sp>
      <p:sp>
        <p:nvSpPr>
          <p:cNvPr id="17" name="Arrow: Chevron 16">
            <a:extLst>
              <a:ext uri="{FF2B5EF4-FFF2-40B4-BE49-F238E27FC236}">
                <a16:creationId xmlns:a16="http://schemas.microsoft.com/office/drawing/2014/main" id="{2CF7F3EC-8DC1-E23E-FB9C-75F77EEBF001}"/>
              </a:ext>
            </a:extLst>
          </p:cNvPr>
          <p:cNvSpPr/>
          <p:nvPr/>
        </p:nvSpPr>
        <p:spPr>
          <a:xfrm>
            <a:off x="6234543" y="2219181"/>
            <a:ext cx="498550" cy="3719801"/>
          </a:xfrm>
          <a:prstGeom prst="chevron">
            <a:avLst/>
          </a:prstGeom>
          <a:solidFill>
            <a:srgbClr val="2437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E191A2E0-A8E6-253E-A6CE-B7A97F29BE8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49174" y1="48951" x2="49174" y2="48951"/>
                        <a14:foregroundMark x1="60610" y1="83566" x2="60610" y2="835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3367" y="2502059"/>
            <a:ext cx="746612" cy="542644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976F01F8-6DA9-51B1-04E7-FACD1115CB7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8251" y="3333139"/>
            <a:ext cx="516844" cy="48552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35723E6B-02C9-B817-B5C8-393102AF12A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1968" y="4123460"/>
            <a:ext cx="509410" cy="581158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AEE0D97-CEB8-37F0-D3C1-4D297B94BA96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6618" y="4950516"/>
            <a:ext cx="540110" cy="540110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7957ED94-8EBF-C153-34DB-04BC8919E945}"/>
              </a:ext>
            </a:extLst>
          </p:cNvPr>
          <p:cNvSpPr txBox="1"/>
          <p:nvPr/>
        </p:nvSpPr>
        <p:spPr>
          <a:xfrm>
            <a:off x="266700" y="6354618"/>
            <a:ext cx="618648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b="1" i="1" dirty="0">
                <a:solidFill>
                  <a:schemeClr val="bg1"/>
                </a:solidFill>
              </a:rPr>
              <a:t>Click on the acquisition methods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FFB02A9-DE78-09B0-FD3E-530A941B9570}"/>
              </a:ext>
            </a:extLst>
          </p:cNvPr>
          <p:cNvSpPr txBox="1"/>
          <p:nvPr/>
        </p:nvSpPr>
        <p:spPr>
          <a:xfrm>
            <a:off x="266700" y="1318866"/>
            <a:ext cx="1102891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dirty="0"/>
              <a:t>Each acquisition method has its own specific features, </a:t>
            </a:r>
            <a:r>
              <a:rPr lang="en-GB" sz="1600" dirty="0">
                <a:solidFill>
                  <a:srgbClr val="243782"/>
                </a:solidFill>
                <a:latin typeface="+mj-lt"/>
              </a:rPr>
              <a:t>advantages and disadvantages.</a:t>
            </a:r>
          </a:p>
          <a:p>
            <a:r>
              <a:rPr lang="en-GB" sz="1600" dirty="0"/>
              <a:t>Let’s have a look at examples of </a:t>
            </a:r>
            <a:r>
              <a:rPr lang="en-GB" sz="1600" dirty="0">
                <a:solidFill>
                  <a:srgbClr val="243782"/>
                </a:solidFill>
                <a:latin typeface="+mj-lt"/>
              </a:rPr>
              <a:t>set phrases </a:t>
            </a:r>
            <a:r>
              <a:rPr lang="en-GB" sz="1600" dirty="0"/>
              <a:t>you can use in your sales pitch.</a:t>
            </a:r>
          </a:p>
        </p:txBody>
      </p:sp>
    </p:spTree>
    <p:extLst>
      <p:ext uri="{BB962C8B-B14F-4D97-AF65-F5344CB8AC3E}">
        <p14:creationId xmlns:p14="http://schemas.microsoft.com/office/powerpoint/2010/main" val="203463966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1E59BB88-B79E-E3F4-C8D2-CF1A4FA5EDD5}"/>
              </a:ext>
            </a:extLst>
          </p:cNvPr>
          <p:cNvSpPr/>
          <p:nvPr/>
        </p:nvSpPr>
        <p:spPr>
          <a:xfrm>
            <a:off x="350345" y="1908202"/>
            <a:ext cx="2259505" cy="994088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A593174-37E6-3E7A-2B8E-6E5A51E366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2651" y="103272"/>
            <a:ext cx="9923442" cy="406400"/>
          </a:xfrm>
        </p:spPr>
        <p:txBody>
          <a:bodyPr>
            <a:noAutofit/>
          </a:bodyPr>
          <a:lstStyle/>
          <a:p>
            <a:r>
              <a:rPr lang="en-GB" sz="1600" dirty="0">
                <a:solidFill>
                  <a:schemeClr val="bg1"/>
                </a:solidFill>
                <a:latin typeface="+mj-lt"/>
              </a:rPr>
              <a:t>02 – Perceived advantages and disadvantages of each </a:t>
            </a:r>
            <a:r>
              <a:rPr lang="en-GB" sz="1600" dirty="0">
                <a:latin typeface="+mj-lt"/>
              </a:rPr>
              <a:t>acquisition</a:t>
            </a:r>
            <a:r>
              <a:rPr lang="en-GB" sz="1600" dirty="0">
                <a:solidFill>
                  <a:schemeClr val="bg1"/>
                </a:solidFill>
                <a:latin typeface="+mj-lt"/>
              </a:rPr>
              <a:t> method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7B72DE4-1DBA-3712-CE21-CD08B1EA1BDB}"/>
              </a:ext>
            </a:extLst>
          </p:cNvPr>
          <p:cNvSpPr txBox="1"/>
          <p:nvPr/>
        </p:nvSpPr>
        <p:spPr>
          <a:xfrm>
            <a:off x="196127" y="751705"/>
            <a:ext cx="117997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Link between </a:t>
            </a:r>
            <a:r>
              <a:rPr lang="en-GB" dirty="0">
                <a:solidFill>
                  <a:schemeClr val="bg1"/>
                </a:solidFill>
                <a:latin typeface="+mj-lt"/>
              </a:rPr>
              <a:t>acquisition method </a:t>
            </a:r>
            <a:r>
              <a:rPr lang="en-GB" dirty="0">
                <a:solidFill>
                  <a:schemeClr val="bg1"/>
                </a:solidFill>
              </a:rPr>
              <a:t>and </a:t>
            </a:r>
            <a:r>
              <a:rPr lang="en-GB" dirty="0">
                <a:solidFill>
                  <a:schemeClr val="bg1"/>
                </a:solidFill>
                <a:latin typeface="+mj-lt"/>
              </a:rPr>
              <a:t>business criteria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EFF6F36-BDEC-8660-4130-CD8AEFD65308}"/>
              </a:ext>
            </a:extLst>
          </p:cNvPr>
          <p:cNvSpPr txBox="1"/>
          <p:nvPr/>
        </p:nvSpPr>
        <p:spPr>
          <a:xfrm>
            <a:off x="196127" y="1284650"/>
            <a:ext cx="1102891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>
                <a:latin typeface="+mj-lt"/>
              </a:rPr>
              <a:t>Summary table of key points to remember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7C7C5D6-45A7-F857-00F0-85367032638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49174" y1="48951" x2="49174" y2="48951"/>
                        <a14:foregroundMark x1="60610" y1="83566" x2="60610" y2="835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940" y="2148655"/>
            <a:ext cx="656097" cy="47685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498A6F0-14EF-68C7-A245-C54D50395C14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896" y="3269833"/>
            <a:ext cx="454185" cy="42665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6E58F2B-9828-7788-562E-EE2C79AEAB1E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1162" y="4292737"/>
            <a:ext cx="447652" cy="51070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605F16B-C949-855F-A42F-3A13190D0728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7673" y="5409107"/>
            <a:ext cx="474630" cy="47463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8FC6A83-7010-01E9-6C0B-3DB3825F44B3}"/>
              </a:ext>
            </a:extLst>
          </p:cNvPr>
          <p:cNvSpPr txBox="1"/>
          <p:nvPr/>
        </p:nvSpPr>
        <p:spPr>
          <a:xfrm rot="16200000">
            <a:off x="-93508" y="2281168"/>
            <a:ext cx="113392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000">
                <a:latin typeface="+mj-lt"/>
              </a:rPr>
              <a:t>Cash flow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5AAFC01-B5BF-B8C1-2AFE-904B556602FF}"/>
              </a:ext>
            </a:extLst>
          </p:cNvPr>
          <p:cNvSpPr txBox="1"/>
          <p:nvPr/>
        </p:nvSpPr>
        <p:spPr>
          <a:xfrm rot="16200000">
            <a:off x="-93507" y="3365933"/>
            <a:ext cx="113392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000">
                <a:latin typeface="+mj-lt"/>
              </a:rPr>
              <a:t>Solvency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A7E7936-A81A-14C2-CDC3-7967B91BA591}"/>
              </a:ext>
            </a:extLst>
          </p:cNvPr>
          <p:cNvSpPr txBox="1"/>
          <p:nvPr/>
        </p:nvSpPr>
        <p:spPr>
          <a:xfrm rot="16200000">
            <a:off x="15400" y="4444028"/>
            <a:ext cx="91611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000">
                <a:latin typeface="+mj-lt"/>
              </a:rPr>
              <a:t>Expenses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58993CB-61C0-397D-B02F-62302680CEC7}"/>
              </a:ext>
            </a:extLst>
          </p:cNvPr>
          <p:cNvSpPr txBox="1"/>
          <p:nvPr/>
        </p:nvSpPr>
        <p:spPr>
          <a:xfrm rot="16200000">
            <a:off x="15400" y="5516914"/>
            <a:ext cx="91611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000" dirty="0">
                <a:latin typeface="+mj-lt"/>
              </a:rPr>
              <a:t>Cost Control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6B87105-7659-3F67-3420-FC4D97D836E5}"/>
              </a:ext>
            </a:extLst>
          </p:cNvPr>
          <p:cNvSpPr/>
          <p:nvPr/>
        </p:nvSpPr>
        <p:spPr>
          <a:xfrm>
            <a:off x="350345" y="3001563"/>
            <a:ext cx="2259505" cy="994088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EEACDC8-4D3E-190B-680D-0CDCC14E8187}"/>
              </a:ext>
            </a:extLst>
          </p:cNvPr>
          <p:cNvSpPr/>
          <p:nvPr/>
        </p:nvSpPr>
        <p:spPr>
          <a:xfrm>
            <a:off x="350344" y="4086328"/>
            <a:ext cx="2259505" cy="994088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D6F21F1-C804-135C-28F7-CA3F9203F10E}"/>
              </a:ext>
            </a:extLst>
          </p:cNvPr>
          <p:cNvSpPr/>
          <p:nvPr/>
        </p:nvSpPr>
        <p:spPr>
          <a:xfrm>
            <a:off x="350344" y="5174120"/>
            <a:ext cx="2259505" cy="994088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28F5C99-DC90-AE1E-9C77-8298321E0EDE}"/>
              </a:ext>
            </a:extLst>
          </p:cNvPr>
          <p:cNvSpPr txBox="1"/>
          <p:nvPr/>
        </p:nvSpPr>
        <p:spPr>
          <a:xfrm>
            <a:off x="1476345" y="2014045"/>
            <a:ext cx="1211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b="1" dirty="0"/>
              <a:t>Cash outflow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230A46E-0AD8-7C70-888E-44EE55FEBEDE}"/>
              </a:ext>
            </a:extLst>
          </p:cNvPr>
          <p:cNvSpPr txBox="1"/>
          <p:nvPr/>
        </p:nvSpPr>
        <p:spPr>
          <a:xfrm>
            <a:off x="1476345" y="2453758"/>
            <a:ext cx="12112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/>
              <a:t>Working capital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A22535C-9D92-E75D-41C1-AACED203813F}"/>
              </a:ext>
            </a:extLst>
          </p:cNvPr>
          <p:cNvSpPr txBox="1"/>
          <p:nvPr/>
        </p:nvSpPr>
        <p:spPr>
          <a:xfrm>
            <a:off x="1445873" y="4230346"/>
            <a:ext cx="1211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b="1"/>
              <a:t>Accounting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0E695CC-6D1C-B22D-C994-447CDF26D812}"/>
              </a:ext>
            </a:extLst>
          </p:cNvPr>
          <p:cNvSpPr txBox="1"/>
          <p:nvPr/>
        </p:nvSpPr>
        <p:spPr>
          <a:xfrm>
            <a:off x="1445873" y="4603384"/>
            <a:ext cx="1211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 dirty="0"/>
              <a:t>Expenses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26CDC1A-B7D3-55D2-1A0F-F8F7B2DD3B4F}"/>
              </a:ext>
            </a:extLst>
          </p:cNvPr>
          <p:cNvSpPr txBox="1"/>
          <p:nvPr/>
        </p:nvSpPr>
        <p:spPr>
          <a:xfrm>
            <a:off x="1445873" y="3304832"/>
            <a:ext cx="12112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 dirty="0"/>
              <a:t>Access to credit lines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FA72261-0D7A-D1F2-8FB8-4A9C6264BCDB}"/>
              </a:ext>
            </a:extLst>
          </p:cNvPr>
          <p:cNvSpPr txBox="1"/>
          <p:nvPr/>
        </p:nvSpPr>
        <p:spPr>
          <a:xfrm>
            <a:off x="196127" y="6399487"/>
            <a:ext cx="241372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b="1" i="1" dirty="0">
                <a:solidFill>
                  <a:schemeClr val="bg1"/>
                </a:solidFill>
              </a:rPr>
              <a:t>Click on the left boxes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495DADB5-85BF-C1FF-561C-1A6E43BDC642}"/>
              </a:ext>
            </a:extLst>
          </p:cNvPr>
          <p:cNvSpPr/>
          <p:nvPr/>
        </p:nvSpPr>
        <p:spPr>
          <a:xfrm>
            <a:off x="2843157" y="1545956"/>
            <a:ext cx="1947917" cy="309003"/>
          </a:xfrm>
          <a:prstGeom prst="rect">
            <a:avLst/>
          </a:prstGeom>
          <a:solidFill>
            <a:srgbClr val="243782"/>
          </a:solidFill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latin typeface="+mj-lt"/>
              </a:rPr>
              <a:t>Cash Purchase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3EBF9B86-F6F1-99B4-33B5-F7E736C4DDC9}"/>
              </a:ext>
            </a:extLst>
          </p:cNvPr>
          <p:cNvSpPr/>
          <p:nvPr/>
        </p:nvSpPr>
        <p:spPr>
          <a:xfrm>
            <a:off x="5038955" y="1545547"/>
            <a:ext cx="1947917" cy="309003"/>
          </a:xfrm>
          <a:prstGeom prst="rect">
            <a:avLst/>
          </a:prstGeom>
          <a:solidFill>
            <a:srgbClr val="243782"/>
          </a:solidFill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latin typeface="+mj-lt"/>
              </a:rPr>
              <a:t>Classic Financing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9B28F3AC-3A57-00D8-92DC-1CFA15A60E26}"/>
              </a:ext>
            </a:extLst>
          </p:cNvPr>
          <p:cNvSpPr/>
          <p:nvPr/>
        </p:nvSpPr>
        <p:spPr>
          <a:xfrm>
            <a:off x="7212738" y="1581200"/>
            <a:ext cx="1947917" cy="309003"/>
          </a:xfrm>
          <a:prstGeom prst="rect">
            <a:avLst/>
          </a:prstGeom>
          <a:solidFill>
            <a:srgbClr val="243782"/>
          </a:solidFill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latin typeface="+mj-lt"/>
              </a:rPr>
              <a:t>Financial Leasing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708FFA4F-A88D-CEB1-15A6-FE62E6C17024}"/>
              </a:ext>
            </a:extLst>
          </p:cNvPr>
          <p:cNvSpPr/>
          <p:nvPr/>
        </p:nvSpPr>
        <p:spPr>
          <a:xfrm>
            <a:off x="9345486" y="1552281"/>
            <a:ext cx="1947917" cy="309003"/>
          </a:xfrm>
          <a:prstGeom prst="rect">
            <a:avLst/>
          </a:prstGeom>
          <a:solidFill>
            <a:srgbClr val="243782"/>
          </a:solidFill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latin typeface="+mj-lt"/>
              </a:rPr>
              <a:t>Operational Leasing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973B478-3A9B-C82D-187C-1047842A3048}"/>
              </a:ext>
            </a:extLst>
          </p:cNvPr>
          <p:cNvSpPr txBox="1"/>
          <p:nvPr/>
        </p:nvSpPr>
        <p:spPr>
          <a:xfrm>
            <a:off x="1398575" y="5200271"/>
            <a:ext cx="121127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/>
              <a:t>Mechanical risks and mobility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20C6683-48B1-3DC2-AC5C-4574B360ACAE}"/>
              </a:ext>
            </a:extLst>
          </p:cNvPr>
          <p:cNvSpPr txBox="1"/>
          <p:nvPr/>
        </p:nvSpPr>
        <p:spPr>
          <a:xfrm>
            <a:off x="1402988" y="5646422"/>
            <a:ext cx="121127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 dirty="0"/>
              <a:t>Depreciation (residual value) risk</a:t>
            </a:r>
          </a:p>
        </p:txBody>
      </p:sp>
      <p:sp>
        <p:nvSpPr>
          <p:cNvPr id="32" name="Rectangle 37">
            <a:extLst>
              <a:ext uri="{FF2B5EF4-FFF2-40B4-BE49-F238E27FC236}">
                <a16:creationId xmlns:a16="http://schemas.microsoft.com/office/drawing/2014/main" id="{6EECBBC2-0BBA-850C-19B7-2CE980F4A99C}"/>
              </a:ext>
            </a:extLst>
          </p:cNvPr>
          <p:cNvSpPr/>
          <p:nvPr/>
        </p:nvSpPr>
        <p:spPr>
          <a:xfrm>
            <a:off x="3548121" y="6366442"/>
            <a:ext cx="7872354" cy="3882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8">
            <a:extLst>
              <a:ext uri="{FF2B5EF4-FFF2-40B4-BE49-F238E27FC236}">
                <a16:creationId xmlns:a16="http://schemas.microsoft.com/office/drawing/2014/main" id="{77F055EA-53DE-786B-90F9-9D12202DEEB7}"/>
              </a:ext>
            </a:extLst>
          </p:cNvPr>
          <p:cNvSpPr txBox="1"/>
          <p:nvPr/>
        </p:nvSpPr>
        <p:spPr>
          <a:xfrm>
            <a:off x="3987120" y="6429780"/>
            <a:ext cx="147387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/>
              <a:t>Ideal solution</a:t>
            </a:r>
          </a:p>
        </p:txBody>
      </p:sp>
      <p:sp>
        <p:nvSpPr>
          <p:cNvPr id="36" name="TextBox 128">
            <a:extLst>
              <a:ext uri="{FF2B5EF4-FFF2-40B4-BE49-F238E27FC236}">
                <a16:creationId xmlns:a16="http://schemas.microsoft.com/office/drawing/2014/main" id="{978275A5-B122-EC7A-6919-21980EE50342}"/>
              </a:ext>
            </a:extLst>
          </p:cNvPr>
          <p:cNvSpPr txBox="1"/>
          <p:nvPr/>
        </p:nvSpPr>
        <p:spPr>
          <a:xfrm>
            <a:off x="5801322" y="6429780"/>
            <a:ext cx="147387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/>
              <a:t>Good solution</a:t>
            </a:r>
          </a:p>
        </p:txBody>
      </p:sp>
      <p:sp>
        <p:nvSpPr>
          <p:cNvPr id="37" name="TextBox 129">
            <a:extLst>
              <a:ext uri="{FF2B5EF4-FFF2-40B4-BE49-F238E27FC236}">
                <a16:creationId xmlns:a16="http://schemas.microsoft.com/office/drawing/2014/main" id="{7FC5CCBE-14AE-1E70-F775-F6881A706B5D}"/>
              </a:ext>
            </a:extLst>
          </p:cNvPr>
          <p:cNvSpPr txBox="1"/>
          <p:nvPr/>
        </p:nvSpPr>
        <p:spPr>
          <a:xfrm>
            <a:off x="7624676" y="6429780"/>
            <a:ext cx="177973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/>
              <a:t>Not the ideal solution</a:t>
            </a:r>
          </a:p>
        </p:txBody>
      </p:sp>
      <p:pic>
        <p:nvPicPr>
          <p:cNvPr id="39" name="Picture 2" descr="Smiley Picto Images – Parcourir 11,227 le catalogue de photos, vecteurs et  vidéos | Adobe Stock">
            <a:extLst>
              <a:ext uri="{FF2B5EF4-FFF2-40B4-BE49-F238E27FC236}">
                <a16:creationId xmlns:a16="http://schemas.microsoft.com/office/drawing/2014/main" id="{1F5E41CC-1946-6698-007B-C0D9FB9426A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345486" y="6373176"/>
            <a:ext cx="342631" cy="339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2" descr="Smiley Picto Images – Parcourir 11,227 le catalogue de photos, vecteurs et  vidéos | Adobe Stock">
            <a:extLst>
              <a:ext uri="{FF2B5EF4-FFF2-40B4-BE49-F238E27FC236}">
                <a16:creationId xmlns:a16="http://schemas.microsoft.com/office/drawing/2014/main" id="{6FDBDE33-01C2-78CA-393C-7C2CC3F68CD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277290" y="6387312"/>
            <a:ext cx="352002" cy="346546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2" descr="Smiley Picto Images – Parcourir 11,227 le catalogue de photos, vecteurs et  vidéos | Adobe Stock">
            <a:extLst>
              <a:ext uri="{FF2B5EF4-FFF2-40B4-BE49-F238E27FC236}">
                <a16:creationId xmlns:a16="http://schemas.microsoft.com/office/drawing/2014/main" id="{E3D795F2-3C0F-0A65-07F9-8B437427629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456484" y="6376463"/>
            <a:ext cx="355233" cy="367688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11">
            <a:extLst>
              <a:ext uri="{FF2B5EF4-FFF2-40B4-BE49-F238E27FC236}">
                <a16:creationId xmlns:a16="http://schemas.microsoft.com/office/drawing/2014/main" id="{DE3D004E-CA07-7AD3-6BB6-869EFE86C06A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1261" y="6376222"/>
            <a:ext cx="364863" cy="368170"/>
          </a:xfrm>
          <a:prstGeom prst="rect">
            <a:avLst/>
          </a:prstGeom>
        </p:spPr>
      </p:pic>
      <p:sp>
        <p:nvSpPr>
          <p:cNvPr id="43" name="TextBox 26">
            <a:extLst>
              <a:ext uri="{FF2B5EF4-FFF2-40B4-BE49-F238E27FC236}">
                <a16:creationId xmlns:a16="http://schemas.microsoft.com/office/drawing/2014/main" id="{FFA72261-0D7A-D1F2-8FB8-4A9C6264BCDB}"/>
              </a:ext>
            </a:extLst>
          </p:cNvPr>
          <p:cNvSpPr txBox="1"/>
          <p:nvPr/>
        </p:nvSpPr>
        <p:spPr>
          <a:xfrm>
            <a:off x="2687619" y="6399486"/>
            <a:ext cx="95239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b="1" i="1" dirty="0">
                <a:solidFill>
                  <a:schemeClr val="bg1"/>
                </a:solidFill>
              </a:rPr>
              <a:t>Key:</a:t>
            </a:r>
          </a:p>
        </p:txBody>
      </p:sp>
      <p:sp>
        <p:nvSpPr>
          <p:cNvPr id="3" name="TextBox 130">
            <a:extLst>
              <a:ext uri="{FF2B5EF4-FFF2-40B4-BE49-F238E27FC236}">
                <a16:creationId xmlns:a16="http://schemas.microsoft.com/office/drawing/2014/main" id="{3A93B972-3DB0-6EFC-068A-8D4DC0D02F4C}"/>
              </a:ext>
            </a:extLst>
          </p:cNvPr>
          <p:cNvSpPr txBox="1"/>
          <p:nvPr/>
        </p:nvSpPr>
        <p:spPr>
          <a:xfrm>
            <a:off x="9639672" y="6422196"/>
            <a:ext cx="177973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/>
              <a:t>Not recommended solution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513791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D679DB9-0023-F35F-62DA-3F004DFC95D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648" y="0"/>
            <a:ext cx="12066704" cy="68580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4A31CC6-2647-0CFB-CCDE-ACA11CD62C93}"/>
              </a:ext>
            </a:extLst>
          </p:cNvPr>
          <p:cNvSpPr txBox="1"/>
          <p:nvPr/>
        </p:nvSpPr>
        <p:spPr>
          <a:xfrm>
            <a:off x="1406566" y="4103569"/>
            <a:ext cx="8833166" cy="307777"/>
          </a:xfrm>
          <a:prstGeom prst="rect">
            <a:avLst/>
          </a:prstGeom>
          <a:solidFill>
            <a:srgbClr val="243782"/>
          </a:solidFill>
        </p:spPr>
        <p:txBody>
          <a:bodyPr wrap="square" rtlCol="0">
            <a:spAutoFit/>
          </a:bodyPr>
          <a:lstStyle/>
          <a:p>
            <a:r>
              <a:rPr lang="en-GB" sz="1400" b="1">
                <a:solidFill>
                  <a:schemeClr val="bg1"/>
                </a:solidFill>
              </a:rPr>
              <a:t>the Stellantis strategy to implement these changes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2CEE8F2-1EE1-010E-3173-2E2168393D01}"/>
              </a:ext>
            </a:extLst>
          </p:cNvPr>
          <p:cNvSpPr/>
          <p:nvPr/>
        </p:nvSpPr>
        <p:spPr>
          <a:xfrm>
            <a:off x="554140" y="2484137"/>
            <a:ext cx="8662219" cy="578680"/>
          </a:xfrm>
          <a:prstGeom prst="rect">
            <a:avLst/>
          </a:prstGeom>
          <a:solidFill>
            <a:srgbClr val="2437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>
                <a:solidFill>
                  <a:schemeClr val="bg1"/>
                </a:solidFill>
              </a:rPr>
              <a:t>By the end of this module, you will have learned how to: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2ABD974-D12C-8E81-14BC-EAC5DF7FA0AF}"/>
              </a:ext>
            </a:extLst>
          </p:cNvPr>
          <p:cNvSpPr txBox="1"/>
          <p:nvPr/>
        </p:nvSpPr>
        <p:spPr>
          <a:xfrm>
            <a:off x="1406565" y="4084523"/>
            <a:ext cx="8386363" cy="307777"/>
          </a:xfrm>
          <a:prstGeom prst="rect">
            <a:avLst/>
          </a:prstGeom>
          <a:solidFill>
            <a:srgbClr val="243782"/>
          </a:solidFill>
        </p:spPr>
        <p:txBody>
          <a:bodyPr wrap="square" rtlCol="0">
            <a:spAutoFit/>
          </a:bodyPr>
          <a:lstStyle/>
          <a:p>
            <a:r>
              <a:rPr lang="en-GB" sz="1400" b="1" dirty="0">
                <a:solidFill>
                  <a:schemeClr val="bg1"/>
                </a:solidFill>
              </a:rPr>
              <a:t>Recommend and put forward the most suitable financial solution for each specific case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799DFDF-0FB2-7526-B9BC-3C4F2A54BF49}"/>
              </a:ext>
            </a:extLst>
          </p:cNvPr>
          <p:cNvSpPr txBox="1"/>
          <p:nvPr/>
        </p:nvSpPr>
        <p:spPr>
          <a:xfrm>
            <a:off x="1406566" y="3339340"/>
            <a:ext cx="9242384" cy="307777"/>
          </a:xfrm>
          <a:prstGeom prst="rect">
            <a:avLst/>
          </a:prstGeom>
          <a:solidFill>
            <a:srgbClr val="243782"/>
          </a:solidFill>
        </p:spPr>
        <p:txBody>
          <a:bodyPr wrap="square" rtlCol="0">
            <a:spAutoFit/>
          </a:bodyPr>
          <a:lstStyle/>
          <a:p>
            <a:r>
              <a:rPr lang="en-GB" sz="1400" b="1" dirty="0">
                <a:solidFill>
                  <a:schemeClr val="bg1"/>
                </a:solidFill>
              </a:rPr>
              <a:t>Give expert advice on financial products according to B2B customers’ business concerns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F8C4369-8EAE-074A-B295-0C6B2C78D75E}"/>
              </a:ext>
            </a:extLst>
          </p:cNvPr>
          <p:cNvSpPr/>
          <p:nvPr/>
        </p:nvSpPr>
        <p:spPr>
          <a:xfrm>
            <a:off x="796413" y="4709652"/>
            <a:ext cx="8180439" cy="796413"/>
          </a:xfrm>
          <a:prstGeom prst="rect">
            <a:avLst/>
          </a:prstGeom>
          <a:solidFill>
            <a:srgbClr val="2437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17DAF5B2-E663-97AE-C2C5-A7789469DDF8}"/>
              </a:ext>
            </a:extLst>
          </p:cNvPr>
          <p:cNvSpPr txBox="1"/>
          <p:nvPr/>
        </p:nvSpPr>
        <p:spPr>
          <a:xfrm>
            <a:off x="232227" y="940196"/>
            <a:ext cx="4653023" cy="52322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GB" sz="2800" b="1">
                <a:solidFill>
                  <a:schemeClr val="bg1"/>
                </a:solidFill>
                <a:latin typeface="Encode Sans Expanded Medium"/>
              </a:rPr>
              <a:t>Objectives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2587711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1E59BB88-B79E-E3F4-C8D2-CF1A4FA5EDD5}"/>
              </a:ext>
            </a:extLst>
          </p:cNvPr>
          <p:cNvSpPr/>
          <p:nvPr/>
        </p:nvSpPr>
        <p:spPr>
          <a:xfrm>
            <a:off x="350345" y="1908202"/>
            <a:ext cx="2259505" cy="994088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A593174-37E6-3E7A-2B8E-6E5A51E366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2651" y="103272"/>
            <a:ext cx="9923442" cy="406400"/>
          </a:xfrm>
        </p:spPr>
        <p:txBody>
          <a:bodyPr>
            <a:noAutofit/>
          </a:bodyPr>
          <a:lstStyle/>
          <a:p>
            <a:r>
              <a:rPr lang="en-GB" sz="1600" dirty="0">
                <a:solidFill>
                  <a:schemeClr val="bg1"/>
                </a:solidFill>
                <a:latin typeface="+mj-lt"/>
              </a:rPr>
              <a:t>02 – Perceived advantages and disadvantages of each </a:t>
            </a:r>
            <a:r>
              <a:rPr lang="en-GB" sz="1600" dirty="0">
                <a:latin typeface="+mj-lt"/>
              </a:rPr>
              <a:t>acquisition</a:t>
            </a:r>
            <a:r>
              <a:rPr lang="en-GB" sz="1600" dirty="0">
                <a:solidFill>
                  <a:schemeClr val="bg1"/>
                </a:solidFill>
                <a:latin typeface="+mj-lt"/>
              </a:rPr>
              <a:t> method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7B72DE4-1DBA-3712-CE21-CD08B1EA1BDB}"/>
              </a:ext>
            </a:extLst>
          </p:cNvPr>
          <p:cNvSpPr txBox="1"/>
          <p:nvPr/>
        </p:nvSpPr>
        <p:spPr>
          <a:xfrm>
            <a:off x="196127" y="751705"/>
            <a:ext cx="117997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Link between </a:t>
            </a:r>
            <a:r>
              <a:rPr lang="en-GB" dirty="0">
                <a:solidFill>
                  <a:schemeClr val="bg1"/>
                </a:solidFill>
                <a:latin typeface="+mj-lt"/>
              </a:rPr>
              <a:t>acquisition method </a:t>
            </a:r>
            <a:r>
              <a:rPr lang="en-GB" dirty="0">
                <a:solidFill>
                  <a:schemeClr val="bg1"/>
                </a:solidFill>
              </a:rPr>
              <a:t>and </a:t>
            </a:r>
            <a:r>
              <a:rPr lang="en-GB" dirty="0">
                <a:solidFill>
                  <a:schemeClr val="bg1"/>
                </a:solidFill>
                <a:latin typeface="+mj-lt"/>
              </a:rPr>
              <a:t>business criteria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EFF6F36-BDEC-8660-4130-CD8AEFD65308}"/>
              </a:ext>
            </a:extLst>
          </p:cNvPr>
          <p:cNvSpPr txBox="1"/>
          <p:nvPr/>
        </p:nvSpPr>
        <p:spPr>
          <a:xfrm>
            <a:off x="196127" y="1227500"/>
            <a:ext cx="1102891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>
                <a:latin typeface="+mj-lt"/>
              </a:rPr>
              <a:t>Summary table of key points to remember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7C7C5D6-45A7-F857-00F0-85367032638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49174" y1="48951" x2="49174" y2="48951"/>
                        <a14:foregroundMark x1="60610" y1="83566" x2="60610" y2="835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940" y="2148655"/>
            <a:ext cx="656097" cy="47685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498A6F0-14EF-68C7-A245-C54D50395C14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896" y="3269833"/>
            <a:ext cx="454185" cy="42665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6E58F2B-9828-7788-562E-EE2C79AEAB1E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1162" y="4292737"/>
            <a:ext cx="447652" cy="51070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605F16B-C949-855F-A42F-3A13190D0728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7673" y="5409107"/>
            <a:ext cx="474630" cy="47463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8FC6A83-7010-01E9-6C0B-3DB3825F44B3}"/>
              </a:ext>
            </a:extLst>
          </p:cNvPr>
          <p:cNvSpPr txBox="1"/>
          <p:nvPr/>
        </p:nvSpPr>
        <p:spPr>
          <a:xfrm rot="16200000">
            <a:off x="-93508" y="2281168"/>
            <a:ext cx="113392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000">
                <a:latin typeface="+mj-lt"/>
              </a:rPr>
              <a:t>Cash flow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5AAFC01-B5BF-B8C1-2AFE-904B556602FF}"/>
              </a:ext>
            </a:extLst>
          </p:cNvPr>
          <p:cNvSpPr txBox="1"/>
          <p:nvPr/>
        </p:nvSpPr>
        <p:spPr>
          <a:xfrm rot="16200000">
            <a:off x="-93507" y="3365933"/>
            <a:ext cx="113392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000">
                <a:latin typeface="+mj-lt"/>
              </a:rPr>
              <a:t>Solvency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A7E7936-A81A-14C2-CDC3-7967B91BA591}"/>
              </a:ext>
            </a:extLst>
          </p:cNvPr>
          <p:cNvSpPr txBox="1"/>
          <p:nvPr/>
        </p:nvSpPr>
        <p:spPr>
          <a:xfrm rot="16200000">
            <a:off x="15400" y="4444028"/>
            <a:ext cx="91611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000">
                <a:latin typeface="+mj-lt"/>
              </a:rPr>
              <a:t>Expenses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58993CB-61C0-397D-B02F-62302680CEC7}"/>
              </a:ext>
            </a:extLst>
          </p:cNvPr>
          <p:cNvSpPr txBox="1"/>
          <p:nvPr/>
        </p:nvSpPr>
        <p:spPr>
          <a:xfrm rot="16200000">
            <a:off x="15400" y="5516914"/>
            <a:ext cx="91611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000" dirty="0">
                <a:latin typeface="+mj-lt"/>
              </a:rPr>
              <a:t>Cost Control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6B87105-7659-3F67-3420-FC4D97D836E5}"/>
              </a:ext>
            </a:extLst>
          </p:cNvPr>
          <p:cNvSpPr/>
          <p:nvPr/>
        </p:nvSpPr>
        <p:spPr>
          <a:xfrm>
            <a:off x="350345" y="3001563"/>
            <a:ext cx="2259505" cy="994088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EEACDC8-4D3E-190B-680D-0CDCC14E8187}"/>
              </a:ext>
            </a:extLst>
          </p:cNvPr>
          <p:cNvSpPr/>
          <p:nvPr/>
        </p:nvSpPr>
        <p:spPr>
          <a:xfrm>
            <a:off x="350344" y="4086328"/>
            <a:ext cx="2259505" cy="994088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D6F21F1-C804-135C-28F7-CA3F9203F10E}"/>
              </a:ext>
            </a:extLst>
          </p:cNvPr>
          <p:cNvSpPr/>
          <p:nvPr/>
        </p:nvSpPr>
        <p:spPr>
          <a:xfrm>
            <a:off x="350344" y="5174120"/>
            <a:ext cx="2259505" cy="994088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28F5C99-DC90-AE1E-9C77-8298321E0EDE}"/>
              </a:ext>
            </a:extLst>
          </p:cNvPr>
          <p:cNvSpPr txBox="1"/>
          <p:nvPr/>
        </p:nvSpPr>
        <p:spPr>
          <a:xfrm>
            <a:off x="1476345" y="1999878"/>
            <a:ext cx="1211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b="1" dirty="0"/>
              <a:t>Cash outflow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230A46E-0AD8-7C70-888E-44EE55FEBEDE}"/>
              </a:ext>
            </a:extLst>
          </p:cNvPr>
          <p:cNvSpPr txBox="1"/>
          <p:nvPr/>
        </p:nvSpPr>
        <p:spPr>
          <a:xfrm>
            <a:off x="1476345" y="2439591"/>
            <a:ext cx="12112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/>
              <a:t>Working capital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A22535C-9D92-E75D-41C1-AACED203813F}"/>
              </a:ext>
            </a:extLst>
          </p:cNvPr>
          <p:cNvSpPr txBox="1"/>
          <p:nvPr/>
        </p:nvSpPr>
        <p:spPr>
          <a:xfrm>
            <a:off x="1445873" y="4174330"/>
            <a:ext cx="1211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b="1"/>
              <a:t>Accounting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0E695CC-6D1C-B22D-C994-447CDF26D812}"/>
              </a:ext>
            </a:extLst>
          </p:cNvPr>
          <p:cNvSpPr txBox="1"/>
          <p:nvPr/>
        </p:nvSpPr>
        <p:spPr>
          <a:xfrm>
            <a:off x="1445873" y="4603384"/>
            <a:ext cx="1211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 dirty="0"/>
              <a:t>Expenses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26CDC1A-B7D3-55D2-1A0F-F8F7B2DD3B4F}"/>
              </a:ext>
            </a:extLst>
          </p:cNvPr>
          <p:cNvSpPr txBox="1"/>
          <p:nvPr/>
        </p:nvSpPr>
        <p:spPr>
          <a:xfrm>
            <a:off x="1445873" y="3303226"/>
            <a:ext cx="12112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 dirty="0"/>
              <a:t>Access to credit lines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676DAB7-47D9-77BA-21CB-D32A9CCD3B1F}"/>
              </a:ext>
            </a:extLst>
          </p:cNvPr>
          <p:cNvSpPr txBox="1"/>
          <p:nvPr/>
        </p:nvSpPr>
        <p:spPr>
          <a:xfrm>
            <a:off x="1398575" y="5200271"/>
            <a:ext cx="121127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/>
              <a:t>Mechanical risks and mobility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F89E65F3-497E-6B13-3C5E-A4E70E1BE3ED}"/>
              </a:ext>
            </a:extLst>
          </p:cNvPr>
          <p:cNvSpPr/>
          <p:nvPr/>
        </p:nvSpPr>
        <p:spPr>
          <a:xfrm>
            <a:off x="2843157" y="1908202"/>
            <a:ext cx="1947917" cy="994088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EA01DD75-84AD-A6F1-FFDF-7A1C2AE79EF4}"/>
              </a:ext>
            </a:extLst>
          </p:cNvPr>
          <p:cNvSpPr/>
          <p:nvPr/>
        </p:nvSpPr>
        <p:spPr>
          <a:xfrm>
            <a:off x="5038955" y="1908202"/>
            <a:ext cx="1947917" cy="994088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BBB2DA74-69A3-0E92-F641-685F1292A0F9}"/>
              </a:ext>
            </a:extLst>
          </p:cNvPr>
          <p:cNvSpPr/>
          <p:nvPr/>
        </p:nvSpPr>
        <p:spPr>
          <a:xfrm>
            <a:off x="7212738" y="1910223"/>
            <a:ext cx="1947917" cy="994088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8D9AECD0-9705-0244-F3C9-60C95CF95A19}"/>
              </a:ext>
            </a:extLst>
          </p:cNvPr>
          <p:cNvSpPr/>
          <p:nvPr/>
        </p:nvSpPr>
        <p:spPr>
          <a:xfrm>
            <a:off x="9345486" y="1908202"/>
            <a:ext cx="1947917" cy="994088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DB99F370-F2A4-9BF0-C354-AB81CD65E3A3}"/>
              </a:ext>
            </a:extLst>
          </p:cNvPr>
          <p:cNvSpPr txBox="1"/>
          <p:nvPr/>
        </p:nvSpPr>
        <p:spPr>
          <a:xfrm>
            <a:off x="3027319" y="1999878"/>
            <a:ext cx="15795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 dirty="0">
                <a:solidFill>
                  <a:srgbClr val="EA2109"/>
                </a:solidFill>
              </a:rPr>
              <a:t>Significant</a:t>
            </a:r>
          </a:p>
          <a:p>
            <a:pPr algn="ctr"/>
            <a:r>
              <a:rPr lang="en-GB" sz="1000" b="1" dirty="0"/>
              <a:t>(VAT-included invoice)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C8345485-F067-1012-ADBF-58E44C290204}"/>
              </a:ext>
            </a:extLst>
          </p:cNvPr>
          <p:cNvSpPr txBox="1"/>
          <p:nvPr/>
        </p:nvSpPr>
        <p:spPr>
          <a:xfrm>
            <a:off x="3211478" y="2439591"/>
            <a:ext cx="1211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>
                <a:solidFill>
                  <a:srgbClr val="EA2109"/>
                </a:solidFill>
              </a:rPr>
              <a:t>Reduced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30643D9D-DA3C-16A6-6310-86067018C7F2}"/>
              </a:ext>
            </a:extLst>
          </p:cNvPr>
          <p:cNvSpPr txBox="1"/>
          <p:nvPr/>
        </p:nvSpPr>
        <p:spPr>
          <a:xfrm>
            <a:off x="5223117" y="1999878"/>
            <a:ext cx="15795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 dirty="0">
                <a:solidFill>
                  <a:srgbClr val="A6E300"/>
                </a:solidFill>
              </a:rPr>
              <a:t>Monthly </a:t>
            </a:r>
            <a:r>
              <a:rPr lang="en-GB" sz="1000" b="1" dirty="0" err="1">
                <a:solidFill>
                  <a:srgbClr val="A6E300"/>
                </a:solidFill>
              </a:rPr>
              <a:t>installments</a:t>
            </a:r>
            <a:endParaRPr lang="en-GB" sz="1000" b="1" dirty="0">
              <a:solidFill>
                <a:srgbClr val="A6E300"/>
              </a:solidFill>
            </a:endParaRPr>
          </a:p>
          <a:p>
            <a:pPr algn="ctr"/>
            <a:r>
              <a:rPr lang="en-GB" sz="1000" b="1" dirty="0"/>
              <a:t>( + possible deposit)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A399DCA8-6D96-37C9-8642-7F413C720A9A}"/>
              </a:ext>
            </a:extLst>
          </p:cNvPr>
          <p:cNvSpPr txBox="1"/>
          <p:nvPr/>
        </p:nvSpPr>
        <p:spPr>
          <a:xfrm>
            <a:off x="5407276" y="2439591"/>
            <a:ext cx="1211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>
                <a:solidFill>
                  <a:srgbClr val="A6E300"/>
                </a:solidFill>
              </a:rPr>
              <a:t>Reduced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C5C3E484-6214-7493-4197-AB80E818C318}"/>
              </a:ext>
            </a:extLst>
          </p:cNvPr>
          <p:cNvSpPr txBox="1"/>
          <p:nvPr/>
        </p:nvSpPr>
        <p:spPr>
          <a:xfrm>
            <a:off x="7396900" y="1999878"/>
            <a:ext cx="15795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 dirty="0">
                <a:solidFill>
                  <a:srgbClr val="00B050"/>
                </a:solidFill>
              </a:rPr>
              <a:t>Lease rents</a:t>
            </a:r>
          </a:p>
          <a:p>
            <a:pPr algn="ctr"/>
            <a:r>
              <a:rPr lang="en-GB" sz="800" b="1" dirty="0"/>
              <a:t>( + possible increased 1</a:t>
            </a:r>
            <a:r>
              <a:rPr lang="en-GB" sz="800" b="1" baseline="30000" dirty="0"/>
              <a:t>st</a:t>
            </a:r>
            <a:r>
              <a:rPr lang="en-GB" sz="800" b="1" dirty="0"/>
              <a:t> rent)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26EC2648-2694-C529-7E42-69D87CD9B6EA}"/>
              </a:ext>
            </a:extLst>
          </p:cNvPr>
          <p:cNvSpPr txBox="1"/>
          <p:nvPr/>
        </p:nvSpPr>
        <p:spPr>
          <a:xfrm>
            <a:off x="7581059" y="2439591"/>
            <a:ext cx="1211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algn="ctr">
              <a:defRPr sz="1000" b="1">
                <a:solidFill>
                  <a:srgbClr val="00B050"/>
                </a:solidFill>
              </a:defRPr>
            </a:lvl1pPr>
          </a:lstStyle>
          <a:p>
            <a:r>
              <a:rPr lang="en-GB"/>
              <a:t>Maintained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E82EB792-2488-A921-C93A-8BD19D476D08}"/>
              </a:ext>
            </a:extLst>
          </p:cNvPr>
          <p:cNvSpPr txBox="1"/>
          <p:nvPr/>
        </p:nvSpPr>
        <p:spPr>
          <a:xfrm>
            <a:off x="9529648" y="1999878"/>
            <a:ext cx="157959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 dirty="0">
                <a:solidFill>
                  <a:srgbClr val="A6E300"/>
                </a:solidFill>
              </a:rPr>
              <a:t>Lease rents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5FC03201-FC99-6D52-515B-17F264E714F3}"/>
              </a:ext>
            </a:extLst>
          </p:cNvPr>
          <p:cNvSpPr txBox="1"/>
          <p:nvPr/>
        </p:nvSpPr>
        <p:spPr>
          <a:xfrm>
            <a:off x="9713807" y="2439591"/>
            <a:ext cx="1211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algn="ctr">
              <a:defRPr sz="1000" b="1">
                <a:solidFill>
                  <a:srgbClr val="00B050"/>
                </a:solidFill>
              </a:defRPr>
            </a:lvl1pPr>
          </a:lstStyle>
          <a:p>
            <a:r>
              <a:rPr lang="en-GB"/>
              <a:t>Maintained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103D28ED-5432-C394-C514-7D636F6D6A28}"/>
              </a:ext>
            </a:extLst>
          </p:cNvPr>
          <p:cNvSpPr txBox="1"/>
          <p:nvPr/>
        </p:nvSpPr>
        <p:spPr>
          <a:xfrm>
            <a:off x="196127" y="6399487"/>
            <a:ext cx="618648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b="1" i="1" dirty="0">
                <a:solidFill>
                  <a:schemeClr val="bg1"/>
                </a:solidFill>
              </a:rPr>
              <a:t>Click on the left boxes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8AC1927-AE59-5C0A-FA9A-01EE76F8701F}"/>
              </a:ext>
            </a:extLst>
          </p:cNvPr>
          <p:cNvSpPr/>
          <p:nvPr/>
        </p:nvSpPr>
        <p:spPr>
          <a:xfrm>
            <a:off x="2843157" y="1545956"/>
            <a:ext cx="1947917" cy="309003"/>
          </a:xfrm>
          <a:prstGeom prst="rect">
            <a:avLst/>
          </a:prstGeom>
          <a:solidFill>
            <a:srgbClr val="243782"/>
          </a:solidFill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latin typeface="+mj-lt"/>
              </a:rPr>
              <a:t>Cash Purchase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31C9F67-7B9A-D068-528A-613B50624E47}"/>
              </a:ext>
            </a:extLst>
          </p:cNvPr>
          <p:cNvSpPr/>
          <p:nvPr/>
        </p:nvSpPr>
        <p:spPr>
          <a:xfrm>
            <a:off x="5038955" y="1545547"/>
            <a:ext cx="1947917" cy="309003"/>
          </a:xfrm>
          <a:prstGeom prst="rect">
            <a:avLst/>
          </a:prstGeom>
          <a:solidFill>
            <a:srgbClr val="243782"/>
          </a:solidFill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latin typeface="+mj-lt"/>
              </a:rPr>
              <a:t>Classic Financing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A64346AF-D070-9BBC-9C2B-83F778C5F3AB}"/>
              </a:ext>
            </a:extLst>
          </p:cNvPr>
          <p:cNvSpPr/>
          <p:nvPr/>
        </p:nvSpPr>
        <p:spPr>
          <a:xfrm>
            <a:off x="7212738" y="1581200"/>
            <a:ext cx="1947917" cy="309003"/>
          </a:xfrm>
          <a:prstGeom prst="rect">
            <a:avLst/>
          </a:prstGeom>
          <a:solidFill>
            <a:srgbClr val="243782"/>
          </a:solidFill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latin typeface="+mj-lt"/>
              </a:rPr>
              <a:t>Financial Leasing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2EF036DF-6B9C-FD56-6556-7CD002295302}"/>
              </a:ext>
            </a:extLst>
          </p:cNvPr>
          <p:cNvSpPr/>
          <p:nvPr/>
        </p:nvSpPr>
        <p:spPr>
          <a:xfrm>
            <a:off x="9345486" y="1552281"/>
            <a:ext cx="1947917" cy="309003"/>
          </a:xfrm>
          <a:prstGeom prst="rect">
            <a:avLst/>
          </a:prstGeom>
          <a:solidFill>
            <a:srgbClr val="243782"/>
          </a:solidFill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latin typeface="+mj-lt"/>
              </a:rPr>
              <a:t>Operational Leasing</a:t>
            </a:r>
          </a:p>
        </p:txBody>
      </p:sp>
      <p:sp>
        <p:nvSpPr>
          <p:cNvPr id="41" name="TextBox 33">
            <a:extLst>
              <a:ext uri="{FF2B5EF4-FFF2-40B4-BE49-F238E27FC236}">
                <a16:creationId xmlns:a16="http://schemas.microsoft.com/office/drawing/2014/main" id="{220C6683-48B1-3DC2-AC5C-4574B360ACAE}"/>
              </a:ext>
            </a:extLst>
          </p:cNvPr>
          <p:cNvSpPr txBox="1"/>
          <p:nvPr/>
        </p:nvSpPr>
        <p:spPr>
          <a:xfrm>
            <a:off x="1402988" y="5646422"/>
            <a:ext cx="121127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 dirty="0"/>
              <a:t>Depreciation (residual value) risk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4458949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1E59BB88-B79E-E3F4-C8D2-CF1A4FA5EDD5}"/>
              </a:ext>
            </a:extLst>
          </p:cNvPr>
          <p:cNvSpPr/>
          <p:nvPr/>
        </p:nvSpPr>
        <p:spPr>
          <a:xfrm>
            <a:off x="350345" y="1908202"/>
            <a:ext cx="2259505" cy="994088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A593174-37E6-3E7A-2B8E-6E5A51E366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2651" y="103272"/>
            <a:ext cx="9923442" cy="406400"/>
          </a:xfrm>
        </p:spPr>
        <p:txBody>
          <a:bodyPr>
            <a:noAutofit/>
          </a:bodyPr>
          <a:lstStyle/>
          <a:p>
            <a:r>
              <a:rPr lang="en-GB" sz="1600" dirty="0">
                <a:solidFill>
                  <a:schemeClr val="bg1"/>
                </a:solidFill>
                <a:latin typeface="+mj-lt"/>
              </a:rPr>
              <a:t>02 – Perceived advantages and disadvantages of each </a:t>
            </a:r>
            <a:r>
              <a:rPr lang="en-GB" sz="1600" dirty="0">
                <a:latin typeface="+mj-lt"/>
              </a:rPr>
              <a:t>acquisition</a:t>
            </a:r>
            <a:r>
              <a:rPr lang="en-GB" sz="1600" dirty="0">
                <a:solidFill>
                  <a:schemeClr val="bg1"/>
                </a:solidFill>
                <a:latin typeface="+mj-lt"/>
              </a:rPr>
              <a:t> method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7B72DE4-1DBA-3712-CE21-CD08B1EA1BDB}"/>
              </a:ext>
            </a:extLst>
          </p:cNvPr>
          <p:cNvSpPr txBox="1"/>
          <p:nvPr/>
        </p:nvSpPr>
        <p:spPr>
          <a:xfrm>
            <a:off x="196127" y="751705"/>
            <a:ext cx="117997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Link between </a:t>
            </a:r>
            <a:r>
              <a:rPr lang="en-GB" dirty="0">
                <a:solidFill>
                  <a:schemeClr val="bg1"/>
                </a:solidFill>
                <a:latin typeface="+mj-lt"/>
              </a:rPr>
              <a:t>acquisition method </a:t>
            </a:r>
            <a:r>
              <a:rPr lang="en-GB" dirty="0">
                <a:solidFill>
                  <a:schemeClr val="bg1"/>
                </a:solidFill>
              </a:rPr>
              <a:t>and </a:t>
            </a:r>
            <a:r>
              <a:rPr lang="en-GB" dirty="0">
                <a:solidFill>
                  <a:schemeClr val="bg1"/>
                </a:solidFill>
                <a:latin typeface="+mj-lt"/>
              </a:rPr>
              <a:t>business criteria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EFF6F36-BDEC-8660-4130-CD8AEFD65308}"/>
              </a:ext>
            </a:extLst>
          </p:cNvPr>
          <p:cNvSpPr txBox="1"/>
          <p:nvPr/>
        </p:nvSpPr>
        <p:spPr>
          <a:xfrm>
            <a:off x="196127" y="1227500"/>
            <a:ext cx="1102891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>
                <a:latin typeface="+mj-lt"/>
              </a:rPr>
              <a:t>Summary table of key points to remember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7C7C5D6-45A7-F857-00F0-85367032638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49174" y1="48951" x2="49174" y2="48951"/>
                        <a14:foregroundMark x1="60610" y1="83566" x2="60610" y2="835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940" y="2148655"/>
            <a:ext cx="656097" cy="47685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498A6F0-14EF-68C7-A245-C54D50395C14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896" y="3269833"/>
            <a:ext cx="454185" cy="42665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6E58F2B-9828-7788-562E-EE2C79AEAB1E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1162" y="4292737"/>
            <a:ext cx="447652" cy="51070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605F16B-C949-855F-A42F-3A13190D0728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7673" y="5409107"/>
            <a:ext cx="474630" cy="47463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8FC6A83-7010-01E9-6C0B-3DB3825F44B3}"/>
              </a:ext>
            </a:extLst>
          </p:cNvPr>
          <p:cNvSpPr txBox="1"/>
          <p:nvPr/>
        </p:nvSpPr>
        <p:spPr>
          <a:xfrm rot="16200000">
            <a:off x="-93508" y="2281168"/>
            <a:ext cx="113392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000">
                <a:latin typeface="+mj-lt"/>
              </a:rPr>
              <a:t>Cash flow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5AAFC01-B5BF-B8C1-2AFE-904B556602FF}"/>
              </a:ext>
            </a:extLst>
          </p:cNvPr>
          <p:cNvSpPr txBox="1"/>
          <p:nvPr/>
        </p:nvSpPr>
        <p:spPr>
          <a:xfrm rot="16200000">
            <a:off x="-93507" y="3365933"/>
            <a:ext cx="113392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000">
                <a:latin typeface="+mj-lt"/>
              </a:rPr>
              <a:t>Solvency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A7E7936-A81A-14C2-CDC3-7967B91BA591}"/>
              </a:ext>
            </a:extLst>
          </p:cNvPr>
          <p:cNvSpPr txBox="1"/>
          <p:nvPr/>
        </p:nvSpPr>
        <p:spPr>
          <a:xfrm rot="16200000">
            <a:off x="15400" y="4444028"/>
            <a:ext cx="91611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000">
                <a:latin typeface="+mj-lt"/>
              </a:rPr>
              <a:t>Expenses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58993CB-61C0-397D-B02F-62302680CEC7}"/>
              </a:ext>
            </a:extLst>
          </p:cNvPr>
          <p:cNvSpPr txBox="1"/>
          <p:nvPr/>
        </p:nvSpPr>
        <p:spPr>
          <a:xfrm rot="16200000">
            <a:off x="15400" y="5516914"/>
            <a:ext cx="91611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000" dirty="0">
                <a:latin typeface="+mj-lt"/>
              </a:rPr>
              <a:t>Cost Control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6B87105-7659-3F67-3420-FC4D97D836E5}"/>
              </a:ext>
            </a:extLst>
          </p:cNvPr>
          <p:cNvSpPr/>
          <p:nvPr/>
        </p:nvSpPr>
        <p:spPr>
          <a:xfrm>
            <a:off x="350345" y="3001563"/>
            <a:ext cx="2259505" cy="994088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EEACDC8-4D3E-190B-680D-0CDCC14E8187}"/>
              </a:ext>
            </a:extLst>
          </p:cNvPr>
          <p:cNvSpPr/>
          <p:nvPr/>
        </p:nvSpPr>
        <p:spPr>
          <a:xfrm>
            <a:off x="350344" y="4086328"/>
            <a:ext cx="2259505" cy="994088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D6F21F1-C804-135C-28F7-CA3F9203F10E}"/>
              </a:ext>
            </a:extLst>
          </p:cNvPr>
          <p:cNvSpPr/>
          <p:nvPr/>
        </p:nvSpPr>
        <p:spPr>
          <a:xfrm>
            <a:off x="350344" y="5174120"/>
            <a:ext cx="2259505" cy="994088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28F5C99-DC90-AE1E-9C77-8298321E0EDE}"/>
              </a:ext>
            </a:extLst>
          </p:cNvPr>
          <p:cNvSpPr txBox="1"/>
          <p:nvPr/>
        </p:nvSpPr>
        <p:spPr>
          <a:xfrm>
            <a:off x="1476345" y="1999878"/>
            <a:ext cx="1211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b="1" dirty="0"/>
              <a:t>Cash outflow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230A46E-0AD8-7C70-888E-44EE55FEBEDE}"/>
              </a:ext>
            </a:extLst>
          </p:cNvPr>
          <p:cNvSpPr txBox="1"/>
          <p:nvPr/>
        </p:nvSpPr>
        <p:spPr>
          <a:xfrm>
            <a:off x="1476345" y="2439591"/>
            <a:ext cx="12112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/>
              <a:t>Working capital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A22535C-9D92-E75D-41C1-AACED203813F}"/>
              </a:ext>
            </a:extLst>
          </p:cNvPr>
          <p:cNvSpPr txBox="1"/>
          <p:nvPr/>
        </p:nvSpPr>
        <p:spPr>
          <a:xfrm>
            <a:off x="1445873" y="4174330"/>
            <a:ext cx="1211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b="1"/>
              <a:t>Accounting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0E695CC-6D1C-B22D-C994-447CDF26D812}"/>
              </a:ext>
            </a:extLst>
          </p:cNvPr>
          <p:cNvSpPr txBox="1"/>
          <p:nvPr/>
        </p:nvSpPr>
        <p:spPr>
          <a:xfrm>
            <a:off x="1445873" y="4603384"/>
            <a:ext cx="1211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 dirty="0"/>
              <a:t>Expenses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26CDC1A-B7D3-55D2-1A0F-F8F7B2DD3B4F}"/>
              </a:ext>
            </a:extLst>
          </p:cNvPr>
          <p:cNvSpPr txBox="1"/>
          <p:nvPr/>
        </p:nvSpPr>
        <p:spPr>
          <a:xfrm>
            <a:off x="1445873" y="3303226"/>
            <a:ext cx="12112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 dirty="0"/>
              <a:t>Access to credit lines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676DAB7-47D9-77BA-21CB-D32A9CCD3B1F}"/>
              </a:ext>
            </a:extLst>
          </p:cNvPr>
          <p:cNvSpPr txBox="1"/>
          <p:nvPr/>
        </p:nvSpPr>
        <p:spPr>
          <a:xfrm>
            <a:off x="1398575" y="5200271"/>
            <a:ext cx="121127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/>
              <a:t>Mechanical risks and mobility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F89E65F3-497E-6B13-3C5E-A4E70E1BE3ED}"/>
              </a:ext>
            </a:extLst>
          </p:cNvPr>
          <p:cNvSpPr/>
          <p:nvPr/>
        </p:nvSpPr>
        <p:spPr>
          <a:xfrm>
            <a:off x="2843157" y="1908202"/>
            <a:ext cx="1947917" cy="994088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3E5AE9DB-5A31-1C02-AF21-6ABACBE12F96}"/>
              </a:ext>
            </a:extLst>
          </p:cNvPr>
          <p:cNvSpPr/>
          <p:nvPr/>
        </p:nvSpPr>
        <p:spPr>
          <a:xfrm>
            <a:off x="2843157" y="3001563"/>
            <a:ext cx="1947917" cy="994088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EA01DD75-84AD-A6F1-FFDF-7A1C2AE79EF4}"/>
              </a:ext>
            </a:extLst>
          </p:cNvPr>
          <p:cNvSpPr/>
          <p:nvPr/>
        </p:nvSpPr>
        <p:spPr>
          <a:xfrm>
            <a:off x="5038955" y="1908202"/>
            <a:ext cx="1947917" cy="994088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296B8DEF-8B2B-095B-4486-316DAA3BAC4E}"/>
              </a:ext>
            </a:extLst>
          </p:cNvPr>
          <p:cNvSpPr/>
          <p:nvPr/>
        </p:nvSpPr>
        <p:spPr>
          <a:xfrm>
            <a:off x="5038955" y="3001563"/>
            <a:ext cx="1947917" cy="994088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BBB2DA74-69A3-0E92-F641-685F1292A0F9}"/>
              </a:ext>
            </a:extLst>
          </p:cNvPr>
          <p:cNvSpPr/>
          <p:nvPr/>
        </p:nvSpPr>
        <p:spPr>
          <a:xfrm>
            <a:off x="7212738" y="1910223"/>
            <a:ext cx="1947917" cy="994088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FC925BEA-D012-EF51-1D10-91733743A149}"/>
              </a:ext>
            </a:extLst>
          </p:cNvPr>
          <p:cNvSpPr/>
          <p:nvPr/>
        </p:nvSpPr>
        <p:spPr>
          <a:xfrm>
            <a:off x="7212738" y="3003584"/>
            <a:ext cx="1947917" cy="994088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8D9AECD0-9705-0244-F3C9-60C95CF95A19}"/>
              </a:ext>
            </a:extLst>
          </p:cNvPr>
          <p:cNvSpPr/>
          <p:nvPr/>
        </p:nvSpPr>
        <p:spPr>
          <a:xfrm>
            <a:off x="9345486" y="1908202"/>
            <a:ext cx="1947917" cy="994088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A793FF61-5453-4083-C4EC-33C1DBB21A99}"/>
              </a:ext>
            </a:extLst>
          </p:cNvPr>
          <p:cNvSpPr/>
          <p:nvPr/>
        </p:nvSpPr>
        <p:spPr>
          <a:xfrm>
            <a:off x="9345486" y="3001563"/>
            <a:ext cx="1947917" cy="994088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DB99F370-F2A4-9BF0-C354-AB81CD65E3A3}"/>
              </a:ext>
            </a:extLst>
          </p:cNvPr>
          <p:cNvSpPr txBox="1"/>
          <p:nvPr/>
        </p:nvSpPr>
        <p:spPr>
          <a:xfrm>
            <a:off x="3027319" y="1999878"/>
            <a:ext cx="15795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 dirty="0">
                <a:solidFill>
                  <a:srgbClr val="EA2109"/>
                </a:solidFill>
              </a:rPr>
              <a:t>Significant</a:t>
            </a:r>
          </a:p>
          <a:p>
            <a:pPr algn="ctr"/>
            <a:r>
              <a:rPr lang="en-GB" sz="1000" b="1" dirty="0"/>
              <a:t>(VAT-included invoice)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C8345485-F067-1012-ADBF-58E44C290204}"/>
              </a:ext>
            </a:extLst>
          </p:cNvPr>
          <p:cNvSpPr txBox="1"/>
          <p:nvPr/>
        </p:nvSpPr>
        <p:spPr>
          <a:xfrm>
            <a:off x="3211478" y="2439591"/>
            <a:ext cx="1211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>
                <a:solidFill>
                  <a:srgbClr val="EA2109"/>
                </a:solidFill>
              </a:rPr>
              <a:t>Reduced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F7672354-A301-54FE-BEF0-C134FA21B930}"/>
              </a:ext>
            </a:extLst>
          </p:cNvPr>
          <p:cNvSpPr txBox="1"/>
          <p:nvPr/>
        </p:nvSpPr>
        <p:spPr>
          <a:xfrm>
            <a:off x="3027319" y="3303226"/>
            <a:ext cx="157959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>
                <a:solidFill>
                  <a:srgbClr val="00B050"/>
                </a:solidFill>
              </a:rPr>
              <a:t>Maintained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30643D9D-DA3C-16A6-6310-86067018C7F2}"/>
              </a:ext>
            </a:extLst>
          </p:cNvPr>
          <p:cNvSpPr txBox="1"/>
          <p:nvPr/>
        </p:nvSpPr>
        <p:spPr>
          <a:xfrm>
            <a:off x="5223117" y="1999878"/>
            <a:ext cx="15795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 dirty="0">
                <a:solidFill>
                  <a:srgbClr val="A6E300"/>
                </a:solidFill>
              </a:rPr>
              <a:t>Monthly </a:t>
            </a:r>
            <a:r>
              <a:rPr lang="en-GB" sz="1000" b="1" dirty="0" err="1">
                <a:solidFill>
                  <a:srgbClr val="A6E300"/>
                </a:solidFill>
              </a:rPr>
              <a:t>installments</a:t>
            </a:r>
            <a:endParaRPr lang="en-GB" sz="1000" b="1" dirty="0">
              <a:solidFill>
                <a:srgbClr val="A6E300"/>
              </a:solidFill>
            </a:endParaRPr>
          </a:p>
          <a:p>
            <a:pPr algn="ctr"/>
            <a:r>
              <a:rPr lang="en-GB" sz="1000" b="1" dirty="0"/>
              <a:t>( + possible deposit)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A399DCA8-6D96-37C9-8642-7F413C720A9A}"/>
              </a:ext>
            </a:extLst>
          </p:cNvPr>
          <p:cNvSpPr txBox="1"/>
          <p:nvPr/>
        </p:nvSpPr>
        <p:spPr>
          <a:xfrm>
            <a:off x="5407276" y="2439591"/>
            <a:ext cx="1211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>
                <a:solidFill>
                  <a:srgbClr val="A6E300"/>
                </a:solidFill>
              </a:rPr>
              <a:t>Reduced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0931C5B0-B581-A816-1EF3-3B2E9F35F231}"/>
              </a:ext>
            </a:extLst>
          </p:cNvPr>
          <p:cNvSpPr txBox="1"/>
          <p:nvPr/>
        </p:nvSpPr>
        <p:spPr>
          <a:xfrm>
            <a:off x="5223117" y="3303226"/>
            <a:ext cx="15795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>
                <a:solidFill>
                  <a:srgbClr val="FBD800"/>
                </a:solidFill>
              </a:rPr>
              <a:t>Reduced</a:t>
            </a:r>
          </a:p>
          <a:p>
            <a:pPr algn="ctr"/>
            <a:r>
              <a:rPr lang="en-GB" sz="1000" b="1">
                <a:solidFill>
                  <a:srgbClr val="FBD800"/>
                </a:solidFill>
              </a:rPr>
              <a:t>(potential risks)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C5C3E484-6214-7493-4197-AB80E818C318}"/>
              </a:ext>
            </a:extLst>
          </p:cNvPr>
          <p:cNvSpPr txBox="1"/>
          <p:nvPr/>
        </p:nvSpPr>
        <p:spPr>
          <a:xfrm>
            <a:off x="7396900" y="1999878"/>
            <a:ext cx="15795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 dirty="0">
                <a:solidFill>
                  <a:srgbClr val="00B050"/>
                </a:solidFill>
              </a:rPr>
              <a:t>Lease rents</a:t>
            </a:r>
          </a:p>
          <a:p>
            <a:pPr algn="ctr"/>
            <a:r>
              <a:rPr lang="en-GB" sz="800" b="1" dirty="0"/>
              <a:t>( + possible increased 1</a:t>
            </a:r>
            <a:r>
              <a:rPr lang="en-GB" sz="800" b="1" baseline="30000" dirty="0"/>
              <a:t>st</a:t>
            </a:r>
            <a:r>
              <a:rPr lang="en-GB" sz="800" b="1" dirty="0"/>
              <a:t> rent)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26EC2648-2694-C529-7E42-69D87CD9B6EA}"/>
              </a:ext>
            </a:extLst>
          </p:cNvPr>
          <p:cNvSpPr txBox="1"/>
          <p:nvPr/>
        </p:nvSpPr>
        <p:spPr>
          <a:xfrm>
            <a:off x="7581059" y="2439591"/>
            <a:ext cx="1211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algn="ctr">
              <a:defRPr sz="1000" b="1">
                <a:solidFill>
                  <a:srgbClr val="00B050"/>
                </a:solidFill>
              </a:defRPr>
            </a:lvl1pPr>
          </a:lstStyle>
          <a:p>
            <a:r>
              <a:rPr lang="en-GB"/>
              <a:t>Maintained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31FE5C5C-3D8C-416F-488D-BB7FD168B7A8}"/>
              </a:ext>
            </a:extLst>
          </p:cNvPr>
          <p:cNvSpPr txBox="1"/>
          <p:nvPr/>
        </p:nvSpPr>
        <p:spPr>
          <a:xfrm>
            <a:off x="7396900" y="3303226"/>
            <a:ext cx="157959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>
                <a:solidFill>
                  <a:srgbClr val="00B050"/>
                </a:solidFill>
              </a:rPr>
              <a:t>Maintained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E82EB792-2488-A921-C93A-8BD19D476D08}"/>
              </a:ext>
            </a:extLst>
          </p:cNvPr>
          <p:cNvSpPr txBox="1"/>
          <p:nvPr/>
        </p:nvSpPr>
        <p:spPr>
          <a:xfrm>
            <a:off x="9529648" y="1999878"/>
            <a:ext cx="157959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 dirty="0">
                <a:solidFill>
                  <a:srgbClr val="A6E300"/>
                </a:solidFill>
              </a:rPr>
              <a:t>Lease rents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5FC03201-FC99-6D52-515B-17F264E714F3}"/>
              </a:ext>
            </a:extLst>
          </p:cNvPr>
          <p:cNvSpPr txBox="1"/>
          <p:nvPr/>
        </p:nvSpPr>
        <p:spPr>
          <a:xfrm>
            <a:off x="9713807" y="2439591"/>
            <a:ext cx="1211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algn="ctr">
              <a:defRPr sz="1000" b="1">
                <a:solidFill>
                  <a:srgbClr val="00B050"/>
                </a:solidFill>
              </a:defRPr>
            </a:lvl1pPr>
          </a:lstStyle>
          <a:p>
            <a:r>
              <a:rPr lang="en-GB"/>
              <a:t>Maintained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A9457E22-6C1B-F170-07CB-AC1DB81DF36C}"/>
              </a:ext>
            </a:extLst>
          </p:cNvPr>
          <p:cNvSpPr txBox="1"/>
          <p:nvPr/>
        </p:nvSpPr>
        <p:spPr>
          <a:xfrm>
            <a:off x="9529648" y="3303226"/>
            <a:ext cx="157959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>
                <a:solidFill>
                  <a:srgbClr val="00B050"/>
                </a:solidFill>
              </a:rPr>
              <a:t>Maintained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103D28ED-5432-C394-C514-7D636F6D6A28}"/>
              </a:ext>
            </a:extLst>
          </p:cNvPr>
          <p:cNvSpPr txBox="1"/>
          <p:nvPr/>
        </p:nvSpPr>
        <p:spPr>
          <a:xfrm>
            <a:off x="196127" y="6399487"/>
            <a:ext cx="618648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b="1" i="1" dirty="0">
                <a:solidFill>
                  <a:schemeClr val="bg1"/>
                </a:solidFill>
              </a:rPr>
              <a:t>Click on the left boxes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CEAA546-7C35-D089-0493-12A687D6147F}"/>
              </a:ext>
            </a:extLst>
          </p:cNvPr>
          <p:cNvSpPr/>
          <p:nvPr/>
        </p:nvSpPr>
        <p:spPr>
          <a:xfrm>
            <a:off x="2843157" y="1545956"/>
            <a:ext cx="1947917" cy="309003"/>
          </a:xfrm>
          <a:prstGeom prst="rect">
            <a:avLst/>
          </a:prstGeom>
          <a:solidFill>
            <a:srgbClr val="243782"/>
          </a:solidFill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latin typeface="+mj-lt"/>
              </a:rPr>
              <a:t>Cash Purchase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8D5D76F-4E80-1CC2-BE03-13C2E366D6E8}"/>
              </a:ext>
            </a:extLst>
          </p:cNvPr>
          <p:cNvSpPr/>
          <p:nvPr/>
        </p:nvSpPr>
        <p:spPr>
          <a:xfrm>
            <a:off x="5038955" y="1545547"/>
            <a:ext cx="1947917" cy="309003"/>
          </a:xfrm>
          <a:prstGeom prst="rect">
            <a:avLst/>
          </a:prstGeom>
          <a:solidFill>
            <a:srgbClr val="243782"/>
          </a:solidFill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latin typeface="+mj-lt"/>
              </a:rPr>
              <a:t>Classic Financing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A9F848EB-7E0F-EC9C-EA45-D1C6C1EA84FE}"/>
              </a:ext>
            </a:extLst>
          </p:cNvPr>
          <p:cNvSpPr/>
          <p:nvPr/>
        </p:nvSpPr>
        <p:spPr>
          <a:xfrm>
            <a:off x="7212738" y="1581200"/>
            <a:ext cx="1947917" cy="309003"/>
          </a:xfrm>
          <a:prstGeom prst="rect">
            <a:avLst/>
          </a:prstGeom>
          <a:solidFill>
            <a:srgbClr val="243782"/>
          </a:solidFill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latin typeface="+mj-lt"/>
              </a:rPr>
              <a:t>Financial Leasing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32770A5D-E215-542F-1E9D-D49FFFCA0636}"/>
              </a:ext>
            </a:extLst>
          </p:cNvPr>
          <p:cNvSpPr/>
          <p:nvPr/>
        </p:nvSpPr>
        <p:spPr>
          <a:xfrm>
            <a:off x="9345486" y="1552281"/>
            <a:ext cx="1947917" cy="309003"/>
          </a:xfrm>
          <a:prstGeom prst="rect">
            <a:avLst/>
          </a:prstGeom>
          <a:solidFill>
            <a:srgbClr val="243782"/>
          </a:solidFill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latin typeface="+mj-lt"/>
              </a:rPr>
              <a:t>Operational Leasing</a:t>
            </a:r>
          </a:p>
        </p:txBody>
      </p:sp>
      <p:sp>
        <p:nvSpPr>
          <p:cNvPr id="50" name="TextBox 33">
            <a:extLst>
              <a:ext uri="{FF2B5EF4-FFF2-40B4-BE49-F238E27FC236}">
                <a16:creationId xmlns:a16="http://schemas.microsoft.com/office/drawing/2014/main" id="{220C6683-48B1-3DC2-AC5C-4574B360ACAE}"/>
              </a:ext>
            </a:extLst>
          </p:cNvPr>
          <p:cNvSpPr txBox="1"/>
          <p:nvPr/>
        </p:nvSpPr>
        <p:spPr>
          <a:xfrm>
            <a:off x="1402988" y="5646422"/>
            <a:ext cx="121127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 dirty="0"/>
              <a:t>Depreciation (residual value) risk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8098196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1E59BB88-B79E-E3F4-C8D2-CF1A4FA5EDD5}"/>
              </a:ext>
            </a:extLst>
          </p:cNvPr>
          <p:cNvSpPr/>
          <p:nvPr/>
        </p:nvSpPr>
        <p:spPr>
          <a:xfrm>
            <a:off x="350345" y="1908202"/>
            <a:ext cx="2259505" cy="994088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A593174-37E6-3E7A-2B8E-6E5A51E366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2651" y="103272"/>
            <a:ext cx="9923442" cy="406400"/>
          </a:xfrm>
        </p:spPr>
        <p:txBody>
          <a:bodyPr>
            <a:noAutofit/>
          </a:bodyPr>
          <a:lstStyle/>
          <a:p>
            <a:r>
              <a:rPr lang="en-GB" sz="1600" dirty="0">
                <a:solidFill>
                  <a:schemeClr val="bg1"/>
                </a:solidFill>
                <a:latin typeface="+mj-lt"/>
              </a:rPr>
              <a:t>02 – Perceived advantages and disadvantages of each </a:t>
            </a:r>
            <a:r>
              <a:rPr lang="en-GB" sz="1600" dirty="0">
                <a:latin typeface="+mj-lt"/>
              </a:rPr>
              <a:t>acquisition</a:t>
            </a:r>
            <a:r>
              <a:rPr lang="en-GB" sz="1600" dirty="0">
                <a:solidFill>
                  <a:schemeClr val="bg1"/>
                </a:solidFill>
                <a:latin typeface="+mj-lt"/>
              </a:rPr>
              <a:t> method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7B72DE4-1DBA-3712-CE21-CD08B1EA1BDB}"/>
              </a:ext>
            </a:extLst>
          </p:cNvPr>
          <p:cNvSpPr txBox="1"/>
          <p:nvPr/>
        </p:nvSpPr>
        <p:spPr>
          <a:xfrm>
            <a:off x="196127" y="751705"/>
            <a:ext cx="117997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Link between </a:t>
            </a:r>
            <a:r>
              <a:rPr lang="en-GB" dirty="0">
                <a:solidFill>
                  <a:schemeClr val="bg1"/>
                </a:solidFill>
                <a:latin typeface="+mj-lt"/>
              </a:rPr>
              <a:t>acquisition method </a:t>
            </a:r>
            <a:r>
              <a:rPr lang="en-GB" dirty="0">
                <a:solidFill>
                  <a:schemeClr val="bg1"/>
                </a:solidFill>
              </a:rPr>
              <a:t>and </a:t>
            </a:r>
            <a:r>
              <a:rPr lang="en-GB" dirty="0">
                <a:solidFill>
                  <a:schemeClr val="bg1"/>
                </a:solidFill>
                <a:latin typeface="+mj-lt"/>
              </a:rPr>
              <a:t>business criteria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EFF6F36-BDEC-8660-4130-CD8AEFD65308}"/>
              </a:ext>
            </a:extLst>
          </p:cNvPr>
          <p:cNvSpPr txBox="1"/>
          <p:nvPr/>
        </p:nvSpPr>
        <p:spPr>
          <a:xfrm>
            <a:off x="196127" y="1227500"/>
            <a:ext cx="1102891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>
                <a:latin typeface="+mj-lt"/>
              </a:rPr>
              <a:t>Summary table of key points to remember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7C7C5D6-45A7-F857-00F0-85367032638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49174" y1="48951" x2="49174" y2="48951"/>
                        <a14:foregroundMark x1="60610" y1="83566" x2="60610" y2="835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940" y="2148655"/>
            <a:ext cx="656097" cy="47685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498A6F0-14EF-68C7-A245-C54D50395C14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896" y="3269833"/>
            <a:ext cx="454185" cy="42665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6E58F2B-9828-7788-562E-EE2C79AEAB1E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1162" y="4292737"/>
            <a:ext cx="447652" cy="51070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605F16B-C949-855F-A42F-3A13190D0728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7673" y="5409107"/>
            <a:ext cx="474630" cy="47463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8FC6A83-7010-01E9-6C0B-3DB3825F44B3}"/>
              </a:ext>
            </a:extLst>
          </p:cNvPr>
          <p:cNvSpPr txBox="1"/>
          <p:nvPr/>
        </p:nvSpPr>
        <p:spPr>
          <a:xfrm rot="16200000">
            <a:off x="-93508" y="2281168"/>
            <a:ext cx="113392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000">
                <a:latin typeface="+mj-lt"/>
              </a:rPr>
              <a:t>Cash flow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5AAFC01-B5BF-B8C1-2AFE-904B556602FF}"/>
              </a:ext>
            </a:extLst>
          </p:cNvPr>
          <p:cNvSpPr txBox="1"/>
          <p:nvPr/>
        </p:nvSpPr>
        <p:spPr>
          <a:xfrm rot="16200000">
            <a:off x="-93507" y="3365933"/>
            <a:ext cx="113392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000">
                <a:latin typeface="+mj-lt"/>
              </a:rPr>
              <a:t>Solvency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A7E7936-A81A-14C2-CDC3-7967B91BA591}"/>
              </a:ext>
            </a:extLst>
          </p:cNvPr>
          <p:cNvSpPr txBox="1"/>
          <p:nvPr/>
        </p:nvSpPr>
        <p:spPr>
          <a:xfrm rot="16200000">
            <a:off x="15400" y="4444028"/>
            <a:ext cx="91611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000">
                <a:latin typeface="+mj-lt"/>
              </a:rPr>
              <a:t>Expenses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58993CB-61C0-397D-B02F-62302680CEC7}"/>
              </a:ext>
            </a:extLst>
          </p:cNvPr>
          <p:cNvSpPr txBox="1"/>
          <p:nvPr/>
        </p:nvSpPr>
        <p:spPr>
          <a:xfrm rot="16200000">
            <a:off x="15400" y="5516914"/>
            <a:ext cx="91611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000" dirty="0">
                <a:latin typeface="+mj-lt"/>
              </a:rPr>
              <a:t>Cost Control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6B87105-7659-3F67-3420-FC4D97D836E5}"/>
              </a:ext>
            </a:extLst>
          </p:cNvPr>
          <p:cNvSpPr/>
          <p:nvPr/>
        </p:nvSpPr>
        <p:spPr>
          <a:xfrm>
            <a:off x="350345" y="3001563"/>
            <a:ext cx="2259505" cy="994088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EEACDC8-4D3E-190B-680D-0CDCC14E8187}"/>
              </a:ext>
            </a:extLst>
          </p:cNvPr>
          <p:cNvSpPr/>
          <p:nvPr/>
        </p:nvSpPr>
        <p:spPr>
          <a:xfrm>
            <a:off x="350344" y="4086328"/>
            <a:ext cx="2259505" cy="994088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D6F21F1-C804-135C-28F7-CA3F9203F10E}"/>
              </a:ext>
            </a:extLst>
          </p:cNvPr>
          <p:cNvSpPr/>
          <p:nvPr/>
        </p:nvSpPr>
        <p:spPr>
          <a:xfrm>
            <a:off x="350344" y="5174120"/>
            <a:ext cx="2259505" cy="994088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28F5C99-DC90-AE1E-9C77-8298321E0EDE}"/>
              </a:ext>
            </a:extLst>
          </p:cNvPr>
          <p:cNvSpPr txBox="1"/>
          <p:nvPr/>
        </p:nvSpPr>
        <p:spPr>
          <a:xfrm>
            <a:off x="1476345" y="1999878"/>
            <a:ext cx="1211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b="1" dirty="0"/>
              <a:t>Cash outflow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230A46E-0AD8-7C70-888E-44EE55FEBEDE}"/>
              </a:ext>
            </a:extLst>
          </p:cNvPr>
          <p:cNvSpPr txBox="1"/>
          <p:nvPr/>
        </p:nvSpPr>
        <p:spPr>
          <a:xfrm>
            <a:off x="1476345" y="2439591"/>
            <a:ext cx="12112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/>
              <a:t>Working capital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A22535C-9D92-E75D-41C1-AACED203813F}"/>
              </a:ext>
            </a:extLst>
          </p:cNvPr>
          <p:cNvSpPr txBox="1"/>
          <p:nvPr/>
        </p:nvSpPr>
        <p:spPr>
          <a:xfrm>
            <a:off x="1445873" y="4174330"/>
            <a:ext cx="1211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b="1"/>
              <a:t>Accounting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0E695CC-6D1C-B22D-C994-447CDF26D812}"/>
              </a:ext>
            </a:extLst>
          </p:cNvPr>
          <p:cNvSpPr txBox="1"/>
          <p:nvPr/>
        </p:nvSpPr>
        <p:spPr>
          <a:xfrm>
            <a:off x="1445873" y="4603384"/>
            <a:ext cx="1211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 dirty="0"/>
              <a:t>Expenses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26CDC1A-B7D3-55D2-1A0F-F8F7B2DD3B4F}"/>
              </a:ext>
            </a:extLst>
          </p:cNvPr>
          <p:cNvSpPr txBox="1"/>
          <p:nvPr/>
        </p:nvSpPr>
        <p:spPr>
          <a:xfrm>
            <a:off x="1445873" y="3303226"/>
            <a:ext cx="12112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 dirty="0"/>
              <a:t>Access to credit lines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676DAB7-47D9-77BA-21CB-D32A9CCD3B1F}"/>
              </a:ext>
            </a:extLst>
          </p:cNvPr>
          <p:cNvSpPr txBox="1"/>
          <p:nvPr/>
        </p:nvSpPr>
        <p:spPr>
          <a:xfrm>
            <a:off x="1398575" y="5200271"/>
            <a:ext cx="121127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/>
              <a:t>Mechanical risks and mobility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F89E65F3-497E-6B13-3C5E-A4E70E1BE3ED}"/>
              </a:ext>
            </a:extLst>
          </p:cNvPr>
          <p:cNvSpPr/>
          <p:nvPr/>
        </p:nvSpPr>
        <p:spPr>
          <a:xfrm>
            <a:off x="2843157" y="1908202"/>
            <a:ext cx="1947917" cy="994088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3E5AE9DB-5A31-1C02-AF21-6ABACBE12F96}"/>
              </a:ext>
            </a:extLst>
          </p:cNvPr>
          <p:cNvSpPr/>
          <p:nvPr/>
        </p:nvSpPr>
        <p:spPr>
          <a:xfrm>
            <a:off x="2843157" y="3001563"/>
            <a:ext cx="1947917" cy="994088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0AD2AE2E-1167-88A5-AC19-E2F44DA00FAA}"/>
              </a:ext>
            </a:extLst>
          </p:cNvPr>
          <p:cNvSpPr/>
          <p:nvPr/>
        </p:nvSpPr>
        <p:spPr>
          <a:xfrm>
            <a:off x="2843157" y="4086328"/>
            <a:ext cx="1947917" cy="994088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EA01DD75-84AD-A6F1-FFDF-7A1C2AE79EF4}"/>
              </a:ext>
            </a:extLst>
          </p:cNvPr>
          <p:cNvSpPr/>
          <p:nvPr/>
        </p:nvSpPr>
        <p:spPr>
          <a:xfrm>
            <a:off x="5038955" y="1908202"/>
            <a:ext cx="1947917" cy="994088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296B8DEF-8B2B-095B-4486-316DAA3BAC4E}"/>
              </a:ext>
            </a:extLst>
          </p:cNvPr>
          <p:cNvSpPr/>
          <p:nvPr/>
        </p:nvSpPr>
        <p:spPr>
          <a:xfrm>
            <a:off x="5038955" y="3001563"/>
            <a:ext cx="1947917" cy="994088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E0F919DC-2194-0064-0CC0-D87562A64998}"/>
              </a:ext>
            </a:extLst>
          </p:cNvPr>
          <p:cNvSpPr/>
          <p:nvPr/>
        </p:nvSpPr>
        <p:spPr>
          <a:xfrm>
            <a:off x="5038955" y="4086328"/>
            <a:ext cx="1947917" cy="994088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BBB2DA74-69A3-0E92-F641-685F1292A0F9}"/>
              </a:ext>
            </a:extLst>
          </p:cNvPr>
          <p:cNvSpPr/>
          <p:nvPr/>
        </p:nvSpPr>
        <p:spPr>
          <a:xfrm>
            <a:off x="7212738" y="1910223"/>
            <a:ext cx="1947917" cy="994088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FC925BEA-D012-EF51-1D10-91733743A149}"/>
              </a:ext>
            </a:extLst>
          </p:cNvPr>
          <p:cNvSpPr/>
          <p:nvPr/>
        </p:nvSpPr>
        <p:spPr>
          <a:xfrm>
            <a:off x="7212738" y="3003584"/>
            <a:ext cx="1947917" cy="994088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94FF0FE8-47EA-4E38-5A63-25415136BEC9}"/>
              </a:ext>
            </a:extLst>
          </p:cNvPr>
          <p:cNvSpPr/>
          <p:nvPr/>
        </p:nvSpPr>
        <p:spPr>
          <a:xfrm>
            <a:off x="7212738" y="4088349"/>
            <a:ext cx="1947917" cy="994088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8D9AECD0-9705-0244-F3C9-60C95CF95A19}"/>
              </a:ext>
            </a:extLst>
          </p:cNvPr>
          <p:cNvSpPr/>
          <p:nvPr/>
        </p:nvSpPr>
        <p:spPr>
          <a:xfrm>
            <a:off x="9345486" y="1908202"/>
            <a:ext cx="1947917" cy="994088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A793FF61-5453-4083-C4EC-33C1DBB21A99}"/>
              </a:ext>
            </a:extLst>
          </p:cNvPr>
          <p:cNvSpPr/>
          <p:nvPr/>
        </p:nvSpPr>
        <p:spPr>
          <a:xfrm>
            <a:off x="9345486" y="3001563"/>
            <a:ext cx="1947917" cy="994088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DA729E9E-B04E-4AC3-D8A3-5A808CAE1D59}"/>
              </a:ext>
            </a:extLst>
          </p:cNvPr>
          <p:cNvSpPr/>
          <p:nvPr/>
        </p:nvSpPr>
        <p:spPr>
          <a:xfrm>
            <a:off x="9345486" y="4086328"/>
            <a:ext cx="1947917" cy="994088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DB99F370-F2A4-9BF0-C354-AB81CD65E3A3}"/>
              </a:ext>
            </a:extLst>
          </p:cNvPr>
          <p:cNvSpPr txBox="1"/>
          <p:nvPr/>
        </p:nvSpPr>
        <p:spPr>
          <a:xfrm>
            <a:off x="3027319" y="1999878"/>
            <a:ext cx="15795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 dirty="0">
                <a:solidFill>
                  <a:srgbClr val="EA2109"/>
                </a:solidFill>
              </a:rPr>
              <a:t>Significant</a:t>
            </a:r>
          </a:p>
          <a:p>
            <a:pPr algn="ctr"/>
            <a:r>
              <a:rPr lang="en-GB" sz="1000" b="1" dirty="0"/>
              <a:t>(VAT-included invoice)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C8345485-F067-1012-ADBF-58E44C290204}"/>
              </a:ext>
            </a:extLst>
          </p:cNvPr>
          <p:cNvSpPr txBox="1"/>
          <p:nvPr/>
        </p:nvSpPr>
        <p:spPr>
          <a:xfrm>
            <a:off x="3211478" y="2439591"/>
            <a:ext cx="1211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>
                <a:solidFill>
                  <a:srgbClr val="EA2109"/>
                </a:solidFill>
              </a:rPr>
              <a:t>Reduced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1A9F9A51-3499-D551-FF39-6DD667110531}"/>
              </a:ext>
            </a:extLst>
          </p:cNvPr>
          <p:cNvSpPr txBox="1"/>
          <p:nvPr/>
        </p:nvSpPr>
        <p:spPr>
          <a:xfrm>
            <a:off x="3027319" y="4174330"/>
            <a:ext cx="157959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/>
              <a:t>On balance sheet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B10634C7-78C4-3D6F-10B9-3DCB14C0B1F0}"/>
              </a:ext>
            </a:extLst>
          </p:cNvPr>
          <p:cNvSpPr txBox="1"/>
          <p:nvPr/>
        </p:nvSpPr>
        <p:spPr>
          <a:xfrm>
            <a:off x="3211478" y="4603384"/>
            <a:ext cx="1211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>
                <a:solidFill>
                  <a:srgbClr val="A6E300"/>
                </a:solidFill>
              </a:rPr>
              <a:t>Depreciation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F7672354-A301-54FE-BEF0-C134FA21B930}"/>
              </a:ext>
            </a:extLst>
          </p:cNvPr>
          <p:cNvSpPr txBox="1"/>
          <p:nvPr/>
        </p:nvSpPr>
        <p:spPr>
          <a:xfrm>
            <a:off x="3027319" y="3303226"/>
            <a:ext cx="157959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>
                <a:solidFill>
                  <a:srgbClr val="00B050"/>
                </a:solidFill>
              </a:rPr>
              <a:t>Maintained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30643D9D-DA3C-16A6-6310-86067018C7F2}"/>
              </a:ext>
            </a:extLst>
          </p:cNvPr>
          <p:cNvSpPr txBox="1"/>
          <p:nvPr/>
        </p:nvSpPr>
        <p:spPr>
          <a:xfrm>
            <a:off x="5223117" y="1999878"/>
            <a:ext cx="15795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 dirty="0">
                <a:solidFill>
                  <a:srgbClr val="A6E300"/>
                </a:solidFill>
              </a:rPr>
              <a:t>Monthly </a:t>
            </a:r>
            <a:r>
              <a:rPr lang="en-GB" sz="1000" b="1" dirty="0" err="1">
                <a:solidFill>
                  <a:srgbClr val="A6E300"/>
                </a:solidFill>
              </a:rPr>
              <a:t>installments</a:t>
            </a:r>
            <a:endParaRPr lang="en-GB" sz="1000" b="1" dirty="0">
              <a:solidFill>
                <a:srgbClr val="A6E300"/>
              </a:solidFill>
            </a:endParaRPr>
          </a:p>
          <a:p>
            <a:pPr algn="ctr"/>
            <a:r>
              <a:rPr lang="en-GB" sz="1000" b="1" dirty="0"/>
              <a:t>( + possible deposit)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A399DCA8-6D96-37C9-8642-7F413C720A9A}"/>
              </a:ext>
            </a:extLst>
          </p:cNvPr>
          <p:cNvSpPr txBox="1"/>
          <p:nvPr/>
        </p:nvSpPr>
        <p:spPr>
          <a:xfrm>
            <a:off x="5407276" y="2439591"/>
            <a:ext cx="1211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>
                <a:solidFill>
                  <a:srgbClr val="A6E300"/>
                </a:solidFill>
              </a:rPr>
              <a:t>Reduced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E0DDB426-9E44-0BC5-2AA0-314106BEFBF9}"/>
              </a:ext>
            </a:extLst>
          </p:cNvPr>
          <p:cNvSpPr txBox="1"/>
          <p:nvPr/>
        </p:nvSpPr>
        <p:spPr>
          <a:xfrm>
            <a:off x="5223117" y="4174330"/>
            <a:ext cx="157959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/>
              <a:t>On balance sheet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7D9DBFB6-5751-74A9-2EC5-6F8D2D738E58}"/>
              </a:ext>
            </a:extLst>
          </p:cNvPr>
          <p:cNvSpPr txBox="1"/>
          <p:nvPr/>
        </p:nvSpPr>
        <p:spPr>
          <a:xfrm>
            <a:off x="5407276" y="4603384"/>
            <a:ext cx="12112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>
                <a:solidFill>
                  <a:srgbClr val="A6E300"/>
                </a:solidFill>
              </a:rPr>
              <a:t>Depreciation + interest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0931C5B0-B581-A816-1EF3-3B2E9F35F231}"/>
              </a:ext>
            </a:extLst>
          </p:cNvPr>
          <p:cNvSpPr txBox="1"/>
          <p:nvPr/>
        </p:nvSpPr>
        <p:spPr>
          <a:xfrm>
            <a:off x="5223117" y="3303226"/>
            <a:ext cx="15795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>
                <a:solidFill>
                  <a:srgbClr val="FBD800"/>
                </a:solidFill>
              </a:rPr>
              <a:t>Reduced</a:t>
            </a:r>
          </a:p>
          <a:p>
            <a:pPr algn="ctr"/>
            <a:r>
              <a:rPr lang="en-GB" sz="1000" b="1">
                <a:solidFill>
                  <a:srgbClr val="FBD800"/>
                </a:solidFill>
              </a:rPr>
              <a:t>(potential risks)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C5C3E484-6214-7493-4197-AB80E818C318}"/>
              </a:ext>
            </a:extLst>
          </p:cNvPr>
          <p:cNvSpPr txBox="1"/>
          <p:nvPr/>
        </p:nvSpPr>
        <p:spPr>
          <a:xfrm>
            <a:off x="7396900" y="1999878"/>
            <a:ext cx="15795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 dirty="0">
                <a:solidFill>
                  <a:srgbClr val="00B050"/>
                </a:solidFill>
              </a:rPr>
              <a:t>Lease rents</a:t>
            </a:r>
          </a:p>
          <a:p>
            <a:pPr algn="ctr"/>
            <a:r>
              <a:rPr lang="en-GB" sz="800" b="1" dirty="0"/>
              <a:t>( + possible increased 1</a:t>
            </a:r>
            <a:r>
              <a:rPr lang="en-GB" sz="800" b="1" baseline="30000" dirty="0"/>
              <a:t>st</a:t>
            </a:r>
            <a:r>
              <a:rPr lang="en-GB" sz="800" b="1" dirty="0"/>
              <a:t> rent)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26EC2648-2694-C529-7E42-69D87CD9B6EA}"/>
              </a:ext>
            </a:extLst>
          </p:cNvPr>
          <p:cNvSpPr txBox="1"/>
          <p:nvPr/>
        </p:nvSpPr>
        <p:spPr>
          <a:xfrm>
            <a:off x="7581059" y="2439591"/>
            <a:ext cx="1211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algn="ctr">
              <a:defRPr sz="1000" b="1">
                <a:solidFill>
                  <a:srgbClr val="00B050"/>
                </a:solidFill>
              </a:defRPr>
            </a:lvl1pPr>
          </a:lstStyle>
          <a:p>
            <a:r>
              <a:rPr lang="en-GB"/>
              <a:t>Maintained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CD742730-62FB-D82E-A032-D9D2200790C0}"/>
              </a:ext>
            </a:extLst>
          </p:cNvPr>
          <p:cNvSpPr txBox="1"/>
          <p:nvPr/>
        </p:nvSpPr>
        <p:spPr>
          <a:xfrm>
            <a:off x="7396900" y="4174330"/>
            <a:ext cx="157959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/>
              <a:t>On profit and loss account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7030D5C2-B5F4-C00A-DFD8-FEB92EBF01DE}"/>
              </a:ext>
            </a:extLst>
          </p:cNvPr>
          <p:cNvSpPr txBox="1"/>
          <p:nvPr/>
        </p:nvSpPr>
        <p:spPr>
          <a:xfrm>
            <a:off x="7581059" y="4603384"/>
            <a:ext cx="12112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 dirty="0">
                <a:solidFill>
                  <a:srgbClr val="00B050"/>
                </a:solidFill>
              </a:rPr>
              <a:t>Increased 1</a:t>
            </a:r>
            <a:r>
              <a:rPr lang="en-GB" sz="1000" b="1" baseline="30000" dirty="0">
                <a:solidFill>
                  <a:srgbClr val="00B050"/>
                </a:solidFill>
              </a:rPr>
              <a:t>st</a:t>
            </a:r>
            <a:r>
              <a:rPr lang="en-GB" sz="1000" b="1" dirty="0">
                <a:solidFill>
                  <a:srgbClr val="00B050"/>
                </a:solidFill>
              </a:rPr>
              <a:t> rent + lease rents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31FE5C5C-3D8C-416F-488D-BB7FD168B7A8}"/>
              </a:ext>
            </a:extLst>
          </p:cNvPr>
          <p:cNvSpPr txBox="1"/>
          <p:nvPr/>
        </p:nvSpPr>
        <p:spPr>
          <a:xfrm>
            <a:off x="7396900" y="3303226"/>
            <a:ext cx="157959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>
                <a:solidFill>
                  <a:srgbClr val="00B050"/>
                </a:solidFill>
              </a:rPr>
              <a:t>Maintained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E82EB792-2488-A921-C93A-8BD19D476D08}"/>
              </a:ext>
            </a:extLst>
          </p:cNvPr>
          <p:cNvSpPr txBox="1"/>
          <p:nvPr/>
        </p:nvSpPr>
        <p:spPr>
          <a:xfrm>
            <a:off x="9529648" y="1999878"/>
            <a:ext cx="157959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 dirty="0">
                <a:solidFill>
                  <a:srgbClr val="A6E300"/>
                </a:solidFill>
              </a:rPr>
              <a:t>Lease rents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5FC03201-FC99-6D52-515B-17F264E714F3}"/>
              </a:ext>
            </a:extLst>
          </p:cNvPr>
          <p:cNvSpPr txBox="1"/>
          <p:nvPr/>
        </p:nvSpPr>
        <p:spPr>
          <a:xfrm>
            <a:off x="9713807" y="2439591"/>
            <a:ext cx="1211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algn="ctr">
              <a:defRPr sz="1000" b="1">
                <a:solidFill>
                  <a:srgbClr val="00B050"/>
                </a:solidFill>
              </a:defRPr>
            </a:lvl1pPr>
          </a:lstStyle>
          <a:p>
            <a:r>
              <a:rPr lang="en-GB"/>
              <a:t>Maintained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AC32F5D9-476D-3027-AB62-9DEF587682FD}"/>
              </a:ext>
            </a:extLst>
          </p:cNvPr>
          <p:cNvSpPr txBox="1"/>
          <p:nvPr/>
        </p:nvSpPr>
        <p:spPr>
          <a:xfrm>
            <a:off x="9529648" y="4174330"/>
            <a:ext cx="157959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/>
              <a:t>On profit and loss account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C3918879-7DD4-A498-8649-120DEA6E0089}"/>
              </a:ext>
            </a:extLst>
          </p:cNvPr>
          <p:cNvSpPr txBox="1"/>
          <p:nvPr/>
        </p:nvSpPr>
        <p:spPr>
          <a:xfrm>
            <a:off x="9713807" y="4603384"/>
            <a:ext cx="1211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 dirty="0">
                <a:solidFill>
                  <a:srgbClr val="A6E300"/>
                </a:solidFill>
              </a:rPr>
              <a:t>Lease rents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A9457E22-6C1B-F170-07CB-AC1DB81DF36C}"/>
              </a:ext>
            </a:extLst>
          </p:cNvPr>
          <p:cNvSpPr txBox="1"/>
          <p:nvPr/>
        </p:nvSpPr>
        <p:spPr>
          <a:xfrm>
            <a:off x="9529648" y="3303226"/>
            <a:ext cx="157959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>
                <a:solidFill>
                  <a:srgbClr val="00B050"/>
                </a:solidFill>
              </a:rPr>
              <a:t>Maintained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103D28ED-5432-C394-C514-7D636F6D6A28}"/>
              </a:ext>
            </a:extLst>
          </p:cNvPr>
          <p:cNvSpPr txBox="1"/>
          <p:nvPr/>
        </p:nvSpPr>
        <p:spPr>
          <a:xfrm>
            <a:off x="196127" y="6399487"/>
            <a:ext cx="618648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b="1" i="1" dirty="0">
                <a:solidFill>
                  <a:schemeClr val="bg1"/>
                </a:solidFill>
              </a:rPr>
              <a:t>Click on the left boxes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41403FD-4A26-F69B-F5DF-8E102DFF84BD}"/>
              </a:ext>
            </a:extLst>
          </p:cNvPr>
          <p:cNvSpPr/>
          <p:nvPr/>
        </p:nvSpPr>
        <p:spPr>
          <a:xfrm>
            <a:off x="2843157" y="1545956"/>
            <a:ext cx="1947917" cy="309003"/>
          </a:xfrm>
          <a:prstGeom prst="rect">
            <a:avLst/>
          </a:prstGeom>
          <a:solidFill>
            <a:srgbClr val="243782"/>
          </a:solidFill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latin typeface="+mj-lt"/>
              </a:rPr>
              <a:t>Cash Purchase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C41C54A-7D25-F6D6-1696-1CF247325FD3}"/>
              </a:ext>
            </a:extLst>
          </p:cNvPr>
          <p:cNvSpPr/>
          <p:nvPr/>
        </p:nvSpPr>
        <p:spPr>
          <a:xfrm>
            <a:off x="5038955" y="1545547"/>
            <a:ext cx="1947917" cy="309003"/>
          </a:xfrm>
          <a:prstGeom prst="rect">
            <a:avLst/>
          </a:prstGeom>
          <a:solidFill>
            <a:srgbClr val="243782"/>
          </a:solidFill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latin typeface="+mj-lt"/>
              </a:rPr>
              <a:t>Classic Financing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15D4BDFF-E490-4BC0-7F21-27607FFB2299}"/>
              </a:ext>
            </a:extLst>
          </p:cNvPr>
          <p:cNvSpPr/>
          <p:nvPr/>
        </p:nvSpPr>
        <p:spPr>
          <a:xfrm>
            <a:off x="7212738" y="1581200"/>
            <a:ext cx="1947917" cy="309003"/>
          </a:xfrm>
          <a:prstGeom prst="rect">
            <a:avLst/>
          </a:prstGeom>
          <a:solidFill>
            <a:srgbClr val="243782"/>
          </a:solidFill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latin typeface="+mj-lt"/>
              </a:rPr>
              <a:t>Financial Leasing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6C518E67-B93C-9180-5771-D0C5B2345920}"/>
              </a:ext>
            </a:extLst>
          </p:cNvPr>
          <p:cNvSpPr/>
          <p:nvPr/>
        </p:nvSpPr>
        <p:spPr>
          <a:xfrm>
            <a:off x="9345486" y="1552281"/>
            <a:ext cx="1947917" cy="309003"/>
          </a:xfrm>
          <a:prstGeom prst="rect">
            <a:avLst/>
          </a:prstGeom>
          <a:solidFill>
            <a:srgbClr val="243782"/>
          </a:solidFill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latin typeface="+mj-lt"/>
              </a:rPr>
              <a:t>Operational Leasing</a:t>
            </a:r>
          </a:p>
        </p:txBody>
      </p:sp>
      <p:sp>
        <p:nvSpPr>
          <p:cNvPr id="65" name="TextBox 33">
            <a:extLst>
              <a:ext uri="{FF2B5EF4-FFF2-40B4-BE49-F238E27FC236}">
                <a16:creationId xmlns:a16="http://schemas.microsoft.com/office/drawing/2014/main" id="{220C6683-48B1-3DC2-AC5C-4574B360ACAE}"/>
              </a:ext>
            </a:extLst>
          </p:cNvPr>
          <p:cNvSpPr txBox="1"/>
          <p:nvPr/>
        </p:nvSpPr>
        <p:spPr>
          <a:xfrm>
            <a:off x="1402988" y="5646422"/>
            <a:ext cx="121127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 dirty="0"/>
              <a:t>Depreciation (residual value) risk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8788865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1E59BB88-B79E-E3F4-C8D2-CF1A4FA5EDD5}"/>
              </a:ext>
            </a:extLst>
          </p:cNvPr>
          <p:cNvSpPr/>
          <p:nvPr/>
        </p:nvSpPr>
        <p:spPr>
          <a:xfrm>
            <a:off x="350345" y="1908202"/>
            <a:ext cx="2259505" cy="994088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A593174-37E6-3E7A-2B8E-6E5A51E366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2651" y="103272"/>
            <a:ext cx="9923442" cy="406400"/>
          </a:xfrm>
        </p:spPr>
        <p:txBody>
          <a:bodyPr>
            <a:noAutofit/>
          </a:bodyPr>
          <a:lstStyle/>
          <a:p>
            <a:r>
              <a:rPr lang="en-GB" sz="1600" dirty="0">
                <a:solidFill>
                  <a:schemeClr val="bg1"/>
                </a:solidFill>
                <a:latin typeface="+mj-lt"/>
              </a:rPr>
              <a:t>02 – Perceived advantages and disadvantages of each </a:t>
            </a:r>
            <a:r>
              <a:rPr lang="en-GB" sz="1600" dirty="0">
                <a:latin typeface="+mj-lt"/>
              </a:rPr>
              <a:t>acquisition</a:t>
            </a:r>
            <a:r>
              <a:rPr lang="en-GB" sz="1600" dirty="0">
                <a:solidFill>
                  <a:schemeClr val="bg1"/>
                </a:solidFill>
                <a:latin typeface="+mj-lt"/>
              </a:rPr>
              <a:t> method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7B72DE4-1DBA-3712-CE21-CD08B1EA1BDB}"/>
              </a:ext>
            </a:extLst>
          </p:cNvPr>
          <p:cNvSpPr txBox="1"/>
          <p:nvPr/>
        </p:nvSpPr>
        <p:spPr>
          <a:xfrm>
            <a:off x="196127" y="751705"/>
            <a:ext cx="117997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Link between </a:t>
            </a:r>
            <a:r>
              <a:rPr lang="en-GB" dirty="0">
                <a:solidFill>
                  <a:schemeClr val="bg1"/>
                </a:solidFill>
                <a:latin typeface="+mj-lt"/>
              </a:rPr>
              <a:t>acquisition method </a:t>
            </a:r>
            <a:r>
              <a:rPr lang="en-GB" dirty="0">
                <a:solidFill>
                  <a:schemeClr val="bg1"/>
                </a:solidFill>
              </a:rPr>
              <a:t>and </a:t>
            </a:r>
            <a:r>
              <a:rPr lang="en-GB" dirty="0">
                <a:solidFill>
                  <a:schemeClr val="bg1"/>
                </a:solidFill>
                <a:latin typeface="+mj-lt"/>
              </a:rPr>
              <a:t>business criteria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EFF6F36-BDEC-8660-4130-CD8AEFD65308}"/>
              </a:ext>
            </a:extLst>
          </p:cNvPr>
          <p:cNvSpPr txBox="1"/>
          <p:nvPr/>
        </p:nvSpPr>
        <p:spPr>
          <a:xfrm>
            <a:off x="196127" y="1227500"/>
            <a:ext cx="1102891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>
                <a:latin typeface="+mj-lt"/>
              </a:rPr>
              <a:t>Summary table of key points to remember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7C7C5D6-45A7-F857-00F0-85367032638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49174" y1="48951" x2="49174" y2="48951"/>
                        <a14:foregroundMark x1="60610" y1="83566" x2="60610" y2="835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940" y="2148655"/>
            <a:ext cx="656097" cy="47685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498A6F0-14EF-68C7-A245-C54D50395C14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896" y="3269833"/>
            <a:ext cx="454185" cy="42665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6E58F2B-9828-7788-562E-EE2C79AEAB1E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1162" y="4292737"/>
            <a:ext cx="447652" cy="51070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605F16B-C949-855F-A42F-3A13190D0728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7673" y="5409107"/>
            <a:ext cx="474630" cy="47463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8FC6A83-7010-01E9-6C0B-3DB3825F44B3}"/>
              </a:ext>
            </a:extLst>
          </p:cNvPr>
          <p:cNvSpPr txBox="1"/>
          <p:nvPr/>
        </p:nvSpPr>
        <p:spPr>
          <a:xfrm rot="16200000">
            <a:off x="-93508" y="2281168"/>
            <a:ext cx="113392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000">
                <a:latin typeface="+mj-lt"/>
              </a:rPr>
              <a:t>Cash flow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5AAFC01-B5BF-B8C1-2AFE-904B556602FF}"/>
              </a:ext>
            </a:extLst>
          </p:cNvPr>
          <p:cNvSpPr txBox="1"/>
          <p:nvPr/>
        </p:nvSpPr>
        <p:spPr>
          <a:xfrm rot="16200000">
            <a:off x="-93507" y="3365933"/>
            <a:ext cx="113392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000">
                <a:latin typeface="+mj-lt"/>
              </a:rPr>
              <a:t>Solvency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A7E7936-A81A-14C2-CDC3-7967B91BA591}"/>
              </a:ext>
            </a:extLst>
          </p:cNvPr>
          <p:cNvSpPr txBox="1"/>
          <p:nvPr/>
        </p:nvSpPr>
        <p:spPr>
          <a:xfrm rot="16200000">
            <a:off x="15400" y="4444028"/>
            <a:ext cx="91611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000">
                <a:latin typeface="+mj-lt"/>
              </a:rPr>
              <a:t>Expenses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58993CB-61C0-397D-B02F-62302680CEC7}"/>
              </a:ext>
            </a:extLst>
          </p:cNvPr>
          <p:cNvSpPr txBox="1"/>
          <p:nvPr/>
        </p:nvSpPr>
        <p:spPr>
          <a:xfrm rot="16200000">
            <a:off x="15400" y="5516914"/>
            <a:ext cx="91611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000" dirty="0">
                <a:latin typeface="+mj-lt"/>
              </a:rPr>
              <a:t>Cost Control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6B87105-7659-3F67-3420-FC4D97D836E5}"/>
              </a:ext>
            </a:extLst>
          </p:cNvPr>
          <p:cNvSpPr/>
          <p:nvPr/>
        </p:nvSpPr>
        <p:spPr>
          <a:xfrm>
            <a:off x="350345" y="3001563"/>
            <a:ext cx="2259505" cy="994088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EEACDC8-4D3E-190B-680D-0CDCC14E8187}"/>
              </a:ext>
            </a:extLst>
          </p:cNvPr>
          <p:cNvSpPr/>
          <p:nvPr/>
        </p:nvSpPr>
        <p:spPr>
          <a:xfrm>
            <a:off x="350344" y="4086328"/>
            <a:ext cx="2259505" cy="994088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D6F21F1-C804-135C-28F7-CA3F9203F10E}"/>
              </a:ext>
            </a:extLst>
          </p:cNvPr>
          <p:cNvSpPr/>
          <p:nvPr/>
        </p:nvSpPr>
        <p:spPr>
          <a:xfrm>
            <a:off x="350344" y="5174120"/>
            <a:ext cx="2259505" cy="994088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28F5C99-DC90-AE1E-9C77-8298321E0EDE}"/>
              </a:ext>
            </a:extLst>
          </p:cNvPr>
          <p:cNvSpPr txBox="1"/>
          <p:nvPr/>
        </p:nvSpPr>
        <p:spPr>
          <a:xfrm>
            <a:off x="1476345" y="1999878"/>
            <a:ext cx="1211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b="1" dirty="0"/>
              <a:t>Cash outflow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230A46E-0AD8-7C70-888E-44EE55FEBEDE}"/>
              </a:ext>
            </a:extLst>
          </p:cNvPr>
          <p:cNvSpPr txBox="1"/>
          <p:nvPr/>
        </p:nvSpPr>
        <p:spPr>
          <a:xfrm>
            <a:off x="1476345" y="2439591"/>
            <a:ext cx="12112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/>
              <a:t>Working capital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A22535C-9D92-E75D-41C1-AACED203813F}"/>
              </a:ext>
            </a:extLst>
          </p:cNvPr>
          <p:cNvSpPr txBox="1"/>
          <p:nvPr/>
        </p:nvSpPr>
        <p:spPr>
          <a:xfrm>
            <a:off x="1445873" y="4174330"/>
            <a:ext cx="1211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b="1"/>
              <a:t>Accounting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0E695CC-6D1C-B22D-C994-447CDF26D812}"/>
              </a:ext>
            </a:extLst>
          </p:cNvPr>
          <p:cNvSpPr txBox="1"/>
          <p:nvPr/>
        </p:nvSpPr>
        <p:spPr>
          <a:xfrm>
            <a:off x="1445873" y="4603384"/>
            <a:ext cx="1211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 dirty="0"/>
              <a:t>Expenses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26CDC1A-B7D3-55D2-1A0F-F8F7B2DD3B4F}"/>
              </a:ext>
            </a:extLst>
          </p:cNvPr>
          <p:cNvSpPr txBox="1"/>
          <p:nvPr/>
        </p:nvSpPr>
        <p:spPr>
          <a:xfrm>
            <a:off x="1445873" y="3303226"/>
            <a:ext cx="12112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 dirty="0"/>
              <a:t>Access to credit lines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676DAB7-47D9-77BA-21CB-D32A9CCD3B1F}"/>
              </a:ext>
            </a:extLst>
          </p:cNvPr>
          <p:cNvSpPr txBox="1"/>
          <p:nvPr/>
        </p:nvSpPr>
        <p:spPr>
          <a:xfrm>
            <a:off x="1398575" y="5200271"/>
            <a:ext cx="121127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/>
              <a:t>Mechanical risks and mobility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F89E65F3-497E-6B13-3C5E-A4E70E1BE3ED}"/>
              </a:ext>
            </a:extLst>
          </p:cNvPr>
          <p:cNvSpPr/>
          <p:nvPr/>
        </p:nvSpPr>
        <p:spPr>
          <a:xfrm>
            <a:off x="2843157" y="1908202"/>
            <a:ext cx="1947917" cy="994088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b="1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3E5AE9DB-5A31-1C02-AF21-6ABACBE12F96}"/>
              </a:ext>
            </a:extLst>
          </p:cNvPr>
          <p:cNvSpPr/>
          <p:nvPr/>
        </p:nvSpPr>
        <p:spPr>
          <a:xfrm>
            <a:off x="2843157" y="3001563"/>
            <a:ext cx="1947917" cy="994088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b="1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0AD2AE2E-1167-88A5-AC19-E2F44DA00FAA}"/>
              </a:ext>
            </a:extLst>
          </p:cNvPr>
          <p:cNvSpPr/>
          <p:nvPr/>
        </p:nvSpPr>
        <p:spPr>
          <a:xfrm>
            <a:off x="2843157" y="4086328"/>
            <a:ext cx="1947917" cy="994088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b="1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5F925FAD-B102-E6FE-FF28-AC31A0E8956E}"/>
              </a:ext>
            </a:extLst>
          </p:cNvPr>
          <p:cNvSpPr/>
          <p:nvPr/>
        </p:nvSpPr>
        <p:spPr>
          <a:xfrm>
            <a:off x="2843157" y="5174120"/>
            <a:ext cx="1947917" cy="994088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b="1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EA01DD75-84AD-A6F1-FFDF-7A1C2AE79EF4}"/>
              </a:ext>
            </a:extLst>
          </p:cNvPr>
          <p:cNvSpPr/>
          <p:nvPr/>
        </p:nvSpPr>
        <p:spPr>
          <a:xfrm>
            <a:off x="5038955" y="1908202"/>
            <a:ext cx="1947917" cy="994088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b="1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296B8DEF-8B2B-095B-4486-316DAA3BAC4E}"/>
              </a:ext>
            </a:extLst>
          </p:cNvPr>
          <p:cNvSpPr/>
          <p:nvPr/>
        </p:nvSpPr>
        <p:spPr>
          <a:xfrm>
            <a:off x="5038955" y="3001563"/>
            <a:ext cx="1947917" cy="994088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b="1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E0F919DC-2194-0064-0CC0-D87562A64998}"/>
              </a:ext>
            </a:extLst>
          </p:cNvPr>
          <p:cNvSpPr/>
          <p:nvPr/>
        </p:nvSpPr>
        <p:spPr>
          <a:xfrm>
            <a:off x="5038955" y="4086328"/>
            <a:ext cx="1947917" cy="994088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b="1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DD25227F-A1B8-E698-B563-EB5849E33730}"/>
              </a:ext>
            </a:extLst>
          </p:cNvPr>
          <p:cNvSpPr/>
          <p:nvPr/>
        </p:nvSpPr>
        <p:spPr>
          <a:xfrm>
            <a:off x="5038955" y="5174120"/>
            <a:ext cx="1947917" cy="994088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b="1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BBB2DA74-69A3-0E92-F641-685F1292A0F9}"/>
              </a:ext>
            </a:extLst>
          </p:cNvPr>
          <p:cNvSpPr/>
          <p:nvPr/>
        </p:nvSpPr>
        <p:spPr>
          <a:xfrm>
            <a:off x="7212738" y="1910223"/>
            <a:ext cx="1947917" cy="994088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b="1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FC925BEA-D012-EF51-1D10-91733743A149}"/>
              </a:ext>
            </a:extLst>
          </p:cNvPr>
          <p:cNvSpPr/>
          <p:nvPr/>
        </p:nvSpPr>
        <p:spPr>
          <a:xfrm>
            <a:off x="7212738" y="3003584"/>
            <a:ext cx="1947917" cy="994088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b="1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94FF0FE8-47EA-4E38-5A63-25415136BEC9}"/>
              </a:ext>
            </a:extLst>
          </p:cNvPr>
          <p:cNvSpPr/>
          <p:nvPr/>
        </p:nvSpPr>
        <p:spPr>
          <a:xfrm>
            <a:off x="7212738" y="4088349"/>
            <a:ext cx="1947917" cy="994088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b="1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03DE2967-8E9C-EA30-F586-1E9D4FDDF9B0}"/>
              </a:ext>
            </a:extLst>
          </p:cNvPr>
          <p:cNvSpPr/>
          <p:nvPr/>
        </p:nvSpPr>
        <p:spPr>
          <a:xfrm>
            <a:off x="7212738" y="5176141"/>
            <a:ext cx="1947917" cy="994088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b="1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8D9AECD0-9705-0244-F3C9-60C95CF95A19}"/>
              </a:ext>
            </a:extLst>
          </p:cNvPr>
          <p:cNvSpPr/>
          <p:nvPr/>
        </p:nvSpPr>
        <p:spPr>
          <a:xfrm>
            <a:off x="9345486" y="1908202"/>
            <a:ext cx="1947917" cy="994088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b="1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A793FF61-5453-4083-C4EC-33C1DBB21A99}"/>
              </a:ext>
            </a:extLst>
          </p:cNvPr>
          <p:cNvSpPr/>
          <p:nvPr/>
        </p:nvSpPr>
        <p:spPr>
          <a:xfrm>
            <a:off x="9345486" y="3001563"/>
            <a:ext cx="1947917" cy="994088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b="1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DA729E9E-B04E-4AC3-D8A3-5A808CAE1D59}"/>
              </a:ext>
            </a:extLst>
          </p:cNvPr>
          <p:cNvSpPr/>
          <p:nvPr/>
        </p:nvSpPr>
        <p:spPr>
          <a:xfrm>
            <a:off x="9345486" y="4086328"/>
            <a:ext cx="1947917" cy="994088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b="1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83D21D00-C4BC-664C-FE04-37F6C08A9BE6}"/>
              </a:ext>
            </a:extLst>
          </p:cNvPr>
          <p:cNvSpPr/>
          <p:nvPr/>
        </p:nvSpPr>
        <p:spPr>
          <a:xfrm>
            <a:off x="9345486" y="5174120"/>
            <a:ext cx="1947917" cy="994088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b="1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DB99F370-F2A4-9BF0-C354-AB81CD65E3A3}"/>
              </a:ext>
            </a:extLst>
          </p:cNvPr>
          <p:cNvSpPr txBox="1"/>
          <p:nvPr/>
        </p:nvSpPr>
        <p:spPr>
          <a:xfrm>
            <a:off x="3027319" y="1999878"/>
            <a:ext cx="15795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 dirty="0">
                <a:solidFill>
                  <a:srgbClr val="EA2109"/>
                </a:solidFill>
              </a:rPr>
              <a:t>Significant</a:t>
            </a:r>
          </a:p>
          <a:p>
            <a:pPr algn="ctr"/>
            <a:r>
              <a:rPr lang="en-GB" sz="1000" b="1" dirty="0"/>
              <a:t>(VAT-included invoice)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C8345485-F067-1012-ADBF-58E44C290204}"/>
              </a:ext>
            </a:extLst>
          </p:cNvPr>
          <p:cNvSpPr txBox="1"/>
          <p:nvPr/>
        </p:nvSpPr>
        <p:spPr>
          <a:xfrm>
            <a:off x="3211478" y="2439591"/>
            <a:ext cx="1211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>
                <a:solidFill>
                  <a:srgbClr val="EA2109"/>
                </a:solidFill>
              </a:rPr>
              <a:t>Reduced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1A9F9A51-3499-D551-FF39-6DD667110531}"/>
              </a:ext>
            </a:extLst>
          </p:cNvPr>
          <p:cNvSpPr txBox="1"/>
          <p:nvPr/>
        </p:nvSpPr>
        <p:spPr>
          <a:xfrm>
            <a:off x="3027319" y="4174330"/>
            <a:ext cx="157959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/>
              <a:t>On balance sheet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B10634C7-78C4-3D6F-10B9-3DCB14C0B1F0}"/>
              </a:ext>
            </a:extLst>
          </p:cNvPr>
          <p:cNvSpPr txBox="1"/>
          <p:nvPr/>
        </p:nvSpPr>
        <p:spPr>
          <a:xfrm>
            <a:off x="3211478" y="4603384"/>
            <a:ext cx="1211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>
                <a:solidFill>
                  <a:srgbClr val="A6E300"/>
                </a:solidFill>
              </a:rPr>
              <a:t>Depreciation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F7672354-A301-54FE-BEF0-C134FA21B930}"/>
              </a:ext>
            </a:extLst>
          </p:cNvPr>
          <p:cNvSpPr txBox="1"/>
          <p:nvPr/>
        </p:nvSpPr>
        <p:spPr>
          <a:xfrm>
            <a:off x="3027319" y="3303226"/>
            <a:ext cx="157959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>
                <a:solidFill>
                  <a:srgbClr val="00B050"/>
                </a:solidFill>
              </a:rPr>
              <a:t>Maintained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536E4A3B-8D3D-7E7C-F581-74202DD42F7F}"/>
              </a:ext>
            </a:extLst>
          </p:cNvPr>
          <p:cNvSpPr txBox="1"/>
          <p:nvPr/>
        </p:nvSpPr>
        <p:spPr>
          <a:xfrm>
            <a:off x="2892501" y="5200271"/>
            <a:ext cx="1849229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>
                <a:solidFill>
                  <a:srgbClr val="EA2109"/>
                </a:solidFill>
              </a:rPr>
              <a:t>Not covered</a:t>
            </a:r>
          </a:p>
          <a:p>
            <a:pPr algn="ctr"/>
            <a:r>
              <a:rPr lang="en-GB" sz="700" b="1"/>
              <a:t>(unless included in a global offer)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BE9C7957-F96C-BEC2-5505-3FD74539F9C4}"/>
              </a:ext>
            </a:extLst>
          </p:cNvPr>
          <p:cNvSpPr txBox="1"/>
          <p:nvPr/>
        </p:nvSpPr>
        <p:spPr>
          <a:xfrm>
            <a:off x="3027319" y="5747364"/>
            <a:ext cx="157959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 dirty="0">
                <a:solidFill>
                  <a:srgbClr val="EA2109"/>
                </a:solidFill>
              </a:rPr>
              <a:t>Borne by the customer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30643D9D-DA3C-16A6-6310-86067018C7F2}"/>
              </a:ext>
            </a:extLst>
          </p:cNvPr>
          <p:cNvSpPr txBox="1"/>
          <p:nvPr/>
        </p:nvSpPr>
        <p:spPr>
          <a:xfrm>
            <a:off x="5223117" y="1999878"/>
            <a:ext cx="15795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 dirty="0">
                <a:solidFill>
                  <a:srgbClr val="A6E300"/>
                </a:solidFill>
              </a:rPr>
              <a:t>Monthly </a:t>
            </a:r>
            <a:r>
              <a:rPr lang="en-GB" sz="1000" b="1" dirty="0" err="1">
                <a:solidFill>
                  <a:srgbClr val="A6E300"/>
                </a:solidFill>
              </a:rPr>
              <a:t>installments</a:t>
            </a:r>
            <a:endParaRPr lang="en-GB" sz="1000" b="1" dirty="0">
              <a:solidFill>
                <a:srgbClr val="A6E300"/>
              </a:solidFill>
            </a:endParaRPr>
          </a:p>
          <a:p>
            <a:pPr algn="ctr"/>
            <a:r>
              <a:rPr lang="en-GB" sz="1000" b="1" dirty="0"/>
              <a:t>( + possible deposit)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A399DCA8-6D96-37C9-8642-7F413C720A9A}"/>
              </a:ext>
            </a:extLst>
          </p:cNvPr>
          <p:cNvSpPr txBox="1"/>
          <p:nvPr/>
        </p:nvSpPr>
        <p:spPr>
          <a:xfrm>
            <a:off x="5407276" y="2439591"/>
            <a:ext cx="1211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>
                <a:solidFill>
                  <a:srgbClr val="A6E300"/>
                </a:solidFill>
              </a:rPr>
              <a:t>Reduced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E0DDB426-9E44-0BC5-2AA0-314106BEFBF9}"/>
              </a:ext>
            </a:extLst>
          </p:cNvPr>
          <p:cNvSpPr txBox="1"/>
          <p:nvPr/>
        </p:nvSpPr>
        <p:spPr>
          <a:xfrm>
            <a:off x="5223117" y="4174330"/>
            <a:ext cx="157959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/>
              <a:t>On balance sheet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7D9DBFB6-5751-74A9-2EC5-6F8D2D738E58}"/>
              </a:ext>
            </a:extLst>
          </p:cNvPr>
          <p:cNvSpPr txBox="1"/>
          <p:nvPr/>
        </p:nvSpPr>
        <p:spPr>
          <a:xfrm>
            <a:off x="5407276" y="4603384"/>
            <a:ext cx="12112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>
                <a:solidFill>
                  <a:srgbClr val="A6E300"/>
                </a:solidFill>
              </a:rPr>
              <a:t>Depreciation + interest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0931C5B0-B581-A816-1EF3-3B2E9F35F231}"/>
              </a:ext>
            </a:extLst>
          </p:cNvPr>
          <p:cNvSpPr txBox="1"/>
          <p:nvPr/>
        </p:nvSpPr>
        <p:spPr>
          <a:xfrm>
            <a:off x="5223117" y="3303226"/>
            <a:ext cx="15795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>
                <a:solidFill>
                  <a:srgbClr val="FBD800"/>
                </a:solidFill>
              </a:rPr>
              <a:t>Reduced</a:t>
            </a:r>
          </a:p>
          <a:p>
            <a:pPr algn="ctr"/>
            <a:r>
              <a:rPr lang="en-GB" sz="1000" b="1">
                <a:solidFill>
                  <a:srgbClr val="FBD800"/>
                </a:solidFill>
              </a:rPr>
              <a:t>(potential risks)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42761A02-2CD8-66F7-F747-E849D3D55674}"/>
              </a:ext>
            </a:extLst>
          </p:cNvPr>
          <p:cNvSpPr txBox="1"/>
          <p:nvPr/>
        </p:nvSpPr>
        <p:spPr>
          <a:xfrm>
            <a:off x="5088299" y="5200271"/>
            <a:ext cx="1849229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>
                <a:solidFill>
                  <a:srgbClr val="EA2109"/>
                </a:solidFill>
              </a:rPr>
              <a:t>Not covered</a:t>
            </a:r>
          </a:p>
          <a:p>
            <a:pPr algn="ctr"/>
            <a:r>
              <a:rPr lang="en-GB" sz="700" b="1"/>
              <a:t>(unless included in a global offer)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0E40466F-162A-9370-754E-5DF1729148C4}"/>
              </a:ext>
            </a:extLst>
          </p:cNvPr>
          <p:cNvSpPr txBox="1"/>
          <p:nvPr/>
        </p:nvSpPr>
        <p:spPr>
          <a:xfrm>
            <a:off x="5223117" y="5747364"/>
            <a:ext cx="157959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 dirty="0">
                <a:solidFill>
                  <a:srgbClr val="EA2109"/>
                </a:solidFill>
              </a:rPr>
              <a:t>Borne by the customer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C5C3E484-6214-7493-4197-AB80E818C318}"/>
              </a:ext>
            </a:extLst>
          </p:cNvPr>
          <p:cNvSpPr txBox="1"/>
          <p:nvPr/>
        </p:nvSpPr>
        <p:spPr>
          <a:xfrm>
            <a:off x="7396900" y="1999878"/>
            <a:ext cx="15795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 dirty="0">
                <a:solidFill>
                  <a:srgbClr val="00B050"/>
                </a:solidFill>
              </a:rPr>
              <a:t>Lease rents</a:t>
            </a:r>
          </a:p>
          <a:p>
            <a:pPr algn="ctr"/>
            <a:r>
              <a:rPr lang="en-GB" sz="800" b="1" dirty="0"/>
              <a:t>( + possible increased 1</a:t>
            </a:r>
            <a:r>
              <a:rPr lang="en-GB" sz="800" b="1" baseline="30000" dirty="0"/>
              <a:t>st</a:t>
            </a:r>
            <a:r>
              <a:rPr lang="en-GB" sz="800" b="1" dirty="0"/>
              <a:t> rent)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26EC2648-2694-C529-7E42-69D87CD9B6EA}"/>
              </a:ext>
            </a:extLst>
          </p:cNvPr>
          <p:cNvSpPr txBox="1"/>
          <p:nvPr/>
        </p:nvSpPr>
        <p:spPr>
          <a:xfrm>
            <a:off x="7581059" y="2439591"/>
            <a:ext cx="1211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algn="ctr">
              <a:defRPr sz="1000" b="1">
                <a:solidFill>
                  <a:srgbClr val="00B050"/>
                </a:solidFill>
              </a:defRPr>
            </a:lvl1pPr>
          </a:lstStyle>
          <a:p>
            <a:r>
              <a:rPr lang="en-GB"/>
              <a:t>Maintained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CD742730-62FB-D82E-A032-D9D2200790C0}"/>
              </a:ext>
            </a:extLst>
          </p:cNvPr>
          <p:cNvSpPr txBox="1"/>
          <p:nvPr/>
        </p:nvSpPr>
        <p:spPr>
          <a:xfrm>
            <a:off x="7396900" y="4174330"/>
            <a:ext cx="157959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/>
              <a:t>On profit and loss account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7030D5C2-B5F4-C00A-DFD8-FEB92EBF01DE}"/>
              </a:ext>
            </a:extLst>
          </p:cNvPr>
          <p:cNvSpPr txBox="1"/>
          <p:nvPr/>
        </p:nvSpPr>
        <p:spPr>
          <a:xfrm>
            <a:off x="7396900" y="4603384"/>
            <a:ext cx="15795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 dirty="0">
                <a:solidFill>
                  <a:srgbClr val="00B050"/>
                </a:solidFill>
              </a:rPr>
              <a:t>Increased 1</a:t>
            </a:r>
            <a:r>
              <a:rPr lang="en-GB" sz="1000" b="1" baseline="30000" dirty="0">
                <a:solidFill>
                  <a:srgbClr val="00B050"/>
                </a:solidFill>
              </a:rPr>
              <a:t>st</a:t>
            </a:r>
            <a:r>
              <a:rPr lang="en-GB" sz="1000" b="1" dirty="0">
                <a:solidFill>
                  <a:srgbClr val="00B050"/>
                </a:solidFill>
              </a:rPr>
              <a:t> rent + lease rents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31FE5C5C-3D8C-416F-488D-BB7FD168B7A8}"/>
              </a:ext>
            </a:extLst>
          </p:cNvPr>
          <p:cNvSpPr txBox="1"/>
          <p:nvPr/>
        </p:nvSpPr>
        <p:spPr>
          <a:xfrm>
            <a:off x="7396900" y="3303226"/>
            <a:ext cx="157959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>
                <a:solidFill>
                  <a:srgbClr val="00B050"/>
                </a:solidFill>
              </a:rPr>
              <a:t>Maintained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2A912693-78FB-6949-4F6F-412DD1D8F38C}"/>
              </a:ext>
            </a:extLst>
          </p:cNvPr>
          <p:cNvSpPr txBox="1"/>
          <p:nvPr/>
        </p:nvSpPr>
        <p:spPr>
          <a:xfrm>
            <a:off x="7262082" y="5200271"/>
            <a:ext cx="1849229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>
                <a:solidFill>
                  <a:srgbClr val="EA2109"/>
                </a:solidFill>
              </a:rPr>
              <a:t>Not covered</a:t>
            </a:r>
          </a:p>
          <a:p>
            <a:pPr algn="ctr"/>
            <a:r>
              <a:rPr lang="en-GB" sz="700" b="1"/>
              <a:t>(unless included in a global offer)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3E0A0D46-DB82-996A-807F-1A5BDD5F2B41}"/>
              </a:ext>
            </a:extLst>
          </p:cNvPr>
          <p:cNvSpPr txBox="1"/>
          <p:nvPr/>
        </p:nvSpPr>
        <p:spPr>
          <a:xfrm>
            <a:off x="7396900" y="5747364"/>
            <a:ext cx="157959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 dirty="0">
                <a:solidFill>
                  <a:srgbClr val="EA2109"/>
                </a:solidFill>
              </a:rPr>
              <a:t>Borne by the customer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E82EB792-2488-A921-C93A-8BD19D476D08}"/>
              </a:ext>
            </a:extLst>
          </p:cNvPr>
          <p:cNvSpPr txBox="1"/>
          <p:nvPr/>
        </p:nvSpPr>
        <p:spPr>
          <a:xfrm>
            <a:off x="9529648" y="1999878"/>
            <a:ext cx="157959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 dirty="0">
                <a:solidFill>
                  <a:srgbClr val="A6E300"/>
                </a:solidFill>
              </a:rPr>
              <a:t>Lease rents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5FC03201-FC99-6D52-515B-17F264E714F3}"/>
              </a:ext>
            </a:extLst>
          </p:cNvPr>
          <p:cNvSpPr txBox="1"/>
          <p:nvPr/>
        </p:nvSpPr>
        <p:spPr>
          <a:xfrm>
            <a:off x="9713807" y="2439591"/>
            <a:ext cx="1211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algn="ctr">
              <a:defRPr sz="1000" b="1">
                <a:solidFill>
                  <a:srgbClr val="00B050"/>
                </a:solidFill>
              </a:defRPr>
            </a:lvl1pPr>
          </a:lstStyle>
          <a:p>
            <a:r>
              <a:rPr lang="en-GB"/>
              <a:t>Maintained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AC32F5D9-476D-3027-AB62-9DEF587682FD}"/>
              </a:ext>
            </a:extLst>
          </p:cNvPr>
          <p:cNvSpPr txBox="1"/>
          <p:nvPr/>
        </p:nvSpPr>
        <p:spPr>
          <a:xfrm>
            <a:off x="9529648" y="4174330"/>
            <a:ext cx="157959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/>
              <a:t>On profit and loss account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C3918879-7DD4-A498-8649-120DEA6E0089}"/>
              </a:ext>
            </a:extLst>
          </p:cNvPr>
          <p:cNvSpPr txBox="1"/>
          <p:nvPr/>
        </p:nvSpPr>
        <p:spPr>
          <a:xfrm>
            <a:off x="9713807" y="4603384"/>
            <a:ext cx="1211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 dirty="0">
                <a:solidFill>
                  <a:srgbClr val="A6E300"/>
                </a:solidFill>
              </a:rPr>
              <a:t>Lease rents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A9457E22-6C1B-F170-07CB-AC1DB81DF36C}"/>
              </a:ext>
            </a:extLst>
          </p:cNvPr>
          <p:cNvSpPr txBox="1"/>
          <p:nvPr/>
        </p:nvSpPr>
        <p:spPr>
          <a:xfrm>
            <a:off x="9529648" y="3303226"/>
            <a:ext cx="157959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>
                <a:solidFill>
                  <a:srgbClr val="00B050"/>
                </a:solidFill>
              </a:rPr>
              <a:t>Maintained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F05DD2A9-47CC-F296-C8ED-5374ACB626BA}"/>
              </a:ext>
            </a:extLst>
          </p:cNvPr>
          <p:cNvSpPr txBox="1"/>
          <p:nvPr/>
        </p:nvSpPr>
        <p:spPr>
          <a:xfrm>
            <a:off x="9394830" y="5200271"/>
            <a:ext cx="184922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>
                <a:solidFill>
                  <a:srgbClr val="00B050"/>
                </a:solidFill>
              </a:rPr>
              <a:t>Covered in the global offer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16214BA1-EB80-B0F8-E4EC-40035C6F42EB}"/>
              </a:ext>
            </a:extLst>
          </p:cNvPr>
          <p:cNvSpPr txBox="1"/>
          <p:nvPr/>
        </p:nvSpPr>
        <p:spPr>
          <a:xfrm>
            <a:off x="9529648" y="5747364"/>
            <a:ext cx="157959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>
                <a:solidFill>
                  <a:srgbClr val="00B050"/>
                </a:solidFill>
              </a:rPr>
              <a:t>Borne by the lessor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103D28ED-5432-C394-C514-7D636F6D6A28}"/>
              </a:ext>
            </a:extLst>
          </p:cNvPr>
          <p:cNvSpPr txBox="1"/>
          <p:nvPr/>
        </p:nvSpPr>
        <p:spPr>
          <a:xfrm>
            <a:off x="196127" y="6399487"/>
            <a:ext cx="618648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b="1" i="1" dirty="0">
                <a:solidFill>
                  <a:schemeClr val="bg1"/>
                </a:solidFill>
              </a:rPr>
              <a:t>Click on the left boxes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7AF1162-48BE-CFF9-364D-10DD51FBDE11}"/>
              </a:ext>
            </a:extLst>
          </p:cNvPr>
          <p:cNvSpPr/>
          <p:nvPr/>
        </p:nvSpPr>
        <p:spPr>
          <a:xfrm>
            <a:off x="2843157" y="1545956"/>
            <a:ext cx="1947917" cy="309003"/>
          </a:xfrm>
          <a:prstGeom prst="rect">
            <a:avLst/>
          </a:prstGeom>
          <a:solidFill>
            <a:srgbClr val="243782"/>
          </a:solidFill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latin typeface="+mj-lt"/>
              </a:rPr>
              <a:t>Cash Purchase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0EFC10D-4C8B-5D44-AB1C-25563E2BB817}"/>
              </a:ext>
            </a:extLst>
          </p:cNvPr>
          <p:cNvSpPr/>
          <p:nvPr/>
        </p:nvSpPr>
        <p:spPr>
          <a:xfrm>
            <a:off x="5038955" y="1545547"/>
            <a:ext cx="1947917" cy="309003"/>
          </a:xfrm>
          <a:prstGeom prst="rect">
            <a:avLst/>
          </a:prstGeom>
          <a:solidFill>
            <a:srgbClr val="243782"/>
          </a:solidFill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latin typeface="+mj-lt"/>
              </a:rPr>
              <a:t>Classic Financing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6578CA8-6CA4-19B9-D469-AF3068C1E6CF}"/>
              </a:ext>
            </a:extLst>
          </p:cNvPr>
          <p:cNvSpPr/>
          <p:nvPr/>
        </p:nvSpPr>
        <p:spPr>
          <a:xfrm>
            <a:off x="7212738" y="1581200"/>
            <a:ext cx="1947917" cy="309003"/>
          </a:xfrm>
          <a:prstGeom prst="rect">
            <a:avLst/>
          </a:prstGeom>
          <a:solidFill>
            <a:srgbClr val="243782"/>
          </a:solidFill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latin typeface="+mj-lt"/>
              </a:rPr>
              <a:t>Financial Leasing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39C4319B-EA86-0273-2F20-76BA8D639087}"/>
              </a:ext>
            </a:extLst>
          </p:cNvPr>
          <p:cNvSpPr/>
          <p:nvPr/>
        </p:nvSpPr>
        <p:spPr>
          <a:xfrm>
            <a:off x="9345486" y="1552281"/>
            <a:ext cx="1947917" cy="309003"/>
          </a:xfrm>
          <a:prstGeom prst="rect">
            <a:avLst/>
          </a:prstGeom>
          <a:solidFill>
            <a:srgbClr val="243782"/>
          </a:solidFill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latin typeface="+mj-lt"/>
              </a:rPr>
              <a:t>Operational Leasing</a:t>
            </a:r>
          </a:p>
        </p:txBody>
      </p:sp>
      <p:sp>
        <p:nvSpPr>
          <p:cNvPr id="90" name="TextBox 33">
            <a:extLst>
              <a:ext uri="{FF2B5EF4-FFF2-40B4-BE49-F238E27FC236}">
                <a16:creationId xmlns:a16="http://schemas.microsoft.com/office/drawing/2014/main" id="{220C6683-48B1-3DC2-AC5C-4574B360ACAE}"/>
              </a:ext>
            </a:extLst>
          </p:cNvPr>
          <p:cNvSpPr txBox="1"/>
          <p:nvPr/>
        </p:nvSpPr>
        <p:spPr>
          <a:xfrm>
            <a:off x="1402988" y="5646422"/>
            <a:ext cx="121127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 dirty="0"/>
              <a:t>Depreciation (residual value) risk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7741958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1E59BB88-B79E-E3F4-C8D2-CF1A4FA5EDD5}"/>
              </a:ext>
            </a:extLst>
          </p:cNvPr>
          <p:cNvSpPr/>
          <p:nvPr/>
        </p:nvSpPr>
        <p:spPr>
          <a:xfrm>
            <a:off x="350345" y="1908202"/>
            <a:ext cx="2259505" cy="994088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A593174-37E6-3E7A-2B8E-6E5A51E366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2651" y="103272"/>
            <a:ext cx="9923442" cy="406400"/>
          </a:xfrm>
        </p:spPr>
        <p:txBody>
          <a:bodyPr>
            <a:noAutofit/>
          </a:bodyPr>
          <a:lstStyle/>
          <a:p>
            <a:r>
              <a:rPr lang="en-GB" sz="1600" dirty="0">
                <a:solidFill>
                  <a:schemeClr val="bg1"/>
                </a:solidFill>
                <a:latin typeface="+mj-lt"/>
              </a:rPr>
              <a:t>02 – Perceived advantages and disadvantages of each </a:t>
            </a:r>
            <a:r>
              <a:rPr lang="en-GB" sz="1600" dirty="0">
                <a:latin typeface="+mj-lt"/>
              </a:rPr>
              <a:t>acquisition</a:t>
            </a:r>
            <a:r>
              <a:rPr lang="en-GB" sz="1600" dirty="0">
                <a:solidFill>
                  <a:schemeClr val="bg1"/>
                </a:solidFill>
                <a:latin typeface="+mj-lt"/>
              </a:rPr>
              <a:t> method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7B72DE4-1DBA-3712-CE21-CD08B1EA1BDB}"/>
              </a:ext>
            </a:extLst>
          </p:cNvPr>
          <p:cNvSpPr txBox="1"/>
          <p:nvPr/>
        </p:nvSpPr>
        <p:spPr>
          <a:xfrm>
            <a:off x="196127" y="751705"/>
            <a:ext cx="117997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Link between </a:t>
            </a:r>
            <a:r>
              <a:rPr lang="en-GB" dirty="0">
                <a:solidFill>
                  <a:schemeClr val="bg1"/>
                </a:solidFill>
                <a:latin typeface="+mj-lt"/>
              </a:rPr>
              <a:t>acquisition method </a:t>
            </a:r>
            <a:r>
              <a:rPr lang="en-GB" dirty="0">
                <a:solidFill>
                  <a:schemeClr val="bg1"/>
                </a:solidFill>
              </a:rPr>
              <a:t>and </a:t>
            </a:r>
            <a:r>
              <a:rPr lang="en-GB" dirty="0">
                <a:solidFill>
                  <a:schemeClr val="bg1"/>
                </a:solidFill>
                <a:latin typeface="+mj-lt"/>
              </a:rPr>
              <a:t>business criteria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EFF6F36-BDEC-8660-4130-CD8AEFD65308}"/>
              </a:ext>
            </a:extLst>
          </p:cNvPr>
          <p:cNvSpPr txBox="1"/>
          <p:nvPr/>
        </p:nvSpPr>
        <p:spPr>
          <a:xfrm>
            <a:off x="196127" y="1227500"/>
            <a:ext cx="1102891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>
                <a:latin typeface="+mj-lt"/>
              </a:rPr>
              <a:t>Which acquisition method suits each business criterion?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7C7C5D6-45A7-F857-00F0-85367032638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49174" y1="48951" x2="49174" y2="48951"/>
                        <a14:foregroundMark x1="60610" y1="83566" x2="60610" y2="835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5626" y="2146868"/>
            <a:ext cx="656097" cy="47685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498A6F0-14EF-68C7-A245-C54D50395C14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896" y="3098383"/>
            <a:ext cx="454185" cy="42665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6E58F2B-9828-7788-562E-EE2C79AEAB1E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1162" y="3826012"/>
            <a:ext cx="447652" cy="51070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605F16B-C949-855F-A42F-3A13190D0728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896" y="5106249"/>
            <a:ext cx="474630" cy="47463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B6B87105-7659-3F67-3420-FC4D97D836E5}"/>
              </a:ext>
            </a:extLst>
          </p:cNvPr>
          <p:cNvSpPr/>
          <p:nvPr/>
        </p:nvSpPr>
        <p:spPr>
          <a:xfrm>
            <a:off x="350345" y="3001563"/>
            <a:ext cx="2259505" cy="646826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EEACDC8-4D3E-190B-680D-0CDCC14E8187}"/>
              </a:ext>
            </a:extLst>
          </p:cNvPr>
          <p:cNvSpPr/>
          <p:nvPr/>
        </p:nvSpPr>
        <p:spPr>
          <a:xfrm>
            <a:off x="350344" y="3743428"/>
            <a:ext cx="2259505" cy="662098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D6F21F1-C804-135C-28F7-CA3F9203F10E}"/>
              </a:ext>
            </a:extLst>
          </p:cNvPr>
          <p:cNvSpPr/>
          <p:nvPr/>
        </p:nvSpPr>
        <p:spPr>
          <a:xfrm>
            <a:off x="350344" y="4526612"/>
            <a:ext cx="2259505" cy="1641596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28F5C99-DC90-AE1E-9C77-8298321E0EDE}"/>
              </a:ext>
            </a:extLst>
          </p:cNvPr>
          <p:cNvSpPr txBox="1"/>
          <p:nvPr/>
        </p:nvSpPr>
        <p:spPr>
          <a:xfrm>
            <a:off x="1101723" y="1888232"/>
            <a:ext cx="158589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b="1" dirty="0"/>
              <a:t>Cash outflow</a:t>
            </a:r>
          </a:p>
          <a:p>
            <a:r>
              <a:rPr lang="en-GB" sz="800" b="1" dirty="0"/>
              <a:t>(with no contribution / increased 1</a:t>
            </a:r>
            <a:r>
              <a:rPr lang="en-GB" sz="800" b="1" baseline="30000" dirty="0"/>
              <a:t>st</a:t>
            </a:r>
            <a:r>
              <a:rPr lang="en-GB" sz="800" b="1" dirty="0"/>
              <a:t> rent)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230A46E-0AD8-7C70-888E-44EE55FEBEDE}"/>
              </a:ext>
            </a:extLst>
          </p:cNvPr>
          <p:cNvSpPr txBox="1"/>
          <p:nvPr/>
        </p:nvSpPr>
        <p:spPr>
          <a:xfrm>
            <a:off x="1061543" y="2382222"/>
            <a:ext cx="14979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00" b="1" dirty="0"/>
              <a:t>With contribution / Increased 1st rent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A22535C-9D92-E75D-41C1-AACED203813F}"/>
              </a:ext>
            </a:extLst>
          </p:cNvPr>
          <p:cNvSpPr txBox="1"/>
          <p:nvPr/>
        </p:nvSpPr>
        <p:spPr>
          <a:xfrm>
            <a:off x="1369672" y="3927287"/>
            <a:ext cx="134880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b="1" dirty="0"/>
              <a:t>Expenses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26CDC1A-B7D3-55D2-1A0F-F8F7B2DD3B4F}"/>
              </a:ext>
            </a:extLst>
          </p:cNvPr>
          <p:cNvSpPr txBox="1"/>
          <p:nvPr/>
        </p:nvSpPr>
        <p:spPr>
          <a:xfrm>
            <a:off x="1445873" y="3111507"/>
            <a:ext cx="12112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 dirty="0"/>
              <a:t>Access to credit lines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676DAB7-47D9-77BA-21CB-D32A9CCD3B1F}"/>
              </a:ext>
            </a:extLst>
          </p:cNvPr>
          <p:cNvSpPr txBox="1"/>
          <p:nvPr/>
        </p:nvSpPr>
        <p:spPr>
          <a:xfrm>
            <a:off x="1295289" y="4559135"/>
            <a:ext cx="121127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 dirty="0"/>
              <a:t>Mechanical risks and mobility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C082AAC-61EF-72FE-C2FD-77E9621C51FA}"/>
              </a:ext>
            </a:extLst>
          </p:cNvPr>
          <p:cNvSpPr txBox="1"/>
          <p:nvPr/>
        </p:nvSpPr>
        <p:spPr>
          <a:xfrm>
            <a:off x="1162526" y="5089055"/>
            <a:ext cx="14344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 dirty="0"/>
              <a:t>Depreciation (residual value) risk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FA72261-0D7A-D1F2-8FB8-4A9C6264BCDB}"/>
              </a:ext>
            </a:extLst>
          </p:cNvPr>
          <p:cNvSpPr txBox="1"/>
          <p:nvPr/>
        </p:nvSpPr>
        <p:spPr>
          <a:xfrm>
            <a:off x="124741" y="6349702"/>
            <a:ext cx="284116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b="1" i="1" dirty="0">
                <a:solidFill>
                  <a:schemeClr val="bg1"/>
                </a:solidFill>
              </a:rPr>
              <a:t>Click on the acquisition methods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14FD50C4-D416-2C25-00BC-8142242D7E4E}"/>
              </a:ext>
            </a:extLst>
          </p:cNvPr>
          <p:cNvSpPr txBox="1"/>
          <p:nvPr/>
        </p:nvSpPr>
        <p:spPr>
          <a:xfrm>
            <a:off x="1438438" y="5497093"/>
            <a:ext cx="1211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/>
              <a:t>Owner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5202EA02-FAE7-CE5F-4567-1A736E02C1BE}"/>
              </a:ext>
            </a:extLst>
          </p:cNvPr>
          <p:cNvSpPr txBox="1"/>
          <p:nvPr/>
        </p:nvSpPr>
        <p:spPr>
          <a:xfrm>
            <a:off x="1401322" y="5844025"/>
            <a:ext cx="1211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/>
              <a:t>Capital gain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6EECBBC2-0BBA-850C-19B7-2CE980F4A99C}"/>
              </a:ext>
            </a:extLst>
          </p:cNvPr>
          <p:cNvSpPr/>
          <p:nvPr/>
        </p:nvSpPr>
        <p:spPr>
          <a:xfrm>
            <a:off x="4120455" y="6366442"/>
            <a:ext cx="7298949" cy="3882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7F055EA-53DE-786B-90F9-9D12202DEEB7}"/>
              </a:ext>
            </a:extLst>
          </p:cNvPr>
          <p:cNvSpPr txBox="1"/>
          <p:nvPr/>
        </p:nvSpPr>
        <p:spPr>
          <a:xfrm>
            <a:off x="4559454" y="6429780"/>
            <a:ext cx="147387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/>
              <a:t>Ideal solution</a:t>
            </a: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978275A5-B122-EC7A-6919-21980EE50342}"/>
              </a:ext>
            </a:extLst>
          </p:cNvPr>
          <p:cNvSpPr txBox="1"/>
          <p:nvPr/>
        </p:nvSpPr>
        <p:spPr>
          <a:xfrm>
            <a:off x="6373656" y="6429780"/>
            <a:ext cx="147387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/>
              <a:t>Good solution</a:t>
            </a:r>
          </a:p>
        </p:txBody>
      </p:sp>
      <p:sp>
        <p:nvSpPr>
          <p:cNvPr id="130" name="TextBox 129">
            <a:extLst>
              <a:ext uri="{FF2B5EF4-FFF2-40B4-BE49-F238E27FC236}">
                <a16:creationId xmlns:a16="http://schemas.microsoft.com/office/drawing/2014/main" id="{7FC5CCBE-14AE-1E70-F775-F6881A706B5D}"/>
              </a:ext>
            </a:extLst>
          </p:cNvPr>
          <p:cNvSpPr txBox="1"/>
          <p:nvPr/>
        </p:nvSpPr>
        <p:spPr>
          <a:xfrm>
            <a:off x="8197010" y="6429780"/>
            <a:ext cx="177973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/>
              <a:t>Not the ideal solution</a:t>
            </a:r>
          </a:p>
        </p:txBody>
      </p:sp>
      <p:pic>
        <p:nvPicPr>
          <p:cNvPr id="3" name="Picture 2" descr="Smiley Picto Images – Parcourir 11,227 le catalogue de photos, vecteurs et  vidéos | Adobe Stock">
            <a:extLst>
              <a:ext uri="{FF2B5EF4-FFF2-40B4-BE49-F238E27FC236}">
                <a16:creationId xmlns:a16="http://schemas.microsoft.com/office/drawing/2014/main" id="{1F5E41CC-1946-6698-007B-C0D9FB9426A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917820" y="6373176"/>
            <a:ext cx="342631" cy="339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Smiley Picto Images – Parcourir 11,227 le catalogue de photos, vecteurs et  vidéos | Adobe Stock">
            <a:extLst>
              <a:ext uri="{FF2B5EF4-FFF2-40B4-BE49-F238E27FC236}">
                <a16:creationId xmlns:a16="http://schemas.microsoft.com/office/drawing/2014/main" id="{6FDBDE33-01C2-78CA-393C-7C2CC3F68CD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849624" y="6387312"/>
            <a:ext cx="352002" cy="346546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Smiley Picto Images – Parcourir 11,227 le catalogue de photos, vecteurs et  vidéos | Adobe Stock">
            <a:extLst>
              <a:ext uri="{FF2B5EF4-FFF2-40B4-BE49-F238E27FC236}">
                <a16:creationId xmlns:a16="http://schemas.microsoft.com/office/drawing/2014/main" id="{E3D795F2-3C0F-0A65-07F9-8B437427629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028818" y="6376463"/>
            <a:ext cx="355233" cy="367688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E3D004E-CA07-7AD3-6BB6-869EFE86C06A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83595" y="6376222"/>
            <a:ext cx="364863" cy="368170"/>
          </a:xfrm>
          <a:prstGeom prst="rect">
            <a:avLst/>
          </a:prstGeom>
        </p:spPr>
      </p:pic>
      <p:sp>
        <p:nvSpPr>
          <p:cNvPr id="35" name="TextBox 26">
            <a:extLst>
              <a:ext uri="{FF2B5EF4-FFF2-40B4-BE49-F238E27FC236}">
                <a16:creationId xmlns:a16="http://schemas.microsoft.com/office/drawing/2014/main" id="{FFA72261-0D7A-D1F2-8FB8-4A9C6264BCDB}"/>
              </a:ext>
            </a:extLst>
          </p:cNvPr>
          <p:cNvSpPr txBox="1"/>
          <p:nvPr/>
        </p:nvSpPr>
        <p:spPr>
          <a:xfrm>
            <a:off x="3163816" y="6399486"/>
            <a:ext cx="95239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b="1" i="1" dirty="0">
                <a:solidFill>
                  <a:schemeClr val="bg1"/>
                </a:solidFill>
              </a:rPr>
              <a:t>Key:</a:t>
            </a:r>
          </a:p>
        </p:txBody>
      </p:sp>
      <p:sp>
        <p:nvSpPr>
          <p:cNvPr id="13" name="TextBox 130">
            <a:extLst>
              <a:ext uri="{FF2B5EF4-FFF2-40B4-BE49-F238E27FC236}">
                <a16:creationId xmlns:a16="http://schemas.microsoft.com/office/drawing/2014/main" id="{E0FD7A81-2CD0-63ED-75FC-8CA630F1A33D}"/>
              </a:ext>
            </a:extLst>
          </p:cNvPr>
          <p:cNvSpPr txBox="1"/>
          <p:nvPr/>
        </p:nvSpPr>
        <p:spPr>
          <a:xfrm>
            <a:off x="10319444" y="6429780"/>
            <a:ext cx="177973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/>
              <a:t>Not recommended solution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8F55CDE-C19A-30B7-F080-FE94AFD9C41B}"/>
              </a:ext>
            </a:extLst>
          </p:cNvPr>
          <p:cNvSpPr/>
          <p:nvPr/>
        </p:nvSpPr>
        <p:spPr>
          <a:xfrm>
            <a:off x="2843157" y="1545956"/>
            <a:ext cx="1947917" cy="309003"/>
          </a:xfrm>
          <a:prstGeom prst="rect">
            <a:avLst/>
          </a:prstGeom>
          <a:solidFill>
            <a:srgbClr val="243782"/>
          </a:solidFill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latin typeface="+mj-lt"/>
              </a:rPr>
              <a:t>Cash Purchase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AE341AAB-8209-9BB9-6D1D-3A5CF066A41D}"/>
              </a:ext>
            </a:extLst>
          </p:cNvPr>
          <p:cNvSpPr/>
          <p:nvPr/>
        </p:nvSpPr>
        <p:spPr>
          <a:xfrm>
            <a:off x="5038955" y="1545547"/>
            <a:ext cx="1947917" cy="309003"/>
          </a:xfrm>
          <a:prstGeom prst="rect">
            <a:avLst/>
          </a:prstGeom>
          <a:solidFill>
            <a:srgbClr val="243782"/>
          </a:solidFill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latin typeface="+mj-lt"/>
              </a:rPr>
              <a:t>Classic Financing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3096079D-31C7-E109-8317-4244923745BB}"/>
              </a:ext>
            </a:extLst>
          </p:cNvPr>
          <p:cNvSpPr/>
          <p:nvPr/>
        </p:nvSpPr>
        <p:spPr>
          <a:xfrm>
            <a:off x="7212738" y="1581200"/>
            <a:ext cx="1947917" cy="309003"/>
          </a:xfrm>
          <a:prstGeom prst="rect">
            <a:avLst/>
          </a:prstGeom>
          <a:solidFill>
            <a:srgbClr val="243782"/>
          </a:solidFill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latin typeface="+mj-lt"/>
              </a:rPr>
              <a:t>Financial Leasing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D1698F05-3EDC-2D0A-CC3E-0FAA566BACA6}"/>
              </a:ext>
            </a:extLst>
          </p:cNvPr>
          <p:cNvSpPr/>
          <p:nvPr/>
        </p:nvSpPr>
        <p:spPr>
          <a:xfrm>
            <a:off x="9345486" y="1552281"/>
            <a:ext cx="1947917" cy="309003"/>
          </a:xfrm>
          <a:prstGeom prst="rect">
            <a:avLst/>
          </a:prstGeom>
          <a:solidFill>
            <a:srgbClr val="243782"/>
          </a:solidFill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latin typeface="+mj-lt"/>
              </a:rPr>
              <a:t>Operational Leasing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8546192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1E59BB88-B79E-E3F4-C8D2-CF1A4FA5EDD5}"/>
              </a:ext>
            </a:extLst>
          </p:cNvPr>
          <p:cNvSpPr/>
          <p:nvPr/>
        </p:nvSpPr>
        <p:spPr>
          <a:xfrm>
            <a:off x="350345" y="1908202"/>
            <a:ext cx="2259505" cy="994088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A593174-37E6-3E7A-2B8E-6E5A51E366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2651" y="103272"/>
            <a:ext cx="9923442" cy="406400"/>
          </a:xfrm>
        </p:spPr>
        <p:txBody>
          <a:bodyPr>
            <a:noAutofit/>
          </a:bodyPr>
          <a:lstStyle/>
          <a:p>
            <a:r>
              <a:rPr lang="en-GB" sz="1600" dirty="0">
                <a:solidFill>
                  <a:schemeClr val="bg1"/>
                </a:solidFill>
                <a:latin typeface="+mj-lt"/>
              </a:rPr>
              <a:t>02 – Perceived advantages and disadvantages of each </a:t>
            </a:r>
            <a:r>
              <a:rPr lang="en-GB" sz="1600" dirty="0">
                <a:latin typeface="+mj-lt"/>
              </a:rPr>
              <a:t>acquisition</a:t>
            </a:r>
            <a:r>
              <a:rPr lang="en-GB" sz="1600" dirty="0">
                <a:solidFill>
                  <a:schemeClr val="bg1"/>
                </a:solidFill>
                <a:latin typeface="+mj-lt"/>
              </a:rPr>
              <a:t> method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7B72DE4-1DBA-3712-CE21-CD08B1EA1BDB}"/>
              </a:ext>
            </a:extLst>
          </p:cNvPr>
          <p:cNvSpPr txBox="1"/>
          <p:nvPr/>
        </p:nvSpPr>
        <p:spPr>
          <a:xfrm>
            <a:off x="196127" y="751705"/>
            <a:ext cx="117997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Link between </a:t>
            </a:r>
            <a:r>
              <a:rPr lang="en-GB" dirty="0">
                <a:solidFill>
                  <a:schemeClr val="bg1"/>
                </a:solidFill>
                <a:latin typeface="+mj-lt"/>
              </a:rPr>
              <a:t>acquisition method </a:t>
            </a:r>
            <a:r>
              <a:rPr lang="en-GB" dirty="0">
                <a:solidFill>
                  <a:schemeClr val="bg1"/>
                </a:solidFill>
              </a:rPr>
              <a:t>and </a:t>
            </a:r>
            <a:r>
              <a:rPr lang="en-GB" dirty="0">
                <a:solidFill>
                  <a:schemeClr val="bg1"/>
                </a:solidFill>
                <a:latin typeface="+mj-lt"/>
              </a:rPr>
              <a:t>business criteria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EFF6F36-BDEC-8660-4130-CD8AEFD65308}"/>
              </a:ext>
            </a:extLst>
          </p:cNvPr>
          <p:cNvSpPr txBox="1"/>
          <p:nvPr/>
        </p:nvSpPr>
        <p:spPr>
          <a:xfrm>
            <a:off x="196127" y="1227500"/>
            <a:ext cx="1102891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>
                <a:latin typeface="+mj-lt"/>
              </a:rPr>
              <a:t>Which acquisition method suits each business criterion?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7C7C5D6-45A7-F857-00F0-85367032638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>
                        <a14:foregroundMark x1="49174" y1="48951" x2="49174" y2="48951"/>
                        <a14:foregroundMark x1="60610" y1="83566" x2="60610" y2="835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2717" y="2148655"/>
            <a:ext cx="656097" cy="47685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498A6F0-14EF-68C7-A245-C54D50395C14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896" y="3098383"/>
            <a:ext cx="454185" cy="42665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6E58F2B-9828-7788-562E-EE2C79AEAB1E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1162" y="3826012"/>
            <a:ext cx="447652" cy="51070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605F16B-C949-855F-A42F-3A13190D0728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896" y="5106249"/>
            <a:ext cx="474630" cy="47463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B6B87105-7659-3F67-3420-FC4D97D836E5}"/>
              </a:ext>
            </a:extLst>
          </p:cNvPr>
          <p:cNvSpPr/>
          <p:nvPr/>
        </p:nvSpPr>
        <p:spPr>
          <a:xfrm>
            <a:off x="350345" y="3001563"/>
            <a:ext cx="2259505" cy="646826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EEACDC8-4D3E-190B-680D-0CDCC14E8187}"/>
              </a:ext>
            </a:extLst>
          </p:cNvPr>
          <p:cNvSpPr/>
          <p:nvPr/>
        </p:nvSpPr>
        <p:spPr>
          <a:xfrm>
            <a:off x="350344" y="3743428"/>
            <a:ext cx="2259505" cy="662098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D6F21F1-C804-135C-28F7-CA3F9203F10E}"/>
              </a:ext>
            </a:extLst>
          </p:cNvPr>
          <p:cNvSpPr/>
          <p:nvPr/>
        </p:nvSpPr>
        <p:spPr>
          <a:xfrm>
            <a:off x="350344" y="4526612"/>
            <a:ext cx="2259505" cy="1641596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A22535C-9D92-E75D-41C1-AACED203813F}"/>
              </a:ext>
            </a:extLst>
          </p:cNvPr>
          <p:cNvSpPr txBox="1"/>
          <p:nvPr/>
        </p:nvSpPr>
        <p:spPr>
          <a:xfrm>
            <a:off x="1369672" y="3952947"/>
            <a:ext cx="134880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b="1" dirty="0"/>
              <a:t>Expenses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26CDC1A-B7D3-55D2-1A0F-F8F7B2DD3B4F}"/>
              </a:ext>
            </a:extLst>
          </p:cNvPr>
          <p:cNvSpPr txBox="1"/>
          <p:nvPr/>
        </p:nvSpPr>
        <p:spPr>
          <a:xfrm>
            <a:off x="1445873" y="3111507"/>
            <a:ext cx="12112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 dirty="0"/>
              <a:t>Access to credit lines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676DAB7-47D9-77BA-21CB-D32A9CCD3B1F}"/>
              </a:ext>
            </a:extLst>
          </p:cNvPr>
          <p:cNvSpPr txBox="1"/>
          <p:nvPr/>
        </p:nvSpPr>
        <p:spPr>
          <a:xfrm>
            <a:off x="1398575" y="4504946"/>
            <a:ext cx="121127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/>
              <a:t>Mechanical risks and mobility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FA72261-0D7A-D1F2-8FB8-4A9C6264BCDB}"/>
              </a:ext>
            </a:extLst>
          </p:cNvPr>
          <p:cNvSpPr txBox="1"/>
          <p:nvPr/>
        </p:nvSpPr>
        <p:spPr>
          <a:xfrm>
            <a:off x="199211" y="6366441"/>
            <a:ext cx="618648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b="1" i="1" dirty="0">
                <a:solidFill>
                  <a:schemeClr val="bg1"/>
                </a:solidFill>
              </a:rPr>
              <a:t>Click on the acquisition methods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F89E65F3-497E-6B13-3C5E-A4E70E1BE3ED}"/>
              </a:ext>
            </a:extLst>
          </p:cNvPr>
          <p:cNvSpPr/>
          <p:nvPr/>
        </p:nvSpPr>
        <p:spPr>
          <a:xfrm>
            <a:off x="2843157" y="1908202"/>
            <a:ext cx="1947917" cy="994088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3E5AE9DB-5A31-1C02-AF21-6ABACBE12F96}"/>
              </a:ext>
            </a:extLst>
          </p:cNvPr>
          <p:cNvSpPr/>
          <p:nvPr/>
        </p:nvSpPr>
        <p:spPr>
          <a:xfrm>
            <a:off x="2843157" y="3001563"/>
            <a:ext cx="1947917" cy="646826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0AD2AE2E-1167-88A5-AC19-E2F44DA00FAA}"/>
              </a:ext>
            </a:extLst>
          </p:cNvPr>
          <p:cNvSpPr/>
          <p:nvPr/>
        </p:nvSpPr>
        <p:spPr>
          <a:xfrm>
            <a:off x="2843157" y="3743428"/>
            <a:ext cx="1947917" cy="662098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5F925FAD-B102-E6FE-FF28-AC31A0E8956E}"/>
              </a:ext>
            </a:extLst>
          </p:cNvPr>
          <p:cNvSpPr/>
          <p:nvPr/>
        </p:nvSpPr>
        <p:spPr>
          <a:xfrm>
            <a:off x="2843157" y="4526612"/>
            <a:ext cx="1947917" cy="1641596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14FD50C4-D416-2C25-00BC-8142242D7E4E}"/>
              </a:ext>
            </a:extLst>
          </p:cNvPr>
          <p:cNvSpPr txBox="1"/>
          <p:nvPr/>
        </p:nvSpPr>
        <p:spPr>
          <a:xfrm>
            <a:off x="1438438" y="5487436"/>
            <a:ext cx="1211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/>
              <a:t>Owner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5202EA02-FAE7-CE5F-4567-1A736E02C1BE}"/>
              </a:ext>
            </a:extLst>
          </p:cNvPr>
          <p:cNvSpPr txBox="1"/>
          <p:nvPr/>
        </p:nvSpPr>
        <p:spPr>
          <a:xfrm>
            <a:off x="1401322" y="5848719"/>
            <a:ext cx="1211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/>
              <a:t>Capital gain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6941B112-48FA-340C-08F5-E5263C9C9A26}"/>
              </a:ext>
            </a:extLst>
          </p:cNvPr>
          <p:cNvSpPr/>
          <p:nvPr/>
        </p:nvSpPr>
        <p:spPr>
          <a:xfrm>
            <a:off x="3543301" y="2453014"/>
            <a:ext cx="547629" cy="3637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ysClr val="windowText" lastClr="000000"/>
                </a:solidFill>
              </a:rPr>
              <a:t>-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6EECBBC2-0BBA-850C-19B7-2CE980F4A99C}"/>
              </a:ext>
            </a:extLst>
          </p:cNvPr>
          <p:cNvSpPr/>
          <p:nvPr/>
        </p:nvSpPr>
        <p:spPr>
          <a:xfrm>
            <a:off x="3548121" y="6366442"/>
            <a:ext cx="7872354" cy="3882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7F055EA-53DE-786B-90F9-9D12202DEEB7}"/>
              </a:ext>
            </a:extLst>
          </p:cNvPr>
          <p:cNvSpPr txBox="1"/>
          <p:nvPr/>
        </p:nvSpPr>
        <p:spPr>
          <a:xfrm>
            <a:off x="3987120" y="6429780"/>
            <a:ext cx="147387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/>
              <a:t>Ideal solution</a:t>
            </a: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978275A5-B122-EC7A-6919-21980EE50342}"/>
              </a:ext>
            </a:extLst>
          </p:cNvPr>
          <p:cNvSpPr txBox="1"/>
          <p:nvPr/>
        </p:nvSpPr>
        <p:spPr>
          <a:xfrm>
            <a:off x="5801322" y="6429780"/>
            <a:ext cx="147387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/>
              <a:t>Good solution</a:t>
            </a:r>
          </a:p>
        </p:txBody>
      </p:sp>
      <p:sp>
        <p:nvSpPr>
          <p:cNvPr id="130" name="TextBox 129">
            <a:extLst>
              <a:ext uri="{FF2B5EF4-FFF2-40B4-BE49-F238E27FC236}">
                <a16:creationId xmlns:a16="http://schemas.microsoft.com/office/drawing/2014/main" id="{7FC5CCBE-14AE-1E70-F775-F6881A706B5D}"/>
              </a:ext>
            </a:extLst>
          </p:cNvPr>
          <p:cNvSpPr txBox="1"/>
          <p:nvPr/>
        </p:nvSpPr>
        <p:spPr>
          <a:xfrm>
            <a:off x="7624676" y="6429780"/>
            <a:ext cx="177973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/>
              <a:t>Not the ideal solution</a:t>
            </a: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7565B896-F5F2-0746-F9F2-246258AA9837}"/>
              </a:ext>
            </a:extLst>
          </p:cNvPr>
          <p:cNvSpPr txBox="1"/>
          <p:nvPr/>
        </p:nvSpPr>
        <p:spPr>
          <a:xfrm>
            <a:off x="9639672" y="6422196"/>
            <a:ext cx="177973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/>
              <a:t>Not recommended solution</a:t>
            </a:r>
          </a:p>
        </p:txBody>
      </p:sp>
      <p:sp>
        <p:nvSpPr>
          <p:cNvPr id="132" name="Rectangle 131">
            <a:extLst>
              <a:ext uri="{FF2B5EF4-FFF2-40B4-BE49-F238E27FC236}">
                <a16:creationId xmlns:a16="http://schemas.microsoft.com/office/drawing/2014/main" id="{7B63EFE2-58F7-CE65-C5B8-A2F25733641B}"/>
              </a:ext>
            </a:extLst>
          </p:cNvPr>
          <p:cNvSpPr/>
          <p:nvPr/>
        </p:nvSpPr>
        <p:spPr>
          <a:xfrm>
            <a:off x="3543301" y="4588526"/>
            <a:ext cx="547629" cy="3637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ysClr val="windowText" lastClr="000000"/>
                </a:solidFill>
              </a:rPr>
              <a:t>/</a:t>
            </a:r>
          </a:p>
        </p:txBody>
      </p:sp>
      <p:pic>
        <p:nvPicPr>
          <p:cNvPr id="104" name="Picture 2" descr="Smiley Picto Images – Parcourir 11,227 le catalogue de photos, vecteurs et  vidéos | Adobe Stock">
            <a:extLst>
              <a:ext uri="{FF2B5EF4-FFF2-40B4-BE49-F238E27FC236}">
                <a16:creationId xmlns:a16="http://schemas.microsoft.com/office/drawing/2014/main" id="{EE6EB455-F40A-48BA-4C76-1212C9B2D90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645800" y="1993049"/>
            <a:ext cx="342631" cy="339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1" name="Picture 2" descr="Smiley Picto Images – Parcourir 11,227 le catalogue de photos, vecteurs et  vidéos | Adobe Stock">
            <a:extLst>
              <a:ext uri="{FF2B5EF4-FFF2-40B4-BE49-F238E27FC236}">
                <a16:creationId xmlns:a16="http://schemas.microsoft.com/office/drawing/2014/main" id="{3B246E5D-ACBD-7FAF-07D7-CA7909F2F77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379439" y="4612022"/>
            <a:ext cx="342631" cy="339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2" name="Picture 2" descr="Smiley Picto Images – Parcourir 11,227 le catalogue de photos, vecteurs et  vidéos | Adobe Stock">
            <a:extLst>
              <a:ext uri="{FF2B5EF4-FFF2-40B4-BE49-F238E27FC236}">
                <a16:creationId xmlns:a16="http://schemas.microsoft.com/office/drawing/2014/main" id="{BF25D9A9-2294-97A1-D16E-45E9445A203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645800" y="5062834"/>
            <a:ext cx="342631" cy="339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9" name="Picture 2" descr="Smiley Picto Images – Parcourir 11,227 le catalogue de photos, vecteurs et  vidéos | Adobe Stock">
            <a:extLst>
              <a:ext uri="{FF2B5EF4-FFF2-40B4-BE49-F238E27FC236}">
                <a16:creationId xmlns:a16="http://schemas.microsoft.com/office/drawing/2014/main" id="{7615C1F3-04C0-5538-03BA-25BDC3ECEF7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906431" y="4608672"/>
            <a:ext cx="352002" cy="346546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2" name="Picture 161">
            <a:extLst>
              <a:ext uri="{FF2B5EF4-FFF2-40B4-BE49-F238E27FC236}">
                <a16:creationId xmlns:a16="http://schemas.microsoft.com/office/drawing/2014/main" id="{6BF3355D-1801-6688-D132-D240F8B7D63E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51268" y="5804479"/>
            <a:ext cx="331694" cy="334700"/>
          </a:xfrm>
          <a:prstGeom prst="rect">
            <a:avLst/>
          </a:prstGeom>
        </p:spPr>
      </p:pic>
      <p:pic>
        <p:nvPicPr>
          <p:cNvPr id="163" name="Picture 162">
            <a:extLst>
              <a:ext uri="{FF2B5EF4-FFF2-40B4-BE49-F238E27FC236}">
                <a16:creationId xmlns:a16="http://schemas.microsoft.com/office/drawing/2014/main" id="{C97F4359-3A65-A7F5-6D2C-42BDAE0D71E0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51268" y="5443196"/>
            <a:ext cx="331694" cy="334700"/>
          </a:xfrm>
          <a:prstGeom prst="rect">
            <a:avLst/>
          </a:prstGeom>
        </p:spPr>
      </p:pic>
      <p:pic>
        <p:nvPicPr>
          <p:cNvPr id="164" name="Picture 163">
            <a:extLst>
              <a:ext uri="{FF2B5EF4-FFF2-40B4-BE49-F238E27FC236}">
                <a16:creationId xmlns:a16="http://schemas.microsoft.com/office/drawing/2014/main" id="{23406E62-E96A-0E09-73C0-6440D3A3A1CA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51268" y="3144212"/>
            <a:ext cx="331694" cy="334700"/>
          </a:xfrm>
          <a:prstGeom prst="rect">
            <a:avLst/>
          </a:prstGeom>
        </p:spPr>
      </p:pic>
      <p:pic>
        <p:nvPicPr>
          <p:cNvPr id="165" name="Picture 2" descr="Smiley Picto Images – Parcourir 11,227 le catalogue de photos, vecteurs et  vidéos | Adobe Stock">
            <a:extLst>
              <a:ext uri="{FF2B5EF4-FFF2-40B4-BE49-F238E27FC236}">
                <a16:creationId xmlns:a16="http://schemas.microsoft.com/office/drawing/2014/main" id="{F4D3D577-966B-5905-C81D-B1B651FBC91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639499" y="3892213"/>
            <a:ext cx="355233" cy="367688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6" name="Picture 2" descr="Smiley Picto Images – Parcourir 11,227 le catalogue de photos, vecteurs et  vidéos | Adobe Stock">
            <a:extLst>
              <a:ext uri="{FF2B5EF4-FFF2-40B4-BE49-F238E27FC236}">
                <a16:creationId xmlns:a16="http://schemas.microsoft.com/office/drawing/2014/main" id="{0F0992CF-C94F-219F-153E-0822987ED66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345486" y="6373176"/>
            <a:ext cx="342631" cy="339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7" name="Picture 2" descr="Smiley Picto Images – Parcourir 11,227 le catalogue de photos, vecteurs et  vidéos | Adobe Stock">
            <a:extLst>
              <a:ext uri="{FF2B5EF4-FFF2-40B4-BE49-F238E27FC236}">
                <a16:creationId xmlns:a16="http://schemas.microsoft.com/office/drawing/2014/main" id="{62B019AB-CC1E-4FAF-16DC-3A4CBAC495B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277290" y="6387312"/>
            <a:ext cx="352002" cy="346546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8" name="Picture 2" descr="Smiley Picto Images – Parcourir 11,227 le catalogue de photos, vecteurs et  vidéos | Adobe Stock">
            <a:extLst>
              <a:ext uri="{FF2B5EF4-FFF2-40B4-BE49-F238E27FC236}">
                <a16:creationId xmlns:a16="http://schemas.microsoft.com/office/drawing/2014/main" id="{BFAD8094-E62E-6110-3A3D-BC883FAF7F5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456484" y="6376463"/>
            <a:ext cx="355233" cy="367688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9" name="Picture 168">
            <a:extLst>
              <a:ext uri="{FF2B5EF4-FFF2-40B4-BE49-F238E27FC236}">
                <a16:creationId xmlns:a16="http://schemas.microsoft.com/office/drawing/2014/main" id="{6869DBBC-F81A-9735-4083-08D333148DD1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1261" y="6376222"/>
            <a:ext cx="364863" cy="368170"/>
          </a:xfrm>
          <a:prstGeom prst="rect">
            <a:avLst/>
          </a:prstGeom>
        </p:spPr>
      </p:pic>
      <p:sp>
        <p:nvSpPr>
          <p:cNvPr id="3" name="TextBox 19">
            <a:extLst>
              <a:ext uri="{FF2B5EF4-FFF2-40B4-BE49-F238E27FC236}">
                <a16:creationId xmlns:a16="http://schemas.microsoft.com/office/drawing/2014/main" id="{1EFD1511-4A03-7166-61E7-654DB5969512}"/>
              </a:ext>
            </a:extLst>
          </p:cNvPr>
          <p:cNvSpPr txBox="1"/>
          <p:nvPr/>
        </p:nvSpPr>
        <p:spPr>
          <a:xfrm>
            <a:off x="1061543" y="2382222"/>
            <a:ext cx="14979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00" b="1" dirty="0"/>
              <a:t>With contribution / Increased 1st rent</a:t>
            </a:r>
          </a:p>
        </p:txBody>
      </p:sp>
      <p:sp>
        <p:nvSpPr>
          <p:cNvPr id="4" name="TextBox 18">
            <a:extLst>
              <a:ext uri="{FF2B5EF4-FFF2-40B4-BE49-F238E27FC236}">
                <a16:creationId xmlns:a16="http://schemas.microsoft.com/office/drawing/2014/main" id="{63BEA245-E24D-3D1C-704E-DA797FF6EB44}"/>
              </a:ext>
            </a:extLst>
          </p:cNvPr>
          <p:cNvSpPr txBox="1"/>
          <p:nvPr/>
        </p:nvSpPr>
        <p:spPr>
          <a:xfrm>
            <a:off x="1101723" y="1888232"/>
            <a:ext cx="158589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b="1" dirty="0"/>
              <a:t>Cash outflow</a:t>
            </a:r>
          </a:p>
          <a:p>
            <a:r>
              <a:rPr lang="en-GB" sz="800" b="1" dirty="0"/>
              <a:t>(with no contribution / increased 1</a:t>
            </a:r>
            <a:r>
              <a:rPr lang="en-GB" sz="800" b="1" baseline="30000" dirty="0"/>
              <a:t>st</a:t>
            </a:r>
            <a:r>
              <a:rPr lang="en-GB" sz="800" b="1" dirty="0"/>
              <a:t> rent)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B0EC434-FFF3-3F46-6858-1D3CBB7EB2CC}"/>
              </a:ext>
            </a:extLst>
          </p:cNvPr>
          <p:cNvSpPr/>
          <p:nvPr/>
        </p:nvSpPr>
        <p:spPr>
          <a:xfrm>
            <a:off x="2843157" y="1545956"/>
            <a:ext cx="1947917" cy="309003"/>
          </a:xfrm>
          <a:prstGeom prst="rect">
            <a:avLst/>
          </a:prstGeom>
          <a:solidFill>
            <a:srgbClr val="243782"/>
          </a:solidFill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latin typeface="+mj-lt"/>
              </a:rPr>
              <a:t>Cash Purchase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0E9DD33-8961-9403-20E0-C73ED54FE7B1}"/>
              </a:ext>
            </a:extLst>
          </p:cNvPr>
          <p:cNvSpPr/>
          <p:nvPr/>
        </p:nvSpPr>
        <p:spPr>
          <a:xfrm>
            <a:off x="5038955" y="1545547"/>
            <a:ext cx="1947917" cy="309003"/>
          </a:xfrm>
          <a:prstGeom prst="rect">
            <a:avLst/>
          </a:prstGeom>
          <a:solidFill>
            <a:srgbClr val="243782"/>
          </a:solidFill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latin typeface="+mj-lt"/>
              </a:rPr>
              <a:t>Classic Financing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0E51895-5D5C-4765-12E2-08F2D6E424E7}"/>
              </a:ext>
            </a:extLst>
          </p:cNvPr>
          <p:cNvSpPr/>
          <p:nvPr/>
        </p:nvSpPr>
        <p:spPr>
          <a:xfrm>
            <a:off x="7212738" y="1581200"/>
            <a:ext cx="1947917" cy="309003"/>
          </a:xfrm>
          <a:prstGeom prst="rect">
            <a:avLst/>
          </a:prstGeom>
          <a:solidFill>
            <a:srgbClr val="243782"/>
          </a:solidFill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latin typeface="+mj-lt"/>
              </a:rPr>
              <a:t>Financial Leasing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A65A55F-06C2-CC4E-0EF2-17F79324B249}"/>
              </a:ext>
            </a:extLst>
          </p:cNvPr>
          <p:cNvSpPr/>
          <p:nvPr/>
        </p:nvSpPr>
        <p:spPr>
          <a:xfrm>
            <a:off x="9345486" y="1552281"/>
            <a:ext cx="1947917" cy="309003"/>
          </a:xfrm>
          <a:prstGeom prst="rect">
            <a:avLst/>
          </a:prstGeom>
          <a:solidFill>
            <a:srgbClr val="243782"/>
          </a:solidFill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latin typeface="+mj-lt"/>
              </a:rPr>
              <a:t>Operational Leasing</a:t>
            </a:r>
          </a:p>
        </p:txBody>
      </p:sp>
      <p:sp>
        <p:nvSpPr>
          <p:cNvPr id="49" name="TextBox 25">
            <a:extLst>
              <a:ext uri="{FF2B5EF4-FFF2-40B4-BE49-F238E27FC236}">
                <a16:creationId xmlns:a16="http://schemas.microsoft.com/office/drawing/2014/main" id="{2C082AAC-61EF-72FE-C2FD-77E9621C51FA}"/>
              </a:ext>
            </a:extLst>
          </p:cNvPr>
          <p:cNvSpPr txBox="1"/>
          <p:nvPr/>
        </p:nvSpPr>
        <p:spPr>
          <a:xfrm>
            <a:off x="1162526" y="5089055"/>
            <a:ext cx="14344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 dirty="0"/>
              <a:t>Depreciation (residual value) risk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029841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" name="Picture 159">
            <a:extLst>
              <a:ext uri="{FF2B5EF4-FFF2-40B4-BE49-F238E27FC236}">
                <a16:creationId xmlns:a16="http://schemas.microsoft.com/office/drawing/2014/main" id="{2B16E395-0AFF-E55D-BF7E-A900028A4F2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47066" y="5804479"/>
            <a:ext cx="331694" cy="3347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1E59BB88-B79E-E3F4-C8D2-CF1A4FA5EDD5}"/>
              </a:ext>
            </a:extLst>
          </p:cNvPr>
          <p:cNvSpPr/>
          <p:nvPr/>
        </p:nvSpPr>
        <p:spPr>
          <a:xfrm>
            <a:off x="350345" y="1908202"/>
            <a:ext cx="2259505" cy="994088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A593174-37E6-3E7A-2B8E-6E5A51E366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2651" y="103272"/>
            <a:ext cx="9923442" cy="406400"/>
          </a:xfrm>
        </p:spPr>
        <p:txBody>
          <a:bodyPr>
            <a:noAutofit/>
          </a:bodyPr>
          <a:lstStyle/>
          <a:p>
            <a:r>
              <a:rPr lang="en-GB" sz="1600" dirty="0">
                <a:solidFill>
                  <a:schemeClr val="bg1"/>
                </a:solidFill>
                <a:latin typeface="+mj-lt"/>
              </a:rPr>
              <a:t>02 – Perceived advantages and disadvantages of each </a:t>
            </a:r>
            <a:r>
              <a:rPr lang="en-GB" sz="1600" dirty="0">
                <a:latin typeface="+mj-lt"/>
              </a:rPr>
              <a:t>acquisition</a:t>
            </a:r>
            <a:r>
              <a:rPr lang="en-GB" sz="1600" dirty="0">
                <a:solidFill>
                  <a:schemeClr val="bg1"/>
                </a:solidFill>
                <a:latin typeface="+mj-lt"/>
              </a:rPr>
              <a:t> method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7B72DE4-1DBA-3712-CE21-CD08B1EA1BDB}"/>
              </a:ext>
            </a:extLst>
          </p:cNvPr>
          <p:cNvSpPr txBox="1"/>
          <p:nvPr/>
        </p:nvSpPr>
        <p:spPr>
          <a:xfrm>
            <a:off x="196127" y="751705"/>
            <a:ext cx="117997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Link between </a:t>
            </a:r>
            <a:r>
              <a:rPr lang="en-GB" dirty="0">
                <a:solidFill>
                  <a:schemeClr val="bg1"/>
                </a:solidFill>
                <a:latin typeface="+mj-lt"/>
              </a:rPr>
              <a:t>acquisition method </a:t>
            </a:r>
            <a:r>
              <a:rPr lang="en-GB" dirty="0">
                <a:solidFill>
                  <a:schemeClr val="bg1"/>
                </a:solidFill>
              </a:rPr>
              <a:t>and </a:t>
            </a:r>
            <a:r>
              <a:rPr lang="en-GB" dirty="0">
                <a:solidFill>
                  <a:schemeClr val="bg1"/>
                </a:solidFill>
                <a:latin typeface="+mj-lt"/>
              </a:rPr>
              <a:t>business criteria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EFF6F36-BDEC-8660-4130-CD8AEFD65308}"/>
              </a:ext>
            </a:extLst>
          </p:cNvPr>
          <p:cNvSpPr txBox="1"/>
          <p:nvPr/>
        </p:nvSpPr>
        <p:spPr>
          <a:xfrm>
            <a:off x="196127" y="1227500"/>
            <a:ext cx="1102891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>
                <a:latin typeface="+mj-lt"/>
              </a:rPr>
              <a:t>Which acquisition method suits each business criterion?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7C7C5D6-45A7-F857-00F0-853670326386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foregroundMark x1="49174" y1="48951" x2="49174" y2="48951"/>
                        <a14:foregroundMark x1="60610" y1="83566" x2="60610" y2="835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5007" y="2148655"/>
            <a:ext cx="656097" cy="47685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498A6F0-14EF-68C7-A245-C54D50395C14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896" y="3098383"/>
            <a:ext cx="454185" cy="42665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6E58F2B-9828-7788-562E-EE2C79AEAB1E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1162" y="3826012"/>
            <a:ext cx="447652" cy="51070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605F16B-C949-855F-A42F-3A13190D0728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896" y="5106249"/>
            <a:ext cx="474630" cy="47463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B6B87105-7659-3F67-3420-FC4D97D836E5}"/>
              </a:ext>
            </a:extLst>
          </p:cNvPr>
          <p:cNvSpPr/>
          <p:nvPr/>
        </p:nvSpPr>
        <p:spPr>
          <a:xfrm>
            <a:off x="350345" y="3001563"/>
            <a:ext cx="2259505" cy="646826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EEACDC8-4D3E-190B-680D-0CDCC14E8187}"/>
              </a:ext>
            </a:extLst>
          </p:cNvPr>
          <p:cNvSpPr/>
          <p:nvPr/>
        </p:nvSpPr>
        <p:spPr>
          <a:xfrm>
            <a:off x="350344" y="3743428"/>
            <a:ext cx="2259505" cy="662098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D6F21F1-C804-135C-28F7-CA3F9203F10E}"/>
              </a:ext>
            </a:extLst>
          </p:cNvPr>
          <p:cNvSpPr/>
          <p:nvPr/>
        </p:nvSpPr>
        <p:spPr>
          <a:xfrm>
            <a:off x="350344" y="4526612"/>
            <a:ext cx="2259505" cy="1641596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A22535C-9D92-E75D-41C1-AACED203813F}"/>
              </a:ext>
            </a:extLst>
          </p:cNvPr>
          <p:cNvSpPr txBox="1"/>
          <p:nvPr/>
        </p:nvSpPr>
        <p:spPr>
          <a:xfrm>
            <a:off x="1369672" y="3952947"/>
            <a:ext cx="134880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b="1" dirty="0"/>
              <a:t>Expenses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26CDC1A-B7D3-55D2-1A0F-F8F7B2DD3B4F}"/>
              </a:ext>
            </a:extLst>
          </p:cNvPr>
          <p:cNvSpPr txBox="1"/>
          <p:nvPr/>
        </p:nvSpPr>
        <p:spPr>
          <a:xfrm>
            <a:off x="1445873" y="3111507"/>
            <a:ext cx="12112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 dirty="0"/>
              <a:t>Access to credit lines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676DAB7-47D9-77BA-21CB-D32A9CCD3B1F}"/>
              </a:ext>
            </a:extLst>
          </p:cNvPr>
          <p:cNvSpPr txBox="1"/>
          <p:nvPr/>
        </p:nvSpPr>
        <p:spPr>
          <a:xfrm>
            <a:off x="1398575" y="4504946"/>
            <a:ext cx="121127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/>
              <a:t>Mechanical risks and mobility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FA72261-0D7A-D1F2-8FB8-4A9C6264BCDB}"/>
              </a:ext>
            </a:extLst>
          </p:cNvPr>
          <p:cNvSpPr txBox="1"/>
          <p:nvPr/>
        </p:nvSpPr>
        <p:spPr>
          <a:xfrm>
            <a:off x="199211" y="6366441"/>
            <a:ext cx="618648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b="1" i="1" dirty="0">
                <a:solidFill>
                  <a:schemeClr val="bg1"/>
                </a:solidFill>
              </a:rPr>
              <a:t>Click on the acquisition methods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F89E65F3-497E-6B13-3C5E-A4E70E1BE3ED}"/>
              </a:ext>
            </a:extLst>
          </p:cNvPr>
          <p:cNvSpPr/>
          <p:nvPr/>
        </p:nvSpPr>
        <p:spPr>
          <a:xfrm>
            <a:off x="2843157" y="1908202"/>
            <a:ext cx="1947917" cy="994088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3E5AE9DB-5A31-1C02-AF21-6ABACBE12F96}"/>
              </a:ext>
            </a:extLst>
          </p:cNvPr>
          <p:cNvSpPr/>
          <p:nvPr/>
        </p:nvSpPr>
        <p:spPr>
          <a:xfrm>
            <a:off x="2843157" y="3001563"/>
            <a:ext cx="1947917" cy="646826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0AD2AE2E-1167-88A5-AC19-E2F44DA00FAA}"/>
              </a:ext>
            </a:extLst>
          </p:cNvPr>
          <p:cNvSpPr/>
          <p:nvPr/>
        </p:nvSpPr>
        <p:spPr>
          <a:xfrm>
            <a:off x="2843157" y="3743428"/>
            <a:ext cx="1947917" cy="662098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5F925FAD-B102-E6FE-FF28-AC31A0E8956E}"/>
              </a:ext>
            </a:extLst>
          </p:cNvPr>
          <p:cNvSpPr/>
          <p:nvPr/>
        </p:nvSpPr>
        <p:spPr>
          <a:xfrm>
            <a:off x="2843157" y="4526612"/>
            <a:ext cx="1947917" cy="1641596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EA01DD75-84AD-A6F1-FFDF-7A1C2AE79EF4}"/>
              </a:ext>
            </a:extLst>
          </p:cNvPr>
          <p:cNvSpPr/>
          <p:nvPr/>
        </p:nvSpPr>
        <p:spPr>
          <a:xfrm>
            <a:off x="5038955" y="1908202"/>
            <a:ext cx="1947917" cy="994088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296B8DEF-8B2B-095B-4486-316DAA3BAC4E}"/>
              </a:ext>
            </a:extLst>
          </p:cNvPr>
          <p:cNvSpPr/>
          <p:nvPr/>
        </p:nvSpPr>
        <p:spPr>
          <a:xfrm>
            <a:off x="5038955" y="3001563"/>
            <a:ext cx="1947917" cy="646826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E0F919DC-2194-0064-0CC0-D87562A64998}"/>
              </a:ext>
            </a:extLst>
          </p:cNvPr>
          <p:cNvSpPr/>
          <p:nvPr/>
        </p:nvSpPr>
        <p:spPr>
          <a:xfrm>
            <a:off x="5038955" y="3743428"/>
            <a:ext cx="1947917" cy="662098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DD25227F-A1B8-E698-B563-EB5849E33730}"/>
              </a:ext>
            </a:extLst>
          </p:cNvPr>
          <p:cNvSpPr/>
          <p:nvPr/>
        </p:nvSpPr>
        <p:spPr>
          <a:xfrm>
            <a:off x="5038955" y="4526612"/>
            <a:ext cx="1947917" cy="1641596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14FD50C4-D416-2C25-00BC-8142242D7E4E}"/>
              </a:ext>
            </a:extLst>
          </p:cNvPr>
          <p:cNvSpPr txBox="1"/>
          <p:nvPr/>
        </p:nvSpPr>
        <p:spPr>
          <a:xfrm>
            <a:off x="1438438" y="5487436"/>
            <a:ext cx="1211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/>
              <a:t>Owner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5202EA02-FAE7-CE5F-4567-1A736E02C1BE}"/>
              </a:ext>
            </a:extLst>
          </p:cNvPr>
          <p:cNvSpPr txBox="1"/>
          <p:nvPr/>
        </p:nvSpPr>
        <p:spPr>
          <a:xfrm>
            <a:off x="1401322" y="5848719"/>
            <a:ext cx="1211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/>
              <a:t>Capital gain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6941B112-48FA-340C-08F5-E5263C9C9A26}"/>
              </a:ext>
            </a:extLst>
          </p:cNvPr>
          <p:cNvSpPr/>
          <p:nvPr/>
        </p:nvSpPr>
        <p:spPr>
          <a:xfrm>
            <a:off x="3543301" y="2453014"/>
            <a:ext cx="547629" cy="3637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ysClr val="windowText" lastClr="000000"/>
                </a:solidFill>
              </a:rPr>
              <a:t>-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6EECBBC2-0BBA-850C-19B7-2CE980F4A99C}"/>
              </a:ext>
            </a:extLst>
          </p:cNvPr>
          <p:cNvSpPr/>
          <p:nvPr/>
        </p:nvSpPr>
        <p:spPr>
          <a:xfrm>
            <a:off x="3548121" y="6366442"/>
            <a:ext cx="7872354" cy="3882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7F055EA-53DE-786B-90F9-9D12202DEEB7}"/>
              </a:ext>
            </a:extLst>
          </p:cNvPr>
          <p:cNvSpPr txBox="1"/>
          <p:nvPr/>
        </p:nvSpPr>
        <p:spPr>
          <a:xfrm>
            <a:off x="3987120" y="6429780"/>
            <a:ext cx="147387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/>
              <a:t>Ideal solution</a:t>
            </a: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978275A5-B122-EC7A-6919-21980EE50342}"/>
              </a:ext>
            </a:extLst>
          </p:cNvPr>
          <p:cNvSpPr txBox="1"/>
          <p:nvPr/>
        </p:nvSpPr>
        <p:spPr>
          <a:xfrm>
            <a:off x="5801322" y="6429780"/>
            <a:ext cx="147387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/>
              <a:t>Good solution</a:t>
            </a:r>
          </a:p>
        </p:txBody>
      </p:sp>
      <p:sp>
        <p:nvSpPr>
          <p:cNvPr id="130" name="TextBox 129">
            <a:extLst>
              <a:ext uri="{FF2B5EF4-FFF2-40B4-BE49-F238E27FC236}">
                <a16:creationId xmlns:a16="http://schemas.microsoft.com/office/drawing/2014/main" id="{7FC5CCBE-14AE-1E70-F775-F6881A706B5D}"/>
              </a:ext>
            </a:extLst>
          </p:cNvPr>
          <p:cNvSpPr txBox="1"/>
          <p:nvPr/>
        </p:nvSpPr>
        <p:spPr>
          <a:xfrm>
            <a:off x="7624676" y="6429780"/>
            <a:ext cx="177973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/>
              <a:t>Not the ideal solution</a:t>
            </a:r>
          </a:p>
        </p:txBody>
      </p:sp>
      <p:sp>
        <p:nvSpPr>
          <p:cNvPr id="132" name="Rectangle 131">
            <a:extLst>
              <a:ext uri="{FF2B5EF4-FFF2-40B4-BE49-F238E27FC236}">
                <a16:creationId xmlns:a16="http://schemas.microsoft.com/office/drawing/2014/main" id="{7B63EFE2-58F7-CE65-C5B8-A2F25733641B}"/>
              </a:ext>
            </a:extLst>
          </p:cNvPr>
          <p:cNvSpPr/>
          <p:nvPr/>
        </p:nvSpPr>
        <p:spPr>
          <a:xfrm>
            <a:off x="3543301" y="4588526"/>
            <a:ext cx="547629" cy="3637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ysClr val="windowText" lastClr="000000"/>
                </a:solidFill>
              </a:rPr>
              <a:t>/</a:t>
            </a:r>
          </a:p>
        </p:txBody>
      </p:sp>
      <p:sp>
        <p:nvSpPr>
          <p:cNvPr id="133" name="Rectangle 132">
            <a:extLst>
              <a:ext uri="{FF2B5EF4-FFF2-40B4-BE49-F238E27FC236}">
                <a16:creationId xmlns:a16="http://schemas.microsoft.com/office/drawing/2014/main" id="{089914CE-D386-B900-86C7-5316256C0002}"/>
              </a:ext>
            </a:extLst>
          </p:cNvPr>
          <p:cNvSpPr/>
          <p:nvPr/>
        </p:nvSpPr>
        <p:spPr>
          <a:xfrm>
            <a:off x="5739099" y="4565031"/>
            <a:ext cx="547629" cy="3637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ysClr val="windowText" lastClr="000000"/>
                </a:solidFill>
              </a:rPr>
              <a:t>/</a:t>
            </a:r>
          </a:p>
        </p:txBody>
      </p:sp>
      <p:pic>
        <p:nvPicPr>
          <p:cNvPr id="104" name="Picture 2" descr="Smiley Picto Images – Parcourir 11,227 le catalogue de photos, vecteurs et  vidéos | Adobe Stock">
            <a:extLst>
              <a:ext uri="{FF2B5EF4-FFF2-40B4-BE49-F238E27FC236}">
                <a16:creationId xmlns:a16="http://schemas.microsoft.com/office/drawing/2014/main" id="{EE6EB455-F40A-48BA-4C76-1212C9B2D90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645800" y="1993049"/>
            <a:ext cx="342631" cy="339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7" name="Picture 2" descr="Smiley Picto Images – Parcourir 11,227 le catalogue de photos, vecteurs et  vidéos | Adobe Stock">
            <a:extLst>
              <a:ext uri="{FF2B5EF4-FFF2-40B4-BE49-F238E27FC236}">
                <a16:creationId xmlns:a16="http://schemas.microsoft.com/office/drawing/2014/main" id="{0949E796-64CF-79D4-626C-CAD2D06B6A5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835297" y="1979128"/>
            <a:ext cx="355233" cy="367688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8" name="Picture 2" descr="Smiley Picto Images – Parcourir 11,227 le catalogue de photos, vecteurs et  vidéos | Adobe Stock">
            <a:extLst>
              <a:ext uri="{FF2B5EF4-FFF2-40B4-BE49-F238E27FC236}">
                <a16:creationId xmlns:a16="http://schemas.microsoft.com/office/drawing/2014/main" id="{61B546E1-99D9-F4CB-D97E-632437AE29D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836912" y="2461610"/>
            <a:ext cx="352002" cy="346546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9" name="Picture 2" descr="Smiley Picto Images – Parcourir 11,227 le catalogue de photos, vecteurs et  vidéos | Adobe Stock">
            <a:extLst>
              <a:ext uri="{FF2B5EF4-FFF2-40B4-BE49-F238E27FC236}">
                <a16:creationId xmlns:a16="http://schemas.microsoft.com/office/drawing/2014/main" id="{DB3E2B8C-D132-5AC7-D2E9-719DCF7C509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836912" y="3138289"/>
            <a:ext cx="352002" cy="346546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0" name="Picture 2" descr="Smiley Picto Images – Parcourir 11,227 le catalogue de photos, vecteurs et  vidéos | Adobe Stock">
            <a:extLst>
              <a:ext uri="{FF2B5EF4-FFF2-40B4-BE49-F238E27FC236}">
                <a16:creationId xmlns:a16="http://schemas.microsoft.com/office/drawing/2014/main" id="{7BF1288A-1FCB-8F78-9876-C730A9CB1D7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835297" y="3892213"/>
            <a:ext cx="355233" cy="367688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1" name="Picture 2" descr="Smiley Picto Images – Parcourir 11,227 le catalogue de photos, vecteurs et  vidéos | Adobe Stock">
            <a:extLst>
              <a:ext uri="{FF2B5EF4-FFF2-40B4-BE49-F238E27FC236}">
                <a16:creationId xmlns:a16="http://schemas.microsoft.com/office/drawing/2014/main" id="{3B246E5D-ACBD-7FAF-07D7-CA7909F2F77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379439" y="4612022"/>
            <a:ext cx="342631" cy="339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2" name="Picture 2" descr="Smiley Picto Images – Parcourir 11,227 le catalogue de photos, vecteurs et  vidéos | Adobe Stock">
            <a:extLst>
              <a:ext uri="{FF2B5EF4-FFF2-40B4-BE49-F238E27FC236}">
                <a16:creationId xmlns:a16="http://schemas.microsoft.com/office/drawing/2014/main" id="{BF25D9A9-2294-97A1-D16E-45E9445A203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645800" y="5062834"/>
            <a:ext cx="342631" cy="339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" name="Picture 2" descr="Smiley Picto Images – Parcourir 11,227 le catalogue de photos, vecteurs et  vidéos | Adobe Stock">
            <a:extLst>
              <a:ext uri="{FF2B5EF4-FFF2-40B4-BE49-F238E27FC236}">
                <a16:creationId xmlns:a16="http://schemas.microsoft.com/office/drawing/2014/main" id="{C1AEFBCE-A000-91FF-48DD-B30ECEA50C3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579253" y="4612022"/>
            <a:ext cx="342631" cy="339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4" name="Picture 2" descr="Smiley Picto Images – Parcourir 11,227 le catalogue de photos, vecteurs et  vidéos | Adobe Stock">
            <a:extLst>
              <a:ext uri="{FF2B5EF4-FFF2-40B4-BE49-F238E27FC236}">
                <a16:creationId xmlns:a16="http://schemas.microsoft.com/office/drawing/2014/main" id="{8482DC53-CAD1-0F48-A8BF-7B795132E82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841598" y="5062834"/>
            <a:ext cx="342631" cy="339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8" name="Picture 2" descr="Smiley Picto Images – Parcourir 11,227 le catalogue de photos, vecteurs et  vidéos | Adobe Stock">
            <a:extLst>
              <a:ext uri="{FF2B5EF4-FFF2-40B4-BE49-F238E27FC236}">
                <a16:creationId xmlns:a16="http://schemas.microsoft.com/office/drawing/2014/main" id="{4D4A374A-FD68-660A-11C3-0E2DCD45ED6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106508" y="4608672"/>
            <a:ext cx="352002" cy="346546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9" name="Picture 2" descr="Smiley Picto Images – Parcourir 11,227 le catalogue de photos, vecteurs et  vidéos | Adobe Stock">
            <a:extLst>
              <a:ext uri="{FF2B5EF4-FFF2-40B4-BE49-F238E27FC236}">
                <a16:creationId xmlns:a16="http://schemas.microsoft.com/office/drawing/2014/main" id="{7615C1F3-04C0-5538-03BA-25BDC3ECEF7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906431" y="4608672"/>
            <a:ext cx="352002" cy="346546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1" name="Picture 160">
            <a:extLst>
              <a:ext uri="{FF2B5EF4-FFF2-40B4-BE49-F238E27FC236}">
                <a16:creationId xmlns:a16="http://schemas.microsoft.com/office/drawing/2014/main" id="{AFDA93BA-3693-B5CD-1F21-F14AF13B694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47066" y="5443196"/>
            <a:ext cx="331694" cy="334700"/>
          </a:xfrm>
          <a:prstGeom prst="rect">
            <a:avLst/>
          </a:prstGeom>
        </p:spPr>
      </p:pic>
      <p:pic>
        <p:nvPicPr>
          <p:cNvPr id="162" name="Picture 161">
            <a:extLst>
              <a:ext uri="{FF2B5EF4-FFF2-40B4-BE49-F238E27FC236}">
                <a16:creationId xmlns:a16="http://schemas.microsoft.com/office/drawing/2014/main" id="{6BF3355D-1801-6688-D132-D240F8B7D63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51268" y="5804479"/>
            <a:ext cx="331694" cy="334700"/>
          </a:xfrm>
          <a:prstGeom prst="rect">
            <a:avLst/>
          </a:prstGeom>
        </p:spPr>
      </p:pic>
      <p:pic>
        <p:nvPicPr>
          <p:cNvPr id="163" name="Picture 162">
            <a:extLst>
              <a:ext uri="{FF2B5EF4-FFF2-40B4-BE49-F238E27FC236}">
                <a16:creationId xmlns:a16="http://schemas.microsoft.com/office/drawing/2014/main" id="{C97F4359-3A65-A7F5-6D2C-42BDAE0D71E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51268" y="5443196"/>
            <a:ext cx="331694" cy="334700"/>
          </a:xfrm>
          <a:prstGeom prst="rect">
            <a:avLst/>
          </a:prstGeom>
        </p:spPr>
      </p:pic>
      <p:pic>
        <p:nvPicPr>
          <p:cNvPr id="164" name="Picture 163">
            <a:extLst>
              <a:ext uri="{FF2B5EF4-FFF2-40B4-BE49-F238E27FC236}">
                <a16:creationId xmlns:a16="http://schemas.microsoft.com/office/drawing/2014/main" id="{23406E62-E96A-0E09-73C0-6440D3A3A1C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51268" y="3144212"/>
            <a:ext cx="331694" cy="334700"/>
          </a:xfrm>
          <a:prstGeom prst="rect">
            <a:avLst/>
          </a:prstGeom>
        </p:spPr>
      </p:pic>
      <p:pic>
        <p:nvPicPr>
          <p:cNvPr id="165" name="Picture 2" descr="Smiley Picto Images – Parcourir 11,227 le catalogue de photos, vecteurs et  vidéos | Adobe Stock">
            <a:extLst>
              <a:ext uri="{FF2B5EF4-FFF2-40B4-BE49-F238E27FC236}">
                <a16:creationId xmlns:a16="http://schemas.microsoft.com/office/drawing/2014/main" id="{F4D3D577-966B-5905-C81D-B1B651FBC91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639499" y="3892213"/>
            <a:ext cx="355233" cy="367688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6" name="Picture 2" descr="Smiley Picto Images – Parcourir 11,227 le catalogue de photos, vecteurs et  vidéos | Adobe Stock">
            <a:extLst>
              <a:ext uri="{FF2B5EF4-FFF2-40B4-BE49-F238E27FC236}">
                <a16:creationId xmlns:a16="http://schemas.microsoft.com/office/drawing/2014/main" id="{0F0992CF-C94F-219F-153E-0822987ED66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345486" y="6373176"/>
            <a:ext cx="342631" cy="339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7" name="Picture 2" descr="Smiley Picto Images – Parcourir 11,227 le catalogue de photos, vecteurs et  vidéos | Adobe Stock">
            <a:extLst>
              <a:ext uri="{FF2B5EF4-FFF2-40B4-BE49-F238E27FC236}">
                <a16:creationId xmlns:a16="http://schemas.microsoft.com/office/drawing/2014/main" id="{62B019AB-CC1E-4FAF-16DC-3A4CBAC495B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277290" y="6387312"/>
            <a:ext cx="352002" cy="346546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8" name="Picture 2" descr="Smiley Picto Images – Parcourir 11,227 le catalogue de photos, vecteurs et  vidéos | Adobe Stock">
            <a:extLst>
              <a:ext uri="{FF2B5EF4-FFF2-40B4-BE49-F238E27FC236}">
                <a16:creationId xmlns:a16="http://schemas.microsoft.com/office/drawing/2014/main" id="{BFAD8094-E62E-6110-3A3D-BC883FAF7F5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456484" y="6376463"/>
            <a:ext cx="355233" cy="367688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9" name="Picture 168">
            <a:extLst>
              <a:ext uri="{FF2B5EF4-FFF2-40B4-BE49-F238E27FC236}">
                <a16:creationId xmlns:a16="http://schemas.microsoft.com/office/drawing/2014/main" id="{6869DBBC-F81A-9735-4083-08D333148DD1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1261" y="6376222"/>
            <a:ext cx="364863" cy="368170"/>
          </a:xfrm>
          <a:prstGeom prst="rect">
            <a:avLst/>
          </a:prstGeom>
        </p:spPr>
      </p:pic>
      <p:sp>
        <p:nvSpPr>
          <p:cNvPr id="3" name="TextBox 19">
            <a:extLst>
              <a:ext uri="{FF2B5EF4-FFF2-40B4-BE49-F238E27FC236}">
                <a16:creationId xmlns:a16="http://schemas.microsoft.com/office/drawing/2014/main" id="{8AE5C87E-D30F-29F3-767C-9BDD3738D3FF}"/>
              </a:ext>
            </a:extLst>
          </p:cNvPr>
          <p:cNvSpPr txBox="1"/>
          <p:nvPr/>
        </p:nvSpPr>
        <p:spPr>
          <a:xfrm>
            <a:off x="1061543" y="2382222"/>
            <a:ext cx="14979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00" b="1" dirty="0"/>
              <a:t>With contribution / Increased 1st rent</a:t>
            </a:r>
          </a:p>
        </p:txBody>
      </p:sp>
      <p:sp>
        <p:nvSpPr>
          <p:cNvPr id="4" name="TextBox 18">
            <a:extLst>
              <a:ext uri="{FF2B5EF4-FFF2-40B4-BE49-F238E27FC236}">
                <a16:creationId xmlns:a16="http://schemas.microsoft.com/office/drawing/2014/main" id="{7E20436D-2731-BACA-EE63-5DE394F997AF}"/>
              </a:ext>
            </a:extLst>
          </p:cNvPr>
          <p:cNvSpPr txBox="1"/>
          <p:nvPr/>
        </p:nvSpPr>
        <p:spPr>
          <a:xfrm>
            <a:off x="1101723" y="1888232"/>
            <a:ext cx="158589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b="1" dirty="0"/>
              <a:t>Cash outflow</a:t>
            </a:r>
          </a:p>
          <a:p>
            <a:r>
              <a:rPr lang="en-GB" sz="800" b="1" dirty="0"/>
              <a:t>(with no contribution / increased 1</a:t>
            </a:r>
            <a:r>
              <a:rPr lang="en-GB" sz="800" b="1" baseline="30000" dirty="0"/>
              <a:t>st</a:t>
            </a:r>
            <a:r>
              <a:rPr lang="en-GB" sz="800" b="1" dirty="0"/>
              <a:t> rent)</a:t>
            </a:r>
          </a:p>
        </p:txBody>
      </p:sp>
      <p:sp>
        <p:nvSpPr>
          <p:cNvPr id="11" name="TextBox 130">
            <a:extLst>
              <a:ext uri="{FF2B5EF4-FFF2-40B4-BE49-F238E27FC236}">
                <a16:creationId xmlns:a16="http://schemas.microsoft.com/office/drawing/2014/main" id="{E83D55F4-C0EC-6D36-4E48-177F83FB98E8}"/>
              </a:ext>
            </a:extLst>
          </p:cNvPr>
          <p:cNvSpPr txBox="1"/>
          <p:nvPr/>
        </p:nvSpPr>
        <p:spPr>
          <a:xfrm>
            <a:off x="9639672" y="6422196"/>
            <a:ext cx="177973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/>
              <a:t>Not recommended solution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9F7DD68-45F4-1222-9016-E847E6A77F2A}"/>
              </a:ext>
            </a:extLst>
          </p:cNvPr>
          <p:cNvSpPr/>
          <p:nvPr/>
        </p:nvSpPr>
        <p:spPr>
          <a:xfrm>
            <a:off x="2843157" y="1545956"/>
            <a:ext cx="1947917" cy="309003"/>
          </a:xfrm>
          <a:prstGeom prst="rect">
            <a:avLst/>
          </a:prstGeom>
          <a:solidFill>
            <a:srgbClr val="243782"/>
          </a:solidFill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latin typeface="+mj-lt"/>
              </a:rPr>
              <a:t>Cash Purchase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D40F5E6-5722-1B9F-C6DB-53085C31A290}"/>
              </a:ext>
            </a:extLst>
          </p:cNvPr>
          <p:cNvSpPr/>
          <p:nvPr/>
        </p:nvSpPr>
        <p:spPr>
          <a:xfrm>
            <a:off x="5038955" y="1545547"/>
            <a:ext cx="1947917" cy="309003"/>
          </a:xfrm>
          <a:prstGeom prst="rect">
            <a:avLst/>
          </a:prstGeom>
          <a:solidFill>
            <a:srgbClr val="243782"/>
          </a:solidFill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latin typeface="+mj-lt"/>
              </a:rPr>
              <a:t>Classic Financing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FBB8BBD-0947-DBF7-8F1F-8E39E0A56190}"/>
              </a:ext>
            </a:extLst>
          </p:cNvPr>
          <p:cNvSpPr/>
          <p:nvPr/>
        </p:nvSpPr>
        <p:spPr>
          <a:xfrm>
            <a:off x="7212738" y="1581200"/>
            <a:ext cx="1947917" cy="309003"/>
          </a:xfrm>
          <a:prstGeom prst="rect">
            <a:avLst/>
          </a:prstGeom>
          <a:solidFill>
            <a:srgbClr val="243782"/>
          </a:solidFill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latin typeface="+mj-lt"/>
              </a:rPr>
              <a:t>Financial Leasing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EEC4259-65B5-F2B7-8163-60E739BFFAE8}"/>
              </a:ext>
            </a:extLst>
          </p:cNvPr>
          <p:cNvSpPr/>
          <p:nvPr/>
        </p:nvSpPr>
        <p:spPr>
          <a:xfrm>
            <a:off x="9345486" y="1552281"/>
            <a:ext cx="1947917" cy="309003"/>
          </a:xfrm>
          <a:prstGeom prst="rect">
            <a:avLst/>
          </a:prstGeom>
          <a:solidFill>
            <a:srgbClr val="243782"/>
          </a:solidFill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latin typeface="+mj-lt"/>
              </a:rPr>
              <a:t>Operational Leasing</a:t>
            </a:r>
          </a:p>
        </p:txBody>
      </p:sp>
      <p:sp>
        <p:nvSpPr>
          <p:cNvPr id="63" name="TextBox 25">
            <a:extLst>
              <a:ext uri="{FF2B5EF4-FFF2-40B4-BE49-F238E27FC236}">
                <a16:creationId xmlns:a16="http://schemas.microsoft.com/office/drawing/2014/main" id="{2C082AAC-61EF-72FE-C2FD-77E9621C51FA}"/>
              </a:ext>
            </a:extLst>
          </p:cNvPr>
          <p:cNvSpPr txBox="1"/>
          <p:nvPr/>
        </p:nvSpPr>
        <p:spPr>
          <a:xfrm>
            <a:off x="1162526" y="5089055"/>
            <a:ext cx="14344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 dirty="0"/>
              <a:t>Depreciation (residual value) risk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0664079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" name="Picture 159">
            <a:extLst>
              <a:ext uri="{FF2B5EF4-FFF2-40B4-BE49-F238E27FC236}">
                <a16:creationId xmlns:a16="http://schemas.microsoft.com/office/drawing/2014/main" id="{2B16E395-0AFF-E55D-BF7E-A900028A4F2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47066" y="5804479"/>
            <a:ext cx="331694" cy="334700"/>
          </a:xfrm>
          <a:prstGeom prst="rect">
            <a:avLst/>
          </a:prstGeom>
        </p:spPr>
      </p:pic>
      <p:pic>
        <p:nvPicPr>
          <p:cNvPr id="157" name="Picture 2" descr="Smiley Picto Images – Parcourir 11,227 le catalogue de photos, vecteurs et  vidéos | Adobe Stock">
            <a:extLst>
              <a:ext uri="{FF2B5EF4-FFF2-40B4-BE49-F238E27FC236}">
                <a16:creationId xmlns:a16="http://schemas.microsoft.com/office/drawing/2014/main" id="{EBB1EA7D-E037-5E10-4EC5-B759BBB1D8C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009080" y="5787985"/>
            <a:ext cx="355233" cy="367688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1E59BB88-B79E-E3F4-C8D2-CF1A4FA5EDD5}"/>
              </a:ext>
            </a:extLst>
          </p:cNvPr>
          <p:cNvSpPr/>
          <p:nvPr/>
        </p:nvSpPr>
        <p:spPr>
          <a:xfrm>
            <a:off x="350345" y="1908202"/>
            <a:ext cx="2259505" cy="994088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A593174-37E6-3E7A-2B8E-6E5A51E366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2651" y="103272"/>
            <a:ext cx="9923442" cy="406400"/>
          </a:xfrm>
        </p:spPr>
        <p:txBody>
          <a:bodyPr>
            <a:noAutofit/>
          </a:bodyPr>
          <a:lstStyle/>
          <a:p>
            <a:r>
              <a:rPr lang="en-GB" sz="1600" dirty="0">
                <a:solidFill>
                  <a:schemeClr val="bg1"/>
                </a:solidFill>
                <a:latin typeface="+mj-lt"/>
              </a:rPr>
              <a:t>02 – Perceived advantages and disadvantages of each </a:t>
            </a:r>
            <a:r>
              <a:rPr lang="en-GB" sz="1600" dirty="0">
                <a:latin typeface="+mj-lt"/>
              </a:rPr>
              <a:t>acquisition</a:t>
            </a:r>
            <a:r>
              <a:rPr lang="en-GB" sz="1600" dirty="0">
                <a:solidFill>
                  <a:schemeClr val="bg1"/>
                </a:solidFill>
                <a:latin typeface="+mj-lt"/>
              </a:rPr>
              <a:t> method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7B72DE4-1DBA-3712-CE21-CD08B1EA1BDB}"/>
              </a:ext>
            </a:extLst>
          </p:cNvPr>
          <p:cNvSpPr txBox="1"/>
          <p:nvPr/>
        </p:nvSpPr>
        <p:spPr>
          <a:xfrm>
            <a:off x="196127" y="751705"/>
            <a:ext cx="117997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Link between </a:t>
            </a:r>
            <a:r>
              <a:rPr lang="en-GB" dirty="0">
                <a:solidFill>
                  <a:schemeClr val="bg1"/>
                </a:solidFill>
                <a:latin typeface="+mj-lt"/>
              </a:rPr>
              <a:t>acquisition method </a:t>
            </a:r>
            <a:r>
              <a:rPr lang="en-GB" dirty="0">
                <a:solidFill>
                  <a:schemeClr val="bg1"/>
                </a:solidFill>
              </a:rPr>
              <a:t>and </a:t>
            </a:r>
            <a:r>
              <a:rPr lang="en-GB" dirty="0">
                <a:solidFill>
                  <a:schemeClr val="bg1"/>
                </a:solidFill>
                <a:latin typeface="+mj-lt"/>
              </a:rPr>
              <a:t>business criteria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EFF6F36-BDEC-8660-4130-CD8AEFD65308}"/>
              </a:ext>
            </a:extLst>
          </p:cNvPr>
          <p:cNvSpPr txBox="1"/>
          <p:nvPr/>
        </p:nvSpPr>
        <p:spPr>
          <a:xfrm>
            <a:off x="196127" y="1227500"/>
            <a:ext cx="1102891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>
                <a:latin typeface="+mj-lt"/>
              </a:rPr>
              <a:t>Which acquisition method suits each business criterion?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7C7C5D6-45A7-F857-00F0-853670326386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foregroundMark x1="49174" y1="48951" x2="49174" y2="48951"/>
                        <a14:foregroundMark x1="60610" y1="83566" x2="60610" y2="835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3935" y="2148655"/>
            <a:ext cx="656097" cy="47685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498A6F0-14EF-68C7-A245-C54D50395C14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896" y="3098383"/>
            <a:ext cx="454185" cy="42665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6E58F2B-9828-7788-562E-EE2C79AEAB1E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1162" y="3826012"/>
            <a:ext cx="447652" cy="51070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605F16B-C949-855F-A42F-3A13190D0728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896" y="5106249"/>
            <a:ext cx="474630" cy="47463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B6B87105-7659-3F67-3420-FC4D97D836E5}"/>
              </a:ext>
            </a:extLst>
          </p:cNvPr>
          <p:cNvSpPr/>
          <p:nvPr/>
        </p:nvSpPr>
        <p:spPr>
          <a:xfrm>
            <a:off x="350345" y="3001563"/>
            <a:ext cx="2259505" cy="646826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EEACDC8-4D3E-190B-680D-0CDCC14E8187}"/>
              </a:ext>
            </a:extLst>
          </p:cNvPr>
          <p:cNvSpPr/>
          <p:nvPr/>
        </p:nvSpPr>
        <p:spPr>
          <a:xfrm>
            <a:off x="350344" y="3743428"/>
            <a:ext cx="2259505" cy="662098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D6F21F1-C804-135C-28F7-CA3F9203F10E}"/>
              </a:ext>
            </a:extLst>
          </p:cNvPr>
          <p:cNvSpPr/>
          <p:nvPr/>
        </p:nvSpPr>
        <p:spPr>
          <a:xfrm>
            <a:off x="350344" y="4526612"/>
            <a:ext cx="2259505" cy="1641596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A22535C-9D92-E75D-41C1-AACED203813F}"/>
              </a:ext>
            </a:extLst>
          </p:cNvPr>
          <p:cNvSpPr txBox="1"/>
          <p:nvPr/>
        </p:nvSpPr>
        <p:spPr>
          <a:xfrm>
            <a:off x="1369672" y="3952947"/>
            <a:ext cx="134880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b="1" dirty="0"/>
              <a:t>Expenses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26CDC1A-B7D3-55D2-1A0F-F8F7B2DD3B4F}"/>
              </a:ext>
            </a:extLst>
          </p:cNvPr>
          <p:cNvSpPr txBox="1"/>
          <p:nvPr/>
        </p:nvSpPr>
        <p:spPr>
          <a:xfrm>
            <a:off x="1445873" y="3111507"/>
            <a:ext cx="12112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 dirty="0"/>
              <a:t>Access to credit lines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676DAB7-47D9-77BA-21CB-D32A9CCD3B1F}"/>
              </a:ext>
            </a:extLst>
          </p:cNvPr>
          <p:cNvSpPr txBox="1"/>
          <p:nvPr/>
        </p:nvSpPr>
        <p:spPr>
          <a:xfrm>
            <a:off x="1398575" y="4504946"/>
            <a:ext cx="121127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/>
              <a:t>Mechanical risks and mobility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FA72261-0D7A-D1F2-8FB8-4A9C6264BCDB}"/>
              </a:ext>
            </a:extLst>
          </p:cNvPr>
          <p:cNvSpPr txBox="1"/>
          <p:nvPr/>
        </p:nvSpPr>
        <p:spPr>
          <a:xfrm>
            <a:off x="199211" y="6366441"/>
            <a:ext cx="618648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b="1" i="1" dirty="0">
                <a:solidFill>
                  <a:schemeClr val="bg1"/>
                </a:solidFill>
              </a:rPr>
              <a:t>Click on the acquisition methods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F89E65F3-497E-6B13-3C5E-A4E70E1BE3ED}"/>
              </a:ext>
            </a:extLst>
          </p:cNvPr>
          <p:cNvSpPr/>
          <p:nvPr/>
        </p:nvSpPr>
        <p:spPr>
          <a:xfrm>
            <a:off x="2843157" y="1908202"/>
            <a:ext cx="1947917" cy="994088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3E5AE9DB-5A31-1C02-AF21-6ABACBE12F96}"/>
              </a:ext>
            </a:extLst>
          </p:cNvPr>
          <p:cNvSpPr/>
          <p:nvPr/>
        </p:nvSpPr>
        <p:spPr>
          <a:xfrm>
            <a:off x="2843157" y="3001563"/>
            <a:ext cx="1947917" cy="646826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0AD2AE2E-1167-88A5-AC19-E2F44DA00FAA}"/>
              </a:ext>
            </a:extLst>
          </p:cNvPr>
          <p:cNvSpPr/>
          <p:nvPr/>
        </p:nvSpPr>
        <p:spPr>
          <a:xfrm>
            <a:off x="2843157" y="3743428"/>
            <a:ext cx="1947917" cy="662098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5F925FAD-B102-E6FE-FF28-AC31A0E8956E}"/>
              </a:ext>
            </a:extLst>
          </p:cNvPr>
          <p:cNvSpPr/>
          <p:nvPr/>
        </p:nvSpPr>
        <p:spPr>
          <a:xfrm>
            <a:off x="2843157" y="4526612"/>
            <a:ext cx="1947917" cy="1641596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EA01DD75-84AD-A6F1-FFDF-7A1C2AE79EF4}"/>
              </a:ext>
            </a:extLst>
          </p:cNvPr>
          <p:cNvSpPr/>
          <p:nvPr/>
        </p:nvSpPr>
        <p:spPr>
          <a:xfrm>
            <a:off x="5038955" y="1908202"/>
            <a:ext cx="1947917" cy="994088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296B8DEF-8B2B-095B-4486-316DAA3BAC4E}"/>
              </a:ext>
            </a:extLst>
          </p:cNvPr>
          <p:cNvSpPr/>
          <p:nvPr/>
        </p:nvSpPr>
        <p:spPr>
          <a:xfrm>
            <a:off x="5038955" y="3001563"/>
            <a:ext cx="1947917" cy="646826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E0F919DC-2194-0064-0CC0-D87562A64998}"/>
              </a:ext>
            </a:extLst>
          </p:cNvPr>
          <p:cNvSpPr/>
          <p:nvPr/>
        </p:nvSpPr>
        <p:spPr>
          <a:xfrm>
            <a:off x="5038955" y="3743428"/>
            <a:ext cx="1947917" cy="662098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DD25227F-A1B8-E698-B563-EB5849E33730}"/>
              </a:ext>
            </a:extLst>
          </p:cNvPr>
          <p:cNvSpPr/>
          <p:nvPr/>
        </p:nvSpPr>
        <p:spPr>
          <a:xfrm>
            <a:off x="5038955" y="4526612"/>
            <a:ext cx="1947917" cy="1641596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BBB2DA74-69A3-0E92-F641-685F1292A0F9}"/>
              </a:ext>
            </a:extLst>
          </p:cNvPr>
          <p:cNvSpPr/>
          <p:nvPr/>
        </p:nvSpPr>
        <p:spPr>
          <a:xfrm>
            <a:off x="7212738" y="1910223"/>
            <a:ext cx="1947917" cy="994088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FC925BEA-D012-EF51-1D10-91733743A149}"/>
              </a:ext>
            </a:extLst>
          </p:cNvPr>
          <p:cNvSpPr/>
          <p:nvPr/>
        </p:nvSpPr>
        <p:spPr>
          <a:xfrm>
            <a:off x="7212738" y="3003584"/>
            <a:ext cx="1947917" cy="646826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94FF0FE8-47EA-4E38-5A63-25415136BEC9}"/>
              </a:ext>
            </a:extLst>
          </p:cNvPr>
          <p:cNvSpPr/>
          <p:nvPr/>
        </p:nvSpPr>
        <p:spPr>
          <a:xfrm>
            <a:off x="7212738" y="3745449"/>
            <a:ext cx="1947917" cy="662098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03DE2967-8E9C-EA30-F586-1E9D4FDDF9B0}"/>
              </a:ext>
            </a:extLst>
          </p:cNvPr>
          <p:cNvSpPr/>
          <p:nvPr/>
        </p:nvSpPr>
        <p:spPr>
          <a:xfrm>
            <a:off x="7212738" y="4528633"/>
            <a:ext cx="1947917" cy="1641596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14FD50C4-D416-2C25-00BC-8142242D7E4E}"/>
              </a:ext>
            </a:extLst>
          </p:cNvPr>
          <p:cNvSpPr txBox="1"/>
          <p:nvPr/>
        </p:nvSpPr>
        <p:spPr>
          <a:xfrm>
            <a:off x="1438438" y="5487436"/>
            <a:ext cx="1211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/>
              <a:t>Owner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5202EA02-FAE7-CE5F-4567-1A736E02C1BE}"/>
              </a:ext>
            </a:extLst>
          </p:cNvPr>
          <p:cNvSpPr txBox="1"/>
          <p:nvPr/>
        </p:nvSpPr>
        <p:spPr>
          <a:xfrm>
            <a:off x="1401322" y="5848719"/>
            <a:ext cx="1211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/>
              <a:t>Capital gain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6941B112-48FA-340C-08F5-E5263C9C9A26}"/>
              </a:ext>
            </a:extLst>
          </p:cNvPr>
          <p:cNvSpPr/>
          <p:nvPr/>
        </p:nvSpPr>
        <p:spPr>
          <a:xfrm>
            <a:off x="3543301" y="2453014"/>
            <a:ext cx="547629" cy="3637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ysClr val="windowText" lastClr="000000"/>
                </a:solidFill>
              </a:rPr>
              <a:t>-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6EECBBC2-0BBA-850C-19B7-2CE980F4A99C}"/>
              </a:ext>
            </a:extLst>
          </p:cNvPr>
          <p:cNvSpPr/>
          <p:nvPr/>
        </p:nvSpPr>
        <p:spPr>
          <a:xfrm>
            <a:off x="3548121" y="6366442"/>
            <a:ext cx="7872354" cy="3882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7F055EA-53DE-786B-90F9-9D12202DEEB7}"/>
              </a:ext>
            </a:extLst>
          </p:cNvPr>
          <p:cNvSpPr txBox="1"/>
          <p:nvPr/>
        </p:nvSpPr>
        <p:spPr>
          <a:xfrm>
            <a:off x="3987120" y="6429780"/>
            <a:ext cx="147387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/>
              <a:t>Ideal solution</a:t>
            </a: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978275A5-B122-EC7A-6919-21980EE50342}"/>
              </a:ext>
            </a:extLst>
          </p:cNvPr>
          <p:cNvSpPr txBox="1"/>
          <p:nvPr/>
        </p:nvSpPr>
        <p:spPr>
          <a:xfrm>
            <a:off x="5801322" y="6429780"/>
            <a:ext cx="147387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/>
              <a:t>Good solution</a:t>
            </a:r>
          </a:p>
        </p:txBody>
      </p:sp>
      <p:sp>
        <p:nvSpPr>
          <p:cNvPr id="130" name="TextBox 129">
            <a:extLst>
              <a:ext uri="{FF2B5EF4-FFF2-40B4-BE49-F238E27FC236}">
                <a16:creationId xmlns:a16="http://schemas.microsoft.com/office/drawing/2014/main" id="{7FC5CCBE-14AE-1E70-F775-F6881A706B5D}"/>
              </a:ext>
            </a:extLst>
          </p:cNvPr>
          <p:cNvSpPr txBox="1"/>
          <p:nvPr/>
        </p:nvSpPr>
        <p:spPr>
          <a:xfrm>
            <a:off x="7624676" y="6429780"/>
            <a:ext cx="177973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/>
              <a:t>Not the ideal solution</a:t>
            </a:r>
          </a:p>
        </p:txBody>
      </p:sp>
      <p:sp>
        <p:nvSpPr>
          <p:cNvPr id="132" name="Rectangle 131">
            <a:extLst>
              <a:ext uri="{FF2B5EF4-FFF2-40B4-BE49-F238E27FC236}">
                <a16:creationId xmlns:a16="http://schemas.microsoft.com/office/drawing/2014/main" id="{7B63EFE2-58F7-CE65-C5B8-A2F25733641B}"/>
              </a:ext>
            </a:extLst>
          </p:cNvPr>
          <p:cNvSpPr/>
          <p:nvPr/>
        </p:nvSpPr>
        <p:spPr>
          <a:xfrm>
            <a:off x="3543301" y="4588526"/>
            <a:ext cx="547629" cy="3637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ysClr val="windowText" lastClr="000000"/>
                </a:solidFill>
              </a:rPr>
              <a:t>/</a:t>
            </a:r>
          </a:p>
        </p:txBody>
      </p:sp>
      <p:sp>
        <p:nvSpPr>
          <p:cNvPr id="133" name="Rectangle 132">
            <a:extLst>
              <a:ext uri="{FF2B5EF4-FFF2-40B4-BE49-F238E27FC236}">
                <a16:creationId xmlns:a16="http://schemas.microsoft.com/office/drawing/2014/main" id="{089914CE-D386-B900-86C7-5316256C0002}"/>
              </a:ext>
            </a:extLst>
          </p:cNvPr>
          <p:cNvSpPr/>
          <p:nvPr/>
        </p:nvSpPr>
        <p:spPr>
          <a:xfrm>
            <a:off x="5739099" y="4565031"/>
            <a:ext cx="547629" cy="3637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ysClr val="windowText" lastClr="000000"/>
                </a:solidFill>
              </a:rPr>
              <a:t>/</a:t>
            </a:r>
          </a:p>
        </p:txBody>
      </p:sp>
      <p:sp>
        <p:nvSpPr>
          <p:cNvPr id="134" name="Rectangle 133">
            <a:extLst>
              <a:ext uri="{FF2B5EF4-FFF2-40B4-BE49-F238E27FC236}">
                <a16:creationId xmlns:a16="http://schemas.microsoft.com/office/drawing/2014/main" id="{F070B779-6DCC-3A3F-0C74-B707E4ECBFC5}"/>
              </a:ext>
            </a:extLst>
          </p:cNvPr>
          <p:cNvSpPr/>
          <p:nvPr/>
        </p:nvSpPr>
        <p:spPr>
          <a:xfrm>
            <a:off x="7912882" y="4565031"/>
            <a:ext cx="547629" cy="3637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ysClr val="windowText" lastClr="000000"/>
                </a:solidFill>
              </a:rPr>
              <a:t>/</a:t>
            </a:r>
          </a:p>
        </p:txBody>
      </p:sp>
      <p:pic>
        <p:nvPicPr>
          <p:cNvPr id="104" name="Picture 2" descr="Smiley Picto Images – Parcourir 11,227 le catalogue de photos, vecteurs et  vidéos | Adobe Stock">
            <a:extLst>
              <a:ext uri="{FF2B5EF4-FFF2-40B4-BE49-F238E27FC236}">
                <a16:creationId xmlns:a16="http://schemas.microsoft.com/office/drawing/2014/main" id="{EE6EB455-F40A-48BA-4C76-1212C9B2D90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645800" y="1993049"/>
            <a:ext cx="342631" cy="339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18C38C7-2BC3-E0BD-F65A-F00D75E8380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1003" y="1993049"/>
            <a:ext cx="331694" cy="334700"/>
          </a:xfrm>
          <a:prstGeom prst="rect">
            <a:avLst/>
          </a:prstGeom>
        </p:spPr>
      </p:pic>
      <p:pic>
        <p:nvPicPr>
          <p:cNvPr id="136" name="Picture 2" descr="Smiley Picto Images – Parcourir 11,227 le catalogue de photos, vecteurs et  vidéos | Adobe Stock">
            <a:extLst>
              <a:ext uri="{FF2B5EF4-FFF2-40B4-BE49-F238E27FC236}">
                <a16:creationId xmlns:a16="http://schemas.microsoft.com/office/drawing/2014/main" id="{CF2E8BF4-7D8B-038D-BD3F-7791056EABC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010695" y="2461610"/>
            <a:ext cx="352002" cy="346546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7" name="Picture 2" descr="Smiley Picto Images – Parcourir 11,227 le catalogue de photos, vecteurs et  vidéos | Adobe Stock">
            <a:extLst>
              <a:ext uri="{FF2B5EF4-FFF2-40B4-BE49-F238E27FC236}">
                <a16:creationId xmlns:a16="http://schemas.microsoft.com/office/drawing/2014/main" id="{0949E796-64CF-79D4-626C-CAD2D06B6A5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835297" y="1979128"/>
            <a:ext cx="355233" cy="367688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8" name="Picture 2" descr="Smiley Picto Images – Parcourir 11,227 le catalogue de photos, vecteurs et  vidéos | Adobe Stock">
            <a:extLst>
              <a:ext uri="{FF2B5EF4-FFF2-40B4-BE49-F238E27FC236}">
                <a16:creationId xmlns:a16="http://schemas.microsoft.com/office/drawing/2014/main" id="{61B546E1-99D9-F4CB-D97E-632437AE29D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836912" y="2461610"/>
            <a:ext cx="352002" cy="346546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9" name="Picture 2" descr="Smiley Picto Images – Parcourir 11,227 le catalogue de photos, vecteurs et  vidéos | Adobe Stock">
            <a:extLst>
              <a:ext uri="{FF2B5EF4-FFF2-40B4-BE49-F238E27FC236}">
                <a16:creationId xmlns:a16="http://schemas.microsoft.com/office/drawing/2014/main" id="{DB3E2B8C-D132-5AC7-D2E9-719DCF7C509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836912" y="3138289"/>
            <a:ext cx="352002" cy="346546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0" name="Picture 2" descr="Smiley Picto Images – Parcourir 11,227 le catalogue de photos, vecteurs et  vidéos | Adobe Stock">
            <a:extLst>
              <a:ext uri="{FF2B5EF4-FFF2-40B4-BE49-F238E27FC236}">
                <a16:creationId xmlns:a16="http://schemas.microsoft.com/office/drawing/2014/main" id="{7BF1288A-1FCB-8F78-9876-C730A9CB1D7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835297" y="3892213"/>
            <a:ext cx="355233" cy="367688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1" name="Picture 2" descr="Smiley Picto Images – Parcourir 11,227 le catalogue de photos, vecteurs et  vidéos | Adobe Stock">
            <a:extLst>
              <a:ext uri="{FF2B5EF4-FFF2-40B4-BE49-F238E27FC236}">
                <a16:creationId xmlns:a16="http://schemas.microsoft.com/office/drawing/2014/main" id="{3B246E5D-ACBD-7FAF-07D7-CA7909F2F77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379439" y="4612022"/>
            <a:ext cx="342631" cy="339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2" name="Picture 2" descr="Smiley Picto Images – Parcourir 11,227 le catalogue de photos, vecteurs et  vidéos | Adobe Stock">
            <a:extLst>
              <a:ext uri="{FF2B5EF4-FFF2-40B4-BE49-F238E27FC236}">
                <a16:creationId xmlns:a16="http://schemas.microsoft.com/office/drawing/2014/main" id="{BF25D9A9-2294-97A1-D16E-45E9445A203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645800" y="5062834"/>
            <a:ext cx="342631" cy="339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" name="Picture 2" descr="Smiley Picto Images – Parcourir 11,227 le catalogue de photos, vecteurs et  vidéos | Adobe Stock">
            <a:extLst>
              <a:ext uri="{FF2B5EF4-FFF2-40B4-BE49-F238E27FC236}">
                <a16:creationId xmlns:a16="http://schemas.microsoft.com/office/drawing/2014/main" id="{C1AEFBCE-A000-91FF-48DD-B30ECEA50C3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579253" y="4612022"/>
            <a:ext cx="342631" cy="339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4" name="Picture 2" descr="Smiley Picto Images – Parcourir 11,227 le catalogue de photos, vecteurs et  vidéos | Adobe Stock">
            <a:extLst>
              <a:ext uri="{FF2B5EF4-FFF2-40B4-BE49-F238E27FC236}">
                <a16:creationId xmlns:a16="http://schemas.microsoft.com/office/drawing/2014/main" id="{8482DC53-CAD1-0F48-A8BF-7B795132E82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841598" y="5062834"/>
            <a:ext cx="342631" cy="339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5" name="Picture 2" descr="Smiley Picto Images – Parcourir 11,227 le catalogue de photos, vecteurs et  vidéos | Adobe Stock">
            <a:extLst>
              <a:ext uri="{FF2B5EF4-FFF2-40B4-BE49-F238E27FC236}">
                <a16:creationId xmlns:a16="http://schemas.microsoft.com/office/drawing/2014/main" id="{FD4991D3-B700-282A-18FD-5B3C960CE72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749935" y="4612022"/>
            <a:ext cx="342631" cy="339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6" name="Picture 2" descr="Smiley Picto Images – Parcourir 11,227 le catalogue de photos, vecteurs et  vidéos | Adobe Stock">
            <a:extLst>
              <a:ext uri="{FF2B5EF4-FFF2-40B4-BE49-F238E27FC236}">
                <a16:creationId xmlns:a16="http://schemas.microsoft.com/office/drawing/2014/main" id="{E8BD5386-8535-B6D8-7091-DE263A0A520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015381" y="5062834"/>
            <a:ext cx="342631" cy="339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" name="Picture 152">
            <a:extLst>
              <a:ext uri="{FF2B5EF4-FFF2-40B4-BE49-F238E27FC236}">
                <a16:creationId xmlns:a16="http://schemas.microsoft.com/office/drawing/2014/main" id="{5BC32CDE-FC02-6FDE-75C0-C7B08D35C4E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0849" y="3144212"/>
            <a:ext cx="331694" cy="334700"/>
          </a:xfrm>
          <a:prstGeom prst="rect">
            <a:avLst/>
          </a:prstGeom>
        </p:spPr>
      </p:pic>
      <p:pic>
        <p:nvPicPr>
          <p:cNvPr id="154" name="Picture 153">
            <a:extLst>
              <a:ext uri="{FF2B5EF4-FFF2-40B4-BE49-F238E27FC236}">
                <a16:creationId xmlns:a16="http://schemas.microsoft.com/office/drawing/2014/main" id="{20BC8913-F55C-D9BC-D199-CCB0C406A08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0849" y="3908707"/>
            <a:ext cx="331694" cy="334700"/>
          </a:xfrm>
          <a:prstGeom prst="rect">
            <a:avLst/>
          </a:prstGeom>
        </p:spPr>
      </p:pic>
      <p:pic>
        <p:nvPicPr>
          <p:cNvPr id="155" name="Picture 2" descr="Smiley Picto Images – Parcourir 11,227 le catalogue de photos, vecteurs et  vidéos | Adobe Stock">
            <a:extLst>
              <a:ext uri="{FF2B5EF4-FFF2-40B4-BE49-F238E27FC236}">
                <a16:creationId xmlns:a16="http://schemas.microsoft.com/office/drawing/2014/main" id="{B7499AF9-BE61-FFB7-BD29-286F448AAE5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285789" y="4598101"/>
            <a:ext cx="355233" cy="367688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6" name="Picture 2" descr="Smiley Picto Images – Parcourir 11,227 le catalogue de photos, vecteurs et  vidéos | Adobe Stock">
            <a:extLst>
              <a:ext uri="{FF2B5EF4-FFF2-40B4-BE49-F238E27FC236}">
                <a16:creationId xmlns:a16="http://schemas.microsoft.com/office/drawing/2014/main" id="{06169380-96C1-2470-9968-CEC83277A67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009080" y="5426702"/>
            <a:ext cx="355233" cy="367688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8" name="Picture 2" descr="Smiley Picto Images – Parcourir 11,227 le catalogue de photos, vecteurs et  vidéos | Adobe Stock">
            <a:extLst>
              <a:ext uri="{FF2B5EF4-FFF2-40B4-BE49-F238E27FC236}">
                <a16:creationId xmlns:a16="http://schemas.microsoft.com/office/drawing/2014/main" id="{4D4A374A-FD68-660A-11C3-0E2DCD45ED6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106508" y="4608672"/>
            <a:ext cx="352002" cy="346546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9" name="Picture 2" descr="Smiley Picto Images – Parcourir 11,227 le catalogue de photos, vecteurs et  vidéos | Adobe Stock">
            <a:extLst>
              <a:ext uri="{FF2B5EF4-FFF2-40B4-BE49-F238E27FC236}">
                <a16:creationId xmlns:a16="http://schemas.microsoft.com/office/drawing/2014/main" id="{7615C1F3-04C0-5538-03BA-25BDC3ECEF7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906431" y="4608672"/>
            <a:ext cx="352002" cy="346546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1" name="Picture 160">
            <a:extLst>
              <a:ext uri="{FF2B5EF4-FFF2-40B4-BE49-F238E27FC236}">
                <a16:creationId xmlns:a16="http://schemas.microsoft.com/office/drawing/2014/main" id="{AFDA93BA-3693-B5CD-1F21-F14AF13B694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47066" y="5443196"/>
            <a:ext cx="331694" cy="334700"/>
          </a:xfrm>
          <a:prstGeom prst="rect">
            <a:avLst/>
          </a:prstGeom>
        </p:spPr>
      </p:pic>
      <p:pic>
        <p:nvPicPr>
          <p:cNvPr id="162" name="Picture 161">
            <a:extLst>
              <a:ext uri="{FF2B5EF4-FFF2-40B4-BE49-F238E27FC236}">
                <a16:creationId xmlns:a16="http://schemas.microsoft.com/office/drawing/2014/main" id="{6BF3355D-1801-6688-D132-D240F8B7D63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51268" y="5804479"/>
            <a:ext cx="331694" cy="334700"/>
          </a:xfrm>
          <a:prstGeom prst="rect">
            <a:avLst/>
          </a:prstGeom>
        </p:spPr>
      </p:pic>
      <p:pic>
        <p:nvPicPr>
          <p:cNvPr id="163" name="Picture 162">
            <a:extLst>
              <a:ext uri="{FF2B5EF4-FFF2-40B4-BE49-F238E27FC236}">
                <a16:creationId xmlns:a16="http://schemas.microsoft.com/office/drawing/2014/main" id="{C97F4359-3A65-A7F5-6D2C-42BDAE0D71E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51268" y="5443196"/>
            <a:ext cx="331694" cy="334700"/>
          </a:xfrm>
          <a:prstGeom prst="rect">
            <a:avLst/>
          </a:prstGeom>
        </p:spPr>
      </p:pic>
      <p:pic>
        <p:nvPicPr>
          <p:cNvPr id="164" name="Picture 163">
            <a:extLst>
              <a:ext uri="{FF2B5EF4-FFF2-40B4-BE49-F238E27FC236}">
                <a16:creationId xmlns:a16="http://schemas.microsoft.com/office/drawing/2014/main" id="{23406E62-E96A-0E09-73C0-6440D3A3A1C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51268" y="3144212"/>
            <a:ext cx="331694" cy="334700"/>
          </a:xfrm>
          <a:prstGeom prst="rect">
            <a:avLst/>
          </a:prstGeom>
        </p:spPr>
      </p:pic>
      <p:pic>
        <p:nvPicPr>
          <p:cNvPr id="165" name="Picture 2" descr="Smiley Picto Images – Parcourir 11,227 le catalogue de photos, vecteurs et  vidéos | Adobe Stock">
            <a:extLst>
              <a:ext uri="{FF2B5EF4-FFF2-40B4-BE49-F238E27FC236}">
                <a16:creationId xmlns:a16="http://schemas.microsoft.com/office/drawing/2014/main" id="{F4D3D577-966B-5905-C81D-B1B651FBC91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639499" y="3892213"/>
            <a:ext cx="355233" cy="367688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6" name="Picture 2" descr="Smiley Picto Images – Parcourir 11,227 le catalogue de photos, vecteurs et  vidéos | Adobe Stock">
            <a:extLst>
              <a:ext uri="{FF2B5EF4-FFF2-40B4-BE49-F238E27FC236}">
                <a16:creationId xmlns:a16="http://schemas.microsoft.com/office/drawing/2014/main" id="{0F0992CF-C94F-219F-153E-0822987ED66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345486" y="6373176"/>
            <a:ext cx="342631" cy="339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7" name="Picture 2" descr="Smiley Picto Images – Parcourir 11,227 le catalogue de photos, vecteurs et  vidéos | Adobe Stock">
            <a:extLst>
              <a:ext uri="{FF2B5EF4-FFF2-40B4-BE49-F238E27FC236}">
                <a16:creationId xmlns:a16="http://schemas.microsoft.com/office/drawing/2014/main" id="{62B019AB-CC1E-4FAF-16DC-3A4CBAC495B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277290" y="6387312"/>
            <a:ext cx="352002" cy="346546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8" name="Picture 2" descr="Smiley Picto Images – Parcourir 11,227 le catalogue de photos, vecteurs et  vidéos | Adobe Stock">
            <a:extLst>
              <a:ext uri="{FF2B5EF4-FFF2-40B4-BE49-F238E27FC236}">
                <a16:creationId xmlns:a16="http://schemas.microsoft.com/office/drawing/2014/main" id="{BFAD8094-E62E-6110-3A3D-BC883FAF7F5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456484" y="6376463"/>
            <a:ext cx="355233" cy="367688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9" name="Picture 168">
            <a:extLst>
              <a:ext uri="{FF2B5EF4-FFF2-40B4-BE49-F238E27FC236}">
                <a16:creationId xmlns:a16="http://schemas.microsoft.com/office/drawing/2014/main" id="{6869DBBC-F81A-9735-4083-08D333148DD1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1261" y="6376222"/>
            <a:ext cx="364863" cy="368170"/>
          </a:xfrm>
          <a:prstGeom prst="rect">
            <a:avLst/>
          </a:prstGeom>
        </p:spPr>
      </p:pic>
      <p:sp>
        <p:nvSpPr>
          <p:cNvPr id="3" name="TextBox 19">
            <a:extLst>
              <a:ext uri="{FF2B5EF4-FFF2-40B4-BE49-F238E27FC236}">
                <a16:creationId xmlns:a16="http://schemas.microsoft.com/office/drawing/2014/main" id="{7F01D5C9-76EE-7300-7473-BF7175C23B48}"/>
              </a:ext>
            </a:extLst>
          </p:cNvPr>
          <p:cNvSpPr txBox="1"/>
          <p:nvPr/>
        </p:nvSpPr>
        <p:spPr>
          <a:xfrm>
            <a:off x="1061543" y="2382222"/>
            <a:ext cx="14979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00" b="1" dirty="0"/>
              <a:t>With contribution / Increased 1st rent</a:t>
            </a:r>
          </a:p>
        </p:txBody>
      </p:sp>
      <p:sp>
        <p:nvSpPr>
          <p:cNvPr id="4" name="TextBox 18">
            <a:extLst>
              <a:ext uri="{FF2B5EF4-FFF2-40B4-BE49-F238E27FC236}">
                <a16:creationId xmlns:a16="http://schemas.microsoft.com/office/drawing/2014/main" id="{374DB1E5-0517-BFF8-AFAE-D784A3FAEE9A}"/>
              </a:ext>
            </a:extLst>
          </p:cNvPr>
          <p:cNvSpPr txBox="1"/>
          <p:nvPr/>
        </p:nvSpPr>
        <p:spPr>
          <a:xfrm>
            <a:off x="1101723" y="1888232"/>
            <a:ext cx="158589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b="1" dirty="0"/>
              <a:t>Cash outflow</a:t>
            </a:r>
          </a:p>
          <a:p>
            <a:r>
              <a:rPr lang="en-GB" sz="800" b="1" dirty="0"/>
              <a:t>(with no contribution / increased 1</a:t>
            </a:r>
            <a:r>
              <a:rPr lang="en-GB" sz="800" b="1" baseline="30000" dirty="0"/>
              <a:t>st</a:t>
            </a:r>
            <a:r>
              <a:rPr lang="en-GB" sz="800" b="1" dirty="0"/>
              <a:t> rent)</a:t>
            </a:r>
          </a:p>
        </p:txBody>
      </p:sp>
      <p:sp>
        <p:nvSpPr>
          <p:cNvPr id="11" name="TextBox 130">
            <a:extLst>
              <a:ext uri="{FF2B5EF4-FFF2-40B4-BE49-F238E27FC236}">
                <a16:creationId xmlns:a16="http://schemas.microsoft.com/office/drawing/2014/main" id="{2967BA8F-025F-FB59-0E5D-4A49230E237F}"/>
              </a:ext>
            </a:extLst>
          </p:cNvPr>
          <p:cNvSpPr txBox="1"/>
          <p:nvPr/>
        </p:nvSpPr>
        <p:spPr>
          <a:xfrm>
            <a:off x="9639672" y="6422196"/>
            <a:ext cx="177973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/>
              <a:t>Not recommended solution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D713DA1-B253-6A29-02C7-5F443598C6EB}"/>
              </a:ext>
            </a:extLst>
          </p:cNvPr>
          <p:cNvSpPr/>
          <p:nvPr/>
        </p:nvSpPr>
        <p:spPr>
          <a:xfrm>
            <a:off x="2843157" y="1545956"/>
            <a:ext cx="1947917" cy="309003"/>
          </a:xfrm>
          <a:prstGeom prst="rect">
            <a:avLst/>
          </a:prstGeom>
          <a:solidFill>
            <a:srgbClr val="243782"/>
          </a:solidFill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latin typeface="+mj-lt"/>
              </a:rPr>
              <a:t>Cash Purchase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14703C0-6C63-5EE0-06B3-ADF02FE2A1E4}"/>
              </a:ext>
            </a:extLst>
          </p:cNvPr>
          <p:cNvSpPr/>
          <p:nvPr/>
        </p:nvSpPr>
        <p:spPr>
          <a:xfrm>
            <a:off x="5038955" y="1545547"/>
            <a:ext cx="1947917" cy="309003"/>
          </a:xfrm>
          <a:prstGeom prst="rect">
            <a:avLst/>
          </a:prstGeom>
          <a:solidFill>
            <a:srgbClr val="243782"/>
          </a:solidFill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latin typeface="+mj-lt"/>
              </a:rPr>
              <a:t>Classic Financing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7556954-905B-030C-AD11-9DC3B2C45BEA}"/>
              </a:ext>
            </a:extLst>
          </p:cNvPr>
          <p:cNvSpPr/>
          <p:nvPr/>
        </p:nvSpPr>
        <p:spPr>
          <a:xfrm>
            <a:off x="7212738" y="1581200"/>
            <a:ext cx="1947917" cy="309003"/>
          </a:xfrm>
          <a:prstGeom prst="rect">
            <a:avLst/>
          </a:prstGeom>
          <a:solidFill>
            <a:srgbClr val="243782"/>
          </a:solidFill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latin typeface="+mj-lt"/>
              </a:rPr>
              <a:t>Financial Leasing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C257FB7-A2D0-EFD6-5038-9486C9172560}"/>
              </a:ext>
            </a:extLst>
          </p:cNvPr>
          <p:cNvSpPr/>
          <p:nvPr/>
        </p:nvSpPr>
        <p:spPr>
          <a:xfrm>
            <a:off x="9345486" y="1552281"/>
            <a:ext cx="1947917" cy="309003"/>
          </a:xfrm>
          <a:prstGeom prst="rect">
            <a:avLst/>
          </a:prstGeom>
          <a:solidFill>
            <a:srgbClr val="243782"/>
          </a:solidFill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latin typeface="+mj-lt"/>
              </a:rPr>
              <a:t>Operational Leasing</a:t>
            </a:r>
          </a:p>
        </p:txBody>
      </p:sp>
      <p:sp>
        <p:nvSpPr>
          <p:cNvPr id="77" name="TextBox 25">
            <a:extLst>
              <a:ext uri="{FF2B5EF4-FFF2-40B4-BE49-F238E27FC236}">
                <a16:creationId xmlns:a16="http://schemas.microsoft.com/office/drawing/2014/main" id="{2C082AAC-61EF-72FE-C2FD-77E9621C51FA}"/>
              </a:ext>
            </a:extLst>
          </p:cNvPr>
          <p:cNvSpPr txBox="1"/>
          <p:nvPr/>
        </p:nvSpPr>
        <p:spPr>
          <a:xfrm>
            <a:off x="1162526" y="5089055"/>
            <a:ext cx="14344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 dirty="0"/>
              <a:t>Depreciation (residual value) risk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7865418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" name="Picture 159">
            <a:extLst>
              <a:ext uri="{FF2B5EF4-FFF2-40B4-BE49-F238E27FC236}">
                <a16:creationId xmlns:a16="http://schemas.microsoft.com/office/drawing/2014/main" id="{2B16E395-0AFF-E55D-BF7E-A900028A4F2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47066" y="5804479"/>
            <a:ext cx="331694" cy="334700"/>
          </a:xfrm>
          <a:prstGeom prst="rect">
            <a:avLst/>
          </a:prstGeom>
        </p:spPr>
      </p:pic>
      <p:pic>
        <p:nvPicPr>
          <p:cNvPr id="157" name="Picture 2" descr="Smiley Picto Images – Parcourir 11,227 le catalogue de photos, vecteurs et  vidéos | Adobe Stock">
            <a:extLst>
              <a:ext uri="{FF2B5EF4-FFF2-40B4-BE49-F238E27FC236}">
                <a16:creationId xmlns:a16="http://schemas.microsoft.com/office/drawing/2014/main" id="{EBB1EA7D-E037-5E10-4EC5-B759BBB1D8C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009080" y="5787985"/>
            <a:ext cx="355233" cy="367688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8" name="Picture 2" descr="Smiley Picto Images – Parcourir 11,227 le catalogue de photos, vecteurs et  vidéos | Adobe Stock">
            <a:extLst>
              <a:ext uri="{FF2B5EF4-FFF2-40B4-BE49-F238E27FC236}">
                <a16:creationId xmlns:a16="http://schemas.microsoft.com/office/drawing/2014/main" id="{1B1DAC75-664D-C0BF-ADBA-5BC22A8A4F4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148129" y="5801906"/>
            <a:ext cx="342631" cy="339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1E59BB88-B79E-E3F4-C8D2-CF1A4FA5EDD5}"/>
              </a:ext>
            </a:extLst>
          </p:cNvPr>
          <p:cNvSpPr/>
          <p:nvPr/>
        </p:nvSpPr>
        <p:spPr>
          <a:xfrm>
            <a:off x="350345" y="1908202"/>
            <a:ext cx="2259505" cy="994088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A593174-37E6-3E7A-2B8E-6E5A51E366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2651" y="103272"/>
            <a:ext cx="9923442" cy="406400"/>
          </a:xfrm>
        </p:spPr>
        <p:txBody>
          <a:bodyPr>
            <a:noAutofit/>
          </a:bodyPr>
          <a:lstStyle/>
          <a:p>
            <a:r>
              <a:rPr lang="en-GB" sz="1600" dirty="0">
                <a:solidFill>
                  <a:schemeClr val="bg1"/>
                </a:solidFill>
                <a:latin typeface="+mj-lt"/>
              </a:rPr>
              <a:t>02 – Perceived advantages and disadvantages of each </a:t>
            </a:r>
            <a:r>
              <a:rPr lang="en-GB" sz="1600" dirty="0">
                <a:latin typeface="+mj-lt"/>
              </a:rPr>
              <a:t>acquisition</a:t>
            </a:r>
            <a:r>
              <a:rPr lang="en-GB" sz="1600" dirty="0">
                <a:solidFill>
                  <a:schemeClr val="bg1"/>
                </a:solidFill>
                <a:latin typeface="+mj-lt"/>
              </a:rPr>
              <a:t> method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7B72DE4-1DBA-3712-CE21-CD08B1EA1BDB}"/>
              </a:ext>
            </a:extLst>
          </p:cNvPr>
          <p:cNvSpPr txBox="1"/>
          <p:nvPr/>
        </p:nvSpPr>
        <p:spPr>
          <a:xfrm>
            <a:off x="196127" y="751705"/>
            <a:ext cx="117997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Link between </a:t>
            </a:r>
            <a:r>
              <a:rPr lang="en-GB" dirty="0">
                <a:solidFill>
                  <a:schemeClr val="bg1"/>
                </a:solidFill>
                <a:latin typeface="+mj-lt"/>
              </a:rPr>
              <a:t>acquisition method </a:t>
            </a:r>
            <a:r>
              <a:rPr lang="en-GB" dirty="0">
                <a:solidFill>
                  <a:schemeClr val="bg1"/>
                </a:solidFill>
              </a:rPr>
              <a:t>and </a:t>
            </a:r>
            <a:r>
              <a:rPr lang="en-GB" dirty="0">
                <a:solidFill>
                  <a:schemeClr val="bg1"/>
                </a:solidFill>
                <a:latin typeface="+mj-lt"/>
              </a:rPr>
              <a:t>business criteria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EFF6F36-BDEC-8660-4130-CD8AEFD65308}"/>
              </a:ext>
            </a:extLst>
          </p:cNvPr>
          <p:cNvSpPr txBox="1"/>
          <p:nvPr/>
        </p:nvSpPr>
        <p:spPr>
          <a:xfrm>
            <a:off x="196127" y="1227500"/>
            <a:ext cx="1102891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>
                <a:latin typeface="+mj-lt"/>
              </a:rPr>
              <a:t>Which acquisition method suits each business criterion?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7C7C5D6-45A7-F857-00F0-853670326386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>
                        <a14:foregroundMark x1="49174" y1="48951" x2="49174" y2="48951"/>
                        <a14:foregroundMark x1="60610" y1="83566" x2="60610" y2="835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5007" y="2148654"/>
            <a:ext cx="656097" cy="47685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498A6F0-14EF-68C7-A245-C54D50395C14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896" y="3098383"/>
            <a:ext cx="454185" cy="42665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6E58F2B-9828-7788-562E-EE2C79AEAB1E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1162" y="3826012"/>
            <a:ext cx="447652" cy="51070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605F16B-C949-855F-A42F-3A13190D0728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896" y="5106249"/>
            <a:ext cx="474630" cy="47463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B6B87105-7659-3F67-3420-FC4D97D836E5}"/>
              </a:ext>
            </a:extLst>
          </p:cNvPr>
          <p:cNvSpPr/>
          <p:nvPr/>
        </p:nvSpPr>
        <p:spPr>
          <a:xfrm>
            <a:off x="350345" y="3001563"/>
            <a:ext cx="2259505" cy="646826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EEACDC8-4D3E-190B-680D-0CDCC14E8187}"/>
              </a:ext>
            </a:extLst>
          </p:cNvPr>
          <p:cNvSpPr/>
          <p:nvPr/>
        </p:nvSpPr>
        <p:spPr>
          <a:xfrm>
            <a:off x="350344" y="3743428"/>
            <a:ext cx="2259505" cy="662098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D6F21F1-C804-135C-28F7-CA3F9203F10E}"/>
              </a:ext>
            </a:extLst>
          </p:cNvPr>
          <p:cNvSpPr/>
          <p:nvPr/>
        </p:nvSpPr>
        <p:spPr>
          <a:xfrm>
            <a:off x="350344" y="4526612"/>
            <a:ext cx="2259505" cy="1641596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A22535C-9D92-E75D-41C1-AACED203813F}"/>
              </a:ext>
            </a:extLst>
          </p:cNvPr>
          <p:cNvSpPr txBox="1"/>
          <p:nvPr/>
        </p:nvSpPr>
        <p:spPr>
          <a:xfrm>
            <a:off x="1369672" y="3952947"/>
            <a:ext cx="134880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b="1" dirty="0"/>
              <a:t>Expenses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26CDC1A-B7D3-55D2-1A0F-F8F7B2DD3B4F}"/>
              </a:ext>
            </a:extLst>
          </p:cNvPr>
          <p:cNvSpPr txBox="1"/>
          <p:nvPr/>
        </p:nvSpPr>
        <p:spPr>
          <a:xfrm>
            <a:off x="1445873" y="3111507"/>
            <a:ext cx="12112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 dirty="0"/>
              <a:t>Access to credit lines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676DAB7-47D9-77BA-21CB-D32A9CCD3B1F}"/>
              </a:ext>
            </a:extLst>
          </p:cNvPr>
          <p:cNvSpPr txBox="1"/>
          <p:nvPr/>
        </p:nvSpPr>
        <p:spPr>
          <a:xfrm>
            <a:off x="1398575" y="4504946"/>
            <a:ext cx="121127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/>
              <a:t>Mechanical risks and mobility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FA72261-0D7A-D1F2-8FB8-4A9C6264BCDB}"/>
              </a:ext>
            </a:extLst>
          </p:cNvPr>
          <p:cNvSpPr txBox="1"/>
          <p:nvPr/>
        </p:nvSpPr>
        <p:spPr>
          <a:xfrm>
            <a:off x="199211" y="6366441"/>
            <a:ext cx="618648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b="1" i="1" dirty="0">
                <a:solidFill>
                  <a:schemeClr val="bg1"/>
                </a:solidFill>
              </a:rPr>
              <a:t>Click on the acquisition methods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F89E65F3-497E-6B13-3C5E-A4E70E1BE3ED}"/>
              </a:ext>
            </a:extLst>
          </p:cNvPr>
          <p:cNvSpPr/>
          <p:nvPr/>
        </p:nvSpPr>
        <p:spPr>
          <a:xfrm>
            <a:off x="2843157" y="1908202"/>
            <a:ext cx="1947917" cy="994088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3E5AE9DB-5A31-1C02-AF21-6ABACBE12F96}"/>
              </a:ext>
            </a:extLst>
          </p:cNvPr>
          <p:cNvSpPr/>
          <p:nvPr/>
        </p:nvSpPr>
        <p:spPr>
          <a:xfrm>
            <a:off x="2843157" y="3001563"/>
            <a:ext cx="1947917" cy="646826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0AD2AE2E-1167-88A5-AC19-E2F44DA00FAA}"/>
              </a:ext>
            </a:extLst>
          </p:cNvPr>
          <p:cNvSpPr/>
          <p:nvPr/>
        </p:nvSpPr>
        <p:spPr>
          <a:xfrm>
            <a:off x="2843157" y="3743428"/>
            <a:ext cx="1947917" cy="662098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5F925FAD-B102-E6FE-FF28-AC31A0E8956E}"/>
              </a:ext>
            </a:extLst>
          </p:cNvPr>
          <p:cNvSpPr/>
          <p:nvPr/>
        </p:nvSpPr>
        <p:spPr>
          <a:xfrm>
            <a:off x="2843157" y="4526612"/>
            <a:ext cx="1947917" cy="1641596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EA01DD75-84AD-A6F1-FFDF-7A1C2AE79EF4}"/>
              </a:ext>
            </a:extLst>
          </p:cNvPr>
          <p:cNvSpPr/>
          <p:nvPr/>
        </p:nvSpPr>
        <p:spPr>
          <a:xfrm>
            <a:off x="5038955" y="1908202"/>
            <a:ext cx="1947917" cy="994088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296B8DEF-8B2B-095B-4486-316DAA3BAC4E}"/>
              </a:ext>
            </a:extLst>
          </p:cNvPr>
          <p:cNvSpPr/>
          <p:nvPr/>
        </p:nvSpPr>
        <p:spPr>
          <a:xfrm>
            <a:off x="5038955" y="3001563"/>
            <a:ext cx="1947917" cy="646826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E0F919DC-2194-0064-0CC0-D87562A64998}"/>
              </a:ext>
            </a:extLst>
          </p:cNvPr>
          <p:cNvSpPr/>
          <p:nvPr/>
        </p:nvSpPr>
        <p:spPr>
          <a:xfrm>
            <a:off x="5038955" y="3743428"/>
            <a:ext cx="1947917" cy="662098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DD25227F-A1B8-E698-B563-EB5849E33730}"/>
              </a:ext>
            </a:extLst>
          </p:cNvPr>
          <p:cNvSpPr/>
          <p:nvPr/>
        </p:nvSpPr>
        <p:spPr>
          <a:xfrm>
            <a:off x="5038955" y="4526612"/>
            <a:ext cx="1947917" cy="1641596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BBB2DA74-69A3-0E92-F641-685F1292A0F9}"/>
              </a:ext>
            </a:extLst>
          </p:cNvPr>
          <p:cNvSpPr/>
          <p:nvPr/>
        </p:nvSpPr>
        <p:spPr>
          <a:xfrm>
            <a:off x="7212738" y="1910223"/>
            <a:ext cx="1947917" cy="994088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FC925BEA-D012-EF51-1D10-91733743A149}"/>
              </a:ext>
            </a:extLst>
          </p:cNvPr>
          <p:cNvSpPr/>
          <p:nvPr/>
        </p:nvSpPr>
        <p:spPr>
          <a:xfrm>
            <a:off x="7212738" y="3003584"/>
            <a:ext cx="1947917" cy="646826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94FF0FE8-47EA-4E38-5A63-25415136BEC9}"/>
              </a:ext>
            </a:extLst>
          </p:cNvPr>
          <p:cNvSpPr/>
          <p:nvPr/>
        </p:nvSpPr>
        <p:spPr>
          <a:xfrm>
            <a:off x="7212738" y="3745449"/>
            <a:ext cx="1947917" cy="662098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03DE2967-8E9C-EA30-F586-1E9D4FDDF9B0}"/>
              </a:ext>
            </a:extLst>
          </p:cNvPr>
          <p:cNvSpPr/>
          <p:nvPr/>
        </p:nvSpPr>
        <p:spPr>
          <a:xfrm>
            <a:off x="7212738" y="4528633"/>
            <a:ext cx="1947917" cy="1641596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8D9AECD0-9705-0244-F3C9-60C95CF95A19}"/>
              </a:ext>
            </a:extLst>
          </p:cNvPr>
          <p:cNvSpPr/>
          <p:nvPr/>
        </p:nvSpPr>
        <p:spPr>
          <a:xfrm>
            <a:off x="9345486" y="1908202"/>
            <a:ext cx="1947917" cy="994088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A793FF61-5453-4083-C4EC-33C1DBB21A99}"/>
              </a:ext>
            </a:extLst>
          </p:cNvPr>
          <p:cNvSpPr/>
          <p:nvPr/>
        </p:nvSpPr>
        <p:spPr>
          <a:xfrm>
            <a:off x="9345486" y="3001563"/>
            <a:ext cx="1947917" cy="646826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DA729E9E-B04E-4AC3-D8A3-5A808CAE1D59}"/>
              </a:ext>
            </a:extLst>
          </p:cNvPr>
          <p:cNvSpPr/>
          <p:nvPr/>
        </p:nvSpPr>
        <p:spPr>
          <a:xfrm>
            <a:off x="9345486" y="3743428"/>
            <a:ext cx="1947917" cy="662098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83D21D00-C4BC-664C-FE04-37F6C08A9BE6}"/>
              </a:ext>
            </a:extLst>
          </p:cNvPr>
          <p:cNvSpPr/>
          <p:nvPr/>
        </p:nvSpPr>
        <p:spPr>
          <a:xfrm>
            <a:off x="9345486" y="4526612"/>
            <a:ext cx="1947917" cy="1641596"/>
          </a:xfrm>
          <a:prstGeom prst="rect">
            <a:avLst/>
          </a:prstGeom>
          <a:noFill/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14FD50C4-D416-2C25-00BC-8142242D7E4E}"/>
              </a:ext>
            </a:extLst>
          </p:cNvPr>
          <p:cNvSpPr txBox="1"/>
          <p:nvPr/>
        </p:nvSpPr>
        <p:spPr>
          <a:xfrm>
            <a:off x="1438438" y="5487436"/>
            <a:ext cx="1211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/>
              <a:t>Owner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5202EA02-FAE7-CE5F-4567-1A736E02C1BE}"/>
              </a:ext>
            </a:extLst>
          </p:cNvPr>
          <p:cNvSpPr txBox="1"/>
          <p:nvPr/>
        </p:nvSpPr>
        <p:spPr>
          <a:xfrm>
            <a:off x="1401322" y="5848719"/>
            <a:ext cx="1211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/>
              <a:t>Capital gain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6941B112-48FA-340C-08F5-E5263C9C9A26}"/>
              </a:ext>
            </a:extLst>
          </p:cNvPr>
          <p:cNvSpPr/>
          <p:nvPr/>
        </p:nvSpPr>
        <p:spPr>
          <a:xfrm>
            <a:off x="3543301" y="2453014"/>
            <a:ext cx="547629" cy="3637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ysClr val="windowText" lastClr="000000"/>
                </a:solidFill>
              </a:rPr>
              <a:t>-</a:t>
            </a:r>
          </a:p>
        </p:txBody>
      </p:sp>
      <p:sp>
        <p:nvSpPr>
          <p:cNvPr id="124" name="Rectangle 123">
            <a:extLst>
              <a:ext uri="{FF2B5EF4-FFF2-40B4-BE49-F238E27FC236}">
                <a16:creationId xmlns:a16="http://schemas.microsoft.com/office/drawing/2014/main" id="{86077F5B-C366-72BE-17A4-9127FA001065}"/>
              </a:ext>
            </a:extLst>
          </p:cNvPr>
          <p:cNvSpPr/>
          <p:nvPr/>
        </p:nvSpPr>
        <p:spPr>
          <a:xfrm>
            <a:off x="10045630" y="2453014"/>
            <a:ext cx="547629" cy="3637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ysClr val="windowText" lastClr="000000"/>
                </a:solidFill>
              </a:rPr>
              <a:t>-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6EECBBC2-0BBA-850C-19B7-2CE980F4A99C}"/>
              </a:ext>
            </a:extLst>
          </p:cNvPr>
          <p:cNvSpPr/>
          <p:nvPr/>
        </p:nvSpPr>
        <p:spPr>
          <a:xfrm>
            <a:off x="3548121" y="6366442"/>
            <a:ext cx="7872354" cy="3882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7F055EA-53DE-786B-90F9-9D12202DEEB7}"/>
              </a:ext>
            </a:extLst>
          </p:cNvPr>
          <p:cNvSpPr txBox="1"/>
          <p:nvPr/>
        </p:nvSpPr>
        <p:spPr>
          <a:xfrm>
            <a:off x="3987120" y="6429780"/>
            <a:ext cx="147387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/>
              <a:t>Ideal solution</a:t>
            </a: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978275A5-B122-EC7A-6919-21980EE50342}"/>
              </a:ext>
            </a:extLst>
          </p:cNvPr>
          <p:cNvSpPr txBox="1"/>
          <p:nvPr/>
        </p:nvSpPr>
        <p:spPr>
          <a:xfrm>
            <a:off x="5801322" y="6429780"/>
            <a:ext cx="147387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/>
              <a:t>Good solution</a:t>
            </a:r>
          </a:p>
        </p:txBody>
      </p:sp>
      <p:sp>
        <p:nvSpPr>
          <p:cNvPr id="130" name="TextBox 129">
            <a:extLst>
              <a:ext uri="{FF2B5EF4-FFF2-40B4-BE49-F238E27FC236}">
                <a16:creationId xmlns:a16="http://schemas.microsoft.com/office/drawing/2014/main" id="{7FC5CCBE-14AE-1E70-F775-F6881A706B5D}"/>
              </a:ext>
            </a:extLst>
          </p:cNvPr>
          <p:cNvSpPr txBox="1"/>
          <p:nvPr/>
        </p:nvSpPr>
        <p:spPr>
          <a:xfrm>
            <a:off x="7624676" y="6429780"/>
            <a:ext cx="177973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/>
              <a:t>Not the ideal solution</a:t>
            </a:r>
          </a:p>
        </p:txBody>
      </p:sp>
      <p:sp>
        <p:nvSpPr>
          <p:cNvPr id="132" name="Rectangle 131">
            <a:extLst>
              <a:ext uri="{FF2B5EF4-FFF2-40B4-BE49-F238E27FC236}">
                <a16:creationId xmlns:a16="http://schemas.microsoft.com/office/drawing/2014/main" id="{7B63EFE2-58F7-CE65-C5B8-A2F25733641B}"/>
              </a:ext>
            </a:extLst>
          </p:cNvPr>
          <p:cNvSpPr/>
          <p:nvPr/>
        </p:nvSpPr>
        <p:spPr>
          <a:xfrm>
            <a:off x="3543301" y="4588526"/>
            <a:ext cx="547629" cy="3637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ysClr val="windowText" lastClr="000000"/>
                </a:solidFill>
              </a:rPr>
              <a:t>/</a:t>
            </a:r>
          </a:p>
        </p:txBody>
      </p:sp>
      <p:sp>
        <p:nvSpPr>
          <p:cNvPr id="133" name="Rectangle 132">
            <a:extLst>
              <a:ext uri="{FF2B5EF4-FFF2-40B4-BE49-F238E27FC236}">
                <a16:creationId xmlns:a16="http://schemas.microsoft.com/office/drawing/2014/main" id="{089914CE-D386-B900-86C7-5316256C0002}"/>
              </a:ext>
            </a:extLst>
          </p:cNvPr>
          <p:cNvSpPr/>
          <p:nvPr/>
        </p:nvSpPr>
        <p:spPr>
          <a:xfrm>
            <a:off x="5739099" y="4565031"/>
            <a:ext cx="547629" cy="3637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ysClr val="windowText" lastClr="000000"/>
                </a:solidFill>
              </a:rPr>
              <a:t>/</a:t>
            </a:r>
          </a:p>
        </p:txBody>
      </p:sp>
      <p:sp>
        <p:nvSpPr>
          <p:cNvPr id="134" name="Rectangle 133">
            <a:extLst>
              <a:ext uri="{FF2B5EF4-FFF2-40B4-BE49-F238E27FC236}">
                <a16:creationId xmlns:a16="http://schemas.microsoft.com/office/drawing/2014/main" id="{F070B779-6DCC-3A3F-0C74-B707E4ECBFC5}"/>
              </a:ext>
            </a:extLst>
          </p:cNvPr>
          <p:cNvSpPr/>
          <p:nvPr/>
        </p:nvSpPr>
        <p:spPr>
          <a:xfrm>
            <a:off x="7912882" y="4565031"/>
            <a:ext cx="547629" cy="3637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ysClr val="windowText" lastClr="000000"/>
                </a:solidFill>
              </a:rPr>
              <a:t>/</a:t>
            </a:r>
          </a:p>
        </p:txBody>
      </p:sp>
      <p:pic>
        <p:nvPicPr>
          <p:cNvPr id="104" name="Picture 2" descr="Smiley Picto Images – Parcourir 11,227 le catalogue de photos, vecteurs et  vidéos | Adobe Stock">
            <a:extLst>
              <a:ext uri="{FF2B5EF4-FFF2-40B4-BE49-F238E27FC236}">
                <a16:creationId xmlns:a16="http://schemas.microsoft.com/office/drawing/2014/main" id="{EE6EB455-F40A-48BA-4C76-1212C9B2D90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645800" y="1993049"/>
            <a:ext cx="342631" cy="339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18C38C7-2BC3-E0BD-F65A-F00D75E8380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1003" y="1993049"/>
            <a:ext cx="331694" cy="334700"/>
          </a:xfrm>
          <a:prstGeom prst="rect">
            <a:avLst/>
          </a:prstGeom>
        </p:spPr>
      </p:pic>
      <p:pic>
        <p:nvPicPr>
          <p:cNvPr id="135" name="Picture 2" descr="Smiley Picto Images – Parcourir 11,227 le catalogue de photos, vecteurs et  vidéos | Adobe Stock">
            <a:extLst>
              <a:ext uri="{FF2B5EF4-FFF2-40B4-BE49-F238E27FC236}">
                <a16:creationId xmlns:a16="http://schemas.microsoft.com/office/drawing/2014/main" id="{B19CAE21-C8E9-E1BD-0212-F2E05DA5015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130058" y="1972505"/>
            <a:ext cx="355233" cy="367688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6" name="Picture 2" descr="Smiley Picto Images – Parcourir 11,227 le catalogue de photos, vecteurs et  vidéos | Adobe Stock">
            <a:extLst>
              <a:ext uri="{FF2B5EF4-FFF2-40B4-BE49-F238E27FC236}">
                <a16:creationId xmlns:a16="http://schemas.microsoft.com/office/drawing/2014/main" id="{CF2E8BF4-7D8B-038D-BD3F-7791056EABC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010695" y="2461610"/>
            <a:ext cx="352002" cy="346546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7" name="Picture 2" descr="Smiley Picto Images – Parcourir 11,227 le catalogue de photos, vecteurs et  vidéos | Adobe Stock">
            <a:extLst>
              <a:ext uri="{FF2B5EF4-FFF2-40B4-BE49-F238E27FC236}">
                <a16:creationId xmlns:a16="http://schemas.microsoft.com/office/drawing/2014/main" id="{0949E796-64CF-79D4-626C-CAD2D06B6A5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835297" y="1979128"/>
            <a:ext cx="355233" cy="367688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8" name="Picture 2" descr="Smiley Picto Images – Parcourir 11,227 le catalogue de photos, vecteurs et  vidéos | Adobe Stock">
            <a:extLst>
              <a:ext uri="{FF2B5EF4-FFF2-40B4-BE49-F238E27FC236}">
                <a16:creationId xmlns:a16="http://schemas.microsoft.com/office/drawing/2014/main" id="{61B546E1-99D9-F4CB-D97E-632437AE29D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836912" y="2461610"/>
            <a:ext cx="352002" cy="346546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9" name="Picture 2" descr="Smiley Picto Images – Parcourir 11,227 le catalogue de photos, vecteurs et  vidéos | Adobe Stock">
            <a:extLst>
              <a:ext uri="{FF2B5EF4-FFF2-40B4-BE49-F238E27FC236}">
                <a16:creationId xmlns:a16="http://schemas.microsoft.com/office/drawing/2014/main" id="{DB3E2B8C-D132-5AC7-D2E9-719DCF7C509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836912" y="3138289"/>
            <a:ext cx="352002" cy="346546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0" name="Picture 2" descr="Smiley Picto Images – Parcourir 11,227 le catalogue de photos, vecteurs et  vidéos | Adobe Stock">
            <a:extLst>
              <a:ext uri="{FF2B5EF4-FFF2-40B4-BE49-F238E27FC236}">
                <a16:creationId xmlns:a16="http://schemas.microsoft.com/office/drawing/2014/main" id="{7BF1288A-1FCB-8F78-9876-C730A9CB1D7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835297" y="3892213"/>
            <a:ext cx="355233" cy="367688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1" name="Picture 2" descr="Smiley Picto Images – Parcourir 11,227 le catalogue de photos, vecteurs et  vidéos | Adobe Stock">
            <a:extLst>
              <a:ext uri="{FF2B5EF4-FFF2-40B4-BE49-F238E27FC236}">
                <a16:creationId xmlns:a16="http://schemas.microsoft.com/office/drawing/2014/main" id="{3B246E5D-ACBD-7FAF-07D7-CA7909F2F77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379439" y="4612022"/>
            <a:ext cx="342631" cy="339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2" name="Picture 2" descr="Smiley Picto Images – Parcourir 11,227 le catalogue de photos, vecteurs et  vidéos | Adobe Stock">
            <a:extLst>
              <a:ext uri="{FF2B5EF4-FFF2-40B4-BE49-F238E27FC236}">
                <a16:creationId xmlns:a16="http://schemas.microsoft.com/office/drawing/2014/main" id="{BF25D9A9-2294-97A1-D16E-45E9445A203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645800" y="5062834"/>
            <a:ext cx="342631" cy="339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" name="Picture 2" descr="Smiley Picto Images – Parcourir 11,227 le catalogue de photos, vecteurs et  vidéos | Adobe Stock">
            <a:extLst>
              <a:ext uri="{FF2B5EF4-FFF2-40B4-BE49-F238E27FC236}">
                <a16:creationId xmlns:a16="http://schemas.microsoft.com/office/drawing/2014/main" id="{C1AEFBCE-A000-91FF-48DD-B30ECEA50C3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579253" y="4612022"/>
            <a:ext cx="342631" cy="339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4" name="Picture 2" descr="Smiley Picto Images – Parcourir 11,227 le catalogue de photos, vecteurs et  vidéos | Adobe Stock">
            <a:extLst>
              <a:ext uri="{FF2B5EF4-FFF2-40B4-BE49-F238E27FC236}">
                <a16:creationId xmlns:a16="http://schemas.microsoft.com/office/drawing/2014/main" id="{8482DC53-CAD1-0F48-A8BF-7B795132E82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841598" y="5062834"/>
            <a:ext cx="342631" cy="339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5" name="Picture 2" descr="Smiley Picto Images – Parcourir 11,227 le catalogue de photos, vecteurs et  vidéos | Adobe Stock">
            <a:extLst>
              <a:ext uri="{FF2B5EF4-FFF2-40B4-BE49-F238E27FC236}">
                <a16:creationId xmlns:a16="http://schemas.microsoft.com/office/drawing/2014/main" id="{FD4991D3-B700-282A-18FD-5B3C960CE72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749935" y="4612022"/>
            <a:ext cx="342631" cy="339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7" name="Picture 2" descr="Smiley Picto Images – Parcourir 11,227 le catalogue de photos, vecteurs et  vidéos | Adobe Stock">
            <a:extLst>
              <a:ext uri="{FF2B5EF4-FFF2-40B4-BE49-F238E27FC236}">
                <a16:creationId xmlns:a16="http://schemas.microsoft.com/office/drawing/2014/main" id="{10F45D86-4371-41A2-617D-A246A4D93CB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148129" y="5440623"/>
            <a:ext cx="342631" cy="339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9" name="Picture 148">
            <a:extLst>
              <a:ext uri="{FF2B5EF4-FFF2-40B4-BE49-F238E27FC236}">
                <a16:creationId xmlns:a16="http://schemas.microsoft.com/office/drawing/2014/main" id="{04CFE3BB-D758-47FD-7B1C-68B6D2E161F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53597" y="3144212"/>
            <a:ext cx="331694" cy="334700"/>
          </a:xfrm>
          <a:prstGeom prst="rect">
            <a:avLst/>
          </a:prstGeom>
        </p:spPr>
      </p:pic>
      <p:pic>
        <p:nvPicPr>
          <p:cNvPr id="150" name="Picture 149">
            <a:extLst>
              <a:ext uri="{FF2B5EF4-FFF2-40B4-BE49-F238E27FC236}">
                <a16:creationId xmlns:a16="http://schemas.microsoft.com/office/drawing/2014/main" id="{0619C962-612D-831B-D0FF-772CDC9FA1A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53597" y="4614595"/>
            <a:ext cx="331694" cy="334700"/>
          </a:xfrm>
          <a:prstGeom prst="rect">
            <a:avLst/>
          </a:prstGeom>
        </p:spPr>
      </p:pic>
      <p:pic>
        <p:nvPicPr>
          <p:cNvPr id="151" name="Picture 150">
            <a:extLst>
              <a:ext uri="{FF2B5EF4-FFF2-40B4-BE49-F238E27FC236}">
                <a16:creationId xmlns:a16="http://schemas.microsoft.com/office/drawing/2014/main" id="{7DE7B48B-4844-B7D1-1A87-E60DCF565F3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53597" y="5065407"/>
            <a:ext cx="331694" cy="334700"/>
          </a:xfrm>
          <a:prstGeom prst="rect">
            <a:avLst/>
          </a:prstGeom>
        </p:spPr>
      </p:pic>
      <p:pic>
        <p:nvPicPr>
          <p:cNvPr id="152" name="Picture 2" descr="Smiley Picto Images – Parcourir 11,227 le catalogue de photos, vecteurs et  vidéos | Adobe Stock">
            <a:extLst>
              <a:ext uri="{FF2B5EF4-FFF2-40B4-BE49-F238E27FC236}">
                <a16:creationId xmlns:a16="http://schemas.microsoft.com/office/drawing/2014/main" id="{FA89CE6B-BD98-CEB9-2868-BDD949935EC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141828" y="3892213"/>
            <a:ext cx="355233" cy="367688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" name="Picture 152">
            <a:extLst>
              <a:ext uri="{FF2B5EF4-FFF2-40B4-BE49-F238E27FC236}">
                <a16:creationId xmlns:a16="http://schemas.microsoft.com/office/drawing/2014/main" id="{5BC32CDE-FC02-6FDE-75C0-C7B08D35C4E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0849" y="3144212"/>
            <a:ext cx="331694" cy="334700"/>
          </a:xfrm>
          <a:prstGeom prst="rect">
            <a:avLst/>
          </a:prstGeom>
        </p:spPr>
      </p:pic>
      <p:pic>
        <p:nvPicPr>
          <p:cNvPr id="154" name="Picture 153">
            <a:extLst>
              <a:ext uri="{FF2B5EF4-FFF2-40B4-BE49-F238E27FC236}">
                <a16:creationId xmlns:a16="http://schemas.microsoft.com/office/drawing/2014/main" id="{20BC8913-F55C-D9BC-D199-CCB0C406A08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0849" y="3908707"/>
            <a:ext cx="331694" cy="334700"/>
          </a:xfrm>
          <a:prstGeom prst="rect">
            <a:avLst/>
          </a:prstGeom>
        </p:spPr>
      </p:pic>
      <p:pic>
        <p:nvPicPr>
          <p:cNvPr id="155" name="Picture 2" descr="Smiley Picto Images – Parcourir 11,227 le catalogue de photos, vecteurs et  vidéos | Adobe Stock">
            <a:extLst>
              <a:ext uri="{FF2B5EF4-FFF2-40B4-BE49-F238E27FC236}">
                <a16:creationId xmlns:a16="http://schemas.microsoft.com/office/drawing/2014/main" id="{B7499AF9-BE61-FFB7-BD29-286F448AAE5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285789" y="4598101"/>
            <a:ext cx="355233" cy="367688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6" name="Picture 2" descr="Smiley Picto Images – Parcourir 11,227 le catalogue de photos, vecteurs et  vidéos | Adobe Stock">
            <a:extLst>
              <a:ext uri="{FF2B5EF4-FFF2-40B4-BE49-F238E27FC236}">
                <a16:creationId xmlns:a16="http://schemas.microsoft.com/office/drawing/2014/main" id="{06169380-96C1-2470-9968-CEC83277A67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009080" y="5426702"/>
            <a:ext cx="355233" cy="367688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8" name="Picture 2" descr="Smiley Picto Images – Parcourir 11,227 le catalogue de photos, vecteurs et  vidéos | Adobe Stock">
            <a:extLst>
              <a:ext uri="{FF2B5EF4-FFF2-40B4-BE49-F238E27FC236}">
                <a16:creationId xmlns:a16="http://schemas.microsoft.com/office/drawing/2014/main" id="{4D4A374A-FD68-660A-11C3-0E2DCD45ED6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106508" y="4608672"/>
            <a:ext cx="352002" cy="346546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9" name="Picture 2" descr="Smiley Picto Images – Parcourir 11,227 le catalogue de photos, vecteurs et  vidéos | Adobe Stock">
            <a:extLst>
              <a:ext uri="{FF2B5EF4-FFF2-40B4-BE49-F238E27FC236}">
                <a16:creationId xmlns:a16="http://schemas.microsoft.com/office/drawing/2014/main" id="{7615C1F3-04C0-5538-03BA-25BDC3ECEF7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906431" y="4608672"/>
            <a:ext cx="352002" cy="346546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1" name="Picture 160">
            <a:extLst>
              <a:ext uri="{FF2B5EF4-FFF2-40B4-BE49-F238E27FC236}">
                <a16:creationId xmlns:a16="http://schemas.microsoft.com/office/drawing/2014/main" id="{AFDA93BA-3693-B5CD-1F21-F14AF13B694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47066" y="5443196"/>
            <a:ext cx="331694" cy="334700"/>
          </a:xfrm>
          <a:prstGeom prst="rect">
            <a:avLst/>
          </a:prstGeom>
        </p:spPr>
      </p:pic>
      <p:pic>
        <p:nvPicPr>
          <p:cNvPr id="162" name="Picture 161">
            <a:extLst>
              <a:ext uri="{FF2B5EF4-FFF2-40B4-BE49-F238E27FC236}">
                <a16:creationId xmlns:a16="http://schemas.microsoft.com/office/drawing/2014/main" id="{6BF3355D-1801-6688-D132-D240F8B7D63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51268" y="5804479"/>
            <a:ext cx="331694" cy="334700"/>
          </a:xfrm>
          <a:prstGeom prst="rect">
            <a:avLst/>
          </a:prstGeom>
        </p:spPr>
      </p:pic>
      <p:pic>
        <p:nvPicPr>
          <p:cNvPr id="163" name="Picture 162">
            <a:extLst>
              <a:ext uri="{FF2B5EF4-FFF2-40B4-BE49-F238E27FC236}">
                <a16:creationId xmlns:a16="http://schemas.microsoft.com/office/drawing/2014/main" id="{C97F4359-3A65-A7F5-6D2C-42BDAE0D71E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51268" y="5443196"/>
            <a:ext cx="331694" cy="334700"/>
          </a:xfrm>
          <a:prstGeom prst="rect">
            <a:avLst/>
          </a:prstGeom>
        </p:spPr>
      </p:pic>
      <p:pic>
        <p:nvPicPr>
          <p:cNvPr id="164" name="Picture 163">
            <a:extLst>
              <a:ext uri="{FF2B5EF4-FFF2-40B4-BE49-F238E27FC236}">
                <a16:creationId xmlns:a16="http://schemas.microsoft.com/office/drawing/2014/main" id="{23406E62-E96A-0E09-73C0-6440D3A3A1C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51268" y="3144212"/>
            <a:ext cx="331694" cy="334700"/>
          </a:xfrm>
          <a:prstGeom prst="rect">
            <a:avLst/>
          </a:prstGeom>
        </p:spPr>
      </p:pic>
      <p:pic>
        <p:nvPicPr>
          <p:cNvPr id="165" name="Picture 2" descr="Smiley Picto Images – Parcourir 11,227 le catalogue de photos, vecteurs et  vidéos | Adobe Stock">
            <a:extLst>
              <a:ext uri="{FF2B5EF4-FFF2-40B4-BE49-F238E27FC236}">
                <a16:creationId xmlns:a16="http://schemas.microsoft.com/office/drawing/2014/main" id="{F4D3D577-966B-5905-C81D-B1B651FBC91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639499" y="3892213"/>
            <a:ext cx="355233" cy="367688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6" name="Picture 2" descr="Smiley Picto Images – Parcourir 11,227 le catalogue de photos, vecteurs et  vidéos | Adobe Stock">
            <a:extLst>
              <a:ext uri="{FF2B5EF4-FFF2-40B4-BE49-F238E27FC236}">
                <a16:creationId xmlns:a16="http://schemas.microsoft.com/office/drawing/2014/main" id="{0F0992CF-C94F-219F-153E-0822987ED66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345486" y="6373176"/>
            <a:ext cx="342631" cy="339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7" name="Picture 2" descr="Smiley Picto Images – Parcourir 11,227 le catalogue de photos, vecteurs et  vidéos | Adobe Stock">
            <a:extLst>
              <a:ext uri="{FF2B5EF4-FFF2-40B4-BE49-F238E27FC236}">
                <a16:creationId xmlns:a16="http://schemas.microsoft.com/office/drawing/2014/main" id="{62B019AB-CC1E-4FAF-16DC-3A4CBAC495B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277290" y="6387312"/>
            <a:ext cx="352002" cy="346546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8" name="Picture 2" descr="Smiley Picto Images – Parcourir 11,227 le catalogue de photos, vecteurs et  vidéos | Adobe Stock">
            <a:extLst>
              <a:ext uri="{FF2B5EF4-FFF2-40B4-BE49-F238E27FC236}">
                <a16:creationId xmlns:a16="http://schemas.microsoft.com/office/drawing/2014/main" id="{BFAD8094-E62E-6110-3A3D-BC883FAF7F5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456484" y="6376463"/>
            <a:ext cx="355233" cy="367688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9" name="Picture 168">
            <a:extLst>
              <a:ext uri="{FF2B5EF4-FFF2-40B4-BE49-F238E27FC236}">
                <a16:creationId xmlns:a16="http://schemas.microsoft.com/office/drawing/2014/main" id="{6869DBBC-F81A-9735-4083-08D333148DD1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1261" y="6376222"/>
            <a:ext cx="364863" cy="368170"/>
          </a:xfrm>
          <a:prstGeom prst="rect">
            <a:avLst/>
          </a:prstGeom>
        </p:spPr>
      </p:pic>
      <p:sp>
        <p:nvSpPr>
          <p:cNvPr id="3" name="TextBox 19">
            <a:extLst>
              <a:ext uri="{FF2B5EF4-FFF2-40B4-BE49-F238E27FC236}">
                <a16:creationId xmlns:a16="http://schemas.microsoft.com/office/drawing/2014/main" id="{E3224EBC-A3FB-FDAA-7492-9A88F43CDAB6}"/>
              </a:ext>
            </a:extLst>
          </p:cNvPr>
          <p:cNvSpPr txBox="1"/>
          <p:nvPr/>
        </p:nvSpPr>
        <p:spPr>
          <a:xfrm>
            <a:off x="1061543" y="2382222"/>
            <a:ext cx="14979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00" b="1" dirty="0"/>
              <a:t>With contribution / Increased 1st rent</a:t>
            </a:r>
          </a:p>
        </p:txBody>
      </p:sp>
      <p:sp>
        <p:nvSpPr>
          <p:cNvPr id="4" name="TextBox 18">
            <a:extLst>
              <a:ext uri="{FF2B5EF4-FFF2-40B4-BE49-F238E27FC236}">
                <a16:creationId xmlns:a16="http://schemas.microsoft.com/office/drawing/2014/main" id="{3DD4782A-58E6-9705-E2D9-DDEB3E1B8070}"/>
              </a:ext>
            </a:extLst>
          </p:cNvPr>
          <p:cNvSpPr txBox="1"/>
          <p:nvPr/>
        </p:nvSpPr>
        <p:spPr>
          <a:xfrm>
            <a:off x="1101723" y="1888232"/>
            <a:ext cx="158589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b="1" dirty="0"/>
              <a:t>Cash outflow</a:t>
            </a:r>
          </a:p>
          <a:p>
            <a:r>
              <a:rPr lang="en-GB" sz="800" b="1" dirty="0"/>
              <a:t>(with no contribution / increased 1</a:t>
            </a:r>
            <a:r>
              <a:rPr lang="en-GB" sz="800" b="1" baseline="30000" dirty="0"/>
              <a:t>st</a:t>
            </a:r>
            <a:r>
              <a:rPr lang="en-GB" sz="800" b="1" dirty="0"/>
              <a:t> rent)</a:t>
            </a:r>
          </a:p>
        </p:txBody>
      </p:sp>
      <p:sp>
        <p:nvSpPr>
          <p:cNvPr id="11" name="TextBox 130">
            <a:extLst>
              <a:ext uri="{FF2B5EF4-FFF2-40B4-BE49-F238E27FC236}">
                <a16:creationId xmlns:a16="http://schemas.microsoft.com/office/drawing/2014/main" id="{E3669FAC-A37C-6A3C-64E2-B4AAFA99371B}"/>
              </a:ext>
            </a:extLst>
          </p:cNvPr>
          <p:cNvSpPr txBox="1"/>
          <p:nvPr/>
        </p:nvSpPr>
        <p:spPr>
          <a:xfrm>
            <a:off x="9639672" y="6422196"/>
            <a:ext cx="177973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/>
              <a:t>Not recommended solution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F10DE85-19C4-F21A-33EB-44A91FA6BE9D}"/>
              </a:ext>
            </a:extLst>
          </p:cNvPr>
          <p:cNvSpPr/>
          <p:nvPr/>
        </p:nvSpPr>
        <p:spPr>
          <a:xfrm>
            <a:off x="2843157" y="1545956"/>
            <a:ext cx="1947917" cy="309003"/>
          </a:xfrm>
          <a:prstGeom prst="rect">
            <a:avLst/>
          </a:prstGeom>
          <a:solidFill>
            <a:srgbClr val="243782"/>
          </a:solidFill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latin typeface="+mj-lt"/>
              </a:rPr>
              <a:t>Cash Purchase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6AB4D60-CAC6-56FB-4D92-58928A860060}"/>
              </a:ext>
            </a:extLst>
          </p:cNvPr>
          <p:cNvSpPr/>
          <p:nvPr/>
        </p:nvSpPr>
        <p:spPr>
          <a:xfrm>
            <a:off x="5038955" y="1545547"/>
            <a:ext cx="1947917" cy="309003"/>
          </a:xfrm>
          <a:prstGeom prst="rect">
            <a:avLst/>
          </a:prstGeom>
          <a:solidFill>
            <a:srgbClr val="243782"/>
          </a:solidFill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latin typeface="+mj-lt"/>
              </a:rPr>
              <a:t>Classic Financing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0E274A7-A111-1D39-31EF-89910877D64B}"/>
              </a:ext>
            </a:extLst>
          </p:cNvPr>
          <p:cNvSpPr/>
          <p:nvPr/>
        </p:nvSpPr>
        <p:spPr>
          <a:xfrm>
            <a:off x="7212738" y="1581200"/>
            <a:ext cx="1947917" cy="309003"/>
          </a:xfrm>
          <a:prstGeom prst="rect">
            <a:avLst/>
          </a:prstGeom>
          <a:solidFill>
            <a:srgbClr val="243782"/>
          </a:solidFill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latin typeface="+mj-lt"/>
              </a:rPr>
              <a:t>Financial Leasing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5089A7CD-47A3-5D71-149D-35F44D653535}"/>
              </a:ext>
            </a:extLst>
          </p:cNvPr>
          <p:cNvSpPr/>
          <p:nvPr/>
        </p:nvSpPr>
        <p:spPr>
          <a:xfrm>
            <a:off x="9345486" y="1552281"/>
            <a:ext cx="1947917" cy="309003"/>
          </a:xfrm>
          <a:prstGeom prst="rect">
            <a:avLst/>
          </a:prstGeom>
          <a:solidFill>
            <a:srgbClr val="243782"/>
          </a:solidFill>
          <a:ln w="57150"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latin typeface="+mj-lt"/>
              </a:rPr>
              <a:t>Operational Leasing</a:t>
            </a:r>
          </a:p>
        </p:txBody>
      </p:sp>
      <p:sp>
        <p:nvSpPr>
          <p:cNvPr id="89" name="TextBox 25">
            <a:extLst>
              <a:ext uri="{FF2B5EF4-FFF2-40B4-BE49-F238E27FC236}">
                <a16:creationId xmlns:a16="http://schemas.microsoft.com/office/drawing/2014/main" id="{2C082AAC-61EF-72FE-C2FD-77E9621C51FA}"/>
              </a:ext>
            </a:extLst>
          </p:cNvPr>
          <p:cNvSpPr txBox="1"/>
          <p:nvPr/>
        </p:nvSpPr>
        <p:spPr>
          <a:xfrm>
            <a:off x="1162526" y="5089055"/>
            <a:ext cx="14344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 dirty="0"/>
              <a:t>Depreciation (residual value) risk</a:t>
            </a:r>
          </a:p>
        </p:txBody>
      </p:sp>
      <p:pic>
        <p:nvPicPr>
          <p:cNvPr id="93" name="Picture 2" descr="Smiley Picto Images – Parcourir 11,227 le catalogue de photos, vecteurs et  vidéos | Adobe Stock">
            <a:extLst>
              <a:ext uri="{FF2B5EF4-FFF2-40B4-BE49-F238E27FC236}">
                <a16:creationId xmlns:a16="http://schemas.microsoft.com/office/drawing/2014/main" id="{CF2E8BF4-7D8B-038D-BD3F-7791056EABC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016104" y="5066208"/>
            <a:ext cx="352002" cy="346546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1580404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2CFB93-8990-3D7D-D59E-10485E6A22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5701" y="103272"/>
            <a:ext cx="9650392" cy="406400"/>
          </a:xfrm>
        </p:spPr>
        <p:txBody>
          <a:bodyPr>
            <a:noAutofit/>
          </a:bodyPr>
          <a:lstStyle/>
          <a:p>
            <a:r>
              <a:rPr lang="en-GB" sz="1600" dirty="0">
                <a:solidFill>
                  <a:schemeClr val="bg1"/>
                </a:solidFill>
                <a:latin typeface="+mj-lt"/>
              </a:rPr>
              <a:t>02 – Perceived advantages and disadvantages of each </a:t>
            </a:r>
            <a:r>
              <a:rPr lang="en-GB" sz="1600" dirty="0">
                <a:latin typeface="+mj-lt"/>
              </a:rPr>
              <a:t>acquisition</a:t>
            </a:r>
            <a:r>
              <a:rPr lang="en-GB" sz="1600" dirty="0">
                <a:solidFill>
                  <a:schemeClr val="bg1"/>
                </a:solidFill>
                <a:latin typeface="+mj-lt"/>
              </a:rPr>
              <a:t> method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DA344BE-A739-986C-BC9B-FE9E9FB12994}"/>
              </a:ext>
            </a:extLst>
          </p:cNvPr>
          <p:cNvSpPr txBox="1"/>
          <p:nvPr/>
        </p:nvSpPr>
        <p:spPr>
          <a:xfrm>
            <a:off x="259626" y="1324970"/>
            <a:ext cx="11122248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600" dirty="0"/>
              <a:t>Business criteria should not make you forget that </a:t>
            </a:r>
            <a:r>
              <a:rPr lang="en-GB" sz="1600" dirty="0">
                <a:solidFill>
                  <a:srgbClr val="243782"/>
                </a:solidFill>
                <a:latin typeface="+mj-lt"/>
              </a:rPr>
              <a:t>budget is often the no. 1 criterion</a:t>
            </a:r>
            <a:r>
              <a:rPr lang="en-GB" sz="1600" dirty="0"/>
              <a:t>.</a:t>
            </a:r>
            <a:r>
              <a:rPr lang="en-GB" sz="1600" dirty="0">
                <a:solidFill>
                  <a:srgbClr val="243782"/>
                </a:solidFill>
                <a:latin typeface="+mj-lt"/>
              </a:rPr>
              <a:t> </a:t>
            </a:r>
          </a:p>
          <a:p>
            <a:r>
              <a:rPr lang="en-GB" sz="1600" dirty="0"/>
              <a:t>Each acquisition method has </a:t>
            </a:r>
            <a:r>
              <a:rPr lang="en-GB" sz="1600" dirty="0">
                <a:solidFill>
                  <a:srgbClr val="243782"/>
                </a:solidFill>
                <a:latin typeface="+mj-lt"/>
              </a:rPr>
              <a:t>specific budget advantages</a:t>
            </a:r>
            <a:r>
              <a:rPr lang="en-GB" sz="1600" dirty="0"/>
              <a:t>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00D7D89-D107-6DCC-C1D8-18F4304CF427}"/>
              </a:ext>
            </a:extLst>
          </p:cNvPr>
          <p:cNvSpPr txBox="1"/>
          <p:nvPr/>
        </p:nvSpPr>
        <p:spPr>
          <a:xfrm>
            <a:off x="196127" y="751705"/>
            <a:ext cx="117997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>
                <a:solidFill>
                  <a:schemeClr val="bg1"/>
                </a:solidFill>
              </a:rPr>
              <a:t>What about the </a:t>
            </a:r>
            <a:r>
              <a:rPr lang="en-GB">
                <a:solidFill>
                  <a:schemeClr val="bg1"/>
                </a:solidFill>
                <a:latin typeface="+mj-lt"/>
              </a:rPr>
              <a:t>budget</a:t>
            </a:r>
            <a:r>
              <a:rPr lang="en-GB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FB68C5B-B7DF-8E4B-9FF5-B68C2F65616D}"/>
              </a:ext>
            </a:extLst>
          </p:cNvPr>
          <p:cNvSpPr/>
          <p:nvPr/>
        </p:nvSpPr>
        <p:spPr>
          <a:xfrm>
            <a:off x="4772035" y="2227978"/>
            <a:ext cx="6276964" cy="570922"/>
          </a:xfrm>
          <a:prstGeom prst="rect">
            <a:avLst/>
          </a:prstGeom>
          <a:solidFill>
            <a:srgbClr val="2437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latin typeface="+mj-lt"/>
              </a:rPr>
              <a:t>Cash Purchase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0AF4005-DB74-F1C0-A5B0-5415945B7271}"/>
              </a:ext>
            </a:extLst>
          </p:cNvPr>
          <p:cNvSpPr/>
          <p:nvPr/>
        </p:nvSpPr>
        <p:spPr>
          <a:xfrm>
            <a:off x="4772035" y="2973503"/>
            <a:ext cx="6276964" cy="540223"/>
          </a:xfrm>
          <a:prstGeom prst="rect">
            <a:avLst/>
          </a:prstGeom>
          <a:solidFill>
            <a:srgbClr val="2437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latin typeface="+mj-lt"/>
              </a:rPr>
              <a:t>Classic Financing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50BF646-033A-CD06-4BA9-69A5E7D96430}"/>
              </a:ext>
            </a:extLst>
          </p:cNvPr>
          <p:cNvSpPr/>
          <p:nvPr/>
        </p:nvSpPr>
        <p:spPr>
          <a:xfrm>
            <a:off x="4772035" y="3688329"/>
            <a:ext cx="6276964" cy="515680"/>
          </a:xfrm>
          <a:prstGeom prst="rect">
            <a:avLst/>
          </a:prstGeom>
          <a:solidFill>
            <a:srgbClr val="2437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latin typeface="+mj-lt"/>
              </a:rPr>
              <a:t>Financial Leasing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96D2DC5-142A-A55D-ABAE-D88AA3C87741}"/>
              </a:ext>
            </a:extLst>
          </p:cNvPr>
          <p:cNvSpPr/>
          <p:nvPr/>
        </p:nvSpPr>
        <p:spPr>
          <a:xfrm>
            <a:off x="4772035" y="4414953"/>
            <a:ext cx="6276964" cy="515680"/>
          </a:xfrm>
          <a:prstGeom prst="rect">
            <a:avLst/>
          </a:prstGeom>
          <a:solidFill>
            <a:srgbClr val="2437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latin typeface="+mj-lt"/>
              </a:rPr>
              <a:t>Operational Leasing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1696D3C-CBB6-6AFC-8612-4B6224DCD183}"/>
              </a:ext>
            </a:extLst>
          </p:cNvPr>
          <p:cNvSpPr txBox="1"/>
          <p:nvPr/>
        </p:nvSpPr>
        <p:spPr>
          <a:xfrm>
            <a:off x="495301" y="4966368"/>
            <a:ext cx="386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243782"/>
                </a:solidFill>
              </a:rPr>
              <a:t>Parameters at your disposal to fit into the customer budget</a:t>
            </a:r>
          </a:p>
        </p:txBody>
      </p:sp>
      <p:pic>
        <p:nvPicPr>
          <p:cNvPr id="14338" name="Picture 2" descr="Icône De Ligne De Lecteur Vidéo En Ligne, Signe De Vecteur Contour,  Pictogramme De Style Linéaire Isolé Sur Blanc. Symbole, Illustration Trait  Modifiable. Pixel-parfait Clip Art Libres De Droits , Svg ,">
            <a:extLst>
              <a:ext uri="{FF2B5EF4-FFF2-40B4-BE49-F238E27FC236}">
                <a16:creationId xmlns:a16="http://schemas.microsoft.com/office/drawing/2014/main" id="{B2EC8240-2C12-EB44-2354-998F8583751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46086" y="2328407"/>
            <a:ext cx="4286250" cy="2458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526CD8B-F5AE-1092-795F-DE5EF14850DD}"/>
              </a:ext>
            </a:extLst>
          </p:cNvPr>
          <p:cNvSpPr txBox="1"/>
          <p:nvPr/>
        </p:nvSpPr>
        <p:spPr>
          <a:xfrm>
            <a:off x="10490200" y="2105780"/>
            <a:ext cx="4191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>
                <a:solidFill>
                  <a:schemeClr val="bg1"/>
                </a:solidFill>
                <a:latin typeface="+mj-lt"/>
              </a:rPr>
              <a:t>+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EFDC863-AA7F-F769-DA15-CABC32052F13}"/>
              </a:ext>
            </a:extLst>
          </p:cNvPr>
          <p:cNvSpPr txBox="1"/>
          <p:nvPr/>
        </p:nvSpPr>
        <p:spPr>
          <a:xfrm>
            <a:off x="10490200" y="3561369"/>
            <a:ext cx="4191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>
                <a:solidFill>
                  <a:schemeClr val="bg1"/>
                </a:solidFill>
                <a:latin typeface="+mj-lt"/>
              </a:rPr>
              <a:t>+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49D1349-EBF5-27F6-23A3-E0A2BB1880FD}"/>
              </a:ext>
            </a:extLst>
          </p:cNvPr>
          <p:cNvSpPr txBox="1"/>
          <p:nvPr/>
        </p:nvSpPr>
        <p:spPr>
          <a:xfrm>
            <a:off x="10490200" y="2841642"/>
            <a:ext cx="4191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>
                <a:solidFill>
                  <a:schemeClr val="bg1"/>
                </a:solidFill>
                <a:latin typeface="+mj-lt"/>
              </a:rPr>
              <a:t>+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FAF6B20-0A50-09D6-24B3-BB7E7A11E4D1}"/>
              </a:ext>
            </a:extLst>
          </p:cNvPr>
          <p:cNvSpPr txBox="1"/>
          <p:nvPr/>
        </p:nvSpPr>
        <p:spPr>
          <a:xfrm>
            <a:off x="10490200" y="4236810"/>
            <a:ext cx="4191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>
                <a:solidFill>
                  <a:schemeClr val="bg1"/>
                </a:solidFill>
                <a:latin typeface="+mj-lt"/>
              </a:rPr>
              <a:t>+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FEFAEF3-EC46-0BDF-FADD-D4FE3163950D}"/>
              </a:ext>
            </a:extLst>
          </p:cNvPr>
          <p:cNvSpPr txBox="1"/>
          <p:nvPr/>
        </p:nvSpPr>
        <p:spPr>
          <a:xfrm>
            <a:off x="199211" y="6366441"/>
            <a:ext cx="618648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b="1" i="1" dirty="0">
                <a:solidFill>
                  <a:schemeClr val="bg1">
                    <a:lumMod val="95000"/>
                  </a:schemeClr>
                </a:solidFill>
              </a:rPr>
              <a:t>Click on the “+” symbols to display the content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429341E-6400-E5E2-AB94-C4EB51FA03D3}"/>
              </a:ext>
            </a:extLst>
          </p:cNvPr>
          <p:cNvSpPr/>
          <p:nvPr/>
        </p:nvSpPr>
        <p:spPr>
          <a:xfrm>
            <a:off x="4772035" y="5114349"/>
            <a:ext cx="6276964" cy="515680"/>
          </a:xfrm>
          <a:prstGeom prst="rect">
            <a:avLst/>
          </a:prstGeom>
          <a:solidFill>
            <a:srgbClr val="2437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>
                <a:latin typeface="+mj-lt"/>
              </a:rPr>
              <a:t>Summary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D52192F-78EC-AA57-170D-7CD89093B004}"/>
              </a:ext>
            </a:extLst>
          </p:cNvPr>
          <p:cNvSpPr txBox="1"/>
          <p:nvPr/>
        </p:nvSpPr>
        <p:spPr>
          <a:xfrm>
            <a:off x="10490200" y="4959080"/>
            <a:ext cx="4191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>
                <a:solidFill>
                  <a:schemeClr val="bg1"/>
                </a:solidFill>
                <a:latin typeface="+mj-lt"/>
              </a:rPr>
              <a:t>+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316420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343DCCA5-F0DB-484A-A201-703EC340C3B1}"/>
              </a:ext>
            </a:extLst>
          </p:cNvPr>
          <p:cNvSpPr txBox="1"/>
          <p:nvPr/>
        </p:nvSpPr>
        <p:spPr>
          <a:xfrm>
            <a:off x="200143" y="779776"/>
            <a:ext cx="46530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>
                <a:solidFill>
                  <a:schemeClr val="bg1"/>
                </a:solidFill>
                <a:latin typeface="Encode Sans Expanded Medium" panose="00000605000000000000" pitchFamily="2" charset="0"/>
              </a:rPr>
              <a:t>OVERVIEW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4106481-3191-9F1C-1522-B88AF3FEE62F}"/>
              </a:ext>
            </a:extLst>
          </p:cNvPr>
          <p:cNvSpPr/>
          <p:nvPr/>
        </p:nvSpPr>
        <p:spPr>
          <a:xfrm>
            <a:off x="161925" y="1266825"/>
            <a:ext cx="11334750" cy="5229225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2" name="Picture 31" descr="Chart&#10;&#10;Description automatically generated">
            <a:extLst>
              <a:ext uri="{FF2B5EF4-FFF2-40B4-BE49-F238E27FC236}">
                <a16:creationId xmlns:a16="http://schemas.microsoft.com/office/drawing/2014/main" id="{A11EC49A-9AFB-B7CE-9E5D-32542B8731C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0376" y="1063934"/>
            <a:ext cx="1070230" cy="713487"/>
          </a:xfrm>
          <a:prstGeom prst="rect">
            <a:avLst/>
          </a:prstGeom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id="{43F4EC80-C46E-0064-8555-4E3A5E536B57}"/>
              </a:ext>
            </a:extLst>
          </p:cNvPr>
          <p:cNvSpPr/>
          <p:nvPr/>
        </p:nvSpPr>
        <p:spPr>
          <a:xfrm>
            <a:off x="3116807" y="1043613"/>
            <a:ext cx="7166904" cy="713487"/>
          </a:xfrm>
          <a:prstGeom prst="rect">
            <a:avLst/>
          </a:prstGeom>
          <a:solidFill>
            <a:srgbClr val="2437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20A2FAC-4FC2-696F-0BB6-1746037FF68A}"/>
              </a:ext>
            </a:extLst>
          </p:cNvPr>
          <p:cNvSpPr txBox="1"/>
          <p:nvPr/>
        </p:nvSpPr>
        <p:spPr>
          <a:xfrm>
            <a:off x="3930902" y="1259708"/>
            <a:ext cx="556493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b="1" dirty="0">
                <a:solidFill>
                  <a:schemeClr val="bg1"/>
                </a:solidFill>
              </a:rPr>
              <a:t>Context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E141B65-48C2-A1C4-E977-C80F4E8EC370}"/>
              </a:ext>
            </a:extLst>
          </p:cNvPr>
          <p:cNvSpPr txBox="1"/>
          <p:nvPr/>
        </p:nvSpPr>
        <p:spPr>
          <a:xfrm>
            <a:off x="3116807" y="1136598"/>
            <a:ext cx="81409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800" b="1">
                <a:solidFill>
                  <a:schemeClr val="bg1"/>
                </a:solidFill>
              </a:rPr>
              <a:t>01</a:t>
            </a:r>
            <a:r>
              <a:rPr lang="en-GB" sz="160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B6886C52-777B-1161-6ACA-62FC3D51B49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0376" y="1991280"/>
            <a:ext cx="1070230" cy="713487"/>
          </a:xfrm>
          <a:prstGeom prst="rect">
            <a:avLst/>
          </a:prstGeom>
        </p:spPr>
      </p:pic>
      <p:sp>
        <p:nvSpPr>
          <p:cNvPr id="38" name="Rectangle 37">
            <a:extLst>
              <a:ext uri="{FF2B5EF4-FFF2-40B4-BE49-F238E27FC236}">
                <a16:creationId xmlns:a16="http://schemas.microsoft.com/office/drawing/2014/main" id="{9E81DD75-BAF7-5926-FC70-19A8B76B986F}"/>
              </a:ext>
            </a:extLst>
          </p:cNvPr>
          <p:cNvSpPr/>
          <p:nvPr/>
        </p:nvSpPr>
        <p:spPr>
          <a:xfrm>
            <a:off x="3116807" y="1943572"/>
            <a:ext cx="7166904" cy="72480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8D08584-2D2F-86C7-5640-F160AFFB1519}"/>
              </a:ext>
            </a:extLst>
          </p:cNvPr>
          <p:cNvSpPr txBox="1"/>
          <p:nvPr/>
        </p:nvSpPr>
        <p:spPr>
          <a:xfrm>
            <a:off x="3930902" y="2140002"/>
            <a:ext cx="635280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b="1" dirty="0">
                <a:solidFill>
                  <a:schemeClr val="bg1"/>
                </a:solidFill>
              </a:rPr>
              <a:t>Perceived advantages and disadvantages of each acquisition method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B949B9D-AD5C-E02F-784C-D9913D58F290}"/>
              </a:ext>
            </a:extLst>
          </p:cNvPr>
          <p:cNvSpPr txBox="1"/>
          <p:nvPr/>
        </p:nvSpPr>
        <p:spPr>
          <a:xfrm>
            <a:off x="3116807" y="2016892"/>
            <a:ext cx="81409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800" b="1">
                <a:solidFill>
                  <a:schemeClr val="bg1"/>
                </a:solidFill>
              </a:rPr>
              <a:t>02</a:t>
            </a:r>
            <a:r>
              <a:rPr lang="en-GB" sz="160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44" name="Picture 43" descr="A picture containing text&#10;&#10;Description automatically generated">
            <a:extLst>
              <a:ext uri="{FF2B5EF4-FFF2-40B4-BE49-F238E27FC236}">
                <a16:creationId xmlns:a16="http://schemas.microsoft.com/office/drawing/2014/main" id="{47513B1B-5204-4568-336F-49533D04FDE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60376" y="2957958"/>
            <a:ext cx="1070230" cy="711705"/>
          </a:xfrm>
          <a:prstGeom prst="rect">
            <a:avLst/>
          </a:prstGeom>
        </p:spPr>
      </p:pic>
      <p:sp>
        <p:nvSpPr>
          <p:cNvPr id="45" name="Rectangle 44">
            <a:extLst>
              <a:ext uri="{FF2B5EF4-FFF2-40B4-BE49-F238E27FC236}">
                <a16:creationId xmlns:a16="http://schemas.microsoft.com/office/drawing/2014/main" id="{EEF41C7D-10F2-43E5-0A2D-3EB909FB1534}"/>
              </a:ext>
            </a:extLst>
          </p:cNvPr>
          <p:cNvSpPr/>
          <p:nvPr/>
        </p:nvSpPr>
        <p:spPr>
          <a:xfrm>
            <a:off x="3116807" y="2935229"/>
            <a:ext cx="7166904" cy="71170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7C231579-9492-7235-C390-BE518C5D1AE0}"/>
              </a:ext>
            </a:extLst>
          </p:cNvPr>
          <p:cNvSpPr txBox="1"/>
          <p:nvPr/>
        </p:nvSpPr>
        <p:spPr>
          <a:xfrm>
            <a:off x="3930902" y="3141492"/>
            <a:ext cx="5564931" cy="30777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1400" b="1" dirty="0">
                <a:solidFill>
                  <a:schemeClr val="bg1"/>
                </a:solidFill>
              </a:rPr>
              <a:t>Which acquisition method for which customer? 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C87D9F21-C252-D943-FEA2-D484C797F13B}"/>
              </a:ext>
            </a:extLst>
          </p:cNvPr>
          <p:cNvSpPr txBox="1"/>
          <p:nvPr/>
        </p:nvSpPr>
        <p:spPr>
          <a:xfrm>
            <a:off x="3116807" y="3018382"/>
            <a:ext cx="81409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800" b="1">
                <a:solidFill>
                  <a:schemeClr val="bg1"/>
                </a:solidFill>
              </a:rPr>
              <a:t>03</a:t>
            </a:r>
            <a:r>
              <a:rPr lang="en-GB" sz="160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11AF5FC9-7B67-026D-FB18-026C17F6625A}"/>
              </a:ext>
            </a:extLst>
          </p:cNvPr>
          <p:cNvSpPr/>
          <p:nvPr/>
        </p:nvSpPr>
        <p:spPr>
          <a:xfrm>
            <a:off x="3116807" y="5884845"/>
            <a:ext cx="7166904" cy="74402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B1B28642-C5D0-9258-E565-5078AD9652EF}"/>
              </a:ext>
            </a:extLst>
          </p:cNvPr>
          <p:cNvSpPr txBox="1"/>
          <p:nvPr/>
        </p:nvSpPr>
        <p:spPr>
          <a:xfrm>
            <a:off x="3930902" y="6137318"/>
            <a:ext cx="556493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b="1">
                <a:solidFill>
                  <a:schemeClr val="bg1"/>
                </a:solidFill>
              </a:rPr>
              <a:t>Learning assessment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B3A3B60F-6200-09B0-89FE-30C918D0F6B7}"/>
              </a:ext>
            </a:extLst>
          </p:cNvPr>
          <p:cNvSpPr/>
          <p:nvPr/>
        </p:nvSpPr>
        <p:spPr>
          <a:xfrm>
            <a:off x="3116807" y="4871117"/>
            <a:ext cx="7166904" cy="71170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371D4F84-7E57-8568-BD31-14293AF10A30}"/>
              </a:ext>
            </a:extLst>
          </p:cNvPr>
          <p:cNvSpPr txBox="1"/>
          <p:nvPr/>
        </p:nvSpPr>
        <p:spPr>
          <a:xfrm>
            <a:off x="3930902" y="5077380"/>
            <a:ext cx="556493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b="1">
                <a:solidFill>
                  <a:schemeClr val="bg1"/>
                </a:solidFill>
              </a:rPr>
              <a:t>Conclusion</a:t>
            </a:r>
          </a:p>
        </p:txBody>
      </p:sp>
      <p:pic>
        <p:nvPicPr>
          <p:cNvPr id="52" name="Picture 2" descr="Nos rédacteurs rédigent la conclusion optimale pour votre mémoire.">
            <a:extLst>
              <a:ext uri="{FF2B5EF4-FFF2-40B4-BE49-F238E27FC236}">
                <a16:creationId xmlns:a16="http://schemas.microsoft.com/office/drawing/2014/main" id="{28B6699B-60B7-8F1B-3550-7EEA0E01B9E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60376" y="4875556"/>
            <a:ext cx="1070230" cy="721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C972994B-8D64-B027-5CA2-A55D5DAEE10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60377" y="5879223"/>
            <a:ext cx="1070230" cy="757238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05A2754A-4440-0DCF-C780-3D1566449E61}"/>
              </a:ext>
            </a:extLst>
          </p:cNvPr>
          <p:cNvSpPr/>
          <p:nvPr/>
        </p:nvSpPr>
        <p:spPr>
          <a:xfrm>
            <a:off x="3116807" y="3848521"/>
            <a:ext cx="7166904" cy="71170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4F9187C-5D02-0C56-8D5A-9784264FCE82}"/>
              </a:ext>
            </a:extLst>
          </p:cNvPr>
          <p:cNvSpPr txBox="1"/>
          <p:nvPr/>
        </p:nvSpPr>
        <p:spPr>
          <a:xfrm>
            <a:off x="3930902" y="4054784"/>
            <a:ext cx="5564931" cy="30777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1400" b="1">
                <a:solidFill>
                  <a:schemeClr val="bg1"/>
                </a:solidFill>
              </a:rPr>
              <a:t>Practical exercises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973B836-8E2A-9442-A55E-39969D1AA00C}"/>
              </a:ext>
            </a:extLst>
          </p:cNvPr>
          <p:cNvSpPr txBox="1"/>
          <p:nvPr/>
        </p:nvSpPr>
        <p:spPr>
          <a:xfrm>
            <a:off x="3116807" y="3926408"/>
            <a:ext cx="81409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800" b="1">
                <a:solidFill>
                  <a:schemeClr val="bg1"/>
                </a:solidFill>
              </a:rPr>
              <a:t>04</a:t>
            </a:r>
            <a:r>
              <a:rPr lang="en-GB" sz="160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3" name="Picture 2" descr="A picture containing text, person, standing">
            <a:extLst>
              <a:ext uri="{FF2B5EF4-FFF2-40B4-BE49-F238E27FC236}">
                <a16:creationId xmlns:a16="http://schemas.microsoft.com/office/drawing/2014/main" id="{C058EE12-3211-A3A1-5E6E-147C729E078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60376" y="3848520"/>
            <a:ext cx="1070230" cy="711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72498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2CFB93-8990-3D7D-D59E-10485E6A22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5701" y="103272"/>
            <a:ext cx="9650392" cy="406400"/>
          </a:xfrm>
        </p:spPr>
        <p:txBody>
          <a:bodyPr>
            <a:noAutofit/>
          </a:bodyPr>
          <a:lstStyle/>
          <a:p>
            <a:r>
              <a:rPr lang="en-GB" sz="1600" dirty="0">
                <a:solidFill>
                  <a:schemeClr val="bg1"/>
                </a:solidFill>
                <a:latin typeface="+mj-lt"/>
              </a:rPr>
              <a:t>02 – Perceived advantages and disadvantages of each </a:t>
            </a:r>
            <a:r>
              <a:rPr lang="en-GB" sz="1600" dirty="0">
                <a:latin typeface="+mj-lt"/>
              </a:rPr>
              <a:t>acquisition</a:t>
            </a:r>
            <a:r>
              <a:rPr lang="en-GB" sz="1600" dirty="0">
                <a:solidFill>
                  <a:schemeClr val="bg1"/>
                </a:solidFill>
                <a:latin typeface="+mj-lt"/>
              </a:rPr>
              <a:t> method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00D7D89-D107-6DCC-C1D8-18F4304CF427}"/>
              </a:ext>
            </a:extLst>
          </p:cNvPr>
          <p:cNvSpPr txBox="1"/>
          <p:nvPr/>
        </p:nvSpPr>
        <p:spPr>
          <a:xfrm>
            <a:off x="196127" y="751705"/>
            <a:ext cx="117997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>
                <a:solidFill>
                  <a:schemeClr val="bg1"/>
                </a:solidFill>
              </a:rPr>
              <a:t>What about the </a:t>
            </a:r>
            <a:r>
              <a:rPr lang="en-GB">
                <a:solidFill>
                  <a:schemeClr val="bg1"/>
                </a:solidFill>
                <a:latin typeface="+mj-lt"/>
              </a:rPr>
              <a:t>budget</a:t>
            </a:r>
            <a:r>
              <a:rPr lang="en-GB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FB68C5B-B7DF-8E4B-9FF5-B68C2F65616D}"/>
              </a:ext>
            </a:extLst>
          </p:cNvPr>
          <p:cNvSpPr/>
          <p:nvPr/>
        </p:nvSpPr>
        <p:spPr>
          <a:xfrm>
            <a:off x="4772035" y="2227978"/>
            <a:ext cx="6276964" cy="839708"/>
          </a:xfrm>
          <a:prstGeom prst="rect">
            <a:avLst/>
          </a:prstGeom>
          <a:solidFill>
            <a:srgbClr val="2437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latin typeface="+mj-lt"/>
              </a:rPr>
              <a:t>Cash Purchase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526CD8B-F5AE-1092-795F-DE5EF14850DD}"/>
              </a:ext>
            </a:extLst>
          </p:cNvPr>
          <p:cNvSpPr txBox="1"/>
          <p:nvPr/>
        </p:nvSpPr>
        <p:spPr>
          <a:xfrm>
            <a:off x="10490200" y="2278500"/>
            <a:ext cx="4191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>
                <a:solidFill>
                  <a:schemeClr val="bg1"/>
                </a:solidFill>
                <a:latin typeface="+mj-lt"/>
              </a:rPr>
              <a:t>-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E8CB9B9-0996-3BE8-267F-C2C3C550851F}"/>
              </a:ext>
            </a:extLst>
          </p:cNvPr>
          <p:cNvSpPr/>
          <p:nvPr/>
        </p:nvSpPr>
        <p:spPr>
          <a:xfrm>
            <a:off x="4772035" y="3067686"/>
            <a:ext cx="6276964" cy="2261696"/>
          </a:xfrm>
          <a:prstGeom prst="rect">
            <a:avLst/>
          </a:prstGeom>
          <a:solidFill>
            <a:schemeClr val="bg1"/>
          </a:solidFill>
          <a:ln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1905F18-7137-02B7-FB71-481F5FA47DB2}"/>
              </a:ext>
            </a:extLst>
          </p:cNvPr>
          <p:cNvSpPr txBox="1"/>
          <p:nvPr/>
        </p:nvSpPr>
        <p:spPr>
          <a:xfrm>
            <a:off x="4860916" y="3213100"/>
            <a:ext cx="6188084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>
                <a:latin typeface="+mj-lt"/>
              </a:rPr>
              <a:t>Specific parameters to fit into the customer budget</a:t>
            </a:r>
          </a:p>
          <a:p>
            <a:endParaRPr lang="fr-BE" sz="1100" dirty="0">
              <a:latin typeface="+mj-lt"/>
            </a:endParaRPr>
          </a:p>
          <a:p>
            <a:pPr marL="171450" indent="-171450">
              <a:buClr>
                <a:srgbClr val="243782"/>
              </a:buClr>
              <a:buFont typeface="Wingdings" panose="05000000000000000000" pitchFamily="2" charset="2"/>
              <a:buChar char="§"/>
            </a:pPr>
            <a:r>
              <a:rPr lang="en-GB" sz="1200" b="1" dirty="0"/>
              <a:t>Model, powertrain, trim level</a:t>
            </a:r>
          </a:p>
          <a:p>
            <a:pPr marL="171450" indent="-171450">
              <a:buClr>
                <a:srgbClr val="243782"/>
              </a:buClr>
              <a:buFont typeface="Wingdings" panose="05000000000000000000" pitchFamily="2" charset="2"/>
              <a:buChar char="§"/>
            </a:pPr>
            <a:r>
              <a:rPr lang="en-GB" sz="1200" b="1" dirty="0"/>
              <a:t>% discount</a:t>
            </a:r>
          </a:p>
          <a:p>
            <a:pPr marL="171450" indent="-171450">
              <a:buClr>
                <a:srgbClr val="243782"/>
              </a:buClr>
              <a:buFont typeface="Wingdings" panose="05000000000000000000" pitchFamily="2" charset="2"/>
              <a:buChar char="§"/>
            </a:pPr>
            <a:r>
              <a:rPr lang="en-GB" sz="1200" b="1" dirty="0"/>
              <a:t>Trade-in vehicle to help new sale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endParaRPr lang="fr-BE" sz="1200" b="1" dirty="0"/>
          </a:p>
          <a:p>
            <a:pPr marL="171450" indent="-171450">
              <a:buFont typeface="Wingdings" panose="05000000000000000000" pitchFamily="2" charset="2"/>
              <a:buChar char="§"/>
            </a:pPr>
            <a:endParaRPr lang="fr-BE" sz="1600" b="1" dirty="0"/>
          </a:p>
          <a:p>
            <a:pPr marL="171450" indent="-171450">
              <a:buFont typeface="Wingdings" panose="05000000000000000000" pitchFamily="2" charset="2"/>
              <a:buChar char="§"/>
            </a:pPr>
            <a:endParaRPr lang="en-US" sz="1200" dirty="0">
              <a:latin typeface="+mj-lt"/>
            </a:endParaRPr>
          </a:p>
        </p:txBody>
      </p:sp>
      <p:pic>
        <p:nvPicPr>
          <p:cNvPr id="17" name="Picture 16" descr="A picture containing clipart&#10;&#10;Description automatically generated">
            <a:extLst>
              <a:ext uri="{FF2B5EF4-FFF2-40B4-BE49-F238E27FC236}">
                <a16:creationId xmlns:a16="http://schemas.microsoft.com/office/drawing/2014/main" id="{6FD1C11B-5EBA-77DA-4A2A-2271094C797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52036" y="4672575"/>
            <a:ext cx="490516" cy="458000"/>
          </a:xfrm>
          <a:prstGeom prst="flowChartConnector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226E8961-9C34-2F27-DB78-3BA2F8CD6329}"/>
              </a:ext>
            </a:extLst>
          </p:cNvPr>
          <p:cNvSpPr txBox="1"/>
          <p:nvPr/>
        </p:nvSpPr>
        <p:spPr>
          <a:xfrm>
            <a:off x="5832422" y="4689392"/>
            <a:ext cx="469207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§"/>
            </a:pPr>
            <a:r>
              <a:rPr lang="en-GB" sz="1100" dirty="0">
                <a:solidFill>
                  <a:srgbClr val="243782"/>
                </a:solidFill>
              </a:rPr>
              <a:t>Operational costs are not budgeted </a:t>
            </a:r>
            <a:r>
              <a:rPr lang="en-US" sz="1100" dirty="0">
                <a:solidFill>
                  <a:srgbClr val="243782"/>
                </a:solidFill>
              </a:rPr>
              <a:t>(mechanical, pneumatic, mobility, etc.)</a:t>
            </a:r>
            <a:r>
              <a:rPr lang="en-GB" sz="1100" dirty="0">
                <a:solidFill>
                  <a:srgbClr val="243782"/>
                </a:solidFill>
              </a:rPr>
              <a:t> (unless specific service contract)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B8F5553-5CA6-6E8C-4EE0-A5393CAF8428}"/>
              </a:ext>
            </a:extLst>
          </p:cNvPr>
          <p:cNvSpPr txBox="1"/>
          <p:nvPr/>
        </p:nvSpPr>
        <p:spPr>
          <a:xfrm>
            <a:off x="495301" y="4966368"/>
            <a:ext cx="386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243782"/>
                </a:solidFill>
              </a:rPr>
              <a:t>Parameters at your disposal to fit into the customer budget</a:t>
            </a:r>
          </a:p>
        </p:txBody>
      </p:sp>
      <p:pic>
        <p:nvPicPr>
          <p:cNvPr id="20" name="Picture 2" descr="Icône De Ligne De Lecteur Vidéo En Ligne, Signe De Vecteur Contour,  Pictogramme De Style Linéaire Isolé Sur Blanc. Symbole, Illustration Trait  Modifiable. Pixel-parfait Clip Art Libres De Droits , Svg ,">
            <a:extLst>
              <a:ext uri="{FF2B5EF4-FFF2-40B4-BE49-F238E27FC236}">
                <a16:creationId xmlns:a16="http://schemas.microsoft.com/office/drawing/2014/main" id="{06ACD2FC-6082-5502-942F-70137B59FD6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46086" y="2339558"/>
            <a:ext cx="4286250" cy="2458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14">
            <a:extLst>
              <a:ext uri="{FF2B5EF4-FFF2-40B4-BE49-F238E27FC236}">
                <a16:creationId xmlns:a16="http://schemas.microsoft.com/office/drawing/2014/main" id="{C85053E3-0717-10FF-CB37-FD8D7C989C12}"/>
              </a:ext>
            </a:extLst>
          </p:cNvPr>
          <p:cNvSpPr txBox="1"/>
          <p:nvPr/>
        </p:nvSpPr>
        <p:spPr>
          <a:xfrm>
            <a:off x="199211" y="6366441"/>
            <a:ext cx="618648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b="1" i="1" dirty="0">
                <a:solidFill>
                  <a:schemeClr val="bg1">
                    <a:lumMod val="95000"/>
                  </a:schemeClr>
                </a:solidFill>
              </a:rPr>
              <a:t>Click on the “+” symbols to display the content</a:t>
            </a:r>
          </a:p>
        </p:txBody>
      </p:sp>
      <p:sp>
        <p:nvSpPr>
          <p:cNvPr id="6" name="TextBox 2">
            <a:extLst>
              <a:ext uri="{FF2B5EF4-FFF2-40B4-BE49-F238E27FC236}">
                <a16:creationId xmlns:a16="http://schemas.microsoft.com/office/drawing/2014/main" id="{F64F1FE9-645D-1173-5F1E-10DFCA9CA5C6}"/>
              </a:ext>
            </a:extLst>
          </p:cNvPr>
          <p:cNvSpPr txBox="1"/>
          <p:nvPr/>
        </p:nvSpPr>
        <p:spPr>
          <a:xfrm>
            <a:off x="259626" y="1324970"/>
            <a:ext cx="11122248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600" dirty="0"/>
              <a:t>Business criteria should not make you forget that </a:t>
            </a:r>
            <a:r>
              <a:rPr lang="en-GB" sz="1600" dirty="0">
                <a:solidFill>
                  <a:srgbClr val="243782"/>
                </a:solidFill>
                <a:latin typeface="+mj-lt"/>
              </a:rPr>
              <a:t>budget is often the no. 1 criterion</a:t>
            </a:r>
            <a:r>
              <a:rPr lang="en-GB" sz="1600" dirty="0"/>
              <a:t>.</a:t>
            </a:r>
            <a:r>
              <a:rPr lang="en-GB" sz="1600" dirty="0">
                <a:solidFill>
                  <a:srgbClr val="243782"/>
                </a:solidFill>
                <a:latin typeface="+mj-lt"/>
              </a:rPr>
              <a:t> </a:t>
            </a:r>
          </a:p>
          <a:p>
            <a:r>
              <a:rPr lang="en-GB" sz="1600" dirty="0"/>
              <a:t>Each acquisition method has </a:t>
            </a:r>
            <a:r>
              <a:rPr lang="en-GB" sz="1600" dirty="0">
                <a:solidFill>
                  <a:srgbClr val="243782"/>
                </a:solidFill>
                <a:latin typeface="+mj-lt"/>
              </a:rPr>
              <a:t>specific budget advantages</a:t>
            </a:r>
            <a:r>
              <a:rPr lang="en-GB" sz="16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3209148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2CFB93-8990-3D7D-D59E-10485E6A22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5701" y="103272"/>
            <a:ext cx="9650392" cy="406400"/>
          </a:xfrm>
        </p:spPr>
        <p:txBody>
          <a:bodyPr>
            <a:noAutofit/>
          </a:bodyPr>
          <a:lstStyle/>
          <a:p>
            <a:r>
              <a:rPr lang="en-GB" sz="1600" dirty="0">
                <a:solidFill>
                  <a:schemeClr val="bg1"/>
                </a:solidFill>
                <a:latin typeface="+mj-lt"/>
              </a:rPr>
              <a:t>02 – Perceived advantages and disadvantages of each </a:t>
            </a:r>
            <a:r>
              <a:rPr lang="en-GB" sz="1600" dirty="0">
                <a:latin typeface="+mj-lt"/>
              </a:rPr>
              <a:t>acquisition</a:t>
            </a:r>
            <a:r>
              <a:rPr lang="en-GB" sz="1600" dirty="0">
                <a:solidFill>
                  <a:schemeClr val="bg1"/>
                </a:solidFill>
                <a:latin typeface="+mj-lt"/>
              </a:rPr>
              <a:t> method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00D7D89-D107-6DCC-C1D8-18F4304CF427}"/>
              </a:ext>
            </a:extLst>
          </p:cNvPr>
          <p:cNvSpPr txBox="1"/>
          <p:nvPr/>
        </p:nvSpPr>
        <p:spPr>
          <a:xfrm>
            <a:off x="196127" y="751705"/>
            <a:ext cx="117997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>
                <a:solidFill>
                  <a:schemeClr val="bg1"/>
                </a:solidFill>
              </a:rPr>
              <a:t>What about the </a:t>
            </a:r>
            <a:r>
              <a:rPr lang="en-GB">
                <a:solidFill>
                  <a:schemeClr val="bg1"/>
                </a:solidFill>
                <a:latin typeface="+mj-lt"/>
              </a:rPr>
              <a:t>budget</a:t>
            </a:r>
            <a:r>
              <a:rPr lang="en-GB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FB68C5B-B7DF-8E4B-9FF5-B68C2F65616D}"/>
              </a:ext>
            </a:extLst>
          </p:cNvPr>
          <p:cNvSpPr/>
          <p:nvPr/>
        </p:nvSpPr>
        <p:spPr>
          <a:xfrm>
            <a:off x="4772035" y="2227978"/>
            <a:ext cx="6276964" cy="839708"/>
          </a:xfrm>
          <a:prstGeom prst="rect">
            <a:avLst/>
          </a:prstGeom>
          <a:solidFill>
            <a:srgbClr val="2437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latin typeface="+mj-lt"/>
              </a:rPr>
              <a:t>Classic Financing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526CD8B-F5AE-1092-795F-DE5EF14850DD}"/>
              </a:ext>
            </a:extLst>
          </p:cNvPr>
          <p:cNvSpPr txBox="1"/>
          <p:nvPr/>
        </p:nvSpPr>
        <p:spPr>
          <a:xfrm>
            <a:off x="10490200" y="2278500"/>
            <a:ext cx="4191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>
                <a:solidFill>
                  <a:schemeClr val="bg1"/>
                </a:solidFill>
                <a:latin typeface="+mj-lt"/>
              </a:rPr>
              <a:t>-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E8CB9B9-0996-3BE8-267F-C2C3C550851F}"/>
              </a:ext>
            </a:extLst>
          </p:cNvPr>
          <p:cNvSpPr/>
          <p:nvPr/>
        </p:nvSpPr>
        <p:spPr>
          <a:xfrm>
            <a:off x="4772035" y="3067686"/>
            <a:ext cx="6276964" cy="1892241"/>
          </a:xfrm>
          <a:prstGeom prst="rect">
            <a:avLst/>
          </a:prstGeom>
          <a:solidFill>
            <a:schemeClr val="bg1"/>
          </a:solidFill>
          <a:ln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1905F18-7137-02B7-FB71-481F5FA47DB2}"/>
              </a:ext>
            </a:extLst>
          </p:cNvPr>
          <p:cNvSpPr txBox="1"/>
          <p:nvPr/>
        </p:nvSpPr>
        <p:spPr>
          <a:xfrm>
            <a:off x="4860916" y="3213100"/>
            <a:ext cx="6188084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>
                <a:latin typeface="+mj-lt"/>
              </a:rPr>
              <a:t>Specific parameters to fit into the customer budget</a:t>
            </a:r>
          </a:p>
          <a:p>
            <a:endParaRPr lang="fr-BE" sz="1100" dirty="0">
              <a:latin typeface="+mj-lt"/>
            </a:endParaRPr>
          </a:p>
          <a:p>
            <a:pPr marL="171450" indent="-171450">
              <a:buClr>
                <a:srgbClr val="243782"/>
              </a:buClr>
              <a:buFont typeface="Wingdings" panose="05000000000000000000" pitchFamily="2" charset="2"/>
              <a:buChar char="§"/>
            </a:pPr>
            <a:r>
              <a:rPr lang="en-GB" sz="1200" b="1" dirty="0"/>
              <a:t>Term</a:t>
            </a:r>
          </a:p>
          <a:p>
            <a:pPr marL="171450" indent="-171450">
              <a:buClr>
                <a:srgbClr val="243782"/>
              </a:buClr>
              <a:buFont typeface="Wingdings" panose="05000000000000000000" pitchFamily="2" charset="2"/>
              <a:buChar char="§"/>
            </a:pPr>
            <a:r>
              <a:rPr lang="en-GB" sz="1200" b="1" dirty="0"/>
              <a:t>Deposit (vehicle trade-in?)</a:t>
            </a:r>
          </a:p>
          <a:p>
            <a:pPr marL="171450" indent="-171450">
              <a:buClr>
                <a:srgbClr val="243782"/>
              </a:buClr>
              <a:buFont typeface="Wingdings" panose="05000000000000000000" pitchFamily="2" charset="2"/>
              <a:buChar char="§"/>
            </a:pPr>
            <a:r>
              <a:rPr lang="en-GB" sz="1200" b="1" dirty="0"/>
              <a:t>Interest rate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endParaRPr lang="fr-BE" sz="1200" b="1" dirty="0"/>
          </a:p>
          <a:p>
            <a:pPr marL="171450" indent="-171450">
              <a:buFont typeface="Wingdings" panose="05000000000000000000" pitchFamily="2" charset="2"/>
              <a:buChar char="§"/>
            </a:pPr>
            <a:endParaRPr lang="fr-BE" sz="1600" b="1" dirty="0"/>
          </a:p>
          <a:p>
            <a:pPr marL="171450" indent="-171450">
              <a:buFont typeface="Wingdings" panose="05000000000000000000" pitchFamily="2" charset="2"/>
              <a:buChar char="§"/>
            </a:pPr>
            <a:endParaRPr lang="en-US" sz="1200" dirty="0">
              <a:latin typeface="+mj-lt"/>
            </a:endParaRPr>
          </a:p>
        </p:txBody>
      </p:sp>
      <p:pic>
        <p:nvPicPr>
          <p:cNvPr id="17" name="Picture 16" descr="A picture containing clipart&#10;&#10;Description automatically generated">
            <a:extLst>
              <a:ext uri="{FF2B5EF4-FFF2-40B4-BE49-F238E27FC236}">
                <a16:creationId xmlns:a16="http://schemas.microsoft.com/office/drawing/2014/main" id="{6FD1C11B-5EBA-77DA-4A2A-2271094C797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52036" y="4340068"/>
            <a:ext cx="490516" cy="458000"/>
          </a:xfrm>
          <a:prstGeom prst="flowChartConnector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3BFCD2E5-5588-E93F-F1DD-4BDB52B4BFD0}"/>
              </a:ext>
            </a:extLst>
          </p:cNvPr>
          <p:cNvSpPr txBox="1"/>
          <p:nvPr/>
        </p:nvSpPr>
        <p:spPr>
          <a:xfrm>
            <a:off x="495301" y="4966368"/>
            <a:ext cx="386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243782"/>
                </a:solidFill>
              </a:rPr>
              <a:t>Parameters at your disposal to fit into the customer budget</a:t>
            </a:r>
          </a:p>
        </p:txBody>
      </p:sp>
      <p:pic>
        <p:nvPicPr>
          <p:cNvPr id="19" name="Picture 2" descr="Icône De Ligne De Lecteur Vidéo En Ligne, Signe De Vecteur Contour,  Pictogramme De Style Linéaire Isolé Sur Blanc. Symbole, Illustration Trait  Modifiable. Pixel-parfait Clip Art Libres De Droits , Svg ,">
            <a:extLst>
              <a:ext uri="{FF2B5EF4-FFF2-40B4-BE49-F238E27FC236}">
                <a16:creationId xmlns:a16="http://schemas.microsoft.com/office/drawing/2014/main" id="{3FA63904-0D23-D329-B727-58C5679F479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46086" y="2328407"/>
            <a:ext cx="4286250" cy="2458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14">
            <a:extLst>
              <a:ext uri="{FF2B5EF4-FFF2-40B4-BE49-F238E27FC236}">
                <a16:creationId xmlns:a16="http://schemas.microsoft.com/office/drawing/2014/main" id="{1499A6E8-2234-486E-8B3E-1FB043393CFC}"/>
              </a:ext>
            </a:extLst>
          </p:cNvPr>
          <p:cNvSpPr txBox="1"/>
          <p:nvPr/>
        </p:nvSpPr>
        <p:spPr>
          <a:xfrm>
            <a:off x="199211" y="6366441"/>
            <a:ext cx="618648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b="1" i="1" dirty="0">
                <a:solidFill>
                  <a:schemeClr val="bg1">
                    <a:lumMod val="95000"/>
                  </a:schemeClr>
                </a:solidFill>
              </a:rPr>
              <a:t>Click on the “+” symbols to display the content</a:t>
            </a:r>
          </a:p>
        </p:txBody>
      </p:sp>
      <p:sp>
        <p:nvSpPr>
          <p:cNvPr id="6" name="TextBox 15">
            <a:extLst>
              <a:ext uri="{FF2B5EF4-FFF2-40B4-BE49-F238E27FC236}">
                <a16:creationId xmlns:a16="http://schemas.microsoft.com/office/drawing/2014/main" id="{EEA2CE96-D51F-5696-5DD0-493652DD24F1}"/>
              </a:ext>
            </a:extLst>
          </p:cNvPr>
          <p:cNvSpPr txBox="1"/>
          <p:nvPr/>
        </p:nvSpPr>
        <p:spPr>
          <a:xfrm>
            <a:off x="5832422" y="4354856"/>
            <a:ext cx="469207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§"/>
            </a:pPr>
            <a:r>
              <a:rPr lang="en-GB" sz="1100" dirty="0">
                <a:solidFill>
                  <a:srgbClr val="243782"/>
                </a:solidFill>
              </a:rPr>
              <a:t>Operational costs are not budgeted </a:t>
            </a:r>
            <a:r>
              <a:rPr lang="en-US" sz="1100" dirty="0">
                <a:solidFill>
                  <a:srgbClr val="243782"/>
                </a:solidFill>
              </a:rPr>
              <a:t>(mechanical, pneumatic, mobility, etc.) </a:t>
            </a:r>
            <a:r>
              <a:rPr lang="en-GB" sz="1100" dirty="0">
                <a:solidFill>
                  <a:srgbClr val="243782"/>
                </a:solidFill>
              </a:rPr>
              <a:t>(unless specific service contract)</a:t>
            </a:r>
          </a:p>
        </p:txBody>
      </p:sp>
      <p:sp>
        <p:nvSpPr>
          <p:cNvPr id="7" name="TextBox 2">
            <a:extLst>
              <a:ext uri="{FF2B5EF4-FFF2-40B4-BE49-F238E27FC236}">
                <a16:creationId xmlns:a16="http://schemas.microsoft.com/office/drawing/2014/main" id="{E273B337-E24A-A74C-1937-37E4B7376B90}"/>
              </a:ext>
            </a:extLst>
          </p:cNvPr>
          <p:cNvSpPr txBox="1"/>
          <p:nvPr/>
        </p:nvSpPr>
        <p:spPr>
          <a:xfrm>
            <a:off x="259626" y="1324970"/>
            <a:ext cx="11122248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600" dirty="0"/>
              <a:t>Business criteria should not make you forget that </a:t>
            </a:r>
            <a:r>
              <a:rPr lang="en-GB" sz="1600" dirty="0">
                <a:solidFill>
                  <a:srgbClr val="243782"/>
                </a:solidFill>
                <a:latin typeface="+mj-lt"/>
              </a:rPr>
              <a:t>budget is often the no. 1 criterion</a:t>
            </a:r>
            <a:r>
              <a:rPr lang="en-GB" sz="1600" dirty="0"/>
              <a:t>.</a:t>
            </a:r>
            <a:r>
              <a:rPr lang="en-GB" sz="1600" dirty="0">
                <a:solidFill>
                  <a:srgbClr val="243782"/>
                </a:solidFill>
                <a:latin typeface="+mj-lt"/>
              </a:rPr>
              <a:t> </a:t>
            </a:r>
          </a:p>
          <a:p>
            <a:r>
              <a:rPr lang="en-GB" sz="1600" dirty="0"/>
              <a:t>Each acquisition method has </a:t>
            </a:r>
            <a:r>
              <a:rPr lang="en-GB" sz="1600" dirty="0">
                <a:solidFill>
                  <a:srgbClr val="243782"/>
                </a:solidFill>
                <a:latin typeface="+mj-lt"/>
              </a:rPr>
              <a:t>specific budget advantages</a:t>
            </a:r>
            <a:r>
              <a:rPr lang="en-GB" sz="1600" dirty="0"/>
              <a:t>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0616642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2CFB93-8990-3D7D-D59E-10485E6A22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5701" y="103272"/>
            <a:ext cx="9650392" cy="406400"/>
          </a:xfrm>
        </p:spPr>
        <p:txBody>
          <a:bodyPr>
            <a:noAutofit/>
          </a:bodyPr>
          <a:lstStyle/>
          <a:p>
            <a:r>
              <a:rPr lang="en-GB" sz="1600" dirty="0">
                <a:solidFill>
                  <a:schemeClr val="bg1"/>
                </a:solidFill>
                <a:latin typeface="+mj-lt"/>
              </a:rPr>
              <a:t>02 – Perceived advantages and disadvantages of each </a:t>
            </a:r>
            <a:r>
              <a:rPr lang="en-GB" sz="1600" dirty="0">
                <a:latin typeface="+mj-lt"/>
              </a:rPr>
              <a:t>acquisition</a:t>
            </a:r>
            <a:r>
              <a:rPr lang="en-GB" sz="1600" dirty="0">
                <a:solidFill>
                  <a:schemeClr val="bg1"/>
                </a:solidFill>
                <a:latin typeface="+mj-lt"/>
              </a:rPr>
              <a:t> method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00D7D89-D107-6DCC-C1D8-18F4304CF427}"/>
              </a:ext>
            </a:extLst>
          </p:cNvPr>
          <p:cNvSpPr txBox="1"/>
          <p:nvPr/>
        </p:nvSpPr>
        <p:spPr>
          <a:xfrm>
            <a:off x="196127" y="751705"/>
            <a:ext cx="117997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>
                <a:solidFill>
                  <a:schemeClr val="bg1"/>
                </a:solidFill>
              </a:rPr>
              <a:t>What about the </a:t>
            </a:r>
            <a:r>
              <a:rPr lang="en-GB">
                <a:solidFill>
                  <a:schemeClr val="bg1"/>
                </a:solidFill>
                <a:latin typeface="+mj-lt"/>
              </a:rPr>
              <a:t>budget</a:t>
            </a:r>
            <a:r>
              <a:rPr lang="en-GB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FB68C5B-B7DF-8E4B-9FF5-B68C2F65616D}"/>
              </a:ext>
            </a:extLst>
          </p:cNvPr>
          <p:cNvSpPr/>
          <p:nvPr/>
        </p:nvSpPr>
        <p:spPr>
          <a:xfrm>
            <a:off x="4772035" y="2227978"/>
            <a:ext cx="6276964" cy="839708"/>
          </a:xfrm>
          <a:prstGeom prst="rect">
            <a:avLst/>
          </a:prstGeom>
          <a:solidFill>
            <a:srgbClr val="2437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latin typeface="+mj-lt"/>
              </a:rPr>
              <a:t>Financial Leasing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526CD8B-F5AE-1092-795F-DE5EF14850DD}"/>
              </a:ext>
            </a:extLst>
          </p:cNvPr>
          <p:cNvSpPr txBox="1"/>
          <p:nvPr/>
        </p:nvSpPr>
        <p:spPr>
          <a:xfrm>
            <a:off x="10490200" y="2278500"/>
            <a:ext cx="4191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>
                <a:solidFill>
                  <a:schemeClr val="bg1"/>
                </a:solidFill>
                <a:latin typeface="+mj-lt"/>
              </a:rPr>
              <a:t>-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E8CB9B9-0996-3BE8-267F-C2C3C550851F}"/>
              </a:ext>
            </a:extLst>
          </p:cNvPr>
          <p:cNvSpPr/>
          <p:nvPr/>
        </p:nvSpPr>
        <p:spPr>
          <a:xfrm>
            <a:off x="4772035" y="3067686"/>
            <a:ext cx="6276964" cy="2584969"/>
          </a:xfrm>
          <a:prstGeom prst="rect">
            <a:avLst/>
          </a:prstGeom>
          <a:solidFill>
            <a:schemeClr val="bg1"/>
          </a:solidFill>
          <a:ln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1905F18-7137-02B7-FB71-481F5FA47DB2}"/>
              </a:ext>
            </a:extLst>
          </p:cNvPr>
          <p:cNvSpPr txBox="1"/>
          <p:nvPr/>
        </p:nvSpPr>
        <p:spPr>
          <a:xfrm>
            <a:off x="4860916" y="3213100"/>
            <a:ext cx="6188084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>
                <a:latin typeface="+mj-lt"/>
              </a:rPr>
              <a:t>Specific parameters to fit into the customer budget</a:t>
            </a:r>
          </a:p>
          <a:p>
            <a:endParaRPr lang="fr-BE" sz="1100" dirty="0">
              <a:latin typeface="+mj-lt"/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n-GB" sz="1200" b="1" dirty="0"/>
              <a:t>Term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n-GB" sz="1200" b="1" dirty="0"/>
              <a:t>Increased 1</a:t>
            </a:r>
            <a:r>
              <a:rPr lang="en-GB" sz="1200" b="1" baseline="30000" dirty="0"/>
              <a:t>st</a:t>
            </a:r>
            <a:r>
              <a:rPr lang="en-GB" sz="1200" b="1" dirty="0"/>
              <a:t> rent (vehicle trade-in?)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n-GB" sz="1200" b="1" dirty="0"/>
              <a:t>Buyback option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endParaRPr lang="fr-BE" sz="1200" b="1" dirty="0"/>
          </a:p>
          <a:p>
            <a:pPr marL="171450" indent="-171450">
              <a:buFont typeface="Wingdings" panose="05000000000000000000" pitchFamily="2" charset="2"/>
              <a:buChar char="§"/>
            </a:pPr>
            <a:endParaRPr lang="fr-BE" sz="1600" b="1" dirty="0"/>
          </a:p>
          <a:p>
            <a:pPr marL="171450" indent="-171450">
              <a:buFont typeface="Wingdings" panose="05000000000000000000" pitchFamily="2" charset="2"/>
              <a:buChar char="§"/>
            </a:pPr>
            <a:endParaRPr lang="en-US" sz="1200" dirty="0">
              <a:latin typeface="+mj-lt"/>
            </a:endParaRPr>
          </a:p>
        </p:txBody>
      </p:sp>
      <p:pic>
        <p:nvPicPr>
          <p:cNvPr id="17" name="Picture 16" descr="A picture containing clipart&#10;&#10;Description automatically generated">
            <a:extLst>
              <a:ext uri="{FF2B5EF4-FFF2-40B4-BE49-F238E27FC236}">
                <a16:creationId xmlns:a16="http://schemas.microsoft.com/office/drawing/2014/main" id="{6FD1C11B-5EBA-77DA-4A2A-2271094C797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52036" y="4460136"/>
            <a:ext cx="490516" cy="458000"/>
          </a:xfrm>
          <a:prstGeom prst="flowChartConnector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226E8961-9C34-2F27-DB78-3BA2F8CD6329}"/>
              </a:ext>
            </a:extLst>
          </p:cNvPr>
          <p:cNvSpPr txBox="1"/>
          <p:nvPr/>
        </p:nvSpPr>
        <p:spPr>
          <a:xfrm>
            <a:off x="5837542" y="4412852"/>
            <a:ext cx="46920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§"/>
            </a:pPr>
            <a:r>
              <a:rPr lang="en-GB" sz="1100" dirty="0">
                <a:solidFill>
                  <a:srgbClr val="243782"/>
                </a:solidFill>
              </a:rPr>
              <a:t>An increased 1</a:t>
            </a:r>
            <a:r>
              <a:rPr lang="en-GB" sz="1100" baseline="30000" dirty="0">
                <a:solidFill>
                  <a:srgbClr val="243782"/>
                </a:solidFill>
              </a:rPr>
              <a:t>st</a:t>
            </a:r>
            <a:r>
              <a:rPr lang="en-GB" sz="1100" dirty="0">
                <a:solidFill>
                  <a:srgbClr val="243782"/>
                </a:solidFill>
              </a:rPr>
              <a:t> rent (e.g. 30% together with a high buyback option of 10%) makes the monthly lease rent highly competitive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n-GB" sz="1100" dirty="0">
                <a:solidFill>
                  <a:srgbClr val="243782"/>
                </a:solidFill>
              </a:rPr>
              <a:t>Operational costs (mechanics, tyres, mobility, etc.) are not budgeted, unless global offer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6D5E9EC-FF76-0930-CB50-1E7548A62EE0}"/>
              </a:ext>
            </a:extLst>
          </p:cNvPr>
          <p:cNvSpPr txBox="1"/>
          <p:nvPr/>
        </p:nvSpPr>
        <p:spPr>
          <a:xfrm>
            <a:off x="495301" y="4966368"/>
            <a:ext cx="386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243782"/>
                </a:solidFill>
              </a:rPr>
              <a:t>Parameters at your disposal to fit into the customer budget</a:t>
            </a:r>
          </a:p>
        </p:txBody>
      </p:sp>
      <p:pic>
        <p:nvPicPr>
          <p:cNvPr id="19" name="Picture 2" descr="Icône De Ligne De Lecteur Vidéo En Ligne, Signe De Vecteur Contour,  Pictogramme De Style Linéaire Isolé Sur Blanc. Symbole, Illustration Trait  Modifiable. Pixel-parfait Clip Art Libres De Droits , Svg ,">
            <a:extLst>
              <a:ext uri="{FF2B5EF4-FFF2-40B4-BE49-F238E27FC236}">
                <a16:creationId xmlns:a16="http://schemas.microsoft.com/office/drawing/2014/main" id="{C5E8157D-C86B-10C3-100B-8D8AB6EAF24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46086" y="2328407"/>
            <a:ext cx="4286250" cy="2458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14">
            <a:extLst>
              <a:ext uri="{FF2B5EF4-FFF2-40B4-BE49-F238E27FC236}">
                <a16:creationId xmlns:a16="http://schemas.microsoft.com/office/drawing/2014/main" id="{C3DF363D-9901-206A-1C04-E5AF53EB6804}"/>
              </a:ext>
            </a:extLst>
          </p:cNvPr>
          <p:cNvSpPr txBox="1"/>
          <p:nvPr/>
        </p:nvSpPr>
        <p:spPr>
          <a:xfrm>
            <a:off x="199211" y="6366441"/>
            <a:ext cx="618648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b="1" i="1" dirty="0">
                <a:solidFill>
                  <a:schemeClr val="bg1">
                    <a:lumMod val="95000"/>
                  </a:schemeClr>
                </a:solidFill>
              </a:rPr>
              <a:t>Click on the “+” symbols to display the content</a:t>
            </a:r>
          </a:p>
        </p:txBody>
      </p:sp>
      <p:sp>
        <p:nvSpPr>
          <p:cNvPr id="6" name="TextBox 2">
            <a:extLst>
              <a:ext uri="{FF2B5EF4-FFF2-40B4-BE49-F238E27FC236}">
                <a16:creationId xmlns:a16="http://schemas.microsoft.com/office/drawing/2014/main" id="{D9EEE5B3-61C0-40D4-DAB2-A8DFB46C07BA}"/>
              </a:ext>
            </a:extLst>
          </p:cNvPr>
          <p:cNvSpPr txBox="1"/>
          <p:nvPr/>
        </p:nvSpPr>
        <p:spPr>
          <a:xfrm>
            <a:off x="259626" y="1324970"/>
            <a:ext cx="11122248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600" dirty="0"/>
              <a:t>Business criteria should not make you forget that </a:t>
            </a:r>
            <a:r>
              <a:rPr lang="en-GB" sz="1600" dirty="0">
                <a:solidFill>
                  <a:srgbClr val="243782"/>
                </a:solidFill>
                <a:latin typeface="+mj-lt"/>
              </a:rPr>
              <a:t>budget is often the no. 1 criterion</a:t>
            </a:r>
            <a:r>
              <a:rPr lang="en-GB" sz="1600" dirty="0"/>
              <a:t>.</a:t>
            </a:r>
            <a:r>
              <a:rPr lang="en-GB" sz="1600" dirty="0">
                <a:solidFill>
                  <a:srgbClr val="243782"/>
                </a:solidFill>
                <a:latin typeface="+mj-lt"/>
              </a:rPr>
              <a:t> </a:t>
            </a:r>
          </a:p>
          <a:p>
            <a:r>
              <a:rPr lang="en-GB" sz="1600" dirty="0"/>
              <a:t>Each acquisition method has </a:t>
            </a:r>
            <a:r>
              <a:rPr lang="en-GB" sz="1600" dirty="0">
                <a:solidFill>
                  <a:srgbClr val="243782"/>
                </a:solidFill>
                <a:latin typeface="+mj-lt"/>
              </a:rPr>
              <a:t>specific budget advantages</a:t>
            </a:r>
            <a:r>
              <a:rPr lang="en-GB" sz="1600" dirty="0"/>
              <a:t>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5806568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2CFB93-8990-3D7D-D59E-10485E6A22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5701" y="103272"/>
            <a:ext cx="9650392" cy="406400"/>
          </a:xfrm>
        </p:spPr>
        <p:txBody>
          <a:bodyPr>
            <a:noAutofit/>
          </a:bodyPr>
          <a:lstStyle/>
          <a:p>
            <a:r>
              <a:rPr lang="en-GB" sz="1600" dirty="0">
                <a:solidFill>
                  <a:schemeClr val="bg1"/>
                </a:solidFill>
                <a:latin typeface="+mj-lt"/>
              </a:rPr>
              <a:t>02 – Perceived advantages and disadvantages of each </a:t>
            </a:r>
            <a:r>
              <a:rPr lang="en-GB" sz="1600" dirty="0">
                <a:latin typeface="+mj-lt"/>
              </a:rPr>
              <a:t>acquisition</a:t>
            </a:r>
            <a:r>
              <a:rPr lang="en-GB" sz="1600" dirty="0">
                <a:solidFill>
                  <a:schemeClr val="bg1"/>
                </a:solidFill>
                <a:latin typeface="+mj-lt"/>
              </a:rPr>
              <a:t> method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00D7D89-D107-6DCC-C1D8-18F4304CF427}"/>
              </a:ext>
            </a:extLst>
          </p:cNvPr>
          <p:cNvSpPr txBox="1"/>
          <p:nvPr/>
        </p:nvSpPr>
        <p:spPr>
          <a:xfrm>
            <a:off x="196127" y="751705"/>
            <a:ext cx="117997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>
                <a:solidFill>
                  <a:schemeClr val="bg1"/>
                </a:solidFill>
              </a:rPr>
              <a:t>What about the </a:t>
            </a:r>
            <a:r>
              <a:rPr lang="en-GB">
                <a:solidFill>
                  <a:schemeClr val="bg1"/>
                </a:solidFill>
                <a:latin typeface="+mj-lt"/>
              </a:rPr>
              <a:t>budget</a:t>
            </a:r>
            <a:r>
              <a:rPr lang="en-GB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FB68C5B-B7DF-8E4B-9FF5-B68C2F65616D}"/>
              </a:ext>
            </a:extLst>
          </p:cNvPr>
          <p:cNvSpPr/>
          <p:nvPr/>
        </p:nvSpPr>
        <p:spPr>
          <a:xfrm>
            <a:off x="4772035" y="2227978"/>
            <a:ext cx="6276964" cy="839708"/>
          </a:xfrm>
          <a:prstGeom prst="rect">
            <a:avLst/>
          </a:prstGeom>
          <a:solidFill>
            <a:srgbClr val="2437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latin typeface="+mj-lt"/>
              </a:rPr>
              <a:t>Operational Leasing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526CD8B-F5AE-1092-795F-DE5EF14850DD}"/>
              </a:ext>
            </a:extLst>
          </p:cNvPr>
          <p:cNvSpPr txBox="1"/>
          <p:nvPr/>
        </p:nvSpPr>
        <p:spPr>
          <a:xfrm>
            <a:off x="10490200" y="2278500"/>
            <a:ext cx="4191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>
                <a:solidFill>
                  <a:schemeClr val="bg1"/>
                </a:solidFill>
                <a:latin typeface="+mj-lt"/>
              </a:rPr>
              <a:t>-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E8CB9B9-0996-3BE8-267F-C2C3C550851F}"/>
              </a:ext>
            </a:extLst>
          </p:cNvPr>
          <p:cNvSpPr/>
          <p:nvPr/>
        </p:nvSpPr>
        <p:spPr>
          <a:xfrm>
            <a:off x="4772035" y="3067686"/>
            <a:ext cx="6276964" cy="2584969"/>
          </a:xfrm>
          <a:prstGeom prst="rect">
            <a:avLst/>
          </a:prstGeom>
          <a:solidFill>
            <a:schemeClr val="bg1"/>
          </a:solidFill>
          <a:ln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1905F18-7137-02B7-FB71-481F5FA47DB2}"/>
              </a:ext>
            </a:extLst>
          </p:cNvPr>
          <p:cNvSpPr txBox="1"/>
          <p:nvPr/>
        </p:nvSpPr>
        <p:spPr>
          <a:xfrm>
            <a:off x="4860916" y="3213100"/>
            <a:ext cx="6188084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>
                <a:latin typeface="+mj-lt"/>
              </a:rPr>
              <a:t>Specific parameters to fit into the customer budget</a:t>
            </a:r>
          </a:p>
          <a:p>
            <a:endParaRPr lang="fr-BE" sz="1100" dirty="0">
              <a:latin typeface="+mj-lt"/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n-GB" sz="1200" b="1" dirty="0"/>
              <a:t>Term / mileage scheme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n-GB" sz="1200" b="1" dirty="0"/>
              <a:t>Service offer (which services are included in the lease rent?)</a:t>
            </a:r>
          </a:p>
        </p:txBody>
      </p:sp>
      <p:pic>
        <p:nvPicPr>
          <p:cNvPr id="17" name="Picture 16" descr="A picture containing clipart&#10;&#10;Description automatically generated">
            <a:extLst>
              <a:ext uri="{FF2B5EF4-FFF2-40B4-BE49-F238E27FC236}">
                <a16:creationId xmlns:a16="http://schemas.microsoft.com/office/drawing/2014/main" id="{6FD1C11B-5EBA-77DA-4A2A-2271094C797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52036" y="4506316"/>
            <a:ext cx="490516" cy="458000"/>
          </a:xfrm>
          <a:prstGeom prst="flowChartConnector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226E8961-9C34-2F27-DB78-3BA2F8CD6329}"/>
              </a:ext>
            </a:extLst>
          </p:cNvPr>
          <p:cNvSpPr txBox="1"/>
          <p:nvPr/>
        </p:nvSpPr>
        <p:spPr>
          <a:xfrm>
            <a:off x="5834637" y="4530623"/>
            <a:ext cx="469207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§"/>
            </a:pPr>
            <a:r>
              <a:rPr lang="en-GB" sz="1100" dirty="0">
                <a:solidFill>
                  <a:srgbClr val="243782"/>
                </a:solidFill>
              </a:rPr>
              <a:t>Normal and responsible use of the vehicle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n-GB" sz="1100" dirty="0">
                <a:solidFill>
                  <a:srgbClr val="243782"/>
                </a:solidFill>
              </a:rPr>
              <a:t>Beware of end-of-contract invoicing </a:t>
            </a:r>
            <a:r>
              <a:rPr lang="en-US" sz="1100" dirty="0">
                <a:solidFill>
                  <a:srgbClr val="243782"/>
                </a:solidFill>
              </a:rPr>
              <a:t>(recovery costs, excess mileage, etc.)</a:t>
            </a:r>
            <a:endParaRPr lang="en-GB" sz="1100" dirty="0">
              <a:solidFill>
                <a:srgbClr val="243782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BF2C3D1-7DCA-C4FE-611F-347378EE6449}"/>
              </a:ext>
            </a:extLst>
          </p:cNvPr>
          <p:cNvSpPr txBox="1"/>
          <p:nvPr/>
        </p:nvSpPr>
        <p:spPr>
          <a:xfrm>
            <a:off x="495301" y="4966368"/>
            <a:ext cx="386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243782"/>
                </a:solidFill>
              </a:rPr>
              <a:t>Parameters at your disposal to fit into the customer budget</a:t>
            </a:r>
          </a:p>
        </p:txBody>
      </p:sp>
      <p:pic>
        <p:nvPicPr>
          <p:cNvPr id="19" name="Picture 2" descr="Icône De Ligne De Lecteur Vidéo En Ligne, Signe De Vecteur Contour,  Pictogramme De Style Linéaire Isolé Sur Blanc. Symbole, Illustration Trait  Modifiable. Pixel-parfait Clip Art Libres De Droits , Svg ,">
            <a:extLst>
              <a:ext uri="{FF2B5EF4-FFF2-40B4-BE49-F238E27FC236}">
                <a16:creationId xmlns:a16="http://schemas.microsoft.com/office/drawing/2014/main" id="{6B3E1C47-8F47-BC28-2CBC-757FB57DB11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46086" y="2328407"/>
            <a:ext cx="4286250" cy="2458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14">
            <a:extLst>
              <a:ext uri="{FF2B5EF4-FFF2-40B4-BE49-F238E27FC236}">
                <a16:creationId xmlns:a16="http://schemas.microsoft.com/office/drawing/2014/main" id="{9AD8A29F-95A4-24A4-2185-CCD24543D711}"/>
              </a:ext>
            </a:extLst>
          </p:cNvPr>
          <p:cNvSpPr txBox="1"/>
          <p:nvPr/>
        </p:nvSpPr>
        <p:spPr>
          <a:xfrm>
            <a:off x="199211" y="6366441"/>
            <a:ext cx="618648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b="1" i="1" dirty="0">
                <a:solidFill>
                  <a:schemeClr val="bg1">
                    <a:lumMod val="95000"/>
                  </a:schemeClr>
                </a:solidFill>
              </a:rPr>
              <a:t>Click on the “+” symbols to display the content</a:t>
            </a:r>
          </a:p>
        </p:txBody>
      </p:sp>
      <p:sp>
        <p:nvSpPr>
          <p:cNvPr id="6" name="TextBox 2">
            <a:extLst>
              <a:ext uri="{FF2B5EF4-FFF2-40B4-BE49-F238E27FC236}">
                <a16:creationId xmlns:a16="http://schemas.microsoft.com/office/drawing/2014/main" id="{3CC84441-6A94-A2CF-A95E-53792B1EF484}"/>
              </a:ext>
            </a:extLst>
          </p:cNvPr>
          <p:cNvSpPr txBox="1"/>
          <p:nvPr/>
        </p:nvSpPr>
        <p:spPr>
          <a:xfrm>
            <a:off x="259626" y="1324970"/>
            <a:ext cx="11122248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600" dirty="0"/>
              <a:t>Business criteria should not make you forget that </a:t>
            </a:r>
            <a:r>
              <a:rPr lang="en-GB" sz="1600" dirty="0">
                <a:solidFill>
                  <a:srgbClr val="243782"/>
                </a:solidFill>
                <a:latin typeface="+mj-lt"/>
              </a:rPr>
              <a:t>budget is often the no. 1 criterion</a:t>
            </a:r>
            <a:r>
              <a:rPr lang="en-GB" sz="1600" dirty="0"/>
              <a:t>.</a:t>
            </a:r>
            <a:r>
              <a:rPr lang="en-GB" sz="1600" dirty="0">
                <a:solidFill>
                  <a:srgbClr val="243782"/>
                </a:solidFill>
                <a:latin typeface="+mj-lt"/>
              </a:rPr>
              <a:t> </a:t>
            </a:r>
          </a:p>
          <a:p>
            <a:r>
              <a:rPr lang="en-GB" sz="1600" dirty="0"/>
              <a:t>Each acquisition method has </a:t>
            </a:r>
            <a:r>
              <a:rPr lang="en-GB" sz="1600" dirty="0">
                <a:solidFill>
                  <a:srgbClr val="243782"/>
                </a:solidFill>
                <a:latin typeface="+mj-lt"/>
              </a:rPr>
              <a:t>specific budget advantages</a:t>
            </a:r>
            <a:r>
              <a:rPr lang="en-GB" sz="1600" dirty="0"/>
              <a:t>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9410467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2CFB93-8990-3D7D-D59E-10485E6A22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5701" y="103272"/>
            <a:ext cx="9650392" cy="406400"/>
          </a:xfrm>
        </p:spPr>
        <p:txBody>
          <a:bodyPr>
            <a:noAutofit/>
          </a:bodyPr>
          <a:lstStyle/>
          <a:p>
            <a:r>
              <a:rPr lang="en-GB" sz="1600" dirty="0">
                <a:solidFill>
                  <a:schemeClr val="bg1"/>
                </a:solidFill>
                <a:latin typeface="+mj-lt"/>
              </a:rPr>
              <a:t>02 – Perceived advantages and disadvantages of each </a:t>
            </a:r>
            <a:r>
              <a:rPr lang="en-GB" sz="1600" dirty="0">
                <a:latin typeface="+mj-lt"/>
              </a:rPr>
              <a:t>acquisition</a:t>
            </a:r>
            <a:r>
              <a:rPr lang="en-GB" sz="1600" dirty="0">
                <a:solidFill>
                  <a:schemeClr val="bg1"/>
                </a:solidFill>
                <a:latin typeface="+mj-lt"/>
              </a:rPr>
              <a:t> method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00D7D89-D107-6DCC-C1D8-18F4304CF427}"/>
              </a:ext>
            </a:extLst>
          </p:cNvPr>
          <p:cNvSpPr txBox="1"/>
          <p:nvPr/>
        </p:nvSpPr>
        <p:spPr>
          <a:xfrm>
            <a:off x="196127" y="751705"/>
            <a:ext cx="117997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>
                <a:solidFill>
                  <a:schemeClr val="bg1"/>
                </a:solidFill>
              </a:rPr>
              <a:t>What about the </a:t>
            </a:r>
            <a:r>
              <a:rPr lang="en-GB">
                <a:solidFill>
                  <a:schemeClr val="bg1"/>
                </a:solidFill>
                <a:latin typeface="+mj-lt"/>
              </a:rPr>
              <a:t>budget</a:t>
            </a:r>
            <a:r>
              <a:rPr lang="en-GB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FB68C5B-B7DF-8E4B-9FF5-B68C2F65616D}"/>
              </a:ext>
            </a:extLst>
          </p:cNvPr>
          <p:cNvSpPr/>
          <p:nvPr/>
        </p:nvSpPr>
        <p:spPr>
          <a:xfrm>
            <a:off x="4772035" y="2227978"/>
            <a:ext cx="6276964" cy="839708"/>
          </a:xfrm>
          <a:prstGeom prst="rect">
            <a:avLst/>
          </a:prstGeom>
          <a:solidFill>
            <a:srgbClr val="2437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>
                <a:latin typeface="+mj-lt"/>
              </a:rPr>
              <a:t>Summary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526CD8B-F5AE-1092-795F-DE5EF14850DD}"/>
              </a:ext>
            </a:extLst>
          </p:cNvPr>
          <p:cNvSpPr txBox="1"/>
          <p:nvPr/>
        </p:nvSpPr>
        <p:spPr>
          <a:xfrm>
            <a:off x="10490200" y="2278500"/>
            <a:ext cx="4191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>
                <a:solidFill>
                  <a:schemeClr val="bg1"/>
                </a:solidFill>
                <a:latin typeface="+mj-lt"/>
              </a:rPr>
              <a:t>-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E8CB9B9-0996-3BE8-267F-C2C3C550851F}"/>
              </a:ext>
            </a:extLst>
          </p:cNvPr>
          <p:cNvSpPr/>
          <p:nvPr/>
        </p:nvSpPr>
        <p:spPr>
          <a:xfrm>
            <a:off x="4772035" y="3067686"/>
            <a:ext cx="6276964" cy="3129914"/>
          </a:xfrm>
          <a:prstGeom prst="rect">
            <a:avLst/>
          </a:prstGeom>
          <a:solidFill>
            <a:schemeClr val="bg1"/>
          </a:solidFill>
          <a:ln>
            <a:solidFill>
              <a:srgbClr val="243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1905F18-7137-02B7-FB71-481F5FA47DB2}"/>
              </a:ext>
            </a:extLst>
          </p:cNvPr>
          <p:cNvSpPr txBox="1"/>
          <p:nvPr/>
        </p:nvSpPr>
        <p:spPr>
          <a:xfrm>
            <a:off x="4860916" y="3123892"/>
            <a:ext cx="618808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>
                <a:latin typeface="+mj-lt"/>
              </a:rPr>
              <a:t>Leverage impacts on the customer monthly budget:</a:t>
            </a:r>
          </a:p>
          <a:p>
            <a:endParaRPr lang="fr-BE" sz="1100" dirty="0">
              <a:latin typeface="+mj-lt"/>
            </a:endParaRPr>
          </a:p>
          <a:p>
            <a:r>
              <a:rPr lang="en-GB" sz="1100" b="1" dirty="0"/>
              <a:t>Levers with a </a:t>
            </a:r>
            <a:r>
              <a:rPr lang="en-GB" sz="1100" b="1" dirty="0">
                <a:solidFill>
                  <a:srgbClr val="243782"/>
                </a:solidFill>
                <a:latin typeface="+mj-lt"/>
              </a:rPr>
              <a:t>significant impact: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n-GB" sz="1100" dirty="0"/>
              <a:t>Model, powertrain, trim level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n-GB" sz="1100" dirty="0"/>
              <a:t>Term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n-GB" sz="1100" dirty="0"/>
              <a:t>Deposit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n-GB" sz="1100" dirty="0"/>
              <a:t>Buyback option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n-GB" sz="1100" dirty="0"/>
              <a:t>Inclusive services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it-IT" sz="1100" dirty="0" err="1"/>
              <a:t>Annual</a:t>
            </a:r>
            <a:r>
              <a:rPr lang="it-IT" sz="1100" dirty="0"/>
              <a:t> </a:t>
            </a:r>
            <a:r>
              <a:rPr lang="it-IT" sz="1100" dirty="0" err="1"/>
              <a:t>mileage</a:t>
            </a:r>
            <a:endParaRPr lang="en-GB" sz="1100" dirty="0"/>
          </a:p>
          <a:p>
            <a:pPr marL="171450" indent="-171450">
              <a:buFont typeface="Wingdings" panose="05000000000000000000" pitchFamily="2" charset="2"/>
              <a:buChar char="§"/>
            </a:pPr>
            <a:endParaRPr lang="fr-BE" sz="1100" b="1" dirty="0"/>
          </a:p>
          <a:p>
            <a:r>
              <a:rPr lang="en-GB" sz="1100" b="1" dirty="0"/>
              <a:t>Levers with a </a:t>
            </a:r>
            <a:r>
              <a:rPr lang="en-GB" sz="1100" b="1" dirty="0">
                <a:solidFill>
                  <a:srgbClr val="243782"/>
                </a:solidFill>
                <a:latin typeface="+mj-lt"/>
              </a:rPr>
              <a:t>limited impact: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n-GB" sz="1100" dirty="0"/>
              <a:t>Residual value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n-GB" sz="1100" dirty="0"/>
              <a:t>Discount</a:t>
            </a:r>
          </a:p>
          <a:p>
            <a:endParaRPr lang="fr-BE" sz="1100" b="1" dirty="0">
              <a:solidFill>
                <a:srgbClr val="243782"/>
              </a:solidFill>
              <a:latin typeface="+mj-lt"/>
            </a:endParaRPr>
          </a:p>
          <a:p>
            <a:r>
              <a:rPr lang="en-GB" sz="1100" b="1" dirty="0">
                <a:solidFill>
                  <a:srgbClr val="243782"/>
                </a:solidFill>
                <a:latin typeface="+mj-lt"/>
              </a:rPr>
              <a:t>Lever with little impact: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100" dirty="0"/>
              <a:t>Interest rate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BF2C3D1-7DCA-C4FE-611F-347378EE6449}"/>
              </a:ext>
            </a:extLst>
          </p:cNvPr>
          <p:cNvSpPr txBox="1"/>
          <p:nvPr/>
        </p:nvSpPr>
        <p:spPr>
          <a:xfrm>
            <a:off x="495301" y="4966368"/>
            <a:ext cx="386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243782"/>
                </a:solidFill>
              </a:rPr>
              <a:t>Parameters at your disposal to fit into the customer budget</a:t>
            </a:r>
          </a:p>
        </p:txBody>
      </p:sp>
      <p:pic>
        <p:nvPicPr>
          <p:cNvPr id="19" name="Picture 2" descr="Icône De Ligne De Lecteur Vidéo En Ligne, Signe De Vecteur Contour,  Pictogramme De Style Linéaire Isolé Sur Blanc. Symbole, Illustration Trait  Modifiable. Pixel-parfait Clip Art Libres De Droits , Svg ,">
            <a:extLst>
              <a:ext uri="{FF2B5EF4-FFF2-40B4-BE49-F238E27FC236}">
                <a16:creationId xmlns:a16="http://schemas.microsoft.com/office/drawing/2014/main" id="{6B3E1C47-8F47-BC28-2CBC-757FB57DB11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46086" y="2328407"/>
            <a:ext cx="4286250" cy="2458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14">
            <a:extLst>
              <a:ext uri="{FF2B5EF4-FFF2-40B4-BE49-F238E27FC236}">
                <a16:creationId xmlns:a16="http://schemas.microsoft.com/office/drawing/2014/main" id="{29E31E3A-678C-F806-587F-B87CF4A6A88B}"/>
              </a:ext>
            </a:extLst>
          </p:cNvPr>
          <p:cNvSpPr txBox="1"/>
          <p:nvPr/>
        </p:nvSpPr>
        <p:spPr>
          <a:xfrm>
            <a:off x="199211" y="6366441"/>
            <a:ext cx="618648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b="1" i="1" dirty="0">
                <a:solidFill>
                  <a:schemeClr val="bg1">
                    <a:lumMod val="95000"/>
                  </a:schemeClr>
                </a:solidFill>
              </a:rPr>
              <a:t>Click on the “+” symbols to display the content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D346CE7-004E-5EFF-86B9-0FA79321583A}"/>
              </a:ext>
            </a:extLst>
          </p:cNvPr>
          <p:cNvSpPr txBox="1"/>
          <p:nvPr/>
        </p:nvSpPr>
        <p:spPr>
          <a:xfrm>
            <a:off x="259626" y="1324970"/>
            <a:ext cx="11122248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600" dirty="0"/>
              <a:t>Business criteria should not make you forget that </a:t>
            </a:r>
            <a:r>
              <a:rPr lang="en-GB" sz="1600" dirty="0">
                <a:solidFill>
                  <a:srgbClr val="243782"/>
                </a:solidFill>
                <a:latin typeface="+mj-lt"/>
              </a:rPr>
              <a:t>budget is often the no. 1 criterion</a:t>
            </a:r>
            <a:r>
              <a:rPr lang="en-GB" sz="1600" dirty="0"/>
              <a:t>.</a:t>
            </a:r>
            <a:r>
              <a:rPr lang="en-GB" sz="1600" dirty="0">
                <a:solidFill>
                  <a:srgbClr val="243782"/>
                </a:solidFill>
                <a:latin typeface="+mj-lt"/>
              </a:rPr>
              <a:t> </a:t>
            </a:r>
          </a:p>
          <a:p>
            <a:r>
              <a:rPr lang="en-GB" sz="1600" dirty="0"/>
              <a:t>Each acquisition method has </a:t>
            </a:r>
            <a:r>
              <a:rPr lang="en-GB" sz="1600" dirty="0">
                <a:solidFill>
                  <a:srgbClr val="243782"/>
                </a:solidFill>
                <a:latin typeface="+mj-lt"/>
              </a:rPr>
              <a:t>specific budget advantages</a:t>
            </a:r>
            <a:r>
              <a:rPr lang="en-GB" sz="1600" dirty="0"/>
              <a:t>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4698989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343DCCA5-F0DB-484A-A201-703EC340C3B1}"/>
              </a:ext>
            </a:extLst>
          </p:cNvPr>
          <p:cNvSpPr txBox="1"/>
          <p:nvPr/>
        </p:nvSpPr>
        <p:spPr>
          <a:xfrm>
            <a:off x="200143" y="779776"/>
            <a:ext cx="46530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>
                <a:solidFill>
                  <a:schemeClr val="bg1"/>
                </a:solidFill>
                <a:latin typeface="Encode Sans Expanded Medium" panose="00000605000000000000" pitchFamily="2" charset="0"/>
              </a:rPr>
              <a:t>OVERVIEW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4106481-3191-9F1C-1522-B88AF3FEE62F}"/>
              </a:ext>
            </a:extLst>
          </p:cNvPr>
          <p:cNvSpPr/>
          <p:nvPr/>
        </p:nvSpPr>
        <p:spPr>
          <a:xfrm>
            <a:off x="161925" y="1266825"/>
            <a:ext cx="11334750" cy="5229225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2" name="Picture 31" descr="Chart&#10;&#10;Description automatically generated">
            <a:extLst>
              <a:ext uri="{FF2B5EF4-FFF2-40B4-BE49-F238E27FC236}">
                <a16:creationId xmlns:a16="http://schemas.microsoft.com/office/drawing/2014/main" id="{A11EC49A-9AFB-B7CE-9E5D-32542B8731C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0376" y="1063934"/>
            <a:ext cx="1070230" cy="713487"/>
          </a:xfrm>
          <a:prstGeom prst="rect">
            <a:avLst/>
          </a:prstGeom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id="{43F4EC80-C46E-0064-8555-4E3A5E536B57}"/>
              </a:ext>
            </a:extLst>
          </p:cNvPr>
          <p:cNvSpPr/>
          <p:nvPr/>
        </p:nvSpPr>
        <p:spPr>
          <a:xfrm>
            <a:off x="3116807" y="1043613"/>
            <a:ext cx="7166904" cy="713487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20A2FAC-4FC2-696F-0BB6-1746037FF68A}"/>
              </a:ext>
            </a:extLst>
          </p:cNvPr>
          <p:cNvSpPr txBox="1"/>
          <p:nvPr/>
        </p:nvSpPr>
        <p:spPr>
          <a:xfrm>
            <a:off x="3930902" y="1259708"/>
            <a:ext cx="556493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b="1" dirty="0">
                <a:solidFill>
                  <a:schemeClr val="bg1"/>
                </a:solidFill>
              </a:rPr>
              <a:t>Context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E141B65-48C2-A1C4-E977-C80F4E8EC370}"/>
              </a:ext>
            </a:extLst>
          </p:cNvPr>
          <p:cNvSpPr txBox="1"/>
          <p:nvPr/>
        </p:nvSpPr>
        <p:spPr>
          <a:xfrm>
            <a:off x="3116807" y="1136598"/>
            <a:ext cx="81409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800" b="1">
                <a:solidFill>
                  <a:schemeClr val="bg1"/>
                </a:solidFill>
              </a:rPr>
              <a:t>01</a:t>
            </a:r>
            <a:r>
              <a:rPr lang="en-GB" sz="160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B6886C52-777B-1161-6ACA-62FC3D51B491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0376" y="1991280"/>
            <a:ext cx="1070230" cy="713487"/>
          </a:xfrm>
          <a:prstGeom prst="rect">
            <a:avLst/>
          </a:prstGeom>
        </p:spPr>
      </p:pic>
      <p:sp>
        <p:nvSpPr>
          <p:cNvPr id="38" name="Rectangle 37">
            <a:extLst>
              <a:ext uri="{FF2B5EF4-FFF2-40B4-BE49-F238E27FC236}">
                <a16:creationId xmlns:a16="http://schemas.microsoft.com/office/drawing/2014/main" id="{9E81DD75-BAF7-5926-FC70-19A8B76B986F}"/>
              </a:ext>
            </a:extLst>
          </p:cNvPr>
          <p:cNvSpPr/>
          <p:nvPr/>
        </p:nvSpPr>
        <p:spPr>
          <a:xfrm>
            <a:off x="3116807" y="1943572"/>
            <a:ext cx="7166904" cy="724807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8D08584-2D2F-86C7-5640-F160AFFB1519}"/>
              </a:ext>
            </a:extLst>
          </p:cNvPr>
          <p:cNvSpPr txBox="1"/>
          <p:nvPr/>
        </p:nvSpPr>
        <p:spPr>
          <a:xfrm>
            <a:off x="3930901" y="2140002"/>
            <a:ext cx="682282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b="1" dirty="0">
                <a:solidFill>
                  <a:schemeClr val="bg1"/>
                </a:solidFill>
              </a:rPr>
              <a:t>Perceived advantages and disadvantages of each </a:t>
            </a:r>
            <a:r>
              <a:rPr lang="en-GB" sz="1400" b="1" dirty="0">
                <a:solidFill>
                  <a:schemeClr val="bg1"/>
                </a:solidFill>
                <a:latin typeface="+mj-lt"/>
              </a:rPr>
              <a:t>acquisition</a:t>
            </a:r>
            <a:r>
              <a:rPr lang="en-GB" sz="1400" b="1" dirty="0">
                <a:solidFill>
                  <a:schemeClr val="bg1"/>
                </a:solidFill>
              </a:rPr>
              <a:t> method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B949B9D-AD5C-E02F-784C-D9913D58F290}"/>
              </a:ext>
            </a:extLst>
          </p:cNvPr>
          <p:cNvSpPr txBox="1"/>
          <p:nvPr/>
        </p:nvSpPr>
        <p:spPr>
          <a:xfrm>
            <a:off x="3116807" y="2016892"/>
            <a:ext cx="81409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800" b="1">
                <a:solidFill>
                  <a:schemeClr val="bg1"/>
                </a:solidFill>
              </a:rPr>
              <a:t>02</a:t>
            </a:r>
            <a:r>
              <a:rPr lang="en-GB" sz="160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44" name="Picture 43" descr="A picture containing text&#10;&#10;Description automatically generated">
            <a:extLst>
              <a:ext uri="{FF2B5EF4-FFF2-40B4-BE49-F238E27FC236}">
                <a16:creationId xmlns:a16="http://schemas.microsoft.com/office/drawing/2014/main" id="{47513B1B-5204-4568-336F-49533D04FDE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60376" y="2957958"/>
            <a:ext cx="1070230" cy="711705"/>
          </a:xfrm>
          <a:prstGeom prst="rect">
            <a:avLst/>
          </a:prstGeom>
        </p:spPr>
      </p:pic>
      <p:sp>
        <p:nvSpPr>
          <p:cNvPr id="45" name="Rectangle 44">
            <a:extLst>
              <a:ext uri="{FF2B5EF4-FFF2-40B4-BE49-F238E27FC236}">
                <a16:creationId xmlns:a16="http://schemas.microsoft.com/office/drawing/2014/main" id="{EEF41C7D-10F2-43E5-0A2D-3EB909FB1534}"/>
              </a:ext>
            </a:extLst>
          </p:cNvPr>
          <p:cNvSpPr/>
          <p:nvPr/>
        </p:nvSpPr>
        <p:spPr>
          <a:xfrm>
            <a:off x="3116807" y="2935229"/>
            <a:ext cx="7166904" cy="711705"/>
          </a:xfrm>
          <a:prstGeom prst="rect">
            <a:avLst/>
          </a:prstGeom>
          <a:solidFill>
            <a:srgbClr val="2437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7C231579-9492-7235-C390-BE518C5D1AE0}"/>
              </a:ext>
            </a:extLst>
          </p:cNvPr>
          <p:cNvSpPr txBox="1"/>
          <p:nvPr/>
        </p:nvSpPr>
        <p:spPr>
          <a:xfrm>
            <a:off x="3930902" y="3141492"/>
            <a:ext cx="5564931" cy="30777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1400" b="1" dirty="0">
                <a:solidFill>
                  <a:schemeClr val="bg1"/>
                </a:solidFill>
              </a:rPr>
              <a:t>Which acquisition method for which customer?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C87D9F21-C252-D943-FEA2-D484C797F13B}"/>
              </a:ext>
            </a:extLst>
          </p:cNvPr>
          <p:cNvSpPr txBox="1"/>
          <p:nvPr/>
        </p:nvSpPr>
        <p:spPr>
          <a:xfrm>
            <a:off x="3116807" y="3018382"/>
            <a:ext cx="81409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800" b="1">
                <a:solidFill>
                  <a:schemeClr val="bg1"/>
                </a:solidFill>
              </a:rPr>
              <a:t>03</a:t>
            </a:r>
            <a:r>
              <a:rPr lang="en-GB" sz="160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11AF5FC9-7B67-026D-FB18-026C17F6625A}"/>
              </a:ext>
            </a:extLst>
          </p:cNvPr>
          <p:cNvSpPr/>
          <p:nvPr/>
        </p:nvSpPr>
        <p:spPr>
          <a:xfrm>
            <a:off x="3116807" y="5884845"/>
            <a:ext cx="7166904" cy="74402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B1B28642-C5D0-9258-E565-5078AD9652EF}"/>
              </a:ext>
            </a:extLst>
          </p:cNvPr>
          <p:cNvSpPr txBox="1"/>
          <p:nvPr/>
        </p:nvSpPr>
        <p:spPr>
          <a:xfrm>
            <a:off x="3930902" y="6137318"/>
            <a:ext cx="556493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b="1">
                <a:solidFill>
                  <a:schemeClr val="bg1"/>
                </a:solidFill>
              </a:rPr>
              <a:t>Learning assessment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B3A3B60F-6200-09B0-89FE-30C918D0F6B7}"/>
              </a:ext>
            </a:extLst>
          </p:cNvPr>
          <p:cNvSpPr/>
          <p:nvPr/>
        </p:nvSpPr>
        <p:spPr>
          <a:xfrm>
            <a:off x="3116807" y="4871117"/>
            <a:ext cx="7166904" cy="71170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371D4F84-7E57-8568-BD31-14293AF10A30}"/>
              </a:ext>
            </a:extLst>
          </p:cNvPr>
          <p:cNvSpPr txBox="1"/>
          <p:nvPr/>
        </p:nvSpPr>
        <p:spPr>
          <a:xfrm>
            <a:off x="3930902" y="5077380"/>
            <a:ext cx="556493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b="1">
                <a:solidFill>
                  <a:schemeClr val="bg1"/>
                </a:solidFill>
              </a:rPr>
              <a:t>Conclusion</a:t>
            </a:r>
          </a:p>
        </p:txBody>
      </p:sp>
      <p:pic>
        <p:nvPicPr>
          <p:cNvPr id="52" name="Picture 2" descr="Nos rédacteurs rédigent la conclusion optimale pour votre mémoire.">
            <a:extLst>
              <a:ext uri="{FF2B5EF4-FFF2-40B4-BE49-F238E27FC236}">
                <a16:creationId xmlns:a16="http://schemas.microsoft.com/office/drawing/2014/main" id="{28B6699B-60B7-8F1B-3550-7EEA0E01B9E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60376" y="4875556"/>
            <a:ext cx="1070230" cy="721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C972994B-8D64-B027-5CA2-A55D5DAEE10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60377" y="5879223"/>
            <a:ext cx="1070230" cy="757238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05A2754A-4440-0DCF-C780-3D1566449E61}"/>
              </a:ext>
            </a:extLst>
          </p:cNvPr>
          <p:cNvSpPr/>
          <p:nvPr/>
        </p:nvSpPr>
        <p:spPr>
          <a:xfrm>
            <a:off x="3116807" y="3848521"/>
            <a:ext cx="7166904" cy="71170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4F9187C-5D02-0C56-8D5A-9784264FCE82}"/>
              </a:ext>
            </a:extLst>
          </p:cNvPr>
          <p:cNvSpPr txBox="1"/>
          <p:nvPr/>
        </p:nvSpPr>
        <p:spPr>
          <a:xfrm>
            <a:off x="3930902" y="4054784"/>
            <a:ext cx="5564931" cy="30777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1400" b="1">
                <a:solidFill>
                  <a:schemeClr val="bg1"/>
                </a:solidFill>
              </a:rPr>
              <a:t>Practical exercises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973B836-8E2A-9442-A55E-39969D1AA00C}"/>
              </a:ext>
            </a:extLst>
          </p:cNvPr>
          <p:cNvSpPr txBox="1"/>
          <p:nvPr/>
        </p:nvSpPr>
        <p:spPr>
          <a:xfrm>
            <a:off x="3116807" y="3926408"/>
            <a:ext cx="81409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800" b="1">
                <a:solidFill>
                  <a:schemeClr val="bg1"/>
                </a:solidFill>
              </a:rPr>
              <a:t>04</a:t>
            </a:r>
            <a:r>
              <a:rPr lang="en-GB" sz="160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26" name="Picture 25" descr="A picture containing text, person, standing">
            <a:extLst>
              <a:ext uri="{FF2B5EF4-FFF2-40B4-BE49-F238E27FC236}">
                <a16:creationId xmlns:a16="http://schemas.microsoft.com/office/drawing/2014/main" id="{33832DFA-4841-C97C-5122-170BF249A654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60376" y="3848520"/>
            <a:ext cx="1070230" cy="71170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9628541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C08541CB-8AC9-4F8B-A67E-FFAFA619AE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5201" y="103272"/>
            <a:ext cx="8570892" cy="406400"/>
          </a:xfrm>
        </p:spPr>
        <p:txBody>
          <a:bodyPr/>
          <a:lstStyle/>
          <a:p>
            <a:r>
              <a:rPr lang="en-GB" sz="2000" dirty="0">
                <a:solidFill>
                  <a:schemeClr val="bg1"/>
                </a:solidFill>
              </a:rPr>
              <a:t>03 – Which </a:t>
            </a:r>
            <a:r>
              <a:rPr lang="en-GB" sz="2000" dirty="0">
                <a:latin typeface="+mj-lt"/>
              </a:rPr>
              <a:t>acquisition</a:t>
            </a:r>
            <a:r>
              <a:rPr lang="en-GB" sz="2000" dirty="0">
                <a:solidFill>
                  <a:schemeClr val="bg1"/>
                </a:solidFill>
              </a:rPr>
              <a:t> method for which customer?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ACDF623-0058-CB6F-2645-77BDD5E000AC}"/>
              </a:ext>
            </a:extLst>
          </p:cNvPr>
          <p:cNvSpPr txBox="1"/>
          <p:nvPr/>
        </p:nvSpPr>
        <p:spPr>
          <a:xfrm>
            <a:off x="126079" y="717842"/>
            <a:ext cx="745219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+mj-lt"/>
              </a:rPr>
              <a:t>Which customers</a:t>
            </a:r>
            <a:r>
              <a:rPr lang="en-GB" dirty="0">
                <a:solidFill>
                  <a:schemeClr val="bg1"/>
                </a:solidFill>
              </a:rPr>
              <a:t> does </a:t>
            </a:r>
            <a:r>
              <a:rPr lang="en-GB" dirty="0">
                <a:solidFill>
                  <a:schemeClr val="bg1"/>
                </a:solidFill>
                <a:latin typeface="+mj-lt"/>
              </a:rPr>
              <a:t>Cash Purchase</a:t>
            </a:r>
            <a:r>
              <a:rPr lang="en-GB" dirty="0">
                <a:solidFill>
                  <a:schemeClr val="bg1"/>
                </a:solidFill>
              </a:rPr>
              <a:t> suit?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DF7A3233-71AB-2D2F-3D90-99857CBB3974}"/>
              </a:ext>
            </a:extLst>
          </p:cNvPr>
          <p:cNvSpPr/>
          <p:nvPr/>
        </p:nvSpPr>
        <p:spPr>
          <a:xfrm>
            <a:off x="4091711" y="2120306"/>
            <a:ext cx="646547" cy="646547"/>
          </a:xfrm>
          <a:prstGeom prst="ellipse">
            <a:avLst/>
          </a:prstGeom>
          <a:solidFill>
            <a:srgbClr val="2437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>
                <a:latin typeface="+mj-lt"/>
              </a:rPr>
              <a:t>1</a:t>
            </a: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BF8402AE-DE87-4730-DA66-66540B458DD0}"/>
              </a:ext>
            </a:extLst>
          </p:cNvPr>
          <p:cNvSpPr/>
          <p:nvPr/>
        </p:nvSpPr>
        <p:spPr>
          <a:xfrm>
            <a:off x="4091711" y="3019472"/>
            <a:ext cx="646547" cy="646547"/>
          </a:xfrm>
          <a:prstGeom prst="ellipse">
            <a:avLst/>
          </a:prstGeom>
          <a:solidFill>
            <a:srgbClr val="2437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>
                <a:latin typeface="+mj-lt"/>
              </a:rPr>
              <a:t>2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4E7FDEAD-57D0-38D0-8285-0FC88474DC02}"/>
              </a:ext>
            </a:extLst>
          </p:cNvPr>
          <p:cNvSpPr/>
          <p:nvPr/>
        </p:nvSpPr>
        <p:spPr>
          <a:xfrm>
            <a:off x="4091711" y="3923344"/>
            <a:ext cx="646547" cy="646547"/>
          </a:xfrm>
          <a:prstGeom prst="ellipse">
            <a:avLst/>
          </a:prstGeom>
          <a:solidFill>
            <a:srgbClr val="2437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>
                <a:latin typeface="+mj-lt"/>
              </a:rPr>
              <a:t>3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067561A9-4FF3-3670-9804-5649B7B8428B}"/>
              </a:ext>
            </a:extLst>
          </p:cNvPr>
          <p:cNvSpPr/>
          <p:nvPr/>
        </p:nvSpPr>
        <p:spPr>
          <a:xfrm>
            <a:off x="4091711" y="4827216"/>
            <a:ext cx="646547" cy="646547"/>
          </a:xfrm>
          <a:prstGeom prst="ellipse">
            <a:avLst/>
          </a:prstGeom>
          <a:solidFill>
            <a:srgbClr val="2437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>
                <a:latin typeface="+mj-lt"/>
              </a:rPr>
              <a:t>4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99F25DD-BB71-8703-FF14-DCD05480A851}"/>
              </a:ext>
            </a:extLst>
          </p:cNvPr>
          <p:cNvSpPr txBox="1"/>
          <p:nvPr/>
        </p:nvSpPr>
        <p:spPr>
          <a:xfrm>
            <a:off x="199211" y="6366441"/>
            <a:ext cx="618648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b="1" i="1" dirty="0">
                <a:solidFill>
                  <a:schemeClr val="bg1">
                    <a:lumMod val="95000"/>
                  </a:schemeClr>
                </a:solidFill>
              </a:rPr>
              <a:t>Click on the numbers</a:t>
            </a:r>
          </a:p>
        </p:txBody>
      </p:sp>
      <p:pic>
        <p:nvPicPr>
          <p:cNvPr id="33794" name="Picture 2" descr="Comment calculer le TCO d'un véhicule ? | SIXT corporate">
            <a:extLst>
              <a:ext uri="{FF2B5EF4-FFF2-40B4-BE49-F238E27FC236}">
                <a16:creationId xmlns:a16="http://schemas.microsoft.com/office/drawing/2014/main" id="{7B20EF56-FDEE-1C02-41EF-545E7E21A3F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92780" y="2431599"/>
            <a:ext cx="3394130" cy="2558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B4D777C2-F8F3-D972-E739-19681613C11E}"/>
              </a:ext>
            </a:extLst>
          </p:cNvPr>
          <p:cNvSpPr txBox="1"/>
          <p:nvPr/>
        </p:nvSpPr>
        <p:spPr>
          <a:xfrm>
            <a:off x="5087455" y="1516467"/>
            <a:ext cx="319929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latin typeface="+mj-lt"/>
              </a:rPr>
              <a:t>Customers who: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3298531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C08541CB-8AC9-4F8B-A67E-FFAFA619AE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5201" y="103272"/>
            <a:ext cx="8570892" cy="406400"/>
          </a:xfrm>
        </p:spPr>
        <p:txBody>
          <a:bodyPr/>
          <a:lstStyle/>
          <a:p>
            <a:r>
              <a:rPr lang="en-GB" sz="2000" dirty="0">
                <a:solidFill>
                  <a:schemeClr val="bg1"/>
                </a:solidFill>
              </a:rPr>
              <a:t>03 – Which </a:t>
            </a:r>
            <a:r>
              <a:rPr lang="en-GB" sz="2000" dirty="0">
                <a:latin typeface="+mj-lt"/>
              </a:rPr>
              <a:t>acquisition</a:t>
            </a:r>
            <a:r>
              <a:rPr lang="en-GB" sz="2000" dirty="0">
                <a:solidFill>
                  <a:schemeClr val="bg1"/>
                </a:solidFill>
              </a:rPr>
              <a:t> method for which customer?</a:t>
            </a:r>
            <a:endParaRPr lang="en-GB" sz="2000" b="1" dirty="0">
              <a:solidFill>
                <a:schemeClr val="bg1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122E763-F0E0-4CD9-64B5-97F58DB7A3D6}"/>
              </a:ext>
            </a:extLst>
          </p:cNvPr>
          <p:cNvSpPr txBox="1"/>
          <p:nvPr/>
        </p:nvSpPr>
        <p:spPr>
          <a:xfrm>
            <a:off x="5087455" y="1516467"/>
            <a:ext cx="279924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latin typeface="+mj-lt"/>
              </a:rPr>
              <a:t>Customers who: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DF7A3233-71AB-2D2F-3D90-99857CBB3974}"/>
              </a:ext>
            </a:extLst>
          </p:cNvPr>
          <p:cNvSpPr/>
          <p:nvPr/>
        </p:nvSpPr>
        <p:spPr>
          <a:xfrm>
            <a:off x="4091711" y="2120306"/>
            <a:ext cx="646547" cy="646547"/>
          </a:xfrm>
          <a:prstGeom prst="ellipse">
            <a:avLst/>
          </a:prstGeom>
          <a:solidFill>
            <a:srgbClr val="2437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>
                <a:latin typeface="+mj-lt"/>
              </a:rPr>
              <a:t>1</a:t>
            </a: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BF8402AE-DE87-4730-DA66-66540B458DD0}"/>
              </a:ext>
            </a:extLst>
          </p:cNvPr>
          <p:cNvSpPr/>
          <p:nvPr/>
        </p:nvSpPr>
        <p:spPr>
          <a:xfrm>
            <a:off x="4091711" y="3019472"/>
            <a:ext cx="646547" cy="646547"/>
          </a:xfrm>
          <a:prstGeom prst="ellipse">
            <a:avLst/>
          </a:prstGeom>
          <a:solidFill>
            <a:srgbClr val="2437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>
                <a:latin typeface="+mj-lt"/>
              </a:rPr>
              <a:t>2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4E7FDEAD-57D0-38D0-8285-0FC88474DC02}"/>
              </a:ext>
            </a:extLst>
          </p:cNvPr>
          <p:cNvSpPr/>
          <p:nvPr/>
        </p:nvSpPr>
        <p:spPr>
          <a:xfrm>
            <a:off x="4091711" y="3923344"/>
            <a:ext cx="646547" cy="646547"/>
          </a:xfrm>
          <a:prstGeom prst="ellipse">
            <a:avLst/>
          </a:prstGeom>
          <a:solidFill>
            <a:srgbClr val="2437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>
                <a:latin typeface="+mj-lt"/>
              </a:rPr>
              <a:t>3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067561A9-4FF3-3670-9804-5649B7B8428B}"/>
              </a:ext>
            </a:extLst>
          </p:cNvPr>
          <p:cNvSpPr/>
          <p:nvPr/>
        </p:nvSpPr>
        <p:spPr>
          <a:xfrm>
            <a:off x="4091711" y="4827216"/>
            <a:ext cx="646547" cy="646547"/>
          </a:xfrm>
          <a:prstGeom prst="ellipse">
            <a:avLst/>
          </a:prstGeom>
          <a:solidFill>
            <a:srgbClr val="2437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>
                <a:latin typeface="+mj-lt"/>
              </a:rPr>
              <a:t>4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99F25DD-BB71-8703-FF14-DCD05480A851}"/>
              </a:ext>
            </a:extLst>
          </p:cNvPr>
          <p:cNvSpPr txBox="1"/>
          <p:nvPr/>
        </p:nvSpPr>
        <p:spPr>
          <a:xfrm>
            <a:off x="199211" y="6366441"/>
            <a:ext cx="618648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b="1" i="1" dirty="0">
                <a:solidFill>
                  <a:schemeClr val="bg1">
                    <a:lumMod val="95000"/>
                  </a:schemeClr>
                </a:solidFill>
              </a:rPr>
              <a:t>Click on the numbers</a:t>
            </a:r>
          </a:p>
        </p:txBody>
      </p:sp>
      <p:pic>
        <p:nvPicPr>
          <p:cNvPr id="33794" name="Picture 2" descr="Comment calculer le TCO d'un véhicule ? | SIXT corporate">
            <a:extLst>
              <a:ext uri="{FF2B5EF4-FFF2-40B4-BE49-F238E27FC236}">
                <a16:creationId xmlns:a16="http://schemas.microsoft.com/office/drawing/2014/main" id="{7B20EF56-FDEE-1C02-41EF-545E7E21A3F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92780" y="2431599"/>
            <a:ext cx="3394130" cy="2558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B250E1CA-C10C-04A5-0571-7C57B0AA0156}"/>
              </a:ext>
            </a:extLst>
          </p:cNvPr>
          <p:cNvSpPr/>
          <p:nvPr/>
        </p:nvSpPr>
        <p:spPr>
          <a:xfrm>
            <a:off x="5087455" y="2083510"/>
            <a:ext cx="58391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  <a:defRPr/>
            </a:pPr>
            <a:r>
              <a:rPr lang="en-GB" sz="1400" dirty="0"/>
              <a:t>have lot of available cash flow and do not need it to finance their day-to-day operations or to make operating investments in the short or medium term.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E574023-572B-B26B-EC01-51A5EEE43FD9}"/>
              </a:ext>
            </a:extLst>
          </p:cNvPr>
          <p:cNvSpPr/>
          <p:nvPr/>
        </p:nvSpPr>
        <p:spPr>
          <a:xfrm>
            <a:off x="5087456" y="4025156"/>
            <a:ext cx="58391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  <a:defRPr/>
            </a:pPr>
            <a:r>
              <a:rPr lang="en-GB" sz="1400" dirty="0"/>
              <a:t>do not want constraints on the use and on the wish to resale the vehicle.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FBDB1BD-D2B9-9DAA-9D04-459C27D9DC55}"/>
              </a:ext>
            </a:extLst>
          </p:cNvPr>
          <p:cNvSpPr/>
          <p:nvPr/>
        </p:nvSpPr>
        <p:spPr>
          <a:xfrm>
            <a:off x="5087456" y="5067419"/>
            <a:ext cx="583916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  <a:defRPr/>
            </a:pPr>
            <a:r>
              <a:rPr lang="en-GB" sz="1400" dirty="0"/>
              <a:t>want their vehicle to depreciate and generate capital gain. 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7DB51ED-F1D0-5147-BAFF-E4C61921B8D6}"/>
              </a:ext>
            </a:extLst>
          </p:cNvPr>
          <p:cNvSpPr/>
          <p:nvPr/>
        </p:nvSpPr>
        <p:spPr>
          <a:xfrm>
            <a:off x="5087455" y="3259675"/>
            <a:ext cx="583916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  <a:defRPr/>
            </a:pPr>
            <a:r>
              <a:rPr lang="en-GB" sz="1400" dirty="0"/>
              <a:t>prefer to own their vehicle upon delivery.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28CA3B1-C73B-41DD-267A-00E98F657474}"/>
              </a:ext>
            </a:extLst>
          </p:cNvPr>
          <p:cNvSpPr txBox="1"/>
          <p:nvPr/>
        </p:nvSpPr>
        <p:spPr>
          <a:xfrm>
            <a:off x="126079" y="717842"/>
            <a:ext cx="745219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+mj-lt"/>
              </a:rPr>
              <a:t>Which customers</a:t>
            </a:r>
            <a:r>
              <a:rPr lang="en-GB" dirty="0">
                <a:solidFill>
                  <a:schemeClr val="bg1"/>
                </a:solidFill>
              </a:rPr>
              <a:t> does </a:t>
            </a:r>
            <a:r>
              <a:rPr lang="en-GB" dirty="0">
                <a:solidFill>
                  <a:schemeClr val="bg1"/>
                </a:solidFill>
                <a:latin typeface="+mj-lt"/>
              </a:rPr>
              <a:t>Cash Purchase</a:t>
            </a:r>
            <a:r>
              <a:rPr lang="en-GB" dirty="0">
                <a:solidFill>
                  <a:schemeClr val="bg1"/>
                </a:solidFill>
              </a:rPr>
              <a:t> suit?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78075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C08541CB-8AC9-4F8B-A67E-FFAFA619AE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5201" y="103272"/>
            <a:ext cx="8570892" cy="406400"/>
          </a:xfrm>
        </p:spPr>
        <p:txBody>
          <a:bodyPr/>
          <a:lstStyle/>
          <a:p>
            <a:r>
              <a:rPr lang="en-GB" sz="2000" dirty="0">
                <a:solidFill>
                  <a:schemeClr val="bg1"/>
                </a:solidFill>
              </a:rPr>
              <a:t>03 – Which </a:t>
            </a:r>
            <a:r>
              <a:rPr lang="en-GB" sz="2000" dirty="0">
                <a:latin typeface="+mj-lt"/>
              </a:rPr>
              <a:t>acquisition</a:t>
            </a:r>
            <a:r>
              <a:rPr lang="en-GB" sz="2000" dirty="0">
                <a:solidFill>
                  <a:schemeClr val="bg1"/>
                </a:solidFill>
              </a:rPr>
              <a:t> method for which customer?</a:t>
            </a:r>
            <a:endParaRPr lang="en-GB" sz="2000" b="1" dirty="0">
              <a:solidFill>
                <a:schemeClr val="bg1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ACDF623-0058-CB6F-2645-77BDD5E000AC}"/>
              </a:ext>
            </a:extLst>
          </p:cNvPr>
          <p:cNvSpPr txBox="1"/>
          <p:nvPr/>
        </p:nvSpPr>
        <p:spPr>
          <a:xfrm>
            <a:off x="126079" y="717842"/>
            <a:ext cx="745219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+mj-lt"/>
              </a:rPr>
              <a:t>Which customers</a:t>
            </a:r>
            <a:r>
              <a:rPr lang="en-GB" dirty="0">
                <a:solidFill>
                  <a:schemeClr val="bg1"/>
                </a:solidFill>
              </a:rPr>
              <a:t> does </a:t>
            </a:r>
            <a:r>
              <a:rPr lang="en-GB" dirty="0">
                <a:solidFill>
                  <a:schemeClr val="bg1"/>
                </a:solidFill>
                <a:latin typeface="+mj-lt"/>
              </a:rPr>
              <a:t>Classic Financing</a:t>
            </a:r>
            <a:r>
              <a:rPr lang="en-GB" dirty="0">
                <a:solidFill>
                  <a:schemeClr val="bg1"/>
                </a:solidFill>
              </a:rPr>
              <a:t> suit?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DF7A3233-71AB-2D2F-3D90-99857CBB3974}"/>
              </a:ext>
            </a:extLst>
          </p:cNvPr>
          <p:cNvSpPr/>
          <p:nvPr/>
        </p:nvSpPr>
        <p:spPr>
          <a:xfrm>
            <a:off x="4091711" y="2120306"/>
            <a:ext cx="646547" cy="646547"/>
          </a:xfrm>
          <a:prstGeom prst="ellipse">
            <a:avLst/>
          </a:prstGeom>
          <a:solidFill>
            <a:srgbClr val="2437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>
                <a:latin typeface="+mj-lt"/>
              </a:rPr>
              <a:t>1</a:t>
            </a: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BF8402AE-DE87-4730-DA66-66540B458DD0}"/>
              </a:ext>
            </a:extLst>
          </p:cNvPr>
          <p:cNvSpPr/>
          <p:nvPr/>
        </p:nvSpPr>
        <p:spPr>
          <a:xfrm>
            <a:off x="4091711" y="3019472"/>
            <a:ext cx="646547" cy="646547"/>
          </a:xfrm>
          <a:prstGeom prst="ellipse">
            <a:avLst/>
          </a:prstGeom>
          <a:solidFill>
            <a:srgbClr val="2437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>
                <a:latin typeface="+mj-lt"/>
              </a:rPr>
              <a:t>2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4E7FDEAD-57D0-38D0-8285-0FC88474DC02}"/>
              </a:ext>
            </a:extLst>
          </p:cNvPr>
          <p:cNvSpPr/>
          <p:nvPr/>
        </p:nvSpPr>
        <p:spPr>
          <a:xfrm>
            <a:off x="4091711" y="3923344"/>
            <a:ext cx="646547" cy="646547"/>
          </a:xfrm>
          <a:prstGeom prst="ellipse">
            <a:avLst/>
          </a:prstGeom>
          <a:solidFill>
            <a:srgbClr val="2437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>
                <a:latin typeface="+mj-lt"/>
              </a:rPr>
              <a:t>3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067561A9-4FF3-3670-9804-5649B7B8428B}"/>
              </a:ext>
            </a:extLst>
          </p:cNvPr>
          <p:cNvSpPr/>
          <p:nvPr/>
        </p:nvSpPr>
        <p:spPr>
          <a:xfrm>
            <a:off x="4091711" y="4827216"/>
            <a:ext cx="646547" cy="646547"/>
          </a:xfrm>
          <a:prstGeom prst="ellipse">
            <a:avLst/>
          </a:prstGeom>
          <a:solidFill>
            <a:srgbClr val="2437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>
                <a:latin typeface="+mj-lt"/>
              </a:rPr>
              <a:t>4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99F25DD-BB71-8703-FF14-DCD05480A851}"/>
              </a:ext>
            </a:extLst>
          </p:cNvPr>
          <p:cNvSpPr txBox="1"/>
          <p:nvPr/>
        </p:nvSpPr>
        <p:spPr>
          <a:xfrm>
            <a:off x="199211" y="6366441"/>
            <a:ext cx="618648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b="1" i="1" dirty="0">
                <a:solidFill>
                  <a:schemeClr val="bg1">
                    <a:lumMod val="95000"/>
                  </a:schemeClr>
                </a:solidFill>
              </a:rPr>
              <a:t>Click on the numbers</a:t>
            </a:r>
          </a:p>
        </p:txBody>
      </p:sp>
      <p:pic>
        <p:nvPicPr>
          <p:cNvPr id="12" name="Picture 2" descr="Banque - Fichet Group">
            <a:extLst>
              <a:ext uri="{FF2B5EF4-FFF2-40B4-BE49-F238E27FC236}">
                <a16:creationId xmlns:a16="http://schemas.microsoft.com/office/drawing/2014/main" id="{E3FB83FF-949D-D5F6-D140-E6DF6436F02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21"/>
          <a:stretch/>
        </p:blipFill>
        <p:spPr bwMode="auto">
          <a:xfrm>
            <a:off x="199212" y="2431598"/>
            <a:ext cx="3600000" cy="2658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AED5CE7-9F31-96F3-0B2B-1C3067B625C3}"/>
              </a:ext>
            </a:extLst>
          </p:cNvPr>
          <p:cNvSpPr txBox="1"/>
          <p:nvPr/>
        </p:nvSpPr>
        <p:spPr>
          <a:xfrm>
            <a:off x="5087455" y="1516467"/>
            <a:ext cx="31878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latin typeface="+mj-lt"/>
              </a:rPr>
              <a:t>Customers who: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1911044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C08541CB-8AC9-4F8B-A67E-FFAFA619AE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5201" y="103272"/>
            <a:ext cx="8570892" cy="406400"/>
          </a:xfrm>
        </p:spPr>
        <p:txBody>
          <a:bodyPr/>
          <a:lstStyle/>
          <a:p>
            <a:r>
              <a:rPr lang="en-GB" sz="2000" dirty="0">
                <a:solidFill>
                  <a:schemeClr val="bg1"/>
                </a:solidFill>
              </a:rPr>
              <a:t>03 – Which </a:t>
            </a:r>
            <a:r>
              <a:rPr lang="en-GB" sz="2000" dirty="0">
                <a:latin typeface="+mj-lt"/>
              </a:rPr>
              <a:t>acquisition</a:t>
            </a:r>
            <a:r>
              <a:rPr lang="en-GB" sz="2000" dirty="0">
                <a:solidFill>
                  <a:schemeClr val="bg1"/>
                </a:solidFill>
              </a:rPr>
              <a:t> method for which customer?</a:t>
            </a:r>
            <a:endParaRPr lang="en-GB" sz="2000" b="1" dirty="0">
              <a:solidFill>
                <a:schemeClr val="bg1"/>
              </a:solidFill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DF7A3233-71AB-2D2F-3D90-99857CBB3974}"/>
              </a:ext>
            </a:extLst>
          </p:cNvPr>
          <p:cNvSpPr/>
          <p:nvPr/>
        </p:nvSpPr>
        <p:spPr>
          <a:xfrm>
            <a:off x="4091711" y="2120306"/>
            <a:ext cx="646547" cy="646547"/>
          </a:xfrm>
          <a:prstGeom prst="ellipse">
            <a:avLst/>
          </a:prstGeom>
          <a:solidFill>
            <a:srgbClr val="2437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>
                <a:latin typeface="+mj-lt"/>
              </a:rPr>
              <a:t>1</a:t>
            </a: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BF8402AE-DE87-4730-DA66-66540B458DD0}"/>
              </a:ext>
            </a:extLst>
          </p:cNvPr>
          <p:cNvSpPr/>
          <p:nvPr/>
        </p:nvSpPr>
        <p:spPr>
          <a:xfrm>
            <a:off x="4091711" y="3019472"/>
            <a:ext cx="646547" cy="646547"/>
          </a:xfrm>
          <a:prstGeom prst="ellipse">
            <a:avLst/>
          </a:prstGeom>
          <a:solidFill>
            <a:srgbClr val="2437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>
                <a:latin typeface="+mj-lt"/>
              </a:rPr>
              <a:t>2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4E7FDEAD-57D0-38D0-8285-0FC88474DC02}"/>
              </a:ext>
            </a:extLst>
          </p:cNvPr>
          <p:cNvSpPr/>
          <p:nvPr/>
        </p:nvSpPr>
        <p:spPr>
          <a:xfrm>
            <a:off x="4091711" y="3923344"/>
            <a:ext cx="646547" cy="646547"/>
          </a:xfrm>
          <a:prstGeom prst="ellipse">
            <a:avLst/>
          </a:prstGeom>
          <a:solidFill>
            <a:srgbClr val="2437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>
                <a:latin typeface="+mj-lt"/>
              </a:rPr>
              <a:t>3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067561A9-4FF3-3670-9804-5649B7B8428B}"/>
              </a:ext>
            </a:extLst>
          </p:cNvPr>
          <p:cNvSpPr/>
          <p:nvPr/>
        </p:nvSpPr>
        <p:spPr>
          <a:xfrm>
            <a:off x="4091711" y="4827216"/>
            <a:ext cx="646547" cy="646547"/>
          </a:xfrm>
          <a:prstGeom prst="ellipse">
            <a:avLst/>
          </a:prstGeom>
          <a:solidFill>
            <a:srgbClr val="2437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>
                <a:latin typeface="+mj-lt"/>
              </a:rPr>
              <a:t>4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99F25DD-BB71-8703-FF14-DCD05480A851}"/>
              </a:ext>
            </a:extLst>
          </p:cNvPr>
          <p:cNvSpPr txBox="1"/>
          <p:nvPr/>
        </p:nvSpPr>
        <p:spPr>
          <a:xfrm>
            <a:off x="199211" y="6366441"/>
            <a:ext cx="618648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b="1" i="1" dirty="0">
                <a:solidFill>
                  <a:schemeClr val="bg1">
                    <a:lumMod val="95000"/>
                  </a:schemeClr>
                </a:solidFill>
              </a:rPr>
              <a:t>Click on the numbers</a:t>
            </a:r>
          </a:p>
        </p:txBody>
      </p:sp>
      <p:pic>
        <p:nvPicPr>
          <p:cNvPr id="12" name="Picture 2" descr="Banque - Fichet Group">
            <a:extLst>
              <a:ext uri="{FF2B5EF4-FFF2-40B4-BE49-F238E27FC236}">
                <a16:creationId xmlns:a16="http://schemas.microsoft.com/office/drawing/2014/main" id="{E3FB83FF-949D-D5F6-D140-E6DF6436F02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21"/>
          <a:stretch/>
        </p:blipFill>
        <p:spPr bwMode="auto">
          <a:xfrm>
            <a:off x="199212" y="2431598"/>
            <a:ext cx="3600000" cy="2658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7F9FF9A3-CBF7-DF8B-E88D-2472CF23D5E3}"/>
              </a:ext>
            </a:extLst>
          </p:cNvPr>
          <p:cNvSpPr/>
          <p:nvPr/>
        </p:nvSpPr>
        <p:spPr>
          <a:xfrm>
            <a:off x="4966683" y="2096142"/>
            <a:ext cx="62093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  <a:defRPr/>
            </a:pPr>
            <a:r>
              <a:rPr lang="en-GB" sz="1400" dirty="0"/>
              <a:t>remain solvent and do not expect needing additional bank loans in the short or medium term to finance their day-to-day operations.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28398C2-7EC9-4F88-7C28-ADFF3993AA91}"/>
              </a:ext>
            </a:extLst>
          </p:cNvPr>
          <p:cNvSpPr/>
          <p:nvPr/>
        </p:nvSpPr>
        <p:spPr>
          <a:xfrm>
            <a:off x="4966683" y="3985007"/>
            <a:ext cx="62924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  <a:defRPr/>
            </a:pPr>
            <a:r>
              <a:rPr lang="en-GB" sz="1400" dirty="0"/>
              <a:t>do not want constraints on the use and on the wish to resale the vehicle.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31B6060-A17C-AC9B-8299-65989F4C370E}"/>
              </a:ext>
            </a:extLst>
          </p:cNvPr>
          <p:cNvSpPr/>
          <p:nvPr/>
        </p:nvSpPr>
        <p:spPr>
          <a:xfrm>
            <a:off x="4916027" y="5002314"/>
            <a:ext cx="618648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  <a:defRPr/>
            </a:pPr>
            <a:r>
              <a:rPr lang="en-GB" sz="1400" dirty="0"/>
              <a:t>want their vehicle to depreciate and generate capital gain.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4C3AAC4-91E5-B664-D687-87607230FEA6}"/>
              </a:ext>
            </a:extLst>
          </p:cNvPr>
          <p:cNvSpPr/>
          <p:nvPr/>
        </p:nvSpPr>
        <p:spPr>
          <a:xfrm>
            <a:off x="4966683" y="3146380"/>
            <a:ext cx="507324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  <a:defRPr/>
            </a:pPr>
            <a:r>
              <a:rPr lang="en-GB" sz="1400" dirty="0"/>
              <a:t>prefer to own their vehicle upon delivery.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2FCAB6A-5687-61B2-76A8-743A309263B5}"/>
              </a:ext>
            </a:extLst>
          </p:cNvPr>
          <p:cNvSpPr txBox="1"/>
          <p:nvPr/>
        </p:nvSpPr>
        <p:spPr>
          <a:xfrm>
            <a:off x="5087455" y="1516467"/>
            <a:ext cx="321072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latin typeface="+mj-lt"/>
              </a:rPr>
              <a:t>Customers who: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F2DD920-F11C-4426-3C37-EAE27E537A31}"/>
              </a:ext>
            </a:extLst>
          </p:cNvPr>
          <p:cNvSpPr txBox="1"/>
          <p:nvPr/>
        </p:nvSpPr>
        <p:spPr>
          <a:xfrm>
            <a:off x="126079" y="717842"/>
            <a:ext cx="745219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+mj-lt"/>
              </a:rPr>
              <a:t>Which customers</a:t>
            </a:r>
            <a:r>
              <a:rPr lang="en-GB" dirty="0">
                <a:solidFill>
                  <a:schemeClr val="bg1"/>
                </a:solidFill>
              </a:rPr>
              <a:t> does </a:t>
            </a:r>
            <a:r>
              <a:rPr lang="en-GB" dirty="0">
                <a:solidFill>
                  <a:schemeClr val="bg1"/>
                </a:solidFill>
                <a:latin typeface="+mj-lt"/>
              </a:rPr>
              <a:t>Classic Financing</a:t>
            </a:r>
            <a:r>
              <a:rPr lang="en-GB" dirty="0">
                <a:solidFill>
                  <a:schemeClr val="bg1"/>
                </a:solidFill>
              </a:rPr>
              <a:t> suit?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10238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 descr="A person in a suit with his arms crossed&#10;&#10;Description automatically generated with medium confidence">
            <a:extLst>
              <a:ext uri="{FF2B5EF4-FFF2-40B4-BE49-F238E27FC236}">
                <a16:creationId xmlns:a16="http://schemas.microsoft.com/office/drawing/2014/main" id="{CD9A9728-1018-D6E0-20DA-1FB8ACC205D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45965" y="1745512"/>
            <a:ext cx="3384376" cy="3966384"/>
          </a:xfrm>
          <a:prstGeom prst="rect">
            <a:avLst/>
          </a:prstGeom>
        </p:spPr>
      </p:pic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01 – Context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0" y="0"/>
            <a:ext cx="0" cy="0"/>
          </a:xfrm>
        </p:spPr>
        <p:txBody>
          <a:bodyPr/>
          <a:lstStyle/>
          <a:p>
            <a:pPr>
              <a:defRPr/>
            </a:pPr>
            <a:fld id="{C7694A8B-B4EF-4CCE-B727-82E532B49C40}" type="slidenum">
              <a:rPr lang="fr-FR" smtClean="0"/>
              <a:pPr>
                <a:defRPr/>
              </a:pPr>
              <a:t>5</a:t>
            </a:fld>
            <a:endParaRPr lang="fr-FR"/>
          </a:p>
        </p:txBody>
      </p:sp>
      <p:sp>
        <p:nvSpPr>
          <p:cNvPr id="3" name="TextBox 2"/>
          <p:cNvSpPr txBox="1"/>
          <p:nvPr/>
        </p:nvSpPr>
        <p:spPr>
          <a:xfrm>
            <a:off x="266700" y="1400283"/>
            <a:ext cx="10310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When it comes to automotive, B2B customers often focus primarily on </a:t>
            </a:r>
            <a:r>
              <a:rPr lang="en-GB" b="1" dirty="0">
                <a:solidFill>
                  <a:srgbClr val="243782"/>
                </a:solidFill>
                <a:latin typeface="+mj-lt"/>
              </a:rPr>
              <a:t>budget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FE67354-296F-D03B-8267-A88D45B42734}"/>
              </a:ext>
            </a:extLst>
          </p:cNvPr>
          <p:cNvSpPr txBox="1"/>
          <p:nvPr/>
        </p:nvSpPr>
        <p:spPr>
          <a:xfrm>
            <a:off x="178894" y="712001"/>
            <a:ext cx="705764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+mj-lt"/>
              </a:rPr>
              <a:t>Business concerns </a:t>
            </a:r>
            <a:r>
              <a:rPr lang="en-GB" dirty="0">
                <a:solidFill>
                  <a:schemeClr val="bg1"/>
                </a:solidFill>
              </a:rPr>
              <a:t>for your </a:t>
            </a:r>
            <a:r>
              <a:rPr lang="en-GB" dirty="0">
                <a:solidFill>
                  <a:schemeClr val="bg1"/>
                </a:solidFill>
                <a:latin typeface="+mj-lt"/>
              </a:rPr>
              <a:t>B2B customers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E005C36-2A2A-8871-8669-7C6AF1C4B775}"/>
              </a:ext>
            </a:extLst>
          </p:cNvPr>
          <p:cNvSpPr txBox="1"/>
          <p:nvPr/>
        </p:nvSpPr>
        <p:spPr>
          <a:xfrm>
            <a:off x="266700" y="6354618"/>
            <a:ext cx="618648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b="1" i="1" dirty="0">
                <a:solidFill>
                  <a:schemeClr val="bg1"/>
                </a:solidFill>
              </a:rPr>
              <a:t>Click on the left and right arrows</a:t>
            </a:r>
          </a:p>
        </p:txBody>
      </p:sp>
      <p:sp>
        <p:nvSpPr>
          <p:cNvPr id="6" name="Cloud Callout 5"/>
          <p:cNvSpPr/>
          <p:nvPr/>
        </p:nvSpPr>
        <p:spPr>
          <a:xfrm>
            <a:off x="7567406" y="2681950"/>
            <a:ext cx="3384376" cy="3155432"/>
          </a:xfrm>
          <a:prstGeom prst="cloudCallout">
            <a:avLst>
              <a:gd name="adj1" fmla="val -72049"/>
              <a:gd name="adj2" fmla="val -51547"/>
            </a:avLst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 rot="1281113">
            <a:off x="8018944" y="3759757"/>
            <a:ext cx="115212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/>
              <a:t>?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C0A327C6-727F-09E5-B54B-890F76AD3DDC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foregroundMark x1="49174" y1="48951" x2="49174" y2="48951"/>
                        <a14:foregroundMark x1="60610" y1="83566" x2="60610" y2="835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20136" y="4291355"/>
            <a:ext cx="662510" cy="48151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AADE5102-B023-F401-7B79-1678CCBCBE7C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8252" y="3185239"/>
            <a:ext cx="1476415" cy="687572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698C4048-D9C0-8B97-8D4A-079344277336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foregroundMark x1="49174" y1="48951" x2="49174" y2="48951"/>
                        <a14:foregroundMark x1="60610" y1="83566" x2="60610" y2="835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59452" y="4595620"/>
            <a:ext cx="662510" cy="48151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87422D64-2D48-B0C3-4216-32FD4063BFDC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foregroundMark x1="49174" y1="48951" x2="49174" y2="48951"/>
                        <a14:foregroundMark x1="60610" y1="83566" x2="60610" y2="835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7118" y="4133277"/>
            <a:ext cx="662510" cy="481519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F1EEE36C-52C8-7B3F-F5F0-2587E93D822E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foregroundMark x1="49174" y1="48951" x2="49174" y2="48951"/>
                        <a14:foregroundMark x1="60610" y1="83566" x2="60610" y2="835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28295" y="4781406"/>
            <a:ext cx="662510" cy="481519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5C4C675F-F503-8FBA-F3F4-0290866465A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066897" y="3644258"/>
            <a:ext cx="323895" cy="381053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FFA5643E-F5B5-3806-1F86-EF39FDCC675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42004" y="3658547"/>
            <a:ext cx="333422" cy="35247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7583134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C08541CB-8AC9-4F8B-A67E-FFAFA619AE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5201" y="103272"/>
            <a:ext cx="8570892" cy="406400"/>
          </a:xfrm>
        </p:spPr>
        <p:txBody>
          <a:bodyPr/>
          <a:lstStyle/>
          <a:p>
            <a:r>
              <a:rPr lang="en-GB" sz="2000" dirty="0">
                <a:solidFill>
                  <a:schemeClr val="bg1"/>
                </a:solidFill>
              </a:rPr>
              <a:t>03 – Which </a:t>
            </a:r>
            <a:r>
              <a:rPr lang="en-GB" sz="2000" dirty="0">
                <a:latin typeface="+mj-lt"/>
              </a:rPr>
              <a:t>acquisition</a:t>
            </a:r>
            <a:r>
              <a:rPr lang="en-GB" sz="2000" dirty="0">
                <a:solidFill>
                  <a:schemeClr val="bg1"/>
                </a:solidFill>
              </a:rPr>
              <a:t> method for which customer?</a:t>
            </a:r>
            <a:endParaRPr lang="en-GB" sz="2000" b="1" dirty="0">
              <a:solidFill>
                <a:schemeClr val="bg1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ACDF623-0058-CB6F-2645-77BDD5E000AC}"/>
              </a:ext>
            </a:extLst>
          </p:cNvPr>
          <p:cNvSpPr txBox="1"/>
          <p:nvPr/>
        </p:nvSpPr>
        <p:spPr>
          <a:xfrm>
            <a:off x="126079" y="717842"/>
            <a:ext cx="745219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+mj-lt"/>
              </a:rPr>
              <a:t>Which customers</a:t>
            </a:r>
            <a:r>
              <a:rPr lang="en-GB" dirty="0">
                <a:solidFill>
                  <a:schemeClr val="bg1"/>
                </a:solidFill>
              </a:rPr>
              <a:t> does </a:t>
            </a:r>
            <a:r>
              <a:rPr lang="en-GB" dirty="0">
                <a:solidFill>
                  <a:schemeClr val="bg1"/>
                </a:solidFill>
                <a:latin typeface="+mj-lt"/>
              </a:rPr>
              <a:t>Financial Leasing</a:t>
            </a:r>
            <a:r>
              <a:rPr lang="en-GB" dirty="0">
                <a:solidFill>
                  <a:schemeClr val="bg1"/>
                </a:solidFill>
              </a:rPr>
              <a:t> suit?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DF7A3233-71AB-2D2F-3D90-99857CBB3974}"/>
              </a:ext>
            </a:extLst>
          </p:cNvPr>
          <p:cNvSpPr/>
          <p:nvPr/>
        </p:nvSpPr>
        <p:spPr>
          <a:xfrm>
            <a:off x="4091711" y="2120306"/>
            <a:ext cx="646547" cy="646547"/>
          </a:xfrm>
          <a:prstGeom prst="ellipse">
            <a:avLst/>
          </a:prstGeom>
          <a:solidFill>
            <a:srgbClr val="2437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>
                <a:latin typeface="+mj-lt"/>
              </a:rPr>
              <a:t>1</a:t>
            </a: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BF8402AE-DE87-4730-DA66-66540B458DD0}"/>
              </a:ext>
            </a:extLst>
          </p:cNvPr>
          <p:cNvSpPr/>
          <p:nvPr/>
        </p:nvSpPr>
        <p:spPr>
          <a:xfrm>
            <a:off x="4091711" y="3019472"/>
            <a:ext cx="646547" cy="646547"/>
          </a:xfrm>
          <a:prstGeom prst="ellipse">
            <a:avLst/>
          </a:prstGeom>
          <a:solidFill>
            <a:srgbClr val="2437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>
                <a:latin typeface="+mj-lt"/>
              </a:rPr>
              <a:t>2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4E7FDEAD-57D0-38D0-8285-0FC88474DC02}"/>
              </a:ext>
            </a:extLst>
          </p:cNvPr>
          <p:cNvSpPr/>
          <p:nvPr/>
        </p:nvSpPr>
        <p:spPr>
          <a:xfrm>
            <a:off x="4091711" y="3923344"/>
            <a:ext cx="646547" cy="646547"/>
          </a:xfrm>
          <a:prstGeom prst="ellipse">
            <a:avLst/>
          </a:prstGeom>
          <a:solidFill>
            <a:srgbClr val="2437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>
                <a:latin typeface="+mj-lt"/>
              </a:rPr>
              <a:t>3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067561A9-4FF3-3670-9804-5649B7B8428B}"/>
              </a:ext>
            </a:extLst>
          </p:cNvPr>
          <p:cNvSpPr/>
          <p:nvPr/>
        </p:nvSpPr>
        <p:spPr>
          <a:xfrm>
            <a:off x="4091711" y="4827216"/>
            <a:ext cx="646547" cy="646547"/>
          </a:xfrm>
          <a:prstGeom prst="ellipse">
            <a:avLst/>
          </a:prstGeom>
          <a:solidFill>
            <a:srgbClr val="2437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>
                <a:latin typeface="+mj-lt"/>
              </a:rPr>
              <a:t>4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99F25DD-BB71-8703-FF14-DCD05480A851}"/>
              </a:ext>
            </a:extLst>
          </p:cNvPr>
          <p:cNvSpPr txBox="1"/>
          <p:nvPr/>
        </p:nvSpPr>
        <p:spPr>
          <a:xfrm>
            <a:off x="199211" y="6366441"/>
            <a:ext cx="618648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b="1" i="1" dirty="0">
                <a:solidFill>
                  <a:schemeClr val="bg1">
                    <a:lumMod val="95000"/>
                  </a:schemeClr>
                </a:solidFill>
              </a:rPr>
              <a:t>Click on the numbers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3DC8EA9-15AD-A4ED-A034-11A86FC207D3}"/>
              </a:ext>
            </a:extLst>
          </p:cNvPr>
          <p:cNvSpPr txBox="1"/>
          <p:nvPr/>
        </p:nvSpPr>
        <p:spPr>
          <a:xfrm>
            <a:off x="5087455" y="1516467"/>
            <a:ext cx="302784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latin typeface="+mj-lt"/>
              </a:rPr>
              <a:t>Customers who:</a:t>
            </a:r>
          </a:p>
        </p:txBody>
      </p:sp>
      <p:pic>
        <p:nvPicPr>
          <p:cNvPr id="11" name="Picture 10" descr="A person writing on a piece of paper&#10;&#10;Description automatically generated with medium confidence">
            <a:extLst>
              <a:ext uri="{FF2B5EF4-FFF2-40B4-BE49-F238E27FC236}">
                <a16:creationId xmlns:a16="http://schemas.microsoft.com/office/drawing/2014/main" id="{1C781D3E-7172-8C26-3743-47EF4856BD1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0649" y="2488708"/>
            <a:ext cx="3581528" cy="258687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4263120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C08541CB-8AC9-4F8B-A67E-FFAFA619AE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5201" y="103272"/>
            <a:ext cx="8570892" cy="406400"/>
          </a:xfrm>
        </p:spPr>
        <p:txBody>
          <a:bodyPr/>
          <a:lstStyle/>
          <a:p>
            <a:r>
              <a:rPr lang="en-GB" sz="2000" dirty="0">
                <a:solidFill>
                  <a:schemeClr val="bg1"/>
                </a:solidFill>
              </a:rPr>
              <a:t>03 – Which </a:t>
            </a:r>
            <a:r>
              <a:rPr lang="en-GB" sz="2000" dirty="0">
                <a:latin typeface="+mj-lt"/>
              </a:rPr>
              <a:t>acquisition</a:t>
            </a:r>
            <a:r>
              <a:rPr lang="en-GB" sz="2000" dirty="0">
                <a:solidFill>
                  <a:schemeClr val="bg1"/>
                </a:solidFill>
              </a:rPr>
              <a:t> method for which customer?</a:t>
            </a:r>
            <a:endParaRPr lang="en-GB" sz="2000" b="1" dirty="0">
              <a:solidFill>
                <a:schemeClr val="bg1"/>
              </a:solidFill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DF7A3233-71AB-2D2F-3D90-99857CBB3974}"/>
              </a:ext>
            </a:extLst>
          </p:cNvPr>
          <p:cNvSpPr/>
          <p:nvPr/>
        </p:nvSpPr>
        <p:spPr>
          <a:xfrm>
            <a:off x="4091711" y="2120306"/>
            <a:ext cx="646547" cy="646547"/>
          </a:xfrm>
          <a:prstGeom prst="ellipse">
            <a:avLst/>
          </a:prstGeom>
          <a:solidFill>
            <a:srgbClr val="2437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>
                <a:latin typeface="+mj-lt"/>
              </a:rPr>
              <a:t>1</a:t>
            </a: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BF8402AE-DE87-4730-DA66-66540B458DD0}"/>
              </a:ext>
            </a:extLst>
          </p:cNvPr>
          <p:cNvSpPr/>
          <p:nvPr/>
        </p:nvSpPr>
        <p:spPr>
          <a:xfrm>
            <a:off x="4091711" y="3019472"/>
            <a:ext cx="646547" cy="646547"/>
          </a:xfrm>
          <a:prstGeom prst="ellipse">
            <a:avLst/>
          </a:prstGeom>
          <a:solidFill>
            <a:srgbClr val="2437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>
                <a:latin typeface="+mj-lt"/>
              </a:rPr>
              <a:t>2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4E7FDEAD-57D0-38D0-8285-0FC88474DC02}"/>
              </a:ext>
            </a:extLst>
          </p:cNvPr>
          <p:cNvSpPr/>
          <p:nvPr/>
        </p:nvSpPr>
        <p:spPr>
          <a:xfrm>
            <a:off x="4091711" y="3923344"/>
            <a:ext cx="646547" cy="646547"/>
          </a:xfrm>
          <a:prstGeom prst="ellipse">
            <a:avLst/>
          </a:prstGeom>
          <a:solidFill>
            <a:srgbClr val="2437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>
                <a:latin typeface="+mj-lt"/>
              </a:rPr>
              <a:t>3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067561A9-4FF3-3670-9804-5649B7B8428B}"/>
              </a:ext>
            </a:extLst>
          </p:cNvPr>
          <p:cNvSpPr/>
          <p:nvPr/>
        </p:nvSpPr>
        <p:spPr>
          <a:xfrm>
            <a:off x="4091711" y="4827216"/>
            <a:ext cx="646547" cy="646547"/>
          </a:xfrm>
          <a:prstGeom prst="ellipse">
            <a:avLst/>
          </a:prstGeom>
          <a:solidFill>
            <a:srgbClr val="2437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>
                <a:latin typeface="+mj-lt"/>
              </a:rPr>
              <a:t>4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99F25DD-BB71-8703-FF14-DCD05480A851}"/>
              </a:ext>
            </a:extLst>
          </p:cNvPr>
          <p:cNvSpPr txBox="1"/>
          <p:nvPr/>
        </p:nvSpPr>
        <p:spPr>
          <a:xfrm>
            <a:off x="199211" y="6366441"/>
            <a:ext cx="618648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b="1" i="1" dirty="0">
                <a:solidFill>
                  <a:schemeClr val="bg1">
                    <a:lumMod val="95000"/>
                  </a:schemeClr>
                </a:solidFill>
              </a:rPr>
              <a:t>Click on the numbers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30EEBC6-62BC-98D7-674C-FC6590B0BE09}"/>
              </a:ext>
            </a:extLst>
          </p:cNvPr>
          <p:cNvSpPr/>
          <p:nvPr/>
        </p:nvSpPr>
        <p:spPr>
          <a:xfrm>
            <a:off x="4910228" y="2169988"/>
            <a:ext cx="60902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  <a:defRPr/>
            </a:pPr>
            <a:r>
              <a:rPr lang="en-GB" sz="1400"/>
              <a:t>are self-employed, a small company or have recently started up.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F489271-D6C0-8770-7910-6EA87CE2835B}"/>
              </a:ext>
            </a:extLst>
          </p:cNvPr>
          <p:cNvSpPr/>
          <p:nvPr/>
        </p:nvSpPr>
        <p:spPr>
          <a:xfrm>
            <a:off x="4910227" y="3145638"/>
            <a:ext cx="646897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  <a:defRPr/>
            </a:pPr>
            <a:r>
              <a:rPr lang="en-GB" sz="1400" dirty="0"/>
              <a:t>only have a limited monthly budget (increased 1</a:t>
            </a:r>
            <a:r>
              <a:rPr lang="en-GB" sz="1400" baseline="30000" dirty="0"/>
              <a:t>st</a:t>
            </a:r>
            <a:r>
              <a:rPr lang="en-GB" sz="1400" dirty="0"/>
              <a:t> lease rent together with a high buyback option).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B077A41-6800-AC6B-1AAC-2893D2B03140}"/>
              </a:ext>
            </a:extLst>
          </p:cNvPr>
          <p:cNvSpPr/>
          <p:nvPr/>
        </p:nvSpPr>
        <p:spPr>
          <a:xfrm>
            <a:off x="4910229" y="4998907"/>
            <a:ext cx="625653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  <a:defRPr/>
            </a:pPr>
            <a:r>
              <a:rPr lang="en-GB" sz="1400" dirty="0"/>
              <a:t>want to claim more expenses in the current financial year (increased 1</a:t>
            </a:r>
            <a:r>
              <a:rPr lang="en-GB" sz="1400" baseline="30000" dirty="0"/>
              <a:t>st</a:t>
            </a:r>
            <a:r>
              <a:rPr lang="en-GB" sz="1400" dirty="0"/>
              <a:t> rent).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EAF7906-AB38-3B42-9224-B5BCAA7D5A39}"/>
              </a:ext>
            </a:extLst>
          </p:cNvPr>
          <p:cNvSpPr/>
          <p:nvPr/>
        </p:nvSpPr>
        <p:spPr>
          <a:xfrm>
            <a:off x="4910228" y="4036784"/>
            <a:ext cx="277442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  <a:defRPr/>
            </a:pPr>
            <a:r>
              <a:rPr lang="en-GB" sz="1400" dirty="0"/>
              <a:t>want to generate capital gain.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4CC2464-C72E-1A9B-5A3A-A3E8F7935409}"/>
              </a:ext>
            </a:extLst>
          </p:cNvPr>
          <p:cNvSpPr txBox="1"/>
          <p:nvPr/>
        </p:nvSpPr>
        <p:spPr>
          <a:xfrm>
            <a:off x="5087455" y="1516467"/>
            <a:ext cx="349647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latin typeface="+mj-lt"/>
              </a:rPr>
              <a:t>Customers who: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6C3DB64-BC6B-83E1-50CA-54B7533C9196}"/>
              </a:ext>
            </a:extLst>
          </p:cNvPr>
          <p:cNvSpPr txBox="1"/>
          <p:nvPr/>
        </p:nvSpPr>
        <p:spPr>
          <a:xfrm>
            <a:off x="126079" y="717842"/>
            <a:ext cx="745219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+mj-lt"/>
              </a:rPr>
              <a:t>Which customers</a:t>
            </a:r>
            <a:r>
              <a:rPr lang="en-GB" dirty="0">
                <a:solidFill>
                  <a:schemeClr val="bg1"/>
                </a:solidFill>
              </a:rPr>
              <a:t> does </a:t>
            </a:r>
            <a:r>
              <a:rPr lang="en-GB" dirty="0">
                <a:solidFill>
                  <a:schemeClr val="bg1"/>
                </a:solidFill>
                <a:latin typeface="+mj-lt"/>
              </a:rPr>
              <a:t>Financial Leasing</a:t>
            </a:r>
            <a:r>
              <a:rPr lang="en-GB" dirty="0">
                <a:solidFill>
                  <a:schemeClr val="bg1"/>
                </a:solidFill>
              </a:rPr>
              <a:t> suit?</a:t>
            </a:r>
          </a:p>
        </p:txBody>
      </p:sp>
      <p:pic>
        <p:nvPicPr>
          <p:cNvPr id="22" name="Picture 21" descr="A person writing on a piece of paper&#10;&#10;Description automatically generated with medium confidence">
            <a:extLst>
              <a:ext uri="{FF2B5EF4-FFF2-40B4-BE49-F238E27FC236}">
                <a16:creationId xmlns:a16="http://schemas.microsoft.com/office/drawing/2014/main" id="{E23F6F23-A0F6-8D07-CE3E-2862386C2E1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0649" y="2488708"/>
            <a:ext cx="3581528" cy="258687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79338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C08541CB-8AC9-4F8B-A67E-FFAFA619AE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5201" y="103272"/>
            <a:ext cx="8570892" cy="406400"/>
          </a:xfrm>
        </p:spPr>
        <p:txBody>
          <a:bodyPr/>
          <a:lstStyle/>
          <a:p>
            <a:r>
              <a:rPr lang="en-GB" sz="2000" dirty="0">
                <a:solidFill>
                  <a:schemeClr val="bg1"/>
                </a:solidFill>
              </a:rPr>
              <a:t>03 – Which </a:t>
            </a:r>
            <a:r>
              <a:rPr lang="en-GB" sz="2000" dirty="0">
                <a:latin typeface="+mj-lt"/>
              </a:rPr>
              <a:t>acquisition</a:t>
            </a:r>
            <a:r>
              <a:rPr lang="en-GB" sz="2000" dirty="0">
                <a:solidFill>
                  <a:schemeClr val="bg1"/>
                </a:solidFill>
              </a:rPr>
              <a:t> method for which customer?</a:t>
            </a:r>
            <a:endParaRPr lang="en-GB" sz="2000" b="1" dirty="0">
              <a:solidFill>
                <a:schemeClr val="bg1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ACDF623-0058-CB6F-2645-77BDD5E000AC}"/>
              </a:ext>
            </a:extLst>
          </p:cNvPr>
          <p:cNvSpPr txBox="1"/>
          <p:nvPr/>
        </p:nvSpPr>
        <p:spPr>
          <a:xfrm>
            <a:off x="126079" y="717842"/>
            <a:ext cx="745219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+mj-lt"/>
              </a:rPr>
              <a:t>Which customers</a:t>
            </a:r>
            <a:r>
              <a:rPr lang="en-GB" dirty="0">
                <a:solidFill>
                  <a:schemeClr val="bg1"/>
                </a:solidFill>
              </a:rPr>
              <a:t> does </a:t>
            </a:r>
            <a:r>
              <a:rPr lang="en-GB" dirty="0">
                <a:solidFill>
                  <a:schemeClr val="bg1"/>
                </a:solidFill>
                <a:latin typeface="+mj-lt"/>
              </a:rPr>
              <a:t>Operational Leasing</a:t>
            </a:r>
            <a:r>
              <a:rPr lang="en-GB" dirty="0">
                <a:solidFill>
                  <a:schemeClr val="bg1"/>
                </a:solidFill>
              </a:rPr>
              <a:t> suit?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DF7A3233-71AB-2D2F-3D90-99857CBB3974}"/>
              </a:ext>
            </a:extLst>
          </p:cNvPr>
          <p:cNvSpPr/>
          <p:nvPr/>
        </p:nvSpPr>
        <p:spPr>
          <a:xfrm>
            <a:off x="4091711" y="2120306"/>
            <a:ext cx="646547" cy="646547"/>
          </a:xfrm>
          <a:prstGeom prst="ellipse">
            <a:avLst/>
          </a:prstGeom>
          <a:solidFill>
            <a:srgbClr val="2437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>
                <a:latin typeface="+mj-lt"/>
              </a:rPr>
              <a:t>1</a:t>
            </a: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BF8402AE-DE87-4730-DA66-66540B458DD0}"/>
              </a:ext>
            </a:extLst>
          </p:cNvPr>
          <p:cNvSpPr/>
          <p:nvPr/>
        </p:nvSpPr>
        <p:spPr>
          <a:xfrm>
            <a:off x="4091711" y="3019472"/>
            <a:ext cx="646547" cy="646547"/>
          </a:xfrm>
          <a:prstGeom prst="ellipse">
            <a:avLst/>
          </a:prstGeom>
          <a:solidFill>
            <a:srgbClr val="2437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>
                <a:latin typeface="+mj-lt"/>
              </a:rPr>
              <a:t>2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4E7FDEAD-57D0-38D0-8285-0FC88474DC02}"/>
              </a:ext>
            </a:extLst>
          </p:cNvPr>
          <p:cNvSpPr/>
          <p:nvPr/>
        </p:nvSpPr>
        <p:spPr>
          <a:xfrm>
            <a:off x="4091711" y="3923344"/>
            <a:ext cx="646547" cy="646547"/>
          </a:xfrm>
          <a:prstGeom prst="ellipse">
            <a:avLst/>
          </a:prstGeom>
          <a:solidFill>
            <a:srgbClr val="2437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>
                <a:latin typeface="+mj-lt"/>
              </a:rPr>
              <a:t>3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067561A9-4FF3-3670-9804-5649B7B8428B}"/>
              </a:ext>
            </a:extLst>
          </p:cNvPr>
          <p:cNvSpPr/>
          <p:nvPr/>
        </p:nvSpPr>
        <p:spPr>
          <a:xfrm>
            <a:off x="4091711" y="4827216"/>
            <a:ext cx="646547" cy="646547"/>
          </a:xfrm>
          <a:prstGeom prst="ellipse">
            <a:avLst/>
          </a:prstGeom>
          <a:solidFill>
            <a:srgbClr val="2437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>
                <a:latin typeface="+mj-lt"/>
              </a:rPr>
              <a:t>4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99F25DD-BB71-8703-FF14-DCD05480A851}"/>
              </a:ext>
            </a:extLst>
          </p:cNvPr>
          <p:cNvSpPr txBox="1"/>
          <p:nvPr/>
        </p:nvSpPr>
        <p:spPr>
          <a:xfrm>
            <a:off x="199211" y="6366441"/>
            <a:ext cx="618648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b="1" i="1" dirty="0">
                <a:solidFill>
                  <a:schemeClr val="bg1">
                    <a:lumMod val="95000"/>
                  </a:schemeClr>
                </a:solidFill>
              </a:rPr>
              <a:t>Click on the numbers</a:t>
            </a:r>
          </a:p>
        </p:txBody>
      </p:sp>
      <p:pic>
        <p:nvPicPr>
          <p:cNvPr id="40962" name="Picture 2">
            <a:extLst>
              <a:ext uri="{FF2B5EF4-FFF2-40B4-BE49-F238E27FC236}">
                <a16:creationId xmlns:a16="http://schemas.microsoft.com/office/drawing/2014/main" id="{2C157552-B33C-8DCB-13E3-001CE431698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70649" y="2475686"/>
            <a:ext cx="3581528" cy="2586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7A508A4D-5960-C3EA-4D27-5BBF9EA004C7}"/>
              </a:ext>
            </a:extLst>
          </p:cNvPr>
          <p:cNvSpPr txBox="1"/>
          <p:nvPr/>
        </p:nvSpPr>
        <p:spPr>
          <a:xfrm>
            <a:off x="5087455" y="1516467"/>
            <a:ext cx="309642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latin typeface="+mj-lt"/>
              </a:rPr>
              <a:t>Customers who: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9042228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C08541CB-8AC9-4F8B-A67E-FFAFA619AE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5201" y="103272"/>
            <a:ext cx="8570892" cy="406400"/>
          </a:xfrm>
        </p:spPr>
        <p:txBody>
          <a:bodyPr/>
          <a:lstStyle/>
          <a:p>
            <a:r>
              <a:rPr lang="en-GB" sz="2000" dirty="0">
                <a:solidFill>
                  <a:schemeClr val="bg1"/>
                </a:solidFill>
              </a:rPr>
              <a:t>03 – Which </a:t>
            </a:r>
            <a:r>
              <a:rPr lang="en-GB" sz="2000" dirty="0">
                <a:latin typeface="+mj-lt"/>
              </a:rPr>
              <a:t>acquisition</a:t>
            </a:r>
            <a:r>
              <a:rPr lang="en-GB" sz="2000" dirty="0">
                <a:solidFill>
                  <a:schemeClr val="bg1"/>
                </a:solidFill>
              </a:rPr>
              <a:t> method for which customer?</a:t>
            </a:r>
            <a:endParaRPr lang="en-GB" sz="2000" b="1" dirty="0">
              <a:solidFill>
                <a:schemeClr val="bg1"/>
              </a:solidFill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DF7A3233-71AB-2D2F-3D90-99857CBB3974}"/>
              </a:ext>
            </a:extLst>
          </p:cNvPr>
          <p:cNvSpPr/>
          <p:nvPr/>
        </p:nvSpPr>
        <p:spPr>
          <a:xfrm>
            <a:off x="4091711" y="2120306"/>
            <a:ext cx="646547" cy="646547"/>
          </a:xfrm>
          <a:prstGeom prst="ellipse">
            <a:avLst/>
          </a:prstGeom>
          <a:solidFill>
            <a:srgbClr val="2437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>
                <a:latin typeface="+mj-lt"/>
              </a:rPr>
              <a:t>1</a:t>
            </a: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BF8402AE-DE87-4730-DA66-66540B458DD0}"/>
              </a:ext>
            </a:extLst>
          </p:cNvPr>
          <p:cNvSpPr/>
          <p:nvPr/>
        </p:nvSpPr>
        <p:spPr>
          <a:xfrm>
            <a:off x="4091711" y="3019472"/>
            <a:ext cx="646547" cy="646547"/>
          </a:xfrm>
          <a:prstGeom prst="ellipse">
            <a:avLst/>
          </a:prstGeom>
          <a:solidFill>
            <a:srgbClr val="2437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>
                <a:latin typeface="+mj-lt"/>
              </a:rPr>
              <a:t>2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4E7FDEAD-57D0-38D0-8285-0FC88474DC02}"/>
              </a:ext>
            </a:extLst>
          </p:cNvPr>
          <p:cNvSpPr/>
          <p:nvPr/>
        </p:nvSpPr>
        <p:spPr>
          <a:xfrm>
            <a:off x="4091711" y="3923344"/>
            <a:ext cx="646547" cy="646547"/>
          </a:xfrm>
          <a:prstGeom prst="ellipse">
            <a:avLst/>
          </a:prstGeom>
          <a:solidFill>
            <a:srgbClr val="2437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>
                <a:latin typeface="+mj-lt"/>
              </a:rPr>
              <a:t>3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067561A9-4FF3-3670-9804-5649B7B8428B}"/>
              </a:ext>
            </a:extLst>
          </p:cNvPr>
          <p:cNvSpPr/>
          <p:nvPr/>
        </p:nvSpPr>
        <p:spPr>
          <a:xfrm>
            <a:off x="4091711" y="4827216"/>
            <a:ext cx="646547" cy="646547"/>
          </a:xfrm>
          <a:prstGeom prst="ellipse">
            <a:avLst/>
          </a:prstGeom>
          <a:solidFill>
            <a:srgbClr val="2437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>
                <a:latin typeface="+mj-lt"/>
              </a:rPr>
              <a:t>4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99F25DD-BB71-8703-FF14-DCD05480A851}"/>
              </a:ext>
            </a:extLst>
          </p:cNvPr>
          <p:cNvSpPr txBox="1"/>
          <p:nvPr/>
        </p:nvSpPr>
        <p:spPr>
          <a:xfrm>
            <a:off x="199211" y="6366441"/>
            <a:ext cx="618648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b="1" i="1" dirty="0">
                <a:solidFill>
                  <a:schemeClr val="bg1">
                    <a:lumMod val="95000"/>
                  </a:schemeClr>
                </a:solidFill>
              </a:rPr>
              <a:t>Click on the numbers</a:t>
            </a:r>
          </a:p>
        </p:txBody>
      </p:sp>
      <p:pic>
        <p:nvPicPr>
          <p:cNvPr id="40962" name="Picture 2">
            <a:extLst>
              <a:ext uri="{FF2B5EF4-FFF2-40B4-BE49-F238E27FC236}">
                <a16:creationId xmlns:a16="http://schemas.microsoft.com/office/drawing/2014/main" id="{2C157552-B33C-8DCB-13E3-001CE431698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70649" y="2475686"/>
            <a:ext cx="3581528" cy="2586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C338B988-DCD1-2711-06CA-2775E6B8F9FD}"/>
              </a:ext>
            </a:extLst>
          </p:cNvPr>
          <p:cNvSpPr/>
          <p:nvPr/>
        </p:nvSpPr>
        <p:spPr>
          <a:xfrm>
            <a:off x="4916027" y="4092728"/>
            <a:ext cx="618648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  <a:defRPr/>
            </a:pPr>
            <a:r>
              <a:rPr lang="en-GB" sz="1400" dirty="0"/>
              <a:t>seek an all-inclusive mobility solution (global offer).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D52B143-A68E-9495-0218-62095809B9A7}"/>
              </a:ext>
            </a:extLst>
          </p:cNvPr>
          <p:cNvSpPr/>
          <p:nvPr/>
        </p:nvSpPr>
        <p:spPr>
          <a:xfrm>
            <a:off x="4916027" y="3188026"/>
            <a:ext cx="618648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  <a:defRPr/>
            </a:pPr>
            <a:r>
              <a:rPr lang="en-GB" sz="1400" dirty="0"/>
              <a:t>want to take control of the Total Cost of Ownership (TCO) for their vehicle or fleet.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9F72BA3-859C-1B45-4E80-DF864F7A3E3B}"/>
              </a:ext>
            </a:extLst>
          </p:cNvPr>
          <p:cNvSpPr/>
          <p:nvPr/>
        </p:nvSpPr>
        <p:spPr>
          <a:xfrm>
            <a:off x="4916027" y="4918761"/>
            <a:ext cx="618648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  <a:defRPr/>
            </a:pPr>
            <a:r>
              <a:rPr lang="en-GB" sz="1400" dirty="0"/>
              <a:t>want to outsource their risk (mechanical, residual value, fleet management).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5E2FE22-A4FB-A358-BA64-1C8A0F5D34DE}"/>
              </a:ext>
            </a:extLst>
          </p:cNvPr>
          <p:cNvSpPr/>
          <p:nvPr/>
        </p:nvSpPr>
        <p:spPr>
          <a:xfrm>
            <a:off x="4916027" y="2278868"/>
            <a:ext cx="618648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  <a:defRPr/>
            </a:pPr>
            <a:r>
              <a:rPr lang="en-GB" sz="1400"/>
              <a:t>prioritise use over ownership.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E553FC8-0A78-AC54-B82E-5A331142F4B9}"/>
              </a:ext>
            </a:extLst>
          </p:cNvPr>
          <p:cNvSpPr txBox="1"/>
          <p:nvPr/>
        </p:nvSpPr>
        <p:spPr>
          <a:xfrm>
            <a:off x="5087455" y="1516467"/>
            <a:ext cx="37593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latin typeface="+mj-lt"/>
              </a:rPr>
              <a:t>Customers who: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4F2D468-70CB-4475-6041-7982C46187D1}"/>
              </a:ext>
            </a:extLst>
          </p:cNvPr>
          <p:cNvSpPr txBox="1"/>
          <p:nvPr/>
        </p:nvSpPr>
        <p:spPr>
          <a:xfrm>
            <a:off x="126079" y="717842"/>
            <a:ext cx="745219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+mj-lt"/>
              </a:rPr>
              <a:t>Which customers</a:t>
            </a:r>
            <a:r>
              <a:rPr lang="en-GB" dirty="0">
                <a:solidFill>
                  <a:schemeClr val="bg1"/>
                </a:solidFill>
              </a:rPr>
              <a:t> does </a:t>
            </a:r>
            <a:r>
              <a:rPr lang="en-GB" dirty="0">
                <a:solidFill>
                  <a:schemeClr val="bg1"/>
                </a:solidFill>
                <a:latin typeface="+mj-lt"/>
              </a:rPr>
              <a:t>Operational Leasing</a:t>
            </a:r>
            <a:r>
              <a:rPr lang="en-GB" dirty="0">
                <a:solidFill>
                  <a:schemeClr val="bg1"/>
                </a:solidFill>
              </a:rPr>
              <a:t> suit?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6537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343DCCA5-F0DB-484A-A201-703EC340C3B1}"/>
              </a:ext>
            </a:extLst>
          </p:cNvPr>
          <p:cNvSpPr txBox="1"/>
          <p:nvPr/>
        </p:nvSpPr>
        <p:spPr>
          <a:xfrm>
            <a:off x="200143" y="779776"/>
            <a:ext cx="46530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>
                <a:solidFill>
                  <a:schemeClr val="bg1"/>
                </a:solidFill>
                <a:latin typeface="Encode Sans Expanded Medium" panose="00000605000000000000" pitchFamily="2" charset="0"/>
              </a:rPr>
              <a:t>OVERVIEW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4106481-3191-9F1C-1522-B88AF3FEE62F}"/>
              </a:ext>
            </a:extLst>
          </p:cNvPr>
          <p:cNvSpPr/>
          <p:nvPr/>
        </p:nvSpPr>
        <p:spPr>
          <a:xfrm>
            <a:off x="161925" y="1266825"/>
            <a:ext cx="11334750" cy="5229225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2" name="Picture 31" descr="Chart&#10;&#10;Description automatically generated">
            <a:extLst>
              <a:ext uri="{FF2B5EF4-FFF2-40B4-BE49-F238E27FC236}">
                <a16:creationId xmlns:a16="http://schemas.microsoft.com/office/drawing/2014/main" id="{A11EC49A-9AFB-B7CE-9E5D-32542B8731C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0376" y="1063934"/>
            <a:ext cx="1070230" cy="713487"/>
          </a:xfrm>
          <a:prstGeom prst="rect">
            <a:avLst/>
          </a:prstGeom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id="{43F4EC80-C46E-0064-8555-4E3A5E536B57}"/>
              </a:ext>
            </a:extLst>
          </p:cNvPr>
          <p:cNvSpPr/>
          <p:nvPr/>
        </p:nvSpPr>
        <p:spPr>
          <a:xfrm>
            <a:off x="3116807" y="1043613"/>
            <a:ext cx="7166904" cy="713487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20A2FAC-4FC2-696F-0BB6-1746037FF68A}"/>
              </a:ext>
            </a:extLst>
          </p:cNvPr>
          <p:cNvSpPr txBox="1"/>
          <p:nvPr/>
        </p:nvSpPr>
        <p:spPr>
          <a:xfrm>
            <a:off x="3930902" y="1259708"/>
            <a:ext cx="556493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b="1" dirty="0">
                <a:solidFill>
                  <a:schemeClr val="bg1"/>
                </a:solidFill>
              </a:rPr>
              <a:t>Context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E141B65-48C2-A1C4-E977-C80F4E8EC370}"/>
              </a:ext>
            </a:extLst>
          </p:cNvPr>
          <p:cNvSpPr txBox="1"/>
          <p:nvPr/>
        </p:nvSpPr>
        <p:spPr>
          <a:xfrm>
            <a:off x="3116807" y="1136598"/>
            <a:ext cx="81409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800" b="1">
                <a:solidFill>
                  <a:schemeClr val="bg1"/>
                </a:solidFill>
              </a:rPr>
              <a:t>01</a:t>
            </a:r>
            <a:r>
              <a:rPr lang="en-GB" sz="160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B6886C52-777B-1161-6ACA-62FC3D51B49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0376" y="1991280"/>
            <a:ext cx="1070230" cy="713487"/>
          </a:xfrm>
          <a:prstGeom prst="rect">
            <a:avLst/>
          </a:prstGeom>
        </p:spPr>
      </p:pic>
      <p:sp>
        <p:nvSpPr>
          <p:cNvPr id="38" name="Rectangle 37">
            <a:extLst>
              <a:ext uri="{FF2B5EF4-FFF2-40B4-BE49-F238E27FC236}">
                <a16:creationId xmlns:a16="http://schemas.microsoft.com/office/drawing/2014/main" id="{9E81DD75-BAF7-5926-FC70-19A8B76B986F}"/>
              </a:ext>
            </a:extLst>
          </p:cNvPr>
          <p:cNvSpPr/>
          <p:nvPr/>
        </p:nvSpPr>
        <p:spPr>
          <a:xfrm>
            <a:off x="3116807" y="1943572"/>
            <a:ext cx="7166904" cy="724807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8D08584-2D2F-86C7-5640-F160AFFB1519}"/>
              </a:ext>
            </a:extLst>
          </p:cNvPr>
          <p:cNvSpPr txBox="1"/>
          <p:nvPr/>
        </p:nvSpPr>
        <p:spPr>
          <a:xfrm>
            <a:off x="3930902" y="2140002"/>
            <a:ext cx="635280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b="1" dirty="0">
                <a:solidFill>
                  <a:schemeClr val="bg1"/>
                </a:solidFill>
              </a:rPr>
              <a:t>Perceived advantages and disadvantages of each acquisition method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B949B9D-AD5C-E02F-784C-D9913D58F290}"/>
              </a:ext>
            </a:extLst>
          </p:cNvPr>
          <p:cNvSpPr txBox="1"/>
          <p:nvPr/>
        </p:nvSpPr>
        <p:spPr>
          <a:xfrm>
            <a:off x="3116807" y="2016892"/>
            <a:ext cx="81409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800" b="1">
                <a:solidFill>
                  <a:schemeClr val="bg1"/>
                </a:solidFill>
              </a:rPr>
              <a:t>02</a:t>
            </a:r>
            <a:r>
              <a:rPr lang="en-GB" sz="160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44" name="Picture 43" descr="A picture containing text&#10;&#10;Description automatically generated">
            <a:extLst>
              <a:ext uri="{FF2B5EF4-FFF2-40B4-BE49-F238E27FC236}">
                <a16:creationId xmlns:a16="http://schemas.microsoft.com/office/drawing/2014/main" id="{47513B1B-5204-4568-336F-49533D04FDE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60376" y="2957958"/>
            <a:ext cx="1070230" cy="711705"/>
          </a:xfrm>
          <a:prstGeom prst="rect">
            <a:avLst/>
          </a:prstGeom>
        </p:spPr>
      </p:pic>
      <p:sp>
        <p:nvSpPr>
          <p:cNvPr id="45" name="Rectangle 44">
            <a:extLst>
              <a:ext uri="{FF2B5EF4-FFF2-40B4-BE49-F238E27FC236}">
                <a16:creationId xmlns:a16="http://schemas.microsoft.com/office/drawing/2014/main" id="{EEF41C7D-10F2-43E5-0A2D-3EB909FB1534}"/>
              </a:ext>
            </a:extLst>
          </p:cNvPr>
          <p:cNvSpPr/>
          <p:nvPr/>
        </p:nvSpPr>
        <p:spPr>
          <a:xfrm>
            <a:off x="3116807" y="2935229"/>
            <a:ext cx="7166904" cy="711705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7C231579-9492-7235-C390-BE518C5D1AE0}"/>
              </a:ext>
            </a:extLst>
          </p:cNvPr>
          <p:cNvSpPr txBox="1"/>
          <p:nvPr/>
        </p:nvSpPr>
        <p:spPr>
          <a:xfrm>
            <a:off x="3930902" y="3141492"/>
            <a:ext cx="5564931" cy="30777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1400" b="1" dirty="0">
                <a:solidFill>
                  <a:schemeClr val="bg1"/>
                </a:solidFill>
              </a:rPr>
              <a:t>Which acquisition method for which customer?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C87D9F21-C252-D943-FEA2-D484C797F13B}"/>
              </a:ext>
            </a:extLst>
          </p:cNvPr>
          <p:cNvSpPr txBox="1"/>
          <p:nvPr/>
        </p:nvSpPr>
        <p:spPr>
          <a:xfrm>
            <a:off x="3116807" y="3018382"/>
            <a:ext cx="81409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800" b="1">
                <a:solidFill>
                  <a:schemeClr val="bg1"/>
                </a:solidFill>
              </a:rPr>
              <a:t>03</a:t>
            </a:r>
            <a:r>
              <a:rPr lang="en-GB" sz="160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11AF5FC9-7B67-026D-FB18-026C17F6625A}"/>
              </a:ext>
            </a:extLst>
          </p:cNvPr>
          <p:cNvSpPr/>
          <p:nvPr/>
        </p:nvSpPr>
        <p:spPr>
          <a:xfrm>
            <a:off x="3116807" y="5884845"/>
            <a:ext cx="7166904" cy="74402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B1B28642-C5D0-9258-E565-5078AD9652EF}"/>
              </a:ext>
            </a:extLst>
          </p:cNvPr>
          <p:cNvSpPr txBox="1"/>
          <p:nvPr/>
        </p:nvSpPr>
        <p:spPr>
          <a:xfrm>
            <a:off x="3930902" y="6137318"/>
            <a:ext cx="556493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b="1">
                <a:solidFill>
                  <a:schemeClr val="bg1"/>
                </a:solidFill>
              </a:rPr>
              <a:t>Learning assessment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B3A3B60F-6200-09B0-89FE-30C918D0F6B7}"/>
              </a:ext>
            </a:extLst>
          </p:cNvPr>
          <p:cNvSpPr/>
          <p:nvPr/>
        </p:nvSpPr>
        <p:spPr>
          <a:xfrm>
            <a:off x="3116807" y="4871117"/>
            <a:ext cx="7166904" cy="71170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371D4F84-7E57-8568-BD31-14293AF10A30}"/>
              </a:ext>
            </a:extLst>
          </p:cNvPr>
          <p:cNvSpPr txBox="1"/>
          <p:nvPr/>
        </p:nvSpPr>
        <p:spPr>
          <a:xfrm>
            <a:off x="3930902" y="5077380"/>
            <a:ext cx="556493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b="1">
                <a:solidFill>
                  <a:schemeClr val="bg1"/>
                </a:solidFill>
              </a:rPr>
              <a:t>Conclusion</a:t>
            </a:r>
          </a:p>
        </p:txBody>
      </p:sp>
      <p:pic>
        <p:nvPicPr>
          <p:cNvPr id="52" name="Picture 2" descr="Nos rédacteurs rédigent la conclusion optimale pour votre mémoire.">
            <a:extLst>
              <a:ext uri="{FF2B5EF4-FFF2-40B4-BE49-F238E27FC236}">
                <a16:creationId xmlns:a16="http://schemas.microsoft.com/office/drawing/2014/main" id="{28B6699B-60B7-8F1B-3550-7EEA0E01B9E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60376" y="4875556"/>
            <a:ext cx="1070230" cy="721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C972994B-8D64-B027-5CA2-A55D5DAEE10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60377" y="5879223"/>
            <a:ext cx="1070230" cy="757238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05A2754A-4440-0DCF-C780-3D1566449E61}"/>
              </a:ext>
            </a:extLst>
          </p:cNvPr>
          <p:cNvSpPr/>
          <p:nvPr/>
        </p:nvSpPr>
        <p:spPr>
          <a:xfrm>
            <a:off x="3116807" y="3848521"/>
            <a:ext cx="7166904" cy="711705"/>
          </a:xfrm>
          <a:prstGeom prst="rect">
            <a:avLst/>
          </a:prstGeom>
          <a:solidFill>
            <a:srgbClr val="2437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4F9187C-5D02-0C56-8D5A-9784264FCE82}"/>
              </a:ext>
            </a:extLst>
          </p:cNvPr>
          <p:cNvSpPr txBox="1"/>
          <p:nvPr/>
        </p:nvSpPr>
        <p:spPr>
          <a:xfrm>
            <a:off x="3930902" y="4054784"/>
            <a:ext cx="5564931" cy="30777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1400" b="1">
                <a:solidFill>
                  <a:schemeClr val="bg1"/>
                </a:solidFill>
              </a:rPr>
              <a:t>Practical exercises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973B836-8E2A-9442-A55E-39969D1AA00C}"/>
              </a:ext>
            </a:extLst>
          </p:cNvPr>
          <p:cNvSpPr txBox="1"/>
          <p:nvPr/>
        </p:nvSpPr>
        <p:spPr>
          <a:xfrm>
            <a:off x="3116807" y="3926408"/>
            <a:ext cx="81409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800" b="1">
                <a:solidFill>
                  <a:schemeClr val="bg1"/>
                </a:solidFill>
              </a:rPr>
              <a:t>04</a:t>
            </a:r>
            <a:r>
              <a:rPr lang="en-GB" sz="160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26" name="Picture 25" descr="A picture containing text, person, standing">
            <a:extLst>
              <a:ext uri="{FF2B5EF4-FFF2-40B4-BE49-F238E27FC236}">
                <a16:creationId xmlns:a16="http://schemas.microsoft.com/office/drawing/2014/main" id="{FBBDF8F5-4D93-9534-4B0D-643C7385CF4C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60376" y="3848520"/>
            <a:ext cx="1070230" cy="711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92031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3E72CA-DBD1-6516-0292-10107EF4DD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04 – Practical exercises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D378E4C-461B-D7BA-127E-11C52D95A2DB}"/>
              </a:ext>
            </a:extLst>
          </p:cNvPr>
          <p:cNvSpPr txBox="1"/>
          <p:nvPr/>
        </p:nvSpPr>
        <p:spPr>
          <a:xfrm>
            <a:off x="126079" y="717842"/>
            <a:ext cx="745219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Which </a:t>
            </a:r>
            <a:r>
              <a:rPr lang="en-GB" dirty="0">
                <a:solidFill>
                  <a:schemeClr val="bg1"/>
                </a:solidFill>
                <a:latin typeface="+mj-lt"/>
              </a:rPr>
              <a:t>acquisition method do you recommend</a:t>
            </a:r>
            <a:r>
              <a:rPr lang="en-GB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4" name="TextBox 1">
            <a:extLst>
              <a:ext uri="{FF2B5EF4-FFF2-40B4-BE49-F238E27FC236}">
                <a16:creationId xmlns:a16="http://schemas.microsoft.com/office/drawing/2014/main" id="{8FC76814-9715-FCD9-7FCA-B1B64A6A7665}"/>
              </a:ext>
            </a:extLst>
          </p:cNvPr>
          <p:cNvSpPr txBox="1"/>
          <p:nvPr/>
        </p:nvSpPr>
        <p:spPr>
          <a:xfrm>
            <a:off x="408263" y="6415390"/>
            <a:ext cx="7964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i="1" dirty="0">
                <a:solidFill>
                  <a:schemeClr val="bg1">
                    <a:lumMod val="95000"/>
                  </a:schemeClr>
                </a:solidFill>
              </a:rPr>
              <a:t>Rank the methods in the right order, then submit your answer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393469B-EE55-D7B4-FB89-F8856E843F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10684" y="6343578"/>
            <a:ext cx="1295581" cy="51442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CE8771F-A650-901C-8622-69D2BE181479}"/>
              </a:ext>
            </a:extLst>
          </p:cNvPr>
          <p:cNvSpPr txBox="1"/>
          <p:nvPr/>
        </p:nvSpPr>
        <p:spPr>
          <a:xfrm>
            <a:off x="254931" y="1335730"/>
            <a:ext cx="110513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Here’s a </a:t>
            </a:r>
            <a:r>
              <a:rPr lang="en-GB" sz="1600" dirty="0">
                <a:solidFill>
                  <a:srgbClr val="243782"/>
                </a:solidFill>
                <a:latin typeface="+mj-lt"/>
              </a:rPr>
              <a:t>summary of the key business criteria</a:t>
            </a:r>
            <a:r>
              <a:rPr lang="en-GB" sz="1600" dirty="0"/>
              <a:t> discovered during your sales talk with Mr Patrick </a:t>
            </a:r>
            <a:r>
              <a:rPr lang="en-GB" sz="1600" dirty="0" err="1"/>
              <a:t>Duweb</a:t>
            </a:r>
            <a:r>
              <a:rPr lang="en-GB" sz="1600" dirty="0"/>
              <a:t>.</a:t>
            </a:r>
          </a:p>
          <a:p>
            <a:r>
              <a:rPr lang="en-GB" sz="1600" dirty="0"/>
              <a:t>Based on these factors, </a:t>
            </a:r>
            <a:r>
              <a:rPr lang="en-GB" sz="1600" dirty="0">
                <a:solidFill>
                  <a:srgbClr val="243782"/>
                </a:solidFill>
                <a:latin typeface="+mj-lt"/>
              </a:rPr>
              <a:t>which acquisition method do you recommend</a:t>
            </a:r>
            <a:r>
              <a:rPr lang="en-GB" sz="1600" dirty="0"/>
              <a:t>?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36F0681-854C-CFD6-2C7E-E62BB6B078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16518" y="2753415"/>
            <a:ext cx="3858163" cy="251495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8D9A1A0-8DA3-5371-6346-A57DFC43E1ED}"/>
              </a:ext>
            </a:extLst>
          </p:cNvPr>
          <p:cNvSpPr txBox="1"/>
          <p:nvPr/>
        </p:nvSpPr>
        <p:spPr>
          <a:xfrm>
            <a:off x="1636063" y="2569619"/>
            <a:ext cx="4891295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>
                <a:solidFill>
                  <a:srgbClr val="243782"/>
                </a:solidFill>
                <a:latin typeface="+mj-lt"/>
              </a:rPr>
              <a:t>Key business criteria: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sz="1400" dirty="0"/>
              <a:t>Active in the design and hosting of websites.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sz="1400" dirty="0"/>
              <a:t>Company experiencing strong growth (turnover up 30% year-on-year).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sz="1400" dirty="0"/>
              <a:t>5-year-old vehicle to trade in.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sz="1400" dirty="0"/>
              <a:t>Needs to claim expenses to reduce its tax basis.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sz="1400" dirty="0"/>
              <a:t>Prefers a low monthly budget.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sz="1400" dirty="0"/>
              <a:t>Limited interest in services.</a:t>
            </a:r>
          </a:p>
        </p:txBody>
      </p:sp>
      <p:pic>
        <p:nvPicPr>
          <p:cNvPr id="15" name="Picture 14" descr="A person using a computer&#10;&#10;Description automatically generated with medium confidence">
            <a:extLst>
              <a:ext uri="{FF2B5EF4-FFF2-40B4-BE49-F238E27FC236}">
                <a16:creationId xmlns:a16="http://schemas.microsoft.com/office/drawing/2014/main" id="{9A2FE0C8-67BA-6FF5-1EEE-DDBF7E2BD62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9072" y="2852960"/>
            <a:ext cx="1235391" cy="1249200"/>
          </a:xfrm>
          <a:prstGeom prst="flowChartConnector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07315834-DA6C-A93D-B01D-CE0A87FEAE1B}"/>
              </a:ext>
            </a:extLst>
          </p:cNvPr>
          <p:cNvSpPr txBox="1"/>
          <p:nvPr/>
        </p:nvSpPr>
        <p:spPr>
          <a:xfrm>
            <a:off x="7316517" y="2191725"/>
            <a:ext cx="385816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i="1" dirty="0">
                <a:solidFill>
                  <a:schemeClr val="bg1">
                    <a:lumMod val="50000"/>
                  </a:schemeClr>
                </a:solidFill>
              </a:rPr>
              <a:t>Rank the acquisition methods in order, from most suitable (1) to least suitable (4)</a:t>
            </a:r>
          </a:p>
        </p:txBody>
      </p:sp>
      <p:sp>
        <p:nvSpPr>
          <p:cNvPr id="10" name="Rettangolo 9"/>
          <p:cNvSpPr/>
          <p:nvPr/>
        </p:nvSpPr>
        <p:spPr>
          <a:xfrm>
            <a:off x="8170769" y="2912674"/>
            <a:ext cx="1334020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GB"/>
              <a:t>– Select –</a:t>
            </a:r>
          </a:p>
        </p:txBody>
      </p:sp>
      <p:sp>
        <p:nvSpPr>
          <p:cNvPr id="14" name="Rettangolo 13"/>
          <p:cNvSpPr/>
          <p:nvPr/>
        </p:nvSpPr>
        <p:spPr>
          <a:xfrm>
            <a:off x="10057187" y="6384612"/>
            <a:ext cx="1077539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GB"/>
              <a:t>SUBMIT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2177977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3E72CA-DBD1-6516-0292-10107EF4DD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04 – Practical exercises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D378E4C-461B-D7BA-127E-11C52D95A2DB}"/>
              </a:ext>
            </a:extLst>
          </p:cNvPr>
          <p:cNvSpPr txBox="1"/>
          <p:nvPr/>
        </p:nvSpPr>
        <p:spPr>
          <a:xfrm>
            <a:off x="126079" y="717842"/>
            <a:ext cx="745219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Which </a:t>
            </a:r>
            <a:r>
              <a:rPr lang="en-GB" dirty="0">
                <a:solidFill>
                  <a:schemeClr val="bg1"/>
                </a:solidFill>
                <a:latin typeface="+mj-lt"/>
              </a:rPr>
              <a:t>acquisition method do you recommend</a:t>
            </a:r>
            <a:r>
              <a:rPr lang="en-GB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4" name="TextBox 1">
            <a:extLst>
              <a:ext uri="{FF2B5EF4-FFF2-40B4-BE49-F238E27FC236}">
                <a16:creationId xmlns:a16="http://schemas.microsoft.com/office/drawing/2014/main" id="{8FC76814-9715-FCD9-7FCA-B1B64A6A7665}"/>
              </a:ext>
            </a:extLst>
          </p:cNvPr>
          <p:cNvSpPr txBox="1"/>
          <p:nvPr/>
        </p:nvSpPr>
        <p:spPr>
          <a:xfrm>
            <a:off x="408263" y="6415390"/>
            <a:ext cx="7964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i="1" dirty="0">
                <a:solidFill>
                  <a:schemeClr val="bg1">
                    <a:lumMod val="95000"/>
                  </a:schemeClr>
                </a:solidFill>
              </a:rPr>
              <a:t>Rank the methods in the right order, then submit your answer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393469B-EE55-D7B4-FB89-F8856E843F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10684" y="6343578"/>
            <a:ext cx="1295581" cy="51442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36F0681-854C-CFD6-2C7E-E62BB6B078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16518" y="2753415"/>
            <a:ext cx="3858163" cy="2514951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636FF127-3354-6D57-0217-0EE16A994223}"/>
              </a:ext>
            </a:extLst>
          </p:cNvPr>
          <p:cNvSpPr/>
          <p:nvPr/>
        </p:nvSpPr>
        <p:spPr>
          <a:xfrm>
            <a:off x="8401238" y="2931813"/>
            <a:ext cx="1984284" cy="3971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Financial Leasing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3326E62-074E-438F-F6AF-EB6B1160AC9C}"/>
              </a:ext>
            </a:extLst>
          </p:cNvPr>
          <p:cNvSpPr/>
          <p:nvPr/>
        </p:nvSpPr>
        <p:spPr>
          <a:xfrm>
            <a:off x="8401238" y="3529025"/>
            <a:ext cx="1984284" cy="3971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Operational Leasing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BD809B2-8D36-7647-8AC6-A012B5D300A0}"/>
              </a:ext>
            </a:extLst>
          </p:cNvPr>
          <p:cNvSpPr/>
          <p:nvPr/>
        </p:nvSpPr>
        <p:spPr>
          <a:xfrm>
            <a:off x="8401238" y="4126237"/>
            <a:ext cx="1984284" cy="3971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Classic Financing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03D25A0-692F-C831-5BD8-5D4F277BD905}"/>
              </a:ext>
            </a:extLst>
          </p:cNvPr>
          <p:cNvSpPr/>
          <p:nvPr/>
        </p:nvSpPr>
        <p:spPr>
          <a:xfrm>
            <a:off x="8401238" y="4742873"/>
            <a:ext cx="1984284" cy="3971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Cash Purchase</a:t>
            </a:r>
          </a:p>
        </p:txBody>
      </p:sp>
      <p:grpSp>
        <p:nvGrpSpPr>
          <p:cNvPr id="7" name="Gruppo 6"/>
          <p:cNvGrpSpPr/>
          <p:nvPr/>
        </p:nvGrpSpPr>
        <p:grpSpPr>
          <a:xfrm>
            <a:off x="315727" y="1376833"/>
            <a:ext cx="3327290" cy="4701545"/>
            <a:chOff x="342334" y="1523764"/>
            <a:chExt cx="3327290" cy="4701545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0474880A-9FCE-8C9E-4936-C13533229F56}"/>
                </a:ext>
              </a:extLst>
            </p:cNvPr>
            <p:cNvSpPr/>
            <p:nvPr/>
          </p:nvSpPr>
          <p:spPr>
            <a:xfrm>
              <a:off x="342334" y="1523764"/>
              <a:ext cx="3327290" cy="4701545"/>
            </a:xfrm>
            <a:prstGeom prst="rect">
              <a:avLst/>
            </a:prstGeom>
            <a:solidFill>
              <a:srgbClr val="F2F2F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FA18E905-4F39-1830-AC89-2546E74202A6}"/>
                </a:ext>
              </a:extLst>
            </p:cNvPr>
            <p:cNvSpPr txBox="1"/>
            <p:nvPr/>
          </p:nvSpPr>
          <p:spPr>
            <a:xfrm>
              <a:off x="576984" y="2189255"/>
              <a:ext cx="2857989" cy="600164"/>
            </a:xfrm>
            <a:prstGeom prst="rect">
              <a:avLst/>
            </a:prstGeom>
            <a:solidFill>
              <a:srgbClr val="F2F2F2"/>
            </a:solidFill>
          </p:spPr>
          <p:txBody>
            <a:bodyPr wrap="square" rtlCol="0">
              <a:spAutoFit/>
            </a:bodyPr>
            <a:lstStyle/>
            <a:p>
              <a:r>
                <a:rPr lang="en-GB" sz="1100" dirty="0">
                  <a:solidFill>
                    <a:srgbClr val="243782"/>
                  </a:solidFill>
                  <a:latin typeface="Encode Sans Expanded Medium" panose="00000605000000000000" pitchFamily="2" charset="0"/>
                </a:rPr>
                <a:t>Congratulations, that’s the right answer!</a:t>
              </a:r>
            </a:p>
            <a:p>
              <a:endParaRPr lang="fr-FR" sz="1100" dirty="0">
                <a:solidFill>
                  <a:srgbClr val="243782"/>
                </a:solidFill>
                <a:latin typeface="Encode Sans Expanded Medium" panose="00000605000000000000" pitchFamily="2" charset="0"/>
              </a:endParaRPr>
            </a:p>
            <a:p>
              <a:r>
                <a:rPr lang="en-GB" sz="1100" dirty="0">
                  <a:solidFill>
                    <a:srgbClr val="243782"/>
                  </a:solidFill>
                  <a:latin typeface="Encode Sans Expanded Medium" panose="00000605000000000000" pitchFamily="2" charset="0"/>
                </a:rPr>
                <a:t>Click on “Next” to analyse another case.</a:t>
              </a:r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A66316E6-DAB1-EB80-C5BE-E39E979C148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79887" y="1544255"/>
              <a:ext cx="652181" cy="572525"/>
            </a:xfrm>
            <a:prstGeom prst="rect">
              <a:avLst/>
            </a:prstGeom>
          </p:spPr>
        </p:pic>
        <p:sp>
          <p:nvSpPr>
            <p:cNvPr id="27" name="Rettangolo 26"/>
            <p:cNvSpPr/>
            <p:nvPr/>
          </p:nvSpPr>
          <p:spPr>
            <a:xfrm>
              <a:off x="1361138" y="5826368"/>
              <a:ext cx="914033" cy="276999"/>
            </a:xfrm>
            <a:prstGeom prst="rect">
              <a:avLst/>
            </a:prstGeom>
            <a:solidFill>
              <a:schemeClr val="accent1"/>
            </a:solidFill>
          </p:spPr>
          <p:txBody>
            <a:bodyPr wrap="none">
              <a:spAutoFit/>
            </a:bodyPr>
            <a:lstStyle/>
            <a:p>
              <a:r>
                <a:rPr lang="en-GB" sz="1200">
                  <a:solidFill>
                    <a:schemeClr val="bg1"/>
                  </a:solidFill>
                </a:rPr>
                <a:t>Next</a:t>
              </a:r>
            </a:p>
          </p:txBody>
        </p:sp>
      </p:grpSp>
      <p:grpSp>
        <p:nvGrpSpPr>
          <p:cNvPr id="9" name="Gruppo 8"/>
          <p:cNvGrpSpPr/>
          <p:nvPr/>
        </p:nvGrpSpPr>
        <p:grpSpPr>
          <a:xfrm>
            <a:off x="3989228" y="1368279"/>
            <a:ext cx="3327290" cy="4710099"/>
            <a:chOff x="4015835" y="1515210"/>
            <a:chExt cx="3327290" cy="4710099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4B3D3B30-C0B9-204C-D211-E75243D1F32F}"/>
                </a:ext>
              </a:extLst>
            </p:cNvPr>
            <p:cNvSpPr/>
            <p:nvPr/>
          </p:nvSpPr>
          <p:spPr>
            <a:xfrm>
              <a:off x="4015835" y="1515210"/>
              <a:ext cx="3327290" cy="4710099"/>
            </a:xfrm>
            <a:prstGeom prst="rect">
              <a:avLst/>
            </a:prstGeom>
            <a:solidFill>
              <a:srgbClr val="F2F2F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0CDB7B26-29E2-1744-0969-5412EC07352D}"/>
                </a:ext>
              </a:extLst>
            </p:cNvPr>
            <p:cNvSpPr txBox="1"/>
            <p:nvPr/>
          </p:nvSpPr>
          <p:spPr>
            <a:xfrm>
              <a:off x="4250485" y="1897894"/>
              <a:ext cx="3050675" cy="3647152"/>
            </a:xfrm>
            <a:prstGeom prst="rect">
              <a:avLst/>
            </a:prstGeom>
            <a:solidFill>
              <a:srgbClr val="F2F2F2"/>
            </a:solidFill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en-GB" sz="1100" dirty="0">
                  <a:solidFill>
                    <a:srgbClr val="243782"/>
                  </a:solidFill>
                  <a:latin typeface="Encode Sans Expanded Medium"/>
                </a:rPr>
                <a:t>Oh no!</a:t>
              </a:r>
            </a:p>
            <a:p>
              <a:r>
                <a:rPr lang="en-GB" sz="1100" dirty="0">
                  <a:solidFill>
                    <a:srgbClr val="243782"/>
                  </a:solidFill>
                  <a:latin typeface="Encode Sans Expanded Medium"/>
                </a:rPr>
                <a:t>That’s not the right order.</a:t>
              </a:r>
            </a:p>
            <a:p>
              <a:endParaRPr lang="fr-BE" sz="1100" dirty="0">
                <a:solidFill>
                  <a:srgbClr val="243782"/>
                </a:solidFill>
                <a:latin typeface="Encode Sans Expanded Medium" panose="00000605000000000000" pitchFamily="2" charset="0"/>
              </a:endParaRPr>
            </a:p>
            <a:p>
              <a:r>
                <a:rPr lang="en-GB" sz="1100" dirty="0">
                  <a:solidFill>
                    <a:srgbClr val="243782"/>
                  </a:solidFill>
                  <a:latin typeface="Encode Sans Expanded Medium"/>
                </a:rPr>
                <a:t>The right order is:</a:t>
              </a:r>
            </a:p>
            <a:p>
              <a:pPr marL="228600" indent="-228600">
                <a:buFont typeface="+mj-lt"/>
                <a:buAutoNum type="arabicPeriod"/>
              </a:pPr>
              <a:r>
                <a:rPr lang="en-GB" sz="1100" dirty="0">
                  <a:solidFill>
                    <a:srgbClr val="243782"/>
                  </a:solidFill>
                  <a:latin typeface="Encode Sans Expanded Medium"/>
                </a:rPr>
                <a:t>Financial Leasing</a:t>
              </a:r>
            </a:p>
            <a:p>
              <a:pPr marL="228600" indent="-228600">
                <a:buFont typeface="+mj-lt"/>
                <a:buAutoNum type="arabicPeriod"/>
              </a:pPr>
              <a:r>
                <a:rPr lang="en-GB" sz="1100" dirty="0">
                  <a:solidFill>
                    <a:srgbClr val="243782"/>
                  </a:solidFill>
                  <a:latin typeface="Encode Sans Expanded Medium"/>
                </a:rPr>
                <a:t>Operational Leasing</a:t>
              </a:r>
            </a:p>
            <a:p>
              <a:pPr marL="228600" indent="-228600">
                <a:buFont typeface="+mj-lt"/>
                <a:buAutoNum type="arabicPeriod"/>
              </a:pPr>
              <a:r>
                <a:rPr lang="en-GB" sz="1100" dirty="0">
                  <a:solidFill>
                    <a:srgbClr val="243782"/>
                  </a:solidFill>
                  <a:latin typeface="Encode Sans Expanded Medium"/>
                </a:rPr>
                <a:t>Classic Financing</a:t>
              </a:r>
            </a:p>
            <a:p>
              <a:pPr marL="228600" indent="-228600">
                <a:buFont typeface="+mj-lt"/>
                <a:buAutoNum type="arabicPeriod"/>
              </a:pPr>
              <a:r>
                <a:rPr lang="en-GB" sz="1100" dirty="0">
                  <a:solidFill>
                    <a:srgbClr val="243782"/>
                  </a:solidFill>
                  <a:latin typeface="Encode Sans Expanded Medium"/>
                </a:rPr>
                <a:t>Cash Purchase</a:t>
              </a:r>
            </a:p>
            <a:p>
              <a:pPr marL="228600" indent="-228600">
                <a:buFont typeface="+mj-lt"/>
                <a:buAutoNum type="arabicPeriod"/>
              </a:pPr>
              <a:endParaRPr lang="fr-FR" sz="1100" dirty="0">
                <a:solidFill>
                  <a:srgbClr val="243782"/>
                </a:solidFill>
                <a:latin typeface="Encode Sans Expanded Medium"/>
              </a:endParaRPr>
            </a:p>
            <a:p>
              <a:r>
                <a:rPr lang="en-GB" sz="1100" dirty="0">
                  <a:solidFill>
                    <a:srgbClr val="243782"/>
                  </a:solidFill>
                  <a:latin typeface="Encode Sans Expanded Medium"/>
                </a:rPr>
                <a:t>This customer's turnover is increasing, suggesting a need for cash flow and for preserving its credit lines.</a:t>
              </a:r>
            </a:p>
            <a:p>
              <a:r>
                <a:rPr lang="en-GB" sz="1100" dirty="0">
                  <a:solidFill>
                    <a:srgbClr val="243782"/>
                  </a:solidFill>
                  <a:latin typeface="Encode Sans Expanded Medium"/>
                </a:rPr>
                <a:t>They also need to claim expenses to reduce their tax basis.</a:t>
              </a:r>
            </a:p>
            <a:p>
              <a:r>
                <a:rPr lang="en-GB" sz="1100" dirty="0">
                  <a:solidFill>
                    <a:srgbClr val="243782"/>
                  </a:solidFill>
                  <a:latin typeface="Encode Sans Expanded Medium"/>
                </a:rPr>
                <a:t>Together with their preference for a low monthly budget, they are not very interested in services.</a:t>
              </a:r>
            </a:p>
            <a:p>
              <a:r>
                <a:rPr lang="en-GB" sz="1100" dirty="0">
                  <a:solidFill>
                    <a:srgbClr val="243782"/>
                  </a:solidFill>
                  <a:latin typeface="Encode Sans Expanded Medium"/>
                </a:rPr>
                <a:t>Financial Leasing with the trade-in amount for their current vehicle in the form of an increased 1</a:t>
              </a:r>
              <a:r>
                <a:rPr lang="en-GB" sz="1100" baseline="30000" dirty="0">
                  <a:solidFill>
                    <a:srgbClr val="243782"/>
                  </a:solidFill>
                  <a:latin typeface="Encode Sans Expanded Medium"/>
                </a:rPr>
                <a:t>st</a:t>
              </a:r>
              <a:r>
                <a:rPr lang="en-GB" sz="1100" dirty="0">
                  <a:solidFill>
                    <a:srgbClr val="243782"/>
                  </a:solidFill>
                  <a:latin typeface="Encode Sans Expanded Medium"/>
                </a:rPr>
                <a:t> rent seems the best option. </a:t>
              </a:r>
            </a:p>
          </p:txBody>
        </p:sp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7883ED74-B22C-EF45-0497-0765BCCC0E2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82749" y="1530038"/>
              <a:ext cx="650728" cy="540605"/>
            </a:xfrm>
            <a:prstGeom prst="rect">
              <a:avLst/>
            </a:prstGeom>
          </p:spPr>
        </p:pic>
        <p:sp>
          <p:nvSpPr>
            <p:cNvPr id="28" name="Rettangolo 27"/>
            <p:cNvSpPr/>
            <p:nvPr/>
          </p:nvSpPr>
          <p:spPr>
            <a:xfrm>
              <a:off x="5203186" y="5850139"/>
              <a:ext cx="914033" cy="276999"/>
            </a:xfrm>
            <a:prstGeom prst="rect">
              <a:avLst/>
            </a:prstGeom>
            <a:solidFill>
              <a:schemeClr val="accent1"/>
            </a:solidFill>
          </p:spPr>
          <p:txBody>
            <a:bodyPr wrap="none">
              <a:spAutoFit/>
            </a:bodyPr>
            <a:lstStyle/>
            <a:p>
              <a:r>
                <a:rPr lang="en-GB" sz="1200">
                  <a:solidFill>
                    <a:schemeClr val="bg1"/>
                  </a:solidFill>
                </a:rPr>
                <a:t>Next</a:t>
              </a:r>
            </a:p>
          </p:txBody>
        </p:sp>
      </p:grpSp>
      <p:sp>
        <p:nvSpPr>
          <p:cNvPr id="29" name="Rettangolo 28"/>
          <p:cNvSpPr/>
          <p:nvPr/>
        </p:nvSpPr>
        <p:spPr>
          <a:xfrm>
            <a:off x="10057187" y="6384612"/>
            <a:ext cx="1077539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GB"/>
              <a:t>SUBMIT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94860714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3E72CA-DBD1-6516-0292-10107EF4DD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04 – Practical exercises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D378E4C-461B-D7BA-127E-11C52D95A2DB}"/>
              </a:ext>
            </a:extLst>
          </p:cNvPr>
          <p:cNvSpPr txBox="1"/>
          <p:nvPr/>
        </p:nvSpPr>
        <p:spPr>
          <a:xfrm>
            <a:off x="126079" y="717842"/>
            <a:ext cx="745219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Which </a:t>
            </a:r>
            <a:r>
              <a:rPr lang="en-GB" dirty="0">
                <a:solidFill>
                  <a:schemeClr val="bg1"/>
                </a:solidFill>
                <a:latin typeface="+mj-lt"/>
              </a:rPr>
              <a:t>acquisition method do you recommend</a:t>
            </a:r>
            <a:r>
              <a:rPr lang="en-GB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4" name="TextBox 1">
            <a:extLst>
              <a:ext uri="{FF2B5EF4-FFF2-40B4-BE49-F238E27FC236}">
                <a16:creationId xmlns:a16="http://schemas.microsoft.com/office/drawing/2014/main" id="{8FC76814-9715-FCD9-7FCA-B1B64A6A7665}"/>
              </a:ext>
            </a:extLst>
          </p:cNvPr>
          <p:cNvSpPr txBox="1"/>
          <p:nvPr/>
        </p:nvSpPr>
        <p:spPr>
          <a:xfrm>
            <a:off x="408263" y="6415390"/>
            <a:ext cx="7964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i="1" dirty="0">
                <a:solidFill>
                  <a:schemeClr val="bg1">
                    <a:lumMod val="95000"/>
                  </a:schemeClr>
                </a:solidFill>
              </a:rPr>
              <a:t>Rank the methods in the right order, then submit your answer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393469B-EE55-D7B4-FB89-F8856E843F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10684" y="6343578"/>
            <a:ext cx="1295581" cy="51442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36F0681-854C-CFD6-2C7E-E62BB6B078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16518" y="2753415"/>
            <a:ext cx="3858163" cy="2514951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C44658D8-C71F-F5DB-DEF9-254AC8F5F1BE}"/>
              </a:ext>
            </a:extLst>
          </p:cNvPr>
          <p:cNvSpPr txBox="1"/>
          <p:nvPr/>
        </p:nvSpPr>
        <p:spPr>
          <a:xfrm>
            <a:off x="1636063" y="2569619"/>
            <a:ext cx="4891295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>
                <a:solidFill>
                  <a:srgbClr val="243782"/>
                </a:solidFill>
                <a:latin typeface="+mj-lt"/>
              </a:rPr>
              <a:t>Key business criteria: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sz="1400" dirty="0"/>
              <a:t>Active in timber trading (B2B and B2C retail).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sz="1400" dirty="0"/>
              <a:t>Company in operation for 30 years. Each year, its profits are reinvested in equity (reserves).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sz="1400" dirty="0"/>
              <a:t>No short-term investment plans.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sz="1400" dirty="0"/>
              <a:t>Approaching us to renew two company cars for their employees, who are given the option to buy back their vehicle after five years.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sz="1400" dirty="0"/>
              <a:t>Tends to optimise their tax basis using depreciation charges on their vehicles.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sz="1400" dirty="0"/>
              <a:t>Signs servicing agreements directly with the dealership.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sz="1400" dirty="0"/>
              <a:t>No information available on cash flow status.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AD30F99-F428-9B5C-999A-59877BA05099}"/>
              </a:ext>
            </a:extLst>
          </p:cNvPr>
          <p:cNvSpPr txBox="1"/>
          <p:nvPr/>
        </p:nvSpPr>
        <p:spPr>
          <a:xfrm>
            <a:off x="7316517" y="2191725"/>
            <a:ext cx="385816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i="1" dirty="0">
                <a:solidFill>
                  <a:schemeClr val="bg1">
                    <a:lumMod val="50000"/>
                  </a:schemeClr>
                </a:solidFill>
              </a:rPr>
              <a:t>Rank the acquisition methods from the most suitable one (1) to least suitable one (4)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9C9B9825-FA60-72CC-9B87-72D11C53AE8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29207" y="2786194"/>
            <a:ext cx="1235392" cy="1226990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2639CD2-9268-B45A-4A49-309016AA9636}"/>
              </a:ext>
            </a:extLst>
          </p:cNvPr>
          <p:cNvSpPr txBox="1"/>
          <p:nvPr/>
        </p:nvSpPr>
        <p:spPr>
          <a:xfrm>
            <a:off x="254931" y="1335730"/>
            <a:ext cx="109197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Here’s a </a:t>
            </a:r>
            <a:r>
              <a:rPr lang="en-GB" sz="1600" dirty="0">
                <a:solidFill>
                  <a:srgbClr val="243782"/>
                </a:solidFill>
                <a:latin typeface="+mj-lt"/>
              </a:rPr>
              <a:t>summary of the key business criteria</a:t>
            </a:r>
            <a:r>
              <a:rPr lang="en-GB" sz="1600" dirty="0"/>
              <a:t> discovered during your sales talk with Mr Jacques de </a:t>
            </a:r>
            <a:r>
              <a:rPr lang="en-GB" sz="1600" dirty="0" err="1"/>
              <a:t>l’Écorce</a:t>
            </a:r>
            <a:r>
              <a:rPr lang="en-GB" sz="1600" dirty="0"/>
              <a:t>.</a:t>
            </a:r>
          </a:p>
          <a:p>
            <a:r>
              <a:rPr lang="en-GB" sz="1600" dirty="0"/>
              <a:t>Based on these factors, </a:t>
            </a:r>
            <a:r>
              <a:rPr lang="en-GB" sz="1600" dirty="0">
                <a:solidFill>
                  <a:srgbClr val="243782"/>
                </a:solidFill>
                <a:latin typeface="+mj-lt"/>
              </a:rPr>
              <a:t>which acquisition method do you recommend</a:t>
            </a:r>
            <a:r>
              <a:rPr lang="en-GB" sz="1600" dirty="0"/>
              <a:t>?</a:t>
            </a:r>
          </a:p>
        </p:txBody>
      </p:sp>
      <p:sp>
        <p:nvSpPr>
          <p:cNvPr id="13" name="Rettangolo 12"/>
          <p:cNvSpPr/>
          <p:nvPr/>
        </p:nvSpPr>
        <p:spPr>
          <a:xfrm>
            <a:off x="10057187" y="6384612"/>
            <a:ext cx="1077539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GB"/>
              <a:t>SUBMIT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6046958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3E72CA-DBD1-6516-0292-10107EF4DD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04 – Practical exercises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D378E4C-461B-D7BA-127E-11C52D95A2DB}"/>
              </a:ext>
            </a:extLst>
          </p:cNvPr>
          <p:cNvSpPr txBox="1"/>
          <p:nvPr/>
        </p:nvSpPr>
        <p:spPr>
          <a:xfrm>
            <a:off x="126079" y="717842"/>
            <a:ext cx="745219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Which </a:t>
            </a:r>
            <a:r>
              <a:rPr lang="en-GB" dirty="0">
                <a:solidFill>
                  <a:schemeClr val="bg1"/>
                </a:solidFill>
                <a:latin typeface="+mj-lt"/>
              </a:rPr>
              <a:t>acquisition method do you recommend</a:t>
            </a:r>
            <a:r>
              <a:rPr lang="en-GB" dirty="0">
                <a:solidFill>
                  <a:schemeClr val="bg1"/>
                </a:solidFill>
              </a:rPr>
              <a:t>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393469B-EE55-D7B4-FB89-F8856E843F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10684" y="6343578"/>
            <a:ext cx="1295581" cy="51442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36F0681-854C-CFD6-2C7E-E62BB6B078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16518" y="2753415"/>
            <a:ext cx="3858163" cy="2514951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00E79DE2-7F86-B5E9-7C14-25F1537F852D}"/>
              </a:ext>
            </a:extLst>
          </p:cNvPr>
          <p:cNvSpPr/>
          <p:nvPr/>
        </p:nvSpPr>
        <p:spPr>
          <a:xfrm>
            <a:off x="8372475" y="4134496"/>
            <a:ext cx="1984284" cy="3971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Financial Leasing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4F7948C-A896-A12A-018D-A6641B2FE115}"/>
              </a:ext>
            </a:extLst>
          </p:cNvPr>
          <p:cNvSpPr/>
          <p:nvPr/>
        </p:nvSpPr>
        <p:spPr>
          <a:xfrm>
            <a:off x="8372475" y="4738972"/>
            <a:ext cx="1984284" cy="3971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Operational Leasing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B6C11E63-EE87-A3CD-49B6-C1DBDBE1DD0C}"/>
              </a:ext>
            </a:extLst>
          </p:cNvPr>
          <p:cNvSpPr/>
          <p:nvPr/>
        </p:nvSpPr>
        <p:spPr>
          <a:xfrm>
            <a:off x="8372475" y="2933214"/>
            <a:ext cx="1984284" cy="3971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Classic Financing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F0AC13D2-AF6F-48D3-4425-D65A5747C3BA}"/>
              </a:ext>
            </a:extLst>
          </p:cNvPr>
          <p:cNvSpPr/>
          <p:nvPr/>
        </p:nvSpPr>
        <p:spPr>
          <a:xfrm>
            <a:off x="8372475" y="3521331"/>
            <a:ext cx="1984284" cy="3971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Cash Purchase</a:t>
            </a:r>
          </a:p>
        </p:txBody>
      </p:sp>
      <p:grpSp>
        <p:nvGrpSpPr>
          <p:cNvPr id="7" name="Gruppo 6"/>
          <p:cNvGrpSpPr/>
          <p:nvPr/>
        </p:nvGrpSpPr>
        <p:grpSpPr>
          <a:xfrm>
            <a:off x="3866370" y="1419892"/>
            <a:ext cx="3327290" cy="4923686"/>
            <a:chOff x="4015835" y="1298393"/>
            <a:chExt cx="3327290" cy="4923686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51F55652-05D2-FC0F-A96E-531F01A758CA}"/>
                </a:ext>
              </a:extLst>
            </p:cNvPr>
            <p:cNvSpPr/>
            <p:nvPr/>
          </p:nvSpPr>
          <p:spPr>
            <a:xfrm>
              <a:off x="4015835" y="1298393"/>
              <a:ext cx="3327290" cy="4923686"/>
            </a:xfrm>
            <a:prstGeom prst="rect">
              <a:avLst/>
            </a:prstGeom>
            <a:solidFill>
              <a:srgbClr val="F2F2F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2C14634F-EEF7-CA1A-A84D-ABA09827E227}"/>
                </a:ext>
              </a:extLst>
            </p:cNvPr>
            <p:cNvSpPr txBox="1"/>
            <p:nvPr/>
          </p:nvSpPr>
          <p:spPr>
            <a:xfrm>
              <a:off x="4250485" y="1690502"/>
              <a:ext cx="3041439" cy="3985706"/>
            </a:xfrm>
            <a:prstGeom prst="rect">
              <a:avLst/>
            </a:prstGeom>
            <a:solidFill>
              <a:srgbClr val="F2F2F2"/>
            </a:solidFill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en-GB" sz="1100" dirty="0">
                  <a:solidFill>
                    <a:srgbClr val="243782"/>
                  </a:solidFill>
                  <a:latin typeface="Encode Sans Expanded Medium"/>
                </a:rPr>
                <a:t>Oh no!</a:t>
              </a:r>
            </a:p>
            <a:p>
              <a:r>
                <a:rPr lang="en-GB" sz="1100" dirty="0">
                  <a:solidFill>
                    <a:srgbClr val="243782"/>
                  </a:solidFill>
                  <a:latin typeface="Encode Sans Expanded Medium"/>
                </a:rPr>
                <a:t>That’s not the right order.</a:t>
              </a:r>
            </a:p>
            <a:p>
              <a:endParaRPr lang="fr-BE" sz="1100" dirty="0">
                <a:solidFill>
                  <a:srgbClr val="243782"/>
                </a:solidFill>
                <a:latin typeface="Encode Sans Expanded Medium" panose="00000605000000000000" pitchFamily="2" charset="0"/>
              </a:endParaRPr>
            </a:p>
            <a:p>
              <a:r>
                <a:rPr lang="en-GB" sz="1100" dirty="0">
                  <a:solidFill>
                    <a:srgbClr val="243782"/>
                  </a:solidFill>
                  <a:latin typeface="Encode Sans Expanded Medium"/>
                </a:rPr>
                <a:t>The right order is:</a:t>
              </a:r>
            </a:p>
            <a:p>
              <a:pPr marL="228600" indent="-228600">
                <a:buFont typeface="+mj-lt"/>
                <a:buAutoNum type="arabicPeriod"/>
              </a:pPr>
              <a:r>
                <a:rPr lang="en-GB" sz="1100" dirty="0">
                  <a:solidFill>
                    <a:srgbClr val="243782"/>
                  </a:solidFill>
                  <a:latin typeface="Encode Sans Expanded Medium"/>
                </a:rPr>
                <a:t>Classic Financing</a:t>
              </a:r>
            </a:p>
            <a:p>
              <a:pPr marL="228600" indent="-228600">
                <a:buFont typeface="+mj-lt"/>
                <a:buAutoNum type="arabicPeriod"/>
              </a:pPr>
              <a:r>
                <a:rPr lang="en-GB" sz="1100" dirty="0">
                  <a:solidFill>
                    <a:srgbClr val="243782"/>
                  </a:solidFill>
                  <a:latin typeface="Encode Sans Expanded Medium"/>
                </a:rPr>
                <a:t>Cash Purchase</a:t>
              </a:r>
            </a:p>
            <a:p>
              <a:pPr marL="228600" indent="-228600">
                <a:buFont typeface="+mj-lt"/>
                <a:buAutoNum type="arabicPeriod"/>
              </a:pPr>
              <a:r>
                <a:rPr lang="en-GB" sz="1100" dirty="0">
                  <a:solidFill>
                    <a:srgbClr val="243782"/>
                  </a:solidFill>
                  <a:latin typeface="Encode Sans Expanded Medium"/>
                </a:rPr>
                <a:t>Financial Leasing</a:t>
              </a:r>
            </a:p>
            <a:p>
              <a:pPr marL="228600" indent="-228600">
                <a:buFont typeface="+mj-lt"/>
                <a:buAutoNum type="arabicPeriod"/>
              </a:pPr>
              <a:r>
                <a:rPr lang="en-GB" sz="1100" dirty="0">
                  <a:solidFill>
                    <a:srgbClr val="243782"/>
                  </a:solidFill>
                  <a:latin typeface="Encode Sans Expanded Medium"/>
                </a:rPr>
                <a:t>Operational Leasing</a:t>
              </a:r>
            </a:p>
            <a:p>
              <a:pPr marL="228600" indent="-228600">
                <a:buFont typeface="+mj-lt"/>
                <a:buAutoNum type="arabicPeriod"/>
              </a:pPr>
              <a:endParaRPr lang="fr-FR" sz="1100" dirty="0">
                <a:solidFill>
                  <a:srgbClr val="243782"/>
                </a:solidFill>
                <a:latin typeface="Encode Sans Expanded Medium"/>
              </a:endParaRPr>
            </a:p>
            <a:p>
              <a:r>
                <a:rPr lang="en-GB" sz="1100" dirty="0">
                  <a:solidFill>
                    <a:srgbClr val="243782"/>
                  </a:solidFill>
                  <a:latin typeface="Encode Sans Expanded Medium"/>
                  <a:sym typeface="Wingdings" panose="05000000000000000000" pitchFamily="2" charset="2"/>
                </a:rPr>
                <a:t>This customer seems to have a solid balance sheet structure as a result of deferring profits each year, which consolidates their equity  Solvency OK.</a:t>
              </a:r>
            </a:p>
            <a:p>
              <a:r>
                <a:rPr lang="en-GB" sz="1100" dirty="0">
                  <a:solidFill>
                    <a:srgbClr val="243782"/>
                  </a:solidFill>
                  <a:latin typeface="Encode Sans Expanded Medium"/>
                </a:rPr>
                <a:t>No investment plans.</a:t>
              </a:r>
            </a:p>
            <a:p>
              <a:r>
                <a:rPr lang="en-GB" sz="1100" dirty="0">
                  <a:solidFill>
                    <a:srgbClr val="243782"/>
                  </a:solidFill>
                  <a:latin typeface="Encode Sans Expanded Medium"/>
                </a:rPr>
                <a:t>They want to depreciate their vehicles and offer their employees the possibility to buy them back at the end of the contract.</a:t>
              </a:r>
            </a:p>
            <a:p>
              <a:r>
                <a:rPr lang="en-GB" sz="1100" dirty="0">
                  <a:solidFill>
                    <a:srgbClr val="243782"/>
                  </a:solidFill>
                  <a:latin typeface="Encode Sans Expanded Medium"/>
                </a:rPr>
                <a:t>Servicing agreement directly with the dealership.</a:t>
              </a:r>
            </a:p>
            <a:p>
              <a:r>
                <a:rPr lang="en-GB" sz="1100" dirty="0">
                  <a:solidFill>
                    <a:srgbClr val="243782"/>
                  </a:solidFill>
                  <a:latin typeface="Encode Sans Expanded Medium"/>
                </a:rPr>
                <a:t>Classic financing (and cash purchase, to a lesser extent) seems the best option.</a:t>
              </a:r>
            </a:p>
          </p:txBody>
        </p:sp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336C82F6-1229-30A8-35F3-841DFA94AEA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82749" y="1313221"/>
              <a:ext cx="650728" cy="540605"/>
            </a:xfrm>
            <a:prstGeom prst="rect">
              <a:avLst/>
            </a:prstGeom>
          </p:spPr>
        </p:pic>
        <p:sp>
          <p:nvSpPr>
            <p:cNvPr id="29" name="Rettangolo 28"/>
            <p:cNvSpPr/>
            <p:nvPr/>
          </p:nvSpPr>
          <p:spPr>
            <a:xfrm>
              <a:off x="5151140" y="5855763"/>
              <a:ext cx="914033" cy="276999"/>
            </a:xfrm>
            <a:prstGeom prst="rect">
              <a:avLst/>
            </a:prstGeom>
            <a:solidFill>
              <a:schemeClr val="accent1"/>
            </a:solidFill>
          </p:spPr>
          <p:txBody>
            <a:bodyPr wrap="none">
              <a:spAutoFit/>
            </a:bodyPr>
            <a:lstStyle/>
            <a:p>
              <a:r>
                <a:rPr lang="en-GB" sz="1200">
                  <a:solidFill>
                    <a:schemeClr val="bg1"/>
                  </a:solidFill>
                </a:rPr>
                <a:t>Next</a:t>
              </a:r>
            </a:p>
          </p:txBody>
        </p:sp>
      </p:grpSp>
      <p:grpSp>
        <p:nvGrpSpPr>
          <p:cNvPr id="6" name="Gruppo 5"/>
          <p:cNvGrpSpPr/>
          <p:nvPr/>
        </p:nvGrpSpPr>
        <p:grpSpPr>
          <a:xfrm>
            <a:off x="192869" y="1428446"/>
            <a:ext cx="3327290" cy="4914744"/>
            <a:chOff x="342334" y="1306947"/>
            <a:chExt cx="3327290" cy="4914744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E3EC06AE-3C43-6FB5-6BF9-D71751DB7B3D}"/>
                </a:ext>
              </a:extLst>
            </p:cNvPr>
            <p:cNvSpPr/>
            <p:nvPr/>
          </p:nvSpPr>
          <p:spPr>
            <a:xfrm>
              <a:off x="342334" y="1306947"/>
              <a:ext cx="3327290" cy="4914744"/>
            </a:xfrm>
            <a:prstGeom prst="rect">
              <a:avLst/>
            </a:prstGeom>
            <a:solidFill>
              <a:srgbClr val="F2F2F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97AF30CC-FF95-3D93-5FA1-E1A83F68E389}"/>
                </a:ext>
              </a:extLst>
            </p:cNvPr>
            <p:cNvSpPr txBox="1"/>
            <p:nvPr/>
          </p:nvSpPr>
          <p:spPr>
            <a:xfrm>
              <a:off x="576984" y="1972438"/>
              <a:ext cx="2857989" cy="600164"/>
            </a:xfrm>
            <a:prstGeom prst="rect">
              <a:avLst/>
            </a:prstGeom>
            <a:solidFill>
              <a:srgbClr val="F2F2F2"/>
            </a:solidFill>
          </p:spPr>
          <p:txBody>
            <a:bodyPr wrap="square" rtlCol="0">
              <a:spAutoFit/>
            </a:bodyPr>
            <a:lstStyle/>
            <a:p>
              <a:r>
                <a:rPr lang="en-GB" sz="1100" dirty="0">
                  <a:solidFill>
                    <a:srgbClr val="243782"/>
                  </a:solidFill>
                  <a:latin typeface="Encode Sans Expanded Medium" panose="00000605000000000000" pitchFamily="2" charset="0"/>
                </a:rPr>
                <a:t>Congratulations, that’s the right answer!</a:t>
              </a:r>
            </a:p>
            <a:p>
              <a:endParaRPr lang="fr-FR" sz="1100" dirty="0">
                <a:solidFill>
                  <a:srgbClr val="243782"/>
                </a:solidFill>
                <a:latin typeface="Encode Sans Expanded Medium" panose="00000605000000000000" pitchFamily="2" charset="0"/>
              </a:endParaRPr>
            </a:p>
            <a:p>
              <a:r>
                <a:rPr lang="en-GB" sz="1100" dirty="0">
                  <a:solidFill>
                    <a:srgbClr val="243782"/>
                  </a:solidFill>
                  <a:latin typeface="Encode Sans Expanded Medium" panose="00000605000000000000" pitchFamily="2" charset="0"/>
                </a:rPr>
                <a:t>Click on “Next” to analyse another case.</a:t>
              </a:r>
            </a:p>
          </p:txBody>
        </p:sp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6195DA59-F4C9-33A3-537F-46117205F5F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79887" y="1327438"/>
              <a:ext cx="652181" cy="572525"/>
            </a:xfrm>
            <a:prstGeom prst="rect">
              <a:avLst/>
            </a:prstGeom>
          </p:spPr>
        </p:pic>
        <p:sp>
          <p:nvSpPr>
            <p:cNvPr id="30" name="Rettangolo 29"/>
            <p:cNvSpPr/>
            <p:nvPr/>
          </p:nvSpPr>
          <p:spPr>
            <a:xfrm>
              <a:off x="1377467" y="5876629"/>
              <a:ext cx="914033" cy="276999"/>
            </a:xfrm>
            <a:prstGeom prst="rect">
              <a:avLst/>
            </a:prstGeom>
            <a:solidFill>
              <a:schemeClr val="accent1"/>
            </a:solidFill>
          </p:spPr>
          <p:txBody>
            <a:bodyPr wrap="none">
              <a:spAutoFit/>
            </a:bodyPr>
            <a:lstStyle/>
            <a:p>
              <a:r>
                <a:rPr lang="en-GB" sz="1200">
                  <a:solidFill>
                    <a:schemeClr val="bg1"/>
                  </a:solidFill>
                </a:rPr>
                <a:t>Next</a:t>
              </a:r>
            </a:p>
          </p:txBody>
        </p:sp>
      </p:grpSp>
      <p:sp>
        <p:nvSpPr>
          <p:cNvPr id="31" name="Rettangolo 30"/>
          <p:cNvSpPr/>
          <p:nvPr/>
        </p:nvSpPr>
        <p:spPr>
          <a:xfrm>
            <a:off x="10057187" y="6384612"/>
            <a:ext cx="1077539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GB"/>
              <a:t>SUBMIT</a:t>
            </a:r>
          </a:p>
        </p:txBody>
      </p:sp>
      <p:sp>
        <p:nvSpPr>
          <p:cNvPr id="9" name="TextBox 1">
            <a:extLst>
              <a:ext uri="{FF2B5EF4-FFF2-40B4-BE49-F238E27FC236}">
                <a16:creationId xmlns:a16="http://schemas.microsoft.com/office/drawing/2014/main" id="{6CC92E4F-06C6-FD99-12C5-E81D0AC10F36}"/>
              </a:ext>
            </a:extLst>
          </p:cNvPr>
          <p:cNvSpPr txBox="1"/>
          <p:nvPr/>
        </p:nvSpPr>
        <p:spPr>
          <a:xfrm>
            <a:off x="408263" y="6415390"/>
            <a:ext cx="7964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i="1" dirty="0">
                <a:solidFill>
                  <a:schemeClr val="bg1">
                    <a:lumMod val="95000"/>
                  </a:schemeClr>
                </a:solidFill>
              </a:rPr>
              <a:t>Rank the methods in the right order, then submit your answer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6326954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3E72CA-DBD1-6516-0292-10107EF4DD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04 – Practical exercises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D378E4C-461B-D7BA-127E-11C52D95A2DB}"/>
              </a:ext>
            </a:extLst>
          </p:cNvPr>
          <p:cNvSpPr txBox="1"/>
          <p:nvPr/>
        </p:nvSpPr>
        <p:spPr>
          <a:xfrm>
            <a:off x="126079" y="717842"/>
            <a:ext cx="745219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Which </a:t>
            </a:r>
            <a:r>
              <a:rPr lang="en-GB" dirty="0">
                <a:solidFill>
                  <a:schemeClr val="bg1"/>
                </a:solidFill>
                <a:latin typeface="+mj-lt"/>
              </a:rPr>
              <a:t>acquisition method do you recommend</a:t>
            </a:r>
            <a:r>
              <a:rPr lang="en-GB" dirty="0">
                <a:solidFill>
                  <a:schemeClr val="bg1"/>
                </a:solidFill>
              </a:rPr>
              <a:t>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393469B-EE55-D7B4-FB89-F8856E843F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10684" y="6343578"/>
            <a:ext cx="1295581" cy="51442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36F0681-854C-CFD6-2C7E-E62BB6B078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6518" y="2753415"/>
            <a:ext cx="3858163" cy="2514951"/>
          </a:xfrm>
          <a:prstGeom prst="rect">
            <a:avLst/>
          </a:prstGeom>
        </p:spPr>
      </p:pic>
      <p:pic>
        <p:nvPicPr>
          <p:cNvPr id="20" name="Picture 19" descr="A person wearing glasses&#10;&#10;Description automatically generated with low confidence">
            <a:extLst>
              <a:ext uri="{FF2B5EF4-FFF2-40B4-BE49-F238E27FC236}">
                <a16:creationId xmlns:a16="http://schemas.microsoft.com/office/drawing/2014/main" id="{08EC8120-CBAC-08F2-9D1E-5CD9F081831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7622" y="2897754"/>
            <a:ext cx="1273612" cy="1248638"/>
          </a:xfrm>
          <a:prstGeom prst="ellipse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D0C2F4A3-B32D-C3DC-2FAE-E0CB30C9018B}"/>
              </a:ext>
            </a:extLst>
          </p:cNvPr>
          <p:cNvSpPr txBox="1"/>
          <p:nvPr/>
        </p:nvSpPr>
        <p:spPr>
          <a:xfrm>
            <a:off x="1636063" y="2569619"/>
            <a:ext cx="4891295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>
                <a:solidFill>
                  <a:srgbClr val="243782"/>
                </a:solidFill>
                <a:latin typeface="+mj-lt"/>
              </a:rPr>
              <a:t>Key business criteria: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sz="1400" dirty="0"/>
              <a:t>Active in the creation of eco-responsible fashion.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sz="1400" dirty="0"/>
              <a:t>Significant drop in turnover as a result of the ongoing economic crisis, despite significant investment in their three outlets.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sz="1400" dirty="0"/>
              <a:t>Need to renew their 10-year-old vehicle and seeking a low monthly budget.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sz="1400" dirty="0"/>
              <a:t>Repeated mechanical issues with their current vehicle, resulting in unwanted cash flow shocks </a:t>
            </a:r>
            <a:r>
              <a:rPr lang="en-GB" sz="1400" dirty="0">
                <a:sym typeface="Wingdings" panose="05000000000000000000" pitchFamily="2" charset="2"/>
              </a:rPr>
              <a:t></a:t>
            </a:r>
            <a:r>
              <a:rPr lang="en-GB" sz="1400" dirty="0"/>
              <a:t> Situation not to be repeated in the future.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sz="1400" dirty="0"/>
              <a:t>Wants to spend as little time as possible on the accounting and running operations for their car.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0036F6C-FD14-C0C0-8033-8B49AC789D4A}"/>
              </a:ext>
            </a:extLst>
          </p:cNvPr>
          <p:cNvSpPr txBox="1"/>
          <p:nvPr/>
        </p:nvSpPr>
        <p:spPr>
          <a:xfrm>
            <a:off x="254931" y="1335730"/>
            <a:ext cx="110513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Here’s a </a:t>
            </a:r>
            <a:r>
              <a:rPr lang="en-GB" sz="1600" dirty="0">
                <a:solidFill>
                  <a:srgbClr val="243782"/>
                </a:solidFill>
                <a:latin typeface="+mj-lt"/>
              </a:rPr>
              <a:t>summary of the key business criteria</a:t>
            </a:r>
            <a:r>
              <a:rPr lang="en-GB" sz="1600" dirty="0"/>
              <a:t> discovered during your sales talk with Ms Aline de </a:t>
            </a:r>
            <a:r>
              <a:rPr lang="en-GB" sz="1600" dirty="0" err="1"/>
              <a:t>Lasoie</a:t>
            </a:r>
            <a:r>
              <a:rPr lang="en-GB" sz="1600" dirty="0"/>
              <a:t>.</a:t>
            </a:r>
          </a:p>
          <a:p>
            <a:r>
              <a:rPr lang="en-GB" sz="1600" dirty="0"/>
              <a:t>Based on these factors, </a:t>
            </a:r>
            <a:r>
              <a:rPr lang="en-GB" sz="1600" dirty="0">
                <a:solidFill>
                  <a:srgbClr val="243782"/>
                </a:solidFill>
                <a:latin typeface="+mj-lt"/>
              </a:rPr>
              <a:t>which acquisition method do you recommend</a:t>
            </a:r>
            <a:r>
              <a:rPr lang="en-GB" sz="1600" dirty="0"/>
              <a:t>?</a:t>
            </a:r>
          </a:p>
        </p:txBody>
      </p:sp>
      <p:sp>
        <p:nvSpPr>
          <p:cNvPr id="13" name="Rettangolo 12"/>
          <p:cNvSpPr/>
          <p:nvPr/>
        </p:nvSpPr>
        <p:spPr>
          <a:xfrm>
            <a:off x="10057187" y="6384612"/>
            <a:ext cx="1077539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GB"/>
              <a:t>SUBMIT</a:t>
            </a:r>
          </a:p>
        </p:txBody>
      </p:sp>
      <p:sp>
        <p:nvSpPr>
          <p:cNvPr id="6" name="TextBox 1">
            <a:extLst>
              <a:ext uri="{FF2B5EF4-FFF2-40B4-BE49-F238E27FC236}">
                <a16:creationId xmlns:a16="http://schemas.microsoft.com/office/drawing/2014/main" id="{5CC131D4-6CC5-934D-7A27-9E9B3592616A}"/>
              </a:ext>
            </a:extLst>
          </p:cNvPr>
          <p:cNvSpPr txBox="1"/>
          <p:nvPr/>
        </p:nvSpPr>
        <p:spPr>
          <a:xfrm>
            <a:off x="408263" y="6415390"/>
            <a:ext cx="7964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i="1" dirty="0">
                <a:solidFill>
                  <a:schemeClr val="bg1">
                    <a:lumMod val="95000"/>
                  </a:schemeClr>
                </a:solidFill>
              </a:rPr>
              <a:t>Rank the methods in the right order, then submit your answer</a:t>
            </a:r>
          </a:p>
        </p:txBody>
      </p:sp>
      <p:sp>
        <p:nvSpPr>
          <p:cNvPr id="7" name="TextBox 17">
            <a:extLst>
              <a:ext uri="{FF2B5EF4-FFF2-40B4-BE49-F238E27FC236}">
                <a16:creationId xmlns:a16="http://schemas.microsoft.com/office/drawing/2014/main" id="{532F4155-04E7-3CCF-68E7-9063A5409798}"/>
              </a:ext>
            </a:extLst>
          </p:cNvPr>
          <p:cNvSpPr txBox="1"/>
          <p:nvPr/>
        </p:nvSpPr>
        <p:spPr>
          <a:xfrm>
            <a:off x="7316517" y="2191725"/>
            <a:ext cx="385816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i="1" dirty="0">
                <a:solidFill>
                  <a:schemeClr val="bg1">
                    <a:lumMod val="50000"/>
                  </a:schemeClr>
                </a:solidFill>
              </a:rPr>
              <a:t>Rank the acquisition methods from the most suitable one (1) to least suitable one (4)</a:t>
            </a:r>
          </a:p>
        </p:txBody>
      </p:sp>
    </p:spTree>
    <p:extLst>
      <p:ext uri="{BB962C8B-B14F-4D97-AF65-F5344CB8AC3E}">
        <p14:creationId xmlns:p14="http://schemas.microsoft.com/office/powerpoint/2010/main" val="24986821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01 – Context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0" y="0"/>
            <a:ext cx="0" cy="0"/>
          </a:xfrm>
        </p:spPr>
        <p:txBody>
          <a:bodyPr/>
          <a:lstStyle/>
          <a:p>
            <a:pPr>
              <a:defRPr/>
            </a:pPr>
            <a:fld id="{C7694A8B-B4EF-4CCE-B727-82E532B49C40}" type="slidenum">
              <a:rPr lang="fr-FR" smtClean="0"/>
              <a:pPr>
                <a:defRPr/>
              </a:pPr>
              <a:t>6</a:t>
            </a:fld>
            <a:endParaRPr lang="fr-FR"/>
          </a:p>
        </p:txBody>
      </p:sp>
      <p:sp>
        <p:nvSpPr>
          <p:cNvPr id="3" name="TextBox 2"/>
          <p:cNvSpPr txBox="1"/>
          <p:nvPr/>
        </p:nvSpPr>
        <p:spPr>
          <a:xfrm>
            <a:off x="266700" y="1400283"/>
            <a:ext cx="103107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/>
              <a:t>Apart from budget, they also have </a:t>
            </a:r>
            <a:r>
              <a:rPr lang="en-GB">
                <a:solidFill>
                  <a:srgbClr val="243782"/>
                </a:solidFill>
                <a:latin typeface="+mj-lt"/>
              </a:rPr>
              <a:t>other business-related concerns</a:t>
            </a:r>
            <a:r>
              <a:rPr lang="en-GB"/>
              <a:t>…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FE67354-296F-D03B-8267-A88D45B42734}"/>
              </a:ext>
            </a:extLst>
          </p:cNvPr>
          <p:cNvSpPr txBox="1"/>
          <p:nvPr/>
        </p:nvSpPr>
        <p:spPr>
          <a:xfrm>
            <a:off x="178894" y="712001"/>
            <a:ext cx="705764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+mj-lt"/>
              </a:rPr>
              <a:t>Business concerns </a:t>
            </a:r>
            <a:r>
              <a:rPr lang="en-GB" dirty="0">
                <a:solidFill>
                  <a:schemeClr val="bg1"/>
                </a:solidFill>
              </a:rPr>
              <a:t>for your </a:t>
            </a:r>
            <a:r>
              <a:rPr lang="en-GB" dirty="0">
                <a:solidFill>
                  <a:schemeClr val="bg1"/>
                </a:solidFill>
                <a:latin typeface="+mj-lt"/>
              </a:rPr>
              <a:t>B2B customers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E005C36-2A2A-8871-8669-7C6AF1C4B775}"/>
              </a:ext>
            </a:extLst>
          </p:cNvPr>
          <p:cNvSpPr txBox="1"/>
          <p:nvPr/>
        </p:nvSpPr>
        <p:spPr>
          <a:xfrm>
            <a:off x="266700" y="6354618"/>
            <a:ext cx="618648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b="1" i="1" dirty="0">
                <a:solidFill>
                  <a:schemeClr val="bg1"/>
                </a:solidFill>
              </a:rPr>
              <a:t>Click on the left and right arrows</a:t>
            </a:r>
          </a:p>
        </p:txBody>
      </p:sp>
      <p:pic>
        <p:nvPicPr>
          <p:cNvPr id="14" name="Picture 13" descr="A person in a suit with his arms crossed&#10;&#10;Description automatically generated with medium confidence">
            <a:extLst>
              <a:ext uri="{FF2B5EF4-FFF2-40B4-BE49-F238E27FC236}">
                <a16:creationId xmlns:a16="http://schemas.microsoft.com/office/drawing/2014/main" id="{10747597-1DCA-6D22-6A4E-2FF052EB6FA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45965" y="1745512"/>
            <a:ext cx="3384376" cy="3966384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FFA5643E-F5B5-3806-1F86-EF39FDCC67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3532" y="3658547"/>
            <a:ext cx="333422" cy="352474"/>
          </a:xfrm>
          <a:prstGeom prst="rect">
            <a:avLst/>
          </a:prstGeom>
        </p:spPr>
      </p:pic>
      <p:sp>
        <p:nvSpPr>
          <p:cNvPr id="23" name="Cloud Callout 5">
            <a:extLst>
              <a:ext uri="{FF2B5EF4-FFF2-40B4-BE49-F238E27FC236}">
                <a16:creationId xmlns:a16="http://schemas.microsoft.com/office/drawing/2014/main" id="{06440689-6B39-32F6-CEEA-AD1334CAF307}"/>
              </a:ext>
            </a:extLst>
          </p:cNvPr>
          <p:cNvSpPr/>
          <p:nvPr/>
        </p:nvSpPr>
        <p:spPr>
          <a:xfrm flipH="1">
            <a:off x="635402" y="2365564"/>
            <a:ext cx="3885356" cy="3155432"/>
          </a:xfrm>
          <a:prstGeom prst="cloudCallout">
            <a:avLst>
              <a:gd name="adj1" fmla="val -72049"/>
              <a:gd name="adj2" fmla="val -51547"/>
            </a:avLst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8CFCC22F-B1DB-8044-2466-5E53DBDB8007}"/>
              </a:ext>
            </a:extLst>
          </p:cNvPr>
          <p:cNvSpPr/>
          <p:nvPr/>
        </p:nvSpPr>
        <p:spPr>
          <a:xfrm>
            <a:off x="1038902" y="2943874"/>
            <a:ext cx="3039322" cy="1015663"/>
          </a:xfrm>
          <a:prstGeom prst="rect">
            <a:avLst/>
          </a:prstGeom>
          <a:solidFill>
            <a:srgbClr val="E7E6E6"/>
          </a:solidFill>
        </p:spPr>
        <p:txBody>
          <a:bodyPr wrap="square">
            <a:spAutoFit/>
          </a:bodyPr>
          <a:lstStyle/>
          <a:p>
            <a:pPr marL="265113" lvl="1" indent="-173038">
              <a:buClr>
                <a:srgbClr val="243782"/>
              </a:buClr>
              <a:buFont typeface="Wingdings" panose="05000000000000000000" pitchFamily="2" charset="2"/>
              <a:buChar char="§"/>
            </a:pPr>
            <a:r>
              <a:rPr lang="en-GB" sz="1200" dirty="0"/>
              <a:t>Make sure I have sufficient </a:t>
            </a:r>
            <a:r>
              <a:rPr lang="en-GB" sz="1200" dirty="0">
                <a:solidFill>
                  <a:srgbClr val="243782"/>
                </a:solidFill>
                <a:latin typeface="+mj-lt"/>
              </a:rPr>
              <a:t>cash flow</a:t>
            </a:r>
            <a:endParaRPr lang="en-GB" sz="1200" dirty="0"/>
          </a:p>
          <a:p>
            <a:pPr marL="265113" lvl="1" indent="-173038">
              <a:buClr>
                <a:srgbClr val="243782"/>
              </a:buClr>
              <a:buFont typeface="Wingdings" panose="05000000000000000000" pitchFamily="2" charset="2"/>
              <a:buChar char="§"/>
            </a:pPr>
            <a:r>
              <a:rPr lang="en-GB" sz="1200" dirty="0"/>
              <a:t>Maintain my </a:t>
            </a:r>
            <a:r>
              <a:rPr lang="en-GB" sz="1200" dirty="0">
                <a:solidFill>
                  <a:srgbClr val="243782"/>
                </a:solidFill>
                <a:latin typeface="+mj-lt"/>
              </a:rPr>
              <a:t>solvency</a:t>
            </a:r>
          </a:p>
          <a:p>
            <a:pPr marL="265113" lvl="1" indent="-173038">
              <a:buClr>
                <a:srgbClr val="243782"/>
              </a:buClr>
              <a:buFont typeface="Wingdings" panose="05000000000000000000" pitchFamily="2" charset="2"/>
              <a:buChar char="§"/>
            </a:pPr>
            <a:r>
              <a:rPr lang="en-GB" sz="1200" dirty="0"/>
              <a:t>Claim expenses to pay </a:t>
            </a:r>
            <a:r>
              <a:rPr lang="en-GB" sz="1200" dirty="0">
                <a:solidFill>
                  <a:srgbClr val="243782"/>
                </a:solidFill>
                <a:latin typeface="+mj-lt"/>
              </a:rPr>
              <a:t>less</a:t>
            </a:r>
            <a:r>
              <a:rPr lang="en-GB" sz="1200" dirty="0"/>
              <a:t> </a:t>
            </a:r>
            <a:r>
              <a:rPr lang="en-GB" sz="1200" dirty="0">
                <a:solidFill>
                  <a:srgbClr val="243782"/>
                </a:solidFill>
                <a:latin typeface="+mj-lt"/>
              </a:rPr>
              <a:t>tax</a:t>
            </a:r>
          </a:p>
          <a:p>
            <a:pPr marL="265113" lvl="1" indent="-173038">
              <a:buClr>
                <a:srgbClr val="243782"/>
              </a:buClr>
              <a:buFont typeface="Wingdings" panose="05000000000000000000" pitchFamily="2" charset="2"/>
              <a:buChar char="§"/>
            </a:pPr>
            <a:r>
              <a:rPr lang="en-GB" sz="1200" dirty="0">
                <a:solidFill>
                  <a:srgbClr val="243782"/>
                </a:solidFill>
                <a:latin typeface="+mj-lt"/>
              </a:rPr>
              <a:t>Limit</a:t>
            </a:r>
            <a:r>
              <a:rPr lang="en-GB" sz="1200" dirty="0"/>
              <a:t> my financial and operational </a:t>
            </a:r>
            <a:r>
              <a:rPr lang="en-GB" sz="1200" dirty="0">
                <a:solidFill>
                  <a:srgbClr val="243782"/>
                </a:solidFill>
                <a:latin typeface="+mj-lt"/>
              </a:rPr>
              <a:t>risks</a:t>
            </a:r>
          </a:p>
          <a:p>
            <a:pPr marL="628650" lvl="1" indent="-171450">
              <a:buClr>
                <a:srgbClr val="243782"/>
              </a:buClr>
              <a:buFont typeface="Wingdings" panose="05000000000000000000" pitchFamily="2" charset="2"/>
              <a:buChar char="§"/>
            </a:pPr>
            <a:endParaRPr lang="en-GB" sz="1200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56D64B1B-143E-908C-3378-24F1A14CC1C8}"/>
              </a:ext>
            </a:extLst>
          </p:cNvPr>
          <p:cNvSpPr/>
          <p:nvPr/>
        </p:nvSpPr>
        <p:spPr>
          <a:xfrm>
            <a:off x="7236541" y="2325929"/>
            <a:ext cx="668593" cy="668593"/>
          </a:xfrm>
          <a:prstGeom prst="ellipse">
            <a:avLst/>
          </a:prstGeom>
          <a:solidFill>
            <a:srgbClr val="2437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Graphic 4" descr="Magnifying glass with solid fill">
            <a:extLst>
              <a:ext uri="{FF2B5EF4-FFF2-40B4-BE49-F238E27FC236}">
                <a16:creationId xmlns:a16="http://schemas.microsoft.com/office/drawing/2014/main" id="{6871691A-BF0A-99BE-B63D-F444309E0DAB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314989" y="2404377"/>
            <a:ext cx="511697" cy="51169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B23CDB0-8637-0EC0-D7CA-0B87833830D8}"/>
              </a:ext>
            </a:extLst>
          </p:cNvPr>
          <p:cNvSpPr txBox="1"/>
          <p:nvPr/>
        </p:nvSpPr>
        <p:spPr>
          <a:xfrm>
            <a:off x="8008789" y="2506336"/>
            <a:ext cx="19664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Click on the magnifying glass</a:t>
            </a:r>
          </a:p>
        </p:txBody>
      </p:sp>
    </p:spTree>
    <p:extLst>
      <p:ext uri="{BB962C8B-B14F-4D97-AF65-F5344CB8AC3E}">
        <p14:creationId xmlns:p14="http://schemas.microsoft.com/office/powerpoint/2010/main" val="3360271335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3E72CA-DBD1-6516-0292-10107EF4DD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04 – Practical exercises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D378E4C-461B-D7BA-127E-11C52D95A2DB}"/>
              </a:ext>
            </a:extLst>
          </p:cNvPr>
          <p:cNvSpPr txBox="1"/>
          <p:nvPr/>
        </p:nvSpPr>
        <p:spPr>
          <a:xfrm>
            <a:off x="126079" y="717842"/>
            <a:ext cx="745219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Which </a:t>
            </a:r>
            <a:r>
              <a:rPr lang="en-GB" dirty="0">
                <a:solidFill>
                  <a:schemeClr val="bg1"/>
                </a:solidFill>
                <a:latin typeface="+mj-lt"/>
              </a:rPr>
              <a:t>acquisition method do you recommend</a:t>
            </a:r>
            <a:r>
              <a:rPr lang="en-GB" dirty="0">
                <a:solidFill>
                  <a:schemeClr val="bg1"/>
                </a:solidFill>
              </a:rPr>
              <a:t>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393469B-EE55-D7B4-FB89-F8856E843F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10684" y="6343578"/>
            <a:ext cx="1295581" cy="51442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36F0681-854C-CFD6-2C7E-E62BB6B078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16518" y="2753415"/>
            <a:ext cx="3858163" cy="2514951"/>
          </a:xfrm>
          <a:prstGeom prst="rect">
            <a:avLst/>
          </a:prstGeom>
        </p:spPr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id="{EE4E2138-5C58-AD30-211B-B7E94A28767F}"/>
              </a:ext>
            </a:extLst>
          </p:cNvPr>
          <p:cNvSpPr/>
          <p:nvPr/>
        </p:nvSpPr>
        <p:spPr>
          <a:xfrm>
            <a:off x="8401238" y="3544409"/>
            <a:ext cx="1984284" cy="3971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Financial Leasing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DD3EC62E-3960-D41C-A646-1ED7C22399B2}"/>
              </a:ext>
            </a:extLst>
          </p:cNvPr>
          <p:cNvSpPr/>
          <p:nvPr/>
        </p:nvSpPr>
        <p:spPr>
          <a:xfrm>
            <a:off x="8349993" y="2916641"/>
            <a:ext cx="1984284" cy="3971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Operational Leasing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44CD7424-2D6C-7624-A3C7-2671C64BD745}"/>
              </a:ext>
            </a:extLst>
          </p:cNvPr>
          <p:cNvSpPr/>
          <p:nvPr/>
        </p:nvSpPr>
        <p:spPr>
          <a:xfrm>
            <a:off x="8400025" y="4740030"/>
            <a:ext cx="1984284" cy="3971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Classic Financing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BA65F815-380A-0801-4416-08C94F86FF1A}"/>
              </a:ext>
            </a:extLst>
          </p:cNvPr>
          <p:cNvSpPr/>
          <p:nvPr/>
        </p:nvSpPr>
        <p:spPr>
          <a:xfrm>
            <a:off x="8400025" y="4134112"/>
            <a:ext cx="1984284" cy="3971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Cash Purchase</a:t>
            </a:r>
          </a:p>
        </p:txBody>
      </p:sp>
      <p:grpSp>
        <p:nvGrpSpPr>
          <p:cNvPr id="7" name="Gruppo 6"/>
          <p:cNvGrpSpPr/>
          <p:nvPr/>
        </p:nvGrpSpPr>
        <p:grpSpPr>
          <a:xfrm>
            <a:off x="3862062" y="1197902"/>
            <a:ext cx="3327290" cy="4923686"/>
            <a:chOff x="4015835" y="1298393"/>
            <a:chExt cx="3327290" cy="4923686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2C176981-1EE1-DD6A-30C1-4BCAD21A572F}"/>
                </a:ext>
              </a:extLst>
            </p:cNvPr>
            <p:cNvSpPr/>
            <p:nvPr/>
          </p:nvSpPr>
          <p:spPr>
            <a:xfrm>
              <a:off x="4015835" y="1298393"/>
              <a:ext cx="3327290" cy="4923686"/>
            </a:xfrm>
            <a:prstGeom prst="rect">
              <a:avLst/>
            </a:prstGeom>
            <a:solidFill>
              <a:srgbClr val="F2F2F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890E10AF-45E9-6892-B830-A84401AA879B}"/>
                </a:ext>
              </a:extLst>
            </p:cNvPr>
            <p:cNvSpPr txBox="1"/>
            <p:nvPr/>
          </p:nvSpPr>
          <p:spPr>
            <a:xfrm>
              <a:off x="4250485" y="1652402"/>
              <a:ext cx="3041439" cy="3985706"/>
            </a:xfrm>
            <a:prstGeom prst="rect">
              <a:avLst/>
            </a:prstGeom>
            <a:solidFill>
              <a:srgbClr val="F2F2F2"/>
            </a:solidFill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en-GB" sz="1100" dirty="0">
                  <a:solidFill>
                    <a:srgbClr val="243782"/>
                  </a:solidFill>
                  <a:latin typeface="Encode Sans Expanded Medium" panose="00000605000000000000" pitchFamily="2" charset="0"/>
                </a:rPr>
                <a:t>Oh no!</a:t>
              </a:r>
            </a:p>
            <a:p>
              <a:r>
                <a:rPr lang="en-GB" sz="1100" dirty="0">
                  <a:solidFill>
                    <a:srgbClr val="243782"/>
                  </a:solidFill>
                  <a:latin typeface="Encode Sans Expanded Medium" panose="00000605000000000000" pitchFamily="2" charset="0"/>
                </a:rPr>
                <a:t>That’s not the right order.</a:t>
              </a:r>
            </a:p>
            <a:p>
              <a:endParaRPr lang="fr-BE" sz="1100" dirty="0">
                <a:solidFill>
                  <a:srgbClr val="243782"/>
                </a:solidFill>
                <a:latin typeface="Encode Sans Expanded Medium" panose="00000605000000000000" pitchFamily="2" charset="0"/>
              </a:endParaRPr>
            </a:p>
            <a:p>
              <a:r>
                <a:rPr lang="en-GB" sz="1100" dirty="0">
                  <a:solidFill>
                    <a:srgbClr val="243782"/>
                  </a:solidFill>
                  <a:latin typeface="Encode Sans Expanded Medium"/>
                </a:rPr>
                <a:t>The right order is:</a:t>
              </a:r>
            </a:p>
            <a:p>
              <a:pPr marL="228600" indent="-228600">
                <a:buFont typeface="+mj-lt"/>
                <a:buAutoNum type="arabicPeriod"/>
              </a:pPr>
              <a:r>
                <a:rPr lang="en-GB" sz="1100" dirty="0">
                  <a:solidFill>
                    <a:srgbClr val="243782"/>
                  </a:solidFill>
                  <a:latin typeface="Encode Sans Expanded Medium"/>
                </a:rPr>
                <a:t>Operational Leasing</a:t>
              </a:r>
            </a:p>
            <a:p>
              <a:pPr marL="228600" indent="-228600">
                <a:buFont typeface="+mj-lt"/>
                <a:buAutoNum type="arabicPeriod"/>
              </a:pPr>
              <a:r>
                <a:rPr lang="en-GB" sz="1100" dirty="0">
                  <a:solidFill>
                    <a:srgbClr val="243782"/>
                  </a:solidFill>
                  <a:latin typeface="Encode Sans Expanded Medium"/>
                </a:rPr>
                <a:t>Financial Leasing</a:t>
              </a:r>
            </a:p>
            <a:p>
              <a:pPr marL="228600" indent="-228600">
                <a:buFont typeface="+mj-lt"/>
                <a:buAutoNum type="arabicPeriod"/>
              </a:pPr>
              <a:r>
                <a:rPr lang="en-GB" sz="1100" dirty="0">
                  <a:solidFill>
                    <a:srgbClr val="243782"/>
                  </a:solidFill>
                  <a:latin typeface="Encode Sans Expanded Medium"/>
                </a:rPr>
                <a:t>Cash Purchase</a:t>
              </a:r>
            </a:p>
            <a:p>
              <a:pPr marL="228600" indent="-228600">
                <a:buFont typeface="+mj-lt"/>
                <a:buAutoNum type="arabicPeriod"/>
              </a:pPr>
              <a:r>
                <a:rPr lang="en-GB" sz="1100" dirty="0">
                  <a:solidFill>
                    <a:srgbClr val="243782"/>
                  </a:solidFill>
                  <a:latin typeface="Encode Sans Expanded Medium"/>
                </a:rPr>
                <a:t>Classic Financing (credit application refused by the bank)</a:t>
              </a:r>
            </a:p>
            <a:p>
              <a:pPr marL="228600" indent="-228600">
                <a:buFont typeface="+mj-lt"/>
                <a:buAutoNum type="arabicPeriod"/>
              </a:pPr>
              <a:endParaRPr lang="fr-FR" sz="1100" dirty="0">
                <a:solidFill>
                  <a:srgbClr val="243782"/>
                </a:solidFill>
                <a:latin typeface="Encode Sans Expanded Medium"/>
              </a:endParaRPr>
            </a:p>
            <a:p>
              <a:r>
                <a:rPr lang="en-GB" sz="1100" dirty="0">
                  <a:solidFill>
                    <a:srgbClr val="243782"/>
                  </a:solidFill>
                  <a:latin typeface="Encode Sans Expanded Medium"/>
                </a:rPr>
                <a:t>The sharp decline in turnover together with investments made in their stores (loans to be repaid) suggest that their cash flow and solvency are under pressure.</a:t>
              </a:r>
            </a:p>
            <a:p>
              <a:r>
                <a:rPr lang="en-GB" sz="1100" dirty="0">
                  <a:solidFill>
                    <a:srgbClr val="243782"/>
                  </a:solidFill>
                  <a:latin typeface="Encode Sans Expanded Medium"/>
                </a:rPr>
                <a:t>Their buy back for their 10-year-old car will make it impossible to offer a very competitive monthly budget (increased 1</a:t>
              </a:r>
              <a:r>
                <a:rPr lang="en-GB" sz="1100" baseline="30000" dirty="0">
                  <a:solidFill>
                    <a:srgbClr val="243782"/>
                  </a:solidFill>
                  <a:latin typeface="Encode Sans Expanded Medium"/>
                </a:rPr>
                <a:t>st</a:t>
              </a:r>
              <a:r>
                <a:rPr lang="en-GB" sz="1100" dirty="0">
                  <a:solidFill>
                    <a:srgbClr val="243782"/>
                  </a:solidFill>
                  <a:latin typeface="Encode Sans Expanded Medium"/>
                </a:rPr>
                <a:t> rent in financial leasing).</a:t>
              </a:r>
            </a:p>
            <a:p>
              <a:r>
                <a:rPr lang="en-GB" sz="1100" dirty="0">
                  <a:solidFill>
                    <a:srgbClr val="243782"/>
                  </a:solidFill>
                  <a:latin typeface="Encode Sans Expanded Medium"/>
                </a:rPr>
                <a:t>Wants to improve management of their mechanical risk.</a:t>
              </a:r>
            </a:p>
            <a:p>
              <a:r>
                <a:rPr lang="en-GB" sz="1100" dirty="0">
                  <a:solidFill>
                    <a:srgbClr val="243782"/>
                  </a:solidFill>
                  <a:latin typeface="Encode Sans Expanded Medium"/>
                </a:rPr>
                <a:t>Operational Leasing seems the best option.</a:t>
              </a:r>
            </a:p>
          </p:txBody>
        </p:sp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35BF3C99-4CA7-0E43-410A-58933DC95AF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82749" y="1313221"/>
              <a:ext cx="650728" cy="540605"/>
            </a:xfrm>
            <a:prstGeom prst="rect">
              <a:avLst/>
            </a:prstGeom>
          </p:spPr>
        </p:pic>
        <p:sp>
          <p:nvSpPr>
            <p:cNvPr id="35" name="Rettangolo 34"/>
            <p:cNvSpPr/>
            <p:nvPr/>
          </p:nvSpPr>
          <p:spPr>
            <a:xfrm>
              <a:off x="5176579" y="5878901"/>
              <a:ext cx="914033" cy="276999"/>
            </a:xfrm>
            <a:prstGeom prst="rect">
              <a:avLst/>
            </a:prstGeom>
            <a:solidFill>
              <a:schemeClr val="accent1"/>
            </a:solidFill>
          </p:spPr>
          <p:txBody>
            <a:bodyPr wrap="none">
              <a:spAutoFit/>
            </a:bodyPr>
            <a:lstStyle/>
            <a:p>
              <a:r>
                <a:rPr lang="en-GB" sz="1200">
                  <a:solidFill>
                    <a:schemeClr val="bg1"/>
                  </a:solidFill>
                </a:rPr>
                <a:t>Next</a:t>
              </a:r>
            </a:p>
          </p:txBody>
        </p:sp>
      </p:grpSp>
      <p:grpSp>
        <p:nvGrpSpPr>
          <p:cNvPr id="6" name="Gruppo 5"/>
          <p:cNvGrpSpPr/>
          <p:nvPr/>
        </p:nvGrpSpPr>
        <p:grpSpPr>
          <a:xfrm>
            <a:off x="188561" y="1206456"/>
            <a:ext cx="3327290" cy="4914744"/>
            <a:chOff x="342334" y="1306947"/>
            <a:chExt cx="3327290" cy="4914744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BBA9058C-7E2E-F04D-436B-57EB378F7D06}"/>
                </a:ext>
              </a:extLst>
            </p:cNvPr>
            <p:cNvSpPr/>
            <p:nvPr/>
          </p:nvSpPr>
          <p:spPr>
            <a:xfrm>
              <a:off x="342334" y="1306947"/>
              <a:ext cx="3327290" cy="4914744"/>
            </a:xfrm>
            <a:prstGeom prst="rect">
              <a:avLst/>
            </a:prstGeom>
            <a:solidFill>
              <a:srgbClr val="F2F2F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A49C329C-A217-203E-FF7B-8B27BC2089AB}"/>
                </a:ext>
              </a:extLst>
            </p:cNvPr>
            <p:cNvSpPr txBox="1"/>
            <p:nvPr/>
          </p:nvSpPr>
          <p:spPr>
            <a:xfrm>
              <a:off x="576984" y="1972438"/>
              <a:ext cx="2857989" cy="769441"/>
            </a:xfrm>
            <a:prstGeom prst="rect">
              <a:avLst/>
            </a:prstGeom>
            <a:solidFill>
              <a:srgbClr val="F2F2F2"/>
            </a:solidFill>
          </p:spPr>
          <p:txBody>
            <a:bodyPr wrap="square" rtlCol="0">
              <a:spAutoFit/>
            </a:bodyPr>
            <a:lstStyle/>
            <a:p>
              <a:r>
                <a:rPr lang="en-GB" sz="1100" dirty="0">
                  <a:solidFill>
                    <a:srgbClr val="243782"/>
                  </a:solidFill>
                  <a:latin typeface="Encode Sans Expanded Medium" panose="00000605000000000000" pitchFamily="2" charset="0"/>
                </a:rPr>
                <a:t>Congratulations, that’s the right answer!</a:t>
              </a:r>
            </a:p>
            <a:p>
              <a:endParaRPr lang="fr-FR" sz="1100" dirty="0">
                <a:solidFill>
                  <a:srgbClr val="243782"/>
                </a:solidFill>
                <a:latin typeface="Encode Sans Expanded Medium" panose="00000605000000000000" pitchFamily="2" charset="0"/>
              </a:endParaRPr>
            </a:p>
            <a:p>
              <a:r>
                <a:rPr lang="en-GB" sz="1100" dirty="0">
                  <a:solidFill>
                    <a:srgbClr val="243782"/>
                  </a:solidFill>
                  <a:latin typeface="Encode Sans Expanded Medium" panose="00000605000000000000" pitchFamily="2" charset="0"/>
                </a:rPr>
                <a:t>Click on “Next” to proceed further.</a:t>
              </a:r>
            </a:p>
          </p:txBody>
        </p:sp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66B6A248-61E4-F3C4-410D-F00DABD3DB5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79887" y="1327438"/>
              <a:ext cx="652181" cy="572525"/>
            </a:xfrm>
            <a:prstGeom prst="rect">
              <a:avLst/>
            </a:prstGeom>
          </p:spPr>
        </p:pic>
        <p:sp>
          <p:nvSpPr>
            <p:cNvPr id="36" name="Rettangolo 35"/>
            <p:cNvSpPr/>
            <p:nvPr/>
          </p:nvSpPr>
          <p:spPr>
            <a:xfrm>
              <a:off x="1361138" y="5855763"/>
              <a:ext cx="914033" cy="276999"/>
            </a:xfrm>
            <a:prstGeom prst="rect">
              <a:avLst/>
            </a:prstGeom>
            <a:solidFill>
              <a:schemeClr val="accent1"/>
            </a:solidFill>
          </p:spPr>
          <p:txBody>
            <a:bodyPr wrap="none">
              <a:spAutoFit/>
            </a:bodyPr>
            <a:lstStyle/>
            <a:p>
              <a:r>
                <a:rPr lang="en-GB" sz="1200">
                  <a:solidFill>
                    <a:schemeClr val="bg1"/>
                  </a:solidFill>
                </a:rPr>
                <a:t>Next</a:t>
              </a:r>
            </a:p>
          </p:txBody>
        </p:sp>
      </p:grpSp>
      <p:sp>
        <p:nvSpPr>
          <p:cNvPr id="37" name="Rettangolo 36"/>
          <p:cNvSpPr/>
          <p:nvPr/>
        </p:nvSpPr>
        <p:spPr>
          <a:xfrm>
            <a:off x="10057187" y="6384612"/>
            <a:ext cx="1077539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GB"/>
              <a:t>SUBMIT</a:t>
            </a:r>
          </a:p>
        </p:txBody>
      </p:sp>
      <p:sp>
        <p:nvSpPr>
          <p:cNvPr id="9" name="TextBox 1">
            <a:extLst>
              <a:ext uri="{FF2B5EF4-FFF2-40B4-BE49-F238E27FC236}">
                <a16:creationId xmlns:a16="http://schemas.microsoft.com/office/drawing/2014/main" id="{DAA4F2F1-405C-E460-A133-171EF5A0FC13}"/>
              </a:ext>
            </a:extLst>
          </p:cNvPr>
          <p:cNvSpPr txBox="1"/>
          <p:nvPr/>
        </p:nvSpPr>
        <p:spPr>
          <a:xfrm>
            <a:off x="408263" y="6415390"/>
            <a:ext cx="7964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i="1" dirty="0">
                <a:solidFill>
                  <a:schemeClr val="bg1">
                    <a:lumMod val="95000"/>
                  </a:schemeClr>
                </a:solidFill>
              </a:rPr>
              <a:t>Rank the methods in the right order, then submit your answer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78096432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343DCCA5-F0DB-484A-A201-703EC340C3B1}"/>
              </a:ext>
            </a:extLst>
          </p:cNvPr>
          <p:cNvSpPr txBox="1"/>
          <p:nvPr/>
        </p:nvSpPr>
        <p:spPr>
          <a:xfrm>
            <a:off x="200143" y="779776"/>
            <a:ext cx="46530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>
                <a:solidFill>
                  <a:schemeClr val="bg1"/>
                </a:solidFill>
                <a:latin typeface="Encode Sans Expanded Medium" panose="00000605000000000000" pitchFamily="2" charset="0"/>
              </a:rPr>
              <a:t>OVERVIEW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4106481-3191-9F1C-1522-B88AF3FEE62F}"/>
              </a:ext>
            </a:extLst>
          </p:cNvPr>
          <p:cNvSpPr/>
          <p:nvPr/>
        </p:nvSpPr>
        <p:spPr>
          <a:xfrm>
            <a:off x="161925" y="1266825"/>
            <a:ext cx="11334750" cy="5229225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2" name="Picture 31" descr="Chart&#10;&#10;Description automatically generated">
            <a:extLst>
              <a:ext uri="{FF2B5EF4-FFF2-40B4-BE49-F238E27FC236}">
                <a16:creationId xmlns:a16="http://schemas.microsoft.com/office/drawing/2014/main" id="{A11EC49A-9AFB-B7CE-9E5D-32542B8731C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0376" y="1063934"/>
            <a:ext cx="1070230" cy="713487"/>
          </a:xfrm>
          <a:prstGeom prst="rect">
            <a:avLst/>
          </a:prstGeom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id="{43F4EC80-C46E-0064-8555-4E3A5E536B57}"/>
              </a:ext>
            </a:extLst>
          </p:cNvPr>
          <p:cNvSpPr/>
          <p:nvPr/>
        </p:nvSpPr>
        <p:spPr>
          <a:xfrm>
            <a:off x="3116807" y="1043613"/>
            <a:ext cx="7166904" cy="713487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20A2FAC-4FC2-696F-0BB6-1746037FF68A}"/>
              </a:ext>
            </a:extLst>
          </p:cNvPr>
          <p:cNvSpPr txBox="1"/>
          <p:nvPr/>
        </p:nvSpPr>
        <p:spPr>
          <a:xfrm>
            <a:off x="3930902" y="1259708"/>
            <a:ext cx="556493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b="1" dirty="0">
                <a:solidFill>
                  <a:schemeClr val="bg1"/>
                </a:solidFill>
              </a:rPr>
              <a:t>Context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E141B65-48C2-A1C4-E977-C80F4E8EC370}"/>
              </a:ext>
            </a:extLst>
          </p:cNvPr>
          <p:cNvSpPr txBox="1"/>
          <p:nvPr/>
        </p:nvSpPr>
        <p:spPr>
          <a:xfrm>
            <a:off x="3116807" y="1136598"/>
            <a:ext cx="81409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800" b="1">
                <a:solidFill>
                  <a:schemeClr val="bg1"/>
                </a:solidFill>
              </a:rPr>
              <a:t>01</a:t>
            </a:r>
            <a:r>
              <a:rPr lang="en-GB" sz="160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B6886C52-777B-1161-6ACA-62FC3D51B49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0376" y="1991280"/>
            <a:ext cx="1070230" cy="713487"/>
          </a:xfrm>
          <a:prstGeom prst="rect">
            <a:avLst/>
          </a:prstGeom>
        </p:spPr>
      </p:pic>
      <p:sp>
        <p:nvSpPr>
          <p:cNvPr id="38" name="Rectangle 37">
            <a:extLst>
              <a:ext uri="{FF2B5EF4-FFF2-40B4-BE49-F238E27FC236}">
                <a16:creationId xmlns:a16="http://schemas.microsoft.com/office/drawing/2014/main" id="{9E81DD75-BAF7-5926-FC70-19A8B76B986F}"/>
              </a:ext>
            </a:extLst>
          </p:cNvPr>
          <p:cNvSpPr/>
          <p:nvPr/>
        </p:nvSpPr>
        <p:spPr>
          <a:xfrm>
            <a:off x="3116807" y="1943572"/>
            <a:ext cx="7166904" cy="724807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8D08584-2D2F-86C7-5640-F160AFFB1519}"/>
              </a:ext>
            </a:extLst>
          </p:cNvPr>
          <p:cNvSpPr txBox="1"/>
          <p:nvPr/>
        </p:nvSpPr>
        <p:spPr>
          <a:xfrm>
            <a:off x="3930902" y="2140002"/>
            <a:ext cx="620369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b="1" dirty="0">
                <a:solidFill>
                  <a:schemeClr val="bg1"/>
                </a:solidFill>
              </a:rPr>
              <a:t>Perceived advantages and disadvantages of each acquisition method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B949B9D-AD5C-E02F-784C-D9913D58F290}"/>
              </a:ext>
            </a:extLst>
          </p:cNvPr>
          <p:cNvSpPr txBox="1"/>
          <p:nvPr/>
        </p:nvSpPr>
        <p:spPr>
          <a:xfrm>
            <a:off x="3116807" y="2016892"/>
            <a:ext cx="81409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800" b="1">
                <a:solidFill>
                  <a:schemeClr val="bg1"/>
                </a:solidFill>
              </a:rPr>
              <a:t>02</a:t>
            </a:r>
            <a:r>
              <a:rPr lang="en-GB" sz="160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44" name="Picture 43" descr="A picture containing text&#10;&#10;Description automatically generated">
            <a:extLst>
              <a:ext uri="{FF2B5EF4-FFF2-40B4-BE49-F238E27FC236}">
                <a16:creationId xmlns:a16="http://schemas.microsoft.com/office/drawing/2014/main" id="{47513B1B-5204-4568-336F-49533D04FDE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60376" y="2957958"/>
            <a:ext cx="1070230" cy="711705"/>
          </a:xfrm>
          <a:prstGeom prst="rect">
            <a:avLst/>
          </a:prstGeom>
        </p:spPr>
      </p:pic>
      <p:sp>
        <p:nvSpPr>
          <p:cNvPr id="45" name="Rectangle 44">
            <a:extLst>
              <a:ext uri="{FF2B5EF4-FFF2-40B4-BE49-F238E27FC236}">
                <a16:creationId xmlns:a16="http://schemas.microsoft.com/office/drawing/2014/main" id="{EEF41C7D-10F2-43E5-0A2D-3EB909FB1534}"/>
              </a:ext>
            </a:extLst>
          </p:cNvPr>
          <p:cNvSpPr/>
          <p:nvPr/>
        </p:nvSpPr>
        <p:spPr>
          <a:xfrm>
            <a:off x="3116807" y="2935229"/>
            <a:ext cx="7166904" cy="711705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7C231579-9492-7235-C390-BE518C5D1AE0}"/>
              </a:ext>
            </a:extLst>
          </p:cNvPr>
          <p:cNvSpPr txBox="1"/>
          <p:nvPr/>
        </p:nvSpPr>
        <p:spPr>
          <a:xfrm>
            <a:off x="3930902" y="3141492"/>
            <a:ext cx="5564931" cy="30777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1400" b="1" dirty="0">
                <a:solidFill>
                  <a:schemeClr val="bg1"/>
                </a:solidFill>
              </a:rPr>
              <a:t>Which acquisition method for which customer?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C87D9F21-C252-D943-FEA2-D484C797F13B}"/>
              </a:ext>
            </a:extLst>
          </p:cNvPr>
          <p:cNvSpPr txBox="1"/>
          <p:nvPr/>
        </p:nvSpPr>
        <p:spPr>
          <a:xfrm>
            <a:off x="3116807" y="3018382"/>
            <a:ext cx="81409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800" b="1">
                <a:solidFill>
                  <a:schemeClr val="bg1"/>
                </a:solidFill>
              </a:rPr>
              <a:t>03</a:t>
            </a:r>
            <a:r>
              <a:rPr lang="en-GB" sz="160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11AF5FC9-7B67-026D-FB18-026C17F6625A}"/>
              </a:ext>
            </a:extLst>
          </p:cNvPr>
          <p:cNvSpPr/>
          <p:nvPr/>
        </p:nvSpPr>
        <p:spPr>
          <a:xfrm>
            <a:off x="3116807" y="5884845"/>
            <a:ext cx="7166904" cy="74402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B1B28642-C5D0-9258-E565-5078AD9652EF}"/>
              </a:ext>
            </a:extLst>
          </p:cNvPr>
          <p:cNvSpPr txBox="1"/>
          <p:nvPr/>
        </p:nvSpPr>
        <p:spPr>
          <a:xfrm>
            <a:off x="3930902" y="6137318"/>
            <a:ext cx="556493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b="1">
                <a:solidFill>
                  <a:schemeClr val="bg1"/>
                </a:solidFill>
              </a:rPr>
              <a:t>Learning assessment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B3A3B60F-6200-09B0-89FE-30C918D0F6B7}"/>
              </a:ext>
            </a:extLst>
          </p:cNvPr>
          <p:cNvSpPr/>
          <p:nvPr/>
        </p:nvSpPr>
        <p:spPr>
          <a:xfrm>
            <a:off x="3116807" y="4871117"/>
            <a:ext cx="7166904" cy="711705"/>
          </a:xfrm>
          <a:prstGeom prst="rect">
            <a:avLst/>
          </a:prstGeom>
          <a:solidFill>
            <a:srgbClr val="2437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371D4F84-7E57-8568-BD31-14293AF10A30}"/>
              </a:ext>
            </a:extLst>
          </p:cNvPr>
          <p:cNvSpPr txBox="1"/>
          <p:nvPr/>
        </p:nvSpPr>
        <p:spPr>
          <a:xfrm>
            <a:off x="3930902" y="5077380"/>
            <a:ext cx="556493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b="1">
                <a:solidFill>
                  <a:schemeClr val="bg1"/>
                </a:solidFill>
              </a:rPr>
              <a:t>Conclusion</a:t>
            </a:r>
          </a:p>
        </p:txBody>
      </p:sp>
      <p:pic>
        <p:nvPicPr>
          <p:cNvPr id="52" name="Picture 2" descr="Nos rédacteurs rédigent la conclusion optimale pour votre mémoire.">
            <a:extLst>
              <a:ext uri="{FF2B5EF4-FFF2-40B4-BE49-F238E27FC236}">
                <a16:creationId xmlns:a16="http://schemas.microsoft.com/office/drawing/2014/main" id="{28B6699B-60B7-8F1B-3550-7EEA0E01B9E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60376" y="4875556"/>
            <a:ext cx="1070230" cy="721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C972994B-8D64-B027-5CA2-A55D5DAEE10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60377" y="5879223"/>
            <a:ext cx="1070230" cy="757238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05A2754A-4440-0DCF-C780-3D1566449E61}"/>
              </a:ext>
            </a:extLst>
          </p:cNvPr>
          <p:cNvSpPr/>
          <p:nvPr/>
        </p:nvSpPr>
        <p:spPr>
          <a:xfrm>
            <a:off x="3116807" y="3848521"/>
            <a:ext cx="7166904" cy="711705"/>
          </a:xfrm>
          <a:prstGeom prst="rect">
            <a:avLst/>
          </a:prstGeom>
          <a:solidFill>
            <a:srgbClr val="70AD4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4F9187C-5D02-0C56-8D5A-9784264FCE82}"/>
              </a:ext>
            </a:extLst>
          </p:cNvPr>
          <p:cNvSpPr txBox="1"/>
          <p:nvPr/>
        </p:nvSpPr>
        <p:spPr>
          <a:xfrm>
            <a:off x="3930902" y="4054784"/>
            <a:ext cx="5564931" cy="30777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1400" b="1">
                <a:solidFill>
                  <a:schemeClr val="bg1"/>
                </a:solidFill>
              </a:rPr>
              <a:t>Practical exercises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973B836-8E2A-9442-A55E-39969D1AA00C}"/>
              </a:ext>
            </a:extLst>
          </p:cNvPr>
          <p:cNvSpPr txBox="1"/>
          <p:nvPr/>
        </p:nvSpPr>
        <p:spPr>
          <a:xfrm>
            <a:off x="3116807" y="3926408"/>
            <a:ext cx="81409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800" b="1">
                <a:solidFill>
                  <a:schemeClr val="bg1"/>
                </a:solidFill>
              </a:rPr>
              <a:t>04</a:t>
            </a:r>
            <a:r>
              <a:rPr lang="en-GB" sz="160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26" name="Picture 25" descr="A picture containing text, person, standing">
            <a:extLst>
              <a:ext uri="{FF2B5EF4-FFF2-40B4-BE49-F238E27FC236}">
                <a16:creationId xmlns:a16="http://schemas.microsoft.com/office/drawing/2014/main" id="{C6B6FEB2-4D89-7874-C394-D99BE797CED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60376" y="3848520"/>
            <a:ext cx="1070230" cy="711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6845420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25645B-BC4D-3C02-C21E-547407A2BF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Conclusion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866C2BC-4EE7-E6AB-5A1A-B3A0A5C0E0DD}"/>
              </a:ext>
            </a:extLst>
          </p:cNvPr>
          <p:cNvSpPr txBox="1"/>
          <p:nvPr/>
        </p:nvSpPr>
        <p:spPr>
          <a:xfrm>
            <a:off x="463345" y="1496913"/>
            <a:ext cx="5251655" cy="378565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285750" indent="-285750">
              <a:buClr>
                <a:srgbClr val="243782"/>
              </a:buClr>
              <a:buFont typeface="Wingdings" panose="05000000000000000000" pitchFamily="2" charset="2"/>
              <a:buChar char="§"/>
            </a:pPr>
            <a:r>
              <a:rPr lang="en-GB" sz="1600" dirty="0"/>
              <a:t>Available </a:t>
            </a:r>
            <a:r>
              <a:rPr lang="en-GB" sz="1600" dirty="0">
                <a:solidFill>
                  <a:srgbClr val="243782"/>
                </a:solidFill>
                <a:latin typeface="+mj-lt"/>
              </a:rPr>
              <a:t>cash flow</a:t>
            </a:r>
            <a:r>
              <a:rPr lang="en-GB" sz="1600" dirty="0"/>
              <a:t>, preserving </a:t>
            </a:r>
            <a:r>
              <a:rPr lang="en-GB" sz="1600" dirty="0">
                <a:solidFill>
                  <a:srgbClr val="243782"/>
                </a:solidFill>
                <a:latin typeface="+mj-lt"/>
              </a:rPr>
              <a:t>credit lines </a:t>
            </a:r>
            <a:r>
              <a:rPr lang="en-GB" sz="1600" dirty="0"/>
              <a:t>and </a:t>
            </a:r>
            <a:r>
              <a:rPr lang="en-GB" sz="1600" dirty="0">
                <a:solidFill>
                  <a:srgbClr val="243782"/>
                </a:solidFill>
                <a:latin typeface="+mj-lt"/>
              </a:rPr>
              <a:t>claiming expenses</a:t>
            </a:r>
            <a:r>
              <a:rPr lang="en-GB" sz="1600" dirty="0"/>
              <a:t> to limit taxes to pay are </a:t>
            </a:r>
            <a:r>
              <a:rPr lang="en-GB" sz="1600" dirty="0">
                <a:solidFill>
                  <a:srgbClr val="243782"/>
                </a:solidFill>
                <a:latin typeface="+mj-lt"/>
              </a:rPr>
              <a:t>key</a:t>
            </a:r>
            <a:r>
              <a:rPr lang="en-GB" sz="1600" dirty="0"/>
              <a:t> management criteria for most of your B2B customers.</a:t>
            </a:r>
          </a:p>
          <a:p>
            <a:pPr marL="285750" indent="-285750">
              <a:buClr>
                <a:srgbClr val="243782"/>
              </a:buClr>
              <a:buFont typeface="Wingdings" panose="05000000000000000000" pitchFamily="2" charset="2"/>
              <a:buChar char="§"/>
            </a:pPr>
            <a:endParaRPr lang="fr-FR" sz="1600" dirty="0"/>
          </a:p>
          <a:p>
            <a:pPr marL="285750" indent="-285750">
              <a:buClr>
                <a:srgbClr val="243782"/>
              </a:buClr>
              <a:buFont typeface="Wingdings" panose="05000000000000000000" pitchFamily="2" charset="2"/>
              <a:buChar char="§"/>
            </a:pPr>
            <a:r>
              <a:rPr lang="en-GB" sz="1600" dirty="0"/>
              <a:t>As a sales advisor, your ability to offer </a:t>
            </a:r>
            <a:r>
              <a:rPr lang="en-GB" sz="1600" dirty="0">
                <a:solidFill>
                  <a:srgbClr val="243782"/>
                </a:solidFill>
                <a:latin typeface="+mj-lt"/>
              </a:rPr>
              <a:t>adapted </a:t>
            </a:r>
            <a:r>
              <a:rPr lang="en-GB" sz="1600" dirty="0"/>
              <a:t>financial </a:t>
            </a:r>
            <a:r>
              <a:rPr lang="en-GB" sz="1600" dirty="0">
                <a:solidFill>
                  <a:srgbClr val="243782"/>
                </a:solidFill>
                <a:latin typeface="+mj-lt"/>
              </a:rPr>
              <a:t>solutions</a:t>
            </a:r>
            <a:r>
              <a:rPr lang="en-GB" sz="1600" dirty="0"/>
              <a:t> to each customer, bearing in mind their </a:t>
            </a:r>
            <a:r>
              <a:rPr lang="en-GB" sz="1600" dirty="0">
                <a:solidFill>
                  <a:srgbClr val="243782"/>
                </a:solidFill>
                <a:latin typeface="+mj-lt"/>
              </a:rPr>
              <a:t>business concerns</a:t>
            </a:r>
            <a:r>
              <a:rPr lang="en-GB" sz="1600" dirty="0"/>
              <a:t>, is an asset that can make the difference. Don't forget that more than one-third of your B2B customers are seeking </a:t>
            </a:r>
            <a:r>
              <a:rPr lang="en-GB" sz="1600" dirty="0">
                <a:solidFill>
                  <a:srgbClr val="243782"/>
                </a:solidFill>
                <a:latin typeface="+mj-lt"/>
              </a:rPr>
              <a:t>advice</a:t>
            </a:r>
            <a:r>
              <a:rPr lang="en-GB" sz="1600" dirty="0"/>
              <a:t>, including craftspeople/traders and very small businesses. </a:t>
            </a:r>
          </a:p>
          <a:p>
            <a:pPr marL="285750" indent="-285750">
              <a:buClr>
                <a:srgbClr val="243782"/>
              </a:buClr>
              <a:buFont typeface="Wingdings" panose="05000000000000000000" pitchFamily="2" charset="2"/>
              <a:buChar char="§"/>
            </a:pPr>
            <a:endParaRPr lang="fr-FR" sz="1600" dirty="0"/>
          </a:p>
          <a:p>
            <a:pPr marL="285750" indent="-285750">
              <a:buClr>
                <a:srgbClr val="243782"/>
              </a:buClr>
              <a:buFont typeface="Wingdings" panose="05000000000000000000" pitchFamily="2" charset="2"/>
              <a:buChar char="§"/>
            </a:pPr>
            <a:r>
              <a:rPr lang="en-GB" sz="1600" dirty="0"/>
              <a:t>Each acquisition method has its own specific </a:t>
            </a:r>
            <a:r>
              <a:rPr lang="en-GB" sz="1600" dirty="0">
                <a:solidFill>
                  <a:srgbClr val="243782"/>
                </a:solidFill>
                <a:latin typeface="+mj-lt"/>
              </a:rPr>
              <a:t>advantages and disadvantages.</a:t>
            </a:r>
            <a:r>
              <a:rPr lang="en-GB" sz="1600" dirty="0"/>
              <a:t> Know how to use them in a correct way.</a:t>
            </a:r>
          </a:p>
          <a:p>
            <a:pPr>
              <a:buClr>
                <a:srgbClr val="243782"/>
              </a:buClr>
            </a:pPr>
            <a:endParaRPr lang="fr-FR" sz="1600" dirty="0"/>
          </a:p>
        </p:txBody>
      </p:sp>
      <p:pic>
        <p:nvPicPr>
          <p:cNvPr id="5" name="Picture Placeholder 9" descr="A picture containing person&#10;&#10;Description automatically generated">
            <a:extLst>
              <a:ext uri="{FF2B5EF4-FFF2-40B4-BE49-F238E27FC236}">
                <a16:creationId xmlns:a16="http://schemas.microsoft.com/office/drawing/2014/main" id="{1D4D227E-B33E-9CC9-5C9F-01CEE210443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968076" y="1268133"/>
            <a:ext cx="5455843" cy="499931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80562020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343DCCA5-F0DB-484A-A201-703EC340C3B1}"/>
              </a:ext>
            </a:extLst>
          </p:cNvPr>
          <p:cNvSpPr txBox="1"/>
          <p:nvPr/>
        </p:nvSpPr>
        <p:spPr>
          <a:xfrm>
            <a:off x="200143" y="779776"/>
            <a:ext cx="46530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>
                <a:solidFill>
                  <a:schemeClr val="bg1"/>
                </a:solidFill>
                <a:latin typeface="Encode Sans Expanded Medium" panose="00000605000000000000" pitchFamily="2" charset="0"/>
              </a:rPr>
              <a:t>OVERVIEW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4106481-3191-9F1C-1522-B88AF3FEE62F}"/>
              </a:ext>
            </a:extLst>
          </p:cNvPr>
          <p:cNvSpPr/>
          <p:nvPr/>
        </p:nvSpPr>
        <p:spPr>
          <a:xfrm>
            <a:off x="161925" y="1266825"/>
            <a:ext cx="11334750" cy="5229225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2" name="Picture 31" descr="Chart&#10;&#10;Description automatically generated">
            <a:extLst>
              <a:ext uri="{FF2B5EF4-FFF2-40B4-BE49-F238E27FC236}">
                <a16:creationId xmlns:a16="http://schemas.microsoft.com/office/drawing/2014/main" id="{A11EC49A-9AFB-B7CE-9E5D-32542B8731C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0376" y="1063934"/>
            <a:ext cx="1070230" cy="713487"/>
          </a:xfrm>
          <a:prstGeom prst="rect">
            <a:avLst/>
          </a:prstGeom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id="{43F4EC80-C46E-0064-8555-4E3A5E536B57}"/>
              </a:ext>
            </a:extLst>
          </p:cNvPr>
          <p:cNvSpPr/>
          <p:nvPr/>
        </p:nvSpPr>
        <p:spPr>
          <a:xfrm>
            <a:off x="3116807" y="1043613"/>
            <a:ext cx="7166904" cy="713487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20A2FAC-4FC2-696F-0BB6-1746037FF68A}"/>
              </a:ext>
            </a:extLst>
          </p:cNvPr>
          <p:cNvSpPr txBox="1"/>
          <p:nvPr/>
        </p:nvSpPr>
        <p:spPr>
          <a:xfrm>
            <a:off x="3930902" y="1259708"/>
            <a:ext cx="556493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b="1" dirty="0">
                <a:solidFill>
                  <a:schemeClr val="bg1"/>
                </a:solidFill>
              </a:rPr>
              <a:t>Context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E141B65-48C2-A1C4-E977-C80F4E8EC370}"/>
              </a:ext>
            </a:extLst>
          </p:cNvPr>
          <p:cNvSpPr txBox="1"/>
          <p:nvPr/>
        </p:nvSpPr>
        <p:spPr>
          <a:xfrm>
            <a:off x="3116807" y="1136598"/>
            <a:ext cx="81409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800" b="1">
                <a:solidFill>
                  <a:schemeClr val="bg1"/>
                </a:solidFill>
              </a:rPr>
              <a:t>01</a:t>
            </a:r>
            <a:r>
              <a:rPr lang="en-GB" sz="160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B6886C52-777B-1161-6ACA-62FC3D51B49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0376" y="1991280"/>
            <a:ext cx="1070230" cy="713487"/>
          </a:xfrm>
          <a:prstGeom prst="rect">
            <a:avLst/>
          </a:prstGeom>
        </p:spPr>
      </p:pic>
      <p:sp>
        <p:nvSpPr>
          <p:cNvPr id="38" name="Rectangle 37">
            <a:extLst>
              <a:ext uri="{FF2B5EF4-FFF2-40B4-BE49-F238E27FC236}">
                <a16:creationId xmlns:a16="http://schemas.microsoft.com/office/drawing/2014/main" id="{9E81DD75-BAF7-5926-FC70-19A8B76B986F}"/>
              </a:ext>
            </a:extLst>
          </p:cNvPr>
          <p:cNvSpPr/>
          <p:nvPr/>
        </p:nvSpPr>
        <p:spPr>
          <a:xfrm>
            <a:off x="3116807" y="1943572"/>
            <a:ext cx="7166904" cy="724807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8D08584-2D2F-86C7-5640-F160AFFB1519}"/>
              </a:ext>
            </a:extLst>
          </p:cNvPr>
          <p:cNvSpPr txBox="1"/>
          <p:nvPr/>
        </p:nvSpPr>
        <p:spPr>
          <a:xfrm>
            <a:off x="3930902" y="2140002"/>
            <a:ext cx="620369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b="1" dirty="0">
                <a:solidFill>
                  <a:schemeClr val="bg1"/>
                </a:solidFill>
              </a:rPr>
              <a:t>Perceived advantages and disadvantages of each acquisition method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B949B9D-AD5C-E02F-784C-D9913D58F290}"/>
              </a:ext>
            </a:extLst>
          </p:cNvPr>
          <p:cNvSpPr txBox="1"/>
          <p:nvPr/>
        </p:nvSpPr>
        <p:spPr>
          <a:xfrm>
            <a:off x="3116807" y="2016892"/>
            <a:ext cx="81409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800" b="1">
                <a:solidFill>
                  <a:schemeClr val="bg1"/>
                </a:solidFill>
              </a:rPr>
              <a:t>02</a:t>
            </a:r>
            <a:r>
              <a:rPr lang="en-GB" sz="160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44" name="Picture 43" descr="A picture containing text&#10;&#10;Description automatically generated">
            <a:extLst>
              <a:ext uri="{FF2B5EF4-FFF2-40B4-BE49-F238E27FC236}">
                <a16:creationId xmlns:a16="http://schemas.microsoft.com/office/drawing/2014/main" id="{47513B1B-5204-4568-336F-49533D04FDE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60376" y="2957958"/>
            <a:ext cx="1070230" cy="711705"/>
          </a:xfrm>
          <a:prstGeom prst="rect">
            <a:avLst/>
          </a:prstGeom>
        </p:spPr>
      </p:pic>
      <p:sp>
        <p:nvSpPr>
          <p:cNvPr id="45" name="Rectangle 44">
            <a:extLst>
              <a:ext uri="{FF2B5EF4-FFF2-40B4-BE49-F238E27FC236}">
                <a16:creationId xmlns:a16="http://schemas.microsoft.com/office/drawing/2014/main" id="{EEF41C7D-10F2-43E5-0A2D-3EB909FB1534}"/>
              </a:ext>
            </a:extLst>
          </p:cNvPr>
          <p:cNvSpPr/>
          <p:nvPr/>
        </p:nvSpPr>
        <p:spPr>
          <a:xfrm>
            <a:off x="3116807" y="2935229"/>
            <a:ext cx="7166904" cy="711705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7C231579-9492-7235-C390-BE518C5D1AE0}"/>
              </a:ext>
            </a:extLst>
          </p:cNvPr>
          <p:cNvSpPr txBox="1"/>
          <p:nvPr/>
        </p:nvSpPr>
        <p:spPr>
          <a:xfrm>
            <a:off x="3930902" y="3141492"/>
            <a:ext cx="5564931" cy="30777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1400" b="1" dirty="0">
                <a:solidFill>
                  <a:schemeClr val="bg1"/>
                </a:solidFill>
              </a:rPr>
              <a:t>Which acquisition method for which customer?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C87D9F21-C252-D943-FEA2-D484C797F13B}"/>
              </a:ext>
            </a:extLst>
          </p:cNvPr>
          <p:cNvSpPr txBox="1"/>
          <p:nvPr/>
        </p:nvSpPr>
        <p:spPr>
          <a:xfrm>
            <a:off x="3116807" y="3018382"/>
            <a:ext cx="81409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800" b="1">
                <a:solidFill>
                  <a:schemeClr val="bg1"/>
                </a:solidFill>
              </a:rPr>
              <a:t>03</a:t>
            </a:r>
            <a:r>
              <a:rPr lang="en-GB" sz="160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11AF5FC9-7B67-026D-FB18-026C17F6625A}"/>
              </a:ext>
            </a:extLst>
          </p:cNvPr>
          <p:cNvSpPr/>
          <p:nvPr/>
        </p:nvSpPr>
        <p:spPr>
          <a:xfrm>
            <a:off x="3116807" y="5884845"/>
            <a:ext cx="7166904" cy="744023"/>
          </a:xfrm>
          <a:prstGeom prst="rect">
            <a:avLst/>
          </a:prstGeom>
          <a:solidFill>
            <a:srgbClr val="2437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B1B28642-C5D0-9258-E565-5078AD9652EF}"/>
              </a:ext>
            </a:extLst>
          </p:cNvPr>
          <p:cNvSpPr txBox="1"/>
          <p:nvPr/>
        </p:nvSpPr>
        <p:spPr>
          <a:xfrm>
            <a:off x="3930902" y="6137318"/>
            <a:ext cx="556493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b="1">
                <a:solidFill>
                  <a:schemeClr val="bg1"/>
                </a:solidFill>
              </a:rPr>
              <a:t>Learning assessment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B3A3B60F-6200-09B0-89FE-30C918D0F6B7}"/>
              </a:ext>
            </a:extLst>
          </p:cNvPr>
          <p:cNvSpPr/>
          <p:nvPr/>
        </p:nvSpPr>
        <p:spPr>
          <a:xfrm>
            <a:off x="3116807" y="4871117"/>
            <a:ext cx="7166904" cy="711705"/>
          </a:xfrm>
          <a:prstGeom prst="rect">
            <a:avLst/>
          </a:prstGeom>
          <a:solidFill>
            <a:srgbClr val="70AD4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371D4F84-7E57-8568-BD31-14293AF10A30}"/>
              </a:ext>
            </a:extLst>
          </p:cNvPr>
          <p:cNvSpPr txBox="1"/>
          <p:nvPr/>
        </p:nvSpPr>
        <p:spPr>
          <a:xfrm>
            <a:off x="3930902" y="5077380"/>
            <a:ext cx="556493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b="1">
                <a:solidFill>
                  <a:schemeClr val="bg1"/>
                </a:solidFill>
              </a:rPr>
              <a:t>Conclusion</a:t>
            </a:r>
          </a:p>
        </p:txBody>
      </p:sp>
      <p:pic>
        <p:nvPicPr>
          <p:cNvPr id="52" name="Picture 2" descr="Nos rédacteurs rédigent la conclusion optimale pour votre mémoire.">
            <a:extLst>
              <a:ext uri="{FF2B5EF4-FFF2-40B4-BE49-F238E27FC236}">
                <a16:creationId xmlns:a16="http://schemas.microsoft.com/office/drawing/2014/main" id="{28B6699B-60B7-8F1B-3550-7EEA0E01B9E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60376" y="4875556"/>
            <a:ext cx="1070230" cy="721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C972994B-8D64-B027-5CA2-A55D5DAEE10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60377" y="5879223"/>
            <a:ext cx="1070230" cy="757238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05A2754A-4440-0DCF-C780-3D1566449E61}"/>
              </a:ext>
            </a:extLst>
          </p:cNvPr>
          <p:cNvSpPr/>
          <p:nvPr/>
        </p:nvSpPr>
        <p:spPr>
          <a:xfrm>
            <a:off x="3116807" y="3848521"/>
            <a:ext cx="7166904" cy="711705"/>
          </a:xfrm>
          <a:prstGeom prst="rect">
            <a:avLst/>
          </a:prstGeom>
          <a:solidFill>
            <a:srgbClr val="70AD4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4F9187C-5D02-0C56-8D5A-9784264FCE82}"/>
              </a:ext>
            </a:extLst>
          </p:cNvPr>
          <p:cNvSpPr txBox="1"/>
          <p:nvPr/>
        </p:nvSpPr>
        <p:spPr>
          <a:xfrm>
            <a:off x="3930902" y="4054784"/>
            <a:ext cx="5564931" cy="30777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1400" b="1">
                <a:solidFill>
                  <a:schemeClr val="bg1"/>
                </a:solidFill>
              </a:rPr>
              <a:t>Practical exercises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973B836-8E2A-9442-A55E-39969D1AA00C}"/>
              </a:ext>
            </a:extLst>
          </p:cNvPr>
          <p:cNvSpPr txBox="1"/>
          <p:nvPr/>
        </p:nvSpPr>
        <p:spPr>
          <a:xfrm>
            <a:off x="3116807" y="3926408"/>
            <a:ext cx="81409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800" b="1">
                <a:solidFill>
                  <a:schemeClr val="bg1"/>
                </a:solidFill>
              </a:rPr>
              <a:t>04</a:t>
            </a:r>
            <a:r>
              <a:rPr lang="en-GB" sz="160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26" name="Picture 25" descr="A picture containing text, person, standing">
            <a:extLst>
              <a:ext uri="{FF2B5EF4-FFF2-40B4-BE49-F238E27FC236}">
                <a16:creationId xmlns:a16="http://schemas.microsoft.com/office/drawing/2014/main" id="{3B7E0FF1-7370-4C46-B937-BA3A6CEFB85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60376" y="3848520"/>
            <a:ext cx="1070230" cy="711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76567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1357552D-AEA2-1927-5F6A-73C0DF0675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F6613D1-CF9D-57B3-C8E7-37318B0E1E0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343" y="0"/>
            <a:ext cx="12073113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93B1D79-A72F-3D87-3FA2-A89E33290F3F}"/>
              </a:ext>
            </a:extLst>
          </p:cNvPr>
          <p:cNvSpPr txBox="1"/>
          <p:nvPr/>
        </p:nvSpPr>
        <p:spPr>
          <a:xfrm>
            <a:off x="5922942" y="111234"/>
            <a:ext cx="615315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GB" sz="2000">
                <a:solidFill>
                  <a:schemeClr val="bg1"/>
                </a:solidFill>
                <a:latin typeface="Encode Sans Expanded SemiBold" panose="00000705000000000000" pitchFamily="2" charset="0"/>
                <a:ea typeface="+mj-ea"/>
                <a:cs typeface="+mj-cs"/>
              </a:rPr>
              <a:t>Quiz</a:t>
            </a:r>
          </a:p>
        </p:txBody>
      </p:sp>
      <p:sp>
        <p:nvSpPr>
          <p:cNvPr id="2" name="TextBox 5">
            <a:extLst>
              <a:ext uri="{FF2B5EF4-FFF2-40B4-BE49-F238E27FC236}">
                <a16:creationId xmlns:a16="http://schemas.microsoft.com/office/drawing/2014/main" id="{A5E68BC5-2C10-B793-664E-246437FE5FB0}"/>
              </a:ext>
            </a:extLst>
          </p:cNvPr>
          <p:cNvSpPr txBox="1"/>
          <p:nvPr/>
        </p:nvSpPr>
        <p:spPr>
          <a:xfrm>
            <a:off x="248269" y="876028"/>
            <a:ext cx="5863773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GB" sz="3200" b="1">
                <a:solidFill>
                  <a:schemeClr val="bg1"/>
                </a:solidFill>
              </a:rPr>
              <a:t>Quiz rules</a:t>
            </a:r>
          </a:p>
        </p:txBody>
      </p:sp>
      <p:sp>
        <p:nvSpPr>
          <p:cNvPr id="4" name="TextBox 1">
            <a:extLst>
              <a:ext uri="{FF2B5EF4-FFF2-40B4-BE49-F238E27FC236}">
                <a16:creationId xmlns:a16="http://schemas.microsoft.com/office/drawing/2014/main" id="{BBD3E267-4C74-4CBA-8EED-B8983669AE62}"/>
              </a:ext>
            </a:extLst>
          </p:cNvPr>
          <p:cNvSpPr txBox="1"/>
          <p:nvPr/>
        </p:nvSpPr>
        <p:spPr>
          <a:xfrm>
            <a:off x="825358" y="6446951"/>
            <a:ext cx="7964212" cy="307777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GB" sz="1400" b="1" i="1" dirty="0">
                <a:solidFill>
                  <a:schemeClr val="bg1">
                    <a:lumMod val="95000"/>
                  </a:schemeClr>
                </a:solidFill>
              </a:rPr>
              <a:t>Click on “NEXT” to start the quiz.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BFC9BF78-1106-B009-4DA0-AB4EB1B4E3D1}"/>
              </a:ext>
            </a:extLst>
          </p:cNvPr>
          <p:cNvSpPr txBox="1"/>
          <p:nvPr/>
        </p:nvSpPr>
        <p:spPr>
          <a:xfrm>
            <a:off x="616744" y="1902257"/>
            <a:ext cx="5765006" cy="418576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GB" sz="1400" dirty="0"/>
              <a:t>We’d now like to invite you to </a:t>
            </a:r>
            <a:r>
              <a:rPr lang="en-GB" sz="1400" b="1" dirty="0">
                <a:solidFill>
                  <a:srgbClr val="243782"/>
                </a:solidFill>
              </a:rPr>
              <a:t>measure</a:t>
            </a:r>
            <a:r>
              <a:rPr lang="en-GB" sz="1400" dirty="0"/>
              <a:t> your understanding of the key concepts of this module, by taking a quiz. </a:t>
            </a:r>
          </a:p>
          <a:p>
            <a:endParaRPr lang="en-US" sz="1400" dirty="0"/>
          </a:p>
          <a:p>
            <a:pPr marL="361950" lvl="1" indent="-361950">
              <a:buFont typeface="Courier New" panose="02070309020205020404" pitchFamily="49" charset="0"/>
              <a:buChar char="o"/>
              <a:tabLst>
                <a:tab pos="361950" algn="l"/>
              </a:tabLst>
            </a:pPr>
            <a:r>
              <a:rPr lang="en-GB" sz="1400" dirty="0"/>
              <a:t>There are </a:t>
            </a:r>
            <a:r>
              <a:rPr lang="en-GB" sz="1400" b="1" dirty="0">
                <a:solidFill>
                  <a:srgbClr val="243782"/>
                </a:solidFill>
              </a:rPr>
              <a:t>10 questions </a:t>
            </a:r>
            <a:r>
              <a:rPr lang="en-GB" sz="1400" dirty="0"/>
              <a:t>to answer and you need a minimum score of 80% to pass this training module.</a:t>
            </a:r>
          </a:p>
          <a:p>
            <a:pPr marL="361950" lvl="1" indent="-361950">
              <a:buFont typeface="Courier New" panose="02070309020205020404" pitchFamily="49" charset="0"/>
              <a:buChar char="o"/>
              <a:tabLst>
                <a:tab pos="361950" algn="l"/>
              </a:tabLst>
            </a:pPr>
            <a:endParaRPr lang="en-US" sz="1400" dirty="0"/>
          </a:p>
          <a:p>
            <a:pPr marL="361950" lvl="1" indent="-361950">
              <a:buFont typeface="Courier New" panose="02070309020205020404" pitchFamily="49" charset="0"/>
              <a:buChar char="o"/>
              <a:tabLst>
                <a:tab pos="361950" algn="l"/>
              </a:tabLst>
            </a:pPr>
            <a:r>
              <a:rPr lang="en-GB" sz="1400" dirty="0"/>
              <a:t>You will have </a:t>
            </a:r>
            <a:r>
              <a:rPr lang="en-GB" sz="1400" b="1" dirty="0">
                <a:solidFill>
                  <a:srgbClr val="243782"/>
                </a:solidFill>
              </a:rPr>
              <a:t>two attempts</a:t>
            </a:r>
            <a:r>
              <a:rPr lang="en-GB" sz="1400" dirty="0"/>
              <a:t>. If you are </a:t>
            </a:r>
            <a:r>
              <a:rPr lang="en-GB" sz="1400" b="1" dirty="0">
                <a:solidFill>
                  <a:srgbClr val="243782"/>
                </a:solidFill>
              </a:rPr>
              <a:t>unsuccessful on the first attempt</a:t>
            </a:r>
            <a:r>
              <a:rPr lang="en-GB" sz="1400" dirty="0">
                <a:solidFill>
                  <a:srgbClr val="243782"/>
                </a:solidFill>
              </a:rPr>
              <a:t>, </a:t>
            </a:r>
            <a:r>
              <a:rPr lang="en-GB" sz="1400" dirty="0"/>
              <a:t>you can delve deeper into the content by clicking the “Review the course" button, or simply retake the test by clicking “Take the test again”.</a:t>
            </a:r>
          </a:p>
          <a:p>
            <a:pPr marL="361950" lvl="1" indent="-361950">
              <a:buFont typeface="Courier New" panose="02070309020205020404" pitchFamily="49" charset="0"/>
              <a:buChar char="o"/>
              <a:tabLst>
                <a:tab pos="361950" algn="l"/>
              </a:tabLst>
            </a:pPr>
            <a:endParaRPr lang="en-US" sz="1400" dirty="0"/>
          </a:p>
          <a:p>
            <a:pPr marL="361950" lvl="1" indent="-361950">
              <a:buFont typeface="Courier New" panose="02070309020205020404" pitchFamily="49" charset="0"/>
              <a:buChar char="o"/>
              <a:tabLst>
                <a:tab pos="361950" algn="l"/>
              </a:tabLst>
            </a:pPr>
            <a:r>
              <a:rPr lang="en-GB" sz="1400" dirty="0"/>
              <a:t>If you are </a:t>
            </a:r>
            <a:r>
              <a:rPr lang="en-GB" sz="1400" b="1" dirty="0">
                <a:solidFill>
                  <a:srgbClr val="243782"/>
                </a:solidFill>
              </a:rPr>
              <a:t>unsuccessful on the second attempt</a:t>
            </a:r>
            <a:r>
              <a:rPr lang="en-GB" sz="1400" dirty="0"/>
              <a:t>, the quiz will no longer be available and we’ll ask you to </a:t>
            </a:r>
            <a:r>
              <a:rPr lang="en-GB" sz="1400" b="1" dirty="0">
                <a:solidFill>
                  <a:srgbClr val="243782"/>
                </a:solidFill>
              </a:rPr>
              <a:t>go back over the module</a:t>
            </a:r>
            <a:r>
              <a:rPr lang="en-GB" sz="1400" dirty="0"/>
              <a:t> before retaking the quiz.</a:t>
            </a:r>
          </a:p>
          <a:p>
            <a:pPr marL="361950" lvl="1" indent="-361950">
              <a:buFont typeface="Courier New" panose="02070309020205020404" pitchFamily="49" charset="0"/>
              <a:buChar char="o"/>
              <a:tabLst>
                <a:tab pos="361950" algn="l"/>
              </a:tabLst>
            </a:pPr>
            <a:endParaRPr lang="en-US" sz="1400" dirty="0"/>
          </a:p>
          <a:p>
            <a:pPr marL="361950" lvl="1" indent="-361950">
              <a:buFont typeface="Courier New" panose="02070309020205020404" pitchFamily="49" charset="0"/>
              <a:buChar char="o"/>
              <a:tabLst>
                <a:tab pos="361950" algn="l"/>
              </a:tabLst>
            </a:pPr>
            <a:r>
              <a:rPr lang="en-GB" sz="1400" dirty="0"/>
              <a:t>For each question, click  on “</a:t>
            </a:r>
            <a:r>
              <a:rPr lang="en-GB" sz="1400" b="1" dirty="0">
                <a:solidFill>
                  <a:srgbClr val="243782"/>
                </a:solidFill>
              </a:rPr>
              <a:t>SUBMIT</a:t>
            </a:r>
            <a:r>
              <a:rPr lang="en-GB" sz="1400" dirty="0"/>
              <a:t>” to save your </a:t>
            </a:r>
            <a:r>
              <a:rPr lang="en-GB" sz="1400" b="1" dirty="0">
                <a:solidFill>
                  <a:srgbClr val="243782"/>
                </a:solidFill>
              </a:rPr>
              <a:t>answer</a:t>
            </a:r>
            <a:r>
              <a:rPr lang="en-GB" sz="1400" dirty="0"/>
              <a:t> and move on to the next question.</a:t>
            </a:r>
          </a:p>
          <a:p>
            <a:pPr marL="361950" lvl="1" indent="-361950">
              <a:buFont typeface="Courier New" panose="02070309020205020404" pitchFamily="49" charset="0"/>
              <a:buChar char="o"/>
              <a:tabLst>
                <a:tab pos="361950" algn="l"/>
              </a:tabLst>
            </a:pPr>
            <a:endParaRPr lang="en-US" sz="1400" dirty="0"/>
          </a:p>
          <a:p>
            <a:pPr marL="361950" lvl="1" indent="-361950">
              <a:buFont typeface="Courier New" panose="02070309020205020404" pitchFamily="49" charset="0"/>
              <a:buChar char="o"/>
              <a:tabLst>
                <a:tab pos="361950" algn="l"/>
              </a:tabLst>
            </a:pPr>
            <a:endParaRPr lang="en-US" sz="14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07855626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4B725FD-BCB2-4DD5-A8C0-1824AB5FFA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Quiz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F883897-05C9-4972-AD8C-BB37A582CDB9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40229" y="1352086"/>
            <a:ext cx="10515600" cy="2318945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GB" sz="1800" dirty="0"/>
              <a:t>From a financial risk management perspective, is Financial Leasing a viable option?</a:t>
            </a:r>
          </a:p>
          <a:p>
            <a:pPr marL="0" indent="0">
              <a:lnSpc>
                <a:spcPct val="100000"/>
              </a:lnSpc>
              <a:buNone/>
            </a:pPr>
            <a:endParaRPr lang="fr-FR" sz="1800" dirty="0"/>
          </a:p>
          <a:p>
            <a:pPr marL="514350" indent="-514350">
              <a:lnSpc>
                <a:spcPct val="100000"/>
              </a:lnSpc>
              <a:buFont typeface="+mj-lt"/>
              <a:buAutoNum type="alphaLcParenR"/>
            </a:pPr>
            <a:r>
              <a:rPr lang="en-GB" sz="1800" dirty="0"/>
              <a:t>Yes, because it makes it possible to depreciate the vehicle.</a:t>
            </a:r>
          </a:p>
          <a:p>
            <a:pPr marL="514350" indent="-514350">
              <a:lnSpc>
                <a:spcPct val="100000"/>
              </a:lnSpc>
              <a:buFont typeface="+mj-lt"/>
              <a:buAutoNum type="alphaLcParenR"/>
            </a:pPr>
            <a:r>
              <a:rPr lang="en-GB" sz="1800" dirty="0">
                <a:solidFill>
                  <a:srgbClr val="00B050"/>
                </a:solidFill>
              </a:rPr>
              <a:t>Yes, because it does not affect the company solvency capacity.</a:t>
            </a:r>
          </a:p>
          <a:p>
            <a:pPr marL="514350" indent="-514350">
              <a:lnSpc>
                <a:spcPct val="100000"/>
              </a:lnSpc>
              <a:buFont typeface="+mj-lt"/>
              <a:buAutoNum type="alphaLcParenR"/>
            </a:pPr>
            <a:r>
              <a:rPr lang="en-GB" sz="1800" dirty="0"/>
              <a:t>Yes, because it is generally better considered by the tax auditors.</a:t>
            </a:r>
          </a:p>
          <a:p>
            <a:pPr marL="514350" indent="-514350">
              <a:lnSpc>
                <a:spcPct val="100000"/>
              </a:lnSpc>
              <a:buFont typeface="+mj-lt"/>
              <a:buAutoNum type="alphaLcParenR"/>
            </a:pPr>
            <a:r>
              <a:rPr lang="en-GB" sz="1800" dirty="0"/>
              <a:t>Yes, because it makes it possible to offer services to the customer.</a:t>
            </a:r>
          </a:p>
        </p:txBody>
      </p:sp>
      <p:sp>
        <p:nvSpPr>
          <p:cNvPr id="4" name="Rettangolo 3"/>
          <p:cNvSpPr/>
          <p:nvPr/>
        </p:nvSpPr>
        <p:spPr>
          <a:xfrm>
            <a:off x="8772124" y="5210294"/>
            <a:ext cx="11336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b="1" dirty="0" err="1">
                <a:solidFill>
                  <a:srgbClr val="243782"/>
                </a:solidFill>
                <a:latin typeface="Encode Sans Expanded Medium" panose="00000605000000000000" pitchFamily="2" charset="0"/>
              </a:rPr>
              <a:t>SUBMIT</a:t>
            </a:r>
            <a:endParaRPr lang="it-IT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36720735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4B725FD-BCB2-4DD5-A8C0-1824AB5FFA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Quiz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F883897-05C9-4972-AD8C-BB37A582CDB9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25033" y="1286374"/>
            <a:ext cx="10524161" cy="2396001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GB" sz="1800" dirty="0"/>
              <a:t>Which of the acquisition methods listed below has the lowest impact on the company solvency capacity and cash flow?</a:t>
            </a:r>
          </a:p>
          <a:p>
            <a:pPr marL="514350" indent="-514350">
              <a:lnSpc>
                <a:spcPct val="100000"/>
              </a:lnSpc>
              <a:buAutoNum type="alphaLcParenR"/>
            </a:pPr>
            <a:endParaRPr lang="fr-FR" sz="1800" dirty="0"/>
          </a:p>
          <a:p>
            <a:pPr marL="514350" indent="-514350">
              <a:lnSpc>
                <a:spcPct val="100000"/>
              </a:lnSpc>
              <a:buFont typeface="+mj-lt"/>
              <a:buAutoNum type="alphaLcParenR"/>
            </a:pPr>
            <a:r>
              <a:rPr lang="en-GB" sz="1800" dirty="0"/>
              <a:t>Classic Financing, because the customer doesn't have to pay a deposit.</a:t>
            </a:r>
          </a:p>
          <a:p>
            <a:pPr marL="514350" indent="-514350">
              <a:lnSpc>
                <a:spcPct val="100000"/>
              </a:lnSpc>
              <a:buFont typeface="+mj-lt"/>
              <a:buAutoNum type="alphaLcParenR"/>
            </a:pPr>
            <a:r>
              <a:rPr lang="en-GB" sz="1800" dirty="0"/>
              <a:t>Cash Purchase.</a:t>
            </a:r>
          </a:p>
          <a:p>
            <a:pPr marL="514350" indent="-514350">
              <a:lnSpc>
                <a:spcPct val="100000"/>
              </a:lnSpc>
              <a:buFont typeface="+mj-lt"/>
              <a:buAutoNum type="alphaLcParenR"/>
            </a:pPr>
            <a:r>
              <a:rPr lang="en-GB" sz="1800" dirty="0">
                <a:solidFill>
                  <a:srgbClr val="00B050"/>
                </a:solidFill>
              </a:rPr>
              <a:t>Financial Leasing with no services, with a high buyback option.</a:t>
            </a:r>
          </a:p>
          <a:p>
            <a:pPr marL="514350" indent="-514350">
              <a:lnSpc>
                <a:spcPct val="100000"/>
              </a:lnSpc>
              <a:buFont typeface="+mj-lt"/>
              <a:buAutoNum type="alphaLcParenR"/>
            </a:pPr>
            <a:r>
              <a:rPr lang="en-GB" sz="1800" dirty="0"/>
              <a:t>Full-service Operational Leasing.</a:t>
            </a:r>
          </a:p>
          <a:p>
            <a:pPr marL="514350" indent="-514350">
              <a:lnSpc>
                <a:spcPct val="100000"/>
              </a:lnSpc>
              <a:buFont typeface="+mj-lt"/>
              <a:buAutoNum type="alphaLcParenR"/>
            </a:pPr>
            <a:r>
              <a:rPr lang="en-GB" sz="1800" dirty="0"/>
              <a:t>They all have the same impact on the company solvency.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72916900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4B725FD-BCB2-4DD5-A8C0-1824AB5FFA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Quiz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F883897-05C9-4972-AD8C-BB37A582CDB9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37446" y="1334962"/>
            <a:ext cx="11208717" cy="2610046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GB" sz="1800" dirty="0"/>
              <a:t>When purchasing a vehicle, apart from the budget issue, which other parameter can influence the investment decision of a business customer?</a:t>
            </a:r>
          </a:p>
          <a:p>
            <a:pPr marL="514350" indent="-514350">
              <a:lnSpc>
                <a:spcPct val="100000"/>
              </a:lnSpc>
              <a:buAutoNum type="alphaLcParenR"/>
            </a:pPr>
            <a:endParaRPr lang="fr-FR" sz="1800" dirty="0"/>
          </a:p>
          <a:p>
            <a:pPr marL="514350" indent="-514350">
              <a:lnSpc>
                <a:spcPct val="100000"/>
              </a:lnSpc>
              <a:buAutoNum type="alphaLcParenR"/>
            </a:pPr>
            <a:r>
              <a:rPr lang="en-GB" sz="1800" dirty="0"/>
              <a:t>Raw material inventory levels.</a:t>
            </a:r>
          </a:p>
          <a:p>
            <a:pPr marL="514350" indent="-514350">
              <a:lnSpc>
                <a:spcPct val="100000"/>
              </a:lnSpc>
              <a:buAutoNum type="alphaLcParenR"/>
            </a:pPr>
            <a:r>
              <a:rPr lang="en-GB" sz="1800" dirty="0"/>
              <a:t>Number of customers in their portfolio.</a:t>
            </a:r>
          </a:p>
          <a:p>
            <a:pPr marL="514350" indent="-514350">
              <a:lnSpc>
                <a:spcPct val="100000"/>
              </a:lnSpc>
              <a:buFont typeface="Arial" panose="020B0604020202020204" pitchFamily="34" charset="0"/>
              <a:buAutoNum type="alphaLcParenR"/>
            </a:pPr>
            <a:r>
              <a:rPr lang="en-GB" sz="1800" dirty="0"/>
              <a:t>Vehicle fleet size.</a:t>
            </a:r>
          </a:p>
          <a:p>
            <a:pPr marL="514350" indent="-514350">
              <a:lnSpc>
                <a:spcPct val="100000"/>
              </a:lnSpc>
              <a:buFont typeface="Arial" panose="020B0604020202020204" pitchFamily="34" charset="0"/>
              <a:buAutoNum type="alphaLcParenR"/>
            </a:pPr>
            <a:r>
              <a:rPr lang="en-GB" sz="1800" dirty="0">
                <a:solidFill>
                  <a:srgbClr val="00B050"/>
                </a:solidFill>
              </a:rPr>
              <a:t>The tax the company has to pay at the end of the year.</a:t>
            </a:r>
          </a:p>
          <a:p>
            <a:pPr marL="0" indent="0">
              <a:lnSpc>
                <a:spcPct val="100000"/>
              </a:lnSpc>
              <a:buNone/>
            </a:pPr>
            <a:endParaRPr lang="fr-FR" sz="18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8465564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4B725FD-BCB2-4DD5-A8C0-1824AB5FFA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Quiz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F883897-05C9-4972-AD8C-BB37A582CDB9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37733" y="1324474"/>
            <a:ext cx="10524161" cy="2738473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GB" sz="1800" dirty="0"/>
              <a:t>Your customer wants to claim as many expenses as possible before the end of their financial year. Which acquisition method do you recommend for them to purchase a new vehicle?</a:t>
            </a:r>
          </a:p>
          <a:p>
            <a:pPr marL="0" indent="0">
              <a:lnSpc>
                <a:spcPct val="100000"/>
              </a:lnSpc>
              <a:buNone/>
            </a:pPr>
            <a:endParaRPr lang="fr-FR" sz="1800" dirty="0"/>
          </a:p>
          <a:p>
            <a:pPr marL="514350" indent="-514350">
              <a:lnSpc>
                <a:spcPct val="100000"/>
              </a:lnSpc>
              <a:buAutoNum type="alphaLcParenR"/>
            </a:pPr>
            <a:r>
              <a:rPr lang="en-GB" sz="1800" dirty="0"/>
              <a:t>Purchase in cash</a:t>
            </a:r>
          </a:p>
          <a:p>
            <a:pPr marL="514350" indent="-514350">
              <a:lnSpc>
                <a:spcPct val="100000"/>
              </a:lnSpc>
              <a:buAutoNum type="alphaLcParenR"/>
            </a:pPr>
            <a:r>
              <a:rPr lang="en-GB" sz="1800" dirty="0"/>
              <a:t>Classic Financing, with a 25% deposit.</a:t>
            </a:r>
          </a:p>
          <a:p>
            <a:pPr marL="514350" indent="-514350">
              <a:lnSpc>
                <a:spcPct val="100000"/>
              </a:lnSpc>
              <a:buAutoNum type="alphaLcParenR"/>
            </a:pPr>
            <a:r>
              <a:rPr lang="en-GB" sz="1800" dirty="0">
                <a:solidFill>
                  <a:srgbClr val="00B050"/>
                </a:solidFill>
              </a:rPr>
              <a:t>Financial Leasing with an increased 1</a:t>
            </a:r>
            <a:r>
              <a:rPr lang="en-GB" sz="1800" baseline="30000" dirty="0">
                <a:solidFill>
                  <a:srgbClr val="00B050"/>
                </a:solidFill>
              </a:rPr>
              <a:t>st</a:t>
            </a:r>
            <a:r>
              <a:rPr lang="en-GB" sz="1800" dirty="0">
                <a:solidFill>
                  <a:srgbClr val="00B050"/>
                </a:solidFill>
              </a:rPr>
              <a:t> rent of 25%.</a:t>
            </a:r>
          </a:p>
          <a:p>
            <a:pPr marL="514350" indent="-514350">
              <a:lnSpc>
                <a:spcPct val="100000"/>
              </a:lnSpc>
              <a:buAutoNum type="alphaLcParenR"/>
            </a:pPr>
            <a:r>
              <a:rPr lang="en-GB" sz="1800" dirty="0"/>
              <a:t>Full-service Operational Leasing.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10989956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4B725FD-BCB2-4DD5-A8C0-1824AB5FFA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Quiz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F883897-05C9-4972-AD8C-BB37A582CDB9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92319" y="1337175"/>
            <a:ext cx="10515600" cy="529726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en-GB" sz="1800" dirty="0"/>
              <a:t>What kind of business risk can a B2B customer run if they want to purchase their vehicle in cash?</a:t>
            </a:r>
          </a:p>
          <a:p>
            <a:pPr marL="0" indent="0">
              <a:buNone/>
            </a:pPr>
            <a:endParaRPr lang="fr-FR" sz="1800" dirty="0"/>
          </a:p>
          <a:p>
            <a:pPr marL="342900" indent="-342900">
              <a:buFont typeface="+mj-lt"/>
              <a:buAutoNum type="alphaLcParenR"/>
            </a:pPr>
            <a:r>
              <a:rPr lang="en-GB" sz="1800" dirty="0"/>
              <a:t>Risk of the bank refusing their loan application.</a:t>
            </a:r>
          </a:p>
          <a:p>
            <a:pPr marL="342900" indent="-342900">
              <a:buFont typeface="+mj-lt"/>
              <a:buAutoNum type="alphaLcParenR"/>
            </a:pPr>
            <a:r>
              <a:rPr lang="en-GB" sz="1800" dirty="0"/>
              <a:t>Risk of a decrease in their turnover.</a:t>
            </a:r>
          </a:p>
          <a:p>
            <a:pPr marL="342900" indent="-342900">
              <a:buFont typeface="+mj-lt"/>
              <a:buAutoNum type="alphaLcParenR"/>
            </a:pPr>
            <a:r>
              <a:rPr lang="en-GB" sz="1800" dirty="0"/>
              <a:t>Risk of poorer commercial terms than for financing (Classic Financing, Financial Leasing or Operational Leasing).</a:t>
            </a:r>
          </a:p>
          <a:p>
            <a:pPr marL="342900" indent="-342900">
              <a:buFont typeface="+mj-lt"/>
              <a:buAutoNum type="alphaLcParenR"/>
            </a:pPr>
            <a:r>
              <a:rPr lang="en-GB" sz="1800" dirty="0">
                <a:solidFill>
                  <a:srgbClr val="00B050"/>
                </a:solidFill>
              </a:rPr>
              <a:t>Risk of lack of available cash to finance the day-to-day operations of their business.</a:t>
            </a:r>
          </a:p>
          <a:p>
            <a:pPr marL="0" indent="0">
              <a:buNone/>
            </a:pPr>
            <a:endParaRPr lang="fr-FR" sz="1800" dirty="0"/>
          </a:p>
        </p:txBody>
      </p:sp>
    </p:spTree>
    <p:extLst>
      <p:ext uri="{BB962C8B-B14F-4D97-AF65-F5344CB8AC3E}">
        <p14:creationId xmlns:p14="http://schemas.microsoft.com/office/powerpoint/2010/main" val="37351444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01 – Context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0" y="0"/>
            <a:ext cx="0" cy="0"/>
          </a:xfrm>
        </p:spPr>
        <p:txBody>
          <a:bodyPr/>
          <a:lstStyle/>
          <a:p>
            <a:pPr>
              <a:defRPr/>
            </a:pPr>
            <a:fld id="{C7694A8B-B4EF-4CCE-B727-82E532B49C40}" type="slidenum">
              <a:rPr lang="fr-FR" smtClean="0"/>
              <a:pPr>
                <a:defRPr/>
              </a:pPr>
              <a:t>7</a:t>
            </a:fld>
            <a:endParaRPr lang="fr-FR"/>
          </a:p>
        </p:txBody>
      </p:sp>
      <p:sp>
        <p:nvSpPr>
          <p:cNvPr id="3" name="TextBox 2"/>
          <p:cNvSpPr txBox="1"/>
          <p:nvPr/>
        </p:nvSpPr>
        <p:spPr>
          <a:xfrm>
            <a:off x="266700" y="1400283"/>
            <a:ext cx="103107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/>
              <a:t>Apart from budget, they also have </a:t>
            </a:r>
            <a:r>
              <a:rPr lang="en-GB">
                <a:solidFill>
                  <a:srgbClr val="243782"/>
                </a:solidFill>
                <a:latin typeface="+mj-lt"/>
              </a:rPr>
              <a:t>other business-related concerns</a:t>
            </a:r>
            <a:r>
              <a:rPr lang="en-GB"/>
              <a:t>…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FE67354-296F-D03B-8267-A88D45B42734}"/>
              </a:ext>
            </a:extLst>
          </p:cNvPr>
          <p:cNvSpPr txBox="1"/>
          <p:nvPr/>
        </p:nvSpPr>
        <p:spPr>
          <a:xfrm>
            <a:off x="178894" y="712001"/>
            <a:ext cx="705764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+mj-lt"/>
              </a:rPr>
              <a:t>Business concerns </a:t>
            </a:r>
            <a:r>
              <a:rPr lang="en-GB" dirty="0">
                <a:solidFill>
                  <a:schemeClr val="bg1"/>
                </a:solidFill>
              </a:rPr>
              <a:t>for your </a:t>
            </a:r>
            <a:r>
              <a:rPr lang="en-GB" dirty="0">
                <a:solidFill>
                  <a:schemeClr val="bg1"/>
                </a:solidFill>
                <a:latin typeface="+mj-lt"/>
              </a:rPr>
              <a:t>B2B customers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E005C36-2A2A-8871-8669-7C6AF1C4B775}"/>
              </a:ext>
            </a:extLst>
          </p:cNvPr>
          <p:cNvSpPr txBox="1"/>
          <p:nvPr/>
        </p:nvSpPr>
        <p:spPr>
          <a:xfrm>
            <a:off x="266700" y="6354618"/>
            <a:ext cx="618648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b="1" i="1" dirty="0">
                <a:solidFill>
                  <a:schemeClr val="bg1"/>
                </a:solidFill>
              </a:rPr>
              <a:t>Click on the left and right arrows</a:t>
            </a:r>
          </a:p>
        </p:txBody>
      </p:sp>
      <p:pic>
        <p:nvPicPr>
          <p:cNvPr id="14" name="Picture 13" descr="A person in a suit with his arms crossed&#10;&#10;Description automatically generated with medium confidence">
            <a:extLst>
              <a:ext uri="{FF2B5EF4-FFF2-40B4-BE49-F238E27FC236}">
                <a16:creationId xmlns:a16="http://schemas.microsoft.com/office/drawing/2014/main" id="{10747597-1DCA-6D22-6A4E-2FF052EB6FA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45965" y="1745512"/>
            <a:ext cx="3384376" cy="3966384"/>
          </a:xfrm>
          <a:prstGeom prst="rect">
            <a:avLst/>
          </a:prstGeom>
        </p:spPr>
      </p:pic>
      <p:sp>
        <p:nvSpPr>
          <p:cNvPr id="6" name="Cloud Callout 5"/>
          <p:cNvSpPr/>
          <p:nvPr/>
        </p:nvSpPr>
        <p:spPr>
          <a:xfrm>
            <a:off x="7567406" y="2358679"/>
            <a:ext cx="3384376" cy="3155432"/>
          </a:xfrm>
          <a:prstGeom prst="cloudCallout">
            <a:avLst>
              <a:gd name="adj1" fmla="val -72049"/>
              <a:gd name="adj2" fmla="val -51547"/>
            </a:avLst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 rot="1281113">
            <a:off x="9797161" y="3216202"/>
            <a:ext cx="115212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/>
              <a:t>?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AADE5102-B023-F401-7B79-1678CCBCBE7C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8252" y="2861968"/>
            <a:ext cx="1476415" cy="687572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FFA5643E-F5B5-3806-1F86-EF39FDCC675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2004" y="3658547"/>
            <a:ext cx="333422" cy="352474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B39CA81F-EEE9-29F5-8169-63EE7DDF034C}"/>
              </a:ext>
            </a:extLst>
          </p:cNvPr>
          <p:cNvSpPr txBox="1"/>
          <p:nvPr/>
        </p:nvSpPr>
        <p:spPr>
          <a:xfrm>
            <a:off x="7952425" y="3742212"/>
            <a:ext cx="16987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+mj-lt"/>
              </a:rPr>
              <a:t>Cash Purchase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1A6A077-1F8C-5F43-7BD5-3478ACE3209D}"/>
              </a:ext>
            </a:extLst>
          </p:cNvPr>
          <p:cNvSpPr txBox="1"/>
          <p:nvPr/>
        </p:nvSpPr>
        <p:spPr>
          <a:xfrm>
            <a:off x="7952425" y="4052829"/>
            <a:ext cx="22278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+mj-lt"/>
              </a:rPr>
              <a:t>Classic Financing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E556F9D-E3C6-FB78-61C5-53C393EBF361}"/>
              </a:ext>
            </a:extLst>
          </p:cNvPr>
          <p:cNvSpPr txBox="1"/>
          <p:nvPr/>
        </p:nvSpPr>
        <p:spPr>
          <a:xfrm>
            <a:off x="7952425" y="4370791"/>
            <a:ext cx="22278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+mj-lt"/>
              </a:rPr>
              <a:t>Financial Leasing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776FE13-5BE7-8A09-C958-286B04478738}"/>
              </a:ext>
            </a:extLst>
          </p:cNvPr>
          <p:cNvSpPr txBox="1"/>
          <p:nvPr/>
        </p:nvSpPr>
        <p:spPr>
          <a:xfrm>
            <a:off x="7952425" y="4638554"/>
            <a:ext cx="22278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+mj-lt"/>
              </a:rPr>
              <a:t>Operational Leasing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9E3BE1A-ED7C-117C-44D0-B84612D60AA4}"/>
              </a:ext>
            </a:extLst>
          </p:cNvPr>
          <p:cNvSpPr txBox="1"/>
          <p:nvPr/>
        </p:nvSpPr>
        <p:spPr>
          <a:xfrm>
            <a:off x="3629892" y="5789720"/>
            <a:ext cx="5245672" cy="369332"/>
          </a:xfrm>
          <a:prstGeom prst="rect">
            <a:avLst/>
          </a:prstGeom>
          <a:solidFill>
            <a:srgbClr val="24378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>
                <a:solidFill>
                  <a:schemeClr val="bg1"/>
                </a:solidFill>
                <a:latin typeface="+mj-lt"/>
              </a:rPr>
              <a:t>What do you recommend?</a:t>
            </a:r>
          </a:p>
        </p:txBody>
      </p:sp>
      <p:sp>
        <p:nvSpPr>
          <p:cNvPr id="24" name="Cloud Callout 5">
            <a:extLst>
              <a:ext uri="{FF2B5EF4-FFF2-40B4-BE49-F238E27FC236}">
                <a16:creationId xmlns:a16="http://schemas.microsoft.com/office/drawing/2014/main" id="{4393246A-DCC0-D586-B047-CC84B99D7C4F}"/>
              </a:ext>
            </a:extLst>
          </p:cNvPr>
          <p:cNvSpPr/>
          <p:nvPr/>
        </p:nvSpPr>
        <p:spPr>
          <a:xfrm flipH="1">
            <a:off x="635402" y="2365564"/>
            <a:ext cx="3885356" cy="3155432"/>
          </a:xfrm>
          <a:prstGeom prst="cloudCallout">
            <a:avLst>
              <a:gd name="adj1" fmla="val -72049"/>
              <a:gd name="adj2" fmla="val -51547"/>
            </a:avLst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63E004E9-96F6-4241-CA0C-E79CFF088875}"/>
              </a:ext>
            </a:extLst>
          </p:cNvPr>
          <p:cNvSpPr/>
          <p:nvPr/>
        </p:nvSpPr>
        <p:spPr>
          <a:xfrm>
            <a:off x="1038902" y="2943874"/>
            <a:ext cx="3039322" cy="1015663"/>
          </a:xfrm>
          <a:prstGeom prst="rect">
            <a:avLst/>
          </a:prstGeom>
          <a:solidFill>
            <a:srgbClr val="E7E6E6"/>
          </a:solidFill>
        </p:spPr>
        <p:txBody>
          <a:bodyPr wrap="square">
            <a:spAutoFit/>
          </a:bodyPr>
          <a:lstStyle/>
          <a:p>
            <a:pPr marL="265113" lvl="1" indent="-173038">
              <a:buClr>
                <a:srgbClr val="243782"/>
              </a:buClr>
              <a:buFont typeface="Wingdings" panose="05000000000000000000" pitchFamily="2" charset="2"/>
              <a:buChar char="§"/>
            </a:pPr>
            <a:r>
              <a:rPr lang="en-GB" sz="1200" dirty="0"/>
              <a:t>Make sure I have sufficient </a:t>
            </a:r>
            <a:r>
              <a:rPr lang="en-GB" sz="1200" dirty="0">
                <a:solidFill>
                  <a:srgbClr val="243782"/>
                </a:solidFill>
                <a:latin typeface="+mj-lt"/>
              </a:rPr>
              <a:t>cash flow</a:t>
            </a:r>
            <a:endParaRPr lang="en-GB" sz="1200" dirty="0"/>
          </a:p>
          <a:p>
            <a:pPr marL="265113" lvl="1" indent="-173038">
              <a:buClr>
                <a:srgbClr val="243782"/>
              </a:buClr>
              <a:buFont typeface="Wingdings" panose="05000000000000000000" pitchFamily="2" charset="2"/>
              <a:buChar char="§"/>
            </a:pPr>
            <a:r>
              <a:rPr lang="en-GB" sz="1200" dirty="0"/>
              <a:t>Maintain my </a:t>
            </a:r>
            <a:r>
              <a:rPr lang="en-GB" sz="1200" dirty="0">
                <a:solidFill>
                  <a:srgbClr val="243782"/>
                </a:solidFill>
                <a:latin typeface="+mj-lt"/>
              </a:rPr>
              <a:t>solvency</a:t>
            </a:r>
          </a:p>
          <a:p>
            <a:pPr marL="265113" lvl="1" indent="-173038">
              <a:buClr>
                <a:srgbClr val="243782"/>
              </a:buClr>
              <a:buFont typeface="Wingdings" panose="05000000000000000000" pitchFamily="2" charset="2"/>
              <a:buChar char="§"/>
            </a:pPr>
            <a:r>
              <a:rPr lang="en-GB" sz="1200" dirty="0"/>
              <a:t>Claim expenses to pay </a:t>
            </a:r>
            <a:r>
              <a:rPr lang="en-GB" sz="1200" dirty="0">
                <a:solidFill>
                  <a:srgbClr val="243782"/>
                </a:solidFill>
                <a:latin typeface="+mj-lt"/>
              </a:rPr>
              <a:t>less</a:t>
            </a:r>
            <a:r>
              <a:rPr lang="en-GB" sz="1200" dirty="0"/>
              <a:t> </a:t>
            </a:r>
            <a:r>
              <a:rPr lang="en-GB" sz="1200" dirty="0">
                <a:solidFill>
                  <a:srgbClr val="243782"/>
                </a:solidFill>
                <a:latin typeface="+mj-lt"/>
              </a:rPr>
              <a:t>tax</a:t>
            </a:r>
          </a:p>
          <a:p>
            <a:pPr marL="265113" lvl="1" indent="-173038">
              <a:buClr>
                <a:srgbClr val="243782"/>
              </a:buClr>
              <a:buFont typeface="Wingdings" panose="05000000000000000000" pitchFamily="2" charset="2"/>
              <a:buChar char="§"/>
            </a:pPr>
            <a:r>
              <a:rPr lang="en-GB" sz="1200" dirty="0">
                <a:solidFill>
                  <a:srgbClr val="243782"/>
                </a:solidFill>
                <a:latin typeface="+mj-lt"/>
              </a:rPr>
              <a:t>Limit</a:t>
            </a:r>
            <a:r>
              <a:rPr lang="en-GB" sz="1200" dirty="0"/>
              <a:t> my financial and operational </a:t>
            </a:r>
            <a:r>
              <a:rPr lang="en-GB" sz="1200" dirty="0">
                <a:solidFill>
                  <a:srgbClr val="243782"/>
                </a:solidFill>
                <a:latin typeface="+mj-lt"/>
              </a:rPr>
              <a:t>risks</a:t>
            </a:r>
          </a:p>
          <a:p>
            <a:pPr marL="628650" lvl="1" indent="-171450">
              <a:buClr>
                <a:srgbClr val="243782"/>
              </a:buClr>
              <a:buFont typeface="Wingdings" panose="05000000000000000000" pitchFamily="2" charset="2"/>
              <a:buChar char="§"/>
            </a:pPr>
            <a:endParaRPr lang="en-GB" sz="12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21306013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4B725FD-BCB2-4DD5-A8C0-1824AB5FFA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Quiz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F883897-05C9-4972-AD8C-BB37A582CDB9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39944" y="1303802"/>
            <a:ext cx="10515600" cy="105179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GB" sz="1800" dirty="0"/>
              <a:t>A customer wants to secure the vehicle depreciation (residual value) risk. Which acquisition method do you recommend?</a:t>
            </a:r>
          </a:p>
          <a:p>
            <a:pPr marL="0" indent="0">
              <a:lnSpc>
                <a:spcPct val="100000"/>
              </a:lnSpc>
              <a:buNone/>
            </a:pPr>
            <a:endParaRPr lang="fr-FR" sz="1800" dirty="0"/>
          </a:p>
          <a:p>
            <a:pPr marL="342900" indent="-342900">
              <a:lnSpc>
                <a:spcPct val="100000"/>
              </a:lnSpc>
              <a:buFont typeface="+mj-lt"/>
              <a:buAutoNum type="alphaLcParenR"/>
            </a:pPr>
            <a:r>
              <a:rPr lang="en-GB" sz="1800" dirty="0"/>
              <a:t>Cash Purchase</a:t>
            </a:r>
          </a:p>
          <a:p>
            <a:pPr marL="342900" indent="-342900">
              <a:lnSpc>
                <a:spcPct val="100000"/>
              </a:lnSpc>
              <a:buFont typeface="+mj-lt"/>
              <a:buAutoNum type="alphaLcParenR"/>
            </a:pPr>
            <a:r>
              <a:rPr lang="en-GB" sz="1800" dirty="0"/>
              <a:t>Classic Financing</a:t>
            </a:r>
          </a:p>
          <a:p>
            <a:pPr marL="342900" indent="-342900">
              <a:lnSpc>
                <a:spcPct val="100000"/>
              </a:lnSpc>
              <a:buFont typeface="+mj-lt"/>
              <a:buAutoNum type="alphaLcParenR"/>
            </a:pPr>
            <a:r>
              <a:rPr lang="en-GB" sz="1800" dirty="0"/>
              <a:t>Financial Leasing</a:t>
            </a:r>
          </a:p>
          <a:p>
            <a:pPr marL="342900" indent="-342900">
              <a:lnSpc>
                <a:spcPct val="100000"/>
              </a:lnSpc>
              <a:buFont typeface="+mj-lt"/>
              <a:buAutoNum type="alphaLcParenR"/>
            </a:pPr>
            <a:r>
              <a:rPr lang="en-GB" sz="1800" dirty="0">
                <a:solidFill>
                  <a:srgbClr val="00B050"/>
                </a:solidFill>
              </a:rPr>
              <a:t>Operational Leasing</a:t>
            </a:r>
          </a:p>
          <a:p>
            <a:pPr marL="0" indent="0">
              <a:lnSpc>
                <a:spcPct val="100000"/>
              </a:lnSpc>
              <a:buNone/>
            </a:pPr>
            <a:endParaRPr lang="fr-FR" sz="1800" dirty="0"/>
          </a:p>
          <a:p>
            <a:pPr marL="0" indent="0">
              <a:lnSpc>
                <a:spcPct val="100000"/>
              </a:lnSpc>
              <a:buNone/>
            </a:pPr>
            <a:endParaRPr lang="fr-FR" sz="1800" dirty="0"/>
          </a:p>
          <a:p>
            <a:pPr marL="0" indent="0">
              <a:lnSpc>
                <a:spcPct val="100000"/>
              </a:lnSpc>
              <a:buNone/>
            </a:pPr>
            <a:endParaRPr lang="fr-FR" sz="1800" dirty="0"/>
          </a:p>
        </p:txBody>
      </p:sp>
    </p:spTree>
    <p:extLst>
      <p:ext uri="{BB962C8B-B14F-4D97-AF65-F5344CB8AC3E}">
        <p14:creationId xmlns:p14="http://schemas.microsoft.com/office/powerpoint/2010/main" val="1352376752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4B725FD-BCB2-4DD5-A8C0-1824AB5FFA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Quiz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F883897-05C9-4972-AD8C-BB37A582CDB9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49469" y="1318030"/>
            <a:ext cx="10515600" cy="3350223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en-GB" sz="1800" dirty="0"/>
              <a:t>Of the acquisition methods listed below, which one </a:t>
            </a:r>
            <a:r>
              <a:rPr lang="en-GB" sz="1800" b="1" dirty="0"/>
              <a:t>does not offer </a:t>
            </a:r>
            <a:r>
              <a:rPr lang="en-GB" sz="1800" dirty="0"/>
              <a:t>the customer the possibility to generate a capital gain on the resale of their depreciated vehicle?</a:t>
            </a:r>
          </a:p>
          <a:p>
            <a:pPr marL="0" indent="0">
              <a:buNone/>
            </a:pPr>
            <a:endParaRPr lang="fr-FR" sz="1800" dirty="0"/>
          </a:p>
          <a:p>
            <a:pPr marL="342900" indent="-342900">
              <a:buFont typeface="+mj-lt"/>
              <a:buAutoNum type="alphaLcParenR"/>
            </a:pPr>
            <a:r>
              <a:rPr lang="en-GB" sz="1800" dirty="0"/>
              <a:t>Cash Purchase.</a:t>
            </a:r>
          </a:p>
          <a:p>
            <a:pPr marL="342900" indent="-342900">
              <a:buFont typeface="+mj-lt"/>
              <a:buAutoNum type="alphaLcParenR"/>
            </a:pPr>
            <a:r>
              <a:rPr lang="en-GB" sz="1800" dirty="0"/>
              <a:t>Classic financing.</a:t>
            </a:r>
          </a:p>
          <a:p>
            <a:pPr marL="342900" indent="-342900">
              <a:buFont typeface="+mj-lt"/>
              <a:buAutoNum type="alphaLcParenR"/>
            </a:pPr>
            <a:r>
              <a:rPr lang="en-GB" sz="1800" dirty="0"/>
              <a:t>Financial Leasing.</a:t>
            </a:r>
          </a:p>
          <a:p>
            <a:pPr marL="342900" indent="-342900">
              <a:buFont typeface="+mj-lt"/>
              <a:buAutoNum type="alphaLcParenR"/>
            </a:pPr>
            <a:r>
              <a:rPr lang="en-GB" sz="1800" dirty="0">
                <a:solidFill>
                  <a:srgbClr val="00B050"/>
                </a:solidFill>
              </a:rPr>
              <a:t>Operational Leasing.</a:t>
            </a:r>
          </a:p>
          <a:p>
            <a:pPr marL="0" indent="0">
              <a:buNone/>
            </a:pPr>
            <a:endParaRPr lang="fr-FR" sz="1800" dirty="0"/>
          </a:p>
          <a:p>
            <a:pPr marL="0" indent="0">
              <a:buNone/>
            </a:pPr>
            <a:endParaRPr lang="fr-FR" sz="1800" dirty="0"/>
          </a:p>
          <a:p>
            <a:pPr marL="0" indent="0">
              <a:buNone/>
            </a:pPr>
            <a:endParaRPr lang="fr-FR" sz="1800" dirty="0"/>
          </a:p>
        </p:txBody>
      </p:sp>
    </p:spTree>
    <p:extLst>
      <p:ext uri="{BB962C8B-B14F-4D97-AF65-F5344CB8AC3E}">
        <p14:creationId xmlns:p14="http://schemas.microsoft.com/office/powerpoint/2010/main" val="3591465903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4B725FD-BCB2-4DD5-A8C0-1824AB5FFA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Quiz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BE6C957-DED0-4D49-9B21-E82C28BC6C7A}"/>
              </a:ext>
            </a:extLst>
          </p:cNvPr>
          <p:cNvSpPr txBox="1"/>
          <p:nvPr/>
        </p:nvSpPr>
        <p:spPr>
          <a:xfrm>
            <a:off x="206785" y="1288000"/>
            <a:ext cx="10628755" cy="230832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dirty="0"/>
              <a:t>In terms of VAT, what's the difference between cash purchase and financial leasing?</a:t>
            </a:r>
          </a:p>
          <a:p>
            <a:endParaRPr lang="fr-FR" dirty="0"/>
          </a:p>
          <a:p>
            <a:pPr marL="342900" indent="-342900">
              <a:buFont typeface="+mj-lt"/>
              <a:buAutoNum type="alphaLcParenR"/>
            </a:pPr>
            <a:r>
              <a:rPr lang="en-GB" dirty="0"/>
              <a:t>VAT can be recovered on Financial Leasing, but not on Cash Purchase.</a:t>
            </a:r>
          </a:p>
          <a:p>
            <a:pPr marL="342900" indent="-342900">
              <a:buFont typeface="+mj-lt"/>
              <a:buAutoNum type="alphaLcParenR"/>
            </a:pPr>
            <a:r>
              <a:rPr lang="en-GB" dirty="0">
                <a:solidFill>
                  <a:srgbClr val="00B050"/>
                </a:solidFill>
              </a:rPr>
              <a:t>With Cash Purchase , 100% of the VAT is paid upon delivery of the vehicle, whereas it is paid on each monthly rent in Financial Leasing.</a:t>
            </a:r>
          </a:p>
          <a:p>
            <a:pPr marL="342900" indent="-342900">
              <a:buFont typeface="+mj-lt"/>
              <a:buAutoNum type="alphaLcParenR"/>
            </a:pPr>
            <a:r>
              <a:rPr lang="en-GB" dirty="0"/>
              <a:t>The customer will pay more VAT if paying in Cash than on Financial Leasing.</a:t>
            </a:r>
          </a:p>
          <a:p>
            <a:pPr marL="342900" indent="-342900">
              <a:buFont typeface="+mj-lt"/>
              <a:buAutoNum type="alphaLcParenR"/>
            </a:pPr>
            <a:r>
              <a:rPr lang="en-GB" dirty="0"/>
              <a:t>The customer will pay more VAT on Financial Leasing than paying in Cash, as a result of the buyback option.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27618452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4B725FD-BCB2-4DD5-A8C0-1824AB5FFA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Quiz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19B6C92-00D0-40D0-83D7-250E0C0F22A0}"/>
              </a:ext>
            </a:extLst>
          </p:cNvPr>
          <p:cNvSpPr txBox="1"/>
          <p:nvPr/>
        </p:nvSpPr>
        <p:spPr>
          <a:xfrm>
            <a:off x="189546" y="1293598"/>
            <a:ext cx="1109729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Which of the benefits listed below does not apply to operational leasing?</a:t>
            </a:r>
          </a:p>
          <a:p>
            <a:endParaRPr lang="fr-FR" dirty="0"/>
          </a:p>
          <a:p>
            <a:pPr marL="342900" indent="-342900">
              <a:buFont typeface="+mj-lt"/>
              <a:buAutoNum type="alphaLcParenR"/>
            </a:pPr>
            <a:r>
              <a:rPr lang="en-GB" dirty="0"/>
              <a:t>A global offer (one single monthly invoice to pay, “all inclusive”).</a:t>
            </a:r>
          </a:p>
          <a:p>
            <a:pPr marL="342900" indent="-342900">
              <a:buFont typeface="+mj-lt"/>
              <a:buAutoNum type="alphaLcParenR"/>
            </a:pPr>
            <a:r>
              <a:rPr lang="en-GB" dirty="0"/>
              <a:t>A clear and comprehensive budget overview (with no unpleasant surprises).</a:t>
            </a:r>
          </a:p>
          <a:p>
            <a:pPr marL="342900" indent="-342900">
              <a:buFont typeface="+mj-lt"/>
              <a:buAutoNum type="alphaLcParenR"/>
            </a:pPr>
            <a:r>
              <a:rPr lang="en-GB" dirty="0"/>
              <a:t>Minimising running costs of the vehicle.</a:t>
            </a:r>
          </a:p>
          <a:p>
            <a:pPr marL="342900" indent="-342900">
              <a:buFont typeface="+mj-lt"/>
              <a:buAutoNum type="alphaLcParenR"/>
            </a:pPr>
            <a:r>
              <a:rPr lang="en-GB" dirty="0">
                <a:solidFill>
                  <a:srgbClr val="00B050"/>
                </a:solidFill>
              </a:rPr>
              <a:t>Owning the vehicle.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26144499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4B725FD-BCB2-4DD5-A8C0-1824AB5FFA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Quiz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BE6C957-DED0-4D49-9B21-E82C28BC6C7A}"/>
              </a:ext>
            </a:extLst>
          </p:cNvPr>
          <p:cNvSpPr txBox="1"/>
          <p:nvPr/>
        </p:nvSpPr>
        <p:spPr>
          <a:xfrm>
            <a:off x="255307" y="1320148"/>
            <a:ext cx="9379974" cy="230832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dirty="0"/>
              <a:t>Of the acquisition methods listed below, which one offers both the advantage of a low monthly budget and the ability to make a capital gain at the end of the vehicle life at the company?</a:t>
            </a:r>
          </a:p>
          <a:p>
            <a:endParaRPr lang="fr-FR" dirty="0"/>
          </a:p>
          <a:p>
            <a:pPr marL="342900" indent="-342900">
              <a:buFont typeface="+mj-lt"/>
              <a:buAutoNum type="alphaLcParenR"/>
            </a:pPr>
            <a:r>
              <a:rPr lang="en-GB" dirty="0"/>
              <a:t>Cash Purchase.</a:t>
            </a:r>
          </a:p>
          <a:p>
            <a:pPr marL="342900" indent="-342900">
              <a:buFont typeface="+mj-lt"/>
              <a:buAutoNum type="alphaLcParenR"/>
            </a:pPr>
            <a:r>
              <a:rPr lang="en-GB" dirty="0"/>
              <a:t>Classic Financing.</a:t>
            </a:r>
          </a:p>
          <a:p>
            <a:pPr marL="342900" indent="-342900">
              <a:buFont typeface="+mj-lt"/>
              <a:buAutoNum type="alphaLcParenR"/>
            </a:pPr>
            <a:r>
              <a:rPr lang="en-GB" dirty="0">
                <a:solidFill>
                  <a:srgbClr val="00B050"/>
                </a:solidFill>
              </a:rPr>
              <a:t>Financial Leasing with an increased 1</a:t>
            </a:r>
            <a:r>
              <a:rPr lang="en-GB" baseline="30000" dirty="0">
                <a:solidFill>
                  <a:srgbClr val="00B050"/>
                </a:solidFill>
              </a:rPr>
              <a:t>st</a:t>
            </a:r>
            <a:r>
              <a:rPr lang="en-GB" dirty="0">
                <a:solidFill>
                  <a:srgbClr val="00B050"/>
                </a:solidFill>
              </a:rPr>
              <a:t> rent.</a:t>
            </a:r>
            <a:endParaRPr lang="en-GB" strike="sngStrike" dirty="0">
              <a:solidFill>
                <a:srgbClr val="FF0000"/>
              </a:solidFill>
            </a:endParaRPr>
          </a:p>
          <a:p>
            <a:pPr marL="342900" indent="-342900">
              <a:buFont typeface="+mj-lt"/>
              <a:buAutoNum type="alphaLcParenR"/>
            </a:pPr>
            <a:r>
              <a:rPr lang="en-GB" dirty="0"/>
              <a:t>Operational Leasing.</a:t>
            </a:r>
          </a:p>
        </p:txBody>
      </p:sp>
    </p:spTree>
    <p:extLst>
      <p:ext uri="{BB962C8B-B14F-4D97-AF65-F5344CB8AC3E}">
        <p14:creationId xmlns:p14="http://schemas.microsoft.com/office/powerpoint/2010/main" val="1844823993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2FACA7FF-D23D-6910-6192-0A679815C26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015" y="0"/>
            <a:ext cx="12161969" cy="6858000"/>
          </a:xfrm>
          <a:prstGeom prst="rect">
            <a:avLst/>
          </a:prstGeom>
        </p:spPr>
      </p:pic>
      <p:sp>
        <p:nvSpPr>
          <p:cNvPr id="2" name="TextBox 5">
            <a:extLst>
              <a:ext uri="{FF2B5EF4-FFF2-40B4-BE49-F238E27FC236}">
                <a16:creationId xmlns:a16="http://schemas.microsoft.com/office/drawing/2014/main" id="{F924FFE4-78E4-253F-E080-8FA1AA09482B}"/>
              </a:ext>
            </a:extLst>
          </p:cNvPr>
          <p:cNvSpPr txBox="1"/>
          <p:nvPr/>
        </p:nvSpPr>
        <p:spPr>
          <a:xfrm>
            <a:off x="232227" y="859986"/>
            <a:ext cx="4653023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GB" sz="3200" b="1">
                <a:solidFill>
                  <a:schemeClr val="bg1"/>
                </a:solidFill>
                <a:latin typeface="Encode Sans Expanded Medium" panose="00000605000000000000" pitchFamily="2" charset="0"/>
              </a:rPr>
              <a:t>Results</a:t>
            </a:r>
          </a:p>
        </p:txBody>
      </p:sp>
      <p:sp>
        <p:nvSpPr>
          <p:cNvPr id="3" name="TextBox 5">
            <a:extLst>
              <a:ext uri="{FF2B5EF4-FFF2-40B4-BE49-F238E27FC236}">
                <a16:creationId xmlns:a16="http://schemas.microsoft.com/office/drawing/2014/main" id="{B45F28EA-7AFE-3626-57BA-592CA563FD49}"/>
              </a:ext>
            </a:extLst>
          </p:cNvPr>
          <p:cNvSpPr txBox="1"/>
          <p:nvPr/>
        </p:nvSpPr>
        <p:spPr>
          <a:xfrm>
            <a:off x="344521" y="2015991"/>
            <a:ext cx="6425247" cy="1077218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bg1"/>
                </a:solidFill>
                <a:latin typeface="Encode Sans Expanded Medium" panose="00000605000000000000" pitchFamily="2" charset="0"/>
              </a:rPr>
              <a:t>You've come to the end of this training session.</a:t>
            </a:r>
          </a:p>
          <a:p>
            <a:endParaRPr lang="fr-FR" sz="1600" dirty="0">
              <a:solidFill>
                <a:schemeClr val="bg1"/>
              </a:solidFill>
              <a:latin typeface="Encode Sans Expanded Medium" panose="00000605000000000000" pitchFamily="2" charset="0"/>
            </a:endParaRPr>
          </a:p>
          <a:p>
            <a:endParaRPr lang="fr-FR" sz="1600" dirty="0">
              <a:solidFill>
                <a:schemeClr val="bg1"/>
              </a:solidFill>
              <a:latin typeface="Encode Sans Expanded Medium" panose="00000605000000000000" pitchFamily="2" charset="0"/>
            </a:endParaRPr>
          </a:p>
          <a:p>
            <a:r>
              <a:rPr lang="en-GB" sz="1600" dirty="0">
                <a:solidFill>
                  <a:schemeClr val="bg1"/>
                </a:solidFill>
                <a:latin typeface="Encode Sans Expanded Medium" panose="00000605000000000000" pitchFamily="2" charset="0"/>
              </a:rPr>
              <a:t>Your score for the quiz is XXX% </a:t>
            </a:r>
          </a:p>
        </p:txBody>
      </p:sp>
      <p:sp>
        <p:nvSpPr>
          <p:cNvPr id="4" name="TextBox 5">
            <a:extLst>
              <a:ext uri="{FF2B5EF4-FFF2-40B4-BE49-F238E27FC236}">
                <a16:creationId xmlns:a16="http://schemas.microsoft.com/office/drawing/2014/main" id="{B63FA83A-A7A3-9449-A192-BCF394DA208D}"/>
              </a:ext>
            </a:extLst>
          </p:cNvPr>
          <p:cNvSpPr txBox="1"/>
          <p:nvPr/>
        </p:nvSpPr>
        <p:spPr>
          <a:xfrm>
            <a:off x="344521" y="3616975"/>
            <a:ext cx="10339521" cy="2062103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bg1"/>
                </a:solidFill>
                <a:latin typeface="Encode Sans Expanded Medium" panose="00000605000000000000" pitchFamily="2" charset="0"/>
              </a:rPr>
              <a:t>If your score is </a:t>
            </a:r>
            <a:r>
              <a:rPr lang="en-GB" sz="1600" b="1" dirty="0">
                <a:solidFill>
                  <a:schemeClr val="bg1"/>
                </a:solidFill>
                <a:latin typeface="Encode Sans Expanded Medium" panose="00000605000000000000" pitchFamily="2" charset="0"/>
              </a:rPr>
              <a:t>80% </a:t>
            </a:r>
            <a:r>
              <a:rPr lang="en-GB" sz="1600" dirty="0">
                <a:solidFill>
                  <a:schemeClr val="bg1"/>
                </a:solidFill>
                <a:latin typeface="Encode Sans Expanded Medium" panose="00000605000000000000" pitchFamily="2" charset="0"/>
              </a:rPr>
              <a:t>or higher, </a:t>
            </a:r>
            <a:r>
              <a:rPr lang="en-GB" sz="1600" b="1" dirty="0">
                <a:solidFill>
                  <a:schemeClr val="bg1"/>
                </a:solidFill>
                <a:latin typeface="Encode Sans Expanded Medium" panose="00000605000000000000" pitchFamily="2" charset="0"/>
              </a:rPr>
              <a:t>well done</a:t>
            </a:r>
            <a:r>
              <a:rPr lang="en-GB" sz="1600" dirty="0">
                <a:solidFill>
                  <a:schemeClr val="bg1"/>
                </a:solidFill>
                <a:latin typeface="Encode Sans Expanded Medium" panose="00000605000000000000" pitchFamily="2" charset="0"/>
              </a:rPr>
              <a:t>! You've completed the module.</a:t>
            </a:r>
          </a:p>
          <a:p>
            <a:endParaRPr lang="en-US" sz="1600" dirty="0">
              <a:solidFill>
                <a:schemeClr val="bg1"/>
              </a:solidFill>
              <a:latin typeface="Encode Sans Expanded Medium" panose="00000605000000000000" pitchFamily="2" charset="0"/>
            </a:endParaRPr>
          </a:p>
          <a:p>
            <a:r>
              <a:rPr lang="en-GB" sz="1600" dirty="0">
                <a:solidFill>
                  <a:schemeClr val="bg1"/>
                </a:solidFill>
              </a:rPr>
              <a:t>If your </a:t>
            </a:r>
            <a:r>
              <a:rPr lang="en-GB" sz="1600" dirty="0">
                <a:solidFill>
                  <a:schemeClr val="bg1"/>
                </a:solidFill>
                <a:latin typeface="Encode Sans Expanded Medium" panose="00000605000000000000" pitchFamily="2" charset="0"/>
              </a:rPr>
              <a:t>score is under 80%, sorry, but you haven't passed this training course.</a:t>
            </a:r>
          </a:p>
          <a:p>
            <a:r>
              <a:rPr lang="en-GB" sz="1600" dirty="0">
                <a:solidFill>
                  <a:schemeClr val="bg1"/>
                </a:solidFill>
                <a:latin typeface="Encode Sans Expanded Medium" panose="00000605000000000000" pitchFamily="2" charset="0"/>
              </a:rPr>
              <a:t> </a:t>
            </a:r>
          </a:p>
          <a:p>
            <a:endParaRPr lang="fr-FR" sz="1600" dirty="0">
              <a:solidFill>
                <a:schemeClr val="bg1"/>
              </a:solidFill>
              <a:latin typeface="Encode Sans Expanded Medium" panose="00000605000000000000" pitchFamily="2" charset="0"/>
            </a:endParaRPr>
          </a:p>
          <a:p>
            <a:r>
              <a:rPr lang="en-GB" sz="1600" dirty="0">
                <a:solidFill>
                  <a:schemeClr val="bg1"/>
                </a:solidFill>
                <a:latin typeface="Encode Sans Expanded Medium" panose="00000605000000000000" pitchFamily="2" charset="0"/>
              </a:rPr>
              <a:t>Please go back over the module and retry the quiz.</a:t>
            </a:r>
          </a:p>
          <a:p>
            <a:endParaRPr lang="fr-FR" sz="1600" dirty="0">
              <a:solidFill>
                <a:schemeClr val="bg1"/>
              </a:solidFill>
              <a:latin typeface="Encode Sans Expanded Medium" panose="00000605000000000000" pitchFamily="2" charset="0"/>
            </a:endParaRPr>
          </a:p>
          <a:p>
            <a:endParaRPr lang="fr-FR" sz="1600" dirty="0">
              <a:solidFill>
                <a:schemeClr val="bg1"/>
              </a:solidFill>
              <a:latin typeface="Encode Sans Expanded Medium" panose="00000605000000000000" pitchFamily="2" charset="0"/>
            </a:endParaRPr>
          </a:p>
        </p:txBody>
      </p:sp>
      <p:sp>
        <p:nvSpPr>
          <p:cNvPr id="8" name="Rectangle: Rounded Corners 67">
            <a:extLst>
              <a:ext uri="{FF2B5EF4-FFF2-40B4-BE49-F238E27FC236}">
                <a16:creationId xmlns:a16="http://schemas.microsoft.com/office/drawing/2014/main" id="{80D9367A-AE43-4B69-8372-EE22E6A79823}"/>
              </a:ext>
            </a:extLst>
          </p:cNvPr>
          <p:cNvSpPr/>
          <p:nvPr/>
        </p:nvSpPr>
        <p:spPr>
          <a:xfrm>
            <a:off x="1824779" y="5832967"/>
            <a:ext cx="3558966" cy="363021"/>
          </a:xfrm>
          <a:prstGeom prst="roundRect">
            <a:avLst/>
          </a:prstGeom>
          <a:solidFill>
            <a:srgbClr val="2437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REVIEW THE COURSE</a:t>
            </a:r>
          </a:p>
        </p:txBody>
      </p:sp>
      <p:sp>
        <p:nvSpPr>
          <p:cNvPr id="9" name="Rectangle: Rounded Corners 67">
            <a:extLst>
              <a:ext uri="{FF2B5EF4-FFF2-40B4-BE49-F238E27FC236}">
                <a16:creationId xmlns:a16="http://schemas.microsoft.com/office/drawing/2014/main" id="{DBC10CEF-2FDE-5D75-ED4C-27C813C5B8C0}"/>
              </a:ext>
            </a:extLst>
          </p:cNvPr>
          <p:cNvSpPr/>
          <p:nvPr/>
        </p:nvSpPr>
        <p:spPr>
          <a:xfrm>
            <a:off x="9745194" y="6014478"/>
            <a:ext cx="1711757" cy="320680"/>
          </a:xfrm>
          <a:prstGeom prst="roundRect">
            <a:avLst/>
          </a:prstGeom>
          <a:solidFill>
            <a:srgbClr val="2437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CLOSE</a:t>
            </a:r>
          </a:p>
        </p:txBody>
      </p:sp>
      <p:sp>
        <p:nvSpPr>
          <p:cNvPr id="10" name="Rectangle: Rounded Corners 67">
            <a:extLst>
              <a:ext uri="{FF2B5EF4-FFF2-40B4-BE49-F238E27FC236}">
                <a16:creationId xmlns:a16="http://schemas.microsoft.com/office/drawing/2014/main" id="{0A42859E-26F1-D468-8DAF-479C2AB64FA3}"/>
              </a:ext>
            </a:extLst>
          </p:cNvPr>
          <p:cNvSpPr/>
          <p:nvPr/>
        </p:nvSpPr>
        <p:spPr>
          <a:xfrm>
            <a:off x="5383745" y="5840330"/>
            <a:ext cx="3792912" cy="363021"/>
          </a:xfrm>
          <a:prstGeom prst="roundRect">
            <a:avLst/>
          </a:prstGeom>
          <a:solidFill>
            <a:srgbClr val="2437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TAKE THE TEST AGAIN</a:t>
            </a:r>
          </a:p>
        </p:txBody>
      </p:sp>
    </p:spTree>
    <p:extLst>
      <p:ext uri="{BB962C8B-B14F-4D97-AF65-F5344CB8AC3E}">
        <p14:creationId xmlns:p14="http://schemas.microsoft.com/office/powerpoint/2010/main" val="11062304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01 – Context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0" y="0"/>
            <a:ext cx="0" cy="0"/>
          </a:xfrm>
        </p:spPr>
        <p:txBody>
          <a:bodyPr/>
          <a:lstStyle/>
          <a:p>
            <a:pPr>
              <a:defRPr/>
            </a:pPr>
            <a:fld id="{C7694A8B-B4EF-4CCE-B727-82E532B49C40}" type="slidenum">
              <a:rPr lang="fr-FR" smtClean="0"/>
              <a:pPr>
                <a:defRPr/>
              </a:pPr>
              <a:t>8</a:t>
            </a:fld>
            <a:endParaRPr lang="fr-FR"/>
          </a:p>
        </p:txBody>
      </p:sp>
      <p:sp>
        <p:nvSpPr>
          <p:cNvPr id="3" name="TextBox 2"/>
          <p:cNvSpPr txBox="1"/>
          <p:nvPr/>
        </p:nvSpPr>
        <p:spPr>
          <a:xfrm>
            <a:off x="266699" y="1400283"/>
            <a:ext cx="111358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/>
              <a:t>Apart from budget, they also have </a:t>
            </a:r>
            <a:r>
              <a:rPr lang="en-GB">
                <a:solidFill>
                  <a:srgbClr val="243782"/>
                </a:solidFill>
                <a:latin typeface="+mj-lt"/>
              </a:rPr>
              <a:t>other business-related concerns</a:t>
            </a:r>
            <a:r>
              <a:rPr lang="en-GB"/>
              <a:t>…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FE67354-296F-D03B-8267-A88D45B42734}"/>
              </a:ext>
            </a:extLst>
          </p:cNvPr>
          <p:cNvSpPr txBox="1"/>
          <p:nvPr/>
        </p:nvSpPr>
        <p:spPr>
          <a:xfrm>
            <a:off x="178894" y="712001"/>
            <a:ext cx="705764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+mj-lt"/>
              </a:rPr>
              <a:t>Business concerns </a:t>
            </a:r>
            <a:r>
              <a:rPr lang="en-GB" dirty="0">
                <a:solidFill>
                  <a:schemeClr val="bg1"/>
                </a:solidFill>
              </a:rPr>
              <a:t>for your </a:t>
            </a:r>
            <a:r>
              <a:rPr lang="en-GB" dirty="0">
                <a:solidFill>
                  <a:schemeClr val="bg1"/>
                </a:solidFill>
                <a:latin typeface="+mj-lt"/>
              </a:rPr>
              <a:t>B2B customers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E005C36-2A2A-8871-8669-7C6AF1C4B775}"/>
              </a:ext>
            </a:extLst>
          </p:cNvPr>
          <p:cNvSpPr txBox="1"/>
          <p:nvPr/>
        </p:nvSpPr>
        <p:spPr>
          <a:xfrm>
            <a:off x="266700" y="6354618"/>
            <a:ext cx="618648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b="1" i="1" dirty="0">
                <a:solidFill>
                  <a:schemeClr val="bg1"/>
                </a:solidFill>
              </a:rPr>
              <a:t>Click on the left and right arrows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FFA5643E-F5B5-3806-1F86-EF39FDCC67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004" y="3658547"/>
            <a:ext cx="333422" cy="352474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8965C33F-65F7-6F77-7881-3D4483473EC0}"/>
              </a:ext>
            </a:extLst>
          </p:cNvPr>
          <p:cNvSpPr txBox="1"/>
          <p:nvPr/>
        </p:nvSpPr>
        <p:spPr>
          <a:xfrm>
            <a:off x="6505002" y="2819121"/>
            <a:ext cx="407246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Which acquisition method should we recommend </a:t>
            </a:r>
            <a:r>
              <a:rPr lang="en-GB" dirty="0">
                <a:solidFill>
                  <a:srgbClr val="243782"/>
                </a:solidFill>
                <a:latin typeface="+mj-lt"/>
              </a:rPr>
              <a:t>to provide concrete answers to your B2B customers’ business concerns?</a:t>
            </a:r>
          </a:p>
          <a:p>
            <a:pPr algn="ctr"/>
            <a:endParaRPr lang="fr-BE" dirty="0">
              <a:latin typeface="+mj-lt"/>
            </a:endParaRPr>
          </a:p>
          <a:p>
            <a:pPr algn="ctr"/>
            <a:r>
              <a:rPr lang="en-GB" dirty="0"/>
              <a:t>That’s what we’ll be looking at in this module.</a:t>
            </a:r>
          </a:p>
        </p:txBody>
      </p:sp>
      <p:pic>
        <p:nvPicPr>
          <p:cNvPr id="39" name="Picture 38" descr="Sun shining through clouds&#10;&#10;Description automatically generated with medium confidence">
            <a:extLst>
              <a:ext uri="{FF2B5EF4-FFF2-40B4-BE49-F238E27FC236}">
                <a16:creationId xmlns:a16="http://schemas.microsoft.com/office/drawing/2014/main" id="{EF7280D1-1630-0FEF-0A95-46C62675083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9413" y="2029073"/>
            <a:ext cx="5141060" cy="3637264"/>
          </a:xfrm>
          <a:prstGeom prst="rect">
            <a:avLst/>
          </a:prstGeom>
        </p:spPr>
      </p:pic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0D02AB8C-7372-E63E-C195-192DC59B43A1}"/>
              </a:ext>
            </a:extLst>
          </p:cNvPr>
          <p:cNvSpPr/>
          <p:nvPr/>
        </p:nvSpPr>
        <p:spPr>
          <a:xfrm>
            <a:off x="3288154" y="2553681"/>
            <a:ext cx="140814" cy="3112655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Arrow: Pentagon 17">
            <a:extLst>
              <a:ext uri="{FF2B5EF4-FFF2-40B4-BE49-F238E27FC236}">
                <a16:creationId xmlns:a16="http://schemas.microsoft.com/office/drawing/2014/main" id="{6B7E4241-AC98-2C83-4894-607D3F4AF1D8}"/>
              </a:ext>
            </a:extLst>
          </p:cNvPr>
          <p:cNvSpPr/>
          <p:nvPr/>
        </p:nvSpPr>
        <p:spPr>
          <a:xfrm>
            <a:off x="3188830" y="2895427"/>
            <a:ext cx="2223679" cy="369332"/>
          </a:xfrm>
          <a:prstGeom prst="homePlate">
            <a:avLst/>
          </a:prstGeom>
          <a:solidFill>
            <a:srgbClr val="2437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E5D0C3-9714-8B6E-64B0-317A32CFC99D}"/>
              </a:ext>
            </a:extLst>
          </p:cNvPr>
          <p:cNvSpPr txBox="1"/>
          <p:nvPr/>
        </p:nvSpPr>
        <p:spPr>
          <a:xfrm>
            <a:off x="3271204" y="2949288"/>
            <a:ext cx="198776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>
                <a:solidFill>
                  <a:schemeClr val="bg1"/>
                </a:solidFill>
                <a:latin typeface="+mj-lt"/>
              </a:rPr>
              <a:t>Cash Purchase</a:t>
            </a:r>
          </a:p>
        </p:txBody>
      </p:sp>
      <p:sp>
        <p:nvSpPr>
          <p:cNvPr id="33" name="Arrow: Pentagon 32">
            <a:extLst>
              <a:ext uri="{FF2B5EF4-FFF2-40B4-BE49-F238E27FC236}">
                <a16:creationId xmlns:a16="http://schemas.microsoft.com/office/drawing/2014/main" id="{330AD5B8-2629-CEC0-E00B-8EEB7D753EBD}"/>
              </a:ext>
            </a:extLst>
          </p:cNvPr>
          <p:cNvSpPr/>
          <p:nvPr/>
        </p:nvSpPr>
        <p:spPr>
          <a:xfrm flipH="1">
            <a:off x="1304613" y="3390616"/>
            <a:ext cx="2223679" cy="369332"/>
          </a:xfrm>
          <a:prstGeom prst="homePlate">
            <a:avLst/>
          </a:prstGeom>
          <a:solidFill>
            <a:srgbClr val="2437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38EA8D4-A8F4-2BB0-20F3-FB3FD2E1D993}"/>
              </a:ext>
            </a:extLst>
          </p:cNvPr>
          <p:cNvSpPr txBox="1"/>
          <p:nvPr/>
        </p:nvSpPr>
        <p:spPr>
          <a:xfrm>
            <a:off x="1476155" y="3444477"/>
            <a:ext cx="198776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100" dirty="0">
                <a:solidFill>
                  <a:schemeClr val="bg1"/>
                </a:solidFill>
                <a:latin typeface="+mj-lt"/>
              </a:rPr>
              <a:t>Classic Financing</a:t>
            </a:r>
          </a:p>
        </p:txBody>
      </p:sp>
      <p:sp>
        <p:nvSpPr>
          <p:cNvPr id="35" name="Arrow: Pentagon 34">
            <a:extLst>
              <a:ext uri="{FF2B5EF4-FFF2-40B4-BE49-F238E27FC236}">
                <a16:creationId xmlns:a16="http://schemas.microsoft.com/office/drawing/2014/main" id="{F1B0A018-2679-0617-628D-1770917F81AE}"/>
              </a:ext>
            </a:extLst>
          </p:cNvPr>
          <p:cNvSpPr/>
          <p:nvPr/>
        </p:nvSpPr>
        <p:spPr>
          <a:xfrm>
            <a:off x="3205780" y="3880789"/>
            <a:ext cx="2223679" cy="369332"/>
          </a:xfrm>
          <a:prstGeom prst="homePlate">
            <a:avLst/>
          </a:prstGeom>
          <a:solidFill>
            <a:srgbClr val="2437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D4CF4D5-9EC8-2B73-B8FD-FA35E16A8B97}"/>
              </a:ext>
            </a:extLst>
          </p:cNvPr>
          <p:cNvSpPr txBox="1"/>
          <p:nvPr/>
        </p:nvSpPr>
        <p:spPr>
          <a:xfrm>
            <a:off x="3288154" y="3934650"/>
            <a:ext cx="198776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>
                <a:solidFill>
                  <a:schemeClr val="bg1"/>
                </a:solidFill>
                <a:latin typeface="+mj-lt"/>
              </a:rPr>
              <a:t>Financial Leasing</a:t>
            </a:r>
          </a:p>
        </p:txBody>
      </p:sp>
      <p:sp>
        <p:nvSpPr>
          <p:cNvPr id="37" name="Arrow: Pentagon 36">
            <a:extLst>
              <a:ext uri="{FF2B5EF4-FFF2-40B4-BE49-F238E27FC236}">
                <a16:creationId xmlns:a16="http://schemas.microsoft.com/office/drawing/2014/main" id="{E4E50B28-1477-9803-3F5F-B7DC4E19F308}"/>
              </a:ext>
            </a:extLst>
          </p:cNvPr>
          <p:cNvSpPr/>
          <p:nvPr/>
        </p:nvSpPr>
        <p:spPr>
          <a:xfrm flipH="1">
            <a:off x="1304613" y="4345728"/>
            <a:ext cx="2223679" cy="369332"/>
          </a:xfrm>
          <a:prstGeom prst="homePlate">
            <a:avLst/>
          </a:prstGeom>
          <a:solidFill>
            <a:srgbClr val="2437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F17A9C6-5E8C-89B9-F394-05D19207FE61}"/>
              </a:ext>
            </a:extLst>
          </p:cNvPr>
          <p:cNvSpPr txBox="1"/>
          <p:nvPr/>
        </p:nvSpPr>
        <p:spPr>
          <a:xfrm>
            <a:off x="1476155" y="4399589"/>
            <a:ext cx="198776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100" dirty="0">
                <a:solidFill>
                  <a:schemeClr val="bg1"/>
                </a:solidFill>
                <a:latin typeface="+mj-lt"/>
              </a:rPr>
              <a:t>Operational Leasing</a:t>
            </a:r>
          </a:p>
        </p:txBody>
      </p:sp>
    </p:spTree>
    <p:extLst>
      <p:ext uri="{BB962C8B-B14F-4D97-AF65-F5344CB8AC3E}">
        <p14:creationId xmlns:p14="http://schemas.microsoft.com/office/powerpoint/2010/main" val="1063267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343DCCA5-F0DB-484A-A201-703EC340C3B1}"/>
              </a:ext>
            </a:extLst>
          </p:cNvPr>
          <p:cNvSpPr txBox="1"/>
          <p:nvPr/>
        </p:nvSpPr>
        <p:spPr>
          <a:xfrm>
            <a:off x="200143" y="779776"/>
            <a:ext cx="46530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>
                <a:solidFill>
                  <a:schemeClr val="bg1"/>
                </a:solidFill>
                <a:latin typeface="Encode Sans Expanded Medium" panose="00000605000000000000" pitchFamily="2" charset="0"/>
              </a:rPr>
              <a:t>OVERVIEW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4106481-3191-9F1C-1522-B88AF3FEE62F}"/>
              </a:ext>
            </a:extLst>
          </p:cNvPr>
          <p:cNvSpPr/>
          <p:nvPr/>
        </p:nvSpPr>
        <p:spPr>
          <a:xfrm>
            <a:off x="161925" y="1266825"/>
            <a:ext cx="11334750" cy="5229225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2" name="Picture 31" descr="Chart&#10;&#10;Description automatically generated">
            <a:extLst>
              <a:ext uri="{FF2B5EF4-FFF2-40B4-BE49-F238E27FC236}">
                <a16:creationId xmlns:a16="http://schemas.microsoft.com/office/drawing/2014/main" id="{A11EC49A-9AFB-B7CE-9E5D-32542B8731C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0376" y="1063934"/>
            <a:ext cx="1070230" cy="713487"/>
          </a:xfrm>
          <a:prstGeom prst="rect">
            <a:avLst/>
          </a:prstGeom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id="{43F4EC80-C46E-0064-8555-4E3A5E536B57}"/>
              </a:ext>
            </a:extLst>
          </p:cNvPr>
          <p:cNvSpPr/>
          <p:nvPr/>
        </p:nvSpPr>
        <p:spPr>
          <a:xfrm>
            <a:off x="3116807" y="1043613"/>
            <a:ext cx="7166904" cy="713487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20A2FAC-4FC2-696F-0BB6-1746037FF68A}"/>
              </a:ext>
            </a:extLst>
          </p:cNvPr>
          <p:cNvSpPr txBox="1"/>
          <p:nvPr/>
        </p:nvSpPr>
        <p:spPr>
          <a:xfrm>
            <a:off x="3930902" y="1259708"/>
            <a:ext cx="556493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b="1" dirty="0">
                <a:solidFill>
                  <a:schemeClr val="bg1"/>
                </a:solidFill>
              </a:rPr>
              <a:t>Context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E141B65-48C2-A1C4-E977-C80F4E8EC370}"/>
              </a:ext>
            </a:extLst>
          </p:cNvPr>
          <p:cNvSpPr txBox="1"/>
          <p:nvPr/>
        </p:nvSpPr>
        <p:spPr>
          <a:xfrm>
            <a:off x="3116807" y="1136598"/>
            <a:ext cx="81409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800" b="1">
                <a:solidFill>
                  <a:schemeClr val="bg1"/>
                </a:solidFill>
              </a:rPr>
              <a:t>01</a:t>
            </a:r>
            <a:r>
              <a:rPr lang="en-GB" sz="160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B6886C52-777B-1161-6ACA-62FC3D51B491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0376" y="1991280"/>
            <a:ext cx="1070230" cy="713487"/>
          </a:xfrm>
          <a:prstGeom prst="rect">
            <a:avLst/>
          </a:prstGeom>
        </p:spPr>
      </p:pic>
      <p:sp>
        <p:nvSpPr>
          <p:cNvPr id="38" name="Rectangle 37">
            <a:extLst>
              <a:ext uri="{FF2B5EF4-FFF2-40B4-BE49-F238E27FC236}">
                <a16:creationId xmlns:a16="http://schemas.microsoft.com/office/drawing/2014/main" id="{9E81DD75-BAF7-5926-FC70-19A8B76B986F}"/>
              </a:ext>
            </a:extLst>
          </p:cNvPr>
          <p:cNvSpPr/>
          <p:nvPr/>
        </p:nvSpPr>
        <p:spPr>
          <a:xfrm>
            <a:off x="3116807" y="1943572"/>
            <a:ext cx="7166904" cy="724807"/>
          </a:xfrm>
          <a:prstGeom prst="rect">
            <a:avLst/>
          </a:prstGeom>
          <a:solidFill>
            <a:srgbClr val="2437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8D08584-2D2F-86C7-5640-F160AFFB1519}"/>
              </a:ext>
            </a:extLst>
          </p:cNvPr>
          <p:cNvSpPr txBox="1"/>
          <p:nvPr/>
        </p:nvSpPr>
        <p:spPr>
          <a:xfrm>
            <a:off x="3930902" y="2140002"/>
            <a:ext cx="635280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b="1" dirty="0">
                <a:solidFill>
                  <a:schemeClr val="bg1"/>
                </a:solidFill>
              </a:rPr>
              <a:t>Perceived advantages and disadvantages of each acquisition method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B949B9D-AD5C-E02F-784C-D9913D58F290}"/>
              </a:ext>
            </a:extLst>
          </p:cNvPr>
          <p:cNvSpPr txBox="1"/>
          <p:nvPr/>
        </p:nvSpPr>
        <p:spPr>
          <a:xfrm>
            <a:off x="3116807" y="2016892"/>
            <a:ext cx="81409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800" b="1">
                <a:solidFill>
                  <a:schemeClr val="bg1"/>
                </a:solidFill>
              </a:rPr>
              <a:t>02</a:t>
            </a:r>
            <a:r>
              <a:rPr lang="en-GB" sz="160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44" name="Picture 43" descr="A picture containing text&#10;&#10;Description automatically generated">
            <a:extLst>
              <a:ext uri="{FF2B5EF4-FFF2-40B4-BE49-F238E27FC236}">
                <a16:creationId xmlns:a16="http://schemas.microsoft.com/office/drawing/2014/main" id="{47513B1B-5204-4568-336F-49533D04FDE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60376" y="2957958"/>
            <a:ext cx="1070230" cy="711705"/>
          </a:xfrm>
          <a:prstGeom prst="rect">
            <a:avLst/>
          </a:prstGeom>
        </p:spPr>
      </p:pic>
      <p:sp>
        <p:nvSpPr>
          <p:cNvPr id="45" name="Rectangle 44">
            <a:extLst>
              <a:ext uri="{FF2B5EF4-FFF2-40B4-BE49-F238E27FC236}">
                <a16:creationId xmlns:a16="http://schemas.microsoft.com/office/drawing/2014/main" id="{EEF41C7D-10F2-43E5-0A2D-3EB909FB1534}"/>
              </a:ext>
            </a:extLst>
          </p:cNvPr>
          <p:cNvSpPr/>
          <p:nvPr/>
        </p:nvSpPr>
        <p:spPr>
          <a:xfrm>
            <a:off x="3116807" y="2935229"/>
            <a:ext cx="7166904" cy="71170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7C231579-9492-7235-C390-BE518C5D1AE0}"/>
              </a:ext>
            </a:extLst>
          </p:cNvPr>
          <p:cNvSpPr txBox="1"/>
          <p:nvPr/>
        </p:nvSpPr>
        <p:spPr>
          <a:xfrm>
            <a:off x="3930902" y="3141492"/>
            <a:ext cx="5564931" cy="30777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1400" b="1" dirty="0">
                <a:solidFill>
                  <a:schemeClr val="bg1"/>
                </a:solidFill>
              </a:rPr>
              <a:t>Which acquisition method for which customer?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C87D9F21-C252-D943-FEA2-D484C797F13B}"/>
              </a:ext>
            </a:extLst>
          </p:cNvPr>
          <p:cNvSpPr txBox="1"/>
          <p:nvPr/>
        </p:nvSpPr>
        <p:spPr>
          <a:xfrm>
            <a:off x="3116807" y="3018382"/>
            <a:ext cx="81409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800" b="1">
                <a:solidFill>
                  <a:schemeClr val="bg1"/>
                </a:solidFill>
              </a:rPr>
              <a:t>03</a:t>
            </a:r>
            <a:r>
              <a:rPr lang="en-GB" sz="160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11AF5FC9-7B67-026D-FB18-026C17F6625A}"/>
              </a:ext>
            </a:extLst>
          </p:cNvPr>
          <p:cNvSpPr/>
          <p:nvPr/>
        </p:nvSpPr>
        <p:spPr>
          <a:xfrm>
            <a:off x="3116807" y="5884845"/>
            <a:ext cx="7166904" cy="74402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B1B28642-C5D0-9258-E565-5078AD9652EF}"/>
              </a:ext>
            </a:extLst>
          </p:cNvPr>
          <p:cNvSpPr txBox="1"/>
          <p:nvPr/>
        </p:nvSpPr>
        <p:spPr>
          <a:xfrm>
            <a:off x="3930902" y="6137318"/>
            <a:ext cx="556493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b="1">
                <a:solidFill>
                  <a:schemeClr val="bg1"/>
                </a:solidFill>
              </a:rPr>
              <a:t>Learning assessment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B3A3B60F-6200-09B0-89FE-30C918D0F6B7}"/>
              </a:ext>
            </a:extLst>
          </p:cNvPr>
          <p:cNvSpPr/>
          <p:nvPr/>
        </p:nvSpPr>
        <p:spPr>
          <a:xfrm>
            <a:off x="3116807" y="4871117"/>
            <a:ext cx="7166904" cy="71170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371D4F84-7E57-8568-BD31-14293AF10A30}"/>
              </a:ext>
            </a:extLst>
          </p:cNvPr>
          <p:cNvSpPr txBox="1"/>
          <p:nvPr/>
        </p:nvSpPr>
        <p:spPr>
          <a:xfrm>
            <a:off x="3930902" y="5077380"/>
            <a:ext cx="556493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b="1">
                <a:solidFill>
                  <a:schemeClr val="bg1"/>
                </a:solidFill>
              </a:rPr>
              <a:t>Conclusion</a:t>
            </a:r>
          </a:p>
        </p:txBody>
      </p:sp>
      <p:pic>
        <p:nvPicPr>
          <p:cNvPr id="52" name="Picture 2" descr="Nos rédacteurs rédigent la conclusion optimale pour votre mémoire.">
            <a:extLst>
              <a:ext uri="{FF2B5EF4-FFF2-40B4-BE49-F238E27FC236}">
                <a16:creationId xmlns:a16="http://schemas.microsoft.com/office/drawing/2014/main" id="{28B6699B-60B7-8F1B-3550-7EEA0E01B9E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60376" y="4875556"/>
            <a:ext cx="1070230" cy="721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C972994B-8D64-B027-5CA2-A55D5DAEE10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60377" y="5879223"/>
            <a:ext cx="1070230" cy="757238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05A2754A-4440-0DCF-C780-3D1566449E61}"/>
              </a:ext>
            </a:extLst>
          </p:cNvPr>
          <p:cNvSpPr/>
          <p:nvPr/>
        </p:nvSpPr>
        <p:spPr>
          <a:xfrm>
            <a:off x="3116807" y="3848521"/>
            <a:ext cx="7166904" cy="71170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4F9187C-5D02-0C56-8D5A-9784264FCE82}"/>
              </a:ext>
            </a:extLst>
          </p:cNvPr>
          <p:cNvSpPr txBox="1"/>
          <p:nvPr/>
        </p:nvSpPr>
        <p:spPr>
          <a:xfrm>
            <a:off x="3930902" y="4054784"/>
            <a:ext cx="5564931" cy="30777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1400" b="1">
                <a:solidFill>
                  <a:schemeClr val="bg1"/>
                </a:solidFill>
              </a:rPr>
              <a:t>Practical exercises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973B836-8E2A-9442-A55E-39969D1AA00C}"/>
              </a:ext>
            </a:extLst>
          </p:cNvPr>
          <p:cNvSpPr txBox="1"/>
          <p:nvPr/>
        </p:nvSpPr>
        <p:spPr>
          <a:xfrm>
            <a:off x="3116807" y="3926408"/>
            <a:ext cx="81409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800" b="1">
                <a:solidFill>
                  <a:schemeClr val="bg1"/>
                </a:solidFill>
              </a:rPr>
              <a:t>04</a:t>
            </a:r>
            <a:r>
              <a:rPr lang="en-GB" sz="160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26" name="Picture 25" descr="A picture containing text, person, standing">
            <a:extLst>
              <a:ext uri="{FF2B5EF4-FFF2-40B4-BE49-F238E27FC236}">
                <a16:creationId xmlns:a16="http://schemas.microsoft.com/office/drawing/2014/main" id="{1D9A09AC-634D-DD7F-3568-271C4DC38106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60376" y="3848520"/>
            <a:ext cx="1070230" cy="71170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2246054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SLIDE_COUNT" val="7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Stellantis">
      <a:majorFont>
        <a:latin typeface="Encode Sans Expanded Black"/>
        <a:ea typeface=""/>
        <a:cs typeface=""/>
      </a:majorFont>
      <a:minorFont>
        <a:latin typeface="Encode Sans Expanded Extra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333678E77F19E4DA725C3904037C8BB" ma:contentTypeVersion="3" ma:contentTypeDescription="Create a new document." ma:contentTypeScope="" ma:versionID="6c657c55b61af95bbd4385a622f77e7a">
  <xsd:schema xmlns:xsd="http://www.w3.org/2001/XMLSchema" xmlns:xs="http://www.w3.org/2001/XMLSchema" xmlns:p="http://schemas.microsoft.com/office/2006/metadata/properties" xmlns:ns2="819a008f-2eb7-4cb0-9fa6-9f1ec8abd8f2" targetNamespace="http://schemas.microsoft.com/office/2006/metadata/properties" ma:root="true" ma:fieldsID="1a09c68913aa78e0ac10436601be9551" ns2:_="">
    <xsd:import namespace="819a008f-2eb7-4cb0-9fa6-9f1ec8abd8f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9a008f-2eb7-4cb0-9fa6-9f1ec8abd8f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BF53A45-2129-44EA-8BEA-606510DC448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DBE3C91-E20B-40B7-B0F5-78948F6162E2}"/>
</file>

<file path=customXml/itemProps3.xml><?xml version="1.0" encoding="utf-8"?>
<ds:datastoreItem xmlns:ds="http://schemas.openxmlformats.org/officeDocument/2006/customXml" ds:itemID="{091A8348-4D89-43D3-920C-EEE0F120E6BD}">
  <ds:schemaRefs>
    <ds:schemaRef ds:uri="http://purl.org/dc/dcmitype/"/>
    <ds:schemaRef ds:uri="http://purl.org/dc/elements/1.1/"/>
    <ds:schemaRef ds:uri="http://schemas.openxmlformats.org/package/2006/metadata/core-properties"/>
    <ds:schemaRef ds:uri="http://www.w3.org/XML/1998/namespace"/>
    <ds:schemaRef ds:uri="http://schemas.microsoft.com/office/2006/documentManagement/types"/>
    <ds:schemaRef ds:uri="http://schemas.microsoft.com/office/2006/metadata/properties"/>
    <ds:schemaRef ds:uri="e9d7aa0c-5365-48d7-b1f5-3915a1863365"/>
    <ds:schemaRef ds:uri="http://schemas.microsoft.com/office/infopath/2007/PartnerControls"/>
    <ds:schemaRef ds:uri="96680d47-d0bc-4e38-ae2d-ba1da5eb8a0c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3260</TotalTime>
  <Words>6572</Words>
  <Application>Microsoft Office PowerPoint</Application>
  <PresentationFormat>Widescreen</PresentationFormat>
  <Paragraphs>1153</Paragraphs>
  <Slides>75</Slides>
  <Notes>16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10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75</vt:i4>
      </vt:variant>
    </vt:vector>
  </HeadingPairs>
  <TitlesOfParts>
    <vt:vector size="86" baseType="lpstr">
      <vt:lpstr>Arial</vt:lpstr>
      <vt:lpstr>Calibri</vt:lpstr>
      <vt:lpstr>Courier New</vt:lpstr>
      <vt:lpstr>Encode Sans</vt:lpstr>
      <vt:lpstr>Encode Sans Expanded</vt:lpstr>
      <vt:lpstr>Encode Sans Expanded Black</vt:lpstr>
      <vt:lpstr>Encode Sans Expanded ExtraLight</vt:lpstr>
      <vt:lpstr>Encode Sans Expanded Medium</vt:lpstr>
      <vt:lpstr>Encode Sans Expanded SemiBold</vt:lpstr>
      <vt:lpstr>Wingdings</vt:lpstr>
      <vt:lpstr>Thème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01 – Context</vt:lpstr>
      <vt:lpstr>01 – Context</vt:lpstr>
      <vt:lpstr>01 – Context</vt:lpstr>
      <vt:lpstr>01 – Context</vt:lpstr>
      <vt:lpstr>Presentazione standard di PowerPoint</vt:lpstr>
      <vt:lpstr>02 – Perceived advantages and disadvantages of each acquisition method</vt:lpstr>
      <vt:lpstr>02 – Perceived advantages and disadvantages of each acquisition method</vt:lpstr>
      <vt:lpstr>02 – Perceived advantages and disadvantages of each acquisition method</vt:lpstr>
      <vt:lpstr>02 – Perceived advantages and disadvantages of each acquisition method</vt:lpstr>
      <vt:lpstr>02 – Perceived advantages and disadvantages of each acquisition method</vt:lpstr>
      <vt:lpstr>02 – Perceived advantages and disadvantages of each acquisition method</vt:lpstr>
      <vt:lpstr>02 – Perceived advantages and disadvantages of each acquisition method</vt:lpstr>
      <vt:lpstr>02 – Perceived advantages and disadvantages of each acquisition method</vt:lpstr>
      <vt:lpstr>02 – Perceived advantages and disadvantages of each acquisition method</vt:lpstr>
      <vt:lpstr>02 – Perceived advantages and disadvantages of each acquisition method</vt:lpstr>
      <vt:lpstr>02 – Perceived advantages and disadvantages of each acquisition method</vt:lpstr>
      <vt:lpstr>02 – Perceived advantages and disadvantages of each acquisition method</vt:lpstr>
      <vt:lpstr>02 – Perceived advantages and disadvantages of each acquisition method</vt:lpstr>
      <vt:lpstr>02 – Perceived advantages and disadvantages of each acquisition method</vt:lpstr>
      <vt:lpstr>02 – Perceived advantages and disadvantages of each acquisition method</vt:lpstr>
      <vt:lpstr>02 – Perceived advantages and disadvantages of each acquisition method</vt:lpstr>
      <vt:lpstr>02 – Perceived advantages and disadvantages of each acquisition method</vt:lpstr>
      <vt:lpstr>02 – Perceived advantages and disadvantages of each acquisition method</vt:lpstr>
      <vt:lpstr>02 – Perceived advantages and disadvantages of each acquisition method</vt:lpstr>
      <vt:lpstr>02 – Perceived advantages and disadvantages of each acquisition method</vt:lpstr>
      <vt:lpstr>02 – Perceived advantages and disadvantages of each acquisition method</vt:lpstr>
      <vt:lpstr>02 – Perceived advantages and disadvantages of each acquisition method</vt:lpstr>
      <vt:lpstr>02 – Perceived advantages and disadvantages of each acquisition method</vt:lpstr>
      <vt:lpstr>02 – Perceived advantages and disadvantages of each acquisition method</vt:lpstr>
      <vt:lpstr>02 – Perceived advantages and disadvantages of each acquisition method</vt:lpstr>
      <vt:lpstr>02 – Perceived advantages and disadvantages of each acquisition method</vt:lpstr>
      <vt:lpstr>02 – Perceived advantages and disadvantages of each acquisition method</vt:lpstr>
      <vt:lpstr>02 – Perceived advantages and disadvantages of each acquisition method</vt:lpstr>
      <vt:lpstr>02 – Perceived advantages and disadvantages of each acquisition method</vt:lpstr>
      <vt:lpstr>02 – Perceived advantages and disadvantages of each acquisition method</vt:lpstr>
      <vt:lpstr>02 – Perceived advantages and disadvantages of each acquisition method</vt:lpstr>
      <vt:lpstr>02 – Perceived advantages and disadvantages of each acquisition method</vt:lpstr>
      <vt:lpstr>02 – Perceived advantages and disadvantages of each acquisition method</vt:lpstr>
      <vt:lpstr>02 – Perceived advantages and disadvantages of each acquisition method</vt:lpstr>
      <vt:lpstr>02 – Perceived advantages and disadvantages of each acquisition method</vt:lpstr>
      <vt:lpstr>Presentazione standard di PowerPoint</vt:lpstr>
      <vt:lpstr>03 – Which acquisition method for which customer?</vt:lpstr>
      <vt:lpstr>03 – Which acquisition method for which customer?</vt:lpstr>
      <vt:lpstr>03 – Which acquisition method for which customer?</vt:lpstr>
      <vt:lpstr>03 – Which acquisition method for which customer?</vt:lpstr>
      <vt:lpstr>03 – Which acquisition method for which customer?</vt:lpstr>
      <vt:lpstr>03 – Which acquisition method for which customer?</vt:lpstr>
      <vt:lpstr>03 – Which acquisition method for which customer?</vt:lpstr>
      <vt:lpstr>03 – Which acquisition method for which customer?</vt:lpstr>
      <vt:lpstr>Presentazione standard di PowerPoint</vt:lpstr>
      <vt:lpstr>04 – Practical exercises</vt:lpstr>
      <vt:lpstr>04 – Practical exercises</vt:lpstr>
      <vt:lpstr>04 – Practical exercises</vt:lpstr>
      <vt:lpstr>04 – Practical exercises</vt:lpstr>
      <vt:lpstr>04 – Practical exercises</vt:lpstr>
      <vt:lpstr>04 – Practical exercises</vt:lpstr>
      <vt:lpstr>Presentazione standard di PowerPoint</vt:lpstr>
      <vt:lpstr>Conclusion</vt:lpstr>
      <vt:lpstr>Presentazione standard di PowerPoint</vt:lpstr>
      <vt:lpstr>Presentazione standard di PowerPoint</vt:lpstr>
      <vt:lpstr>Quiz</vt:lpstr>
      <vt:lpstr>Quiz</vt:lpstr>
      <vt:lpstr>Quiz</vt:lpstr>
      <vt:lpstr>Quiz</vt:lpstr>
      <vt:lpstr>Quiz</vt:lpstr>
      <vt:lpstr>Quiz</vt:lpstr>
      <vt:lpstr>Quiz</vt:lpstr>
      <vt:lpstr>Quiz</vt:lpstr>
      <vt:lpstr>Quiz</vt:lpstr>
      <vt:lpstr>Quiz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M1​ CC500490W01 - Le Marché, les clients BtoB et la mobilité</dc:title>
  <dc:creator>Rudy Braeckmans</dc:creator>
  <cp:lastModifiedBy>Patrizia Gariglio</cp:lastModifiedBy>
  <cp:revision>169</cp:revision>
  <cp:lastPrinted>2022-03-02T14:47:23Z</cp:lastPrinted>
  <dcterms:created xsi:type="dcterms:W3CDTF">2022-02-03T09:29:16Z</dcterms:created>
  <dcterms:modified xsi:type="dcterms:W3CDTF">2023-03-28T09:04:00Z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0x0101001333678E77F19E4DA725C3904037C8BB</vt:lpwstr>
  </property>
  <property fmtid="{D5CDD505-2E9C-101B-9397-08002B2CF9AE}" pid="3" name="MSIP_Label_2fd53d93-3f4c-4b90-b511-bd6bdbb4fba9_Enabled">
    <vt:lpwstr>true</vt:lpwstr>
  </property>
  <property fmtid="{D5CDD505-2E9C-101B-9397-08002B2CF9AE}" pid="4" name="MSIP_Label_2fd53d93-3f4c-4b90-b511-bd6bdbb4fba9_SetDate">
    <vt:lpwstr>2022-03-23T13:11:57Z</vt:lpwstr>
  </property>
  <property fmtid="{D5CDD505-2E9C-101B-9397-08002B2CF9AE}" pid="5" name="MSIP_Label_2fd53d93-3f4c-4b90-b511-bd6bdbb4fba9_Method">
    <vt:lpwstr>Standard</vt:lpwstr>
  </property>
  <property fmtid="{D5CDD505-2E9C-101B-9397-08002B2CF9AE}" pid="6" name="MSIP_Label_2fd53d93-3f4c-4b90-b511-bd6bdbb4fba9_Name">
    <vt:lpwstr>2fd53d93-3f4c-4b90-b511-bd6bdbb4fba9</vt:lpwstr>
  </property>
  <property fmtid="{D5CDD505-2E9C-101B-9397-08002B2CF9AE}" pid="7" name="MSIP_Label_2fd53d93-3f4c-4b90-b511-bd6bdbb4fba9_SiteId">
    <vt:lpwstr>d852d5cd-724c-4128-8812-ffa5db3f8507</vt:lpwstr>
  </property>
  <property fmtid="{D5CDD505-2E9C-101B-9397-08002B2CF9AE}" pid="8" name="MSIP_Label_2fd53d93-3f4c-4b90-b511-bd6bdbb4fba9_ActionId">
    <vt:lpwstr>73db8980-d027-4fba-97ec-689d5c56e0c9</vt:lpwstr>
  </property>
  <property fmtid="{D5CDD505-2E9C-101B-9397-08002B2CF9AE}" pid="9" name="MSIP_Label_2fd53d93-3f4c-4b90-b511-bd6bdbb4fba9_ContentBits">
    <vt:lpwstr>0</vt:lpwstr>
  </property>
  <property fmtid="{D5CDD505-2E9C-101B-9397-08002B2CF9AE}" pid="10" name="MediaServiceImageTags">
    <vt:lpwstr/>
  </property>
  <property fmtid="{D5CDD505-2E9C-101B-9397-08002B2CF9AE}" pid="11" name="xd_ProgID">
    <vt:lpwstr/>
  </property>
  <property fmtid="{D5CDD505-2E9C-101B-9397-08002B2CF9AE}" pid="12" name="ComplianceAssetId">
    <vt:lpwstr/>
  </property>
  <property fmtid="{D5CDD505-2E9C-101B-9397-08002B2CF9AE}" pid="13" name="TemplateUrl">
    <vt:lpwstr/>
  </property>
  <property fmtid="{D5CDD505-2E9C-101B-9397-08002B2CF9AE}" pid="14" name="_ExtendedDescription">
    <vt:lpwstr/>
  </property>
  <property fmtid="{D5CDD505-2E9C-101B-9397-08002B2CF9AE}" pid="15" name="TriggerFlowInfo">
    <vt:lpwstr/>
  </property>
  <property fmtid="{D5CDD505-2E9C-101B-9397-08002B2CF9AE}" pid="16" name="xd_Signature">
    <vt:bool>false</vt:bool>
  </property>
  <property fmtid="{D5CDD505-2E9C-101B-9397-08002B2CF9AE}" pid="17" name="ArticulateGUID">
    <vt:lpwstr>049117A1-9742-4BF7-B204-E2D82A7CE38B</vt:lpwstr>
  </property>
  <property fmtid="{D5CDD505-2E9C-101B-9397-08002B2CF9AE}" pid="18" name="ArticulatePath">
    <vt:lpwstr>Argumentation business des produits financiers V4_17_10</vt:lpwstr>
  </property>
</Properties>
</file>