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tags/tag15.xml" ContentType="application/vnd.openxmlformats-officedocument.presentationml.tags+xml"/>
  <Override PartName="/ppt/notesSlides/notesSlide10.xml" ContentType="application/vnd.openxmlformats-officedocument.presentationml.notesSlide+xml"/>
  <Override PartName="/ppt/tags/tag16.xml" ContentType="application/vnd.openxmlformats-officedocument.presentationml.tags+xml"/>
  <Override PartName="/ppt/notesSlides/notesSlide11.xml" ContentType="application/vnd.openxmlformats-officedocument.presentationml.notesSlide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tags/tag18.xml" ContentType="application/vnd.openxmlformats-officedocument.presentationml.tags+xml"/>
  <Override PartName="/ppt/notesSlides/notesSlide13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4.xml" ContentType="application/vnd.openxmlformats-officedocument.presentationml.notesSlide+xml"/>
  <Override PartName="/ppt/tags/tag21.xml" ContentType="application/vnd.openxmlformats-officedocument.presentationml.tags+xml"/>
  <Override PartName="/ppt/notesSlides/notesSlide15.xml" ContentType="application/vnd.openxmlformats-officedocument.presentationml.notesSlide+xml"/>
  <Override PartName="/ppt/tags/tag22.xml" ContentType="application/vnd.openxmlformats-officedocument.presentationml.tags+xml"/>
  <Override PartName="/ppt/notesSlides/notesSlide16.xml" ContentType="application/vnd.openxmlformats-officedocument.presentationml.notesSlide+xml"/>
  <Override PartName="/ppt/tags/tag23.xml" ContentType="application/vnd.openxmlformats-officedocument.presentationml.tags+xml"/>
  <Override PartName="/ppt/notesSlides/notesSlide17.xml" ContentType="application/vnd.openxmlformats-officedocument.presentationml.notesSlide+xml"/>
  <Override PartName="/ppt/tags/tag24.xml" ContentType="application/vnd.openxmlformats-officedocument.presentationml.tags+xml"/>
  <Override PartName="/ppt/notesSlides/notesSlide18.xml" ContentType="application/vnd.openxmlformats-officedocument.presentationml.notesSlide+xml"/>
  <Override PartName="/ppt/tags/tag25.xml" ContentType="application/vnd.openxmlformats-officedocument.presentationml.tags+xml"/>
  <Override PartName="/ppt/notesSlides/notesSlide19.xml" ContentType="application/vnd.openxmlformats-officedocument.presentationml.notesSlide+xml"/>
  <Override PartName="/ppt/tags/tag26.xml" ContentType="application/vnd.openxmlformats-officedocument.presentationml.tags+xml"/>
  <Override PartName="/ppt/notesSlides/notesSlide20.xml" ContentType="application/vnd.openxmlformats-officedocument.presentationml.notesSlide+xml"/>
  <Override PartName="/ppt/tags/tag27.xml" ContentType="application/vnd.openxmlformats-officedocument.presentationml.tags+xml"/>
  <Override PartName="/ppt/notesSlides/notesSlide21.xml" ContentType="application/vnd.openxmlformats-officedocument.presentationml.notesSlide+xml"/>
  <Override PartName="/ppt/tags/tag28.xml" ContentType="application/vnd.openxmlformats-officedocument.presentationml.tags+xml"/>
  <Override PartName="/ppt/notesSlides/notesSlide22.xml" ContentType="application/vnd.openxmlformats-officedocument.presentationml.notesSlide+xml"/>
  <Override PartName="/ppt/tags/tag29.xml" ContentType="application/vnd.openxmlformats-officedocument.presentationml.tags+xml"/>
  <Override PartName="/ppt/notesSlides/notesSlide23.xml" ContentType="application/vnd.openxmlformats-officedocument.presentationml.notesSlide+xml"/>
  <Override PartName="/ppt/tags/tag30.xml" ContentType="application/vnd.openxmlformats-officedocument.presentationml.tags+xml"/>
  <Override PartName="/ppt/notesSlides/notesSlide24.xml" ContentType="application/vnd.openxmlformats-officedocument.presentationml.notesSlide+xml"/>
  <Override PartName="/ppt/tags/tag31.xml" ContentType="application/vnd.openxmlformats-officedocument.presentationml.tags+xml"/>
  <Override PartName="/ppt/notesSlides/notesSlide25.xml" ContentType="application/vnd.openxmlformats-officedocument.presentationml.notesSlide+xml"/>
  <Override PartName="/ppt/tags/tag32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147473124" r:id="rId2"/>
    <p:sldId id="2147473125" r:id="rId3"/>
    <p:sldId id="2147473132" r:id="rId4"/>
    <p:sldId id="2147473131" r:id="rId5"/>
    <p:sldId id="2147480547" r:id="rId6"/>
    <p:sldId id="2147480548" r:id="rId7"/>
    <p:sldId id="2147473134" r:id="rId8"/>
    <p:sldId id="2147473099" r:id="rId9"/>
    <p:sldId id="287" r:id="rId10"/>
    <p:sldId id="288" r:id="rId11"/>
    <p:sldId id="2147473136" r:id="rId12"/>
    <p:sldId id="2147473135" r:id="rId13"/>
    <p:sldId id="2147480486" r:id="rId14"/>
    <p:sldId id="2147480487" r:id="rId15"/>
    <p:sldId id="2147480488" r:id="rId16"/>
    <p:sldId id="2147480492" r:id="rId17"/>
    <p:sldId id="2147473107" r:id="rId18"/>
    <p:sldId id="2147480549" r:id="rId19"/>
    <p:sldId id="2147480550" r:id="rId20"/>
    <p:sldId id="2147480551" r:id="rId21"/>
    <p:sldId id="2147480490" r:id="rId22"/>
    <p:sldId id="2147473094" r:id="rId23"/>
    <p:sldId id="2147473092" r:id="rId24"/>
    <p:sldId id="2147480552" r:id="rId25"/>
    <p:sldId id="2147480553" r:id="rId26"/>
    <p:sldId id="2147480554" r:id="rId27"/>
    <p:sldId id="2147480491" r:id="rId28"/>
    <p:sldId id="2147480501" r:id="rId29"/>
    <p:sldId id="2147480499" r:id="rId30"/>
  </p:sldIdLst>
  <p:sldSz cx="12192000" cy="6858000"/>
  <p:notesSz cx="6858000" cy="9144000"/>
  <p:custDataLst>
    <p:tags r:id="rId32"/>
  </p:custData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rédéfinie" id="{1D65CF82-07C9-46EC-9CEB-A5A28495ED5E}">
          <p14:sldIdLst>
            <p14:sldId id="2147473124"/>
            <p14:sldId id="2147473125"/>
          </p14:sldIdLst>
        </p14:section>
        <p14:section name="1 INTRODUCTION" id="{8AAD6397-9DF2-4967-8C67-425258CC98FD}">
          <p14:sldIdLst>
            <p14:sldId id="2147473132"/>
            <p14:sldId id="2147473131"/>
            <p14:sldId id="2147480547"/>
            <p14:sldId id="2147480548"/>
          </p14:sldIdLst>
        </p14:section>
        <p14:section name="2 La technologie" id="{D29ADE14-8F52-4A9A-9376-8D0E3D709745}">
          <p14:sldIdLst>
            <p14:sldId id="2147473134"/>
            <p14:sldId id="2147473099"/>
            <p14:sldId id="287"/>
            <p14:sldId id="288"/>
          </p14:sldIdLst>
        </p14:section>
        <p14:section name="3 Spécifications techniques" id="{8EC13C30-FBBD-42D1-B1B9-1D6F96908119}">
          <p14:sldIdLst>
            <p14:sldId id="2147473136"/>
            <p14:sldId id="2147473135"/>
            <p14:sldId id="2147480486"/>
            <p14:sldId id="2147480487"/>
          </p14:sldIdLst>
        </p14:section>
        <p14:section name="4 Votre rôle est essentiel" id="{18716554-AA54-4187-BCF0-776CDA91FE84}">
          <p14:sldIdLst>
            <p14:sldId id="2147480488"/>
            <p14:sldId id="2147480492"/>
            <p14:sldId id="2147473107"/>
            <p14:sldId id="2147480549"/>
            <p14:sldId id="2147480550"/>
            <p14:sldId id="2147480551"/>
          </p14:sldIdLst>
        </p14:section>
        <p14:section name="5 Voyager avec notre client" id="{BF7F52AE-22BA-4D81-B68E-F32031298667}">
          <p14:sldIdLst>
            <p14:sldId id="2147480490"/>
            <p14:sldId id="2147473094"/>
            <p14:sldId id="2147473092"/>
            <p14:sldId id="2147480552"/>
            <p14:sldId id="2147480553"/>
            <p14:sldId id="2147480554"/>
            <p14:sldId id="2147480491"/>
            <p14:sldId id="2147480501"/>
            <p14:sldId id="214748049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913" userDrawn="1">
          <p15:clr>
            <a:srgbClr val="A4A3A4"/>
          </p15:clr>
        </p15:guide>
        <p15:guide id="2" pos="234" userDrawn="1">
          <p15:clr>
            <a:srgbClr val="A4A3A4"/>
          </p15:clr>
        </p15:guide>
        <p15:guide id="3" pos="74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79BB"/>
    <a:srgbClr val="333333"/>
    <a:srgbClr val="97D2FF"/>
    <a:srgbClr val="586C98"/>
    <a:srgbClr val="63708D"/>
    <a:srgbClr val="1F6040"/>
    <a:srgbClr val="FFF26B"/>
    <a:srgbClr val="A7E3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89" autoAdjust="0"/>
    <p:restoredTop sz="96000" autoAdjust="0"/>
  </p:normalViewPr>
  <p:slideViewPr>
    <p:cSldViewPr snapToGrid="0">
      <p:cViewPr varScale="1">
        <p:scale>
          <a:sx n="149" d="100"/>
          <a:sy n="149" d="100"/>
        </p:scale>
        <p:origin x="762" y="120"/>
      </p:cViewPr>
      <p:guideLst>
        <p:guide orient="horz" pos="913"/>
        <p:guide pos="234"/>
        <p:guide pos="7469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5AE77-9EE5-4F1E-A3F3-1615E2D44509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A93AA1-D3D2-4630-94B5-C1F4F169D5FB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85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93AA1-D3D2-4630-94B5-C1F4F169D5F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6111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26F448-DF2B-E97B-47F3-AF63195B25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A16CA90-D5C5-4ED5-B396-96AD485155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EA9D395-59F8-605C-AE6B-BB43745943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353148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D5E54B-6DD3-6785-4E66-60D3CE3D9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DD422A8-9C5B-CA03-5AFE-A2E2038C5F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720B5BD-BD44-2782-53EE-B14F2A0AA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190697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A37272-4925-85D4-39C6-65C7157291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2DE36F2-BFEE-A6EA-9746-EC6BA028CF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8F19996-6F55-5AA5-4F36-1FAF047412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930224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665D7E-957D-0924-8342-5ED0653E1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D6AFBC0-2C53-E52F-78E0-F7A4872A95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27F3CC2-9A6A-9850-7D96-AE2654E241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741927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12316-C717-F3CE-D122-2C0039799E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7CD8094-6C62-B17A-733B-8BA50ACA90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30429AC-B542-B491-53EE-2E94D03491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250776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5A27C1-F892-3A16-F6B1-DF92F216EA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1208B67-E8A1-1361-5F28-F2FD6B07BE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5C0116A-F746-EEAE-4F7D-34556B27B3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838013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7AE85D-49E4-DCA4-DC6C-65DD7FBE06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B81DD24-80CC-5EF8-DC31-39F2E39632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A856C17-D6E5-81AE-3967-CB3350A6E5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174715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D291E-4546-A2C0-8E0E-68A93C3566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104AF97-7DBD-C412-10BE-3B4FA1319D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DE919AB-0067-A108-E6DF-6315253106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713419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68A2D8-3D97-B799-2F42-AA29B8D6B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77C83FE-006E-3437-EF7F-623A49A701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11D0C27-B57F-7C8E-EE89-EC71949212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31210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9BA38-96C7-E6A2-246C-5D2EC33869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48FB199-DBEC-9A25-920A-09B960ED4D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47F2F06-ABF8-42BA-39B8-A3A028633C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01374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6875EA-3930-96C3-77A4-35B1D13EE7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1220D8D-4810-1C35-AD71-50A5802A84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69B2C88-D480-2F84-A7F5-1CDA29442D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319518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5863FB-8B8A-F650-3331-3B1B7477A3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F4C4295-1BF8-F38B-ABDC-778B32A254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73EC927-3317-C886-70B1-D16C38B796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408631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E03C93-23E4-6363-58E9-9A562ACCC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109C6B0-256C-6088-8B73-DC2C057603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955B662-E924-0C75-CAE6-0E6471E261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430401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B115EE-F887-58B8-F599-57B975A14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78F7DFA-9AD8-8337-E381-7D6CF5F02A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779915D-01DC-5AF3-011B-D215D98F20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665399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916BF1-0F17-695F-153D-1C9B1FAC6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790AF9D-E95E-8452-54DA-D4D9CDC0E3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F69AD1F-8A18-3811-D433-4C15378308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311535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7357B5-3460-77F8-5972-F2C08B317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762E2DE-D8FD-E34C-C553-2D15BEBAF3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9CCFD2F-B942-11BF-A118-741A0C89B1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384432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EE972E-1E5C-B4F9-D807-438E326FA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49E5999-4E63-AFA4-A4D4-4B4B69F1B3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6C74B77-C57B-DAEE-BE33-D876641736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885094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026D98-EDA3-96DF-27B6-0A99490E4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E2FB88F-8049-D24A-8BE6-BD30C67D66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491798C-F9FA-1796-B21B-3C40DE36FD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83163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64499-3013-E95A-23DE-6133DC2F46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F74536F-CB88-EB7C-7725-1BCB649C3E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F6D092D-07F7-6656-C78D-254BCA5624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42178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90254A-5312-7767-3E1F-D8B591A7F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BD27FE6-9837-E21E-3051-7766178040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4C7B5CCD-C54B-93C0-CC63-6B36A83521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66269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469B26-1208-E671-903C-116C887ED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A4B85A6-4E88-2AAC-20F6-FEA7CB60A9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5F03F9B-FD5A-8C0C-1FE1-2FB20586EF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069046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738011-DFC1-A9B2-6C52-50D85BE640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07DD612-9F76-1E88-B383-C8A682934C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A67D883-6E0D-DB7C-AD40-A0A46BF577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33043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36161E-365C-E3E2-2714-9708BDAD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E8BC7ED-BC41-2864-DD59-773C9A9A4D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6285CF1-D3CE-2CEC-633A-074CE67090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573200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692A90-D985-7029-CB0D-CD51D4BED9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CB5C761-4718-152C-2D41-84EA4DB297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17C3B44-EAFA-9E19-12AF-9BAAD8A5E2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146585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DC52B4-209F-71B7-44C5-564210AF2D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34A5FF2-A415-F515-6248-5A060620F4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7E42100-89E5-6CEF-6BF1-6DDB9BD204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62657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861735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D1E700C6-8027-559D-1535-1476CDD21A08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90CB70DF-694A-0BF3-5EEC-59DB406DA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>
              <a:defRPr lang="en-US" sz="3200" b="1" cap="all" baseline="0" dirty="0">
                <a:solidFill>
                  <a:srgbClr val="586C98"/>
                </a:solidFill>
                <a:latin typeface="+mn-lt"/>
              </a:defRPr>
            </a:lvl1pPr>
          </a:lstStyle>
          <a:p>
            <a:pPr lvl="0"/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6152B95C-2B0D-12BB-4250-4379E35B852B}"/>
              </a:ext>
            </a:extLst>
          </p:cNvPr>
          <p:cNvSpPr/>
          <p:nvPr userDrawn="1"/>
        </p:nvSpPr>
        <p:spPr>
          <a:xfrm>
            <a:off x="344032" y="257588"/>
            <a:ext cx="297318" cy="682331"/>
          </a:xfrm>
          <a:prstGeom prst="rect">
            <a:avLst/>
          </a:prstGeom>
          <a:solidFill>
            <a:srgbClr val="586C98"/>
          </a:solidFill>
          <a:ln>
            <a:solidFill>
              <a:srgbClr val="586C9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8"/>
          </a:p>
        </p:txBody>
      </p:sp>
      <p:sp>
        <p:nvSpPr>
          <p:cNvPr id="19" name="Segnaposto numero diapositiva 2">
            <a:extLst>
              <a:ext uri="{FF2B5EF4-FFF2-40B4-BE49-F238E27FC236}">
                <a16:creationId xmlns:a16="http://schemas.microsoft.com/office/drawing/2014/main" id="{1C7D1ABD-A6E0-45B5-4CB6-4E4EADC350E4}"/>
              </a:ext>
            </a:extLst>
          </p:cNvPr>
          <p:cNvSpPr txBox="1">
            <a:spLocks/>
          </p:cNvSpPr>
          <p:nvPr userDrawn="1"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‹N›</a:t>
            </a:fld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29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C9B24505-565F-A8CD-0904-8ADB19099A55}"/>
              </a:ext>
            </a:extLst>
          </p:cNvPr>
          <p:cNvSpPr/>
          <p:nvPr userDrawn="1"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7498878E-FE73-AD0F-0054-947DF53C844E}"/>
              </a:ext>
            </a:extLst>
          </p:cNvPr>
          <p:cNvSpPr/>
          <p:nvPr userDrawn="1"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039D56DE-DB8C-1D51-298C-15F7C4A4177E}"/>
              </a:ext>
            </a:extLst>
          </p:cNvPr>
          <p:cNvGrpSpPr/>
          <p:nvPr userDrawn="1"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6" name="Immagine 5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CB6D1217-F3AC-66EF-E962-4DB3F9DEDD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9DCB371A-3EDA-024D-8109-C249C46CA3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13" name="Connettore diritto 12">
              <a:extLst>
                <a:ext uri="{FF2B5EF4-FFF2-40B4-BE49-F238E27FC236}">
                  <a16:creationId xmlns:a16="http://schemas.microsoft.com/office/drawing/2014/main" id="{594D4AFD-BACF-02D5-BA00-3714CA6BEA3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ttangolo 11">
            <a:extLst>
              <a:ext uri="{FF2B5EF4-FFF2-40B4-BE49-F238E27FC236}">
                <a16:creationId xmlns:a16="http://schemas.microsoft.com/office/drawing/2014/main" id="{C5203B19-E4DB-9065-DDFD-09E3E94B323E}"/>
              </a:ext>
            </a:extLst>
          </p:cNvPr>
          <p:cNvSpPr/>
          <p:nvPr userDrawn="1"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822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088EBC76-219D-515A-82B0-591062E0C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DA54AFB-DFFE-CC76-0ECF-F82FA4E5F6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E173C68-BDE3-6EE3-9E57-86B32BCBD9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F7264-52C4-4862-A79C-8DD97424402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59538A8-3E64-7DD0-458F-465169D13D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F8F7DE8-C844-1BAD-1228-40E847BD61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C0A4F0-9B6D-4E81-8139-40BC4C2902F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418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31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6" Type="http://schemas.openxmlformats.org/officeDocument/2006/relationships/image" Target="../media/image32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3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6" Type="http://schemas.openxmlformats.org/officeDocument/2006/relationships/image" Target="../media/image33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12.png"/><Relationship Id="rId5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0C37D8-5ADD-32CC-A4E6-592C02BD6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schizzo, diagramma, disegno, Disegno tecnico&#10;&#10;Il contenuto generato dall'IA potrebbe non essere corretto.">
            <a:extLst>
              <a:ext uri="{FF2B5EF4-FFF2-40B4-BE49-F238E27FC236}">
                <a16:creationId xmlns:a16="http://schemas.microsoft.com/office/drawing/2014/main" id="{154C7489-E665-5B6D-556C-56D4C3B292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3"/>
          <a:stretch>
            <a:fillRect/>
          </a:stretch>
        </p:blipFill>
        <p:spPr>
          <a:xfrm>
            <a:off x="0" y="739940"/>
            <a:ext cx="12192000" cy="6055807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00E4A74A-9B0B-B500-4644-91C0EBAEE81E}"/>
              </a:ext>
            </a:extLst>
          </p:cNvPr>
          <p:cNvSpPr/>
          <p:nvPr/>
        </p:nvSpPr>
        <p:spPr>
          <a:xfrm>
            <a:off x="0" y="647700"/>
            <a:ext cx="12192000" cy="1409700"/>
          </a:xfrm>
          <a:prstGeom prst="rect">
            <a:avLst/>
          </a:prstGeom>
          <a:gradFill>
            <a:gsLst>
              <a:gs pos="33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29E28F4-1A84-3343-5B0C-BE8E2A8AF289}"/>
              </a:ext>
            </a:extLst>
          </p:cNvPr>
          <p:cNvSpPr txBox="1"/>
          <p:nvPr/>
        </p:nvSpPr>
        <p:spPr>
          <a:xfrm>
            <a:off x="200025" y="342955"/>
            <a:ext cx="1179195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fr-FR" sz="4400" noProof="0">
                <a:latin typeface="Montserrat Light" panose="00000400000000000000" pitchFamily="50" charset="0"/>
              </a:rPr>
              <a:t>Bienvenue chez </a:t>
            </a:r>
            <a:r>
              <a:rPr lang="fr-FR" sz="4400" b="1" noProof="0">
                <a:solidFill>
                  <a:srgbClr val="586C98"/>
                </a:solidFill>
              </a:rPr>
              <a:t>Leapmotor</a:t>
            </a:r>
            <a:r>
              <a:rPr lang="fr-FR" sz="4400" noProof="0">
                <a:latin typeface="Montserrat Light" panose="00000400000000000000" pitchFamily="50" charset="0"/>
              </a:rPr>
              <a:t> </a:t>
            </a:r>
            <a:r>
              <a:rPr lang="fr-FR" sz="4400" b="1" noProof="0">
                <a:solidFill>
                  <a:srgbClr val="586C98"/>
                </a:solidFill>
              </a:rPr>
              <a:t>B10</a:t>
            </a:r>
            <a:r>
              <a:rPr lang="fr-FR" sz="4400" noProof="0">
                <a:latin typeface="Montserrat Light" panose="00000400000000000000" pitchFamily="50" charset="0"/>
              </a:rPr>
              <a:t> </a:t>
            </a:r>
            <a:r>
              <a:rPr lang="fr-FR" sz="4400" b="1" noProof="0">
                <a:solidFill>
                  <a:srgbClr val="586C98"/>
                </a:solidFill>
              </a:rPr>
              <a:t>REEV</a:t>
            </a:r>
          </a:p>
        </p:txBody>
      </p:sp>
      <p:pic>
        <p:nvPicPr>
          <p:cNvPr id="5" name="Immagine 4" descr="Immagine che contiene automobile, ruota, veicolo, Veicolo terrestre&#10;&#10;Il contenuto generato dall'IA potrebbe non essere corretto.">
            <a:extLst>
              <a:ext uri="{FF2B5EF4-FFF2-40B4-BE49-F238E27FC236}">
                <a16:creationId xmlns:a16="http://schemas.microsoft.com/office/drawing/2014/main" id="{9F7DC8B8-2D71-F8FF-4704-6F1A4F90DF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7" b="20002"/>
          <a:stretch>
            <a:fillRect/>
          </a:stretch>
        </p:blipFill>
        <p:spPr>
          <a:xfrm>
            <a:off x="3886201" y="1842675"/>
            <a:ext cx="8305799" cy="50153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32561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A09D1-F31E-76DF-4A99-68B85DC70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255E2B8-2E61-FD13-9564-C03E01A647EE}"/>
              </a:ext>
            </a:extLst>
          </p:cNvPr>
          <p:cNvSpPr txBox="1">
            <a:spLocks/>
          </p:cNvSpPr>
          <p:nvPr/>
        </p:nvSpPr>
        <p:spPr>
          <a:xfrm>
            <a:off x="742951" y="1117236"/>
            <a:ext cx="5292989" cy="2891048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spcAft>
                <a:spcPts val="1200"/>
              </a:spcAft>
            </a:pPr>
            <a:r>
              <a:rPr lang="fr-FR" sz="1800" b="1" u="sng" noProof="0" dirty="0">
                <a:solidFill>
                  <a:schemeClr val="accent1"/>
                </a:solidFill>
              </a:rPr>
              <a:t>2. État de charge de la batterie (SOC)</a:t>
            </a:r>
            <a:r>
              <a:rPr lang="fr-FR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:</a:t>
            </a:r>
            <a:r>
              <a:rPr lang="fr-FR" sz="1600" b="1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>
              <a:spcAft>
                <a:spcPts val="1200"/>
              </a:spcAft>
            </a:pPr>
            <a:r>
              <a:rPr lang="fr-FR" sz="15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 B10 REEV se comporte comme un véhicule tout électrique, donc le SOC de la batterie est important. </a:t>
            </a:r>
          </a:p>
          <a:p>
            <a:pPr>
              <a:spcAft>
                <a:spcPts val="1200"/>
              </a:spcAft>
            </a:pPr>
            <a:r>
              <a:rPr lang="fr-FR" sz="1500" b="1" noProof="0" dirty="0">
                <a:solidFill>
                  <a:schemeClr val="accent1"/>
                </a:solidFill>
              </a:rPr>
              <a:t>Maintenez le SOC au-dessus de 15 % pour maintenir des performances et un confort optimaux</a:t>
            </a:r>
            <a:r>
              <a:rPr lang="fr-FR" sz="15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Si le SOC chute trop bas, le moteur ICE travaillera plus, ce qui réduira l’efficacité et augmentera le bruit.</a:t>
            </a:r>
          </a:p>
          <a:p>
            <a:pPr>
              <a:spcAft>
                <a:spcPts val="1200"/>
              </a:spcAft>
            </a:pPr>
            <a:r>
              <a:rPr lang="fr-FR" sz="15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 système fournit automatiquement des alertes claires pour guider le conducteur lorsque le chargement ou le changement de mode est nécessaire</a:t>
            </a:r>
            <a:r>
              <a:rPr lang="fr-FR" sz="1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A699708-13AC-365F-9D8E-8FD9813DFB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385" y="3952906"/>
            <a:ext cx="1537136" cy="576426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B52A8B2D-A7EE-9864-E525-B3C8D99918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7387" y="5375840"/>
            <a:ext cx="1524175" cy="669077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5393E7ED-5B79-5F3D-2F7A-F7CF2DAD21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7385" y="4623747"/>
            <a:ext cx="1524177" cy="656827"/>
          </a:xfrm>
          <a:prstGeom prst="rect">
            <a:avLst/>
          </a:prstGeom>
        </p:spPr>
      </p:pic>
      <p:sp>
        <p:nvSpPr>
          <p:cNvPr id="12" name="Titolo 10">
            <a:extLst>
              <a:ext uri="{FF2B5EF4-FFF2-40B4-BE49-F238E27FC236}">
                <a16:creationId xmlns:a16="http://schemas.microsoft.com/office/drawing/2014/main" id="{931702BF-EF42-5E7B-00B4-1791BB834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1000" b="0">
                <a:solidFill>
                  <a:schemeClr val="tx2">
                    <a:lumMod val="50000"/>
                  </a:schemeClr>
                </a:solidFill>
              </a:rPr>
              <a:t>2. La technologie REEV</a:t>
            </a:r>
            <a:br>
              <a:rPr lang="fr-FR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fr-FR" noProof="0"/>
              <a:t>Bon à savoir</a:t>
            </a:r>
          </a:p>
        </p:txBody>
      </p:sp>
      <p:sp>
        <p:nvSpPr>
          <p:cNvPr id="13" name="Textplatzhalter 2">
            <a:extLst>
              <a:ext uri="{FF2B5EF4-FFF2-40B4-BE49-F238E27FC236}">
                <a16:creationId xmlns:a16="http://schemas.microsoft.com/office/drawing/2014/main" id="{3AACB2F6-3F19-73E9-F968-220C41E0B1AF}"/>
              </a:ext>
            </a:extLst>
          </p:cNvPr>
          <p:cNvSpPr txBox="1">
            <a:spLocks/>
          </p:cNvSpPr>
          <p:nvPr/>
        </p:nvSpPr>
        <p:spPr>
          <a:xfrm>
            <a:off x="1331349" y="4077519"/>
            <a:ext cx="1267807" cy="351891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r">
              <a:spcAft>
                <a:spcPts val="1200"/>
              </a:spcAft>
            </a:pPr>
            <a:r>
              <a:rPr lang="fr-FR" sz="1800" noProof="0" dirty="0">
                <a:solidFill>
                  <a:schemeClr val="accent1"/>
                </a:solidFill>
                <a:latin typeface="Encode Sans" pitchFamily="2" charset="0"/>
              </a:rPr>
              <a:t>SOC 20 % </a:t>
            </a:r>
          </a:p>
        </p:txBody>
      </p: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C4A65463-B2F6-806B-4034-8E56A6B967B7}"/>
              </a:ext>
            </a:extLst>
          </p:cNvPr>
          <p:cNvSpPr txBox="1">
            <a:spLocks/>
          </p:cNvSpPr>
          <p:nvPr/>
        </p:nvSpPr>
        <p:spPr>
          <a:xfrm>
            <a:off x="1331349" y="4776216"/>
            <a:ext cx="1267807" cy="351891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r">
              <a:spcAft>
                <a:spcPts val="1200"/>
              </a:spcAft>
            </a:pPr>
            <a:r>
              <a:rPr lang="fr-FR" sz="1800" noProof="0">
                <a:solidFill>
                  <a:schemeClr val="accent1"/>
                </a:solidFill>
                <a:latin typeface="Encode Sans" pitchFamily="2" charset="0"/>
              </a:rPr>
              <a:t>SOC 15 %</a:t>
            </a:r>
          </a:p>
        </p:txBody>
      </p:sp>
      <p:sp>
        <p:nvSpPr>
          <p:cNvPr id="15" name="Textplatzhalter 2">
            <a:extLst>
              <a:ext uri="{FF2B5EF4-FFF2-40B4-BE49-F238E27FC236}">
                <a16:creationId xmlns:a16="http://schemas.microsoft.com/office/drawing/2014/main" id="{D60B27DA-1D5D-A4D5-C15D-BE6CB1CD08F1}"/>
              </a:ext>
            </a:extLst>
          </p:cNvPr>
          <p:cNvSpPr txBox="1">
            <a:spLocks/>
          </p:cNvSpPr>
          <p:nvPr/>
        </p:nvSpPr>
        <p:spPr>
          <a:xfrm>
            <a:off x="1331349" y="5534432"/>
            <a:ext cx="1267807" cy="351891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r">
              <a:spcAft>
                <a:spcPts val="1200"/>
              </a:spcAft>
            </a:pPr>
            <a:r>
              <a:rPr lang="fr-FR" sz="1800" noProof="0">
                <a:solidFill>
                  <a:schemeClr val="accent1"/>
                </a:solidFill>
                <a:latin typeface="Encode Sans" pitchFamily="2" charset="0"/>
              </a:rPr>
              <a:t>SOC 10 %</a:t>
            </a:r>
          </a:p>
        </p:txBody>
      </p:sp>
      <p:cxnSp>
        <p:nvCxnSpPr>
          <p:cNvPr id="3" name="Connettore diritto 2">
            <a:extLst>
              <a:ext uri="{FF2B5EF4-FFF2-40B4-BE49-F238E27FC236}">
                <a16:creationId xmlns:a16="http://schemas.microsoft.com/office/drawing/2014/main" id="{6546BE28-10A9-638F-65C1-D650C3B875A6}"/>
              </a:ext>
            </a:extLst>
          </p:cNvPr>
          <p:cNvCxnSpPr>
            <a:cxnSpLocks/>
          </p:cNvCxnSpPr>
          <p:nvPr/>
        </p:nvCxnSpPr>
        <p:spPr>
          <a:xfrm>
            <a:off x="6096000" y="1179236"/>
            <a:ext cx="0" cy="4844193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D2FFCC32-ABDD-696C-0869-F1CB97AAF18E}"/>
              </a:ext>
            </a:extLst>
          </p:cNvPr>
          <p:cNvSpPr txBox="1">
            <a:spLocks/>
          </p:cNvSpPr>
          <p:nvPr/>
        </p:nvSpPr>
        <p:spPr>
          <a:xfrm>
            <a:off x="6411046" y="1129692"/>
            <a:ext cx="5204505" cy="1129027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defPPr>
              <a:defRPr lang="it-IT"/>
            </a:defPPr>
            <a:lvl1pPr marR="0" indent="0" defTabSz="1218834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defRPr sz="1600" b="1" i="0" u="none" strike="noStrike" cap="none" spc="0" baseline="0">
                <a:solidFill>
                  <a:schemeClr val="accent1"/>
                </a:solidFill>
                <a:uFillTx/>
                <a:cs typeface="Arial" panose="020B0604020202020204" pitchFamily="34" charset="0"/>
              </a:defRPr>
            </a:lvl1pPr>
            <a:lvl2pPr marL="609417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2pPr>
            <a:lvl3pPr marL="914126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3pPr>
            <a:lvl4pPr marL="1218834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4pPr>
            <a:lvl5pPr marL="1523543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5pPr>
            <a:lvl6pPr marL="1828251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6pPr>
            <a:lvl7pPr marL="2132960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7pPr>
            <a:lvl8pPr marL="2437668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8pPr>
            <a:lvl9pPr marL="2742377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9pPr>
          </a:lstStyle>
          <a:p>
            <a:r>
              <a:rPr lang="fr-FR" sz="1800" u="sng" dirty="0">
                <a:sym typeface="Helvetica Neue" panose="02000503000000020004"/>
              </a:rPr>
              <a:t>3. Mode par défaut : </a:t>
            </a:r>
          </a:p>
          <a:p>
            <a:r>
              <a:rPr lang="fr-FR" sz="1500" noProof="0" dirty="0"/>
              <a:t>Chaque fois que la voiture redémarre, elle passe par défaut en mode EV</a:t>
            </a:r>
            <a:r>
              <a:rPr lang="fr-FR" sz="1500" b="0" noProof="0" dirty="0">
                <a:solidFill>
                  <a:schemeClr val="tx1"/>
                </a:solidFill>
              </a:rPr>
              <a:t>, quelle que soit la façon dont elle a été laissée lorsqu’elle a été éteinte. 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C592C463-34A8-8DE2-79DC-2D78872067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" b="4978"/>
          <a:stretch>
            <a:fillRect/>
          </a:stretch>
        </p:blipFill>
        <p:spPr>
          <a:xfrm>
            <a:off x="6554680" y="2562760"/>
            <a:ext cx="4864231" cy="979929"/>
          </a:xfrm>
          <a:prstGeom prst="rect">
            <a:avLst/>
          </a:prstGeom>
        </p:spPr>
      </p:pic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94FB359C-448F-2683-D819-1A360262F0CE}"/>
              </a:ext>
            </a:extLst>
          </p:cNvPr>
          <p:cNvSpPr txBox="1">
            <a:spLocks/>
          </p:cNvSpPr>
          <p:nvPr/>
        </p:nvSpPr>
        <p:spPr>
          <a:xfrm>
            <a:off x="6467582" y="4077519"/>
            <a:ext cx="5038429" cy="767390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defPPr>
              <a:defRPr lang="it-IT"/>
            </a:defPPr>
            <a:lvl1pPr marR="0" indent="0" defTabSz="1218834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defRPr sz="1600" b="1" i="0" u="none" strike="noStrike" cap="none" spc="0" baseline="0">
                <a:solidFill>
                  <a:schemeClr val="accent1"/>
                </a:solidFill>
                <a:uFillTx/>
                <a:cs typeface="Arial" panose="020B0604020202020204" pitchFamily="34" charset="0"/>
              </a:defRPr>
            </a:lvl1pPr>
            <a:lvl2pPr marL="609417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2pPr>
            <a:lvl3pPr marL="914126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3pPr>
            <a:lvl4pPr marL="1218834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4pPr>
            <a:lvl5pPr marL="1523543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5pPr>
            <a:lvl6pPr marL="1828251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6pPr>
            <a:lvl7pPr marL="2132960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7pPr>
            <a:lvl8pPr marL="2437668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8pPr>
            <a:lvl9pPr marL="2742377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9pPr>
          </a:lstStyle>
          <a:p>
            <a:r>
              <a:rPr lang="fr-FR" noProof="0" dirty="0"/>
              <a:t>Conseillez aux clients de sélectionner le mode énergétique le plus approprié pour leur voyage afin de profiter d’une efficacité et d’une autonomie maximales.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77597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4DE39B-7160-09AE-E63F-1464C4E7C7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EE3E91D3-28AA-89E6-2CF2-E270FA1CF001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0DA25080-91BC-F4C7-043A-8B7D340E0392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fr-FR" sz="2000" noProof="0">
                <a:solidFill>
                  <a:schemeClr val="tx1"/>
                </a:solidFill>
              </a:rPr>
              <a:t>Introduction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2A15FAD8-9EDF-68E8-A318-BB1DF0941E2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noProof="0"/>
              <a:t>Programme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BB1CD4B1-EF69-0ADE-044D-AC27DE93A007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fr-FR" sz="2000" noProof="0"/>
              <a:t>La technologie REEV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fr-FR" noProof="0"/>
              <a:t>Comment cela fonctionne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fr-FR" noProof="0"/>
              <a:t>Bon à savoir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D0A2B513-6333-1C06-AD70-3C77FAEEAD31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fr-FR" sz="2000" noProof="0"/>
              <a:t>Conclusion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05AE6D8-3650-2FA4-EB05-6998919B0797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3"/>
            </a:pPr>
            <a:r>
              <a:rPr lang="fr-FR" noProof="0"/>
              <a:t>Spécifications techniques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807A40D-1226-FCCE-2475-F7DCE745E53B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4"/>
            </a:pPr>
            <a:r>
              <a:rPr lang="fr-FR" sz="2000" noProof="0"/>
              <a:t>Votre rôle est essentiel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AE0C241-E796-679C-8768-195AE3D58E0B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fr-FR" sz="2000" noProof="0"/>
              <a:t>Voyager avec notre client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7887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B6C1F-9D61-5181-5A85-9C1DDD4AC6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34E5FA66-4195-89AB-4B76-697782C5058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1000" b="0" noProof="0">
                <a:solidFill>
                  <a:schemeClr val="tx2">
                    <a:lumMod val="50000"/>
                  </a:schemeClr>
                </a:solidFill>
              </a:rPr>
              <a:t>3. Spécification technique</a:t>
            </a:r>
            <a:br>
              <a:rPr lang="fr-FR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fr-FR" noProof="0"/>
              <a:t> B10 Reev - Points forts</a:t>
            </a:r>
          </a:p>
        </p:txBody>
      </p:sp>
      <p:sp>
        <p:nvSpPr>
          <p:cNvPr id="12" name="Title 4">
            <a:extLst>
              <a:ext uri="{FF2B5EF4-FFF2-40B4-BE49-F238E27FC236}">
                <a16:creationId xmlns:a16="http://schemas.microsoft.com/office/drawing/2014/main" id="{86124DD8-D3FA-7238-8F13-FA5B4E727F82}"/>
              </a:ext>
            </a:extLst>
          </p:cNvPr>
          <p:cNvSpPr txBox="1">
            <a:spLocks/>
          </p:cNvSpPr>
          <p:nvPr/>
        </p:nvSpPr>
        <p:spPr>
          <a:xfrm>
            <a:off x="6589486" y="948785"/>
            <a:ext cx="5456240" cy="47192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lvl1pPr marL="0" marR="0" indent="0" algn="l" defTabSz="1218834" rtl="0" latinLnBrk="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sz="2400" b="1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0" marR="0" indent="457063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2pPr>
            <a:lvl3pPr marL="0" marR="0" indent="914126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3pPr>
            <a:lvl4pPr marL="0" marR="0" indent="1371189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0" marR="0" indent="1828251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0" marR="0" indent="2285314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0" marR="0" indent="2742377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0" marR="0" indent="3199440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0" marR="0" indent="3656503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ctr" defTabSz="121883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Encode Sans"/>
                <a:ea typeface="Encode Sans"/>
                <a:cs typeface="Arial" panose="020B0604020202020204" pitchFamily="34" charset="0"/>
                <a:sym typeface="Helvetica Neue" panose="02000503000000020004"/>
              </a:rPr>
              <a:t>Ravitaillement énergétique multiple</a:t>
            </a:r>
          </a:p>
        </p:txBody>
      </p:sp>
      <p:graphicFrame>
        <p:nvGraphicFramePr>
          <p:cNvPr id="2" name="Table 6">
            <a:extLst>
              <a:ext uri="{FF2B5EF4-FFF2-40B4-BE49-F238E27FC236}">
                <a16:creationId xmlns:a16="http://schemas.microsoft.com/office/drawing/2014/main" id="{E4A95CD3-9B95-B9E8-1DB4-48DC7793CA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892374"/>
              </p:ext>
            </p:extLst>
          </p:nvPr>
        </p:nvGraphicFramePr>
        <p:xfrm>
          <a:off x="742950" y="1386891"/>
          <a:ext cx="5657849" cy="3726672"/>
        </p:xfrm>
        <a:graphic>
          <a:graphicData uri="http://schemas.openxmlformats.org/drawingml/2006/table">
            <a:tbl>
              <a:tblPr firstRow="1" bandRow="1"/>
              <a:tblGrid>
                <a:gridCol w="1632605">
                  <a:extLst>
                    <a:ext uri="{9D8B030D-6E8A-4147-A177-3AD203B41FA5}">
                      <a16:colId xmlns:a16="http://schemas.microsoft.com/office/drawing/2014/main" val="3320663809"/>
                    </a:ext>
                  </a:extLst>
                </a:gridCol>
                <a:gridCol w="2284519">
                  <a:extLst>
                    <a:ext uri="{9D8B030D-6E8A-4147-A177-3AD203B41FA5}">
                      <a16:colId xmlns:a16="http://schemas.microsoft.com/office/drawing/2014/main" val="1063292413"/>
                    </a:ext>
                  </a:extLst>
                </a:gridCol>
                <a:gridCol w="1740725">
                  <a:extLst>
                    <a:ext uri="{9D8B030D-6E8A-4147-A177-3AD203B41FA5}">
                      <a16:colId xmlns:a16="http://schemas.microsoft.com/office/drawing/2014/main" val="2766444598"/>
                    </a:ext>
                  </a:extLst>
                </a:gridCol>
              </a:tblGrid>
              <a:tr h="405703">
                <a:tc>
                  <a:txBody>
                    <a:bodyPr/>
                    <a:lstStyle/>
                    <a:p>
                      <a:pPr algn="l"/>
                      <a:r>
                        <a:rPr lang="fr-FR" sz="1600" b="1" i="0" u="none" strike="noStrike" cap="none" baseline="0" noProof="0">
                          <a:solidFill>
                            <a:schemeClr val="accent1"/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Moteurs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fr-FR" sz="1600" b="0" i="0" u="none" strike="noStrike" cap="none" baseline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Électrique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fr-FR" sz="1600" b="0" noProof="0">
                          <a:solidFill>
                            <a:schemeClr val="tx1"/>
                          </a:solidFill>
                        </a:rPr>
                        <a:t>160 kW (218 ch)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8567699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 rtl="0"/>
                      <a:endParaRPr lang="en-US" sz="1600" b="0" i="0" u="none" strike="noStrike" kern="1200" cap="none" spc="0" baseline="0" noProof="0" dirty="0">
                        <a:solidFill>
                          <a:schemeClr val="accent1"/>
                        </a:solidFill>
                        <a:uFillTx/>
                        <a:latin typeface="Encode Sans"/>
                        <a:ea typeface="+mn-ea"/>
                        <a:cs typeface="+mn-cs"/>
                        <a:sym typeface="Helvetica Neue" panose="02000503000000020004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fr-FR" sz="1600" b="0" i="0" u="none" strike="noStrike" cap="none" baseline="0" noProof="0">
                          <a:solidFill>
                            <a:schemeClr val="tx1"/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ICE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fr-FR" sz="1600" b="0" noProof="0">
                          <a:solidFill>
                            <a:schemeClr val="tx1"/>
                          </a:solidFill>
                        </a:rPr>
                        <a:t>1,5 litre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3987055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/>
                      <a:r>
                        <a:rPr lang="fr-FR" sz="1600" b="1" i="0" u="none" strike="noStrike" cap="none" baseline="0" noProof="0">
                          <a:solidFill>
                            <a:schemeClr val="accent1"/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Batterie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fr-FR" sz="1600" b="0" i="0" u="none" strike="noStrike" cap="none" baseline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Capacité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fr-FR" sz="1600" b="0" noProof="0">
                          <a:solidFill>
                            <a:schemeClr val="tx1"/>
                          </a:solidFill>
                        </a:rPr>
                        <a:t>18,8 kWh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2017543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noProof="0">
                          <a:solidFill>
                            <a:schemeClr val="accent1"/>
                          </a:solidFill>
                        </a:rPr>
                        <a:t>Autonomie 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fr-FR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EV </a:t>
                      </a:r>
                      <a:r>
                        <a:rPr lang="fr-FR" sz="14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(WLTP)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fr-FR" sz="1600" b="0" noProof="0">
                          <a:solidFill>
                            <a:schemeClr val="tx1"/>
                          </a:solidFill>
                        </a:rPr>
                        <a:t> </a:t>
                      </a:r>
                      <a:r>
                        <a:rPr lang="fr-FR" sz="1600" b="0" i="0" u="none" strike="noStrike" cap="none" baseline="0" noProof="0">
                          <a:solidFill>
                            <a:schemeClr val="tx1"/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82 km*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6636883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 rtl="0"/>
                      <a:endParaRPr lang="en-US" sz="1600" b="0" i="0" u="none" strike="noStrike" kern="1200" cap="none" spc="0" baseline="0" noProof="0" dirty="0">
                        <a:solidFill>
                          <a:schemeClr val="accent1"/>
                        </a:solidFill>
                        <a:uFillTx/>
                        <a:latin typeface="Encode Sans"/>
                        <a:ea typeface="+mn-ea"/>
                        <a:cs typeface="+mn-cs"/>
                        <a:sym typeface="Helvetica Neue" panose="02000503000000020004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fr-FR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Total - cycle mixte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fr-FR" sz="1600" b="0" noProof="0">
                          <a:solidFill>
                            <a:schemeClr val="tx1"/>
                          </a:solidFill>
                        </a:rPr>
                        <a:t>900 km*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4207500"/>
                  </a:ext>
                </a:extLst>
              </a:tr>
              <a:tr h="6607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noProof="0">
                          <a:solidFill>
                            <a:schemeClr val="accent1"/>
                          </a:solidFill>
                        </a:rPr>
                        <a:t>Consommation</a:t>
                      </a:r>
                      <a:r>
                        <a:rPr lang="fr-FR" sz="1600" noProof="0">
                          <a:solidFill>
                            <a:schemeClr val="accent1"/>
                          </a:solidFill>
                        </a:rPr>
                        <a:t> </a:t>
                      </a:r>
                      <a:r>
                        <a:rPr lang="fr-FR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(WLTP)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fr-FR" sz="1600" b="0" i="0" u="none" strike="noStrike" cap="none" baseline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Fuel (cycle mixte)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fr-FR" sz="1600" b="0" noProof="0">
                          <a:solidFill>
                            <a:schemeClr val="tx1"/>
                          </a:solidFill>
                        </a:rPr>
                        <a:t>2,6 L/100 km*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2804588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 rtl="0"/>
                      <a:endParaRPr lang="en-US" sz="1600" b="0" i="0" u="none" strike="noStrike" kern="1200" cap="none" spc="0" baseline="0" noProof="0" dirty="0">
                        <a:solidFill>
                          <a:schemeClr val="tx1"/>
                        </a:solidFill>
                        <a:uFillTx/>
                        <a:latin typeface="Encode Sans"/>
                        <a:ea typeface="+mn-ea"/>
                        <a:cs typeface="+mn-cs"/>
                        <a:sym typeface="Helvetica Neue" panose="02000503000000020004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Fuel (batterie faible **)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fr-FR" sz="1600" b="0" noProof="0">
                          <a:solidFill>
                            <a:schemeClr val="tx1"/>
                          </a:solidFill>
                        </a:rPr>
                        <a:t>6,2 L/100 km*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7946701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 rtl="0"/>
                      <a:endParaRPr lang="en-US" sz="1600" b="0" i="0" u="none" strike="noStrike" kern="1200" cap="none" spc="0" baseline="0" noProof="0" dirty="0">
                        <a:solidFill>
                          <a:schemeClr val="tx1"/>
                        </a:solidFill>
                        <a:uFillTx/>
                        <a:latin typeface="Encode Sans"/>
                        <a:ea typeface="+mn-ea"/>
                        <a:cs typeface="+mn-cs"/>
                        <a:sym typeface="Helvetica Neue" panose="02000503000000020004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fr-FR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Émissions de CO</a:t>
                      </a:r>
                      <a:r>
                        <a:rPr lang="fr-FR" sz="1600" baseline="-250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fr-FR" sz="1600" b="0" i="0" u="none" strike="noStrike" cap="none" baseline="0" noProof="0">
                          <a:solidFill>
                            <a:schemeClr val="tx1"/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59 g/km*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5799277"/>
                  </a:ext>
                </a:extLst>
              </a:tr>
            </a:tbl>
          </a:graphicData>
        </a:graphic>
      </p:graphicFrame>
      <p:sp>
        <p:nvSpPr>
          <p:cNvPr id="5" name="Textplatzhalter 1">
            <a:extLst>
              <a:ext uri="{FF2B5EF4-FFF2-40B4-BE49-F238E27FC236}">
                <a16:creationId xmlns:a16="http://schemas.microsoft.com/office/drawing/2014/main" id="{1B5E766A-2442-FD06-099D-FA4EDD7A19B8}"/>
              </a:ext>
            </a:extLst>
          </p:cNvPr>
          <p:cNvSpPr txBox="1">
            <a:spLocks/>
          </p:cNvSpPr>
          <p:nvPr/>
        </p:nvSpPr>
        <p:spPr>
          <a:xfrm>
            <a:off x="742950" y="5552465"/>
            <a:ext cx="4965095" cy="26827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kern="0" cap="none" spc="0" normalizeH="0" baseline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Encode Sans"/>
                <a:cs typeface="Times New Roman" panose="02020603050405020304" pitchFamily="18" charset="0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r>
              <a:rPr lang="fr-FR"/>
              <a:t>** Lorsque le niveau de la batterie est faible (&lt;15 %)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0C98DB64-7621-2788-CB9C-77C098352C97}"/>
              </a:ext>
            </a:extLst>
          </p:cNvPr>
          <p:cNvSpPr txBox="1"/>
          <p:nvPr/>
        </p:nvSpPr>
        <p:spPr>
          <a:xfrm>
            <a:off x="742950" y="5290855"/>
            <a:ext cx="361734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cap="none" normalizeH="0" baseline="0" noProof="0" dirty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Encode Sans"/>
                <a:ea typeface="Encode Sans"/>
                <a:cs typeface="Times New Roman" panose="02020603050405020304" pitchFamily="18" charset="0"/>
                <a:sym typeface="Helvetica Neue" panose="02000503000000020004"/>
              </a:rPr>
              <a:t>* Données en cours d’homologation</a:t>
            </a:r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300CBA39-0420-0D52-4FA0-19679DBDE390}"/>
              </a:ext>
            </a:extLst>
          </p:cNvPr>
          <p:cNvCxnSpPr/>
          <p:nvPr/>
        </p:nvCxnSpPr>
        <p:spPr>
          <a:xfrm>
            <a:off x="6589486" y="948785"/>
            <a:ext cx="0" cy="49604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B1F9A57-5523-2DDE-2B5C-0E36D5BE333F}"/>
              </a:ext>
            </a:extLst>
          </p:cNvPr>
          <p:cNvSpPr txBox="1"/>
          <p:nvPr/>
        </p:nvSpPr>
        <p:spPr>
          <a:xfrm>
            <a:off x="6049026" y="2539949"/>
            <a:ext cx="3600000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"/>
                <a:cs typeface="+mn-cs"/>
              </a:rPr>
              <a:t>Recharge CA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cap="none" normalizeH="0" baseline="0" noProof="0">
                <a:ln>
                  <a:noFill/>
                </a:ln>
                <a:effectLst/>
                <a:uLnTx/>
                <a:uFillTx/>
                <a:ea typeface=""/>
                <a:cs typeface="+mn-cs"/>
              </a:rPr>
              <a:t>6.6kW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b="1" noProof="0"/>
              <a:t>~ 3,5 h</a:t>
            </a:r>
            <a:r>
              <a:rPr kumimoji="0" lang="fr-FR" sz="1400" b="1" i="0" u="none" strike="noStrike" cap="none" normalizeH="0" baseline="0" noProof="0">
                <a:ln>
                  <a:noFill/>
                </a:ln>
                <a:effectLst/>
                <a:uLnTx/>
                <a:uFillTx/>
                <a:ea typeface=""/>
                <a:cs typeface="+mn-cs"/>
              </a:rPr>
              <a:t> pleine charge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id="{68347187-2C98-754F-E5E9-130B7B8DA00F}"/>
              </a:ext>
            </a:extLst>
          </p:cNvPr>
          <p:cNvSpPr txBox="1"/>
          <p:nvPr/>
        </p:nvSpPr>
        <p:spPr>
          <a:xfrm>
            <a:off x="8592005" y="2558231"/>
            <a:ext cx="3599995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defRPr/>
            </a:pPr>
            <a:r>
              <a:rPr lang="fr-FR" sz="1400" b="1" noProof="0">
                <a:solidFill>
                  <a:schemeClr val="accent1"/>
                </a:solidFill>
              </a:rPr>
              <a:t>Charge CC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400" b="1" noProof="0"/>
              <a:t>46 kW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cap="none" normalizeH="0" baseline="0" noProof="0">
                <a:ln>
                  <a:noFill/>
                </a:ln>
                <a:effectLst/>
                <a:uLnTx/>
                <a:uFillTx/>
                <a:ea typeface=""/>
                <a:cs typeface="+mn-cs"/>
              </a:rPr>
              <a:t>Charge ~30 min 30-80 %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86DA7278-F32B-16CC-3150-E9484E9DC3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93605" y="1597377"/>
            <a:ext cx="876302" cy="876302"/>
          </a:xfrm>
          <a:prstGeom prst="rect">
            <a:avLst/>
          </a:prstGeom>
        </p:spPr>
      </p:pic>
      <p:sp>
        <p:nvSpPr>
          <p:cNvPr id="14" name="TextBox 9">
            <a:extLst>
              <a:ext uri="{FF2B5EF4-FFF2-40B4-BE49-F238E27FC236}">
                <a16:creationId xmlns:a16="http://schemas.microsoft.com/office/drawing/2014/main" id="{EE13FE6C-45E5-FAAB-E9B0-41A4C5D1B104}"/>
              </a:ext>
            </a:extLst>
          </p:cNvPr>
          <p:cNvSpPr txBox="1"/>
          <p:nvPr/>
        </p:nvSpPr>
        <p:spPr>
          <a:xfrm>
            <a:off x="7328918" y="4473528"/>
            <a:ext cx="360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1400" b="1" noProof="0">
                <a:solidFill>
                  <a:schemeClr val="accent1"/>
                </a:solidFill>
              </a:rPr>
              <a:t>Réservoir d’essence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cap="none" normalizeH="0" baseline="0" noProof="0">
                <a:ln>
                  <a:noFill/>
                </a:ln>
                <a:effectLst/>
                <a:uLnTx/>
                <a:uFillTx/>
                <a:ea typeface=""/>
                <a:cs typeface="+mn-cs"/>
              </a:rPr>
              <a:t>50 L</a:t>
            </a:r>
          </a:p>
        </p:txBody>
      </p:sp>
      <p:pic>
        <p:nvPicPr>
          <p:cNvPr id="15" name="Immagine 14" descr="Immagine che contiene schermata, design&#10;&#10;Il contenuto generato dall'IA potrebbe non essere corretto.">
            <a:extLst>
              <a:ext uri="{FF2B5EF4-FFF2-40B4-BE49-F238E27FC236}">
                <a16:creationId xmlns:a16="http://schemas.microsoft.com/office/drawing/2014/main" id="{53E13184-C99C-A701-C1A2-7C56A70021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0785" y="3561106"/>
            <a:ext cx="756265" cy="7562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99317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DD84EE-16E3-82A8-6405-9F359E0D8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1F6900F2-6C05-94BF-C2AC-A8DE508070E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1000" b="0" noProof="0">
                <a:solidFill>
                  <a:schemeClr val="tx2">
                    <a:lumMod val="50000"/>
                  </a:schemeClr>
                </a:solidFill>
              </a:rPr>
              <a:t>3. Spécification technique</a:t>
            </a:r>
            <a:br>
              <a:rPr lang="fr-FR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fr-FR" sz="2800" noProof="0"/>
              <a:t> B10</a:t>
            </a:r>
            <a:r>
              <a:rPr lang="fr-FR" sz="2800" noProof="0">
                <a:solidFill>
                  <a:srgbClr val="FF0000"/>
                </a:solidFill>
              </a:rPr>
              <a:t> </a:t>
            </a:r>
            <a:r>
              <a:rPr lang="fr-FR" sz="2800"/>
              <a:t>REev - </a:t>
            </a:r>
            <a:r>
              <a:rPr lang="fr-FR" sz="2800" noProof="0"/>
              <a:t>Récapitulatif et comparaison VEB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13ACFE76-2C41-D306-E525-AA45ED5C48C9}"/>
              </a:ext>
            </a:extLst>
          </p:cNvPr>
          <p:cNvSpPr/>
          <p:nvPr/>
        </p:nvSpPr>
        <p:spPr>
          <a:xfrm>
            <a:off x="1269983" y="1714950"/>
            <a:ext cx="9840328" cy="525329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3134CE01-E7E4-5FD6-81F5-EC8D4D7A2705}"/>
              </a:ext>
            </a:extLst>
          </p:cNvPr>
          <p:cNvSpPr/>
          <p:nvPr/>
        </p:nvSpPr>
        <p:spPr>
          <a:xfrm>
            <a:off x="1269983" y="2516238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20CA76F8-100D-902C-5221-1A25FB46139D}"/>
              </a:ext>
            </a:extLst>
          </p:cNvPr>
          <p:cNvSpPr/>
          <p:nvPr/>
        </p:nvSpPr>
        <p:spPr>
          <a:xfrm>
            <a:off x="1269983" y="3099521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0B7519F3-B7D4-E75E-4D94-23447996FADF}"/>
              </a:ext>
            </a:extLst>
          </p:cNvPr>
          <p:cNvSpPr/>
          <p:nvPr/>
        </p:nvSpPr>
        <p:spPr>
          <a:xfrm>
            <a:off x="1269982" y="3682804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0EE9BAD8-8810-825A-927F-9223864A76F0}"/>
              </a:ext>
            </a:extLst>
          </p:cNvPr>
          <p:cNvSpPr/>
          <p:nvPr/>
        </p:nvSpPr>
        <p:spPr>
          <a:xfrm>
            <a:off x="1269982" y="4266087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AF3BA03A-D387-916E-684C-BDBC944059CE}"/>
              </a:ext>
            </a:extLst>
          </p:cNvPr>
          <p:cNvSpPr/>
          <p:nvPr/>
        </p:nvSpPr>
        <p:spPr>
          <a:xfrm>
            <a:off x="1269982" y="4839743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1DA29CEE-879C-60DC-4CF9-051E2AD15EA5}"/>
              </a:ext>
            </a:extLst>
          </p:cNvPr>
          <p:cNvSpPr/>
          <p:nvPr/>
        </p:nvSpPr>
        <p:spPr>
          <a:xfrm>
            <a:off x="1269982" y="5438261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graphicFrame>
        <p:nvGraphicFramePr>
          <p:cNvPr id="26" name="Table 6">
            <a:extLst>
              <a:ext uri="{FF2B5EF4-FFF2-40B4-BE49-F238E27FC236}">
                <a16:creationId xmlns:a16="http://schemas.microsoft.com/office/drawing/2014/main" id="{3370C33F-49F8-0827-A4EB-3212116851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9895"/>
              </p:ext>
            </p:extLst>
          </p:nvPr>
        </p:nvGraphicFramePr>
        <p:xfrm>
          <a:off x="7830201" y="1095774"/>
          <a:ext cx="3280109" cy="46268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0109">
                  <a:extLst>
                    <a:ext uri="{9D8B030D-6E8A-4147-A177-3AD203B41FA5}">
                      <a16:colId xmlns:a16="http://schemas.microsoft.com/office/drawing/2014/main" val="2263934540"/>
                    </a:ext>
                  </a:extLst>
                </a:gridCol>
              </a:tblGrid>
              <a:tr h="340192">
                <a:tc>
                  <a:txBody>
                    <a:bodyPr/>
                    <a:lstStyle/>
                    <a:p>
                      <a:pPr algn="ctr"/>
                      <a:r>
                        <a:rPr lang="fr-FR" sz="1600" noProof="0"/>
                        <a:t>B10 VEB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9945417"/>
                  </a:ext>
                </a:extLst>
              </a:tr>
              <a:tr h="290947">
                <a:tc>
                  <a:txBody>
                    <a:bodyPr/>
                    <a:lstStyle/>
                    <a:p>
                      <a:pPr algn="ctr"/>
                      <a:r>
                        <a:rPr lang="fr-FR" sz="13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56,2-67,1 kWh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4794525"/>
                  </a:ext>
                </a:extLst>
              </a:tr>
              <a:tr h="50434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b="0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361-434 km</a:t>
                      </a:r>
                    </a:p>
                    <a:p>
                      <a:pPr marL="0" marR="0" lvl="0" indent="0" algn="ctr" defTabSz="514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300" b="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2772580"/>
                  </a:ext>
                </a:extLst>
              </a:tr>
              <a:tr h="290947">
                <a:tc>
                  <a:txBody>
                    <a:bodyPr/>
                    <a:lstStyle/>
                    <a:p>
                      <a:pPr marL="0" marR="0" lvl="0" indent="0" algn="ctr" defTabSz="514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361-434 km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822610"/>
                  </a:ext>
                </a:extLst>
              </a:tr>
              <a:tr h="290947">
                <a:tc>
                  <a:txBody>
                    <a:bodyPr/>
                    <a:lstStyle/>
                    <a:p>
                      <a:pPr algn="ctr"/>
                      <a:r>
                        <a:rPr lang="fr-FR" sz="13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160 kW (218 ch)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8567699"/>
                  </a:ext>
                </a:extLst>
              </a:tr>
              <a:tr h="290947">
                <a:tc>
                  <a:txBody>
                    <a:bodyPr/>
                    <a:lstStyle/>
                    <a:p>
                      <a:pPr marL="0" marR="0" lvl="0" indent="0" algn="ctr" defTabSz="514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170 km/h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481403"/>
                  </a:ext>
                </a:extLst>
              </a:tr>
              <a:tr h="290947">
                <a:tc>
                  <a:txBody>
                    <a:bodyPr/>
                    <a:lstStyle/>
                    <a:p>
                      <a:pPr marL="0" marR="0" lvl="0" indent="0" algn="ctr" defTabSz="514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8 s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7003784"/>
                  </a:ext>
                </a:extLst>
              </a:tr>
              <a:tr h="290947">
                <a:tc>
                  <a:txBody>
                    <a:bodyPr/>
                    <a:lstStyle/>
                    <a:p>
                      <a:pPr algn="ctr"/>
                      <a:r>
                        <a:rPr lang="fr-FR" sz="13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11 kW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3412055"/>
                  </a:ext>
                </a:extLst>
              </a:tr>
              <a:tr h="290947">
                <a:tc>
                  <a:txBody>
                    <a:bodyPr/>
                    <a:lstStyle/>
                    <a:p>
                      <a:pPr algn="ctr"/>
                      <a:r>
                        <a:rPr lang="fr-FR" sz="13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140-168 kW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3856349"/>
                  </a:ext>
                </a:extLst>
              </a:tr>
              <a:tr h="290947">
                <a:tc>
                  <a:txBody>
                    <a:bodyPr/>
                    <a:lstStyle/>
                    <a:p>
                      <a:pPr algn="ctr"/>
                      <a:r>
                        <a:rPr lang="fr-FR" sz="13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/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6631498"/>
                  </a:ext>
                </a:extLst>
              </a:tr>
              <a:tr h="290947">
                <a:tc>
                  <a:txBody>
                    <a:bodyPr/>
                    <a:lstStyle/>
                    <a:p>
                      <a:pPr algn="ctr"/>
                      <a:r>
                        <a:rPr lang="fr-FR" sz="13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17,2-17,3 kW/100 km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1951389"/>
                  </a:ext>
                </a:extLst>
              </a:tr>
              <a:tr h="290947">
                <a:tc>
                  <a:txBody>
                    <a:bodyPr/>
                    <a:lstStyle/>
                    <a:p>
                      <a:pPr algn="ctr"/>
                      <a:r>
                        <a:rPr lang="fr-FR" sz="13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/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3987055"/>
                  </a:ext>
                </a:extLst>
              </a:tr>
              <a:tr h="290947">
                <a:tc>
                  <a:txBody>
                    <a:bodyPr/>
                    <a:lstStyle/>
                    <a:p>
                      <a:pPr algn="ctr"/>
                      <a:r>
                        <a:rPr lang="fr-FR" sz="13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0 g/100 km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0241310"/>
                  </a:ext>
                </a:extLst>
              </a:tr>
              <a:tr h="290947">
                <a:tc>
                  <a:txBody>
                    <a:bodyPr/>
                    <a:lstStyle/>
                    <a:p>
                      <a:pPr algn="ctr"/>
                      <a:r>
                        <a:rPr lang="fr-FR" sz="13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1,780-1,845 kg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818053"/>
                  </a:ext>
                </a:extLst>
              </a:tr>
              <a:tr h="290947">
                <a:tc>
                  <a:txBody>
                    <a:bodyPr/>
                    <a:lstStyle/>
                    <a:p>
                      <a:pPr algn="ctr"/>
                      <a:r>
                        <a:rPr lang="fr-FR" sz="13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430 litres 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0941902"/>
                  </a:ext>
                </a:extLst>
              </a:tr>
            </a:tbl>
          </a:graphicData>
        </a:graphic>
      </p:graphicFrame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F039FC71-D58C-C275-4B0E-F514FDF24AD3}"/>
              </a:ext>
            </a:extLst>
          </p:cNvPr>
          <p:cNvSpPr txBox="1"/>
          <p:nvPr/>
        </p:nvSpPr>
        <p:spPr>
          <a:xfrm>
            <a:off x="824012" y="5722620"/>
            <a:ext cx="50137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cap="none" normalizeH="0" baseline="0" noProof="0" dirty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Encode Sans"/>
                <a:ea typeface="Encode Sans"/>
                <a:cs typeface="Times New Roman" panose="02020603050405020304" pitchFamily="18" charset="0"/>
                <a:sym typeface="Helvetica Neue" panose="02000503000000020004"/>
              </a:rPr>
              <a:t>* Données en cours d’homologation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cap="none" normalizeH="0" baseline="0" noProof="0" dirty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Encode Sans"/>
                <a:ea typeface="Encode Sans"/>
                <a:cs typeface="Times New Roman" panose="02020603050405020304" pitchFamily="18" charset="0"/>
                <a:sym typeface="Helvetica Neue" panose="02000503000000020004"/>
              </a:rPr>
              <a:t>** Boîte à outils plus grande sur le REEV</a:t>
            </a:r>
          </a:p>
        </p:txBody>
      </p:sp>
      <p:graphicFrame>
        <p:nvGraphicFramePr>
          <p:cNvPr id="25" name="Table 6">
            <a:extLst>
              <a:ext uri="{FF2B5EF4-FFF2-40B4-BE49-F238E27FC236}">
                <a16:creationId xmlns:a16="http://schemas.microsoft.com/office/drawing/2014/main" id="{9914E03C-1E0B-61CE-90D0-C281068210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253021"/>
              </p:ext>
            </p:extLst>
          </p:nvPr>
        </p:nvGraphicFramePr>
        <p:xfrm>
          <a:off x="1269983" y="1095774"/>
          <a:ext cx="6560218" cy="46268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0109">
                  <a:extLst>
                    <a:ext uri="{9D8B030D-6E8A-4147-A177-3AD203B41FA5}">
                      <a16:colId xmlns:a16="http://schemas.microsoft.com/office/drawing/2014/main" val="1063292413"/>
                    </a:ext>
                  </a:extLst>
                </a:gridCol>
                <a:gridCol w="3280109">
                  <a:extLst>
                    <a:ext uri="{9D8B030D-6E8A-4147-A177-3AD203B41FA5}">
                      <a16:colId xmlns:a16="http://schemas.microsoft.com/office/drawing/2014/main" val="2148856449"/>
                    </a:ext>
                  </a:extLst>
                </a:gridCol>
              </a:tblGrid>
              <a:tr h="340192">
                <a:tc>
                  <a:txBody>
                    <a:bodyPr/>
                    <a:lstStyle/>
                    <a:p>
                      <a:endParaRPr lang="en-US" sz="1600" noProof="0" dirty="0"/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noProof="0"/>
                        <a:t>B10 </a:t>
                      </a:r>
                      <a:r>
                        <a:rPr lang="fr-FR" sz="1600" b="1" noProof="0">
                          <a:solidFill>
                            <a:schemeClr val="bg1"/>
                          </a:solidFill>
                          <a:latin typeface="+mn-lt"/>
                          <a:ea typeface="+mn-lt"/>
                          <a:cs typeface="+mn-cs"/>
                        </a:rPr>
                        <a:t>REEV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9945417"/>
                  </a:ext>
                </a:extLst>
              </a:tr>
              <a:tr h="290947">
                <a:tc>
                  <a:txBody>
                    <a:bodyPr/>
                    <a:lstStyle/>
                    <a:p>
                      <a:pPr algn="l"/>
                      <a:r>
                        <a:rPr lang="fr-FR" sz="13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Capacité de la batterie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18,8 kWh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4794525"/>
                  </a:ext>
                </a:extLst>
              </a:tr>
              <a:tr h="504343">
                <a:tc>
                  <a:txBody>
                    <a:bodyPr/>
                    <a:lstStyle/>
                    <a:p>
                      <a:pPr algn="l"/>
                      <a:r>
                        <a:rPr lang="fr-FR" sz="1300" b="1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Autonomie des véhicules électriques (WLTP)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82 km*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2772580"/>
                  </a:ext>
                </a:extLst>
              </a:tr>
              <a:tr h="290947">
                <a:tc>
                  <a:txBody>
                    <a:bodyPr/>
                    <a:lstStyle/>
                    <a:p>
                      <a:pPr algn="l"/>
                      <a:r>
                        <a:rPr lang="fr-FR" sz="13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Autonomie totale - cycle mixte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900 km*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822610"/>
                  </a:ext>
                </a:extLst>
              </a:tr>
              <a:tr h="290947">
                <a:tc>
                  <a:txBody>
                    <a:bodyPr/>
                    <a:lstStyle/>
                    <a:p>
                      <a:pPr algn="l"/>
                      <a:r>
                        <a:rPr lang="fr-FR" sz="13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Moteur électrique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300" b="0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160 kW (218 </a:t>
                      </a:r>
                      <a:r>
                        <a:rPr lang="fr-FR" sz="1300" b="0" kern="1200" noProof="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ch</a:t>
                      </a:r>
                      <a:r>
                        <a:rPr lang="fr-FR" sz="1300" b="0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8567699"/>
                  </a:ext>
                </a:extLst>
              </a:tr>
              <a:tr h="290947">
                <a:tc>
                  <a:txBody>
                    <a:bodyPr/>
                    <a:lstStyle/>
                    <a:p>
                      <a:pPr algn="l"/>
                      <a:r>
                        <a:rPr lang="fr-FR" sz="13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Vitesse max.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170 km/h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481403"/>
                  </a:ext>
                </a:extLst>
              </a:tr>
              <a:tr h="290947">
                <a:tc>
                  <a:txBody>
                    <a:bodyPr/>
                    <a:lstStyle/>
                    <a:p>
                      <a:pPr algn="l"/>
                      <a:r>
                        <a:rPr lang="fr-FR" sz="13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Accélération 0-100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7,5 s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7003784"/>
                  </a:ext>
                </a:extLst>
              </a:tr>
              <a:tr h="290947">
                <a:tc>
                  <a:txBody>
                    <a:bodyPr/>
                    <a:lstStyle/>
                    <a:p>
                      <a:pPr algn="l"/>
                      <a:r>
                        <a:rPr lang="fr-FR" sz="13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Puissance de charge CA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6,6 kW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3412055"/>
                  </a:ext>
                </a:extLst>
              </a:tr>
              <a:tr h="290947">
                <a:tc>
                  <a:txBody>
                    <a:bodyPr/>
                    <a:lstStyle/>
                    <a:p>
                      <a:pPr algn="l"/>
                      <a:r>
                        <a:rPr lang="fr-FR" sz="13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lt"/>
                          <a:cs typeface="+mn-cs"/>
                        </a:rPr>
                        <a:t>Puissance de charge CC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46 kW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3856349"/>
                  </a:ext>
                </a:extLst>
              </a:tr>
              <a:tr h="290947">
                <a:tc>
                  <a:txBody>
                    <a:bodyPr/>
                    <a:lstStyle/>
                    <a:p>
                      <a:pPr algn="l"/>
                      <a:r>
                        <a:rPr lang="fr-FR" sz="13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lt"/>
                          <a:cs typeface="+mn-cs"/>
                        </a:rPr>
                        <a:t>Réservoir de carburant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50 L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6631498"/>
                  </a:ext>
                </a:extLst>
              </a:tr>
              <a:tr h="290947">
                <a:tc>
                  <a:txBody>
                    <a:bodyPr/>
                    <a:lstStyle/>
                    <a:p>
                      <a:pPr algn="l"/>
                      <a:r>
                        <a:rPr lang="fr-FR" sz="13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lt"/>
                          <a:cs typeface="+mn-cs"/>
                        </a:rPr>
                        <a:t>Consommation électrique (WLTP)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17,8 kW/100 km*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1951389"/>
                  </a:ext>
                </a:extLst>
              </a:tr>
              <a:tr h="290947">
                <a:tc>
                  <a:txBody>
                    <a:bodyPr/>
                    <a:lstStyle/>
                    <a:p>
                      <a:pPr algn="l"/>
                      <a:r>
                        <a:rPr lang="fr-FR" sz="13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lt"/>
                          <a:cs typeface="+mn-cs"/>
                        </a:rPr>
                        <a:t>Moteur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1,5 L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3987055"/>
                  </a:ext>
                </a:extLst>
              </a:tr>
              <a:tr h="290947">
                <a:tc>
                  <a:txBody>
                    <a:bodyPr/>
                    <a:lstStyle/>
                    <a:p>
                      <a:pPr algn="l"/>
                      <a:r>
                        <a:rPr lang="fr-FR" sz="13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lt"/>
                          <a:cs typeface="+mn-cs"/>
                        </a:rPr>
                        <a:t>Émissions de CO</a:t>
                      </a:r>
                      <a:r>
                        <a:rPr lang="fr-FR" sz="1300" b="1" baseline="-250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lt"/>
                          <a:cs typeface="+mn-cs"/>
                        </a:rPr>
                        <a:t>2</a:t>
                      </a:r>
                      <a:r>
                        <a:rPr lang="fr-FR" sz="13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lt"/>
                          <a:cs typeface="+mn-cs"/>
                        </a:rPr>
                        <a:t> (WLTP)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59 g/100 km*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0241310"/>
                  </a:ext>
                </a:extLst>
              </a:tr>
              <a:tr h="290947">
                <a:tc>
                  <a:txBody>
                    <a:bodyPr/>
                    <a:lstStyle/>
                    <a:p>
                      <a:pPr algn="l"/>
                      <a:r>
                        <a:rPr lang="fr-FR" sz="13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lt"/>
                          <a:cs typeface="+mn-cs"/>
                        </a:rPr>
                        <a:t>Poids (kg)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1,760 kg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818053"/>
                  </a:ext>
                </a:extLst>
              </a:tr>
              <a:tr h="290947">
                <a:tc>
                  <a:txBody>
                    <a:bodyPr/>
                    <a:lstStyle/>
                    <a:p>
                      <a:pPr algn="l"/>
                      <a:r>
                        <a:rPr lang="fr-FR" sz="1300" b="1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Taille du coffre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330 litres **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0941902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6204359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0EBD91-D90F-E98B-28A2-7FEA39AB4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platzhalter 1">
            <a:extLst>
              <a:ext uri="{FF2B5EF4-FFF2-40B4-BE49-F238E27FC236}">
                <a16:creationId xmlns:a16="http://schemas.microsoft.com/office/drawing/2014/main" id="{7AFD6ECA-CD35-07BE-A51F-CDEBC62DD325}"/>
              </a:ext>
            </a:extLst>
          </p:cNvPr>
          <p:cNvSpPr txBox="1">
            <a:spLocks/>
          </p:cNvSpPr>
          <p:nvPr/>
        </p:nvSpPr>
        <p:spPr>
          <a:xfrm>
            <a:off x="8532988" y="1858366"/>
            <a:ext cx="1689690" cy="38196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t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  <a:buClrTx/>
              <a:buSzPct val="123000"/>
              <a:buFontTx/>
              <a:buNone/>
              <a:tabLst/>
              <a:defRPr/>
            </a:pPr>
            <a:endParaRPr kumimoji="0" lang="en-US" sz="1800" b="1" i="0" u="none" strike="sng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n-ea"/>
              <a:cs typeface="Times New Roman" panose="02020603050405020304" pitchFamily="18" charset="0"/>
              <a:sym typeface="Helvetica Neue" panose="02000503000000020004"/>
            </a:endParaRPr>
          </a:p>
        </p:txBody>
      </p:sp>
      <p:sp>
        <p:nvSpPr>
          <p:cNvPr id="10" name="Textplatzhalter 1">
            <a:extLst>
              <a:ext uri="{FF2B5EF4-FFF2-40B4-BE49-F238E27FC236}">
                <a16:creationId xmlns:a16="http://schemas.microsoft.com/office/drawing/2014/main" id="{9636210F-DFC5-9E8C-139B-83F2F54F331A}"/>
              </a:ext>
            </a:extLst>
          </p:cNvPr>
          <p:cNvSpPr txBox="1">
            <a:spLocks/>
          </p:cNvSpPr>
          <p:nvPr/>
        </p:nvSpPr>
        <p:spPr>
          <a:xfrm>
            <a:off x="628120" y="2349927"/>
            <a:ext cx="3996710" cy="2482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t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fr-FR" sz="16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"/>
                <a:cs typeface="Times New Roman" panose="02020603050405020304" pitchFamily="18" charset="0"/>
                <a:sym typeface="Helvetica Neue" panose="02000503000000020004"/>
              </a:rPr>
              <a:t>Pas de Frunk disponible sous le capot</a:t>
            </a: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5FBB94D7-3201-9AD3-95AB-6B7D9EED0FE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75" t="23597" r="697" b="18607"/>
          <a:stretch/>
        </p:blipFill>
        <p:spPr>
          <a:xfrm flipH="1">
            <a:off x="4971859" y="3265651"/>
            <a:ext cx="3267425" cy="1391182"/>
          </a:xfrm>
          <a:prstGeom prst="rect">
            <a:avLst/>
          </a:prstGeom>
        </p:spPr>
      </p:pic>
      <p:sp>
        <p:nvSpPr>
          <p:cNvPr id="16" name="Textplatzhalter 1">
            <a:extLst>
              <a:ext uri="{FF2B5EF4-FFF2-40B4-BE49-F238E27FC236}">
                <a16:creationId xmlns:a16="http://schemas.microsoft.com/office/drawing/2014/main" id="{93220F71-15FB-73C4-B684-233D80194BF0}"/>
              </a:ext>
            </a:extLst>
          </p:cNvPr>
          <p:cNvSpPr txBox="1">
            <a:spLocks/>
          </p:cNvSpPr>
          <p:nvPr/>
        </p:nvSpPr>
        <p:spPr>
          <a:xfrm>
            <a:off x="628120" y="3790267"/>
            <a:ext cx="3996710" cy="2482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t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fr-FR" sz="16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"/>
                <a:cs typeface="Times New Roman" panose="02020603050405020304" pitchFamily="18" charset="0"/>
                <a:sym typeface="Helvetica Neue" panose="02000503000000020004"/>
              </a:rPr>
              <a:t>Volet de ravitaillement en carburant sur </a:t>
            </a:r>
            <a:r>
              <a:rPr lang="fr-FR" sz="1600" b="1">
                <a:solidFill>
                  <a:schemeClr val="accent1"/>
                </a:solidFill>
                <a:ea typeface=""/>
                <a:cs typeface="Times New Roman" panose="02020603050405020304" pitchFamily="18" charset="0"/>
                <a:sym typeface="Helvetica Neue" panose="02000503000000020004"/>
              </a:rPr>
              <a:t>le côté gauche</a:t>
            </a:r>
          </a:p>
        </p:txBody>
      </p:sp>
      <p:sp>
        <p:nvSpPr>
          <p:cNvPr id="17" name="Textplatzhalter 1">
            <a:extLst>
              <a:ext uri="{FF2B5EF4-FFF2-40B4-BE49-F238E27FC236}">
                <a16:creationId xmlns:a16="http://schemas.microsoft.com/office/drawing/2014/main" id="{67B56725-F8F5-7AF1-0899-8189185B9723}"/>
              </a:ext>
            </a:extLst>
          </p:cNvPr>
          <p:cNvSpPr txBox="1">
            <a:spLocks/>
          </p:cNvSpPr>
          <p:nvPr/>
        </p:nvSpPr>
        <p:spPr>
          <a:xfrm>
            <a:off x="628120" y="5068560"/>
            <a:ext cx="3374713" cy="2482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t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fr-FR" sz="16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"/>
                <a:cs typeface="Times New Roman" panose="02020603050405020304" pitchFamily="18" charset="0"/>
                <a:sym typeface="Helvetica Neue" panose="02000503000000020004"/>
              </a:rPr>
              <a:t>Système d’échappement</a:t>
            </a: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F51CD0F6-2230-54FD-FCAB-F7140F07F6F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129" t="13067" r="1129" b="13392"/>
          <a:stretch/>
        </p:blipFill>
        <p:spPr>
          <a:xfrm>
            <a:off x="4971859" y="4705991"/>
            <a:ext cx="3267425" cy="1391182"/>
          </a:xfrm>
          <a:prstGeom prst="rect">
            <a:avLst/>
          </a:prstGeom>
        </p:spPr>
      </p:pic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2D974FE5-88B3-3A90-FF8B-D6FE3AA5E510}"/>
              </a:ext>
            </a:extLst>
          </p:cNvPr>
          <p:cNvSpPr txBox="1"/>
          <p:nvPr/>
        </p:nvSpPr>
        <p:spPr>
          <a:xfrm>
            <a:off x="538955" y="1141075"/>
            <a:ext cx="111727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cap="none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Autres différences </a:t>
            </a:r>
            <a:r>
              <a:rPr kumimoji="0" lang="fr-FR" sz="1800" b="1" i="0" u="none" strike="noStrike" cap="none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RE</a:t>
            </a:r>
            <a:r>
              <a:rPr lang="fr-FR" b="1" noProof="0">
                <a:solidFill>
                  <a:prstClr val="black">
                    <a:lumMod val="75000"/>
                    <a:lumOff val="25000"/>
                  </a:prstClr>
                </a:solidFill>
              </a:rPr>
              <a:t>EV </a:t>
            </a:r>
            <a:r>
              <a:rPr kumimoji="0" lang="fr-FR" sz="1800" b="1" i="0" u="none" strike="noStrike" cap="none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vs VEB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5B5FD79C-116A-CDD0-3219-A7952645BDFD}"/>
              </a:ext>
            </a:extLst>
          </p:cNvPr>
          <p:cNvSpPr txBox="1"/>
          <p:nvPr/>
        </p:nvSpPr>
        <p:spPr>
          <a:xfrm>
            <a:off x="4971859" y="1415157"/>
            <a:ext cx="32674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cap="none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REEV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4ED25969-C89D-493D-D140-3B5FCF169638}"/>
              </a:ext>
            </a:extLst>
          </p:cNvPr>
          <p:cNvSpPr txBox="1"/>
          <p:nvPr/>
        </p:nvSpPr>
        <p:spPr>
          <a:xfrm>
            <a:off x="8475282" y="1415157"/>
            <a:ext cx="28761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cap="none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VEB</a:t>
            </a:r>
          </a:p>
        </p:txBody>
      </p:sp>
      <p:pic>
        <p:nvPicPr>
          <p:cNvPr id="4" name="Immagine 3" descr="Immagine che contiene veicolo, automobile, bagagliaio, Veicolo terrestre&#10;&#10;Il contenuto generato dall'IA potrebbe non essere corretto.">
            <a:extLst>
              <a:ext uri="{FF2B5EF4-FFF2-40B4-BE49-F238E27FC236}">
                <a16:creationId xmlns:a16="http://schemas.microsoft.com/office/drawing/2014/main" id="{CDAE61B9-0EDB-B19C-CA95-2E5D992C55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7" t="31581"/>
          <a:stretch>
            <a:fillRect/>
          </a:stretch>
        </p:blipFill>
        <p:spPr>
          <a:xfrm>
            <a:off x="4971857" y="1758240"/>
            <a:ext cx="3267423" cy="1435994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272B19AF-453F-BFB2-2835-83331349E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z="1000" b="0" i="0" u="none" strike="noStrike" cap="all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Montserrat"/>
                <a:ea typeface="Montserrat"/>
                <a:cs typeface="+mj-cs"/>
              </a:rPr>
              <a:t>3. Spécification technique</a:t>
            </a:r>
            <a:br>
              <a:rPr lang="fr-FR"/>
            </a:br>
            <a:r>
              <a:rPr lang="fr-FR"/>
              <a:t>B10 reEV - Récapitulatif et comparaison VEB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02816D9-8B31-EBBF-F044-CAE4C5BCAE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5285" y="1761554"/>
            <a:ext cx="2907089" cy="1432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149942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8F2193-DEE4-D8F4-828E-31ABDBD529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4F936D7D-B004-717B-96CA-F6762F6B72A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9DEEA192-6574-B688-8BBD-A448EBD8644E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fr-FR" sz="2000" noProof="0">
                <a:solidFill>
                  <a:schemeClr val="tx1"/>
                </a:solidFill>
              </a:rPr>
              <a:t>Introduction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7390E5D0-E9CA-BCB7-FA19-872B5392282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noProof="0"/>
              <a:t>Programme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7804B11-5029-CF00-17CB-E335E9CEC96D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fr-FR" sz="2000" noProof="0"/>
              <a:t>La technologie REEV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fr-FR" noProof="0"/>
              <a:t>Comment cela fonctionne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fr-FR" noProof="0"/>
              <a:t>Bon à savoir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45D2A069-75EA-E4F6-31C2-A3D4055BC68D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fr-FR" sz="2000" noProof="0"/>
              <a:t>Conclusion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DEB361A-F7FB-3FA5-444F-9427463DA277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3"/>
            </a:pPr>
            <a:r>
              <a:rPr lang="fr-FR" noProof="0"/>
              <a:t>Spécifications techniques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3C81F4B-7C32-9F6F-E99F-0A147783377C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 startAt="3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4"/>
            </a:pPr>
            <a:r>
              <a:rPr lang="fr-FR" noProof="0"/>
              <a:t>Votre rôle est essentiel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C44CB06A-598D-C681-BF9E-91875387A61C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fr-FR" sz="2000" noProof="0"/>
              <a:t>Voyager avec notre client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93256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727AC421-54B2-F465-BE99-EEA7A5EA1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000" b="0" noProof="0">
                <a:solidFill>
                  <a:schemeClr val="tx2">
                    <a:lumMod val="50000"/>
                  </a:schemeClr>
                </a:solidFill>
              </a:rPr>
              <a:t>4. VOTRE RÔLE EST ESSENTIEL</a:t>
            </a:r>
            <a:br>
              <a:rPr lang="fr-FR" b="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fr-FR" noProof="0"/>
              <a:t>ENTRONS EN CONCESSION </a:t>
            </a:r>
          </a:p>
        </p:txBody>
      </p:sp>
      <p:sp>
        <p:nvSpPr>
          <p:cNvPr id="2" name="Textplatzhalter 2">
            <a:extLst>
              <a:ext uri="{FF2B5EF4-FFF2-40B4-BE49-F238E27FC236}">
                <a16:creationId xmlns:a16="http://schemas.microsoft.com/office/drawing/2014/main" id="{5DBD5228-1496-37B4-B14C-8308BA4098F0}"/>
              </a:ext>
            </a:extLst>
          </p:cNvPr>
          <p:cNvSpPr txBox="1">
            <a:spLocks/>
          </p:cNvSpPr>
          <p:nvPr/>
        </p:nvSpPr>
        <p:spPr>
          <a:xfrm>
            <a:off x="742951" y="1318434"/>
            <a:ext cx="10896599" cy="4337598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defPPr>
              <a:defRPr lang="it-IT"/>
            </a:defPPr>
            <a:lvl1pPr marR="0" indent="0" defTabSz="1218834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defRPr sz="1600" b="1" i="0" u="none" strike="noStrike" cap="none" spc="0" baseline="0">
                <a:solidFill>
                  <a:schemeClr val="accent1"/>
                </a:solidFill>
                <a:uFillTx/>
                <a:cs typeface="Arial" panose="020B0604020202020204" pitchFamily="34" charset="0"/>
              </a:defRPr>
            </a:lvl1pPr>
            <a:lvl2pPr marL="609417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2pPr>
            <a:lvl3pPr marL="914126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3pPr>
            <a:lvl4pPr marL="1218834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4pPr>
            <a:lvl5pPr marL="1523543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5pPr>
            <a:lvl6pPr marL="1828251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6pPr>
            <a:lvl7pPr marL="2132960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7pPr>
            <a:lvl8pPr marL="2437668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8pPr>
            <a:lvl9pPr marL="2742377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fr-FR" sz="16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Maintenant que vous avez maîtrisé la technologie, </a:t>
            </a:r>
            <a:r>
              <a:rPr kumimoji="0" lang="fr-FR" sz="1600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il est temps d’entrer dans la concession et de vous préparer à rencontrer nos clients.</a:t>
            </a:r>
          </a:p>
          <a:p>
            <a:pPr marL="0" marR="0" lvl="0" indent="0" algn="l" defTabSz="121883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fr-FR" sz="16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Avant de commencer, demandez-vous :</a:t>
            </a:r>
          </a:p>
          <a:p>
            <a:pPr marL="1619250" indent="-342900">
              <a:defRPr/>
            </a:pPr>
            <a:r>
              <a:rPr kumimoji="0" lang="fr-FR" sz="2800" b="1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SOMMES-NOUS </a:t>
            </a:r>
            <a:r>
              <a:rPr lang="fr-FR" sz="2800" dirty="0"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PARFAITEMENT </a:t>
            </a:r>
            <a:r>
              <a:rPr kumimoji="0" lang="fr-FR" sz="2800" b="1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PRÉPARÉS ?</a:t>
            </a:r>
          </a:p>
          <a:p>
            <a:pPr marL="1619250" indent="-342900"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rgbClr val="586C98"/>
                </a:solidFill>
              </a:rPr>
              <a:t>AVEZ-VOUS LE SENTIMENT DE POSSÉDER TOUTES LES CONNAISSANCES DONT VOUS AVEZ BESOIN ?</a:t>
            </a:r>
          </a:p>
          <a:p>
            <a:pPr marL="1619250" indent="-342900"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rgbClr val="586C98"/>
                </a:solidFill>
              </a:rPr>
              <a:t>AVEZ-VOUS EXPLORÉ LE SYSTÈME D’INFODIVERTISSEMENT ET LA SESSION DE MODE DE CONDUITE ?</a:t>
            </a:r>
          </a:p>
          <a:p>
            <a:pPr marL="1619250" indent="-342900"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rgbClr val="586C98"/>
                </a:solidFill>
              </a:rPr>
              <a:t>AVEZ-VOUS TESTÉ LA VOITURE EN UTILISANT LES 4 MODES D’ÉNERGIE ?</a:t>
            </a:r>
          </a:p>
          <a:p>
            <a:pPr marL="1527175" lvl="0">
              <a:defRPr/>
            </a:pPr>
            <a:endParaRPr lang="en-US" b="0" dirty="0">
              <a:solidFill>
                <a:schemeClr val="tx1"/>
              </a:solidFill>
              <a:latin typeface="Montserrat"/>
              <a:sym typeface="Helvetica Neue" panose="02000503000000020004"/>
            </a:endParaRPr>
          </a:p>
          <a:p>
            <a:pPr marL="1257300" lvl="0">
              <a:defRPr/>
            </a:pPr>
            <a:r>
              <a:rPr lang="fr-FR" b="0" dirty="0">
                <a:solidFill>
                  <a:schemeClr val="tx1"/>
                </a:solidFill>
                <a:sym typeface="Helvetica Neue" panose="02000503000000020004"/>
              </a:rPr>
              <a:t>Passons en revue certains points clés qui doivent toujours être partagés avec les clients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35715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4FCB02-A2E9-0F3F-5EA4-23C150CB99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CDC59996-3B94-A704-1D0F-261514A50D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r="33264"/>
          <a:stretch>
            <a:fillRect/>
          </a:stretch>
        </p:blipFill>
        <p:spPr>
          <a:xfrm>
            <a:off x="0" y="2362200"/>
            <a:ext cx="1680477" cy="3771900"/>
          </a:xfrm>
          <a:prstGeom prst="rect">
            <a:avLst/>
          </a:prstGeom>
        </p:spPr>
      </p:pic>
      <p:sp>
        <p:nvSpPr>
          <p:cNvPr id="12" name="Titolo 11">
            <a:extLst>
              <a:ext uri="{FF2B5EF4-FFF2-40B4-BE49-F238E27FC236}">
                <a16:creationId xmlns:a16="http://schemas.microsoft.com/office/drawing/2014/main" id="{6228B4B6-06CD-BD9D-8896-2040231AE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kumimoji="0" lang="fr-FR" sz="1000" b="0" i="0" u="none" strike="noStrike" cap="all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Montserrat"/>
                <a:ea typeface="Montserrat"/>
                <a:cs typeface="+mj-cs"/>
              </a:rPr>
              <a:t>4. VOTRE RÔLE EST ESSENTIEL</a:t>
            </a:r>
            <a:br>
              <a:rPr lang="fr-FR" noProof="0"/>
            </a:br>
            <a:r>
              <a:rPr lang="fr-FR" noProof="0"/>
              <a:t>1. NIVEAUX SOC</a:t>
            </a:r>
          </a:p>
        </p:txBody>
      </p:sp>
      <p:pic>
        <p:nvPicPr>
          <p:cNvPr id="3" name="Immagine 2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97366C8A-5B16-3181-3D79-FA3A10FC204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rot="21057555" flipH="1">
            <a:off x="1414891" y="1105238"/>
            <a:ext cx="2699016" cy="1818937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CDF74D67-6391-EBA9-F0CA-9FC9C347F6A5}"/>
              </a:ext>
            </a:extLst>
          </p:cNvPr>
          <p:cNvSpPr/>
          <p:nvPr/>
        </p:nvSpPr>
        <p:spPr>
          <a:xfrm flipH="1">
            <a:off x="1954963" y="1307573"/>
            <a:ext cx="2053812" cy="158865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fr-FR" sz="13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À quels </a:t>
            </a:r>
            <a:r>
              <a:rPr lang="fr-FR" sz="13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niveaux SOC des </a:t>
            </a:r>
            <a:r>
              <a:rPr lang="fr-FR" sz="13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avertissements sont-ils donnés pour recommander de recharger </a:t>
            </a:r>
            <a:br>
              <a:rPr lang="fr-FR" sz="13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fr-FR" sz="13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la batterie ?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E69DA307-489F-300C-8133-FD88A0B676CD}"/>
              </a:ext>
            </a:extLst>
          </p:cNvPr>
          <p:cNvSpPr txBox="1"/>
          <p:nvPr/>
        </p:nvSpPr>
        <p:spPr>
          <a:xfrm>
            <a:off x="4355740" y="1307573"/>
            <a:ext cx="750129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fr-FR" sz="1600" noProof="0">
                <a:cs typeface="Arial" panose="020B0604020202020204" pitchFamily="34" charset="0"/>
              </a:rPr>
              <a:t>Comme sur n’importe quelle voiture électrique, les </a:t>
            </a: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performances</a:t>
            </a:r>
            <a:r>
              <a:rPr lang="fr-FR" sz="1600" b="1" noProof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 sont influencées par l’état de charge de la batterie (SoC) </a:t>
            </a:r>
            <a:r>
              <a:rPr lang="fr-FR" sz="1600" b="1" noProof="0">
                <a:solidFill>
                  <a:srgbClr val="1F6040"/>
                </a:solidFill>
                <a:cs typeface="Arial" panose="020B0604020202020204" pitchFamily="34" charset="0"/>
              </a:rPr>
              <a:t> </a:t>
            </a:r>
            <a:r>
              <a:rPr lang="fr-FR" sz="1600" noProof="0">
                <a:cs typeface="Arial" panose="020B0604020202020204" pitchFamily="34" charset="0"/>
              </a:rPr>
              <a:t>et d’autres conditions environnementales.</a:t>
            </a:r>
          </a:p>
          <a:p>
            <a:pPr lvl="0">
              <a:spcAft>
                <a:spcPts val="1200"/>
              </a:spcAft>
              <a:defRPr/>
            </a:pPr>
            <a:r>
              <a:rPr lang="fr-FR" sz="1600" noProof="0">
                <a:cs typeface="Arial" panose="020B0604020202020204" pitchFamily="34" charset="0"/>
              </a:rPr>
              <a:t>La technologie Leapmotor </a:t>
            </a:r>
            <a:r>
              <a:rPr lang="fr-FR" sz="1600">
                <a:cs typeface="Arial" panose="020B0604020202020204" pitchFamily="34" charset="0"/>
              </a:rPr>
              <a:t>RE</a:t>
            </a:r>
            <a:r>
              <a:rPr lang="fr-FR" sz="1600" noProof="0">
                <a:cs typeface="Arial" panose="020B0604020202020204" pitchFamily="34" charset="0"/>
              </a:rPr>
              <a:t>EV avertit le client, en 3 étapes, à partir de 20 % de SOC, comme indiqué ci-dessous :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995E0C1D-B2D3-FE05-F569-10B49A5F3493}"/>
              </a:ext>
            </a:extLst>
          </p:cNvPr>
          <p:cNvSpPr txBox="1"/>
          <p:nvPr/>
        </p:nvSpPr>
        <p:spPr>
          <a:xfrm>
            <a:off x="4283262" y="3306063"/>
            <a:ext cx="7358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fr-FR" b="1" noProof="0">
                <a:solidFill>
                  <a:schemeClr val="accent1"/>
                </a:solidFill>
                <a:cs typeface="Arial" panose="020B0604020202020204" pitchFamily="34" charset="0"/>
              </a:rPr>
              <a:t>SoC FAIBLE À 20 %</a:t>
            </a:r>
            <a:r>
              <a:rPr lang="fr-FR" sz="1600" noProof="0">
                <a:cs typeface="Arial" panose="020B0604020202020204" pitchFamily="34" charset="0"/>
              </a:rPr>
              <a:t> : puissance limitée. </a:t>
            </a:r>
            <a:r>
              <a:rPr lang="fr-FR" b="1" noProof="0">
                <a:solidFill>
                  <a:schemeClr val="accent1"/>
                </a:solidFill>
                <a:cs typeface="Arial" panose="020B0604020202020204" pitchFamily="34" charset="0"/>
              </a:rPr>
              <a:t>Rechargez bientôt. </a:t>
            </a:r>
          </a:p>
        </p:txBody>
      </p:sp>
      <p:grpSp>
        <p:nvGrpSpPr>
          <p:cNvPr id="10" name="Gruppo 9">
            <a:extLst>
              <a:ext uri="{FF2B5EF4-FFF2-40B4-BE49-F238E27FC236}">
                <a16:creationId xmlns:a16="http://schemas.microsoft.com/office/drawing/2014/main" id="{361F79D0-5164-5985-C4F2-F82D74280B9C}"/>
              </a:ext>
            </a:extLst>
          </p:cNvPr>
          <p:cNvGrpSpPr/>
          <p:nvPr/>
        </p:nvGrpSpPr>
        <p:grpSpPr>
          <a:xfrm>
            <a:off x="3320606" y="4656206"/>
            <a:ext cx="847072" cy="860741"/>
            <a:chOff x="6867524" y="4194819"/>
            <a:chExt cx="1971675" cy="1971675"/>
          </a:xfrm>
        </p:grpSpPr>
        <p:pic>
          <p:nvPicPr>
            <p:cNvPr id="15" name="Elemento grafico 14" descr="Batteria scarica contorno">
              <a:extLst>
                <a:ext uri="{FF2B5EF4-FFF2-40B4-BE49-F238E27FC236}">
                  <a16:creationId xmlns:a16="http://schemas.microsoft.com/office/drawing/2014/main" id="{65733464-9D8E-6F4C-4A26-103B34E0EE2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867524" y="4194819"/>
              <a:ext cx="1971675" cy="1971675"/>
            </a:xfrm>
            <a:prstGeom prst="rect">
              <a:avLst/>
            </a:prstGeom>
          </p:spPr>
        </p:pic>
        <p:cxnSp>
          <p:nvCxnSpPr>
            <p:cNvPr id="16" name="Connettore diritto 15">
              <a:extLst>
                <a:ext uri="{FF2B5EF4-FFF2-40B4-BE49-F238E27FC236}">
                  <a16:creationId xmlns:a16="http://schemas.microsoft.com/office/drawing/2014/main" id="{35E83CC9-8DF5-62C1-673F-26A837682ACD}"/>
                </a:ext>
              </a:extLst>
            </p:cNvPr>
            <p:cNvCxnSpPr/>
            <p:nvPr/>
          </p:nvCxnSpPr>
          <p:spPr>
            <a:xfrm>
              <a:off x="7172325" y="4855840"/>
              <a:ext cx="0" cy="64463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uppo 23">
            <a:extLst>
              <a:ext uri="{FF2B5EF4-FFF2-40B4-BE49-F238E27FC236}">
                <a16:creationId xmlns:a16="http://schemas.microsoft.com/office/drawing/2014/main" id="{AFBB31DB-04B9-33FE-0560-AD5A6B0C0019}"/>
              </a:ext>
            </a:extLst>
          </p:cNvPr>
          <p:cNvGrpSpPr/>
          <p:nvPr/>
        </p:nvGrpSpPr>
        <p:grpSpPr>
          <a:xfrm>
            <a:off x="3339183" y="3859374"/>
            <a:ext cx="828495" cy="860741"/>
            <a:chOff x="6867524" y="2686469"/>
            <a:chExt cx="1971675" cy="1971675"/>
          </a:xfrm>
        </p:grpSpPr>
        <p:pic>
          <p:nvPicPr>
            <p:cNvPr id="25" name="Elemento grafico 24" descr="Batteria scarica contorno">
              <a:extLst>
                <a:ext uri="{FF2B5EF4-FFF2-40B4-BE49-F238E27FC236}">
                  <a16:creationId xmlns:a16="http://schemas.microsoft.com/office/drawing/2014/main" id="{67C81FA7-07F7-1E16-9D66-396857C34D6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867524" y="2686469"/>
              <a:ext cx="1971675" cy="1971675"/>
            </a:xfrm>
            <a:prstGeom prst="rect">
              <a:avLst/>
            </a:prstGeom>
          </p:spPr>
        </p:pic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4199729B-82EF-21A2-358C-7E33CD09DFF0}"/>
                </a:ext>
              </a:extLst>
            </p:cNvPr>
            <p:cNvCxnSpPr/>
            <p:nvPr/>
          </p:nvCxnSpPr>
          <p:spPr>
            <a:xfrm>
              <a:off x="7172325" y="3347490"/>
              <a:ext cx="0" cy="64463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F4297C3B-5DA0-AAE8-65F4-BFDE815B0C54}"/>
                </a:ext>
              </a:extLst>
            </p:cNvPr>
            <p:cNvCxnSpPr/>
            <p:nvPr/>
          </p:nvCxnSpPr>
          <p:spPr>
            <a:xfrm>
              <a:off x="7343775" y="3347490"/>
              <a:ext cx="0" cy="644630"/>
            </a:xfrm>
            <a:prstGeom prst="line">
              <a:avLst/>
            </a:prstGeom>
            <a:ln w="762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uppo 27">
            <a:extLst>
              <a:ext uri="{FF2B5EF4-FFF2-40B4-BE49-F238E27FC236}">
                <a16:creationId xmlns:a16="http://schemas.microsoft.com/office/drawing/2014/main" id="{9C195F54-DFA0-9294-E073-7C95CFB9BEB7}"/>
              </a:ext>
            </a:extLst>
          </p:cNvPr>
          <p:cNvGrpSpPr/>
          <p:nvPr/>
        </p:nvGrpSpPr>
        <p:grpSpPr>
          <a:xfrm>
            <a:off x="3329895" y="3060358"/>
            <a:ext cx="828494" cy="860741"/>
            <a:chOff x="6867524" y="1499031"/>
            <a:chExt cx="1971675" cy="1971675"/>
          </a:xfrm>
        </p:grpSpPr>
        <p:pic>
          <p:nvPicPr>
            <p:cNvPr id="29" name="Elemento grafico 28" descr="Batteria scarica contorno">
              <a:extLst>
                <a:ext uri="{FF2B5EF4-FFF2-40B4-BE49-F238E27FC236}">
                  <a16:creationId xmlns:a16="http://schemas.microsoft.com/office/drawing/2014/main" id="{CF25830C-2986-A0DD-1D9C-A23F854C16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867524" y="1499031"/>
              <a:ext cx="1971675" cy="1971675"/>
            </a:xfrm>
            <a:prstGeom prst="rect">
              <a:avLst/>
            </a:prstGeom>
          </p:spPr>
        </p:pic>
        <p:cxnSp>
          <p:nvCxnSpPr>
            <p:cNvPr id="30" name="Connettore diritto 29">
              <a:extLst>
                <a:ext uri="{FF2B5EF4-FFF2-40B4-BE49-F238E27FC236}">
                  <a16:creationId xmlns:a16="http://schemas.microsoft.com/office/drawing/2014/main" id="{CC9C6E77-1274-543F-2261-B124FD37D028}"/>
                </a:ext>
              </a:extLst>
            </p:cNvPr>
            <p:cNvCxnSpPr/>
            <p:nvPr/>
          </p:nvCxnSpPr>
          <p:spPr>
            <a:xfrm>
              <a:off x="7172325" y="2160052"/>
              <a:ext cx="0" cy="64463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ttore diritto 30">
              <a:extLst>
                <a:ext uri="{FF2B5EF4-FFF2-40B4-BE49-F238E27FC236}">
                  <a16:creationId xmlns:a16="http://schemas.microsoft.com/office/drawing/2014/main" id="{2167FD25-C42E-12A0-DF24-632ED08FAC83}"/>
                </a:ext>
              </a:extLst>
            </p:cNvPr>
            <p:cNvCxnSpPr/>
            <p:nvPr/>
          </p:nvCxnSpPr>
          <p:spPr>
            <a:xfrm>
              <a:off x="7343775" y="2160052"/>
              <a:ext cx="0" cy="644630"/>
            </a:xfrm>
            <a:prstGeom prst="line">
              <a:avLst/>
            </a:prstGeom>
            <a:ln w="762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ttore diritto 31">
              <a:extLst>
                <a:ext uri="{FF2B5EF4-FFF2-40B4-BE49-F238E27FC236}">
                  <a16:creationId xmlns:a16="http://schemas.microsoft.com/office/drawing/2014/main" id="{AB54D32D-666A-5D9A-C716-24016C0E7CC7}"/>
                </a:ext>
              </a:extLst>
            </p:cNvPr>
            <p:cNvCxnSpPr/>
            <p:nvPr/>
          </p:nvCxnSpPr>
          <p:spPr>
            <a:xfrm>
              <a:off x="7515225" y="2160052"/>
              <a:ext cx="0" cy="644630"/>
            </a:xfrm>
            <a:prstGeom prst="line">
              <a:avLst/>
            </a:prstGeom>
            <a:ln w="762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6">
            <a:extLst>
              <a:ext uri="{FF2B5EF4-FFF2-40B4-BE49-F238E27FC236}">
                <a16:creationId xmlns:a16="http://schemas.microsoft.com/office/drawing/2014/main" id="{300068AC-8B53-F80C-BCA6-AC632F0E569E}"/>
              </a:ext>
            </a:extLst>
          </p:cNvPr>
          <p:cNvSpPr txBox="1"/>
          <p:nvPr/>
        </p:nvSpPr>
        <p:spPr>
          <a:xfrm>
            <a:off x="4283262" y="4904096"/>
            <a:ext cx="7358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fr-FR" b="1" noProof="0">
                <a:solidFill>
                  <a:schemeClr val="accent1"/>
                </a:solidFill>
                <a:cs typeface="Arial" panose="020B0604020202020204" pitchFamily="34" charset="0"/>
              </a:rPr>
              <a:t>SoC EXTRÊMEMENT FAIBLE À 10 %</a:t>
            </a:r>
            <a:r>
              <a:rPr lang="fr-FR" sz="1600" noProof="0">
                <a:cs typeface="Arial" panose="020B0604020202020204" pitchFamily="34" charset="0"/>
              </a:rPr>
              <a:t> : limite de puissance sévère ! </a:t>
            </a:r>
            <a:r>
              <a:rPr lang="fr-FR" b="1" noProof="0">
                <a:solidFill>
                  <a:schemeClr val="accent1"/>
                </a:solidFill>
                <a:cs typeface="Arial" panose="020B0604020202020204" pitchFamily="34" charset="0"/>
              </a:rPr>
              <a:t>Chargez immédiatement.</a:t>
            </a:r>
          </a:p>
        </p:txBody>
      </p:sp>
      <p:sp>
        <p:nvSpPr>
          <p:cNvPr id="34" name="TextBox 6">
            <a:extLst>
              <a:ext uri="{FF2B5EF4-FFF2-40B4-BE49-F238E27FC236}">
                <a16:creationId xmlns:a16="http://schemas.microsoft.com/office/drawing/2014/main" id="{9A96AB36-F057-3075-291A-4C498659ECF4}"/>
              </a:ext>
            </a:extLst>
          </p:cNvPr>
          <p:cNvSpPr txBox="1"/>
          <p:nvPr/>
        </p:nvSpPr>
        <p:spPr>
          <a:xfrm>
            <a:off x="4283262" y="4105079"/>
            <a:ext cx="7358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fr-FR" b="1" noProof="0">
                <a:solidFill>
                  <a:schemeClr val="accent1"/>
                </a:solidFill>
                <a:cs typeface="Arial" panose="020B0604020202020204" pitchFamily="34" charset="0"/>
              </a:rPr>
              <a:t>SoC TRÈS FAIBLE À 15 %</a:t>
            </a:r>
            <a:r>
              <a:rPr lang="fr-FR" sz="1600" noProof="0">
                <a:cs typeface="Arial" panose="020B0604020202020204" pitchFamily="34" charset="0"/>
              </a:rPr>
              <a:t> : Puissance très limitée. </a:t>
            </a:r>
            <a:r>
              <a:rPr lang="fr-FR" b="1" noProof="0">
                <a:solidFill>
                  <a:schemeClr val="accent1"/>
                </a:solidFill>
                <a:cs typeface="Arial" panose="020B0604020202020204" pitchFamily="34" charset="0"/>
              </a:rPr>
              <a:t>Rechargez maintenant.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34676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8F1C24-5F2B-5C8C-C00D-CBEB54F93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B1D1882D-7A5B-4238-B598-8F6CA5660F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r="33264"/>
          <a:stretch>
            <a:fillRect/>
          </a:stretch>
        </p:blipFill>
        <p:spPr>
          <a:xfrm>
            <a:off x="0" y="2362200"/>
            <a:ext cx="1680477" cy="3771900"/>
          </a:xfrm>
          <a:prstGeom prst="rect">
            <a:avLst/>
          </a:prstGeom>
        </p:spPr>
      </p:pic>
      <p:sp>
        <p:nvSpPr>
          <p:cNvPr id="12" name="Titolo 11">
            <a:extLst>
              <a:ext uri="{FF2B5EF4-FFF2-40B4-BE49-F238E27FC236}">
                <a16:creationId xmlns:a16="http://schemas.microsoft.com/office/drawing/2014/main" id="{AC3222F4-65A2-2471-015A-E075D15FB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kumimoji="0" lang="fr-FR" sz="1000" b="0" i="0" u="none" strike="noStrike" cap="all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Montserrat"/>
                <a:ea typeface="Montserrat"/>
                <a:cs typeface="+mj-cs"/>
              </a:rPr>
              <a:t>4. VOTRE RÔLE EST ESSENTIEL</a:t>
            </a:r>
            <a:br>
              <a:rPr lang="fr-FR" noProof="0"/>
            </a:br>
            <a:r>
              <a:rPr lang="fr-FR" noProof="0"/>
              <a:t>2. ÉNERGIE DE LA BATTERIE</a:t>
            </a:r>
          </a:p>
        </p:txBody>
      </p:sp>
      <p:pic>
        <p:nvPicPr>
          <p:cNvPr id="3" name="Immagine 2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FE5FD4D8-C278-9B6B-1932-359744D66A4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H="1">
            <a:off x="1596140" y="1533524"/>
            <a:ext cx="2699016" cy="1895476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2D82B055-47D5-643A-EB19-D5FD68BA1BDB}"/>
              </a:ext>
            </a:extLst>
          </p:cNvPr>
          <p:cNvSpPr/>
          <p:nvPr/>
        </p:nvSpPr>
        <p:spPr>
          <a:xfrm flipH="1">
            <a:off x="2027381" y="1686937"/>
            <a:ext cx="2175390" cy="158865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fr-FR" sz="14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Pourquoi est-il important de ne jamais laisser la batterie descendre en dessous de </a:t>
            </a:r>
            <a:r>
              <a:rPr lang="fr-FR" sz="1400" b="1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15 % de charge </a:t>
            </a:r>
            <a:r>
              <a:rPr lang="fr-FR" sz="14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?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FD342872-8D33-5187-FCCB-94FA32DBF6CD}"/>
              </a:ext>
            </a:extLst>
          </p:cNvPr>
          <p:cNvSpPr txBox="1"/>
          <p:nvPr/>
        </p:nvSpPr>
        <p:spPr>
          <a:xfrm>
            <a:off x="4642060" y="1618784"/>
            <a:ext cx="721497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/>
              <a:t>Parce que </a:t>
            </a:r>
            <a:r>
              <a:rPr lang="fr-FR" sz="1600" b="1">
                <a:solidFill>
                  <a:schemeClr val="accent1"/>
                </a:solidFill>
                <a:cs typeface="Arial" panose="020B0604020202020204" pitchFamily="34" charset="0"/>
              </a:rPr>
              <a:t>si la batterie tombe en dessous de 15 %, le moteur ICE doit fonctionner à charge maximale pour compenser, ce qui rend la conduite bruyante et moins confortable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8913183-76FE-18CD-FF33-786AEF9AA38A}"/>
              </a:ext>
            </a:extLst>
          </p:cNvPr>
          <p:cNvSpPr txBox="1"/>
          <p:nvPr/>
        </p:nvSpPr>
        <p:spPr>
          <a:xfrm>
            <a:off x="4629570" y="3006530"/>
            <a:ext cx="7005986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Le B10 REEV Leapmotor ne doit pas être conduit de cette manière.</a:t>
            </a:r>
          </a:p>
          <a:p>
            <a:pPr lvl="0">
              <a:spcAft>
                <a:spcPts val="1200"/>
              </a:spcAft>
              <a:defRPr/>
            </a:pP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Le SOC ne doit jamais descendre en dessous de 15 %</a:t>
            </a:r>
            <a:r>
              <a:rPr lang="fr-FR" sz="1600" noProof="0">
                <a:cs typeface="Arial" panose="020B0604020202020204" pitchFamily="34" charset="0"/>
              </a:rPr>
              <a:t> car, dans ce cas, la puissance de sortie est limitée et le moteur thermique commencera à fonctionner à la charge maximale </a:t>
            </a: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pour compenser ; il sera donc bruyant et inconfortable.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02382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C9FBA8-03CA-2FB8-2EDD-0C81CFE46E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57ED951F-3672-5A62-2856-4D8179E7AC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r="33264"/>
          <a:stretch>
            <a:fillRect/>
          </a:stretch>
        </p:blipFill>
        <p:spPr>
          <a:xfrm>
            <a:off x="0" y="2362200"/>
            <a:ext cx="1680477" cy="3771900"/>
          </a:xfrm>
          <a:prstGeom prst="rect">
            <a:avLst/>
          </a:prstGeom>
        </p:spPr>
      </p:pic>
      <p:sp>
        <p:nvSpPr>
          <p:cNvPr id="12" name="Titolo 11">
            <a:extLst>
              <a:ext uri="{FF2B5EF4-FFF2-40B4-BE49-F238E27FC236}">
                <a16:creationId xmlns:a16="http://schemas.microsoft.com/office/drawing/2014/main" id="{32A94379-0321-EB40-0508-8833436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kumimoji="0" lang="fr-FR" sz="1000" b="0" i="0" u="none" strike="noStrike" cap="all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Montserrat"/>
                <a:ea typeface="Montserrat"/>
                <a:cs typeface="+mj-cs"/>
              </a:rPr>
              <a:t>4. VOTRE RÔLE EST ESSENTIEL</a:t>
            </a:r>
            <a:br>
              <a:rPr lang="fr-FR" noProof="0"/>
            </a:br>
            <a:r>
              <a:rPr lang="fr-FR" noProof="0"/>
              <a:t>3. MODES D’ÉNERGIE</a:t>
            </a:r>
          </a:p>
        </p:txBody>
      </p:sp>
      <p:pic>
        <p:nvPicPr>
          <p:cNvPr id="3" name="Immagine 2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26FE49AE-1D7C-C361-DD81-5F41F09B9B6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H="1">
            <a:off x="1532066" y="1526609"/>
            <a:ext cx="2567705" cy="1799206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AFF96BB5-ACA9-F125-43B8-DF563ACE7EA7}"/>
              </a:ext>
            </a:extLst>
          </p:cNvPr>
          <p:cNvSpPr/>
          <p:nvPr/>
        </p:nvSpPr>
        <p:spPr>
          <a:xfrm flipH="1">
            <a:off x="1997786" y="1672650"/>
            <a:ext cx="2018929" cy="158865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fr-FR" sz="13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Quels sont les </a:t>
            </a:r>
            <a:r>
              <a:rPr lang="fr-FR" sz="1300" b="1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2 modes d’énergie</a:t>
            </a:r>
            <a:r>
              <a:rPr lang="fr-FR" sz="130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 </a:t>
            </a:r>
            <a:r>
              <a:rPr lang="fr-FR" sz="13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 que nous recommandons pour la plupart des situations de conduite ?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1219E3F0-E26C-E99C-8294-38EA872C42AE}"/>
              </a:ext>
            </a:extLst>
          </p:cNvPr>
          <p:cNvSpPr txBox="1"/>
          <p:nvPr/>
        </p:nvSpPr>
        <p:spPr>
          <a:xfrm>
            <a:off x="4435016" y="1526609"/>
            <a:ext cx="742202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fr-FR" sz="1600">
                <a:cs typeface="Arial" panose="020B0604020202020204" pitchFamily="34" charset="0"/>
              </a:rPr>
              <a:t>La technologie REEV propose quatre modes d’énergie adaptatifs pour que la gestion de l’énergie et le comportement du véhicule correspondent parfaitement aux besoins du conducteur : </a:t>
            </a:r>
            <a:r>
              <a:rPr lang="fr-FR" sz="1600" b="1">
                <a:solidFill>
                  <a:schemeClr val="accent1"/>
                </a:solidFill>
                <a:cs typeface="Arial" panose="020B0604020202020204" pitchFamily="34" charset="0"/>
              </a:rPr>
              <a:t>En ce qui concerne la conduite quotidienne, 2 modes peuvent être proposés au client pour un fonctionnement courant</a:t>
            </a:r>
            <a:r>
              <a:rPr lang="fr-FR" sz="1600"/>
              <a:t>.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292FF86D-B1BF-FA06-7E08-6928D318EB2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56191"/>
          <a:stretch>
            <a:fillRect/>
          </a:stretch>
        </p:blipFill>
        <p:spPr>
          <a:xfrm>
            <a:off x="4543781" y="2884975"/>
            <a:ext cx="836601" cy="1618608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47B037A4-07B5-0E99-FA28-ED30F4798819}"/>
              </a:ext>
            </a:extLst>
          </p:cNvPr>
          <p:cNvSpPr txBox="1"/>
          <p:nvPr/>
        </p:nvSpPr>
        <p:spPr>
          <a:xfrm>
            <a:off x="5380382" y="2853698"/>
            <a:ext cx="63111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Mode EV : </a:t>
            </a:r>
            <a:r>
              <a:rPr lang="fr-FR" sz="1600" noProof="0">
                <a:cs typeface="Arial" panose="020B0604020202020204" pitchFamily="34" charset="0"/>
              </a:rPr>
              <a:t>qui permet de combiner le plaisir de la conduite électrique allié à l’efficacité énergétique et économique, jour après jour 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4AE25DE-B564-51ED-7D0F-B76257B9ABC1}"/>
              </a:ext>
            </a:extLst>
          </p:cNvPr>
          <p:cNvSpPr txBox="1"/>
          <p:nvPr/>
        </p:nvSpPr>
        <p:spPr>
          <a:xfrm>
            <a:off x="5380382" y="3950085"/>
            <a:ext cx="63111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Mode</a:t>
            </a:r>
            <a:r>
              <a:rPr lang="fr-FR" sz="1600" noProof="0">
                <a:solidFill>
                  <a:schemeClr val="accent1"/>
                </a:solidFill>
                <a:cs typeface="Arial" panose="020B0604020202020204" pitchFamily="34" charset="0"/>
              </a:rPr>
              <a:t> </a:t>
            </a: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Fuel :</a:t>
            </a:r>
            <a:r>
              <a:rPr lang="fr-FR" sz="1600" noProof="0">
                <a:solidFill>
                  <a:schemeClr val="accent1"/>
                </a:solidFill>
                <a:cs typeface="Arial" panose="020B0604020202020204" pitchFamily="34" charset="0"/>
              </a:rPr>
              <a:t> </a:t>
            </a:r>
            <a:r>
              <a:rPr lang="fr-FR" sz="1600"/>
              <a:t>qui permet une conduite en douceur en cas d’accès limité à une borne de recharge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AF21D21-56AA-F503-B933-0AC72E504A1C}"/>
              </a:ext>
            </a:extLst>
          </p:cNvPr>
          <p:cNvSpPr txBox="1"/>
          <p:nvPr/>
        </p:nvSpPr>
        <p:spPr>
          <a:xfrm>
            <a:off x="2423886" y="4997737"/>
            <a:ext cx="923301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fr-FR" sz="1600" b="1" noProof="0">
                <a:solidFill>
                  <a:schemeClr val="accent1"/>
                </a:solidFill>
              </a:rPr>
              <a:t>Les 2 autres modes sont plutôt utilisés pour gérer des besoins/situations spécifiques qui peuvent survenir pendant la conduite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54672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415709-5178-EC2F-E51B-8BA619027B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B4F27B4-D877-7561-C7C7-0EF246D74C8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0D48C403-10B5-6992-F455-8B18BA73C25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noProof="0"/>
              <a:t>TABLE DES MATIÈRES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20C94B4C-5609-E8AB-08C4-A71BF35FDE77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fr-FR" sz="2000" noProof="0">
                <a:solidFill>
                  <a:schemeClr val="tx1"/>
                </a:solidFill>
              </a:rPr>
              <a:t>Introduction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BC89A49-2921-CF22-7BF9-90E8B9F0D2CE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fr-FR" sz="2000" noProof="0"/>
              <a:t>La technologie REEV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fr-FR" noProof="0"/>
              <a:t>Comment cela fonctionne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fr-FR" noProof="0"/>
              <a:t>Bon à savoir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3AE305D-7D06-B75E-1DC4-846268BF0026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fr-FR" sz="2000" noProof="0"/>
              <a:t>Conclusion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7934492A-67AD-28D4-1AE4-C7A1A21B8B76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7675" indent="-447675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3"/>
            </a:pPr>
            <a:r>
              <a:rPr lang="fr-FR" sz="2000" noProof="0"/>
              <a:t>Spécifications techniques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3EA77CA7-99F8-0C7F-2380-2B572E0DC8BB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4"/>
            </a:pPr>
            <a:r>
              <a:rPr lang="fr-FR" sz="2000" noProof="0"/>
              <a:t>Votre rôle est essentiel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D319F36-6F5C-00C4-1E83-CB1F12B93191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fr-FR" sz="2000" noProof="0"/>
              <a:t>Voyager avec notre client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46167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97342B-8EF6-0757-D1DC-6C354321FA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D3159F7B-6178-1C6D-AF16-90D232AC35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r="33264"/>
          <a:stretch>
            <a:fillRect/>
          </a:stretch>
        </p:blipFill>
        <p:spPr>
          <a:xfrm>
            <a:off x="0" y="2362200"/>
            <a:ext cx="1680477" cy="3771900"/>
          </a:xfrm>
          <a:prstGeom prst="rect">
            <a:avLst/>
          </a:prstGeom>
        </p:spPr>
      </p:pic>
      <p:sp>
        <p:nvSpPr>
          <p:cNvPr id="12" name="Titolo 11">
            <a:extLst>
              <a:ext uri="{FF2B5EF4-FFF2-40B4-BE49-F238E27FC236}">
                <a16:creationId xmlns:a16="http://schemas.microsoft.com/office/drawing/2014/main" id="{0410DFA4-E194-E75D-D86C-8CFE0E6C4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kumimoji="0" lang="fr-FR" sz="1000" b="0" i="0" u="none" strike="noStrike" cap="all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Montserrat"/>
                <a:ea typeface="Montserrat"/>
                <a:cs typeface="+mj-cs"/>
              </a:rPr>
              <a:t>4. VOTRE RÔLE EST ESSENTIEL</a:t>
            </a:r>
            <a:br>
              <a:rPr lang="fr-FR" noProof="0"/>
            </a:br>
            <a:r>
              <a:rPr lang="fr-FR" noProof="0"/>
              <a:t>4. RÉGLAGES</a:t>
            </a:r>
          </a:p>
        </p:txBody>
      </p:sp>
      <p:pic>
        <p:nvPicPr>
          <p:cNvPr id="3" name="Immagine 2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DD210FF4-F7E9-F81D-3C84-2199FEC57366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H="1">
            <a:off x="1469686" y="1535800"/>
            <a:ext cx="2535576" cy="1997975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2358C275-CAAF-E6B9-38D8-8EEC7FFE8484}"/>
              </a:ext>
            </a:extLst>
          </p:cNvPr>
          <p:cNvSpPr/>
          <p:nvPr/>
        </p:nvSpPr>
        <p:spPr>
          <a:xfrm flipH="1">
            <a:off x="1837309" y="1700302"/>
            <a:ext cx="2073904" cy="158865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fr-FR" sz="13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Comment activer les </a:t>
            </a:r>
            <a:r>
              <a:rPr lang="fr-FR" sz="1300" b="1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modes d’énergie du système d’</a:t>
            </a:r>
            <a:r>
              <a:rPr lang="fr-FR" sz="1300" b="1" dirty="0" err="1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infodivertissement</a:t>
            </a:r>
            <a:r>
              <a:rPr lang="fr-FR" sz="1300" b="1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 ?</a:t>
            </a:r>
          </a:p>
        </p:txBody>
      </p:sp>
      <p:pic>
        <p:nvPicPr>
          <p:cNvPr id="7" name="Immagine 6" descr="Immagine che contiene testo, veicolo, multimediale, automobile&#10;&#10;Il contenuto generato dall'IA potrebbe non essere corretto.">
            <a:extLst>
              <a:ext uri="{FF2B5EF4-FFF2-40B4-BE49-F238E27FC236}">
                <a16:creationId xmlns:a16="http://schemas.microsoft.com/office/drawing/2014/main" id="{58BA7B6B-E147-825D-C32E-9C1105EB1F47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091" y="3288952"/>
            <a:ext cx="3664248" cy="2457701"/>
          </a:xfrm>
          <a:prstGeom prst="rect">
            <a:avLst/>
          </a:prstGeom>
        </p:spPr>
      </p:pic>
      <p:pic>
        <p:nvPicPr>
          <p:cNvPr id="11" name="Immagine 10" descr="Immagine che contiene testo, automobile, veicolo, multimediale&#10;&#10;Il contenuto generato dall'IA potrebbe non essere corretto.">
            <a:extLst>
              <a:ext uri="{FF2B5EF4-FFF2-40B4-BE49-F238E27FC236}">
                <a16:creationId xmlns:a16="http://schemas.microsoft.com/office/drawing/2014/main" id="{C2A7C6EB-D5C9-8C45-9368-B18F3056A84E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036" y="3272468"/>
            <a:ext cx="3736002" cy="2490668"/>
          </a:xfrm>
          <a:prstGeom prst="rect">
            <a:avLst/>
          </a:prstGeom>
        </p:spPr>
      </p:pic>
      <p:sp>
        <p:nvSpPr>
          <p:cNvPr id="13" name="Rettangolo 12">
            <a:extLst>
              <a:ext uri="{FF2B5EF4-FFF2-40B4-BE49-F238E27FC236}">
                <a16:creationId xmlns:a16="http://schemas.microsoft.com/office/drawing/2014/main" id="{64CEB7B2-70CC-0662-FECF-7DB30DD1071D}"/>
              </a:ext>
            </a:extLst>
          </p:cNvPr>
          <p:cNvSpPr/>
          <p:nvPr/>
        </p:nvSpPr>
        <p:spPr>
          <a:xfrm>
            <a:off x="4429019" y="1507479"/>
            <a:ext cx="7007156" cy="4352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>
                <a:solidFill>
                  <a:schemeClr val="tx1"/>
                </a:solidFill>
              </a:rPr>
              <a:t>Les modes d’énergie peuvent être sélectionnés de deux manières :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7B51672C-8184-9F15-C681-AE405A822585}"/>
              </a:ext>
            </a:extLst>
          </p:cNvPr>
          <p:cNvSpPr/>
          <p:nvPr/>
        </p:nvSpPr>
        <p:spPr>
          <a:xfrm>
            <a:off x="4123091" y="2223027"/>
            <a:ext cx="3664248" cy="4352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>
                <a:solidFill>
                  <a:schemeClr val="bg1"/>
                </a:solidFill>
              </a:rPr>
              <a:t>Dans le menu Paramètres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54D3B859-FCFF-5295-C7F6-371704DE2EC9}"/>
              </a:ext>
            </a:extLst>
          </p:cNvPr>
          <p:cNvSpPr/>
          <p:nvPr/>
        </p:nvSpPr>
        <p:spPr>
          <a:xfrm>
            <a:off x="8121036" y="2229749"/>
            <a:ext cx="3736002" cy="4352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>
                <a:solidFill>
                  <a:schemeClr val="bg1"/>
                </a:solidFill>
              </a:rPr>
              <a:t>Dans le menu d’action rapide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E66136CE-BEBF-69E7-8479-98201DE03BBE}"/>
              </a:ext>
            </a:extLst>
          </p:cNvPr>
          <p:cNvSpPr txBox="1"/>
          <p:nvPr/>
        </p:nvSpPr>
        <p:spPr>
          <a:xfrm>
            <a:off x="4123091" y="2658281"/>
            <a:ext cx="3664248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fr-FR" sz="1400"/>
              <a:t>Page d’accueil → Paramètres → Conduite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98CA2056-77B8-909C-015A-56D12E8F97A0}"/>
              </a:ext>
            </a:extLst>
          </p:cNvPr>
          <p:cNvSpPr txBox="1"/>
          <p:nvPr/>
        </p:nvSpPr>
        <p:spPr>
          <a:xfrm>
            <a:off x="8121035" y="2667545"/>
            <a:ext cx="3736002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fr-FR" sz="1400"/>
              <a:t>À partir de l’infodivertissement en utilisant le menu « Action rapide »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82873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29F54A-FF43-E111-7769-581DC0F416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64A43FBF-4045-1D34-0728-759A9CF3BFF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A86C2BBD-855F-F95C-8671-2FFEFD493030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fr-FR" sz="2000" noProof="0">
                <a:solidFill>
                  <a:schemeClr val="tx1"/>
                </a:solidFill>
              </a:rPr>
              <a:t>Introduction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FF724284-5673-21AD-3EDF-5C437D765A5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noProof="0"/>
              <a:t>Programme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88CF835-40FF-9E7C-8AD4-CC69A582A21A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fr-FR" sz="2000" noProof="0"/>
              <a:t>La technologie REEV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fr-FR" noProof="0"/>
              <a:t>Comment cela fonctionne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fr-FR" noProof="0"/>
              <a:t>Bon à savoir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F5F14AC-BDD9-9A3D-7A99-146A1744AD56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fr-FR" sz="2000" noProof="0"/>
              <a:t>Conclusion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EB61BDB-2EB1-9143-B3FD-37DD3404FE16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3"/>
            </a:pPr>
            <a:r>
              <a:rPr lang="fr-FR" noProof="0"/>
              <a:t>Spécifications techniques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A97B0C0-2414-B336-7ED4-D6DD82C1952C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3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4"/>
            </a:pPr>
            <a:r>
              <a:rPr lang="fr-FR" noProof="0"/>
              <a:t>Votre rôle est essentiel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E1AA380-F2CF-920B-99B5-08F42A192E9B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 startAt="4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5"/>
            </a:pPr>
            <a:r>
              <a:rPr lang="fr-FR" noProof="0"/>
              <a:t>Voyager avec notre client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28266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DB5E4C-B9AC-057B-1B65-63DD05AC13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C9ECB26A-2BC5-E765-8812-02BBD780B0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2" r="30672"/>
          <a:stretch>
            <a:fillRect/>
          </a:stretch>
        </p:blipFill>
        <p:spPr>
          <a:xfrm>
            <a:off x="0" y="1022095"/>
            <a:ext cx="2149380" cy="5112004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67F4EEB3-961C-C1A7-9DA6-22186F7ECD74}"/>
              </a:ext>
            </a:extLst>
          </p:cNvPr>
          <p:cNvSpPr txBox="1"/>
          <p:nvPr/>
        </p:nvSpPr>
        <p:spPr>
          <a:xfrm>
            <a:off x="2410919" y="1274957"/>
            <a:ext cx="953184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b="1" i="0" u="none" strike="noStrike" cap="none" spc="0" normalizeH="0" baseline="0">
                <a:ln>
                  <a:noFill/>
                </a:ln>
                <a:solidFill>
                  <a:srgbClr val="1F6040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pPr algn="l"/>
            <a:r>
              <a:rPr lang="fr-FR" sz="1600" b="0" noProof="0">
                <a:solidFill>
                  <a:schemeClr val="tx1"/>
                </a:solidFill>
              </a:rPr>
              <a:t>Et maintenant, place aux choses sérieuses ! </a:t>
            </a:r>
            <a:r>
              <a:rPr lang="fr-FR" sz="1600" noProof="0">
                <a:solidFill>
                  <a:schemeClr val="accent1"/>
                </a:solidFill>
              </a:rPr>
              <a:t>Nous sommes sur le point de rencontrer notre client et sa famille</a:t>
            </a:r>
            <a:r>
              <a:rPr lang="fr-FR" sz="1600" b="0" noProof="0">
                <a:solidFill>
                  <a:schemeClr val="tx1"/>
                </a:solidFill>
              </a:rPr>
              <a:t>, qui ont une journée chargée à venir et ont besoin de vos conseils.</a:t>
            </a:r>
          </a:p>
          <a:p>
            <a:pPr algn="l"/>
            <a:endParaRPr lang="en-US" sz="1600" b="0" noProof="0" dirty="0">
              <a:solidFill>
                <a:schemeClr val="tx1"/>
              </a:solidFill>
            </a:endParaRPr>
          </a:p>
          <a:p>
            <a:pPr algn="l"/>
            <a:r>
              <a:rPr lang="fr-FR" sz="1600">
                <a:solidFill>
                  <a:schemeClr val="accent1"/>
                </a:solidFill>
              </a:rPr>
              <a:t>Les clients font face à des besoins différents chaque jour. Le B10 REEV est conçu pour tous les satisfaire </a:t>
            </a:r>
            <a:r>
              <a:rPr lang="fr-FR" sz="1600" b="0">
                <a:solidFill>
                  <a:schemeClr val="tx1"/>
                </a:solidFill>
              </a:rPr>
              <a:t>et vous êtes ici pour le dire clairement.</a:t>
            </a:r>
          </a:p>
          <a:p>
            <a:pPr algn="l"/>
            <a:r>
              <a:rPr lang="fr-FR" sz="1600" b="0">
                <a:solidFill>
                  <a:schemeClr val="tx1"/>
                </a:solidFill>
              </a:rPr>
              <a:t>Maintenant, entrons dans des situations réelles et apprenons à </a:t>
            </a:r>
            <a:r>
              <a:rPr lang="fr-FR" sz="1600">
                <a:solidFill>
                  <a:schemeClr val="accent1"/>
                </a:solidFill>
              </a:rPr>
              <a:t>guider les clients en toute confiance</a:t>
            </a:r>
            <a:r>
              <a:rPr lang="fr-FR" sz="160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517E785-1259-703D-E584-2A83B3EEE19D}"/>
              </a:ext>
            </a:extLst>
          </p:cNvPr>
          <p:cNvSpPr txBox="1"/>
          <p:nvPr/>
        </p:nvSpPr>
        <p:spPr>
          <a:xfrm>
            <a:off x="4169024" y="3180234"/>
            <a:ext cx="61038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800" b="1">
                <a:solidFill>
                  <a:srgbClr val="586C98"/>
                </a:solidFill>
                <a:latin typeface="Montserrat" pitchFamily="2" charset="0"/>
              </a:rPr>
              <a:t>SCÉNARIOS CLIENT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3CCA9DB0-937C-1E5F-97EF-42C8AD8FD2A7}"/>
              </a:ext>
            </a:extLst>
          </p:cNvPr>
          <p:cNvSpPr txBox="1"/>
          <p:nvPr/>
        </p:nvSpPr>
        <p:spPr>
          <a:xfrm>
            <a:off x="2440640" y="4975125"/>
            <a:ext cx="224708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1400" noProof="0">
                <a:cs typeface="Arial" panose="020B0604020202020204" pitchFamily="34" charset="0"/>
                <a:sym typeface="Arial"/>
              </a:rPr>
              <a:t>Scénario 1 </a:t>
            </a:r>
            <a:br>
              <a:rPr lang="fr-FR" sz="1600" noProof="0">
                <a:solidFill>
                  <a:srgbClr val="1F6040"/>
                </a:solidFill>
                <a:cs typeface="Arial" panose="020B0604020202020204" pitchFamily="34" charset="0"/>
                <a:sym typeface="Arial"/>
              </a:rPr>
            </a:b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Routine quotidienne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E140F2DD-E5B3-7829-089C-09C45D52CB3D}"/>
              </a:ext>
            </a:extLst>
          </p:cNvPr>
          <p:cNvSpPr txBox="1"/>
          <p:nvPr/>
        </p:nvSpPr>
        <p:spPr>
          <a:xfrm>
            <a:off x="4894397" y="4975125"/>
            <a:ext cx="222166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1400">
                <a:cs typeface="Arial" panose="020B0604020202020204" pitchFamily="34" charset="0"/>
                <a:sym typeface="Arial"/>
              </a:rPr>
              <a:t>Scénario 2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1600" b="1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Portée à distance</a:t>
            </a: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7886AD17-F321-2954-540D-A24595D950C0}"/>
              </a:ext>
            </a:extLst>
          </p:cNvPr>
          <p:cNvSpPr txBox="1"/>
          <p:nvPr/>
        </p:nvSpPr>
        <p:spPr>
          <a:xfrm>
            <a:off x="7328504" y="4975125"/>
            <a:ext cx="2224528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1400">
                <a:cs typeface="Arial" panose="020B0604020202020204" pitchFamily="34" charset="0"/>
                <a:sym typeface="Arial"/>
              </a:rPr>
              <a:t>Scénario 3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1600" b="1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Conduite EV étendue </a:t>
            </a: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7A64285E-5B77-C246-9510-3A9CC62B83DC}"/>
              </a:ext>
            </a:extLst>
          </p:cNvPr>
          <p:cNvSpPr txBox="1"/>
          <p:nvPr/>
        </p:nvSpPr>
        <p:spPr>
          <a:xfrm>
            <a:off x="9728802" y="4975125"/>
            <a:ext cx="2224528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1400">
                <a:cs typeface="Arial" panose="020B0604020202020204" pitchFamily="34" charset="0"/>
                <a:sym typeface="Arial"/>
              </a:rPr>
              <a:t>Scénario 4 </a:t>
            </a:r>
            <a:r>
              <a:rPr lang="fr-FR" sz="1600" b="1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Conditions de conduite difficiles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65386C5C-8C5D-0B27-1C22-24DBA44215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" r="228"/>
          <a:stretch/>
        </p:blipFill>
        <p:spPr>
          <a:xfrm>
            <a:off x="2463198" y="3636783"/>
            <a:ext cx="2224528" cy="125112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20DEA55F-E11F-6915-6E75-023A5631AB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28802" y="3668645"/>
            <a:ext cx="2224528" cy="1219263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7834B5A9-5501-2959-6071-15B343FC69B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16958" y="3655401"/>
            <a:ext cx="2210946" cy="123250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EABF9085-3B62-7131-9ECF-6516B14525C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88624" y="3651203"/>
            <a:ext cx="2227436" cy="123670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</p:pic>
      <p:sp>
        <p:nvSpPr>
          <p:cNvPr id="18" name="Titolo 11">
            <a:extLst>
              <a:ext uri="{FF2B5EF4-FFF2-40B4-BE49-F238E27FC236}">
                <a16:creationId xmlns:a16="http://schemas.microsoft.com/office/drawing/2014/main" id="{065B54E3-A35E-9D31-3110-F8FF8D808723}"/>
              </a:ext>
            </a:extLst>
          </p:cNvPr>
          <p:cNvSpPr txBox="1">
            <a:spLocks/>
          </p:cNvSpPr>
          <p:nvPr/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1000" b="0">
                <a:solidFill>
                  <a:srgbClr val="44546A">
                    <a:lumMod val="50000"/>
                  </a:srgbClr>
                </a:solidFill>
                <a:latin typeface="Montserrat"/>
              </a:rPr>
              <a:t>5. VOYAGER AVEC NOTRE CLIENT</a:t>
            </a:r>
            <a:br>
              <a:rPr lang="fr-FR"/>
            </a:br>
            <a:r>
              <a:rPr lang="fr-FR"/>
              <a:t>SCÉNARIOS CLIENTS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02829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06C0CA-DE0B-4F82-CFAF-374C346DF1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 descr="Immagine che contiene testo, Carattere, schermata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3AF769D7-D859-93DE-76F3-159106202C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213" y="1193461"/>
            <a:ext cx="3221024" cy="4680000"/>
          </a:xfrm>
          <a:prstGeom prst="rect">
            <a:avLst/>
          </a:prstGeom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8FE908D0-621F-5068-0147-A68EC96EBF85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ED2F65EC-883F-92CE-D49C-4CDE425BD3D6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>
                <a:solidFill>
                  <a:srgbClr val="97D2FF"/>
                </a:solidFill>
                <a:sym typeface="Arial"/>
              </a:rPr>
              <a:t>Scénario 1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494EBBD2-CC82-EC71-8525-D23EF7A46D20}"/>
              </a:ext>
            </a:extLst>
          </p:cNvPr>
          <p:cNvSpPr txBox="1"/>
          <p:nvPr/>
        </p:nvSpPr>
        <p:spPr>
          <a:xfrm>
            <a:off x="6309997" y="6593870"/>
            <a:ext cx="193865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 dirty="0">
                <a:sym typeface="Arial"/>
              </a:rPr>
              <a:t>Choisissez la réponse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E71968EB-2387-A5D6-4F31-BE3A9392298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A53AA14E-2D06-00D0-71EF-B0BECDDDFE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A4AD1BEE-6C8E-C7E2-8E9F-7D3E238D6CE3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1000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Feed-back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A761BD28-94D1-5EEB-72F4-8B094BEA71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F2AABC0E-AF99-3125-57BA-7EF120E6318A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150786AC-4501-8015-86C1-3A733B7AF53D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olo 11">
            <a:extLst>
              <a:ext uri="{FF2B5EF4-FFF2-40B4-BE49-F238E27FC236}">
                <a16:creationId xmlns:a16="http://schemas.microsoft.com/office/drawing/2014/main" id="{1061526D-FDE8-0FA5-4BBE-F3E9DCC00D6A}"/>
              </a:ext>
            </a:extLst>
          </p:cNvPr>
          <p:cNvSpPr txBox="1">
            <a:spLocks/>
          </p:cNvSpPr>
          <p:nvPr/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1000" b="0">
                <a:solidFill>
                  <a:srgbClr val="44546A">
                    <a:lumMod val="50000"/>
                  </a:srgbClr>
                </a:solidFill>
                <a:latin typeface="Montserrat"/>
              </a:rPr>
              <a:t>5. VOYAGER AVEC NOTRE CLIENT</a:t>
            </a:r>
            <a:br>
              <a:rPr lang="fr-FR"/>
            </a:br>
            <a:r>
              <a:rPr lang="fr-FR"/>
              <a:t>SCÉNARIO 1</a:t>
            </a: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F33FADDF-3A31-D750-C00C-331DAE1D3073}"/>
              </a:ext>
            </a:extLst>
          </p:cNvPr>
          <p:cNvSpPr txBox="1"/>
          <p:nvPr/>
        </p:nvSpPr>
        <p:spPr>
          <a:xfrm>
            <a:off x="3777161" y="1139488"/>
            <a:ext cx="7942263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600"/>
              </a:spcAft>
              <a:buSzPct val="123000"/>
            </a:pPr>
            <a:r>
              <a:rPr lang="fr-FR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Le meilleur mode pour cette mission est EV, qui donne la priorité à la conduite électrique.</a:t>
            </a:r>
          </a:p>
          <a:p>
            <a:pPr defTabSz="1218834">
              <a:spcAft>
                <a:spcPts val="1200"/>
              </a:spcAft>
              <a:buSzPct val="123000"/>
            </a:pPr>
            <a:r>
              <a:rPr lang="fr-FR" sz="1600" noProof="0" dirty="0">
                <a:cs typeface="Arial" panose="020B0604020202020204" pitchFamily="34" charset="0"/>
              </a:rPr>
              <a:t>Le véhicule donnera la priorité à la traction tout électrique et </a:t>
            </a:r>
            <a:r>
              <a:rPr lang="fr-FR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démarrera automatiquement le générateur ICE uniquement lorsque la batterie sera inférieure à 25 %</a:t>
            </a:r>
          </a:p>
          <a:p>
            <a:pPr defTabSz="1218834">
              <a:spcAft>
                <a:spcPts val="1200"/>
              </a:spcAft>
              <a:buSzPct val="123000"/>
            </a:pPr>
            <a:r>
              <a:rPr lang="fr-FR" sz="1600" noProof="0" dirty="0">
                <a:cs typeface="Arial" panose="020B0604020202020204" pitchFamily="34" charset="0"/>
              </a:rPr>
              <a:t>C’est le mode recommandé pour les TRAJETS QUOTIDIENS, qui permet de </a:t>
            </a:r>
            <a:r>
              <a:rPr lang="fr-FR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combiner le plaisir de conduire électrique avec un faible coût d’exploitation.</a:t>
            </a:r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0127D388-52D5-938A-F500-8F43D5F87C22}"/>
              </a:ext>
            </a:extLst>
          </p:cNvPr>
          <p:cNvSpPr/>
          <p:nvPr/>
        </p:nvSpPr>
        <p:spPr>
          <a:xfrm>
            <a:off x="5690335" y="3320434"/>
            <a:ext cx="6271478" cy="1376966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ctr">
            <a:no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fr-FR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Pour souligner</a:t>
            </a:r>
            <a:r>
              <a:rPr lang="fr-FR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 :</a:t>
            </a:r>
            <a:br>
              <a:rPr lang="fr-FR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fr-FR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Le confort de la conduite tout électrique. </a:t>
            </a:r>
            <a:br>
              <a:rPr lang="fr-FR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fr-FR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Le démarrage ICE n’intervient uniquement en cas de besoin (SOC inférieur à 25 %)</a:t>
            </a: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2F317F80-8DBB-94EC-3E82-72695B13D222}"/>
              </a:ext>
            </a:extLst>
          </p:cNvPr>
          <p:cNvSpPr/>
          <p:nvPr/>
        </p:nvSpPr>
        <p:spPr>
          <a:xfrm>
            <a:off x="5690335" y="4391166"/>
            <a:ext cx="6271480" cy="1376966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ctr">
            <a:noAutofit/>
          </a:bodyPr>
          <a:lstStyle/>
          <a:p>
            <a:pPr>
              <a:spcAft>
                <a:spcPts val="1200"/>
              </a:spcAft>
              <a:defRPr/>
            </a:pPr>
            <a:r>
              <a:rPr lang="fr-FR" b="1" u="sng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N’oubliez pas de le dire...</a:t>
            </a:r>
            <a:br>
              <a:rPr lang="fr-FR" b="1" u="sng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</a:br>
            <a:r>
              <a:rPr lang="fr-FR" sz="1400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L’utilisation correcte de ce mode </a:t>
            </a:r>
            <a:r>
              <a:rPr lang="fr-FR" sz="1400">
                <a:solidFill>
                  <a:schemeClr val="tx1"/>
                </a:solidFill>
              </a:rPr>
              <a:t>nécessite de planifier une </a:t>
            </a:r>
            <a:r>
              <a:rPr lang="fr-FR" sz="1400" b="1">
                <a:solidFill>
                  <a:schemeClr val="accent1"/>
                </a:solidFill>
              </a:rPr>
              <a:t>recharge à destination pour maintenir les performances optimales pour le lendemain</a:t>
            </a:r>
          </a:p>
        </p:txBody>
      </p:sp>
      <p:grpSp>
        <p:nvGrpSpPr>
          <p:cNvPr id="16" name="Gruppo 15">
            <a:extLst>
              <a:ext uri="{FF2B5EF4-FFF2-40B4-BE49-F238E27FC236}">
                <a16:creationId xmlns:a16="http://schemas.microsoft.com/office/drawing/2014/main" id="{49250303-7BEB-F635-F604-B6181B08110A}"/>
              </a:ext>
            </a:extLst>
          </p:cNvPr>
          <p:cNvGrpSpPr/>
          <p:nvPr/>
        </p:nvGrpSpPr>
        <p:grpSpPr>
          <a:xfrm>
            <a:off x="3879275" y="3657651"/>
            <a:ext cx="1649654" cy="1896811"/>
            <a:chOff x="3935906" y="3591593"/>
            <a:chExt cx="1649654" cy="1896811"/>
          </a:xfrm>
        </p:grpSpPr>
        <p:sp>
          <p:nvSpPr>
            <p:cNvPr id="20" name="Titolo 11">
              <a:extLst>
                <a:ext uri="{FF2B5EF4-FFF2-40B4-BE49-F238E27FC236}">
                  <a16:creationId xmlns:a16="http://schemas.microsoft.com/office/drawing/2014/main" id="{F35D8CAF-DDD2-A57A-DA7D-D9A6C87E858A}"/>
                </a:ext>
              </a:extLst>
            </p:cNvPr>
            <p:cNvSpPr txBox="1">
              <a:spLocks/>
            </p:cNvSpPr>
            <p:nvPr/>
          </p:nvSpPr>
          <p:spPr>
            <a:xfrm>
              <a:off x="3935906" y="4738215"/>
              <a:ext cx="1649654" cy="750189"/>
            </a:xfrm>
            <a:prstGeom prst="rect">
              <a:avLst/>
            </a:prstGeom>
            <a:noFill/>
          </p:spPr>
          <p:txBody>
            <a:bodyPr vert="horz" wrap="square" lIns="72000" tIns="72000" rIns="72000" bIns="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fr-FR" sz="2400" dirty="0">
                  <a:solidFill>
                    <a:schemeClr val="accent1"/>
                  </a:solidFill>
                  <a:latin typeface="Segoe Print" panose="02000600000000000000" pitchFamily="2" charset="0"/>
                </a:rPr>
                <a:t>Conseils</a:t>
              </a:r>
              <a:r>
                <a:rPr lang="fr-FR" sz="4000" dirty="0">
                  <a:solidFill>
                    <a:schemeClr val="accent1"/>
                  </a:solidFill>
                  <a:latin typeface="Segoe Print" panose="02000600000000000000" pitchFamily="2" charset="0"/>
                </a:rPr>
                <a:t> </a:t>
              </a:r>
            </a:p>
          </p:txBody>
        </p:sp>
        <p:pic>
          <p:nvPicPr>
            <p:cNvPr id="21" name="Immagine 20" descr="Immagine che contiene simbolo, arte, Elementi grafici, stella&#10;&#10;Il contenuto generato dall'IA potrebbe non essere corretto.">
              <a:extLst>
                <a:ext uri="{FF2B5EF4-FFF2-40B4-BE49-F238E27FC236}">
                  <a16:creationId xmlns:a16="http://schemas.microsoft.com/office/drawing/2014/main" id="{D7206F29-BD95-EDCA-75AC-532CDD6F1E1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7842">
              <a:off x="4083292" y="3591593"/>
              <a:ext cx="1354882" cy="1354882"/>
            </a:xfrm>
            <a:prstGeom prst="rect">
              <a:avLst/>
            </a:prstGeom>
          </p:spPr>
        </p:pic>
      </p:grpSp>
      <p:sp>
        <p:nvSpPr>
          <p:cNvPr id="12" name="Titolo 11">
            <a:extLst>
              <a:ext uri="{FF2B5EF4-FFF2-40B4-BE49-F238E27FC236}">
                <a16:creationId xmlns:a16="http://schemas.microsoft.com/office/drawing/2014/main" id="{C133625E-7D6F-D045-C6E4-C94E5F3F1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000" b="0">
                <a:solidFill>
                  <a:srgbClr val="44546A">
                    <a:lumMod val="50000"/>
                  </a:srgbClr>
                </a:solidFill>
              </a:rPr>
              <a:t>5. VOYAGER AVEC NOTRE CLIENT</a:t>
            </a:r>
            <a:br>
              <a:rPr lang="fr-FR"/>
            </a:br>
            <a:r>
              <a:rPr lang="fr-FR"/>
              <a:t>SCÉNARIO 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16568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FF27A9-16F9-2738-AF74-D71897FD16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32D50A4C-938C-2EFE-80A8-EA2E74DCF8C5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1B06CBE1-4ECE-9D1B-F1D5-DFF8754022F9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 dirty="0">
                <a:solidFill>
                  <a:srgbClr val="97D2FF"/>
                </a:solidFill>
                <a:sym typeface="Arial"/>
              </a:rPr>
              <a:t>Scénario 2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E88CAD19-BAD7-FCCF-C0CA-AD67FF662753}"/>
              </a:ext>
            </a:extLst>
          </p:cNvPr>
          <p:cNvSpPr txBox="1"/>
          <p:nvPr/>
        </p:nvSpPr>
        <p:spPr>
          <a:xfrm>
            <a:off x="6580784" y="6593870"/>
            <a:ext cx="161045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 dirty="0">
                <a:sym typeface="Arial"/>
              </a:rPr>
              <a:t>Choisissez la réponse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15D192A3-F7A1-3ABE-23CF-70E7D12E6A9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A5FCB654-8145-C856-981B-3442AC8C12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8E17E9C0-86AD-150C-71EF-4120CF5B31E2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1000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Feed-back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37BC4EC7-B725-F80A-0897-3151249CC7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C92BB557-9F27-E77B-CE2B-2A1EDC4D16E8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D64E6730-134A-1AEE-3D33-84E74EC5C963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olo 11">
            <a:extLst>
              <a:ext uri="{FF2B5EF4-FFF2-40B4-BE49-F238E27FC236}">
                <a16:creationId xmlns:a16="http://schemas.microsoft.com/office/drawing/2014/main" id="{C3EA2C62-6955-6642-64E0-74C4F2335EDF}"/>
              </a:ext>
            </a:extLst>
          </p:cNvPr>
          <p:cNvSpPr txBox="1">
            <a:spLocks/>
          </p:cNvSpPr>
          <p:nvPr/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1000" b="0">
                <a:solidFill>
                  <a:srgbClr val="44546A">
                    <a:lumMod val="50000"/>
                  </a:srgbClr>
                </a:solidFill>
                <a:latin typeface="Montserrat"/>
              </a:rPr>
              <a:t>5. VOYAGER AVEC NOTRE CLIENT</a:t>
            </a:r>
            <a:br>
              <a:rPr lang="fr-FR"/>
            </a:br>
            <a:r>
              <a:rPr lang="fr-FR"/>
              <a:t>SCÉNARIO 2</a:t>
            </a:r>
          </a:p>
        </p:txBody>
      </p:sp>
      <p:sp>
        <p:nvSpPr>
          <p:cNvPr id="20" name="TextBox 6">
            <a:extLst>
              <a:ext uri="{FF2B5EF4-FFF2-40B4-BE49-F238E27FC236}">
                <a16:creationId xmlns:a16="http://schemas.microsoft.com/office/drawing/2014/main" id="{B55AA415-AE2D-E204-EA73-8D6F1A70AFB6}"/>
              </a:ext>
            </a:extLst>
          </p:cNvPr>
          <p:cNvSpPr txBox="1"/>
          <p:nvPr/>
        </p:nvSpPr>
        <p:spPr>
          <a:xfrm>
            <a:off x="3776663" y="1055118"/>
            <a:ext cx="822007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600"/>
              </a:spcAft>
              <a:buSzPct val="123000"/>
            </a:pPr>
            <a:r>
              <a:rPr lang="fr-FR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Le meilleur mode pour cette mission est </a:t>
            </a:r>
            <a:r>
              <a:rPr lang="fr-FR" sz="20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Fuel</a:t>
            </a:r>
            <a:r>
              <a:rPr lang="fr-FR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, qui donne la priorité à la conduite Fuel.</a:t>
            </a:r>
          </a:p>
          <a:p>
            <a:pPr defTabSz="1218834">
              <a:buSzPct val="123000"/>
            </a:pPr>
            <a:r>
              <a:rPr lang="fr-FR" sz="14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Le véhicule fonctionne en mode tout électrique tant que la charge de la batterie est supérieure à 75 % </a:t>
            </a:r>
            <a:r>
              <a:rPr lang="fr-FR" sz="1400" dirty="0">
                <a:cs typeface="Arial" panose="020B0604020202020204" pitchFamily="34" charset="0"/>
              </a:rPr>
              <a:t>une fois que le générateur ICE</a:t>
            </a:r>
            <a:r>
              <a:rPr lang="fr-FR" sz="1400" noProof="0" dirty="0">
                <a:cs typeface="Arial" panose="020B0604020202020204" pitchFamily="34" charset="0"/>
              </a:rPr>
              <a:t> commence à produire de l’électricité.</a:t>
            </a:r>
          </a:p>
          <a:p>
            <a:pPr defTabSz="1218834">
              <a:buSzPct val="123000"/>
            </a:pPr>
            <a:r>
              <a:rPr lang="fr-FR" sz="1400" noProof="0" dirty="0">
                <a:cs typeface="Arial" panose="020B0604020202020204" pitchFamily="34" charset="0"/>
              </a:rPr>
              <a:t>Ce mode assure une conduite fluide et ininterrompue sur les longues distances ou sur les routes de montagne. </a:t>
            </a:r>
          </a:p>
          <a:p>
            <a:pPr defTabSz="1218834">
              <a:buSzPct val="123000"/>
            </a:pPr>
            <a:r>
              <a:rPr lang="fr-FR" sz="1400" noProof="0" dirty="0">
                <a:cs typeface="Arial" panose="020B0604020202020204" pitchFamily="34" charset="0"/>
              </a:rPr>
              <a:t>Avantages pour le client :</a:t>
            </a:r>
          </a:p>
          <a:p>
            <a:pPr marL="444500" indent="-261938" defTabSz="1218834">
              <a:spcAft>
                <a:spcPts val="6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fr-FR" sz="1400" noProof="0" dirty="0">
                <a:cs typeface="Arial" panose="020B0604020202020204" pitchFamily="34" charset="0"/>
              </a:rPr>
              <a:t>pas d’anxiété liée à l’autonomie</a:t>
            </a:r>
          </a:p>
          <a:p>
            <a:pPr marL="444500" indent="-261938" defTabSz="1218834">
              <a:spcAft>
                <a:spcPts val="6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fr-FR" sz="1400" noProof="0" dirty="0">
                <a:cs typeface="Arial" panose="020B0604020202020204" pitchFamily="34" charset="0"/>
              </a:rPr>
              <a:t>moins d’arrêts ;</a:t>
            </a:r>
          </a:p>
          <a:p>
            <a:pPr marL="444500" indent="-261938" defTabSz="1218834">
              <a:spcAft>
                <a:spcPts val="6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fr-FR" sz="1400" noProof="0" dirty="0">
                <a:cs typeface="Arial" panose="020B0604020202020204" pitchFamily="34" charset="0"/>
              </a:rPr>
              <a:t>jusqu’à 900 km de liberté</a:t>
            </a:r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DC60C78B-E7DC-E7D6-F640-D0E15A679F59}"/>
              </a:ext>
            </a:extLst>
          </p:cNvPr>
          <p:cNvSpPr/>
          <p:nvPr/>
        </p:nvSpPr>
        <p:spPr>
          <a:xfrm>
            <a:off x="5749716" y="3845139"/>
            <a:ext cx="6145545" cy="2489679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t">
            <a:noAutofit/>
          </a:bodyPr>
          <a:lstStyle/>
          <a:p>
            <a:pPr lvl="0">
              <a:defRPr/>
            </a:pPr>
            <a:r>
              <a:rPr lang="fr-FR" sz="1600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N’oubliez pas de dire que...</a:t>
            </a:r>
          </a:p>
          <a:p>
            <a:pPr marL="180975" lvl="0" indent="-180975">
              <a:buClr>
                <a:schemeClr val="accent1"/>
              </a:buClr>
              <a:buFont typeface="Arial" panose="020B0604020202020204" pitchFamily="34" charset="0"/>
              <a:buChar char="•"/>
              <a:defRPr/>
            </a:pPr>
            <a:r>
              <a:rPr lang="fr-FR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Pour les trajets longue distance, </a:t>
            </a:r>
            <a:r>
              <a:rPr lang="fr-FR" sz="14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rappelez aux clients qu’il est essentiel de garder la batterie chargée</a:t>
            </a:r>
            <a:r>
              <a:rPr lang="fr-FR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 et qu’il est fortement recommandé d’activer le mode Économie de batterie</a:t>
            </a:r>
          </a:p>
          <a:p>
            <a:pPr marL="180975" lvl="0" indent="-180975">
              <a:buClr>
                <a:schemeClr val="accent1"/>
              </a:buClr>
              <a:buFont typeface="Arial" panose="020B0604020202020204" pitchFamily="34" charset="0"/>
              <a:buChar char="•"/>
              <a:defRPr/>
            </a:pPr>
            <a:r>
              <a:rPr lang="fr-FR" sz="14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Moins de 75 % de charge, le client peut personnaliser le % de préservation de la batterie </a:t>
            </a:r>
            <a:r>
              <a:rPr lang="fr-FR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(</a:t>
            </a:r>
            <a:r>
              <a:rPr lang="fr-FR" sz="14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entre 30 et 75 %)</a:t>
            </a:r>
          </a:p>
          <a:p>
            <a:pPr marL="180975" lvl="0">
              <a:buClr>
                <a:schemeClr val="accent1"/>
              </a:buClr>
              <a:defRPr/>
            </a:pPr>
            <a:r>
              <a:rPr lang="fr-FR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2 étapes pour gérer :</a:t>
            </a:r>
          </a:p>
          <a:p>
            <a:pPr marL="628650" lvl="0" indent="-266700">
              <a:buClr>
                <a:schemeClr val="accent1"/>
              </a:buClr>
              <a:buFont typeface="+mj-lt"/>
              <a:buAutoNum type="arabicPeriod"/>
              <a:defRPr/>
            </a:pPr>
            <a:r>
              <a:rPr lang="fr-FR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Activer la fonction</a:t>
            </a:r>
          </a:p>
          <a:p>
            <a:pPr marL="628650" lvl="0" indent="-266700">
              <a:buClr>
                <a:schemeClr val="accent1"/>
              </a:buClr>
              <a:buFont typeface="+mj-lt"/>
              <a:buAutoNum type="arabicPeriod"/>
              <a:defRPr/>
            </a:pPr>
            <a:r>
              <a:rPr lang="fr-FR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Sélectionnez le niveau de batterie souhaité</a:t>
            </a:r>
          </a:p>
        </p:txBody>
      </p: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46A4E9B2-DEFE-EA74-61D1-F5D46BB98DA2}"/>
              </a:ext>
            </a:extLst>
          </p:cNvPr>
          <p:cNvGrpSpPr/>
          <p:nvPr/>
        </p:nvGrpSpPr>
        <p:grpSpPr>
          <a:xfrm>
            <a:off x="3935906" y="3591593"/>
            <a:ext cx="1649654" cy="1896811"/>
            <a:chOff x="3935906" y="3591593"/>
            <a:chExt cx="1649654" cy="1896811"/>
          </a:xfrm>
        </p:grpSpPr>
        <p:sp>
          <p:nvSpPr>
            <p:cNvPr id="13" name="Titolo 11">
              <a:extLst>
                <a:ext uri="{FF2B5EF4-FFF2-40B4-BE49-F238E27FC236}">
                  <a16:creationId xmlns:a16="http://schemas.microsoft.com/office/drawing/2014/main" id="{1BAB4263-D296-2451-603E-0B7F5D5F5EE9}"/>
                </a:ext>
              </a:extLst>
            </p:cNvPr>
            <p:cNvSpPr txBox="1">
              <a:spLocks/>
            </p:cNvSpPr>
            <p:nvPr/>
          </p:nvSpPr>
          <p:spPr>
            <a:xfrm>
              <a:off x="3935906" y="4738215"/>
              <a:ext cx="1649654" cy="750189"/>
            </a:xfrm>
            <a:prstGeom prst="rect">
              <a:avLst/>
            </a:prstGeom>
            <a:noFill/>
          </p:spPr>
          <p:txBody>
            <a:bodyPr vert="horz" wrap="square" lIns="72000" tIns="72000" rIns="72000" bIns="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fr-FR" sz="2400" dirty="0">
                  <a:solidFill>
                    <a:schemeClr val="accent1"/>
                  </a:solidFill>
                  <a:latin typeface="Segoe Print" panose="02000600000000000000" pitchFamily="2" charset="0"/>
                </a:rPr>
                <a:t>Conseils </a:t>
              </a:r>
            </a:p>
          </p:txBody>
        </p:sp>
        <p:pic>
          <p:nvPicPr>
            <p:cNvPr id="15" name="Immagine 14" descr="Immagine che contiene simbolo, arte, Elementi grafici, stella&#10;&#10;Il contenuto generato dall'IA potrebbe non essere corretto.">
              <a:extLst>
                <a:ext uri="{FF2B5EF4-FFF2-40B4-BE49-F238E27FC236}">
                  <a16:creationId xmlns:a16="http://schemas.microsoft.com/office/drawing/2014/main" id="{220416A0-0B57-17E5-B683-29CE79E45F5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7842">
              <a:off x="4083292" y="3591593"/>
              <a:ext cx="1354882" cy="1354882"/>
            </a:xfrm>
            <a:prstGeom prst="rect">
              <a:avLst/>
            </a:prstGeom>
          </p:spPr>
        </p:pic>
      </p:grpSp>
      <p:pic>
        <p:nvPicPr>
          <p:cNvPr id="16" name="Immagine 15" descr="Immagine che contiene testo, Carattere, schermata, design&#10;&#10;Il contenuto generato dall'IA potrebbe non essere corretto.">
            <a:extLst>
              <a:ext uri="{FF2B5EF4-FFF2-40B4-BE49-F238E27FC236}">
                <a16:creationId xmlns:a16="http://schemas.microsoft.com/office/drawing/2014/main" id="{34FE41A9-9BA7-C8F6-2A06-927C8CBCBC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1475" y="1140844"/>
            <a:ext cx="3205817" cy="468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093665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75FC90-34D4-37ED-85B2-235F3C427C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1F495BBD-6011-63C1-308A-BADDAB26769A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3FCFE61B-3994-A62B-CCB7-2FA0874DB684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 dirty="0">
                <a:solidFill>
                  <a:srgbClr val="97D2FF"/>
                </a:solidFill>
                <a:sym typeface="Arial"/>
              </a:rPr>
              <a:t>Scénario 3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433BF32F-0C27-BBBC-CC93-4B6C6A9F7D37}"/>
              </a:ext>
            </a:extLst>
          </p:cNvPr>
          <p:cNvSpPr txBox="1"/>
          <p:nvPr/>
        </p:nvSpPr>
        <p:spPr>
          <a:xfrm>
            <a:off x="6580783" y="6593870"/>
            <a:ext cx="15656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 dirty="0">
                <a:sym typeface="Arial"/>
              </a:rPr>
              <a:t>Choisissez la réponse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82FBBBE1-811A-0D72-0CB7-32D80B47D42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12C5C7D6-A2D0-387C-1E18-171AFB0F88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A81474DF-DE97-5217-58A3-4F229C478481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1000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Feed-back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B29BB9DB-99C8-CABA-D95F-2F29C395B0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77521D2B-4F1A-CC26-E59C-285F68233BD7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86DFACFC-88F0-ACE4-29B6-CC1D3F29C5A7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olo 11">
            <a:extLst>
              <a:ext uri="{FF2B5EF4-FFF2-40B4-BE49-F238E27FC236}">
                <a16:creationId xmlns:a16="http://schemas.microsoft.com/office/drawing/2014/main" id="{D1ADDFBF-E7BE-F856-8508-19A9BA7BD57F}"/>
              </a:ext>
            </a:extLst>
          </p:cNvPr>
          <p:cNvSpPr txBox="1">
            <a:spLocks/>
          </p:cNvSpPr>
          <p:nvPr/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1000" b="0" dirty="0">
                <a:solidFill>
                  <a:srgbClr val="44546A">
                    <a:lumMod val="50000"/>
                  </a:srgbClr>
                </a:solidFill>
                <a:latin typeface="Montserrat"/>
              </a:rPr>
              <a:t>5. VOYAGER AVEC NOTRE CLIENT</a:t>
            </a:r>
            <a:br>
              <a:rPr lang="fr-FR" dirty="0"/>
            </a:br>
            <a:r>
              <a:rPr lang="fr-FR" dirty="0"/>
              <a:t>SCÉNARIO 3</a:t>
            </a: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21186774-717E-AC43-23E5-E278940A315E}"/>
              </a:ext>
            </a:extLst>
          </p:cNvPr>
          <p:cNvSpPr txBox="1"/>
          <p:nvPr/>
        </p:nvSpPr>
        <p:spPr>
          <a:xfrm>
            <a:off x="3743325" y="1103356"/>
            <a:ext cx="8113713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buSzPct val="123000"/>
            </a:pPr>
            <a:r>
              <a:rPr lang="fr-FR" sz="15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Le meilleur mode pour cette mission est </a:t>
            </a:r>
            <a:r>
              <a:rPr lang="fr-FR" sz="20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EV+</a:t>
            </a:r>
            <a:r>
              <a:rPr lang="fr-FR" sz="15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, qui maximise la conduite électrique en utilisant presque toute la puissance de la batterie avant le début du générateur ICE.</a:t>
            </a:r>
          </a:p>
          <a:p>
            <a:pPr defTabSz="1218834">
              <a:buSzPct val="123000"/>
            </a:pPr>
            <a:r>
              <a:rPr lang="fr-FR" sz="15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Ce mode vous permet de conduire plus longtemps en tout électrique - par exemple pour parcourir les derniers kilomètres restants avant la destination</a:t>
            </a:r>
            <a:r>
              <a:rPr lang="fr-FR" sz="1500" noProof="0" dirty="0">
                <a:cs typeface="Arial" panose="020B0604020202020204" pitchFamily="34" charset="0"/>
              </a:rPr>
              <a:t> - en utilisant la batterie autant que possible. </a:t>
            </a:r>
          </a:p>
          <a:p>
            <a:pPr defTabSz="1218834">
              <a:buSzPct val="123000"/>
            </a:pPr>
            <a:r>
              <a:rPr lang="fr-FR" sz="15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En passant en mode EV +, le générateur ICE</a:t>
            </a:r>
            <a:r>
              <a:rPr lang="fr-FR" sz="1500" b="1" dirty="0">
                <a:solidFill>
                  <a:schemeClr val="accent1"/>
                </a:solidFill>
                <a:cs typeface="Arial" panose="020B0604020202020204" pitchFamily="34" charset="0"/>
              </a:rPr>
              <a:t> démarrera à moins de 15 % au lieu de moins de 25 % en mode EV.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C7C4C003-A618-3965-A993-9A1067938CFF}"/>
              </a:ext>
            </a:extLst>
          </p:cNvPr>
          <p:cNvSpPr/>
          <p:nvPr/>
        </p:nvSpPr>
        <p:spPr>
          <a:xfrm>
            <a:off x="5585560" y="3198976"/>
            <a:ext cx="6271478" cy="732098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fr-FR" b="1" u="sng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À souligner</a:t>
            </a:r>
            <a:r>
              <a:rPr lang="fr-FR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 : </a:t>
            </a:r>
            <a:br>
              <a:rPr lang="fr-FR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fr-FR" sz="1400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selon le mode EV, également EV+ permet le confort de la conduite Full EV. </a:t>
            </a:r>
            <a:br>
              <a:rPr lang="fr-FR" sz="1400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fr-FR" sz="1400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Le générateur ICE ne commence qu’à un SOC inférieur à 15 %.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836F216A-052C-5199-C835-EBC0DA964636}"/>
              </a:ext>
            </a:extLst>
          </p:cNvPr>
          <p:cNvSpPr/>
          <p:nvPr/>
        </p:nvSpPr>
        <p:spPr>
          <a:xfrm>
            <a:off x="5571105" y="4313775"/>
            <a:ext cx="6285934" cy="816736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fr-FR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N’oubliez pas de le dire</a:t>
            </a:r>
            <a:r>
              <a:rPr lang="fr-FR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...</a:t>
            </a:r>
            <a:br>
              <a:rPr lang="fr-FR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</a:br>
            <a:r>
              <a:rPr lang="fr-FR" sz="14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Le client doit </a:t>
            </a:r>
            <a:r>
              <a:rPr lang="fr-FR" sz="14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planifier une recharge à destination afin de garantir une bonne performance et éviter le stress lors du prochain voyage.</a:t>
            </a:r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0B46F226-85BA-98FD-9C5E-A0659C066525}"/>
              </a:ext>
            </a:extLst>
          </p:cNvPr>
          <p:cNvSpPr/>
          <p:nvPr/>
        </p:nvSpPr>
        <p:spPr>
          <a:xfrm>
            <a:off x="5571105" y="5193458"/>
            <a:ext cx="6285934" cy="72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r>
              <a:rPr lang="fr-FR" sz="1400">
                <a:solidFill>
                  <a:schemeClr val="tx1"/>
                </a:solidFill>
                <a:cs typeface="Arial" panose="020B0604020202020204" pitchFamily="34" charset="0"/>
              </a:rPr>
              <a:t>EV+ ne doit être utilisé que dans ces conditions spécifiques. </a:t>
            </a:r>
            <a:r>
              <a:rPr lang="fr-FR" sz="1400" b="1">
                <a:solidFill>
                  <a:schemeClr val="accent1"/>
                </a:solidFill>
              </a:rPr>
              <a:t>Dans d’autres situations, il déchargera rapidement la batterie, ce qui peut affecter les performances.</a:t>
            </a:r>
          </a:p>
        </p:txBody>
      </p: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33A2FF74-1FC0-7294-4711-EEDEFF21863A}"/>
              </a:ext>
            </a:extLst>
          </p:cNvPr>
          <p:cNvGrpSpPr/>
          <p:nvPr/>
        </p:nvGrpSpPr>
        <p:grpSpPr>
          <a:xfrm>
            <a:off x="3825161" y="3466212"/>
            <a:ext cx="1649654" cy="1896811"/>
            <a:chOff x="3935906" y="3591593"/>
            <a:chExt cx="1649654" cy="1896811"/>
          </a:xfrm>
        </p:grpSpPr>
        <p:sp>
          <p:nvSpPr>
            <p:cNvPr id="19" name="Titolo 11">
              <a:extLst>
                <a:ext uri="{FF2B5EF4-FFF2-40B4-BE49-F238E27FC236}">
                  <a16:creationId xmlns:a16="http://schemas.microsoft.com/office/drawing/2014/main" id="{90CAFDDC-AA86-6CFD-10E0-EAAC62DB1B86}"/>
                </a:ext>
              </a:extLst>
            </p:cNvPr>
            <p:cNvSpPr txBox="1">
              <a:spLocks/>
            </p:cNvSpPr>
            <p:nvPr/>
          </p:nvSpPr>
          <p:spPr>
            <a:xfrm>
              <a:off x="3935906" y="4738215"/>
              <a:ext cx="1649654" cy="750189"/>
            </a:xfrm>
            <a:prstGeom prst="rect">
              <a:avLst/>
            </a:prstGeom>
            <a:noFill/>
          </p:spPr>
          <p:txBody>
            <a:bodyPr vert="horz" wrap="square" lIns="72000" tIns="72000" rIns="72000" bIns="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fr-FR" sz="2400" dirty="0">
                  <a:solidFill>
                    <a:schemeClr val="accent1"/>
                  </a:solidFill>
                  <a:latin typeface="Segoe Print" panose="02000600000000000000" pitchFamily="2" charset="0"/>
                </a:rPr>
                <a:t>Conseils</a:t>
              </a:r>
              <a:r>
                <a:rPr lang="fr-FR" sz="8000" dirty="0">
                  <a:solidFill>
                    <a:schemeClr val="accent1"/>
                  </a:solidFill>
                  <a:latin typeface="Segoe Print" panose="02000600000000000000" pitchFamily="2" charset="0"/>
                </a:rPr>
                <a:t> </a:t>
              </a:r>
            </a:p>
          </p:txBody>
        </p:sp>
        <p:pic>
          <p:nvPicPr>
            <p:cNvPr id="20" name="Immagine 19" descr="Immagine che contiene simbolo, arte, Elementi grafici, stella&#10;&#10;Il contenuto generato dall'IA potrebbe non essere corretto.">
              <a:extLst>
                <a:ext uri="{FF2B5EF4-FFF2-40B4-BE49-F238E27FC236}">
                  <a16:creationId xmlns:a16="http://schemas.microsoft.com/office/drawing/2014/main" id="{F4623AD5-640D-E07F-B7C2-39A135F13D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7842">
              <a:off x="4083292" y="3591593"/>
              <a:ext cx="1354882" cy="1354882"/>
            </a:xfrm>
            <a:prstGeom prst="rect">
              <a:avLst/>
            </a:prstGeom>
          </p:spPr>
        </p:pic>
      </p:grpSp>
      <p:pic>
        <p:nvPicPr>
          <p:cNvPr id="21" name="Immagine 20" descr="Immagine che contiene testo, Carattere, schermata, Stampa&#10;&#10;Il contenuto generato dall'IA potrebbe non essere corretto.">
            <a:extLst>
              <a:ext uri="{FF2B5EF4-FFF2-40B4-BE49-F238E27FC236}">
                <a16:creationId xmlns:a16="http://schemas.microsoft.com/office/drawing/2014/main" id="{F24178FF-69B0-9C0C-4A47-3037BDC43D1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0208" y="1089000"/>
            <a:ext cx="3306827" cy="468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1402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D1B7F6-3A21-7E4C-AB86-9005092F5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244A6952-A7CE-7988-17D6-1500F6889133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9F82F15D-2346-1849-9AD5-9801F68C4204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 dirty="0">
                <a:solidFill>
                  <a:srgbClr val="97D2FF"/>
                </a:solidFill>
                <a:sym typeface="Arial"/>
              </a:rPr>
              <a:t>Scénario 4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FF8564D4-D6F7-26BF-FF1D-D7B9138C9192}"/>
              </a:ext>
            </a:extLst>
          </p:cNvPr>
          <p:cNvSpPr txBox="1"/>
          <p:nvPr/>
        </p:nvSpPr>
        <p:spPr>
          <a:xfrm>
            <a:off x="6580784" y="6593870"/>
            <a:ext cx="164242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 dirty="0">
                <a:sym typeface="Arial"/>
              </a:rPr>
              <a:t>Choisissez la réponse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21B29973-F309-753F-2B6D-8CFA6884989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CB9C4805-DEB7-CDAE-9C4A-A4DBA6BE3A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447524CA-2C79-F6A6-DF6D-AE74DA34E8FD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1000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Feed-back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EB5757E8-0C6F-805C-AE19-A648C2ACE9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D80511E4-65EA-C66B-AAA8-C591A6BB2983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FE1B054E-314D-5FD7-587E-F57015BC9748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olo 11">
            <a:extLst>
              <a:ext uri="{FF2B5EF4-FFF2-40B4-BE49-F238E27FC236}">
                <a16:creationId xmlns:a16="http://schemas.microsoft.com/office/drawing/2014/main" id="{6649661B-337A-E19D-ABF7-653351D41D20}"/>
              </a:ext>
            </a:extLst>
          </p:cNvPr>
          <p:cNvSpPr txBox="1">
            <a:spLocks/>
          </p:cNvSpPr>
          <p:nvPr/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1000" b="0">
                <a:solidFill>
                  <a:srgbClr val="44546A">
                    <a:lumMod val="50000"/>
                  </a:srgbClr>
                </a:solidFill>
                <a:latin typeface="Montserrat"/>
              </a:rPr>
              <a:t>5. VOYAGER AVEC NOTRE CLIENT</a:t>
            </a:r>
            <a:br>
              <a:rPr lang="fr-FR"/>
            </a:br>
            <a:r>
              <a:rPr lang="fr-FR"/>
              <a:t>SCÉNARIO 4</a:t>
            </a:r>
          </a:p>
        </p:txBody>
      </p:sp>
      <p:sp>
        <p:nvSpPr>
          <p:cNvPr id="20" name="TextBox 6">
            <a:extLst>
              <a:ext uri="{FF2B5EF4-FFF2-40B4-BE49-F238E27FC236}">
                <a16:creationId xmlns:a16="http://schemas.microsoft.com/office/drawing/2014/main" id="{5BED925F-729C-A414-27FB-6D10213CDBBA}"/>
              </a:ext>
            </a:extLst>
          </p:cNvPr>
          <p:cNvSpPr txBox="1"/>
          <p:nvPr/>
        </p:nvSpPr>
        <p:spPr>
          <a:xfrm>
            <a:off x="3875637" y="1172342"/>
            <a:ext cx="79814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600"/>
              </a:spcAft>
              <a:buSzPct val="123000"/>
            </a:pP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Le meilleur mode pour cette mission est </a:t>
            </a:r>
            <a:r>
              <a:rPr lang="fr-FR" sz="2000" b="1" noProof="0">
                <a:solidFill>
                  <a:schemeClr val="accent1"/>
                </a:solidFill>
                <a:cs typeface="Arial" panose="020B0604020202020204" pitchFamily="34" charset="0"/>
              </a:rPr>
              <a:t>Power+</a:t>
            </a: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, où la priorité est de maintenir les performances dans des conditions spécifiques</a:t>
            </a:r>
            <a:r>
              <a:rPr lang="fr-FR" sz="1600" noProof="0">
                <a:cs typeface="Arial" panose="020B0604020202020204" pitchFamily="34" charset="0"/>
              </a:rPr>
              <a:t> :</a:t>
            </a:r>
          </a:p>
          <a:p>
            <a:pPr marL="444500" indent="-261938" defTabSz="1218834">
              <a:spcAft>
                <a:spcPts val="6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fr-FR" sz="1600" noProof="0">
                <a:cs typeface="Arial" panose="020B0604020202020204" pitchFamily="34" charset="0"/>
              </a:rPr>
              <a:t>Niveau de batterie faible</a:t>
            </a:r>
          </a:p>
          <a:p>
            <a:pPr marL="444500" indent="-261938" defTabSz="1218834">
              <a:spcAft>
                <a:spcPts val="6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fr-FR" sz="1600" noProof="0">
                <a:cs typeface="Arial" panose="020B0604020202020204" pitchFamily="34" charset="0"/>
              </a:rPr>
              <a:t>Conditions de démarrage très froides</a:t>
            </a:r>
          </a:p>
          <a:p>
            <a:pPr marL="444500" indent="-261938" defTabSz="1218834">
              <a:spcAft>
                <a:spcPts val="6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fr-FR" sz="1600" noProof="0">
                <a:cs typeface="Arial" panose="020B0604020202020204" pitchFamily="34" charset="0"/>
              </a:rPr>
              <a:t>Situations de puissance exigeantes</a:t>
            </a:r>
          </a:p>
          <a:p>
            <a:pPr defTabSz="1218834">
              <a:spcAft>
                <a:spcPts val="600"/>
              </a:spcAft>
              <a:buSzPct val="123000"/>
            </a:pPr>
            <a:r>
              <a:rPr lang="fr-FR" sz="1600" noProof="0">
                <a:cs typeface="Arial" panose="020B0604020202020204" pitchFamily="34" charset="0"/>
              </a:rPr>
              <a:t>Le moteur thermique fonctionnera en continu pour produire de l'électricité à pleine capacité</a:t>
            </a:r>
          </a:p>
        </p:txBody>
      </p:sp>
      <p:sp>
        <p:nvSpPr>
          <p:cNvPr id="21" name="TextBox 6">
            <a:extLst>
              <a:ext uri="{FF2B5EF4-FFF2-40B4-BE49-F238E27FC236}">
                <a16:creationId xmlns:a16="http://schemas.microsoft.com/office/drawing/2014/main" id="{6404A2BB-4BC3-98C2-F5B0-68D0915BCBB8}"/>
              </a:ext>
            </a:extLst>
          </p:cNvPr>
          <p:cNvSpPr txBox="1"/>
          <p:nvPr/>
        </p:nvSpPr>
        <p:spPr>
          <a:xfrm>
            <a:off x="5585560" y="3521275"/>
            <a:ext cx="5815547" cy="70788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fr-FR" sz="20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Ce mode garantit une PUISSANCE SUFFISANTE même si le niveau de la batterie est faible (SOC inférieur à 15 %)</a:t>
            </a: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A828542D-46AB-DA1C-0771-9E864A5C894D}"/>
              </a:ext>
            </a:extLst>
          </p:cNvPr>
          <p:cNvSpPr/>
          <p:nvPr/>
        </p:nvSpPr>
        <p:spPr>
          <a:xfrm>
            <a:off x="5585560" y="4594935"/>
            <a:ext cx="6271478" cy="142313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t">
            <a:no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fr-FR" sz="1600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À souligner</a:t>
            </a:r>
            <a:r>
              <a:rPr lang="fr-FR" sz="16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 :</a:t>
            </a:r>
          </a:p>
          <a:p>
            <a:pPr lvl="0">
              <a:spcAft>
                <a:spcPts val="600"/>
              </a:spcAft>
              <a:defRPr/>
            </a:pPr>
            <a:r>
              <a:rPr lang="fr-FR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Le moteur thermique est toujours en </a:t>
            </a:r>
            <a:r>
              <a:rPr lang="fr-FR" sz="1400" noProof="0" dirty="0" err="1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marche,</a:t>
            </a:r>
            <a:r>
              <a:rPr lang="fr-FR" sz="1400" b="1" noProof="0" dirty="0" err="1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donnant</a:t>
            </a:r>
            <a:r>
              <a:rPr lang="fr-FR" sz="14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 la priorité aux besoins de propulsion du véhicule.</a:t>
            </a:r>
          </a:p>
          <a:p>
            <a:pPr lvl="0">
              <a:spcAft>
                <a:spcPts val="600"/>
              </a:spcAft>
              <a:buClr>
                <a:schemeClr val="accent1"/>
              </a:buClr>
              <a:defRPr/>
            </a:pPr>
            <a:r>
              <a:rPr lang="fr-FR" sz="14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Ce mode fournit la puissance maximale du générateur ICE.</a:t>
            </a:r>
          </a:p>
        </p:txBody>
      </p: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C236BD43-3F3E-F899-7BD3-E37A27D44F66}"/>
              </a:ext>
            </a:extLst>
          </p:cNvPr>
          <p:cNvGrpSpPr/>
          <p:nvPr/>
        </p:nvGrpSpPr>
        <p:grpSpPr>
          <a:xfrm>
            <a:off x="3762375" y="3591593"/>
            <a:ext cx="1649654" cy="1896811"/>
            <a:chOff x="3935906" y="3591593"/>
            <a:chExt cx="1649654" cy="1896811"/>
          </a:xfrm>
        </p:grpSpPr>
        <p:sp>
          <p:nvSpPr>
            <p:cNvPr id="12" name="Titolo 11">
              <a:extLst>
                <a:ext uri="{FF2B5EF4-FFF2-40B4-BE49-F238E27FC236}">
                  <a16:creationId xmlns:a16="http://schemas.microsoft.com/office/drawing/2014/main" id="{C23537D1-EA86-9200-DB7B-06E66B7EB4E5}"/>
                </a:ext>
              </a:extLst>
            </p:cNvPr>
            <p:cNvSpPr txBox="1">
              <a:spLocks/>
            </p:cNvSpPr>
            <p:nvPr/>
          </p:nvSpPr>
          <p:spPr>
            <a:xfrm>
              <a:off x="3935906" y="4738215"/>
              <a:ext cx="1649654" cy="750189"/>
            </a:xfrm>
            <a:prstGeom prst="rect">
              <a:avLst/>
            </a:prstGeom>
            <a:noFill/>
          </p:spPr>
          <p:txBody>
            <a:bodyPr vert="horz" wrap="square" lIns="72000" tIns="72000" rIns="72000" bIns="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fr-FR" sz="2400" dirty="0">
                  <a:solidFill>
                    <a:schemeClr val="accent1"/>
                  </a:solidFill>
                  <a:latin typeface="Segoe Print" panose="02000600000000000000" pitchFamily="2" charset="0"/>
                </a:rPr>
                <a:t>Conseils</a:t>
              </a:r>
              <a:r>
                <a:rPr lang="fr-FR" sz="4000" dirty="0">
                  <a:solidFill>
                    <a:schemeClr val="accent1"/>
                  </a:solidFill>
                  <a:latin typeface="Segoe Print" panose="02000600000000000000" pitchFamily="2" charset="0"/>
                </a:rPr>
                <a:t> </a:t>
              </a:r>
            </a:p>
          </p:txBody>
        </p:sp>
        <p:pic>
          <p:nvPicPr>
            <p:cNvPr id="13" name="Immagine 12" descr="Immagine che contiene simbolo, arte, Elementi grafici, stella&#10;&#10;Il contenuto generato dall'IA potrebbe non essere corretto.">
              <a:extLst>
                <a:ext uri="{FF2B5EF4-FFF2-40B4-BE49-F238E27FC236}">
                  <a16:creationId xmlns:a16="http://schemas.microsoft.com/office/drawing/2014/main" id="{E5AC343F-99B4-6FE2-904C-056E1002659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7842">
              <a:off x="4083292" y="3591593"/>
              <a:ext cx="1354882" cy="1354882"/>
            </a:xfrm>
            <a:prstGeom prst="rect">
              <a:avLst/>
            </a:prstGeom>
          </p:spPr>
        </p:pic>
      </p:grpSp>
      <p:pic>
        <p:nvPicPr>
          <p:cNvPr id="17" name="Immagine 16" descr="Immagine che contiene testo, Carattere, schermata, design&#10;&#10;Il contenuto generato dall'IA potrebbe non essere corretto.">
            <a:extLst>
              <a:ext uri="{FF2B5EF4-FFF2-40B4-BE49-F238E27FC236}">
                <a16:creationId xmlns:a16="http://schemas.microsoft.com/office/drawing/2014/main" id="{58C1AEAD-13C8-7AC2-D0D1-C87CD3B5075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293" y="1172342"/>
            <a:ext cx="3269685" cy="468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542005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3B5A3C-3E39-0088-9EE7-0C22173FD0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CC27DFBC-9D7C-6C54-2907-FCE993A19939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29961D22-0603-AB7F-4A67-2E80547C6FDC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fr-FR" sz="2000" noProof="0">
                <a:solidFill>
                  <a:schemeClr val="tx1"/>
                </a:solidFill>
              </a:rPr>
              <a:t>Introduction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DF256327-6CC7-AE69-9ED6-2D1D187AB2E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noProof="0"/>
              <a:t>Programme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413E7EE-E3ED-863F-BCB2-92DC60415424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fr-FR" sz="2000"/>
              <a:t>La </a:t>
            </a:r>
            <a:r>
              <a:rPr lang="fr-FR" sz="2000" noProof="0"/>
              <a:t>technologie RE EV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fr-FR" noProof="0"/>
              <a:t>Comment cela fonctionne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fr-FR" noProof="0"/>
              <a:t>Bon à savoir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C0CB0609-CC3E-F18A-FF86-B09CAB855910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 startAt="4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6"/>
            </a:pPr>
            <a:r>
              <a:rPr lang="fr-FR" noProof="0"/>
              <a:t>Conclusion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3A507447-E6E4-B779-E09B-18A290338B96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3"/>
            </a:pPr>
            <a:r>
              <a:rPr lang="fr-FR" noProof="0"/>
              <a:t>Spécifications techniques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C946F434-0FD4-8D71-9A24-861CD041B390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4"/>
            </a:pPr>
            <a:r>
              <a:rPr lang="fr-FR" noProof="0"/>
              <a:t>Votre rôle est essentiel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6AA46D7F-19D7-C809-C1FD-5EFAC7EC60EB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fr-FR" sz="2000" noProof="0"/>
              <a:t>Voyager avec notre client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71700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5A463E-2768-50B3-1F99-809BBBA7C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E01B7FE5-411F-56BA-D1A7-20030EFD141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1000" b="0" noProof="0">
                <a:solidFill>
                  <a:schemeClr val="tx2">
                    <a:lumMod val="50000"/>
                  </a:schemeClr>
                </a:solidFill>
              </a:rPr>
              <a:t>6. conclusion</a:t>
            </a:r>
            <a:br>
              <a:rPr lang="fr-FR" sz="3200" noProof="0"/>
            </a:br>
            <a:r>
              <a:rPr lang="fr-FR">
                <a:solidFill>
                  <a:schemeClr val="accent1"/>
                </a:solidFill>
              </a:rPr>
              <a:t>Récapitulatif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E4FD5F86-7572-3DDF-3A4A-44C4073FA792}"/>
              </a:ext>
            </a:extLst>
          </p:cNvPr>
          <p:cNvSpPr txBox="1"/>
          <p:nvPr/>
        </p:nvSpPr>
        <p:spPr>
          <a:xfrm>
            <a:off x="2176961" y="3212374"/>
            <a:ext cx="3579728" cy="2731226"/>
          </a:xfrm>
          <a:prstGeom prst="roundRect">
            <a:avLst>
              <a:gd name="adj" fmla="val 7600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endParaRPr lang="en-US" noProof="0" dirty="0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CF3B2EB1-C0FC-C155-425F-3975AE440C83}"/>
              </a:ext>
            </a:extLst>
          </p:cNvPr>
          <p:cNvSpPr txBox="1"/>
          <p:nvPr/>
        </p:nvSpPr>
        <p:spPr>
          <a:xfrm>
            <a:off x="6435315" y="3212374"/>
            <a:ext cx="3579729" cy="2731226"/>
          </a:xfrm>
          <a:prstGeom prst="roundRect">
            <a:avLst>
              <a:gd name="adj" fmla="val 9692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endParaRPr lang="en-US" noProof="0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2806BF1E-6385-4FED-A2EB-2FE0E2544149}"/>
              </a:ext>
            </a:extLst>
          </p:cNvPr>
          <p:cNvSpPr txBox="1"/>
          <p:nvPr/>
        </p:nvSpPr>
        <p:spPr>
          <a:xfrm>
            <a:off x="2176958" y="3593533"/>
            <a:ext cx="34523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b="1" noProof="0">
                <a:solidFill>
                  <a:schemeClr val="accent1"/>
                </a:solidFill>
              </a:rPr>
              <a:t>Théorie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CAC8C318-3417-550A-60E8-592D84C4E689}"/>
              </a:ext>
            </a:extLst>
          </p:cNvPr>
          <p:cNvSpPr txBox="1"/>
          <p:nvPr/>
        </p:nvSpPr>
        <p:spPr>
          <a:xfrm>
            <a:off x="7459665" y="3340953"/>
            <a:ext cx="276499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noProof="0" dirty="0">
                <a:solidFill>
                  <a:schemeClr val="accent1"/>
                </a:solidFill>
              </a:rPr>
              <a:t>Mise en pratique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A8DA918-7EE1-D034-74B3-EC9E0540DC2F}"/>
              </a:ext>
            </a:extLst>
          </p:cNvPr>
          <p:cNvSpPr txBox="1"/>
          <p:nvPr/>
        </p:nvSpPr>
        <p:spPr>
          <a:xfrm>
            <a:off x="2278145" y="4218131"/>
            <a:ext cx="3390519" cy="1703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fr-FR" sz="1400" noProof="0" dirty="0"/>
              <a:t>Revoir attentivement cette formation </a:t>
            </a:r>
          </a:p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fr-FR" sz="1400" noProof="0" dirty="0"/>
              <a:t>Poser des questions et partager des idées avec des collègues </a:t>
            </a:r>
          </a:p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fr-FR" sz="1400" noProof="0" dirty="0"/>
              <a:t>Consulter des ressources supplémentaires telles que le manuel de l’utilisateur 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A167BAF-4C3C-9E41-1DB5-F09EFE6D5A0C}"/>
              </a:ext>
            </a:extLst>
          </p:cNvPr>
          <p:cNvSpPr txBox="1"/>
          <p:nvPr/>
        </p:nvSpPr>
        <p:spPr>
          <a:xfrm>
            <a:off x="6521039" y="4218131"/>
            <a:ext cx="3242086" cy="1272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fr-FR" sz="1400" noProof="0" dirty="0"/>
              <a:t>Essai sur route du B10 REEV dans toutes les conditions </a:t>
            </a:r>
          </a:p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fr-FR" sz="1400" noProof="0" dirty="0"/>
              <a:t>Essayer chaque mode d’énergie </a:t>
            </a:r>
          </a:p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fr-FR" sz="1400" noProof="0" dirty="0"/>
              <a:t>Expérimenter des situations de batterie élevée et faible</a:t>
            </a:r>
          </a:p>
        </p:txBody>
      </p:sp>
      <p:pic>
        <p:nvPicPr>
          <p:cNvPr id="6" name="Immagine 5" descr="Immagine che contiene simbolo, Elementi grafici, clipart, logo&#10;&#10;Il contenuto generato dall'IA potrebbe non essere corretto.">
            <a:extLst>
              <a:ext uri="{FF2B5EF4-FFF2-40B4-BE49-F238E27FC236}">
                <a16:creationId xmlns:a16="http://schemas.microsoft.com/office/drawing/2014/main" id="{2897E644-6118-6CDA-3465-9528107D6A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921" y="3243843"/>
            <a:ext cx="1024353" cy="1024353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2EE0B8F7-2402-9FD9-C408-73ABF0ABF0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1712" y="3269807"/>
            <a:ext cx="902143" cy="902143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496D9DB3-645C-4D8D-83BB-85EBBF55144F}"/>
              </a:ext>
            </a:extLst>
          </p:cNvPr>
          <p:cNvSpPr txBox="1"/>
          <p:nvPr/>
        </p:nvSpPr>
        <p:spPr>
          <a:xfrm>
            <a:off x="742951" y="1256982"/>
            <a:ext cx="11114086" cy="1308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fr-FR" sz="1600" noProof="0"/>
              <a:t>Vous avez vu de véritables scénarios clients et appris comment le B10 REEV répond à leurs besoins.</a:t>
            </a:r>
          </a:p>
          <a:p>
            <a:pPr>
              <a:spcAft>
                <a:spcPts val="600"/>
              </a:spcAft>
            </a:pPr>
            <a:r>
              <a:rPr lang="fr-FR" sz="1600" b="1" noProof="0">
                <a:solidFill>
                  <a:schemeClr val="accent1"/>
                </a:solidFill>
              </a:rPr>
              <a:t>Il est désormais clair que la technologie seule ne suffit pas.</a:t>
            </a:r>
          </a:p>
          <a:p>
            <a:pPr>
              <a:spcAft>
                <a:spcPts val="600"/>
              </a:spcAft>
            </a:pPr>
            <a:r>
              <a:rPr lang="fr-FR" sz="1600" noProof="0"/>
              <a:t>Votre rôle de consultants commerciaux est essentiel.</a:t>
            </a:r>
          </a:p>
          <a:p>
            <a:pPr>
              <a:spcAft>
                <a:spcPts val="600"/>
              </a:spcAft>
            </a:pPr>
            <a:r>
              <a:rPr lang="fr-FR" sz="1600" b="1" noProof="0">
                <a:solidFill>
                  <a:schemeClr val="accent1"/>
                </a:solidFill>
              </a:rPr>
              <a:t>Pour réussir, VOUS DEVEZ ÊTRE PRÉPARÉ.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CA05F877-866A-69BE-703A-C867CF153A9E}"/>
              </a:ext>
            </a:extLst>
          </p:cNvPr>
          <p:cNvSpPr txBox="1"/>
          <p:nvPr/>
        </p:nvSpPr>
        <p:spPr>
          <a:xfrm>
            <a:off x="742951" y="2751399"/>
            <a:ext cx="1111408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fr-FR" sz="1600" noProof="0"/>
              <a:t>Votre préparation passe par </a:t>
            </a:r>
            <a:r>
              <a:rPr lang="fr-FR" sz="1600" b="1" noProof="0">
                <a:solidFill>
                  <a:schemeClr val="accent1"/>
                </a:solidFill>
              </a:rPr>
              <a:t>2 aspects</a:t>
            </a:r>
            <a:r>
              <a:rPr lang="fr-FR" sz="1600" noProof="0"/>
              <a:t> 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92395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528D19-E5CC-C91B-04F2-05FBE8F26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magine 18">
            <a:extLst>
              <a:ext uri="{FF2B5EF4-FFF2-40B4-BE49-F238E27FC236}">
                <a16:creationId xmlns:a16="http://schemas.microsoft.com/office/drawing/2014/main" id="{08904DDC-52C1-F492-2224-4F11E6979AC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36643"/>
          <a:stretch>
            <a:fillRect/>
          </a:stretch>
        </p:blipFill>
        <p:spPr>
          <a:xfrm>
            <a:off x="3516017" y="979175"/>
            <a:ext cx="5039428" cy="4025737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918770DA-7808-69FF-B889-91B733A2E8B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1000" b="0" noProof="0">
                <a:solidFill>
                  <a:schemeClr val="tx2">
                    <a:lumMod val="50000"/>
                  </a:schemeClr>
                </a:solidFill>
              </a:rPr>
              <a:t>6. conclusion</a:t>
            </a:r>
            <a:br>
              <a:rPr lang="fr-FR" sz="3200" noProof="0"/>
            </a:br>
            <a:r>
              <a:rPr lang="fr-FR">
                <a:solidFill>
                  <a:schemeClr val="accent1"/>
                </a:solidFill>
              </a:rPr>
              <a:t>Récapitulatif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93A7E67A-35BC-27E7-6532-7B7B679FD648}"/>
              </a:ext>
            </a:extLst>
          </p:cNvPr>
          <p:cNvSpPr txBox="1"/>
          <p:nvPr/>
        </p:nvSpPr>
        <p:spPr>
          <a:xfrm>
            <a:off x="493776" y="5019458"/>
            <a:ext cx="112044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noProof="0"/>
              <a:t>La satisfaction client commence par votre préparation. Plus vous en savez, plus vous serez confiant - et plus vous gagnerez en confiance. 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5CC0E177-F74D-A1CC-5D48-FCA947AAEF64}"/>
              </a:ext>
            </a:extLst>
          </p:cNvPr>
          <p:cNvSpPr txBox="1"/>
          <p:nvPr/>
        </p:nvSpPr>
        <p:spPr>
          <a:xfrm>
            <a:off x="140208" y="5718267"/>
            <a:ext cx="112044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b="1" noProof="0">
                <a:solidFill>
                  <a:schemeClr val="accent1"/>
                </a:solidFill>
              </a:rPr>
              <a:t>Bon travail et bonnes ventes avec le Leapmotor B10 REEV</a:t>
            </a:r>
            <a:r>
              <a:rPr lang="fr-FR" noProof="0"/>
              <a:t>.</a:t>
            </a:r>
          </a:p>
        </p:txBody>
      </p: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DD61F3BB-26EC-F441-4999-DEE2DC5F5745}"/>
              </a:ext>
            </a:extLst>
          </p:cNvPr>
          <p:cNvGrpSpPr/>
          <p:nvPr/>
        </p:nvGrpSpPr>
        <p:grpSpPr>
          <a:xfrm rot="21320647">
            <a:off x="953942" y="1498220"/>
            <a:ext cx="2576016" cy="2731226"/>
            <a:chOff x="2672260" y="3212374"/>
            <a:chExt cx="2576016" cy="2731226"/>
          </a:xfrm>
        </p:grpSpPr>
        <p:grpSp>
          <p:nvGrpSpPr>
            <p:cNvPr id="15" name="Gruppo 14">
              <a:extLst>
                <a:ext uri="{FF2B5EF4-FFF2-40B4-BE49-F238E27FC236}">
                  <a16:creationId xmlns:a16="http://schemas.microsoft.com/office/drawing/2014/main" id="{EC487A04-9D40-9B07-8540-4C066855E8D6}"/>
                </a:ext>
              </a:extLst>
            </p:cNvPr>
            <p:cNvGrpSpPr/>
            <p:nvPr/>
          </p:nvGrpSpPr>
          <p:grpSpPr>
            <a:xfrm>
              <a:off x="2672260" y="3212374"/>
              <a:ext cx="2576016" cy="2731226"/>
              <a:chOff x="2672260" y="3212374"/>
              <a:chExt cx="2576016" cy="2731226"/>
            </a:xfrm>
          </p:grpSpPr>
          <p:sp>
            <p:nvSpPr>
              <p:cNvPr id="2" name="CasellaDiTesto 1">
                <a:extLst>
                  <a:ext uri="{FF2B5EF4-FFF2-40B4-BE49-F238E27FC236}">
                    <a16:creationId xmlns:a16="http://schemas.microsoft.com/office/drawing/2014/main" id="{8EA7F592-E44A-E840-FE91-3385E67ABFAB}"/>
                  </a:ext>
                </a:extLst>
              </p:cNvPr>
              <p:cNvSpPr txBox="1"/>
              <p:nvPr/>
            </p:nvSpPr>
            <p:spPr>
              <a:xfrm>
                <a:off x="2672260" y="3212374"/>
                <a:ext cx="2576016" cy="2731226"/>
              </a:xfrm>
              <a:prstGeom prst="roundRect">
                <a:avLst>
                  <a:gd name="adj" fmla="val 7600"/>
                </a:avLst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txBody>
              <a:bodyPr wrap="square" rtlCol="0" anchor="ctr">
                <a:noAutofit/>
              </a:bodyPr>
              <a:lstStyle>
                <a:defPPr>
                  <a:defRPr lang="it-IT"/>
                </a:defPPr>
                <a:lvl1pPr lvl="0">
                  <a:defRPr sz="2000">
                    <a:cs typeface="Arial" panose="020B0604020202020204" pitchFamily="34" charset="0"/>
                  </a:defRPr>
                </a:lvl1pPr>
              </a:lstStyle>
              <a:p>
                <a:endParaRPr lang="en-US" noProof="0" dirty="0"/>
              </a:p>
            </p:txBody>
          </p:sp>
          <p:pic>
            <p:nvPicPr>
              <p:cNvPr id="5" name="Immagine 4" descr="Immagine che contiene simbolo, Elementi grafici, clipart, logo&#10;&#10;Il contenuto generato dall'IA potrebbe non essere corretto.">
                <a:extLst>
                  <a:ext uri="{FF2B5EF4-FFF2-40B4-BE49-F238E27FC236}">
                    <a16:creationId xmlns:a16="http://schemas.microsoft.com/office/drawing/2014/main" id="{8A9A0C16-5F79-4242-6B21-2CCD8D5440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24656" y="3225740"/>
                <a:ext cx="2271218" cy="2271218"/>
              </a:xfrm>
              <a:prstGeom prst="rect">
                <a:avLst/>
              </a:prstGeom>
            </p:spPr>
          </p:pic>
        </p:grpSp>
        <p:sp>
          <p:nvSpPr>
            <p:cNvPr id="7" name="CasellaDiTesto 6">
              <a:extLst>
                <a:ext uri="{FF2B5EF4-FFF2-40B4-BE49-F238E27FC236}">
                  <a16:creationId xmlns:a16="http://schemas.microsoft.com/office/drawing/2014/main" id="{1AF28EFC-5AC8-D8E7-1CBD-06D0A8AA46E0}"/>
                </a:ext>
              </a:extLst>
            </p:cNvPr>
            <p:cNvSpPr txBox="1"/>
            <p:nvPr/>
          </p:nvSpPr>
          <p:spPr>
            <a:xfrm>
              <a:off x="2824656" y="5474198"/>
              <a:ext cx="227121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2000" b="1" noProof="0" dirty="0">
                  <a:solidFill>
                    <a:schemeClr val="accent1"/>
                  </a:solidFill>
                </a:rPr>
                <a:t>Théorie</a:t>
              </a:r>
            </a:p>
          </p:txBody>
        </p:sp>
      </p:grpSp>
      <p:grpSp>
        <p:nvGrpSpPr>
          <p:cNvPr id="16" name="Gruppo 15">
            <a:extLst>
              <a:ext uri="{FF2B5EF4-FFF2-40B4-BE49-F238E27FC236}">
                <a16:creationId xmlns:a16="http://schemas.microsoft.com/office/drawing/2014/main" id="{F00D7A2F-5C48-3110-3D5C-020A3CEA64CA}"/>
              </a:ext>
            </a:extLst>
          </p:cNvPr>
          <p:cNvGrpSpPr/>
          <p:nvPr/>
        </p:nvGrpSpPr>
        <p:grpSpPr>
          <a:xfrm rot="277520">
            <a:off x="8726181" y="1497595"/>
            <a:ext cx="2576016" cy="2731226"/>
            <a:chOff x="6939459" y="3212374"/>
            <a:chExt cx="2576016" cy="2731226"/>
          </a:xfrm>
        </p:grpSpPr>
        <p:sp>
          <p:nvSpPr>
            <p:cNvPr id="6" name="CasellaDiTesto 5">
              <a:extLst>
                <a:ext uri="{FF2B5EF4-FFF2-40B4-BE49-F238E27FC236}">
                  <a16:creationId xmlns:a16="http://schemas.microsoft.com/office/drawing/2014/main" id="{52898C47-BEF1-D27D-D6C3-786D3DC6BD2D}"/>
                </a:ext>
              </a:extLst>
            </p:cNvPr>
            <p:cNvSpPr txBox="1"/>
            <p:nvPr/>
          </p:nvSpPr>
          <p:spPr>
            <a:xfrm>
              <a:off x="6939459" y="3212374"/>
              <a:ext cx="2576016" cy="2731226"/>
            </a:xfrm>
            <a:prstGeom prst="roundRect">
              <a:avLst>
                <a:gd name="adj" fmla="val 9692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wrap="square" rtlCol="0" anchor="ctr">
              <a:noAutofit/>
            </a:bodyPr>
            <a:lstStyle>
              <a:defPPr>
                <a:defRPr lang="it-IT"/>
              </a:defPPr>
              <a:lvl1pPr lvl="0">
                <a:defRPr sz="2000">
                  <a:cs typeface="Arial" panose="020B0604020202020204" pitchFamily="34" charset="0"/>
                </a:defRPr>
              </a:lvl1pPr>
            </a:lstStyle>
            <a:p>
              <a:endParaRPr lang="en-US" noProof="0" dirty="0"/>
            </a:p>
          </p:txBody>
        </p:sp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EA0C3FF4-E7B5-4FD1-F502-2245E5FD5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296149" y="3404657"/>
              <a:ext cx="2000251" cy="2000251"/>
            </a:xfrm>
            <a:prstGeom prst="rect">
              <a:avLst/>
            </a:prstGeom>
          </p:spPr>
        </p:pic>
        <p:sp>
          <p:nvSpPr>
            <p:cNvPr id="14" name="CasellaDiTesto 13">
              <a:extLst>
                <a:ext uri="{FF2B5EF4-FFF2-40B4-BE49-F238E27FC236}">
                  <a16:creationId xmlns:a16="http://schemas.microsoft.com/office/drawing/2014/main" id="{DB054AFF-C0FE-2975-8D77-829C19D08E25}"/>
                </a:ext>
              </a:extLst>
            </p:cNvPr>
            <p:cNvSpPr txBox="1"/>
            <p:nvPr/>
          </p:nvSpPr>
          <p:spPr>
            <a:xfrm>
              <a:off x="7031363" y="5224088"/>
              <a:ext cx="241223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2000" b="1" noProof="0" dirty="0">
                  <a:solidFill>
                    <a:schemeClr val="accent1"/>
                  </a:solidFill>
                </a:rPr>
                <a:t>Mise en pratique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539937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129BB-0500-EE0B-9966-D70ABF770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38A07BE8-964F-8D0B-C6E8-68548A75779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B2CD5576-C76D-36A8-6EA2-62D2F56BB82A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/>
            </a:pPr>
            <a:r>
              <a:rPr lang="fr-FR" sz="2000" b="1" noProof="0">
                <a:solidFill>
                  <a:schemeClr val="bg1"/>
                </a:solidFill>
              </a:rPr>
              <a:t>Introduction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A39F680A-F990-7E7A-8703-3F2CDB82D10B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noProof="0"/>
              <a:t>Programme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103EF733-72E3-E8ED-ED1A-30CE377E2DAB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fr-FR" sz="2000"/>
              <a:t>La technologie REEV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fr-FR" noProof="0"/>
              <a:t>Comment cela fonctionne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fr-FR" noProof="0"/>
              <a:t>Bon à savoir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AD9EE81-54E8-479A-647F-A0F53D95877A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fr-FR" sz="2000" noProof="0"/>
              <a:t>Conclusion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8EDE739-0249-7F38-29A5-FBDBC07D3322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7675" indent="-447675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3"/>
            </a:pPr>
            <a:r>
              <a:rPr lang="fr-FR" sz="2000" noProof="0"/>
              <a:t>Spécifications techniques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BEC4B2E-ED42-2A04-CD22-98D28DCADC05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4"/>
            </a:pPr>
            <a:r>
              <a:rPr lang="fr-FR" sz="2000" noProof="0"/>
              <a:t>Votre rôle est essentiel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BA605ED7-E9AB-31CF-A11D-6A3250E3FF36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fr-FR" sz="2000" noProof="0"/>
              <a:t>Voyager avec notre client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598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668DB-9E86-83C8-9DEC-69FF8256F7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1FF2E3FB-B279-D126-2EF7-51BA61AA9C1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1000" b="0" noProof="0" dirty="0">
                <a:solidFill>
                  <a:schemeClr val="tx2">
                    <a:lumMod val="50000"/>
                  </a:schemeClr>
                </a:solidFill>
              </a:rPr>
              <a:t>1. Introduction</a:t>
            </a:r>
            <a:br>
              <a:rPr lang="fr-FR" sz="3200" noProof="0" dirty="0"/>
            </a:br>
            <a:r>
              <a:rPr lang="fr-FR" noProof="0" dirty="0"/>
              <a:t>le rôle </a:t>
            </a:r>
            <a:r>
              <a:rPr lang="fr-FR" noProof="0" dirty="0" err="1"/>
              <a:t>reEV</a:t>
            </a:r>
            <a:endParaRPr lang="fr-FR" noProof="0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CD2AD3CB-DEB0-15EF-B405-4A698212E8D5}"/>
              </a:ext>
            </a:extLst>
          </p:cNvPr>
          <p:cNvSpPr txBox="1"/>
          <p:nvPr/>
        </p:nvSpPr>
        <p:spPr>
          <a:xfrm>
            <a:off x="742952" y="1293532"/>
            <a:ext cx="1072623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fr-FR" sz="1600" b="1" noProof="0">
                <a:solidFill>
                  <a:schemeClr val="accent1"/>
                </a:solidFill>
              </a:rPr>
              <a:t>Avec la version « REEV », Leapmotor introduit la  technologie Range Extended EV sur le B10 </a:t>
            </a:r>
            <a:r>
              <a:rPr lang="fr-FR" sz="1600" noProof="0"/>
              <a:t>pour compléter la version VEB entièrement électrique disponible depuis le lancement.</a:t>
            </a:r>
          </a:p>
          <a:p>
            <a:pPr>
              <a:spcAft>
                <a:spcPts val="1200"/>
              </a:spcAft>
            </a:pPr>
            <a:r>
              <a:rPr lang="fr-FR" sz="1600" b="1" noProof="0">
                <a:solidFill>
                  <a:schemeClr val="accent1"/>
                </a:solidFill>
              </a:rPr>
              <a:t>Cette solution combine les avantages de la conduite électrique avec l’assurance d’une autonomie étendue</a:t>
            </a:r>
            <a:r>
              <a:rPr lang="fr-FR" sz="1600" noProof="0"/>
              <a:t>, répondant aux préoccupations courantes des clients telles que :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97C41E6-46F9-5592-3B95-818CCD290FA3}"/>
              </a:ext>
            </a:extLst>
          </p:cNvPr>
          <p:cNvSpPr txBox="1">
            <a:spLocks/>
          </p:cNvSpPr>
          <p:nvPr/>
        </p:nvSpPr>
        <p:spPr>
          <a:xfrm>
            <a:off x="1068242" y="4124493"/>
            <a:ext cx="2741044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fr-FR" sz="1600" b="1" noProof="0">
                <a:solidFill>
                  <a:schemeClr val="accent1"/>
                </a:solidFill>
              </a:rPr>
              <a:t>Anxiété liée à l’autonomie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fr-FR" sz="1600" noProof="0">
                <a:solidFill>
                  <a:schemeClr val="tx1"/>
                </a:solidFill>
                <a:sym typeface="Arial"/>
              </a:rPr>
              <a:t>Peur de manquer de batterie avant d’atteindre la destination.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D66DFBD2-3327-9E5B-58BB-7FB3CFED47D4}"/>
              </a:ext>
            </a:extLst>
          </p:cNvPr>
          <p:cNvSpPr txBox="1">
            <a:spLocks/>
          </p:cNvSpPr>
          <p:nvPr/>
        </p:nvSpPr>
        <p:spPr>
          <a:xfrm>
            <a:off x="4795279" y="4124493"/>
            <a:ext cx="2608218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fr-FR" sz="1600" b="1" noProof="0">
                <a:solidFill>
                  <a:schemeClr val="accent1"/>
                </a:solidFill>
              </a:rPr>
              <a:t>Temps de recharge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fr-FR" sz="1600" noProof="0">
                <a:solidFill>
                  <a:schemeClr val="tx1"/>
                </a:solidFill>
                <a:sym typeface="Arial"/>
              </a:rPr>
              <a:t>S’inquiéter du temps de recharge lors des longs trajets.</a:t>
            </a: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29181008-6C1C-A42E-1CA5-EE23BE2CF4BA}"/>
              </a:ext>
            </a:extLst>
          </p:cNvPr>
          <p:cNvSpPr txBox="1">
            <a:spLocks/>
          </p:cNvSpPr>
          <p:nvPr/>
        </p:nvSpPr>
        <p:spPr>
          <a:xfrm>
            <a:off x="8478493" y="4124493"/>
            <a:ext cx="2563038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fr-FR" sz="1600" b="1" noProof="0">
                <a:solidFill>
                  <a:schemeClr val="accent1"/>
                </a:solidFill>
              </a:rPr>
              <a:t>Infrastructure de recharge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fr-FR" sz="1600" noProof="0">
                <a:solidFill>
                  <a:schemeClr val="tx1"/>
                </a:solidFill>
                <a:sym typeface="Arial"/>
              </a:rPr>
              <a:t>Préoccupations concernant la disponibilité et la fiabilité des bornes de recharge.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06F97C52-6197-CAC8-A3DA-3DA0DEDA438A}"/>
              </a:ext>
            </a:extLst>
          </p:cNvPr>
          <p:cNvSpPr/>
          <p:nvPr/>
        </p:nvSpPr>
        <p:spPr>
          <a:xfrm>
            <a:off x="948403" y="3048108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FDA0269A-A82E-89E1-60CB-BFD20F53F25D}"/>
              </a:ext>
            </a:extLst>
          </p:cNvPr>
          <p:cNvSpPr/>
          <p:nvPr/>
        </p:nvSpPr>
        <p:spPr>
          <a:xfrm>
            <a:off x="4609027" y="3048108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70DDADA5-3925-59B0-80CB-E1522FC419D6}"/>
              </a:ext>
            </a:extLst>
          </p:cNvPr>
          <p:cNvSpPr/>
          <p:nvPr/>
        </p:nvSpPr>
        <p:spPr>
          <a:xfrm>
            <a:off x="8269651" y="3048107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pic>
        <p:nvPicPr>
          <p:cNvPr id="16" name="Immagine 15" descr="Immagine che contiene automobile, veicolo, Veicolo terrestre, clipart&#10;&#10;Il contenuto generato dall'IA potrebbe non essere corretto.">
            <a:extLst>
              <a:ext uri="{FF2B5EF4-FFF2-40B4-BE49-F238E27FC236}">
                <a16:creationId xmlns:a16="http://schemas.microsoft.com/office/drawing/2014/main" id="{59656EFC-6BF7-2AC3-1CFA-4641C705D0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799" y="3185058"/>
            <a:ext cx="831929" cy="831929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2C30EDA2-69B4-9CFE-463A-55C4936ECA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44047" y="3185058"/>
            <a:ext cx="831929" cy="831929"/>
          </a:xfrm>
          <a:prstGeom prst="rect">
            <a:avLst/>
          </a:prstGeom>
        </p:spPr>
      </p:pic>
      <p:pic>
        <p:nvPicPr>
          <p:cNvPr id="19" name="Immagine 18" descr="Immagine che contiene simbolo, cerchio, Elementi grafici, logo&#10;&#10;Il contenuto generato dall'IA potrebbe non essere corretto.">
            <a:extLst>
              <a:ext uri="{FF2B5EF4-FFF2-40B4-BE49-F238E27FC236}">
                <a16:creationId xmlns:a16="http://schemas.microsoft.com/office/drawing/2014/main" id="{C8E3E3CD-426F-4E4B-AD3C-4A28EBEDC8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112" y="3185058"/>
            <a:ext cx="863776" cy="9394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6111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706DB-E657-E04A-D190-E0C628F01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47F2DF86-DE54-EA5E-D97C-8E5549BDCE4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1000" b="0" noProof="0">
                <a:solidFill>
                  <a:schemeClr val="tx2">
                    <a:lumMod val="50000"/>
                  </a:schemeClr>
                </a:solidFill>
              </a:rPr>
              <a:t>1. Introduction</a:t>
            </a:r>
            <a:br>
              <a:rPr lang="fr-FR" sz="3200" noProof="0"/>
            </a:br>
            <a:r>
              <a:rPr lang="fr-FR" noProof="0"/>
              <a:t>B10 reEV – EXPÉRIENCE DE CONDUITE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A9A35939-69F7-2E38-AB53-D3B156B27F0E}"/>
              </a:ext>
            </a:extLst>
          </p:cNvPr>
          <p:cNvSpPr/>
          <p:nvPr/>
        </p:nvSpPr>
        <p:spPr>
          <a:xfrm>
            <a:off x="1931583" y="1364446"/>
            <a:ext cx="8145379" cy="13025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0523AF2-DF00-209D-52A8-5EF246B21087}"/>
              </a:ext>
            </a:extLst>
          </p:cNvPr>
          <p:cNvSpPr txBox="1">
            <a:spLocks/>
          </p:cNvSpPr>
          <p:nvPr/>
        </p:nvSpPr>
        <p:spPr>
          <a:xfrm>
            <a:off x="1022345" y="4171640"/>
            <a:ext cx="2741044" cy="1302921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fr-FR" sz="1800" b="1">
                <a:solidFill>
                  <a:schemeClr val="accent1"/>
                </a:solidFill>
                <a:sym typeface="Arial"/>
              </a:rPr>
              <a:t>Couple instantané et accélération en douceur 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fr-FR" sz="1600" noProof="0">
                <a:solidFill>
                  <a:schemeClr val="tx1"/>
                </a:solidFill>
                <a:sym typeface="Arial"/>
              </a:rPr>
              <a:t>L’authentique sensation VE sans compromis. 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06FC1146-1D03-E12F-0422-8B08E94DA5BC}"/>
              </a:ext>
            </a:extLst>
          </p:cNvPr>
          <p:cNvSpPr/>
          <p:nvPr/>
        </p:nvSpPr>
        <p:spPr>
          <a:xfrm>
            <a:off x="902506" y="3095255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F2C315CB-2DA9-D798-6AF8-73468B04FA5E}"/>
              </a:ext>
            </a:extLst>
          </p:cNvPr>
          <p:cNvSpPr txBox="1">
            <a:spLocks/>
          </p:cNvSpPr>
          <p:nvPr/>
        </p:nvSpPr>
        <p:spPr>
          <a:xfrm>
            <a:off x="4706468" y="4171640"/>
            <a:ext cx="2741044" cy="1272143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fr-FR" sz="1800" b="1">
                <a:solidFill>
                  <a:schemeClr val="accent1"/>
                </a:solidFill>
                <a:sym typeface="Arial"/>
              </a:rPr>
              <a:t>Confort et sérénité 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fr-FR" sz="1600" noProof="0">
                <a:solidFill>
                  <a:schemeClr val="tx1"/>
                </a:solidFill>
                <a:sym typeface="Arial"/>
              </a:rPr>
              <a:t>Fonctionnement extrêmement silencieux, vibrations réduites et pas de boîte de vitesses. 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97728E4F-AA20-94EA-9789-F68DD44BB7AE}"/>
              </a:ext>
            </a:extLst>
          </p:cNvPr>
          <p:cNvSpPr/>
          <p:nvPr/>
        </p:nvSpPr>
        <p:spPr>
          <a:xfrm>
            <a:off x="4586629" y="3095255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18" name="Textplatzhalter 2">
            <a:extLst>
              <a:ext uri="{FF2B5EF4-FFF2-40B4-BE49-F238E27FC236}">
                <a16:creationId xmlns:a16="http://schemas.microsoft.com/office/drawing/2014/main" id="{E90E7401-A66F-A608-68D4-C2A164342CAF}"/>
              </a:ext>
            </a:extLst>
          </p:cNvPr>
          <p:cNvSpPr txBox="1">
            <a:spLocks/>
          </p:cNvSpPr>
          <p:nvPr/>
        </p:nvSpPr>
        <p:spPr>
          <a:xfrm>
            <a:off x="8390591" y="4171640"/>
            <a:ext cx="2741044" cy="1549142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fr-FR" sz="1800" b="1">
                <a:solidFill>
                  <a:schemeClr val="accent1"/>
                </a:solidFill>
                <a:sym typeface="Arial"/>
              </a:rPr>
              <a:t>Confiance à chaque voyage 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fr-FR" sz="1600" noProof="0">
                <a:solidFill>
                  <a:schemeClr val="tx1"/>
                </a:solidFill>
                <a:sym typeface="Arial"/>
              </a:rPr>
              <a:t>Performances constantes et autonomie étendue pour des déplacements sans stress. </a:t>
            </a:r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3B2080AA-B0FE-389E-07C1-6E21CF7769C4}"/>
              </a:ext>
            </a:extLst>
          </p:cNvPr>
          <p:cNvSpPr/>
          <p:nvPr/>
        </p:nvSpPr>
        <p:spPr>
          <a:xfrm>
            <a:off x="8270752" y="3095255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pic>
        <p:nvPicPr>
          <p:cNvPr id="21" name="Immagine 20" descr="Immagine che contiene automobile, veicolo, Veicolo terrestre, clipart&#10;&#10;Il contenuto generato dall'IA potrebbe non essere corretto.">
            <a:extLst>
              <a:ext uri="{FF2B5EF4-FFF2-40B4-BE49-F238E27FC236}">
                <a16:creationId xmlns:a16="http://schemas.microsoft.com/office/drawing/2014/main" id="{E3ADE2A6-C404-61DA-5E1D-6625D5F490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799" y="3263203"/>
            <a:ext cx="831929" cy="831929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02A8B7AF-538E-A6AC-32F4-F4EC152475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44047" y="3285228"/>
            <a:ext cx="831929" cy="831929"/>
          </a:xfrm>
          <a:prstGeom prst="rect">
            <a:avLst/>
          </a:prstGeom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667D3B6A-0CAF-4DC3-1D07-531023A996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63"/>
          <a:stretch>
            <a:fillRect/>
          </a:stretch>
        </p:blipFill>
        <p:spPr>
          <a:xfrm>
            <a:off x="5623008" y="3326350"/>
            <a:ext cx="945983" cy="736324"/>
          </a:xfrm>
          <a:prstGeom prst="rect">
            <a:avLst/>
          </a:prstGeom>
        </p:spPr>
      </p:pic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D5F085FB-BDE0-C96E-9AD1-A018DB10B6B4}"/>
              </a:ext>
            </a:extLst>
          </p:cNvPr>
          <p:cNvSpPr txBox="1"/>
          <p:nvPr/>
        </p:nvSpPr>
        <p:spPr>
          <a:xfrm>
            <a:off x="2115038" y="1588468"/>
            <a:ext cx="7795891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>
                <a:solidFill>
                  <a:schemeClr val="accent1"/>
                </a:solidFill>
                <a:cs typeface="Arial" panose="020B0604020202020204" pitchFamily="34" charset="0"/>
              </a:rPr>
              <a:t>Le B10 REEV offre une </a:t>
            </a:r>
            <a:r>
              <a:rPr lang="fr-FR" sz="1600" b="1">
                <a:solidFill>
                  <a:schemeClr val="accent1"/>
                </a:solidFill>
              </a:rPr>
              <a:t>véritable expérience de conduite électrique</a:t>
            </a:r>
            <a:r>
              <a:rPr lang="fr-FR" sz="1600" b="1"/>
              <a:t>.</a:t>
            </a:r>
          </a:p>
          <a:p>
            <a:endParaRPr lang="it-IT" sz="1600" dirty="0"/>
          </a:p>
          <a:p>
            <a:r>
              <a:rPr lang="fr-FR" sz="1600"/>
              <a:t>Il utilise un moteur à combustion interne </a:t>
            </a:r>
            <a:r>
              <a:rPr lang="fr-FR" sz="1600" b="1">
                <a:solidFill>
                  <a:schemeClr val="accent1"/>
                </a:solidFill>
              </a:rPr>
              <a:t>UNIQUEMENT</a:t>
            </a:r>
            <a:r>
              <a:rPr lang="fr-FR" sz="1600"/>
              <a:t> comme </a:t>
            </a:r>
            <a:r>
              <a:rPr lang="fr-FR" sz="1600" b="1">
                <a:solidFill>
                  <a:schemeClr val="accent1"/>
                </a:solidFill>
              </a:rPr>
              <a:t>GÉNÉRATEUR</a:t>
            </a:r>
            <a:r>
              <a:rPr lang="fr-FR" sz="1600" b="1"/>
              <a:t> </a:t>
            </a:r>
            <a:r>
              <a:rPr lang="fr-FR" sz="1600"/>
              <a:t>assurant 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362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36A6C3-6F66-F10A-5FBA-C6DA2BF8E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7037ABE3-2B9D-CA82-D053-1F4FE6700746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1000" b="0" noProof="0">
                <a:solidFill>
                  <a:schemeClr val="tx2">
                    <a:lumMod val="50000"/>
                  </a:schemeClr>
                </a:solidFill>
              </a:rPr>
              <a:t>1. Introduction</a:t>
            </a:r>
            <a:br>
              <a:rPr lang="fr-FR" sz="3200" noProof="0"/>
            </a:br>
            <a:r>
              <a:rPr lang="fr-FR" noProof="0"/>
              <a:t>B10 reEV – VOYAGEZ SANS STRESS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B765957C-26DF-DEDB-806B-F5FD3C1BFD1A}"/>
              </a:ext>
            </a:extLst>
          </p:cNvPr>
          <p:cNvSpPr txBox="1"/>
          <p:nvPr/>
        </p:nvSpPr>
        <p:spPr>
          <a:xfrm>
            <a:off x="742951" y="1355357"/>
            <a:ext cx="10844138" cy="9079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fr-FR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Le B10 </a:t>
            </a:r>
            <a:r>
              <a:rPr lang="fr-FR" sz="1600" b="1" dirty="0">
                <a:solidFill>
                  <a:schemeClr val="accent1"/>
                </a:solidFill>
                <a:cs typeface="Arial" panose="020B0604020202020204" pitchFamily="34" charset="0"/>
              </a:rPr>
              <a:t>RE</a:t>
            </a:r>
            <a:r>
              <a:rPr lang="fr-FR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EV offre jusqu’à 900 km d’autonomie.</a:t>
            </a:r>
          </a:p>
          <a:p>
            <a:pPr lvl="0">
              <a:spcAft>
                <a:spcPts val="600"/>
              </a:spcAft>
              <a:defRPr/>
            </a:pPr>
            <a:r>
              <a:rPr lang="fr-FR" sz="1600" noProof="0" dirty="0">
                <a:cs typeface="Arial" panose="020B0604020202020204" pitchFamily="34" charset="0"/>
              </a:rPr>
              <a:t>Le moteur ICE fonctionne uniquement comme un générateur, assurant </a:t>
            </a:r>
            <a:r>
              <a:rPr lang="fr-FR" sz="1600" dirty="0">
                <a:cs typeface="Arial" panose="020B0604020202020204" pitchFamily="34" charset="0"/>
              </a:rPr>
              <a:t>un</a:t>
            </a:r>
            <a:r>
              <a:rPr lang="fr-FR" sz="1600" b="1" dirty="0">
                <a:solidFill>
                  <a:schemeClr val="accent1"/>
                </a:solidFill>
                <a:cs typeface="Arial" panose="020B0604020202020204" pitchFamily="34" charset="0"/>
              </a:rPr>
              <a:t> kilométrage prolongé lorsque la batterie est déchargée</a:t>
            </a:r>
            <a:r>
              <a:rPr lang="fr-FR" sz="1600" noProof="0" dirty="0"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545E996-1808-8483-77E6-0DC5A24B5BF2}"/>
              </a:ext>
            </a:extLst>
          </p:cNvPr>
          <p:cNvSpPr txBox="1">
            <a:spLocks/>
          </p:cNvSpPr>
          <p:nvPr/>
        </p:nvSpPr>
        <p:spPr>
          <a:xfrm>
            <a:off x="2212441" y="2966396"/>
            <a:ext cx="4742867" cy="995144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fr-FR" sz="1600" b="1" noProof="0">
                <a:solidFill>
                  <a:schemeClr val="accent1"/>
                </a:solidFill>
                <a:sym typeface="Arial"/>
              </a:rPr>
              <a:t>AVANTAGES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fr-FR" sz="1600" b="1" noProof="0">
                <a:solidFill>
                  <a:schemeClr val="accent1"/>
                </a:solidFill>
                <a:sym typeface="Arial"/>
              </a:rPr>
              <a:t>Utilisation quotidienne comme un VEB</a:t>
            </a:r>
            <a:r>
              <a:rPr lang="fr-FR" sz="1600" noProof="0">
                <a:solidFill>
                  <a:schemeClr val="tx1"/>
                </a:solidFill>
                <a:sym typeface="Arial"/>
              </a:rPr>
              <a:t> : profitez jusqu’à 80 km de conduite électrique pure pour vos trajets quotidiens.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B95838EC-2804-3231-C79F-28D2EA6A5764}"/>
              </a:ext>
            </a:extLst>
          </p:cNvPr>
          <p:cNvSpPr txBox="1">
            <a:spLocks/>
          </p:cNvSpPr>
          <p:nvPr/>
        </p:nvSpPr>
        <p:spPr>
          <a:xfrm>
            <a:off x="2212440" y="4543406"/>
            <a:ext cx="5277183" cy="595035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fr-FR" sz="1600" b="1" noProof="0">
                <a:solidFill>
                  <a:schemeClr val="accent1"/>
                </a:solidFill>
                <a:sym typeface="Arial"/>
              </a:rPr>
              <a:t>Liberté pour les longs trajets</a:t>
            </a:r>
            <a:r>
              <a:rPr lang="fr-FR" sz="1600" noProof="0">
                <a:solidFill>
                  <a:schemeClr val="tx1"/>
                </a:solidFill>
                <a:sym typeface="Arial"/>
              </a:rPr>
              <a:t> : il suffit de faire le plein et </a:t>
            </a:r>
            <a:r>
              <a:rPr lang="fr-FR" sz="1600">
                <a:solidFill>
                  <a:schemeClr val="tx1"/>
                </a:solidFill>
                <a:sym typeface="Arial"/>
              </a:rPr>
              <a:t>de parcourir plus </a:t>
            </a:r>
            <a:r>
              <a:rPr lang="fr-FR" sz="1600" noProof="0">
                <a:solidFill>
                  <a:schemeClr val="tx1"/>
                </a:solidFill>
                <a:sym typeface="Arial"/>
              </a:rPr>
              <a:t>de 900 km d’autonomie sans stress.</a:t>
            </a:r>
          </a:p>
        </p:txBody>
      </p:sp>
      <p:pic>
        <p:nvPicPr>
          <p:cNvPr id="5" name="Immagine 4" descr="Immagine che contiene design, Elementi grafici, veicolo, logo&#10;&#10;Il contenuto generato dall'IA potrebbe non essere corretto.">
            <a:extLst>
              <a:ext uri="{FF2B5EF4-FFF2-40B4-BE49-F238E27FC236}">
                <a16:creationId xmlns:a16="http://schemas.microsoft.com/office/drawing/2014/main" id="{B4A845AB-28F7-BA2D-5559-865756FD42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06" y="2637667"/>
            <a:ext cx="1383734" cy="1383734"/>
          </a:xfrm>
          <a:prstGeom prst="rect">
            <a:avLst/>
          </a:prstGeom>
        </p:spPr>
      </p:pic>
      <p:pic>
        <p:nvPicPr>
          <p:cNvPr id="6" name="Immagine 5" descr="Immagine che contiene Elementi grafici, design, simbolo, logo&#10;&#10;Il contenuto generato dall'IA potrebbe non essere corretto.">
            <a:extLst>
              <a:ext uri="{FF2B5EF4-FFF2-40B4-BE49-F238E27FC236}">
                <a16:creationId xmlns:a16="http://schemas.microsoft.com/office/drawing/2014/main" id="{EF2842FD-F70E-8271-C4A2-55E785CA9F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04" y="4446574"/>
            <a:ext cx="1383733" cy="1383733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FC72F137-CA3C-6D62-DE4F-21AFCCFB5F4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986" t="14455" r="927" b="8575"/>
          <a:stretch/>
        </p:blipFill>
        <p:spPr>
          <a:xfrm>
            <a:off x="7245933" y="2875304"/>
            <a:ext cx="4742867" cy="262733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87717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FC9D40-D6B0-0AE4-97E4-4DAC0FC1F8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>
            <a:extLst>
              <a:ext uri="{FF2B5EF4-FFF2-40B4-BE49-F238E27FC236}">
                <a16:creationId xmlns:a16="http://schemas.microsoft.com/office/drawing/2014/main" id="{4E022EB1-03F2-AB6C-EEB8-AA14103B681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53078003-F7C1-AC7B-FE36-521C7CA69C5E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noProof="0"/>
              <a:t>Programme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806FBE0B-F545-3073-56FA-D7FC895BE363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fr-FR" sz="2000" noProof="0">
                <a:solidFill>
                  <a:schemeClr val="tx1"/>
                </a:solidFill>
              </a:rPr>
              <a:t>Introduction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5CA9E05A-D524-192C-8DF3-DEAFB0648ECB}"/>
              </a:ext>
            </a:extLst>
          </p:cNvPr>
          <p:cNvSpPr txBox="1"/>
          <p:nvPr/>
        </p:nvSpPr>
        <p:spPr>
          <a:xfrm>
            <a:off x="6809739" y="1634711"/>
            <a:ext cx="4981063" cy="12208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2"/>
            </a:pPr>
            <a:r>
              <a:rPr lang="fr-FR" noProof="0"/>
              <a:t>La technologie REEV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 noProof="0"/>
              <a:t>Comment cela fonctionne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 noProof="0"/>
              <a:t>Bon à savoir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DE4E4759-7F7A-FE01-A804-7F8FB7D236B8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fr-FR" sz="2000" noProof="0"/>
              <a:t>Conclusion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F005534-057D-2EF9-FEEF-5D257F882600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7675" indent="-447675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3"/>
            </a:pPr>
            <a:r>
              <a:rPr lang="fr-FR" sz="2000" noProof="0"/>
              <a:t>Spécifications techniques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E0D2F1B9-813A-24D7-CECA-CC9A51B4E318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4"/>
            </a:pPr>
            <a:r>
              <a:rPr lang="fr-FR" sz="2000" noProof="0"/>
              <a:t>Votre rôle est essentiel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DC42882-9E40-CAB0-0FFD-BAA88926FED8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fr-FR" sz="2000" noProof="0"/>
              <a:t>Voyager avec notre client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42837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8C9EF4-12B3-8BD6-9E2A-3A08B77471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Immagine che contiene ruota, pneumatico, Ricambio auto, Veicolo giocattolo&#10;&#10;Il contenuto generato dall'IA potrebbe non essere corretto.">
            <a:extLst>
              <a:ext uri="{FF2B5EF4-FFF2-40B4-BE49-F238E27FC236}">
                <a16:creationId xmlns:a16="http://schemas.microsoft.com/office/drawing/2014/main" id="{27D0FBEF-E5DD-2B7C-0EF1-0FBF13A51F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274" y="2160138"/>
            <a:ext cx="5772290" cy="3246913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24FEF4AC-37AD-D3EE-F959-D0167506110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1000" b="0" noProof="0">
                <a:solidFill>
                  <a:schemeClr val="tx2">
                    <a:lumMod val="50000"/>
                  </a:schemeClr>
                </a:solidFill>
              </a:rPr>
              <a:t>2. La technologie REEV</a:t>
            </a:r>
            <a:br>
              <a:rPr lang="fr-FR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fr-FR" noProof="0"/>
              <a:t> Comment cela marche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ADCCEC2B-CEE1-E0BC-6EEE-2E1CECE80C2E}"/>
              </a:ext>
            </a:extLst>
          </p:cNvPr>
          <p:cNvSpPr txBox="1"/>
          <p:nvPr/>
        </p:nvSpPr>
        <p:spPr>
          <a:xfrm>
            <a:off x="742950" y="1326678"/>
            <a:ext cx="11114087" cy="569387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r>
              <a:rPr lang="fr-FR" sz="1500" noProof="0"/>
              <a:t>Le</a:t>
            </a:r>
            <a:r>
              <a:rPr lang="fr-FR" sz="1600" noProof="0"/>
              <a:t> </a:t>
            </a:r>
            <a:r>
              <a:rPr lang="fr-FR" sz="1600" b="1" noProof="0">
                <a:solidFill>
                  <a:schemeClr val="accent1"/>
                </a:solidFill>
              </a:rPr>
              <a:t>B10 REEV est alimenté par un</a:t>
            </a:r>
            <a:r>
              <a:rPr lang="fr-FR" sz="1600" b="1">
                <a:solidFill>
                  <a:schemeClr val="accent1"/>
                </a:solidFill>
              </a:rPr>
              <a:t> </a:t>
            </a:r>
            <a:r>
              <a:rPr lang="fr-FR" sz="1600" b="1" noProof="0">
                <a:solidFill>
                  <a:schemeClr val="accent1"/>
                </a:solidFill>
              </a:rPr>
              <a:t>moteur électrique monté à l’arrière et une batterie haute tension</a:t>
            </a:r>
            <a:r>
              <a:rPr lang="fr-FR" sz="1500"/>
              <a:t>, tandis qu’un ICE embarqué </a:t>
            </a:r>
            <a:r>
              <a:rPr lang="fr-FR" sz="1500" noProof="0"/>
              <a:t>agit uniquement comme un générateur lorsque la charge de la batterie est faible.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40E86F3-5AEF-140F-5A11-6E8F0AFE216D}"/>
              </a:ext>
            </a:extLst>
          </p:cNvPr>
          <p:cNvSpPr txBox="1"/>
          <p:nvPr/>
        </p:nvSpPr>
        <p:spPr>
          <a:xfrm>
            <a:off x="1245210" y="5435527"/>
            <a:ext cx="946344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000" b="1" noProof="0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Pas d’embrayage, pas de changement de vitesses. </a:t>
            </a:r>
          </a:p>
          <a:p>
            <a:pPr algn="ctr"/>
            <a:r>
              <a:rPr lang="fr-FR" sz="2000" b="1" noProof="0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Un confort purement électrique.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1D77567-4FD5-7EFF-DE80-87BEFB8682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5" b="4135"/>
          <a:stretch/>
        </p:blipFill>
        <p:spPr>
          <a:xfrm>
            <a:off x="10051061" y="2064647"/>
            <a:ext cx="782762" cy="718026"/>
          </a:xfrm>
          <a:prstGeom prst="rect">
            <a:avLst/>
          </a:prstGeom>
        </p:spPr>
      </p:pic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FCA2B3D6-DD53-8CB8-E8EA-D49F2DBBD5C7}"/>
              </a:ext>
            </a:extLst>
          </p:cNvPr>
          <p:cNvSpPr txBox="1">
            <a:spLocks/>
          </p:cNvSpPr>
          <p:nvPr/>
        </p:nvSpPr>
        <p:spPr>
          <a:xfrm>
            <a:off x="9133100" y="4443543"/>
            <a:ext cx="2723938" cy="1127488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fr-FR" sz="1600" b="1" dirty="0">
                <a:solidFill>
                  <a:schemeClr val="accent1"/>
                </a:solidFill>
                <a:latin typeface="+mj-lt"/>
              </a:rPr>
              <a:t>Le </a:t>
            </a:r>
            <a:r>
              <a:rPr lang="fr-FR" sz="1600" b="1" noProof="0" dirty="0">
                <a:solidFill>
                  <a:schemeClr val="accent1"/>
                </a:solidFill>
                <a:latin typeface="+mj-lt"/>
              </a:rPr>
              <a:t>MOTEUR ÉLECTRIQUE arrière</a:t>
            </a:r>
            <a:r>
              <a:rPr lang="fr-FR" sz="1400" noProof="0" dirty="0">
                <a:solidFill>
                  <a:schemeClr val="tx1"/>
                </a:solidFill>
                <a:latin typeface="+mj-lt"/>
              </a:rPr>
              <a:t> entraîne la voiture en douceur et silencieusement, ce qui est typique des véhicules électriques</a:t>
            </a:r>
          </a:p>
        </p:txBody>
      </p:sp>
      <p:sp>
        <p:nvSpPr>
          <p:cNvPr id="13" name="Textplatzhalter 2">
            <a:extLst>
              <a:ext uri="{FF2B5EF4-FFF2-40B4-BE49-F238E27FC236}">
                <a16:creationId xmlns:a16="http://schemas.microsoft.com/office/drawing/2014/main" id="{A0AC0077-D769-8E63-FC94-50B02E85611C}"/>
              </a:ext>
            </a:extLst>
          </p:cNvPr>
          <p:cNvSpPr txBox="1">
            <a:spLocks/>
          </p:cNvSpPr>
          <p:nvPr/>
        </p:nvSpPr>
        <p:spPr>
          <a:xfrm>
            <a:off x="9216226" y="2813327"/>
            <a:ext cx="2557686" cy="739690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fr-FR" sz="1600" b="1" dirty="0">
                <a:solidFill>
                  <a:schemeClr val="accent1"/>
                </a:solidFill>
                <a:latin typeface="+mj-lt"/>
              </a:rPr>
              <a:t>La batterie </a:t>
            </a:r>
            <a:r>
              <a:rPr lang="fr-FR" sz="1600" b="1" noProof="0" dirty="0">
                <a:solidFill>
                  <a:schemeClr val="accent1"/>
                </a:solidFill>
                <a:latin typeface="+mj-lt"/>
              </a:rPr>
              <a:t>haute tension </a:t>
            </a:r>
            <a:r>
              <a:rPr lang="fr-FR" sz="1400" dirty="0">
                <a:solidFill>
                  <a:schemeClr val="tx1"/>
                </a:solidFill>
                <a:latin typeface="+mj-lt"/>
              </a:rPr>
              <a:t>stocke l’énergie pour la conduite du VE</a:t>
            </a:r>
          </a:p>
        </p:txBody>
      </p: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3DA03B2F-AF73-3E4C-1D3D-203D20E11C95}"/>
              </a:ext>
            </a:extLst>
          </p:cNvPr>
          <p:cNvSpPr txBox="1">
            <a:spLocks/>
          </p:cNvSpPr>
          <p:nvPr/>
        </p:nvSpPr>
        <p:spPr>
          <a:xfrm>
            <a:off x="525321" y="3579181"/>
            <a:ext cx="2220418" cy="1099788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fr-FR" sz="1600" b="1" noProof="0">
                <a:solidFill>
                  <a:schemeClr val="accent1"/>
                </a:solidFill>
                <a:latin typeface="+mj-lt"/>
              </a:rPr>
              <a:t>Le moteur ICE</a:t>
            </a:r>
            <a:br>
              <a:rPr lang="fr-FR" sz="1400" noProof="0">
                <a:solidFill>
                  <a:schemeClr val="tx1"/>
                </a:solidFill>
                <a:latin typeface="+mj-lt"/>
              </a:rPr>
            </a:br>
            <a:r>
              <a:rPr lang="fr-FR" sz="1400" noProof="0">
                <a:solidFill>
                  <a:schemeClr val="tx1"/>
                </a:solidFill>
                <a:latin typeface="+mj-lt"/>
              </a:rPr>
              <a:t>produit de l’électricité </a:t>
            </a:r>
            <a:br>
              <a:rPr lang="fr-FR" sz="1400" noProof="0">
                <a:solidFill>
                  <a:schemeClr val="tx1"/>
                </a:solidFill>
                <a:latin typeface="+mj-lt"/>
              </a:rPr>
            </a:br>
            <a:r>
              <a:rPr lang="fr-FR" sz="1400" noProof="0">
                <a:solidFill>
                  <a:schemeClr val="tx1"/>
                </a:solidFill>
                <a:latin typeface="+mj-lt"/>
              </a:rPr>
              <a:t>pour recharger la batterie et/ou alimenter le moteur électrique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2826982-9AC1-3C98-66CC-C5575416BF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5" b="4135"/>
          <a:stretch/>
        </p:blipFill>
        <p:spPr>
          <a:xfrm>
            <a:off x="10051061" y="3637877"/>
            <a:ext cx="782762" cy="718026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C1A53E8B-E696-4FE4-A3B8-71C2F0C5EC3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5" b="4135"/>
          <a:stretch/>
        </p:blipFill>
        <p:spPr>
          <a:xfrm>
            <a:off x="1114983" y="2688283"/>
            <a:ext cx="1041094" cy="954993"/>
          </a:xfrm>
          <a:prstGeom prst="rect">
            <a:avLst/>
          </a:prstGeom>
        </p:spPr>
      </p:pic>
      <p:sp>
        <p:nvSpPr>
          <p:cNvPr id="5" name="Ovale 4">
            <a:extLst>
              <a:ext uri="{FF2B5EF4-FFF2-40B4-BE49-F238E27FC236}">
                <a16:creationId xmlns:a16="http://schemas.microsoft.com/office/drawing/2014/main" id="{5455B8C4-EC8A-FE6F-85E6-2C07044E4546}"/>
              </a:ext>
            </a:extLst>
          </p:cNvPr>
          <p:cNvSpPr/>
          <p:nvPr/>
        </p:nvSpPr>
        <p:spPr>
          <a:xfrm>
            <a:off x="6882063" y="3637877"/>
            <a:ext cx="264695" cy="29644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FD4C6C2A-2A70-A080-062E-622377C5F362}"/>
              </a:ext>
            </a:extLst>
          </p:cNvPr>
          <p:cNvSpPr/>
          <p:nvPr/>
        </p:nvSpPr>
        <p:spPr>
          <a:xfrm>
            <a:off x="4974657" y="3489652"/>
            <a:ext cx="264695" cy="29644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e 6">
            <a:extLst>
              <a:ext uri="{FF2B5EF4-FFF2-40B4-BE49-F238E27FC236}">
                <a16:creationId xmlns:a16="http://schemas.microsoft.com/office/drawing/2014/main" id="{22DBC759-1123-F888-A715-4047EFC78D31}"/>
              </a:ext>
            </a:extLst>
          </p:cNvPr>
          <p:cNvSpPr/>
          <p:nvPr/>
        </p:nvSpPr>
        <p:spPr>
          <a:xfrm>
            <a:off x="4555958" y="2586108"/>
            <a:ext cx="264695" cy="29644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3774BC58-0EED-3E33-0AFD-6EC9EE18E6AE}"/>
              </a:ext>
            </a:extLst>
          </p:cNvPr>
          <p:cNvCxnSpPr>
            <a:endCxn id="7" idx="2"/>
          </p:cNvCxnSpPr>
          <p:nvPr/>
        </p:nvCxnSpPr>
        <p:spPr>
          <a:xfrm flipV="1">
            <a:off x="2247089" y="2734333"/>
            <a:ext cx="2308869" cy="543888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diritto 18">
            <a:extLst>
              <a:ext uri="{FF2B5EF4-FFF2-40B4-BE49-F238E27FC236}">
                <a16:creationId xmlns:a16="http://schemas.microsoft.com/office/drawing/2014/main" id="{59C7E33B-42A7-A9B4-A777-4BD3C2EAF16B}"/>
              </a:ext>
            </a:extLst>
          </p:cNvPr>
          <p:cNvCxnSpPr>
            <a:cxnSpLocks/>
            <a:stCxn id="6" idx="6"/>
          </p:cNvCxnSpPr>
          <p:nvPr/>
        </p:nvCxnSpPr>
        <p:spPr>
          <a:xfrm flipV="1">
            <a:off x="5239352" y="2688283"/>
            <a:ext cx="4449397" cy="949594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D86F15B8-A281-D0C2-878B-1CB8955F0AEC}"/>
              </a:ext>
            </a:extLst>
          </p:cNvPr>
          <p:cNvCxnSpPr>
            <a:stCxn id="5" idx="6"/>
          </p:cNvCxnSpPr>
          <p:nvPr/>
        </p:nvCxnSpPr>
        <p:spPr>
          <a:xfrm>
            <a:off x="7146758" y="3786102"/>
            <a:ext cx="2639268" cy="41624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279995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5C1033-B763-1AC2-355C-1FCDB0834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2">
            <a:extLst>
              <a:ext uri="{FF2B5EF4-FFF2-40B4-BE49-F238E27FC236}">
                <a16:creationId xmlns:a16="http://schemas.microsoft.com/office/drawing/2014/main" id="{4323BC66-9530-0FFD-312B-6004513097BA}"/>
              </a:ext>
            </a:extLst>
          </p:cNvPr>
          <p:cNvSpPr txBox="1">
            <a:spLocks/>
          </p:cNvSpPr>
          <p:nvPr/>
        </p:nvSpPr>
        <p:spPr>
          <a:xfrm>
            <a:off x="731838" y="1456616"/>
            <a:ext cx="11125200" cy="584775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>
            <a:defPPr>
              <a:defRPr lang="it-IT"/>
            </a:defPPr>
            <a:lvl1pPr>
              <a:defRPr sz="1500"/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r>
              <a:rPr lang="fr-FR" sz="1600" noProof="0" dirty="0"/>
              <a:t>Pour tirer le meilleur parti de la technologie REEV, il y a </a:t>
            </a:r>
            <a:r>
              <a:rPr lang="fr-FR" sz="1600" b="1" noProof="0" dirty="0">
                <a:solidFill>
                  <a:schemeClr val="accent1"/>
                </a:solidFill>
              </a:rPr>
              <a:t>quelques points clés </a:t>
            </a:r>
            <a:r>
              <a:rPr lang="fr-FR" sz="1600" noProof="0" dirty="0"/>
              <a:t>que chaque conducteur doit connaître. </a:t>
            </a:r>
            <a:br>
              <a:rPr lang="fr-FR" sz="1600" noProof="0" dirty="0"/>
            </a:br>
            <a:r>
              <a:rPr lang="fr-FR" sz="1600" noProof="0" dirty="0"/>
              <a:t>Ceux-ci aideront à </a:t>
            </a:r>
            <a:r>
              <a:rPr lang="fr-FR" sz="1600" b="1" noProof="0" dirty="0">
                <a:solidFill>
                  <a:schemeClr val="accent1"/>
                </a:solidFill>
              </a:rPr>
              <a:t>optimiser les performances et à assurer une expérience de conduite fluide</a:t>
            </a:r>
            <a:r>
              <a:rPr lang="fr-FR" sz="1600" noProof="0" dirty="0"/>
              <a:t>.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F2C968C9-5D35-1790-C462-D2FB662A954A}"/>
              </a:ext>
            </a:extLst>
          </p:cNvPr>
          <p:cNvSpPr txBox="1">
            <a:spLocks/>
          </p:cNvSpPr>
          <p:nvPr/>
        </p:nvSpPr>
        <p:spPr>
          <a:xfrm>
            <a:off x="731839" y="2336948"/>
            <a:ext cx="6389670" cy="2143151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spcAft>
                <a:spcPts val="1200"/>
              </a:spcAft>
              <a:buSzPct val="100000"/>
            </a:pPr>
            <a:r>
              <a:rPr lang="fr-FR" sz="1800" b="1" u="sng" noProof="0" dirty="0">
                <a:solidFill>
                  <a:schemeClr val="accent1"/>
                </a:solidFill>
              </a:rPr>
              <a:t>1. Modes d’énergie</a:t>
            </a:r>
            <a:r>
              <a:rPr lang="fr-FR" sz="18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: </a:t>
            </a:r>
          </a:p>
          <a:p>
            <a:pPr>
              <a:spcAft>
                <a:spcPts val="1200"/>
              </a:spcAft>
              <a:buSzPct val="100000"/>
            </a:pPr>
            <a:r>
              <a:rPr lang="fr-FR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 B10 REEV offre </a:t>
            </a:r>
            <a:r>
              <a:rPr lang="fr-FR" sz="1600" b="1" dirty="0">
                <a:solidFill>
                  <a:schemeClr val="accent1"/>
                </a:solidFill>
              </a:rPr>
              <a:t>4 modes d’énergie adaptatifs (EV+, EV, Fuel, Power+) pour adapter la consommation d’énergie aux conditions de conduite</a:t>
            </a:r>
            <a:r>
              <a:rPr lang="fr-FR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Cette flexibilité permet d’assurer :</a:t>
            </a:r>
          </a:p>
          <a:p>
            <a:pPr marL="447675" indent="-266700">
              <a:spcAft>
                <a:spcPts val="1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Efficacité et performances maximales. </a:t>
            </a:r>
          </a:p>
          <a:p>
            <a:pPr marL="447675" indent="-266700">
              <a:spcAft>
                <a:spcPts val="1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Expérience de conduite personnalisée pour chaque situation. </a:t>
            </a:r>
          </a:p>
        </p:txBody>
      </p:sp>
      <p:sp>
        <p:nvSpPr>
          <p:cNvPr id="6" name="Titolo 10">
            <a:extLst>
              <a:ext uri="{FF2B5EF4-FFF2-40B4-BE49-F238E27FC236}">
                <a16:creationId xmlns:a16="http://schemas.microsoft.com/office/drawing/2014/main" id="{FFF09005-76B4-82DE-FC56-0D001C7E4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1000" b="0">
                <a:solidFill>
                  <a:schemeClr val="tx2">
                    <a:lumMod val="50000"/>
                  </a:schemeClr>
                </a:solidFill>
              </a:rPr>
              <a:t>2. La technologie REEV</a:t>
            </a:r>
            <a:br>
              <a:rPr lang="fr-FR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fr-FR" noProof="0"/>
              <a:t>Bon à savoir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207363D-491B-1F3E-8938-94E0EA277187}"/>
              </a:ext>
            </a:extLst>
          </p:cNvPr>
          <p:cNvSpPr txBox="1">
            <a:spLocks/>
          </p:cNvSpPr>
          <p:nvPr/>
        </p:nvSpPr>
        <p:spPr>
          <a:xfrm>
            <a:off x="731839" y="4701334"/>
            <a:ext cx="7111262" cy="12198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defTabSz="914400">
              <a:defRPr/>
            </a:pPr>
            <a:r>
              <a:rPr lang="fr-FR" sz="1600" b="1" noProof="0" dirty="0">
                <a:solidFill>
                  <a:schemeClr val="accent1"/>
                </a:solidFill>
              </a:rPr>
              <a:t>Pourquoi est-ce important ? </a:t>
            </a:r>
            <a:r>
              <a:rPr lang="fr-FR" sz="1600" b="1" dirty="0">
                <a:solidFill>
                  <a:schemeClr val="accent1"/>
                </a:solidFill>
              </a:rPr>
              <a:t>Si le bon mode n’est pas sélectionné,</a:t>
            </a:r>
          </a:p>
          <a:p>
            <a:pPr marL="444500" indent="-266700"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fr-FR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 plein potentiel de la voiture </a:t>
            </a:r>
            <a:r>
              <a:rPr lang="fr-FR" sz="1600" b="1" dirty="0">
                <a:solidFill>
                  <a:schemeClr val="accent1"/>
                </a:solidFill>
              </a:rPr>
              <a:t>peut ne pas être pleinement exploité</a:t>
            </a:r>
          </a:p>
          <a:p>
            <a:pPr marL="444500" indent="-266700"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fr-FR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l’expérience client </a:t>
            </a:r>
            <a:r>
              <a:rPr lang="fr-FR" sz="1600" b="1" dirty="0">
                <a:solidFill>
                  <a:schemeClr val="accent1"/>
                </a:solidFill>
              </a:rPr>
              <a:t>pourrait être affectée négativement.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0F220700-FF66-DCA1-17E6-3EB9EA5B0E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4304" y="2735570"/>
            <a:ext cx="4412734" cy="13868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449958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DESIGN_ID_TEMA DI OFFICE" val="ugLsNZ5h"/>
  <p:tag name="ARTICULATE_SLIDE_COUNT" val="29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a di Office">
  <a:themeElements>
    <a:clrScheme name="LEAP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86C98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LANCIA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725ca717-11da-4935-b601-f527b9741f2e}" enabled="1" method="Standard" siteId="{d852d5cd-724c-4128-8812-ffa5db3f850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4912</TotalTime>
  <Words>2574</Words>
  <Application>Microsoft Office PowerPoint</Application>
  <PresentationFormat>Widescreen</PresentationFormat>
  <Paragraphs>322</Paragraphs>
  <Slides>29</Slides>
  <Notes>26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29</vt:i4>
      </vt:variant>
    </vt:vector>
  </HeadingPairs>
  <TitlesOfParts>
    <vt:vector size="38" baseType="lpstr">
      <vt:lpstr>Arial</vt:lpstr>
      <vt:lpstr>Calibri</vt:lpstr>
      <vt:lpstr>Encode Sans</vt:lpstr>
      <vt:lpstr>Helvetica Neue</vt:lpstr>
      <vt:lpstr>Montserrat</vt:lpstr>
      <vt:lpstr>Montserrat Light</vt:lpstr>
      <vt:lpstr>Segoe Print</vt:lpstr>
      <vt:lpstr>Wingdings</vt:lpstr>
      <vt:lpstr>Tema di Office</vt:lpstr>
      <vt:lpstr>Presentazione standard di PowerPoint</vt:lpstr>
      <vt:lpstr>TABLE DES MATIÈRES</vt:lpstr>
      <vt:lpstr>Programme</vt:lpstr>
      <vt:lpstr>1. Introduction le rôle reEV</vt:lpstr>
      <vt:lpstr>1. Introduction B10 reEV – EXPÉRIENCE DE CONDUITE</vt:lpstr>
      <vt:lpstr>1. Introduction B10 reEV – VOYAGEZ SANS STRESS</vt:lpstr>
      <vt:lpstr>Programme</vt:lpstr>
      <vt:lpstr>2. La technologie REEV  Comment cela marche</vt:lpstr>
      <vt:lpstr>2. La technologie REEV Bon à savoir</vt:lpstr>
      <vt:lpstr>2. La technologie REEV Bon à savoir</vt:lpstr>
      <vt:lpstr>Programme</vt:lpstr>
      <vt:lpstr>3. Spécification technique  B10 Reev - Points forts</vt:lpstr>
      <vt:lpstr>3. Spécification technique  B10 REev - Récapitulatif et comparaison VEB</vt:lpstr>
      <vt:lpstr>3. Spécification technique B10 reEV - Récapitulatif et comparaison VEB</vt:lpstr>
      <vt:lpstr>Programme</vt:lpstr>
      <vt:lpstr>4. VOTRE RÔLE EST ESSENTIEL ENTRONS EN CONCESSION </vt:lpstr>
      <vt:lpstr>4. VOTRE RÔLE EST ESSENTIEL 1. NIVEAUX SOC</vt:lpstr>
      <vt:lpstr>4. VOTRE RÔLE EST ESSENTIEL 2. ÉNERGIE DE LA BATTERIE</vt:lpstr>
      <vt:lpstr>4. VOTRE RÔLE EST ESSENTIEL 3. MODES D’ÉNERGIE</vt:lpstr>
      <vt:lpstr>4. VOTRE RÔLE EST ESSENTIEL 4. RÉGLAGES</vt:lpstr>
      <vt:lpstr>Programme</vt:lpstr>
      <vt:lpstr>Presentazione standard di PowerPoint</vt:lpstr>
      <vt:lpstr>5. VOYAGER AVEC NOTRE CLIENT SCÉNARIO 1</vt:lpstr>
      <vt:lpstr>Presentazione standard di PowerPoint</vt:lpstr>
      <vt:lpstr>Presentazione standard di PowerPoint</vt:lpstr>
      <vt:lpstr>Presentazione standard di PowerPoint</vt:lpstr>
      <vt:lpstr>Programme</vt:lpstr>
      <vt:lpstr>6. conclusion Récapitulatif</vt:lpstr>
      <vt:lpstr>6. conclusion Récapitulatif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Cristina carpani</dc:creator>
  <cp:lastModifiedBy>Patrizia Gariglio</cp:lastModifiedBy>
  <cp:revision>277</cp:revision>
  <dcterms:created xsi:type="dcterms:W3CDTF">2025-11-15T09:29:48Z</dcterms:created>
  <dcterms:modified xsi:type="dcterms:W3CDTF">2025-12-19T17:21:14Z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A12BCC48-1D40-4824-B049-0C7E93F1B485</vt:lpwstr>
  </property>
  <property fmtid="{D5CDD505-2E9C-101B-9397-08002B2CF9AE}" pid="3" name="ArticulatePath">
    <vt:lpwstr>Presentazione standard1</vt:lpwstr>
  </property>
  <property fmtid="{D5CDD505-2E9C-101B-9397-08002B2CF9AE}" pid="4" name="MSIP_Label_725ca717-11da-4935-b601-f527b9741f2e_Enabled">
    <vt:lpwstr>true</vt:lpwstr>
  </property>
  <property fmtid="{D5CDD505-2E9C-101B-9397-08002B2CF9AE}" pid="5" name="MSIP_Label_725ca717-11da-4935-b601-f527b9741f2e_SetDate">
    <vt:lpwstr>2025-11-20T08:21:24Z</vt:lpwstr>
  </property>
  <property fmtid="{D5CDD505-2E9C-101B-9397-08002B2CF9AE}" pid="6" name="MSIP_Label_725ca717-11da-4935-b601-f527b9741f2e_Method">
    <vt:lpwstr>Standard</vt:lpwstr>
  </property>
  <property fmtid="{D5CDD505-2E9C-101B-9397-08002B2CF9AE}" pid="7" name="MSIP_Label_725ca717-11da-4935-b601-f527b9741f2e_Name">
    <vt:lpwstr>C2 - Internal</vt:lpwstr>
  </property>
  <property fmtid="{D5CDD505-2E9C-101B-9397-08002B2CF9AE}" pid="8" name="MSIP_Label_725ca717-11da-4935-b601-f527b9741f2e_SiteId">
    <vt:lpwstr>d852d5cd-724c-4128-8812-ffa5db3f8507</vt:lpwstr>
  </property>
  <property fmtid="{D5CDD505-2E9C-101B-9397-08002B2CF9AE}" pid="9" name="MSIP_Label_725ca717-11da-4935-b601-f527b9741f2e_ActionId">
    <vt:lpwstr>c7a364ce-e735-4db1-96c5-8caa4310eab8</vt:lpwstr>
  </property>
  <property fmtid="{D5CDD505-2E9C-101B-9397-08002B2CF9AE}" pid="10" name="MSIP_Label_725ca717-11da-4935-b601-f527b9741f2e_ContentBits">
    <vt:lpwstr>0</vt:lpwstr>
  </property>
  <property fmtid="{D5CDD505-2E9C-101B-9397-08002B2CF9AE}" pid="11" name="MSIP_Label_725ca717-11da-4935-b601-f527b9741f2e_Tag">
    <vt:lpwstr>10, 3, 0, 1</vt:lpwstr>
  </property>
</Properties>
</file>