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2.xml" ContentType="application/vnd.openxmlformats-officedocument.theme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tags/tag14.xml" ContentType="application/vnd.openxmlformats-officedocument.presentationml.tags+xml"/>
  <Override PartName="/ppt/notesSlides/notesSlide4.xml" ContentType="application/vnd.openxmlformats-officedocument.presentationml.notesSlide+xml"/>
  <Override PartName="/ppt/tags/tag15.xml" ContentType="application/vnd.openxmlformats-officedocument.presentationml.tags+xml"/>
  <Override PartName="/ppt/notesSlides/notesSlide5.xml" ContentType="application/vnd.openxmlformats-officedocument.presentationml.notesSlide+xml"/>
  <Override PartName="/ppt/tags/tag16.xml" ContentType="application/vnd.openxmlformats-officedocument.presentationml.tags+xml"/>
  <Override PartName="/ppt/notesSlides/notesSlide6.xml" ContentType="application/vnd.openxmlformats-officedocument.presentationml.notesSlide+xml"/>
  <Override PartName="/ppt/tags/tag17.xml" ContentType="application/vnd.openxmlformats-officedocument.presentationml.tags+xml"/>
  <Override PartName="/ppt/notesSlides/notesSlide7.xml" ContentType="application/vnd.openxmlformats-officedocument.presentationml.notesSlide+xml"/>
  <Override PartName="/ppt/tags/tag18.xml" ContentType="application/vnd.openxmlformats-officedocument.presentationml.tags+xml"/>
  <Override PartName="/ppt/notesSlides/notesSlide8.xml" ContentType="application/vnd.openxmlformats-officedocument.presentationml.notesSlide+xml"/>
  <Override PartName="/ppt/tags/tag19.xml" ContentType="application/vnd.openxmlformats-officedocument.presentationml.tags+xml"/>
  <Override PartName="/ppt/notesSlides/notesSlide9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0.xml" ContentType="application/vnd.openxmlformats-officedocument.presentationml.notesSlide+xml"/>
  <Override PartName="/ppt/tags/tag22.xml" ContentType="application/vnd.openxmlformats-officedocument.presentationml.tags+xml"/>
  <Override PartName="/ppt/notesSlides/notesSlide11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2.xml" ContentType="application/vnd.openxmlformats-officedocument.presentationml.notesSlide+xml"/>
  <Override PartName="/ppt/tags/tag27.xml" ContentType="application/vnd.openxmlformats-officedocument.presentationml.tags+xml"/>
  <Override PartName="/ppt/notesSlides/notesSlide13.xml" ContentType="application/vnd.openxmlformats-officedocument.presentationml.notesSlide+xml"/>
  <Override PartName="/ppt/tags/tag28.xml" ContentType="application/vnd.openxmlformats-officedocument.presentationml.tags+xml"/>
  <Override PartName="/ppt/notesSlides/notesSlide14.xml" ContentType="application/vnd.openxmlformats-officedocument.presentationml.notesSlide+xml"/>
  <Override PartName="/ppt/tags/tag29.xml" ContentType="application/vnd.openxmlformats-officedocument.presentationml.tags+xml"/>
  <Override PartName="/ppt/notesSlides/notesSlide15.xml" ContentType="application/vnd.openxmlformats-officedocument.presentationml.notesSlide+xml"/>
  <Override PartName="/ppt/tags/tag30.xml" ContentType="application/vnd.openxmlformats-officedocument.presentationml.tags+xml"/>
  <Override PartName="/ppt/notesSlides/notesSlide16.xml" ContentType="application/vnd.openxmlformats-officedocument.presentationml.notesSlide+xml"/>
  <Override PartName="/ppt/tags/tag31.xml" ContentType="application/vnd.openxmlformats-officedocument.presentationml.tags+xml"/>
  <Override PartName="/ppt/notesSlides/notesSlide17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8.xml" ContentType="application/vnd.openxmlformats-officedocument.presentationml.notesSlide+xml"/>
  <Override PartName="/ppt/tags/tag34.xml" ContentType="application/vnd.openxmlformats-officedocument.presentationml.tags+xml"/>
  <Override PartName="/ppt/notesSlides/notesSlide19.xml" ContentType="application/vnd.openxmlformats-officedocument.presentationml.notesSlide+xml"/>
  <Override PartName="/ppt/tags/tag35.xml" ContentType="application/vnd.openxmlformats-officedocument.presentationml.tags+xml"/>
  <Override PartName="/ppt/notesSlides/notesSlide20.xml" ContentType="application/vnd.openxmlformats-officedocument.presentationml.notesSlide+xml"/>
  <Override PartName="/ppt/tags/tag36.xml" ContentType="application/vnd.openxmlformats-officedocument.presentationml.tags+xml"/>
  <Override PartName="/ppt/notesSlides/notesSlide21.xml" ContentType="application/vnd.openxmlformats-officedocument.presentationml.notesSlide+xml"/>
  <Override PartName="/ppt/tags/tag37.xml" ContentType="application/vnd.openxmlformats-officedocument.presentationml.tags+xml"/>
  <Override PartName="/ppt/notesSlides/notesSlide22.xml" ContentType="application/vnd.openxmlformats-officedocument.presentationml.notesSlide+xml"/>
  <Override PartName="/ppt/tags/tag38.xml" ContentType="application/vnd.openxmlformats-officedocument.presentationml.tags+xml"/>
  <Override PartName="/ppt/notesSlides/notesSlide23.xml" ContentType="application/vnd.openxmlformats-officedocument.presentationml.notesSlide+xml"/>
  <Override PartName="/ppt/tags/tag39.xml" ContentType="application/vnd.openxmlformats-officedocument.presentationml.tags+xml"/>
  <Override PartName="/ppt/notesSlides/notesSlide24.xml" ContentType="application/vnd.openxmlformats-officedocument.presentationml.notesSlide+xml"/>
  <Override PartName="/ppt/tags/tag40.xml" ContentType="application/vnd.openxmlformats-officedocument.presentationml.tags+xml"/>
  <Override PartName="/ppt/notesSlides/notesSlide25.xml" ContentType="application/vnd.openxmlformats-officedocument.presentationml.notesSlide+xml"/>
  <Override PartName="/ppt/tags/tag41.xml" ContentType="application/vnd.openxmlformats-officedocument.presentationml.tags+xml"/>
  <Override PartName="/ppt/notesSlides/notesSlide26.xml" ContentType="application/vnd.openxmlformats-officedocument.presentationml.notesSlide+xml"/>
  <Override PartName="/ppt/tags/tag42.xml" ContentType="application/vnd.openxmlformats-officedocument.presentationml.tags+xml"/>
  <Override PartName="/ppt/notesSlides/notesSlide27.xml" ContentType="application/vnd.openxmlformats-officedocument.presentationml.notesSlide+xml"/>
  <Override PartName="/ppt/tags/tag43.xml" ContentType="application/vnd.openxmlformats-officedocument.presentationml.tags+xml"/>
  <Override PartName="/ppt/notesSlides/notesSlide28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9.xml" ContentType="application/vnd.openxmlformats-officedocument.presentationml.notesSlide+xml"/>
  <Override PartName="/ppt/tags/tag47.xml" ContentType="application/vnd.openxmlformats-officedocument.presentationml.tags+xml"/>
  <Override PartName="/ppt/notesSlides/notesSlide30.xml" ContentType="application/vnd.openxmlformats-officedocument.presentationml.notesSlide+xml"/>
  <Override PartName="/ppt/tags/tag48.xml" ContentType="application/vnd.openxmlformats-officedocument.presentationml.tags+xml"/>
  <Override PartName="/ppt/notesSlides/notesSlide31.xml" ContentType="application/vnd.openxmlformats-officedocument.presentationml.notesSlide+xml"/>
  <Override PartName="/ppt/tags/tag49.xml" ContentType="application/vnd.openxmlformats-officedocument.presentationml.tags+xml"/>
  <Override PartName="/ppt/notesSlides/notesSlide32.xml" ContentType="application/vnd.openxmlformats-officedocument.presentationml.notesSlide+xml"/>
  <Override PartName="/ppt/tags/tag50.xml" ContentType="application/vnd.openxmlformats-officedocument.presentationml.tags+xml"/>
  <Override PartName="/ppt/notesSlides/notesSlide33.xml" ContentType="application/vnd.openxmlformats-officedocument.presentationml.notesSlide+xml"/>
  <Override PartName="/ppt/tags/tag51.xml" ContentType="application/vnd.openxmlformats-officedocument.presentationml.tags+xml"/>
  <Override PartName="/ppt/notesSlides/notesSlide34.xml" ContentType="application/vnd.openxmlformats-officedocument.presentationml.notesSlide+xml"/>
  <Override PartName="/ppt/tags/tag52.xml" ContentType="application/vnd.openxmlformats-officedocument.presentationml.tags+xml"/>
  <Override PartName="/ppt/notesSlides/notesSlide35.xml" ContentType="application/vnd.openxmlformats-officedocument.presentationml.notesSlide+xml"/>
  <Override PartName="/ppt/tags/tag53.xml" ContentType="application/vnd.openxmlformats-officedocument.presentationml.tags+xml"/>
  <Override PartName="/ppt/notesSlides/notesSlide36.xml" ContentType="application/vnd.openxmlformats-officedocument.presentationml.notesSlide+xml"/>
  <Override PartName="/ppt/tags/tag54.xml" ContentType="application/vnd.openxmlformats-officedocument.presentationml.tags+xml"/>
  <Override PartName="/ppt/notesSlides/notesSlide37.xml" ContentType="application/vnd.openxmlformats-officedocument.presentationml.notesSlide+xml"/>
  <Override PartName="/ppt/tags/tag55.xml" ContentType="application/vnd.openxmlformats-officedocument.presentationml.tags+xml"/>
  <Override PartName="/ppt/notesSlides/notesSlide38.xml" ContentType="application/vnd.openxmlformats-officedocument.presentationml.notesSlide+xml"/>
  <Override PartName="/ppt/tags/tag56.xml" ContentType="application/vnd.openxmlformats-officedocument.presentationml.tags+xml"/>
  <Override PartName="/ppt/notesSlides/notesSlide39.xml" ContentType="application/vnd.openxmlformats-officedocument.presentationml.notesSlide+xml"/>
  <Override PartName="/ppt/tags/tag57.xml" ContentType="application/vnd.openxmlformats-officedocument.presentationml.tags+xml"/>
  <Override PartName="/ppt/notesSlides/notesSlide40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41.xml" ContentType="application/vnd.openxmlformats-officedocument.presentationml.notesSlide+xml"/>
  <Override PartName="/ppt/tags/tag60.xml" ContentType="application/vnd.openxmlformats-officedocument.presentationml.tags+xml"/>
  <Override PartName="/ppt/notesSlides/notesSlide42.xml" ContentType="application/vnd.openxmlformats-officedocument.presentationml.notesSlide+xml"/>
  <Override PartName="/ppt/tags/tag61.xml" ContentType="application/vnd.openxmlformats-officedocument.presentationml.tags+xml"/>
  <Override PartName="/ppt/notesSlides/notesSlide43.xml" ContentType="application/vnd.openxmlformats-officedocument.presentationml.notesSlide+xml"/>
  <Override PartName="/ppt/tags/tag62.xml" ContentType="application/vnd.openxmlformats-officedocument.presentationml.tags+xml"/>
  <Override PartName="/ppt/notesSlides/notesSlide44.xml" ContentType="application/vnd.openxmlformats-officedocument.presentationml.notesSlide+xml"/>
  <Override PartName="/ppt/tags/tag63.xml" ContentType="application/vnd.openxmlformats-officedocument.presentationml.tags+xml"/>
  <Override PartName="/ppt/notesSlides/notesSlide45.xml" ContentType="application/vnd.openxmlformats-officedocument.presentationml.notesSlide+xml"/>
  <Override PartName="/ppt/tags/tag64.xml" ContentType="application/vnd.openxmlformats-officedocument.presentationml.tags+xml"/>
  <Override PartName="/ppt/notesSlides/notesSlide46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47.xml" ContentType="application/vnd.openxmlformats-officedocument.presentationml.notesSlide+xml"/>
  <Override PartName="/ppt/tags/tag67.xml" ContentType="application/vnd.openxmlformats-officedocument.presentationml.tags+xml"/>
  <Override PartName="/ppt/notesSlides/notesSlide48.xml" ContentType="application/vnd.openxmlformats-officedocument.presentationml.notesSlide+xml"/>
  <Override PartName="/ppt/tags/tag68.xml" ContentType="application/vnd.openxmlformats-officedocument.presentationml.tags+xml"/>
  <Override PartName="/ppt/notesSlides/notesSlide49.xml" ContentType="application/vnd.openxmlformats-officedocument.presentationml.notesSlide+xml"/>
  <Override PartName="/ppt/tags/tag69.xml" ContentType="application/vnd.openxmlformats-officedocument.presentationml.tags+xml"/>
  <Override PartName="/ppt/notesSlides/notesSlide50.xml" ContentType="application/vnd.openxmlformats-officedocument.presentationml.notesSlide+xml"/>
  <Override PartName="/ppt/tags/tag70.xml" ContentType="application/vnd.openxmlformats-officedocument.presentationml.tags+xml"/>
  <Override PartName="/ppt/notesSlides/notesSlide51.xml" ContentType="application/vnd.openxmlformats-officedocument.presentationml.notesSlid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52.xml" ContentType="application/vnd.openxmlformats-officedocument.presentationml.notesSlide+xml"/>
  <Override PartName="/ppt/tags/tag73.xml" ContentType="application/vnd.openxmlformats-officedocument.presentationml.tags+xml"/>
  <Override PartName="/ppt/notesSlides/notesSlide53.xml" ContentType="application/vnd.openxmlformats-officedocument.presentationml.notesSlide+xml"/>
  <Override PartName="/ppt/tags/tag74.xml" ContentType="application/vnd.openxmlformats-officedocument.presentationml.tags+xml"/>
  <Override PartName="/ppt/notesSlides/notesSlide54.xml" ContentType="application/vnd.openxmlformats-officedocument.presentationml.notesSlide+xml"/>
  <Override PartName="/ppt/tags/tag75.xml" ContentType="application/vnd.openxmlformats-officedocument.presentationml.tags+xml"/>
  <Override PartName="/ppt/notesSlides/notesSlide55.xml" ContentType="application/vnd.openxmlformats-officedocument.presentationml.notesSlide+xml"/>
  <Override PartName="/ppt/tags/tag76.xml" ContentType="application/vnd.openxmlformats-officedocument.presentationml.tags+xml"/>
  <Override PartName="/ppt/notesSlides/notesSlide56.xml" ContentType="application/vnd.openxmlformats-officedocument.presentationml.notesSlide+xml"/>
  <Override PartName="/ppt/tags/tag77.xml" ContentType="application/vnd.openxmlformats-officedocument.presentationml.tags+xml"/>
  <Override PartName="/ppt/notesSlides/notesSlide57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1"/>
  </p:notesMasterIdLst>
  <p:sldIdLst>
    <p:sldId id="2147473124" r:id="rId2"/>
    <p:sldId id="2147473090" r:id="rId3"/>
    <p:sldId id="2147473125" r:id="rId4"/>
    <p:sldId id="2147473127" r:id="rId5"/>
    <p:sldId id="2147473132" r:id="rId6"/>
    <p:sldId id="2147473131" r:id="rId7"/>
    <p:sldId id="2147473128" r:id="rId8"/>
    <p:sldId id="2147473129" r:id="rId9"/>
    <p:sldId id="2147473133" r:id="rId10"/>
    <p:sldId id="2147473130" r:id="rId11"/>
    <p:sldId id="2147473134" r:id="rId12"/>
    <p:sldId id="2147473099" r:id="rId13"/>
    <p:sldId id="287" r:id="rId14"/>
    <p:sldId id="288" r:id="rId15"/>
    <p:sldId id="289" r:id="rId16"/>
    <p:sldId id="2147473136" r:id="rId17"/>
    <p:sldId id="2147473135" r:id="rId18"/>
    <p:sldId id="2147480485" r:id="rId19"/>
    <p:sldId id="2147480486" r:id="rId20"/>
    <p:sldId id="2147480487" r:id="rId21"/>
    <p:sldId id="2147480488" r:id="rId22"/>
    <p:sldId id="2147480492" r:id="rId23"/>
    <p:sldId id="2147473085" r:id="rId24"/>
    <p:sldId id="2147473083" r:id="rId25"/>
    <p:sldId id="2147473104" r:id="rId26"/>
    <p:sldId id="2147473107" r:id="rId27"/>
    <p:sldId id="2147473105" r:id="rId28"/>
    <p:sldId id="2147473102" r:id="rId29"/>
    <p:sldId id="2147473103" r:id="rId30"/>
    <p:sldId id="2147473100" r:id="rId31"/>
    <p:sldId id="2147473101" r:id="rId32"/>
    <p:sldId id="2147473097" r:id="rId33"/>
    <p:sldId id="2147473096" r:id="rId34"/>
    <p:sldId id="2147473098" r:id="rId35"/>
    <p:sldId id="2147473106" r:id="rId36"/>
    <p:sldId id="2147480490" r:id="rId37"/>
    <p:sldId id="2147473094" r:id="rId38"/>
    <p:sldId id="2147480493" r:id="rId39"/>
    <p:sldId id="2147473086" r:id="rId40"/>
    <p:sldId id="2147473092" r:id="rId41"/>
    <p:sldId id="2147473089" r:id="rId42"/>
    <p:sldId id="2147473088" r:id="rId43"/>
    <p:sldId id="2147480542" r:id="rId44"/>
    <p:sldId id="2147480543" r:id="rId45"/>
    <p:sldId id="2147473093" r:id="rId46"/>
    <p:sldId id="2147473108" r:id="rId47"/>
    <p:sldId id="2147473110" r:id="rId48"/>
    <p:sldId id="2147480544" r:id="rId49"/>
    <p:sldId id="2147473111" r:id="rId50"/>
    <p:sldId id="2147473112" r:id="rId51"/>
    <p:sldId id="2147480540" r:id="rId52"/>
    <p:sldId id="2147473113" r:id="rId53"/>
    <p:sldId id="2147473114" r:id="rId54"/>
    <p:sldId id="2147473115" r:id="rId55"/>
    <p:sldId id="2147480545" r:id="rId56"/>
    <p:sldId id="2147473116" r:id="rId57"/>
    <p:sldId id="2147473117" r:id="rId58"/>
    <p:sldId id="2147473118" r:id="rId59"/>
    <p:sldId id="2147473119" r:id="rId60"/>
    <p:sldId id="2147473120" r:id="rId61"/>
    <p:sldId id="2147480546" r:id="rId62"/>
    <p:sldId id="2147473121" r:id="rId63"/>
    <p:sldId id="2147473122" r:id="rId64"/>
    <p:sldId id="2147480491" r:id="rId65"/>
    <p:sldId id="2147480500" r:id="rId66"/>
    <p:sldId id="2147480501" r:id="rId67"/>
    <p:sldId id="2147480499" r:id="rId68"/>
    <p:sldId id="2147480502" r:id="rId69"/>
    <p:sldId id="2147480528" r:id="rId70"/>
    <p:sldId id="2147480529" r:id="rId71"/>
    <p:sldId id="2147480530" r:id="rId72"/>
    <p:sldId id="2147480531" r:id="rId73"/>
    <p:sldId id="2147480532" r:id="rId74"/>
    <p:sldId id="2147480533" r:id="rId75"/>
    <p:sldId id="2147480534" r:id="rId76"/>
    <p:sldId id="2147480535" r:id="rId77"/>
    <p:sldId id="2147480536" r:id="rId78"/>
    <p:sldId id="2147480538" r:id="rId79"/>
    <p:sldId id="2147480539" r:id="rId80"/>
  </p:sldIdLst>
  <p:sldSz cx="12192000" cy="6858000"/>
  <p:notesSz cx="6858000" cy="9144000"/>
  <p:custDataLst>
    <p:tags r:id="rId82"/>
  </p:custData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rédéfinie" id="{1D65CF82-07C9-46EC-9CEB-A5A28495ED5E}">
          <p14:sldIdLst>
            <p14:sldId id="2147473124"/>
            <p14:sldId id="2147473090"/>
            <p14:sldId id="2147473125"/>
            <p14:sldId id="2147473127"/>
          </p14:sldIdLst>
        </p14:section>
        <p14:section name="1 INTRODUCTION" id="{8AAD6397-9DF2-4967-8C67-425258CC98FD}">
          <p14:sldIdLst>
            <p14:sldId id="2147473132"/>
            <p14:sldId id="2147473131"/>
            <p14:sldId id="2147473128"/>
            <p14:sldId id="2147473129"/>
            <p14:sldId id="2147473133"/>
            <p14:sldId id="2147473130"/>
          </p14:sldIdLst>
        </p14:section>
        <p14:section name="2 La technologie" id="{D29ADE14-8F52-4A9A-9376-8D0E3D709745}">
          <p14:sldIdLst>
            <p14:sldId id="2147473134"/>
            <p14:sldId id="2147473099"/>
            <p14:sldId id="287"/>
            <p14:sldId id="288"/>
            <p14:sldId id="289"/>
          </p14:sldIdLst>
        </p14:section>
        <p14:section name="3 Spécifications techniques" id="{8EC13C30-FBBD-42D1-B1B9-1D6F96908119}">
          <p14:sldIdLst>
            <p14:sldId id="2147473136"/>
            <p14:sldId id="2147473135"/>
            <p14:sldId id="2147480485"/>
            <p14:sldId id="2147480486"/>
            <p14:sldId id="2147480487"/>
          </p14:sldIdLst>
        </p14:section>
        <p14:section name="4 Votre rôle est essentiel" id="{18716554-AA54-4187-BCF0-776CDA91FE84}">
          <p14:sldIdLst>
            <p14:sldId id="2147480488"/>
            <p14:sldId id="2147480492"/>
            <p14:sldId id="2147473085"/>
            <p14:sldId id="2147473083"/>
            <p14:sldId id="2147473104"/>
            <p14:sldId id="2147473107"/>
            <p14:sldId id="2147473105"/>
            <p14:sldId id="2147473102"/>
            <p14:sldId id="2147473103"/>
            <p14:sldId id="2147473100"/>
            <p14:sldId id="2147473101"/>
            <p14:sldId id="2147473097"/>
            <p14:sldId id="2147473096"/>
            <p14:sldId id="2147473098"/>
            <p14:sldId id="2147473106"/>
          </p14:sldIdLst>
        </p14:section>
        <p14:section name="5 Voyager avec notre client" id="{BF7F52AE-22BA-4D81-B68E-F32031298667}">
          <p14:sldIdLst>
            <p14:sldId id="2147480490"/>
            <p14:sldId id="2147473094"/>
            <p14:sldId id="2147480493"/>
            <p14:sldId id="2147473086"/>
            <p14:sldId id="2147473092"/>
            <p14:sldId id="2147473089"/>
            <p14:sldId id="2147473088"/>
            <p14:sldId id="2147480542"/>
            <p14:sldId id="2147480543"/>
            <p14:sldId id="2147473093"/>
            <p14:sldId id="2147473108"/>
            <p14:sldId id="2147473110"/>
            <p14:sldId id="2147480544"/>
            <p14:sldId id="2147473111"/>
            <p14:sldId id="2147473112"/>
            <p14:sldId id="2147480540"/>
            <p14:sldId id="2147473113"/>
            <p14:sldId id="2147473114"/>
            <p14:sldId id="2147473115"/>
            <p14:sldId id="2147480545"/>
            <p14:sldId id="2147473116"/>
            <p14:sldId id="2147473117"/>
            <p14:sldId id="2147473118"/>
            <p14:sldId id="2147473119"/>
            <p14:sldId id="2147473120"/>
            <p14:sldId id="2147480546"/>
            <p14:sldId id="2147473121"/>
            <p14:sldId id="2147473122"/>
            <p14:sldId id="2147480491"/>
            <p14:sldId id="2147480500"/>
            <p14:sldId id="2147480501"/>
            <p14:sldId id="2147480499"/>
            <p14:sldId id="2147480502"/>
            <p14:sldId id="2147480528"/>
            <p14:sldId id="2147480529"/>
            <p14:sldId id="2147480530"/>
            <p14:sldId id="2147480531"/>
            <p14:sldId id="2147480532"/>
            <p14:sldId id="2147480533"/>
            <p14:sldId id="2147480534"/>
            <p14:sldId id="2147480535"/>
            <p14:sldId id="2147480536"/>
            <p14:sldId id="2147480538"/>
            <p14:sldId id="21474805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913" userDrawn="1">
          <p15:clr>
            <a:srgbClr val="A4A3A4"/>
          </p15:clr>
        </p15:guide>
        <p15:guide id="2" pos="234" userDrawn="1">
          <p15:clr>
            <a:srgbClr val="A4A3A4"/>
          </p15:clr>
        </p15:guide>
        <p15:guide id="3" pos="74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97D2FF"/>
    <a:srgbClr val="586C98"/>
    <a:srgbClr val="63708D"/>
    <a:srgbClr val="5179BB"/>
    <a:srgbClr val="1F6040"/>
    <a:srgbClr val="FFF26B"/>
    <a:srgbClr val="A7E3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89" autoAdjust="0"/>
    <p:restoredTop sz="85866" autoAdjust="0"/>
  </p:normalViewPr>
  <p:slideViewPr>
    <p:cSldViewPr snapToGrid="0">
      <p:cViewPr varScale="1">
        <p:scale>
          <a:sx n="76" d="100"/>
          <a:sy n="76" d="100"/>
        </p:scale>
        <p:origin x="120" y="474"/>
      </p:cViewPr>
      <p:guideLst>
        <p:guide orient="horz" pos="913"/>
        <p:guide pos="234"/>
        <p:guide pos="7469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5AE77-9EE5-4F1E-A3F3-1615E2D44509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A93AA1-D3D2-4630-94B5-C1F4F169D5FB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859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93AA1-D3D2-4630-94B5-C1F4F169D5F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6111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36161E-365C-E3E2-2714-9708BDAD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E8BC7ED-BC41-2864-DD59-773C9A9A4D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6285CF1-D3CE-2CEC-633A-074CE67090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noProof="0">
                <a:solidFill>
                  <a:srgbClr val="FF0000"/>
                </a:solidFill>
                <a:highlight>
                  <a:srgbClr val="FFFF00"/>
                </a:highlight>
              </a:rPr>
              <a:t>PETER CHE SPINGE E LA FA ENTRARE ? ? ?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573200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692A90-D985-7029-CB0D-CD51D4BED9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CB5C761-4718-152C-2D41-84EA4DB297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17C3B44-EAFA-9E19-12AF-9BAAD8A5E2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146585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DC52B4-209F-71B7-44C5-564210AF2D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34A5FF2-A415-F515-6248-5A060620F4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7E42100-89E5-6CEF-6BF1-6DDB9BD204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noProof="0">
                <a:solidFill>
                  <a:srgbClr val="FF0000"/>
                </a:solidFill>
                <a:highlight>
                  <a:srgbClr val="FFFF00"/>
                </a:highlight>
              </a:rPr>
              <a:t>PETER CHE SPINGE E LA FA ENTRARE ? ? ?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626570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26F448-DF2B-E97B-47F3-AF63195B25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A16CA90-D5C5-4ED5-B396-96AD485155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EA9D395-59F8-605C-AE6B-BB43745943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353148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9606A-0F7E-CBC6-870C-7048C68982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0E8E182-A716-2FA1-ED1E-4756D62951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185504D-654D-275E-18B8-E330113F5E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395270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D5E54B-6DD3-6785-4E66-60D3CE3D9D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DD422A8-9C5B-CA03-5AFE-A2E2038C5F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720B5BD-BD44-2782-53EE-B14F2A0AA1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190697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A37272-4925-85D4-39C6-65C7157291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2DE36F2-BFEE-A6EA-9746-EC6BA028CF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8F19996-6F55-5AA5-4F36-1FAF047412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930224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665D7E-957D-0924-8342-5ED0653E1E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D6AFBC0-2C53-E52F-78E0-F7A4872A95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27F3CC2-9A6A-9850-7D96-AE2654E241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741927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4062E0-D9D8-29AB-B874-21847BB90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711EFB2-F321-61E9-5D36-7F2FE6F73E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564F5D4-ED4A-0533-91D9-BE9F0A6C55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048647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ADF84C-EC2F-8727-F671-525A5C36FF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D72F9A6-99D9-697C-B1CF-B6E4594831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75E2F8B-8620-3017-9FE8-8AD423EB41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764782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0E4048-A059-5880-916F-9C06A3FB47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252FFA4-3545-5C71-194D-6D3A170A33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64761ED-9694-EAC0-26CC-7BDD2C6E5D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Aft>
                <a:spcPts val="1200"/>
              </a:spcAft>
            </a:pPr>
            <a:endParaRPr lang="en-US" sz="1200" noProof="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5100965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AAB742-7980-1A3B-B50F-848F83F8C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16177E5-A031-6BA7-2F25-FE817AC807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C788AF8-FC3B-BB96-31A5-F317EF2EDD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067795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12316-C717-F3CE-D122-2C0039799E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7CD8094-6C62-B17A-733B-8BA50ACA90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30429AC-B542-B491-53EE-2E94D03491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250776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DA27F7-DAC7-1F8B-6DF5-F30AC6236E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BC57E06-CF0A-D91A-6179-A4004D0B8A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63F48D1-1214-7101-B19A-4DDFEC07F8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787827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D93768-1A57-E623-655C-ED67CB444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F52E92E-1174-FBEE-ADD3-B27968E253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1B1909E-562D-0AE1-E4E1-1D9B27C17C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839670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6F335C-2FA9-6FEA-0FBC-14E1B14549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A377EE2-C95B-5BC1-B1DB-528E750862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B95D0AF-43F7-ACE7-F398-8F8AEA8310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815856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64E2FE-7ECB-589E-0B78-276534C859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C41E7F5-1E17-D3F5-3B30-1504CEBD3C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2F85248-39C0-7147-BF83-7B4E98ABA6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2538910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B46C69-AADE-6E5A-9DDA-78D5EFA962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00D422F-5632-4614-74C1-9D51FD7C95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9E3313C-D79F-6971-00D5-1C95B489C4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324630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0CD04-04AE-9444-0308-1F35B301AC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6D50A47-6E8E-8541-B8AB-66BDD2001B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F5A3390-A954-07C2-79BD-C1F3A1919A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1387581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E47287-BDA0-7F57-AC80-76842BE137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A83E223-620E-9E19-60A8-79484E8BE2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8AD8436-B80E-FE9F-17FA-486F761768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2147039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68A2D8-3D97-B799-2F42-AA29B8D6B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77C83FE-006E-3437-EF7F-623A49A701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11D0C27-B57F-7C8E-EE89-EC71949212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noProof="0">
                <a:solidFill>
                  <a:srgbClr val="FF0000"/>
                </a:solidFill>
                <a:highlight>
                  <a:srgbClr val="FFFF00"/>
                </a:highlight>
              </a:rPr>
              <a:t>PETER CHE SPINGE E LA FA ENTRARE ? ? ?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31210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6875EA-3930-96C3-77A4-35B1D13EE7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1220D8D-4810-1C35-AD71-50A5802A84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69B2C88-D480-2F84-A7F5-1CDA29442D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319518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9BA38-96C7-E6A2-246C-5D2EC33869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48FB199-DBEC-9A25-920A-09B960ED4D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47F2F06-ABF8-42BA-39B8-A3A028633C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0137412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DA49D5-52ED-16C5-4666-5307514941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296C9F8-1BFD-5F39-1B6B-EA42815D46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8949E74-9205-C692-7822-A55570611D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6012189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DC8108-8224-6318-2685-BE820FE0D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86DA447-2FA6-4E82-0F6A-B93D28AAAA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475CCF8-0399-07C2-4831-3219D3A482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2291422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5863FB-8B8A-F650-3331-3B1B7477A3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F4C4295-1BF8-F38B-ABDC-778B32A254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73EC927-3317-C886-70B1-D16C38B796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4086315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0461D5-3CA0-6A35-86B2-24B9E06A22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3E19909-A66D-FCEC-5EB2-7A11AE0D39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220DE6E-66E8-6630-590B-4E32F876EE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8672655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AA420A-0324-DA5B-267B-E8C9A8C2F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763F2FA-455B-2391-9BF8-B6596EB7A2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8984D73-FDB9-9FC8-3B29-76BBDD13C6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3905850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1523E9-9D30-D922-780E-6822962363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7BF49C3-2FE9-5EE3-8D38-D27CA0C409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E672D88-B02D-7D4A-2DE6-A8AD039027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827169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9C769-8A7C-F0A4-1886-0E88759799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858DE00-0A18-F23E-EE37-B9B763482D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023A370-4407-BC0B-E36E-5B6463FFC9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3099009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82A6CB-6672-C238-E570-9F2FEC7BD9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0A17F6C-E843-A528-C45A-89751A961E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7295BA8-A7D0-DB35-B079-2FF6394493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1870845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E3BA8E-88F2-0216-7E50-38D0552C21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5981091-A6F6-125B-6BBA-EF25E6590D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EE15959-4461-ACEA-8D1A-FEC57F48D6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779342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C35C9-D9DA-1DF3-DA1E-37DD7A8559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C0EB51B-8609-8CB1-C8C3-455A806860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7C74A16-F9DC-FB99-AEE1-3C224FF971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5496257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35E76F-ADEC-1CC5-E49B-1C54E81A1C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25E7D2B-3F0A-A011-59C8-95D932C7B7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10C1174-3C7F-ED5E-20CB-9392864B92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6569585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CC7CFA-31F8-709A-A833-35CC45A82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1170FB0-4B3D-4153-9210-CFC6F2C99C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9309C3A-517E-3A17-4D67-379E88C862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1085749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B2B2A6-DBA8-49F5-2C55-9514128064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EBC16DD-F8C9-F71E-1CCA-FF16F423E6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1EA54A7-754F-44AE-371E-9BC085ACD0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7491298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F88FD4-2313-3C94-0F44-0E1AC7FBE9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C4C984B-64DE-B575-BC17-7DCB7259F1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18033C8-3E8A-427E-6D32-EE84172CA2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0530720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21B5ED-5968-ADF2-0A20-BAB78F9D31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806B4E8-D872-C4F9-FF73-AE3355A6DA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F638B81-64B1-5A22-1C2D-3973ABCB56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6410849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A8B300-B50E-58FB-8C93-730E9560B2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3F48921-A072-C04F-233B-BB54B57AA8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2C3E0E0-D12B-79A0-D059-0964516279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9790549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78CD70-C90D-A62E-0ED7-A8BF6438CC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517DDCC-B4CB-CC44-B79A-B747236183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974F9F2-7D79-CA23-9F89-D4486310C3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7796087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71370-0480-4FD4-9234-5DC7841529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24C2BAA-9DFA-94E6-FACA-908253DFA8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755DCD9-35BE-BF53-57B9-283CD47108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9342004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F6DE93-9366-AFCE-DD98-35155C436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5EA6C6A-3907-421D-8D08-9D50A02343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42FF931-C2E9-A5D0-935B-C183240427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8255711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257FCA-0007-EFD0-6700-187D65FA82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19AF26A-A4C3-E9C4-0149-1A45448997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181FB67-C1B6-8626-F15D-F65FC7AA50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208834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E64499-3013-E95A-23DE-6133DC2F46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F74536F-CB88-EB7C-7725-1BCB649C3E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F6D092D-07F7-6656-C78D-254BCA5624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noProof="0">
                <a:solidFill>
                  <a:srgbClr val="FF0000"/>
                </a:solidFill>
                <a:highlight>
                  <a:srgbClr val="FFFF00"/>
                </a:highlight>
              </a:rPr>
              <a:t>PETER CHE SPINGE E LA FA ENTRARE ? ? ?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421787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702994-FB73-68A2-24A4-77F5FD8A0F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E33F9C8-2DAA-2937-0A79-A475BCCDE3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CAFF1BC-6ABA-8D5E-71A7-23AFFD59E9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855325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A2A5D-B448-3217-2D05-D9036496AD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7EF5C9B-50A0-1465-BEC5-8D7AC37AC6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D4F9B63-7086-DC74-A031-0CECF6BC59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0502528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C3A7A5-C7D3-90C0-EDDC-283FD015D6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8ED4839-15C6-ABC1-0AA4-DE07343D55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82CC6AD-F30E-2B5D-5666-33B3320FA9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473065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B24981-8395-41EC-A143-6F3EDA560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E313309-E35A-C004-8AF1-97B532241C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CD846A6-25C0-D71C-3963-3F05BAC4A5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5647609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7357B5-3460-77F8-5972-F2C08B317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762E2DE-D8FD-E34C-C553-2D15BEBAF3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9CCFD2F-B942-11BF-A118-741A0C89B1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3844325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9D3DFB-7EF9-DFE1-8E29-85455974A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6F0C8FF-1FFE-F69B-D7E5-DD0A5005F7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C8BC960-B0D2-2C3E-B9FD-2ECF243347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8194581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EE972E-1E5C-B4F9-D807-438E326FAD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49E5999-4E63-AFA4-A4D4-4B4B69F1B3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6C74B77-C57B-DAEE-BE33-D876641736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8850942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026D98-EDA3-96DF-27B6-0A99490E47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E2FB88F-8049-D24A-8BE6-BD30C67D66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491798C-F9FA-1796-B21B-3C40DE36FD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831634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90254A-5312-7767-3E1F-D8B591A7F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BD27FE6-9837-E21E-3051-7766178040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4C7B5CCD-C54B-93C0-CC63-6B36A83521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noProof="0">
                <a:solidFill>
                  <a:srgbClr val="FF0000"/>
                </a:solidFill>
                <a:highlight>
                  <a:srgbClr val="FFFF00"/>
                </a:highlight>
              </a:rPr>
              <a:t>PHOTO ? ? ?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66269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1C0260-FE3B-7D12-0E33-DDEDF3803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8412397-B590-FC87-D9EC-09FEA5E919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8C32932-5FB3-FD48-9EFA-46F91F8142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835542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noProof="0">
                <a:solidFill>
                  <a:srgbClr val="FF0000"/>
                </a:solidFill>
                <a:highlight>
                  <a:srgbClr val="FFFF00"/>
                </a:highlight>
              </a:rPr>
              <a:t>PHOTO ? ? ?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A93AA1-D3D2-4630-94B5-C1F4F169D5F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5225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E58CA7-89FA-BA08-45CF-3DD46C7C03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A933417-D568-38A0-8C12-A2FC610223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3188" y="738188"/>
            <a:ext cx="6591300" cy="3706812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D69B17D-A976-808C-FE44-6A2DCE4E93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46047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7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7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7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7" Type="http://schemas.openxmlformats.org/officeDocument/2006/relationships/image" Target="../media/image5.png"/><Relationship Id="rId12" Type="http://schemas.openxmlformats.org/officeDocument/2006/relationships/image" Target="../media/image1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image" Target="../media/image4.svg"/><Relationship Id="rId11" Type="http://schemas.openxmlformats.org/officeDocument/2006/relationships/image" Target="../media/image11.png"/><Relationship Id="rId5" Type="http://schemas.openxmlformats.org/officeDocument/2006/relationships/image" Target="../media/image3.png"/><Relationship Id="rId10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9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4.png"/><Relationship Id="rId3" Type="http://schemas.openxmlformats.org/officeDocument/2006/relationships/image" Target="../media/image1.gif"/><Relationship Id="rId7" Type="http://schemas.openxmlformats.org/officeDocument/2006/relationships/image" Target="../media/image5.png"/><Relationship Id="rId12" Type="http://schemas.openxmlformats.org/officeDocument/2006/relationships/image" Target="../media/image1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6" Type="http://schemas.openxmlformats.org/officeDocument/2006/relationships/image" Target="../media/image4.svg"/><Relationship Id="rId11" Type="http://schemas.openxmlformats.org/officeDocument/2006/relationships/image" Target="../media/image11.png"/><Relationship Id="rId5" Type="http://schemas.openxmlformats.org/officeDocument/2006/relationships/image" Target="../media/image3.png"/><Relationship Id="rId10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9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7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6" Type="http://schemas.openxmlformats.org/officeDocument/2006/relationships/image" Target="../media/image4.svg"/><Relationship Id="rId11" Type="http://schemas.openxmlformats.org/officeDocument/2006/relationships/image" Target="../media/image11.png"/><Relationship Id="rId5" Type="http://schemas.openxmlformats.org/officeDocument/2006/relationships/image" Target="../media/image3.png"/><Relationship Id="rId10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9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4" Type="http://schemas.openxmlformats.org/officeDocument/2006/relationships/image" Target="../media/image1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7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gif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8933AB6-F5B8-D35D-18B1-0540EDB105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D643D50B-2AD8-373D-FB46-55A648A4FE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D7F602A-0AE9-EBA2-23D3-BBDBA7DA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7264-52C4-4862-A79C-8DD97424402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13541C2-675E-E8E0-F9EA-F2A4A88689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318A3F2-2F43-FE15-F61C-EEF9916A0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0A4F0-9B6D-4E81-8139-40BC4C2902F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735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D1E700C6-8027-559D-1535-1476CDD21A08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90CB70DF-694A-0BF3-5EEC-59DB406DA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>
              <a:defRPr lang="en-US" sz="3200" b="1" cap="all" baseline="0" dirty="0">
                <a:solidFill>
                  <a:srgbClr val="1F6040"/>
                </a:solidFill>
                <a:latin typeface="+mn-lt"/>
              </a:defRPr>
            </a:lvl1pPr>
          </a:lstStyle>
          <a:p>
            <a:pPr lvl="0"/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6152B95C-2B0D-12BB-4250-4379E35B852B}"/>
              </a:ext>
            </a:extLst>
          </p:cNvPr>
          <p:cNvSpPr/>
          <p:nvPr userDrawn="1"/>
        </p:nvSpPr>
        <p:spPr>
          <a:xfrm>
            <a:off x="344032" y="257588"/>
            <a:ext cx="297318" cy="682331"/>
          </a:xfrm>
          <a:prstGeom prst="rect">
            <a:avLst/>
          </a:prstGeom>
          <a:solidFill>
            <a:srgbClr val="1F6040"/>
          </a:solidFill>
          <a:ln>
            <a:solidFill>
              <a:srgbClr val="1F604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8"/>
          </a:p>
        </p:txBody>
      </p:sp>
      <p:sp>
        <p:nvSpPr>
          <p:cNvPr id="19" name="Segnaposto numero diapositiva 2">
            <a:extLst>
              <a:ext uri="{FF2B5EF4-FFF2-40B4-BE49-F238E27FC236}">
                <a16:creationId xmlns:a16="http://schemas.microsoft.com/office/drawing/2014/main" id="{1C7D1ABD-A6E0-45B5-4CB6-4E4EADC350E4}"/>
              </a:ext>
            </a:extLst>
          </p:cNvPr>
          <p:cNvSpPr txBox="1">
            <a:spLocks/>
          </p:cNvSpPr>
          <p:nvPr userDrawn="1"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‹N›</a:t>
            </a:fld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  <a:endParaRPr lang="it-IT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C9B24505-565F-A8CD-0904-8ADB19099A55}"/>
              </a:ext>
            </a:extLst>
          </p:cNvPr>
          <p:cNvSpPr/>
          <p:nvPr userDrawn="1"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7498878E-FE73-AD0F-0054-947DF53C844E}"/>
              </a:ext>
            </a:extLst>
          </p:cNvPr>
          <p:cNvSpPr/>
          <p:nvPr userDrawn="1"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5" name="Immagine 4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A3C1083C-41A1-FE1C-13BE-B7CD3620D2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9A28F6CA-EBA1-6A94-9D3C-DE75D4CE9B7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C5203B19-E4DB-9065-DDFD-09E3E94B323E}"/>
              </a:ext>
            </a:extLst>
          </p:cNvPr>
          <p:cNvSpPr/>
          <p:nvPr userDrawn="1"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1" name="sdbd44497ac94bc4a07b47d951e92343">
            <a:extLst>
              <a:ext uri="{FF2B5EF4-FFF2-40B4-BE49-F238E27FC236}">
                <a16:creationId xmlns:a16="http://schemas.microsoft.com/office/drawing/2014/main" id="{C411675B-F60E-0B97-F333-B2575A285692}"/>
              </a:ext>
            </a:extLst>
          </p:cNvPr>
          <p:cNvPicPr>
            <a:picLocks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12" name="Gruppo 11">
            <a:extLst>
              <a:ext uri="{FF2B5EF4-FFF2-40B4-BE49-F238E27FC236}">
                <a16:creationId xmlns:a16="http://schemas.microsoft.com/office/drawing/2014/main" id="{AC7FCC4E-9428-61BD-208F-FAF91652C575}"/>
              </a:ext>
            </a:extLst>
          </p:cNvPr>
          <p:cNvGrpSpPr/>
          <p:nvPr userDrawn="1"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15" name="Immagine 14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6EC81242-BC45-24AA-0B02-F726F051138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22" name="Immagine 21">
              <a:extLst>
                <a:ext uri="{FF2B5EF4-FFF2-40B4-BE49-F238E27FC236}">
                  <a16:creationId xmlns:a16="http://schemas.microsoft.com/office/drawing/2014/main" id="{DF7D6ADB-0CDC-5C3B-E18B-4CAC590DC13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23" name="Connettore diritto 22">
              <a:extLst>
                <a:ext uri="{FF2B5EF4-FFF2-40B4-BE49-F238E27FC236}">
                  <a16:creationId xmlns:a16="http://schemas.microsoft.com/office/drawing/2014/main" id="{786971F1-BC1C-3934-8A20-EBB674E4349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759951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D1E700C6-8027-559D-1535-1476CDD21A08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19" name="Segnaposto numero diapositiva 2">
            <a:extLst>
              <a:ext uri="{FF2B5EF4-FFF2-40B4-BE49-F238E27FC236}">
                <a16:creationId xmlns:a16="http://schemas.microsoft.com/office/drawing/2014/main" id="{1C7D1ABD-A6E0-45B5-4CB6-4E4EADC350E4}"/>
              </a:ext>
            </a:extLst>
          </p:cNvPr>
          <p:cNvSpPr txBox="1">
            <a:spLocks/>
          </p:cNvSpPr>
          <p:nvPr userDrawn="1"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‹N›</a:t>
            </a:fld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  <a:endParaRPr lang="it-IT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C9B24505-565F-A8CD-0904-8ADB19099A55}"/>
              </a:ext>
            </a:extLst>
          </p:cNvPr>
          <p:cNvSpPr/>
          <p:nvPr userDrawn="1"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7498878E-FE73-AD0F-0054-947DF53C844E}"/>
              </a:ext>
            </a:extLst>
          </p:cNvPr>
          <p:cNvSpPr/>
          <p:nvPr userDrawn="1"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5" name="Immagine 4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A3C1083C-41A1-FE1C-13BE-B7CD3620D2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9A28F6CA-EBA1-6A94-9D3C-DE75D4CE9B7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264ECE59-BE5E-BA0B-526A-F6DDD95184D6}"/>
              </a:ext>
            </a:extLst>
          </p:cNvPr>
          <p:cNvSpPr/>
          <p:nvPr userDrawn="1"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2" name="sdbd44497ac94bc4a07b47d951e92343">
            <a:extLst>
              <a:ext uri="{FF2B5EF4-FFF2-40B4-BE49-F238E27FC236}">
                <a16:creationId xmlns:a16="http://schemas.microsoft.com/office/drawing/2014/main" id="{E742D3B3-27C9-450A-0BC5-2426650C5EE3}"/>
              </a:ext>
            </a:extLst>
          </p:cNvPr>
          <p:cNvPicPr>
            <a:picLocks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4" name="Gruppo 3">
            <a:extLst>
              <a:ext uri="{FF2B5EF4-FFF2-40B4-BE49-F238E27FC236}">
                <a16:creationId xmlns:a16="http://schemas.microsoft.com/office/drawing/2014/main" id="{302EA9F4-6F9A-BD7D-669C-8E828A614EF7}"/>
              </a:ext>
            </a:extLst>
          </p:cNvPr>
          <p:cNvGrpSpPr/>
          <p:nvPr userDrawn="1"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6" name="Immagine 5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94CE955A-ADDB-A10E-2675-14F69249A38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F04AA105-DFA7-32DA-E235-21B1EB0873F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11" name="Connettore diritto 10">
              <a:extLst>
                <a:ext uri="{FF2B5EF4-FFF2-40B4-BE49-F238E27FC236}">
                  <a16:creationId xmlns:a16="http://schemas.microsoft.com/office/drawing/2014/main" id="{CCC3B384-A7DA-6EE1-567C-0A8B05AF699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86508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D1E700C6-8027-559D-1535-1476CDD21A08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19" name="Segnaposto numero diapositiva 2">
            <a:extLst>
              <a:ext uri="{FF2B5EF4-FFF2-40B4-BE49-F238E27FC236}">
                <a16:creationId xmlns:a16="http://schemas.microsoft.com/office/drawing/2014/main" id="{1C7D1ABD-A6E0-45B5-4CB6-4E4EADC350E4}"/>
              </a:ext>
            </a:extLst>
          </p:cNvPr>
          <p:cNvSpPr txBox="1">
            <a:spLocks/>
          </p:cNvSpPr>
          <p:nvPr userDrawn="1"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‹N›</a:t>
            </a:fld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  <a:endParaRPr lang="it-IT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C9B24505-565F-A8CD-0904-8ADB19099A55}"/>
              </a:ext>
            </a:extLst>
          </p:cNvPr>
          <p:cNvSpPr/>
          <p:nvPr userDrawn="1"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7498878E-FE73-AD0F-0054-947DF53C844E}"/>
              </a:ext>
            </a:extLst>
          </p:cNvPr>
          <p:cNvSpPr/>
          <p:nvPr userDrawn="1"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5" name="Immagine 4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A3C1083C-41A1-FE1C-13BE-B7CD3620D2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9A28F6CA-EBA1-6A94-9D3C-DE75D4CE9B7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C5203B19-E4DB-9065-DDFD-09E3E94B323E}"/>
              </a:ext>
            </a:extLst>
          </p:cNvPr>
          <p:cNvSpPr/>
          <p:nvPr userDrawn="1"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1" name="sdbd44497ac94bc4a07b47d951e92343">
            <a:extLst>
              <a:ext uri="{FF2B5EF4-FFF2-40B4-BE49-F238E27FC236}">
                <a16:creationId xmlns:a16="http://schemas.microsoft.com/office/drawing/2014/main" id="{C411675B-F60E-0B97-F333-B2575A285692}"/>
              </a:ext>
            </a:extLst>
          </p:cNvPr>
          <p:cNvPicPr>
            <a:picLocks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2" name="Gruppo 1">
            <a:extLst>
              <a:ext uri="{FF2B5EF4-FFF2-40B4-BE49-F238E27FC236}">
                <a16:creationId xmlns:a16="http://schemas.microsoft.com/office/drawing/2014/main" id="{039D56DE-DB8C-1D51-298C-15F7C4A4177E}"/>
              </a:ext>
            </a:extLst>
          </p:cNvPr>
          <p:cNvGrpSpPr/>
          <p:nvPr userDrawn="1"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6" name="Immagine 5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CB6D1217-F3AC-66EF-E962-4DB3F9DEDD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9DCB371A-3EDA-024D-8109-C249C46CA3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13" name="Connettore diritto 12">
              <a:extLst>
                <a:ext uri="{FF2B5EF4-FFF2-40B4-BE49-F238E27FC236}">
                  <a16:creationId xmlns:a16="http://schemas.microsoft.com/office/drawing/2014/main" id="{594D4AFD-BACF-02D5-BA00-3714CA6BEA3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ttangolo 13">
            <a:extLst>
              <a:ext uri="{FF2B5EF4-FFF2-40B4-BE49-F238E27FC236}">
                <a16:creationId xmlns:a16="http://schemas.microsoft.com/office/drawing/2014/main" id="{F1DEA80E-6420-5A49-D293-BD59B5FB78A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525C7ADA-498E-8E24-FCA3-A2750A17FA33}"/>
              </a:ext>
            </a:extLst>
          </p:cNvPr>
          <p:cNvSpPr/>
          <p:nvPr userDrawn="1"/>
        </p:nvSpPr>
        <p:spPr>
          <a:xfrm>
            <a:off x="361957" y="381000"/>
            <a:ext cx="11468094" cy="609600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buNone/>
            </a:pPr>
            <a:endParaRPr lang="it-IT" sz="3200" b="1" cap="all" baseline="0">
              <a:solidFill>
                <a:srgbClr val="1F6040"/>
              </a:solidFill>
              <a:ea typeface="+mj-ea"/>
              <a:cs typeface="+mj-cs"/>
            </a:endParaRPr>
          </a:p>
        </p:txBody>
      </p:sp>
      <p:sp>
        <p:nvSpPr>
          <p:cNvPr id="16" name="Segno di moltiplicazione 15">
            <a:extLst>
              <a:ext uri="{FF2B5EF4-FFF2-40B4-BE49-F238E27FC236}">
                <a16:creationId xmlns:a16="http://schemas.microsoft.com/office/drawing/2014/main" id="{3E67D996-B139-2EF3-AC11-C87D40BCE0FB}"/>
              </a:ext>
            </a:extLst>
          </p:cNvPr>
          <p:cNvSpPr/>
          <p:nvPr userDrawn="1"/>
        </p:nvSpPr>
        <p:spPr>
          <a:xfrm>
            <a:off x="11277978" y="465845"/>
            <a:ext cx="499235" cy="499235"/>
          </a:xfrm>
          <a:prstGeom prst="mathMultiply">
            <a:avLst>
              <a:gd name="adj1" fmla="val 773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887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2F3D4603-FD36-8EAC-7E0B-126057A27271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18" name="Segnaposto numero diapositiva 2">
            <a:extLst>
              <a:ext uri="{FF2B5EF4-FFF2-40B4-BE49-F238E27FC236}">
                <a16:creationId xmlns:a16="http://schemas.microsoft.com/office/drawing/2014/main" id="{0B05FCDB-364D-F51F-CBC6-FA1ABB8B8396}"/>
              </a:ext>
            </a:extLst>
          </p:cNvPr>
          <p:cNvSpPr txBox="1">
            <a:spLocks/>
          </p:cNvSpPr>
          <p:nvPr userDrawn="1"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‹N›</a:t>
            </a:fld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  <a:endParaRPr lang="it-IT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Rettangolo 19">
            <a:extLst>
              <a:ext uri="{FF2B5EF4-FFF2-40B4-BE49-F238E27FC236}">
                <a16:creationId xmlns:a16="http://schemas.microsoft.com/office/drawing/2014/main" id="{DE85F576-919E-8AAC-7E36-5980E6E2EBC0}"/>
              </a:ext>
            </a:extLst>
          </p:cNvPr>
          <p:cNvSpPr/>
          <p:nvPr userDrawn="1"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49227EE4-302E-2F47-37CB-06685978E4C4}"/>
              </a:ext>
            </a:extLst>
          </p:cNvPr>
          <p:cNvSpPr/>
          <p:nvPr userDrawn="1"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22" name="Immagine 21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E0B3EA8A-E33E-D01B-8E79-52F1C4B0B5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23" name="Immagine 22">
            <a:extLst>
              <a:ext uri="{FF2B5EF4-FFF2-40B4-BE49-F238E27FC236}">
                <a16:creationId xmlns:a16="http://schemas.microsoft.com/office/drawing/2014/main" id="{D0C66D55-DE91-786B-D7F2-16860316BC5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25" name="Rettangolo 24">
            <a:extLst>
              <a:ext uri="{FF2B5EF4-FFF2-40B4-BE49-F238E27FC236}">
                <a16:creationId xmlns:a16="http://schemas.microsoft.com/office/drawing/2014/main" id="{5FD64981-5AAC-32BA-2E0E-1F896D910E6C}"/>
              </a:ext>
            </a:extLst>
          </p:cNvPr>
          <p:cNvSpPr/>
          <p:nvPr userDrawn="1"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26" name="sdbd44497ac94bc4a07b47d951e92343">
            <a:extLst>
              <a:ext uri="{FF2B5EF4-FFF2-40B4-BE49-F238E27FC236}">
                <a16:creationId xmlns:a16="http://schemas.microsoft.com/office/drawing/2014/main" id="{6E4B765E-A31A-9C1B-5DD7-68462B84B1EC}"/>
              </a:ext>
            </a:extLst>
          </p:cNvPr>
          <p:cNvPicPr>
            <a:picLocks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27" name="Gruppo 26">
            <a:extLst>
              <a:ext uri="{FF2B5EF4-FFF2-40B4-BE49-F238E27FC236}">
                <a16:creationId xmlns:a16="http://schemas.microsoft.com/office/drawing/2014/main" id="{8010F522-AEE9-9FA1-F825-F75D43F0BE5E}"/>
              </a:ext>
            </a:extLst>
          </p:cNvPr>
          <p:cNvGrpSpPr/>
          <p:nvPr userDrawn="1"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28" name="Immagine 27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7E78496D-FBE2-CE34-F5C2-4101CFB41ED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29" name="Immagine 28">
              <a:extLst>
                <a:ext uri="{FF2B5EF4-FFF2-40B4-BE49-F238E27FC236}">
                  <a16:creationId xmlns:a16="http://schemas.microsoft.com/office/drawing/2014/main" id="{A4CDEF4F-D33E-DBEF-0BF0-696464C1A34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30" name="Connettore diritto 29">
              <a:extLst>
                <a:ext uri="{FF2B5EF4-FFF2-40B4-BE49-F238E27FC236}">
                  <a16:creationId xmlns:a16="http://schemas.microsoft.com/office/drawing/2014/main" id="{384AF7EC-8B28-9903-8BF8-9E80D0DE537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ttangolo 30">
            <a:extLst>
              <a:ext uri="{FF2B5EF4-FFF2-40B4-BE49-F238E27FC236}">
                <a16:creationId xmlns:a16="http://schemas.microsoft.com/office/drawing/2014/main" id="{29CBDAC6-E3B9-B19B-8EDC-3C6168E2561F}"/>
              </a:ext>
            </a:extLst>
          </p:cNvPr>
          <p:cNvSpPr/>
          <p:nvPr userDrawn="1"/>
        </p:nvSpPr>
        <p:spPr>
          <a:xfrm>
            <a:off x="0" y="-1"/>
            <a:ext cx="12192000" cy="6137999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5007B041-D303-59F0-8137-EDE535EC2D12}"/>
              </a:ext>
            </a:extLst>
          </p:cNvPr>
          <p:cNvSpPr/>
          <p:nvPr userDrawn="1"/>
        </p:nvSpPr>
        <p:spPr>
          <a:xfrm>
            <a:off x="168567" y="215007"/>
            <a:ext cx="11854867" cy="571262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buNone/>
            </a:pPr>
            <a:endParaRPr lang="it-IT" sz="3200" b="1" cap="all" baseline="0">
              <a:solidFill>
                <a:srgbClr val="1F6040"/>
              </a:solidFill>
              <a:ea typeface="+mj-ea"/>
              <a:cs typeface="+mj-cs"/>
            </a:endParaRPr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277BF927-DAE1-F996-AC54-6313B513E2F0}"/>
              </a:ext>
            </a:extLst>
          </p:cNvPr>
          <p:cNvSpPr/>
          <p:nvPr userDrawn="1"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cxnSp>
        <p:nvCxnSpPr>
          <p:cNvPr id="34" name="Connettore diritto 33">
            <a:extLst>
              <a:ext uri="{FF2B5EF4-FFF2-40B4-BE49-F238E27FC236}">
                <a16:creationId xmlns:a16="http://schemas.microsoft.com/office/drawing/2014/main" id="{7B669975-5628-B3ED-01AF-6B85D3F76252}"/>
              </a:ext>
            </a:extLst>
          </p:cNvPr>
          <p:cNvCxnSpPr/>
          <p:nvPr userDrawn="1"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diritto 34">
            <a:extLst>
              <a:ext uri="{FF2B5EF4-FFF2-40B4-BE49-F238E27FC236}">
                <a16:creationId xmlns:a16="http://schemas.microsoft.com/office/drawing/2014/main" id="{E5ED2827-EB75-1561-F58F-1187F3C83DE0}"/>
              </a:ext>
            </a:extLst>
          </p:cNvPr>
          <p:cNvCxnSpPr/>
          <p:nvPr userDrawn="1"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Immagine 35">
            <a:extLst>
              <a:ext uri="{FF2B5EF4-FFF2-40B4-BE49-F238E27FC236}">
                <a16:creationId xmlns:a16="http://schemas.microsoft.com/office/drawing/2014/main" id="{01AF978A-F379-34A4-FA5D-2AEC3BD481D1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sp>
        <p:nvSpPr>
          <p:cNvPr id="37" name="TextBox 4">
            <a:extLst>
              <a:ext uri="{FF2B5EF4-FFF2-40B4-BE49-F238E27FC236}">
                <a16:creationId xmlns:a16="http://schemas.microsoft.com/office/drawing/2014/main" id="{63028620-F025-6A1A-6050-EF233A7FAD36}"/>
              </a:ext>
            </a:extLst>
          </p:cNvPr>
          <p:cNvSpPr txBox="1"/>
          <p:nvPr userDrawn="1"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97D2FF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>
                <a:sym typeface="Arial"/>
              </a:rPr>
              <a:t>Feedback </a:t>
            </a:r>
          </a:p>
        </p:txBody>
      </p:sp>
      <p:pic>
        <p:nvPicPr>
          <p:cNvPr id="38" name="Immagine 37">
            <a:extLst>
              <a:ext uri="{FF2B5EF4-FFF2-40B4-BE49-F238E27FC236}">
                <a16:creationId xmlns:a16="http://schemas.microsoft.com/office/drawing/2014/main" id="{BE75D321-8E70-3475-F394-C3D81F21D109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sp>
        <p:nvSpPr>
          <p:cNvPr id="39" name="TextBox 4">
            <a:extLst>
              <a:ext uri="{FF2B5EF4-FFF2-40B4-BE49-F238E27FC236}">
                <a16:creationId xmlns:a16="http://schemas.microsoft.com/office/drawing/2014/main" id="{895C2EAE-2F10-2CDB-4F37-01AAB084AD5E}"/>
              </a:ext>
            </a:extLst>
          </p:cNvPr>
          <p:cNvSpPr txBox="1"/>
          <p:nvPr userDrawn="1"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en-US" b="0" noProof="0" dirty="0">
                <a:solidFill>
                  <a:schemeClr val="bg1"/>
                </a:solidFill>
                <a:sym typeface="Arial"/>
              </a:rPr>
              <a:t>Choose the answer</a:t>
            </a:r>
          </a:p>
        </p:txBody>
      </p:sp>
      <p:pic>
        <p:nvPicPr>
          <p:cNvPr id="40" name="Immagine 39">
            <a:extLst>
              <a:ext uri="{FF2B5EF4-FFF2-40B4-BE49-F238E27FC236}">
                <a16:creationId xmlns:a16="http://schemas.microsoft.com/office/drawing/2014/main" id="{95A28C0D-5ABA-AF02-3892-6AE492E670AF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9E0B1487-FF3F-2BC1-A2FE-6104798C37B3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642677" y="509424"/>
            <a:ext cx="3977192" cy="541820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2129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2F3D4603-FD36-8EAC-7E0B-126057A27271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18" name="Segnaposto numero diapositiva 2">
            <a:extLst>
              <a:ext uri="{FF2B5EF4-FFF2-40B4-BE49-F238E27FC236}">
                <a16:creationId xmlns:a16="http://schemas.microsoft.com/office/drawing/2014/main" id="{0B05FCDB-364D-F51F-CBC6-FA1ABB8B8396}"/>
              </a:ext>
            </a:extLst>
          </p:cNvPr>
          <p:cNvSpPr txBox="1">
            <a:spLocks/>
          </p:cNvSpPr>
          <p:nvPr userDrawn="1"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‹N›</a:t>
            </a:fld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  <a:endParaRPr lang="it-IT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Rettangolo 19">
            <a:extLst>
              <a:ext uri="{FF2B5EF4-FFF2-40B4-BE49-F238E27FC236}">
                <a16:creationId xmlns:a16="http://schemas.microsoft.com/office/drawing/2014/main" id="{DE85F576-919E-8AAC-7E36-5980E6E2EBC0}"/>
              </a:ext>
            </a:extLst>
          </p:cNvPr>
          <p:cNvSpPr/>
          <p:nvPr userDrawn="1"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49227EE4-302E-2F47-37CB-06685978E4C4}"/>
              </a:ext>
            </a:extLst>
          </p:cNvPr>
          <p:cNvSpPr/>
          <p:nvPr userDrawn="1"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22" name="Immagine 21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E0B3EA8A-E33E-D01B-8E79-52F1C4B0B5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23" name="Immagine 22">
            <a:extLst>
              <a:ext uri="{FF2B5EF4-FFF2-40B4-BE49-F238E27FC236}">
                <a16:creationId xmlns:a16="http://schemas.microsoft.com/office/drawing/2014/main" id="{D0C66D55-DE91-786B-D7F2-16860316BC5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25" name="Rettangolo 24">
            <a:extLst>
              <a:ext uri="{FF2B5EF4-FFF2-40B4-BE49-F238E27FC236}">
                <a16:creationId xmlns:a16="http://schemas.microsoft.com/office/drawing/2014/main" id="{5FD64981-5AAC-32BA-2E0E-1F896D910E6C}"/>
              </a:ext>
            </a:extLst>
          </p:cNvPr>
          <p:cNvSpPr/>
          <p:nvPr userDrawn="1"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26" name="sdbd44497ac94bc4a07b47d951e92343">
            <a:extLst>
              <a:ext uri="{FF2B5EF4-FFF2-40B4-BE49-F238E27FC236}">
                <a16:creationId xmlns:a16="http://schemas.microsoft.com/office/drawing/2014/main" id="{6E4B765E-A31A-9C1B-5DD7-68462B84B1EC}"/>
              </a:ext>
            </a:extLst>
          </p:cNvPr>
          <p:cNvPicPr>
            <a:picLocks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27" name="Gruppo 26">
            <a:extLst>
              <a:ext uri="{FF2B5EF4-FFF2-40B4-BE49-F238E27FC236}">
                <a16:creationId xmlns:a16="http://schemas.microsoft.com/office/drawing/2014/main" id="{8010F522-AEE9-9FA1-F825-F75D43F0BE5E}"/>
              </a:ext>
            </a:extLst>
          </p:cNvPr>
          <p:cNvGrpSpPr/>
          <p:nvPr userDrawn="1"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28" name="Immagine 27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7E78496D-FBE2-CE34-F5C2-4101CFB41ED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29" name="Immagine 28">
              <a:extLst>
                <a:ext uri="{FF2B5EF4-FFF2-40B4-BE49-F238E27FC236}">
                  <a16:creationId xmlns:a16="http://schemas.microsoft.com/office/drawing/2014/main" id="{A4CDEF4F-D33E-DBEF-0BF0-696464C1A34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30" name="Connettore diritto 29">
              <a:extLst>
                <a:ext uri="{FF2B5EF4-FFF2-40B4-BE49-F238E27FC236}">
                  <a16:creationId xmlns:a16="http://schemas.microsoft.com/office/drawing/2014/main" id="{384AF7EC-8B28-9903-8BF8-9E80D0DE537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ttangolo 30">
            <a:extLst>
              <a:ext uri="{FF2B5EF4-FFF2-40B4-BE49-F238E27FC236}">
                <a16:creationId xmlns:a16="http://schemas.microsoft.com/office/drawing/2014/main" id="{29CBDAC6-E3B9-B19B-8EDC-3C6168E2561F}"/>
              </a:ext>
            </a:extLst>
          </p:cNvPr>
          <p:cNvSpPr/>
          <p:nvPr userDrawn="1"/>
        </p:nvSpPr>
        <p:spPr>
          <a:xfrm>
            <a:off x="0" y="-1"/>
            <a:ext cx="12192000" cy="6137999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5007B041-D303-59F0-8137-EDE535EC2D12}"/>
              </a:ext>
            </a:extLst>
          </p:cNvPr>
          <p:cNvSpPr/>
          <p:nvPr userDrawn="1"/>
        </p:nvSpPr>
        <p:spPr>
          <a:xfrm>
            <a:off x="168567" y="215007"/>
            <a:ext cx="11854867" cy="571262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buNone/>
            </a:pPr>
            <a:endParaRPr lang="it-IT" sz="3200" b="1" cap="all" baseline="0">
              <a:solidFill>
                <a:srgbClr val="1F6040"/>
              </a:solidFill>
              <a:ea typeface="+mj-ea"/>
              <a:cs typeface="+mj-cs"/>
            </a:endParaRPr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277BF927-DAE1-F996-AC54-6313B513E2F0}"/>
              </a:ext>
            </a:extLst>
          </p:cNvPr>
          <p:cNvSpPr/>
          <p:nvPr userDrawn="1"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cxnSp>
        <p:nvCxnSpPr>
          <p:cNvPr id="34" name="Connettore diritto 33">
            <a:extLst>
              <a:ext uri="{FF2B5EF4-FFF2-40B4-BE49-F238E27FC236}">
                <a16:creationId xmlns:a16="http://schemas.microsoft.com/office/drawing/2014/main" id="{7B669975-5628-B3ED-01AF-6B85D3F76252}"/>
              </a:ext>
            </a:extLst>
          </p:cNvPr>
          <p:cNvCxnSpPr/>
          <p:nvPr userDrawn="1"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diritto 34">
            <a:extLst>
              <a:ext uri="{FF2B5EF4-FFF2-40B4-BE49-F238E27FC236}">
                <a16:creationId xmlns:a16="http://schemas.microsoft.com/office/drawing/2014/main" id="{E5ED2827-EB75-1561-F58F-1187F3C83DE0}"/>
              </a:ext>
            </a:extLst>
          </p:cNvPr>
          <p:cNvCxnSpPr/>
          <p:nvPr userDrawn="1"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Immagine 35">
            <a:extLst>
              <a:ext uri="{FF2B5EF4-FFF2-40B4-BE49-F238E27FC236}">
                <a16:creationId xmlns:a16="http://schemas.microsoft.com/office/drawing/2014/main" id="{01AF978A-F379-34A4-FA5D-2AEC3BD481D1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sp>
        <p:nvSpPr>
          <p:cNvPr id="37" name="TextBox 4">
            <a:extLst>
              <a:ext uri="{FF2B5EF4-FFF2-40B4-BE49-F238E27FC236}">
                <a16:creationId xmlns:a16="http://schemas.microsoft.com/office/drawing/2014/main" id="{63028620-F025-6A1A-6050-EF233A7FAD36}"/>
              </a:ext>
            </a:extLst>
          </p:cNvPr>
          <p:cNvSpPr txBox="1"/>
          <p:nvPr userDrawn="1"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97D2FF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>
                <a:sym typeface="Arial"/>
              </a:rPr>
              <a:t>Feedback </a:t>
            </a:r>
          </a:p>
        </p:txBody>
      </p:sp>
      <p:pic>
        <p:nvPicPr>
          <p:cNvPr id="38" name="Immagine 37">
            <a:extLst>
              <a:ext uri="{FF2B5EF4-FFF2-40B4-BE49-F238E27FC236}">
                <a16:creationId xmlns:a16="http://schemas.microsoft.com/office/drawing/2014/main" id="{BE75D321-8E70-3475-F394-C3D81F21D109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sp>
        <p:nvSpPr>
          <p:cNvPr id="39" name="TextBox 4">
            <a:extLst>
              <a:ext uri="{FF2B5EF4-FFF2-40B4-BE49-F238E27FC236}">
                <a16:creationId xmlns:a16="http://schemas.microsoft.com/office/drawing/2014/main" id="{895C2EAE-2F10-2CDB-4F37-01AAB084AD5E}"/>
              </a:ext>
            </a:extLst>
          </p:cNvPr>
          <p:cNvSpPr txBox="1"/>
          <p:nvPr userDrawn="1"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en-US" b="0" noProof="0" dirty="0">
                <a:solidFill>
                  <a:schemeClr val="bg1"/>
                </a:solidFill>
                <a:sym typeface="Arial"/>
              </a:rPr>
              <a:t>Choose the answer</a:t>
            </a:r>
          </a:p>
        </p:txBody>
      </p:sp>
      <p:pic>
        <p:nvPicPr>
          <p:cNvPr id="40" name="Immagine 39">
            <a:extLst>
              <a:ext uri="{FF2B5EF4-FFF2-40B4-BE49-F238E27FC236}">
                <a16:creationId xmlns:a16="http://schemas.microsoft.com/office/drawing/2014/main" id="{95A28C0D-5ABA-AF02-3892-6AE492E670AF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43334BBE-56C7-295E-2A23-6AAFC901FA55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6597420" y="238772"/>
            <a:ext cx="4749814" cy="5682661"/>
          </a:xfrm>
          <a:prstGeom prst="rect">
            <a:avLst/>
          </a:prstGeom>
        </p:spPr>
      </p:pic>
      <p:sp>
        <p:nvSpPr>
          <p:cNvPr id="8" name="Titolo 11">
            <a:extLst>
              <a:ext uri="{FF2B5EF4-FFF2-40B4-BE49-F238E27FC236}">
                <a16:creationId xmlns:a16="http://schemas.microsoft.com/office/drawing/2014/main" id="{6193B2DC-0D15-C7E6-5494-5EEBC356221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13199" y="253107"/>
            <a:ext cx="7863012" cy="682625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en-US" sz="3200" b="1" cap="all" noProof="0" dirty="0">
                <a:solidFill>
                  <a:schemeClr val="accent1"/>
                </a:solidFill>
                <a:latin typeface="+mn-lt"/>
              </a:rPr>
              <a:t>Correct</a:t>
            </a:r>
            <a:r>
              <a:rPr lang="en-US" sz="3200" cap="all" noProof="0" dirty="0">
                <a:latin typeface="+mn-lt"/>
              </a:rPr>
              <a:t> / </a:t>
            </a:r>
            <a:r>
              <a:rPr lang="en-US" sz="3200" b="1" cap="all" noProof="0" dirty="0">
                <a:solidFill>
                  <a:schemeClr val="accent1"/>
                </a:solidFill>
                <a:latin typeface="+mn-lt"/>
              </a:rPr>
              <a:t>wrong answer</a:t>
            </a:r>
          </a:p>
        </p:txBody>
      </p:sp>
      <p:sp>
        <p:nvSpPr>
          <p:cNvPr id="16" name="Titolo 11">
            <a:extLst>
              <a:ext uri="{FF2B5EF4-FFF2-40B4-BE49-F238E27FC236}">
                <a16:creationId xmlns:a16="http://schemas.microsoft.com/office/drawing/2014/main" id="{FD95D8FD-2C97-0B3D-467F-5AC62A920171}"/>
              </a:ext>
            </a:extLst>
          </p:cNvPr>
          <p:cNvSpPr txBox="1">
            <a:spLocks/>
          </p:cNvSpPr>
          <p:nvPr userDrawn="1"/>
        </p:nvSpPr>
        <p:spPr>
          <a:xfrm>
            <a:off x="8290561" y="3387453"/>
            <a:ext cx="2652106" cy="750189"/>
          </a:xfrm>
          <a:prstGeom prst="rect">
            <a:avLst/>
          </a:prstGeom>
          <a:noFill/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 dirty="0">
                <a:solidFill>
                  <a:schemeClr val="accent1"/>
                </a:solidFill>
                <a:latin typeface="augie" pitchFamily="2" charset="0"/>
              </a:rPr>
              <a:t>Tips 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A9C26F17-E6F8-A7DC-FA32-64CCCCC9FA7F}"/>
              </a:ext>
            </a:extLst>
          </p:cNvPr>
          <p:cNvSpPr txBox="1"/>
          <p:nvPr userDrawn="1"/>
        </p:nvSpPr>
        <p:spPr>
          <a:xfrm>
            <a:off x="10090975" y="5462944"/>
            <a:ext cx="17660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200"/>
              </a:spcAft>
              <a:defRPr/>
            </a:pPr>
            <a:r>
              <a:rPr lang="en-US" sz="1400" i="1" noProof="0" dirty="0">
                <a:cs typeface="Arial" panose="020B0604020202020204" pitchFamily="34" charset="0"/>
                <a:sym typeface="Arial"/>
              </a:rPr>
              <a:t>Click on "Tips"</a:t>
            </a:r>
          </a:p>
        </p:txBody>
      </p:sp>
      <p:pic>
        <p:nvPicPr>
          <p:cNvPr id="5" name="Immagine 4" descr="Immagine che contiene simbolo, arte, Elementi grafici, stella&#10;&#10;Il contenuto generato dall'IA potrebbe non essere corretto.">
            <a:extLst>
              <a:ext uri="{FF2B5EF4-FFF2-40B4-BE49-F238E27FC236}">
                <a16:creationId xmlns:a16="http://schemas.microsoft.com/office/drawing/2014/main" id="{5FE78275-77FE-1E66-90E3-C29B9C01FDA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842">
            <a:off x="7309761" y="3032388"/>
            <a:ext cx="1354882" cy="13548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37826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2F3D4603-FD36-8EAC-7E0B-126057A27271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18" name="Segnaposto numero diapositiva 2">
            <a:extLst>
              <a:ext uri="{FF2B5EF4-FFF2-40B4-BE49-F238E27FC236}">
                <a16:creationId xmlns:a16="http://schemas.microsoft.com/office/drawing/2014/main" id="{0B05FCDB-364D-F51F-CBC6-FA1ABB8B8396}"/>
              </a:ext>
            </a:extLst>
          </p:cNvPr>
          <p:cNvSpPr txBox="1">
            <a:spLocks/>
          </p:cNvSpPr>
          <p:nvPr userDrawn="1"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‹N›</a:t>
            </a:fld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  <a:endParaRPr lang="it-IT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Rettangolo 19">
            <a:extLst>
              <a:ext uri="{FF2B5EF4-FFF2-40B4-BE49-F238E27FC236}">
                <a16:creationId xmlns:a16="http://schemas.microsoft.com/office/drawing/2014/main" id="{DE85F576-919E-8AAC-7E36-5980E6E2EBC0}"/>
              </a:ext>
            </a:extLst>
          </p:cNvPr>
          <p:cNvSpPr/>
          <p:nvPr userDrawn="1"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49227EE4-302E-2F47-37CB-06685978E4C4}"/>
              </a:ext>
            </a:extLst>
          </p:cNvPr>
          <p:cNvSpPr/>
          <p:nvPr userDrawn="1"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22" name="Immagine 21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E0B3EA8A-E33E-D01B-8E79-52F1C4B0B5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23" name="Immagine 22">
            <a:extLst>
              <a:ext uri="{FF2B5EF4-FFF2-40B4-BE49-F238E27FC236}">
                <a16:creationId xmlns:a16="http://schemas.microsoft.com/office/drawing/2014/main" id="{D0C66D55-DE91-786B-D7F2-16860316BC5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25" name="Rettangolo 24">
            <a:extLst>
              <a:ext uri="{FF2B5EF4-FFF2-40B4-BE49-F238E27FC236}">
                <a16:creationId xmlns:a16="http://schemas.microsoft.com/office/drawing/2014/main" id="{5FD64981-5AAC-32BA-2E0E-1F896D910E6C}"/>
              </a:ext>
            </a:extLst>
          </p:cNvPr>
          <p:cNvSpPr/>
          <p:nvPr userDrawn="1"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26" name="sdbd44497ac94bc4a07b47d951e92343">
            <a:extLst>
              <a:ext uri="{FF2B5EF4-FFF2-40B4-BE49-F238E27FC236}">
                <a16:creationId xmlns:a16="http://schemas.microsoft.com/office/drawing/2014/main" id="{6E4B765E-A31A-9C1B-5DD7-68462B84B1EC}"/>
              </a:ext>
            </a:extLst>
          </p:cNvPr>
          <p:cNvPicPr>
            <a:picLocks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27" name="Gruppo 26">
            <a:extLst>
              <a:ext uri="{FF2B5EF4-FFF2-40B4-BE49-F238E27FC236}">
                <a16:creationId xmlns:a16="http://schemas.microsoft.com/office/drawing/2014/main" id="{8010F522-AEE9-9FA1-F825-F75D43F0BE5E}"/>
              </a:ext>
            </a:extLst>
          </p:cNvPr>
          <p:cNvGrpSpPr/>
          <p:nvPr userDrawn="1"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28" name="Immagine 27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7E78496D-FBE2-CE34-F5C2-4101CFB41ED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29" name="Immagine 28">
              <a:extLst>
                <a:ext uri="{FF2B5EF4-FFF2-40B4-BE49-F238E27FC236}">
                  <a16:creationId xmlns:a16="http://schemas.microsoft.com/office/drawing/2014/main" id="{A4CDEF4F-D33E-DBEF-0BF0-696464C1A34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30" name="Connettore diritto 29">
              <a:extLst>
                <a:ext uri="{FF2B5EF4-FFF2-40B4-BE49-F238E27FC236}">
                  <a16:creationId xmlns:a16="http://schemas.microsoft.com/office/drawing/2014/main" id="{384AF7EC-8B28-9903-8BF8-9E80D0DE537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ttangolo 30">
            <a:extLst>
              <a:ext uri="{FF2B5EF4-FFF2-40B4-BE49-F238E27FC236}">
                <a16:creationId xmlns:a16="http://schemas.microsoft.com/office/drawing/2014/main" id="{29CBDAC6-E3B9-B19B-8EDC-3C6168E2561F}"/>
              </a:ext>
            </a:extLst>
          </p:cNvPr>
          <p:cNvSpPr/>
          <p:nvPr userDrawn="1"/>
        </p:nvSpPr>
        <p:spPr>
          <a:xfrm>
            <a:off x="0" y="-1"/>
            <a:ext cx="12192000" cy="6137999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5007B041-D303-59F0-8137-EDE535EC2D12}"/>
              </a:ext>
            </a:extLst>
          </p:cNvPr>
          <p:cNvSpPr/>
          <p:nvPr userDrawn="1"/>
        </p:nvSpPr>
        <p:spPr>
          <a:xfrm>
            <a:off x="2204719" y="805526"/>
            <a:ext cx="7782564" cy="4531584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buNone/>
            </a:pPr>
            <a:endParaRPr lang="it-IT" sz="3200" b="1" cap="all" baseline="0">
              <a:solidFill>
                <a:srgbClr val="1F6040"/>
              </a:solidFill>
              <a:ea typeface="+mj-ea"/>
              <a:cs typeface="+mj-cs"/>
            </a:endParaRPr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277BF927-DAE1-F996-AC54-6313B513E2F0}"/>
              </a:ext>
            </a:extLst>
          </p:cNvPr>
          <p:cNvSpPr/>
          <p:nvPr userDrawn="1"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cxnSp>
        <p:nvCxnSpPr>
          <p:cNvPr id="34" name="Connettore diritto 33">
            <a:extLst>
              <a:ext uri="{FF2B5EF4-FFF2-40B4-BE49-F238E27FC236}">
                <a16:creationId xmlns:a16="http://schemas.microsoft.com/office/drawing/2014/main" id="{7B669975-5628-B3ED-01AF-6B85D3F76252}"/>
              </a:ext>
            </a:extLst>
          </p:cNvPr>
          <p:cNvCxnSpPr/>
          <p:nvPr userDrawn="1"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diritto 34">
            <a:extLst>
              <a:ext uri="{FF2B5EF4-FFF2-40B4-BE49-F238E27FC236}">
                <a16:creationId xmlns:a16="http://schemas.microsoft.com/office/drawing/2014/main" id="{E5ED2827-EB75-1561-F58F-1187F3C83DE0}"/>
              </a:ext>
            </a:extLst>
          </p:cNvPr>
          <p:cNvCxnSpPr/>
          <p:nvPr userDrawn="1"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Immagine 35">
            <a:extLst>
              <a:ext uri="{FF2B5EF4-FFF2-40B4-BE49-F238E27FC236}">
                <a16:creationId xmlns:a16="http://schemas.microsoft.com/office/drawing/2014/main" id="{01AF978A-F379-34A4-FA5D-2AEC3BD481D1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sp>
        <p:nvSpPr>
          <p:cNvPr id="37" name="TextBox 4">
            <a:extLst>
              <a:ext uri="{FF2B5EF4-FFF2-40B4-BE49-F238E27FC236}">
                <a16:creationId xmlns:a16="http://schemas.microsoft.com/office/drawing/2014/main" id="{63028620-F025-6A1A-6050-EF233A7FAD36}"/>
              </a:ext>
            </a:extLst>
          </p:cNvPr>
          <p:cNvSpPr txBox="1"/>
          <p:nvPr userDrawn="1"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97D2FF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>
                <a:sym typeface="Arial"/>
              </a:rPr>
              <a:t>Feedback </a:t>
            </a:r>
          </a:p>
        </p:txBody>
      </p:sp>
      <p:pic>
        <p:nvPicPr>
          <p:cNvPr id="38" name="Immagine 37">
            <a:extLst>
              <a:ext uri="{FF2B5EF4-FFF2-40B4-BE49-F238E27FC236}">
                <a16:creationId xmlns:a16="http://schemas.microsoft.com/office/drawing/2014/main" id="{BE75D321-8E70-3475-F394-C3D81F21D109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sp>
        <p:nvSpPr>
          <p:cNvPr id="39" name="TextBox 4">
            <a:extLst>
              <a:ext uri="{FF2B5EF4-FFF2-40B4-BE49-F238E27FC236}">
                <a16:creationId xmlns:a16="http://schemas.microsoft.com/office/drawing/2014/main" id="{895C2EAE-2F10-2CDB-4F37-01AAB084AD5E}"/>
              </a:ext>
            </a:extLst>
          </p:cNvPr>
          <p:cNvSpPr txBox="1"/>
          <p:nvPr userDrawn="1"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en-US" b="0" noProof="0" dirty="0">
                <a:solidFill>
                  <a:schemeClr val="bg1"/>
                </a:solidFill>
                <a:sym typeface="Arial"/>
              </a:rPr>
              <a:t>Choose the answer</a:t>
            </a:r>
          </a:p>
        </p:txBody>
      </p:sp>
      <p:pic>
        <p:nvPicPr>
          <p:cNvPr id="40" name="Immagine 39">
            <a:extLst>
              <a:ext uri="{FF2B5EF4-FFF2-40B4-BE49-F238E27FC236}">
                <a16:creationId xmlns:a16="http://schemas.microsoft.com/office/drawing/2014/main" id="{95A28C0D-5ABA-AF02-3892-6AE492E670AF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sp>
        <p:nvSpPr>
          <p:cNvPr id="8" name="Titolo 11">
            <a:extLst>
              <a:ext uri="{FF2B5EF4-FFF2-40B4-BE49-F238E27FC236}">
                <a16:creationId xmlns:a16="http://schemas.microsoft.com/office/drawing/2014/main" id="{6193B2DC-0D15-C7E6-5494-5EEBC356221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71278" y="962234"/>
            <a:ext cx="7863012" cy="682625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en-US" sz="3200" b="1" cap="all" noProof="0" dirty="0">
                <a:solidFill>
                  <a:schemeClr val="accent1"/>
                </a:solidFill>
                <a:latin typeface="+mn-lt"/>
              </a:rPr>
              <a:t>Correct</a:t>
            </a:r>
            <a:r>
              <a:rPr lang="en-US" sz="3200" cap="all" noProof="0" dirty="0">
                <a:latin typeface="+mn-lt"/>
              </a:rPr>
              <a:t> / </a:t>
            </a:r>
            <a:r>
              <a:rPr lang="en-US" sz="3200" b="1" cap="all" noProof="0" dirty="0">
                <a:solidFill>
                  <a:schemeClr val="accent1"/>
                </a:solidFill>
                <a:latin typeface="+mn-lt"/>
              </a:rPr>
              <a:t>wrong answer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99134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6C7C435-7B1F-D86C-EBD0-BABE4A828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747098"/>
            <a:ext cx="11222038" cy="796555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72000" rtlCol="0" anchor="ctr" anchorCtr="0">
            <a:noAutofit/>
          </a:bodyPr>
          <a:lstStyle>
            <a:lvl1pPr>
              <a:defRPr lang="en-US">
                <a:solidFill>
                  <a:srgbClr val="586C98"/>
                </a:solidFill>
              </a:defRPr>
            </a:lvl1pPr>
          </a:lstStyle>
          <a:p>
            <a:pPr lvl="0"/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410D1E2E-1A3D-1300-C4D9-E12EBBDFD517}"/>
              </a:ext>
            </a:extLst>
          </p:cNvPr>
          <p:cNvSpPr/>
          <p:nvPr userDrawn="1"/>
        </p:nvSpPr>
        <p:spPr>
          <a:xfrm>
            <a:off x="227013" y="750645"/>
            <a:ext cx="414337" cy="796555"/>
          </a:xfrm>
          <a:prstGeom prst="rect">
            <a:avLst/>
          </a:prstGeom>
          <a:solidFill>
            <a:srgbClr val="586C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8"/>
          </a:p>
        </p:txBody>
      </p:sp>
      <p:pic>
        <p:nvPicPr>
          <p:cNvPr id="5" name="Immagine 4" descr="Immagine che contiene nero, oscurità&#10;&#10;Descrizione generata automaticamente">
            <a:extLst>
              <a:ext uri="{FF2B5EF4-FFF2-40B4-BE49-F238E27FC236}">
                <a16:creationId xmlns:a16="http://schemas.microsoft.com/office/drawing/2014/main" id="{3519D31A-F932-4FEC-96EE-85C8E10E94E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439" y="190491"/>
            <a:ext cx="1739844" cy="22239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3DEE184D-EF59-3539-4B18-320F170342E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61310" y="629"/>
            <a:ext cx="1889412" cy="602120"/>
          </a:xfrm>
          <a:prstGeom prst="rect">
            <a:avLst/>
          </a:prstGeom>
        </p:spPr>
      </p:pic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8476908C-462E-CEC2-4367-74341A9FC3CD}"/>
              </a:ext>
            </a:extLst>
          </p:cNvPr>
          <p:cNvCxnSpPr/>
          <p:nvPr userDrawn="1"/>
        </p:nvCxnSpPr>
        <p:spPr>
          <a:xfrm>
            <a:off x="0" y="582429"/>
            <a:ext cx="12192000" cy="0"/>
          </a:xfrm>
          <a:prstGeom prst="line">
            <a:avLst/>
          </a:prstGeom>
          <a:ln w="12700">
            <a:solidFill>
              <a:srgbClr val="586C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992474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F3A95A6-8F90-F73A-5D5D-CBF7AD415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7AC435F-974F-DFDD-C343-B03F23F443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DCB8C40-D9C1-0360-188C-BFB131514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7264-52C4-4862-A79C-8DD97424402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67DE300-34B6-276B-614B-71A8A33DF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BD6ACB1-75A1-4415-319A-F56585EBD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0A4F0-9B6D-4E81-8139-40BC4C2902F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723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84AB8E2-3521-3A5E-E157-5ED8EB9F5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E3AAD5F-9223-7830-7F36-F72C1D4071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29CBA8A-062B-4D50-AA32-032DDA6C1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7264-52C4-4862-A79C-8DD97424402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5FDBF8C-8AED-D44E-5382-E6099EC73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EA64E1F-CFAE-6E14-3301-FAE26B7A3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0A4F0-9B6D-4E81-8139-40BC4C2902F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977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BF96D20-C040-6C3A-C79D-7A126D522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4ED023B-998E-A8C8-181E-FF06124695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8B9B9152-51EF-DFD7-43A3-D4410F39E4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6D5CE61-2C4D-76A2-A18C-E54567541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7264-52C4-4862-A79C-8DD97424402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682BEFA-E0B7-4D2B-BE96-BD6813CDC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ADE6CF0-6FC5-E96B-2E8D-5637A168B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0A4F0-9B6D-4E81-8139-40BC4C2902F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55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552D58D-4210-F982-D07E-D45A2EEAF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2C5650D-4550-F53F-4B74-F8A859BB7E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FE210B2-ADC9-C77F-EB0A-929DA4BBA0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A5ADA650-903C-121D-05A1-9DF382851B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7C349A57-B4EB-7EB8-0795-409CF2F022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F991DD5E-C7C5-A3F5-2057-FBB4A2D6A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7264-52C4-4862-A79C-8DD97424402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78654CE8-50F2-4157-8AB4-E631133DD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EAE4BB8-DD03-9E78-7EF7-FE0DDCE78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0A4F0-9B6D-4E81-8139-40BC4C2902F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713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D7B30E6-C7C0-16AD-016B-EEB68ACD19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3E49CC3F-244F-14D2-B0E8-0DB214756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7264-52C4-4862-A79C-8DD97424402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FB90F170-BB6B-C7E9-5660-73AB2015F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24874D2-2E2C-7362-B147-C5AC4AA98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0A4F0-9B6D-4E81-8139-40BC4C2902F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593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8C79A5B2-1453-F040-26E8-85581AC9D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7264-52C4-4862-A79C-8DD97424402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F401C79C-BB2E-6103-7E3C-6664D809F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6FAB5E0-795D-2FC4-B9A4-A7AC071BD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0A4F0-9B6D-4E81-8139-40BC4C2902F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459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D1E700C6-8027-559D-1535-1476CDD21A08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90CB70DF-694A-0BF3-5EEC-59DB406DA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>
              <a:defRPr lang="en-US" sz="3200" b="1" cap="all" baseline="0" dirty="0">
                <a:solidFill>
                  <a:srgbClr val="586C98"/>
                </a:solidFill>
                <a:latin typeface="+mn-lt"/>
              </a:defRPr>
            </a:lvl1pPr>
          </a:lstStyle>
          <a:p>
            <a:pPr lvl="0"/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6152B95C-2B0D-12BB-4250-4379E35B852B}"/>
              </a:ext>
            </a:extLst>
          </p:cNvPr>
          <p:cNvSpPr/>
          <p:nvPr userDrawn="1"/>
        </p:nvSpPr>
        <p:spPr>
          <a:xfrm>
            <a:off x="344032" y="257588"/>
            <a:ext cx="297318" cy="682331"/>
          </a:xfrm>
          <a:prstGeom prst="rect">
            <a:avLst/>
          </a:prstGeom>
          <a:solidFill>
            <a:srgbClr val="586C98"/>
          </a:solidFill>
          <a:ln>
            <a:solidFill>
              <a:srgbClr val="586C9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8"/>
          </a:p>
        </p:txBody>
      </p:sp>
      <p:sp>
        <p:nvSpPr>
          <p:cNvPr id="19" name="Segnaposto numero diapositiva 2">
            <a:extLst>
              <a:ext uri="{FF2B5EF4-FFF2-40B4-BE49-F238E27FC236}">
                <a16:creationId xmlns:a16="http://schemas.microsoft.com/office/drawing/2014/main" id="{1C7D1ABD-A6E0-45B5-4CB6-4E4EADC350E4}"/>
              </a:ext>
            </a:extLst>
          </p:cNvPr>
          <p:cNvSpPr txBox="1">
            <a:spLocks/>
          </p:cNvSpPr>
          <p:nvPr userDrawn="1"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‹N›</a:t>
            </a:fld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  <a:endParaRPr lang="it-IT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C9B24505-565F-A8CD-0904-8ADB19099A55}"/>
              </a:ext>
            </a:extLst>
          </p:cNvPr>
          <p:cNvSpPr/>
          <p:nvPr userDrawn="1"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7498878E-FE73-AD0F-0054-947DF53C844E}"/>
              </a:ext>
            </a:extLst>
          </p:cNvPr>
          <p:cNvSpPr/>
          <p:nvPr userDrawn="1"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5" name="Immagine 4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A3C1083C-41A1-FE1C-13BE-B7CD3620D2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9A28F6CA-EBA1-6A94-9D3C-DE75D4CE9B7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C5203B19-E4DB-9065-DDFD-09E3E94B323E}"/>
              </a:ext>
            </a:extLst>
          </p:cNvPr>
          <p:cNvSpPr/>
          <p:nvPr userDrawn="1"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1" name="sdbd44497ac94bc4a07b47d951e92343">
            <a:extLst>
              <a:ext uri="{FF2B5EF4-FFF2-40B4-BE49-F238E27FC236}">
                <a16:creationId xmlns:a16="http://schemas.microsoft.com/office/drawing/2014/main" id="{C411675B-F60E-0B97-F333-B2575A285692}"/>
              </a:ext>
            </a:extLst>
          </p:cNvPr>
          <p:cNvPicPr>
            <a:picLocks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2" name="Gruppo 1">
            <a:extLst>
              <a:ext uri="{FF2B5EF4-FFF2-40B4-BE49-F238E27FC236}">
                <a16:creationId xmlns:a16="http://schemas.microsoft.com/office/drawing/2014/main" id="{039D56DE-DB8C-1D51-298C-15F7C4A4177E}"/>
              </a:ext>
            </a:extLst>
          </p:cNvPr>
          <p:cNvGrpSpPr/>
          <p:nvPr userDrawn="1"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6" name="Immagine 5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CB6D1217-F3AC-66EF-E962-4DB3F9DEDD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9DCB371A-3EDA-024D-8109-C249C46CA3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13" name="Connettore diritto 12">
              <a:extLst>
                <a:ext uri="{FF2B5EF4-FFF2-40B4-BE49-F238E27FC236}">
                  <a16:creationId xmlns:a16="http://schemas.microsoft.com/office/drawing/2014/main" id="{594D4AFD-BACF-02D5-BA00-3714CA6BEA3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3822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D1E700C6-8027-559D-1535-1476CDD21A08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90CB70DF-694A-0BF3-5EEC-59DB406DA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>
              <a:defRPr lang="en-US" sz="3200" b="1" cap="all" baseline="0" dirty="0">
                <a:solidFill>
                  <a:srgbClr val="586C98"/>
                </a:solidFill>
                <a:latin typeface="+mn-lt"/>
              </a:defRPr>
            </a:lvl1pPr>
          </a:lstStyle>
          <a:p>
            <a:pPr lvl="0"/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6152B95C-2B0D-12BB-4250-4379E35B852B}"/>
              </a:ext>
            </a:extLst>
          </p:cNvPr>
          <p:cNvSpPr/>
          <p:nvPr userDrawn="1"/>
        </p:nvSpPr>
        <p:spPr>
          <a:xfrm>
            <a:off x="344032" y="257588"/>
            <a:ext cx="297318" cy="682331"/>
          </a:xfrm>
          <a:prstGeom prst="rect">
            <a:avLst/>
          </a:prstGeom>
          <a:solidFill>
            <a:srgbClr val="586C98"/>
          </a:solidFill>
          <a:ln>
            <a:solidFill>
              <a:srgbClr val="586C9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8"/>
          </a:p>
        </p:txBody>
      </p:sp>
      <p:sp>
        <p:nvSpPr>
          <p:cNvPr id="19" name="Segnaposto numero diapositiva 2">
            <a:extLst>
              <a:ext uri="{FF2B5EF4-FFF2-40B4-BE49-F238E27FC236}">
                <a16:creationId xmlns:a16="http://schemas.microsoft.com/office/drawing/2014/main" id="{1C7D1ABD-A6E0-45B5-4CB6-4E4EADC350E4}"/>
              </a:ext>
            </a:extLst>
          </p:cNvPr>
          <p:cNvSpPr txBox="1">
            <a:spLocks/>
          </p:cNvSpPr>
          <p:nvPr userDrawn="1"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‹N›</a:t>
            </a:fld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  <a:endParaRPr lang="it-IT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C9B24505-565F-A8CD-0904-8ADB19099A55}"/>
              </a:ext>
            </a:extLst>
          </p:cNvPr>
          <p:cNvSpPr/>
          <p:nvPr userDrawn="1"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7498878E-FE73-AD0F-0054-947DF53C844E}"/>
              </a:ext>
            </a:extLst>
          </p:cNvPr>
          <p:cNvSpPr/>
          <p:nvPr userDrawn="1"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5" name="Immagine 4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A3C1083C-41A1-FE1C-13BE-B7CD3620D2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9A28F6CA-EBA1-6A94-9D3C-DE75D4CE9B7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C5203B19-E4DB-9065-DDFD-09E3E94B323E}"/>
              </a:ext>
            </a:extLst>
          </p:cNvPr>
          <p:cNvSpPr/>
          <p:nvPr userDrawn="1"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1" name="sdbd44497ac94bc4a07b47d951e92343">
            <a:extLst>
              <a:ext uri="{FF2B5EF4-FFF2-40B4-BE49-F238E27FC236}">
                <a16:creationId xmlns:a16="http://schemas.microsoft.com/office/drawing/2014/main" id="{C411675B-F60E-0B97-F333-B2575A285692}"/>
              </a:ext>
            </a:extLst>
          </p:cNvPr>
          <p:cNvPicPr>
            <a:picLocks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2" name="Gruppo 1">
            <a:extLst>
              <a:ext uri="{FF2B5EF4-FFF2-40B4-BE49-F238E27FC236}">
                <a16:creationId xmlns:a16="http://schemas.microsoft.com/office/drawing/2014/main" id="{039D56DE-DB8C-1D51-298C-15F7C4A4177E}"/>
              </a:ext>
            </a:extLst>
          </p:cNvPr>
          <p:cNvGrpSpPr/>
          <p:nvPr userDrawn="1"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6" name="Immagine 5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CB6D1217-F3AC-66EF-E962-4DB3F9DEDD6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9DCB371A-3EDA-024D-8109-C249C46CA3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13" name="Connettore diritto 12">
              <a:extLst>
                <a:ext uri="{FF2B5EF4-FFF2-40B4-BE49-F238E27FC236}">
                  <a16:creationId xmlns:a16="http://schemas.microsoft.com/office/drawing/2014/main" id="{594D4AFD-BACF-02D5-BA00-3714CA6BEA3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ttangolo 11">
            <a:extLst>
              <a:ext uri="{FF2B5EF4-FFF2-40B4-BE49-F238E27FC236}">
                <a16:creationId xmlns:a16="http://schemas.microsoft.com/office/drawing/2014/main" id="{1338F6EF-BC78-C445-A09D-7C0524215FEE}"/>
              </a:ext>
            </a:extLst>
          </p:cNvPr>
          <p:cNvSpPr/>
          <p:nvPr userDrawn="1"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A5310DC9-1477-0856-CD0D-A12C6543C987}"/>
              </a:ext>
            </a:extLst>
          </p:cNvPr>
          <p:cNvCxnSpPr/>
          <p:nvPr userDrawn="1"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0045A159-3716-1907-9C21-A2B03A2CB2F7}"/>
              </a:ext>
            </a:extLst>
          </p:cNvPr>
          <p:cNvCxnSpPr/>
          <p:nvPr userDrawn="1"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magine 15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3CE21176-9AE1-B17D-8A4C-547BB62EAA64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53" r="33001"/>
          <a:stretch>
            <a:fillRect/>
          </a:stretch>
        </p:blipFill>
        <p:spPr>
          <a:xfrm>
            <a:off x="1" y="1242151"/>
            <a:ext cx="2377440" cy="4895849"/>
          </a:xfrm>
          <a:prstGeom prst="rect">
            <a:avLst/>
          </a:prstGeom>
        </p:spPr>
      </p:pic>
      <p:pic>
        <p:nvPicPr>
          <p:cNvPr id="17" name="Immagine 16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CA3AC51C-123A-9F8B-F284-5F8E715240C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H="1">
            <a:off x="2191850" y="1322861"/>
            <a:ext cx="3904150" cy="2472780"/>
          </a:xfrm>
          <a:prstGeom prst="rect">
            <a:avLst/>
          </a:prstGeom>
        </p:spPr>
      </p:pic>
      <p:pic>
        <p:nvPicPr>
          <p:cNvPr id="29" name="Immagine 28">
            <a:extLst>
              <a:ext uri="{FF2B5EF4-FFF2-40B4-BE49-F238E27FC236}">
                <a16:creationId xmlns:a16="http://schemas.microsoft.com/office/drawing/2014/main" id="{A33DF04A-A898-FAD4-26D7-12E7EDB8C965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sp>
        <p:nvSpPr>
          <p:cNvPr id="32" name="TextBox 4">
            <a:extLst>
              <a:ext uri="{FF2B5EF4-FFF2-40B4-BE49-F238E27FC236}">
                <a16:creationId xmlns:a16="http://schemas.microsoft.com/office/drawing/2014/main" id="{77D67A74-7390-E843-B050-8A625711C8A9}"/>
              </a:ext>
            </a:extLst>
          </p:cNvPr>
          <p:cNvSpPr txBox="1"/>
          <p:nvPr userDrawn="1"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Feed-back </a:t>
            </a:r>
          </a:p>
        </p:txBody>
      </p:sp>
      <p:pic>
        <p:nvPicPr>
          <p:cNvPr id="34" name="Immagine 33">
            <a:extLst>
              <a:ext uri="{FF2B5EF4-FFF2-40B4-BE49-F238E27FC236}">
                <a16:creationId xmlns:a16="http://schemas.microsoft.com/office/drawing/2014/main" id="{793A3893-8AF2-E01D-48B5-CBCAB3B90467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sp>
        <p:nvSpPr>
          <p:cNvPr id="26" name="TextBox 4">
            <a:extLst>
              <a:ext uri="{FF2B5EF4-FFF2-40B4-BE49-F238E27FC236}">
                <a16:creationId xmlns:a16="http://schemas.microsoft.com/office/drawing/2014/main" id="{97C9DC85-B904-08E1-03BF-346F9501280D}"/>
              </a:ext>
            </a:extLst>
          </p:cNvPr>
          <p:cNvSpPr txBox="1"/>
          <p:nvPr userDrawn="1"/>
        </p:nvSpPr>
        <p:spPr>
          <a:xfrm>
            <a:off x="6580784" y="6522750"/>
            <a:ext cx="148478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en-US" noProof="0" dirty="0" err="1">
                <a:solidFill>
                  <a:srgbClr val="97D2FF"/>
                </a:solidFill>
                <a:sym typeface="Arial"/>
              </a:rPr>
              <a:t>Choisissez</a:t>
            </a:r>
            <a:r>
              <a:rPr lang="en-US" noProof="0" dirty="0">
                <a:solidFill>
                  <a:srgbClr val="97D2FF"/>
                </a:solidFill>
                <a:sym typeface="Arial"/>
              </a:rPr>
              <a:t> la </a:t>
            </a:r>
            <a:r>
              <a:rPr lang="en-US" noProof="0" dirty="0" err="1">
                <a:solidFill>
                  <a:srgbClr val="97D2FF"/>
                </a:solidFill>
                <a:sym typeface="Arial"/>
              </a:rPr>
              <a:t>réponse</a:t>
            </a:r>
            <a:endParaRPr lang="en-US" noProof="0" dirty="0">
              <a:solidFill>
                <a:srgbClr val="97D2FF"/>
              </a:solidFill>
              <a:sym typeface="Arial"/>
            </a:endParaRPr>
          </a:p>
        </p:txBody>
      </p:sp>
      <p:pic>
        <p:nvPicPr>
          <p:cNvPr id="31" name="Immagine 30">
            <a:extLst>
              <a:ext uri="{FF2B5EF4-FFF2-40B4-BE49-F238E27FC236}">
                <a16:creationId xmlns:a16="http://schemas.microsoft.com/office/drawing/2014/main" id="{AA4D06AB-F7F0-298E-0CC1-059DF628BB6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sp>
        <p:nvSpPr>
          <p:cNvPr id="20" name="Rettangolo 19">
            <a:extLst>
              <a:ext uri="{FF2B5EF4-FFF2-40B4-BE49-F238E27FC236}">
                <a16:creationId xmlns:a16="http://schemas.microsoft.com/office/drawing/2014/main" id="{CEE78BD2-153F-B450-0795-2114F4676437}"/>
              </a:ext>
            </a:extLst>
          </p:cNvPr>
          <p:cNvSpPr/>
          <p:nvPr userDrawn="1"/>
        </p:nvSpPr>
        <p:spPr>
          <a:xfrm flipH="1">
            <a:off x="2778032" y="2008866"/>
            <a:ext cx="3197833" cy="1229288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en-US" noProof="0" dirty="0" err="1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Sélectionnez</a:t>
            </a:r>
            <a:r>
              <a:rPr lang="en-US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  le mode </a:t>
            </a:r>
            <a:r>
              <a:rPr lang="en-US" noProof="0" dirty="0" err="1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d'énergie</a:t>
            </a:r>
            <a:r>
              <a:rPr lang="en-US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 qui </a:t>
            </a:r>
            <a:r>
              <a:rPr lang="en-US" noProof="0" dirty="0" err="1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convient</a:t>
            </a:r>
            <a:r>
              <a:rPr lang="en-US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 le </a:t>
            </a:r>
            <a:r>
              <a:rPr lang="en-US" noProof="0" dirty="0" err="1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mieux</a:t>
            </a:r>
            <a:r>
              <a:rPr lang="en-US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 </a:t>
            </a:r>
            <a:r>
              <a:rPr lang="en-US" sz="2400" b="1" noProof="0" dirty="0" err="1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scénario</a:t>
            </a:r>
            <a:r>
              <a:rPr lang="en-US" sz="24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8148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088EBC76-219D-515A-82B0-591062E0C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DA54AFB-DFFE-CC76-0ECF-F82FA4E5F6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E173C68-BDE3-6EE3-9E57-86B32BCBD9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0F7264-52C4-4862-A79C-8DD974244023}" type="datetimeFigureOut">
              <a:rPr lang="en-US" smtClean="0"/>
              <a:t>12/19/2025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59538A8-3E64-7DD0-458F-465169D13D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F8F7DE8-C844-1BAD-1228-40E847BD61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C0A4F0-9B6D-4E81-8139-40BC4C2902F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418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5" r:id="rId9"/>
    <p:sldLayoutId id="2147483663" r:id="rId10"/>
    <p:sldLayoutId id="2147483662" r:id="rId11"/>
    <p:sldLayoutId id="2147483664" r:id="rId12"/>
    <p:sldLayoutId id="2147483666" r:id="rId13"/>
    <p:sldLayoutId id="2147483667" r:id="rId14"/>
    <p:sldLayoutId id="2147483669" r:id="rId15"/>
    <p:sldLayoutId id="2147483668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7" Type="http://schemas.openxmlformats.org/officeDocument/2006/relationships/image" Target="../media/image33.png"/><Relationship Id="rId2" Type="http://schemas.microsoft.com/office/2007/relationships/media" Target="../media/media1.mp4"/><Relationship Id="rId1" Type="http://schemas.openxmlformats.org/officeDocument/2006/relationships/tags" Target="../tags/tag20.xml"/><Relationship Id="rId6" Type="http://schemas.openxmlformats.org/officeDocument/2006/relationships/image" Target="../media/image26.png"/><Relationship Id="rId5" Type="http://schemas.openxmlformats.org/officeDocument/2006/relationships/image" Target="../media/image32.png"/><Relationship Id="rId4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4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6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7.xml"/><Relationship Id="rId4" Type="http://schemas.openxmlformats.org/officeDocument/2006/relationships/image" Target="../media/image3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8.xml"/><Relationship Id="rId6" Type="http://schemas.openxmlformats.org/officeDocument/2006/relationships/image" Target="../media/image18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9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2.xml"/><Relationship Id="rId4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0.xml"/><Relationship Id="rId6" Type="http://schemas.openxmlformats.org/officeDocument/2006/relationships/image" Target="../media/image49.jpe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1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3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video" Target="../media/media2.mp4"/><Relationship Id="rId7" Type="http://schemas.openxmlformats.org/officeDocument/2006/relationships/image" Target="../media/image1.gif"/><Relationship Id="rId12" Type="http://schemas.openxmlformats.org/officeDocument/2006/relationships/image" Target="../media/image6.png"/><Relationship Id="rId2" Type="http://schemas.microsoft.com/office/2007/relationships/media" Target="../media/media2.mp4"/><Relationship Id="rId1" Type="http://schemas.openxmlformats.org/officeDocument/2006/relationships/tags" Target="../tags/tag33.xml"/><Relationship Id="rId6" Type="http://schemas.openxmlformats.org/officeDocument/2006/relationships/image" Target="../media/image51.png"/><Relationship Id="rId11" Type="http://schemas.openxmlformats.org/officeDocument/2006/relationships/image" Target="../media/image5.png"/><Relationship Id="rId5" Type="http://schemas.openxmlformats.org/officeDocument/2006/relationships/notesSlide" Target="../notesSlides/notesSlide18.xml"/><Relationship Id="rId10" Type="http://schemas.openxmlformats.org/officeDocument/2006/relationships/image" Target="../media/image4.svg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46.sv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4.xml"/><Relationship Id="rId6" Type="http://schemas.openxmlformats.org/officeDocument/2006/relationships/image" Target="../media/image45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5.xml"/><Relationship Id="rId5" Type="http://schemas.openxmlformats.org/officeDocument/2006/relationships/image" Target="../media/image54.png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6.xml"/><Relationship Id="rId5" Type="http://schemas.openxmlformats.org/officeDocument/2006/relationships/image" Target="../media/image54.png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7.xml"/><Relationship Id="rId5" Type="http://schemas.openxmlformats.org/officeDocument/2006/relationships/image" Target="../media/image56.svg"/><Relationship Id="rId4" Type="http://schemas.openxmlformats.org/officeDocument/2006/relationships/image" Target="../media/image5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8.xml"/><Relationship Id="rId5" Type="http://schemas.openxmlformats.org/officeDocument/2006/relationships/image" Target="../media/image54.png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9.xml"/><Relationship Id="rId4" Type="http://schemas.openxmlformats.org/officeDocument/2006/relationships/image" Target="../media/image5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3.xml"/><Relationship Id="rId4" Type="http://schemas.openxmlformats.org/officeDocument/2006/relationships/image" Target="../media/image2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0.xml"/><Relationship Id="rId5" Type="http://schemas.openxmlformats.org/officeDocument/2006/relationships/image" Target="../media/image54.png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1.xml"/><Relationship Id="rId4" Type="http://schemas.openxmlformats.org/officeDocument/2006/relationships/image" Target="../media/image5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2.xml"/><Relationship Id="rId5" Type="http://schemas.openxmlformats.org/officeDocument/2006/relationships/image" Target="../media/image54.png"/><Relationship Id="rId4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3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4.xml"/><Relationship Id="rId4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5.xml"/><Relationship Id="rId4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6.xml"/><Relationship Id="rId4" Type="http://schemas.openxmlformats.org/officeDocument/2006/relationships/image" Target="../media/image20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65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5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8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5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7" Type="http://schemas.openxmlformats.org/officeDocument/2006/relationships/image" Target="../media/image66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9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4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9.png"/><Relationship Id="rId3" Type="http://schemas.openxmlformats.org/officeDocument/2006/relationships/video" Target="../media/media3.mp4"/><Relationship Id="rId7" Type="http://schemas.openxmlformats.org/officeDocument/2006/relationships/image" Target="../media/image1.gif"/><Relationship Id="rId12" Type="http://schemas.openxmlformats.org/officeDocument/2006/relationships/image" Target="../media/image6.png"/><Relationship Id="rId2" Type="http://schemas.microsoft.com/office/2007/relationships/media" Target="../media/media3.mp4"/><Relationship Id="rId1" Type="http://schemas.openxmlformats.org/officeDocument/2006/relationships/tags" Target="../tags/tag50.xml"/><Relationship Id="rId6" Type="http://schemas.openxmlformats.org/officeDocument/2006/relationships/image" Target="../media/image67.png"/><Relationship Id="rId11" Type="http://schemas.openxmlformats.org/officeDocument/2006/relationships/image" Target="../media/image5.png"/><Relationship Id="rId5" Type="http://schemas.openxmlformats.org/officeDocument/2006/relationships/notesSlide" Target="../notesSlides/notesSlide33.xml"/><Relationship Id="rId15" Type="http://schemas.openxmlformats.org/officeDocument/2006/relationships/image" Target="../media/image10.png"/><Relationship Id="rId10" Type="http://schemas.openxmlformats.org/officeDocument/2006/relationships/image" Target="../media/image4.svg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3.png"/><Relationship Id="rId14" Type="http://schemas.openxmlformats.org/officeDocument/2006/relationships/image" Target="../media/image1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3.png"/><Relationship Id="rId3" Type="http://schemas.openxmlformats.org/officeDocument/2006/relationships/notesSlide" Target="../notesSlides/notesSlide36.xml"/><Relationship Id="rId7" Type="http://schemas.openxmlformats.org/officeDocument/2006/relationships/image" Target="../media/image4.sv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53.xml"/><Relationship Id="rId6" Type="http://schemas.openxmlformats.org/officeDocument/2006/relationships/image" Target="../media/image3.png"/><Relationship Id="rId11" Type="http://schemas.openxmlformats.org/officeDocument/2006/relationships/image" Target="../media/image10.png"/><Relationship Id="rId5" Type="http://schemas.openxmlformats.org/officeDocument/2006/relationships/image" Target="../media/image2.png"/><Relationship Id="rId10" Type="http://schemas.openxmlformats.org/officeDocument/2006/relationships/image" Target="../media/image9.png"/><Relationship Id="rId4" Type="http://schemas.openxmlformats.org/officeDocument/2006/relationships/image" Target="../media/image1.gif"/><Relationship Id="rId9" Type="http://schemas.openxmlformats.org/officeDocument/2006/relationships/image" Target="../media/image6.png"/><Relationship Id="rId14" Type="http://schemas.openxmlformats.org/officeDocument/2006/relationships/image" Target="../media/image14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13" Type="http://schemas.openxmlformats.org/officeDocument/2006/relationships/image" Target="../media/image11.png"/><Relationship Id="rId3" Type="http://schemas.openxmlformats.org/officeDocument/2006/relationships/notesSlide" Target="../notesSlides/notesSlide37.xml"/><Relationship Id="rId7" Type="http://schemas.openxmlformats.org/officeDocument/2006/relationships/image" Target="../media/image3.pn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54.xml"/><Relationship Id="rId6" Type="http://schemas.openxmlformats.org/officeDocument/2006/relationships/image" Target="../media/image2.png"/><Relationship Id="rId11" Type="http://schemas.openxmlformats.org/officeDocument/2006/relationships/image" Target="../media/image9.png"/><Relationship Id="rId5" Type="http://schemas.openxmlformats.org/officeDocument/2006/relationships/image" Target="../media/image1.gif"/><Relationship Id="rId10" Type="http://schemas.openxmlformats.org/officeDocument/2006/relationships/image" Target="../media/image6.png"/><Relationship Id="rId4" Type="http://schemas.openxmlformats.org/officeDocument/2006/relationships/image" Target="../media/image12.png"/><Relationship Id="rId9" Type="http://schemas.openxmlformats.org/officeDocument/2006/relationships/image" Target="../media/image5.png"/><Relationship Id="rId14" Type="http://schemas.openxmlformats.org/officeDocument/2006/relationships/image" Target="../media/image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7" Type="http://schemas.openxmlformats.org/officeDocument/2006/relationships/image" Target="../media/image66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55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notesSlide" Target="../notesSlides/notesSlide39.xml"/><Relationship Id="rId7" Type="http://schemas.openxmlformats.org/officeDocument/2006/relationships/image" Target="../media/image1.gif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56.xml"/><Relationship Id="rId6" Type="http://schemas.openxmlformats.org/officeDocument/2006/relationships/image" Target="../media/image10.png"/><Relationship Id="rId11" Type="http://schemas.openxmlformats.org/officeDocument/2006/relationships/image" Target="../media/image5.png"/><Relationship Id="rId5" Type="http://schemas.openxmlformats.org/officeDocument/2006/relationships/image" Target="../media/image11.png"/><Relationship Id="rId10" Type="http://schemas.openxmlformats.org/officeDocument/2006/relationships/image" Target="../media/image4.svg"/><Relationship Id="rId4" Type="http://schemas.openxmlformats.org/officeDocument/2006/relationships/image" Target="../media/image9.png"/><Relationship Id="rId9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5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59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5.xml"/><Relationship Id="rId4" Type="http://schemas.openxmlformats.org/officeDocument/2006/relationships/image" Target="../media/image2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0.xml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notesSlide" Target="../notesSlides/notesSlide43.xml"/><Relationship Id="rId7" Type="http://schemas.openxmlformats.org/officeDocument/2006/relationships/image" Target="../media/image70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1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1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7" Type="http://schemas.openxmlformats.org/officeDocument/2006/relationships/image" Target="../media/image66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2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45.xml"/><Relationship Id="rId7" Type="http://schemas.openxmlformats.org/officeDocument/2006/relationships/image" Target="../media/image4.sv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63.xml"/><Relationship Id="rId6" Type="http://schemas.openxmlformats.org/officeDocument/2006/relationships/image" Target="../media/image3.png"/><Relationship Id="rId11" Type="http://schemas.openxmlformats.org/officeDocument/2006/relationships/image" Target="../media/image11.png"/><Relationship Id="rId5" Type="http://schemas.openxmlformats.org/officeDocument/2006/relationships/image" Target="../media/image2.png"/><Relationship Id="rId10" Type="http://schemas.openxmlformats.org/officeDocument/2006/relationships/image" Target="../media/image9.png"/><Relationship Id="rId4" Type="http://schemas.openxmlformats.org/officeDocument/2006/relationships/image" Target="../media/image1.gif"/><Relationship Id="rId9" Type="http://schemas.openxmlformats.org/officeDocument/2006/relationships/image" Target="../media/image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7.xml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7" Type="http://schemas.openxmlformats.org/officeDocument/2006/relationships/image" Target="../media/image66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8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50.xml"/><Relationship Id="rId7" Type="http://schemas.openxmlformats.org/officeDocument/2006/relationships/image" Target="../media/image4.sv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69.xml"/><Relationship Id="rId6" Type="http://schemas.openxmlformats.org/officeDocument/2006/relationships/image" Target="../media/image3.png"/><Relationship Id="rId11" Type="http://schemas.openxmlformats.org/officeDocument/2006/relationships/image" Target="../media/image11.png"/><Relationship Id="rId5" Type="http://schemas.openxmlformats.org/officeDocument/2006/relationships/image" Target="../media/image2.png"/><Relationship Id="rId10" Type="http://schemas.openxmlformats.org/officeDocument/2006/relationships/image" Target="../media/image9.png"/><Relationship Id="rId4" Type="http://schemas.openxmlformats.org/officeDocument/2006/relationships/image" Target="../media/image1.gif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70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7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3.xml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4.xml"/><Relationship Id="rId4" Type="http://schemas.openxmlformats.org/officeDocument/2006/relationships/image" Target="../media/image20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5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6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7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4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8.xml"/><Relationship Id="rId4" Type="http://schemas.openxmlformats.org/officeDocument/2006/relationships/image" Target="../media/image18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7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7.xml"/><Relationship Id="rId4" Type="http://schemas.openxmlformats.org/officeDocument/2006/relationships/image" Target="../media/image28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0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5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8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8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9.xml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0C37D8-5ADD-32CC-A4E6-592C02BD6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schizzo, diagramma, disegno, Disegno tecnico&#10;&#10;Il contenuto generato dall'IA potrebbe non essere corretto.">
            <a:extLst>
              <a:ext uri="{FF2B5EF4-FFF2-40B4-BE49-F238E27FC236}">
                <a16:creationId xmlns:a16="http://schemas.microsoft.com/office/drawing/2014/main" id="{154C7489-E665-5B6D-556C-56D4C3B292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3"/>
          <a:stretch>
            <a:fillRect/>
          </a:stretch>
        </p:blipFill>
        <p:spPr>
          <a:xfrm>
            <a:off x="0" y="739940"/>
            <a:ext cx="12192000" cy="6055807"/>
          </a:xfrm>
          <a:prstGeom prst="rect">
            <a:avLst/>
          </a:prstGeom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00E4A74A-9B0B-B500-4644-91C0EBAEE81E}"/>
              </a:ext>
            </a:extLst>
          </p:cNvPr>
          <p:cNvSpPr/>
          <p:nvPr/>
        </p:nvSpPr>
        <p:spPr>
          <a:xfrm>
            <a:off x="0" y="647700"/>
            <a:ext cx="12192000" cy="1409700"/>
          </a:xfrm>
          <a:prstGeom prst="rect">
            <a:avLst/>
          </a:prstGeom>
          <a:gradFill>
            <a:gsLst>
              <a:gs pos="33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29E28F4-1A84-3343-5B0C-BE8E2A8AF289}"/>
              </a:ext>
            </a:extLst>
          </p:cNvPr>
          <p:cNvSpPr txBox="1"/>
          <p:nvPr/>
        </p:nvSpPr>
        <p:spPr>
          <a:xfrm>
            <a:off x="200025" y="185885"/>
            <a:ext cx="1179195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fr-FR" sz="4400" noProof="0">
                <a:latin typeface="Montserrat Light" panose="00000400000000000000" pitchFamily="50" charset="0"/>
              </a:rPr>
              <a:t>Bienvenue chez </a:t>
            </a:r>
            <a:r>
              <a:rPr lang="fr-FR" sz="4400" b="1" noProof="0">
                <a:solidFill>
                  <a:srgbClr val="586C98"/>
                </a:solidFill>
              </a:rPr>
              <a:t>Leapmotor</a:t>
            </a:r>
            <a:r>
              <a:rPr lang="fr-FR" sz="4400" noProof="0">
                <a:latin typeface="Montserrat Light" panose="00000400000000000000" pitchFamily="50" charset="0"/>
              </a:rPr>
              <a:t> </a:t>
            </a:r>
            <a:r>
              <a:rPr lang="fr-FR" sz="4400" b="1" noProof="0">
                <a:solidFill>
                  <a:srgbClr val="586C98"/>
                </a:solidFill>
              </a:rPr>
              <a:t>B10</a:t>
            </a:r>
            <a:r>
              <a:rPr lang="fr-FR" sz="4400" noProof="0">
                <a:latin typeface="Montserrat Light" panose="00000400000000000000" pitchFamily="50" charset="0"/>
              </a:rPr>
              <a:t> </a:t>
            </a:r>
            <a:r>
              <a:rPr lang="fr-FR" sz="4400" b="1" noProof="0">
                <a:solidFill>
                  <a:srgbClr val="586C98"/>
                </a:solidFill>
              </a:rPr>
              <a:t>REEV</a:t>
            </a:r>
          </a:p>
        </p:txBody>
      </p:sp>
      <p:pic>
        <p:nvPicPr>
          <p:cNvPr id="5" name="Immagine 4" descr="Immagine che contiene automobile, ruota, veicolo, Veicolo terrestre&#10;&#10;Il contenuto generato dall'IA potrebbe non essere corretto.">
            <a:extLst>
              <a:ext uri="{FF2B5EF4-FFF2-40B4-BE49-F238E27FC236}">
                <a16:creationId xmlns:a16="http://schemas.microsoft.com/office/drawing/2014/main" id="{9F7DC8B8-2D71-F8FF-4704-6F1A4F90DF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7" b="20002"/>
          <a:stretch>
            <a:fillRect/>
          </a:stretch>
        </p:blipFill>
        <p:spPr>
          <a:xfrm>
            <a:off x="3886201" y="1842675"/>
            <a:ext cx="8305799" cy="5015325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7FEFBE54-F966-DA6F-E9F7-3F57B3EAE8FF}"/>
              </a:ext>
            </a:extLst>
          </p:cNvPr>
          <p:cNvSpPr txBox="1"/>
          <p:nvPr/>
        </p:nvSpPr>
        <p:spPr>
          <a:xfrm>
            <a:off x="921845" y="6277740"/>
            <a:ext cx="4245578" cy="36933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fr-FR" sz="1800" b="1" noProof="0">
                <a:solidFill>
                  <a:schemeClr val="bg1"/>
                </a:solidFill>
                <a:latin typeface="Montserrat" pitchFamily="2" charset="0"/>
              </a:rPr>
              <a:t>COMMENCER LA FORMATION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2561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CB9C4-59EB-C5C0-80EF-D9EF2A4573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D5F5343A-2EB4-B5EB-82A8-18867640D7C9}"/>
              </a:ext>
            </a:extLst>
          </p:cNvPr>
          <p:cNvSpPr txBox="1"/>
          <p:nvPr/>
        </p:nvSpPr>
        <p:spPr>
          <a:xfrm>
            <a:off x="4095288" y="637092"/>
            <a:ext cx="7001813" cy="15289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fr-FR" sz="1600" noProof="0" dirty="0">
                <a:cs typeface="Arial" panose="020B0604020202020204" pitchFamily="34" charset="0"/>
              </a:rPr>
              <a:t>RÉPONSE</a:t>
            </a:r>
          </a:p>
          <a:p>
            <a:pPr lvl="0">
              <a:spcAft>
                <a:spcPts val="600"/>
              </a:spcAft>
              <a:defRPr/>
            </a:pPr>
            <a:r>
              <a:rPr lang="fr-FR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Le B10 </a:t>
            </a:r>
            <a:r>
              <a:rPr lang="fr-FR" sz="1600" b="1" dirty="0">
                <a:solidFill>
                  <a:schemeClr val="accent1"/>
                </a:solidFill>
                <a:cs typeface="Arial" panose="020B0604020202020204" pitchFamily="34" charset="0"/>
              </a:rPr>
              <a:t>RE</a:t>
            </a:r>
            <a:r>
              <a:rPr lang="fr-FR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EV offre jusqu’à 900 km d’autonomie.</a:t>
            </a:r>
          </a:p>
          <a:p>
            <a:pPr lvl="0">
              <a:spcAft>
                <a:spcPts val="600"/>
              </a:spcAft>
              <a:defRPr/>
            </a:pPr>
            <a:r>
              <a:rPr lang="fr-FR" sz="1600" noProof="0" dirty="0">
                <a:cs typeface="Arial" panose="020B0604020202020204" pitchFamily="34" charset="0"/>
              </a:rPr>
              <a:t>Le moteur ICE fonctionne uniquement comme un générateur, assurant </a:t>
            </a:r>
            <a:r>
              <a:rPr lang="fr-FR" sz="1600" dirty="0">
                <a:cs typeface="Arial" panose="020B0604020202020204" pitchFamily="34" charset="0"/>
              </a:rPr>
              <a:t>un</a:t>
            </a:r>
            <a:r>
              <a:rPr lang="fr-FR" sz="1600" b="1" dirty="0">
                <a:solidFill>
                  <a:schemeClr val="accent1"/>
                </a:solidFill>
                <a:cs typeface="Arial" panose="020B0604020202020204" pitchFamily="34" charset="0"/>
              </a:rPr>
              <a:t> kilométrage prolongé lorsque la batterie est déchargée</a:t>
            </a:r>
            <a:r>
              <a:rPr lang="fr-FR" sz="1600" noProof="0" dirty="0">
                <a:cs typeface="Arial" panose="020B0604020202020204" pitchFamily="34" charset="0"/>
              </a:rPr>
              <a:t>.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083FAAB-8BD7-731A-3AE1-BDB5972D9B56}"/>
              </a:ext>
            </a:extLst>
          </p:cNvPr>
          <p:cNvSpPr txBox="1">
            <a:spLocks/>
          </p:cNvSpPr>
          <p:nvPr/>
        </p:nvSpPr>
        <p:spPr>
          <a:xfrm>
            <a:off x="2299063" y="2926843"/>
            <a:ext cx="3592451" cy="1487587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fr-FR" sz="1600" b="1" noProof="0" dirty="0">
                <a:solidFill>
                  <a:schemeClr val="accent1"/>
                </a:solidFill>
                <a:sym typeface="Arial"/>
              </a:rPr>
              <a:t>AVANTAGES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fr-FR" sz="1600" b="1" noProof="0" dirty="0">
                <a:solidFill>
                  <a:schemeClr val="accent1"/>
                </a:solidFill>
                <a:sym typeface="Arial"/>
              </a:rPr>
              <a:t>Usage quotidienne comme un BEV</a:t>
            </a:r>
            <a:r>
              <a:rPr lang="fr-FR" sz="1600" noProof="0" dirty="0">
                <a:solidFill>
                  <a:schemeClr val="tx1"/>
                </a:solidFill>
                <a:sym typeface="Arial"/>
              </a:rPr>
              <a:t> : profitez jusqu’à 80 km de conduite électrique pure pour vos trajets quotidiens.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53885AB-8E95-2B73-7DA3-1C8E35D7A73F}"/>
              </a:ext>
            </a:extLst>
          </p:cNvPr>
          <p:cNvSpPr txBox="1">
            <a:spLocks/>
          </p:cNvSpPr>
          <p:nvPr/>
        </p:nvSpPr>
        <p:spPr>
          <a:xfrm>
            <a:off x="2299063" y="4527402"/>
            <a:ext cx="3502106" cy="841256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fr-FR" sz="1600" b="1" noProof="0" dirty="0">
                <a:solidFill>
                  <a:schemeClr val="accent1"/>
                </a:solidFill>
                <a:sym typeface="Arial"/>
              </a:rPr>
              <a:t>Liberté pour les longs trajets</a:t>
            </a:r>
            <a:r>
              <a:rPr lang="fr-FR" sz="1600" noProof="0" dirty="0">
                <a:solidFill>
                  <a:schemeClr val="tx1"/>
                </a:solidFill>
                <a:sym typeface="Arial"/>
              </a:rPr>
              <a:t> : il suffit de faire le plein et </a:t>
            </a:r>
            <a:r>
              <a:rPr lang="fr-FR" sz="1600" dirty="0">
                <a:solidFill>
                  <a:schemeClr val="tx1"/>
                </a:solidFill>
                <a:sym typeface="Arial"/>
              </a:rPr>
              <a:t>de parcourir plus </a:t>
            </a:r>
            <a:r>
              <a:rPr lang="fr-FR" sz="1600" noProof="0" dirty="0">
                <a:solidFill>
                  <a:schemeClr val="tx1"/>
                </a:solidFill>
                <a:sym typeface="Arial"/>
              </a:rPr>
              <a:t>de 900 km d’autonomie sans stress.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FBAF008F-B549-CC72-CBA2-CF93D3B70EEC}"/>
              </a:ext>
            </a:extLst>
          </p:cNvPr>
          <p:cNvSpPr txBox="1"/>
          <p:nvPr/>
        </p:nvSpPr>
        <p:spPr>
          <a:xfrm>
            <a:off x="731838" y="5936102"/>
            <a:ext cx="107112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fr-FR" sz="1200" i="1" noProof="0"/>
              <a:t>Cliquez sur la vidéo pour voir les visages incrédules de ceux qui voyagent sur le B10 REEV</a:t>
            </a:r>
          </a:p>
        </p:txBody>
      </p:sp>
      <p:pic>
        <p:nvPicPr>
          <p:cNvPr id="9" name="Immagine 8" descr="Immagine che contiene design, Elementi grafici, veicolo, logo&#10;&#10;Il contenuto generato dall'IA potrebbe non essere corretto.">
            <a:extLst>
              <a:ext uri="{FF2B5EF4-FFF2-40B4-BE49-F238E27FC236}">
                <a16:creationId xmlns:a16="http://schemas.microsoft.com/office/drawing/2014/main" id="{78F39E7D-F3AD-6474-BC63-BB9391EC18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009" y="2634774"/>
            <a:ext cx="1179121" cy="1179121"/>
          </a:xfrm>
          <a:prstGeom prst="rect">
            <a:avLst/>
          </a:prstGeom>
        </p:spPr>
      </p:pic>
      <p:pic>
        <p:nvPicPr>
          <p:cNvPr id="11" name="Immagine 10" descr="Immagine che contiene Elementi grafici, design, simbolo, logo&#10;&#10;Il contenuto generato dall'IA potrebbe non essere corretto.">
            <a:extLst>
              <a:ext uri="{FF2B5EF4-FFF2-40B4-BE49-F238E27FC236}">
                <a16:creationId xmlns:a16="http://schemas.microsoft.com/office/drawing/2014/main" id="{5EF00DA7-CCE0-9070-BC17-11822BC616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009" y="4390036"/>
            <a:ext cx="1179121" cy="1179121"/>
          </a:xfrm>
          <a:prstGeom prst="rect">
            <a:avLst/>
          </a:prstGeom>
        </p:spPr>
      </p:pic>
      <p:sp>
        <p:nvSpPr>
          <p:cNvPr id="2" name="Fumetto: ovale 1">
            <a:extLst>
              <a:ext uri="{FF2B5EF4-FFF2-40B4-BE49-F238E27FC236}">
                <a16:creationId xmlns:a16="http://schemas.microsoft.com/office/drawing/2014/main" id="{571C952E-1CAC-793B-98D3-4B93F0ED7AB5}"/>
              </a:ext>
            </a:extLst>
          </p:cNvPr>
          <p:cNvSpPr/>
          <p:nvPr/>
        </p:nvSpPr>
        <p:spPr>
          <a:xfrm>
            <a:off x="408562" y="644899"/>
            <a:ext cx="3022795" cy="1413734"/>
          </a:xfrm>
          <a:prstGeom prst="wedgeEllipseCallout">
            <a:avLst>
              <a:gd name="adj1" fmla="val -47427"/>
              <a:gd name="adj2" fmla="val 50115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noProof="0">
                <a:solidFill>
                  <a:schemeClr val="accent1"/>
                </a:solidFill>
              </a:rPr>
              <a:t>Question 2</a:t>
            </a:r>
            <a:br>
              <a:rPr lang="fr-FR" sz="1400" noProof="0">
                <a:solidFill>
                  <a:schemeClr val="bg1">
                    <a:lumMod val="65000"/>
                  </a:schemeClr>
                </a:solidFill>
              </a:rPr>
            </a:br>
            <a:r>
              <a:rPr lang="fr-FR" sz="1400" noProof="0">
                <a:solidFill>
                  <a:schemeClr val="tx1"/>
                </a:solidFill>
              </a:rPr>
              <a:t>À votre avis, combien de km d’autonomie le REEV B10 garantit-il ?</a:t>
            </a:r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41D3F803-5E7F-123A-4D84-D7D90C9D8E39}"/>
              </a:ext>
            </a:extLst>
          </p:cNvPr>
          <p:cNvSpPr txBox="1">
            <a:spLocks/>
          </p:cNvSpPr>
          <p:nvPr/>
        </p:nvSpPr>
        <p:spPr>
          <a:xfrm>
            <a:off x="748937" y="5953973"/>
            <a:ext cx="5052232" cy="287258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fr-FR" sz="1200" noProof="0">
                <a:solidFill>
                  <a:schemeClr val="tx1"/>
                </a:solidFill>
                <a:sym typeface="Arial"/>
              </a:rPr>
              <a:t>Cliquez sur les icônes pour découvrir en profondeur les avantages</a:t>
            </a:r>
          </a:p>
        </p:txBody>
      </p:sp>
      <p:pic>
        <p:nvPicPr>
          <p:cNvPr id="6" name="video_instagram_v2-1080p-251205">
            <a:hlinkClick r:id="" action="ppaction://media"/>
            <a:extLst>
              <a:ext uri="{FF2B5EF4-FFF2-40B4-BE49-F238E27FC236}">
                <a16:creationId xmlns:a16="http://schemas.microsoft.com/office/drawing/2014/main" id="{14E0CCE8-BCC1-46B6-8C89-18A0B0599FE1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16447" y="2548720"/>
            <a:ext cx="5365215" cy="301793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19687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87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FC9D40-D6B0-0AE4-97E4-4DAC0FC1F8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>
            <a:extLst>
              <a:ext uri="{FF2B5EF4-FFF2-40B4-BE49-F238E27FC236}">
                <a16:creationId xmlns:a16="http://schemas.microsoft.com/office/drawing/2014/main" id="{4E022EB1-03F2-AB6C-EEB8-AA14103B681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53078003-F7C1-AC7B-FE36-521C7CA69C5E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noProof="0"/>
              <a:t>Programme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806FBE0B-F545-3073-56FA-D7FC895BE363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fr-FR" sz="2000" noProof="0">
                <a:solidFill>
                  <a:schemeClr val="tx1"/>
                </a:solidFill>
              </a:rPr>
              <a:t>Introduction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5CA9E05A-D524-192C-8DF3-DEAFB0648ECB}"/>
              </a:ext>
            </a:extLst>
          </p:cNvPr>
          <p:cNvSpPr txBox="1"/>
          <p:nvPr/>
        </p:nvSpPr>
        <p:spPr>
          <a:xfrm>
            <a:off x="6809739" y="1634711"/>
            <a:ext cx="4981063" cy="12208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/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Font typeface="+mj-lt"/>
              <a:buAutoNum type="arabicPeriod" startAt="2"/>
            </a:pPr>
            <a:r>
              <a:rPr lang="fr-FR" noProof="0"/>
              <a:t>La technologie REEV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fr-FR" noProof="0"/>
              <a:t>Comment cela fonctionne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fr-FR" noProof="0"/>
              <a:t>Bon à savoir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DE4E4759-7F7A-FE01-A804-7F8FB7D236B8}"/>
              </a:ext>
            </a:extLst>
          </p:cNvPr>
          <p:cNvSpPr txBox="1"/>
          <p:nvPr/>
        </p:nvSpPr>
        <p:spPr>
          <a:xfrm>
            <a:off x="6809739" y="4301261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fr-FR" sz="2000" noProof="0"/>
              <a:t>Conclusion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F005534-057D-2EF9-FEEF-5D257F882600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7675" indent="-447675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3"/>
            </a:pPr>
            <a:r>
              <a:rPr lang="fr-FR" sz="2000" noProof="0"/>
              <a:t>Spécifications techniques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E0D2F1B9-813A-24D7-CECA-CC9A51B4E318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4"/>
            </a:pPr>
            <a:r>
              <a:rPr lang="fr-FR" sz="2000" noProof="0"/>
              <a:t>Votre rôle est essentiel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DC42882-9E40-CAB0-0FFD-BAA88926FED8}"/>
              </a:ext>
            </a:extLst>
          </p:cNvPr>
          <p:cNvSpPr txBox="1"/>
          <p:nvPr/>
        </p:nvSpPr>
        <p:spPr>
          <a:xfrm>
            <a:off x="6809739" y="383655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fr-FR" sz="2000" noProof="0"/>
              <a:t>Voyager avec notre client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FE93BDBE-C9D1-0B5A-7D63-01D5A9EA06F1}"/>
              </a:ext>
            </a:extLst>
          </p:cNvPr>
          <p:cNvSpPr txBox="1"/>
          <p:nvPr/>
        </p:nvSpPr>
        <p:spPr>
          <a:xfrm>
            <a:off x="6809739" y="476596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7"/>
            </a:pPr>
            <a:r>
              <a:rPr lang="fr-FR" sz="2000" noProof="0" dirty="0" err="1"/>
              <a:t>Questionnarie</a:t>
            </a:r>
            <a:r>
              <a:rPr lang="fr-FR" sz="2000" noProof="0" dirty="0"/>
              <a:t> final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428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/>
      <p:bldP spid="8" grpId="0" build="p"/>
      <p:bldP spid="9" grpId="0" build="p"/>
      <p:bldP spid="10" grpId="0" build="p"/>
      <p:bldP spid="1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8C9EF4-12B3-8BD6-9E2A-3A08B77471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 descr="Immagine che contiene ruota, pneumatico, Ricambio auto, Veicolo giocattolo&#10;&#10;Il contenuto generato dall'IA potrebbe non essere corretto.">
            <a:extLst>
              <a:ext uri="{FF2B5EF4-FFF2-40B4-BE49-F238E27FC236}">
                <a16:creationId xmlns:a16="http://schemas.microsoft.com/office/drawing/2014/main" id="{27D0FBEF-E5DD-2B7C-0EF1-0FBF13A51F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274" y="2160138"/>
            <a:ext cx="5772290" cy="3246913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24FEF4AC-37AD-D3EE-F959-D0167506110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sz="1000" b="0" noProof="0">
                <a:solidFill>
                  <a:schemeClr val="tx2">
                    <a:lumMod val="50000"/>
                  </a:schemeClr>
                </a:solidFill>
              </a:rPr>
              <a:t>2. La technologie REEV</a:t>
            </a:r>
            <a:br>
              <a:rPr lang="fr-FR" sz="320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fr-FR" noProof="0"/>
              <a:t> Comment cela marche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ADCCEC2B-CEE1-E0BC-6EEE-2E1CECE80C2E}"/>
              </a:ext>
            </a:extLst>
          </p:cNvPr>
          <p:cNvSpPr txBox="1"/>
          <p:nvPr/>
        </p:nvSpPr>
        <p:spPr>
          <a:xfrm>
            <a:off x="742951" y="1450949"/>
            <a:ext cx="11114087" cy="569387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/>
          <a:p>
            <a:r>
              <a:rPr lang="fr-FR" sz="1500" noProof="0"/>
              <a:t>Le</a:t>
            </a:r>
            <a:r>
              <a:rPr lang="fr-FR" sz="1600" noProof="0"/>
              <a:t> </a:t>
            </a:r>
            <a:r>
              <a:rPr lang="fr-FR" sz="1600" b="1" noProof="0">
                <a:solidFill>
                  <a:schemeClr val="accent1"/>
                </a:solidFill>
              </a:rPr>
              <a:t>B10 REEV est alimenté par un</a:t>
            </a:r>
            <a:r>
              <a:rPr lang="fr-FR" sz="1600" b="1">
                <a:solidFill>
                  <a:schemeClr val="accent1"/>
                </a:solidFill>
              </a:rPr>
              <a:t> </a:t>
            </a:r>
            <a:r>
              <a:rPr lang="fr-FR" sz="1600" b="1" noProof="0">
                <a:solidFill>
                  <a:schemeClr val="accent1"/>
                </a:solidFill>
              </a:rPr>
              <a:t>moteur électrique monté à l’arrière et une batterie haute tension</a:t>
            </a:r>
            <a:r>
              <a:rPr lang="fr-FR" sz="1500"/>
              <a:t>, tandis qu’un ICE embarqué </a:t>
            </a:r>
            <a:r>
              <a:rPr lang="fr-FR" sz="1500" noProof="0"/>
              <a:t>agit uniquement comme un générateur lorsque la charge de la batterie est faible.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740E86F3-5AEF-140F-5A11-6E8F0AFE216D}"/>
              </a:ext>
            </a:extLst>
          </p:cNvPr>
          <p:cNvSpPr txBox="1"/>
          <p:nvPr/>
        </p:nvSpPr>
        <p:spPr>
          <a:xfrm>
            <a:off x="1186912" y="5447445"/>
            <a:ext cx="946344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000" b="1" noProof="0" dirty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Pas d’embrayage, pas de changement de vitesses. Un confort purement électrique.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1D77567-4FD5-7EFF-DE80-87BEFB8682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5" b="4135"/>
          <a:stretch/>
        </p:blipFill>
        <p:spPr>
          <a:xfrm>
            <a:off x="10051061" y="2285038"/>
            <a:ext cx="782762" cy="718026"/>
          </a:xfrm>
          <a:prstGeom prst="rect">
            <a:avLst/>
          </a:prstGeom>
        </p:spPr>
      </p:pic>
      <p:sp>
        <p:nvSpPr>
          <p:cNvPr id="12" name="Textplatzhalter 2">
            <a:extLst>
              <a:ext uri="{FF2B5EF4-FFF2-40B4-BE49-F238E27FC236}">
                <a16:creationId xmlns:a16="http://schemas.microsoft.com/office/drawing/2014/main" id="{FCA2B3D6-DD53-8CB8-E8EA-D49F2DBBD5C7}"/>
              </a:ext>
            </a:extLst>
          </p:cNvPr>
          <p:cNvSpPr txBox="1">
            <a:spLocks/>
          </p:cNvSpPr>
          <p:nvPr/>
        </p:nvSpPr>
        <p:spPr>
          <a:xfrm>
            <a:off x="9133100" y="4443543"/>
            <a:ext cx="2723938" cy="1099788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fr-FR" sz="1600" b="1" dirty="0">
                <a:solidFill>
                  <a:schemeClr val="accent1"/>
                </a:solidFill>
                <a:latin typeface="+mj-lt"/>
              </a:rPr>
              <a:t>M</a:t>
            </a:r>
            <a:r>
              <a:rPr lang="fr-FR" sz="1600" b="1" noProof="0" dirty="0" err="1">
                <a:solidFill>
                  <a:schemeClr val="accent1"/>
                </a:solidFill>
                <a:latin typeface="+mj-lt"/>
              </a:rPr>
              <a:t>oteur</a:t>
            </a:r>
            <a:r>
              <a:rPr lang="fr-FR" sz="1600" b="1" noProof="0" dirty="0">
                <a:solidFill>
                  <a:schemeClr val="accent1"/>
                </a:solidFill>
                <a:latin typeface="+mj-lt"/>
              </a:rPr>
              <a:t> électrique arrière</a:t>
            </a:r>
            <a:r>
              <a:rPr lang="fr-FR" sz="1400" noProof="0" dirty="0">
                <a:solidFill>
                  <a:schemeClr val="tx1"/>
                </a:solidFill>
                <a:latin typeface="+mj-lt"/>
              </a:rPr>
              <a:t> </a:t>
            </a:r>
            <a:br>
              <a:rPr lang="fr-FR" sz="1400" noProof="0" dirty="0">
                <a:solidFill>
                  <a:schemeClr val="tx1"/>
                </a:solidFill>
                <a:latin typeface="+mj-lt"/>
              </a:rPr>
            </a:br>
            <a:r>
              <a:rPr lang="fr-FR" sz="1400" noProof="0" dirty="0">
                <a:solidFill>
                  <a:schemeClr val="tx1"/>
                </a:solidFill>
                <a:latin typeface="+mj-lt"/>
              </a:rPr>
              <a:t>entraîne la voiture en douceur et silencieusement, ce qui est typique des véhicules électriques</a:t>
            </a:r>
          </a:p>
        </p:txBody>
      </p:sp>
      <p:sp>
        <p:nvSpPr>
          <p:cNvPr id="13" name="Textplatzhalter 2">
            <a:extLst>
              <a:ext uri="{FF2B5EF4-FFF2-40B4-BE49-F238E27FC236}">
                <a16:creationId xmlns:a16="http://schemas.microsoft.com/office/drawing/2014/main" id="{A0AC0077-D769-8E63-FC94-50B02E85611C}"/>
              </a:ext>
            </a:extLst>
          </p:cNvPr>
          <p:cNvSpPr txBox="1">
            <a:spLocks/>
          </p:cNvSpPr>
          <p:nvPr/>
        </p:nvSpPr>
        <p:spPr>
          <a:xfrm>
            <a:off x="9216226" y="3033718"/>
            <a:ext cx="2557686" cy="711990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fr-FR" sz="1600" b="1" dirty="0">
                <a:solidFill>
                  <a:schemeClr val="accent1"/>
                </a:solidFill>
                <a:latin typeface="+mj-lt"/>
              </a:rPr>
              <a:t>B</a:t>
            </a:r>
            <a:r>
              <a:rPr lang="fr-FR" sz="1600" b="1" noProof="0" dirty="0" err="1">
                <a:solidFill>
                  <a:schemeClr val="accent1"/>
                </a:solidFill>
                <a:latin typeface="+mj-lt"/>
              </a:rPr>
              <a:t>atterie</a:t>
            </a:r>
            <a:r>
              <a:rPr lang="fr-FR" sz="1600" b="1" noProof="0" dirty="0">
                <a:solidFill>
                  <a:schemeClr val="accent1"/>
                </a:solidFill>
                <a:latin typeface="+mj-lt"/>
              </a:rPr>
              <a:t> haute tension </a:t>
            </a:r>
            <a:r>
              <a:rPr lang="fr-FR" sz="1400" dirty="0">
                <a:solidFill>
                  <a:schemeClr val="tx1"/>
                </a:solidFill>
                <a:latin typeface="+mj-lt"/>
              </a:rPr>
              <a:t>stocke l’énergie pour la conduite du VE</a:t>
            </a:r>
          </a:p>
        </p:txBody>
      </p:sp>
      <p:sp>
        <p:nvSpPr>
          <p:cNvPr id="14" name="Textplatzhalter 2">
            <a:extLst>
              <a:ext uri="{FF2B5EF4-FFF2-40B4-BE49-F238E27FC236}">
                <a16:creationId xmlns:a16="http://schemas.microsoft.com/office/drawing/2014/main" id="{3DA03B2F-AF73-3E4C-1D3D-203D20E11C95}"/>
              </a:ext>
            </a:extLst>
          </p:cNvPr>
          <p:cNvSpPr txBox="1">
            <a:spLocks/>
          </p:cNvSpPr>
          <p:nvPr/>
        </p:nvSpPr>
        <p:spPr>
          <a:xfrm>
            <a:off x="525321" y="3579181"/>
            <a:ext cx="2220418" cy="1099788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fr-FR" sz="1600" b="1" dirty="0">
                <a:solidFill>
                  <a:schemeClr val="accent1"/>
                </a:solidFill>
                <a:latin typeface="+mj-lt"/>
              </a:rPr>
              <a:t>M</a:t>
            </a:r>
            <a:r>
              <a:rPr lang="fr-FR" sz="1600" b="1" noProof="0" dirty="0" err="1">
                <a:solidFill>
                  <a:schemeClr val="accent1"/>
                </a:solidFill>
                <a:latin typeface="+mj-lt"/>
              </a:rPr>
              <a:t>oteur</a:t>
            </a:r>
            <a:r>
              <a:rPr lang="fr-FR" sz="1600" b="1" noProof="0" dirty="0">
                <a:solidFill>
                  <a:schemeClr val="accent1"/>
                </a:solidFill>
                <a:latin typeface="+mj-lt"/>
              </a:rPr>
              <a:t> thermique</a:t>
            </a:r>
            <a:br>
              <a:rPr lang="fr-FR" sz="1400" noProof="0" dirty="0">
                <a:solidFill>
                  <a:schemeClr val="tx1"/>
                </a:solidFill>
                <a:latin typeface="+mj-lt"/>
              </a:rPr>
            </a:br>
            <a:r>
              <a:rPr lang="fr-FR" sz="1400" noProof="0" dirty="0">
                <a:solidFill>
                  <a:schemeClr val="tx1"/>
                </a:solidFill>
                <a:latin typeface="+mj-lt"/>
              </a:rPr>
              <a:t>produit de l’électricité </a:t>
            </a:r>
            <a:br>
              <a:rPr lang="fr-FR" sz="1400" noProof="0" dirty="0">
                <a:solidFill>
                  <a:schemeClr val="tx1"/>
                </a:solidFill>
                <a:latin typeface="+mj-lt"/>
              </a:rPr>
            </a:br>
            <a:r>
              <a:rPr lang="fr-FR" sz="1400" noProof="0" dirty="0">
                <a:solidFill>
                  <a:schemeClr val="tx1"/>
                </a:solidFill>
                <a:latin typeface="+mj-lt"/>
              </a:rPr>
              <a:t>pour recharger la batterie et/ou alimenter le moteur électrique</a:t>
            </a: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42826982-9AC1-3C98-66CC-C5575416BF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5" b="4135"/>
          <a:stretch/>
        </p:blipFill>
        <p:spPr>
          <a:xfrm>
            <a:off x="10051061" y="3637877"/>
            <a:ext cx="782762" cy="718026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C1A53E8B-E696-4FE4-A3B8-71C2F0C5EC3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5" b="4135"/>
          <a:stretch/>
        </p:blipFill>
        <p:spPr>
          <a:xfrm>
            <a:off x="1114983" y="2688283"/>
            <a:ext cx="1041094" cy="954993"/>
          </a:xfrm>
          <a:prstGeom prst="rect">
            <a:avLst/>
          </a:prstGeom>
        </p:spPr>
      </p:pic>
      <p:sp>
        <p:nvSpPr>
          <p:cNvPr id="5" name="Ovale 4">
            <a:extLst>
              <a:ext uri="{FF2B5EF4-FFF2-40B4-BE49-F238E27FC236}">
                <a16:creationId xmlns:a16="http://schemas.microsoft.com/office/drawing/2014/main" id="{5455B8C4-EC8A-FE6F-85E6-2C07044E4546}"/>
              </a:ext>
            </a:extLst>
          </p:cNvPr>
          <p:cNvSpPr/>
          <p:nvPr/>
        </p:nvSpPr>
        <p:spPr>
          <a:xfrm>
            <a:off x="6882063" y="3637877"/>
            <a:ext cx="264695" cy="29644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FD4C6C2A-2A70-A080-062E-622377C5F362}"/>
              </a:ext>
            </a:extLst>
          </p:cNvPr>
          <p:cNvSpPr/>
          <p:nvPr/>
        </p:nvSpPr>
        <p:spPr>
          <a:xfrm>
            <a:off x="4974657" y="3489652"/>
            <a:ext cx="264695" cy="29644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e 6">
            <a:extLst>
              <a:ext uri="{FF2B5EF4-FFF2-40B4-BE49-F238E27FC236}">
                <a16:creationId xmlns:a16="http://schemas.microsoft.com/office/drawing/2014/main" id="{22DBC759-1123-F888-A715-4047EFC78D31}"/>
              </a:ext>
            </a:extLst>
          </p:cNvPr>
          <p:cNvSpPr/>
          <p:nvPr/>
        </p:nvSpPr>
        <p:spPr>
          <a:xfrm>
            <a:off x="4555958" y="2586108"/>
            <a:ext cx="264695" cy="29644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3774BC58-0EED-3E33-0AFD-6EC9EE18E6AE}"/>
              </a:ext>
            </a:extLst>
          </p:cNvPr>
          <p:cNvCxnSpPr>
            <a:endCxn id="7" idx="2"/>
          </p:cNvCxnSpPr>
          <p:nvPr/>
        </p:nvCxnSpPr>
        <p:spPr>
          <a:xfrm flipV="1">
            <a:off x="2247089" y="2734333"/>
            <a:ext cx="2308869" cy="543888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diritto 18">
            <a:extLst>
              <a:ext uri="{FF2B5EF4-FFF2-40B4-BE49-F238E27FC236}">
                <a16:creationId xmlns:a16="http://schemas.microsoft.com/office/drawing/2014/main" id="{59C7E33B-42A7-A9B4-A777-4BD3C2EAF16B}"/>
              </a:ext>
            </a:extLst>
          </p:cNvPr>
          <p:cNvCxnSpPr>
            <a:cxnSpLocks/>
            <a:stCxn id="6" idx="6"/>
          </p:cNvCxnSpPr>
          <p:nvPr/>
        </p:nvCxnSpPr>
        <p:spPr>
          <a:xfrm flipV="1">
            <a:off x="5239352" y="2688283"/>
            <a:ext cx="4449397" cy="949594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D86F15B8-A281-D0C2-878B-1CB8955F0AEC}"/>
              </a:ext>
            </a:extLst>
          </p:cNvPr>
          <p:cNvCxnSpPr>
            <a:stCxn id="5" idx="6"/>
          </p:cNvCxnSpPr>
          <p:nvPr/>
        </p:nvCxnSpPr>
        <p:spPr>
          <a:xfrm>
            <a:off x="7146758" y="3786102"/>
            <a:ext cx="2639268" cy="41624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2799954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5C1033-B763-1AC2-355C-1FCDB08341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2">
            <a:extLst>
              <a:ext uri="{FF2B5EF4-FFF2-40B4-BE49-F238E27FC236}">
                <a16:creationId xmlns:a16="http://schemas.microsoft.com/office/drawing/2014/main" id="{4323BC66-9530-0FFD-312B-6004513097BA}"/>
              </a:ext>
            </a:extLst>
          </p:cNvPr>
          <p:cNvSpPr txBox="1">
            <a:spLocks/>
          </p:cNvSpPr>
          <p:nvPr/>
        </p:nvSpPr>
        <p:spPr>
          <a:xfrm>
            <a:off x="731838" y="1456616"/>
            <a:ext cx="11125200" cy="584775"/>
          </a:xfrm>
          <a:prstGeom prst="rect">
            <a:avLst/>
          </a:prstGeom>
          <a:noFill/>
        </p:spPr>
        <p:txBody>
          <a:bodyPr wrap="square" lIns="72000">
            <a:spAutoFit/>
          </a:bodyPr>
          <a:lstStyle>
            <a:defPPr>
              <a:defRPr lang="it-IT"/>
            </a:defPPr>
            <a:lvl1pPr>
              <a:defRPr sz="1500"/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r>
              <a:rPr lang="fr-FR" sz="1600" noProof="0" dirty="0"/>
              <a:t>Pour tirer le meilleur parti de la technologie REEV, il y a </a:t>
            </a:r>
            <a:r>
              <a:rPr lang="fr-FR" sz="1600" b="1" noProof="0" dirty="0">
                <a:solidFill>
                  <a:schemeClr val="accent1"/>
                </a:solidFill>
              </a:rPr>
              <a:t>quelques points clés </a:t>
            </a:r>
            <a:r>
              <a:rPr lang="fr-FR" sz="1600" noProof="0" dirty="0"/>
              <a:t>que chaque conducteur doit le savoir. Ceux-ci aideront à </a:t>
            </a:r>
            <a:r>
              <a:rPr lang="fr-FR" sz="1600" b="1" noProof="0" dirty="0">
                <a:solidFill>
                  <a:schemeClr val="accent1"/>
                </a:solidFill>
              </a:rPr>
              <a:t>optimiser les performances et à assurer une expérience de conduite fluide</a:t>
            </a:r>
            <a:r>
              <a:rPr lang="fr-FR" sz="1600" noProof="0" dirty="0"/>
              <a:t>.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F2C968C9-5D35-1790-C462-D2FB662A954A}"/>
              </a:ext>
            </a:extLst>
          </p:cNvPr>
          <p:cNvSpPr txBox="1">
            <a:spLocks/>
          </p:cNvSpPr>
          <p:nvPr/>
        </p:nvSpPr>
        <p:spPr>
          <a:xfrm>
            <a:off x="731839" y="2336948"/>
            <a:ext cx="6253423" cy="2143151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spcAft>
                <a:spcPts val="1200"/>
              </a:spcAft>
              <a:buSzPct val="100000"/>
            </a:pPr>
            <a:r>
              <a:rPr lang="fr-FR" sz="1800" b="1" u="sng" noProof="0" dirty="0">
                <a:solidFill>
                  <a:schemeClr val="accent1"/>
                </a:solidFill>
              </a:rPr>
              <a:t>1. Modes d’énergie</a:t>
            </a:r>
            <a:r>
              <a:rPr lang="fr-FR" sz="18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: </a:t>
            </a:r>
          </a:p>
          <a:p>
            <a:pPr>
              <a:spcAft>
                <a:spcPts val="1200"/>
              </a:spcAft>
              <a:buSzPct val="100000"/>
            </a:pPr>
            <a:r>
              <a:rPr lang="fr-FR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Le B10 REEV offre </a:t>
            </a:r>
            <a:r>
              <a:rPr lang="fr-FR" sz="1600" b="1" dirty="0">
                <a:solidFill>
                  <a:schemeClr val="accent1"/>
                </a:solidFill>
              </a:rPr>
              <a:t>4 modes d’énergie adaptatifs (EV+, EV, Fuel, Power+) pour adapter la consommation d’énergie aux conditions de conduite</a:t>
            </a:r>
            <a:r>
              <a:rPr lang="fr-FR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Cette flexibilité garantit :</a:t>
            </a:r>
          </a:p>
          <a:p>
            <a:pPr marL="447675" indent="-266700">
              <a:spcAft>
                <a:spcPts val="1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Efficacité et performances maximales. </a:t>
            </a:r>
          </a:p>
          <a:p>
            <a:pPr marL="447675" indent="-266700">
              <a:spcAft>
                <a:spcPts val="1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</a:pP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Une e</a:t>
            </a:r>
            <a:r>
              <a:rPr lang="fr-FR" sz="1600" noProof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xpérience</a:t>
            </a:r>
            <a:r>
              <a:rPr lang="fr-FR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de conduite personnalisée pour chaque situation. </a:t>
            </a:r>
          </a:p>
        </p:txBody>
      </p:sp>
      <p:sp>
        <p:nvSpPr>
          <p:cNvPr id="6" name="Titolo 10">
            <a:extLst>
              <a:ext uri="{FF2B5EF4-FFF2-40B4-BE49-F238E27FC236}">
                <a16:creationId xmlns:a16="http://schemas.microsoft.com/office/drawing/2014/main" id="{FFF09005-76B4-82DE-FC56-0D001C7E4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sz="1000" b="0">
                <a:solidFill>
                  <a:schemeClr val="tx2">
                    <a:lumMod val="50000"/>
                  </a:schemeClr>
                </a:solidFill>
              </a:rPr>
              <a:t>2. La technologie REEV</a:t>
            </a:r>
            <a:br>
              <a:rPr lang="fr-FR" sz="320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fr-FR" noProof="0"/>
              <a:t>Bon à savoir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207363D-491B-1F3E-8938-94E0EA277187}"/>
              </a:ext>
            </a:extLst>
          </p:cNvPr>
          <p:cNvSpPr txBox="1">
            <a:spLocks/>
          </p:cNvSpPr>
          <p:nvPr/>
        </p:nvSpPr>
        <p:spPr>
          <a:xfrm>
            <a:off x="731839" y="4701334"/>
            <a:ext cx="7784840" cy="9982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defTabSz="914400">
              <a:defRPr/>
            </a:pPr>
            <a:r>
              <a:rPr lang="fr-FR" sz="1600" b="1" noProof="0" dirty="0">
                <a:solidFill>
                  <a:schemeClr val="accent1"/>
                </a:solidFill>
              </a:rPr>
              <a:t>Pourquoi est-ce important ? </a:t>
            </a:r>
            <a:r>
              <a:rPr lang="fr-FR" sz="1600" b="1" dirty="0">
                <a:solidFill>
                  <a:schemeClr val="accent1"/>
                </a:solidFill>
              </a:rPr>
              <a:t>Si le bon mode n’est pas sélectionné,</a:t>
            </a:r>
          </a:p>
          <a:p>
            <a:pPr marL="444500" indent="-266700">
              <a:spcAft>
                <a:spcPts val="12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fr-FR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le plein potentiel de la voiture </a:t>
            </a:r>
            <a:r>
              <a:rPr lang="fr-FR" sz="1600" b="1" dirty="0">
                <a:solidFill>
                  <a:schemeClr val="accent1"/>
                </a:solidFill>
              </a:rPr>
              <a:t>peut ne pas être pleinement exploité</a:t>
            </a:r>
          </a:p>
          <a:p>
            <a:pPr marL="444500" indent="-266700">
              <a:spcAft>
                <a:spcPts val="12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</a:t>
            </a:r>
            <a:r>
              <a:rPr lang="fr-FR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’expérience client </a:t>
            </a:r>
            <a:r>
              <a:rPr lang="fr-FR" sz="1600" b="1" dirty="0">
                <a:solidFill>
                  <a:schemeClr val="accent1"/>
                </a:solidFill>
              </a:rPr>
              <a:t>pourrait être affectée négativement.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0F220700-FF66-DCA1-17E6-3EB9EA5B0E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4304" y="2735570"/>
            <a:ext cx="4412734" cy="138685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449958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EA09D1-F31E-76DF-4A99-68B85DC70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255E2B8-2E61-FD13-9564-C03E01A647EE}"/>
              </a:ext>
            </a:extLst>
          </p:cNvPr>
          <p:cNvSpPr txBox="1">
            <a:spLocks/>
          </p:cNvSpPr>
          <p:nvPr/>
        </p:nvSpPr>
        <p:spPr>
          <a:xfrm>
            <a:off x="742950" y="1043513"/>
            <a:ext cx="11114087" cy="1921552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spcAft>
                <a:spcPts val="1200"/>
              </a:spcAft>
            </a:pPr>
            <a:r>
              <a:rPr lang="fr-FR" sz="1800" b="1" u="sng" noProof="0" dirty="0">
                <a:solidFill>
                  <a:schemeClr val="accent1"/>
                </a:solidFill>
              </a:rPr>
              <a:t>2. État de charge de la batterie (SOC)</a:t>
            </a:r>
            <a:r>
              <a:rPr lang="fr-FR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:</a:t>
            </a:r>
            <a:r>
              <a:rPr lang="fr-FR" sz="1600" b="1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>
              <a:spcAft>
                <a:spcPts val="1200"/>
              </a:spcAft>
            </a:pPr>
            <a:r>
              <a:rPr lang="fr-FR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Le B10 REEV se comporte comme un véhicule tout électrique, donc le SOC de la batterie est important. </a:t>
            </a:r>
          </a:p>
          <a:p>
            <a:pPr>
              <a:spcAft>
                <a:spcPts val="1200"/>
              </a:spcAft>
            </a:pPr>
            <a:r>
              <a:rPr lang="fr-FR" sz="1600" b="1" noProof="0" dirty="0">
                <a:solidFill>
                  <a:schemeClr val="accent1"/>
                </a:solidFill>
              </a:rPr>
              <a:t>Maintenez le SOC au-dessus de 15 % pour maintenir des performances et un confort optimaux</a:t>
            </a:r>
            <a:r>
              <a:rPr lang="fr-FR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b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fr-FR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 le SOC chute trop bas, le moteur ICE travaillera plus, ce qui réduira l’efficacité et augmentera le bruit.</a:t>
            </a:r>
          </a:p>
          <a:p>
            <a:pPr>
              <a:spcAft>
                <a:spcPts val="1200"/>
              </a:spcAft>
            </a:pPr>
            <a:r>
              <a:rPr lang="fr-FR" sz="1600" noProof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Le système fournit automatiquement des alertes claires pour guider le conducteur lorsque le chargement ou le changement de mode est nécessaire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A699708-13AC-365F-9D8E-8FD9813DFB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2696" y="3164373"/>
            <a:ext cx="2243427" cy="841285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B52A8B2D-A7EE-9864-E525-B3C8D99918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7713" y="5063196"/>
            <a:ext cx="2261589" cy="992784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5393E7ED-5B79-5F3D-2F7A-F7CF2DAD21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6124" y="4019105"/>
            <a:ext cx="2261589" cy="974607"/>
          </a:xfrm>
          <a:prstGeom prst="rect">
            <a:avLst/>
          </a:prstGeom>
        </p:spPr>
      </p:pic>
      <p:sp>
        <p:nvSpPr>
          <p:cNvPr id="12" name="Titolo 10">
            <a:extLst>
              <a:ext uri="{FF2B5EF4-FFF2-40B4-BE49-F238E27FC236}">
                <a16:creationId xmlns:a16="http://schemas.microsoft.com/office/drawing/2014/main" id="{931702BF-EF42-5E7B-00B4-1791BB834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sz="1000" b="0">
                <a:solidFill>
                  <a:schemeClr val="tx2">
                    <a:lumMod val="50000"/>
                  </a:schemeClr>
                </a:solidFill>
              </a:rPr>
              <a:t>2. La technologie REEV</a:t>
            </a:r>
            <a:br>
              <a:rPr lang="fr-FR" sz="320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fr-FR" noProof="0"/>
              <a:t>Bon à savoir</a:t>
            </a:r>
          </a:p>
        </p:txBody>
      </p:sp>
      <p:sp>
        <p:nvSpPr>
          <p:cNvPr id="13" name="Textplatzhalter 2">
            <a:extLst>
              <a:ext uri="{FF2B5EF4-FFF2-40B4-BE49-F238E27FC236}">
                <a16:creationId xmlns:a16="http://schemas.microsoft.com/office/drawing/2014/main" id="{3AACB2F6-3F19-73E9-F968-220C41E0B1AF}"/>
              </a:ext>
            </a:extLst>
          </p:cNvPr>
          <p:cNvSpPr txBox="1">
            <a:spLocks/>
          </p:cNvSpPr>
          <p:nvPr/>
        </p:nvSpPr>
        <p:spPr>
          <a:xfrm>
            <a:off x="-66576" y="3352219"/>
            <a:ext cx="2652116" cy="434991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r">
              <a:spcAft>
                <a:spcPts val="1200"/>
              </a:spcAft>
            </a:pPr>
            <a:r>
              <a:rPr lang="fr-FR" sz="2400" noProof="0">
                <a:solidFill>
                  <a:schemeClr val="accent1"/>
                </a:solidFill>
                <a:latin typeface="Encode Sans" pitchFamily="2" charset="0"/>
              </a:rPr>
              <a:t>SOC 20 % </a:t>
            </a:r>
          </a:p>
        </p:txBody>
      </p:sp>
      <p:sp>
        <p:nvSpPr>
          <p:cNvPr id="14" name="Textplatzhalter 2">
            <a:extLst>
              <a:ext uri="{FF2B5EF4-FFF2-40B4-BE49-F238E27FC236}">
                <a16:creationId xmlns:a16="http://schemas.microsoft.com/office/drawing/2014/main" id="{C4A65463-B2F6-806B-4034-8E56A6B967B7}"/>
              </a:ext>
            </a:extLst>
          </p:cNvPr>
          <p:cNvSpPr txBox="1">
            <a:spLocks/>
          </p:cNvSpPr>
          <p:nvPr/>
        </p:nvSpPr>
        <p:spPr>
          <a:xfrm>
            <a:off x="2195014" y="4307687"/>
            <a:ext cx="2652116" cy="434991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r">
              <a:spcAft>
                <a:spcPts val="1200"/>
              </a:spcAft>
            </a:pPr>
            <a:r>
              <a:rPr lang="fr-FR" sz="2400" noProof="0">
                <a:solidFill>
                  <a:schemeClr val="accent1"/>
                </a:solidFill>
                <a:latin typeface="Encode Sans" pitchFamily="2" charset="0"/>
              </a:rPr>
              <a:t>SOC 15 %</a:t>
            </a:r>
          </a:p>
        </p:txBody>
      </p:sp>
      <p:sp>
        <p:nvSpPr>
          <p:cNvPr id="15" name="Textplatzhalter 2">
            <a:extLst>
              <a:ext uri="{FF2B5EF4-FFF2-40B4-BE49-F238E27FC236}">
                <a16:creationId xmlns:a16="http://schemas.microsoft.com/office/drawing/2014/main" id="{D60B27DA-1D5D-A4D5-C15D-BE6CB1CD08F1}"/>
              </a:ext>
            </a:extLst>
          </p:cNvPr>
          <p:cNvSpPr txBox="1">
            <a:spLocks/>
          </p:cNvSpPr>
          <p:nvPr/>
        </p:nvSpPr>
        <p:spPr>
          <a:xfrm>
            <a:off x="4456604" y="5342092"/>
            <a:ext cx="2652116" cy="434991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r">
              <a:spcAft>
                <a:spcPts val="1200"/>
              </a:spcAft>
            </a:pPr>
            <a:r>
              <a:rPr lang="fr-FR" sz="2400" noProof="0">
                <a:solidFill>
                  <a:schemeClr val="accent1"/>
                </a:solidFill>
                <a:latin typeface="Encode Sans" pitchFamily="2" charset="0"/>
              </a:rPr>
              <a:t>SOC 10 %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775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761CFB-CDC5-ECBD-1F7E-2C58C3ADE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2">
            <a:extLst>
              <a:ext uri="{FF2B5EF4-FFF2-40B4-BE49-F238E27FC236}">
                <a16:creationId xmlns:a16="http://schemas.microsoft.com/office/drawing/2014/main" id="{5B2B1B64-3CE2-17D2-4D1C-6DAAB1EBBC60}"/>
              </a:ext>
            </a:extLst>
          </p:cNvPr>
          <p:cNvSpPr txBox="1">
            <a:spLocks/>
          </p:cNvSpPr>
          <p:nvPr/>
        </p:nvSpPr>
        <p:spPr>
          <a:xfrm>
            <a:off x="731838" y="1444664"/>
            <a:ext cx="11114087" cy="699679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defPPr>
              <a:defRPr lang="it-IT"/>
            </a:defPPr>
            <a:lvl1pPr marR="0" indent="0" defTabSz="1218834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defRPr sz="1600" b="1" i="0" u="none" strike="noStrike" cap="none" spc="0" baseline="0">
                <a:solidFill>
                  <a:schemeClr val="accent1"/>
                </a:solidFill>
                <a:uFillTx/>
                <a:cs typeface="Arial" panose="020B0604020202020204" pitchFamily="34" charset="0"/>
              </a:defRPr>
            </a:lvl1pPr>
            <a:lvl2pPr marL="609417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2pPr>
            <a:lvl3pPr marL="914126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3pPr>
            <a:lvl4pPr marL="1218834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4pPr>
            <a:lvl5pPr marL="1523543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5pPr>
            <a:lvl6pPr marL="1828251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6pPr>
            <a:lvl7pPr marL="2132960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7pPr>
            <a:lvl8pPr marL="2437668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8pPr>
            <a:lvl9pPr marL="2742377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9pPr>
          </a:lstStyle>
          <a:p>
            <a:r>
              <a:rPr lang="fr-FR" noProof="0"/>
              <a:t>3. Mode par défaut </a:t>
            </a:r>
            <a:r>
              <a:rPr lang="fr-FR" b="0" noProof="0">
                <a:solidFill>
                  <a:schemeClr val="tx1"/>
                </a:solidFill>
              </a:rPr>
              <a:t>: </a:t>
            </a:r>
          </a:p>
          <a:p>
            <a:r>
              <a:rPr lang="fr-FR" noProof="0"/>
              <a:t>Chaque fois que la voiture redémarre, elle passe par défaut en mode EV</a:t>
            </a:r>
            <a:r>
              <a:rPr lang="fr-FR" b="0" noProof="0">
                <a:solidFill>
                  <a:schemeClr val="tx1"/>
                </a:solidFill>
              </a:rPr>
              <a:t>, quelle que soit la façon dont elle a été laissée lorsqu’elle a été éteinte. 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A6DD33B2-9CCE-C40B-21CC-0B8C2B0B3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sz="1000" b="0">
                <a:solidFill>
                  <a:schemeClr val="tx2">
                    <a:lumMod val="50000"/>
                  </a:schemeClr>
                </a:solidFill>
              </a:rPr>
              <a:t>2. La technologie REEV</a:t>
            </a:r>
            <a:br>
              <a:rPr lang="fr-FR" sz="320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fr-FR" noProof="0"/>
              <a:t>Bon à savoir</a:t>
            </a:r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FC63C3A9-1A82-A4DD-FC88-75C832B25FDE}"/>
              </a:ext>
            </a:extLst>
          </p:cNvPr>
          <p:cNvSpPr txBox="1">
            <a:spLocks/>
          </p:cNvSpPr>
          <p:nvPr/>
        </p:nvSpPr>
        <p:spPr>
          <a:xfrm>
            <a:off x="731838" y="4390906"/>
            <a:ext cx="10759436" cy="545790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defPPr>
              <a:defRPr lang="it-IT"/>
            </a:defPPr>
            <a:lvl1pPr marR="0" indent="0" defTabSz="1218834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defRPr sz="1600" b="1" i="0" u="none" strike="noStrike" cap="none" spc="0" baseline="0">
                <a:solidFill>
                  <a:schemeClr val="accent1"/>
                </a:solidFill>
                <a:uFillTx/>
                <a:cs typeface="Arial" panose="020B0604020202020204" pitchFamily="34" charset="0"/>
              </a:defRPr>
            </a:lvl1pPr>
            <a:lvl2pPr marL="609417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2pPr>
            <a:lvl3pPr marL="914126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3pPr>
            <a:lvl4pPr marL="1218834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4pPr>
            <a:lvl5pPr marL="1523543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5pPr>
            <a:lvl6pPr marL="1828251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6pPr>
            <a:lvl7pPr marL="2132960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7pPr>
            <a:lvl8pPr marL="2437668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8pPr>
            <a:lvl9pPr marL="2742377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9pPr>
          </a:lstStyle>
          <a:p>
            <a:r>
              <a:rPr lang="fr-FR" noProof="0"/>
              <a:t>Conseillez aux clients de sélectionner le mode énergétique le plus approprié pour leur voyage afin de profiter d’une efficacité et d’une autonomie maximales.</a:t>
            </a:r>
          </a:p>
        </p:txBody>
      </p:sp>
      <p:pic>
        <p:nvPicPr>
          <p:cNvPr id="3" name="Immagine 2" descr="Immagine che contiene testo, schermata, Carattere, numero&#10;&#10;Il contenuto generato dall'IA potrebbe non essere corretto.">
            <a:extLst>
              <a:ext uri="{FF2B5EF4-FFF2-40B4-BE49-F238E27FC236}">
                <a16:creationId xmlns:a16="http://schemas.microsoft.com/office/drawing/2014/main" id="{B405E508-3EFC-1FC1-EAB2-3727862C31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1018" y="2743200"/>
            <a:ext cx="4470722" cy="119069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602339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4DE39B-7160-09AE-E63F-1464C4E7C7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EE3E91D3-28AA-89E6-2CF2-E270FA1CF001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0DA25080-91BC-F4C7-043A-8B7D340E0392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fr-FR" sz="2000" noProof="0">
                <a:solidFill>
                  <a:schemeClr val="tx1"/>
                </a:solidFill>
              </a:rPr>
              <a:t>Introduction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2A15FAD8-9EDF-68E8-A318-BB1DF0941E2D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noProof="0"/>
              <a:t>Programme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BB1CD4B1-EF69-0ADE-044D-AC27DE93A007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fr-FR" sz="2000" noProof="0"/>
              <a:t>La technologie REEV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fr-FR" noProof="0"/>
              <a:t>Comment cela fonctionne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fr-FR" noProof="0"/>
              <a:t>Bon à savoir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D0A2B513-6333-1C06-AD70-3C77FAEEAD31}"/>
              </a:ext>
            </a:extLst>
          </p:cNvPr>
          <p:cNvSpPr txBox="1"/>
          <p:nvPr/>
        </p:nvSpPr>
        <p:spPr>
          <a:xfrm>
            <a:off x="6809739" y="4301261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fr-FR" sz="2000" noProof="0"/>
              <a:t>Conclusion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05AE6D8-3650-2FA4-EB05-6998919B0797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/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Font typeface="+mj-lt"/>
              <a:buAutoNum type="arabicPeriod" startAt="3"/>
            </a:pPr>
            <a:r>
              <a:rPr lang="fr-FR" noProof="0"/>
              <a:t>Spécifications techniques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6807A40D-1226-FCCE-2475-F7DCE745E53B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4"/>
            </a:pPr>
            <a:r>
              <a:rPr lang="fr-FR" sz="2000" noProof="0"/>
              <a:t>Votre rôle est essentiel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AE0C241-E796-679C-8768-195AE3D58E0B}"/>
              </a:ext>
            </a:extLst>
          </p:cNvPr>
          <p:cNvSpPr txBox="1"/>
          <p:nvPr/>
        </p:nvSpPr>
        <p:spPr>
          <a:xfrm>
            <a:off x="6809739" y="383655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fr-FR" sz="2000" noProof="0"/>
              <a:t>Voyager avec notre client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6490E7A4-401D-DAC3-4955-F19EAAADD022}"/>
              </a:ext>
            </a:extLst>
          </p:cNvPr>
          <p:cNvSpPr txBox="1"/>
          <p:nvPr/>
        </p:nvSpPr>
        <p:spPr>
          <a:xfrm>
            <a:off x="6809739" y="476596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7"/>
            </a:pPr>
            <a:r>
              <a:rPr lang="fr-FR" sz="2000" noProof="0" dirty="0" err="1"/>
              <a:t>Questionnarie</a:t>
            </a:r>
            <a:r>
              <a:rPr lang="fr-FR" sz="2000" noProof="0" dirty="0"/>
              <a:t> final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788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build="p"/>
      <p:bldP spid="5" grpId="0" build="p"/>
      <p:bldP spid="6" grpId="0" build="p"/>
      <p:bldP spid="8" grpId="0" build="p"/>
      <p:bldP spid="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6B6C1F-9D61-5181-5A85-9C1DDD4AC6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34E5FA66-4195-89AB-4B76-697782C5058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sz="1000" b="0" noProof="0">
                <a:solidFill>
                  <a:schemeClr val="tx2">
                    <a:lumMod val="50000"/>
                  </a:schemeClr>
                </a:solidFill>
              </a:rPr>
              <a:t>3. Spécification technique</a:t>
            </a:r>
            <a:br>
              <a:rPr lang="fr-FR" sz="320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fr-FR" noProof="0"/>
              <a:t> B10 Reev - Points forts</a:t>
            </a:r>
          </a:p>
        </p:txBody>
      </p:sp>
      <p:sp>
        <p:nvSpPr>
          <p:cNvPr id="12" name="Title 4">
            <a:extLst>
              <a:ext uri="{FF2B5EF4-FFF2-40B4-BE49-F238E27FC236}">
                <a16:creationId xmlns:a16="http://schemas.microsoft.com/office/drawing/2014/main" id="{86124DD8-D3FA-7238-8F13-FA5B4E727F82}"/>
              </a:ext>
            </a:extLst>
          </p:cNvPr>
          <p:cNvSpPr txBox="1">
            <a:spLocks/>
          </p:cNvSpPr>
          <p:nvPr/>
        </p:nvSpPr>
        <p:spPr>
          <a:xfrm>
            <a:off x="6400799" y="1324467"/>
            <a:ext cx="5456240" cy="47192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lvl1pPr marL="0" marR="0" indent="0" algn="l" defTabSz="1218834" rtl="0" latinLnBrk="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sz="2400" b="1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0" marR="0" indent="457063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2pPr>
            <a:lvl3pPr marL="0" marR="0" indent="914126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3pPr>
            <a:lvl4pPr marL="0" marR="0" indent="1371189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0" marR="0" indent="1828251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0" marR="0" indent="2285314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0" marR="0" indent="2742377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0" marR="0" indent="3199440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0" marR="0" indent="3656503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ctr" defTabSz="121883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Encode Sans"/>
                <a:ea typeface="Encode Sans"/>
                <a:cs typeface="Arial" panose="020B0604020202020204" pitchFamily="34" charset="0"/>
                <a:sym typeface="Helvetica Neue" panose="02000503000000020004"/>
              </a:rPr>
              <a:t>Ravitaillement énergétique multiple</a:t>
            </a:r>
          </a:p>
        </p:txBody>
      </p:sp>
      <p:graphicFrame>
        <p:nvGraphicFramePr>
          <p:cNvPr id="2" name="Table 6">
            <a:extLst>
              <a:ext uri="{FF2B5EF4-FFF2-40B4-BE49-F238E27FC236}">
                <a16:creationId xmlns:a16="http://schemas.microsoft.com/office/drawing/2014/main" id="{E4A95CD3-9B95-B9E8-1DB4-48DC7793CA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7847380"/>
              </p:ext>
            </p:extLst>
          </p:nvPr>
        </p:nvGraphicFramePr>
        <p:xfrm>
          <a:off x="742950" y="1386891"/>
          <a:ext cx="5657849" cy="3726672"/>
        </p:xfrm>
        <a:graphic>
          <a:graphicData uri="http://schemas.openxmlformats.org/drawingml/2006/table">
            <a:tbl>
              <a:tblPr firstRow="1" bandRow="1"/>
              <a:tblGrid>
                <a:gridCol w="1721187">
                  <a:extLst>
                    <a:ext uri="{9D8B030D-6E8A-4147-A177-3AD203B41FA5}">
                      <a16:colId xmlns:a16="http://schemas.microsoft.com/office/drawing/2014/main" val="3320663809"/>
                    </a:ext>
                  </a:extLst>
                </a:gridCol>
                <a:gridCol w="2195937">
                  <a:extLst>
                    <a:ext uri="{9D8B030D-6E8A-4147-A177-3AD203B41FA5}">
                      <a16:colId xmlns:a16="http://schemas.microsoft.com/office/drawing/2014/main" val="1063292413"/>
                    </a:ext>
                  </a:extLst>
                </a:gridCol>
                <a:gridCol w="1740725">
                  <a:extLst>
                    <a:ext uri="{9D8B030D-6E8A-4147-A177-3AD203B41FA5}">
                      <a16:colId xmlns:a16="http://schemas.microsoft.com/office/drawing/2014/main" val="2766444598"/>
                    </a:ext>
                  </a:extLst>
                </a:gridCol>
              </a:tblGrid>
              <a:tr h="405703">
                <a:tc>
                  <a:txBody>
                    <a:bodyPr/>
                    <a:lstStyle/>
                    <a:p>
                      <a:pPr algn="l"/>
                      <a:r>
                        <a:rPr lang="fr-FR" sz="1600" b="1" i="0" u="none" strike="noStrike" cap="none" baseline="0" noProof="0">
                          <a:solidFill>
                            <a:schemeClr val="accent1"/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Moteurs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fr-FR" sz="1600" b="0" i="0" u="none" strike="noStrike" cap="none" baseline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Électrique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fr-FR" sz="1600" b="0" noProof="0">
                          <a:solidFill>
                            <a:schemeClr val="tx1"/>
                          </a:solidFill>
                        </a:rPr>
                        <a:t>160 kW (218 ch)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8567699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algn="l" rtl="0"/>
                      <a:endParaRPr lang="en-US" sz="1600" b="0" i="0" u="none" strike="noStrike" kern="1200" cap="none" spc="0" baseline="0" noProof="0" dirty="0">
                        <a:solidFill>
                          <a:schemeClr val="accent1"/>
                        </a:solidFill>
                        <a:uFillTx/>
                        <a:latin typeface="Encode Sans"/>
                        <a:ea typeface="+mn-ea"/>
                        <a:cs typeface="+mn-cs"/>
                        <a:sym typeface="Helvetica Neue" panose="02000503000000020004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fr-FR" sz="1600" b="0" i="0" u="none" strike="noStrike" cap="none" baseline="0" noProof="0">
                          <a:solidFill>
                            <a:schemeClr val="tx1"/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ICE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fr-FR" sz="1600" b="0" noProof="0">
                          <a:solidFill>
                            <a:schemeClr val="tx1"/>
                          </a:solidFill>
                        </a:rPr>
                        <a:t>1,5 litre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3987055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algn="l"/>
                      <a:r>
                        <a:rPr lang="fr-FR" sz="1600" b="1" i="0" u="none" strike="noStrike" cap="none" baseline="0" noProof="0">
                          <a:solidFill>
                            <a:schemeClr val="accent1"/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Batterie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fr-FR" sz="1600" b="0" i="0" u="none" strike="noStrike" cap="none" baseline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Capacité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fr-FR" sz="1600" b="0" noProof="0">
                          <a:solidFill>
                            <a:schemeClr val="tx1"/>
                          </a:solidFill>
                        </a:rPr>
                        <a:t>18,8 kWh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2017543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noProof="0">
                          <a:solidFill>
                            <a:schemeClr val="accent1"/>
                          </a:solidFill>
                        </a:rPr>
                        <a:t>Autonomie 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fr-FR" sz="16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EV </a:t>
                      </a:r>
                      <a:r>
                        <a:rPr lang="fr-FR" sz="14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(WLTP)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fr-FR" sz="1600" b="0" noProof="0">
                          <a:solidFill>
                            <a:schemeClr val="tx1"/>
                          </a:solidFill>
                        </a:rPr>
                        <a:t> 82 km*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6636883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algn="l" rtl="0"/>
                      <a:endParaRPr lang="en-US" sz="1600" b="0" i="0" u="none" strike="noStrike" kern="1200" cap="none" spc="0" baseline="0" noProof="0" dirty="0">
                        <a:solidFill>
                          <a:schemeClr val="accent1"/>
                        </a:solidFill>
                        <a:uFillTx/>
                        <a:latin typeface="Encode Sans"/>
                        <a:ea typeface="+mn-ea"/>
                        <a:cs typeface="+mn-cs"/>
                        <a:sym typeface="Helvetica Neue" panose="02000503000000020004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fr-FR" sz="16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Total - cycle mixte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fr-FR" sz="1600" b="0" noProof="0">
                          <a:solidFill>
                            <a:schemeClr val="tx1"/>
                          </a:solidFill>
                        </a:rPr>
                        <a:t>900 km*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4207500"/>
                  </a:ext>
                </a:extLst>
              </a:tr>
              <a:tr h="6607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noProof="0">
                          <a:solidFill>
                            <a:schemeClr val="accent1"/>
                          </a:solidFill>
                        </a:rPr>
                        <a:t>Consommation</a:t>
                      </a:r>
                      <a:r>
                        <a:rPr lang="fr-FR" sz="1600" noProof="0">
                          <a:solidFill>
                            <a:schemeClr val="accent1"/>
                          </a:solidFill>
                        </a:rPr>
                        <a:t> </a:t>
                      </a:r>
                      <a:r>
                        <a:rPr lang="fr-FR" sz="16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(WLTP)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fr-FR" sz="1600" b="0" i="0" u="none" strike="noStrike" cap="none" baseline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uFillTx/>
                          <a:latin typeface="Encode Sans"/>
                          <a:ea typeface="Encode Sans"/>
                          <a:cs typeface="+mn-cs"/>
                          <a:sym typeface="Helvetica Neue" panose="02000503000000020004"/>
                        </a:rPr>
                        <a:t>Fuel (cycle mixte)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fr-FR" sz="1600" b="0" noProof="0">
                          <a:solidFill>
                            <a:schemeClr val="tx1"/>
                          </a:solidFill>
                        </a:rPr>
                        <a:t>2,6 L/100 km*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2804588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algn="l" rtl="0"/>
                      <a:endParaRPr lang="en-US" sz="1600" b="0" i="0" u="none" strike="noStrike" kern="1200" cap="none" spc="0" baseline="0" noProof="0" dirty="0">
                        <a:solidFill>
                          <a:schemeClr val="tx1"/>
                        </a:solidFill>
                        <a:uFillTx/>
                        <a:latin typeface="Encode Sans"/>
                        <a:ea typeface="+mn-ea"/>
                        <a:cs typeface="+mn-cs"/>
                        <a:sym typeface="Helvetica Neue" panose="02000503000000020004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6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Fuel (batterie faible**)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fr-FR" sz="1600" b="0" noProof="0">
                          <a:solidFill>
                            <a:schemeClr val="tx1"/>
                          </a:solidFill>
                        </a:rPr>
                        <a:t>6,2 L/100 km*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7946701"/>
                  </a:ext>
                </a:extLst>
              </a:tr>
              <a:tr h="405703">
                <a:tc>
                  <a:txBody>
                    <a:bodyPr/>
                    <a:lstStyle/>
                    <a:p>
                      <a:pPr algn="l" rtl="0"/>
                      <a:endParaRPr lang="en-US" sz="1600" b="0" i="0" u="none" strike="noStrike" kern="1200" cap="none" spc="0" baseline="0" noProof="0" dirty="0">
                        <a:solidFill>
                          <a:schemeClr val="tx1"/>
                        </a:solidFill>
                        <a:uFillTx/>
                        <a:latin typeface="Encode Sans"/>
                        <a:ea typeface="+mn-ea"/>
                        <a:cs typeface="+mn-cs"/>
                        <a:sym typeface="Helvetica Neue" panose="02000503000000020004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pPr algn="l"/>
                      <a:r>
                        <a:rPr lang="fr-FR" sz="16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Émissions de CO</a:t>
                      </a:r>
                      <a:r>
                        <a:rPr lang="fr-FR" sz="1600" baseline="-2500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marR="0" indent="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1pPr>
                      <a:lvl2pPr marL="0" marR="0" indent="22853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2pPr>
                      <a:lvl3pPr marL="0" marR="0" indent="457063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3pPr>
                      <a:lvl4pPr marL="0" marR="0" indent="685594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4pPr>
                      <a:lvl5pPr marL="0" marR="0" indent="914126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5pPr>
                      <a:lvl6pPr marL="0" marR="0" indent="1142657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6pPr>
                      <a:lvl7pPr marL="0" marR="0" indent="1371189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7pPr>
                      <a:lvl8pPr marL="0" marR="0" indent="1599720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8pPr>
                      <a:lvl9pPr marL="0" marR="0" indent="1828251" algn="ctr" defTabSz="292012" rtl="0" latinLnBrk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 sz="900" b="0" i="0" u="none" strike="noStrike" cap="none" spc="0" baseline="0">
                          <a:solidFill>
                            <a:schemeClr val="dk1"/>
                          </a:solidFill>
                          <a:uFillTx/>
                          <a:latin typeface="Encode Sans"/>
                          <a:sym typeface="Helvetica Neue" panose="02000503000000020004"/>
                        </a:defRPr>
                      </a:lvl9pPr>
                    </a:lstStyle>
                    <a:p>
                      <a:r>
                        <a:rPr lang="fr-FR" sz="1600" noProof="0">
                          <a:solidFill>
                            <a:schemeClr val="tx1"/>
                          </a:solidFill>
                        </a:rPr>
                        <a:t>59 g/km*</a:t>
                      </a: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5799277"/>
                  </a:ext>
                </a:extLst>
              </a:tr>
            </a:tbl>
          </a:graphicData>
        </a:graphic>
      </p:graphicFrame>
      <p:sp>
        <p:nvSpPr>
          <p:cNvPr id="5" name="Textplatzhalter 1">
            <a:extLst>
              <a:ext uri="{FF2B5EF4-FFF2-40B4-BE49-F238E27FC236}">
                <a16:creationId xmlns:a16="http://schemas.microsoft.com/office/drawing/2014/main" id="{1B5E766A-2442-FD06-099D-FA4EDD7A19B8}"/>
              </a:ext>
            </a:extLst>
          </p:cNvPr>
          <p:cNvSpPr txBox="1">
            <a:spLocks/>
          </p:cNvSpPr>
          <p:nvPr/>
        </p:nvSpPr>
        <p:spPr>
          <a:xfrm>
            <a:off x="742950" y="5552465"/>
            <a:ext cx="4965095" cy="268279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t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107000"/>
              </a:lnSpc>
              <a:spcBef>
                <a:spcPts val="900"/>
              </a:spcBef>
              <a:spcAft>
                <a:spcPts val="8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fr-FR" sz="1100" b="0" i="0" u="none" strike="noStrike" cap="none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ncode Sans"/>
                <a:ea typeface="Encode Sans"/>
                <a:cs typeface="Times New Roman"/>
                <a:sym typeface="Helvetica Neue" panose="02000503000000020004"/>
              </a:rPr>
              <a:t>** Lorsque le niveau de la batterie est faible (&lt;15 %)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0C98DB64-7621-2788-CB9C-77C098352C97}"/>
              </a:ext>
            </a:extLst>
          </p:cNvPr>
          <p:cNvSpPr txBox="1"/>
          <p:nvPr/>
        </p:nvSpPr>
        <p:spPr>
          <a:xfrm>
            <a:off x="742950" y="5290855"/>
            <a:ext cx="353133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0" i="0" u="none" strike="noStrike" cap="none" normalizeH="0" baseline="0" noProof="0" dirty="0">
                <a:ln>
                  <a:noFill/>
                </a:ln>
                <a:solidFill>
                  <a:srgbClr val="111111"/>
                </a:solidFill>
                <a:effectLst/>
                <a:uLnTx/>
                <a:uFillTx/>
                <a:latin typeface="Encode Sans"/>
                <a:ea typeface="Encode Sans"/>
                <a:cs typeface="Times New Roman" panose="02020603050405020304" pitchFamily="18" charset="0"/>
                <a:sym typeface="Helvetica Neue" panose="02000503000000020004"/>
              </a:rPr>
              <a:t>* Données en cours d’homologation</a:t>
            </a:r>
          </a:p>
        </p:txBody>
      </p:sp>
      <p:pic>
        <p:nvPicPr>
          <p:cNvPr id="4" name="Immagine 3" descr="Immagine che contiene ruota, pneumatico, Ricambio auto, Veicolo giocattolo&#10;&#10;Il contenuto generato dall'IA potrebbe non essere corretto.">
            <a:extLst>
              <a:ext uri="{FF2B5EF4-FFF2-40B4-BE49-F238E27FC236}">
                <a16:creationId xmlns:a16="http://schemas.microsoft.com/office/drawing/2014/main" id="{999BF50F-25B8-E0EC-BD46-822FE779DE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3719" y="2181518"/>
            <a:ext cx="3906128" cy="21971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899317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88344-682D-2285-8B8C-9C482A130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C2A2A3B6-8A73-5BD7-9BD4-C51EEA47A426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sz="1000" b="0" noProof="0">
                <a:solidFill>
                  <a:schemeClr val="tx2">
                    <a:lumMod val="50000"/>
                  </a:schemeClr>
                </a:solidFill>
              </a:rPr>
              <a:t>3. Spécification technique</a:t>
            </a:r>
            <a:br>
              <a:rPr lang="fr-FR" sz="320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fr-FR" noProof="0"/>
              <a:t> B10 REev - Points forts</a:t>
            </a: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8C9F5E2D-A79A-9687-9B5E-0765534ACC19}"/>
              </a:ext>
            </a:extLst>
          </p:cNvPr>
          <p:cNvSpPr txBox="1">
            <a:spLocks/>
          </p:cNvSpPr>
          <p:nvPr/>
        </p:nvSpPr>
        <p:spPr>
          <a:xfrm>
            <a:off x="3001140" y="1379838"/>
            <a:ext cx="6189720" cy="47192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lvl1pPr marL="0" marR="0" indent="0" algn="l" defTabSz="1218834" rtl="0" latinLnBrk="0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sz="2400" b="1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0" marR="0" indent="457063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2pPr>
            <a:lvl3pPr marL="0" marR="0" indent="914126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3pPr>
            <a:lvl4pPr marL="0" marR="0" indent="1371189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0" marR="0" indent="1828251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0" marR="0" indent="2285314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0" marR="0" indent="2742377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0" marR="0" indent="3199440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0" marR="0" indent="3656503" algn="l" defTabSz="2437034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8497" b="1" i="0" u="none" strike="noStrike" cap="none" spc="-17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ctr" defTabSz="121883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Encode Sans"/>
                <a:ea typeface="Encode Sans"/>
                <a:cs typeface="Arial" panose="020B0604020202020204" pitchFamily="34" charset="0"/>
                <a:sym typeface="Helvetica Neue" panose="02000503000000020004"/>
              </a:rPr>
              <a:t>Ravitaillement énergétique multiple</a:t>
            </a: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5AC33FC4-5472-4BCD-194F-E2B780BC068D}"/>
              </a:ext>
            </a:extLst>
          </p:cNvPr>
          <p:cNvSpPr txBox="1"/>
          <p:nvPr/>
        </p:nvSpPr>
        <p:spPr>
          <a:xfrm>
            <a:off x="449326" y="4653518"/>
            <a:ext cx="3600000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"/>
                <a:cs typeface="+mn-cs"/>
              </a:rPr>
              <a:t>Recharge CA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cap="none" normalizeH="0" baseline="0" noProof="0">
                <a:ln>
                  <a:noFill/>
                </a:ln>
                <a:effectLst/>
                <a:uLnTx/>
                <a:uFillTx/>
                <a:ea typeface=""/>
                <a:cs typeface="+mn-cs"/>
              </a:rPr>
              <a:t>6,6 kW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noProof="0"/>
              <a:t>~ 3,5 h</a:t>
            </a:r>
            <a:r>
              <a:rPr kumimoji="0" lang="fr-FR" sz="1800" b="1" i="0" u="none" strike="noStrike" cap="none" normalizeH="0" baseline="0" noProof="0">
                <a:ln>
                  <a:noFill/>
                </a:ln>
                <a:effectLst/>
                <a:uLnTx/>
                <a:uFillTx/>
                <a:ea typeface=""/>
                <a:cs typeface="+mn-cs"/>
              </a:rPr>
              <a:t> de charge complète</a:t>
            </a:r>
          </a:p>
        </p:txBody>
      </p:sp>
      <p:sp>
        <p:nvSpPr>
          <p:cNvPr id="4" name="TextBox 8">
            <a:extLst>
              <a:ext uri="{FF2B5EF4-FFF2-40B4-BE49-F238E27FC236}">
                <a16:creationId xmlns:a16="http://schemas.microsoft.com/office/drawing/2014/main" id="{812E1BD9-CC4D-51E8-AC22-C55FA8BBDCFC}"/>
              </a:ext>
            </a:extLst>
          </p:cNvPr>
          <p:cNvSpPr txBox="1"/>
          <p:nvPr/>
        </p:nvSpPr>
        <p:spPr>
          <a:xfrm>
            <a:off x="4068038" y="4653518"/>
            <a:ext cx="4055924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defRPr/>
            </a:pPr>
            <a:r>
              <a:rPr lang="fr-FR" b="1" noProof="0">
                <a:solidFill>
                  <a:schemeClr val="accent1"/>
                </a:solidFill>
              </a:rPr>
              <a:t>Charge CC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noProof="0"/>
              <a:t>46 kW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cap="none" normalizeH="0" baseline="0" noProof="0">
                <a:ln>
                  <a:noFill/>
                </a:ln>
                <a:effectLst/>
                <a:uLnTx/>
                <a:uFillTx/>
                <a:ea typeface=""/>
                <a:cs typeface="+mn-cs"/>
              </a:rPr>
              <a:t>Charge ~30 min 30-80 %</a:t>
            </a: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D3A82700-4A94-4082-FC14-F50D320748D9}"/>
              </a:ext>
            </a:extLst>
          </p:cNvPr>
          <p:cNvSpPr txBox="1"/>
          <p:nvPr/>
        </p:nvSpPr>
        <p:spPr>
          <a:xfrm>
            <a:off x="8123962" y="4653518"/>
            <a:ext cx="360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b="1" noProof="0">
                <a:solidFill>
                  <a:schemeClr val="accent1"/>
                </a:solidFill>
              </a:rPr>
              <a:t>Réservoir d’essence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cap="none" normalizeH="0" baseline="0" noProof="0">
                <a:ln>
                  <a:noFill/>
                </a:ln>
                <a:effectLst/>
                <a:uLnTx/>
                <a:uFillTx/>
                <a:ea typeface=""/>
                <a:cs typeface="+mn-cs"/>
              </a:rPr>
              <a:t>50 L</a:t>
            </a:r>
          </a:p>
        </p:txBody>
      </p:sp>
      <p:pic>
        <p:nvPicPr>
          <p:cNvPr id="12" name="Immagine 11" descr="Immagine che contiene schermata, design&#10;&#10;Il contenuto generato dall'IA potrebbe non essere corretto.">
            <a:extLst>
              <a:ext uri="{FF2B5EF4-FFF2-40B4-BE49-F238E27FC236}">
                <a16:creationId xmlns:a16="http://schemas.microsoft.com/office/drawing/2014/main" id="{5D577400-8569-F85C-2BE3-121B8BF225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5829" y="3741096"/>
            <a:ext cx="756265" cy="756265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1D012181-B97C-AB79-D4B3-C0F66315FE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7849" y="3681078"/>
            <a:ext cx="876302" cy="876302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18F6680E-D475-0035-6FA9-9274FFF503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11175" y="3681078"/>
            <a:ext cx="876302" cy="876302"/>
          </a:xfrm>
          <a:prstGeom prst="rect">
            <a:avLst/>
          </a:prstGeom>
        </p:spPr>
      </p:pic>
      <p:pic>
        <p:nvPicPr>
          <p:cNvPr id="2" name="Immagine 1" descr="Immagine che contiene automobile, ruota, veicolo, Veicolo terrestre&#10;&#10;Il contenuto generato dall'IA potrebbe non essere corretto.">
            <a:extLst>
              <a:ext uri="{FF2B5EF4-FFF2-40B4-BE49-F238E27FC236}">
                <a16:creationId xmlns:a16="http://schemas.microsoft.com/office/drawing/2014/main" id="{A0D46044-1440-DD23-304F-852B60D2C1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7" b="20002"/>
          <a:stretch>
            <a:fillRect/>
          </a:stretch>
        </p:blipFill>
        <p:spPr>
          <a:xfrm>
            <a:off x="3865419" y="939340"/>
            <a:ext cx="4258543" cy="25714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148007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DD84EE-16E3-82A8-6405-9F359E0D8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1F6900F2-6C05-94BF-C2AC-A8DE508070E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sz="1000" b="0" noProof="0">
                <a:solidFill>
                  <a:schemeClr val="tx2">
                    <a:lumMod val="50000"/>
                  </a:schemeClr>
                </a:solidFill>
              </a:rPr>
              <a:t>3. Spécification technique</a:t>
            </a:r>
            <a:br>
              <a:rPr lang="fr-FR" sz="320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fr-FR" sz="2800" noProof="0"/>
              <a:t> B10</a:t>
            </a:r>
            <a:r>
              <a:rPr lang="fr-FR" sz="2800" noProof="0">
                <a:solidFill>
                  <a:srgbClr val="FF0000"/>
                </a:solidFill>
              </a:rPr>
              <a:t> </a:t>
            </a:r>
            <a:r>
              <a:rPr lang="fr-FR" sz="2800"/>
              <a:t>REev - </a:t>
            </a:r>
            <a:r>
              <a:rPr lang="fr-FR" sz="2800" noProof="0"/>
              <a:t>Récapitulatif et comparaison VEB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13ACFE76-2C41-D306-E525-AA45ED5C48C9}"/>
              </a:ext>
            </a:extLst>
          </p:cNvPr>
          <p:cNvSpPr/>
          <p:nvPr/>
        </p:nvSpPr>
        <p:spPr>
          <a:xfrm>
            <a:off x="1269983" y="1714951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3134CE01-E7E4-5FD6-81F5-EC8D4D7A2705}"/>
              </a:ext>
            </a:extLst>
          </p:cNvPr>
          <p:cNvSpPr/>
          <p:nvPr/>
        </p:nvSpPr>
        <p:spPr>
          <a:xfrm>
            <a:off x="1269983" y="2305330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20CA76F8-100D-902C-5221-1A25FB46139D}"/>
              </a:ext>
            </a:extLst>
          </p:cNvPr>
          <p:cNvSpPr/>
          <p:nvPr/>
        </p:nvSpPr>
        <p:spPr>
          <a:xfrm>
            <a:off x="1269983" y="2909949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0B7519F3-B7D4-E75E-4D94-23447996FADF}"/>
              </a:ext>
            </a:extLst>
          </p:cNvPr>
          <p:cNvSpPr/>
          <p:nvPr/>
        </p:nvSpPr>
        <p:spPr>
          <a:xfrm>
            <a:off x="1269983" y="3491199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0EE9BAD8-8810-825A-927F-9223864A76F0}"/>
              </a:ext>
            </a:extLst>
          </p:cNvPr>
          <p:cNvSpPr/>
          <p:nvPr/>
        </p:nvSpPr>
        <p:spPr>
          <a:xfrm>
            <a:off x="1269983" y="4085854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22" name="Rettangolo 21">
            <a:extLst>
              <a:ext uri="{FF2B5EF4-FFF2-40B4-BE49-F238E27FC236}">
                <a16:creationId xmlns:a16="http://schemas.microsoft.com/office/drawing/2014/main" id="{AF3BA03A-D387-916E-684C-BDBC944059CE}"/>
              </a:ext>
            </a:extLst>
          </p:cNvPr>
          <p:cNvSpPr/>
          <p:nvPr/>
        </p:nvSpPr>
        <p:spPr>
          <a:xfrm>
            <a:off x="1269983" y="4669137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1DA29CEE-879C-60DC-4CF9-051E2AD15EA5}"/>
              </a:ext>
            </a:extLst>
          </p:cNvPr>
          <p:cNvSpPr/>
          <p:nvPr/>
        </p:nvSpPr>
        <p:spPr>
          <a:xfrm>
            <a:off x="1269983" y="5267216"/>
            <a:ext cx="9840328" cy="2880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ncode Sans"/>
              <a:ea typeface="+mn-ea"/>
              <a:cs typeface="+mn-cs"/>
            </a:endParaRPr>
          </a:p>
        </p:txBody>
      </p:sp>
      <p:graphicFrame>
        <p:nvGraphicFramePr>
          <p:cNvPr id="25" name="Table 6">
            <a:extLst>
              <a:ext uri="{FF2B5EF4-FFF2-40B4-BE49-F238E27FC236}">
                <a16:creationId xmlns:a16="http://schemas.microsoft.com/office/drawing/2014/main" id="{9914E03C-1E0B-61CE-90D0-C281068210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920269"/>
              </p:ext>
            </p:extLst>
          </p:nvPr>
        </p:nvGraphicFramePr>
        <p:xfrm>
          <a:off x="839972" y="1095774"/>
          <a:ext cx="6990228" cy="4649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5114">
                  <a:extLst>
                    <a:ext uri="{9D8B030D-6E8A-4147-A177-3AD203B41FA5}">
                      <a16:colId xmlns:a16="http://schemas.microsoft.com/office/drawing/2014/main" val="1063292413"/>
                    </a:ext>
                  </a:extLst>
                </a:gridCol>
                <a:gridCol w="3495114">
                  <a:extLst>
                    <a:ext uri="{9D8B030D-6E8A-4147-A177-3AD203B41FA5}">
                      <a16:colId xmlns:a16="http://schemas.microsoft.com/office/drawing/2014/main" val="2148856449"/>
                    </a:ext>
                  </a:extLst>
                </a:gridCol>
              </a:tblGrid>
              <a:tr h="295003">
                <a:tc>
                  <a:txBody>
                    <a:bodyPr/>
                    <a:lstStyle/>
                    <a:p>
                      <a:endParaRPr lang="en-US" sz="1600" noProof="0" dirty="0"/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noProof="0"/>
                        <a:t>B10 </a:t>
                      </a:r>
                      <a:r>
                        <a:rPr lang="fr-FR" sz="1600" b="1" noProof="0">
                          <a:solidFill>
                            <a:schemeClr val="bg1"/>
                          </a:solidFill>
                          <a:latin typeface="+mn-lt"/>
                          <a:ea typeface="+mn-lt"/>
                          <a:cs typeface="+mn-cs"/>
                        </a:rPr>
                        <a:t>REEV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9945417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fr-FR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Capacité de la batterie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18,8 kWh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4794525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fr-FR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Autonomie des véhicules électriques (</a:t>
                      </a:r>
                      <a:r>
                        <a:rPr lang="fr-FR" sz="1400" b="1" noProof="0">
                          <a:solidFill>
                            <a:schemeClr val="tx1"/>
                          </a:solidFill>
                        </a:rPr>
                        <a:t>WLTP)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82 km*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2772580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fr-FR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Autonomie totale - cycle mixte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900 km*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0822610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fr-FR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Moteur électrique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b="0" i="0" u="none" strike="noStrike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Encode Sans"/>
                        </a:rPr>
                        <a:t>160 kW (218 ch)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8567699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fr-FR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Vitesse max.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170 km/h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481403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fr-FR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Accélération 0-100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7,5 s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7003784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fr-FR" sz="1400" b="1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Puissance de charge CA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6,6 kW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3412055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fr-FR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Puissance de charge CC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46 kW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3856349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fr-FR" sz="1400" b="1" noProof="0">
                          <a:solidFill>
                            <a:schemeClr val="tx1"/>
                          </a:solidFill>
                        </a:rPr>
                        <a:t>Réservoir de carburant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50 L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6631498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fr-FR" sz="1400" b="1" noProof="0">
                          <a:solidFill>
                            <a:schemeClr val="tx1"/>
                          </a:solidFill>
                        </a:rPr>
                        <a:t>Consommation électrique (WLTP)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17,8 kW/100 km*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1951389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fr-FR" sz="1400" b="1" noProof="0">
                          <a:solidFill>
                            <a:schemeClr val="tx1"/>
                          </a:solidFill>
                        </a:rPr>
                        <a:t>Moteur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1,5 L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3987055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fr-FR" sz="1400" b="1" noProof="0">
                          <a:solidFill>
                            <a:schemeClr val="tx1"/>
                          </a:solidFill>
                        </a:rPr>
                        <a:t>Émissions de CO</a:t>
                      </a:r>
                      <a:r>
                        <a:rPr lang="fr-FR" sz="1400" b="1" baseline="-25000" noProof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fr-FR" sz="1400" b="1" noProof="0">
                          <a:solidFill>
                            <a:schemeClr val="tx1"/>
                          </a:solidFill>
                        </a:rPr>
                        <a:t> (WLTP)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59 g/100 km*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0241310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fr-FR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Poids (kg)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1,760 kg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818053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l"/>
                      <a:r>
                        <a:rPr lang="fr-FR" sz="1400" b="1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Taille du coffre</a:t>
                      </a:r>
                    </a:p>
                  </a:txBody>
                  <a:tcPr marL="144000" marR="144000" marT="36000" marB="3600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330 litres **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0941902"/>
                  </a:ext>
                </a:extLst>
              </a:tr>
            </a:tbl>
          </a:graphicData>
        </a:graphic>
      </p:graphicFrame>
      <p:graphicFrame>
        <p:nvGraphicFramePr>
          <p:cNvPr id="26" name="Table 6">
            <a:extLst>
              <a:ext uri="{FF2B5EF4-FFF2-40B4-BE49-F238E27FC236}">
                <a16:creationId xmlns:a16="http://schemas.microsoft.com/office/drawing/2014/main" id="{3370C33F-49F8-0827-A4EB-3212116851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598485"/>
              </p:ext>
            </p:extLst>
          </p:nvPr>
        </p:nvGraphicFramePr>
        <p:xfrm>
          <a:off x="7830201" y="1108955"/>
          <a:ext cx="3280109" cy="44458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0109">
                  <a:extLst>
                    <a:ext uri="{9D8B030D-6E8A-4147-A177-3AD203B41FA5}">
                      <a16:colId xmlns:a16="http://schemas.microsoft.com/office/drawing/2014/main" val="2263934540"/>
                    </a:ext>
                  </a:extLst>
                </a:gridCol>
              </a:tblGrid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fr-FR" sz="1600" noProof="0"/>
                        <a:t>B10 VEB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9945417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fr-FR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56,2-67,1 kWh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4794525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marL="0" marR="0" lvl="0" indent="0" algn="ctr" defTabSz="5143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361-434 km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2772580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marL="0" marR="0" lvl="0" indent="0" algn="ctr" defTabSz="5143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361-434 km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0822610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fr-FR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160 kW (218 ch)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8567699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marL="0" marR="0" lvl="0" indent="0" algn="ctr" defTabSz="5143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170 km/h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481403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marL="0" marR="0" lvl="0" indent="0" algn="ctr" defTabSz="5143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8 s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7003784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fr-FR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11 kW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3412055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fr-FR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140-168 kW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3856349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fr-FR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/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6631498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fr-FR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17,2-17,3 kW/100 km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1951389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fr-FR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/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3987055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fr-FR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0 g/100 km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0241310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fr-FR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1,780-1,845 kg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818053"/>
                  </a:ext>
                </a:extLst>
              </a:tr>
              <a:tr h="295003">
                <a:tc>
                  <a:txBody>
                    <a:bodyPr/>
                    <a:lstStyle/>
                    <a:p>
                      <a:pPr algn="ctr"/>
                      <a:r>
                        <a:rPr lang="fr-FR" sz="1400" b="0" noProof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430 litres </a:t>
                      </a:r>
                    </a:p>
                  </a:txBody>
                  <a:tcPr marL="144000" marR="144000" marT="36000" marB="3600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0941902"/>
                  </a:ext>
                </a:extLst>
              </a:tr>
            </a:tbl>
          </a:graphicData>
        </a:graphic>
      </p:graphicFrame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F039FC71-D58C-C275-4B0E-F514FDF24AD3}"/>
              </a:ext>
            </a:extLst>
          </p:cNvPr>
          <p:cNvSpPr txBox="1"/>
          <p:nvPr/>
        </p:nvSpPr>
        <p:spPr>
          <a:xfrm>
            <a:off x="742951" y="5651941"/>
            <a:ext cx="275516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cap="none" normalizeH="0" baseline="0" noProof="0" dirty="0">
                <a:ln>
                  <a:noFill/>
                </a:ln>
                <a:solidFill>
                  <a:srgbClr val="111111"/>
                </a:solidFill>
                <a:effectLst/>
                <a:uLnTx/>
                <a:uFillTx/>
                <a:latin typeface="Encode Sans"/>
                <a:ea typeface="Encode Sans"/>
                <a:cs typeface="Times New Roman" panose="02020603050405020304" pitchFamily="18" charset="0"/>
                <a:sym typeface="Helvetica Neue" panose="02000503000000020004"/>
              </a:rPr>
              <a:t>* Données en cours d’homologation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cap="none" normalizeH="0" baseline="0" noProof="0" dirty="0">
                <a:ln>
                  <a:noFill/>
                </a:ln>
                <a:solidFill>
                  <a:srgbClr val="111111"/>
                </a:solidFill>
                <a:effectLst/>
                <a:uLnTx/>
                <a:uFillTx/>
                <a:latin typeface="Encode Sans"/>
                <a:ea typeface="Encode Sans"/>
                <a:cs typeface="Times New Roman" panose="02020603050405020304" pitchFamily="18" charset="0"/>
                <a:sym typeface="Helvetica Neue" panose="02000503000000020004"/>
              </a:rPr>
              <a:t>** Boîte à outils plus grande sur le REEV</a:t>
            </a:r>
          </a:p>
        </p:txBody>
      </p:sp>
      <p:grpSp>
        <p:nvGrpSpPr>
          <p:cNvPr id="38" name="Gruppo 37">
            <a:extLst>
              <a:ext uri="{FF2B5EF4-FFF2-40B4-BE49-F238E27FC236}">
                <a16:creationId xmlns:a16="http://schemas.microsoft.com/office/drawing/2014/main" id="{1B61785F-A7AF-C8F7-2881-DE94821A8A4B}"/>
              </a:ext>
            </a:extLst>
          </p:cNvPr>
          <p:cNvGrpSpPr/>
          <p:nvPr/>
        </p:nvGrpSpPr>
        <p:grpSpPr>
          <a:xfrm>
            <a:off x="4898407" y="5710984"/>
            <a:ext cx="2931794" cy="312422"/>
            <a:chOff x="4426603" y="6388855"/>
            <a:chExt cx="2931794" cy="312422"/>
          </a:xfrm>
        </p:grpSpPr>
        <p:sp>
          <p:nvSpPr>
            <p:cNvPr id="39" name="Rettangolo con angoli arrotondati 38">
              <a:extLst>
                <a:ext uri="{FF2B5EF4-FFF2-40B4-BE49-F238E27FC236}">
                  <a16:creationId xmlns:a16="http://schemas.microsoft.com/office/drawing/2014/main" id="{D5B58A3B-9734-0173-9559-42EC996E7817}"/>
                </a:ext>
              </a:extLst>
            </p:cNvPr>
            <p:cNvSpPr/>
            <p:nvPr/>
          </p:nvSpPr>
          <p:spPr>
            <a:xfrm>
              <a:off x="4426603" y="6388855"/>
              <a:ext cx="2931794" cy="312422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7000"/>
                </a:lnSpc>
                <a:spcBef>
                  <a:spcPts val="90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50" b="0" i="0" u="none" strike="noStrike" cap="none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Times New Roman" panose="02020603050405020304" pitchFamily="18" charset="0"/>
                </a:rPr>
                <a:t>Cliquer </a:t>
              </a:r>
              <a:r>
                <a:rPr kumimoji="0" lang="fr-FR" sz="1050" b="1" i="0" u="none" strike="noStrike" cap="none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Times New Roman" panose="02020603050405020304" pitchFamily="18" charset="0"/>
                </a:rPr>
                <a:t>ici</a:t>
              </a:r>
              <a:r>
                <a:rPr kumimoji="0" lang="fr-FR" sz="1050" b="0" i="0" u="none" strike="noStrike" cap="none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Times New Roman" panose="02020603050405020304" pitchFamily="18" charset="0"/>
                </a:rPr>
                <a:t> pour voir la comparaison BEV</a:t>
              </a:r>
            </a:p>
          </p:txBody>
        </p:sp>
        <p:pic>
          <p:nvPicPr>
            <p:cNvPr id="40" name="s6fbb6c3d89343aeb98138d63136f62a">
              <a:extLst>
                <a:ext uri="{FF2B5EF4-FFF2-40B4-BE49-F238E27FC236}">
                  <a16:creationId xmlns:a16="http://schemas.microsoft.com/office/drawing/2014/main" id="{60173D15-DE37-9D72-303C-B1269D1A9A96}"/>
                </a:ext>
              </a:extLst>
            </p:cNvPr>
            <p:cNvPicPr>
              <a:picLocks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962866">
              <a:off x="4489161" y="6410870"/>
              <a:ext cx="238398" cy="26839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62043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5" grpId="0" animBg="1"/>
      <p:bldP spid="19" grpId="0" animBg="1"/>
      <p:bldP spid="21" grpId="0" animBg="1"/>
      <p:bldP spid="22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6F2C29-0426-860B-8447-C44BBD78A4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schizzo, disegno, Line art, illustrazione&#10;&#10;Il contenuto generato dall'IA potrebbe non essere corretto.">
            <a:extLst>
              <a:ext uri="{FF2B5EF4-FFF2-40B4-BE49-F238E27FC236}">
                <a16:creationId xmlns:a16="http://schemas.microsoft.com/office/drawing/2014/main" id="{F1581EF3-AF8A-3A54-BADC-DEBDD16987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6" r="28981"/>
          <a:stretch>
            <a:fillRect/>
          </a:stretch>
        </p:blipFill>
        <p:spPr>
          <a:xfrm flipH="1">
            <a:off x="4962464" y="2404734"/>
            <a:ext cx="2273346" cy="3483259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BD575187-CACA-6723-512D-A3DF792ED80F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noProof="0"/>
              <a:t>BIENVENUE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98ECD01C-4F62-E144-689D-B09F2EEA4F87}"/>
              </a:ext>
            </a:extLst>
          </p:cNvPr>
          <p:cNvSpPr txBox="1"/>
          <p:nvPr/>
        </p:nvSpPr>
        <p:spPr>
          <a:xfrm>
            <a:off x="742950" y="1456606"/>
            <a:ext cx="11114087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fr-FR" sz="1600" noProof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Chers conseillers commerciaux,</a:t>
            </a:r>
            <a:br>
              <a:rPr lang="fr-FR" sz="1600" noProof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</a:br>
            <a:r>
              <a:rPr lang="fr-FR" sz="1600" noProof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bienvenue dans ce module dédié à la nouvelle </a:t>
            </a: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Leapmotor B10 REEV.</a:t>
            </a:r>
          </a:p>
          <a:p>
            <a:pPr lvl="0">
              <a:spcAft>
                <a:spcPts val="600"/>
              </a:spcAft>
              <a:defRPr/>
            </a:pP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L’objectif de ce module est de découvrir les caractéristiques de ce nouveau modèle </a:t>
            </a:r>
            <a:r>
              <a:rPr lang="fr-FR" sz="1600" noProof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et de comprendre quel client est visé.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A3BCC093-9EA7-9864-8804-23D16EC36F7A}"/>
              </a:ext>
            </a:extLst>
          </p:cNvPr>
          <p:cNvSpPr txBox="1">
            <a:spLocks/>
          </p:cNvSpPr>
          <p:nvPr/>
        </p:nvSpPr>
        <p:spPr>
          <a:xfrm>
            <a:off x="736678" y="3178478"/>
            <a:ext cx="4425749" cy="1395254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fr-FR" sz="1600" noProof="0">
                <a:solidFill>
                  <a:schemeClr val="tx1">
                    <a:lumMod val="75000"/>
                    <a:lumOff val="25000"/>
                  </a:schemeClr>
                </a:solidFill>
              </a:rPr>
              <a:t>Dans ce voyage de découverte de votre nouvelle voiture, vous ne serez pas seul : nous serons accompagnés par l’un d’entre vous, </a:t>
            </a:r>
            <a:r>
              <a:rPr lang="fr-FR" b="1" noProof="0">
                <a:solidFill>
                  <a:schemeClr val="accent1"/>
                </a:solidFill>
              </a:rPr>
              <a:t>Peter</a:t>
            </a:r>
            <a:r>
              <a:rPr lang="fr-FR" sz="1600" b="1" noProof="0">
                <a:solidFill>
                  <a:schemeClr val="accent1"/>
                </a:solidFill>
              </a:rPr>
              <a:t>, vendeur chez Leapmotor qui s’est distingué au sein de la concession.</a:t>
            </a: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3A0C885B-9D50-0ACD-B2DF-707FC5E42DD0}"/>
              </a:ext>
            </a:extLst>
          </p:cNvPr>
          <p:cNvSpPr txBox="1">
            <a:spLocks/>
          </p:cNvSpPr>
          <p:nvPr/>
        </p:nvSpPr>
        <p:spPr>
          <a:xfrm>
            <a:off x="7035846" y="3178478"/>
            <a:ext cx="4821191" cy="1487587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fr-FR" sz="1600" noProof="0">
                <a:solidFill>
                  <a:schemeClr val="tx1">
                    <a:lumMod val="75000"/>
                    <a:lumOff val="25000"/>
                  </a:schemeClr>
                </a:solidFill>
              </a:rPr>
              <a:t>Son soutien a été fondamental ; il nous a aidés à développer les supports et a même joué dans certaines vidéos que nous verrons ensemble.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fr-FR" sz="1600" noProof="0">
                <a:solidFill>
                  <a:schemeClr val="tx1">
                    <a:lumMod val="75000"/>
                    <a:lumOff val="25000"/>
                  </a:schemeClr>
                </a:solidFill>
              </a:rPr>
              <a:t>L’équipe est prête, nous pouvons commencer. Bon travail et bon surf sur ce WBT !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B9A1777-6C59-AFAC-A7A6-4639FEF7009A}"/>
              </a:ext>
            </a:extLst>
          </p:cNvPr>
          <p:cNvSpPr txBox="1"/>
          <p:nvPr/>
        </p:nvSpPr>
        <p:spPr>
          <a:xfrm>
            <a:off x="7035846" y="5233775"/>
            <a:ext cx="49656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i="1" noProof="0"/>
              <a:t>Remarque : certaines images utilisées dans ce WBT proviennent de la version B10 entièrement électrique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32510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0EBD91-D90F-E98B-28A2-7FEA39AB4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platzhalter 1">
            <a:extLst>
              <a:ext uri="{FF2B5EF4-FFF2-40B4-BE49-F238E27FC236}">
                <a16:creationId xmlns:a16="http://schemas.microsoft.com/office/drawing/2014/main" id="{7AFD6ECA-CD35-07BE-A51F-CDEBC62DD325}"/>
              </a:ext>
            </a:extLst>
          </p:cNvPr>
          <p:cNvSpPr txBox="1">
            <a:spLocks/>
          </p:cNvSpPr>
          <p:nvPr/>
        </p:nvSpPr>
        <p:spPr>
          <a:xfrm>
            <a:off x="8532988" y="1869753"/>
            <a:ext cx="1689690" cy="38196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t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107000"/>
              </a:lnSpc>
              <a:spcBef>
                <a:spcPts val="900"/>
              </a:spcBef>
              <a:spcAft>
                <a:spcPts val="800"/>
              </a:spcAft>
              <a:buClrTx/>
              <a:buSzPct val="123000"/>
              <a:buFontTx/>
              <a:buNone/>
              <a:tabLst/>
              <a:defRPr/>
            </a:pPr>
            <a:endParaRPr kumimoji="0" lang="en-US" sz="1800" b="1" i="0" u="none" strike="sng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n-ea"/>
              <a:cs typeface="Times New Roman" panose="02020603050405020304" pitchFamily="18" charset="0"/>
              <a:sym typeface="Helvetica Neue" panose="02000503000000020004"/>
            </a:endParaRPr>
          </a:p>
        </p:txBody>
      </p:sp>
      <p:sp>
        <p:nvSpPr>
          <p:cNvPr id="10" name="Textplatzhalter 1">
            <a:extLst>
              <a:ext uri="{FF2B5EF4-FFF2-40B4-BE49-F238E27FC236}">
                <a16:creationId xmlns:a16="http://schemas.microsoft.com/office/drawing/2014/main" id="{9636210F-DFC5-9E8C-139B-83F2F54F331A}"/>
              </a:ext>
            </a:extLst>
          </p:cNvPr>
          <p:cNvSpPr txBox="1">
            <a:spLocks/>
          </p:cNvSpPr>
          <p:nvPr/>
        </p:nvSpPr>
        <p:spPr>
          <a:xfrm>
            <a:off x="628120" y="2361314"/>
            <a:ext cx="3996710" cy="2482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t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107000"/>
              </a:lnSpc>
              <a:spcBef>
                <a:spcPts val="900"/>
              </a:spcBef>
              <a:spcAft>
                <a:spcPts val="8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fr-FR" sz="1600" b="1" i="0" u="none" strike="noStrike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"/>
                <a:cs typeface="Times New Roman" panose="02020603050405020304" pitchFamily="18" charset="0"/>
                <a:sym typeface="Helvetica Neue" panose="02000503000000020004"/>
              </a:rPr>
              <a:t>Pas de </a:t>
            </a:r>
            <a:r>
              <a:rPr kumimoji="0" lang="fr-FR" sz="1600" b="1" i="0" u="none" strike="noStrike" cap="none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"/>
                <a:cs typeface="Times New Roman" panose="02020603050405020304" pitchFamily="18" charset="0"/>
                <a:sym typeface="Helvetica Neue" panose="02000503000000020004"/>
              </a:rPr>
              <a:t>Frunk</a:t>
            </a:r>
            <a:r>
              <a:rPr kumimoji="0" lang="fr-FR" sz="1600" b="1" i="0" u="none" strike="noStrike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"/>
                <a:cs typeface="Times New Roman" panose="02020603050405020304" pitchFamily="18" charset="0"/>
                <a:sym typeface="Helvetica Neue" panose="02000503000000020004"/>
              </a:rPr>
              <a:t> disponible sous le capot</a:t>
            </a:r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5FBB94D7-3201-9AD3-95AB-6B7D9EED0FE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75" t="23597" r="697" b="18607"/>
          <a:stretch/>
        </p:blipFill>
        <p:spPr>
          <a:xfrm flipH="1">
            <a:off x="4971859" y="3277038"/>
            <a:ext cx="3267425" cy="1391182"/>
          </a:xfrm>
          <a:prstGeom prst="rect">
            <a:avLst/>
          </a:prstGeom>
        </p:spPr>
      </p:pic>
      <p:sp>
        <p:nvSpPr>
          <p:cNvPr id="16" name="Textplatzhalter 1">
            <a:extLst>
              <a:ext uri="{FF2B5EF4-FFF2-40B4-BE49-F238E27FC236}">
                <a16:creationId xmlns:a16="http://schemas.microsoft.com/office/drawing/2014/main" id="{93220F71-15FB-73C4-B684-233D80194BF0}"/>
              </a:ext>
            </a:extLst>
          </p:cNvPr>
          <p:cNvSpPr txBox="1">
            <a:spLocks/>
          </p:cNvSpPr>
          <p:nvPr/>
        </p:nvSpPr>
        <p:spPr>
          <a:xfrm>
            <a:off x="628120" y="3801654"/>
            <a:ext cx="3996710" cy="2482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t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107000"/>
              </a:lnSpc>
              <a:spcBef>
                <a:spcPts val="900"/>
              </a:spcBef>
              <a:spcAft>
                <a:spcPts val="8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fr-FR" sz="1600" b="1" i="0" u="none" strike="noStrike" cap="none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"/>
                <a:cs typeface="Times New Roman" panose="02020603050405020304" pitchFamily="18" charset="0"/>
                <a:sym typeface="Helvetica Neue" panose="02000503000000020004"/>
              </a:rPr>
              <a:t>Trap à essence sur </a:t>
            </a:r>
            <a:r>
              <a:rPr lang="fr-FR" sz="1600" b="1" dirty="0">
                <a:solidFill>
                  <a:schemeClr val="accent1"/>
                </a:solidFill>
                <a:ea typeface=""/>
                <a:cs typeface="Times New Roman" panose="02020603050405020304" pitchFamily="18" charset="0"/>
                <a:sym typeface="Helvetica Neue" panose="02000503000000020004"/>
              </a:rPr>
              <a:t>le côté gauche</a:t>
            </a:r>
          </a:p>
        </p:txBody>
      </p:sp>
      <p:sp>
        <p:nvSpPr>
          <p:cNvPr id="17" name="Textplatzhalter 1">
            <a:extLst>
              <a:ext uri="{FF2B5EF4-FFF2-40B4-BE49-F238E27FC236}">
                <a16:creationId xmlns:a16="http://schemas.microsoft.com/office/drawing/2014/main" id="{67B56725-F8F5-7AF1-0899-8189185B9723}"/>
              </a:ext>
            </a:extLst>
          </p:cNvPr>
          <p:cNvSpPr txBox="1">
            <a:spLocks/>
          </p:cNvSpPr>
          <p:nvPr/>
        </p:nvSpPr>
        <p:spPr>
          <a:xfrm>
            <a:off x="628120" y="5079947"/>
            <a:ext cx="3374713" cy="24827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t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107000"/>
              </a:lnSpc>
              <a:spcBef>
                <a:spcPts val="900"/>
              </a:spcBef>
              <a:spcAft>
                <a:spcPts val="8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fr-FR" sz="1600" b="1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"/>
                <a:cs typeface="Times New Roman" panose="02020603050405020304" pitchFamily="18" charset="0"/>
                <a:sym typeface="Helvetica Neue" panose="02000503000000020004"/>
              </a:rPr>
              <a:t>Système d’échappement</a:t>
            </a:r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F51CD0F6-2230-54FD-FCAB-F7140F07F6F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129" t="13067" r="1129" b="13392"/>
          <a:stretch/>
        </p:blipFill>
        <p:spPr>
          <a:xfrm>
            <a:off x="4971859" y="4717378"/>
            <a:ext cx="3267425" cy="1391182"/>
          </a:xfrm>
          <a:prstGeom prst="rect">
            <a:avLst/>
          </a:prstGeom>
        </p:spPr>
      </p:pic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2D974FE5-88B3-3A90-FF8B-D6FE3AA5E510}"/>
              </a:ext>
            </a:extLst>
          </p:cNvPr>
          <p:cNvSpPr txBox="1"/>
          <p:nvPr/>
        </p:nvSpPr>
        <p:spPr>
          <a:xfrm>
            <a:off x="538955" y="1141075"/>
            <a:ext cx="111727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cap="none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"/>
                <a:cs typeface="+mn-cs"/>
              </a:rPr>
              <a:t>Autres différences </a:t>
            </a:r>
            <a:r>
              <a:rPr kumimoji="0" lang="fr-FR" sz="1800" b="1" i="0" u="none" strike="noStrike" cap="none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"/>
                <a:cs typeface="+mn-cs"/>
              </a:rPr>
              <a:t>RE</a:t>
            </a:r>
            <a:r>
              <a:rPr lang="fr-FR" b="1" noProof="0">
                <a:solidFill>
                  <a:prstClr val="black">
                    <a:lumMod val="75000"/>
                    <a:lumOff val="25000"/>
                  </a:prstClr>
                </a:solidFill>
              </a:rPr>
              <a:t>EV </a:t>
            </a:r>
            <a:r>
              <a:rPr kumimoji="0" lang="fr-FR" sz="1800" b="1" i="0" u="none" strike="noStrike" cap="none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"/>
                <a:cs typeface="+mn-cs"/>
              </a:rPr>
              <a:t>vs VEB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5B5FD79C-116A-CDD0-3219-A7952645BDFD}"/>
              </a:ext>
            </a:extLst>
          </p:cNvPr>
          <p:cNvSpPr txBox="1"/>
          <p:nvPr/>
        </p:nvSpPr>
        <p:spPr>
          <a:xfrm>
            <a:off x="4971859" y="1426544"/>
            <a:ext cx="32674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cap="none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"/>
                <a:cs typeface="+mn-cs"/>
              </a:rPr>
              <a:t>REEV</a:t>
            </a: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4ED25969-C89D-493D-D140-3B5FCF169638}"/>
              </a:ext>
            </a:extLst>
          </p:cNvPr>
          <p:cNvSpPr txBox="1"/>
          <p:nvPr/>
        </p:nvSpPr>
        <p:spPr>
          <a:xfrm>
            <a:off x="8589614" y="1441409"/>
            <a:ext cx="32674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cap="none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"/>
                <a:cs typeface="+mn-cs"/>
              </a:rPr>
              <a:t>VEB</a:t>
            </a:r>
          </a:p>
        </p:txBody>
      </p:sp>
      <p:pic>
        <p:nvPicPr>
          <p:cNvPr id="4" name="Immagine 3" descr="Immagine che contiene veicolo, automobile, bagagliaio, Veicolo terrestre&#10;&#10;Il contenuto generato dall'IA potrebbe non essere corretto.">
            <a:extLst>
              <a:ext uri="{FF2B5EF4-FFF2-40B4-BE49-F238E27FC236}">
                <a16:creationId xmlns:a16="http://schemas.microsoft.com/office/drawing/2014/main" id="{CDAE61B9-0EDB-B19C-CA95-2E5D992C55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7" t="31581"/>
          <a:stretch>
            <a:fillRect/>
          </a:stretch>
        </p:blipFill>
        <p:spPr>
          <a:xfrm>
            <a:off x="4971858" y="1769627"/>
            <a:ext cx="3156400" cy="1435994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272B19AF-453F-BFB2-2835-83331349E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B10 REEV </a:t>
            </a:r>
            <a:r>
              <a:rPr lang="fr-FR" dirty="0" err="1"/>
              <a:t>RéCAPITULATIF</a:t>
            </a:r>
            <a:r>
              <a:rPr lang="fr-FR" dirty="0"/>
              <a:t> et comparaison (BEV)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02816D9-8B31-EBBF-F044-CAE4C5BCAE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0485" y="1769627"/>
            <a:ext cx="2783395" cy="1480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149942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8F2193-DEE4-D8F4-828E-31ABDBD529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4F936D7D-B004-717B-96CA-F6762F6B72A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9DEEA192-6574-B688-8BBD-A448EBD8644E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fr-FR" sz="2000" noProof="0">
                <a:solidFill>
                  <a:schemeClr val="tx1"/>
                </a:solidFill>
              </a:rPr>
              <a:t>Introduction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7390E5D0-E9CA-BCB7-FA19-872B5392282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noProof="0"/>
              <a:t>Programme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7804B11-5029-CF00-17CB-E335E9CEC96D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fr-FR" sz="2000" noProof="0"/>
              <a:t>La technologie REEV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fr-FR" noProof="0"/>
              <a:t>Comment cela fonctionne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fr-FR" noProof="0"/>
              <a:t>Bon à savoir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45D2A069-75EA-E4F6-31C2-A3D4055BC68D}"/>
              </a:ext>
            </a:extLst>
          </p:cNvPr>
          <p:cNvSpPr txBox="1"/>
          <p:nvPr/>
        </p:nvSpPr>
        <p:spPr>
          <a:xfrm>
            <a:off x="6809739" y="4301261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fr-FR" sz="2000" noProof="0"/>
              <a:t>Conclusion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DEB361A-F7FB-3FA5-444F-9427463DA277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  <a:defRPr sz="20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>
              <a:buFont typeface="+mj-lt"/>
              <a:buAutoNum type="arabicPeriod" startAt="3"/>
            </a:pPr>
            <a:r>
              <a:rPr lang="fr-FR" noProof="0"/>
              <a:t>Spécifications techniques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83C81F4B-7C32-9F6F-E99F-0A147783377C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 startAt="3"/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Font typeface="+mj-lt"/>
              <a:buAutoNum type="arabicPeriod" startAt="4"/>
            </a:pPr>
            <a:r>
              <a:rPr lang="fr-FR" noProof="0"/>
              <a:t>Votre rôle est essentiel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C44CB06A-598D-C681-BF9E-91875387A61C}"/>
              </a:ext>
            </a:extLst>
          </p:cNvPr>
          <p:cNvSpPr txBox="1"/>
          <p:nvPr/>
        </p:nvSpPr>
        <p:spPr>
          <a:xfrm>
            <a:off x="6809739" y="383655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fr-FR" sz="2000" noProof="0"/>
              <a:t>Voyager avec notre client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AE8F6D5E-8A54-4566-F21A-1375D94AFDB0}"/>
              </a:ext>
            </a:extLst>
          </p:cNvPr>
          <p:cNvSpPr txBox="1"/>
          <p:nvPr/>
        </p:nvSpPr>
        <p:spPr>
          <a:xfrm>
            <a:off x="6809739" y="476596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7"/>
            </a:pPr>
            <a:r>
              <a:rPr lang="fr-FR" sz="2000" noProof="0" dirty="0"/>
              <a:t>Questionnaire final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9325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build="p"/>
      <p:bldP spid="5" grpId="0" build="p"/>
      <p:bldP spid="6" grpId="0" build="p"/>
      <p:bldP spid="8" grpId="0" build="p"/>
      <p:bldP spid="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727AC421-54B2-F465-BE99-EEA7A5EA1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000" b="0" noProof="0">
                <a:solidFill>
                  <a:schemeClr val="tx2">
                    <a:lumMod val="50000"/>
                  </a:schemeClr>
                </a:solidFill>
              </a:rPr>
              <a:t>4. VOTRE RÔLE EST ESSENTIEL</a:t>
            </a:r>
            <a:br>
              <a:rPr lang="fr-FR" b="0" noProof="0">
                <a:solidFill>
                  <a:schemeClr val="tx2">
                    <a:lumMod val="50000"/>
                  </a:schemeClr>
                </a:solidFill>
              </a:rPr>
            </a:br>
            <a:r>
              <a:rPr lang="fr-FR" noProof="0"/>
              <a:t>ENTRONS EN CONCESSION </a:t>
            </a:r>
          </a:p>
        </p:txBody>
      </p:sp>
      <p:sp>
        <p:nvSpPr>
          <p:cNvPr id="2" name="Textplatzhalter 2">
            <a:extLst>
              <a:ext uri="{FF2B5EF4-FFF2-40B4-BE49-F238E27FC236}">
                <a16:creationId xmlns:a16="http://schemas.microsoft.com/office/drawing/2014/main" id="{5DBD5228-1496-37B4-B14C-8308BA4098F0}"/>
              </a:ext>
            </a:extLst>
          </p:cNvPr>
          <p:cNvSpPr txBox="1">
            <a:spLocks/>
          </p:cNvSpPr>
          <p:nvPr/>
        </p:nvSpPr>
        <p:spPr>
          <a:xfrm>
            <a:off x="742951" y="1399396"/>
            <a:ext cx="11114087" cy="4337598"/>
          </a:xfrm>
          <a:prstGeom prst="rect">
            <a:avLst/>
          </a:prstGeom>
          <a:ln w="12700">
            <a:miter lim="400000"/>
          </a:ln>
        </p:spPr>
        <p:txBody>
          <a:bodyPr wrap="square" lIns="90000" tIns="50800" rIns="90000" bIns="50800">
            <a:spAutoFit/>
          </a:bodyPr>
          <a:lstStyle>
            <a:defPPr>
              <a:defRPr lang="it-IT"/>
            </a:defPPr>
            <a:lvl1pPr marR="0" indent="0" defTabSz="1218834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defRPr sz="1600" b="1" i="0" u="none" strike="noStrike" cap="none" spc="0" baseline="0">
                <a:solidFill>
                  <a:schemeClr val="accent1"/>
                </a:solidFill>
                <a:uFillTx/>
                <a:cs typeface="Arial" panose="020B0604020202020204" pitchFamily="34" charset="0"/>
              </a:defRPr>
            </a:lvl1pPr>
            <a:lvl2pPr marL="609417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2pPr>
            <a:lvl3pPr marL="914126" marR="0" indent="-304709" defTabSz="1218834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cs typeface="Arial" panose="020B0604020202020204" pitchFamily="34" charset="0"/>
              </a:defRPr>
            </a:lvl3pPr>
            <a:lvl4pPr marL="1218834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4pPr>
            <a:lvl5pPr marL="1523543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5pPr>
            <a:lvl6pPr marL="1828251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6pPr>
            <a:lvl7pPr marL="2132960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7pPr>
            <a:lvl8pPr marL="2437668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8pPr>
            <a:lvl9pPr marL="2742377" marR="0" indent="-304709" defTabSz="1218834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</a:defRPr>
            </a:lvl9pPr>
          </a:lstStyle>
          <a:p>
            <a:pPr marL="0" marR="0" lvl="0" indent="0" algn="l" defTabSz="121883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fr-FR" sz="16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Maintenant que vous avez maîtrisé la technologie, </a:t>
            </a:r>
            <a:r>
              <a:rPr kumimoji="0" lang="fr-FR" sz="1600" i="0" u="none" strike="noStrike" cap="none" normalizeH="0" baseline="0" noProof="0" dirty="0">
                <a:ln>
                  <a:noFill/>
                </a:ln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il est temps d’entrer dans la concession et de vous préparer à rencontrer nos clients.</a:t>
            </a:r>
          </a:p>
          <a:p>
            <a:pPr marL="0" marR="0" lvl="0" indent="0" algn="l" defTabSz="121883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fr-FR" sz="16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Avant de commencer, demandez-vous :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tserrat"/>
              <a:ea typeface="+mn-ea"/>
              <a:cs typeface="Arial" panose="020B0604020202020204" pitchFamily="34" charset="0"/>
              <a:sym typeface="Helvetica Neue" panose="02000503000000020004"/>
            </a:endParaRPr>
          </a:p>
          <a:p>
            <a:pPr marL="1527175">
              <a:defRPr/>
            </a:pPr>
            <a:r>
              <a:rPr kumimoji="0" lang="fr-FR" sz="2800" b="1" i="0" u="none" strike="noStrike" cap="none" normalizeH="0" baseline="0" noProof="0" dirty="0">
                <a:ln>
                  <a:noFill/>
                </a:ln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SOMMES-NOUS </a:t>
            </a:r>
            <a:r>
              <a:rPr lang="fr-FR" sz="2800" dirty="0"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PARFAITEMENT </a:t>
            </a:r>
            <a:r>
              <a:rPr kumimoji="0" lang="fr-FR" sz="2800" b="1" i="0" u="none" strike="noStrike" cap="none" normalizeH="0" baseline="0" noProof="0" dirty="0">
                <a:ln>
                  <a:noFill/>
                </a:ln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PRÉPARÉS ?</a:t>
            </a:r>
          </a:p>
          <a:p>
            <a:pPr marL="1870075" indent="-342900"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rgbClr val="586C98"/>
                </a:solidFill>
              </a:rPr>
              <a:t>AVEZ-VOUS TOUTES LES CONNAISSANCES DONT VOUS AVEZ BESOIN ?</a:t>
            </a:r>
          </a:p>
          <a:p>
            <a:pPr marL="1870075" indent="-342900"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rgbClr val="586C98"/>
                </a:solidFill>
              </a:rPr>
              <a:t>AVEZ-VOUS TESTÉ LA VOITURE ET EXPLORÉ LE SYSTÈME D’INFODIVERTISSEMENT ?</a:t>
            </a:r>
          </a:p>
          <a:p>
            <a:pPr marL="1870075" indent="-342900"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rgbClr val="586C98"/>
                </a:solidFill>
              </a:rPr>
              <a:t>AVEZ-VOUS TESTÉ LA VOITURE EN UTILISANT LES 4 MODES D’ÉNERGIE ?</a:t>
            </a:r>
          </a:p>
          <a:p>
            <a:pPr marL="1527175" marR="0" lvl="0" algn="l" defTabSz="121883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tserrat"/>
              <a:ea typeface="+mn-ea"/>
              <a:cs typeface="Arial" panose="020B0604020202020204" pitchFamily="34" charset="0"/>
              <a:sym typeface="Helvetica Neue" panose="02000503000000020004"/>
            </a:endParaRPr>
          </a:p>
          <a:p>
            <a:pPr marL="1527175" marR="0" lvl="0" algn="l" defTabSz="121883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3000"/>
              <a:buFontTx/>
              <a:buNone/>
              <a:tabLst/>
              <a:defRPr/>
            </a:pPr>
            <a:r>
              <a:rPr kumimoji="0" lang="fr-FR" sz="1600" b="0" i="0" u="none" strike="noStrike" cap="none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tserrat"/>
                <a:ea typeface="Montserrat"/>
                <a:cs typeface="Arial" panose="020B0604020202020204" pitchFamily="34" charset="0"/>
                <a:sym typeface="Helvetica Neue" panose="02000503000000020004"/>
              </a:rPr>
              <a:t>Écoutons ce que notre ami Peter a à dire à ce sujet...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35715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31B10E-8CDF-8333-078A-EB34C9D4B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CENARIO INTRO_v10_ALEXIS-1080p-251205">
            <a:hlinkClick r:id="" action="ppaction://media"/>
            <a:extLst>
              <a:ext uri="{FF2B5EF4-FFF2-40B4-BE49-F238E27FC236}">
                <a16:creationId xmlns:a16="http://schemas.microsoft.com/office/drawing/2014/main" id="{8A7EB85E-CF82-56C0-395E-020C22CE2528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9E786170-A0FA-8BC0-3C4D-FA29CB2D8AD8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5" name="Segnaposto numero diapositiva 2">
            <a:extLst>
              <a:ext uri="{FF2B5EF4-FFF2-40B4-BE49-F238E27FC236}">
                <a16:creationId xmlns:a16="http://schemas.microsoft.com/office/drawing/2014/main" id="{E4B7EB69-EFB7-9BCB-FA72-F1287F2D54A6}"/>
              </a:ext>
            </a:extLst>
          </p:cNvPr>
          <p:cNvSpPr txBox="1">
            <a:spLocks/>
          </p:cNvSpPr>
          <p:nvPr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23</a:t>
            </a:fld>
            <a:r>
              <a:rPr lang="fr-FR" sz="16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40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00DC1B4E-0E1C-B4FB-6097-4F10BBDAF819}"/>
              </a:ext>
            </a:extLst>
          </p:cNvPr>
          <p:cNvSpPr/>
          <p:nvPr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C842ADF3-63CC-EBBD-5158-8FE543E674AC}"/>
              </a:ext>
            </a:extLst>
          </p:cNvPr>
          <p:cNvSpPr/>
          <p:nvPr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8" name="Immagine 7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2F132B0E-8AA1-7F6B-905C-BDDFE3EA6925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6874FACF-F0A6-1C96-EBA3-1607E0B2ACBB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6B3AD6D7-9BAB-58BC-0F7E-C95BB5F5FF96}"/>
              </a:ext>
            </a:extLst>
          </p:cNvPr>
          <p:cNvSpPr/>
          <p:nvPr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1" name="sdbd44497ac94bc4a07b47d951e92343">
            <a:extLst>
              <a:ext uri="{FF2B5EF4-FFF2-40B4-BE49-F238E27FC236}">
                <a16:creationId xmlns:a16="http://schemas.microsoft.com/office/drawing/2014/main" id="{3E196061-A22C-4728-7216-EC1AF0A6C98A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12" name="Gruppo 11">
            <a:extLst>
              <a:ext uri="{FF2B5EF4-FFF2-40B4-BE49-F238E27FC236}">
                <a16:creationId xmlns:a16="http://schemas.microsoft.com/office/drawing/2014/main" id="{87B5E955-8193-0219-1CB1-8F301631657B}"/>
              </a:ext>
            </a:extLst>
          </p:cNvPr>
          <p:cNvGrpSpPr/>
          <p:nvPr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13" name="Immagine 12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9905019C-9CB4-B3F4-4F97-ABF672C7B46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14" name="Immagine 13">
              <a:extLst>
                <a:ext uri="{FF2B5EF4-FFF2-40B4-BE49-F238E27FC236}">
                  <a16:creationId xmlns:a16="http://schemas.microsoft.com/office/drawing/2014/main" id="{14D1D8C0-8805-14F5-6285-C534A0FAC88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15" name="Connettore diritto 14">
              <a:extLst>
                <a:ext uri="{FF2B5EF4-FFF2-40B4-BE49-F238E27FC236}">
                  <a16:creationId xmlns:a16="http://schemas.microsoft.com/office/drawing/2014/main" id="{888AB707-30A9-16B3-824D-A9C4AE6E004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081A8F78-14CC-259D-4A47-EA5A6AE861AC}"/>
              </a:ext>
            </a:extLst>
          </p:cNvPr>
          <p:cNvSpPr txBox="1"/>
          <p:nvPr/>
        </p:nvSpPr>
        <p:spPr>
          <a:xfrm>
            <a:off x="1371600" y="625108"/>
            <a:ext cx="5804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Vidéo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9501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7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B937BC-167F-1DED-32E1-426FC50B17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magine 18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51E6F21F-3502-0BA5-76AF-8D98203E629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85"/>
          <a:stretch>
            <a:fillRect/>
          </a:stretch>
        </p:blipFill>
        <p:spPr>
          <a:xfrm>
            <a:off x="1196045" y="-1"/>
            <a:ext cx="8644701" cy="3113797"/>
          </a:xfrm>
          <a:prstGeom prst="rect">
            <a:avLst/>
          </a:prstGeom>
        </p:spPr>
      </p:pic>
      <p:sp>
        <p:nvSpPr>
          <p:cNvPr id="52" name="Figura a mano libera: forma 51">
            <a:extLst>
              <a:ext uri="{FF2B5EF4-FFF2-40B4-BE49-F238E27FC236}">
                <a16:creationId xmlns:a16="http://schemas.microsoft.com/office/drawing/2014/main" id="{1FB841D8-BBF6-B4FE-3976-A99E14A67BB0}"/>
              </a:ext>
            </a:extLst>
          </p:cNvPr>
          <p:cNvSpPr/>
          <p:nvPr/>
        </p:nvSpPr>
        <p:spPr>
          <a:xfrm>
            <a:off x="9840746" y="1291567"/>
            <a:ext cx="1300909" cy="1333030"/>
          </a:xfrm>
          <a:custGeom>
            <a:avLst/>
            <a:gdLst>
              <a:gd name="connsiteX0" fmla="*/ 203200 w 1028700"/>
              <a:gd name="connsiteY0" fmla="*/ 1054100 h 1054100"/>
              <a:gd name="connsiteX1" fmla="*/ 0 w 1028700"/>
              <a:gd name="connsiteY1" fmla="*/ 787400 h 1054100"/>
              <a:gd name="connsiteX2" fmla="*/ 254000 w 1028700"/>
              <a:gd name="connsiteY2" fmla="*/ 203200 h 1054100"/>
              <a:gd name="connsiteX3" fmla="*/ 685800 w 1028700"/>
              <a:gd name="connsiteY3" fmla="*/ 0 h 1054100"/>
              <a:gd name="connsiteX4" fmla="*/ 876300 w 1028700"/>
              <a:gd name="connsiteY4" fmla="*/ 139700 h 1054100"/>
              <a:gd name="connsiteX5" fmla="*/ 1028700 w 1028700"/>
              <a:gd name="connsiteY5" fmla="*/ 635000 h 1054100"/>
              <a:gd name="connsiteX6" fmla="*/ 749300 w 1028700"/>
              <a:gd name="connsiteY6" fmla="*/ 1016000 h 1054100"/>
              <a:gd name="connsiteX7" fmla="*/ 203200 w 1028700"/>
              <a:gd name="connsiteY7" fmla="*/ 1054100 h 105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8700" h="1054100">
                <a:moveTo>
                  <a:pt x="203200" y="1054100"/>
                </a:moveTo>
                <a:lnTo>
                  <a:pt x="0" y="787400"/>
                </a:lnTo>
                <a:lnTo>
                  <a:pt x="254000" y="203200"/>
                </a:lnTo>
                <a:lnTo>
                  <a:pt x="685800" y="0"/>
                </a:lnTo>
                <a:lnTo>
                  <a:pt x="876300" y="139700"/>
                </a:lnTo>
                <a:lnTo>
                  <a:pt x="1028700" y="635000"/>
                </a:lnTo>
                <a:lnTo>
                  <a:pt x="749300" y="1016000"/>
                </a:lnTo>
                <a:lnTo>
                  <a:pt x="203200" y="1054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11" name="Immagine 10" descr="Immagine che contiene schizzo, disegno, Line art, clipart&#10;&#10;Il contenuto generato dall'IA potrebbe non essere corretto.">
            <a:extLst>
              <a:ext uri="{FF2B5EF4-FFF2-40B4-BE49-F238E27FC236}">
                <a16:creationId xmlns:a16="http://schemas.microsoft.com/office/drawing/2014/main" id="{FB0F67F8-932C-6F86-8691-F6B557965B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40"/>
          <a:stretch>
            <a:fillRect/>
          </a:stretch>
        </p:blipFill>
        <p:spPr>
          <a:xfrm>
            <a:off x="6320809" y="923925"/>
            <a:ext cx="5871190" cy="5223029"/>
          </a:xfrm>
          <a:custGeom>
            <a:avLst/>
            <a:gdLst>
              <a:gd name="connsiteX0" fmla="*/ 5016176 w 5626948"/>
              <a:gd name="connsiteY0" fmla="*/ 0 h 5005750"/>
              <a:gd name="connsiteX1" fmla="*/ 5626948 w 5626948"/>
              <a:gd name="connsiteY1" fmla="*/ 0 h 5005750"/>
              <a:gd name="connsiteX2" fmla="*/ 5626948 w 5626948"/>
              <a:gd name="connsiteY2" fmla="*/ 5005750 h 5005750"/>
              <a:gd name="connsiteX3" fmla="*/ 0 w 5626948"/>
              <a:gd name="connsiteY3" fmla="*/ 5005750 h 5005750"/>
              <a:gd name="connsiteX4" fmla="*/ 0 w 5626948"/>
              <a:gd name="connsiteY4" fmla="*/ 2999097 h 5005750"/>
              <a:gd name="connsiteX5" fmla="*/ 2624669 w 5626948"/>
              <a:gd name="connsiteY5" fmla="*/ 3308875 h 5005750"/>
              <a:gd name="connsiteX6" fmla="*/ 3226649 w 5626948"/>
              <a:gd name="connsiteY6" fmla="*/ 2524015 h 5005750"/>
              <a:gd name="connsiteX7" fmla="*/ 3409529 w 5626948"/>
              <a:gd name="connsiteY7" fmla="*/ 2470675 h 5005750"/>
              <a:gd name="connsiteX8" fmla="*/ 3615269 w 5626948"/>
              <a:gd name="connsiteY8" fmla="*/ 2242075 h 5005750"/>
              <a:gd name="connsiteX9" fmla="*/ 3447629 w 5626948"/>
              <a:gd name="connsiteY9" fmla="*/ 2089675 h 5005750"/>
              <a:gd name="connsiteX10" fmla="*/ 3333329 w 5626948"/>
              <a:gd name="connsiteY10" fmla="*/ 1754395 h 5005750"/>
              <a:gd name="connsiteX11" fmla="*/ 3226649 w 5626948"/>
              <a:gd name="connsiteY11" fmla="*/ 1723915 h 5005750"/>
              <a:gd name="connsiteX12" fmla="*/ 3112349 w 5626948"/>
              <a:gd name="connsiteY12" fmla="*/ 1609615 h 5005750"/>
              <a:gd name="connsiteX13" fmla="*/ 3104729 w 5626948"/>
              <a:gd name="connsiteY13" fmla="*/ 1350535 h 5005750"/>
              <a:gd name="connsiteX14" fmla="*/ 3180929 w 5626948"/>
              <a:gd name="connsiteY14" fmla="*/ 1236235 h 5005750"/>
              <a:gd name="connsiteX15" fmla="*/ 3295229 w 5626948"/>
              <a:gd name="connsiteY15" fmla="*/ 1236235 h 5005750"/>
              <a:gd name="connsiteX16" fmla="*/ 3219029 w 5626948"/>
              <a:gd name="connsiteY16" fmla="*/ 1038115 h 5005750"/>
              <a:gd name="connsiteX17" fmla="*/ 3219029 w 5626948"/>
              <a:gd name="connsiteY17" fmla="*/ 786655 h 5005750"/>
              <a:gd name="connsiteX18" fmla="*/ 3325709 w 5626948"/>
              <a:gd name="connsiteY18" fmla="*/ 611395 h 5005750"/>
              <a:gd name="connsiteX19" fmla="*/ 3455249 w 5626948"/>
              <a:gd name="connsiteY19" fmla="*/ 291355 h 5005750"/>
              <a:gd name="connsiteX20" fmla="*/ 3927689 w 5626948"/>
              <a:gd name="connsiteY20" fmla="*/ 62755 h 5005750"/>
              <a:gd name="connsiteX21" fmla="*/ 4209629 w 5626948"/>
              <a:gd name="connsiteY21" fmla="*/ 77995 h 5005750"/>
              <a:gd name="connsiteX22" fmla="*/ 4346789 w 5626948"/>
              <a:gd name="connsiteY22" fmla="*/ 276115 h 5005750"/>
              <a:gd name="connsiteX23" fmla="*/ 4499189 w 5626948"/>
              <a:gd name="connsiteY23" fmla="*/ 466615 h 5005750"/>
              <a:gd name="connsiteX24" fmla="*/ 4933529 w 5626948"/>
              <a:gd name="connsiteY24" fmla="*/ 306595 h 50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626948" h="5005750">
                <a:moveTo>
                  <a:pt x="5016176" y="0"/>
                </a:moveTo>
                <a:lnTo>
                  <a:pt x="5626948" y="0"/>
                </a:lnTo>
                <a:lnTo>
                  <a:pt x="5626948" y="5005750"/>
                </a:lnTo>
                <a:lnTo>
                  <a:pt x="0" y="5005750"/>
                </a:lnTo>
                <a:lnTo>
                  <a:pt x="0" y="2999097"/>
                </a:lnTo>
                <a:lnTo>
                  <a:pt x="2624669" y="3308875"/>
                </a:lnTo>
                <a:lnTo>
                  <a:pt x="3226649" y="2524015"/>
                </a:lnTo>
                <a:lnTo>
                  <a:pt x="3409529" y="2470675"/>
                </a:lnTo>
                <a:lnTo>
                  <a:pt x="3615269" y="2242075"/>
                </a:lnTo>
                <a:lnTo>
                  <a:pt x="3447629" y="2089675"/>
                </a:lnTo>
                <a:lnTo>
                  <a:pt x="3333329" y="1754395"/>
                </a:lnTo>
                <a:lnTo>
                  <a:pt x="3226649" y="1723915"/>
                </a:lnTo>
                <a:lnTo>
                  <a:pt x="3112349" y="1609615"/>
                </a:lnTo>
                <a:lnTo>
                  <a:pt x="3104729" y="1350535"/>
                </a:lnTo>
                <a:lnTo>
                  <a:pt x="3180929" y="1236235"/>
                </a:lnTo>
                <a:lnTo>
                  <a:pt x="3295229" y="1236235"/>
                </a:lnTo>
                <a:lnTo>
                  <a:pt x="3219029" y="1038115"/>
                </a:lnTo>
                <a:lnTo>
                  <a:pt x="3219029" y="786655"/>
                </a:lnTo>
                <a:lnTo>
                  <a:pt x="3325709" y="611395"/>
                </a:lnTo>
                <a:lnTo>
                  <a:pt x="3455249" y="291355"/>
                </a:lnTo>
                <a:lnTo>
                  <a:pt x="3927689" y="62755"/>
                </a:lnTo>
                <a:lnTo>
                  <a:pt x="4209629" y="77995"/>
                </a:lnTo>
                <a:lnTo>
                  <a:pt x="4346789" y="276115"/>
                </a:lnTo>
                <a:lnTo>
                  <a:pt x="4499189" y="466615"/>
                </a:lnTo>
                <a:lnTo>
                  <a:pt x="4933529" y="306595"/>
                </a:lnTo>
                <a:close/>
              </a:path>
            </a:pathLst>
          </a:custGeom>
        </p:spPr>
      </p:pic>
      <p:sp>
        <p:nvSpPr>
          <p:cNvPr id="2" name="TextBox 4">
            <a:extLst>
              <a:ext uri="{FF2B5EF4-FFF2-40B4-BE49-F238E27FC236}">
                <a16:creationId xmlns:a16="http://schemas.microsoft.com/office/drawing/2014/main" id="{0F09749F-6ACA-A883-D782-C147D48A40B5}"/>
              </a:ext>
            </a:extLst>
          </p:cNvPr>
          <p:cNvSpPr txBox="1"/>
          <p:nvPr/>
        </p:nvSpPr>
        <p:spPr>
          <a:xfrm>
            <a:off x="1539789" y="181513"/>
            <a:ext cx="82645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b="1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Génial ! </a:t>
            </a:r>
            <a:r>
              <a:rPr kumimoji="0" lang="fr-FR" i="0" u="none" strike="noStrike" cap="none" normalizeH="0" baseline="0" noProof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  <a:sym typeface="Arial"/>
              </a:rPr>
              <a:t>Il est désormais clair </a:t>
            </a:r>
            <a:r>
              <a:rPr kumimoji="0" lang="fr-FR" b="1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que vous êtes le lien</a:t>
            </a:r>
            <a:r>
              <a:rPr kumimoji="0" lang="fr-FR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 </a:t>
            </a:r>
            <a:r>
              <a:rPr kumimoji="0" lang="fr-FR" i="0" u="none" strike="noStrike" cap="none" normalizeH="0" baseline="0" noProof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  <a:sym typeface="Arial"/>
              </a:rPr>
              <a:t>entre la connaissance et la confiance des clients.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Arial" panose="020B0604020202020204" pitchFamily="34" charset="0"/>
              <a:sym typeface="Arial"/>
            </a:endParaRP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b="1" i="0" u="none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Vous sentez-vous capable de vous lancer des défis ?</a:t>
            </a:r>
          </a:p>
        </p:txBody>
      </p: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660C7626-A7DF-40C6-01A9-EAC7997BE1B6}"/>
              </a:ext>
            </a:extLst>
          </p:cNvPr>
          <p:cNvGrpSpPr/>
          <p:nvPr/>
        </p:nvGrpSpPr>
        <p:grpSpPr>
          <a:xfrm>
            <a:off x="1653040" y="3015078"/>
            <a:ext cx="5114971" cy="1460551"/>
            <a:chOff x="1054256" y="3428998"/>
            <a:chExt cx="8185418" cy="2337298"/>
          </a:xfrm>
        </p:grpSpPr>
        <p:grpSp>
          <p:nvGrpSpPr>
            <p:cNvPr id="3" name="Gruppo 2">
              <a:extLst>
                <a:ext uri="{FF2B5EF4-FFF2-40B4-BE49-F238E27FC236}">
                  <a16:creationId xmlns:a16="http://schemas.microsoft.com/office/drawing/2014/main" id="{7ED5AD87-CBDE-D3AE-350D-FB694FE1FD41}"/>
                </a:ext>
              </a:extLst>
            </p:cNvPr>
            <p:cNvGrpSpPr/>
            <p:nvPr/>
          </p:nvGrpSpPr>
          <p:grpSpPr>
            <a:xfrm>
              <a:off x="1054256" y="3428998"/>
              <a:ext cx="8185418" cy="2337298"/>
              <a:chOff x="731838" y="3428998"/>
              <a:chExt cx="8185418" cy="2337298"/>
            </a:xfrm>
          </p:grpSpPr>
          <p:sp>
            <p:nvSpPr>
              <p:cNvPr id="4" name="Rettangolo con angoli arrotondati 3">
                <a:extLst>
                  <a:ext uri="{FF2B5EF4-FFF2-40B4-BE49-F238E27FC236}">
                    <a16:creationId xmlns:a16="http://schemas.microsoft.com/office/drawing/2014/main" id="{EE23F789-9616-5DD2-E08F-A7B02DD6E4A8}"/>
                  </a:ext>
                </a:extLst>
              </p:cNvPr>
              <p:cNvSpPr/>
              <p:nvPr/>
            </p:nvSpPr>
            <p:spPr>
              <a:xfrm>
                <a:off x="731838" y="3428998"/>
                <a:ext cx="7685358" cy="2337298"/>
              </a:xfrm>
              <a:prstGeom prst="roundRect">
                <a:avLst>
                  <a:gd name="adj" fmla="val 13456"/>
                </a:avLst>
              </a:prstGeom>
              <a:solidFill>
                <a:schemeClr val="bg1"/>
              </a:solidFill>
              <a:ln w="57150">
                <a:solidFill>
                  <a:srgbClr val="586C98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noProof="0" dirty="0"/>
              </a:p>
            </p:txBody>
          </p:sp>
          <p:sp>
            <p:nvSpPr>
              <p:cNvPr id="5" name="Rettangolo con angoli in alto arrotondati 4">
                <a:extLst>
                  <a:ext uri="{FF2B5EF4-FFF2-40B4-BE49-F238E27FC236}">
                    <a16:creationId xmlns:a16="http://schemas.microsoft.com/office/drawing/2014/main" id="{89F96F73-684D-B7D2-06BA-06971E4C8B39}"/>
                  </a:ext>
                </a:extLst>
              </p:cNvPr>
              <p:cNvSpPr/>
              <p:nvPr/>
            </p:nvSpPr>
            <p:spPr>
              <a:xfrm rot="5400000">
                <a:off x="7993272" y="4376280"/>
                <a:ext cx="1352668" cy="495300"/>
              </a:xfrm>
              <a:prstGeom prst="round2SameRect">
                <a:avLst>
                  <a:gd name="adj1" fmla="val 35898"/>
                  <a:gd name="adj2" fmla="val 0"/>
                </a:avLst>
              </a:prstGeom>
              <a:solidFill>
                <a:schemeClr val="bg1"/>
              </a:solidFill>
              <a:ln w="57150">
                <a:solidFill>
                  <a:srgbClr val="586C98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noProof="0" dirty="0"/>
              </a:p>
            </p:txBody>
          </p:sp>
        </p:grpSp>
        <p:grpSp>
          <p:nvGrpSpPr>
            <p:cNvPr id="6" name="Gruppo 5">
              <a:extLst>
                <a:ext uri="{FF2B5EF4-FFF2-40B4-BE49-F238E27FC236}">
                  <a16:creationId xmlns:a16="http://schemas.microsoft.com/office/drawing/2014/main" id="{F11F2717-FE0D-D697-C1F4-7E7AC8823814}"/>
                </a:ext>
              </a:extLst>
            </p:cNvPr>
            <p:cNvGrpSpPr/>
            <p:nvPr/>
          </p:nvGrpSpPr>
          <p:grpSpPr>
            <a:xfrm>
              <a:off x="1382865" y="3745130"/>
              <a:ext cx="7024692" cy="1370482"/>
              <a:chOff x="1060447" y="3745130"/>
              <a:chExt cx="7024692" cy="1370482"/>
            </a:xfrm>
          </p:grpSpPr>
          <p:sp>
            <p:nvSpPr>
              <p:cNvPr id="7" name="Rettangolo 6">
                <a:extLst>
                  <a:ext uri="{FF2B5EF4-FFF2-40B4-BE49-F238E27FC236}">
                    <a16:creationId xmlns:a16="http://schemas.microsoft.com/office/drawing/2014/main" id="{C4538C8B-954B-3493-0FC4-E894FC897FD0}"/>
                  </a:ext>
                </a:extLst>
              </p:cNvPr>
              <p:cNvSpPr/>
              <p:nvPr/>
            </p:nvSpPr>
            <p:spPr>
              <a:xfrm>
                <a:off x="1060447" y="3745130"/>
                <a:ext cx="1371601" cy="13704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6600" b="1" noProof="0"/>
                  <a:t>L</a:t>
                </a:r>
              </a:p>
            </p:txBody>
          </p:sp>
          <p:sp>
            <p:nvSpPr>
              <p:cNvPr id="8" name="Rettangolo 7">
                <a:extLst>
                  <a:ext uri="{FF2B5EF4-FFF2-40B4-BE49-F238E27FC236}">
                    <a16:creationId xmlns:a16="http://schemas.microsoft.com/office/drawing/2014/main" id="{809BA013-4313-FAF9-4549-766280454EB8}"/>
                  </a:ext>
                </a:extLst>
              </p:cNvPr>
              <p:cNvSpPr/>
              <p:nvPr/>
            </p:nvSpPr>
            <p:spPr>
              <a:xfrm>
                <a:off x="2932109" y="3745130"/>
                <a:ext cx="1371601" cy="13704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6600" b="1" noProof="0"/>
                  <a:t>E</a:t>
                </a:r>
              </a:p>
            </p:txBody>
          </p:sp>
          <p:sp>
            <p:nvSpPr>
              <p:cNvPr id="9" name="Rettangolo 8">
                <a:extLst>
                  <a:ext uri="{FF2B5EF4-FFF2-40B4-BE49-F238E27FC236}">
                    <a16:creationId xmlns:a16="http://schemas.microsoft.com/office/drawing/2014/main" id="{D1E691E5-E82D-1328-E03C-ABD398044E30}"/>
                  </a:ext>
                </a:extLst>
              </p:cNvPr>
              <p:cNvSpPr/>
              <p:nvPr/>
            </p:nvSpPr>
            <p:spPr>
              <a:xfrm>
                <a:off x="4822824" y="3745130"/>
                <a:ext cx="1371601" cy="13704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6600" b="1" noProof="0"/>
                  <a:t>A</a:t>
                </a:r>
              </a:p>
            </p:txBody>
          </p:sp>
          <p:sp>
            <p:nvSpPr>
              <p:cNvPr id="10" name="Rettangolo 9">
                <a:extLst>
                  <a:ext uri="{FF2B5EF4-FFF2-40B4-BE49-F238E27FC236}">
                    <a16:creationId xmlns:a16="http://schemas.microsoft.com/office/drawing/2014/main" id="{6AC0A6BC-09C9-BE11-22E5-066FFE068E27}"/>
                  </a:ext>
                </a:extLst>
              </p:cNvPr>
              <p:cNvSpPr/>
              <p:nvPr/>
            </p:nvSpPr>
            <p:spPr>
              <a:xfrm>
                <a:off x="6713538" y="3745130"/>
                <a:ext cx="1371601" cy="137048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6600" b="1" noProof="0"/>
                  <a:t>P</a:t>
                </a:r>
              </a:p>
            </p:txBody>
          </p:sp>
        </p:grpSp>
      </p:grp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1D8871D8-C034-004F-0C31-8D5B9C3902C4}"/>
              </a:ext>
            </a:extLst>
          </p:cNvPr>
          <p:cNvSpPr txBox="1"/>
          <p:nvPr/>
        </p:nvSpPr>
        <p:spPr>
          <a:xfrm>
            <a:off x="2214569" y="1424852"/>
            <a:ext cx="666678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2400" b="1" i="0" u="sng" strike="noStrike" cap="none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CONSTRUISEZ</a:t>
            </a:r>
            <a:r>
              <a:rPr lang="fr-FR" sz="2400" b="1" u="sng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 VOTRE LEAP</a:t>
            </a:r>
            <a:r>
              <a:rPr lang="fr-FR" b="1" u="sng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 </a:t>
            </a:r>
            <a:r>
              <a:rPr lang="fr-FR" noProof="0">
                <a:cs typeface="Arial" panose="020B0604020202020204" pitchFamily="34" charset="0"/>
                <a:sym typeface="Arial"/>
              </a:rPr>
              <a:t> en répondant à quelques questions et </a:t>
            </a:r>
            <a:r>
              <a:rPr lang="fr-FR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prouvez que votre </a:t>
            </a:r>
            <a:r>
              <a:rPr lang="fr-FR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« </a:t>
            </a:r>
            <a:r>
              <a:rPr lang="fr-FR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batterie de connaissances</a:t>
            </a:r>
            <a:r>
              <a:rPr lang="fr-FR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 » </a:t>
            </a:r>
            <a:r>
              <a:rPr lang="fr-FR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est pleine à craquer !</a:t>
            </a:r>
          </a:p>
        </p:txBody>
      </p:sp>
      <p:grpSp>
        <p:nvGrpSpPr>
          <p:cNvPr id="20" name="Gruppo 19">
            <a:extLst>
              <a:ext uri="{FF2B5EF4-FFF2-40B4-BE49-F238E27FC236}">
                <a16:creationId xmlns:a16="http://schemas.microsoft.com/office/drawing/2014/main" id="{A2CCE16B-2F8F-BCED-3583-FC5785FE9603}"/>
              </a:ext>
            </a:extLst>
          </p:cNvPr>
          <p:cNvGrpSpPr/>
          <p:nvPr/>
        </p:nvGrpSpPr>
        <p:grpSpPr>
          <a:xfrm>
            <a:off x="5214552" y="6314808"/>
            <a:ext cx="4178830" cy="318130"/>
            <a:chOff x="4426602" y="6388854"/>
            <a:chExt cx="4178830" cy="318130"/>
          </a:xfrm>
        </p:grpSpPr>
        <p:sp>
          <p:nvSpPr>
            <p:cNvPr id="22" name="Rettangolo con angoli arrotondati 21">
              <a:extLst>
                <a:ext uri="{FF2B5EF4-FFF2-40B4-BE49-F238E27FC236}">
                  <a16:creationId xmlns:a16="http://schemas.microsoft.com/office/drawing/2014/main" id="{0A5A2590-5463-6B3F-781E-84455B78F5BB}"/>
                </a:ext>
              </a:extLst>
            </p:cNvPr>
            <p:cNvSpPr/>
            <p:nvPr/>
          </p:nvSpPr>
          <p:spPr>
            <a:xfrm>
              <a:off x="4426602" y="6388854"/>
              <a:ext cx="4178830" cy="31813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7000"/>
                </a:lnSpc>
                <a:spcBef>
                  <a:spcPts val="90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50" b="0" i="0" u="none" strike="noStrike" cap="none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"/>
                  <a:cs typeface="Times New Roman" panose="02020603050405020304" pitchFamily="18" charset="0"/>
                </a:rPr>
                <a:t>Cliquez sur les lettres ACTIVES LEAP pour commencer votre défi</a:t>
              </a:r>
            </a:p>
          </p:txBody>
        </p:sp>
        <p:pic>
          <p:nvPicPr>
            <p:cNvPr id="23" name="s6fbb6c3d89343aeb98138d63136f62a">
              <a:extLst>
                <a:ext uri="{FF2B5EF4-FFF2-40B4-BE49-F238E27FC236}">
                  <a16:creationId xmlns:a16="http://schemas.microsoft.com/office/drawing/2014/main" id="{49A4DC99-42B7-0714-C45A-14341312B2EA}"/>
                </a:ext>
              </a:extLst>
            </p:cNvPr>
            <p:cNvPicPr>
              <a:picLocks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rot="962866">
              <a:off x="4489161" y="6410870"/>
              <a:ext cx="238398" cy="26839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85716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61742-AF39-7645-876A-797200D440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45EDE911-6A56-5B2A-18D2-E98A0784C68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H="1">
            <a:off x="2000497" y="1053616"/>
            <a:ext cx="3904150" cy="2472780"/>
          </a:xfrm>
          <a:prstGeom prst="rect">
            <a:avLst/>
          </a:prstGeom>
        </p:spPr>
      </p:pic>
      <p:pic>
        <p:nvPicPr>
          <p:cNvPr id="7" name="Immagine 6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399E0DA2-124A-9764-0C47-84E049D738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5" r="33264"/>
          <a:stretch>
            <a:fillRect/>
          </a:stretch>
        </p:blipFill>
        <p:spPr>
          <a:xfrm>
            <a:off x="0" y="1242151"/>
            <a:ext cx="2181225" cy="4895849"/>
          </a:xfrm>
          <a:prstGeom prst="rect">
            <a:avLst/>
          </a:prstGeom>
        </p:spPr>
      </p:pic>
      <p:sp>
        <p:nvSpPr>
          <p:cNvPr id="12" name="Titolo 11">
            <a:extLst>
              <a:ext uri="{FF2B5EF4-FFF2-40B4-BE49-F238E27FC236}">
                <a16:creationId xmlns:a16="http://schemas.microsoft.com/office/drawing/2014/main" id="{003C5B0E-7125-6E3E-ECAF-97F32ECE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</p:spPr>
        <p:txBody>
          <a:bodyPr/>
          <a:lstStyle/>
          <a:p>
            <a:r>
              <a:rPr lang="fr-FR" noProof="0"/>
              <a:t>Question 1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64DAA146-30F1-8CE2-E7A1-D147E5EB8715}"/>
              </a:ext>
            </a:extLst>
          </p:cNvPr>
          <p:cNvSpPr txBox="1"/>
          <p:nvPr/>
        </p:nvSpPr>
        <p:spPr>
          <a:xfrm>
            <a:off x="6323233" y="2779788"/>
            <a:ext cx="5528024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fr-FR" noProof="0"/>
              <a:t>20 %, 15 % et 10 %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A54499C2-6395-0E3B-F5E1-068B8E39A5EC}"/>
              </a:ext>
            </a:extLst>
          </p:cNvPr>
          <p:cNvSpPr txBox="1"/>
          <p:nvPr/>
        </p:nvSpPr>
        <p:spPr>
          <a:xfrm>
            <a:off x="6323233" y="2290006"/>
            <a:ext cx="55280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fr-FR" sz="1400" i="1" noProof="0">
                <a:cs typeface="Arial" panose="020B0604020202020204" pitchFamily="34" charset="0"/>
                <a:sym typeface="Arial"/>
              </a:rPr>
              <a:t>Veuillez choisir la bonne réponse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E93BD56A-3C8C-0443-F10F-DF58DA494168}"/>
              </a:ext>
            </a:extLst>
          </p:cNvPr>
          <p:cNvSpPr txBox="1"/>
          <p:nvPr/>
        </p:nvSpPr>
        <p:spPr>
          <a:xfrm>
            <a:off x="6323233" y="3574685"/>
            <a:ext cx="5528024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/>
          <a:p>
            <a:pPr lvl="0">
              <a:defRPr/>
            </a:pPr>
            <a:r>
              <a:rPr lang="fr-FR" noProof="0">
                <a:cs typeface="Arial" panose="020B0604020202020204" pitchFamily="34" charset="0"/>
              </a:rPr>
              <a:t>15 %, 10 % et 5 %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21A49512-4F05-D92E-728E-16C33BD33DE1}"/>
              </a:ext>
            </a:extLst>
          </p:cNvPr>
          <p:cNvSpPr txBox="1"/>
          <p:nvPr/>
        </p:nvSpPr>
        <p:spPr>
          <a:xfrm>
            <a:off x="6323233" y="4369582"/>
            <a:ext cx="5528024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/>
          <a:p>
            <a:pPr lvl="0">
              <a:defRPr/>
            </a:pPr>
            <a:r>
              <a:rPr lang="fr-FR" noProof="0">
                <a:cs typeface="Arial" panose="020B0604020202020204" pitchFamily="34" charset="0"/>
              </a:rPr>
              <a:t>10 %, 5 % et 2 %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BC61EC1F-E674-3720-A49F-CE831964EF07}"/>
              </a:ext>
            </a:extLst>
          </p:cNvPr>
          <p:cNvSpPr/>
          <p:nvPr/>
        </p:nvSpPr>
        <p:spPr>
          <a:xfrm flipH="1">
            <a:off x="2599810" y="1514303"/>
            <a:ext cx="3268957" cy="158865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fr-FR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À quels </a:t>
            </a:r>
            <a:r>
              <a:rPr lang="fr-FR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niveaux SOC des </a:t>
            </a:r>
            <a:r>
              <a:rPr lang="fr-FR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avertissements sont-ils donnés pour recommander de recharger </a:t>
            </a:r>
            <a:br>
              <a:rPr lang="fr-FR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fr-FR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la batterie ?</a:t>
            </a:r>
          </a:p>
        </p:txBody>
      </p: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FC6755AF-7DD7-65DC-BBB7-11D8744BF83D}"/>
              </a:ext>
            </a:extLst>
          </p:cNvPr>
          <p:cNvGrpSpPr/>
          <p:nvPr/>
        </p:nvGrpSpPr>
        <p:grpSpPr>
          <a:xfrm>
            <a:off x="9928468" y="1087755"/>
            <a:ext cx="1922789" cy="715458"/>
            <a:chOff x="731840" y="3429000"/>
            <a:chExt cx="8371544" cy="2908535"/>
          </a:xfrm>
        </p:grpSpPr>
        <p:sp>
          <p:nvSpPr>
            <p:cNvPr id="13" name="Rettangolo con angoli arrotondati 12">
              <a:extLst>
                <a:ext uri="{FF2B5EF4-FFF2-40B4-BE49-F238E27FC236}">
                  <a16:creationId xmlns:a16="http://schemas.microsoft.com/office/drawing/2014/main" id="{B4FAD23D-52CB-8ADB-1407-E2466CFA869E}"/>
                </a:ext>
              </a:extLst>
            </p:cNvPr>
            <p:cNvSpPr/>
            <p:nvPr/>
          </p:nvSpPr>
          <p:spPr>
            <a:xfrm>
              <a:off x="731840" y="3429000"/>
              <a:ext cx="7685355" cy="2908535"/>
            </a:xfrm>
            <a:prstGeom prst="roundRect">
              <a:avLst>
                <a:gd name="adj" fmla="val 13456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4" name="Rettangolo con angoli in alto arrotondati 13">
              <a:extLst>
                <a:ext uri="{FF2B5EF4-FFF2-40B4-BE49-F238E27FC236}">
                  <a16:creationId xmlns:a16="http://schemas.microsoft.com/office/drawing/2014/main" id="{6C0C4D42-048D-C76A-978A-B1233734C089}"/>
                </a:ext>
              </a:extLst>
            </p:cNvPr>
            <p:cNvSpPr/>
            <p:nvPr/>
          </p:nvSpPr>
          <p:spPr>
            <a:xfrm rot="5400000">
              <a:off x="8029774" y="4537167"/>
              <a:ext cx="1461032" cy="686189"/>
            </a:xfrm>
            <a:prstGeom prst="round2SameRect">
              <a:avLst>
                <a:gd name="adj1" fmla="val 35898"/>
                <a:gd name="adj2" fmla="val 0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538F061F-299D-CD24-EF2A-652CC5A50935}"/>
              </a:ext>
            </a:extLst>
          </p:cNvPr>
          <p:cNvGrpSpPr/>
          <p:nvPr/>
        </p:nvGrpSpPr>
        <p:grpSpPr>
          <a:xfrm>
            <a:off x="10034532" y="1165353"/>
            <a:ext cx="1568633" cy="359394"/>
            <a:chOff x="1747939" y="3684158"/>
            <a:chExt cx="5981680" cy="1370482"/>
          </a:xfrm>
        </p:grpSpPr>
        <p:sp>
          <p:nvSpPr>
            <p:cNvPr id="18" name="Rettangolo 17">
              <a:extLst>
                <a:ext uri="{FF2B5EF4-FFF2-40B4-BE49-F238E27FC236}">
                  <a16:creationId xmlns:a16="http://schemas.microsoft.com/office/drawing/2014/main" id="{CE686FD6-7C4A-F193-04E9-D8F4E109EAAB}"/>
                </a:ext>
              </a:extLst>
            </p:cNvPr>
            <p:cNvSpPr/>
            <p:nvPr/>
          </p:nvSpPr>
          <p:spPr>
            <a:xfrm>
              <a:off x="1747939" y="3684158"/>
              <a:ext cx="1371597" cy="137048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noProof="0"/>
                <a:t>L</a:t>
              </a:r>
            </a:p>
          </p:txBody>
        </p:sp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024B1342-50B5-1CE5-EF9D-DE2DD06E6B33}"/>
                </a:ext>
              </a:extLst>
            </p:cNvPr>
            <p:cNvSpPr/>
            <p:nvPr/>
          </p:nvSpPr>
          <p:spPr>
            <a:xfrm>
              <a:off x="3287631" y="3684158"/>
              <a:ext cx="1371597" cy="137048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noProof="0"/>
                <a:t>E</a:t>
              </a:r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9071910E-973A-1D38-982B-2ED131E3D56C}"/>
                </a:ext>
              </a:extLst>
            </p:cNvPr>
            <p:cNvSpPr/>
            <p:nvPr/>
          </p:nvSpPr>
          <p:spPr>
            <a:xfrm>
              <a:off x="4822822" y="3684158"/>
              <a:ext cx="1371601" cy="137048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noProof="0"/>
                <a:t>A</a:t>
              </a:r>
            </a:p>
          </p:txBody>
        </p:sp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id="{F5A59556-A69A-6007-AAF5-9CC85CEE79AC}"/>
                </a:ext>
              </a:extLst>
            </p:cNvPr>
            <p:cNvSpPr/>
            <p:nvPr/>
          </p:nvSpPr>
          <p:spPr>
            <a:xfrm>
              <a:off x="6358022" y="3684158"/>
              <a:ext cx="1371597" cy="137048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noProof="0"/>
                <a:t>P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366449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4FCB02-A2E9-0F3F-5EA4-23C150CB99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EB914632-4EDB-D966-80B1-2A568EFDB69C}"/>
              </a:ext>
            </a:extLst>
          </p:cNvPr>
          <p:cNvSpPr txBox="1"/>
          <p:nvPr/>
        </p:nvSpPr>
        <p:spPr>
          <a:xfrm>
            <a:off x="6323233" y="2779788"/>
            <a:ext cx="5528024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fr-FR" b="1" noProof="0">
                <a:solidFill>
                  <a:schemeClr val="bg1"/>
                </a:solidFill>
              </a:rPr>
              <a:t>20 %, 15 % et 10 %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58F0DA84-FA16-9FF7-0E76-D8CF7AF4B22D}"/>
              </a:ext>
            </a:extLst>
          </p:cNvPr>
          <p:cNvSpPr txBox="1"/>
          <p:nvPr/>
        </p:nvSpPr>
        <p:spPr>
          <a:xfrm>
            <a:off x="6323233" y="3574685"/>
            <a:ext cx="5528024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/>
          <a:p>
            <a:pPr lvl="0">
              <a:defRPr/>
            </a:pPr>
            <a:r>
              <a:rPr lang="fr-FR" noProof="0">
                <a:cs typeface="Arial" panose="020B0604020202020204" pitchFamily="34" charset="0"/>
              </a:rPr>
              <a:t>15 %, 10 % et 5 %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B566384D-F320-B916-9111-91E88524AAAD}"/>
              </a:ext>
            </a:extLst>
          </p:cNvPr>
          <p:cNvSpPr txBox="1"/>
          <p:nvPr/>
        </p:nvSpPr>
        <p:spPr>
          <a:xfrm>
            <a:off x="6323233" y="4369582"/>
            <a:ext cx="5528024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/>
          <a:p>
            <a:pPr lvl="0">
              <a:defRPr/>
            </a:pPr>
            <a:r>
              <a:rPr lang="fr-FR" noProof="0">
                <a:cs typeface="Arial" panose="020B0604020202020204" pitchFamily="34" charset="0"/>
              </a:rPr>
              <a:t>10 %, 5 % et 2 %</a:t>
            </a:r>
          </a:p>
        </p:txBody>
      </p:sp>
      <p:sp>
        <p:nvSpPr>
          <p:cNvPr id="12" name="Titolo 11">
            <a:extLst>
              <a:ext uri="{FF2B5EF4-FFF2-40B4-BE49-F238E27FC236}">
                <a16:creationId xmlns:a16="http://schemas.microsoft.com/office/drawing/2014/main" id="{6228B4B6-06CD-BD9D-8896-2040231AE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</p:spPr>
        <p:txBody>
          <a:bodyPr/>
          <a:lstStyle/>
          <a:p>
            <a:r>
              <a:rPr lang="fr-FR" noProof="0"/>
              <a:t>Question 1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14E1861D-119E-D812-9F5D-152D42535CCD}"/>
              </a:ext>
            </a:extLst>
          </p:cNvPr>
          <p:cNvSpPr txBox="1"/>
          <p:nvPr/>
        </p:nvSpPr>
        <p:spPr>
          <a:xfrm>
            <a:off x="6323233" y="2290006"/>
            <a:ext cx="55280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fr-FR" sz="1400" i="1" noProof="0">
                <a:cs typeface="Arial" panose="020B0604020202020204" pitchFamily="34" charset="0"/>
                <a:sym typeface="Arial"/>
              </a:rPr>
              <a:t>Veuillez choisir la bonne réponse</a:t>
            </a:r>
          </a:p>
        </p:txBody>
      </p: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1CCD4E36-766D-C773-E089-29EBD4495BD5}"/>
              </a:ext>
            </a:extLst>
          </p:cNvPr>
          <p:cNvGrpSpPr/>
          <p:nvPr/>
        </p:nvGrpSpPr>
        <p:grpSpPr>
          <a:xfrm>
            <a:off x="9928468" y="1087755"/>
            <a:ext cx="1922789" cy="715458"/>
            <a:chOff x="731840" y="3429000"/>
            <a:chExt cx="8371544" cy="2908535"/>
          </a:xfrm>
        </p:grpSpPr>
        <p:sp>
          <p:nvSpPr>
            <p:cNvPr id="13" name="Rettangolo con angoli arrotondati 12">
              <a:extLst>
                <a:ext uri="{FF2B5EF4-FFF2-40B4-BE49-F238E27FC236}">
                  <a16:creationId xmlns:a16="http://schemas.microsoft.com/office/drawing/2014/main" id="{46A4D119-DF71-4A12-6DDA-C21A97613B1F}"/>
                </a:ext>
              </a:extLst>
            </p:cNvPr>
            <p:cNvSpPr/>
            <p:nvPr/>
          </p:nvSpPr>
          <p:spPr>
            <a:xfrm>
              <a:off x="731840" y="3429000"/>
              <a:ext cx="7685355" cy="2908535"/>
            </a:xfrm>
            <a:prstGeom prst="roundRect">
              <a:avLst>
                <a:gd name="adj" fmla="val 13456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4" name="Rettangolo con angoli in alto arrotondati 13">
              <a:extLst>
                <a:ext uri="{FF2B5EF4-FFF2-40B4-BE49-F238E27FC236}">
                  <a16:creationId xmlns:a16="http://schemas.microsoft.com/office/drawing/2014/main" id="{390EA0C1-CE30-AECB-6E47-70D923BD325F}"/>
                </a:ext>
              </a:extLst>
            </p:cNvPr>
            <p:cNvSpPr/>
            <p:nvPr/>
          </p:nvSpPr>
          <p:spPr>
            <a:xfrm rot="5400000">
              <a:off x="8029774" y="4537167"/>
              <a:ext cx="1461032" cy="686189"/>
            </a:xfrm>
            <a:prstGeom prst="round2SameRect">
              <a:avLst>
                <a:gd name="adj1" fmla="val 35898"/>
                <a:gd name="adj2" fmla="val 0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0AF3DA0E-B9AF-12C9-ABFE-99DB2677EF83}"/>
              </a:ext>
            </a:extLst>
          </p:cNvPr>
          <p:cNvGrpSpPr/>
          <p:nvPr/>
        </p:nvGrpSpPr>
        <p:grpSpPr>
          <a:xfrm>
            <a:off x="10034532" y="1165353"/>
            <a:ext cx="1568633" cy="359394"/>
            <a:chOff x="1747939" y="3684158"/>
            <a:chExt cx="5981680" cy="1370482"/>
          </a:xfrm>
        </p:grpSpPr>
        <p:sp>
          <p:nvSpPr>
            <p:cNvPr id="18" name="Rettangolo 17">
              <a:extLst>
                <a:ext uri="{FF2B5EF4-FFF2-40B4-BE49-F238E27FC236}">
                  <a16:creationId xmlns:a16="http://schemas.microsoft.com/office/drawing/2014/main" id="{D1EC5965-C319-61E8-E9A5-5937872CEF79}"/>
                </a:ext>
              </a:extLst>
            </p:cNvPr>
            <p:cNvSpPr/>
            <p:nvPr/>
          </p:nvSpPr>
          <p:spPr>
            <a:xfrm>
              <a:off x="1747939" y="3684158"/>
              <a:ext cx="1371597" cy="137048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noProof="0"/>
                <a:t>L</a:t>
              </a:r>
            </a:p>
          </p:txBody>
        </p:sp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DAA1B302-988B-AC75-4A2F-485604393D18}"/>
                </a:ext>
              </a:extLst>
            </p:cNvPr>
            <p:cNvSpPr/>
            <p:nvPr/>
          </p:nvSpPr>
          <p:spPr>
            <a:xfrm>
              <a:off x="3287631" y="3684158"/>
              <a:ext cx="1371597" cy="137048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noProof="0"/>
                <a:t>E</a:t>
              </a:r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C9800DEF-DBBC-71AC-F791-341FD423132F}"/>
                </a:ext>
              </a:extLst>
            </p:cNvPr>
            <p:cNvSpPr/>
            <p:nvPr/>
          </p:nvSpPr>
          <p:spPr>
            <a:xfrm>
              <a:off x="4822822" y="3684158"/>
              <a:ext cx="1371601" cy="137048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noProof="0"/>
                <a:t>A</a:t>
              </a:r>
            </a:p>
          </p:txBody>
        </p:sp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id="{9BEF7D54-1E0E-2F1F-1EBC-C6AD3F202B02}"/>
                </a:ext>
              </a:extLst>
            </p:cNvPr>
            <p:cNvSpPr/>
            <p:nvPr/>
          </p:nvSpPr>
          <p:spPr>
            <a:xfrm>
              <a:off x="6358022" y="3684158"/>
              <a:ext cx="1371597" cy="137048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noProof="0"/>
                <a:t>P</a:t>
              </a:r>
            </a:p>
          </p:txBody>
        </p:sp>
      </p:grpSp>
      <p:sp>
        <p:nvSpPr>
          <p:cNvPr id="23" name="Rettangolo 22">
            <a:extLst>
              <a:ext uri="{FF2B5EF4-FFF2-40B4-BE49-F238E27FC236}">
                <a16:creationId xmlns:a16="http://schemas.microsoft.com/office/drawing/2014/main" id="{EA6CE199-D53B-85C6-EE2C-24DA7B7A993E}"/>
              </a:ext>
            </a:extLst>
          </p:cNvPr>
          <p:cNvSpPr/>
          <p:nvPr/>
        </p:nvSpPr>
        <p:spPr>
          <a:xfrm>
            <a:off x="9945098" y="1482694"/>
            <a:ext cx="549032" cy="359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noProof="0">
                <a:solidFill>
                  <a:sysClr val="windowText" lastClr="000000"/>
                </a:solidFill>
              </a:rPr>
              <a:t>25 %</a:t>
            </a:r>
          </a:p>
        </p:txBody>
      </p:sp>
      <p:pic>
        <p:nvPicPr>
          <p:cNvPr id="3" name="Immagine 2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97366C8A-5B16-3181-3D79-FA3A10FC204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H="1">
            <a:off x="2000497" y="1053616"/>
            <a:ext cx="3904150" cy="2472780"/>
          </a:xfrm>
          <a:prstGeom prst="rect">
            <a:avLst/>
          </a:prstGeom>
        </p:spPr>
      </p:pic>
      <p:pic>
        <p:nvPicPr>
          <p:cNvPr id="4" name="Immagine 3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CDC59996-3B94-A704-1D0F-261514A50D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5" r="33264"/>
          <a:stretch>
            <a:fillRect/>
          </a:stretch>
        </p:blipFill>
        <p:spPr>
          <a:xfrm>
            <a:off x="0" y="1242151"/>
            <a:ext cx="2181225" cy="4895849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CDF74D67-6391-EBA9-F0CA-9FC9C347F6A5}"/>
              </a:ext>
            </a:extLst>
          </p:cNvPr>
          <p:cNvSpPr/>
          <p:nvPr/>
        </p:nvSpPr>
        <p:spPr>
          <a:xfrm flipH="1">
            <a:off x="2566972" y="1662391"/>
            <a:ext cx="3268957" cy="158865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fr-FR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À quels </a:t>
            </a:r>
            <a:r>
              <a:rPr lang="fr-FR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niveaux SOC des </a:t>
            </a:r>
            <a:r>
              <a:rPr lang="fr-FR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avertissements sont-ils donnés pour recommander de recharger </a:t>
            </a:r>
            <a:br>
              <a:rPr lang="fr-FR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fr-FR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la batterie 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34676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107C1A-756F-C0EF-2430-0228135977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5AD525D7-BD30-EE7D-3705-9FF9E4AC7F59}"/>
              </a:ext>
            </a:extLst>
          </p:cNvPr>
          <p:cNvSpPr txBox="1"/>
          <p:nvPr/>
        </p:nvSpPr>
        <p:spPr>
          <a:xfrm>
            <a:off x="832483" y="1471272"/>
            <a:ext cx="10384158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fr-FR" sz="1600" noProof="0">
                <a:cs typeface="Arial" panose="020B0604020202020204" pitchFamily="34" charset="0"/>
              </a:rPr>
              <a:t>Comme sur n’importe quelle voiture électrique, les </a:t>
            </a: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performances</a:t>
            </a:r>
            <a:r>
              <a:rPr lang="fr-FR" sz="1600" b="1" noProof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 sont influencées par l’état de charge de la batterie (SoC) </a:t>
            </a:r>
            <a:r>
              <a:rPr lang="fr-FR" sz="1600" b="1" noProof="0">
                <a:solidFill>
                  <a:srgbClr val="1F6040"/>
                </a:solidFill>
                <a:cs typeface="Arial" panose="020B0604020202020204" pitchFamily="34" charset="0"/>
              </a:rPr>
              <a:t> </a:t>
            </a:r>
            <a:r>
              <a:rPr lang="fr-FR" sz="1600" noProof="0">
                <a:cs typeface="Arial" panose="020B0604020202020204" pitchFamily="34" charset="0"/>
              </a:rPr>
              <a:t>et d’autres conditions environnementales.</a:t>
            </a:r>
          </a:p>
          <a:p>
            <a:pPr lvl="0">
              <a:spcAft>
                <a:spcPts val="1200"/>
              </a:spcAft>
              <a:defRPr/>
            </a:pPr>
            <a:r>
              <a:rPr lang="fr-FR" sz="1600" noProof="0">
                <a:cs typeface="Arial" panose="020B0604020202020204" pitchFamily="34" charset="0"/>
              </a:rPr>
              <a:t>La technologie Leapmotor </a:t>
            </a:r>
            <a:r>
              <a:rPr lang="fr-FR" sz="1600">
                <a:cs typeface="Arial" panose="020B0604020202020204" pitchFamily="34" charset="0"/>
              </a:rPr>
              <a:t>RE</a:t>
            </a:r>
            <a:r>
              <a:rPr lang="fr-FR" sz="1600" noProof="0">
                <a:cs typeface="Arial" panose="020B0604020202020204" pitchFamily="34" charset="0"/>
              </a:rPr>
              <a:t>EV avertit le client, en 3 étapes, à partir de 20 % de SOC, comme indiqué ci-dessous :</a:t>
            </a: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E3827EBC-A7AB-E0D0-523A-09CC38264160}"/>
              </a:ext>
            </a:extLst>
          </p:cNvPr>
          <p:cNvSpPr txBox="1"/>
          <p:nvPr/>
        </p:nvSpPr>
        <p:spPr>
          <a:xfrm>
            <a:off x="2247727" y="3429000"/>
            <a:ext cx="9144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fr-FR" b="1" noProof="0">
                <a:solidFill>
                  <a:schemeClr val="accent1"/>
                </a:solidFill>
                <a:cs typeface="Arial" panose="020B0604020202020204" pitchFamily="34" charset="0"/>
              </a:rPr>
              <a:t>SoC FAIBLE À 20 %</a:t>
            </a:r>
            <a:r>
              <a:rPr lang="fr-FR" sz="1600" noProof="0">
                <a:cs typeface="Arial" panose="020B0604020202020204" pitchFamily="34" charset="0"/>
              </a:rPr>
              <a:t> : puissance limitée. </a:t>
            </a:r>
            <a:r>
              <a:rPr lang="fr-FR" b="1" noProof="0">
                <a:solidFill>
                  <a:schemeClr val="accent1"/>
                </a:solidFill>
                <a:cs typeface="Arial" panose="020B0604020202020204" pitchFamily="34" charset="0"/>
              </a:rPr>
              <a:t>Rechargez bientôt. </a:t>
            </a: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C8D98AC0-80F0-911B-6BA6-4238E0E56553}"/>
              </a:ext>
            </a:extLst>
          </p:cNvPr>
          <p:cNvGrpSpPr/>
          <p:nvPr/>
        </p:nvGrpSpPr>
        <p:grpSpPr>
          <a:xfrm>
            <a:off x="1328613" y="4779143"/>
            <a:ext cx="847072" cy="860741"/>
            <a:chOff x="6867524" y="4194819"/>
            <a:chExt cx="1971675" cy="1971675"/>
          </a:xfrm>
        </p:grpSpPr>
        <p:pic>
          <p:nvPicPr>
            <p:cNvPr id="4" name="Elemento grafico 3" descr="Batteria scarica contorno">
              <a:extLst>
                <a:ext uri="{FF2B5EF4-FFF2-40B4-BE49-F238E27FC236}">
                  <a16:creationId xmlns:a16="http://schemas.microsoft.com/office/drawing/2014/main" id="{769B963B-FD60-4D18-50E3-6AF7965EB5C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67524" y="4194819"/>
              <a:ext cx="1971675" cy="1971675"/>
            </a:xfrm>
            <a:prstGeom prst="rect">
              <a:avLst/>
            </a:prstGeom>
          </p:spPr>
        </p:pic>
        <p:cxnSp>
          <p:nvCxnSpPr>
            <p:cNvPr id="6" name="Connettore diritto 5">
              <a:extLst>
                <a:ext uri="{FF2B5EF4-FFF2-40B4-BE49-F238E27FC236}">
                  <a16:creationId xmlns:a16="http://schemas.microsoft.com/office/drawing/2014/main" id="{FDA896A9-0A32-A5C2-47C0-0D80A6EB1578}"/>
                </a:ext>
              </a:extLst>
            </p:cNvPr>
            <p:cNvCxnSpPr/>
            <p:nvPr/>
          </p:nvCxnSpPr>
          <p:spPr>
            <a:xfrm>
              <a:off x="7172325" y="4855840"/>
              <a:ext cx="0" cy="64463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97BAABAF-1FC0-170A-14DC-B8809A4EA9EF}"/>
              </a:ext>
            </a:extLst>
          </p:cNvPr>
          <p:cNvGrpSpPr/>
          <p:nvPr/>
        </p:nvGrpSpPr>
        <p:grpSpPr>
          <a:xfrm>
            <a:off x="1347190" y="3982311"/>
            <a:ext cx="828495" cy="860741"/>
            <a:chOff x="6867524" y="2686469"/>
            <a:chExt cx="1971675" cy="1971675"/>
          </a:xfrm>
        </p:grpSpPr>
        <p:pic>
          <p:nvPicPr>
            <p:cNvPr id="8" name="Elemento grafico 7" descr="Batteria scarica contorno">
              <a:extLst>
                <a:ext uri="{FF2B5EF4-FFF2-40B4-BE49-F238E27FC236}">
                  <a16:creationId xmlns:a16="http://schemas.microsoft.com/office/drawing/2014/main" id="{7D8F5931-BB91-0CB1-93D1-9F712909F8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67524" y="2686469"/>
              <a:ext cx="1971675" cy="1971675"/>
            </a:xfrm>
            <a:prstGeom prst="rect">
              <a:avLst/>
            </a:prstGeom>
          </p:spPr>
        </p:pic>
        <p:cxnSp>
          <p:nvCxnSpPr>
            <p:cNvPr id="9" name="Connettore diritto 8">
              <a:extLst>
                <a:ext uri="{FF2B5EF4-FFF2-40B4-BE49-F238E27FC236}">
                  <a16:creationId xmlns:a16="http://schemas.microsoft.com/office/drawing/2014/main" id="{111314AB-074A-537F-5B3A-8AED77DE28B1}"/>
                </a:ext>
              </a:extLst>
            </p:cNvPr>
            <p:cNvCxnSpPr/>
            <p:nvPr/>
          </p:nvCxnSpPr>
          <p:spPr>
            <a:xfrm>
              <a:off x="7172325" y="3347490"/>
              <a:ext cx="0" cy="64463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ttore diritto 9">
              <a:extLst>
                <a:ext uri="{FF2B5EF4-FFF2-40B4-BE49-F238E27FC236}">
                  <a16:creationId xmlns:a16="http://schemas.microsoft.com/office/drawing/2014/main" id="{39BF2223-D0A7-7B6D-9DE6-F65C011B070C}"/>
                </a:ext>
              </a:extLst>
            </p:cNvPr>
            <p:cNvCxnSpPr/>
            <p:nvPr/>
          </p:nvCxnSpPr>
          <p:spPr>
            <a:xfrm>
              <a:off x="7343775" y="3347490"/>
              <a:ext cx="0" cy="644630"/>
            </a:xfrm>
            <a:prstGeom prst="line">
              <a:avLst/>
            </a:prstGeom>
            <a:ln w="7620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uppo 11">
            <a:extLst>
              <a:ext uri="{FF2B5EF4-FFF2-40B4-BE49-F238E27FC236}">
                <a16:creationId xmlns:a16="http://schemas.microsoft.com/office/drawing/2014/main" id="{138D8AE7-F268-A58F-0640-CFBB7A2C624C}"/>
              </a:ext>
            </a:extLst>
          </p:cNvPr>
          <p:cNvGrpSpPr/>
          <p:nvPr/>
        </p:nvGrpSpPr>
        <p:grpSpPr>
          <a:xfrm>
            <a:off x="1337902" y="3183295"/>
            <a:ext cx="828494" cy="860741"/>
            <a:chOff x="6867524" y="1499031"/>
            <a:chExt cx="1971675" cy="1971675"/>
          </a:xfrm>
        </p:grpSpPr>
        <p:pic>
          <p:nvPicPr>
            <p:cNvPr id="22" name="Elemento grafico 21" descr="Batteria scarica contorno">
              <a:extLst>
                <a:ext uri="{FF2B5EF4-FFF2-40B4-BE49-F238E27FC236}">
                  <a16:creationId xmlns:a16="http://schemas.microsoft.com/office/drawing/2014/main" id="{9AC71FFE-DD63-554C-A1BA-10DBEC397A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67524" y="1499031"/>
              <a:ext cx="1971675" cy="1971675"/>
            </a:xfrm>
            <a:prstGeom prst="rect">
              <a:avLst/>
            </a:prstGeom>
          </p:spPr>
        </p:pic>
        <p:cxnSp>
          <p:nvCxnSpPr>
            <p:cNvPr id="23" name="Connettore diritto 22">
              <a:extLst>
                <a:ext uri="{FF2B5EF4-FFF2-40B4-BE49-F238E27FC236}">
                  <a16:creationId xmlns:a16="http://schemas.microsoft.com/office/drawing/2014/main" id="{05E6EA13-1424-3BE5-3AED-9E01E6A3212E}"/>
                </a:ext>
              </a:extLst>
            </p:cNvPr>
            <p:cNvCxnSpPr/>
            <p:nvPr/>
          </p:nvCxnSpPr>
          <p:spPr>
            <a:xfrm>
              <a:off x="7172325" y="2160052"/>
              <a:ext cx="0" cy="64463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ttore diritto 23">
              <a:extLst>
                <a:ext uri="{FF2B5EF4-FFF2-40B4-BE49-F238E27FC236}">
                  <a16:creationId xmlns:a16="http://schemas.microsoft.com/office/drawing/2014/main" id="{D7174250-A1FA-7F63-153B-F84C2AFA2355}"/>
                </a:ext>
              </a:extLst>
            </p:cNvPr>
            <p:cNvCxnSpPr/>
            <p:nvPr/>
          </p:nvCxnSpPr>
          <p:spPr>
            <a:xfrm>
              <a:off x="7343775" y="2160052"/>
              <a:ext cx="0" cy="644630"/>
            </a:xfrm>
            <a:prstGeom prst="line">
              <a:avLst/>
            </a:prstGeom>
            <a:ln w="7620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ttore diritto 24">
              <a:extLst>
                <a:ext uri="{FF2B5EF4-FFF2-40B4-BE49-F238E27FC236}">
                  <a16:creationId xmlns:a16="http://schemas.microsoft.com/office/drawing/2014/main" id="{A972CC5E-0AE6-BB61-C2CC-EFBBAA982DD8}"/>
                </a:ext>
              </a:extLst>
            </p:cNvPr>
            <p:cNvCxnSpPr/>
            <p:nvPr/>
          </p:nvCxnSpPr>
          <p:spPr>
            <a:xfrm>
              <a:off x="7515225" y="2160052"/>
              <a:ext cx="0" cy="644630"/>
            </a:xfrm>
            <a:prstGeom prst="line">
              <a:avLst/>
            </a:prstGeom>
            <a:ln w="76200">
              <a:solidFill>
                <a:srgbClr val="FFC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Box 6">
            <a:extLst>
              <a:ext uri="{FF2B5EF4-FFF2-40B4-BE49-F238E27FC236}">
                <a16:creationId xmlns:a16="http://schemas.microsoft.com/office/drawing/2014/main" id="{7322AC64-C36B-CBE5-A1A0-404013F88C7C}"/>
              </a:ext>
            </a:extLst>
          </p:cNvPr>
          <p:cNvSpPr txBox="1"/>
          <p:nvPr/>
        </p:nvSpPr>
        <p:spPr>
          <a:xfrm>
            <a:off x="2247727" y="5027033"/>
            <a:ext cx="9144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fr-FR" b="1" noProof="0">
                <a:solidFill>
                  <a:schemeClr val="accent1"/>
                </a:solidFill>
                <a:cs typeface="Arial" panose="020B0604020202020204" pitchFamily="34" charset="0"/>
              </a:rPr>
              <a:t>SoC EXTRÊMEMENT FAIBLE À 10 %</a:t>
            </a:r>
            <a:r>
              <a:rPr lang="fr-FR" sz="1600" noProof="0">
                <a:cs typeface="Arial" panose="020B0604020202020204" pitchFamily="34" charset="0"/>
              </a:rPr>
              <a:t> : limite de puissance sévère ! </a:t>
            </a:r>
            <a:r>
              <a:rPr lang="fr-FR" b="1" noProof="0">
                <a:solidFill>
                  <a:schemeClr val="accent1"/>
                </a:solidFill>
                <a:cs typeface="Arial" panose="020B0604020202020204" pitchFamily="34" charset="0"/>
              </a:rPr>
              <a:t>Chargez immédiatement.</a:t>
            </a:r>
          </a:p>
        </p:txBody>
      </p:sp>
      <p:sp>
        <p:nvSpPr>
          <p:cNvPr id="38" name="TextBox 6">
            <a:extLst>
              <a:ext uri="{FF2B5EF4-FFF2-40B4-BE49-F238E27FC236}">
                <a16:creationId xmlns:a16="http://schemas.microsoft.com/office/drawing/2014/main" id="{B3DD5A7C-1C2A-C3B4-A2F4-59642CC8B346}"/>
              </a:ext>
            </a:extLst>
          </p:cNvPr>
          <p:cNvSpPr txBox="1"/>
          <p:nvPr/>
        </p:nvSpPr>
        <p:spPr>
          <a:xfrm>
            <a:off x="2247727" y="4228016"/>
            <a:ext cx="9144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fr-FR" b="1" noProof="0">
                <a:solidFill>
                  <a:schemeClr val="accent1"/>
                </a:solidFill>
                <a:cs typeface="Arial" panose="020B0604020202020204" pitchFamily="34" charset="0"/>
              </a:rPr>
              <a:t>SoC TRÈS FAIBLE À 15 %</a:t>
            </a:r>
            <a:r>
              <a:rPr lang="fr-FR" sz="1600" noProof="0">
                <a:cs typeface="Arial" panose="020B0604020202020204" pitchFamily="34" charset="0"/>
              </a:rPr>
              <a:t> : Puissance très limitée. </a:t>
            </a:r>
            <a:r>
              <a:rPr lang="fr-FR" b="1" noProof="0">
                <a:solidFill>
                  <a:schemeClr val="accent1"/>
                </a:solidFill>
                <a:cs typeface="Arial" panose="020B0604020202020204" pitchFamily="34" charset="0"/>
              </a:rPr>
              <a:t>Rechargez maintenant.</a:t>
            </a:r>
          </a:p>
        </p:txBody>
      </p:sp>
      <p:sp>
        <p:nvSpPr>
          <p:cNvPr id="39" name="Titolo 11">
            <a:extLst>
              <a:ext uri="{FF2B5EF4-FFF2-40B4-BE49-F238E27FC236}">
                <a16:creationId xmlns:a16="http://schemas.microsoft.com/office/drawing/2014/main" id="{369D14B9-594F-D3FF-56C8-DCE9EBDCCB9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81025" y="374150"/>
            <a:ext cx="7863012" cy="682625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sz="3200" b="1" cap="all" noProof="0">
                <a:solidFill>
                  <a:schemeClr val="accent1"/>
                </a:solidFill>
                <a:latin typeface="+mn-lt"/>
              </a:rPr>
              <a:t>Bonne</a:t>
            </a:r>
            <a:r>
              <a:rPr lang="fr-FR" sz="3200" cap="all" noProof="0">
                <a:latin typeface="+mn-lt"/>
              </a:rPr>
              <a:t>/</a:t>
            </a:r>
            <a:r>
              <a:rPr lang="fr-FR" sz="3200" b="1" cap="all" noProof="0">
                <a:solidFill>
                  <a:schemeClr val="accent1"/>
                </a:solidFill>
                <a:latin typeface="+mn-lt"/>
              </a:rPr>
              <a:t>mauvaise réponse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49964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24D0CF-AFFC-5339-898E-54BF7251BB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olo 11">
            <a:extLst>
              <a:ext uri="{FF2B5EF4-FFF2-40B4-BE49-F238E27FC236}">
                <a16:creationId xmlns:a16="http://schemas.microsoft.com/office/drawing/2014/main" id="{4FAE4F74-C5CF-B928-8EAC-BD86CFE9E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</p:spPr>
        <p:txBody>
          <a:bodyPr/>
          <a:lstStyle/>
          <a:p>
            <a:r>
              <a:rPr lang="fr-FR" noProof="0"/>
              <a:t>Question 2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4B46CD4B-971F-AD1B-2708-9007A64A4FED}"/>
              </a:ext>
            </a:extLst>
          </p:cNvPr>
          <p:cNvSpPr txBox="1"/>
          <p:nvPr/>
        </p:nvSpPr>
        <p:spPr>
          <a:xfrm>
            <a:off x="6323233" y="2555678"/>
            <a:ext cx="5528024" cy="972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b="1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r>
              <a:rPr lang="fr-FR" sz="1600" noProof="0"/>
              <a:t>Parce que si la batterie tombe en dessous de 15 %, le moteur ICE doit fonctionner à charge maximale pour compenser, ce qui rend la conduite bruyante et moins confortable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4D961C72-04F6-DADE-6AC6-EBD58C75AF34}"/>
              </a:ext>
            </a:extLst>
          </p:cNvPr>
          <p:cNvSpPr txBox="1"/>
          <p:nvPr/>
        </p:nvSpPr>
        <p:spPr>
          <a:xfrm>
            <a:off x="6323233" y="3690075"/>
            <a:ext cx="5528024" cy="9789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fr-FR" sz="1600" noProof="0"/>
              <a:t>Car il ne resterait que quelques kilomètres d’autonomie, avec le risque de se retrouver en panne sur la route.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7325D3DD-6E5C-9D11-2513-C5646B9BC316}"/>
              </a:ext>
            </a:extLst>
          </p:cNvPr>
          <p:cNvSpPr txBox="1"/>
          <p:nvPr/>
        </p:nvSpPr>
        <p:spPr>
          <a:xfrm>
            <a:off x="6323233" y="4831449"/>
            <a:ext cx="5528024" cy="9789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fr-FR" sz="1600" noProof="0"/>
              <a:t>Car le couple moteur serait fourni par le moteur thermique au lieu du moteur électrique, ce qui entraînerait une augmentation de la consommation.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2C1C71CB-0EBB-B19E-002A-240DDA59921A}"/>
              </a:ext>
            </a:extLst>
          </p:cNvPr>
          <p:cNvSpPr txBox="1"/>
          <p:nvPr/>
        </p:nvSpPr>
        <p:spPr>
          <a:xfrm>
            <a:off x="6323233" y="2065897"/>
            <a:ext cx="55280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fr-FR" sz="1400" i="1" noProof="0">
                <a:cs typeface="Arial" panose="020B0604020202020204" pitchFamily="34" charset="0"/>
                <a:sym typeface="Arial"/>
              </a:rPr>
              <a:t>Veuillez choisir la bonne réponse</a:t>
            </a:r>
          </a:p>
        </p:txBody>
      </p:sp>
      <p:grpSp>
        <p:nvGrpSpPr>
          <p:cNvPr id="6" name="Gruppo 5">
            <a:extLst>
              <a:ext uri="{FF2B5EF4-FFF2-40B4-BE49-F238E27FC236}">
                <a16:creationId xmlns:a16="http://schemas.microsoft.com/office/drawing/2014/main" id="{C9621B39-07A9-0114-E92B-DE5DCCFEA338}"/>
              </a:ext>
            </a:extLst>
          </p:cNvPr>
          <p:cNvGrpSpPr/>
          <p:nvPr/>
        </p:nvGrpSpPr>
        <p:grpSpPr>
          <a:xfrm>
            <a:off x="9928468" y="1087755"/>
            <a:ext cx="1922789" cy="715458"/>
            <a:chOff x="731840" y="3429000"/>
            <a:chExt cx="8371544" cy="2908535"/>
          </a:xfrm>
        </p:grpSpPr>
        <p:sp>
          <p:nvSpPr>
            <p:cNvPr id="7" name="Rettangolo con angoli arrotondati 6">
              <a:extLst>
                <a:ext uri="{FF2B5EF4-FFF2-40B4-BE49-F238E27FC236}">
                  <a16:creationId xmlns:a16="http://schemas.microsoft.com/office/drawing/2014/main" id="{E781D233-75EA-FF55-6C81-096730E3961D}"/>
                </a:ext>
              </a:extLst>
            </p:cNvPr>
            <p:cNvSpPr/>
            <p:nvPr/>
          </p:nvSpPr>
          <p:spPr>
            <a:xfrm>
              <a:off x="731840" y="3429000"/>
              <a:ext cx="7685355" cy="2908535"/>
            </a:xfrm>
            <a:prstGeom prst="roundRect">
              <a:avLst>
                <a:gd name="adj" fmla="val 13456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" name="Rettangolo con angoli in alto arrotondati 7">
              <a:extLst>
                <a:ext uri="{FF2B5EF4-FFF2-40B4-BE49-F238E27FC236}">
                  <a16:creationId xmlns:a16="http://schemas.microsoft.com/office/drawing/2014/main" id="{5280D38E-7E86-07B3-62BD-4529508BAFB8}"/>
                </a:ext>
              </a:extLst>
            </p:cNvPr>
            <p:cNvSpPr/>
            <p:nvPr/>
          </p:nvSpPr>
          <p:spPr>
            <a:xfrm rot="5400000">
              <a:off x="8029774" y="4537167"/>
              <a:ext cx="1461032" cy="686189"/>
            </a:xfrm>
            <a:prstGeom prst="round2SameRect">
              <a:avLst>
                <a:gd name="adj1" fmla="val 35898"/>
                <a:gd name="adj2" fmla="val 0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9" name="Gruppo 8">
            <a:extLst>
              <a:ext uri="{FF2B5EF4-FFF2-40B4-BE49-F238E27FC236}">
                <a16:creationId xmlns:a16="http://schemas.microsoft.com/office/drawing/2014/main" id="{4BC9A5E0-2393-1ACE-9EA0-3D2774213036}"/>
              </a:ext>
            </a:extLst>
          </p:cNvPr>
          <p:cNvGrpSpPr/>
          <p:nvPr/>
        </p:nvGrpSpPr>
        <p:grpSpPr>
          <a:xfrm>
            <a:off x="10034532" y="1165353"/>
            <a:ext cx="1568633" cy="359394"/>
            <a:chOff x="1747939" y="3684158"/>
            <a:chExt cx="5981680" cy="1370482"/>
          </a:xfrm>
        </p:grpSpPr>
        <p:sp>
          <p:nvSpPr>
            <p:cNvPr id="10" name="Rettangolo 9">
              <a:extLst>
                <a:ext uri="{FF2B5EF4-FFF2-40B4-BE49-F238E27FC236}">
                  <a16:creationId xmlns:a16="http://schemas.microsoft.com/office/drawing/2014/main" id="{A0571C48-F58B-4067-4396-E8DC3E07E1A4}"/>
                </a:ext>
              </a:extLst>
            </p:cNvPr>
            <p:cNvSpPr/>
            <p:nvPr/>
          </p:nvSpPr>
          <p:spPr>
            <a:xfrm>
              <a:off x="1747939" y="3684158"/>
              <a:ext cx="1371597" cy="137048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noProof="0"/>
                <a:t>L</a:t>
              </a:r>
            </a:p>
          </p:txBody>
        </p:sp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F97A7B64-F85A-8CE8-0815-4C994C98C1F5}"/>
                </a:ext>
              </a:extLst>
            </p:cNvPr>
            <p:cNvSpPr/>
            <p:nvPr/>
          </p:nvSpPr>
          <p:spPr>
            <a:xfrm>
              <a:off x="3287631" y="3684158"/>
              <a:ext cx="1371597" cy="137048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noProof="0"/>
                <a:t>E</a:t>
              </a:r>
            </a:p>
          </p:txBody>
        </p: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302D81A5-6324-FA31-8F20-F4ECC7D05F00}"/>
                </a:ext>
              </a:extLst>
            </p:cNvPr>
            <p:cNvSpPr/>
            <p:nvPr/>
          </p:nvSpPr>
          <p:spPr>
            <a:xfrm>
              <a:off x="4822822" y="3684158"/>
              <a:ext cx="1371601" cy="137048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noProof="0"/>
                <a:t>A</a:t>
              </a:r>
            </a:p>
          </p:txBody>
        </p: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B0ECFC29-C03D-6AF2-D5D7-7A90364D3412}"/>
                </a:ext>
              </a:extLst>
            </p:cNvPr>
            <p:cNvSpPr/>
            <p:nvPr/>
          </p:nvSpPr>
          <p:spPr>
            <a:xfrm>
              <a:off x="6358022" y="3684158"/>
              <a:ext cx="1371597" cy="137048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noProof="0"/>
                <a:t>P</a:t>
              </a:r>
            </a:p>
          </p:txBody>
        </p:sp>
      </p:grpSp>
      <p:sp>
        <p:nvSpPr>
          <p:cNvPr id="20" name="Rettangolo 19">
            <a:extLst>
              <a:ext uri="{FF2B5EF4-FFF2-40B4-BE49-F238E27FC236}">
                <a16:creationId xmlns:a16="http://schemas.microsoft.com/office/drawing/2014/main" id="{E949C6EB-9C1A-DCDA-D313-41B5F20370FF}"/>
              </a:ext>
            </a:extLst>
          </p:cNvPr>
          <p:cNvSpPr/>
          <p:nvPr/>
        </p:nvSpPr>
        <p:spPr>
          <a:xfrm>
            <a:off x="9945098" y="1482694"/>
            <a:ext cx="549032" cy="359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noProof="0">
                <a:solidFill>
                  <a:sysClr val="windowText" lastClr="000000"/>
                </a:solidFill>
              </a:rPr>
              <a:t>25 %</a:t>
            </a:r>
          </a:p>
        </p:txBody>
      </p:sp>
      <p:sp>
        <p:nvSpPr>
          <p:cNvPr id="22" name="Rettangolo 21">
            <a:extLst>
              <a:ext uri="{FF2B5EF4-FFF2-40B4-BE49-F238E27FC236}">
                <a16:creationId xmlns:a16="http://schemas.microsoft.com/office/drawing/2014/main" id="{EAD859FB-C483-1074-7A74-5FD66471F781}"/>
              </a:ext>
            </a:extLst>
          </p:cNvPr>
          <p:cNvSpPr/>
          <p:nvPr/>
        </p:nvSpPr>
        <p:spPr>
          <a:xfrm>
            <a:off x="10343627" y="1482694"/>
            <a:ext cx="549032" cy="359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noProof="0">
                <a:solidFill>
                  <a:sysClr val="windowText" lastClr="000000"/>
                </a:solidFill>
              </a:rPr>
              <a:t>25 %</a:t>
            </a:r>
          </a:p>
        </p:txBody>
      </p:sp>
      <p:pic>
        <p:nvPicPr>
          <p:cNvPr id="3" name="Immagine 2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53ADAF09-6BF7-5EDE-978E-32725A501BB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H="1">
            <a:off x="2000497" y="1053616"/>
            <a:ext cx="3904150" cy="2472780"/>
          </a:xfrm>
          <a:prstGeom prst="rect">
            <a:avLst/>
          </a:prstGeom>
        </p:spPr>
      </p:pic>
      <p:pic>
        <p:nvPicPr>
          <p:cNvPr id="4" name="Immagine 3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214BE9C9-653F-6C57-C8F4-09478A9D36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5" r="33264"/>
          <a:stretch>
            <a:fillRect/>
          </a:stretch>
        </p:blipFill>
        <p:spPr>
          <a:xfrm>
            <a:off x="0" y="1242151"/>
            <a:ext cx="2181225" cy="4895849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E0150EB9-ABEB-A660-B52F-49711B1173B0}"/>
              </a:ext>
            </a:extLst>
          </p:cNvPr>
          <p:cNvSpPr/>
          <p:nvPr/>
        </p:nvSpPr>
        <p:spPr>
          <a:xfrm flipH="1">
            <a:off x="2599809" y="1381125"/>
            <a:ext cx="3268957" cy="1721828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fr-FR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Pourquoi est-il important</a:t>
            </a:r>
            <a:br>
              <a:rPr lang="fr-FR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fr-FR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de ne jamais laisser la batterie tomber en dessous de </a:t>
            </a:r>
            <a:r>
              <a:rPr lang="fr-FR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15 % de charge </a:t>
            </a:r>
            <a:r>
              <a:rPr lang="fr-FR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17095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3439DF-D558-1B23-81E1-8E0EDEBA8B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09A48CDB-5E6D-2AC7-B957-B2EEA360BFA1}"/>
              </a:ext>
            </a:extLst>
          </p:cNvPr>
          <p:cNvSpPr txBox="1"/>
          <p:nvPr/>
        </p:nvSpPr>
        <p:spPr>
          <a:xfrm>
            <a:off x="652462" y="2033246"/>
            <a:ext cx="4555642" cy="19697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Le B10 REEV Leapmotor ne doit pas être conduit de cette manière.</a:t>
            </a:r>
          </a:p>
          <a:p>
            <a:pPr lvl="0">
              <a:spcAft>
                <a:spcPts val="1200"/>
              </a:spcAft>
              <a:defRPr/>
            </a:pP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Le SOC ne doit jamais descendre en dessous de 15 %</a:t>
            </a:r>
            <a:r>
              <a:rPr lang="fr-FR" sz="1600" noProof="0">
                <a:cs typeface="Arial" panose="020B0604020202020204" pitchFamily="34" charset="0"/>
              </a:rPr>
              <a:t> car, dans ce cas, la puissance de sortie est limitée et le moteur thermique commencera à fonctionner à la charge maximale </a:t>
            </a: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pour compenser ; il sera donc bruyant et inconfortable. </a:t>
            </a:r>
          </a:p>
        </p:txBody>
      </p:sp>
      <p:sp>
        <p:nvSpPr>
          <p:cNvPr id="3" name="Titolo 11">
            <a:extLst>
              <a:ext uri="{FF2B5EF4-FFF2-40B4-BE49-F238E27FC236}">
                <a16:creationId xmlns:a16="http://schemas.microsoft.com/office/drawing/2014/main" id="{34C25165-FD12-FD55-18B1-9D7C50075EE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81025" y="374150"/>
            <a:ext cx="7863012" cy="682625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sz="3200" b="1" cap="all" noProof="0">
                <a:solidFill>
                  <a:schemeClr val="accent1"/>
                </a:solidFill>
                <a:latin typeface="+mn-lt"/>
              </a:rPr>
              <a:t>Bonne</a:t>
            </a:r>
            <a:r>
              <a:rPr lang="fr-FR" sz="3200" cap="all" noProof="0">
                <a:latin typeface="+mn-lt"/>
              </a:rPr>
              <a:t>/</a:t>
            </a:r>
            <a:r>
              <a:rPr lang="fr-FR" sz="3200" b="1" cap="all" noProof="0">
                <a:solidFill>
                  <a:schemeClr val="accent1"/>
                </a:solidFill>
                <a:latin typeface="+mn-lt"/>
              </a:rPr>
              <a:t>mauvaise réponse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E9C44243-09AE-CD11-D283-BC6E6663A2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6506" y="1459230"/>
            <a:ext cx="6535062" cy="433448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51252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415709-5178-EC2F-E51B-8BA619027B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1B4F27B4-D877-7561-C7C7-0EF246D74C8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0D48C403-10B5-6992-F455-8B18BA73C259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noProof="0"/>
              <a:t>B10 REEV - Agenda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20C94B4C-5609-E8AB-08C4-A71BF35FDE77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fr-FR" sz="2000" noProof="0">
                <a:solidFill>
                  <a:schemeClr val="tx1"/>
                </a:solidFill>
              </a:rPr>
              <a:t>Introduction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FBC89A49-2921-CF22-7BF9-90E8B9F0D2CE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fr-FR" sz="2000" noProof="0"/>
              <a:t>La technologie REEV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fr-FR" noProof="0"/>
              <a:t>Comment cela fonctionne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fr-FR" noProof="0"/>
              <a:t>Bon à savoir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3AE305D-7D06-B75E-1DC4-846268BF0026}"/>
              </a:ext>
            </a:extLst>
          </p:cNvPr>
          <p:cNvSpPr txBox="1"/>
          <p:nvPr/>
        </p:nvSpPr>
        <p:spPr>
          <a:xfrm>
            <a:off x="6809739" y="4301261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fr-FR" sz="2000" noProof="0"/>
              <a:t>Conclusion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7934492A-67AD-28D4-1AE4-C7A1A21B8B76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7675" indent="-447675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3"/>
            </a:pPr>
            <a:r>
              <a:rPr lang="fr-FR" sz="2000" noProof="0"/>
              <a:t>Spécifications techniques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3EA77CA7-99F8-0C7F-2380-2B572E0DC8BB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4"/>
            </a:pPr>
            <a:r>
              <a:rPr lang="fr-FR" sz="2000" noProof="0"/>
              <a:t>Votre rôle est essentiel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7D319F36-6F5C-00C4-1E83-CB1F12B93191}"/>
              </a:ext>
            </a:extLst>
          </p:cNvPr>
          <p:cNvSpPr txBox="1"/>
          <p:nvPr/>
        </p:nvSpPr>
        <p:spPr>
          <a:xfrm>
            <a:off x="6809739" y="383655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fr-FR" sz="2000" noProof="0"/>
              <a:t>Voyager avec notre client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52B14CD2-7E83-5DFE-548D-E99F17C8EAE3}"/>
              </a:ext>
            </a:extLst>
          </p:cNvPr>
          <p:cNvSpPr txBox="1"/>
          <p:nvPr/>
        </p:nvSpPr>
        <p:spPr>
          <a:xfrm>
            <a:off x="6809739" y="476596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7"/>
            </a:pPr>
            <a:r>
              <a:rPr lang="fr-FR" sz="2000" noProof="0"/>
              <a:t>Quiz final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4616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8" grpId="0" build="p"/>
      <p:bldP spid="9" grpId="0" build="p"/>
      <p:bldP spid="10" grpId="0" build="p"/>
      <p:bldP spid="12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F8C77A-B935-CD77-9599-19EFE654E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olo 11">
            <a:extLst>
              <a:ext uri="{FF2B5EF4-FFF2-40B4-BE49-F238E27FC236}">
                <a16:creationId xmlns:a16="http://schemas.microsoft.com/office/drawing/2014/main" id="{2C5558E5-6A66-9322-3AC0-01F64DD45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</p:spPr>
        <p:txBody>
          <a:bodyPr/>
          <a:lstStyle/>
          <a:p>
            <a:r>
              <a:rPr lang="fr-FR" noProof="0"/>
              <a:t>Question 3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EE7E5733-0313-ECE3-5D62-8BAEF47F4E88}"/>
              </a:ext>
            </a:extLst>
          </p:cNvPr>
          <p:cNvSpPr txBox="1"/>
          <p:nvPr/>
        </p:nvSpPr>
        <p:spPr>
          <a:xfrm>
            <a:off x="6323233" y="2555679"/>
            <a:ext cx="5528024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fr-FR" noProof="0"/>
              <a:t>EV+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B618DCBB-5398-8FB4-6000-DDBE3B0CF118}"/>
              </a:ext>
            </a:extLst>
          </p:cNvPr>
          <p:cNvSpPr txBox="1"/>
          <p:nvPr/>
        </p:nvSpPr>
        <p:spPr>
          <a:xfrm>
            <a:off x="6323233" y="4943492"/>
            <a:ext cx="5528024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fr-FR" noProof="0"/>
              <a:t>POWER+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913C0BC0-E9BE-392E-A51B-69B8F9F85EB2}"/>
              </a:ext>
            </a:extLst>
          </p:cNvPr>
          <p:cNvSpPr txBox="1"/>
          <p:nvPr/>
        </p:nvSpPr>
        <p:spPr>
          <a:xfrm>
            <a:off x="6323233" y="3350576"/>
            <a:ext cx="5528024" cy="6463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b="1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r>
              <a:rPr lang="fr-FR" noProof="0"/>
              <a:t>VE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68B910D0-4F2B-60FF-F6BC-1A63B3927452}"/>
              </a:ext>
            </a:extLst>
          </p:cNvPr>
          <p:cNvSpPr txBox="1"/>
          <p:nvPr/>
        </p:nvSpPr>
        <p:spPr>
          <a:xfrm>
            <a:off x="6323233" y="4145473"/>
            <a:ext cx="5528024" cy="6463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b="1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r>
              <a:rPr lang="fr-FR" noProof="0"/>
              <a:t>CARBURANT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1C4D9CB3-63C5-3CC8-9B19-47416D1C9D5A}"/>
              </a:ext>
            </a:extLst>
          </p:cNvPr>
          <p:cNvSpPr txBox="1"/>
          <p:nvPr/>
        </p:nvSpPr>
        <p:spPr>
          <a:xfrm>
            <a:off x="6323233" y="2065897"/>
            <a:ext cx="55280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fr-FR" sz="1400" i="1" noProof="0">
                <a:cs typeface="Arial" panose="020B0604020202020204" pitchFamily="34" charset="0"/>
                <a:sym typeface="Arial"/>
              </a:rPr>
              <a:t>Sélectionnez les réponses correctes</a:t>
            </a:r>
          </a:p>
        </p:txBody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id="{2ADC7B08-19BC-E740-D4DA-4CD30D11E4A4}"/>
              </a:ext>
            </a:extLst>
          </p:cNvPr>
          <p:cNvGrpSpPr/>
          <p:nvPr/>
        </p:nvGrpSpPr>
        <p:grpSpPr>
          <a:xfrm>
            <a:off x="9928468" y="1087755"/>
            <a:ext cx="1922789" cy="715458"/>
            <a:chOff x="731840" y="3429000"/>
            <a:chExt cx="8371544" cy="2908535"/>
          </a:xfrm>
        </p:grpSpPr>
        <p:sp>
          <p:nvSpPr>
            <p:cNvPr id="8" name="Rettangolo con angoli arrotondati 7">
              <a:extLst>
                <a:ext uri="{FF2B5EF4-FFF2-40B4-BE49-F238E27FC236}">
                  <a16:creationId xmlns:a16="http://schemas.microsoft.com/office/drawing/2014/main" id="{B68807D6-28A2-CF84-4120-8061B47A286F}"/>
                </a:ext>
              </a:extLst>
            </p:cNvPr>
            <p:cNvSpPr/>
            <p:nvPr/>
          </p:nvSpPr>
          <p:spPr>
            <a:xfrm>
              <a:off x="731840" y="3429000"/>
              <a:ext cx="7685355" cy="2908535"/>
            </a:xfrm>
            <a:prstGeom prst="roundRect">
              <a:avLst>
                <a:gd name="adj" fmla="val 13456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" name="Rettangolo con angoli in alto arrotondati 8">
              <a:extLst>
                <a:ext uri="{FF2B5EF4-FFF2-40B4-BE49-F238E27FC236}">
                  <a16:creationId xmlns:a16="http://schemas.microsoft.com/office/drawing/2014/main" id="{98F382A2-19FC-FF4A-9190-8F4BF361403B}"/>
                </a:ext>
              </a:extLst>
            </p:cNvPr>
            <p:cNvSpPr/>
            <p:nvPr/>
          </p:nvSpPr>
          <p:spPr>
            <a:xfrm rot="5400000">
              <a:off x="8029774" y="4537167"/>
              <a:ext cx="1461032" cy="686189"/>
            </a:xfrm>
            <a:prstGeom prst="round2SameRect">
              <a:avLst>
                <a:gd name="adj1" fmla="val 35898"/>
                <a:gd name="adj2" fmla="val 0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0" name="Gruppo 9">
            <a:extLst>
              <a:ext uri="{FF2B5EF4-FFF2-40B4-BE49-F238E27FC236}">
                <a16:creationId xmlns:a16="http://schemas.microsoft.com/office/drawing/2014/main" id="{4F4D649D-04ED-B577-4333-EDD1DC45E0CB}"/>
              </a:ext>
            </a:extLst>
          </p:cNvPr>
          <p:cNvGrpSpPr/>
          <p:nvPr/>
        </p:nvGrpSpPr>
        <p:grpSpPr>
          <a:xfrm>
            <a:off x="10034532" y="1165353"/>
            <a:ext cx="1568633" cy="359394"/>
            <a:chOff x="1747939" y="3684158"/>
            <a:chExt cx="5981680" cy="1370482"/>
          </a:xfrm>
        </p:grpSpPr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DF12BD26-EBA2-8187-7A72-17938B3660A7}"/>
                </a:ext>
              </a:extLst>
            </p:cNvPr>
            <p:cNvSpPr/>
            <p:nvPr/>
          </p:nvSpPr>
          <p:spPr>
            <a:xfrm>
              <a:off x="1747939" y="3684158"/>
              <a:ext cx="1371597" cy="137048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noProof="0"/>
                <a:t>L</a:t>
              </a:r>
            </a:p>
          </p:txBody>
        </p: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D8C71F77-2B2D-897D-0AB4-6BA4CFDCB337}"/>
                </a:ext>
              </a:extLst>
            </p:cNvPr>
            <p:cNvSpPr/>
            <p:nvPr/>
          </p:nvSpPr>
          <p:spPr>
            <a:xfrm>
              <a:off x="3287631" y="3684158"/>
              <a:ext cx="1371597" cy="137048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noProof="0"/>
                <a:t>E</a:t>
              </a:r>
            </a:p>
          </p:txBody>
        </p: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C777FF2A-7A9A-0882-0709-B1C41BF0D598}"/>
                </a:ext>
              </a:extLst>
            </p:cNvPr>
            <p:cNvSpPr/>
            <p:nvPr/>
          </p:nvSpPr>
          <p:spPr>
            <a:xfrm>
              <a:off x="4822822" y="3684158"/>
              <a:ext cx="1371601" cy="137048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noProof="0"/>
                <a:t>A</a:t>
              </a:r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1E2FD9A0-BDB2-A0A2-89C0-439B412F1193}"/>
                </a:ext>
              </a:extLst>
            </p:cNvPr>
            <p:cNvSpPr/>
            <p:nvPr/>
          </p:nvSpPr>
          <p:spPr>
            <a:xfrm>
              <a:off x="6358022" y="3684158"/>
              <a:ext cx="1371597" cy="137048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400" noProof="0"/>
                <a:t>P</a:t>
              </a:r>
            </a:p>
          </p:txBody>
        </p:sp>
      </p:grpSp>
      <p:sp>
        <p:nvSpPr>
          <p:cNvPr id="22" name="Rettangolo 21">
            <a:extLst>
              <a:ext uri="{FF2B5EF4-FFF2-40B4-BE49-F238E27FC236}">
                <a16:creationId xmlns:a16="http://schemas.microsoft.com/office/drawing/2014/main" id="{4597D84A-8C83-47B2-9696-6701C1C7BFED}"/>
              </a:ext>
            </a:extLst>
          </p:cNvPr>
          <p:cNvSpPr/>
          <p:nvPr/>
        </p:nvSpPr>
        <p:spPr>
          <a:xfrm>
            <a:off x="9945098" y="1482694"/>
            <a:ext cx="549032" cy="359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noProof="0">
                <a:solidFill>
                  <a:sysClr val="windowText" lastClr="000000"/>
                </a:solidFill>
              </a:rPr>
              <a:t>25 %</a:t>
            </a: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89F2C327-96CA-9EF4-E705-3F52D5C4F7E2}"/>
              </a:ext>
            </a:extLst>
          </p:cNvPr>
          <p:cNvSpPr/>
          <p:nvPr/>
        </p:nvSpPr>
        <p:spPr>
          <a:xfrm>
            <a:off x="10343627" y="1482694"/>
            <a:ext cx="549032" cy="359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noProof="0">
                <a:solidFill>
                  <a:sysClr val="windowText" lastClr="000000"/>
                </a:solidFill>
              </a:rPr>
              <a:t>25 %</a:t>
            </a: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861D7D3F-0170-02EC-3B68-7071DEE80F10}"/>
              </a:ext>
            </a:extLst>
          </p:cNvPr>
          <p:cNvSpPr/>
          <p:nvPr/>
        </p:nvSpPr>
        <p:spPr>
          <a:xfrm>
            <a:off x="10744123" y="1482694"/>
            <a:ext cx="549032" cy="359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noProof="0">
                <a:solidFill>
                  <a:sysClr val="windowText" lastClr="000000"/>
                </a:solidFill>
              </a:rPr>
              <a:t>25 %</a:t>
            </a:r>
          </a:p>
        </p:txBody>
      </p:sp>
      <p:pic>
        <p:nvPicPr>
          <p:cNvPr id="3" name="Immagine 2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315ADEAE-795F-5FAE-F41B-A4CC403A37D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H="1">
            <a:off x="2000497" y="1053616"/>
            <a:ext cx="3904150" cy="2472780"/>
          </a:xfrm>
          <a:prstGeom prst="rect">
            <a:avLst/>
          </a:prstGeom>
        </p:spPr>
      </p:pic>
      <p:pic>
        <p:nvPicPr>
          <p:cNvPr id="4" name="Immagine 3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807A1A37-D6CD-5C1A-4068-F9891FE355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5" r="33264"/>
          <a:stretch>
            <a:fillRect/>
          </a:stretch>
        </p:blipFill>
        <p:spPr>
          <a:xfrm>
            <a:off x="0" y="1242151"/>
            <a:ext cx="2181225" cy="4895849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072B40C6-3631-F1D7-54A7-FE6464FAA28E}"/>
              </a:ext>
            </a:extLst>
          </p:cNvPr>
          <p:cNvSpPr/>
          <p:nvPr/>
        </p:nvSpPr>
        <p:spPr>
          <a:xfrm flipH="1">
            <a:off x="2656958" y="1438275"/>
            <a:ext cx="3096141" cy="1721828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fr-FR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Quels sont les </a:t>
            </a:r>
            <a:r>
              <a:rPr lang="fr-FR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2 modes d’énergie</a:t>
            </a:r>
            <a:r>
              <a:rPr lang="fr-FR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 </a:t>
            </a:r>
            <a:r>
              <a:rPr lang="fr-FR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 que nous recommandons pour la plupart des situations de conduite 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44449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9199CE-B7CA-ABF7-F87A-343C67EA5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17FB9043-FEAA-0056-143C-9B3219321E00}"/>
              </a:ext>
            </a:extLst>
          </p:cNvPr>
          <p:cNvSpPr txBox="1"/>
          <p:nvPr/>
        </p:nvSpPr>
        <p:spPr>
          <a:xfrm>
            <a:off x="581026" y="1463120"/>
            <a:ext cx="106181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fr-FR" sz="1600" noProof="0">
                <a:cs typeface="Arial" panose="020B0604020202020204" pitchFamily="34" charset="0"/>
              </a:rPr>
              <a:t>La technologie REEV propose quatre modes d’énergie adaptatifs pour que la gestion de l’énergie et le comportement du véhicule correspondent parfaitement aux besoins du conducteur : </a:t>
            </a: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En ce qui concerne la conduite quotidienne, 2 modes peuvent être proposés au client pour un fonctionnement courant</a:t>
            </a:r>
            <a:r>
              <a:rPr lang="fr-FR" sz="1600" noProof="0"/>
              <a:t>.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A37813F-EC58-CB16-E56E-DCCA2001EC8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56191"/>
          <a:stretch>
            <a:fillRect/>
          </a:stretch>
        </p:blipFill>
        <p:spPr>
          <a:xfrm>
            <a:off x="729880" y="2806804"/>
            <a:ext cx="836601" cy="1618608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23E7CD87-71DD-E674-A818-59E56547B2EC}"/>
              </a:ext>
            </a:extLst>
          </p:cNvPr>
          <p:cNvSpPr txBox="1"/>
          <p:nvPr/>
        </p:nvSpPr>
        <p:spPr>
          <a:xfrm>
            <a:off x="1677527" y="2775527"/>
            <a:ext cx="92571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Mode EV : </a:t>
            </a:r>
            <a:r>
              <a:rPr lang="fr-FR" sz="1600">
                <a:cs typeface="Arial" panose="020B0604020202020204" pitchFamily="34" charset="0"/>
              </a:rPr>
              <a:t>qui permet </a:t>
            </a:r>
            <a:r>
              <a:rPr lang="fr-FR" sz="1600" noProof="0">
                <a:cs typeface="Arial" panose="020B0604020202020204" pitchFamily="34" charset="0"/>
              </a:rPr>
              <a:t>de combiner le plaisir de la conduite électrique allié à l’efficacité énergétique et économique, jour après jour 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A145E2E2-1831-5C32-896C-4638DBDCEB7F}"/>
              </a:ext>
            </a:extLst>
          </p:cNvPr>
          <p:cNvSpPr txBox="1"/>
          <p:nvPr/>
        </p:nvSpPr>
        <p:spPr>
          <a:xfrm>
            <a:off x="581025" y="4945328"/>
            <a:ext cx="1101781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fr-FR" sz="1600" b="1" noProof="0">
                <a:solidFill>
                  <a:schemeClr val="accent1"/>
                </a:solidFill>
              </a:rPr>
              <a:t>Les 2 autres modes sont plutôt utilisés pour gérer des besoins/situations spécifiques qui peuvent survenir pendant la conduite</a:t>
            </a:r>
          </a:p>
          <a:p>
            <a:pPr lvl="0">
              <a:defRPr/>
            </a:pPr>
            <a:endParaRPr lang="en-US" sz="1600" noProof="0" dirty="0"/>
          </a:p>
          <a:p>
            <a:pPr lvl="0">
              <a:defRPr/>
            </a:pPr>
            <a:r>
              <a:rPr lang="fr-FR" sz="1600" noProof="0"/>
              <a:t>Nous en parlerons dans quelques minutes, lors de notre rencontre avec le client.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B0326969-67AE-6438-04DA-66B42CEE291E}"/>
              </a:ext>
            </a:extLst>
          </p:cNvPr>
          <p:cNvSpPr txBox="1"/>
          <p:nvPr/>
        </p:nvSpPr>
        <p:spPr>
          <a:xfrm>
            <a:off x="1677527" y="3969631"/>
            <a:ext cx="92571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Mode</a:t>
            </a:r>
            <a:r>
              <a:rPr lang="fr-FR" sz="1600" noProof="0">
                <a:solidFill>
                  <a:schemeClr val="accent1"/>
                </a:solidFill>
                <a:cs typeface="Arial" panose="020B0604020202020204" pitchFamily="34" charset="0"/>
              </a:rPr>
              <a:t> </a:t>
            </a: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Fuel :</a:t>
            </a:r>
            <a:r>
              <a:rPr lang="fr-FR" sz="1600" noProof="0">
                <a:solidFill>
                  <a:schemeClr val="accent1"/>
                </a:solidFill>
                <a:cs typeface="Arial" panose="020B0604020202020204" pitchFamily="34" charset="0"/>
              </a:rPr>
              <a:t> </a:t>
            </a:r>
            <a:r>
              <a:rPr lang="fr-FR" sz="1600">
                <a:cs typeface="Arial" panose="020B0604020202020204" pitchFamily="34" charset="0"/>
              </a:rPr>
              <a:t>qui permet une conduite en douceur en cas d’accès limité à une borne de recharge</a:t>
            </a:r>
          </a:p>
        </p:txBody>
      </p:sp>
      <p:sp>
        <p:nvSpPr>
          <p:cNvPr id="3" name="Titolo 11">
            <a:extLst>
              <a:ext uri="{FF2B5EF4-FFF2-40B4-BE49-F238E27FC236}">
                <a16:creationId xmlns:a16="http://schemas.microsoft.com/office/drawing/2014/main" id="{7BEB157C-0202-BBBD-641E-0EA15709A0E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81025" y="374150"/>
            <a:ext cx="7863012" cy="682625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sz="3200" b="1" cap="all" noProof="0">
                <a:solidFill>
                  <a:schemeClr val="accent1"/>
                </a:solidFill>
                <a:latin typeface="+mn-lt"/>
              </a:rPr>
              <a:t>Bonne</a:t>
            </a:r>
            <a:r>
              <a:rPr lang="fr-FR" sz="3200" cap="all" noProof="0">
                <a:latin typeface="+mn-lt"/>
              </a:rPr>
              <a:t>/</a:t>
            </a:r>
            <a:r>
              <a:rPr lang="fr-FR" sz="3200" b="1" cap="all" noProof="0">
                <a:solidFill>
                  <a:schemeClr val="accent1"/>
                </a:solidFill>
                <a:latin typeface="+mn-lt"/>
              </a:rPr>
              <a:t>mauvaise réponse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5373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798088-C227-FAE4-9D32-C31BBED6F6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olo 11">
            <a:extLst>
              <a:ext uri="{FF2B5EF4-FFF2-40B4-BE49-F238E27FC236}">
                <a16:creationId xmlns:a16="http://schemas.microsoft.com/office/drawing/2014/main" id="{12048BAC-E94B-B1C9-55F7-E76271F7C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</p:spPr>
        <p:txBody>
          <a:bodyPr/>
          <a:lstStyle/>
          <a:p>
            <a:r>
              <a:rPr lang="fr-FR" noProof="0"/>
              <a:t>Question 4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FA11C304-4801-3AB6-34D8-C5326370C8E2}"/>
              </a:ext>
            </a:extLst>
          </p:cNvPr>
          <p:cNvSpPr txBox="1"/>
          <p:nvPr/>
        </p:nvSpPr>
        <p:spPr>
          <a:xfrm>
            <a:off x="6323233" y="2555679"/>
            <a:ext cx="5528024" cy="6463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b="1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r>
              <a:rPr lang="fr-FR" noProof="0"/>
              <a:t>Depuis le système d’infodivertissement : Page d’accueil → Paramètres → Conduite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711F562E-B8E8-268C-7476-00E6A74CEC0D}"/>
              </a:ext>
            </a:extLst>
          </p:cNvPr>
          <p:cNvSpPr txBox="1"/>
          <p:nvPr/>
        </p:nvSpPr>
        <p:spPr>
          <a:xfrm>
            <a:off x="6323233" y="4943492"/>
            <a:ext cx="5528024" cy="6463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b="1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r>
              <a:rPr lang="fr-FR" noProof="0"/>
              <a:t>À partir de l’infodivertissement en utilisant le menu « Action rapide »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6B13A3E6-8A9C-740B-8316-F0B3CFBED0A9}"/>
              </a:ext>
            </a:extLst>
          </p:cNvPr>
          <p:cNvSpPr txBox="1"/>
          <p:nvPr/>
        </p:nvSpPr>
        <p:spPr>
          <a:xfrm>
            <a:off x="6323233" y="3350576"/>
            <a:ext cx="5528024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/>
          <a:p>
            <a:pPr lvl="0">
              <a:defRPr/>
            </a:pPr>
            <a:r>
              <a:rPr lang="fr-FR" noProof="0">
                <a:cs typeface="Arial" panose="020B0604020202020204" pitchFamily="34" charset="0"/>
              </a:rPr>
              <a:t>Par le biais du « Sélecteur rotatif » dédié sur le tunnel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85D9BA81-8805-265F-ECB7-0C7287554FCD}"/>
              </a:ext>
            </a:extLst>
          </p:cNvPr>
          <p:cNvSpPr txBox="1"/>
          <p:nvPr/>
        </p:nvSpPr>
        <p:spPr>
          <a:xfrm>
            <a:off x="6323233" y="4145473"/>
            <a:ext cx="5528024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/>
          <a:p>
            <a:pPr lvl="0">
              <a:defRPr/>
            </a:pPr>
            <a:r>
              <a:rPr lang="fr-FR" noProof="0">
                <a:cs typeface="Arial" panose="020B0604020202020204" pitchFamily="34" charset="0"/>
              </a:rPr>
              <a:t>Dans le combiné d’instruments, naviguez à travers les commandes de gauche du volant.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AC69CEA2-BE01-EFCC-D6A6-E2D2C58A8F63}"/>
              </a:ext>
            </a:extLst>
          </p:cNvPr>
          <p:cNvSpPr txBox="1"/>
          <p:nvPr/>
        </p:nvSpPr>
        <p:spPr>
          <a:xfrm>
            <a:off x="6323233" y="2065897"/>
            <a:ext cx="55280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  <a:defRPr/>
            </a:pPr>
            <a:r>
              <a:rPr lang="fr-FR" sz="1400" i="1" noProof="0">
                <a:cs typeface="Arial" panose="020B0604020202020204" pitchFamily="34" charset="0"/>
                <a:sym typeface="Arial"/>
              </a:rPr>
              <a:t>Sélectionnez les deux bonnes réponses</a:t>
            </a:r>
          </a:p>
        </p:txBody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id="{7AB841DE-C609-C97E-125F-764DBC258116}"/>
              </a:ext>
            </a:extLst>
          </p:cNvPr>
          <p:cNvGrpSpPr/>
          <p:nvPr/>
        </p:nvGrpSpPr>
        <p:grpSpPr>
          <a:xfrm>
            <a:off x="9928468" y="1087755"/>
            <a:ext cx="1922789" cy="715458"/>
            <a:chOff x="731840" y="3429000"/>
            <a:chExt cx="8371544" cy="2908535"/>
          </a:xfrm>
        </p:grpSpPr>
        <p:sp>
          <p:nvSpPr>
            <p:cNvPr id="9" name="Rettangolo con angoli arrotondati 8">
              <a:extLst>
                <a:ext uri="{FF2B5EF4-FFF2-40B4-BE49-F238E27FC236}">
                  <a16:creationId xmlns:a16="http://schemas.microsoft.com/office/drawing/2014/main" id="{AEBEE8EB-390E-9A40-FC51-BA9452FA6E14}"/>
                </a:ext>
              </a:extLst>
            </p:cNvPr>
            <p:cNvSpPr/>
            <p:nvPr/>
          </p:nvSpPr>
          <p:spPr>
            <a:xfrm>
              <a:off x="731840" y="3429000"/>
              <a:ext cx="7685355" cy="2908535"/>
            </a:xfrm>
            <a:prstGeom prst="roundRect">
              <a:avLst>
                <a:gd name="adj" fmla="val 13456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0" name="Rettangolo con angoli in alto arrotondati 9">
              <a:extLst>
                <a:ext uri="{FF2B5EF4-FFF2-40B4-BE49-F238E27FC236}">
                  <a16:creationId xmlns:a16="http://schemas.microsoft.com/office/drawing/2014/main" id="{BF186D2E-377E-079A-175F-ADBF98703DBC}"/>
                </a:ext>
              </a:extLst>
            </p:cNvPr>
            <p:cNvSpPr/>
            <p:nvPr/>
          </p:nvSpPr>
          <p:spPr>
            <a:xfrm rot="5400000">
              <a:off x="8029774" y="4537167"/>
              <a:ext cx="1461032" cy="686189"/>
            </a:xfrm>
            <a:prstGeom prst="round2SameRect">
              <a:avLst>
                <a:gd name="adj1" fmla="val 35898"/>
                <a:gd name="adj2" fmla="val 0"/>
              </a:avLst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80128321-A337-1544-FDEF-F238368934D5}"/>
              </a:ext>
            </a:extLst>
          </p:cNvPr>
          <p:cNvGrpSpPr/>
          <p:nvPr/>
        </p:nvGrpSpPr>
        <p:grpSpPr>
          <a:xfrm>
            <a:off x="10034532" y="1165353"/>
            <a:ext cx="1568633" cy="359394"/>
            <a:chOff x="1747939" y="3684158"/>
            <a:chExt cx="5981680" cy="1370482"/>
          </a:xfrm>
        </p:grpSpPr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1BF8DE5F-7ED9-164B-0702-01C9F985262E}"/>
                </a:ext>
              </a:extLst>
            </p:cNvPr>
            <p:cNvSpPr/>
            <p:nvPr/>
          </p:nvSpPr>
          <p:spPr>
            <a:xfrm>
              <a:off x="1747939" y="3684158"/>
              <a:ext cx="1371597" cy="137048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noProof="0"/>
                <a:t>L</a:t>
              </a:r>
            </a:p>
          </p:txBody>
        </p: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0F33ED71-411A-7EE6-572E-9FFE30D02D16}"/>
                </a:ext>
              </a:extLst>
            </p:cNvPr>
            <p:cNvSpPr/>
            <p:nvPr/>
          </p:nvSpPr>
          <p:spPr>
            <a:xfrm>
              <a:off x="3287631" y="3684158"/>
              <a:ext cx="1371597" cy="137048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noProof="0"/>
                <a:t>E</a:t>
              </a:r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252F09BD-32DA-F9D9-6446-272F05B684D2}"/>
                </a:ext>
              </a:extLst>
            </p:cNvPr>
            <p:cNvSpPr/>
            <p:nvPr/>
          </p:nvSpPr>
          <p:spPr>
            <a:xfrm>
              <a:off x="4822822" y="3684158"/>
              <a:ext cx="1371601" cy="137048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noProof="0"/>
                <a:t>A</a:t>
              </a:r>
            </a:p>
          </p:txBody>
        </p:sp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id="{A6D540C0-3F56-80E2-F033-31335F1FEC3A}"/>
                </a:ext>
              </a:extLst>
            </p:cNvPr>
            <p:cNvSpPr/>
            <p:nvPr/>
          </p:nvSpPr>
          <p:spPr>
            <a:xfrm>
              <a:off x="6358022" y="3684158"/>
              <a:ext cx="1371597" cy="137048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b="1" noProof="0"/>
                <a:t>P</a:t>
              </a:r>
            </a:p>
          </p:txBody>
        </p:sp>
      </p:grpSp>
      <p:sp>
        <p:nvSpPr>
          <p:cNvPr id="23" name="Rettangolo 22">
            <a:extLst>
              <a:ext uri="{FF2B5EF4-FFF2-40B4-BE49-F238E27FC236}">
                <a16:creationId xmlns:a16="http://schemas.microsoft.com/office/drawing/2014/main" id="{86059BBA-45EC-01D9-DD48-A4F4CCDC7636}"/>
              </a:ext>
            </a:extLst>
          </p:cNvPr>
          <p:cNvSpPr/>
          <p:nvPr/>
        </p:nvSpPr>
        <p:spPr>
          <a:xfrm>
            <a:off x="9945098" y="1482694"/>
            <a:ext cx="549032" cy="359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noProof="0">
                <a:solidFill>
                  <a:sysClr val="windowText" lastClr="000000"/>
                </a:solidFill>
              </a:rPr>
              <a:t>25 %</a:t>
            </a: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50C3565C-A368-0E1E-015D-8A617A252791}"/>
              </a:ext>
            </a:extLst>
          </p:cNvPr>
          <p:cNvSpPr/>
          <p:nvPr/>
        </p:nvSpPr>
        <p:spPr>
          <a:xfrm>
            <a:off x="10343627" y="1482694"/>
            <a:ext cx="549032" cy="359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noProof="0">
                <a:solidFill>
                  <a:sysClr val="windowText" lastClr="000000"/>
                </a:solidFill>
              </a:rPr>
              <a:t>25 %</a:t>
            </a:r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BA23DDE1-3D52-DD57-1DB2-180855117433}"/>
              </a:ext>
            </a:extLst>
          </p:cNvPr>
          <p:cNvSpPr/>
          <p:nvPr/>
        </p:nvSpPr>
        <p:spPr>
          <a:xfrm>
            <a:off x="10744123" y="1482694"/>
            <a:ext cx="549032" cy="359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noProof="0">
                <a:solidFill>
                  <a:sysClr val="windowText" lastClr="000000"/>
                </a:solidFill>
              </a:rPr>
              <a:t>25 %</a:t>
            </a:r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D1F2D0D9-C8C0-3AF7-9F02-323098FC467F}"/>
              </a:ext>
            </a:extLst>
          </p:cNvPr>
          <p:cNvSpPr/>
          <p:nvPr/>
        </p:nvSpPr>
        <p:spPr>
          <a:xfrm>
            <a:off x="11153321" y="1482694"/>
            <a:ext cx="549032" cy="359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noProof="0">
                <a:solidFill>
                  <a:sysClr val="windowText" lastClr="000000"/>
                </a:solidFill>
              </a:rPr>
              <a:t>25 %</a:t>
            </a:r>
          </a:p>
        </p:txBody>
      </p:sp>
      <p:pic>
        <p:nvPicPr>
          <p:cNvPr id="3" name="Immagine 2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7B037609-CF23-5AC5-405C-39B6BA4A599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H="1">
            <a:off x="2000497" y="1053616"/>
            <a:ext cx="3904150" cy="2472780"/>
          </a:xfrm>
          <a:prstGeom prst="rect">
            <a:avLst/>
          </a:prstGeom>
        </p:spPr>
      </p:pic>
      <p:pic>
        <p:nvPicPr>
          <p:cNvPr id="4" name="Immagine 3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65F20A33-3E42-0943-1A3A-DB1307C890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5" r="33264"/>
          <a:stretch>
            <a:fillRect/>
          </a:stretch>
        </p:blipFill>
        <p:spPr>
          <a:xfrm>
            <a:off x="0" y="1242151"/>
            <a:ext cx="2181225" cy="4895849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0B63746E-C2D2-5E67-8242-E5278A14021D}"/>
              </a:ext>
            </a:extLst>
          </p:cNvPr>
          <p:cNvSpPr/>
          <p:nvPr/>
        </p:nvSpPr>
        <p:spPr>
          <a:xfrm flipH="1">
            <a:off x="2818882" y="1487510"/>
            <a:ext cx="2772292" cy="1721828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fr-FR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Vous avez testé la voiture, alors à ce stade, vous devez savoir comment activer un </a:t>
            </a:r>
            <a:r>
              <a:rPr lang="fr-FR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mode d’énergie spécifique</a:t>
            </a:r>
            <a:r>
              <a:rPr lang="fr-FR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54616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85EA2B-6321-4F69-F84B-328FE368A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1">
            <a:extLst>
              <a:ext uri="{FF2B5EF4-FFF2-40B4-BE49-F238E27FC236}">
                <a16:creationId xmlns:a16="http://schemas.microsoft.com/office/drawing/2014/main" id="{D3ECE39F-ECE1-C11B-C861-18A37DA8B71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81025" y="374150"/>
            <a:ext cx="7863012" cy="682625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sz="3200" b="1" cap="all" noProof="0">
                <a:solidFill>
                  <a:schemeClr val="accent1"/>
                </a:solidFill>
                <a:latin typeface="+mn-lt"/>
              </a:rPr>
              <a:t>Bonne</a:t>
            </a:r>
            <a:r>
              <a:rPr lang="fr-FR" sz="3200" cap="all" noProof="0">
                <a:latin typeface="+mn-lt"/>
              </a:rPr>
              <a:t>/</a:t>
            </a:r>
            <a:r>
              <a:rPr lang="fr-FR" sz="3200" b="1" cap="all" noProof="0">
                <a:solidFill>
                  <a:schemeClr val="accent1"/>
                </a:solidFill>
                <a:latin typeface="+mn-lt"/>
              </a:rPr>
              <a:t>mauvaise réponse</a:t>
            </a:r>
          </a:p>
        </p:txBody>
      </p:sp>
      <p:pic>
        <p:nvPicPr>
          <p:cNvPr id="4" name="Immagine 3" descr="Immagine che contiene testo, veicolo, multimediale, automobile&#10;&#10;Il contenuto generato dall'IA potrebbe non essere corretto.">
            <a:extLst>
              <a:ext uri="{FF2B5EF4-FFF2-40B4-BE49-F238E27FC236}">
                <a16:creationId xmlns:a16="http://schemas.microsoft.com/office/drawing/2014/main" id="{6C3227F7-4934-2E5F-A5FA-47DB0026546B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26" y="2433916"/>
            <a:ext cx="3686551" cy="2457701"/>
          </a:xfrm>
          <a:prstGeom prst="rect">
            <a:avLst/>
          </a:prstGeom>
        </p:spPr>
      </p:pic>
      <p:pic>
        <p:nvPicPr>
          <p:cNvPr id="6" name="Immagine 5" descr="Immagine che contiene testo, automobile, veicolo, multimediale&#10;&#10;Il contenuto generato dall'IA potrebbe non essere corretto.">
            <a:extLst>
              <a:ext uri="{FF2B5EF4-FFF2-40B4-BE49-F238E27FC236}">
                <a16:creationId xmlns:a16="http://schemas.microsoft.com/office/drawing/2014/main" id="{D7D3F883-FB00-EDF8-C091-020335F972F0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3834" y="2400949"/>
            <a:ext cx="3736002" cy="2490668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C547129C-D8F9-CAFD-E3A4-5A49B512F56A}"/>
              </a:ext>
            </a:extLst>
          </p:cNvPr>
          <p:cNvSpPr/>
          <p:nvPr/>
        </p:nvSpPr>
        <p:spPr>
          <a:xfrm>
            <a:off x="681039" y="1363678"/>
            <a:ext cx="10917625" cy="4352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>
                <a:solidFill>
                  <a:schemeClr val="tx1"/>
                </a:solidFill>
              </a:rPr>
              <a:t>Les modes d’énergie peuvent être sélectionnés de deux manières :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B7E88901-3A81-A88F-7211-8B85D37CEB65}"/>
              </a:ext>
            </a:extLst>
          </p:cNvPr>
          <p:cNvSpPr/>
          <p:nvPr/>
        </p:nvSpPr>
        <p:spPr>
          <a:xfrm>
            <a:off x="681040" y="1965695"/>
            <a:ext cx="3958012" cy="4352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>
                <a:solidFill>
                  <a:schemeClr val="bg1"/>
                </a:solidFill>
              </a:rPr>
              <a:t>Dans le menu Paramètres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8A32BC87-CD9A-418D-9506-DE4B23E7F366}"/>
              </a:ext>
            </a:extLst>
          </p:cNvPr>
          <p:cNvSpPr/>
          <p:nvPr/>
        </p:nvSpPr>
        <p:spPr>
          <a:xfrm>
            <a:off x="6956981" y="1965695"/>
            <a:ext cx="4641682" cy="4352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>
                <a:solidFill>
                  <a:schemeClr val="bg1"/>
                </a:solidFill>
              </a:rPr>
              <a:t>Dans le menu d’action rapide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09801963-F132-D14E-7FC6-F1D98F59C52E}"/>
              </a:ext>
            </a:extLst>
          </p:cNvPr>
          <p:cNvSpPr/>
          <p:nvPr/>
        </p:nvSpPr>
        <p:spPr>
          <a:xfrm>
            <a:off x="681039" y="5805377"/>
            <a:ext cx="10917625" cy="4352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i="1" dirty="0">
                <a:solidFill>
                  <a:schemeClr val="tx1"/>
                </a:solidFill>
              </a:rPr>
              <a:t>Cliquez sur la case bleu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06446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60CC2D-EE4B-812D-2A1B-1F5FB6F147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3A764E7-F1CB-C69B-16C0-A412F74F83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RAPPORT</a:t>
            </a:r>
          </a:p>
        </p:txBody>
      </p:sp>
      <p:pic>
        <p:nvPicPr>
          <p:cNvPr id="12" name="Immagine 11" descr="Immagine che contiene schizzo, disegno, Line art, illustrazione&#10;&#10;Il contenuto generato dall'IA potrebbe non essere corretto.">
            <a:extLst>
              <a:ext uri="{FF2B5EF4-FFF2-40B4-BE49-F238E27FC236}">
                <a16:creationId xmlns:a16="http://schemas.microsoft.com/office/drawing/2014/main" id="{CA2DF9A1-5B90-0381-085F-768A914233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58"/>
          <a:stretch>
            <a:fillRect/>
          </a:stretch>
        </p:blipFill>
        <p:spPr>
          <a:xfrm>
            <a:off x="5300475" y="1003690"/>
            <a:ext cx="6372030" cy="5143958"/>
          </a:xfrm>
          <a:prstGeom prst="rect">
            <a:avLst/>
          </a:prstGeom>
        </p:spPr>
      </p:pic>
      <p:pic>
        <p:nvPicPr>
          <p:cNvPr id="4" name="Immagine 3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236FA0DC-CA6B-5323-0EAD-719F00B5199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>
            <a:off x="4556225" y="875307"/>
            <a:ext cx="4789353" cy="3033443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CE500BB-34DA-8889-559C-2A45863C99E6}"/>
              </a:ext>
            </a:extLst>
          </p:cNvPr>
          <p:cNvSpPr txBox="1"/>
          <p:nvPr/>
        </p:nvSpPr>
        <p:spPr>
          <a:xfrm>
            <a:off x="869951" y="4120801"/>
            <a:ext cx="56673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fr-FR" sz="2400" b="1" noProof="0">
                <a:solidFill>
                  <a:schemeClr val="accent1"/>
                </a:solidFill>
                <a:cs typeface="Arial" panose="020B0604020202020204" pitchFamily="34" charset="0"/>
              </a:rPr>
              <a:t>À cette fin, que pensez-vous de rencontrer notre client et de le former sur la meilleure façon de le conseiller sur l’utilisation des modes énergétiques ?</a:t>
            </a: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148F51FA-E400-44BF-B994-B21A75D8D976}"/>
              </a:ext>
            </a:extLst>
          </p:cNvPr>
          <p:cNvSpPr/>
          <p:nvPr/>
        </p:nvSpPr>
        <p:spPr>
          <a:xfrm>
            <a:off x="4699551" y="1314450"/>
            <a:ext cx="3777700" cy="2443523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fr-FR" sz="2800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Félicitations !</a:t>
            </a:r>
          </a:p>
          <a:p>
            <a:pPr lvl="0" algn="ctr">
              <a:spcAft>
                <a:spcPts val="1200"/>
              </a:spcAft>
              <a:defRPr/>
            </a:pPr>
            <a:r>
              <a:rPr lang="fr-FR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Votre batterie de connaissances est à 100 %. Vous êtes entièrement chargé et prêt à guider les clients en toute confiance à l’aide des modes énergétiques.</a:t>
            </a: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4F186EA0-BA68-335D-9D74-44B0EC530DBA}"/>
              </a:ext>
            </a:extLst>
          </p:cNvPr>
          <p:cNvGrpSpPr/>
          <p:nvPr/>
        </p:nvGrpSpPr>
        <p:grpSpPr>
          <a:xfrm>
            <a:off x="744904" y="1487979"/>
            <a:ext cx="2712421" cy="1052920"/>
            <a:chOff x="744904" y="1487979"/>
            <a:chExt cx="1922789" cy="746397"/>
          </a:xfrm>
        </p:grpSpPr>
        <p:grpSp>
          <p:nvGrpSpPr>
            <p:cNvPr id="21" name="Gruppo 20">
              <a:extLst>
                <a:ext uri="{FF2B5EF4-FFF2-40B4-BE49-F238E27FC236}">
                  <a16:creationId xmlns:a16="http://schemas.microsoft.com/office/drawing/2014/main" id="{7CC16DD7-BF2E-9F5A-6D0B-83D76F28D07C}"/>
                </a:ext>
              </a:extLst>
            </p:cNvPr>
            <p:cNvGrpSpPr/>
            <p:nvPr/>
          </p:nvGrpSpPr>
          <p:grpSpPr>
            <a:xfrm>
              <a:off x="744904" y="1487979"/>
              <a:ext cx="1922789" cy="715458"/>
              <a:chOff x="731840" y="3429000"/>
              <a:chExt cx="8371544" cy="2908535"/>
            </a:xfrm>
          </p:grpSpPr>
          <p:sp>
            <p:nvSpPr>
              <p:cNvPr id="22" name="Rettangolo con angoli arrotondati 21">
                <a:extLst>
                  <a:ext uri="{FF2B5EF4-FFF2-40B4-BE49-F238E27FC236}">
                    <a16:creationId xmlns:a16="http://schemas.microsoft.com/office/drawing/2014/main" id="{BFEC7CB9-5574-395E-CB78-4000DF9C8FB0}"/>
                  </a:ext>
                </a:extLst>
              </p:cNvPr>
              <p:cNvSpPr/>
              <p:nvPr/>
            </p:nvSpPr>
            <p:spPr>
              <a:xfrm>
                <a:off x="731840" y="3429000"/>
                <a:ext cx="7685354" cy="2908535"/>
              </a:xfrm>
              <a:prstGeom prst="roundRect">
                <a:avLst>
                  <a:gd name="adj" fmla="val 13456"/>
                </a:avLst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noProof="0" dirty="0"/>
              </a:p>
            </p:txBody>
          </p:sp>
          <p:sp>
            <p:nvSpPr>
              <p:cNvPr id="23" name="Rettangolo con angoli in alto arrotondati 22">
                <a:extLst>
                  <a:ext uri="{FF2B5EF4-FFF2-40B4-BE49-F238E27FC236}">
                    <a16:creationId xmlns:a16="http://schemas.microsoft.com/office/drawing/2014/main" id="{0AE8102E-AEDE-6E07-5DA7-29232B549ABE}"/>
                  </a:ext>
                </a:extLst>
              </p:cNvPr>
              <p:cNvSpPr/>
              <p:nvPr/>
            </p:nvSpPr>
            <p:spPr>
              <a:xfrm rot="5400000">
                <a:off x="8029774" y="4537167"/>
                <a:ext cx="1461032" cy="686189"/>
              </a:xfrm>
              <a:prstGeom prst="round2SameRect">
                <a:avLst>
                  <a:gd name="adj1" fmla="val 35898"/>
                  <a:gd name="adj2" fmla="val 0"/>
                </a:avLst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noProof="0" dirty="0"/>
              </a:p>
            </p:txBody>
          </p:sp>
        </p:grpSp>
        <p:grpSp>
          <p:nvGrpSpPr>
            <p:cNvPr id="24" name="Gruppo 23">
              <a:extLst>
                <a:ext uri="{FF2B5EF4-FFF2-40B4-BE49-F238E27FC236}">
                  <a16:creationId xmlns:a16="http://schemas.microsoft.com/office/drawing/2014/main" id="{1F3F4919-BFA8-F5DE-35BA-62BD11CAFE6F}"/>
                </a:ext>
              </a:extLst>
            </p:cNvPr>
            <p:cNvGrpSpPr/>
            <p:nvPr/>
          </p:nvGrpSpPr>
          <p:grpSpPr>
            <a:xfrm>
              <a:off x="850968" y="1565577"/>
              <a:ext cx="1568633" cy="359394"/>
              <a:chOff x="1747939" y="3684158"/>
              <a:chExt cx="5981680" cy="1370482"/>
            </a:xfrm>
          </p:grpSpPr>
          <p:sp>
            <p:nvSpPr>
              <p:cNvPr id="25" name="Rettangolo 24">
                <a:extLst>
                  <a:ext uri="{FF2B5EF4-FFF2-40B4-BE49-F238E27FC236}">
                    <a16:creationId xmlns:a16="http://schemas.microsoft.com/office/drawing/2014/main" id="{67B29AE4-8784-15BC-F1DC-4E2940AB0810}"/>
                  </a:ext>
                </a:extLst>
              </p:cNvPr>
              <p:cNvSpPr/>
              <p:nvPr/>
            </p:nvSpPr>
            <p:spPr>
              <a:xfrm>
                <a:off x="1747939" y="3684158"/>
                <a:ext cx="1371597" cy="1370482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3600" b="1" noProof="0"/>
                  <a:t>L</a:t>
                </a:r>
              </a:p>
            </p:txBody>
          </p:sp>
          <p:sp>
            <p:nvSpPr>
              <p:cNvPr id="26" name="Rettangolo 25">
                <a:extLst>
                  <a:ext uri="{FF2B5EF4-FFF2-40B4-BE49-F238E27FC236}">
                    <a16:creationId xmlns:a16="http://schemas.microsoft.com/office/drawing/2014/main" id="{44887C5C-35E9-37F1-E5B1-44B8DB678184}"/>
                  </a:ext>
                </a:extLst>
              </p:cNvPr>
              <p:cNvSpPr/>
              <p:nvPr/>
            </p:nvSpPr>
            <p:spPr>
              <a:xfrm>
                <a:off x="3287631" y="3684158"/>
                <a:ext cx="1371597" cy="1370482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3600" b="1" noProof="0"/>
                  <a:t>E</a:t>
                </a:r>
              </a:p>
            </p:txBody>
          </p:sp>
          <p:sp>
            <p:nvSpPr>
              <p:cNvPr id="27" name="Rettangolo 26">
                <a:extLst>
                  <a:ext uri="{FF2B5EF4-FFF2-40B4-BE49-F238E27FC236}">
                    <a16:creationId xmlns:a16="http://schemas.microsoft.com/office/drawing/2014/main" id="{1ED638A8-5BC4-71C6-68EC-CD639C1FBFE4}"/>
                  </a:ext>
                </a:extLst>
              </p:cNvPr>
              <p:cNvSpPr/>
              <p:nvPr/>
            </p:nvSpPr>
            <p:spPr>
              <a:xfrm>
                <a:off x="4822822" y="3684158"/>
                <a:ext cx="1371601" cy="1370482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3600" b="1" noProof="0"/>
                  <a:t>A</a:t>
                </a:r>
              </a:p>
            </p:txBody>
          </p:sp>
          <p:sp>
            <p:nvSpPr>
              <p:cNvPr id="28" name="Rettangolo 27">
                <a:extLst>
                  <a:ext uri="{FF2B5EF4-FFF2-40B4-BE49-F238E27FC236}">
                    <a16:creationId xmlns:a16="http://schemas.microsoft.com/office/drawing/2014/main" id="{7A6C39AE-4AB8-0D54-5A10-475FA96739ED}"/>
                  </a:ext>
                </a:extLst>
              </p:cNvPr>
              <p:cNvSpPr/>
              <p:nvPr/>
            </p:nvSpPr>
            <p:spPr>
              <a:xfrm>
                <a:off x="6358022" y="3684158"/>
                <a:ext cx="1371597" cy="1370482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3600" b="1" noProof="0"/>
                  <a:t>P</a:t>
                </a:r>
              </a:p>
            </p:txBody>
          </p:sp>
        </p:grpSp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E197FF19-9FE9-3372-48AB-F5BC8B9B4C8D}"/>
                </a:ext>
              </a:extLst>
            </p:cNvPr>
            <p:cNvSpPr/>
            <p:nvPr/>
          </p:nvSpPr>
          <p:spPr>
            <a:xfrm>
              <a:off x="850968" y="1874982"/>
              <a:ext cx="1568633" cy="35939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000" b="1" noProof="0">
                  <a:solidFill>
                    <a:schemeClr val="accent6"/>
                  </a:solidFill>
                </a:rPr>
                <a:t>100 %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9259652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E56FF-5BA5-A53D-AE2A-147994A6E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 descr="Immagine che contiene schizzo, disegno, Line art, clipart&#10;&#10;Il contenuto generato dall'IA potrebbe non essere corretto.">
            <a:extLst>
              <a:ext uri="{FF2B5EF4-FFF2-40B4-BE49-F238E27FC236}">
                <a16:creationId xmlns:a16="http://schemas.microsoft.com/office/drawing/2014/main" id="{33DF7D7E-E978-7E7E-6B0F-FF4D423790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8" r="27646"/>
          <a:stretch>
            <a:fillRect/>
          </a:stretch>
        </p:blipFill>
        <p:spPr>
          <a:xfrm>
            <a:off x="6578793" y="994289"/>
            <a:ext cx="5594158" cy="5139811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80580566-70F0-AC66-DE91-52557A068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RAPPORT</a:t>
            </a:r>
          </a:p>
        </p:txBody>
      </p:sp>
      <p:grpSp>
        <p:nvGrpSpPr>
          <p:cNvPr id="4" name="Gruppo 3">
            <a:extLst>
              <a:ext uri="{FF2B5EF4-FFF2-40B4-BE49-F238E27FC236}">
                <a16:creationId xmlns:a16="http://schemas.microsoft.com/office/drawing/2014/main" id="{6811073E-C7F1-A7ED-D95E-538BB2A696B7}"/>
              </a:ext>
            </a:extLst>
          </p:cNvPr>
          <p:cNvGrpSpPr/>
          <p:nvPr/>
        </p:nvGrpSpPr>
        <p:grpSpPr>
          <a:xfrm>
            <a:off x="744904" y="1487979"/>
            <a:ext cx="2712421" cy="1052920"/>
            <a:chOff x="744904" y="1487979"/>
            <a:chExt cx="1922789" cy="746397"/>
          </a:xfrm>
        </p:grpSpPr>
        <p:grpSp>
          <p:nvGrpSpPr>
            <p:cNvPr id="6" name="Gruppo 5">
              <a:extLst>
                <a:ext uri="{FF2B5EF4-FFF2-40B4-BE49-F238E27FC236}">
                  <a16:creationId xmlns:a16="http://schemas.microsoft.com/office/drawing/2014/main" id="{35F14B35-0C8D-A905-979D-2CAD7BAA648A}"/>
                </a:ext>
              </a:extLst>
            </p:cNvPr>
            <p:cNvGrpSpPr/>
            <p:nvPr/>
          </p:nvGrpSpPr>
          <p:grpSpPr>
            <a:xfrm>
              <a:off x="744904" y="1487979"/>
              <a:ext cx="1922789" cy="715458"/>
              <a:chOff x="731840" y="3429000"/>
              <a:chExt cx="8371544" cy="2908535"/>
            </a:xfrm>
          </p:grpSpPr>
          <p:sp>
            <p:nvSpPr>
              <p:cNvPr id="26" name="Rettangolo con angoli arrotondati 25">
                <a:extLst>
                  <a:ext uri="{FF2B5EF4-FFF2-40B4-BE49-F238E27FC236}">
                    <a16:creationId xmlns:a16="http://schemas.microsoft.com/office/drawing/2014/main" id="{7442D5A0-8650-C871-C710-6E8E15F6E671}"/>
                  </a:ext>
                </a:extLst>
              </p:cNvPr>
              <p:cNvSpPr/>
              <p:nvPr/>
            </p:nvSpPr>
            <p:spPr>
              <a:xfrm>
                <a:off x="731840" y="3429000"/>
                <a:ext cx="7685355" cy="2908535"/>
              </a:xfrm>
              <a:prstGeom prst="roundRect">
                <a:avLst>
                  <a:gd name="adj" fmla="val 13456"/>
                </a:avLst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noProof="0" dirty="0"/>
              </a:p>
            </p:txBody>
          </p:sp>
          <p:sp>
            <p:nvSpPr>
              <p:cNvPr id="27" name="Rettangolo con angoli in alto arrotondati 26">
                <a:extLst>
                  <a:ext uri="{FF2B5EF4-FFF2-40B4-BE49-F238E27FC236}">
                    <a16:creationId xmlns:a16="http://schemas.microsoft.com/office/drawing/2014/main" id="{A85F33B8-B32F-E414-6CBC-928E526AC386}"/>
                  </a:ext>
                </a:extLst>
              </p:cNvPr>
              <p:cNvSpPr/>
              <p:nvPr/>
            </p:nvSpPr>
            <p:spPr>
              <a:xfrm rot="5400000">
                <a:off x="8029774" y="4537167"/>
                <a:ext cx="1461032" cy="686189"/>
              </a:xfrm>
              <a:prstGeom prst="round2SameRect">
                <a:avLst>
                  <a:gd name="adj1" fmla="val 35898"/>
                  <a:gd name="adj2" fmla="val 0"/>
                </a:avLst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noProof="0" dirty="0"/>
              </a:p>
            </p:txBody>
          </p:sp>
        </p:grpSp>
        <p:grpSp>
          <p:nvGrpSpPr>
            <p:cNvPr id="8" name="Gruppo 7">
              <a:extLst>
                <a:ext uri="{FF2B5EF4-FFF2-40B4-BE49-F238E27FC236}">
                  <a16:creationId xmlns:a16="http://schemas.microsoft.com/office/drawing/2014/main" id="{362F4339-DBD0-6D0C-E423-6FE904A60C91}"/>
                </a:ext>
              </a:extLst>
            </p:cNvPr>
            <p:cNvGrpSpPr/>
            <p:nvPr/>
          </p:nvGrpSpPr>
          <p:grpSpPr>
            <a:xfrm>
              <a:off x="850968" y="1565577"/>
              <a:ext cx="1568633" cy="359394"/>
              <a:chOff x="1747939" y="3684158"/>
              <a:chExt cx="5981680" cy="1370482"/>
            </a:xfrm>
          </p:grpSpPr>
          <p:sp>
            <p:nvSpPr>
              <p:cNvPr id="12" name="Rettangolo 11">
                <a:extLst>
                  <a:ext uri="{FF2B5EF4-FFF2-40B4-BE49-F238E27FC236}">
                    <a16:creationId xmlns:a16="http://schemas.microsoft.com/office/drawing/2014/main" id="{C6E491B9-0A8D-2484-4436-883AE609ED04}"/>
                  </a:ext>
                </a:extLst>
              </p:cNvPr>
              <p:cNvSpPr/>
              <p:nvPr/>
            </p:nvSpPr>
            <p:spPr>
              <a:xfrm>
                <a:off x="1747939" y="3684158"/>
                <a:ext cx="1371597" cy="1370482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3600" b="1" noProof="0"/>
                  <a:t>L</a:t>
                </a:r>
              </a:p>
            </p:txBody>
          </p:sp>
          <p:sp>
            <p:nvSpPr>
              <p:cNvPr id="13" name="Rettangolo 12">
                <a:extLst>
                  <a:ext uri="{FF2B5EF4-FFF2-40B4-BE49-F238E27FC236}">
                    <a16:creationId xmlns:a16="http://schemas.microsoft.com/office/drawing/2014/main" id="{C6D83AE2-11AC-6E33-BA3E-9EC38E60640B}"/>
                  </a:ext>
                </a:extLst>
              </p:cNvPr>
              <p:cNvSpPr/>
              <p:nvPr/>
            </p:nvSpPr>
            <p:spPr>
              <a:xfrm>
                <a:off x="3287631" y="3684158"/>
                <a:ext cx="1371597" cy="1370482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3600" b="1" noProof="0"/>
                  <a:t>E</a:t>
                </a:r>
              </a:p>
            </p:txBody>
          </p:sp>
          <p:sp>
            <p:nvSpPr>
              <p:cNvPr id="14" name="Rettangolo 13">
                <a:extLst>
                  <a:ext uri="{FF2B5EF4-FFF2-40B4-BE49-F238E27FC236}">
                    <a16:creationId xmlns:a16="http://schemas.microsoft.com/office/drawing/2014/main" id="{2E31ABA4-476D-49F0-49CC-1121B2499C1A}"/>
                  </a:ext>
                </a:extLst>
              </p:cNvPr>
              <p:cNvSpPr/>
              <p:nvPr/>
            </p:nvSpPr>
            <p:spPr>
              <a:xfrm>
                <a:off x="4822822" y="3684158"/>
                <a:ext cx="1371601" cy="1370482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3600" b="1" noProof="0"/>
                  <a:t>A</a:t>
                </a:r>
              </a:p>
            </p:txBody>
          </p:sp>
          <p:sp>
            <p:nvSpPr>
              <p:cNvPr id="25" name="Rettangolo 24">
                <a:extLst>
                  <a:ext uri="{FF2B5EF4-FFF2-40B4-BE49-F238E27FC236}">
                    <a16:creationId xmlns:a16="http://schemas.microsoft.com/office/drawing/2014/main" id="{D2E1A96B-D8D2-ABB6-9A20-8CFCD495A45F}"/>
                  </a:ext>
                </a:extLst>
              </p:cNvPr>
              <p:cNvSpPr/>
              <p:nvPr/>
            </p:nvSpPr>
            <p:spPr>
              <a:xfrm>
                <a:off x="6358022" y="3684158"/>
                <a:ext cx="1371597" cy="1370482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3600" b="1" noProof="0"/>
                  <a:t>P</a:t>
                </a:r>
              </a:p>
            </p:txBody>
          </p:sp>
        </p:grpSp>
        <p:sp>
          <p:nvSpPr>
            <p:cNvPr id="10" name="Rettangolo 9">
              <a:extLst>
                <a:ext uri="{FF2B5EF4-FFF2-40B4-BE49-F238E27FC236}">
                  <a16:creationId xmlns:a16="http://schemas.microsoft.com/office/drawing/2014/main" id="{788957D7-73A8-BA92-D00E-8F7CC319476D}"/>
                </a:ext>
              </a:extLst>
            </p:cNvPr>
            <p:cNvSpPr/>
            <p:nvPr/>
          </p:nvSpPr>
          <p:spPr>
            <a:xfrm>
              <a:off x="850968" y="1874982"/>
              <a:ext cx="1568633" cy="35939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000" b="1" noProof="0">
                  <a:solidFill>
                    <a:srgbClr val="FF0000"/>
                  </a:solidFill>
                </a:rPr>
                <a:t>50 %</a:t>
              </a:r>
            </a:p>
          </p:txBody>
        </p:sp>
      </p:grpSp>
      <p:pic>
        <p:nvPicPr>
          <p:cNvPr id="15" name="Immagine 14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B18B21E3-D50D-156B-D933-C7BD5B51F6A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>
            <a:off x="4556225" y="875308"/>
            <a:ext cx="4789353" cy="2754284"/>
          </a:xfrm>
          <a:prstGeom prst="rect">
            <a:avLst/>
          </a:prstGeom>
        </p:spPr>
      </p:pic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87AAE9A8-7182-03C9-795C-84E8FF29852C}"/>
              </a:ext>
            </a:extLst>
          </p:cNvPr>
          <p:cNvSpPr txBox="1"/>
          <p:nvPr/>
        </p:nvSpPr>
        <p:spPr>
          <a:xfrm>
            <a:off x="869951" y="4120801"/>
            <a:ext cx="56673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fr-FR" sz="2400" b="1" noProof="0">
                <a:solidFill>
                  <a:schemeClr val="accent1"/>
                </a:solidFill>
                <a:cs typeface="Arial" panose="020B0604020202020204" pitchFamily="34" charset="0"/>
              </a:rPr>
              <a:t>Et maintenant, que pensez-vous de rencontrer notre client et de le former sur la meilleure façon de le conseiller sur l’utilisation des modes énergétiques ?</a:t>
            </a:r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F781D527-DD2A-1FAE-E95E-F7883C0672F3}"/>
              </a:ext>
            </a:extLst>
          </p:cNvPr>
          <p:cNvSpPr/>
          <p:nvPr/>
        </p:nvSpPr>
        <p:spPr>
          <a:xfrm>
            <a:off x="4804244" y="1003690"/>
            <a:ext cx="3549098" cy="242531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fr-FR" sz="1600" b="1" noProof="0" dirty="0">
                <a:solidFill>
                  <a:srgbClr val="FF0000"/>
                </a:solidFill>
                <a:cs typeface="Arial" panose="020B0604020202020204" pitchFamily="34" charset="0"/>
                <a:sym typeface="Arial"/>
              </a:rPr>
              <a:t>On y est presque !</a:t>
            </a:r>
            <a:br>
              <a:rPr lang="fr-FR" sz="1600" b="1" noProof="0" dirty="0">
                <a:solidFill>
                  <a:srgbClr val="FF0000"/>
                </a:solidFill>
                <a:cs typeface="Arial" panose="020B0604020202020204" pitchFamily="34" charset="0"/>
                <a:sym typeface="Arial"/>
              </a:rPr>
            </a:br>
            <a:r>
              <a:rPr lang="fr-FR" sz="16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Votre batterie de connaissances n’est pas encore à 100 %, mais vous êtes sur la bonne voie. Passez en revue les sections qui ont besoin d’attention et continuez à vous entraîner jusqu’à ce que vous atteigniez la pleine charge.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40877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29F54A-FF43-E111-7769-581DC0F416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64A43FBF-4045-1D34-0728-759A9CF3BFF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A86C2BBD-855F-F95C-8671-2FFEFD493030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fr-FR" sz="2000" noProof="0">
                <a:solidFill>
                  <a:schemeClr val="tx1"/>
                </a:solidFill>
              </a:rPr>
              <a:t>Introduction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FF724284-5673-21AD-3EDF-5C437D765A54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noProof="0"/>
              <a:t>Programme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788CF835-40FF-9E7C-8AD4-CC69A582A21A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fr-FR" sz="2000" noProof="0"/>
              <a:t>La technologie REEV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fr-FR" noProof="0"/>
              <a:t>Comment cela fonctionne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fr-FR" noProof="0"/>
              <a:t>Bon à savoir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F5F14AC-BDD9-9A3D-7A99-146A1744AD56}"/>
              </a:ext>
            </a:extLst>
          </p:cNvPr>
          <p:cNvSpPr txBox="1"/>
          <p:nvPr/>
        </p:nvSpPr>
        <p:spPr>
          <a:xfrm>
            <a:off x="6809739" y="4301261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fr-FR" sz="2000" noProof="0"/>
              <a:t>Conclusion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EB61BDB-2EB1-9143-B3FD-37DD3404FE16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  <a:defRPr sz="20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>
              <a:buFont typeface="+mj-lt"/>
              <a:buAutoNum type="arabicPeriod" startAt="3"/>
            </a:pPr>
            <a:r>
              <a:rPr lang="fr-FR" noProof="0"/>
              <a:t>Spécifications techniques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9A97B0C0-2414-B336-7ED4-D6DD82C1952C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3"/>
              <a:defRPr sz="20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>
              <a:buFont typeface="+mj-lt"/>
              <a:buAutoNum type="arabicPeriod" startAt="4"/>
            </a:pPr>
            <a:r>
              <a:rPr lang="fr-FR" noProof="0"/>
              <a:t>Votre rôle est essentiel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0E1AA380-F2CF-920B-99B5-08F42A192E9B}"/>
              </a:ext>
            </a:extLst>
          </p:cNvPr>
          <p:cNvSpPr txBox="1"/>
          <p:nvPr/>
        </p:nvSpPr>
        <p:spPr>
          <a:xfrm>
            <a:off x="6809739" y="3836557"/>
            <a:ext cx="4981063" cy="4001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 startAt="4"/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Font typeface="+mj-lt"/>
              <a:buAutoNum type="arabicPeriod" startAt="5"/>
            </a:pPr>
            <a:r>
              <a:rPr lang="fr-FR" noProof="0"/>
              <a:t>Voyager avec notre client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D1E70DD-D0B1-3D72-645A-A9023062AED9}"/>
              </a:ext>
            </a:extLst>
          </p:cNvPr>
          <p:cNvSpPr txBox="1"/>
          <p:nvPr/>
        </p:nvSpPr>
        <p:spPr>
          <a:xfrm>
            <a:off x="6809739" y="476596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7"/>
            </a:pPr>
            <a:r>
              <a:rPr lang="fr-FR" sz="2000" noProof="0" dirty="0" err="1"/>
              <a:t>Questinnaire</a:t>
            </a:r>
            <a:r>
              <a:rPr lang="fr-FR" sz="2000" noProof="0" dirty="0"/>
              <a:t> final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2826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build="p"/>
      <p:bldP spid="5" grpId="0" build="p"/>
      <p:bldP spid="6" grpId="0" build="p"/>
      <p:bldP spid="8" grpId="0" build="p"/>
      <p:bldP spid="9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DB5E4C-B9AC-057B-1B65-63DD05AC13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C9ECB26A-2BC5-E765-8812-02BBD780B0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2" r="30672"/>
          <a:stretch>
            <a:fillRect/>
          </a:stretch>
        </p:blipFill>
        <p:spPr>
          <a:xfrm>
            <a:off x="293248" y="1022095"/>
            <a:ext cx="2149380" cy="5112004"/>
          </a:xfrm>
          <a:prstGeom prst="rect">
            <a:avLst/>
          </a:prstGeom>
        </p:spPr>
      </p:pic>
      <p:sp>
        <p:nvSpPr>
          <p:cNvPr id="28" name="Titolo 27">
            <a:extLst>
              <a:ext uri="{FF2B5EF4-FFF2-40B4-BE49-F238E27FC236}">
                <a16:creationId xmlns:a16="http://schemas.microsoft.com/office/drawing/2014/main" id="{818DC092-1556-D4B5-0195-31BBE90DF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Voyager avec nos clients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7F4EEB3-961C-C1A7-9DA6-22186F7ECD74}"/>
              </a:ext>
            </a:extLst>
          </p:cNvPr>
          <p:cNvSpPr txBox="1"/>
          <p:nvPr/>
        </p:nvSpPr>
        <p:spPr>
          <a:xfrm>
            <a:off x="2442628" y="1484672"/>
            <a:ext cx="945612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b="1" i="0" u="none" strike="noStrike" cap="none" spc="0" normalizeH="0" baseline="0">
                <a:ln>
                  <a:noFill/>
                </a:ln>
                <a:solidFill>
                  <a:srgbClr val="1F6040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pPr algn="l"/>
            <a:r>
              <a:rPr lang="fr-FR" sz="1600" b="0" noProof="0">
                <a:solidFill>
                  <a:schemeClr val="tx1"/>
                </a:solidFill>
              </a:rPr>
              <a:t>Et maintenant, place aux choses sérieuses ! </a:t>
            </a:r>
            <a:r>
              <a:rPr lang="fr-FR" sz="1600" noProof="0">
                <a:solidFill>
                  <a:schemeClr val="accent1"/>
                </a:solidFill>
              </a:rPr>
              <a:t>Nous sommes sur le point de rencontrer notre client et sa famille</a:t>
            </a:r>
            <a:r>
              <a:rPr lang="fr-FR" sz="1600" b="0" noProof="0">
                <a:solidFill>
                  <a:schemeClr val="tx1"/>
                </a:solidFill>
              </a:rPr>
              <a:t>, qui ont une journée chargée à venir et ont besoin de vos conseils.</a:t>
            </a:r>
          </a:p>
          <a:p>
            <a:pPr algn="l"/>
            <a:endParaRPr lang="en-US" sz="1600" b="0" noProof="0" dirty="0">
              <a:solidFill>
                <a:schemeClr val="tx1"/>
              </a:solidFill>
            </a:endParaRPr>
          </a:p>
          <a:p>
            <a:pPr algn="l"/>
            <a:r>
              <a:rPr lang="fr-FR" sz="1600">
                <a:solidFill>
                  <a:schemeClr val="accent1"/>
                </a:solidFill>
              </a:rPr>
              <a:t>Les clients font face à des besoins différents chaque jour. Le B10 REEV est conçu pour tous les satisfaire </a:t>
            </a:r>
            <a:r>
              <a:rPr lang="fr-FR" sz="1600" b="0">
                <a:solidFill>
                  <a:schemeClr val="tx1"/>
                </a:solidFill>
              </a:rPr>
              <a:t>et vous êtes ici pour le dire clairement.</a:t>
            </a:r>
          </a:p>
          <a:p>
            <a:pPr algn="l"/>
            <a:r>
              <a:rPr lang="fr-FR" sz="1600" b="0">
                <a:solidFill>
                  <a:schemeClr val="tx1"/>
                </a:solidFill>
              </a:rPr>
              <a:t>Maintenant, entrons dans des situations réelles et apprenons à </a:t>
            </a:r>
            <a:r>
              <a:rPr lang="fr-FR" sz="1600">
                <a:solidFill>
                  <a:schemeClr val="accent1"/>
                </a:solidFill>
              </a:rPr>
              <a:t>guider les clients en toute confiance</a:t>
            </a:r>
            <a:r>
              <a:rPr lang="fr-FR" sz="160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2D6949C9-6B21-9F82-7A64-9BF77DD0E6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8" r="4798"/>
          <a:stretch/>
        </p:blipFill>
        <p:spPr>
          <a:xfrm>
            <a:off x="2709882" y="3886341"/>
            <a:ext cx="2078748" cy="1144447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E84095A1-DDBE-BB54-0D92-57ED7EA0AF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72353" y="3875129"/>
            <a:ext cx="2108485" cy="115566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095428C9-4E7E-C76C-4F59-357F1BE6E6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62975" y="3875129"/>
            <a:ext cx="2073092" cy="115566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8063BB43-C912-8E99-9546-F3F4C3D8036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35070" y="3875129"/>
            <a:ext cx="2081465" cy="115566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sp>
        <p:nvSpPr>
          <p:cNvPr id="25" name="Rettangolo con angoli arrotondati 24">
            <a:extLst>
              <a:ext uri="{FF2B5EF4-FFF2-40B4-BE49-F238E27FC236}">
                <a16:creationId xmlns:a16="http://schemas.microsoft.com/office/drawing/2014/main" id="{99D1BAE5-696F-5BA0-2001-244C508A1568}"/>
              </a:ext>
            </a:extLst>
          </p:cNvPr>
          <p:cNvSpPr/>
          <p:nvPr/>
        </p:nvSpPr>
        <p:spPr>
          <a:xfrm>
            <a:off x="6096000" y="5403635"/>
            <a:ext cx="1716505" cy="390247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noProof="0"/>
              <a:t>instructions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9A2B6C0-3B17-C0A8-341D-C342603AB55D}"/>
              </a:ext>
            </a:extLst>
          </p:cNvPr>
          <p:cNvSpPr txBox="1"/>
          <p:nvPr/>
        </p:nvSpPr>
        <p:spPr>
          <a:xfrm>
            <a:off x="7498393" y="6134470"/>
            <a:ext cx="1960199" cy="723530"/>
          </a:xfrm>
          <a:prstGeom prst="rect">
            <a:avLst/>
          </a:prstGeom>
          <a:solidFill>
            <a:schemeClr val="accent1"/>
          </a:solidFill>
        </p:spPr>
        <p:txBody>
          <a:bodyPr wrap="square" lIns="144000" rIns="144000" anchor="ctr">
            <a:noAutofit/>
          </a:bodyPr>
          <a:lstStyle/>
          <a:p>
            <a:pPr algn="r"/>
            <a:r>
              <a:rPr lang="fr-FR" sz="1600" i="1">
                <a:solidFill>
                  <a:srgbClr val="FFFFFF"/>
                </a:solidFill>
                <a:latin typeface="Montserrat" pitchFamily="2" charset="0"/>
              </a:rPr>
              <a:t>Cliquez sur le bouton pour en savoir plus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517E785-1259-703D-E584-2A83B3EEE19D}"/>
              </a:ext>
            </a:extLst>
          </p:cNvPr>
          <p:cNvSpPr txBox="1"/>
          <p:nvPr/>
        </p:nvSpPr>
        <p:spPr>
          <a:xfrm>
            <a:off x="3902324" y="3434337"/>
            <a:ext cx="61038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800" b="1">
                <a:solidFill>
                  <a:srgbClr val="586C98"/>
                </a:solidFill>
                <a:latin typeface="Montserrat" pitchFamily="2" charset="0"/>
              </a:rPr>
              <a:t>SCÉNARIOS CLIENT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0282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147270-60EE-0D81-D23E-DBA3B0B0F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 descr="Immagine che contiene disegno, schizzo, arte, Line art&#10;&#10;Il contenuto generato dall'IA potrebbe non essere corretto.">
            <a:extLst>
              <a:ext uri="{FF2B5EF4-FFF2-40B4-BE49-F238E27FC236}">
                <a16:creationId xmlns:a16="http://schemas.microsoft.com/office/drawing/2014/main" id="{1EE32063-98F5-C7A8-9C53-5453A117B5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2" r="30672"/>
          <a:stretch>
            <a:fillRect/>
          </a:stretch>
        </p:blipFill>
        <p:spPr>
          <a:xfrm>
            <a:off x="416019" y="1343906"/>
            <a:ext cx="2149380" cy="5112004"/>
          </a:xfrm>
          <a:prstGeom prst="rect">
            <a:avLst/>
          </a:prstGeom>
        </p:spPr>
      </p:pic>
      <p:cxnSp>
        <p:nvCxnSpPr>
          <p:cNvPr id="35" name="Connettore 2 34">
            <a:extLst>
              <a:ext uri="{FF2B5EF4-FFF2-40B4-BE49-F238E27FC236}">
                <a16:creationId xmlns:a16="http://schemas.microsoft.com/office/drawing/2014/main" id="{3C60C4E4-52AE-022E-036C-CE1F2D04F9D0}"/>
              </a:ext>
            </a:extLst>
          </p:cNvPr>
          <p:cNvCxnSpPr>
            <a:cxnSpLocks/>
          </p:cNvCxnSpPr>
          <p:nvPr/>
        </p:nvCxnSpPr>
        <p:spPr>
          <a:xfrm>
            <a:off x="8185178" y="5087463"/>
            <a:ext cx="0" cy="504000"/>
          </a:xfrm>
          <a:prstGeom prst="straightConnector1">
            <a:avLst/>
          </a:prstGeom>
          <a:ln w="127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diritto 37">
            <a:extLst>
              <a:ext uri="{FF2B5EF4-FFF2-40B4-BE49-F238E27FC236}">
                <a16:creationId xmlns:a16="http://schemas.microsoft.com/office/drawing/2014/main" id="{AE8583C9-0272-A0BB-792E-1829B7FB488A}"/>
              </a:ext>
            </a:extLst>
          </p:cNvPr>
          <p:cNvCxnSpPr>
            <a:cxnSpLocks/>
          </p:cNvCxnSpPr>
          <p:nvPr/>
        </p:nvCxnSpPr>
        <p:spPr>
          <a:xfrm>
            <a:off x="7800527" y="5087463"/>
            <a:ext cx="3578252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olo 27">
            <a:extLst>
              <a:ext uri="{FF2B5EF4-FFF2-40B4-BE49-F238E27FC236}">
                <a16:creationId xmlns:a16="http://schemas.microsoft.com/office/drawing/2014/main" id="{45EF0042-87ED-A926-4AD4-8D4CF026CE5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38956" y="498777"/>
            <a:ext cx="11114087" cy="682625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sz="3200" b="1" cap="all">
                <a:solidFill>
                  <a:srgbClr val="586C98"/>
                </a:solidFill>
                <a:latin typeface="+mn-lt"/>
              </a:rPr>
              <a:t>Gestion des scénarios clients</a:t>
            </a:r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EDA3F941-B94E-043C-2634-C896884F003D}"/>
              </a:ext>
            </a:extLst>
          </p:cNvPr>
          <p:cNvSpPr/>
          <p:nvPr/>
        </p:nvSpPr>
        <p:spPr>
          <a:xfrm>
            <a:off x="5213410" y="5675136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TextBox 4">
            <a:extLst>
              <a:ext uri="{FF2B5EF4-FFF2-40B4-BE49-F238E27FC236}">
                <a16:creationId xmlns:a16="http://schemas.microsoft.com/office/drawing/2014/main" id="{183E03FD-1484-2ECD-3EE5-28EA2D064E2E}"/>
              </a:ext>
            </a:extLst>
          </p:cNvPr>
          <p:cNvSpPr txBox="1"/>
          <p:nvPr/>
        </p:nvSpPr>
        <p:spPr>
          <a:xfrm>
            <a:off x="5314813" y="6131006"/>
            <a:ext cx="9318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b="1" noProof="0">
                <a:solidFill>
                  <a:srgbClr val="97D2FF"/>
                </a:solidFill>
                <a:sym typeface="Arial"/>
              </a:rPr>
              <a:t>Scénario </a:t>
            </a:r>
          </a:p>
        </p:txBody>
      </p:sp>
      <p:sp>
        <p:nvSpPr>
          <p:cNvPr id="23" name="TextBox 4">
            <a:extLst>
              <a:ext uri="{FF2B5EF4-FFF2-40B4-BE49-F238E27FC236}">
                <a16:creationId xmlns:a16="http://schemas.microsoft.com/office/drawing/2014/main" id="{3249C66B-BE32-0FEE-398E-144483F9CA6E}"/>
              </a:ext>
            </a:extLst>
          </p:cNvPr>
          <p:cNvSpPr txBox="1"/>
          <p:nvPr/>
        </p:nvSpPr>
        <p:spPr>
          <a:xfrm>
            <a:off x="6598314" y="606768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noProof="0" dirty="0">
                <a:sym typeface="Arial"/>
              </a:rPr>
              <a:t>Choisissez la réponse</a:t>
            </a:r>
          </a:p>
        </p:txBody>
      </p:sp>
      <p:pic>
        <p:nvPicPr>
          <p:cNvPr id="24" name="Immagine 23">
            <a:extLst>
              <a:ext uri="{FF2B5EF4-FFF2-40B4-BE49-F238E27FC236}">
                <a16:creationId xmlns:a16="http://schemas.microsoft.com/office/drawing/2014/main" id="{FDAA4B3C-A951-F69C-104A-106C99B82DF4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5747136"/>
            <a:ext cx="390306" cy="390306"/>
          </a:xfrm>
          <a:prstGeom prst="rect">
            <a:avLst/>
          </a:prstGeom>
        </p:spPr>
      </p:pic>
      <p:pic>
        <p:nvPicPr>
          <p:cNvPr id="30" name="Immagine 29">
            <a:extLst>
              <a:ext uri="{FF2B5EF4-FFF2-40B4-BE49-F238E27FC236}">
                <a16:creationId xmlns:a16="http://schemas.microsoft.com/office/drawing/2014/main" id="{3AAC3817-4701-8026-81E2-8D3DFF5633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5747136"/>
            <a:ext cx="390306" cy="390306"/>
          </a:xfrm>
          <a:prstGeom prst="rect">
            <a:avLst/>
          </a:prstGeom>
        </p:spPr>
      </p:pic>
      <p:sp>
        <p:nvSpPr>
          <p:cNvPr id="36" name="TextBox 4">
            <a:extLst>
              <a:ext uri="{FF2B5EF4-FFF2-40B4-BE49-F238E27FC236}">
                <a16:creationId xmlns:a16="http://schemas.microsoft.com/office/drawing/2014/main" id="{93F22C57-5256-0EF1-F704-703E03AB1F21}"/>
              </a:ext>
            </a:extLst>
          </p:cNvPr>
          <p:cNvSpPr txBox="1"/>
          <p:nvPr/>
        </p:nvSpPr>
        <p:spPr>
          <a:xfrm>
            <a:off x="8417195" y="6131006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1000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Feed-back </a:t>
            </a:r>
          </a:p>
        </p:txBody>
      </p:sp>
      <p:pic>
        <p:nvPicPr>
          <p:cNvPr id="37" name="Immagine 36">
            <a:extLst>
              <a:ext uri="{FF2B5EF4-FFF2-40B4-BE49-F238E27FC236}">
                <a16:creationId xmlns:a16="http://schemas.microsoft.com/office/drawing/2014/main" id="{75FA296D-8DDF-5172-3B92-2BE857C3F6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5747136"/>
            <a:ext cx="390306" cy="390306"/>
          </a:xfrm>
          <a:prstGeom prst="rect">
            <a:avLst/>
          </a:prstGeom>
        </p:spPr>
      </p:pic>
      <p:cxnSp>
        <p:nvCxnSpPr>
          <p:cNvPr id="39" name="Connettore diritto 38">
            <a:extLst>
              <a:ext uri="{FF2B5EF4-FFF2-40B4-BE49-F238E27FC236}">
                <a16:creationId xmlns:a16="http://schemas.microsoft.com/office/drawing/2014/main" id="{DD306720-F635-724D-F92A-2CD7A5A6ECC8}"/>
              </a:ext>
            </a:extLst>
          </p:cNvPr>
          <p:cNvCxnSpPr/>
          <p:nvPr/>
        </p:nvCxnSpPr>
        <p:spPr>
          <a:xfrm>
            <a:off x="6202784" y="5949000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diritto 39">
            <a:extLst>
              <a:ext uri="{FF2B5EF4-FFF2-40B4-BE49-F238E27FC236}">
                <a16:creationId xmlns:a16="http://schemas.microsoft.com/office/drawing/2014/main" id="{49965165-9EE1-9841-115C-4C280EF4B098}"/>
              </a:ext>
            </a:extLst>
          </p:cNvPr>
          <p:cNvCxnSpPr/>
          <p:nvPr/>
        </p:nvCxnSpPr>
        <p:spPr>
          <a:xfrm>
            <a:off x="7748293" y="5949000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A66CAC8-7377-6878-4171-C857680EDB02}"/>
              </a:ext>
            </a:extLst>
          </p:cNvPr>
          <p:cNvSpPr txBox="1"/>
          <p:nvPr/>
        </p:nvSpPr>
        <p:spPr>
          <a:xfrm>
            <a:off x="2565400" y="1343906"/>
            <a:ext cx="92916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b="1" i="0" u="none" strike="noStrike" cap="none" spc="0" normalizeH="0" baseline="0">
                <a:ln>
                  <a:noFill/>
                </a:ln>
                <a:solidFill>
                  <a:srgbClr val="1F6040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pPr algn="l"/>
            <a:r>
              <a:rPr lang="fr-FR" sz="1600" b="0" noProof="0">
                <a:solidFill>
                  <a:schemeClr val="tx1"/>
                </a:solidFill>
              </a:rPr>
              <a:t>Dans les pages suivantes, vous trouverez : 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ED110955-9B48-C610-3A58-434692B2DB75}"/>
              </a:ext>
            </a:extLst>
          </p:cNvPr>
          <p:cNvSpPr txBox="1"/>
          <p:nvPr/>
        </p:nvSpPr>
        <p:spPr>
          <a:xfrm>
            <a:off x="2565401" y="1802352"/>
            <a:ext cx="911224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b="1" i="0" u="none" strike="noStrike" cap="none" spc="0" normalizeH="0" baseline="0">
                <a:ln>
                  <a:noFill/>
                </a:ln>
                <a:solidFill>
                  <a:srgbClr val="1F6040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pPr marL="361950" indent="-276225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sz="1600" noProof="0">
                <a:solidFill>
                  <a:srgbClr val="586C98"/>
                </a:solidFill>
              </a:rPr>
              <a:t>Scénarios de la vie quotidienne </a:t>
            </a:r>
            <a:r>
              <a:rPr lang="fr-FR" sz="1600" b="0" noProof="0">
                <a:solidFill>
                  <a:schemeClr val="tx1"/>
                </a:solidFill>
              </a:rPr>
              <a:t>qui montrent la routine des clients et leurs besoins.</a:t>
            </a:r>
          </a:p>
          <a:p>
            <a:pPr marL="361950" indent="-276225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sz="1600" noProof="0">
                <a:solidFill>
                  <a:srgbClr val="586C98"/>
                </a:solidFill>
              </a:rPr>
              <a:t>Question interactive</a:t>
            </a:r>
            <a:r>
              <a:rPr lang="fr-FR" sz="1600" b="0" noProof="0">
                <a:solidFill>
                  <a:schemeClr val="tx1"/>
                </a:solidFill>
              </a:rPr>
              <a:t> : Vous devrez choisir le mode d’énergie le plus adapté aux scénarios du client parmi les options fournies. Faire le meilleur choix.</a:t>
            </a:r>
          </a:p>
          <a:p>
            <a:pPr marL="361950" indent="-276225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sz="1600" noProof="0">
                <a:solidFill>
                  <a:srgbClr val="586C98"/>
                </a:solidFill>
              </a:rPr>
              <a:t>Explication de la bonne réponse</a:t>
            </a:r>
            <a:br>
              <a:rPr lang="fr-FR" b="0" noProof="0">
                <a:solidFill>
                  <a:schemeClr val="tx1"/>
                </a:solidFill>
              </a:rPr>
            </a:br>
            <a:r>
              <a:rPr lang="fr-FR" sz="1600" b="0" noProof="0">
                <a:solidFill>
                  <a:schemeClr val="tx1"/>
                </a:solidFill>
              </a:rPr>
              <a:t>Après avoir répondu, vous recevrez un commentaire avec des conseils pour stimuler votre approche commerciale.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D6345A40-3859-7E59-7129-1014C4DC6698}"/>
              </a:ext>
            </a:extLst>
          </p:cNvPr>
          <p:cNvSpPr txBox="1"/>
          <p:nvPr/>
        </p:nvSpPr>
        <p:spPr>
          <a:xfrm>
            <a:off x="2565401" y="3824615"/>
            <a:ext cx="911224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1600" b="0" noProof="0" dirty="0">
                <a:solidFill>
                  <a:schemeClr val="tx1"/>
                </a:solidFill>
              </a:rPr>
              <a:t>Au bas de chaque page, vous verrez une </a:t>
            </a:r>
            <a:r>
              <a:rPr lang="fr-FR" sz="1600" b="1" noProof="0" dirty="0">
                <a:solidFill>
                  <a:srgbClr val="586C98"/>
                </a:solidFill>
              </a:rPr>
              <a:t>barre de progression </a:t>
            </a:r>
            <a:r>
              <a:rPr lang="fr-FR" sz="1600" b="0" noProof="0" dirty="0">
                <a:solidFill>
                  <a:schemeClr val="tx1"/>
                </a:solidFill>
              </a:rPr>
              <a:t>qui vous indique exactement où vous en êtes dans le cours.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E75EC27F-A98A-2056-ED2C-34198F2B228F}"/>
              </a:ext>
            </a:extLst>
          </p:cNvPr>
          <p:cNvSpPr txBox="1"/>
          <p:nvPr/>
        </p:nvSpPr>
        <p:spPr>
          <a:xfrm>
            <a:off x="7741203" y="4718131"/>
            <a:ext cx="3770776" cy="369332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600" noProof="0"/>
              <a:t>Étape du </a:t>
            </a:r>
            <a:r>
              <a:rPr lang="fr-FR" b="1" noProof="0">
                <a:solidFill>
                  <a:schemeClr val="accent1"/>
                </a:solidFill>
              </a:rPr>
              <a:t>scénario dans lequel</a:t>
            </a:r>
            <a:r>
              <a:rPr lang="fr-FR" sz="1600" noProof="0"/>
              <a:t> vous vous trouvez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AE823EA-28B6-728C-305F-1ECAE7F7DD12}"/>
              </a:ext>
            </a:extLst>
          </p:cNvPr>
          <p:cNvSpPr txBox="1"/>
          <p:nvPr/>
        </p:nvSpPr>
        <p:spPr>
          <a:xfrm>
            <a:off x="3410760" y="4469980"/>
            <a:ext cx="3770776" cy="584775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600" noProof="0"/>
              <a:t>L’</a:t>
            </a:r>
            <a:r>
              <a:rPr lang="fr-FR" sz="1600" b="1" noProof="0">
                <a:solidFill>
                  <a:srgbClr val="586C98"/>
                </a:solidFill>
              </a:rPr>
              <a:t>icône bleu clair </a:t>
            </a:r>
            <a:r>
              <a:rPr lang="fr-FR" sz="1600" noProof="0"/>
              <a:t>indique le sujet que vous consultez actuellement.</a:t>
            </a:r>
          </a:p>
        </p:txBody>
      </p:sp>
      <p:cxnSp>
        <p:nvCxnSpPr>
          <p:cNvPr id="11" name="Connettore 2 10">
            <a:extLst>
              <a:ext uri="{FF2B5EF4-FFF2-40B4-BE49-F238E27FC236}">
                <a16:creationId xmlns:a16="http://schemas.microsoft.com/office/drawing/2014/main" id="{5C6EE210-F790-AA4C-4498-CB77550CDD72}"/>
              </a:ext>
            </a:extLst>
          </p:cNvPr>
          <p:cNvCxnSpPr>
            <a:cxnSpLocks/>
          </p:cNvCxnSpPr>
          <p:nvPr/>
        </p:nvCxnSpPr>
        <p:spPr>
          <a:xfrm>
            <a:off x="5799278" y="5087463"/>
            <a:ext cx="0" cy="504000"/>
          </a:xfrm>
          <a:prstGeom prst="straightConnector1">
            <a:avLst/>
          </a:prstGeom>
          <a:ln w="127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A3B22199-AFBF-23A9-0B2C-0724991EC21C}"/>
              </a:ext>
            </a:extLst>
          </p:cNvPr>
          <p:cNvCxnSpPr>
            <a:cxnSpLocks/>
          </p:cNvCxnSpPr>
          <p:nvPr/>
        </p:nvCxnSpPr>
        <p:spPr>
          <a:xfrm>
            <a:off x="3485702" y="5087463"/>
            <a:ext cx="3578252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3494381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84899B-656A-9CCF-7D1B-610DE48B8C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olo 27">
            <a:extLst>
              <a:ext uri="{FF2B5EF4-FFF2-40B4-BE49-F238E27FC236}">
                <a16:creationId xmlns:a16="http://schemas.microsoft.com/office/drawing/2014/main" id="{A8D1FE63-4BEA-9C09-7971-83BEEED1F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SCÉNARIOS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1EE8E1-449C-1A92-A2F7-74D8E25E1B37}"/>
              </a:ext>
            </a:extLst>
          </p:cNvPr>
          <p:cNvSpPr txBox="1"/>
          <p:nvPr/>
        </p:nvSpPr>
        <p:spPr>
          <a:xfrm>
            <a:off x="468892" y="4442206"/>
            <a:ext cx="267655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1600" noProof="0">
                <a:cs typeface="Arial" panose="020B0604020202020204" pitchFamily="34" charset="0"/>
                <a:sym typeface="Arial"/>
              </a:rPr>
              <a:t>Scénario 1</a:t>
            </a:r>
            <a:br>
              <a:rPr lang="fr-FR" noProof="0">
                <a:solidFill>
                  <a:srgbClr val="1F6040"/>
                </a:solidFill>
                <a:cs typeface="Arial" panose="020B0604020202020204" pitchFamily="34" charset="0"/>
                <a:sym typeface="Arial"/>
              </a:rPr>
            </a:br>
            <a:r>
              <a:rPr lang="fr-FR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Routine quotidienne</a:t>
            </a: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7738D268-68B7-08BA-CD7E-E8B233C421EF}"/>
              </a:ext>
            </a:extLst>
          </p:cNvPr>
          <p:cNvSpPr txBox="1"/>
          <p:nvPr/>
        </p:nvSpPr>
        <p:spPr>
          <a:xfrm>
            <a:off x="3368581" y="4442206"/>
            <a:ext cx="267437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1600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Scénario 2 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b="1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Portée à distance</a:t>
            </a: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75847BA0-E6E4-3988-F68E-5B2B0DF3F31E}"/>
              </a:ext>
            </a:extLst>
          </p:cNvPr>
          <p:cNvSpPr txBox="1"/>
          <p:nvPr/>
        </p:nvSpPr>
        <p:spPr>
          <a:xfrm>
            <a:off x="6260919" y="4442206"/>
            <a:ext cx="268907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1600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Scénario 3 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b="1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Conduite EV étendue </a:t>
            </a:r>
          </a:p>
        </p:txBody>
      </p:sp>
      <p:sp>
        <p:nvSpPr>
          <p:cNvPr id="14" name="TextBox 4">
            <a:extLst>
              <a:ext uri="{FF2B5EF4-FFF2-40B4-BE49-F238E27FC236}">
                <a16:creationId xmlns:a16="http://schemas.microsoft.com/office/drawing/2014/main" id="{0C9A273C-C8A5-F93A-54C8-A8A32FBB967D}"/>
              </a:ext>
            </a:extLst>
          </p:cNvPr>
          <p:cNvSpPr txBox="1"/>
          <p:nvPr/>
        </p:nvSpPr>
        <p:spPr>
          <a:xfrm>
            <a:off x="9167958" y="4442206"/>
            <a:ext cx="268907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1600" noProof="0" dirty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Scénario 4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b="1" noProof="0" dirty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Conditions de conduite difficiles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72005E79-F453-ECCF-548D-F53ABAE927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" r="228"/>
          <a:stretch/>
        </p:blipFill>
        <p:spPr>
          <a:xfrm>
            <a:off x="468001" y="2869671"/>
            <a:ext cx="2700000" cy="151854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155F243F-EB69-9842-1A40-F454AD2B9F66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41620" y="2891592"/>
            <a:ext cx="2700000" cy="147986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CFFF14D9-C401-624B-5958-E9724151CF9A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0919" y="2880966"/>
            <a:ext cx="2683515" cy="1495944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17E38D10-F43D-FDB1-43E2-9BD46E5DE94B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2695" y="2875190"/>
            <a:ext cx="2703529" cy="150103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47AFB047-1BAF-2E9A-C07D-FD6B56E06FCF}"/>
              </a:ext>
            </a:extLst>
          </p:cNvPr>
          <p:cNvSpPr txBox="1"/>
          <p:nvPr/>
        </p:nvSpPr>
        <p:spPr>
          <a:xfrm>
            <a:off x="5514680" y="6134470"/>
            <a:ext cx="3943913" cy="723530"/>
          </a:xfrm>
          <a:prstGeom prst="rect">
            <a:avLst/>
          </a:prstGeom>
          <a:solidFill>
            <a:schemeClr val="accent1"/>
          </a:solidFill>
        </p:spPr>
        <p:txBody>
          <a:bodyPr wrap="square" lIns="144000" rIns="144000" anchor="ctr">
            <a:noAutofit/>
          </a:bodyPr>
          <a:lstStyle/>
          <a:p>
            <a:pPr algn="r"/>
            <a:r>
              <a:rPr lang="fr-FR" sz="1400" i="1" dirty="0">
                <a:solidFill>
                  <a:srgbClr val="FFFFFF"/>
                </a:solidFill>
                <a:latin typeface="Montserrat" pitchFamily="2" charset="0"/>
              </a:rPr>
              <a:t>Cliquez sur le </a:t>
            </a:r>
            <a:r>
              <a:rPr lang="fr-FR" sz="1400" b="1" i="1" dirty="0">
                <a:solidFill>
                  <a:srgbClr val="FFFFFF"/>
                </a:solidFill>
                <a:latin typeface="Montserrat" pitchFamily="2" charset="0"/>
              </a:rPr>
              <a:t>Scénario 1</a:t>
            </a:r>
            <a:r>
              <a:rPr lang="fr-FR" sz="1400" i="1" dirty="0">
                <a:solidFill>
                  <a:srgbClr val="FFFFFF"/>
                </a:solidFill>
                <a:latin typeface="Montserrat" pitchFamily="2" charset="0"/>
              </a:rPr>
              <a:t> et découvrez comment transformer les besoins des clients en solutions.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65633D57-F439-B2B5-DB3C-2D379749FEC2}"/>
              </a:ext>
            </a:extLst>
          </p:cNvPr>
          <p:cNvSpPr/>
          <p:nvPr/>
        </p:nvSpPr>
        <p:spPr>
          <a:xfrm>
            <a:off x="753813" y="1377566"/>
            <a:ext cx="9256962" cy="405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>
                <a:solidFill>
                  <a:schemeClr val="accent1"/>
                </a:solidFill>
              </a:rPr>
              <a:t>Prêt à relever le défi 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802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F7983F-EBC3-CCDF-40A6-77463F1442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C135A2B1-CFA7-2E85-4C8C-492A20025A03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noProof="0"/>
              <a:t>À PROPOS DE CETTE FORMATION EN LIGNE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32DDB633-0EBD-C1E2-F83E-F3EDD7C71AB9}"/>
              </a:ext>
            </a:extLst>
          </p:cNvPr>
          <p:cNvSpPr txBox="1">
            <a:spLocks/>
          </p:cNvSpPr>
          <p:nvPr/>
        </p:nvSpPr>
        <p:spPr>
          <a:xfrm>
            <a:off x="1617216" y="1822495"/>
            <a:ext cx="6504405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000" b="1" noProof="0">
                <a:solidFill>
                  <a:schemeClr val="accent1"/>
                </a:solidFill>
              </a:rPr>
              <a:t>Durée</a:t>
            </a:r>
            <a:r>
              <a:rPr lang="fr-FR" sz="1800" noProof="0"/>
              <a:t> : 60 minutes</a:t>
            </a:r>
          </a:p>
        </p:txBody>
      </p:sp>
      <p:sp>
        <p:nvSpPr>
          <p:cNvPr id="16" name="Textplatzhalter 2">
            <a:extLst>
              <a:ext uri="{FF2B5EF4-FFF2-40B4-BE49-F238E27FC236}">
                <a16:creationId xmlns:a16="http://schemas.microsoft.com/office/drawing/2014/main" id="{70E24484-D440-3A37-4A6C-CD6C30050D85}"/>
              </a:ext>
            </a:extLst>
          </p:cNvPr>
          <p:cNvSpPr txBox="1">
            <a:spLocks/>
          </p:cNvSpPr>
          <p:nvPr/>
        </p:nvSpPr>
        <p:spPr>
          <a:xfrm>
            <a:off x="1617216" y="2490281"/>
            <a:ext cx="5349192" cy="9387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66700" indent="-2667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fr-FR" sz="2000" b="1" noProof="0">
                <a:solidFill>
                  <a:schemeClr val="accent1"/>
                </a:solidFill>
              </a:rPr>
              <a:t>Quiz final</a:t>
            </a:r>
            <a:r>
              <a:rPr lang="fr-FR" sz="1800" noProof="0">
                <a:solidFill>
                  <a:schemeClr val="tx1"/>
                </a:solidFill>
              </a:rPr>
              <a:t> :</a:t>
            </a:r>
            <a:r>
              <a:rPr lang="fr-FR" sz="1800" b="1" noProof="0">
                <a:solidFill>
                  <a:schemeClr val="tx1"/>
                </a:solidFill>
              </a:rPr>
              <a:t> </a:t>
            </a:r>
            <a:r>
              <a:rPr lang="fr-FR" sz="1800" noProof="0">
                <a:solidFill>
                  <a:schemeClr val="tx1"/>
                </a:solidFill>
              </a:rPr>
              <a:t> 10 questions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fr-FR" sz="1800" noProof="0">
                <a:solidFill>
                  <a:schemeClr val="tx1"/>
                </a:solidFill>
              </a:rPr>
              <a:t>Validez vos acquis de formation en totalisant au minimum un score de </a:t>
            </a:r>
            <a:r>
              <a:rPr lang="fr-FR" sz="1800" b="1" noProof="0">
                <a:solidFill>
                  <a:schemeClr val="accent1"/>
                </a:solidFill>
              </a:rPr>
              <a:t>80 %</a:t>
            </a:r>
            <a:r>
              <a:rPr lang="fr-FR" sz="1800" noProof="0"/>
              <a:t> de la note maximale.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E87195A0-3840-2F5D-E5D4-8DBD9EF2E4D8}"/>
              </a:ext>
            </a:extLst>
          </p:cNvPr>
          <p:cNvSpPr txBox="1"/>
          <p:nvPr/>
        </p:nvSpPr>
        <p:spPr>
          <a:xfrm>
            <a:off x="10363200" y="3831070"/>
            <a:ext cx="1681546" cy="646331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noProof="0">
                <a:solidFill>
                  <a:schemeClr val="accent1"/>
                </a:solidFill>
              </a:rPr>
              <a:t>Page suivante</a:t>
            </a:r>
          </a:p>
        </p:txBody>
      </p:sp>
      <p:cxnSp>
        <p:nvCxnSpPr>
          <p:cNvPr id="20" name="Connettore 2 19">
            <a:extLst>
              <a:ext uri="{FF2B5EF4-FFF2-40B4-BE49-F238E27FC236}">
                <a16:creationId xmlns:a16="http://schemas.microsoft.com/office/drawing/2014/main" id="{09B4932C-5C1D-64F3-2561-BD9BC35E34D9}"/>
              </a:ext>
            </a:extLst>
          </p:cNvPr>
          <p:cNvCxnSpPr>
            <a:cxnSpLocks/>
          </p:cNvCxnSpPr>
          <p:nvPr/>
        </p:nvCxnSpPr>
        <p:spPr>
          <a:xfrm>
            <a:off x="11779935" y="4200402"/>
            <a:ext cx="0" cy="1771773"/>
          </a:xfrm>
          <a:prstGeom prst="straightConnector1">
            <a:avLst/>
          </a:prstGeom>
          <a:ln w="127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diritto 20">
            <a:extLst>
              <a:ext uri="{FF2B5EF4-FFF2-40B4-BE49-F238E27FC236}">
                <a16:creationId xmlns:a16="http://schemas.microsoft.com/office/drawing/2014/main" id="{8E98B7AF-A45E-43FD-5FE2-DE62A882D5B9}"/>
              </a:ext>
            </a:extLst>
          </p:cNvPr>
          <p:cNvCxnSpPr>
            <a:cxnSpLocks/>
          </p:cNvCxnSpPr>
          <p:nvPr/>
        </p:nvCxnSpPr>
        <p:spPr>
          <a:xfrm>
            <a:off x="11094237" y="4200402"/>
            <a:ext cx="953768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FDECF84F-22A2-5636-269A-68A9D42F455E}"/>
              </a:ext>
            </a:extLst>
          </p:cNvPr>
          <p:cNvSpPr txBox="1"/>
          <p:nvPr/>
        </p:nvSpPr>
        <p:spPr>
          <a:xfrm>
            <a:off x="9526772" y="4663368"/>
            <a:ext cx="1832275" cy="646331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noProof="0" dirty="0">
                <a:solidFill>
                  <a:schemeClr val="accent1"/>
                </a:solidFill>
              </a:rPr>
              <a:t>Page précédente</a:t>
            </a:r>
          </a:p>
        </p:txBody>
      </p:sp>
      <p:cxnSp>
        <p:nvCxnSpPr>
          <p:cNvPr id="28" name="Connettore 2 27">
            <a:extLst>
              <a:ext uri="{FF2B5EF4-FFF2-40B4-BE49-F238E27FC236}">
                <a16:creationId xmlns:a16="http://schemas.microsoft.com/office/drawing/2014/main" id="{46667E13-1727-E1E1-6D1E-53001C061630}"/>
              </a:ext>
            </a:extLst>
          </p:cNvPr>
          <p:cNvCxnSpPr>
            <a:cxnSpLocks/>
          </p:cNvCxnSpPr>
          <p:nvPr/>
        </p:nvCxnSpPr>
        <p:spPr>
          <a:xfrm>
            <a:off x="11094237" y="5032700"/>
            <a:ext cx="0" cy="939475"/>
          </a:xfrm>
          <a:prstGeom prst="straightConnector1">
            <a:avLst/>
          </a:prstGeom>
          <a:ln w="127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diritto 28">
            <a:extLst>
              <a:ext uri="{FF2B5EF4-FFF2-40B4-BE49-F238E27FC236}">
                <a16:creationId xmlns:a16="http://schemas.microsoft.com/office/drawing/2014/main" id="{F7500DDC-B70B-C354-418B-6FE3C7E24115}"/>
              </a:ext>
            </a:extLst>
          </p:cNvPr>
          <p:cNvCxnSpPr>
            <a:cxnSpLocks/>
          </p:cNvCxnSpPr>
          <p:nvPr/>
        </p:nvCxnSpPr>
        <p:spPr>
          <a:xfrm>
            <a:off x="10363200" y="5032700"/>
            <a:ext cx="999107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7DE87F7C-2809-FB67-E5CB-F5366EA0AC93}"/>
              </a:ext>
            </a:extLst>
          </p:cNvPr>
          <p:cNvSpPr txBox="1"/>
          <p:nvPr/>
        </p:nvSpPr>
        <p:spPr>
          <a:xfrm>
            <a:off x="173067" y="4663368"/>
            <a:ext cx="999107" cy="369332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noProof="0">
                <a:solidFill>
                  <a:schemeClr val="accent1"/>
                </a:solidFill>
              </a:rPr>
              <a:t>Menu</a:t>
            </a:r>
          </a:p>
        </p:txBody>
      </p:sp>
      <p:cxnSp>
        <p:nvCxnSpPr>
          <p:cNvPr id="34" name="Connettore 2 33">
            <a:extLst>
              <a:ext uri="{FF2B5EF4-FFF2-40B4-BE49-F238E27FC236}">
                <a16:creationId xmlns:a16="http://schemas.microsoft.com/office/drawing/2014/main" id="{6662E278-15A8-8E5B-0E14-C9AF9BF0C5BD}"/>
              </a:ext>
            </a:extLst>
          </p:cNvPr>
          <p:cNvCxnSpPr>
            <a:cxnSpLocks/>
          </p:cNvCxnSpPr>
          <p:nvPr/>
        </p:nvCxnSpPr>
        <p:spPr>
          <a:xfrm>
            <a:off x="412064" y="5032700"/>
            <a:ext cx="0" cy="939475"/>
          </a:xfrm>
          <a:prstGeom prst="straightConnector1">
            <a:avLst/>
          </a:prstGeom>
          <a:ln w="12700">
            <a:solidFill>
              <a:schemeClr val="accent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diritto 34">
            <a:extLst>
              <a:ext uri="{FF2B5EF4-FFF2-40B4-BE49-F238E27FC236}">
                <a16:creationId xmlns:a16="http://schemas.microsoft.com/office/drawing/2014/main" id="{96839053-9C11-5C34-AAE9-BE449CBEBE1D}"/>
              </a:ext>
            </a:extLst>
          </p:cNvPr>
          <p:cNvCxnSpPr>
            <a:cxnSpLocks/>
          </p:cNvCxnSpPr>
          <p:nvPr/>
        </p:nvCxnSpPr>
        <p:spPr>
          <a:xfrm>
            <a:off x="176327" y="5032700"/>
            <a:ext cx="999107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ttangolo 37">
            <a:extLst>
              <a:ext uri="{FF2B5EF4-FFF2-40B4-BE49-F238E27FC236}">
                <a16:creationId xmlns:a16="http://schemas.microsoft.com/office/drawing/2014/main" id="{28FB7045-9D1E-17DA-DF66-45ECB7EFF8C0}"/>
              </a:ext>
            </a:extLst>
          </p:cNvPr>
          <p:cNvSpPr/>
          <p:nvPr/>
        </p:nvSpPr>
        <p:spPr>
          <a:xfrm>
            <a:off x="742951" y="1587145"/>
            <a:ext cx="720000" cy="720000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42" name="Immagine 41" descr="Immagine che contiene simbolo, clipart, bianco, design&#10;&#10;Il contenuto generato dall'IA potrebbe non essere corretto.">
            <a:extLst>
              <a:ext uri="{FF2B5EF4-FFF2-40B4-BE49-F238E27FC236}">
                <a16:creationId xmlns:a16="http://schemas.microsoft.com/office/drawing/2014/main" id="{F038594A-339A-4C93-5DD8-DA109CE425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216" y="1741410"/>
            <a:ext cx="411470" cy="411470"/>
          </a:xfrm>
          <a:prstGeom prst="rect">
            <a:avLst/>
          </a:prstGeom>
        </p:spPr>
      </p:pic>
      <p:sp>
        <p:nvSpPr>
          <p:cNvPr id="43" name="Rettangolo 42">
            <a:extLst>
              <a:ext uri="{FF2B5EF4-FFF2-40B4-BE49-F238E27FC236}">
                <a16:creationId xmlns:a16="http://schemas.microsoft.com/office/drawing/2014/main" id="{0034C503-E9B0-3541-1B54-B1BCE0FDAC91}"/>
              </a:ext>
            </a:extLst>
          </p:cNvPr>
          <p:cNvSpPr/>
          <p:nvPr/>
        </p:nvSpPr>
        <p:spPr>
          <a:xfrm>
            <a:off x="742951" y="2640528"/>
            <a:ext cx="720000" cy="72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44" name="Immagine 43">
            <a:extLst>
              <a:ext uri="{FF2B5EF4-FFF2-40B4-BE49-F238E27FC236}">
                <a16:creationId xmlns:a16="http://schemas.microsoft.com/office/drawing/2014/main" id="{6AF664B3-851E-FA35-978B-E6E3DFFA27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7216" y="2794793"/>
            <a:ext cx="411470" cy="411470"/>
          </a:xfrm>
          <a:prstGeom prst="rect">
            <a:avLst/>
          </a:prstGeom>
        </p:spPr>
      </p:pic>
      <p:sp>
        <p:nvSpPr>
          <p:cNvPr id="2" name="Textplatzhalter 2">
            <a:extLst>
              <a:ext uri="{FF2B5EF4-FFF2-40B4-BE49-F238E27FC236}">
                <a16:creationId xmlns:a16="http://schemas.microsoft.com/office/drawing/2014/main" id="{0D64634F-DB28-DB14-BB47-0E96438A2282}"/>
              </a:ext>
            </a:extLst>
          </p:cNvPr>
          <p:cNvSpPr txBox="1">
            <a:spLocks/>
          </p:cNvSpPr>
          <p:nvPr/>
        </p:nvSpPr>
        <p:spPr>
          <a:xfrm>
            <a:off x="1617215" y="3693911"/>
            <a:ext cx="4708171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66700" indent="-2667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fr-FR" sz="1800" noProof="0">
                <a:solidFill>
                  <a:schemeClr val="tx1"/>
                </a:solidFill>
              </a:rPr>
              <a:t>Cette formation contient des vidéos avec audio : activez vos haut-parleurs ou vos écouteurs.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9F181C62-FCF7-EE29-2B44-54BA9BE8F90A}"/>
              </a:ext>
            </a:extLst>
          </p:cNvPr>
          <p:cNvSpPr/>
          <p:nvPr/>
        </p:nvSpPr>
        <p:spPr>
          <a:xfrm>
            <a:off x="742951" y="3635631"/>
            <a:ext cx="720000" cy="72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F1956F79-BEED-BFF4-19CB-9AB7B032F0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7216" y="3765175"/>
            <a:ext cx="411470" cy="41147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422D3C1D-595E-CC29-DBBD-3602A7C0537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82649" y="917859"/>
            <a:ext cx="2031033" cy="52077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3059136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06C0CA-DE0B-4F82-CFAF-374C346DF1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Scenario_1_v6_ALEXIS-1080p-251205">
            <a:hlinkClick r:id="" action="ppaction://media"/>
            <a:extLst>
              <a:ext uri="{FF2B5EF4-FFF2-40B4-BE49-F238E27FC236}">
                <a16:creationId xmlns:a16="http://schemas.microsoft.com/office/drawing/2014/main" id="{ABF310F7-E0DA-0146-286E-6FDE7A4F21F5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ttangolo 12">
            <a:extLst>
              <a:ext uri="{FF2B5EF4-FFF2-40B4-BE49-F238E27FC236}">
                <a16:creationId xmlns:a16="http://schemas.microsoft.com/office/drawing/2014/main" id="{026CDAD2-A3AC-26A7-D05E-624339BFC02A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14" name="Segnaposto numero diapositiva 2">
            <a:extLst>
              <a:ext uri="{FF2B5EF4-FFF2-40B4-BE49-F238E27FC236}">
                <a16:creationId xmlns:a16="http://schemas.microsoft.com/office/drawing/2014/main" id="{7188E1FE-38F5-6538-82D4-E15319A45160}"/>
              </a:ext>
            </a:extLst>
          </p:cNvPr>
          <p:cNvSpPr txBox="1">
            <a:spLocks/>
          </p:cNvSpPr>
          <p:nvPr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40</a:t>
            </a:fld>
            <a:r>
              <a:rPr lang="fr-FR" sz="16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40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94585E27-FB5C-D69D-D77C-D5D1A120CD4B}"/>
              </a:ext>
            </a:extLst>
          </p:cNvPr>
          <p:cNvSpPr/>
          <p:nvPr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C6968C43-BA26-4912-2B7C-EDDA6E6BB2B3}"/>
              </a:ext>
            </a:extLst>
          </p:cNvPr>
          <p:cNvSpPr/>
          <p:nvPr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7" name="Immagine 16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43B43A38-3B83-0EBC-0009-40F039C2DCA9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3A3DC1D1-BFE3-16D5-FCB7-757CCBF5643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9" name="Rettangolo 18">
            <a:extLst>
              <a:ext uri="{FF2B5EF4-FFF2-40B4-BE49-F238E27FC236}">
                <a16:creationId xmlns:a16="http://schemas.microsoft.com/office/drawing/2014/main" id="{3A1CE23B-42F3-D10F-29A0-6F5A3ED9EA1C}"/>
              </a:ext>
            </a:extLst>
          </p:cNvPr>
          <p:cNvSpPr/>
          <p:nvPr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20" name="sdbd44497ac94bc4a07b47d951e92343">
            <a:extLst>
              <a:ext uri="{FF2B5EF4-FFF2-40B4-BE49-F238E27FC236}">
                <a16:creationId xmlns:a16="http://schemas.microsoft.com/office/drawing/2014/main" id="{8B7FEC51-6864-65C5-226D-6B7616ADFF68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21" name="Gruppo 20">
            <a:extLst>
              <a:ext uri="{FF2B5EF4-FFF2-40B4-BE49-F238E27FC236}">
                <a16:creationId xmlns:a16="http://schemas.microsoft.com/office/drawing/2014/main" id="{9C7FC01D-A735-525A-5037-8B6C74B88892}"/>
              </a:ext>
            </a:extLst>
          </p:cNvPr>
          <p:cNvGrpSpPr/>
          <p:nvPr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22" name="Immagine 21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960F86E0-6158-346F-5B50-2251C5D647D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23" name="Immagine 22">
              <a:extLst>
                <a:ext uri="{FF2B5EF4-FFF2-40B4-BE49-F238E27FC236}">
                  <a16:creationId xmlns:a16="http://schemas.microsoft.com/office/drawing/2014/main" id="{BAB9925C-66F6-63E4-A2B2-9287AC806E0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24" name="Connettore diritto 23">
              <a:extLst>
                <a:ext uri="{FF2B5EF4-FFF2-40B4-BE49-F238E27FC236}">
                  <a16:creationId xmlns:a16="http://schemas.microsoft.com/office/drawing/2014/main" id="{7E178D68-3545-E0A9-934B-C36024B0230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ttangolo 1">
            <a:extLst>
              <a:ext uri="{FF2B5EF4-FFF2-40B4-BE49-F238E27FC236}">
                <a16:creationId xmlns:a16="http://schemas.microsoft.com/office/drawing/2014/main" id="{8FE908D0-621F-5068-0147-A68EC96EBF85}"/>
              </a:ext>
            </a:extLst>
          </p:cNvPr>
          <p:cNvSpPr/>
          <p:nvPr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ED2F65EC-883F-92CE-D49C-4CDE425BD3D6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noProof="0" dirty="0">
                <a:solidFill>
                  <a:srgbClr val="97D2FF"/>
                </a:solidFill>
                <a:sym typeface="Arial"/>
              </a:rPr>
              <a:t>Scénario 1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494EBBD2-CC82-EC71-8525-D23EF7A46D20}"/>
              </a:ext>
            </a:extLst>
          </p:cNvPr>
          <p:cNvSpPr txBox="1"/>
          <p:nvPr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noProof="0" dirty="0">
                <a:sym typeface="Arial"/>
              </a:rPr>
              <a:t>Choisissez la réponse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E71968EB-2387-A5D6-4F31-BE3A9392298E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A53AA14E-2D06-00D0-71EF-B0BECDDDFEB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A4AD1BEE-6C8E-C7E2-8E9F-7D3E238D6CE3}"/>
              </a:ext>
            </a:extLst>
          </p:cNvPr>
          <p:cNvSpPr txBox="1"/>
          <p:nvPr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1000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Feed-back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A761BD28-94D1-5EEB-72F4-8B094BEA715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F2AABC0E-AF99-3125-57BA-7EF120E6318A}"/>
              </a:ext>
            </a:extLst>
          </p:cNvPr>
          <p:cNvCxnSpPr/>
          <p:nvPr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150786AC-4501-8015-86C1-3A733B7AF53D}"/>
              </a:ext>
            </a:extLst>
          </p:cNvPr>
          <p:cNvCxnSpPr/>
          <p:nvPr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ttangolo 10">
            <a:extLst>
              <a:ext uri="{FF2B5EF4-FFF2-40B4-BE49-F238E27FC236}">
                <a16:creationId xmlns:a16="http://schemas.microsoft.com/office/drawing/2014/main" id="{FA717432-27D3-E5E0-7CBF-7EC1E1A5D70F}"/>
              </a:ext>
            </a:extLst>
          </p:cNvPr>
          <p:cNvSpPr/>
          <p:nvPr/>
        </p:nvSpPr>
        <p:spPr>
          <a:xfrm>
            <a:off x="0" y="136567"/>
            <a:ext cx="3321230" cy="719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b="1">
                <a:solidFill>
                  <a:schemeClr val="tx1"/>
                </a:solidFill>
              </a:rPr>
              <a:t>Vidéo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1656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36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87F06-DA27-2477-A745-F16E6DBDF7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4">
            <a:extLst>
              <a:ext uri="{FF2B5EF4-FFF2-40B4-BE49-F238E27FC236}">
                <a16:creationId xmlns:a16="http://schemas.microsoft.com/office/drawing/2014/main" id="{AEEADF53-C34F-4F09-10B9-C759FE270880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noProof="0" dirty="0">
                <a:sym typeface="Arial"/>
              </a:rPr>
              <a:t>Scénario 1</a:t>
            </a:r>
          </a:p>
        </p:txBody>
      </p:sp>
      <p:sp>
        <p:nvSpPr>
          <p:cNvPr id="12" name="Titolo 11">
            <a:extLst>
              <a:ext uri="{FF2B5EF4-FFF2-40B4-BE49-F238E27FC236}">
                <a16:creationId xmlns:a16="http://schemas.microsoft.com/office/drawing/2014/main" id="{008ECE4D-8157-9301-28E3-7BE0DA7D29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Routine quotidienne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8DD5B264-18F8-BFD9-D13C-6C6227EBCDD6}"/>
              </a:ext>
            </a:extLst>
          </p:cNvPr>
          <p:cNvSpPr txBox="1"/>
          <p:nvPr/>
        </p:nvSpPr>
        <p:spPr>
          <a:xfrm>
            <a:off x="7360715" y="1723716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fr-FR" sz="2000" noProof="0"/>
              <a:t>EV+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AA82494-B714-C82B-69AE-488393F8481F}"/>
              </a:ext>
            </a:extLst>
          </p:cNvPr>
          <p:cNvSpPr txBox="1"/>
          <p:nvPr/>
        </p:nvSpPr>
        <p:spPr>
          <a:xfrm>
            <a:off x="7360715" y="4111529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fr-FR" sz="2000" noProof="0"/>
              <a:t>POWER+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00ACE17B-7285-605D-6AFB-C6A23000CF2D}"/>
              </a:ext>
            </a:extLst>
          </p:cNvPr>
          <p:cNvSpPr txBox="1"/>
          <p:nvPr/>
        </p:nvSpPr>
        <p:spPr>
          <a:xfrm>
            <a:off x="7360715" y="2518613"/>
            <a:ext cx="3785691" cy="646331"/>
          </a:xfrm>
          <a:prstGeom prst="rect">
            <a:avLst/>
          </a:prstGeom>
          <a:solidFill>
            <a:schemeClr val="accent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b="1">
                <a:cs typeface="Arial" panose="020B0604020202020204" pitchFamily="34" charset="0"/>
              </a:defRPr>
            </a:lvl1pPr>
          </a:lstStyle>
          <a:p>
            <a:r>
              <a:rPr lang="fr-FR" sz="2000" noProof="0" dirty="0">
                <a:solidFill>
                  <a:schemeClr val="bg1"/>
                </a:solidFill>
              </a:rPr>
              <a:t>EV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1168F30-5395-5DA0-03E4-F15AABF009DE}"/>
              </a:ext>
            </a:extLst>
          </p:cNvPr>
          <p:cNvSpPr txBox="1"/>
          <p:nvPr/>
        </p:nvSpPr>
        <p:spPr>
          <a:xfrm>
            <a:off x="7360715" y="3313510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fr-FR" sz="2000" noProof="0"/>
              <a:t>CARBURANT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91933EA2-4439-0EEE-F8B8-7E4D26DA8568}"/>
              </a:ext>
            </a:extLst>
          </p:cNvPr>
          <p:cNvSpPr txBox="1"/>
          <p:nvPr/>
        </p:nvSpPr>
        <p:spPr>
          <a:xfrm>
            <a:off x="3531665" y="5100760"/>
            <a:ext cx="2324605" cy="3570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b="1">
                <a:cs typeface="Arial" panose="020B0604020202020204" pitchFamily="34" charset="0"/>
              </a:defRPr>
            </a:lvl1pPr>
          </a:lstStyle>
          <a:p>
            <a:pPr algn="ctr"/>
            <a:r>
              <a:rPr lang="fr-FR" sz="2000" noProof="0"/>
              <a:t>CONFIRMER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112385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DE9402-AE71-1814-BC1E-934D3CABCA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1">
            <a:extLst>
              <a:ext uri="{FF2B5EF4-FFF2-40B4-BE49-F238E27FC236}">
                <a16:creationId xmlns:a16="http://schemas.microsoft.com/office/drawing/2014/main" id="{6AE759EA-172D-7723-EE5D-835E0351E86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324099" y="838200"/>
            <a:ext cx="7600951" cy="852488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sz="3200" b="1" cap="all" noProof="0">
                <a:solidFill>
                  <a:schemeClr val="accent1"/>
                </a:solidFill>
                <a:latin typeface="+mn-lt"/>
              </a:rPr>
              <a:t>Bonne</a:t>
            </a:r>
            <a:r>
              <a:rPr lang="fr-FR" sz="3200" cap="all" noProof="0">
                <a:latin typeface="+mn-lt"/>
              </a:rPr>
              <a:t>/</a:t>
            </a:r>
            <a:r>
              <a:rPr lang="fr-FR" sz="3200" b="1" cap="all" noProof="0">
                <a:solidFill>
                  <a:schemeClr val="accent1"/>
                </a:solidFill>
                <a:latin typeface="+mn-lt"/>
              </a:rPr>
              <a:t>mauvaise réponse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0D6B95-3124-BE6F-B685-CB141567CBF3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noProof="0">
                <a:sym typeface="Arial"/>
              </a:rPr>
              <a:t>Scénario 1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EF31E205-FB39-EE45-94B5-935F182C8549}"/>
              </a:ext>
            </a:extLst>
          </p:cNvPr>
          <p:cNvSpPr txBox="1"/>
          <p:nvPr/>
        </p:nvSpPr>
        <p:spPr>
          <a:xfrm>
            <a:off x="2530017" y="2136338"/>
            <a:ext cx="713196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Le meilleur mode pour cette mission est </a:t>
            </a:r>
            <a:r>
              <a:rPr lang="fr-FR" sz="2000" b="1" noProof="0">
                <a:solidFill>
                  <a:schemeClr val="accent1"/>
                </a:solidFill>
                <a:cs typeface="Arial" panose="020B0604020202020204" pitchFamily="34" charset="0"/>
              </a:rPr>
              <a:t>EV</a:t>
            </a: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, qui donne la priorité à la conduite électrique.</a:t>
            </a:r>
          </a:p>
          <a:p>
            <a:pPr defTabSz="1218834">
              <a:spcAft>
                <a:spcPts val="1200"/>
              </a:spcAft>
              <a:buSzPct val="123000"/>
            </a:pPr>
            <a:r>
              <a:rPr lang="fr-FR" sz="1600" noProof="0">
                <a:cs typeface="Arial" panose="020B0604020202020204" pitchFamily="34" charset="0"/>
              </a:rPr>
              <a:t>Le véhicule donnera la priorité à la traction tout électrique et </a:t>
            </a: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démarrera automatiquement le générateur ICE uniquement lorsque la batterie sera inférieure à 25 %</a:t>
            </a:r>
          </a:p>
          <a:p>
            <a:pPr defTabSz="1218834">
              <a:spcAft>
                <a:spcPts val="1200"/>
              </a:spcAft>
              <a:buSzPct val="123000"/>
            </a:pPr>
            <a:r>
              <a:rPr lang="fr-FR" sz="1600" noProof="0">
                <a:cs typeface="Arial" panose="020B0604020202020204" pitchFamily="34" charset="0"/>
              </a:rPr>
              <a:t>C’est le mode recommandé pour les TRAJETS QUOTIDIENS, qui permet de </a:t>
            </a: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combiner le plaisir de conduire électrique avec un faible coût d’exploitation.</a:t>
            </a:r>
          </a:p>
          <a:p>
            <a:pPr defTabSz="1218834">
              <a:spcAft>
                <a:spcPts val="1200"/>
              </a:spcAft>
              <a:buSzPct val="123000"/>
            </a:pPr>
            <a:endParaRPr lang="en-US" sz="1600" noProof="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012234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27926-CB1B-D3C2-6888-00099115CC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65D6C7EA-8DC7-0016-8183-C4086396EB09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10" name="Segnaposto numero diapositiva 2">
            <a:extLst>
              <a:ext uri="{FF2B5EF4-FFF2-40B4-BE49-F238E27FC236}">
                <a16:creationId xmlns:a16="http://schemas.microsoft.com/office/drawing/2014/main" id="{2FC13EFE-AAD0-66A8-9829-2C60E84D89B4}"/>
              </a:ext>
            </a:extLst>
          </p:cNvPr>
          <p:cNvSpPr txBox="1">
            <a:spLocks/>
          </p:cNvSpPr>
          <p:nvPr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43</a:t>
            </a:fld>
            <a:r>
              <a:rPr lang="fr-FR" sz="16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40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B4B385C5-C4DC-55BC-BF1E-F9E101731A35}"/>
              </a:ext>
            </a:extLst>
          </p:cNvPr>
          <p:cNvSpPr/>
          <p:nvPr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9C2C68DD-5F16-CE5B-66DD-28B6F3886A28}"/>
              </a:ext>
            </a:extLst>
          </p:cNvPr>
          <p:cNvSpPr/>
          <p:nvPr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3" name="Immagine 12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05189095-AB55-72F0-6A53-307863C61FB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6249B3B9-32AC-679F-C042-2D6827A8213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5" name="Rettangolo 14">
            <a:extLst>
              <a:ext uri="{FF2B5EF4-FFF2-40B4-BE49-F238E27FC236}">
                <a16:creationId xmlns:a16="http://schemas.microsoft.com/office/drawing/2014/main" id="{6E631108-2A2D-78EA-2473-FCF90416F526}"/>
              </a:ext>
            </a:extLst>
          </p:cNvPr>
          <p:cNvSpPr/>
          <p:nvPr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6" name="sdbd44497ac94bc4a07b47d951e92343">
            <a:extLst>
              <a:ext uri="{FF2B5EF4-FFF2-40B4-BE49-F238E27FC236}">
                <a16:creationId xmlns:a16="http://schemas.microsoft.com/office/drawing/2014/main" id="{129F6A1A-43B9-8AD1-2830-5EEA60748AB3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17" name="Gruppo 16">
            <a:extLst>
              <a:ext uri="{FF2B5EF4-FFF2-40B4-BE49-F238E27FC236}">
                <a16:creationId xmlns:a16="http://schemas.microsoft.com/office/drawing/2014/main" id="{1F4C44C5-E6DE-BC43-1794-C199F27D4F2B}"/>
              </a:ext>
            </a:extLst>
          </p:cNvPr>
          <p:cNvGrpSpPr/>
          <p:nvPr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18" name="Immagine 17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E8B895E7-534C-EDD2-F84D-8ACD08D0622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19" name="Immagine 18">
              <a:extLst>
                <a:ext uri="{FF2B5EF4-FFF2-40B4-BE49-F238E27FC236}">
                  <a16:creationId xmlns:a16="http://schemas.microsoft.com/office/drawing/2014/main" id="{F7C93553-8A8B-7AFE-7421-73D817B69F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20" name="Connettore diritto 19">
              <a:extLst>
                <a:ext uri="{FF2B5EF4-FFF2-40B4-BE49-F238E27FC236}">
                  <a16:creationId xmlns:a16="http://schemas.microsoft.com/office/drawing/2014/main" id="{8F4AC6F6-FACF-F6B8-68AE-C87C276B1A1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ttangolo 20">
            <a:extLst>
              <a:ext uri="{FF2B5EF4-FFF2-40B4-BE49-F238E27FC236}">
                <a16:creationId xmlns:a16="http://schemas.microsoft.com/office/drawing/2014/main" id="{7BD7AF06-35F2-300F-C5DB-3AC28DEF6FA5}"/>
              </a:ext>
            </a:extLst>
          </p:cNvPr>
          <p:cNvSpPr/>
          <p:nvPr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C98673DD-F928-621B-D6FE-B22151887806}"/>
              </a:ext>
            </a:extLst>
          </p:cNvPr>
          <p:cNvCxnSpPr/>
          <p:nvPr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diritto 22">
            <a:extLst>
              <a:ext uri="{FF2B5EF4-FFF2-40B4-BE49-F238E27FC236}">
                <a16:creationId xmlns:a16="http://schemas.microsoft.com/office/drawing/2014/main" id="{21542437-0581-B7B8-E357-0B26E200534E}"/>
              </a:ext>
            </a:extLst>
          </p:cNvPr>
          <p:cNvCxnSpPr/>
          <p:nvPr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Immagine 23">
            <a:extLst>
              <a:ext uri="{FF2B5EF4-FFF2-40B4-BE49-F238E27FC236}">
                <a16:creationId xmlns:a16="http://schemas.microsoft.com/office/drawing/2014/main" id="{37301FC0-9F1A-B88B-D3DB-1CF1CE992E6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sp>
        <p:nvSpPr>
          <p:cNvPr id="25" name="TextBox 4">
            <a:extLst>
              <a:ext uri="{FF2B5EF4-FFF2-40B4-BE49-F238E27FC236}">
                <a16:creationId xmlns:a16="http://schemas.microsoft.com/office/drawing/2014/main" id="{608CDCF7-3634-DCFF-5AAA-D9B9E641EB2A}"/>
              </a:ext>
            </a:extLst>
          </p:cNvPr>
          <p:cNvSpPr txBox="1"/>
          <p:nvPr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97D2FF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pPr lvl="0"/>
            <a:r>
              <a:rPr lang="fr-FR" noProof="0">
                <a:sym typeface="Arial"/>
              </a:rPr>
              <a:t>Feed-back </a:t>
            </a:r>
          </a:p>
        </p:txBody>
      </p:sp>
      <p:pic>
        <p:nvPicPr>
          <p:cNvPr id="26" name="Immagine 25">
            <a:extLst>
              <a:ext uri="{FF2B5EF4-FFF2-40B4-BE49-F238E27FC236}">
                <a16:creationId xmlns:a16="http://schemas.microsoft.com/office/drawing/2014/main" id="{786539E9-9B8D-D862-DC9B-ABBA0F0012D4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sp>
        <p:nvSpPr>
          <p:cNvPr id="27" name="TextBox 4">
            <a:extLst>
              <a:ext uri="{FF2B5EF4-FFF2-40B4-BE49-F238E27FC236}">
                <a16:creationId xmlns:a16="http://schemas.microsoft.com/office/drawing/2014/main" id="{3750376C-B047-E806-523A-14F139284556}"/>
              </a:ext>
            </a:extLst>
          </p:cNvPr>
          <p:cNvSpPr txBox="1"/>
          <p:nvPr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b="0" noProof="0">
                <a:solidFill>
                  <a:schemeClr val="bg1"/>
                </a:solidFill>
                <a:sym typeface="Arial"/>
              </a:rPr>
              <a:t>Choisissez la réponse</a:t>
            </a:r>
          </a:p>
        </p:txBody>
      </p:sp>
      <p:pic>
        <p:nvPicPr>
          <p:cNvPr id="28" name="Immagine 27">
            <a:extLst>
              <a:ext uri="{FF2B5EF4-FFF2-40B4-BE49-F238E27FC236}">
                <a16:creationId xmlns:a16="http://schemas.microsoft.com/office/drawing/2014/main" id="{F5672883-7C27-8CCE-7067-15830CE5C5F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pic>
        <p:nvPicPr>
          <p:cNvPr id="33" name="Immagine 32">
            <a:extLst>
              <a:ext uri="{FF2B5EF4-FFF2-40B4-BE49-F238E27FC236}">
                <a16:creationId xmlns:a16="http://schemas.microsoft.com/office/drawing/2014/main" id="{E5ABD438-4570-662C-0C8F-88D00F0B825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729342" y="456095"/>
            <a:ext cx="4749814" cy="5682661"/>
          </a:xfrm>
          <a:prstGeom prst="rect">
            <a:avLst/>
          </a:prstGeom>
        </p:spPr>
      </p:pic>
      <p:sp>
        <p:nvSpPr>
          <p:cNvPr id="34" name="Titolo 11">
            <a:extLst>
              <a:ext uri="{FF2B5EF4-FFF2-40B4-BE49-F238E27FC236}">
                <a16:creationId xmlns:a16="http://schemas.microsoft.com/office/drawing/2014/main" id="{F5B69260-C7AD-E5DE-B49D-20B9180A4C6E}"/>
              </a:ext>
            </a:extLst>
          </p:cNvPr>
          <p:cNvSpPr txBox="1">
            <a:spLocks/>
          </p:cNvSpPr>
          <p:nvPr/>
        </p:nvSpPr>
        <p:spPr>
          <a:xfrm>
            <a:off x="8422483" y="3604776"/>
            <a:ext cx="2652106" cy="750189"/>
          </a:xfrm>
          <a:prstGeom prst="rect">
            <a:avLst/>
          </a:prstGeom>
          <a:noFill/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dirty="0">
                <a:solidFill>
                  <a:schemeClr val="accent1"/>
                </a:solidFill>
                <a:latin typeface="augie" pitchFamily="2" charset="0"/>
              </a:rPr>
              <a:t>Conseils </a:t>
            </a:r>
          </a:p>
        </p:txBody>
      </p: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51DC13D3-4D1A-9333-BB25-6A6CB5B6A836}"/>
              </a:ext>
            </a:extLst>
          </p:cNvPr>
          <p:cNvSpPr txBox="1"/>
          <p:nvPr/>
        </p:nvSpPr>
        <p:spPr>
          <a:xfrm>
            <a:off x="10222897" y="5680267"/>
            <a:ext cx="17660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200"/>
              </a:spcAft>
              <a:defRPr/>
            </a:pPr>
            <a:r>
              <a:rPr lang="fr-FR" sz="1400" i="1" noProof="0">
                <a:cs typeface="Arial" panose="020B0604020202020204" pitchFamily="34" charset="0"/>
                <a:sym typeface="Arial"/>
              </a:rPr>
              <a:t>Cliquez sur « Conseils »</a:t>
            </a:r>
          </a:p>
        </p:txBody>
      </p:sp>
      <p:pic>
        <p:nvPicPr>
          <p:cNvPr id="36" name="Immagine 35" descr="Immagine che contiene simbolo, arte, Elementi grafici, stella&#10;&#10;Il contenuto generato dall'IA potrebbe non essere corretto.">
            <a:extLst>
              <a:ext uri="{FF2B5EF4-FFF2-40B4-BE49-F238E27FC236}">
                <a16:creationId xmlns:a16="http://schemas.microsoft.com/office/drawing/2014/main" id="{E6B72405-1BA6-1579-3F41-25F370F2969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842">
            <a:off x="7280995" y="3240828"/>
            <a:ext cx="1354882" cy="1354882"/>
          </a:xfrm>
          <a:prstGeom prst="rect">
            <a:avLst/>
          </a:prstGeom>
        </p:spPr>
      </p:pic>
      <p:sp>
        <p:nvSpPr>
          <p:cNvPr id="38" name="TextBox 4">
            <a:extLst>
              <a:ext uri="{FF2B5EF4-FFF2-40B4-BE49-F238E27FC236}">
                <a16:creationId xmlns:a16="http://schemas.microsoft.com/office/drawing/2014/main" id="{BBD497BC-9411-6399-7499-53BFA760E193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noProof="0">
                <a:sym typeface="Arial"/>
              </a:rPr>
              <a:t>Scénario 1</a:t>
            </a: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8B017602-5577-4A9A-FB69-12F6F8761537}"/>
              </a:ext>
            </a:extLst>
          </p:cNvPr>
          <p:cNvSpPr txBox="1"/>
          <p:nvPr/>
        </p:nvSpPr>
        <p:spPr>
          <a:xfrm>
            <a:off x="8556196" y="4206242"/>
            <a:ext cx="23846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Pour les clients</a:t>
            </a:r>
          </a:p>
        </p:txBody>
      </p:sp>
      <p:sp>
        <p:nvSpPr>
          <p:cNvPr id="5" name="Titolo 7">
            <a:extLst>
              <a:ext uri="{FF2B5EF4-FFF2-40B4-BE49-F238E27FC236}">
                <a16:creationId xmlns:a16="http://schemas.microsoft.com/office/drawing/2014/main" id="{AA054595-4DB3-E0C3-E649-A60558CBA733}"/>
              </a:ext>
            </a:extLst>
          </p:cNvPr>
          <p:cNvSpPr txBox="1">
            <a:spLocks/>
          </p:cNvSpPr>
          <p:nvPr/>
        </p:nvSpPr>
        <p:spPr>
          <a:xfrm>
            <a:off x="752953" y="31104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/>
              <a:t>Routine quotidienne &gt; mode Ev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202361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F5C632-E18A-815B-70BF-E6B42E7A5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magine 31">
            <a:extLst>
              <a:ext uri="{FF2B5EF4-FFF2-40B4-BE49-F238E27FC236}">
                <a16:creationId xmlns:a16="http://schemas.microsoft.com/office/drawing/2014/main" id="{F6A1C6C9-F50B-F0C7-830D-E586BBB2FB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3974" y="719796"/>
            <a:ext cx="3977192" cy="5418204"/>
          </a:xfrm>
          <a:prstGeom prst="rect">
            <a:avLst/>
          </a:prstGeom>
        </p:spPr>
      </p:pic>
      <p:sp>
        <p:nvSpPr>
          <p:cNvPr id="8" name="Titolo 7">
            <a:extLst>
              <a:ext uri="{FF2B5EF4-FFF2-40B4-BE49-F238E27FC236}">
                <a16:creationId xmlns:a16="http://schemas.microsoft.com/office/drawing/2014/main" id="{5987BC5F-78FA-E6B4-1C67-1B4EA3E0D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Routine quotidienne</a:t>
            </a: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ECCEF873-5ADB-2BAB-3133-8E104FCD2D95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10" name="Segnaposto numero diapositiva 2">
            <a:extLst>
              <a:ext uri="{FF2B5EF4-FFF2-40B4-BE49-F238E27FC236}">
                <a16:creationId xmlns:a16="http://schemas.microsoft.com/office/drawing/2014/main" id="{1C4BD3B9-91E5-F9AC-895F-796C025D63D0}"/>
              </a:ext>
            </a:extLst>
          </p:cNvPr>
          <p:cNvSpPr txBox="1">
            <a:spLocks/>
          </p:cNvSpPr>
          <p:nvPr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44</a:t>
            </a:fld>
            <a:r>
              <a:rPr lang="fr-FR" sz="16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40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54D79542-25FC-C8F7-0060-E052FE5C5F36}"/>
              </a:ext>
            </a:extLst>
          </p:cNvPr>
          <p:cNvSpPr/>
          <p:nvPr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B878595F-97A4-210E-D903-A4B65E547AC2}"/>
              </a:ext>
            </a:extLst>
          </p:cNvPr>
          <p:cNvSpPr/>
          <p:nvPr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3" name="Immagine 12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2E64222F-29EF-C4BD-DA08-8D42BA8146F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E9041E99-779D-B8F8-E1E3-EB311AE4807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5" name="Rettangolo 14">
            <a:extLst>
              <a:ext uri="{FF2B5EF4-FFF2-40B4-BE49-F238E27FC236}">
                <a16:creationId xmlns:a16="http://schemas.microsoft.com/office/drawing/2014/main" id="{FC314145-A2CE-EDC2-828D-2A96415B316A}"/>
              </a:ext>
            </a:extLst>
          </p:cNvPr>
          <p:cNvSpPr/>
          <p:nvPr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6" name="sdbd44497ac94bc4a07b47d951e92343">
            <a:extLst>
              <a:ext uri="{FF2B5EF4-FFF2-40B4-BE49-F238E27FC236}">
                <a16:creationId xmlns:a16="http://schemas.microsoft.com/office/drawing/2014/main" id="{AB84CBFF-0657-0DEB-A19C-8DCB4A4C67CA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17" name="Gruppo 16">
            <a:extLst>
              <a:ext uri="{FF2B5EF4-FFF2-40B4-BE49-F238E27FC236}">
                <a16:creationId xmlns:a16="http://schemas.microsoft.com/office/drawing/2014/main" id="{DE936418-AB40-B797-3473-6801CAF6C682}"/>
              </a:ext>
            </a:extLst>
          </p:cNvPr>
          <p:cNvGrpSpPr/>
          <p:nvPr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18" name="Immagine 17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117B39AE-D6B3-7D22-973B-B79A36598A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19" name="Immagine 18">
              <a:extLst>
                <a:ext uri="{FF2B5EF4-FFF2-40B4-BE49-F238E27FC236}">
                  <a16:creationId xmlns:a16="http://schemas.microsoft.com/office/drawing/2014/main" id="{A9AB14ED-C4FF-7A35-CEED-B1F92B3FC0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20" name="Connettore diritto 19">
              <a:extLst>
                <a:ext uri="{FF2B5EF4-FFF2-40B4-BE49-F238E27FC236}">
                  <a16:creationId xmlns:a16="http://schemas.microsoft.com/office/drawing/2014/main" id="{8A7FADB1-B4D2-5267-9C95-01B8E82A55A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ttangolo 20">
            <a:extLst>
              <a:ext uri="{FF2B5EF4-FFF2-40B4-BE49-F238E27FC236}">
                <a16:creationId xmlns:a16="http://schemas.microsoft.com/office/drawing/2014/main" id="{3C241EFB-D12B-35FB-193E-ED305C803C5F}"/>
              </a:ext>
            </a:extLst>
          </p:cNvPr>
          <p:cNvSpPr/>
          <p:nvPr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390821AF-2E2E-BA64-6037-3677FCC75208}"/>
              </a:ext>
            </a:extLst>
          </p:cNvPr>
          <p:cNvCxnSpPr/>
          <p:nvPr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diritto 22">
            <a:extLst>
              <a:ext uri="{FF2B5EF4-FFF2-40B4-BE49-F238E27FC236}">
                <a16:creationId xmlns:a16="http://schemas.microsoft.com/office/drawing/2014/main" id="{4BBEAAE8-313D-79D8-83AB-D8CAE795CC12}"/>
              </a:ext>
            </a:extLst>
          </p:cNvPr>
          <p:cNvCxnSpPr/>
          <p:nvPr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Immagine 23">
            <a:extLst>
              <a:ext uri="{FF2B5EF4-FFF2-40B4-BE49-F238E27FC236}">
                <a16:creationId xmlns:a16="http://schemas.microsoft.com/office/drawing/2014/main" id="{E260735A-C5C1-052D-DA66-A5098B334BE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sp>
        <p:nvSpPr>
          <p:cNvPr id="25" name="TextBox 4">
            <a:extLst>
              <a:ext uri="{FF2B5EF4-FFF2-40B4-BE49-F238E27FC236}">
                <a16:creationId xmlns:a16="http://schemas.microsoft.com/office/drawing/2014/main" id="{C031E59A-A590-7C9B-05B0-06CDE2411C7D}"/>
              </a:ext>
            </a:extLst>
          </p:cNvPr>
          <p:cNvSpPr txBox="1"/>
          <p:nvPr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97D2FF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pPr lvl="0"/>
            <a:r>
              <a:rPr lang="fr-FR" noProof="0">
                <a:sym typeface="Arial"/>
              </a:rPr>
              <a:t>Feed-back </a:t>
            </a:r>
          </a:p>
        </p:txBody>
      </p:sp>
      <p:pic>
        <p:nvPicPr>
          <p:cNvPr id="26" name="Immagine 25">
            <a:extLst>
              <a:ext uri="{FF2B5EF4-FFF2-40B4-BE49-F238E27FC236}">
                <a16:creationId xmlns:a16="http://schemas.microsoft.com/office/drawing/2014/main" id="{B442C681-F6FF-45C0-5752-6664EEBB2E39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sp>
        <p:nvSpPr>
          <p:cNvPr id="27" name="TextBox 4">
            <a:extLst>
              <a:ext uri="{FF2B5EF4-FFF2-40B4-BE49-F238E27FC236}">
                <a16:creationId xmlns:a16="http://schemas.microsoft.com/office/drawing/2014/main" id="{93A3482C-4918-C0DC-13B0-17BE859DE15F}"/>
              </a:ext>
            </a:extLst>
          </p:cNvPr>
          <p:cNvSpPr txBox="1"/>
          <p:nvPr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b="0" noProof="0">
                <a:solidFill>
                  <a:schemeClr val="bg1"/>
                </a:solidFill>
                <a:sym typeface="Arial"/>
              </a:rPr>
              <a:t>Choisissez la réponse</a:t>
            </a:r>
          </a:p>
        </p:txBody>
      </p:sp>
      <p:pic>
        <p:nvPicPr>
          <p:cNvPr id="28" name="Immagine 27">
            <a:extLst>
              <a:ext uri="{FF2B5EF4-FFF2-40B4-BE49-F238E27FC236}">
                <a16:creationId xmlns:a16="http://schemas.microsoft.com/office/drawing/2014/main" id="{D76B3A8A-21F7-619D-3553-5CA197F75E9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pic>
        <p:nvPicPr>
          <p:cNvPr id="29" name="Immagine 28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EC468076-00BC-7EED-FC06-2E99EEFD79BE}"/>
              </a:ext>
            </a:extLst>
          </p:cNvPr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>
            <a:off x="720000" y="939340"/>
            <a:ext cx="7242992" cy="3076479"/>
          </a:xfrm>
          <a:prstGeom prst="rect">
            <a:avLst/>
          </a:prstGeom>
        </p:spPr>
      </p:pic>
      <p:sp>
        <p:nvSpPr>
          <p:cNvPr id="30" name="Rettangolo 29">
            <a:extLst>
              <a:ext uri="{FF2B5EF4-FFF2-40B4-BE49-F238E27FC236}">
                <a16:creationId xmlns:a16="http://schemas.microsoft.com/office/drawing/2014/main" id="{F627C612-AC81-C6D5-0F06-D0E575723A61}"/>
              </a:ext>
            </a:extLst>
          </p:cNvPr>
          <p:cNvSpPr/>
          <p:nvPr/>
        </p:nvSpPr>
        <p:spPr>
          <a:xfrm>
            <a:off x="1236669" y="1025327"/>
            <a:ext cx="5073328" cy="1376966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36000" bIns="0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fr-FR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À souligner</a:t>
            </a:r>
            <a:r>
              <a:rPr lang="fr-FR" noProof="0" dirty="0">
                <a:cs typeface="Arial" panose="020B0604020202020204" pitchFamily="34" charset="0"/>
                <a:sym typeface="Arial"/>
              </a:rPr>
              <a:t> :</a:t>
            </a:r>
            <a:br>
              <a:rPr lang="fr-FR" noProof="0" dirty="0">
                <a:cs typeface="Arial" panose="020B0604020202020204" pitchFamily="34" charset="0"/>
                <a:sym typeface="Arial"/>
              </a:rPr>
            </a:br>
            <a:r>
              <a:rPr lang="fr-FR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Le confort de la conduite tout électrique. </a:t>
            </a:r>
            <a:br>
              <a:rPr lang="fr-FR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fr-FR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Le démarrage ICE n’intervient uniquement en cas de besoin (SOC inférieur à 25 %)</a:t>
            </a:r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092166DE-12D0-9476-A9F7-D4D064DCBE3E}"/>
              </a:ext>
            </a:extLst>
          </p:cNvPr>
          <p:cNvSpPr/>
          <p:nvPr/>
        </p:nvSpPr>
        <p:spPr>
          <a:xfrm>
            <a:off x="1285199" y="2310370"/>
            <a:ext cx="5073330" cy="1376966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36000" bIns="0" rtlCol="0" anchor="ctr">
            <a:noAutofit/>
          </a:bodyPr>
          <a:lstStyle/>
          <a:p>
            <a:pPr algn="ctr">
              <a:spcAft>
                <a:spcPts val="1200"/>
              </a:spcAft>
              <a:defRPr/>
            </a:pPr>
            <a:r>
              <a:rPr lang="fr-FR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N’oubliez pas de le dire...</a:t>
            </a:r>
            <a:br>
              <a:rPr lang="fr-FR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</a:br>
            <a:r>
              <a:rPr lang="fr-FR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L’utilisation correcte de ce mode </a:t>
            </a:r>
            <a:r>
              <a:rPr lang="fr-FR" dirty="0">
                <a:solidFill>
                  <a:schemeClr val="tx1"/>
                </a:solidFill>
              </a:rPr>
              <a:t>nécessite de planifier une </a:t>
            </a:r>
            <a:r>
              <a:rPr lang="fr-FR" b="1" dirty="0">
                <a:solidFill>
                  <a:schemeClr val="accent1"/>
                </a:solidFill>
              </a:rPr>
              <a:t>recharge à destination pour maintenir les performances optimales pour le lendemain.</a:t>
            </a: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4B306D70-C97A-C65C-1351-7D18EC234D52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noProof="0">
                <a:sym typeface="Arial"/>
              </a:rPr>
              <a:t>Scénario 1</a:t>
            </a:r>
          </a:p>
        </p:txBody>
      </p:sp>
      <p:sp>
        <p:nvSpPr>
          <p:cNvPr id="3" name="Titolo 11">
            <a:extLst>
              <a:ext uri="{FF2B5EF4-FFF2-40B4-BE49-F238E27FC236}">
                <a16:creationId xmlns:a16="http://schemas.microsoft.com/office/drawing/2014/main" id="{5CD838CC-CEDD-CA42-1208-E401C10CAEF1}"/>
              </a:ext>
            </a:extLst>
          </p:cNvPr>
          <p:cNvSpPr txBox="1">
            <a:spLocks/>
          </p:cNvSpPr>
          <p:nvPr/>
        </p:nvSpPr>
        <p:spPr>
          <a:xfrm>
            <a:off x="4289356" y="257694"/>
            <a:ext cx="345893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/>
              <a:t>&gt; Mode EV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82039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B236A8-F53F-3FD9-F434-8F59A2217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E9B643F8-49DD-D5B9-E6E6-A71435B25934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" r="228"/>
          <a:stretch/>
        </p:blipFill>
        <p:spPr>
          <a:xfrm>
            <a:off x="468001" y="2498196"/>
            <a:ext cx="2700000" cy="151854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55B9619F-D21B-41B8-CDCA-2436E84E62B4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41620" y="2520117"/>
            <a:ext cx="2700000" cy="147986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BF1475BA-3236-EC61-14F0-EC328D95CE0F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0919" y="2509491"/>
            <a:ext cx="2683515" cy="1495944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59C21E00-DAC7-F021-A086-54827E63A7B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2695" y="2503715"/>
            <a:ext cx="2703529" cy="1501039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3BF27F8E-2581-52FE-EB8B-8DE11474615B}"/>
              </a:ext>
            </a:extLst>
          </p:cNvPr>
          <p:cNvSpPr txBox="1"/>
          <p:nvPr/>
        </p:nvSpPr>
        <p:spPr>
          <a:xfrm>
            <a:off x="7429500" y="6134470"/>
            <a:ext cx="2029093" cy="723530"/>
          </a:xfrm>
          <a:prstGeom prst="rect">
            <a:avLst/>
          </a:prstGeom>
          <a:solidFill>
            <a:schemeClr val="accent1"/>
          </a:solidFill>
        </p:spPr>
        <p:txBody>
          <a:bodyPr wrap="square" lIns="144000" rIns="144000" anchor="ctr">
            <a:noAutofit/>
          </a:bodyPr>
          <a:lstStyle/>
          <a:p>
            <a:pPr algn="r"/>
            <a:r>
              <a:rPr lang="fr-FR" sz="1400" i="1">
                <a:solidFill>
                  <a:srgbClr val="FFFFFF"/>
                </a:solidFill>
                <a:latin typeface="Montserrat" pitchFamily="2" charset="0"/>
              </a:rPr>
              <a:t>Cliquez sur chaque </a:t>
            </a:r>
            <a:r>
              <a:rPr lang="fr-FR" sz="1400" b="1" i="1">
                <a:solidFill>
                  <a:srgbClr val="FFFFFF"/>
                </a:solidFill>
                <a:latin typeface="Montserrat" pitchFamily="2" charset="0"/>
              </a:rPr>
              <a:t>Scenario 2 </a:t>
            </a:r>
            <a:r>
              <a:rPr lang="fr-FR" sz="1400" i="1">
                <a:solidFill>
                  <a:srgbClr val="FFFFFF"/>
                </a:solidFill>
                <a:latin typeface="Montserrat" pitchFamily="2" charset="0"/>
              </a:rPr>
              <a:t>pour en savoir plus</a:t>
            </a:r>
          </a:p>
        </p:txBody>
      </p:sp>
      <p:sp>
        <p:nvSpPr>
          <p:cNvPr id="28" name="Titolo 27">
            <a:extLst>
              <a:ext uri="{FF2B5EF4-FFF2-40B4-BE49-F238E27FC236}">
                <a16:creationId xmlns:a16="http://schemas.microsoft.com/office/drawing/2014/main" id="{721DE1F9-9977-A344-0F25-E16D50DE0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SCÉNARIOS</a:t>
            </a: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AB6B9C9C-5080-4DCD-6A1B-72875C5FAA54}"/>
              </a:ext>
            </a:extLst>
          </p:cNvPr>
          <p:cNvSpPr txBox="1"/>
          <p:nvPr/>
        </p:nvSpPr>
        <p:spPr>
          <a:xfrm>
            <a:off x="6260919" y="4308856"/>
            <a:ext cx="268907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1600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Scénario 3 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b="1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Conduite EV étendue </a:t>
            </a:r>
          </a:p>
        </p:txBody>
      </p:sp>
      <p:sp>
        <p:nvSpPr>
          <p:cNvPr id="14" name="TextBox 4">
            <a:extLst>
              <a:ext uri="{FF2B5EF4-FFF2-40B4-BE49-F238E27FC236}">
                <a16:creationId xmlns:a16="http://schemas.microsoft.com/office/drawing/2014/main" id="{02CDD772-95FD-DABD-F30B-1DF05D2DCEC6}"/>
              </a:ext>
            </a:extLst>
          </p:cNvPr>
          <p:cNvSpPr txBox="1"/>
          <p:nvPr/>
        </p:nvSpPr>
        <p:spPr>
          <a:xfrm>
            <a:off x="9167958" y="4308856"/>
            <a:ext cx="268907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1600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Scénario 4 </a:t>
            </a:r>
            <a:r>
              <a:rPr lang="fr-FR" b="1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Conditions de conduite difficiles</a:t>
            </a:r>
          </a:p>
        </p:txBody>
      </p:sp>
      <p:sp>
        <p:nvSpPr>
          <p:cNvPr id="15" name="TextBox 4">
            <a:extLst>
              <a:ext uri="{FF2B5EF4-FFF2-40B4-BE49-F238E27FC236}">
                <a16:creationId xmlns:a16="http://schemas.microsoft.com/office/drawing/2014/main" id="{AF2D35C3-E05F-86B5-28B9-82EADAB5AA2D}"/>
              </a:ext>
            </a:extLst>
          </p:cNvPr>
          <p:cNvSpPr txBox="1"/>
          <p:nvPr/>
        </p:nvSpPr>
        <p:spPr>
          <a:xfrm>
            <a:off x="468893" y="4323787"/>
            <a:ext cx="267655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sz="160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</a:defRPr>
            </a:lvl1pPr>
          </a:lstStyle>
          <a:p>
            <a:r>
              <a:rPr lang="fr-FR" noProof="0">
                <a:sym typeface="Arial"/>
              </a:rPr>
              <a:t>Scénario 1</a:t>
            </a:r>
            <a:br>
              <a:rPr lang="fr-FR" noProof="0">
                <a:sym typeface="Arial"/>
              </a:rPr>
            </a:br>
            <a:r>
              <a:rPr lang="fr-FR" sz="1800" b="1" noProof="0">
                <a:sym typeface="Arial"/>
              </a:rPr>
              <a:t>Routine quotidienne</a:t>
            </a:r>
          </a:p>
        </p:txBody>
      </p:sp>
      <p:sp>
        <p:nvSpPr>
          <p:cNvPr id="16" name="TextBox 4">
            <a:extLst>
              <a:ext uri="{FF2B5EF4-FFF2-40B4-BE49-F238E27FC236}">
                <a16:creationId xmlns:a16="http://schemas.microsoft.com/office/drawing/2014/main" id="{D7C1312D-8488-7232-E165-56CA39E2CF3B}"/>
              </a:ext>
            </a:extLst>
          </p:cNvPr>
          <p:cNvSpPr txBox="1"/>
          <p:nvPr/>
        </p:nvSpPr>
        <p:spPr>
          <a:xfrm>
            <a:off x="3368582" y="4323787"/>
            <a:ext cx="267437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1600" noProof="0">
                <a:cs typeface="Arial" panose="020B0604020202020204" pitchFamily="34" charset="0"/>
                <a:sym typeface="Arial"/>
              </a:rPr>
              <a:t>Scénario 2 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Portée à distance</a:t>
            </a:r>
          </a:p>
        </p:txBody>
      </p:sp>
      <p:sp>
        <p:nvSpPr>
          <p:cNvPr id="21" name="Forma a L 20">
            <a:extLst>
              <a:ext uri="{FF2B5EF4-FFF2-40B4-BE49-F238E27FC236}">
                <a16:creationId xmlns:a16="http://schemas.microsoft.com/office/drawing/2014/main" id="{5AE42913-DC3F-0A88-0AB0-BB31505137B6}"/>
              </a:ext>
            </a:extLst>
          </p:cNvPr>
          <p:cNvSpPr/>
          <p:nvPr/>
        </p:nvSpPr>
        <p:spPr>
          <a:xfrm rot="18734355">
            <a:off x="1497748" y="2989417"/>
            <a:ext cx="617946" cy="365755"/>
          </a:xfrm>
          <a:prstGeom prst="corner">
            <a:avLst>
              <a:gd name="adj1" fmla="val 32224"/>
              <a:gd name="adj2" fmla="val 2503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657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F9DA39-23EC-3631-7F50-B22978865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>
            <a:extLst>
              <a:ext uri="{FF2B5EF4-FFF2-40B4-BE49-F238E27FC236}">
                <a16:creationId xmlns:a16="http://schemas.microsoft.com/office/drawing/2014/main" id="{097DFDDD-4F4F-90C7-27DF-F243126BD575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AC3A7FD2-7BE2-4FB3-EEB7-D6FEE3E9716A}"/>
              </a:ext>
            </a:extLst>
          </p:cNvPr>
          <p:cNvSpPr/>
          <p:nvPr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CE35DC53-C2B5-7A01-653B-1595375B9BAD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noProof="0">
                <a:solidFill>
                  <a:srgbClr val="97D2FF"/>
                </a:solidFill>
                <a:sym typeface="Arial"/>
              </a:rPr>
              <a:t>Scénario 2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4EB78779-4BEB-5C5A-B4D8-CA50874F87F1}"/>
              </a:ext>
            </a:extLst>
          </p:cNvPr>
          <p:cNvSpPr txBox="1"/>
          <p:nvPr/>
        </p:nvSpPr>
        <p:spPr>
          <a:xfrm>
            <a:off x="6595919" y="655426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noProof="0" dirty="0">
                <a:sym typeface="Arial"/>
              </a:rPr>
              <a:t>Choisissez la réponse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245021A3-DF8A-EDBC-78C5-7CEA129FCE4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AFF46433-C38A-B07F-68F1-62C21744CA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D559DA4D-4B6D-7656-90B1-DC2A263D7C09}"/>
              </a:ext>
            </a:extLst>
          </p:cNvPr>
          <p:cNvSpPr txBox="1"/>
          <p:nvPr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1000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Feed-back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A4B68313-7AEE-F80F-C260-793D4816DF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3CD9380B-D1AD-B6A9-4C0E-F2C5EC2CB19D}"/>
              </a:ext>
            </a:extLst>
          </p:cNvPr>
          <p:cNvCxnSpPr/>
          <p:nvPr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776235E8-4C76-EF28-CFFA-D685EA679B7F}"/>
              </a:ext>
            </a:extLst>
          </p:cNvPr>
          <p:cNvCxnSpPr/>
          <p:nvPr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egnaposto numero diapositiva 2">
            <a:extLst>
              <a:ext uri="{FF2B5EF4-FFF2-40B4-BE49-F238E27FC236}">
                <a16:creationId xmlns:a16="http://schemas.microsoft.com/office/drawing/2014/main" id="{B4AC62AF-7D83-8734-53BD-00113A6270A9}"/>
              </a:ext>
            </a:extLst>
          </p:cNvPr>
          <p:cNvSpPr txBox="1">
            <a:spLocks/>
          </p:cNvSpPr>
          <p:nvPr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46</a:t>
            </a:fld>
            <a:r>
              <a:rPr lang="fr-FR" sz="16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40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9AC98957-3791-4E45-472F-9F3B960C5A28}"/>
              </a:ext>
            </a:extLst>
          </p:cNvPr>
          <p:cNvSpPr/>
          <p:nvPr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98A25BE7-D207-F06B-851E-AC6D726302FC}"/>
              </a:ext>
            </a:extLst>
          </p:cNvPr>
          <p:cNvSpPr/>
          <p:nvPr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7" name="Immagine 16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EAC89919-3B75-3CC0-65C2-45082B8DCBB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505E6D80-3492-28E8-85E4-46BA7D41777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9" name="Rettangolo 18">
            <a:extLst>
              <a:ext uri="{FF2B5EF4-FFF2-40B4-BE49-F238E27FC236}">
                <a16:creationId xmlns:a16="http://schemas.microsoft.com/office/drawing/2014/main" id="{BC7A2B57-80DD-44A0-9996-B59BCC1CFFFA}"/>
              </a:ext>
            </a:extLst>
          </p:cNvPr>
          <p:cNvSpPr/>
          <p:nvPr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20" name="sdbd44497ac94bc4a07b47d951e92343">
            <a:extLst>
              <a:ext uri="{FF2B5EF4-FFF2-40B4-BE49-F238E27FC236}">
                <a16:creationId xmlns:a16="http://schemas.microsoft.com/office/drawing/2014/main" id="{5C88333C-2DFC-0BF8-1D75-072DE4B0074B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21" name="Gruppo 20">
            <a:extLst>
              <a:ext uri="{FF2B5EF4-FFF2-40B4-BE49-F238E27FC236}">
                <a16:creationId xmlns:a16="http://schemas.microsoft.com/office/drawing/2014/main" id="{C3F4A89D-BD56-1AB0-3BB1-E5AA756746B5}"/>
              </a:ext>
            </a:extLst>
          </p:cNvPr>
          <p:cNvGrpSpPr/>
          <p:nvPr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22" name="Immagine 21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D1FA2138-F5F1-7854-FC8C-E0545350AE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23" name="Immagine 22">
              <a:extLst>
                <a:ext uri="{FF2B5EF4-FFF2-40B4-BE49-F238E27FC236}">
                  <a16:creationId xmlns:a16="http://schemas.microsoft.com/office/drawing/2014/main" id="{15B51891-94AB-B8CB-9EBF-A01BE213AA5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24" name="Connettore diritto 23">
              <a:extLst>
                <a:ext uri="{FF2B5EF4-FFF2-40B4-BE49-F238E27FC236}">
                  <a16:creationId xmlns:a16="http://schemas.microsoft.com/office/drawing/2014/main" id="{081AFB62-73BA-F57E-F3E3-747CA08A819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ttangolo 12">
            <a:extLst>
              <a:ext uri="{FF2B5EF4-FFF2-40B4-BE49-F238E27FC236}">
                <a16:creationId xmlns:a16="http://schemas.microsoft.com/office/drawing/2014/main" id="{F7646741-54D4-5DD7-ACB7-77733C6DF320}"/>
              </a:ext>
            </a:extLst>
          </p:cNvPr>
          <p:cNvSpPr/>
          <p:nvPr/>
        </p:nvSpPr>
        <p:spPr>
          <a:xfrm>
            <a:off x="0" y="136567"/>
            <a:ext cx="3321230" cy="719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b="1">
                <a:solidFill>
                  <a:schemeClr val="tx1"/>
                </a:solidFill>
              </a:rPr>
              <a:t>Vidéo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472429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F09CE4-909E-200D-CECB-01EE618C87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4">
            <a:extLst>
              <a:ext uri="{FF2B5EF4-FFF2-40B4-BE49-F238E27FC236}">
                <a16:creationId xmlns:a16="http://schemas.microsoft.com/office/drawing/2014/main" id="{B24D7B7F-504D-F294-8D3A-8C5E6D40331D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noProof="0">
                <a:sym typeface="Arial"/>
              </a:rPr>
              <a:t>Scénario 2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8C8300B-CCEA-959C-D3E0-87156AA75474}"/>
              </a:ext>
            </a:extLst>
          </p:cNvPr>
          <p:cNvSpPr txBox="1"/>
          <p:nvPr/>
        </p:nvSpPr>
        <p:spPr>
          <a:xfrm>
            <a:off x="7360715" y="1723716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fr-FR" sz="2000" noProof="0"/>
              <a:t>EV+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10E2E582-7460-A468-438B-EC47DE7BDA49}"/>
              </a:ext>
            </a:extLst>
          </p:cNvPr>
          <p:cNvSpPr txBox="1"/>
          <p:nvPr/>
        </p:nvSpPr>
        <p:spPr>
          <a:xfrm>
            <a:off x="7360715" y="4111529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fr-FR" sz="2000" noProof="0"/>
              <a:t>POWER+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0C409A2D-7CA3-8FAB-5F56-1156B8C36E1A}"/>
              </a:ext>
            </a:extLst>
          </p:cNvPr>
          <p:cNvSpPr txBox="1"/>
          <p:nvPr/>
        </p:nvSpPr>
        <p:spPr>
          <a:xfrm>
            <a:off x="7360715" y="2518613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r>
              <a:rPr lang="fr-FR" noProof="0" dirty="0"/>
              <a:t>E</a:t>
            </a:r>
            <a:r>
              <a:rPr lang="fr-FR" dirty="0"/>
              <a:t>V</a:t>
            </a:r>
            <a:endParaRPr lang="fr-FR" noProof="0" dirty="0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CD403E54-01C6-A331-EA0D-940F05E3180B}"/>
              </a:ext>
            </a:extLst>
          </p:cNvPr>
          <p:cNvSpPr txBox="1"/>
          <p:nvPr/>
        </p:nvSpPr>
        <p:spPr>
          <a:xfrm>
            <a:off x="7360715" y="3313510"/>
            <a:ext cx="3785691" cy="646331"/>
          </a:xfrm>
          <a:prstGeom prst="rect">
            <a:avLst/>
          </a:prstGeom>
          <a:solidFill>
            <a:schemeClr val="accent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 b="1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r>
              <a:rPr lang="fr-FR" noProof="0"/>
              <a:t>CARBURANT</a:t>
            </a:r>
          </a:p>
        </p:txBody>
      </p:sp>
      <p:sp>
        <p:nvSpPr>
          <p:cNvPr id="9" name="Titolo 11">
            <a:extLst>
              <a:ext uri="{FF2B5EF4-FFF2-40B4-BE49-F238E27FC236}">
                <a16:creationId xmlns:a16="http://schemas.microsoft.com/office/drawing/2014/main" id="{28D245FF-320B-A3BE-109B-9514BE9B7C68}"/>
              </a:ext>
            </a:extLst>
          </p:cNvPr>
          <p:cNvSpPr txBox="1">
            <a:spLocks/>
          </p:cNvSpPr>
          <p:nvPr/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noProof="0"/>
              <a:t>Portée à distance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CAFCDF2-E09B-A081-18F9-AC0C37E4CE6A}"/>
              </a:ext>
            </a:extLst>
          </p:cNvPr>
          <p:cNvSpPr txBox="1"/>
          <p:nvPr/>
        </p:nvSpPr>
        <p:spPr>
          <a:xfrm>
            <a:off x="3531665" y="5100760"/>
            <a:ext cx="2016380" cy="3570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b="1">
                <a:cs typeface="Arial" panose="020B0604020202020204" pitchFamily="34" charset="0"/>
              </a:defRPr>
            </a:lvl1pPr>
          </a:lstStyle>
          <a:p>
            <a:pPr algn="ctr"/>
            <a:r>
              <a:rPr lang="fr-FR" sz="2000" noProof="0" dirty="0"/>
              <a:t>CONFIRMER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287681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1">
            <a:extLst>
              <a:ext uri="{FF2B5EF4-FFF2-40B4-BE49-F238E27FC236}">
                <a16:creationId xmlns:a16="http://schemas.microsoft.com/office/drawing/2014/main" id="{51089F2E-ABDB-A9DA-5D78-3C3513C577C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09800" y="862389"/>
            <a:ext cx="6486525" cy="531019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sz="3200" b="1" cap="all" noProof="0">
                <a:solidFill>
                  <a:schemeClr val="accent1"/>
                </a:solidFill>
                <a:latin typeface="+mn-lt"/>
              </a:rPr>
              <a:t>Bonne</a:t>
            </a:r>
            <a:r>
              <a:rPr lang="fr-FR" sz="3200" cap="all" noProof="0">
                <a:latin typeface="+mn-lt"/>
              </a:rPr>
              <a:t>/</a:t>
            </a:r>
            <a:r>
              <a:rPr lang="fr-FR" sz="3200" b="1" cap="all" noProof="0">
                <a:solidFill>
                  <a:schemeClr val="accent1"/>
                </a:solidFill>
                <a:latin typeface="+mn-lt"/>
              </a:rPr>
              <a:t>mauvaise réponse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B7A9C05B-3478-D990-8A42-5C9877F0FF50}"/>
              </a:ext>
            </a:extLst>
          </p:cNvPr>
          <p:cNvSpPr txBox="1"/>
          <p:nvPr/>
        </p:nvSpPr>
        <p:spPr>
          <a:xfrm>
            <a:off x="2309813" y="1597729"/>
            <a:ext cx="7572374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600"/>
              </a:spcAft>
              <a:buSzPct val="123000"/>
            </a:pPr>
            <a:r>
              <a:rPr lang="fr-FR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Le meilleur mode pour cette mission est </a:t>
            </a:r>
            <a:r>
              <a:rPr lang="fr-FR" sz="24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Carburant</a:t>
            </a:r>
            <a:r>
              <a:rPr lang="fr-FR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, qui donne la priorité à la conduite carburant.</a:t>
            </a:r>
          </a:p>
          <a:p>
            <a:pPr defTabSz="1218834">
              <a:spcAft>
                <a:spcPts val="600"/>
              </a:spcAft>
              <a:buSzPct val="123000"/>
            </a:pPr>
            <a:endParaRPr lang="en-US" sz="1100" b="1" noProof="0" dirty="0">
              <a:solidFill>
                <a:schemeClr val="accent1"/>
              </a:solidFill>
              <a:cs typeface="Arial" panose="020B0604020202020204" pitchFamily="34" charset="0"/>
            </a:endParaRPr>
          </a:p>
          <a:p>
            <a:pPr defTabSz="1218834">
              <a:spcAft>
                <a:spcPts val="600"/>
              </a:spcAft>
              <a:buSzPct val="123000"/>
            </a:pPr>
            <a:r>
              <a:rPr lang="fr-FR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Le véhicule fonctionne en mode tout électrique tant que la charge de la batterie est supérieure à 75 % </a:t>
            </a:r>
            <a:r>
              <a:rPr lang="fr-FR" sz="1600" dirty="0">
                <a:cs typeface="Arial" panose="020B0604020202020204" pitchFamily="34" charset="0"/>
              </a:rPr>
              <a:t>une fois que le générateur ICE</a:t>
            </a:r>
            <a:r>
              <a:rPr lang="fr-FR" sz="1600" noProof="0" dirty="0">
                <a:cs typeface="Arial" panose="020B0604020202020204" pitchFamily="34" charset="0"/>
              </a:rPr>
              <a:t> commence à produire de l’électricité.</a:t>
            </a:r>
          </a:p>
          <a:p>
            <a:pPr defTabSz="1218834">
              <a:spcAft>
                <a:spcPts val="600"/>
              </a:spcAft>
              <a:buSzPct val="123000"/>
            </a:pPr>
            <a:r>
              <a:rPr lang="fr-FR" sz="1600" noProof="0" dirty="0">
                <a:cs typeface="Arial" panose="020B0604020202020204" pitchFamily="34" charset="0"/>
              </a:rPr>
              <a:t>Ce mode assure une conduite fluide et ininterrompue sur les longues distances ou sur les routes de montagne. </a:t>
            </a:r>
          </a:p>
          <a:p>
            <a:pPr defTabSz="1218834">
              <a:spcAft>
                <a:spcPts val="600"/>
              </a:spcAft>
              <a:buSzPct val="123000"/>
            </a:pPr>
            <a:r>
              <a:rPr lang="fr-FR" sz="1600" noProof="0" dirty="0">
                <a:cs typeface="Arial" panose="020B0604020202020204" pitchFamily="34" charset="0"/>
              </a:rPr>
              <a:t>Avantages pour le client :</a:t>
            </a:r>
          </a:p>
          <a:p>
            <a:pPr marL="444500" indent="-261938" defTabSz="1218834">
              <a:spcAft>
                <a:spcPts val="6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fr-FR" sz="1600" noProof="0" dirty="0">
                <a:cs typeface="Arial" panose="020B0604020202020204" pitchFamily="34" charset="0"/>
              </a:rPr>
              <a:t>pas d’anxiété liée à l’autonomie</a:t>
            </a:r>
          </a:p>
          <a:p>
            <a:pPr marL="444500" indent="-261938" defTabSz="1218834">
              <a:spcAft>
                <a:spcPts val="6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fr-FR" sz="1600" noProof="0" dirty="0">
                <a:cs typeface="Arial" panose="020B0604020202020204" pitchFamily="34" charset="0"/>
              </a:rPr>
              <a:t>moins d’arrêts ;</a:t>
            </a:r>
          </a:p>
          <a:p>
            <a:pPr marL="444500" indent="-261938" defTabSz="1218834">
              <a:spcAft>
                <a:spcPts val="6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fr-FR" sz="1600" noProof="0" dirty="0">
                <a:cs typeface="Arial" panose="020B0604020202020204" pitchFamily="34" charset="0"/>
              </a:rPr>
              <a:t>jusqu’à 900 km de liberté</a:t>
            </a: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4C96DF23-4788-AFDA-03D9-A87245819C4A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noProof="0">
                <a:sym typeface="Arial"/>
              </a:rPr>
              <a:t>Scénario 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721649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1AA89F-3057-38D0-21DB-69FC01E797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>
            <a:extLst>
              <a:ext uri="{FF2B5EF4-FFF2-40B4-BE49-F238E27FC236}">
                <a16:creationId xmlns:a16="http://schemas.microsoft.com/office/drawing/2014/main" id="{9DE8BBF0-36B3-D9CA-6EC9-E912F1EFC51E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noProof="0">
                <a:sym typeface="Arial"/>
              </a:rPr>
              <a:t>Scénario 2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E9F04806-7C9D-284C-CC24-1329CB7405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342" y="456095"/>
            <a:ext cx="4749814" cy="5682661"/>
          </a:xfrm>
          <a:prstGeom prst="rect">
            <a:avLst/>
          </a:prstGeom>
        </p:spPr>
      </p:pic>
      <p:sp>
        <p:nvSpPr>
          <p:cNvPr id="9" name="Titolo 11">
            <a:extLst>
              <a:ext uri="{FF2B5EF4-FFF2-40B4-BE49-F238E27FC236}">
                <a16:creationId xmlns:a16="http://schemas.microsoft.com/office/drawing/2014/main" id="{ECCCE3A4-1096-5C57-CC5A-0F481FC871B9}"/>
              </a:ext>
            </a:extLst>
          </p:cNvPr>
          <p:cNvSpPr txBox="1">
            <a:spLocks/>
          </p:cNvSpPr>
          <p:nvPr/>
        </p:nvSpPr>
        <p:spPr>
          <a:xfrm>
            <a:off x="8422483" y="3604776"/>
            <a:ext cx="2652106" cy="750189"/>
          </a:xfrm>
          <a:prstGeom prst="rect">
            <a:avLst/>
          </a:prstGeom>
          <a:noFill/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dirty="0">
                <a:solidFill>
                  <a:schemeClr val="accent1"/>
                </a:solidFill>
                <a:latin typeface="augie" pitchFamily="2" charset="0"/>
              </a:rPr>
              <a:t>Conseils 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94E99A8E-5A84-2438-38D5-D678A6CE5423}"/>
              </a:ext>
            </a:extLst>
          </p:cNvPr>
          <p:cNvSpPr txBox="1"/>
          <p:nvPr/>
        </p:nvSpPr>
        <p:spPr>
          <a:xfrm>
            <a:off x="10222897" y="5680267"/>
            <a:ext cx="17660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200"/>
              </a:spcAft>
              <a:defRPr/>
            </a:pPr>
            <a:r>
              <a:rPr lang="fr-FR" sz="1400" i="1" noProof="0">
                <a:cs typeface="Arial" panose="020B0604020202020204" pitchFamily="34" charset="0"/>
                <a:sym typeface="Arial"/>
              </a:rPr>
              <a:t>Cliquez sur « Conseils »</a:t>
            </a:r>
          </a:p>
        </p:txBody>
      </p:sp>
      <p:pic>
        <p:nvPicPr>
          <p:cNvPr id="11" name="Immagine 10" descr="Immagine che contiene simbolo, arte, Elementi grafici, stella&#10;&#10;Il contenuto generato dall'IA potrebbe non essere corretto.">
            <a:extLst>
              <a:ext uri="{FF2B5EF4-FFF2-40B4-BE49-F238E27FC236}">
                <a16:creationId xmlns:a16="http://schemas.microsoft.com/office/drawing/2014/main" id="{86408E1C-3F4F-CEF9-E98F-037FDB46C7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842">
            <a:off x="7441683" y="3249711"/>
            <a:ext cx="1354882" cy="1354882"/>
          </a:xfrm>
          <a:prstGeom prst="rect">
            <a:avLst/>
          </a:prstGeom>
        </p:spPr>
      </p:pic>
      <p:sp>
        <p:nvSpPr>
          <p:cNvPr id="12" name="TextBox 6">
            <a:extLst>
              <a:ext uri="{FF2B5EF4-FFF2-40B4-BE49-F238E27FC236}">
                <a16:creationId xmlns:a16="http://schemas.microsoft.com/office/drawing/2014/main" id="{AC333C42-9DC9-19C8-F0F5-391FF1D8034E}"/>
              </a:ext>
            </a:extLst>
          </p:cNvPr>
          <p:cNvSpPr txBox="1"/>
          <p:nvPr/>
        </p:nvSpPr>
        <p:spPr>
          <a:xfrm>
            <a:off x="8556196" y="4206242"/>
            <a:ext cx="23846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Pour les clients</a:t>
            </a:r>
          </a:p>
        </p:txBody>
      </p:sp>
      <p:sp>
        <p:nvSpPr>
          <p:cNvPr id="4" name="Titolo 4">
            <a:extLst>
              <a:ext uri="{FF2B5EF4-FFF2-40B4-BE49-F238E27FC236}">
                <a16:creationId xmlns:a16="http://schemas.microsoft.com/office/drawing/2014/main" id="{EDF20148-EEE2-02B0-6F94-2F9AB582BFB5}"/>
              </a:ext>
            </a:extLst>
          </p:cNvPr>
          <p:cNvSpPr txBox="1">
            <a:spLocks/>
          </p:cNvSpPr>
          <p:nvPr/>
        </p:nvSpPr>
        <p:spPr>
          <a:xfrm>
            <a:off x="538956" y="31104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/>
              <a:t>Autonomie à distance &gt; mode FUEL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212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6129BB-0500-EE0B-9966-D70ABF770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38A07BE8-964F-8D0B-C6E8-68548A75779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B2CD5576-C76D-36A8-6EA2-62D2F56BB82A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/>
            </a:pPr>
            <a:r>
              <a:rPr lang="fr-FR" sz="2000" b="1" noProof="0">
                <a:solidFill>
                  <a:schemeClr val="bg1"/>
                </a:solidFill>
              </a:rPr>
              <a:t>Introduction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A39F680A-F990-7E7A-8703-3F2CDB82D10B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noProof="0"/>
              <a:t>Programme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103EF733-72E3-E8ED-ED1A-30CE377E2DAB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fr-FR" sz="2000"/>
              <a:t>La technologie REEV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fr-FR" noProof="0"/>
              <a:t>Comment cela fonctionne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fr-FR" noProof="0"/>
              <a:t>Bon à savoir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AD9EE81-54E8-479A-647F-A0F53D95877A}"/>
              </a:ext>
            </a:extLst>
          </p:cNvPr>
          <p:cNvSpPr txBox="1"/>
          <p:nvPr/>
        </p:nvSpPr>
        <p:spPr>
          <a:xfrm>
            <a:off x="6809739" y="4301261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6"/>
            </a:pPr>
            <a:r>
              <a:rPr lang="fr-FR" sz="2000" noProof="0"/>
              <a:t>Conclusion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78EDE739-0249-7F38-29A5-FBDBC07D3322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7675" indent="-447675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3"/>
            </a:pPr>
            <a:r>
              <a:rPr lang="fr-FR" sz="2000" noProof="0"/>
              <a:t>Spécifications techniques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BEC4B2E-ED42-2A04-CD22-98D28DCADC05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4"/>
            </a:pPr>
            <a:r>
              <a:rPr lang="fr-FR" sz="2000" noProof="0"/>
              <a:t>Votre rôle est essentiel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BA605ED7-E9AB-31CF-A11D-6A3250E3FF36}"/>
              </a:ext>
            </a:extLst>
          </p:cNvPr>
          <p:cNvSpPr txBox="1"/>
          <p:nvPr/>
        </p:nvSpPr>
        <p:spPr>
          <a:xfrm>
            <a:off x="6809739" y="383655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fr-FR" sz="2000" noProof="0"/>
              <a:t>Voyager avec notre client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CDA2D75-81B9-B3B0-07B7-731FB75E029B}"/>
              </a:ext>
            </a:extLst>
          </p:cNvPr>
          <p:cNvSpPr txBox="1"/>
          <p:nvPr/>
        </p:nvSpPr>
        <p:spPr>
          <a:xfrm>
            <a:off x="6809739" y="476596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7"/>
            </a:pPr>
            <a:r>
              <a:rPr lang="fr-FR" sz="2000" noProof="0" dirty="0"/>
              <a:t>Questionnaire final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2598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build="p"/>
      <p:bldP spid="5" grpId="0" build="p"/>
      <p:bldP spid="6" grpId="0" build="p"/>
      <p:bldP spid="8" grpId="0" build="p"/>
      <p:bldP spid="9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234A90-E743-5304-FCB5-7A8B003F96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>
            <a:extLst>
              <a:ext uri="{FF2B5EF4-FFF2-40B4-BE49-F238E27FC236}">
                <a16:creationId xmlns:a16="http://schemas.microsoft.com/office/drawing/2014/main" id="{26922046-F325-4403-D6CC-B62A5745E1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3974" y="719796"/>
            <a:ext cx="3977192" cy="5418204"/>
          </a:xfrm>
          <a:prstGeom prst="rect">
            <a:avLst/>
          </a:prstGeom>
        </p:spPr>
      </p:pic>
      <p:pic>
        <p:nvPicPr>
          <p:cNvPr id="15" name="Immagine 14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6831A375-3136-9BB7-0438-2B3936720D8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V="1">
            <a:off x="437196" y="1250424"/>
            <a:ext cx="7242992" cy="3815540"/>
          </a:xfrm>
          <a:prstGeom prst="rect">
            <a:avLst/>
          </a:prstGeom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AD4734A6-DB8B-5301-39D6-DD157D3AC2B8}"/>
              </a:ext>
            </a:extLst>
          </p:cNvPr>
          <p:cNvSpPr/>
          <p:nvPr/>
        </p:nvSpPr>
        <p:spPr>
          <a:xfrm>
            <a:off x="966472" y="1798348"/>
            <a:ext cx="5343525" cy="2489679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36000" bIns="0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fr-FR" sz="1600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N’oubliez pas de dire que...</a:t>
            </a:r>
          </a:p>
          <a:p>
            <a:pPr marL="285750" lvl="0" indent="-285750">
              <a:spcAft>
                <a:spcPts val="1200"/>
              </a:spcAft>
              <a:buClr>
                <a:schemeClr val="accent1"/>
              </a:buClr>
              <a:buFontTx/>
              <a:buChar char="-"/>
              <a:defRPr/>
            </a:pPr>
            <a:r>
              <a:rPr lang="fr-FR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Voyages </a:t>
            </a:r>
            <a:r>
              <a:rPr lang="fr-FR" sz="140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occasionnels </a:t>
            </a:r>
            <a:r>
              <a:rPr lang="fr-FR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longue distance, </a:t>
            </a:r>
            <a:r>
              <a:rPr lang="fr-FR" sz="1400" b="1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Pour le trajets long distance, rappel</a:t>
            </a:r>
            <a:r>
              <a:rPr lang="fr-FR" sz="1400" b="1" noProof="0" dirty="0" err="1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ez</a:t>
            </a:r>
            <a:r>
              <a:rPr lang="fr-FR" sz="14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 aux clients qu’il est essentiel de garder la batterie chargée,</a:t>
            </a:r>
            <a:r>
              <a:rPr lang="fr-FR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 et qu’il est fortement recommandé d’activer le mode Économie de batterie</a:t>
            </a:r>
          </a:p>
          <a:p>
            <a:pPr marL="285750" lvl="0" indent="-285750">
              <a:spcAft>
                <a:spcPts val="1200"/>
              </a:spcAft>
              <a:buClr>
                <a:schemeClr val="accent1"/>
              </a:buClr>
              <a:buFontTx/>
              <a:buChar char="-"/>
              <a:defRPr/>
            </a:pPr>
            <a:r>
              <a:rPr lang="fr-FR" sz="1400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Moins de 75 % de charge, le client peut personnaliser le % de préservation de la batterie </a:t>
            </a:r>
            <a:r>
              <a:rPr lang="fr-FR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(</a:t>
            </a:r>
            <a:r>
              <a:rPr lang="fr-FR" sz="140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entre 30 et 75 %)</a:t>
            </a:r>
          </a:p>
          <a:p>
            <a:pPr lvl="0">
              <a:spcAft>
                <a:spcPts val="600"/>
              </a:spcAft>
              <a:buClr>
                <a:schemeClr val="accent1"/>
              </a:buClr>
              <a:defRPr/>
            </a:pPr>
            <a:r>
              <a:rPr lang="fr-FR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2 étapes pour préserver la batterie :</a:t>
            </a:r>
          </a:p>
          <a:p>
            <a:pPr marL="622300" lvl="0" indent="-342900">
              <a:spcAft>
                <a:spcPts val="600"/>
              </a:spcAft>
              <a:buClr>
                <a:schemeClr val="accent1"/>
              </a:buClr>
              <a:buFont typeface="+mj-lt"/>
              <a:buAutoNum type="arabicPeriod"/>
              <a:defRPr/>
            </a:pPr>
            <a:r>
              <a:rPr lang="fr-FR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Activer la fonction</a:t>
            </a:r>
          </a:p>
          <a:p>
            <a:pPr marL="622300" lvl="0" indent="-342900">
              <a:spcAft>
                <a:spcPts val="600"/>
              </a:spcAft>
              <a:buClr>
                <a:schemeClr val="accent1"/>
              </a:buClr>
              <a:buFont typeface="+mj-lt"/>
              <a:buAutoNum type="arabicPeriod"/>
              <a:defRPr/>
            </a:pPr>
            <a:r>
              <a:rPr lang="fr-FR" sz="14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Sélectionnez le niveau de batterie souhaité</a:t>
            </a:r>
          </a:p>
          <a:p>
            <a:pPr marL="285750" lvl="0" indent="-285750" algn="ctr">
              <a:spcAft>
                <a:spcPts val="1200"/>
              </a:spcAft>
              <a:buClr>
                <a:schemeClr val="accent1"/>
              </a:buClr>
              <a:buFontTx/>
              <a:buChar char="-"/>
              <a:defRPr/>
            </a:pPr>
            <a:endParaRPr lang="en-US" sz="1400" b="1" noProof="0" dirty="0">
              <a:solidFill>
                <a:schemeClr val="tx1"/>
              </a:solidFill>
              <a:cs typeface="Arial" panose="020B0604020202020204" pitchFamily="34" charset="0"/>
              <a:sym typeface="Arial"/>
            </a:endParaRP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190ED99C-A217-AA89-1D1C-5E7CD04DBA38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noProof="0">
                <a:sym typeface="Arial"/>
              </a:rPr>
              <a:t>Scénario 2</a:t>
            </a:r>
          </a:p>
        </p:txBody>
      </p:sp>
      <p:sp>
        <p:nvSpPr>
          <p:cNvPr id="2" name="Rettangolo con angoli arrotondati 1">
            <a:extLst>
              <a:ext uri="{FF2B5EF4-FFF2-40B4-BE49-F238E27FC236}">
                <a16:creationId xmlns:a16="http://schemas.microsoft.com/office/drawing/2014/main" id="{409F9789-94FD-0756-AE0F-60AA24FA8AFD}"/>
              </a:ext>
            </a:extLst>
          </p:cNvPr>
          <p:cNvSpPr/>
          <p:nvPr/>
        </p:nvSpPr>
        <p:spPr>
          <a:xfrm>
            <a:off x="2476606" y="4419921"/>
            <a:ext cx="2323255" cy="35838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chemeClr val="bg1"/>
                </a:solidFill>
              </a:rPr>
              <a:t>Voyons comment</a:t>
            </a:r>
          </a:p>
        </p:txBody>
      </p:sp>
      <p:sp>
        <p:nvSpPr>
          <p:cNvPr id="12" name="Titolo 11">
            <a:extLst>
              <a:ext uri="{FF2B5EF4-FFF2-40B4-BE49-F238E27FC236}">
                <a16:creationId xmlns:a16="http://schemas.microsoft.com/office/drawing/2014/main" id="{56FCA397-C8F9-1C77-D217-F82779DDA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Autonomie à distance &gt; mode CARBURANT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924658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DEEC83-9290-12B1-1B90-1F5D91DA75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>
            <a:extLst>
              <a:ext uri="{FF2B5EF4-FFF2-40B4-BE49-F238E27FC236}">
                <a16:creationId xmlns:a16="http://schemas.microsoft.com/office/drawing/2014/main" id="{943B40AA-AD15-96EE-DC9B-98D932D726BE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noProof="0">
                <a:sym typeface="Arial"/>
              </a:rPr>
              <a:t>Scénario 2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547113AC-CF4C-15A4-36AE-BF6390C021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9846" y="719796"/>
            <a:ext cx="3977192" cy="5418204"/>
          </a:xfrm>
          <a:prstGeom prst="rect">
            <a:avLst/>
          </a:prstGeom>
        </p:spPr>
      </p:pic>
      <p:sp>
        <p:nvSpPr>
          <p:cNvPr id="5" name="Titolo 11">
            <a:extLst>
              <a:ext uri="{FF2B5EF4-FFF2-40B4-BE49-F238E27FC236}">
                <a16:creationId xmlns:a16="http://schemas.microsoft.com/office/drawing/2014/main" id="{B83C7748-D0FD-5101-160A-9D676D239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257694"/>
            <a:ext cx="11114087" cy="681646"/>
          </a:xfrm>
        </p:spPr>
        <p:txBody>
          <a:bodyPr/>
          <a:lstStyle/>
          <a:p>
            <a:r>
              <a:rPr lang="fr-FR" dirty="0"/>
              <a:t>Portée à distance &gt; Mode CARBURANT</a:t>
            </a:r>
          </a:p>
        </p:txBody>
      </p:sp>
      <p:pic>
        <p:nvPicPr>
          <p:cNvPr id="8" name="Immagine 7" descr="Immagine che contiene testo, multimediale, Dispositivo elettronico, automobile&#10;&#10;Il contenuto generato dall'IA potrebbe non essere corretto.">
            <a:extLst>
              <a:ext uri="{FF2B5EF4-FFF2-40B4-BE49-F238E27FC236}">
                <a16:creationId xmlns:a16="http://schemas.microsoft.com/office/drawing/2014/main" id="{1F77B096-07CF-FCA1-BB8A-3996A7B1D7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4" y="3664744"/>
            <a:ext cx="3212306" cy="2141537"/>
          </a:xfrm>
          <a:prstGeom prst="rect">
            <a:avLst/>
          </a:prstGeom>
        </p:spPr>
      </p:pic>
      <p:pic>
        <p:nvPicPr>
          <p:cNvPr id="14" name="Immagine 13" descr="Immagine che contiene testo, veicolo, multimediale, automobile&#10;&#10;Il contenuto generato dall'IA potrebbe non essere corretto.">
            <a:extLst>
              <a:ext uri="{FF2B5EF4-FFF2-40B4-BE49-F238E27FC236}">
                <a16:creationId xmlns:a16="http://schemas.microsoft.com/office/drawing/2014/main" id="{6DD964DB-C3FE-97E7-AF8F-FF480C90AC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908" y="1116014"/>
            <a:ext cx="3636963" cy="2424642"/>
          </a:xfrm>
          <a:prstGeom prst="rect">
            <a:avLst/>
          </a:prstGeom>
        </p:spPr>
      </p:pic>
      <p:pic>
        <p:nvPicPr>
          <p:cNvPr id="16" name="Immagine 15" descr="Immagine che contiene testo, veicolo, automobile, multimediale&#10;&#10;Il contenuto generato dall'IA potrebbe non essere corretto.">
            <a:extLst>
              <a:ext uri="{FF2B5EF4-FFF2-40B4-BE49-F238E27FC236}">
                <a16:creationId xmlns:a16="http://schemas.microsoft.com/office/drawing/2014/main" id="{C5A80283-71D8-57A5-65A1-A2129F84888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625" y="3664744"/>
            <a:ext cx="3212306" cy="2141537"/>
          </a:xfrm>
          <a:prstGeom prst="rect">
            <a:avLst/>
          </a:prstGeom>
        </p:spPr>
      </p:pic>
      <p:pic>
        <p:nvPicPr>
          <p:cNvPr id="20" name="Immagine 19" descr="Immagine che contiene testo, veicolo, automobile, multimediale&#10;&#10;Il contenuto generato dall'IA potrebbe non essere corretto.">
            <a:extLst>
              <a:ext uri="{FF2B5EF4-FFF2-40B4-BE49-F238E27FC236}">
                <a16:creationId xmlns:a16="http://schemas.microsoft.com/office/drawing/2014/main" id="{3A01A22D-ECFF-F1F5-CFBD-6B391B7E5F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2" y="1120515"/>
            <a:ext cx="3636963" cy="2424642"/>
          </a:xfrm>
          <a:prstGeom prst="rect">
            <a:avLst/>
          </a:prstGeom>
        </p:spPr>
      </p:pic>
      <p:sp>
        <p:nvSpPr>
          <p:cNvPr id="21" name="Rettangolo 20">
            <a:extLst>
              <a:ext uri="{FF2B5EF4-FFF2-40B4-BE49-F238E27FC236}">
                <a16:creationId xmlns:a16="http://schemas.microsoft.com/office/drawing/2014/main" id="{2DF9EF21-5217-C7F9-0445-09ADA8955ADA}"/>
              </a:ext>
            </a:extLst>
          </p:cNvPr>
          <p:cNvSpPr/>
          <p:nvPr/>
        </p:nvSpPr>
        <p:spPr>
          <a:xfrm>
            <a:off x="1378744" y="1971675"/>
            <a:ext cx="800100" cy="16430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Rettangolo 21">
            <a:extLst>
              <a:ext uri="{FF2B5EF4-FFF2-40B4-BE49-F238E27FC236}">
                <a16:creationId xmlns:a16="http://schemas.microsoft.com/office/drawing/2014/main" id="{DD16BEB1-8DF9-8E0D-F9AB-117200211F36}"/>
              </a:ext>
            </a:extLst>
          </p:cNvPr>
          <p:cNvSpPr/>
          <p:nvPr/>
        </p:nvSpPr>
        <p:spPr>
          <a:xfrm>
            <a:off x="5044678" y="1971675"/>
            <a:ext cx="800100" cy="16430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0000"/>
              </a:solidFill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5A372B23-28D1-4F75-8506-2379E01C5134}"/>
              </a:ext>
            </a:extLst>
          </p:cNvPr>
          <p:cNvSpPr/>
          <p:nvPr/>
        </p:nvSpPr>
        <p:spPr>
          <a:xfrm>
            <a:off x="2178844" y="4538665"/>
            <a:ext cx="302419" cy="16430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8ADD88C5-FF51-6010-A031-DB88B4FEF25A}"/>
              </a:ext>
            </a:extLst>
          </p:cNvPr>
          <p:cNvSpPr/>
          <p:nvPr/>
        </p:nvSpPr>
        <p:spPr>
          <a:xfrm>
            <a:off x="5144779" y="4571206"/>
            <a:ext cx="951221" cy="164306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480002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3FFF96-31F0-6D88-8353-CC0F828593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17093816-2E7B-94DC-F226-C91D2AF65DB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" r="228"/>
          <a:stretch/>
        </p:blipFill>
        <p:spPr>
          <a:xfrm>
            <a:off x="468001" y="2498196"/>
            <a:ext cx="2700000" cy="151854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4EF9E95D-BABF-83DA-154F-0BB23B18389D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41620" y="2520117"/>
            <a:ext cx="2700000" cy="147986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B39CFF73-E243-2BF5-A322-E8EEBDACF9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0919" y="2509491"/>
            <a:ext cx="2683515" cy="1495944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91FF2E2A-6A5F-2231-7092-3D3349B3F6A1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2695" y="2503715"/>
            <a:ext cx="2703529" cy="150103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066C38F4-1069-63D3-F844-539A9CF02289}"/>
              </a:ext>
            </a:extLst>
          </p:cNvPr>
          <p:cNvSpPr txBox="1"/>
          <p:nvPr/>
        </p:nvSpPr>
        <p:spPr>
          <a:xfrm>
            <a:off x="7429500" y="6134470"/>
            <a:ext cx="2029093" cy="723530"/>
          </a:xfrm>
          <a:prstGeom prst="rect">
            <a:avLst/>
          </a:prstGeom>
          <a:solidFill>
            <a:schemeClr val="accent1"/>
          </a:solidFill>
        </p:spPr>
        <p:txBody>
          <a:bodyPr wrap="square" lIns="144000" rIns="144000" anchor="ctr">
            <a:noAutofit/>
          </a:bodyPr>
          <a:lstStyle/>
          <a:p>
            <a:pPr algn="r"/>
            <a:r>
              <a:rPr lang="fr-FR" sz="1400" i="1">
                <a:solidFill>
                  <a:srgbClr val="FFFFFF"/>
                </a:solidFill>
                <a:latin typeface="Montserrat" pitchFamily="2" charset="0"/>
              </a:rPr>
              <a:t>Cliquez sur chaque </a:t>
            </a:r>
            <a:r>
              <a:rPr lang="fr-FR" sz="1400" b="1" i="1">
                <a:solidFill>
                  <a:srgbClr val="FFFFFF"/>
                </a:solidFill>
                <a:latin typeface="Montserrat" pitchFamily="2" charset="0"/>
              </a:rPr>
              <a:t>Scenario 3 </a:t>
            </a:r>
            <a:r>
              <a:rPr lang="fr-FR" sz="1400" i="1">
                <a:solidFill>
                  <a:srgbClr val="FFFFFF"/>
                </a:solidFill>
                <a:latin typeface="Montserrat" pitchFamily="2" charset="0"/>
              </a:rPr>
              <a:t>pour en savoir plus</a:t>
            </a:r>
          </a:p>
        </p:txBody>
      </p:sp>
      <p:sp>
        <p:nvSpPr>
          <p:cNvPr id="18" name="TextBox 4">
            <a:extLst>
              <a:ext uri="{FF2B5EF4-FFF2-40B4-BE49-F238E27FC236}">
                <a16:creationId xmlns:a16="http://schemas.microsoft.com/office/drawing/2014/main" id="{C34AB3D6-300A-24AB-7C3D-1833951FA41A}"/>
              </a:ext>
            </a:extLst>
          </p:cNvPr>
          <p:cNvSpPr txBox="1"/>
          <p:nvPr/>
        </p:nvSpPr>
        <p:spPr>
          <a:xfrm>
            <a:off x="6260919" y="4308856"/>
            <a:ext cx="268907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1600" noProof="0">
                <a:cs typeface="Arial" panose="020B0604020202020204" pitchFamily="34" charset="0"/>
                <a:sym typeface="Arial"/>
              </a:rPr>
              <a:t>Scénario 3 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Conduite EV étendue </a:t>
            </a:r>
          </a:p>
        </p:txBody>
      </p:sp>
      <p:sp>
        <p:nvSpPr>
          <p:cNvPr id="19" name="TextBox 4">
            <a:extLst>
              <a:ext uri="{FF2B5EF4-FFF2-40B4-BE49-F238E27FC236}">
                <a16:creationId xmlns:a16="http://schemas.microsoft.com/office/drawing/2014/main" id="{E59C14B2-BB47-F8D5-5612-DFB71A2FAC03}"/>
              </a:ext>
            </a:extLst>
          </p:cNvPr>
          <p:cNvSpPr txBox="1"/>
          <p:nvPr/>
        </p:nvSpPr>
        <p:spPr>
          <a:xfrm>
            <a:off x="9167958" y="4308856"/>
            <a:ext cx="268907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1600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Scénario 4 </a:t>
            </a:r>
            <a:r>
              <a:rPr lang="fr-FR" b="1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Conditions de conduite difficiles</a:t>
            </a:r>
          </a:p>
        </p:txBody>
      </p:sp>
      <p:sp>
        <p:nvSpPr>
          <p:cNvPr id="28" name="Titolo 27">
            <a:extLst>
              <a:ext uri="{FF2B5EF4-FFF2-40B4-BE49-F238E27FC236}">
                <a16:creationId xmlns:a16="http://schemas.microsoft.com/office/drawing/2014/main" id="{28FD2046-C519-6253-D460-FC278198B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SCÉNARIOS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A2E050-7EEF-7FFB-1FE3-A17E0DD135C1}"/>
              </a:ext>
            </a:extLst>
          </p:cNvPr>
          <p:cNvSpPr txBox="1"/>
          <p:nvPr/>
        </p:nvSpPr>
        <p:spPr>
          <a:xfrm>
            <a:off x="468893" y="4323787"/>
            <a:ext cx="267655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sz="160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</a:defRPr>
            </a:lvl1pPr>
          </a:lstStyle>
          <a:p>
            <a:r>
              <a:rPr lang="fr-FR" noProof="0">
                <a:sym typeface="Arial"/>
              </a:rPr>
              <a:t>Scénario 1</a:t>
            </a:r>
            <a:br>
              <a:rPr lang="fr-FR" noProof="0">
                <a:sym typeface="Arial"/>
              </a:rPr>
            </a:br>
            <a:r>
              <a:rPr lang="fr-FR" sz="1800" b="1" noProof="0">
                <a:sym typeface="Arial"/>
              </a:rPr>
              <a:t>Routine quotidienne</a:t>
            </a:r>
          </a:p>
        </p:txBody>
      </p:sp>
      <p:sp>
        <p:nvSpPr>
          <p:cNvPr id="20" name="TextBox 4">
            <a:extLst>
              <a:ext uri="{FF2B5EF4-FFF2-40B4-BE49-F238E27FC236}">
                <a16:creationId xmlns:a16="http://schemas.microsoft.com/office/drawing/2014/main" id="{0862F491-473A-5C3C-34F8-C5EA3C616D21}"/>
              </a:ext>
            </a:extLst>
          </p:cNvPr>
          <p:cNvSpPr txBox="1"/>
          <p:nvPr/>
        </p:nvSpPr>
        <p:spPr>
          <a:xfrm>
            <a:off x="3368582" y="4323787"/>
            <a:ext cx="267437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1600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Scénario 2 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b="1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Portée à distance</a:t>
            </a:r>
          </a:p>
        </p:txBody>
      </p:sp>
      <p:sp>
        <p:nvSpPr>
          <p:cNvPr id="14" name="Forma a L 13">
            <a:extLst>
              <a:ext uri="{FF2B5EF4-FFF2-40B4-BE49-F238E27FC236}">
                <a16:creationId xmlns:a16="http://schemas.microsoft.com/office/drawing/2014/main" id="{62B1AF33-6247-379C-2685-E9E264C4497A}"/>
              </a:ext>
            </a:extLst>
          </p:cNvPr>
          <p:cNvSpPr/>
          <p:nvPr/>
        </p:nvSpPr>
        <p:spPr>
          <a:xfrm rot="18734355">
            <a:off x="4421244" y="2986260"/>
            <a:ext cx="617946" cy="365755"/>
          </a:xfrm>
          <a:prstGeom prst="corner">
            <a:avLst>
              <a:gd name="adj1" fmla="val 32224"/>
              <a:gd name="adj2" fmla="val 2503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orma a L 14">
            <a:extLst>
              <a:ext uri="{FF2B5EF4-FFF2-40B4-BE49-F238E27FC236}">
                <a16:creationId xmlns:a16="http://schemas.microsoft.com/office/drawing/2014/main" id="{1A250EC7-2870-7B54-6D5E-A2E4BC468FA3}"/>
              </a:ext>
            </a:extLst>
          </p:cNvPr>
          <p:cNvSpPr/>
          <p:nvPr/>
        </p:nvSpPr>
        <p:spPr>
          <a:xfrm rot="18734355">
            <a:off x="1497747" y="2979946"/>
            <a:ext cx="617946" cy="365755"/>
          </a:xfrm>
          <a:prstGeom prst="corner">
            <a:avLst>
              <a:gd name="adj1" fmla="val 32224"/>
              <a:gd name="adj2" fmla="val 2503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014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252EFE-37E7-FB91-5D9E-ABDE39D940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>
            <a:extLst>
              <a:ext uri="{FF2B5EF4-FFF2-40B4-BE49-F238E27FC236}">
                <a16:creationId xmlns:a16="http://schemas.microsoft.com/office/drawing/2014/main" id="{1406F771-7413-C886-FFBA-2358F1F6A1F7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13" name="Segnaposto numero diapositiva 2">
            <a:extLst>
              <a:ext uri="{FF2B5EF4-FFF2-40B4-BE49-F238E27FC236}">
                <a16:creationId xmlns:a16="http://schemas.microsoft.com/office/drawing/2014/main" id="{04BDB59A-07B0-AB09-24A8-D3435BF8E3F3}"/>
              </a:ext>
            </a:extLst>
          </p:cNvPr>
          <p:cNvSpPr txBox="1">
            <a:spLocks/>
          </p:cNvSpPr>
          <p:nvPr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53</a:t>
            </a:fld>
            <a:r>
              <a:rPr lang="fr-FR" sz="16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40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CFC3086E-72F8-77DE-5792-CC6892C49BC1}"/>
              </a:ext>
            </a:extLst>
          </p:cNvPr>
          <p:cNvSpPr/>
          <p:nvPr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50E6534E-CAEB-4937-9F26-C96EE745F92A}"/>
              </a:ext>
            </a:extLst>
          </p:cNvPr>
          <p:cNvSpPr/>
          <p:nvPr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7" name="Immagine 16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C0EEA38C-3A7C-D019-7F31-79E5146ED0E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B58E4057-1E2F-06B5-B144-AD6097194DE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9" name="Rettangolo 18">
            <a:extLst>
              <a:ext uri="{FF2B5EF4-FFF2-40B4-BE49-F238E27FC236}">
                <a16:creationId xmlns:a16="http://schemas.microsoft.com/office/drawing/2014/main" id="{2B0F92D4-36A4-7A93-E318-2F49F844A6AC}"/>
              </a:ext>
            </a:extLst>
          </p:cNvPr>
          <p:cNvSpPr/>
          <p:nvPr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20" name="sdbd44497ac94bc4a07b47d951e92343">
            <a:extLst>
              <a:ext uri="{FF2B5EF4-FFF2-40B4-BE49-F238E27FC236}">
                <a16:creationId xmlns:a16="http://schemas.microsoft.com/office/drawing/2014/main" id="{9D97CE0C-1EE7-AA35-0243-3BF5483E22D8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21" name="Gruppo 20">
            <a:extLst>
              <a:ext uri="{FF2B5EF4-FFF2-40B4-BE49-F238E27FC236}">
                <a16:creationId xmlns:a16="http://schemas.microsoft.com/office/drawing/2014/main" id="{61EDC6C0-A65C-A71A-2B91-92DB5F46ED87}"/>
              </a:ext>
            </a:extLst>
          </p:cNvPr>
          <p:cNvGrpSpPr/>
          <p:nvPr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22" name="Immagine 21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0387CE10-2529-0F99-D913-8D349E2B893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23" name="Immagine 22">
              <a:extLst>
                <a:ext uri="{FF2B5EF4-FFF2-40B4-BE49-F238E27FC236}">
                  <a16:creationId xmlns:a16="http://schemas.microsoft.com/office/drawing/2014/main" id="{4F1AD224-0C34-E290-E19B-52E37CC2650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24" name="Connettore diritto 23">
              <a:extLst>
                <a:ext uri="{FF2B5EF4-FFF2-40B4-BE49-F238E27FC236}">
                  <a16:creationId xmlns:a16="http://schemas.microsoft.com/office/drawing/2014/main" id="{46CD38F4-E7B3-5355-EEEF-88931A841B2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ttangolo 1">
            <a:extLst>
              <a:ext uri="{FF2B5EF4-FFF2-40B4-BE49-F238E27FC236}">
                <a16:creationId xmlns:a16="http://schemas.microsoft.com/office/drawing/2014/main" id="{B80CDBC5-B8ED-F4BA-78B5-3B529BB1CF25}"/>
              </a:ext>
            </a:extLst>
          </p:cNvPr>
          <p:cNvSpPr/>
          <p:nvPr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84426A5E-CDB4-F0DA-08B2-0031D87790A1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noProof="0">
                <a:solidFill>
                  <a:srgbClr val="97D2FF"/>
                </a:solidFill>
                <a:sym typeface="Arial"/>
              </a:rPr>
              <a:t>Scénario 3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AB5D112B-6FB4-628B-1802-867C1F570B39}"/>
              </a:ext>
            </a:extLst>
          </p:cNvPr>
          <p:cNvSpPr txBox="1"/>
          <p:nvPr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noProof="0">
                <a:sym typeface="Arial"/>
              </a:rPr>
              <a:t>Choisissez la réponse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E0117EDB-A457-DF09-C955-11DE3B8F6BFB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8798A64B-91F4-5834-2A07-625D472FD15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C4F8D1FE-3194-33BD-101C-A872ACC03FD3}"/>
              </a:ext>
            </a:extLst>
          </p:cNvPr>
          <p:cNvSpPr txBox="1"/>
          <p:nvPr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1000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Feed-back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707D3A5B-0910-1DC7-66D0-A8D838C6F00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180AC5DE-416A-B4F1-4CCD-300E158CA0F5}"/>
              </a:ext>
            </a:extLst>
          </p:cNvPr>
          <p:cNvCxnSpPr/>
          <p:nvPr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F78E42EE-A8CF-E888-7B58-44852DE145C1}"/>
              </a:ext>
            </a:extLst>
          </p:cNvPr>
          <p:cNvCxnSpPr/>
          <p:nvPr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ttangolo 13">
            <a:extLst>
              <a:ext uri="{FF2B5EF4-FFF2-40B4-BE49-F238E27FC236}">
                <a16:creationId xmlns:a16="http://schemas.microsoft.com/office/drawing/2014/main" id="{2B2AA200-F32F-8221-AE59-7E5C4A2C545E}"/>
              </a:ext>
            </a:extLst>
          </p:cNvPr>
          <p:cNvSpPr/>
          <p:nvPr/>
        </p:nvSpPr>
        <p:spPr>
          <a:xfrm>
            <a:off x="0" y="136567"/>
            <a:ext cx="3321230" cy="719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b="1">
                <a:solidFill>
                  <a:schemeClr val="tx1"/>
                </a:solidFill>
              </a:rPr>
              <a:t>Vidéo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361046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7238CF-CE25-A10E-84A6-5A7A7FE849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4">
            <a:extLst>
              <a:ext uri="{FF2B5EF4-FFF2-40B4-BE49-F238E27FC236}">
                <a16:creationId xmlns:a16="http://schemas.microsoft.com/office/drawing/2014/main" id="{4E00B535-4350-74D0-6505-575E496B19C5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noProof="0">
                <a:sym typeface="Arial"/>
              </a:rPr>
              <a:t>Scénario 3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39B358A8-5A40-BB97-2A4C-7E6E32BEF431}"/>
              </a:ext>
            </a:extLst>
          </p:cNvPr>
          <p:cNvSpPr txBox="1"/>
          <p:nvPr/>
        </p:nvSpPr>
        <p:spPr>
          <a:xfrm>
            <a:off x="7360715" y="1723716"/>
            <a:ext cx="3785691" cy="646331"/>
          </a:xfrm>
          <a:prstGeom prst="rect">
            <a:avLst/>
          </a:prstGeom>
          <a:solidFill>
            <a:schemeClr val="accent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 b="1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r>
              <a:rPr lang="fr-FR" noProof="0"/>
              <a:t>EV+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9581F4F-D93F-CAAD-629C-ECF60AC56AAC}"/>
              </a:ext>
            </a:extLst>
          </p:cNvPr>
          <p:cNvSpPr txBox="1"/>
          <p:nvPr/>
        </p:nvSpPr>
        <p:spPr>
          <a:xfrm>
            <a:off x="7360715" y="4111529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>
                <a:cs typeface="Arial" panose="020B0604020202020204" pitchFamily="34" charset="0"/>
              </a:defRPr>
            </a:lvl1pPr>
          </a:lstStyle>
          <a:p>
            <a:r>
              <a:rPr lang="fr-FR" sz="2000" noProof="0"/>
              <a:t>POWER+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712DC751-31AA-FA92-EF9C-FA2DE7E4AED8}"/>
              </a:ext>
            </a:extLst>
          </p:cNvPr>
          <p:cNvSpPr txBox="1"/>
          <p:nvPr/>
        </p:nvSpPr>
        <p:spPr>
          <a:xfrm>
            <a:off x="7360715" y="2518613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r>
              <a:rPr lang="fr-FR" noProof="0" dirty="0"/>
              <a:t>EV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6A5A3B7-279F-C1EC-933C-0DB5A4933F20}"/>
              </a:ext>
            </a:extLst>
          </p:cNvPr>
          <p:cNvSpPr txBox="1"/>
          <p:nvPr/>
        </p:nvSpPr>
        <p:spPr>
          <a:xfrm>
            <a:off x="7360715" y="3313510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r>
              <a:rPr lang="fr-FR" noProof="0"/>
              <a:t>CARBURANT</a:t>
            </a:r>
          </a:p>
        </p:txBody>
      </p:sp>
      <p:sp>
        <p:nvSpPr>
          <p:cNvPr id="9" name="Titolo 11">
            <a:extLst>
              <a:ext uri="{FF2B5EF4-FFF2-40B4-BE49-F238E27FC236}">
                <a16:creationId xmlns:a16="http://schemas.microsoft.com/office/drawing/2014/main" id="{5439767B-3767-0AB8-9B6B-663F4433CE25}"/>
              </a:ext>
            </a:extLst>
          </p:cNvPr>
          <p:cNvSpPr txBox="1">
            <a:spLocks/>
          </p:cNvSpPr>
          <p:nvPr/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noProof="0"/>
              <a:t>Conduite EV étendue 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36AF6883-ED63-8166-092F-8EED39749AE8}"/>
              </a:ext>
            </a:extLst>
          </p:cNvPr>
          <p:cNvSpPr txBox="1"/>
          <p:nvPr/>
        </p:nvSpPr>
        <p:spPr>
          <a:xfrm>
            <a:off x="3531665" y="5100760"/>
            <a:ext cx="1623471" cy="3570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b="1">
                <a:cs typeface="Arial" panose="020B0604020202020204" pitchFamily="34" charset="0"/>
              </a:defRPr>
            </a:lvl1pPr>
          </a:lstStyle>
          <a:p>
            <a:pPr algn="ctr"/>
            <a:r>
              <a:rPr lang="fr-FR" sz="2000" noProof="0"/>
              <a:t>CONFIRMER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453982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1">
            <a:extLst>
              <a:ext uri="{FF2B5EF4-FFF2-40B4-BE49-F238E27FC236}">
                <a16:creationId xmlns:a16="http://schemas.microsoft.com/office/drawing/2014/main" id="{3BE3FB4C-B7BF-3304-4919-2CE89291547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390775" y="1041401"/>
            <a:ext cx="7715250" cy="338554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sz="3200" b="1" cap="all" noProof="0">
                <a:solidFill>
                  <a:schemeClr val="accent1"/>
                </a:solidFill>
                <a:latin typeface="+mn-lt"/>
              </a:rPr>
              <a:t>Bonne</a:t>
            </a:r>
            <a:r>
              <a:rPr lang="fr-FR" sz="3200" cap="all" noProof="0">
                <a:latin typeface="+mn-lt"/>
              </a:rPr>
              <a:t>/</a:t>
            </a:r>
            <a:r>
              <a:rPr lang="fr-FR" sz="3200" b="1" cap="all" noProof="0">
                <a:solidFill>
                  <a:schemeClr val="accent1"/>
                </a:solidFill>
                <a:latin typeface="+mn-lt"/>
              </a:rPr>
              <a:t>mauvaise réponse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50214E-BE4E-716B-534D-74F0A5882C3A}"/>
              </a:ext>
            </a:extLst>
          </p:cNvPr>
          <p:cNvSpPr txBox="1"/>
          <p:nvPr/>
        </p:nvSpPr>
        <p:spPr>
          <a:xfrm>
            <a:off x="2308582" y="1468921"/>
            <a:ext cx="741045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fr-FR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Le meilleur mode pour cette mission est </a:t>
            </a:r>
            <a:r>
              <a:rPr lang="fr-FR" sz="24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EV+</a:t>
            </a:r>
            <a:r>
              <a:rPr lang="fr-FR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, qui maximise la conduite électrique en utilisant presque toute la puissance de la batterie avant le début du générateur ICE.</a:t>
            </a:r>
          </a:p>
          <a:p>
            <a:pPr defTabSz="1218834">
              <a:spcAft>
                <a:spcPts val="1200"/>
              </a:spcAft>
              <a:buSzPct val="123000"/>
            </a:pPr>
            <a:r>
              <a:rPr lang="fr-FR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Ce mode vous permet de conduire plus longtemps en tout électrique - par exemple pour parcourir les derniers kilomètres restants avant la destination</a:t>
            </a:r>
            <a:r>
              <a:rPr lang="fr-FR" sz="1600" noProof="0" dirty="0">
                <a:cs typeface="Arial" panose="020B0604020202020204" pitchFamily="34" charset="0"/>
              </a:rPr>
              <a:t> - en utilisant la batterie autant que possible. </a:t>
            </a:r>
          </a:p>
          <a:p>
            <a:pPr defTabSz="1218834">
              <a:spcAft>
                <a:spcPts val="1200"/>
              </a:spcAft>
              <a:buSzPct val="123000"/>
            </a:pPr>
            <a:r>
              <a:rPr lang="fr-FR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En passant en mode EV +, le générateur ICE</a:t>
            </a:r>
            <a:r>
              <a:rPr lang="fr-FR" sz="1600" b="1" dirty="0">
                <a:solidFill>
                  <a:schemeClr val="accent1"/>
                </a:solidFill>
                <a:cs typeface="Arial" panose="020B0604020202020204" pitchFamily="34" charset="0"/>
              </a:rPr>
              <a:t> démarrera à moins de 15 % au lieu de moins de 25 % en mode EV.</a:t>
            </a:r>
          </a:p>
          <a:p>
            <a:pPr defTabSz="1218834">
              <a:spcAft>
                <a:spcPts val="1200"/>
              </a:spcAft>
              <a:buSzPct val="123000"/>
            </a:pPr>
            <a:r>
              <a:rPr lang="fr-FR" sz="1600" noProof="0" dirty="0">
                <a:cs typeface="Arial" panose="020B0604020202020204" pitchFamily="34" charset="0"/>
              </a:rPr>
              <a:t>Toutefois, il est important de s'assurer que la recharge de la batterie est possible à destination ; sinon, cela pourrait affecter négativement les performances du véhicule.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496323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BE4FB5-9E42-E5FE-3DF2-D2F272AD43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>
            <a:extLst>
              <a:ext uri="{FF2B5EF4-FFF2-40B4-BE49-F238E27FC236}">
                <a16:creationId xmlns:a16="http://schemas.microsoft.com/office/drawing/2014/main" id="{28ACFE7A-A62B-71C5-51C7-509506FACF8D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noProof="0">
                <a:sym typeface="Arial"/>
              </a:rPr>
              <a:t>Scénario 3</a:t>
            </a: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D0C8DA0C-3966-2D5E-E582-BA6C33720A8B}"/>
              </a:ext>
            </a:extLst>
          </p:cNvPr>
          <p:cNvSpPr txBox="1"/>
          <p:nvPr/>
        </p:nvSpPr>
        <p:spPr>
          <a:xfrm>
            <a:off x="8356473" y="4015546"/>
            <a:ext cx="23846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Pour les clients</a:t>
            </a:r>
          </a:p>
        </p:txBody>
      </p:sp>
      <p:sp>
        <p:nvSpPr>
          <p:cNvPr id="4" name="Titolo 4">
            <a:extLst>
              <a:ext uri="{FF2B5EF4-FFF2-40B4-BE49-F238E27FC236}">
                <a16:creationId xmlns:a16="http://schemas.microsoft.com/office/drawing/2014/main" id="{6715B59E-4A8C-90F4-0159-BEF2CA88BE65}"/>
              </a:ext>
            </a:extLst>
          </p:cNvPr>
          <p:cNvSpPr txBox="1">
            <a:spLocks/>
          </p:cNvSpPr>
          <p:nvPr/>
        </p:nvSpPr>
        <p:spPr>
          <a:xfrm>
            <a:off x="742951" y="257694"/>
            <a:ext cx="11114087" cy="68164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Portée à distance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CF0F3F62-3916-EA50-6679-796C817427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342" y="456095"/>
            <a:ext cx="4749814" cy="5682661"/>
          </a:xfrm>
          <a:prstGeom prst="rect">
            <a:avLst/>
          </a:prstGeom>
        </p:spPr>
      </p:pic>
      <p:sp>
        <p:nvSpPr>
          <p:cNvPr id="10" name="Titolo 11">
            <a:extLst>
              <a:ext uri="{FF2B5EF4-FFF2-40B4-BE49-F238E27FC236}">
                <a16:creationId xmlns:a16="http://schemas.microsoft.com/office/drawing/2014/main" id="{824A36E1-ACC6-434D-81BE-13810313636E}"/>
              </a:ext>
            </a:extLst>
          </p:cNvPr>
          <p:cNvSpPr txBox="1">
            <a:spLocks/>
          </p:cNvSpPr>
          <p:nvPr/>
        </p:nvSpPr>
        <p:spPr>
          <a:xfrm>
            <a:off x="8422483" y="3604776"/>
            <a:ext cx="2652106" cy="750189"/>
          </a:xfrm>
          <a:prstGeom prst="rect">
            <a:avLst/>
          </a:prstGeom>
          <a:noFill/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dirty="0">
                <a:solidFill>
                  <a:schemeClr val="accent1"/>
                </a:solidFill>
                <a:latin typeface="augie" pitchFamily="2" charset="0"/>
              </a:rPr>
              <a:t>Conseils 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9902245E-3CFC-DDF5-243C-C2B528397830}"/>
              </a:ext>
            </a:extLst>
          </p:cNvPr>
          <p:cNvSpPr txBox="1"/>
          <p:nvPr/>
        </p:nvSpPr>
        <p:spPr>
          <a:xfrm>
            <a:off x="10222897" y="5680267"/>
            <a:ext cx="17660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200"/>
              </a:spcAft>
              <a:defRPr/>
            </a:pPr>
            <a:r>
              <a:rPr lang="fr-FR" sz="1400" i="1" noProof="0">
                <a:cs typeface="Arial" panose="020B0604020202020204" pitchFamily="34" charset="0"/>
                <a:sym typeface="Arial"/>
              </a:rPr>
              <a:t>Cliquez sur « Conseils »</a:t>
            </a:r>
          </a:p>
        </p:txBody>
      </p:sp>
      <p:pic>
        <p:nvPicPr>
          <p:cNvPr id="12" name="Immagine 11" descr="Immagine che contiene simbolo, arte, Elementi grafici, stella&#10;&#10;Il contenuto generato dall'IA potrebbe non essere corretto.">
            <a:extLst>
              <a:ext uri="{FF2B5EF4-FFF2-40B4-BE49-F238E27FC236}">
                <a16:creationId xmlns:a16="http://schemas.microsoft.com/office/drawing/2014/main" id="{BCEBE660-A9E8-37D8-5A01-7696977E8C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842">
            <a:off x="7441683" y="3249711"/>
            <a:ext cx="1354882" cy="1354882"/>
          </a:xfrm>
          <a:prstGeom prst="rect">
            <a:avLst/>
          </a:prstGeom>
        </p:spPr>
      </p:pic>
      <p:sp>
        <p:nvSpPr>
          <p:cNvPr id="13" name="TextBox 6">
            <a:extLst>
              <a:ext uri="{FF2B5EF4-FFF2-40B4-BE49-F238E27FC236}">
                <a16:creationId xmlns:a16="http://schemas.microsoft.com/office/drawing/2014/main" id="{8E344EFF-6208-E458-B64F-F75EE78768B9}"/>
              </a:ext>
            </a:extLst>
          </p:cNvPr>
          <p:cNvSpPr txBox="1"/>
          <p:nvPr/>
        </p:nvSpPr>
        <p:spPr>
          <a:xfrm>
            <a:off x="8556196" y="4206242"/>
            <a:ext cx="23846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Pour les clients</a:t>
            </a:r>
          </a:p>
        </p:txBody>
      </p:sp>
      <p:sp>
        <p:nvSpPr>
          <p:cNvPr id="14" name="Titolo 13">
            <a:extLst>
              <a:ext uri="{FF2B5EF4-FFF2-40B4-BE49-F238E27FC236}">
                <a16:creationId xmlns:a16="http://schemas.microsoft.com/office/drawing/2014/main" id="{03216317-0D51-6E44-6625-18394A8164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Conduite VE prolongée &gt; </a:t>
            </a:r>
            <a:r>
              <a:rPr lang="fr-FR">
                <a:solidFill>
                  <a:schemeClr val="accent1"/>
                </a:solidFill>
              </a:rPr>
              <a:t>mode Ev+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766044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23CB6D-00E5-3284-CA42-785AD8CB6B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15">
            <a:extLst>
              <a:ext uri="{FF2B5EF4-FFF2-40B4-BE49-F238E27FC236}">
                <a16:creationId xmlns:a16="http://schemas.microsoft.com/office/drawing/2014/main" id="{248AF022-6088-C342-8687-AD6F934D28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3766" y="719796"/>
            <a:ext cx="3977192" cy="5418204"/>
          </a:xfrm>
          <a:prstGeom prst="rect">
            <a:avLst/>
          </a:prstGeom>
        </p:spPr>
      </p:pic>
      <p:pic>
        <p:nvPicPr>
          <p:cNvPr id="17" name="Immagine 16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117CD127-9E7F-1B45-AC76-D8F5F070C8A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 flipV="1">
            <a:off x="720000" y="939339"/>
            <a:ext cx="7242992" cy="4490789"/>
          </a:xfrm>
          <a:prstGeom prst="rect">
            <a:avLst/>
          </a:prstGeom>
        </p:spPr>
      </p:pic>
      <p:sp>
        <p:nvSpPr>
          <p:cNvPr id="2" name="TextBox 4">
            <a:extLst>
              <a:ext uri="{FF2B5EF4-FFF2-40B4-BE49-F238E27FC236}">
                <a16:creationId xmlns:a16="http://schemas.microsoft.com/office/drawing/2014/main" id="{D8BD7A6C-E15F-CF6C-3866-A9D34BFAAB3F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noProof="0">
                <a:sym typeface="Arial"/>
              </a:rPr>
              <a:t>Scénario 3</a:t>
            </a:r>
          </a:p>
        </p:txBody>
      </p:sp>
      <p:sp>
        <p:nvSpPr>
          <p:cNvPr id="7" name="Titolo 6">
            <a:extLst>
              <a:ext uri="{FF2B5EF4-FFF2-40B4-BE49-F238E27FC236}">
                <a16:creationId xmlns:a16="http://schemas.microsoft.com/office/drawing/2014/main" id="{5D5FE12D-8CBE-5D41-B398-436AC638A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Conduite VE prolongée &gt; mode Ev+ 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11EDE5CC-F11B-4617-7037-E36BC34D88CF}"/>
              </a:ext>
            </a:extLst>
          </p:cNvPr>
          <p:cNvSpPr/>
          <p:nvPr/>
        </p:nvSpPr>
        <p:spPr>
          <a:xfrm>
            <a:off x="1677186" y="1017659"/>
            <a:ext cx="4212706" cy="1253589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36000" bIns="0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fr-FR" b="1" u="sng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À souligner</a:t>
            </a:r>
            <a:r>
              <a:rPr lang="fr-FR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 : </a:t>
            </a:r>
            <a:br>
              <a:rPr lang="fr-FR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fr-FR" sz="16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selon le mode EV, également EV+ permet le confort de la conduite Full EV. </a:t>
            </a:r>
            <a:br>
              <a:rPr lang="fr-FR" sz="16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fr-FR" sz="1600" noProof="0" dirty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Le générateur ICE ne commence qu’à un SOC inférieur à 15 %.</a:t>
            </a: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5C093654-9DDB-FDEC-742E-F18D3467CD28}"/>
              </a:ext>
            </a:extLst>
          </p:cNvPr>
          <p:cNvSpPr/>
          <p:nvPr/>
        </p:nvSpPr>
        <p:spPr>
          <a:xfrm>
            <a:off x="1083311" y="2349568"/>
            <a:ext cx="5591120" cy="1144715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36000" bIns="0" rtlCol="0" anchor="ctr">
            <a:noAutofit/>
          </a:bodyPr>
          <a:lstStyle/>
          <a:p>
            <a:pPr lvl="0" algn="ctr">
              <a:spcAft>
                <a:spcPts val="1200"/>
              </a:spcAft>
              <a:defRPr/>
            </a:pPr>
            <a:r>
              <a:rPr lang="fr-FR" b="1" u="sng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N’oubliez pas de le dire</a:t>
            </a:r>
            <a:r>
              <a:rPr lang="fr-FR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...</a:t>
            </a:r>
            <a:br>
              <a:rPr lang="fr-FR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</a:br>
            <a:r>
              <a:rPr lang="fr-FR" sz="160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Le client doit </a:t>
            </a: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planifier une recharge à destination afin de garantir une bonne performance et éviter le stress lors du prochain voyage.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D56A272C-B5DE-ECEB-9865-CA1B826EBD23}"/>
              </a:ext>
            </a:extLst>
          </p:cNvPr>
          <p:cNvSpPr/>
          <p:nvPr/>
        </p:nvSpPr>
        <p:spPr>
          <a:xfrm>
            <a:off x="1731042" y="3731489"/>
            <a:ext cx="4295657" cy="10233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accent1"/>
                </a:solidFill>
              </a:rPr>
              <a:t>EV+ ne doit être utilisé que dans ces conditions spécifiques. Dans d’autres situations, il déchargera rapidement la batterie, ce qui peut affecter les performances.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092910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36FB0F-3A48-E5E9-0692-0E79B64863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8254E01E-5EAD-B482-F82E-FCA7D6DA5A05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" r="228"/>
          <a:stretch/>
        </p:blipFill>
        <p:spPr>
          <a:xfrm>
            <a:off x="468001" y="2498196"/>
            <a:ext cx="2700000" cy="1518541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842DA915-2A10-7DF9-22E3-1964E03BD9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41620" y="2520117"/>
            <a:ext cx="2700000" cy="1479869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C4E4CDA5-BF46-CD35-DA09-EC4FA8943290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0919" y="2509491"/>
            <a:ext cx="2683515" cy="1495944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5E66A080-2782-7B49-D18F-29AF31716EF1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2695" y="2503715"/>
            <a:ext cx="2703529" cy="150103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18715AB6-3E91-E6BD-0942-83507CAFC7D9}"/>
              </a:ext>
            </a:extLst>
          </p:cNvPr>
          <p:cNvSpPr txBox="1"/>
          <p:nvPr/>
        </p:nvSpPr>
        <p:spPr>
          <a:xfrm>
            <a:off x="7429500" y="6134470"/>
            <a:ext cx="2029093" cy="723530"/>
          </a:xfrm>
          <a:prstGeom prst="rect">
            <a:avLst/>
          </a:prstGeom>
          <a:solidFill>
            <a:schemeClr val="accent1"/>
          </a:solidFill>
        </p:spPr>
        <p:txBody>
          <a:bodyPr wrap="square" lIns="144000" rIns="144000" anchor="ctr">
            <a:noAutofit/>
          </a:bodyPr>
          <a:lstStyle/>
          <a:p>
            <a:pPr algn="r"/>
            <a:r>
              <a:rPr lang="fr-FR" sz="1400" i="1" dirty="0">
                <a:solidFill>
                  <a:srgbClr val="FFFFFF"/>
                </a:solidFill>
                <a:latin typeface="Montserrat" pitchFamily="2" charset="0"/>
              </a:rPr>
              <a:t>Cliquez sur chaque </a:t>
            </a:r>
            <a:r>
              <a:rPr lang="fr-FR" sz="1400" b="1" i="1" dirty="0">
                <a:solidFill>
                  <a:srgbClr val="FFFFFF"/>
                </a:solidFill>
                <a:latin typeface="Montserrat" pitchFamily="2" charset="0"/>
              </a:rPr>
              <a:t>Scenario 4 </a:t>
            </a:r>
            <a:r>
              <a:rPr lang="fr-FR" sz="1400" i="1" dirty="0">
                <a:solidFill>
                  <a:srgbClr val="FFFFFF"/>
                </a:solidFill>
                <a:latin typeface="Montserrat" pitchFamily="2" charset="0"/>
              </a:rPr>
              <a:t>pour en savoir plus</a:t>
            </a:r>
          </a:p>
        </p:txBody>
      </p:sp>
      <p:sp>
        <p:nvSpPr>
          <p:cNvPr id="18" name="TextBox 4">
            <a:extLst>
              <a:ext uri="{FF2B5EF4-FFF2-40B4-BE49-F238E27FC236}">
                <a16:creationId xmlns:a16="http://schemas.microsoft.com/office/drawing/2014/main" id="{3CB78523-7A4E-ED33-8CB5-763DDAE73875}"/>
              </a:ext>
            </a:extLst>
          </p:cNvPr>
          <p:cNvSpPr txBox="1"/>
          <p:nvPr/>
        </p:nvSpPr>
        <p:spPr>
          <a:xfrm>
            <a:off x="6260919" y="4308856"/>
            <a:ext cx="268907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1600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Scénario 3 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b="1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Conduite EV étendue </a:t>
            </a:r>
          </a:p>
        </p:txBody>
      </p:sp>
      <p:sp>
        <p:nvSpPr>
          <p:cNvPr id="19" name="TextBox 4">
            <a:extLst>
              <a:ext uri="{FF2B5EF4-FFF2-40B4-BE49-F238E27FC236}">
                <a16:creationId xmlns:a16="http://schemas.microsoft.com/office/drawing/2014/main" id="{F014A6CF-B726-A67F-8C28-05C274EEEA9F}"/>
              </a:ext>
            </a:extLst>
          </p:cNvPr>
          <p:cNvSpPr txBox="1"/>
          <p:nvPr/>
        </p:nvSpPr>
        <p:spPr>
          <a:xfrm>
            <a:off x="9167958" y="4308856"/>
            <a:ext cx="268907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1600" noProof="0" dirty="0">
                <a:cs typeface="Arial" panose="020B0604020202020204" pitchFamily="34" charset="0"/>
                <a:sym typeface="Arial"/>
              </a:rPr>
              <a:t>Scénario 4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b="1" noProof="0" dirty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Conditions de conduite difficiles</a:t>
            </a:r>
          </a:p>
        </p:txBody>
      </p:sp>
      <p:sp>
        <p:nvSpPr>
          <p:cNvPr id="28" name="Titolo 27">
            <a:extLst>
              <a:ext uri="{FF2B5EF4-FFF2-40B4-BE49-F238E27FC236}">
                <a16:creationId xmlns:a16="http://schemas.microsoft.com/office/drawing/2014/main" id="{7F756B7B-C91B-E367-C8E1-99074981E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875" y="257694"/>
            <a:ext cx="11114087" cy="681646"/>
          </a:xfrm>
        </p:spPr>
        <p:txBody>
          <a:bodyPr/>
          <a:lstStyle/>
          <a:p>
            <a:r>
              <a:rPr lang="fr-FR" noProof="0" dirty="0"/>
              <a:t>SCÉNARIOS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7FAF3C-2DAD-5044-2537-0ED5529952D5}"/>
              </a:ext>
            </a:extLst>
          </p:cNvPr>
          <p:cNvSpPr txBox="1"/>
          <p:nvPr/>
        </p:nvSpPr>
        <p:spPr>
          <a:xfrm>
            <a:off x="468893" y="4323787"/>
            <a:ext cx="267655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sz="160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</a:defRPr>
            </a:lvl1pPr>
          </a:lstStyle>
          <a:p>
            <a:r>
              <a:rPr lang="fr-FR" noProof="0">
                <a:sym typeface="Arial"/>
              </a:rPr>
              <a:t>Scénario 1</a:t>
            </a:r>
            <a:br>
              <a:rPr lang="fr-FR" noProof="0">
                <a:sym typeface="Arial"/>
              </a:rPr>
            </a:br>
            <a:r>
              <a:rPr lang="fr-FR" sz="1800" b="1" noProof="0">
                <a:sym typeface="Arial"/>
              </a:rPr>
              <a:t>Routine quotidienne</a:t>
            </a:r>
          </a:p>
        </p:txBody>
      </p:sp>
      <p:sp>
        <p:nvSpPr>
          <p:cNvPr id="20" name="TextBox 4">
            <a:extLst>
              <a:ext uri="{FF2B5EF4-FFF2-40B4-BE49-F238E27FC236}">
                <a16:creationId xmlns:a16="http://schemas.microsoft.com/office/drawing/2014/main" id="{6697605A-E541-AF08-3521-ECD9FC61E666}"/>
              </a:ext>
            </a:extLst>
          </p:cNvPr>
          <p:cNvSpPr txBox="1"/>
          <p:nvPr/>
        </p:nvSpPr>
        <p:spPr>
          <a:xfrm>
            <a:off x="3368582" y="4323787"/>
            <a:ext cx="267437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1600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Scénario 2 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b="1" noProof="0">
                <a:solidFill>
                  <a:schemeClr val="bg1">
                    <a:lumMod val="85000"/>
                  </a:schemeClr>
                </a:solidFill>
                <a:cs typeface="Arial" panose="020B0604020202020204" pitchFamily="34" charset="0"/>
                <a:sym typeface="Arial"/>
              </a:rPr>
              <a:t>Portée à distance</a:t>
            </a:r>
          </a:p>
        </p:txBody>
      </p:sp>
      <p:sp>
        <p:nvSpPr>
          <p:cNvPr id="14" name="Forma a L 13">
            <a:extLst>
              <a:ext uri="{FF2B5EF4-FFF2-40B4-BE49-F238E27FC236}">
                <a16:creationId xmlns:a16="http://schemas.microsoft.com/office/drawing/2014/main" id="{E7CD9596-497E-0120-67C9-3C3273063DF9}"/>
              </a:ext>
            </a:extLst>
          </p:cNvPr>
          <p:cNvSpPr/>
          <p:nvPr/>
        </p:nvSpPr>
        <p:spPr>
          <a:xfrm rot="18734355">
            <a:off x="7296484" y="2957066"/>
            <a:ext cx="617946" cy="365755"/>
          </a:xfrm>
          <a:prstGeom prst="corner">
            <a:avLst>
              <a:gd name="adj1" fmla="val 32224"/>
              <a:gd name="adj2" fmla="val 2503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1" name="Forma a L 20">
            <a:extLst>
              <a:ext uri="{FF2B5EF4-FFF2-40B4-BE49-F238E27FC236}">
                <a16:creationId xmlns:a16="http://schemas.microsoft.com/office/drawing/2014/main" id="{EDDB94C8-4CC7-7804-7653-CF81C2BABB67}"/>
              </a:ext>
            </a:extLst>
          </p:cNvPr>
          <p:cNvSpPr/>
          <p:nvPr/>
        </p:nvSpPr>
        <p:spPr>
          <a:xfrm rot="18734355">
            <a:off x="4421245" y="2963380"/>
            <a:ext cx="617946" cy="365755"/>
          </a:xfrm>
          <a:prstGeom prst="corner">
            <a:avLst>
              <a:gd name="adj1" fmla="val 32224"/>
              <a:gd name="adj2" fmla="val 2503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Forma a L 22">
            <a:extLst>
              <a:ext uri="{FF2B5EF4-FFF2-40B4-BE49-F238E27FC236}">
                <a16:creationId xmlns:a16="http://schemas.microsoft.com/office/drawing/2014/main" id="{E314B572-1F1F-E7BB-E972-0DA8F22BB481}"/>
              </a:ext>
            </a:extLst>
          </p:cNvPr>
          <p:cNvSpPr/>
          <p:nvPr/>
        </p:nvSpPr>
        <p:spPr>
          <a:xfrm rot="18734355">
            <a:off x="1497748" y="2957066"/>
            <a:ext cx="617946" cy="365755"/>
          </a:xfrm>
          <a:prstGeom prst="corner">
            <a:avLst>
              <a:gd name="adj1" fmla="val 32224"/>
              <a:gd name="adj2" fmla="val 2503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807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FCD9C2-D526-46C4-25A0-CE7A90C9D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>
            <a:extLst>
              <a:ext uri="{FF2B5EF4-FFF2-40B4-BE49-F238E27FC236}">
                <a16:creationId xmlns:a16="http://schemas.microsoft.com/office/drawing/2014/main" id="{FE2C7047-F2E7-96D1-C8FF-AAAF05D71630}"/>
              </a:ext>
            </a:extLst>
          </p:cNvPr>
          <p:cNvSpPr/>
          <p:nvPr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sp>
        <p:nvSpPr>
          <p:cNvPr id="12" name="Segnaposto numero diapositiva 2">
            <a:extLst>
              <a:ext uri="{FF2B5EF4-FFF2-40B4-BE49-F238E27FC236}">
                <a16:creationId xmlns:a16="http://schemas.microsoft.com/office/drawing/2014/main" id="{553FAF07-0A6D-83BB-DF09-DAE875E9589A}"/>
              </a:ext>
            </a:extLst>
          </p:cNvPr>
          <p:cNvSpPr txBox="1">
            <a:spLocks/>
          </p:cNvSpPr>
          <p:nvPr/>
        </p:nvSpPr>
        <p:spPr>
          <a:xfrm>
            <a:off x="9505950" y="6315437"/>
            <a:ext cx="125638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it-IT"/>
            </a:defPPr>
            <a:lvl1pPr algn="ctr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C12C1504-CC08-4DFE-98C9-6B0D7ABD0E13}" type="slidenum">
              <a:rPr lang="it-IT" sz="16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 lvl="0"/>
              <a:t>59</a:t>
            </a:fld>
            <a:r>
              <a:rPr lang="fr-FR" sz="160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400">
                <a:solidFill>
                  <a:schemeClr val="tx1">
                    <a:lumMod val="65000"/>
                    <a:lumOff val="35000"/>
                  </a:schemeClr>
                </a:solidFill>
              </a:rPr>
              <a:t>/ 30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6CAAADFF-4ED1-9477-A2E4-47599ACCB968}"/>
              </a:ext>
            </a:extLst>
          </p:cNvPr>
          <p:cNvSpPr/>
          <p:nvPr/>
        </p:nvSpPr>
        <p:spPr>
          <a:xfrm>
            <a:off x="1147200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2349198A-8D4C-441A-525C-B23443C985B8}"/>
              </a:ext>
            </a:extLst>
          </p:cNvPr>
          <p:cNvSpPr/>
          <p:nvPr/>
        </p:nvSpPr>
        <p:spPr>
          <a:xfrm>
            <a:off x="10752000" y="6138000"/>
            <a:ext cx="720000" cy="7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6" name="Immagine 15" descr="Immagine che contiene Elementi grafici, simbolo, bianco, Carattere&#10;&#10;Il contenuto generato dall'IA potrebbe non essere corretto.">
            <a:extLst>
              <a:ext uri="{FF2B5EF4-FFF2-40B4-BE49-F238E27FC236}">
                <a16:creationId xmlns:a16="http://schemas.microsoft.com/office/drawing/2014/main" id="{65A2F740-E628-FF7A-EE51-5AF12D96411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26205" y="6267168"/>
            <a:ext cx="461665" cy="461665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70ED95D1-9726-14CE-B83C-73B922AD790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866464" y="6267168"/>
            <a:ext cx="461665" cy="461665"/>
          </a:xfrm>
          <a:prstGeom prst="rect">
            <a:avLst/>
          </a:prstGeom>
        </p:spPr>
      </p:pic>
      <p:sp>
        <p:nvSpPr>
          <p:cNvPr id="18" name="Rettangolo 17">
            <a:extLst>
              <a:ext uri="{FF2B5EF4-FFF2-40B4-BE49-F238E27FC236}">
                <a16:creationId xmlns:a16="http://schemas.microsoft.com/office/drawing/2014/main" id="{5F7E9005-E15D-EFA8-527D-FBE4ECF235AE}"/>
              </a:ext>
            </a:extLst>
          </p:cNvPr>
          <p:cNvSpPr/>
          <p:nvPr/>
        </p:nvSpPr>
        <p:spPr>
          <a:xfrm>
            <a:off x="0" y="6138000"/>
            <a:ext cx="720000" cy="72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noProof="0" dirty="0"/>
          </a:p>
        </p:txBody>
      </p:sp>
      <p:pic>
        <p:nvPicPr>
          <p:cNvPr id="19" name="sdbd44497ac94bc4a07b47d951e92343">
            <a:extLst>
              <a:ext uri="{FF2B5EF4-FFF2-40B4-BE49-F238E27FC236}">
                <a16:creationId xmlns:a16="http://schemas.microsoft.com/office/drawing/2014/main" id="{76318957-3A09-7877-559E-37286F413A00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22951" y="6115049"/>
            <a:ext cx="765902" cy="765902"/>
          </a:xfrm>
          <a:prstGeom prst="rect">
            <a:avLst/>
          </a:prstGeom>
        </p:spPr>
      </p:pic>
      <p:grpSp>
        <p:nvGrpSpPr>
          <p:cNvPr id="20" name="Gruppo 19">
            <a:extLst>
              <a:ext uri="{FF2B5EF4-FFF2-40B4-BE49-F238E27FC236}">
                <a16:creationId xmlns:a16="http://schemas.microsoft.com/office/drawing/2014/main" id="{38A7168D-2FC7-CE4C-34D6-75B56A751A00}"/>
              </a:ext>
            </a:extLst>
          </p:cNvPr>
          <p:cNvGrpSpPr/>
          <p:nvPr/>
        </p:nvGrpSpPr>
        <p:grpSpPr>
          <a:xfrm>
            <a:off x="1066094" y="6226295"/>
            <a:ext cx="3600921" cy="574186"/>
            <a:chOff x="8724874" y="41227"/>
            <a:chExt cx="3240115" cy="516654"/>
          </a:xfrm>
        </p:grpSpPr>
        <p:pic>
          <p:nvPicPr>
            <p:cNvPr id="21" name="Immagine 20" descr="Immagine che contiene nero, oscurità&#10;&#10;Descrizione generata automaticamente">
              <a:extLst>
                <a:ext uri="{FF2B5EF4-FFF2-40B4-BE49-F238E27FC236}">
                  <a16:creationId xmlns:a16="http://schemas.microsoft.com/office/drawing/2014/main" id="{B3C9339B-300B-42F2-B5F2-C0E93D8B8AE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72103" y="191061"/>
              <a:ext cx="1492886" cy="190829"/>
            </a:xfrm>
            <a:prstGeom prst="rect">
              <a:avLst/>
            </a:prstGeom>
          </p:spPr>
        </p:pic>
        <p:pic>
          <p:nvPicPr>
            <p:cNvPr id="22" name="Immagine 21">
              <a:extLst>
                <a:ext uri="{FF2B5EF4-FFF2-40B4-BE49-F238E27FC236}">
                  <a16:creationId xmlns:a16="http://schemas.microsoft.com/office/drawing/2014/main" id="{1E5FC453-090E-6D51-840F-62F3AB14252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874" y="41227"/>
              <a:ext cx="1621224" cy="516654"/>
            </a:xfrm>
            <a:prstGeom prst="rect">
              <a:avLst/>
            </a:prstGeom>
          </p:spPr>
        </p:pic>
        <p:cxnSp>
          <p:nvCxnSpPr>
            <p:cNvPr id="23" name="Connettore diritto 22">
              <a:extLst>
                <a:ext uri="{FF2B5EF4-FFF2-40B4-BE49-F238E27FC236}">
                  <a16:creationId xmlns:a16="http://schemas.microsoft.com/office/drawing/2014/main" id="{6F8CBB86-01C0-8AD7-B0B6-ACC60154CF5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357349" y="99130"/>
              <a:ext cx="0" cy="3876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ttangolo 1">
            <a:extLst>
              <a:ext uri="{FF2B5EF4-FFF2-40B4-BE49-F238E27FC236}">
                <a16:creationId xmlns:a16="http://schemas.microsoft.com/office/drawing/2014/main" id="{E465A444-8C42-D7A2-8707-005FC0971986}"/>
              </a:ext>
            </a:extLst>
          </p:cNvPr>
          <p:cNvSpPr/>
          <p:nvPr/>
        </p:nvSpPr>
        <p:spPr>
          <a:xfrm>
            <a:off x="5213410" y="6138000"/>
            <a:ext cx="4292540" cy="7200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DFCE8322-5BFE-2B29-A686-3F5B74E7006F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b="1" i="0" u="none" strike="noStrike" cap="none" spc="0" normalizeH="0" baseline="0">
                <a:ln>
                  <a:noFill/>
                </a:ln>
                <a:solidFill>
                  <a:srgbClr val="FFF26B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noProof="0">
                <a:solidFill>
                  <a:srgbClr val="97D2FF"/>
                </a:solidFill>
                <a:sym typeface="Arial"/>
              </a:rPr>
              <a:t>Scénario 4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52064D2F-24A3-C5D9-E519-AF275D555C18}"/>
              </a:ext>
            </a:extLst>
          </p:cNvPr>
          <p:cNvSpPr txBox="1"/>
          <p:nvPr/>
        </p:nvSpPr>
        <p:spPr>
          <a:xfrm>
            <a:off x="6580784" y="6593870"/>
            <a:ext cx="148478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noProof="0">
                <a:sym typeface="Arial"/>
              </a:rPr>
              <a:t>Choisissez la réponse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A3C8CA5F-2537-EED4-3F10-50345E6C1905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560" y="6210000"/>
            <a:ext cx="390306" cy="390306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2CA0756F-03F3-C639-D11E-68A2EFFE10C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586" y="6210000"/>
            <a:ext cx="390306" cy="390306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4662B219-746F-2C79-C3BB-6F8324CD9D31}"/>
              </a:ext>
            </a:extLst>
          </p:cNvPr>
          <p:cNvSpPr txBox="1"/>
          <p:nvPr/>
        </p:nvSpPr>
        <p:spPr>
          <a:xfrm>
            <a:off x="8417195" y="6593870"/>
            <a:ext cx="95784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1000" i="0" u="none" strike="noStrike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  <a:sym typeface="Arial"/>
              </a:rPr>
              <a:t>Feed-back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26D32D63-E096-BF34-A3F0-29E1EE70CB5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13943" y="6210000"/>
            <a:ext cx="390306" cy="390306"/>
          </a:xfrm>
          <a:prstGeom prst="rect">
            <a:avLst/>
          </a:prstGeom>
        </p:spPr>
      </p:pic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79E9B3D0-8DCD-3D44-B7AA-48F5129BE0F9}"/>
              </a:ext>
            </a:extLst>
          </p:cNvPr>
          <p:cNvCxnSpPr/>
          <p:nvPr/>
        </p:nvCxnSpPr>
        <p:spPr>
          <a:xfrm>
            <a:off x="6202784" y="6411864"/>
            <a:ext cx="756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7F64487B-BB0C-6EBA-EB70-7494F7DE58D5}"/>
              </a:ext>
            </a:extLst>
          </p:cNvPr>
          <p:cNvCxnSpPr/>
          <p:nvPr/>
        </p:nvCxnSpPr>
        <p:spPr>
          <a:xfrm>
            <a:off x="7748293" y="6411864"/>
            <a:ext cx="720000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ttangolo 13">
            <a:extLst>
              <a:ext uri="{FF2B5EF4-FFF2-40B4-BE49-F238E27FC236}">
                <a16:creationId xmlns:a16="http://schemas.microsoft.com/office/drawing/2014/main" id="{0241CBBF-872C-4EE1-D845-3243C0A94D14}"/>
              </a:ext>
            </a:extLst>
          </p:cNvPr>
          <p:cNvSpPr/>
          <p:nvPr/>
        </p:nvSpPr>
        <p:spPr>
          <a:xfrm>
            <a:off x="0" y="136567"/>
            <a:ext cx="3321230" cy="719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b="1">
                <a:solidFill>
                  <a:schemeClr val="tx1"/>
                </a:solidFill>
              </a:rPr>
              <a:t>Vidéo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42937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668DB-9E86-83C8-9DEC-69FF8256F7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1FF2E3FB-B279-D126-2EF7-51BA61AA9C1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sz="1000" b="0" noProof="0">
                <a:solidFill>
                  <a:schemeClr val="tx2">
                    <a:lumMod val="50000"/>
                  </a:schemeClr>
                </a:solidFill>
              </a:rPr>
              <a:t>1. Introduction</a:t>
            </a:r>
            <a:br>
              <a:rPr lang="fr-FR" sz="3200" noProof="0"/>
            </a:br>
            <a:r>
              <a:rPr lang="fr-FR" noProof="0"/>
              <a:t>le rôle reEV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CD2AD3CB-DEB0-15EF-B405-4A698212E8D5}"/>
              </a:ext>
            </a:extLst>
          </p:cNvPr>
          <p:cNvSpPr txBox="1"/>
          <p:nvPr/>
        </p:nvSpPr>
        <p:spPr>
          <a:xfrm>
            <a:off x="742952" y="1293532"/>
            <a:ext cx="10726238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fr-FR" sz="1600" b="1" noProof="0" dirty="0">
                <a:solidFill>
                  <a:schemeClr val="accent1"/>
                </a:solidFill>
              </a:rPr>
              <a:t>Avec la version « REEV », </a:t>
            </a:r>
            <a:r>
              <a:rPr lang="fr-FR" sz="1600" b="1" noProof="0" dirty="0" err="1">
                <a:solidFill>
                  <a:schemeClr val="accent1"/>
                </a:solidFill>
              </a:rPr>
              <a:t>Leapmotor</a:t>
            </a:r>
            <a:r>
              <a:rPr lang="fr-FR" sz="1600" b="1" noProof="0" dirty="0">
                <a:solidFill>
                  <a:schemeClr val="accent1"/>
                </a:solidFill>
              </a:rPr>
              <a:t> introduit la  technologie Range Extended EV sur le B10 </a:t>
            </a:r>
            <a:r>
              <a:rPr lang="fr-FR" sz="1600" noProof="0" dirty="0"/>
              <a:t>pour compléter la version VEB entièrement électrique disponible depuis le lancement.</a:t>
            </a:r>
          </a:p>
          <a:p>
            <a:pPr>
              <a:spcAft>
                <a:spcPts val="1200"/>
              </a:spcAft>
            </a:pPr>
            <a:r>
              <a:rPr lang="fr-FR" sz="1600" b="1" noProof="0" dirty="0">
                <a:solidFill>
                  <a:schemeClr val="accent1"/>
                </a:solidFill>
              </a:rPr>
              <a:t>Cette solution combine les avantages de la conduite électrique avec l’assurance d’une autonomie étendue</a:t>
            </a:r>
            <a:r>
              <a:rPr lang="fr-FR" sz="1600" noProof="0" dirty="0"/>
              <a:t>, répondant aux préoccupations courantes des clients telles que :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97C41E6-46F9-5592-3B95-818CCD290FA3}"/>
              </a:ext>
            </a:extLst>
          </p:cNvPr>
          <p:cNvSpPr txBox="1">
            <a:spLocks/>
          </p:cNvSpPr>
          <p:nvPr/>
        </p:nvSpPr>
        <p:spPr>
          <a:xfrm>
            <a:off x="1068242" y="4124493"/>
            <a:ext cx="2741044" cy="1241365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fr-FR" sz="1600" b="1" noProof="0">
                <a:solidFill>
                  <a:schemeClr val="accent1"/>
                </a:solidFill>
              </a:rPr>
              <a:t>Anxiété liée à l’autonomie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fr-FR" sz="1600" noProof="0">
                <a:solidFill>
                  <a:schemeClr val="tx1"/>
                </a:solidFill>
                <a:sym typeface="Arial"/>
              </a:rPr>
              <a:t>Peur de manquer de batterie avant d’atteindre la destination.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D66DFBD2-3327-9E5B-58BB-7FB3CFED47D4}"/>
              </a:ext>
            </a:extLst>
          </p:cNvPr>
          <p:cNvSpPr txBox="1">
            <a:spLocks/>
          </p:cNvSpPr>
          <p:nvPr/>
        </p:nvSpPr>
        <p:spPr>
          <a:xfrm>
            <a:off x="4795279" y="4124493"/>
            <a:ext cx="2608218" cy="1241365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fr-FR" sz="1600" b="1" noProof="0">
                <a:solidFill>
                  <a:schemeClr val="accent1"/>
                </a:solidFill>
              </a:rPr>
              <a:t>Temps de recharge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fr-FR" sz="1600" noProof="0">
                <a:solidFill>
                  <a:schemeClr val="tx1"/>
                </a:solidFill>
                <a:sym typeface="Arial"/>
              </a:rPr>
              <a:t>S’inquiéter du temps de recharge lors des longs trajets.</a:t>
            </a: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29181008-6C1C-A42E-1CA5-EE23BE2CF4BA}"/>
              </a:ext>
            </a:extLst>
          </p:cNvPr>
          <p:cNvSpPr txBox="1">
            <a:spLocks/>
          </p:cNvSpPr>
          <p:nvPr/>
        </p:nvSpPr>
        <p:spPr>
          <a:xfrm>
            <a:off x="8478493" y="4124493"/>
            <a:ext cx="2563038" cy="1241365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fr-FR" sz="1600" b="1" noProof="0">
                <a:solidFill>
                  <a:schemeClr val="accent1"/>
                </a:solidFill>
              </a:rPr>
              <a:t>Infrastructure de recharge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fr-FR" sz="1600" noProof="0">
                <a:solidFill>
                  <a:schemeClr val="tx1"/>
                </a:solidFill>
                <a:sym typeface="Arial"/>
              </a:rPr>
              <a:t>Préoccupations concernant la disponibilité et la fiabilité des bornes de recharge.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06F97C52-6197-CAC8-A3DA-3DA0DEDA438A}"/>
              </a:ext>
            </a:extLst>
          </p:cNvPr>
          <p:cNvSpPr/>
          <p:nvPr/>
        </p:nvSpPr>
        <p:spPr>
          <a:xfrm>
            <a:off x="948403" y="3048108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FDA0269A-A82E-89E1-60CB-BFD20F53F25D}"/>
              </a:ext>
            </a:extLst>
          </p:cNvPr>
          <p:cNvSpPr/>
          <p:nvPr/>
        </p:nvSpPr>
        <p:spPr>
          <a:xfrm>
            <a:off x="4609027" y="3048108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70DDADA5-3925-59B0-80CB-E1522FC419D6}"/>
              </a:ext>
            </a:extLst>
          </p:cNvPr>
          <p:cNvSpPr/>
          <p:nvPr/>
        </p:nvSpPr>
        <p:spPr>
          <a:xfrm>
            <a:off x="8269651" y="3048107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B4C8BC5-AF9E-5E42-39EF-9F5A50C29C5C}"/>
              </a:ext>
            </a:extLst>
          </p:cNvPr>
          <p:cNvSpPr txBox="1"/>
          <p:nvPr/>
        </p:nvSpPr>
        <p:spPr>
          <a:xfrm>
            <a:off x="7498393" y="6134470"/>
            <a:ext cx="1960199" cy="723530"/>
          </a:xfrm>
          <a:prstGeom prst="rect">
            <a:avLst/>
          </a:prstGeom>
          <a:solidFill>
            <a:schemeClr val="accent1"/>
          </a:solidFill>
        </p:spPr>
        <p:txBody>
          <a:bodyPr wrap="square" lIns="144000" rIns="144000" anchor="ctr">
            <a:noAutofit/>
          </a:bodyPr>
          <a:lstStyle/>
          <a:p>
            <a:pPr algn="r"/>
            <a:r>
              <a:rPr lang="fr-FR" sz="1600" i="1">
                <a:solidFill>
                  <a:srgbClr val="FFFFFF"/>
                </a:solidFill>
                <a:latin typeface="Montserrat" pitchFamily="2" charset="0"/>
              </a:rPr>
              <a:t>Retournez </a:t>
            </a:r>
            <a:r>
              <a:rPr lang="fr-FR" sz="1600" b="1" i="1">
                <a:solidFill>
                  <a:srgbClr val="FFFFFF"/>
                </a:solidFill>
                <a:latin typeface="Montserrat" pitchFamily="2" charset="0"/>
              </a:rPr>
              <a:t>LES CARTES</a:t>
            </a:r>
          </a:p>
        </p:txBody>
      </p:sp>
      <p:pic>
        <p:nvPicPr>
          <p:cNvPr id="16" name="Immagine 15" descr="Immagine che contiene automobile, veicolo, Veicolo terrestre, clipart&#10;&#10;Il contenuto generato dall'IA potrebbe non essere corretto.">
            <a:extLst>
              <a:ext uri="{FF2B5EF4-FFF2-40B4-BE49-F238E27FC236}">
                <a16:creationId xmlns:a16="http://schemas.microsoft.com/office/drawing/2014/main" id="{59656EFC-6BF7-2AC3-1CFA-4641C705D0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799" y="3185058"/>
            <a:ext cx="831929" cy="831929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2C30EDA2-69B4-9CFE-463A-55C4936ECA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44047" y="3185058"/>
            <a:ext cx="831929" cy="831929"/>
          </a:xfrm>
          <a:prstGeom prst="rect">
            <a:avLst/>
          </a:prstGeom>
        </p:spPr>
      </p:pic>
      <p:pic>
        <p:nvPicPr>
          <p:cNvPr id="19" name="Immagine 18" descr="Immagine che contiene simbolo, cerchio, Elementi grafici, logo&#10;&#10;Il contenuto generato dall'IA potrebbe non essere corretto.">
            <a:extLst>
              <a:ext uri="{FF2B5EF4-FFF2-40B4-BE49-F238E27FC236}">
                <a16:creationId xmlns:a16="http://schemas.microsoft.com/office/drawing/2014/main" id="{C8E3E3CD-426F-4E4B-AD3C-4A28EBEDC8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112" y="3185058"/>
            <a:ext cx="863776" cy="9394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611138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7B2182-A2D3-ED0B-4FB1-0057AECE3D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4">
            <a:extLst>
              <a:ext uri="{FF2B5EF4-FFF2-40B4-BE49-F238E27FC236}">
                <a16:creationId xmlns:a16="http://schemas.microsoft.com/office/drawing/2014/main" id="{AD4923AC-184E-76CA-F73F-4EA3F1E4DF7B}"/>
              </a:ext>
            </a:extLst>
          </p:cNvPr>
          <p:cNvSpPr txBox="1"/>
          <p:nvPr/>
        </p:nvSpPr>
        <p:spPr>
          <a:xfrm>
            <a:off x="5288772" y="6593870"/>
            <a:ext cx="10212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R="0" lvl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sz="100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Arial" panose="020B0604020202020204" pitchFamily="34" charset="0"/>
              </a:defRPr>
            </a:lvl1pPr>
          </a:lstStyle>
          <a:p>
            <a:r>
              <a:rPr lang="fr-FR" noProof="0">
                <a:sym typeface="Arial"/>
              </a:rPr>
              <a:t>Scénario 4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ACA98A7F-5801-FE9F-6B7F-D30424F24D80}"/>
              </a:ext>
            </a:extLst>
          </p:cNvPr>
          <p:cNvSpPr txBox="1"/>
          <p:nvPr/>
        </p:nvSpPr>
        <p:spPr>
          <a:xfrm>
            <a:off x="7360715" y="1723716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r>
              <a:rPr lang="fr-FR" noProof="0"/>
              <a:t>EV+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C31049B5-5B6C-BB68-B589-695021C6951A}"/>
              </a:ext>
            </a:extLst>
          </p:cNvPr>
          <p:cNvSpPr txBox="1"/>
          <p:nvPr/>
        </p:nvSpPr>
        <p:spPr>
          <a:xfrm>
            <a:off x="7360715" y="4111529"/>
            <a:ext cx="3785691" cy="646331"/>
          </a:xfrm>
          <a:prstGeom prst="rect">
            <a:avLst/>
          </a:prstGeom>
          <a:solidFill>
            <a:schemeClr val="accent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 b="1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r>
              <a:rPr lang="fr-FR" noProof="0"/>
              <a:t>POWER+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20A8B4FA-4195-594A-6114-734CE863B43F}"/>
              </a:ext>
            </a:extLst>
          </p:cNvPr>
          <p:cNvSpPr txBox="1"/>
          <p:nvPr/>
        </p:nvSpPr>
        <p:spPr>
          <a:xfrm>
            <a:off x="7360715" y="2518613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r>
              <a:rPr lang="fr-FR" noProof="0"/>
              <a:t>VE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5999457D-4F50-35E3-4F57-91CD7FB262F3}"/>
              </a:ext>
            </a:extLst>
          </p:cNvPr>
          <p:cNvSpPr txBox="1"/>
          <p:nvPr/>
        </p:nvSpPr>
        <p:spPr>
          <a:xfrm>
            <a:off x="7360715" y="3313510"/>
            <a:ext cx="3785691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r>
              <a:rPr lang="fr-FR" noProof="0"/>
              <a:t>CARBURANT</a:t>
            </a:r>
          </a:p>
        </p:txBody>
      </p:sp>
      <p:sp>
        <p:nvSpPr>
          <p:cNvPr id="9" name="Titolo 11">
            <a:extLst>
              <a:ext uri="{FF2B5EF4-FFF2-40B4-BE49-F238E27FC236}">
                <a16:creationId xmlns:a16="http://schemas.microsoft.com/office/drawing/2014/main" id="{84281B80-68AB-4A6A-DD3F-41127832CAE1}"/>
              </a:ext>
            </a:extLst>
          </p:cNvPr>
          <p:cNvSpPr txBox="1">
            <a:spLocks/>
          </p:cNvSpPr>
          <p:nvPr/>
        </p:nvSpPr>
        <p:spPr>
          <a:xfrm>
            <a:off x="742951" y="257694"/>
            <a:ext cx="11114087" cy="681646"/>
          </a:xfrm>
          <a:prstGeom prst="rect">
            <a:avLst/>
          </a:prstGeom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cap="all" baseline="0" dirty="0">
                <a:solidFill>
                  <a:srgbClr val="586C98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noProof="0"/>
              <a:t>Conditions de conduite difficiles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7F014A4-5B4F-1443-0617-E0624F2AC3EE}"/>
              </a:ext>
            </a:extLst>
          </p:cNvPr>
          <p:cNvSpPr txBox="1"/>
          <p:nvPr/>
        </p:nvSpPr>
        <p:spPr>
          <a:xfrm>
            <a:off x="3531665" y="5100760"/>
            <a:ext cx="2157935" cy="3570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b="1">
                <a:cs typeface="Arial" panose="020B0604020202020204" pitchFamily="34" charset="0"/>
              </a:defRPr>
            </a:lvl1pPr>
          </a:lstStyle>
          <a:p>
            <a:pPr algn="ctr"/>
            <a:r>
              <a:rPr lang="fr-FR" sz="2000" noProof="0" dirty="0"/>
              <a:t>CONFIRMER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477189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1">
            <a:extLst>
              <a:ext uri="{FF2B5EF4-FFF2-40B4-BE49-F238E27FC236}">
                <a16:creationId xmlns:a16="http://schemas.microsoft.com/office/drawing/2014/main" id="{56CB5FA5-F0B6-CDB0-C2BE-A19C1B62993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76474" y="895350"/>
            <a:ext cx="9077325" cy="554038"/>
          </a:xfrm>
          <a:noFill/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sz="3200" b="1" cap="all" noProof="0">
                <a:solidFill>
                  <a:schemeClr val="accent1"/>
                </a:solidFill>
                <a:latin typeface="+mn-lt"/>
              </a:rPr>
              <a:t>Bonne</a:t>
            </a:r>
            <a:r>
              <a:rPr lang="fr-FR" sz="3200" cap="all" noProof="0">
                <a:latin typeface="+mn-lt"/>
              </a:rPr>
              <a:t>/</a:t>
            </a:r>
            <a:r>
              <a:rPr lang="fr-FR" sz="3200" b="1" cap="all" noProof="0">
                <a:solidFill>
                  <a:schemeClr val="accent1"/>
                </a:solidFill>
                <a:latin typeface="+mn-lt"/>
              </a:rPr>
              <a:t>mauvaise réponse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D14FDA-9B1C-0E57-71EE-E521DB92CE97}"/>
              </a:ext>
            </a:extLst>
          </p:cNvPr>
          <p:cNvSpPr txBox="1"/>
          <p:nvPr/>
        </p:nvSpPr>
        <p:spPr>
          <a:xfrm>
            <a:off x="2400301" y="1449388"/>
            <a:ext cx="745807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fr-FR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Le meilleur mode pour cette mission est </a:t>
            </a:r>
            <a:r>
              <a:rPr lang="fr-FR" sz="24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Power+</a:t>
            </a:r>
            <a:r>
              <a:rPr lang="fr-FR" sz="16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, où la priorité est de maintenir les performances dans des conditions spécifiques</a:t>
            </a:r>
            <a:r>
              <a:rPr lang="fr-FR" sz="1600" noProof="0" dirty="0">
                <a:cs typeface="Arial" panose="020B0604020202020204" pitchFamily="34" charset="0"/>
              </a:rPr>
              <a:t> :</a:t>
            </a:r>
          </a:p>
          <a:p>
            <a:pPr marL="444500" indent="-261938" defTabSz="1218834">
              <a:spcAft>
                <a:spcPts val="12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fr-FR" sz="1600" noProof="0" dirty="0">
                <a:cs typeface="Arial" panose="020B0604020202020204" pitchFamily="34" charset="0"/>
              </a:rPr>
              <a:t>Niveau de batterie faible</a:t>
            </a:r>
          </a:p>
          <a:p>
            <a:pPr marL="444500" indent="-261938" defTabSz="1218834">
              <a:spcAft>
                <a:spcPts val="12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fr-FR" sz="1600" noProof="0" dirty="0">
                <a:cs typeface="Arial" panose="020B0604020202020204" pitchFamily="34" charset="0"/>
              </a:rPr>
              <a:t>Conditions de démarrage très froides</a:t>
            </a:r>
          </a:p>
          <a:p>
            <a:pPr marL="444500" indent="-261938" defTabSz="1218834">
              <a:spcAft>
                <a:spcPts val="1200"/>
              </a:spcAft>
              <a:buClr>
                <a:schemeClr val="accent1"/>
              </a:buClr>
              <a:buSzPct val="123000"/>
              <a:buFont typeface="Wingdings" panose="05000000000000000000" pitchFamily="2" charset="2"/>
              <a:buChar char="§"/>
            </a:pPr>
            <a:r>
              <a:rPr lang="fr-FR" sz="1600" noProof="0" dirty="0">
                <a:cs typeface="Arial" panose="020B0604020202020204" pitchFamily="34" charset="0"/>
              </a:rPr>
              <a:t>Situations de puissance exigeantes</a:t>
            </a:r>
          </a:p>
          <a:p>
            <a:pPr defTabSz="1218834">
              <a:spcAft>
                <a:spcPts val="1200"/>
              </a:spcAft>
              <a:buSzPct val="123000"/>
            </a:pPr>
            <a:r>
              <a:rPr lang="fr-FR" sz="1600" noProof="0" dirty="0">
                <a:cs typeface="Arial" panose="020B0604020202020204" pitchFamily="34" charset="0"/>
              </a:rPr>
              <a:t>Le moteur thermique fonctionnera en continu pour produire de l'électricité à pleine capacité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72D06B90-5E5B-D81F-A1B5-83BF53249FEE}"/>
              </a:ext>
            </a:extLst>
          </p:cNvPr>
          <p:cNvSpPr txBox="1"/>
          <p:nvPr/>
        </p:nvSpPr>
        <p:spPr>
          <a:xfrm>
            <a:off x="2400301" y="4257344"/>
            <a:ext cx="74580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fr-FR" sz="2000" b="1" noProof="0" dirty="0">
                <a:solidFill>
                  <a:schemeClr val="accent1"/>
                </a:solidFill>
                <a:cs typeface="Arial" panose="020B0604020202020204" pitchFamily="34" charset="0"/>
              </a:rPr>
              <a:t>Ce mode garantit une PUISSANCE SUFFISANTE même si le niveau de la batterie est faible (SOC inférieur à 15 %)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82220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2D09EA-7189-18F2-1668-F4ECE5621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>
            <a:extLst>
              <a:ext uri="{FF2B5EF4-FFF2-40B4-BE49-F238E27FC236}">
                <a16:creationId xmlns:a16="http://schemas.microsoft.com/office/drawing/2014/main" id="{94B6A9AF-7741-CE27-3143-97CC7F2CD091}"/>
              </a:ext>
            </a:extLst>
          </p:cNvPr>
          <p:cNvSpPr txBox="1"/>
          <p:nvPr/>
        </p:nvSpPr>
        <p:spPr>
          <a:xfrm>
            <a:off x="8356473" y="4015546"/>
            <a:ext cx="23846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Pour les clients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8104723D-79F7-696A-8F87-D24A7E6C0F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342" y="456095"/>
            <a:ext cx="4749814" cy="5682661"/>
          </a:xfrm>
          <a:prstGeom prst="rect">
            <a:avLst/>
          </a:prstGeom>
        </p:spPr>
      </p:pic>
      <p:sp>
        <p:nvSpPr>
          <p:cNvPr id="6" name="Titolo 11">
            <a:extLst>
              <a:ext uri="{FF2B5EF4-FFF2-40B4-BE49-F238E27FC236}">
                <a16:creationId xmlns:a16="http://schemas.microsoft.com/office/drawing/2014/main" id="{FE30C79B-4836-A172-A283-FCCA3907DE02}"/>
              </a:ext>
            </a:extLst>
          </p:cNvPr>
          <p:cNvSpPr txBox="1">
            <a:spLocks/>
          </p:cNvSpPr>
          <p:nvPr/>
        </p:nvSpPr>
        <p:spPr>
          <a:xfrm>
            <a:off x="8422483" y="3604776"/>
            <a:ext cx="2652106" cy="750189"/>
          </a:xfrm>
          <a:prstGeom prst="rect">
            <a:avLst/>
          </a:prstGeom>
          <a:noFill/>
        </p:spPr>
        <p:txBody>
          <a:bodyPr vert="horz" wrap="square" lIns="72000" tIns="72000" rIns="7200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dirty="0">
                <a:solidFill>
                  <a:schemeClr val="accent1"/>
                </a:solidFill>
                <a:latin typeface="augie" pitchFamily="2" charset="0"/>
              </a:rPr>
              <a:t>Conseils 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6804F53-B0CE-3043-E9DB-5439DA16F0DB}"/>
              </a:ext>
            </a:extLst>
          </p:cNvPr>
          <p:cNvSpPr txBox="1"/>
          <p:nvPr/>
        </p:nvSpPr>
        <p:spPr>
          <a:xfrm>
            <a:off x="10222897" y="5680267"/>
            <a:ext cx="17660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1200"/>
              </a:spcAft>
              <a:defRPr/>
            </a:pPr>
            <a:r>
              <a:rPr lang="fr-FR" sz="1400" i="1" noProof="0">
                <a:cs typeface="Arial" panose="020B0604020202020204" pitchFamily="34" charset="0"/>
                <a:sym typeface="Arial"/>
              </a:rPr>
              <a:t>Cliquez sur « Conseils »</a:t>
            </a:r>
          </a:p>
        </p:txBody>
      </p:sp>
      <p:pic>
        <p:nvPicPr>
          <p:cNvPr id="11" name="Immagine 10" descr="Immagine che contiene simbolo, arte, Elementi grafici, stella&#10;&#10;Il contenuto generato dall'IA potrebbe non essere corretto.">
            <a:extLst>
              <a:ext uri="{FF2B5EF4-FFF2-40B4-BE49-F238E27FC236}">
                <a16:creationId xmlns:a16="http://schemas.microsoft.com/office/drawing/2014/main" id="{EDB60D84-9084-05EE-0FDA-B45AD8CACD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842">
            <a:off x="7441683" y="3249711"/>
            <a:ext cx="1354882" cy="1354882"/>
          </a:xfrm>
          <a:prstGeom prst="rect">
            <a:avLst/>
          </a:prstGeom>
        </p:spPr>
      </p:pic>
      <p:sp>
        <p:nvSpPr>
          <p:cNvPr id="12" name="TextBox 6">
            <a:extLst>
              <a:ext uri="{FF2B5EF4-FFF2-40B4-BE49-F238E27FC236}">
                <a16:creationId xmlns:a16="http://schemas.microsoft.com/office/drawing/2014/main" id="{2672C324-DDA3-05DC-6A5C-70C22BEC74C1}"/>
              </a:ext>
            </a:extLst>
          </p:cNvPr>
          <p:cNvSpPr txBox="1"/>
          <p:nvPr/>
        </p:nvSpPr>
        <p:spPr>
          <a:xfrm>
            <a:off x="8556196" y="4206242"/>
            <a:ext cx="23846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34">
              <a:spcAft>
                <a:spcPts val="1200"/>
              </a:spcAft>
              <a:buSzPct val="123000"/>
            </a:pPr>
            <a:r>
              <a:rPr lang="fr-FR" sz="1600" b="1" noProof="0">
                <a:solidFill>
                  <a:schemeClr val="accent1"/>
                </a:solidFill>
                <a:cs typeface="Arial" panose="020B0604020202020204" pitchFamily="34" charset="0"/>
              </a:rPr>
              <a:t>Pour les clients</a:t>
            </a:r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2CF99C4E-6367-E6B8-17A6-D4D0E541A3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/>
              <a:t>Conditions de conduite difficiles – mode POWER +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223160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F08338-0AB3-45FB-DC86-FBB63C7229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0D7CC71D-3942-2267-9D57-25816CF4FC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3766" y="719796"/>
            <a:ext cx="3977192" cy="5418204"/>
          </a:xfrm>
          <a:prstGeom prst="rect">
            <a:avLst/>
          </a:prstGeom>
        </p:spPr>
      </p:pic>
      <p:pic>
        <p:nvPicPr>
          <p:cNvPr id="5" name="Immagine 4" descr="Immagine che contiene schizzo, disegno, cerchio, Line art&#10;&#10;Il contenuto generato dall'IA potrebbe non essere corretto.">
            <a:extLst>
              <a:ext uri="{FF2B5EF4-FFF2-40B4-BE49-F238E27FC236}">
                <a16:creationId xmlns:a16="http://schemas.microsoft.com/office/drawing/2014/main" id="{DEF379E0-BA8B-5ACA-E682-3195995892E0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0"/>
          <a:stretch>
            <a:fillRect/>
          </a:stretch>
        </p:blipFill>
        <p:spPr>
          <a:xfrm>
            <a:off x="3002973" y="1156323"/>
            <a:ext cx="4475650" cy="2834752"/>
          </a:xfrm>
          <a:prstGeom prst="rect">
            <a:avLst/>
          </a:prstGeom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EB49A454-22DC-6459-67F7-82778B629BDB}"/>
              </a:ext>
            </a:extLst>
          </p:cNvPr>
          <p:cNvSpPr/>
          <p:nvPr/>
        </p:nvSpPr>
        <p:spPr>
          <a:xfrm>
            <a:off x="3230886" y="1175373"/>
            <a:ext cx="3422467" cy="259517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36000" bIns="0" rtlCol="0" anchor="ctr">
            <a:noAutofit/>
          </a:bodyPr>
          <a:lstStyle/>
          <a:p>
            <a:pPr lvl="0" algn="ctr">
              <a:spcAft>
                <a:spcPts val="600"/>
              </a:spcAft>
              <a:defRPr/>
            </a:pPr>
            <a:r>
              <a:rPr lang="fr-FR" b="1" u="sng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À souligner</a:t>
            </a:r>
            <a:r>
              <a:rPr lang="fr-FR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 : </a:t>
            </a:r>
            <a:br>
              <a:rPr lang="fr-FR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</a:br>
            <a:r>
              <a:rPr lang="fr-FR" noProof="0">
                <a:solidFill>
                  <a:schemeClr val="tx1"/>
                </a:solidFill>
                <a:cs typeface="Arial" panose="020B0604020202020204" pitchFamily="34" charset="0"/>
                <a:sym typeface="Arial"/>
              </a:rPr>
              <a:t>Le moteur thermique est toujours en marche,</a:t>
            </a:r>
            <a:r>
              <a:rPr lang="fr-FR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donnant la priorité aux besoins de propulsion du véhicule.</a:t>
            </a:r>
          </a:p>
          <a:p>
            <a:pPr lvl="0" algn="ctr">
              <a:spcAft>
                <a:spcPts val="600"/>
              </a:spcAft>
              <a:buClr>
                <a:schemeClr val="accent1"/>
              </a:buClr>
              <a:defRPr/>
            </a:pPr>
            <a:r>
              <a:rPr lang="fr-FR" b="1" noProof="0">
                <a:solidFill>
                  <a:schemeClr val="accent1"/>
                </a:solidFill>
                <a:cs typeface="Arial" panose="020B0604020202020204" pitchFamily="34" charset="0"/>
                <a:sym typeface="Arial"/>
              </a:rPr>
              <a:t>Ce mode fournit la puissance maximale du générateur ICE.</a:t>
            </a:r>
          </a:p>
        </p:txBody>
      </p:sp>
      <p:sp>
        <p:nvSpPr>
          <p:cNvPr id="6" name="Titolo 5">
            <a:extLst>
              <a:ext uri="{FF2B5EF4-FFF2-40B4-BE49-F238E27FC236}">
                <a16:creationId xmlns:a16="http://schemas.microsoft.com/office/drawing/2014/main" id="{F914D3EC-7DA8-9B0E-710A-CA0623AC8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/>
              <a:t>Conditions de conduite difficiles – mode POWER +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882934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3B5A3C-3E39-0088-9EE7-0C22173FD0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CC27DFBC-9D7C-6C54-2907-FCE993A19939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r="2676" b="6682"/>
          <a:stretch>
            <a:fillRect/>
          </a:stretch>
        </p:blipFill>
        <p:spPr>
          <a:xfrm>
            <a:off x="401196" y="1042913"/>
            <a:ext cx="9419079" cy="5049822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29961D22-0603-AB7F-4A67-2E80547C6FDC}"/>
              </a:ext>
            </a:extLst>
          </p:cNvPr>
          <p:cNvSpPr/>
          <p:nvPr/>
        </p:nvSpPr>
        <p:spPr>
          <a:xfrm>
            <a:off x="6809738" y="1186669"/>
            <a:ext cx="4981065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</a:pPr>
            <a:r>
              <a:rPr lang="fr-FR" sz="2000" noProof="0">
                <a:solidFill>
                  <a:schemeClr val="tx1"/>
                </a:solidFill>
              </a:rPr>
              <a:t>Introduction</a:t>
            </a:r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DF256327-6CC7-AE69-9ED6-2D1D187AB2E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noProof="0"/>
              <a:t>Programme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7413E7EE-E3ED-863F-BCB2-92DC60415424}"/>
              </a:ext>
            </a:extLst>
          </p:cNvPr>
          <p:cNvSpPr txBox="1"/>
          <p:nvPr/>
        </p:nvSpPr>
        <p:spPr>
          <a:xfrm>
            <a:off x="6809739" y="1683263"/>
            <a:ext cx="4981063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2"/>
            </a:pPr>
            <a:r>
              <a:rPr lang="fr-FR" sz="2000"/>
              <a:t>La </a:t>
            </a:r>
            <a:r>
              <a:rPr lang="fr-FR" sz="2000" noProof="0"/>
              <a:t>technologie RE EV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fr-FR" noProof="0"/>
              <a:t>Comment cela fonctionne</a:t>
            </a:r>
          </a:p>
          <a:p>
            <a:pPr marL="990600" indent="-266700">
              <a:spcAft>
                <a:spcPts val="800"/>
              </a:spcAft>
              <a:buClr>
                <a:schemeClr val="accent1"/>
              </a:buClr>
              <a:buSzPct val="120000"/>
              <a:buFont typeface="Wingdings" panose="05000000000000000000" pitchFamily="2" charset="2"/>
              <a:buChar char="§"/>
            </a:pPr>
            <a:r>
              <a:rPr lang="fr-FR" noProof="0"/>
              <a:t>Bon à savoir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C0CB0609-CC3E-F18A-FF86-B09CAB855910}"/>
              </a:ext>
            </a:extLst>
          </p:cNvPr>
          <p:cNvSpPr txBox="1"/>
          <p:nvPr/>
        </p:nvSpPr>
        <p:spPr>
          <a:xfrm>
            <a:off x="6809739" y="4301261"/>
            <a:ext cx="4981063" cy="4001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  <a:lvl1pPr marL="447675" indent="-447675">
              <a:spcAft>
                <a:spcPts val="800"/>
              </a:spcAft>
              <a:buClr>
                <a:schemeClr val="bg1"/>
              </a:buClr>
              <a:buSzPct val="120000"/>
              <a:buFont typeface="+mj-lt"/>
              <a:buAutoNum type="arabicPeriod" startAt="4"/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Font typeface="+mj-lt"/>
              <a:buAutoNum type="arabicPeriod" startAt="6"/>
            </a:pPr>
            <a:r>
              <a:rPr lang="fr-FR" noProof="0"/>
              <a:t>Conclusion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3A507447-E6E4-B779-E09B-18A290338B96}"/>
              </a:ext>
            </a:extLst>
          </p:cNvPr>
          <p:cNvSpPr txBox="1"/>
          <p:nvPr/>
        </p:nvSpPr>
        <p:spPr>
          <a:xfrm>
            <a:off x="6809739" y="2907149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/>
              <a:defRPr sz="20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>
              <a:buFont typeface="+mj-lt"/>
              <a:buAutoNum type="arabicPeriod" startAt="3"/>
            </a:pPr>
            <a:r>
              <a:rPr lang="fr-FR" noProof="0"/>
              <a:t>Spécifications techniques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C946F434-0FD4-8D71-9A24-861CD041B390}"/>
              </a:ext>
            </a:extLst>
          </p:cNvPr>
          <p:cNvSpPr txBox="1"/>
          <p:nvPr/>
        </p:nvSpPr>
        <p:spPr>
          <a:xfrm>
            <a:off x="6809739" y="3371853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  <a:defRPr sz="20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>
              <a:buFont typeface="+mj-lt"/>
              <a:buAutoNum type="arabicPeriod" startAt="4"/>
            </a:pPr>
            <a:r>
              <a:rPr lang="fr-FR" noProof="0"/>
              <a:t>Votre rôle est essentiel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6AA46D7F-19D7-C809-C1FD-5EFAC7EC60EB}"/>
              </a:ext>
            </a:extLst>
          </p:cNvPr>
          <p:cNvSpPr txBox="1"/>
          <p:nvPr/>
        </p:nvSpPr>
        <p:spPr>
          <a:xfrm>
            <a:off x="6809739" y="383655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5"/>
            </a:pPr>
            <a:r>
              <a:rPr lang="fr-FR" sz="2000" noProof="0"/>
              <a:t>Voyager avec notre client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73076423-4891-CBAD-96AD-65ABE544C922}"/>
              </a:ext>
            </a:extLst>
          </p:cNvPr>
          <p:cNvSpPr txBox="1"/>
          <p:nvPr/>
        </p:nvSpPr>
        <p:spPr>
          <a:xfrm>
            <a:off x="6809739" y="4765967"/>
            <a:ext cx="49810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800"/>
              </a:spcAft>
              <a:buClr>
                <a:schemeClr val="accent1"/>
              </a:buClr>
              <a:buSzPct val="120000"/>
              <a:buFont typeface="+mj-lt"/>
              <a:buAutoNum type="arabicPeriod" startAt="7"/>
            </a:pPr>
            <a:r>
              <a:rPr lang="fr-FR" sz="2000" noProof="0" dirty="0"/>
              <a:t>Questionnaire final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7170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build="p"/>
      <p:bldP spid="5" grpId="0" build="p"/>
      <p:bldP spid="6" grpId="0" build="p"/>
      <p:bldP spid="8" grpId="0" build="p"/>
      <p:bldP spid="9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49C8AA-08F1-1F68-53FF-C30CF9F005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FF95EB12-037F-7C9A-2F76-64C2CB701540}"/>
              </a:ext>
            </a:extLst>
          </p:cNvPr>
          <p:cNvSpPr txBox="1"/>
          <p:nvPr/>
        </p:nvSpPr>
        <p:spPr>
          <a:xfrm>
            <a:off x="2176961" y="3212374"/>
            <a:ext cx="3579728" cy="2731226"/>
          </a:xfrm>
          <a:prstGeom prst="roundRect">
            <a:avLst>
              <a:gd name="adj" fmla="val 7600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endParaRPr lang="en-US" noProof="0" dirty="0"/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A5FFD792-966B-21E2-8C55-97ACC7E84EC9}"/>
              </a:ext>
            </a:extLst>
          </p:cNvPr>
          <p:cNvSpPr txBox="1"/>
          <p:nvPr/>
        </p:nvSpPr>
        <p:spPr>
          <a:xfrm>
            <a:off x="6435315" y="3212374"/>
            <a:ext cx="3579729" cy="2731226"/>
          </a:xfrm>
          <a:prstGeom prst="roundRect">
            <a:avLst>
              <a:gd name="adj" fmla="val 9692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endParaRPr lang="en-US" noProof="0" dirty="0"/>
          </a:p>
        </p:txBody>
      </p:sp>
      <p:sp>
        <p:nvSpPr>
          <p:cNvPr id="11" name="Titolo 10">
            <a:extLst>
              <a:ext uri="{FF2B5EF4-FFF2-40B4-BE49-F238E27FC236}">
                <a16:creationId xmlns:a16="http://schemas.microsoft.com/office/drawing/2014/main" id="{367C19E7-A22B-99A8-6BE4-F74343EAF4F7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sz="1000" b="0" noProof="0">
                <a:solidFill>
                  <a:schemeClr val="tx2">
                    <a:lumMod val="50000"/>
                  </a:schemeClr>
                </a:solidFill>
              </a:rPr>
              <a:t>6. conclusion</a:t>
            </a:r>
            <a:br>
              <a:rPr lang="fr-FR" sz="3200" noProof="0"/>
            </a:br>
            <a:r>
              <a:rPr lang="fr-FR" noProof="0">
                <a:solidFill>
                  <a:schemeClr val="accent1"/>
                </a:solidFill>
              </a:rPr>
              <a:t>Récapitulatif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34C54766-4161-747B-336D-F3E2CE51F797}"/>
              </a:ext>
            </a:extLst>
          </p:cNvPr>
          <p:cNvSpPr txBox="1"/>
          <p:nvPr/>
        </p:nvSpPr>
        <p:spPr>
          <a:xfrm>
            <a:off x="742951" y="1256982"/>
            <a:ext cx="11114086" cy="1308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fr-FR" sz="1600" noProof="0"/>
              <a:t>Vous avez vu de véritables scénarios clients et appris comment le B10 REEV répond à leurs besoins.</a:t>
            </a:r>
          </a:p>
          <a:p>
            <a:pPr>
              <a:spcAft>
                <a:spcPts val="600"/>
              </a:spcAft>
            </a:pPr>
            <a:r>
              <a:rPr lang="fr-FR" sz="1600" b="1" noProof="0">
                <a:solidFill>
                  <a:schemeClr val="accent1"/>
                </a:solidFill>
              </a:rPr>
              <a:t>Il est désormais clair que la technologie seule ne suffit pas.</a:t>
            </a:r>
          </a:p>
          <a:p>
            <a:pPr>
              <a:spcAft>
                <a:spcPts val="600"/>
              </a:spcAft>
            </a:pPr>
            <a:r>
              <a:rPr lang="fr-FR" sz="1600" noProof="0"/>
              <a:t>Votre rôle de consultants commerciaux est essentiel.</a:t>
            </a:r>
          </a:p>
          <a:p>
            <a:pPr>
              <a:spcAft>
                <a:spcPts val="600"/>
              </a:spcAft>
            </a:pPr>
            <a:r>
              <a:rPr lang="fr-FR" sz="1600" b="1" noProof="0">
                <a:solidFill>
                  <a:schemeClr val="accent1"/>
                </a:solidFill>
              </a:rPr>
              <a:t>Pour réussir, VOUS DEVEZ ÊTRE PRÉPARÉ.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4ED86E23-1DDC-4D92-D9FC-C7B40EF5E0B9}"/>
              </a:ext>
            </a:extLst>
          </p:cNvPr>
          <p:cNvSpPr txBox="1"/>
          <p:nvPr/>
        </p:nvSpPr>
        <p:spPr>
          <a:xfrm>
            <a:off x="10316973" y="5739140"/>
            <a:ext cx="154006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100" noProof="0"/>
              <a:t>Retournez la carte</a:t>
            </a:r>
          </a:p>
        </p:txBody>
      </p:sp>
      <p:pic>
        <p:nvPicPr>
          <p:cNvPr id="14" name="Immagine 13" descr="Immagine che contiene simbolo, Elementi grafici, clipart, logo&#10;&#10;Il contenuto generato dall'IA potrebbe non essere corretto.">
            <a:extLst>
              <a:ext uri="{FF2B5EF4-FFF2-40B4-BE49-F238E27FC236}">
                <a16:creationId xmlns:a16="http://schemas.microsoft.com/office/drawing/2014/main" id="{F818CE2A-D519-41EB-F7C4-68369DF4FC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656" y="3225740"/>
            <a:ext cx="2271218" cy="2271218"/>
          </a:xfrm>
          <a:prstGeom prst="rect">
            <a:avLst/>
          </a:prstGeom>
        </p:spPr>
      </p:pic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CC70F06B-2F8E-3E6B-54D1-1A1F5253568E}"/>
              </a:ext>
            </a:extLst>
          </p:cNvPr>
          <p:cNvSpPr txBox="1"/>
          <p:nvPr/>
        </p:nvSpPr>
        <p:spPr>
          <a:xfrm>
            <a:off x="2172691" y="5443421"/>
            <a:ext cx="35751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b="1" noProof="0">
                <a:solidFill>
                  <a:schemeClr val="accent1"/>
                </a:solidFill>
              </a:rPr>
              <a:t>Théorie</a:t>
            </a:r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FF1FAC71-95FC-DC2E-C883-15F81A88A0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6149" y="3404657"/>
            <a:ext cx="2000251" cy="2000251"/>
          </a:xfrm>
          <a:prstGeom prst="rect">
            <a:avLst/>
          </a:prstGeom>
        </p:spPr>
      </p:pic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99584B63-963F-E647-D0EA-DDB04F7E973F}"/>
              </a:ext>
            </a:extLst>
          </p:cNvPr>
          <p:cNvSpPr txBox="1"/>
          <p:nvPr/>
        </p:nvSpPr>
        <p:spPr>
          <a:xfrm>
            <a:off x="6439891" y="5443421"/>
            <a:ext cx="35751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b="1" noProof="0">
                <a:solidFill>
                  <a:schemeClr val="accent1"/>
                </a:solidFill>
              </a:rPr>
              <a:t>Mise en pratique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97F9E749-4501-0A18-056C-3787659446AC}"/>
              </a:ext>
            </a:extLst>
          </p:cNvPr>
          <p:cNvSpPr txBox="1"/>
          <p:nvPr/>
        </p:nvSpPr>
        <p:spPr>
          <a:xfrm>
            <a:off x="742951" y="2751399"/>
            <a:ext cx="1111408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fr-FR" sz="1600" noProof="0"/>
              <a:t>Votre préparation passe par </a:t>
            </a:r>
            <a:r>
              <a:rPr lang="fr-FR" sz="1600" b="1" noProof="0">
                <a:solidFill>
                  <a:schemeClr val="accent1"/>
                </a:solidFill>
              </a:rPr>
              <a:t>2 aspects</a:t>
            </a:r>
            <a:r>
              <a:rPr lang="fr-FR" sz="1600" noProof="0"/>
              <a:t> :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620935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5A463E-2768-50B3-1F99-809BBBA7CC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E01B7FE5-411F-56BA-D1A7-20030EFD1415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sz="1000" b="0" noProof="0">
                <a:solidFill>
                  <a:schemeClr val="tx2">
                    <a:lumMod val="50000"/>
                  </a:schemeClr>
                </a:solidFill>
              </a:rPr>
              <a:t>6. conclusion</a:t>
            </a:r>
            <a:br>
              <a:rPr lang="fr-FR" sz="3200" noProof="0"/>
            </a:br>
            <a:r>
              <a:rPr lang="fr-FR">
                <a:solidFill>
                  <a:schemeClr val="accent1"/>
                </a:solidFill>
              </a:rPr>
              <a:t>Récapitulatif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E4FD5F86-7572-3DDF-3A4A-44C4073FA792}"/>
              </a:ext>
            </a:extLst>
          </p:cNvPr>
          <p:cNvSpPr txBox="1"/>
          <p:nvPr/>
        </p:nvSpPr>
        <p:spPr>
          <a:xfrm>
            <a:off x="2176961" y="3212374"/>
            <a:ext cx="3579728" cy="2731226"/>
          </a:xfrm>
          <a:prstGeom prst="roundRect">
            <a:avLst>
              <a:gd name="adj" fmla="val 7600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endParaRPr lang="en-US" noProof="0" dirty="0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CF3B2EB1-C0FC-C155-425F-3975AE440C83}"/>
              </a:ext>
            </a:extLst>
          </p:cNvPr>
          <p:cNvSpPr txBox="1"/>
          <p:nvPr/>
        </p:nvSpPr>
        <p:spPr>
          <a:xfrm>
            <a:off x="6435315" y="3212374"/>
            <a:ext cx="3579729" cy="2731226"/>
          </a:xfrm>
          <a:prstGeom prst="roundRect">
            <a:avLst>
              <a:gd name="adj" fmla="val 9692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 anchor="ctr">
            <a:noAutofit/>
          </a:bodyPr>
          <a:lstStyle>
            <a:defPPr>
              <a:defRPr lang="it-IT"/>
            </a:defPPr>
            <a:lvl1pPr lvl="0">
              <a:defRPr sz="2000">
                <a:cs typeface="Arial" panose="020B0604020202020204" pitchFamily="34" charset="0"/>
              </a:defRPr>
            </a:lvl1pPr>
          </a:lstStyle>
          <a:p>
            <a:endParaRPr lang="en-US" noProof="0" dirty="0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2806BF1E-6385-4FED-A2EB-2FE0E2544149}"/>
              </a:ext>
            </a:extLst>
          </p:cNvPr>
          <p:cNvSpPr txBox="1"/>
          <p:nvPr/>
        </p:nvSpPr>
        <p:spPr>
          <a:xfrm>
            <a:off x="2176957" y="3212374"/>
            <a:ext cx="35951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b="1" noProof="0">
                <a:solidFill>
                  <a:schemeClr val="accent1"/>
                </a:solidFill>
              </a:rPr>
              <a:t>Théorie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CAC8C318-3417-550A-60E8-592D84C4E689}"/>
              </a:ext>
            </a:extLst>
          </p:cNvPr>
          <p:cNvSpPr txBox="1"/>
          <p:nvPr/>
        </p:nvSpPr>
        <p:spPr>
          <a:xfrm>
            <a:off x="6435313" y="3212374"/>
            <a:ext cx="35797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b="1" noProof="0">
                <a:solidFill>
                  <a:schemeClr val="accent1"/>
                </a:solidFill>
              </a:rPr>
              <a:t>Mise en pratique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2A8DA918-7EE1-D034-74B3-EC9E0540DC2F}"/>
              </a:ext>
            </a:extLst>
          </p:cNvPr>
          <p:cNvSpPr txBox="1"/>
          <p:nvPr/>
        </p:nvSpPr>
        <p:spPr>
          <a:xfrm>
            <a:off x="2278145" y="3825481"/>
            <a:ext cx="3390519" cy="1426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fr-FR" sz="1600" noProof="0" dirty="0"/>
              <a:t>Revoir attentivement cette formation </a:t>
            </a:r>
          </a:p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fr-FR" sz="1600" noProof="0" dirty="0"/>
              <a:t>Poser des questions et partager des idées avec des collègues </a:t>
            </a:r>
          </a:p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fr-FR" sz="1600" noProof="0" dirty="0"/>
              <a:t>Consulter des ressources supplémentaires telles que le manuel de l’utilisateur 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8A167BAF-4C3C-9E41-1DB5-F09EFE6D5A0C}"/>
              </a:ext>
            </a:extLst>
          </p:cNvPr>
          <p:cNvSpPr txBox="1"/>
          <p:nvPr/>
        </p:nvSpPr>
        <p:spPr>
          <a:xfrm>
            <a:off x="6521039" y="3825481"/>
            <a:ext cx="3242086" cy="1426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fr-FR" sz="1600" noProof="0"/>
              <a:t>Essai sur route du B10 REEV dans toutes les conditions </a:t>
            </a:r>
          </a:p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fr-FR" sz="1600" noProof="0"/>
              <a:t>Essayer chaque mode d’énergie </a:t>
            </a:r>
          </a:p>
          <a:p>
            <a:pPr marL="180975" indent="-180975"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fr-FR" sz="1600" noProof="0"/>
              <a:t>Expérimenter des situations de batterie élevée et faible</a:t>
            </a:r>
          </a:p>
        </p:txBody>
      </p:sp>
      <p:pic>
        <p:nvPicPr>
          <p:cNvPr id="6" name="Immagine 5" descr="Immagine che contiene simbolo, Elementi grafici, clipart, logo&#10;&#10;Il contenuto generato dall'IA potrebbe non essere corretto.">
            <a:extLst>
              <a:ext uri="{FF2B5EF4-FFF2-40B4-BE49-F238E27FC236}">
                <a16:creationId xmlns:a16="http://schemas.microsoft.com/office/drawing/2014/main" id="{2897E644-6118-6CDA-3465-9528107D6A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069" y="3243843"/>
            <a:ext cx="524205" cy="52420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2EE0B8F7-2402-9FD9-C408-73ABF0ABF0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52190" y="3269807"/>
            <a:ext cx="461665" cy="461665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496D9DB3-645C-4D8D-83BB-85EBBF55144F}"/>
              </a:ext>
            </a:extLst>
          </p:cNvPr>
          <p:cNvSpPr txBox="1"/>
          <p:nvPr/>
        </p:nvSpPr>
        <p:spPr>
          <a:xfrm>
            <a:off x="742951" y="1256982"/>
            <a:ext cx="11114086" cy="1308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fr-FR" sz="1600" noProof="0"/>
              <a:t>Vous avez vu de véritables scénarios clients et appris comment le B10 REEV répond à leurs besoins.</a:t>
            </a:r>
          </a:p>
          <a:p>
            <a:pPr>
              <a:spcAft>
                <a:spcPts val="600"/>
              </a:spcAft>
            </a:pPr>
            <a:r>
              <a:rPr lang="fr-FR" sz="1600" b="1" noProof="0">
                <a:solidFill>
                  <a:schemeClr val="accent1"/>
                </a:solidFill>
              </a:rPr>
              <a:t>Il est désormais clair que la technologie seule ne suffit pas.</a:t>
            </a:r>
          </a:p>
          <a:p>
            <a:pPr>
              <a:spcAft>
                <a:spcPts val="600"/>
              </a:spcAft>
            </a:pPr>
            <a:r>
              <a:rPr lang="fr-FR" sz="1600" noProof="0"/>
              <a:t>Votre rôle de consultants commerciaux est essentiel.</a:t>
            </a:r>
          </a:p>
          <a:p>
            <a:pPr>
              <a:spcAft>
                <a:spcPts val="600"/>
              </a:spcAft>
            </a:pPr>
            <a:r>
              <a:rPr lang="fr-FR" sz="1600" b="1" noProof="0">
                <a:solidFill>
                  <a:schemeClr val="accent1"/>
                </a:solidFill>
              </a:rPr>
              <a:t>Pour réussir, VOUS DEVEZ ÊTRE PRÉPARÉ.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CA05F877-866A-69BE-703A-C867CF153A9E}"/>
              </a:ext>
            </a:extLst>
          </p:cNvPr>
          <p:cNvSpPr txBox="1"/>
          <p:nvPr/>
        </p:nvSpPr>
        <p:spPr>
          <a:xfrm>
            <a:off x="742951" y="2751399"/>
            <a:ext cx="1111408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fr-FR" sz="1600" noProof="0"/>
              <a:t>Votre préparation passe par </a:t>
            </a:r>
            <a:r>
              <a:rPr lang="fr-FR" sz="1600" b="1" noProof="0">
                <a:solidFill>
                  <a:schemeClr val="accent1"/>
                </a:solidFill>
              </a:rPr>
              <a:t>2 aspects</a:t>
            </a:r>
            <a:r>
              <a:rPr lang="fr-FR" sz="1600" noProof="0"/>
              <a:t> :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923954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528D19-E5CC-C91B-04F2-05FBE8F26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magine 18">
            <a:extLst>
              <a:ext uri="{FF2B5EF4-FFF2-40B4-BE49-F238E27FC236}">
                <a16:creationId xmlns:a16="http://schemas.microsoft.com/office/drawing/2014/main" id="{08904DDC-52C1-F492-2224-4F11E6979AC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36643"/>
          <a:stretch>
            <a:fillRect/>
          </a:stretch>
        </p:blipFill>
        <p:spPr>
          <a:xfrm>
            <a:off x="3516017" y="979175"/>
            <a:ext cx="5039428" cy="4025737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918770DA-7808-69FF-B889-91B733A2E8B5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sz="1000" b="0" noProof="0">
                <a:solidFill>
                  <a:schemeClr val="tx2">
                    <a:lumMod val="50000"/>
                  </a:schemeClr>
                </a:solidFill>
              </a:rPr>
              <a:t>6. conclusion</a:t>
            </a:r>
            <a:br>
              <a:rPr lang="fr-FR" sz="3200" noProof="0"/>
            </a:br>
            <a:r>
              <a:rPr lang="fr-FR">
                <a:solidFill>
                  <a:schemeClr val="accent1"/>
                </a:solidFill>
              </a:rPr>
              <a:t>Récapitulatif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93A7E67A-35BC-27E7-6532-7B7B679FD648}"/>
              </a:ext>
            </a:extLst>
          </p:cNvPr>
          <p:cNvSpPr txBox="1"/>
          <p:nvPr/>
        </p:nvSpPr>
        <p:spPr>
          <a:xfrm>
            <a:off x="493776" y="5019458"/>
            <a:ext cx="112044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noProof="0"/>
              <a:t>La satisfaction client commence par votre préparation. Plus vous en savez, plus vous serez confiant - et plus vous gagnerez en confiance. 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5CC0E177-F74D-A1CC-5D48-FCA947AAEF64}"/>
              </a:ext>
            </a:extLst>
          </p:cNvPr>
          <p:cNvSpPr txBox="1"/>
          <p:nvPr/>
        </p:nvSpPr>
        <p:spPr>
          <a:xfrm>
            <a:off x="140208" y="5718267"/>
            <a:ext cx="112044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b="1" noProof="0">
                <a:solidFill>
                  <a:schemeClr val="accent1"/>
                </a:solidFill>
              </a:rPr>
              <a:t>Bon travail et bonnes ventes avec le Leapmotor B10 REEV</a:t>
            </a:r>
            <a:r>
              <a:rPr lang="fr-FR" noProof="0"/>
              <a:t>.</a:t>
            </a:r>
          </a:p>
        </p:txBody>
      </p: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DD61F3BB-26EC-F441-4999-DEE2DC5F5745}"/>
              </a:ext>
            </a:extLst>
          </p:cNvPr>
          <p:cNvGrpSpPr/>
          <p:nvPr/>
        </p:nvGrpSpPr>
        <p:grpSpPr>
          <a:xfrm rot="21320647">
            <a:off x="953942" y="1498220"/>
            <a:ext cx="2576016" cy="2731226"/>
            <a:chOff x="2672260" y="3212374"/>
            <a:chExt cx="2576016" cy="2731226"/>
          </a:xfrm>
        </p:grpSpPr>
        <p:grpSp>
          <p:nvGrpSpPr>
            <p:cNvPr id="15" name="Gruppo 14">
              <a:extLst>
                <a:ext uri="{FF2B5EF4-FFF2-40B4-BE49-F238E27FC236}">
                  <a16:creationId xmlns:a16="http://schemas.microsoft.com/office/drawing/2014/main" id="{EC487A04-9D40-9B07-8540-4C066855E8D6}"/>
                </a:ext>
              </a:extLst>
            </p:cNvPr>
            <p:cNvGrpSpPr/>
            <p:nvPr/>
          </p:nvGrpSpPr>
          <p:grpSpPr>
            <a:xfrm>
              <a:off x="2672260" y="3212374"/>
              <a:ext cx="2576016" cy="2731226"/>
              <a:chOff x="2672260" y="3212374"/>
              <a:chExt cx="2576016" cy="2731226"/>
            </a:xfrm>
          </p:grpSpPr>
          <p:sp>
            <p:nvSpPr>
              <p:cNvPr id="2" name="CasellaDiTesto 1">
                <a:extLst>
                  <a:ext uri="{FF2B5EF4-FFF2-40B4-BE49-F238E27FC236}">
                    <a16:creationId xmlns:a16="http://schemas.microsoft.com/office/drawing/2014/main" id="{8EA7F592-E44A-E840-FE91-3385E67ABFAB}"/>
                  </a:ext>
                </a:extLst>
              </p:cNvPr>
              <p:cNvSpPr txBox="1"/>
              <p:nvPr/>
            </p:nvSpPr>
            <p:spPr>
              <a:xfrm>
                <a:off x="2672260" y="3212374"/>
                <a:ext cx="2576016" cy="2731226"/>
              </a:xfrm>
              <a:prstGeom prst="roundRect">
                <a:avLst>
                  <a:gd name="adj" fmla="val 7600"/>
                </a:avLst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txBody>
              <a:bodyPr wrap="square" rtlCol="0" anchor="ctr">
                <a:noAutofit/>
              </a:bodyPr>
              <a:lstStyle>
                <a:defPPr>
                  <a:defRPr lang="it-IT"/>
                </a:defPPr>
                <a:lvl1pPr lvl="0">
                  <a:defRPr sz="2000">
                    <a:cs typeface="Arial" panose="020B0604020202020204" pitchFamily="34" charset="0"/>
                  </a:defRPr>
                </a:lvl1pPr>
              </a:lstStyle>
              <a:p>
                <a:endParaRPr lang="en-US" noProof="0" dirty="0"/>
              </a:p>
            </p:txBody>
          </p:sp>
          <p:pic>
            <p:nvPicPr>
              <p:cNvPr id="5" name="Immagine 4" descr="Immagine che contiene simbolo, Elementi grafici, clipart, logo&#10;&#10;Il contenuto generato dall'IA potrebbe non essere corretto.">
                <a:extLst>
                  <a:ext uri="{FF2B5EF4-FFF2-40B4-BE49-F238E27FC236}">
                    <a16:creationId xmlns:a16="http://schemas.microsoft.com/office/drawing/2014/main" id="{8A9A0C16-5F79-4242-6B21-2CCD8D5440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24656" y="3225740"/>
                <a:ext cx="2271218" cy="2271218"/>
              </a:xfrm>
              <a:prstGeom prst="rect">
                <a:avLst/>
              </a:prstGeom>
            </p:spPr>
          </p:pic>
        </p:grpSp>
        <p:sp>
          <p:nvSpPr>
            <p:cNvPr id="7" name="CasellaDiTesto 6">
              <a:extLst>
                <a:ext uri="{FF2B5EF4-FFF2-40B4-BE49-F238E27FC236}">
                  <a16:creationId xmlns:a16="http://schemas.microsoft.com/office/drawing/2014/main" id="{1AF28EFC-5AC8-D8E7-1CBD-06D0A8AA46E0}"/>
                </a:ext>
              </a:extLst>
            </p:cNvPr>
            <p:cNvSpPr txBox="1"/>
            <p:nvPr/>
          </p:nvSpPr>
          <p:spPr>
            <a:xfrm>
              <a:off x="2824656" y="5443421"/>
              <a:ext cx="227121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2400" b="1" noProof="0">
                  <a:solidFill>
                    <a:schemeClr val="accent1"/>
                  </a:solidFill>
                </a:rPr>
                <a:t>Théorie</a:t>
              </a:r>
            </a:p>
          </p:txBody>
        </p:sp>
      </p:grpSp>
      <p:grpSp>
        <p:nvGrpSpPr>
          <p:cNvPr id="16" name="Gruppo 15">
            <a:extLst>
              <a:ext uri="{FF2B5EF4-FFF2-40B4-BE49-F238E27FC236}">
                <a16:creationId xmlns:a16="http://schemas.microsoft.com/office/drawing/2014/main" id="{F00D7A2F-5C48-3110-3D5C-020A3CEA64CA}"/>
              </a:ext>
            </a:extLst>
          </p:cNvPr>
          <p:cNvGrpSpPr/>
          <p:nvPr/>
        </p:nvGrpSpPr>
        <p:grpSpPr>
          <a:xfrm rot="277520">
            <a:off x="8726181" y="1497595"/>
            <a:ext cx="2576016" cy="2731226"/>
            <a:chOff x="6939459" y="3212374"/>
            <a:chExt cx="2576016" cy="2731226"/>
          </a:xfrm>
        </p:grpSpPr>
        <p:sp>
          <p:nvSpPr>
            <p:cNvPr id="6" name="CasellaDiTesto 5">
              <a:extLst>
                <a:ext uri="{FF2B5EF4-FFF2-40B4-BE49-F238E27FC236}">
                  <a16:creationId xmlns:a16="http://schemas.microsoft.com/office/drawing/2014/main" id="{52898C47-BEF1-D27D-D6C3-786D3DC6BD2D}"/>
                </a:ext>
              </a:extLst>
            </p:cNvPr>
            <p:cNvSpPr txBox="1"/>
            <p:nvPr/>
          </p:nvSpPr>
          <p:spPr>
            <a:xfrm>
              <a:off x="6939459" y="3212374"/>
              <a:ext cx="2576016" cy="2731226"/>
            </a:xfrm>
            <a:prstGeom prst="roundRect">
              <a:avLst>
                <a:gd name="adj" fmla="val 9692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 wrap="square" rtlCol="0" anchor="ctr">
              <a:noAutofit/>
            </a:bodyPr>
            <a:lstStyle>
              <a:defPPr>
                <a:defRPr lang="it-IT"/>
              </a:defPPr>
              <a:lvl1pPr lvl="0">
                <a:defRPr sz="2000">
                  <a:cs typeface="Arial" panose="020B0604020202020204" pitchFamily="34" charset="0"/>
                </a:defRPr>
              </a:lvl1pPr>
            </a:lstStyle>
            <a:p>
              <a:endParaRPr lang="en-US" noProof="0" dirty="0"/>
            </a:p>
          </p:txBody>
        </p:sp>
        <p:pic>
          <p:nvPicPr>
            <p:cNvPr id="13" name="Immagine 12">
              <a:extLst>
                <a:ext uri="{FF2B5EF4-FFF2-40B4-BE49-F238E27FC236}">
                  <a16:creationId xmlns:a16="http://schemas.microsoft.com/office/drawing/2014/main" id="{EA0C3FF4-E7B5-4FD1-F502-2245E5FD5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296149" y="3404657"/>
              <a:ext cx="2000251" cy="2000251"/>
            </a:xfrm>
            <a:prstGeom prst="rect">
              <a:avLst/>
            </a:prstGeom>
          </p:spPr>
        </p:pic>
        <p:sp>
          <p:nvSpPr>
            <p:cNvPr id="14" name="CasellaDiTesto 13">
              <a:extLst>
                <a:ext uri="{FF2B5EF4-FFF2-40B4-BE49-F238E27FC236}">
                  <a16:creationId xmlns:a16="http://schemas.microsoft.com/office/drawing/2014/main" id="{DB054AFF-C0FE-2975-8D77-829C19D08E25}"/>
                </a:ext>
              </a:extLst>
            </p:cNvPr>
            <p:cNvSpPr txBox="1"/>
            <p:nvPr/>
          </p:nvSpPr>
          <p:spPr>
            <a:xfrm>
              <a:off x="7158530" y="5443421"/>
              <a:ext cx="213787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2400" b="1" noProof="0">
                  <a:solidFill>
                    <a:schemeClr val="accent1"/>
                  </a:solidFill>
                </a:rPr>
                <a:t>Mise en pratique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5399376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D029E2-3FE8-9E79-A71A-6B3DC03E49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schizzo, diagramma, disegno, Disegno tecnico&#10;&#10;Il contenuto generato dall'IA potrebbe non essere corretto.">
            <a:extLst>
              <a:ext uri="{FF2B5EF4-FFF2-40B4-BE49-F238E27FC236}">
                <a16:creationId xmlns:a16="http://schemas.microsoft.com/office/drawing/2014/main" id="{0F318506-F88D-0151-45B6-0C8F452FE3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3"/>
          <a:stretch>
            <a:fillRect/>
          </a:stretch>
        </p:blipFill>
        <p:spPr>
          <a:xfrm>
            <a:off x="0" y="739940"/>
            <a:ext cx="12192000" cy="6055807"/>
          </a:xfrm>
          <a:prstGeom prst="rect">
            <a:avLst/>
          </a:prstGeom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15151D94-1C3F-8B9A-91EB-2D5895B6413F}"/>
              </a:ext>
            </a:extLst>
          </p:cNvPr>
          <p:cNvSpPr/>
          <p:nvPr/>
        </p:nvSpPr>
        <p:spPr>
          <a:xfrm>
            <a:off x="0" y="647700"/>
            <a:ext cx="12192000" cy="1409700"/>
          </a:xfrm>
          <a:prstGeom prst="rect">
            <a:avLst/>
          </a:prstGeom>
          <a:gradFill>
            <a:gsLst>
              <a:gs pos="33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19E036EC-C583-8522-B123-E072F571634C}"/>
              </a:ext>
            </a:extLst>
          </p:cNvPr>
          <p:cNvSpPr txBox="1"/>
          <p:nvPr/>
        </p:nvSpPr>
        <p:spPr>
          <a:xfrm>
            <a:off x="200025" y="185885"/>
            <a:ext cx="1179195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fr-FR" sz="4400" b="1" cap="all">
                <a:solidFill>
                  <a:srgbClr val="586C98"/>
                </a:solidFill>
                <a:ea typeface=""/>
                <a:cs typeface="+mj-cs"/>
              </a:rPr>
              <a:t>Quiz final</a:t>
            </a:r>
          </a:p>
        </p:txBody>
      </p:sp>
      <p:pic>
        <p:nvPicPr>
          <p:cNvPr id="5" name="Immagine 4" descr="Immagine che contiene automobile, ruota, veicolo, Veicolo terrestre&#10;&#10;Il contenuto generato dall'IA potrebbe non essere corretto.">
            <a:extLst>
              <a:ext uri="{FF2B5EF4-FFF2-40B4-BE49-F238E27FC236}">
                <a16:creationId xmlns:a16="http://schemas.microsoft.com/office/drawing/2014/main" id="{58B82E48-F390-BE6A-71A2-8DEA7E964C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7" b="20002"/>
          <a:stretch>
            <a:fillRect/>
          </a:stretch>
        </p:blipFill>
        <p:spPr>
          <a:xfrm>
            <a:off x="3886201" y="1842675"/>
            <a:ext cx="8305799" cy="50153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414119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E37D83-1237-AB32-436B-28FC9E670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b="1" cap="all">
                <a:solidFill>
                  <a:srgbClr val="586C98"/>
                </a:solidFill>
                <a:latin typeface="+mn-lt"/>
              </a:rPr>
              <a:t>Instructions pour passer le test</a:t>
            </a:r>
          </a:p>
        </p:txBody>
      </p:sp>
      <p:sp>
        <p:nvSpPr>
          <p:cNvPr id="22" name="Textplatzhalter 2">
            <a:extLst>
              <a:ext uri="{FF2B5EF4-FFF2-40B4-BE49-F238E27FC236}">
                <a16:creationId xmlns:a16="http://schemas.microsoft.com/office/drawing/2014/main" id="{61994332-5952-A912-550A-D5ADF9F999BF}"/>
              </a:ext>
            </a:extLst>
          </p:cNvPr>
          <p:cNvSpPr txBox="1">
            <a:spLocks/>
          </p:cNvSpPr>
          <p:nvPr/>
        </p:nvSpPr>
        <p:spPr>
          <a:xfrm>
            <a:off x="658032" y="1835470"/>
            <a:ext cx="5040000" cy="2769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266700" indent="-2667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fr-FR" sz="1800" b="1" cap="all" dirty="0">
                <a:solidFill>
                  <a:srgbClr val="586C98"/>
                </a:solidFill>
                <a:cs typeface="+mj-cs"/>
              </a:rPr>
              <a:t>QUESTIONNAIRE</a:t>
            </a:r>
            <a:r>
              <a:rPr lang="fr-FR" dirty="0"/>
              <a:t>:</a:t>
            </a:r>
            <a:r>
              <a:rPr lang="fr-FR" b="1" dirty="0"/>
              <a:t> </a:t>
            </a:r>
            <a:r>
              <a:rPr lang="fr-FR" dirty="0"/>
              <a:t> 10 questions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CF12DA74-082E-F5DE-F9C4-6F9DC99B102A}"/>
              </a:ext>
            </a:extLst>
          </p:cNvPr>
          <p:cNvSpPr txBox="1"/>
          <p:nvPr/>
        </p:nvSpPr>
        <p:spPr>
          <a:xfrm>
            <a:off x="742951" y="2486897"/>
            <a:ext cx="1076324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cap="all" dirty="0">
                <a:solidFill>
                  <a:srgbClr val="586C98"/>
                </a:solidFill>
                <a:cs typeface="+mj-cs"/>
              </a:rPr>
              <a:t>OBJECTIF</a:t>
            </a:r>
            <a:br>
              <a:rPr lang="fr-FR" sz="1400" b="0" dirty="0">
                <a:solidFill>
                  <a:srgbClr val="000000"/>
                </a:solidFill>
                <a:latin typeface="Montserrat Light" panose="00000400000000000000" pitchFamily="50" charset="0"/>
                <a:ea typeface="Montserrat Light"/>
                <a:cs typeface="+mj-cs"/>
              </a:rPr>
            </a:b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Ce test est destiné à évaluer vos acquis à l’issue de ce cours. 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7BAC3F91-E3B4-E349-6952-23D4EF9D8444}"/>
              </a:ext>
            </a:extLst>
          </p:cNvPr>
          <p:cNvSpPr txBox="1"/>
          <p:nvPr/>
        </p:nvSpPr>
        <p:spPr>
          <a:xfrm>
            <a:off x="742951" y="3351464"/>
            <a:ext cx="11054043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cap="all" dirty="0">
                <a:solidFill>
                  <a:srgbClr val="586C98"/>
                </a:solidFill>
                <a:ea typeface=""/>
                <a:cs typeface="+mj-cs"/>
              </a:rPr>
              <a:t>RÈGLES</a:t>
            </a:r>
          </a:p>
          <a:p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Vous réussirez le test si vous répondez correctement à au moins 80 % des questions (c’est-à-dire 8 questions sur 10). </a:t>
            </a:r>
          </a:p>
          <a:p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Lorsque vous quitterez le cours, si vous n’avez pas atteint la note de réussite (80 %), vous pourrez recommencer le test.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69E0AD7-01B9-A9C6-8347-2D837389E4D1}"/>
              </a:ext>
            </a:extLst>
          </p:cNvPr>
          <p:cNvSpPr txBox="1"/>
          <p:nvPr/>
        </p:nvSpPr>
        <p:spPr>
          <a:xfrm>
            <a:off x="742951" y="4772332"/>
            <a:ext cx="10869629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cap="all" dirty="0">
                <a:solidFill>
                  <a:srgbClr val="586C98"/>
                </a:solidFill>
                <a:cs typeface="+mj-cs"/>
              </a:rPr>
              <a:t>COMMENT EFFECTUER LE TEST</a:t>
            </a:r>
            <a:br>
              <a:rPr lang="fr-FR" sz="1400" b="0" dirty="0">
                <a:solidFill>
                  <a:srgbClr val="000000"/>
                </a:solidFill>
                <a:latin typeface="Montserrat Light" panose="00000400000000000000" pitchFamily="50" charset="0"/>
                <a:ea typeface="Montserrat Light"/>
                <a:cs typeface="+mj-cs"/>
              </a:rPr>
            </a:b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Vous pouvez modifier votre choix autant de fois que vous le souhaitez jusqu’à ce que vous cliquiez sur « Confirmer ». </a:t>
            </a:r>
          </a:p>
          <a:p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Vous devez répondre avant de passer à la question suivante. À la fin du test, un rapport indiquera votre score.</a:t>
            </a:r>
          </a:p>
          <a:p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Pour accéder au test final, vous devez télécharger le mémento.</a:t>
            </a:r>
          </a:p>
          <a:p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750F910-7A65-19CE-2383-2F124D8339C7}"/>
              </a:ext>
            </a:extLst>
          </p:cNvPr>
          <p:cNvSpPr txBox="1"/>
          <p:nvPr/>
        </p:nvSpPr>
        <p:spPr>
          <a:xfrm>
            <a:off x="3178032" y="6480491"/>
            <a:ext cx="878695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1200">
                <a:solidFill>
                  <a:schemeClr val="tx1">
                    <a:lumMod val="75000"/>
                    <a:lumOff val="25000"/>
                  </a:schemeClr>
                </a:solidFill>
              </a:rPr>
              <a:t>Cliquez ici pour télécharger le mémento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240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637D60-56D3-3377-6B49-023003A5FC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magine 17">
            <a:extLst>
              <a:ext uri="{FF2B5EF4-FFF2-40B4-BE49-F238E27FC236}">
                <a16:creationId xmlns:a16="http://schemas.microsoft.com/office/drawing/2014/main" id="{8BCBE5A0-9AA3-7E41-C365-36CBB06C19D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37441"/>
          <a:stretch>
            <a:fillRect/>
          </a:stretch>
        </p:blipFill>
        <p:spPr>
          <a:xfrm>
            <a:off x="1323877" y="739458"/>
            <a:ext cx="5991323" cy="5391658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39D1DADB-58C0-F0E7-239C-23E0513B04E9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sz="1000" b="0" noProof="0">
                <a:solidFill>
                  <a:schemeClr val="tx2">
                    <a:lumMod val="50000"/>
                  </a:schemeClr>
                </a:solidFill>
              </a:rPr>
              <a:t>1. Introduction</a:t>
            </a:r>
            <a:br>
              <a:rPr lang="fr-FR" sz="3200" noProof="0"/>
            </a:br>
            <a:r>
              <a:rPr lang="fr-FR" noProof="0">
                <a:solidFill>
                  <a:schemeClr val="accent1"/>
                </a:solidFill>
              </a:rPr>
              <a:t>OPTER pour la sérénité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96B0CAA9-B24A-FBD9-399F-4899A225D83C}"/>
              </a:ext>
            </a:extLst>
          </p:cNvPr>
          <p:cNvSpPr txBox="1"/>
          <p:nvPr/>
        </p:nvSpPr>
        <p:spPr>
          <a:xfrm>
            <a:off x="742952" y="1239068"/>
            <a:ext cx="4248148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fr-FR" sz="1600" noProof="0"/>
              <a:t>Explorons la </a:t>
            </a:r>
            <a:r>
              <a:rPr lang="fr-FR" sz="2000" b="1" noProof="0">
                <a:solidFill>
                  <a:schemeClr val="accent1"/>
                </a:solidFill>
              </a:rPr>
              <a:t>technologie REEV</a:t>
            </a:r>
            <a:r>
              <a:rPr lang="fr-FR" sz="1600" noProof="0"/>
              <a:t> avec 2 questions simples qui mettent en évidence ses principaux avantages :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0BC800A0-3DA3-3377-DB2F-0E9896D205F6}"/>
              </a:ext>
            </a:extLst>
          </p:cNvPr>
          <p:cNvSpPr txBox="1"/>
          <p:nvPr/>
        </p:nvSpPr>
        <p:spPr>
          <a:xfrm>
            <a:off x="1145813" y="5712170"/>
            <a:ext cx="107112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fr-FR" sz="1200" i="1" noProof="0"/>
              <a:t>Cliquez sur la question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5E11AD80-DA26-4B59-F07C-E89C82957EB5}"/>
              </a:ext>
            </a:extLst>
          </p:cNvPr>
          <p:cNvSpPr/>
          <p:nvPr/>
        </p:nvSpPr>
        <p:spPr>
          <a:xfrm>
            <a:off x="1638897" y="2636968"/>
            <a:ext cx="2980722" cy="2787767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noProof="0">
                <a:solidFill>
                  <a:schemeClr val="accent1"/>
                </a:solidFill>
              </a:rPr>
              <a:t>Question 1</a:t>
            </a:r>
            <a:br>
              <a:rPr lang="fr-FR" sz="2400" noProof="0">
                <a:solidFill>
                  <a:schemeClr val="accent1"/>
                </a:solidFill>
              </a:rPr>
            </a:br>
            <a:r>
              <a:rPr lang="fr-FR" noProof="0">
                <a:solidFill>
                  <a:schemeClr val="tx1"/>
                </a:solidFill>
              </a:rPr>
              <a:t>Comment décririez-vous l’expérience de conduite du nouveau B10 REEV 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960767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388BDA-B38B-5A4C-51FE-8965840802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F3B4FB-5725-D431-FB3B-D4A0F334A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b="1" cap="all">
                <a:solidFill>
                  <a:srgbClr val="586C98"/>
                </a:solidFill>
                <a:latin typeface="+mn-lt"/>
              </a:rPr>
              <a:t>Question 1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945660AE-5AA1-DE22-7C0A-5B60DA39D945}"/>
              </a:ext>
            </a:extLst>
          </p:cNvPr>
          <p:cNvSpPr txBox="1"/>
          <p:nvPr/>
        </p:nvSpPr>
        <p:spPr>
          <a:xfrm>
            <a:off x="731838" y="1946330"/>
            <a:ext cx="10705306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>
                <a:solidFill>
                  <a:srgbClr val="586C98"/>
                </a:solidFill>
              </a:rPr>
              <a:t>L’« anxiété du client » est liée à :</a:t>
            </a:r>
          </a:p>
          <a:p>
            <a:br>
              <a:rPr lang="fr-FR" sz="1400" b="0">
                <a:solidFill>
                  <a:srgbClr val="000000"/>
                </a:solidFill>
                <a:latin typeface="Montserrat Light" panose="00000400000000000000" pitchFamily="50" charset="0"/>
              </a:rPr>
            </a:br>
            <a:r>
              <a:rPr lang="fr-FR" sz="1600"/>
              <a:t>Veuillez choisir la bonne réponse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F788099-00C5-5D0E-67ED-C5B1A5E92A32}"/>
              </a:ext>
            </a:extLst>
          </p:cNvPr>
          <p:cNvSpPr txBox="1"/>
          <p:nvPr/>
        </p:nvSpPr>
        <p:spPr>
          <a:xfrm>
            <a:off x="731838" y="3536130"/>
            <a:ext cx="1099453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r-FR" sz="1600">
                <a:solidFill>
                  <a:srgbClr val="00B050"/>
                </a:solidFill>
              </a:rPr>
              <a:t>Anxiété liée à l’autonomie, temps de recharge, infrastructure de recharge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sz="1600">
                <a:cs typeface="Calibri" panose="020F0502020204030204"/>
              </a:rPr>
              <a:t>Performances du moteur, état de la batterie, méthodes de charge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sz="1600"/>
              <a:t>Câbles de charge, gestion de la Wallbox, état de préparation des services connectés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228641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2862A3-10D4-2CE5-87DB-AADB14893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C7498B-6E69-45FE-7609-6D4F98D2A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b="1" cap="all">
                <a:solidFill>
                  <a:srgbClr val="586C98"/>
                </a:solidFill>
                <a:latin typeface="+mn-lt"/>
              </a:rPr>
              <a:t>Question 2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7CA8E422-0C85-C5A6-F78E-AC3BCF8423AC}"/>
              </a:ext>
            </a:extLst>
          </p:cNvPr>
          <p:cNvSpPr txBox="1"/>
          <p:nvPr/>
        </p:nvSpPr>
        <p:spPr>
          <a:xfrm>
            <a:off x="731838" y="1946330"/>
            <a:ext cx="10705306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>
                <a:solidFill>
                  <a:srgbClr val="586C98"/>
                </a:solidFill>
              </a:rPr>
              <a:t>Le Leapmotor B10 REEV est :</a:t>
            </a:r>
          </a:p>
          <a:p>
            <a:br>
              <a:rPr lang="fr-FR" sz="1400" b="0">
                <a:solidFill>
                  <a:srgbClr val="000000"/>
                </a:solidFill>
                <a:latin typeface="Montserrat Light" panose="00000400000000000000" pitchFamily="50" charset="0"/>
              </a:rPr>
            </a:br>
            <a:r>
              <a:rPr lang="fr-FR" sz="1600"/>
              <a:t>Veuillez choisir la bonne réponse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7603826E-5092-26D2-57EE-2830AA963C62}"/>
              </a:ext>
            </a:extLst>
          </p:cNvPr>
          <p:cNvSpPr txBox="1"/>
          <p:nvPr/>
        </p:nvSpPr>
        <p:spPr>
          <a:xfrm>
            <a:off x="731838" y="3536130"/>
            <a:ext cx="1099453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r-FR" sz="1600">
                <a:solidFill>
                  <a:srgbClr val="00B050"/>
                </a:solidFill>
              </a:rPr>
              <a:t>Une voiture électrique équipée d’un moteur à combustion interne qui ne sert que de générateur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sz="1600">
                <a:cs typeface="Calibri" panose="020F0502020204030204"/>
              </a:rPr>
              <a:t>Une voiture électrique équipée d’un moteur à combustion interne capable de fournir du couple aux roues en cas de besoin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sz="1600"/>
              <a:t>Une voiture électrique dotée de batteries améliorées pour les longues distances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661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04AAAF-2175-52A9-55CC-A0148730C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33C2DA-DEC3-0658-61F3-C2A493B68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b="1" cap="all">
                <a:solidFill>
                  <a:srgbClr val="586C98"/>
                </a:solidFill>
                <a:latin typeface="+mn-lt"/>
              </a:rPr>
              <a:t>Question 3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12210427-CE81-118D-163F-C0BB7E4A96D1}"/>
              </a:ext>
            </a:extLst>
          </p:cNvPr>
          <p:cNvSpPr txBox="1"/>
          <p:nvPr/>
        </p:nvSpPr>
        <p:spPr>
          <a:xfrm>
            <a:off x="731838" y="1946330"/>
            <a:ext cx="10705306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>
                <a:solidFill>
                  <a:srgbClr val="586C98"/>
                </a:solidFill>
              </a:rPr>
              <a:t>Le Leapmotor B10 REEV garantit une autonomie allant jusqu’à :</a:t>
            </a:r>
          </a:p>
          <a:p>
            <a:br>
              <a:rPr lang="fr-FR" sz="1400" b="0">
                <a:solidFill>
                  <a:srgbClr val="000000"/>
                </a:solidFill>
                <a:latin typeface="Montserrat Light" panose="00000400000000000000" pitchFamily="50" charset="0"/>
              </a:rPr>
            </a:br>
            <a:r>
              <a:rPr lang="fr-FR" sz="1600"/>
              <a:t>Veuillez choisir la bonne réponse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EFDDAD59-15B8-F58A-2B61-C8E9FE4031F1}"/>
              </a:ext>
            </a:extLst>
          </p:cNvPr>
          <p:cNvSpPr txBox="1"/>
          <p:nvPr/>
        </p:nvSpPr>
        <p:spPr>
          <a:xfrm>
            <a:off x="731838" y="3536130"/>
            <a:ext cx="1099453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r-FR" sz="1600">
                <a:solidFill>
                  <a:srgbClr val="00B050"/>
                </a:solidFill>
              </a:rPr>
              <a:t>900 km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sz="1600">
                <a:cs typeface="Calibri" panose="020F0502020204030204"/>
              </a:rPr>
              <a:t>950 km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sz="1600"/>
              <a:t>850 km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/>
          </a:p>
          <a:p>
            <a:pPr marL="342900" indent="-342900">
              <a:buFont typeface="+mj-lt"/>
              <a:buAutoNum type="arabicPeriod"/>
            </a:pPr>
            <a:r>
              <a:rPr lang="fr-FR" sz="1600"/>
              <a:t>800 km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064755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108D45-CB36-4026-AEE4-4AAEDD7A0A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760AB8-8764-5228-8F79-A5C265896C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b="1" cap="all">
                <a:solidFill>
                  <a:srgbClr val="586C98"/>
                </a:solidFill>
                <a:latin typeface="+mn-lt"/>
              </a:rPr>
              <a:t>Question 4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C7BF604F-C081-E956-3225-1836FCABFB11}"/>
              </a:ext>
            </a:extLst>
          </p:cNvPr>
          <p:cNvSpPr txBox="1"/>
          <p:nvPr/>
        </p:nvSpPr>
        <p:spPr>
          <a:xfrm>
            <a:off x="731838" y="1946330"/>
            <a:ext cx="1070530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>
                <a:solidFill>
                  <a:srgbClr val="586C98"/>
                </a:solidFill>
              </a:rPr>
              <a:t>Au fil des jours, la voiture peut être utilisée comme BEV grâce à la gamme EV d’environ :</a:t>
            </a:r>
          </a:p>
          <a:p>
            <a:br>
              <a:rPr lang="fr-FR" sz="1600" b="1">
                <a:solidFill>
                  <a:srgbClr val="586C98"/>
                </a:solidFill>
              </a:rPr>
            </a:br>
            <a:r>
              <a:rPr lang="fr-FR" sz="1600"/>
              <a:t>Veuillez choisir la bonne réponse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80055B5-CD84-2343-98CB-08E444EE25CA}"/>
              </a:ext>
            </a:extLst>
          </p:cNvPr>
          <p:cNvSpPr txBox="1"/>
          <p:nvPr/>
        </p:nvSpPr>
        <p:spPr>
          <a:xfrm>
            <a:off x="731838" y="3536130"/>
            <a:ext cx="1099453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r-FR" sz="1600">
                <a:solidFill>
                  <a:srgbClr val="00B050"/>
                </a:solidFill>
              </a:rPr>
              <a:t>80 km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sz="1600">
                <a:cs typeface="Calibri" panose="020F0502020204030204"/>
              </a:rPr>
              <a:t>75 km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sz="1600"/>
              <a:t>70 km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/>
          </a:p>
          <a:p>
            <a:pPr marL="342900" indent="-342900">
              <a:buFont typeface="+mj-lt"/>
              <a:buAutoNum type="arabicPeriod"/>
            </a:pPr>
            <a:r>
              <a:rPr lang="fr-FR" sz="1600"/>
              <a:t>60 km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603646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2BD604-20F4-2A0A-5D9D-90BE4CF2C8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F145FE-44FF-DD12-01B9-1DF9A0AFE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b="1" cap="all">
                <a:solidFill>
                  <a:srgbClr val="586C98"/>
                </a:solidFill>
                <a:latin typeface="+mn-lt"/>
              </a:rPr>
              <a:t>Question 5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AEB9EA90-B90F-C431-3454-50D580CB80C3}"/>
              </a:ext>
            </a:extLst>
          </p:cNvPr>
          <p:cNvSpPr txBox="1"/>
          <p:nvPr/>
        </p:nvSpPr>
        <p:spPr>
          <a:xfrm>
            <a:off x="731838" y="1946330"/>
            <a:ext cx="10705306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>
                <a:solidFill>
                  <a:srgbClr val="586C98"/>
                </a:solidFill>
              </a:rPr>
              <a:t>Quel mode par défaut est automatiquement défini sur le B10 REEV à chaque redémarrage ?</a:t>
            </a:r>
          </a:p>
          <a:p>
            <a:endParaRPr lang="en-US" sz="1600" b="1" dirty="0">
              <a:solidFill>
                <a:srgbClr val="586C98"/>
              </a:solidFill>
            </a:endParaRPr>
          </a:p>
          <a:p>
            <a:br>
              <a:rPr lang="fr-FR" sz="1400" b="0">
                <a:solidFill>
                  <a:srgbClr val="000000"/>
                </a:solidFill>
                <a:latin typeface="Montserrat Light" panose="00000400000000000000" pitchFamily="50" charset="0"/>
              </a:rPr>
            </a:br>
            <a:r>
              <a:rPr lang="fr-FR" sz="1600"/>
              <a:t>Veuillez choisir la bonne réponse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6E1163B6-B1A6-E8F4-AFFD-D63B50133A5F}"/>
              </a:ext>
            </a:extLst>
          </p:cNvPr>
          <p:cNvSpPr txBox="1"/>
          <p:nvPr/>
        </p:nvSpPr>
        <p:spPr>
          <a:xfrm>
            <a:off x="731838" y="3536130"/>
            <a:ext cx="1099453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r-FR" sz="1600">
                <a:solidFill>
                  <a:srgbClr val="00B050"/>
                </a:solidFill>
              </a:rPr>
              <a:t>Mode EV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sz="1600">
                <a:cs typeface="Calibri" panose="020F0502020204030204"/>
              </a:rPr>
              <a:t>Mode EV+</a:t>
            </a:r>
          </a:p>
          <a:p>
            <a:pPr marL="342900" indent="-342900">
              <a:buFont typeface="+mj-lt"/>
              <a:buAutoNum type="arabicPeriod"/>
            </a:pPr>
            <a:endParaRPr lang="en-US" sz="1600" kern="0" dirty="0">
              <a:cs typeface="Calibri" panose="020F0502020204030204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sz="1600">
                <a:cs typeface="Calibri" panose="020F0502020204030204"/>
              </a:rPr>
              <a:t>Mode Fuel</a:t>
            </a:r>
          </a:p>
          <a:p>
            <a:pPr marL="342900" indent="-342900">
              <a:buFont typeface="+mj-lt"/>
              <a:buAutoNum type="arabicPeriod"/>
            </a:pPr>
            <a:endParaRPr lang="en-US" sz="1600" kern="0" dirty="0">
              <a:cs typeface="Calibri" panose="020F0502020204030204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sz="1600"/>
              <a:t>Power+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299500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2C168F-3679-AE73-3092-A8E28AF861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6594DF1-78FE-242E-AB45-8A2E6E808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b="1" cap="all">
                <a:solidFill>
                  <a:srgbClr val="586C98"/>
                </a:solidFill>
                <a:latin typeface="+mn-lt"/>
              </a:rPr>
              <a:t>Question 6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6042528-8EBC-302C-A446-B6A61FF14ECD}"/>
              </a:ext>
            </a:extLst>
          </p:cNvPr>
          <p:cNvSpPr txBox="1"/>
          <p:nvPr/>
        </p:nvSpPr>
        <p:spPr>
          <a:xfrm>
            <a:off x="731838" y="1946330"/>
            <a:ext cx="10705306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>
                <a:solidFill>
                  <a:srgbClr val="586C98"/>
                </a:solidFill>
              </a:rPr>
              <a:t>Outre l'étude et l'acquisition des connaissances opérationnelles du B10 REEV, que doit faire un vendeur pour être parfaitement préparé lors du rendez-vous avec le client ?</a:t>
            </a:r>
          </a:p>
          <a:p>
            <a:br>
              <a:rPr lang="fr-FR" sz="1400" b="0">
                <a:solidFill>
                  <a:srgbClr val="000000"/>
                </a:solidFill>
                <a:latin typeface="Montserrat Light" panose="00000400000000000000" pitchFamily="50" charset="0"/>
              </a:rPr>
            </a:br>
            <a:r>
              <a:rPr lang="fr-FR" sz="1600"/>
              <a:t>Veuillez choisir la bonne réponse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9709911-8715-8C57-3C7A-EC1925A056E1}"/>
              </a:ext>
            </a:extLst>
          </p:cNvPr>
          <p:cNvSpPr txBox="1"/>
          <p:nvPr/>
        </p:nvSpPr>
        <p:spPr>
          <a:xfrm>
            <a:off x="731838" y="3536130"/>
            <a:ext cx="1099453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r-FR" sz="1600">
                <a:solidFill>
                  <a:srgbClr val="00B050"/>
                </a:solidFill>
              </a:rPr>
              <a:t>Effectuer un essai sur route prolongé du B10 REEV afin de tester tous les modes d’énergie dans différents scénarios et conditions de conduite.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sz="1600">
                <a:cs typeface="Calibri" panose="020F0502020204030204"/>
              </a:rPr>
              <a:t>Lire attentivement toute la documentation de bord, en portant une attention particulière aux aspects liés au fonctionnement dans les situations de trafic intense.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sz="1600"/>
              <a:t>Faire un court essai sur route en essayant le mode Power+ Energy dans des conditions de circulation dense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368770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445F25-2D29-89C4-F9A9-449E619CEF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6D40B3-8F4E-B9CE-3C1D-C44EA9358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b="1" cap="all">
                <a:solidFill>
                  <a:srgbClr val="586C98"/>
                </a:solidFill>
                <a:latin typeface="+mn-lt"/>
              </a:rPr>
              <a:t>Question 7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137FEECD-2FC1-8463-7CDB-AE409CA69D47}"/>
              </a:ext>
            </a:extLst>
          </p:cNvPr>
          <p:cNvSpPr txBox="1"/>
          <p:nvPr/>
        </p:nvSpPr>
        <p:spPr>
          <a:xfrm>
            <a:off x="731838" y="1946330"/>
            <a:ext cx="1070530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586C98"/>
                </a:solidFill>
              </a:rPr>
              <a:t>Pour régler le mode de préservation de la batterie (entre 30 et 75 %), il est nécessaire :</a:t>
            </a:r>
          </a:p>
          <a:p>
            <a:br>
              <a:rPr lang="fr-FR" sz="1600" b="1" dirty="0">
                <a:solidFill>
                  <a:srgbClr val="586C98"/>
                </a:solidFill>
              </a:rPr>
            </a:br>
            <a:r>
              <a:rPr lang="fr-FR" sz="1600" dirty="0"/>
              <a:t>Veuillez choisir la bonne réponse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1487DA5B-B86A-166A-DBB8-0EF647ED1636}"/>
              </a:ext>
            </a:extLst>
          </p:cNvPr>
          <p:cNvSpPr txBox="1"/>
          <p:nvPr/>
        </p:nvSpPr>
        <p:spPr>
          <a:xfrm>
            <a:off x="731838" y="3536130"/>
            <a:ext cx="1099453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r-FR" sz="1600">
                <a:solidFill>
                  <a:srgbClr val="00B050"/>
                </a:solidFill>
              </a:rPr>
              <a:t>activer la fonction et sélectionner le % de la batterie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sz="1600">
                <a:cs typeface="Calibri" panose="020F0502020204030204"/>
              </a:rPr>
              <a:t>sélectionner le % de batterie en appuyant sur la pédale de frein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sz="1600"/>
              <a:t>déverrouiller les portes et utiliser la fonction via l’application Leapmotor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065574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8AEFAD-5FA5-5D47-45A1-0E2F97066A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023B86-BF6F-FA3C-81A6-A381597D3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b="1" cap="all">
                <a:solidFill>
                  <a:srgbClr val="586C98"/>
                </a:solidFill>
                <a:latin typeface="+mn-lt"/>
              </a:rPr>
              <a:t>Question 8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BFD0A924-9E5A-EB3B-8A45-E526BA1674BA}"/>
              </a:ext>
            </a:extLst>
          </p:cNvPr>
          <p:cNvSpPr txBox="1"/>
          <p:nvPr/>
        </p:nvSpPr>
        <p:spPr>
          <a:xfrm>
            <a:off x="731838" y="1946330"/>
            <a:ext cx="10705306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586C98"/>
                </a:solidFill>
              </a:rPr>
              <a:t>C’est l’hiver et vous devez faire face à une montée longue et raide sur une route de montagne avec un niveau de batterie faible. Quel est le meilleur mode d’énergie à utiliser :</a:t>
            </a:r>
          </a:p>
          <a:p>
            <a:br>
              <a:rPr lang="fr-FR" sz="1400" b="0" dirty="0">
                <a:solidFill>
                  <a:srgbClr val="000000"/>
                </a:solidFill>
                <a:latin typeface="Montserrat Light" panose="00000400000000000000" pitchFamily="50" charset="0"/>
              </a:rPr>
            </a:br>
            <a:r>
              <a:rPr lang="fr-FR" sz="1600" dirty="0"/>
              <a:t>Veuillez choisir la bonne réponse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325B0BBE-0D67-5C27-EFD5-5FB1494773A7}"/>
              </a:ext>
            </a:extLst>
          </p:cNvPr>
          <p:cNvSpPr txBox="1"/>
          <p:nvPr/>
        </p:nvSpPr>
        <p:spPr>
          <a:xfrm>
            <a:off x="731838" y="3536130"/>
            <a:ext cx="1099453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r-FR" sz="1600">
                <a:solidFill>
                  <a:srgbClr val="00B050"/>
                </a:solidFill>
              </a:rPr>
              <a:t>Power+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sz="1600">
                <a:cs typeface="Calibri" panose="020F0502020204030204"/>
              </a:rPr>
              <a:t>EV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sz="1600"/>
              <a:t>EV+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/>
          </a:p>
          <a:p>
            <a:pPr marL="342900" indent="-342900">
              <a:buFont typeface="+mj-lt"/>
              <a:buAutoNum type="arabicPeriod"/>
            </a:pPr>
            <a:r>
              <a:rPr lang="fr-FR" sz="1600"/>
              <a:t>Carburant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424400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6DD0AC-CFDC-2FDE-82E9-2ED7D4C3B7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DE855C-CF22-8B36-96BF-DBDF0DF73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b="1" cap="all">
                <a:solidFill>
                  <a:srgbClr val="586C98"/>
                </a:solidFill>
                <a:latin typeface="+mn-lt"/>
              </a:rPr>
              <a:t>Question 9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A39BFAC-6338-7203-026E-4074248318B0}"/>
              </a:ext>
            </a:extLst>
          </p:cNvPr>
          <p:cNvSpPr txBox="1"/>
          <p:nvPr/>
        </p:nvSpPr>
        <p:spPr>
          <a:xfrm>
            <a:off x="731838" y="1946330"/>
            <a:ext cx="10705306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>
                <a:solidFill>
                  <a:srgbClr val="586C98"/>
                </a:solidFill>
              </a:rPr>
              <a:t>Qu’est-ce qui est important à recommander à un client qui utilise le B10 REEV avec un kilométrage quotidien de 40/60 km en mode EV ?</a:t>
            </a:r>
          </a:p>
          <a:p>
            <a:br>
              <a:rPr lang="fr-FR" sz="1400" b="0">
                <a:solidFill>
                  <a:srgbClr val="000000"/>
                </a:solidFill>
                <a:latin typeface="Montserrat Light" panose="00000400000000000000" pitchFamily="50" charset="0"/>
              </a:rPr>
            </a:br>
            <a:r>
              <a:rPr lang="fr-FR" sz="1600"/>
              <a:t>Veuillez choisir la bonne réponse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64428596-0B65-6381-07C1-5A029FCDDEEE}"/>
              </a:ext>
            </a:extLst>
          </p:cNvPr>
          <p:cNvSpPr txBox="1"/>
          <p:nvPr/>
        </p:nvSpPr>
        <p:spPr>
          <a:xfrm>
            <a:off x="731838" y="3536130"/>
            <a:ext cx="1099453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r-FR" sz="1600">
                <a:solidFill>
                  <a:srgbClr val="00B050"/>
                </a:solidFill>
              </a:rPr>
              <a:t>Suggérer d’installer une solution de recharge à domicile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sz="1600">
                <a:cs typeface="Calibri" panose="020F0502020204030204"/>
              </a:rPr>
              <a:t>Ne pas dépasser ce kilométrage pour éviter de manquer de batterie.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sz="1600"/>
              <a:t>Ne pas oublier de mettre la voiture en mode de conduite EV tous les matins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59690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2584AE-06E0-4017-FBC4-804086CEF8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66FF23-432B-0104-F05C-CF13257DA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b="1" cap="all">
                <a:solidFill>
                  <a:srgbClr val="586C98"/>
                </a:solidFill>
                <a:latin typeface="+mn-lt"/>
              </a:rPr>
              <a:t>Question 10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2A868FC-4A35-07A1-DDAD-EF389711FE4D}"/>
              </a:ext>
            </a:extLst>
          </p:cNvPr>
          <p:cNvSpPr txBox="1"/>
          <p:nvPr/>
        </p:nvSpPr>
        <p:spPr>
          <a:xfrm>
            <a:off x="731838" y="1946330"/>
            <a:ext cx="10705306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>
                <a:solidFill>
                  <a:srgbClr val="586C98"/>
                </a:solidFill>
              </a:rPr>
              <a:t>Pourquoi est-il important de ne jamais laisser la batterie descendre en dessous de 15 % de charge ?</a:t>
            </a:r>
          </a:p>
          <a:p>
            <a:br>
              <a:rPr lang="fr-FR" sz="1400" b="0">
                <a:solidFill>
                  <a:srgbClr val="000000"/>
                </a:solidFill>
                <a:latin typeface="Montserrat Light" panose="00000400000000000000" pitchFamily="50" charset="0"/>
              </a:rPr>
            </a:br>
            <a:r>
              <a:rPr lang="fr-FR" sz="1600"/>
              <a:t>Veuillez choisir la bonne réponse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611639F0-3AFC-F144-9CDC-FA12C1A53774}"/>
              </a:ext>
            </a:extLst>
          </p:cNvPr>
          <p:cNvSpPr txBox="1"/>
          <p:nvPr/>
        </p:nvSpPr>
        <p:spPr>
          <a:xfrm>
            <a:off x="731838" y="3536130"/>
            <a:ext cx="1099453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r-FR" sz="1600" dirty="0">
                <a:solidFill>
                  <a:srgbClr val="00B050"/>
                </a:solidFill>
              </a:rPr>
              <a:t>Parce que si la batterie tombe en dessous de 15 %, le moteur ICE doit fonctionner à charge maximale pour compenser, ce qui rend la conduite bruyante et moins confortable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sz="1600" dirty="0">
                <a:cs typeface="Calibri" panose="020F0502020204030204"/>
              </a:rPr>
              <a:t>Car il ne resterait que quelques kilomètres d’autonomie, avec le risque de se retrouver en panne sur la route.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sz="1600" dirty="0"/>
              <a:t>Car le couple moteur serait fourni par le moteur thermique au lieu du moteur électrique, ce qui entraînerait une augmentation de la consommation.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9007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0FFFFBA0-92DB-54A8-4A02-E5D019B11252}"/>
              </a:ext>
            </a:extLst>
          </p:cNvPr>
          <p:cNvSpPr/>
          <p:nvPr/>
        </p:nvSpPr>
        <p:spPr>
          <a:xfrm>
            <a:off x="3314783" y="1276910"/>
            <a:ext cx="8145379" cy="13025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02CB9CA-F389-0DA5-90C7-E1E0A3E6B39E}"/>
              </a:ext>
            </a:extLst>
          </p:cNvPr>
          <p:cNvSpPr txBox="1"/>
          <p:nvPr/>
        </p:nvSpPr>
        <p:spPr>
          <a:xfrm>
            <a:off x="3455583" y="1508537"/>
            <a:ext cx="10519636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>
                <a:solidFill>
                  <a:schemeClr val="accent1"/>
                </a:solidFill>
                <a:cs typeface="Arial" panose="020B0604020202020204" pitchFamily="34" charset="0"/>
              </a:rPr>
              <a:t>Le B10 REEV offre une </a:t>
            </a:r>
            <a:r>
              <a:rPr lang="fr-FR" sz="1600" b="1">
                <a:solidFill>
                  <a:schemeClr val="accent1"/>
                </a:solidFill>
              </a:rPr>
              <a:t>véritable expérience de conduite électrique</a:t>
            </a:r>
            <a:r>
              <a:rPr lang="fr-FR" sz="1600" b="1"/>
              <a:t>.</a:t>
            </a:r>
          </a:p>
          <a:p>
            <a:endParaRPr lang="it-IT" sz="1600" dirty="0"/>
          </a:p>
          <a:p>
            <a:r>
              <a:rPr lang="fr-FR" sz="1600"/>
              <a:t>Il utilise un moteur à combustion interne </a:t>
            </a:r>
            <a:r>
              <a:rPr lang="fr-FR" sz="1600" b="1">
                <a:solidFill>
                  <a:schemeClr val="accent1"/>
                </a:solidFill>
              </a:rPr>
              <a:t>UNIQUEMENT</a:t>
            </a:r>
            <a:r>
              <a:rPr lang="fr-FR" sz="1600"/>
              <a:t> comme </a:t>
            </a:r>
            <a:r>
              <a:rPr lang="fr-FR" sz="1600" b="1">
                <a:solidFill>
                  <a:schemeClr val="accent1"/>
                </a:solidFill>
              </a:rPr>
              <a:t>GÉNÉRATEUR</a:t>
            </a:r>
            <a:r>
              <a:rPr lang="fr-FR" sz="1600" b="1"/>
              <a:t> </a:t>
            </a:r>
            <a:r>
              <a:rPr lang="fr-FR" sz="1600"/>
              <a:t>assurant :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FDD18F5D-7FD3-8B32-AE44-6A337B42EF4C}"/>
              </a:ext>
            </a:extLst>
          </p:cNvPr>
          <p:cNvSpPr txBox="1">
            <a:spLocks/>
          </p:cNvSpPr>
          <p:nvPr/>
        </p:nvSpPr>
        <p:spPr>
          <a:xfrm>
            <a:off x="1022345" y="4171640"/>
            <a:ext cx="2741044" cy="1302921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fr-FR" sz="1800" b="1">
                <a:solidFill>
                  <a:schemeClr val="accent1"/>
                </a:solidFill>
                <a:sym typeface="Arial"/>
              </a:rPr>
              <a:t>Couple instantané et accélération en douceur 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fr-FR" sz="1600" noProof="0">
                <a:solidFill>
                  <a:schemeClr val="tx1"/>
                </a:solidFill>
                <a:sym typeface="Arial"/>
              </a:rPr>
              <a:t>L’authentique sensation VE sans compromis. 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FE962E77-79A8-2097-C2D9-CAE44AF69137}"/>
              </a:ext>
            </a:extLst>
          </p:cNvPr>
          <p:cNvSpPr/>
          <p:nvPr/>
        </p:nvSpPr>
        <p:spPr>
          <a:xfrm>
            <a:off x="902506" y="3095255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F1436EA0-4A6E-FE0B-07B8-B48881E7422A}"/>
              </a:ext>
            </a:extLst>
          </p:cNvPr>
          <p:cNvSpPr txBox="1">
            <a:spLocks/>
          </p:cNvSpPr>
          <p:nvPr/>
        </p:nvSpPr>
        <p:spPr>
          <a:xfrm>
            <a:off x="4706468" y="4171640"/>
            <a:ext cx="2741044" cy="1272143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fr-FR" sz="1800" b="1">
                <a:solidFill>
                  <a:schemeClr val="accent1"/>
                </a:solidFill>
                <a:sym typeface="Arial"/>
              </a:rPr>
              <a:t>Confort et sérénité 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fr-FR" sz="1600" noProof="0">
                <a:solidFill>
                  <a:schemeClr val="tx1"/>
                </a:solidFill>
                <a:sym typeface="Arial"/>
              </a:rPr>
              <a:t>Fonctionnement extrêmement silencieux, vibrations réduites et pas de boîte de vitesses. 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A030F586-379D-EEC7-292E-8B51FE78D4C5}"/>
              </a:ext>
            </a:extLst>
          </p:cNvPr>
          <p:cNvSpPr/>
          <p:nvPr/>
        </p:nvSpPr>
        <p:spPr>
          <a:xfrm>
            <a:off x="4586629" y="3095255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A191B44-52FA-A69C-C489-D0289E40EAEB}"/>
              </a:ext>
            </a:extLst>
          </p:cNvPr>
          <p:cNvSpPr txBox="1">
            <a:spLocks/>
          </p:cNvSpPr>
          <p:nvPr/>
        </p:nvSpPr>
        <p:spPr>
          <a:xfrm>
            <a:off x="8390591" y="4171640"/>
            <a:ext cx="2741044" cy="1549142"/>
          </a:xfrm>
          <a:prstGeom prst="rect">
            <a:avLst/>
          </a:prstGeom>
          <a:ln w="12700">
            <a:miter lim="400000"/>
          </a:ln>
        </p:spPr>
        <p:txBody>
          <a:bodyPr wrap="square" lIns="0" tIns="50800" rIns="0" bIns="50800">
            <a:spAutoFit/>
          </a:bodyPr>
          <a:lstStyle>
            <a:lvl1pPr marL="0" marR="0" indent="0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None/>
              <a:defRPr sz="2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1pPr>
            <a:lvl2pPr marL="609417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2pPr>
            <a:lvl3pPr marL="914126" marR="0" indent="-304709" algn="l" defTabSz="1218834" rtl="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Pct val="123000"/>
              <a:buFontTx/>
              <a:buChar char="•"/>
              <a:defRPr sz="1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Arial" panose="020B0604020202020204" pitchFamily="34" charset="0"/>
                <a:sym typeface="Helvetica Neue" panose="02000503000000020004"/>
              </a:defRPr>
            </a:lvl3pPr>
            <a:lvl4pPr marL="1218834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4pPr>
            <a:lvl5pPr marL="1523543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5pPr>
            <a:lvl6pPr marL="1828251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6pPr>
            <a:lvl7pPr marL="2132960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7pPr>
            <a:lvl8pPr marL="2437668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8pPr>
            <a:lvl9pPr marL="2742377" marR="0" indent="-304709" algn="l" defTabSz="1218834" rtl="0" latinLnBrk="0">
              <a:lnSpc>
                <a:spcPct val="90000"/>
              </a:lnSpc>
              <a:spcBef>
                <a:spcPct val="450000"/>
              </a:spcBef>
              <a:spcAft>
                <a:spcPts val="0"/>
              </a:spcAft>
              <a:buClrTx/>
              <a:buSzPct val="123000"/>
              <a:buFontTx/>
              <a:buChar char="•"/>
              <a:defRPr sz="2399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 panose="02000503000000020004"/>
              </a:defRPr>
            </a:lvl9pPr>
          </a:lstStyle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fr-FR" sz="1800" b="1">
                <a:solidFill>
                  <a:schemeClr val="accent1"/>
                </a:solidFill>
                <a:sym typeface="Arial"/>
              </a:rPr>
              <a:t>Confiance à chaque voyage 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fr-FR" sz="1600" noProof="0">
                <a:solidFill>
                  <a:schemeClr val="tx1"/>
                </a:solidFill>
                <a:sym typeface="Arial"/>
              </a:rPr>
              <a:t>Performances constantes et autonomie étendue pour des déplacements sans stress. 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BA3B6908-F642-8AE0-0D19-E9074EAED54A}"/>
              </a:ext>
            </a:extLst>
          </p:cNvPr>
          <p:cNvSpPr/>
          <p:nvPr/>
        </p:nvSpPr>
        <p:spPr>
          <a:xfrm>
            <a:off x="8270752" y="3095255"/>
            <a:ext cx="2980722" cy="2787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pic>
        <p:nvPicPr>
          <p:cNvPr id="12" name="Immagine 11" descr="Immagine che contiene automobile, veicolo, Veicolo terrestre, clipart&#10;&#10;Il contenuto generato dall'IA potrebbe non essere corretto.">
            <a:extLst>
              <a:ext uri="{FF2B5EF4-FFF2-40B4-BE49-F238E27FC236}">
                <a16:creationId xmlns:a16="http://schemas.microsoft.com/office/drawing/2014/main" id="{841642D3-2551-6697-F081-1C1CD0A821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799" y="3263203"/>
            <a:ext cx="831929" cy="831929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EC066FF9-4AD0-3C80-E61A-AC01EF4172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44047" y="3285228"/>
            <a:ext cx="831929" cy="831929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01E22795-B79C-FE35-7CD4-AE088C43A2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63"/>
          <a:stretch>
            <a:fillRect/>
          </a:stretch>
        </p:blipFill>
        <p:spPr>
          <a:xfrm>
            <a:off x="5623008" y="3326350"/>
            <a:ext cx="945983" cy="736324"/>
          </a:xfrm>
          <a:prstGeom prst="rect">
            <a:avLst/>
          </a:prstGeom>
        </p:spPr>
      </p:pic>
      <p:sp>
        <p:nvSpPr>
          <p:cNvPr id="2" name="Fumetto: ovale 1">
            <a:extLst>
              <a:ext uri="{FF2B5EF4-FFF2-40B4-BE49-F238E27FC236}">
                <a16:creationId xmlns:a16="http://schemas.microsoft.com/office/drawing/2014/main" id="{5BB0EAFE-5E30-690C-31FD-49F04FC6A614}"/>
              </a:ext>
            </a:extLst>
          </p:cNvPr>
          <p:cNvSpPr/>
          <p:nvPr/>
        </p:nvSpPr>
        <p:spPr>
          <a:xfrm>
            <a:off x="437745" y="554477"/>
            <a:ext cx="2980722" cy="1445522"/>
          </a:xfrm>
          <a:prstGeom prst="wedgeEllipseCallout">
            <a:avLst>
              <a:gd name="adj1" fmla="val -42816"/>
              <a:gd name="adj2" fmla="val 62500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noProof="0" dirty="0">
                <a:solidFill>
                  <a:schemeClr val="accent1"/>
                </a:solidFill>
              </a:rPr>
              <a:t>Question 1</a:t>
            </a:r>
            <a:br>
              <a:rPr lang="fr-FR" noProof="0" dirty="0">
                <a:solidFill>
                  <a:schemeClr val="accent1"/>
                </a:solidFill>
              </a:rPr>
            </a:br>
            <a:r>
              <a:rPr lang="fr-FR" sz="1400" noProof="0" dirty="0">
                <a:solidFill>
                  <a:schemeClr val="tx1"/>
                </a:solidFill>
              </a:rPr>
              <a:t>Comment décririez-vous l'expérience de conduite du nouveau </a:t>
            </a:r>
            <a:r>
              <a:rPr lang="fr-FR" sz="1400" dirty="0">
                <a:solidFill>
                  <a:schemeClr val="tx1"/>
                </a:solidFill>
              </a:rPr>
              <a:t>B10 REEV ?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94B86D3F-E7A5-4C98-4646-ACE3D21786A7}"/>
              </a:ext>
            </a:extLst>
          </p:cNvPr>
          <p:cNvSpPr txBox="1"/>
          <p:nvPr/>
        </p:nvSpPr>
        <p:spPr>
          <a:xfrm>
            <a:off x="3314783" y="896513"/>
            <a:ext cx="61088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fr-FR" sz="1800" noProof="0">
                <a:sym typeface="Arial"/>
              </a:rPr>
              <a:t>RÉPONSE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01879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8CF14F-F9E3-E258-9506-B50718D7FA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magine 19">
            <a:extLst>
              <a:ext uri="{FF2B5EF4-FFF2-40B4-BE49-F238E27FC236}">
                <a16:creationId xmlns:a16="http://schemas.microsoft.com/office/drawing/2014/main" id="{360E6DE0-E910-BD01-CC78-82743DE0358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rcRect l="39233"/>
          <a:stretch>
            <a:fillRect/>
          </a:stretch>
        </p:blipFill>
        <p:spPr>
          <a:xfrm>
            <a:off x="5048654" y="749317"/>
            <a:ext cx="5852405" cy="5391659"/>
          </a:xfrm>
          <a:prstGeom prst="rect">
            <a:avLst/>
          </a:prstGeom>
        </p:spPr>
      </p:pic>
      <p:sp>
        <p:nvSpPr>
          <p:cNvPr id="11" name="Titolo 10">
            <a:extLst>
              <a:ext uri="{FF2B5EF4-FFF2-40B4-BE49-F238E27FC236}">
                <a16:creationId xmlns:a16="http://schemas.microsoft.com/office/drawing/2014/main" id="{8A4DFD50-ED6E-9557-C176-76247D04004B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2F2F2"/>
          </a:solidFill>
        </p:spPr>
        <p:txBody>
          <a:bodyPr vert="horz" wrap="square" lIns="72000" tIns="72000" rIns="72000" bIns="0" rtlCol="0" anchor="ctr" anchorCtr="0">
            <a:noAutofit/>
          </a:bodyPr>
          <a:lstStyle/>
          <a:p>
            <a:r>
              <a:rPr lang="fr-FR" sz="1000" b="0" noProof="0">
                <a:solidFill>
                  <a:schemeClr val="tx2">
                    <a:lumMod val="50000"/>
                  </a:schemeClr>
                </a:solidFill>
              </a:rPr>
              <a:t>1. </a:t>
            </a:r>
            <a:r>
              <a:rPr lang="fr-FR" sz="1000" b="0">
                <a:solidFill>
                  <a:schemeClr val="tx2">
                    <a:lumMod val="50000"/>
                  </a:schemeClr>
                </a:solidFill>
              </a:rPr>
              <a:t>Introduction</a:t>
            </a:r>
            <a:br>
              <a:rPr lang="fr-FR" sz="3200"/>
            </a:br>
            <a:r>
              <a:rPr lang="fr-FR" noProof="0"/>
              <a:t>SÉRÉNITÉ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CF8540F1-AFD2-2607-DCC0-2F332F044687}"/>
              </a:ext>
            </a:extLst>
          </p:cNvPr>
          <p:cNvSpPr txBox="1"/>
          <p:nvPr/>
        </p:nvSpPr>
        <p:spPr>
          <a:xfrm>
            <a:off x="742952" y="1239068"/>
            <a:ext cx="381100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fr-FR" sz="1600" noProof="0"/>
              <a:t>Essayons de mieux connaître notre technologie REEV en commençant par deux questions simples.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28F12788-DACA-6E0E-158A-00B4CA231D18}"/>
              </a:ext>
            </a:extLst>
          </p:cNvPr>
          <p:cNvSpPr/>
          <p:nvPr/>
        </p:nvSpPr>
        <p:spPr>
          <a:xfrm>
            <a:off x="7638044" y="1237447"/>
            <a:ext cx="2980722" cy="2191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noProof="0">
                <a:solidFill>
                  <a:schemeClr val="accent1"/>
                </a:solidFill>
              </a:rPr>
              <a:t>Question 2</a:t>
            </a:r>
            <a:br>
              <a:rPr lang="fr-FR" noProof="0">
                <a:solidFill>
                  <a:schemeClr val="bg1">
                    <a:lumMod val="65000"/>
                  </a:schemeClr>
                </a:solidFill>
              </a:rPr>
            </a:br>
            <a:r>
              <a:rPr lang="fr-FR" noProof="0">
                <a:solidFill>
                  <a:schemeClr val="tx1"/>
                </a:solidFill>
              </a:rPr>
              <a:t>À votre avis, combien de km d’autonomie le REEV B10 garantit-il ?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423C94C5-C296-37D7-F8A5-2CDAF38775F7}"/>
              </a:ext>
            </a:extLst>
          </p:cNvPr>
          <p:cNvSpPr txBox="1"/>
          <p:nvPr/>
        </p:nvSpPr>
        <p:spPr>
          <a:xfrm>
            <a:off x="1145813" y="5712170"/>
            <a:ext cx="107112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fr-FR" sz="1200" i="1" noProof="0"/>
              <a:t>Cliquez sur la question 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507920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DESIGN_ID_TEMA DI OFFICE" val="ugLsNZ5h"/>
  <p:tag name="ARTICULATE_SLIDE_COUNT" val="79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ema di Office">
  <a:themeElements>
    <a:clrScheme name="LEAP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86C98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LANCIA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725ca717-11da-4935-b601-f527b9741f2e}" enabled="1" method="Standard" siteId="{d852d5cd-724c-4128-8812-ffa5db3f850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4893</TotalTime>
  <Words>4650</Words>
  <Application>Microsoft Office PowerPoint</Application>
  <PresentationFormat>Widescreen</PresentationFormat>
  <Paragraphs>679</Paragraphs>
  <Slides>79</Slides>
  <Notes>57</Notes>
  <HiddenSlides>0</HiddenSlides>
  <MMClips>3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79</vt:i4>
      </vt:variant>
    </vt:vector>
  </HeadingPairs>
  <TitlesOfParts>
    <vt:vector size="87" baseType="lpstr">
      <vt:lpstr>Arial</vt:lpstr>
      <vt:lpstr>augie</vt:lpstr>
      <vt:lpstr>Calibri</vt:lpstr>
      <vt:lpstr>Encode Sans</vt:lpstr>
      <vt:lpstr>Montserrat</vt:lpstr>
      <vt:lpstr>Montserrat Light</vt:lpstr>
      <vt:lpstr>Wingdings</vt:lpstr>
      <vt:lpstr>Tema di Office</vt:lpstr>
      <vt:lpstr>Presentazione standard di PowerPoint</vt:lpstr>
      <vt:lpstr>BIENVENUE</vt:lpstr>
      <vt:lpstr>B10 REEV - Agenda</vt:lpstr>
      <vt:lpstr>À PROPOS DE CETTE FORMATION EN LIGNE</vt:lpstr>
      <vt:lpstr>Programme</vt:lpstr>
      <vt:lpstr>1. Introduction le rôle reEV</vt:lpstr>
      <vt:lpstr>1. Introduction OPTER pour la sérénité</vt:lpstr>
      <vt:lpstr>Presentazione standard di PowerPoint</vt:lpstr>
      <vt:lpstr>1. Introduction SÉRÉNITÉ</vt:lpstr>
      <vt:lpstr>Presentazione standard di PowerPoint</vt:lpstr>
      <vt:lpstr>Programme</vt:lpstr>
      <vt:lpstr>2. La technologie REEV  Comment cela marche</vt:lpstr>
      <vt:lpstr>2. La technologie REEV Bon à savoir</vt:lpstr>
      <vt:lpstr>2. La technologie REEV Bon à savoir</vt:lpstr>
      <vt:lpstr>2. La technologie REEV Bon à savoir</vt:lpstr>
      <vt:lpstr>Programme</vt:lpstr>
      <vt:lpstr>3. Spécification technique  B10 Reev - Points forts</vt:lpstr>
      <vt:lpstr>3. Spécification technique  B10 REev - Points forts</vt:lpstr>
      <vt:lpstr>3. Spécification technique  B10 REev - Récapitulatif et comparaison VEB</vt:lpstr>
      <vt:lpstr>B10 REEV RéCAPITULATIF et comparaison (BEV)</vt:lpstr>
      <vt:lpstr>Programme</vt:lpstr>
      <vt:lpstr>4. VOTRE RÔLE EST ESSENTIEL ENTRONS EN CONCESSION </vt:lpstr>
      <vt:lpstr>Presentazione standard di PowerPoint</vt:lpstr>
      <vt:lpstr>Presentazione standard di PowerPoint</vt:lpstr>
      <vt:lpstr>Question 1</vt:lpstr>
      <vt:lpstr>Question 1</vt:lpstr>
      <vt:lpstr>Bonne/mauvaise réponse</vt:lpstr>
      <vt:lpstr>Question 2</vt:lpstr>
      <vt:lpstr>Bonne/mauvaise réponse</vt:lpstr>
      <vt:lpstr>Question 3</vt:lpstr>
      <vt:lpstr>Bonne/mauvaise réponse</vt:lpstr>
      <vt:lpstr>Question 4</vt:lpstr>
      <vt:lpstr>Bonne/mauvaise réponse</vt:lpstr>
      <vt:lpstr>RAPPORT</vt:lpstr>
      <vt:lpstr>RAPPORT</vt:lpstr>
      <vt:lpstr>Programme</vt:lpstr>
      <vt:lpstr>Voyager avec nos clients</vt:lpstr>
      <vt:lpstr>Gestion des scénarios clients</vt:lpstr>
      <vt:lpstr>SCÉNARIOS</vt:lpstr>
      <vt:lpstr>Presentazione standard di PowerPoint</vt:lpstr>
      <vt:lpstr>Routine quotidienne</vt:lpstr>
      <vt:lpstr>Bonne/mauvaise réponse</vt:lpstr>
      <vt:lpstr>Presentazione standard di PowerPoint</vt:lpstr>
      <vt:lpstr>Routine quotidienne</vt:lpstr>
      <vt:lpstr>SCÉNARIOS</vt:lpstr>
      <vt:lpstr>Presentazione standard di PowerPoint</vt:lpstr>
      <vt:lpstr>Presentazione standard di PowerPoint</vt:lpstr>
      <vt:lpstr>Bonne/mauvaise réponse</vt:lpstr>
      <vt:lpstr>Presentazione standard di PowerPoint</vt:lpstr>
      <vt:lpstr>Autonomie à distance &gt; mode CARBURANT</vt:lpstr>
      <vt:lpstr>Portée à distance &gt; Mode CARBURANT</vt:lpstr>
      <vt:lpstr>SCÉNARIOS</vt:lpstr>
      <vt:lpstr>Presentazione standard di PowerPoint</vt:lpstr>
      <vt:lpstr>Presentazione standard di PowerPoint</vt:lpstr>
      <vt:lpstr>Bonne/mauvaise réponse</vt:lpstr>
      <vt:lpstr>Conduite VE prolongée &gt; mode Ev+ </vt:lpstr>
      <vt:lpstr>Conduite VE prolongée &gt; mode Ev+ </vt:lpstr>
      <vt:lpstr>SCÉNARIOS</vt:lpstr>
      <vt:lpstr>Presentazione standard di PowerPoint</vt:lpstr>
      <vt:lpstr>Presentazione standard di PowerPoint</vt:lpstr>
      <vt:lpstr>Bonne/mauvaise réponse</vt:lpstr>
      <vt:lpstr>Conditions de conduite difficiles – mode POWER +</vt:lpstr>
      <vt:lpstr>Conditions de conduite difficiles – mode POWER +</vt:lpstr>
      <vt:lpstr>Programme</vt:lpstr>
      <vt:lpstr>6. conclusion Récapitulatif</vt:lpstr>
      <vt:lpstr>6. conclusion Récapitulatif</vt:lpstr>
      <vt:lpstr>6. conclusion Récapitulatif</vt:lpstr>
      <vt:lpstr>Presentazione standard di PowerPoint</vt:lpstr>
      <vt:lpstr>Instructions pour passer le test</vt:lpstr>
      <vt:lpstr>Question 1</vt:lpstr>
      <vt:lpstr>Question 2</vt:lpstr>
      <vt:lpstr>Question 3</vt:lpstr>
      <vt:lpstr>Question 4</vt:lpstr>
      <vt:lpstr>Question 5</vt:lpstr>
      <vt:lpstr>Question 6</vt:lpstr>
      <vt:lpstr>Question 7</vt:lpstr>
      <vt:lpstr>Question 8</vt:lpstr>
      <vt:lpstr>Question 9</vt:lpstr>
      <vt:lpstr>Question 10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Cristina carpani</dc:creator>
  <cp:lastModifiedBy>Patrizia Gariglio</cp:lastModifiedBy>
  <cp:revision>297</cp:revision>
  <dcterms:created xsi:type="dcterms:W3CDTF">2025-11-15T09:29:48Z</dcterms:created>
  <dcterms:modified xsi:type="dcterms:W3CDTF">2025-12-19T11:32:14Z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A12BCC48-1D40-4824-B049-0C7E93F1B485</vt:lpwstr>
  </property>
  <property fmtid="{D5CDD505-2E9C-101B-9397-08002B2CF9AE}" pid="3" name="ArticulatePath">
    <vt:lpwstr>Presentazione standard1</vt:lpwstr>
  </property>
  <property fmtid="{D5CDD505-2E9C-101B-9397-08002B2CF9AE}" pid="4" name="MSIP_Label_725ca717-11da-4935-b601-f527b9741f2e_Enabled">
    <vt:lpwstr>true</vt:lpwstr>
  </property>
  <property fmtid="{D5CDD505-2E9C-101B-9397-08002B2CF9AE}" pid="5" name="MSIP_Label_725ca717-11da-4935-b601-f527b9741f2e_SetDate">
    <vt:lpwstr>2025-11-20T08:21:24Z</vt:lpwstr>
  </property>
  <property fmtid="{D5CDD505-2E9C-101B-9397-08002B2CF9AE}" pid="6" name="MSIP_Label_725ca717-11da-4935-b601-f527b9741f2e_Method">
    <vt:lpwstr>Standard</vt:lpwstr>
  </property>
  <property fmtid="{D5CDD505-2E9C-101B-9397-08002B2CF9AE}" pid="7" name="MSIP_Label_725ca717-11da-4935-b601-f527b9741f2e_Name">
    <vt:lpwstr>C2 - Internal</vt:lpwstr>
  </property>
  <property fmtid="{D5CDD505-2E9C-101B-9397-08002B2CF9AE}" pid="8" name="MSIP_Label_725ca717-11da-4935-b601-f527b9741f2e_SiteId">
    <vt:lpwstr>d852d5cd-724c-4128-8812-ffa5db3f8507</vt:lpwstr>
  </property>
  <property fmtid="{D5CDD505-2E9C-101B-9397-08002B2CF9AE}" pid="9" name="MSIP_Label_725ca717-11da-4935-b601-f527b9741f2e_ActionId">
    <vt:lpwstr>c7a364ce-e735-4db1-96c5-8caa4310eab8</vt:lpwstr>
  </property>
  <property fmtid="{D5CDD505-2E9C-101B-9397-08002B2CF9AE}" pid="10" name="MSIP_Label_725ca717-11da-4935-b601-f527b9741f2e_ContentBits">
    <vt:lpwstr>0</vt:lpwstr>
  </property>
  <property fmtid="{D5CDD505-2E9C-101B-9397-08002B2CF9AE}" pid="11" name="MSIP_Label_725ca717-11da-4935-b601-f527b9741f2e_Tag">
    <vt:lpwstr>10, 3, 0, 1</vt:lpwstr>
  </property>
</Properties>
</file>