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tags/tag21.xml" ContentType="application/vnd.openxmlformats-officedocument.presentationml.tags+xml"/>
  <Override PartName="/ppt/notesSlides/notesSlide15.xml" ContentType="application/vnd.openxmlformats-officedocument.presentationml.notesSlide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tags/tag25.xml" ContentType="application/vnd.openxmlformats-officedocument.presentationml.tags+xml"/>
  <Override PartName="/ppt/notesSlides/notesSlide19.xml" ContentType="application/vnd.openxmlformats-officedocument.presentationml.notesSlide+xml"/>
  <Override PartName="/ppt/tags/tag26.xml" ContentType="application/vnd.openxmlformats-officedocument.presentationml.tags+xml"/>
  <Override PartName="/ppt/notesSlides/notesSlide20.xml" ContentType="application/vnd.openxmlformats-officedocument.presentationml.notesSlide+xml"/>
  <Override PartName="/ppt/tags/tag27.xml" ContentType="application/vnd.openxmlformats-officedocument.presentationml.tags+xml"/>
  <Override PartName="/ppt/notesSlides/notesSlide21.xml" ContentType="application/vnd.openxmlformats-officedocument.presentationml.notesSlide+xml"/>
  <Override PartName="/ppt/tags/tag28.xml" ContentType="application/vnd.openxmlformats-officedocument.presentationml.tags+xml"/>
  <Override PartName="/ppt/notesSlides/notesSlide22.xml" ContentType="application/vnd.openxmlformats-officedocument.presentationml.notesSlide+xml"/>
  <Override PartName="/ppt/tags/tag29.xml" ContentType="application/vnd.openxmlformats-officedocument.presentationml.tags+xml"/>
  <Override PartName="/ppt/notesSlides/notesSlide23.xml" ContentType="application/vnd.openxmlformats-officedocument.presentationml.notesSlide+xml"/>
  <Override PartName="/ppt/tags/tag30.xml" ContentType="application/vnd.openxmlformats-officedocument.presentationml.tags+xml"/>
  <Override PartName="/ppt/notesSlides/notesSlide24.xml" ContentType="application/vnd.openxmlformats-officedocument.presentationml.notesSlide+xml"/>
  <Override PartName="/ppt/tags/tag31.xml" ContentType="application/vnd.openxmlformats-officedocument.presentationml.tags+xml"/>
  <Override PartName="/ppt/notesSlides/notesSlide25.xml" ContentType="application/vnd.openxmlformats-officedocument.presentationml.notesSlide+xml"/>
  <Override PartName="/ppt/tags/tag32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147473124" r:id="rId2"/>
    <p:sldId id="2147473125" r:id="rId3"/>
    <p:sldId id="2147473132" r:id="rId4"/>
    <p:sldId id="2147473131" r:id="rId5"/>
    <p:sldId id="2147480547" r:id="rId6"/>
    <p:sldId id="2147480548" r:id="rId7"/>
    <p:sldId id="2147473134" r:id="rId8"/>
    <p:sldId id="2147473099" r:id="rId9"/>
    <p:sldId id="287" r:id="rId10"/>
    <p:sldId id="288" r:id="rId11"/>
    <p:sldId id="2147473136" r:id="rId12"/>
    <p:sldId id="2147473135" r:id="rId13"/>
    <p:sldId id="2147480486" r:id="rId14"/>
    <p:sldId id="2147480487" r:id="rId15"/>
    <p:sldId id="2147480488" r:id="rId16"/>
    <p:sldId id="2147480492" r:id="rId17"/>
    <p:sldId id="2147473107" r:id="rId18"/>
    <p:sldId id="2147480549" r:id="rId19"/>
    <p:sldId id="2147480550" r:id="rId20"/>
    <p:sldId id="2147480551" r:id="rId21"/>
    <p:sldId id="2147480490" r:id="rId22"/>
    <p:sldId id="2147473094" r:id="rId23"/>
    <p:sldId id="2147473092" r:id="rId24"/>
    <p:sldId id="2147480552" r:id="rId25"/>
    <p:sldId id="2147480553" r:id="rId26"/>
    <p:sldId id="2147480554" r:id="rId27"/>
    <p:sldId id="2147480491" r:id="rId28"/>
    <p:sldId id="2147480501" r:id="rId29"/>
    <p:sldId id="2147480499" r:id="rId30"/>
  </p:sldIdLst>
  <p:sldSz cx="12192000" cy="6858000"/>
  <p:notesSz cx="6858000" cy="9144000"/>
  <p:custDataLst>
    <p:tags r:id="rId32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1D65CF82-07C9-46EC-9CEB-A5A28495ED5E}">
          <p14:sldIdLst>
            <p14:sldId id="2147473124"/>
            <p14:sldId id="2147473125"/>
          </p14:sldIdLst>
        </p14:section>
        <p14:section name="1 INTRODUZIONE" id="{8AAD6397-9DF2-4967-8C67-425258CC98FD}">
          <p14:sldIdLst>
            <p14:sldId id="2147473132"/>
            <p14:sldId id="2147473131"/>
            <p14:sldId id="2147480547"/>
            <p14:sldId id="2147480548"/>
          </p14:sldIdLst>
        </p14:section>
        <p14:section name="2 La tecnologia" id="{D29ADE14-8F52-4A9A-9376-8D0E3D709745}">
          <p14:sldIdLst>
            <p14:sldId id="2147473134"/>
            <p14:sldId id="2147473099"/>
            <p14:sldId id="287"/>
            <p14:sldId id="288"/>
          </p14:sldIdLst>
        </p14:section>
        <p14:section name="3 Specifiche tecniche" id="{8EC13C30-FBBD-42D1-B1B9-1D6F96908119}">
          <p14:sldIdLst>
            <p14:sldId id="2147473136"/>
            <p14:sldId id="2147473135"/>
            <p14:sldId id="2147480486"/>
            <p14:sldId id="2147480487"/>
          </p14:sldIdLst>
        </p14:section>
        <p14:section name="4 Il tuo ruolo è assolutamente fondamentale" id="{18716554-AA54-4187-BCF0-776CDA91FE84}">
          <p14:sldIdLst>
            <p14:sldId id="2147480488"/>
            <p14:sldId id="2147480492"/>
            <p14:sldId id="2147473107"/>
            <p14:sldId id="2147480549"/>
            <p14:sldId id="2147480550"/>
            <p14:sldId id="2147480551"/>
          </p14:sldIdLst>
        </p14:section>
        <p14:section name="5 In viaggio con il nostro cliente" id="{BF7F52AE-22BA-4D81-B68E-F32031298667}">
          <p14:sldIdLst>
            <p14:sldId id="2147480490"/>
            <p14:sldId id="2147473094"/>
            <p14:sldId id="2147473092"/>
            <p14:sldId id="2147480552"/>
            <p14:sldId id="2147480553"/>
            <p14:sldId id="2147480554"/>
            <p14:sldId id="2147480491"/>
            <p14:sldId id="2147480501"/>
            <p14:sldId id="21474804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38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79BB"/>
    <a:srgbClr val="333333"/>
    <a:srgbClr val="97D2FF"/>
    <a:srgbClr val="586C98"/>
    <a:srgbClr val="63708D"/>
    <a:srgbClr val="1F6040"/>
    <a:srgbClr val="FFF26B"/>
    <a:srgbClr val="A7E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64910" autoAdjust="0"/>
  </p:normalViewPr>
  <p:slideViewPr>
    <p:cSldViewPr snapToGrid="0">
      <p:cViewPr varScale="1">
        <p:scale>
          <a:sx n="59" d="100"/>
          <a:sy n="59" d="100"/>
        </p:scale>
        <p:origin x="1110" y="66"/>
      </p:cViewPr>
      <p:guideLst>
        <p:guide orient="horz" pos="1638"/>
        <p:guide pos="234"/>
        <p:guide pos="746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AE77-9EE5-4F1E-A3F3-1615E2D44509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93AA1-D3D2-4630-94B5-C1F4F169D5F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5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11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6F448-DF2B-E97B-47F3-AF63195B2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6CA90-D5C5-4ED5-B396-96AD48515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EA9D395-59F8-605C-AE6B-BB4374594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35314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5E54B-6DD3-6785-4E66-60D3CE3D9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DD422A8-9C5B-CA03-5AFE-A2E2038C5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20B5BD-BD44-2782-53EE-B14F2A0AA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19069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37272-4925-85D4-39C6-65C71572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DE36F2-BFEE-A6EA-9746-EC6BA028CF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F19996-6F55-5AA5-4F36-1FAF04741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30224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5D7E-957D-0924-8342-5ED0653E1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D6AFBC0-2C53-E52F-78E0-F7A4872A9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27F3CC2-9A6A-9850-7D96-AE2654E24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41927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12316-C717-F3CE-D122-2C0039799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CD8094-6C62-B17A-733B-8BA50ACA90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30429AC-B542-B491-53EE-2E94D03491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250776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A27C1-F892-3A16-F6B1-DF92F216E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208B67-E8A1-1361-5F28-F2FD6B07B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5C0116A-F746-EEAE-4F7D-34556B27B3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83801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AE85D-49E4-DCA4-DC6C-65DD7FBE0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81DD24-80CC-5EF8-DC31-39F2E3963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856C17-D6E5-81AE-3967-CB3350A6E5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174715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D291E-4546-A2C0-8E0E-68A93C356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104AF97-7DBD-C412-10BE-3B4FA1319D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DE919AB-0067-A108-E6DF-6315253106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1341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8A2D8-3D97-B799-2F42-AA29B8D6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7C83FE-006E-3437-EF7F-623A49A70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11D0C27-B57F-7C8E-EE89-EC71949212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1210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9BA38-96C7-E6A2-246C-5D2EC3386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48FB199-DBEC-9A25-920A-09B960ED4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47F2F06-ABF8-42BA-39B8-A3A028633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1374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875EA-3930-96C3-77A4-35B1D13EE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220D8D-4810-1C35-AD71-50A5802A84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69B2C88-D480-2F84-A7F5-1CDA29442D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319518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863FB-8B8A-F650-3331-3B1B7477A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F4C4295-1BF8-F38B-ABDC-778B32A25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73EC927-3317-C886-70B1-D16C38B79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40863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03C93-23E4-6363-58E9-9A562ACCC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09C6B0-256C-6088-8B73-DC2C057603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955B662-E924-0C75-CAE6-0E6471E261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430401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115EE-F887-58B8-F599-57B975A14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78F7DFA-9AD8-8337-E381-7D6CF5F02A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79915D-01DC-5AF3-011B-D215D98F20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653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16BF1-0F17-695F-153D-1C9B1FAC6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790AF9D-E95E-8452-54DA-D4D9CDC0E3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69AD1F-8A18-3811-D433-4C15378308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11535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357B5-3460-77F8-5972-F2C08B317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62E2DE-D8FD-E34C-C553-2D15BEBAF3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CCFD2F-B942-11BF-A118-741A0C89B1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84432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E972E-1E5C-B4F9-D807-438E326FA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9E5999-4E63-AFA4-A4D4-4B4B69F1B3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6C74B77-C57B-DAEE-BE33-D876641736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85094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26D98-EDA3-96DF-27B6-0A99490E4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E2FB88F-8049-D24A-8BE6-BD30C67D6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91798C-F9FA-1796-B21B-3C40DE36FD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83163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64499-3013-E95A-23DE-6133DC2F4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F74536F-CB88-EB7C-7725-1BCB649C3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6D092D-07F7-6656-C78D-254BCA5624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4217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0254A-5312-7767-3E1F-D8B591A7F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BD27FE6-9837-E21E-3051-776617804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C7B5CCD-C54B-93C0-CC63-6B36A8352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6626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69B26-1208-E671-903C-116C887ED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A4B85A6-4E88-2AAC-20F6-FEA7CB60A9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5F03F9B-FD5A-8C0C-1FE1-2FB20586EF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6904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38011-DFC1-A9B2-6C52-50D85BE64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7DD612-9F76-1E88-B383-C8A682934C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A67D883-6E0D-DB7C-AD40-A0A46BF57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3304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6161E-365C-E3E2-2714-9708BDAD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8BC7ED-BC41-2864-DD59-773C9A9A4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285CF1-D3CE-2CEC-633A-074CE67090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7320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A90-D985-7029-CB0D-CD51D4BED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CB5C761-4718-152C-2D41-84EA4DB297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17C3B44-EAFA-9E19-12AF-9BAAD8A5E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4658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C52B4-209F-71B7-44C5-564210AF2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34A5FF2-A415-F515-6248-5A060620F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7E42100-89E5-6CEF-6BF1-6DDB9BD204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2657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86173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586C98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586C98"/>
          </a:solidFill>
          <a:ln>
            <a:solidFill>
              <a:srgbClr val="586C9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29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ttangolo 11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822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88EBC76-219D-515A-82B0-591062E0C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DA54AFB-DFFE-CC76-0ECF-F82FA4E5F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173C68-BDE3-6EE3-9E57-86B32BCBD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9538A8-3E64-7DD0-458F-465169D13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8F7DE8-C844-1BAD-1228-40E847BD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1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1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3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33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C37D8-5ADD-32CC-A4E6-592C02BD6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agramma, disegno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154C7489-E665-5B6D-556C-56D4C3B29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>
            <a:fillRect/>
          </a:stretch>
        </p:blipFill>
        <p:spPr>
          <a:xfrm>
            <a:off x="0" y="739940"/>
            <a:ext cx="12192000" cy="60558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00E4A74A-9B0B-B500-4644-91C0EBAEE81E}"/>
              </a:ext>
            </a:extLst>
          </p:cNvPr>
          <p:cNvSpPr/>
          <p:nvPr/>
        </p:nvSpPr>
        <p:spPr>
          <a:xfrm>
            <a:off x="0" y="647700"/>
            <a:ext cx="12192000" cy="1409700"/>
          </a:xfrm>
          <a:prstGeom prst="rect">
            <a:avLst/>
          </a:prstGeom>
          <a:gradFill>
            <a:gsLst>
              <a:gs pos="3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29E28F4-1A84-3343-5B0C-BE8E2A8AF289}"/>
              </a:ext>
            </a:extLst>
          </p:cNvPr>
          <p:cNvSpPr txBox="1"/>
          <p:nvPr/>
        </p:nvSpPr>
        <p:spPr>
          <a:xfrm>
            <a:off x="200025" y="342955"/>
            <a:ext cx="117919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4400" noProof="0">
                <a:latin typeface="Montserrat Light" panose="00000400000000000000" pitchFamily="50" charset="0"/>
              </a:rPr>
              <a:t>Benvenuti in </a:t>
            </a:r>
            <a:r>
              <a:rPr lang="it-IT" sz="4400" b="1" noProof="0">
                <a:solidFill>
                  <a:srgbClr val="586C98"/>
                </a:solidFill>
              </a:rPr>
              <a:t>Leapmotor</a:t>
            </a:r>
            <a:r>
              <a:rPr lang="it-IT" sz="4400" noProof="0">
                <a:latin typeface="Montserrat Light" panose="00000400000000000000" pitchFamily="50" charset="0"/>
              </a:rPr>
              <a:t> </a:t>
            </a:r>
            <a:r>
              <a:rPr lang="it-IT" sz="4400" b="1" noProof="0">
                <a:solidFill>
                  <a:srgbClr val="586C98"/>
                </a:solidFill>
              </a:rPr>
              <a:t>B10</a:t>
            </a:r>
            <a:r>
              <a:rPr lang="it-IT" sz="4400" noProof="0">
                <a:latin typeface="Montserrat Light" panose="00000400000000000000" pitchFamily="50" charset="0"/>
              </a:rPr>
              <a:t> </a:t>
            </a:r>
            <a:r>
              <a:rPr lang="it-IT" sz="4400" b="1" noProof="0">
                <a:solidFill>
                  <a:srgbClr val="586C98"/>
                </a:solidFill>
              </a:rPr>
              <a:t>REEV</a:t>
            </a:r>
          </a:p>
        </p:txBody>
      </p:sp>
      <p:pic>
        <p:nvPicPr>
          <p:cNvPr id="5" name="Immagine 4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9F7DC8B8-2D71-F8FF-4704-6F1A4F90D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86201" y="1842675"/>
            <a:ext cx="8305799" cy="5015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2561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A09D1-F31E-76DF-4A99-68B85DC70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255E2B8-2E61-FD13-9564-C03E01A647EE}"/>
              </a:ext>
            </a:extLst>
          </p:cNvPr>
          <p:cNvSpPr txBox="1">
            <a:spLocks/>
          </p:cNvSpPr>
          <p:nvPr/>
        </p:nvSpPr>
        <p:spPr>
          <a:xfrm>
            <a:off x="742952" y="1166780"/>
            <a:ext cx="5038004" cy="2683299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</a:pPr>
            <a:r>
              <a:rPr lang="it-IT" sz="1800" b="1" u="sng" noProof="0" dirty="0">
                <a:solidFill>
                  <a:schemeClr val="accent1"/>
                </a:solidFill>
              </a:rPr>
              <a:t>2. Stato di carica della batteria (</a:t>
            </a:r>
            <a:r>
              <a:rPr lang="it-IT" sz="1800" b="1" u="sng" noProof="0" dirty="0" err="1">
                <a:solidFill>
                  <a:schemeClr val="accent1"/>
                </a:solidFill>
              </a:rPr>
              <a:t>SoC</a:t>
            </a:r>
            <a:r>
              <a:rPr lang="it-IT" sz="1800" b="1" u="sng" noProof="0" dirty="0">
                <a:solidFill>
                  <a:schemeClr val="accent1"/>
                </a:solidFill>
              </a:rPr>
              <a:t>)</a:t>
            </a: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it-IT" sz="1600" b="1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it-IT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B10 REEV si comporta come un vero e proprio EV. Quindi, il </a:t>
            </a:r>
            <a:r>
              <a:rPr lang="it-IT" sz="1500" noProof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SoC</a:t>
            </a:r>
            <a:r>
              <a:rPr lang="it-IT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della batteria è importante. </a:t>
            </a:r>
          </a:p>
          <a:p>
            <a:pPr>
              <a:spcAft>
                <a:spcPts val="1200"/>
              </a:spcAft>
            </a:pPr>
            <a:r>
              <a:rPr lang="it-IT" sz="1500" b="1" noProof="0" dirty="0">
                <a:solidFill>
                  <a:schemeClr val="accent1"/>
                </a:solidFill>
              </a:rPr>
              <a:t>Mantenere un </a:t>
            </a:r>
            <a:r>
              <a:rPr lang="it-IT" sz="1500" b="1" noProof="0" dirty="0" err="1">
                <a:solidFill>
                  <a:schemeClr val="accent1"/>
                </a:solidFill>
              </a:rPr>
              <a:t>SoC</a:t>
            </a:r>
            <a:r>
              <a:rPr lang="it-IT" sz="1500" b="1" noProof="0" dirty="0">
                <a:solidFill>
                  <a:schemeClr val="accent1"/>
                </a:solidFill>
              </a:rPr>
              <a:t> superiore al 15% per garantire prestazioni e comfort ottimali</a:t>
            </a:r>
            <a:r>
              <a:rPr lang="it-IT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Se il </a:t>
            </a:r>
            <a:r>
              <a:rPr lang="it-IT" sz="1500" noProof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SoC</a:t>
            </a:r>
            <a:r>
              <a:rPr lang="it-IT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scende troppo, il motore ICE lavorerà di più, riducendo l'efficienza e aumentando il rumore.</a:t>
            </a:r>
          </a:p>
          <a:p>
            <a:pPr>
              <a:spcAft>
                <a:spcPts val="1200"/>
              </a:spcAft>
            </a:pPr>
            <a:r>
              <a:rPr lang="it-IT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Il sistema fornisce automaticamente avvisi chiari per informare il conducente quando sono necessarie modalità di ricarica o commutazione</a:t>
            </a: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699708-13AC-365F-9D8E-8FD9813DF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385" y="3952906"/>
            <a:ext cx="1537136" cy="576426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52A8B2D-A7EE-9864-E525-B3C8D99918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387" y="5375840"/>
            <a:ext cx="1524175" cy="66907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393E7ED-5B79-5F3D-2F7A-F7CF2DAD21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7385" y="4623747"/>
            <a:ext cx="1524177" cy="656827"/>
          </a:xfrm>
          <a:prstGeom prst="rect">
            <a:avLst/>
          </a:prstGeom>
        </p:spPr>
      </p:pic>
      <p:sp>
        <p:nvSpPr>
          <p:cNvPr id="12" name="Titolo 10">
            <a:extLst>
              <a:ext uri="{FF2B5EF4-FFF2-40B4-BE49-F238E27FC236}">
                <a16:creationId xmlns:a16="http://schemas.microsoft.com/office/drawing/2014/main" id="{931702BF-EF42-5E7B-00B4-1791BB834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dirty="0">
                <a:solidFill>
                  <a:schemeClr val="tx2">
                    <a:lumMod val="50000"/>
                  </a:schemeClr>
                </a:solidFill>
              </a:rPr>
              <a:t>2. La tecnologia REEV</a:t>
            </a:r>
            <a:br>
              <a:rPr lang="it-IT" sz="3200" noProof="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 dirty="0"/>
              <a:t>Importante da sapere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3AACB2F6-3F19-73E9-F968-220C41E0B1AF}"/>
              </a:ext>
            </a:extLst>
          </p:cNvPr>
          <p:cNvSpPr txBox="1">
            <a:spLocks/>
          </p:cNvSpPr>
          <p:nvPr/>
        </p:nvSpPr>
        <p:spPr>
          <a:xfrm>
            <a:off x="1331349" y="4077519"/>
            <a:ext cx="1267807" cy="3518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it-IT" sz="1800" noProof="0" dirty="0" err="1">
                <a:solidFill>
                  <a:schemeClr val="accent1"/>
                </a:solidFill>
                <a:latin typeface="Encode Sans" pitchFamily="2" charset="0"/>
              </a:rPr>
              <a:t>SoC</a:t>
            </a:r>
            <a:r>
              <a:rPr lang="it-IT" sz="1800" noProof="0" dirty="0">
                <a:solidFill>
                  <a:schemeClr val="accent1"/>
                </a:solidFill>
                <a:latin typeface="Encode Sans" pitchFamily="2" charset="0"/>
              </a:rPr>
              <a:t> 20% 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C4A65463-B2F6-806B-4034-8E56A6B967B7}"/>
              </a:ext>
            </a:extLst>
          </p:cNvPr>
          <p:cNvSpPr txBox="1">
            <a:spLocks/>
          </p:cNvSpPr>
          <p:nvPr/>
        </p:nvSpPr>
        <p:spPr>
          <a:xfrm>
            <a:off x="1331349" y="4776216"/>
            <a:ext cx="1267807" cy="3518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it-IT" sz="1800" noProof="0" dirty="0" err="1">
                <a:solidFill>
                  <a:schemeClr val="accent1"/>
                </a:solidFill>
                <a:latin typeface="Encode Sans" pitchFamily="2" charset="0"/>
              </a:rPr>
              <a:t>SoC</a:t>
            </a:r>
            <a:r>
              <a:rPr lang="it-IT" sz="1800" noProof="0" dirty="0">
                <a:solidFill>
                  <a:schemeClr val="accent1"/>
                </a:solidFill>
                <a:latin typeface="Encode Sans" pitchFamily="2" charset="0"/>
              </a:rPr>
              <a:t> 15%</a:t>
            </a:r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D60B27DA-1D5D-A4D5-C15D-BE6CB1CD08F1}"/>
              </a:ext>
            </a:extLst>
          </p:cNvPr>
          <p:cNvSpPr txBox="1">
            <a:spLocks/>
          </p:cNvSpPr>
          <p:nvPr/>
        </p:nvSpPr>
        <p:spPr>
          <a:xfrm>
            <a:off x="1331349" y="5534432"/>
            <a:ext cx="1267807" cy="3518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it-IT" sz="1800" noProof="0" dirty="0" err="1">
                <a:solidFill>
                  <a:schemeClr val="accent1"/>
                </a:solidFill>
                <a:latin typeface="Encode Sans" pitchFamily="2" charset="0"/>
              </a:rPr>
              <a:t>SoC</a:t>
            </a:r>
            <a:r>
              <a:rPr lang="it-IT" sz="1800" noProof="0" dirty="0">
                <a:solidFill>
                  <a:schemeClr val="accent1"/>
                </a:solidFill>
                <a:latin typeface="Encode Sans" pitchFamily="2" charset="0"/>
              </a:rPr>
              <a:t> 10%</a:t>
            </a:r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6546BE28-10A9-638F-65C1-D650C3B875A6}"/>
              </a:ext>
            </a:extLst>
          </p:cNvPr>
          <p:cNvCxnSpPr>
            <a:cxnSpLocks/>
          </p:cNvCxnSpPr>
          <p:nvPr/>
        </p:nvCxnSpPr>
        <p:spPr>
          <a:xfrm>
            <a:off x="6096000" y="1179236"/>
            <a:ext cx="0" cy="484419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2FFCC32-ABDD-696C-0869-F1CB97AAF18E}"/>
              </a:ext>
            </a:extLst>
          </p:cNvPr>
          <p:cNvSpPr txBox="1">
            <a:spLocks/>
          </p:cNvSpPr>
          <p:nvPr/>
        </p:nvSpPr>
        <p:spPr>
          <a:xfrm>
            <a:off x="6411046" y="1179236"/>
            <a:ext cx="5204505" cy="1336776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it-IT" sz="1800" u="sng" dirty="0">
                <a:sym typeface="Helvetica Neue" panose="02000503000000020004"/>
              </a:rPr>
              <a:t>3. Modalità predefinita: </a:t>
            </a:r>
          </a:p>
          <a:p>
            <a:r>
              <a:rPr lang="it-IT" sz="1500" noProof="0" dirty="0"/>
              <a:t>Ogni volta che l'auto si riavvia, passa automaticamente alla modalità EV</a:t>
            </a:r>
            <a:r>
              <a:rPr lang="it-IT" sz="1500" b="0" noProof="0" dirty="0">
                <a:solidFill>
                  <a:schemeClr val="tx1"/>
                </a:solidFill>
              </a:rPr>
              <a:t>, indipendentemente dalla modalità che era inserita al momento dello spegnimento. 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94FB359C-448F-2683-D819-1A360262F0CE}"/>
              </a:ext>
            </a:extLst>
          </p:cNvPr>
          <p:cNvSpPr txBox="1">
            <a:spLocks/>
          </p:cNvSpPr>
          <p:nvPr/>
        </p:nvSpPr>
        <p:spPr>
          <a:xfrm>
            <a:off x="6467582" y="4077519"/>
            <a:ext cx="5204504" cy="767390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it-IT" noProof="0" dirty="0"/>
              <a:t>Consigliare ai clienti di selezionare la modalità energetica più adatta al viaggio per godere della massima efficienza e autonomia.</a:t>
            </a:r>
          </a:p>
        </p:txBody>
      </p:sp>
      <p:pic>
        <p:nvPicPr>
          <p:cNvPr id="11" name="Immagine 10" descr="Immagine che contiene testo, schermata, multimediale, Carattere&#10;&#10;Descrizione generata automaticamente">
            <a:extLst>
              <a:ext uri="{FF2B5EF4-FFF2-40B4-BE49-F238E27FC236}">
                <a16:creationId xmlns:a16="http://schemas.microsoft.com/office/drawing/2014/main" id="{9BAFA7BD-4229-43FA-08C1-0BA68B349BA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62"/>
          <a:stretch/>
        </p:blipFill>
        <p:spPr>
          <a:xfrm>
            <a:off x="6553303" y="2758528"/>
            <a:ext cx="4627381" cy="10764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7759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DE39B-7160-09AE-E63F-1464C4E7C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E3E91D3-28AA-89E6-2CF2-E270FA1CF00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0DA25080-91BC-F4C7-043A-8B7D340E0392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2A15FAD8-9EDF-68E8-A318-BB1DF0941E2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B1CD4B1-EF69-0ADE-044D-AC27DE93A007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 noProof="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5AE6D8-3650-2FA4-EB05-6998919B079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it-IT" noProof="0"/>
              <a:t>Specifiche tecniche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7B8A868-3C47-7477-F220-526CEE9B968D}"/>
              </a:ext>
            </a:extLst>
          </p:cNvPr>
          <p:cNvSpPr txBox="1"/>
          <p:nvPr/>
        </p:nvSpPr>
        <p:spPr>
          <a:xfrm>
            <a:off x="6809739" y="464696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 dirty="0"/>
              <a:t>Conclusione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DCF1D9E-C530-DAFB-1393-98111360818F}"/>
              </a:ext>
            </a:extLst>
          </p:cNvPr>
          <p:cNvSpPr txBox="1"/>
          <p:nvPr/>
        </p:nvSpPr>
        <p:spPr>
          <a:xfrm>
            <a:off x="6809739" y="3431691"/>
            <a:ext cx="4981063" cy="6460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 dirty="0"/>
              <a:t>Il tuo ruolo è assolutamente fondamentale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E085AA2-BE8F-B4BD-AC4C-A239C3901978}"/>
              </a:ext>
            </a:extLst>
          </p:cNvPr>
          <p:cNvSpPr txBox="1"/>
          <p:nvPr/>
        </p:nvSpPr>
        <p:spPr>
          <a:xfrm>
            <a:off x="6809739" y="416231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 dirty="0"/>
              <a:t>In viaggio con il nostro cliente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788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B6C1F-9D61-5181-5A85-9C1DDD4A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34E5FA66-4195-89AB-4B76-697782C505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 dirty="0">
                <a:solidFill>
                  <a:schemeClr val="tx2">
                    <a:lumMod val="50000"/>
                  </a:schemeClr>
                </a:solidFill>
              </a:rPr>
              <a:t>3. Specifiche tecniche</a:t>
            </a:r>
            <a:br>
              <a:rPr lang="it-IT" sz="3200" noProof="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 dirty="0"/>
              <a:t>B10 </a:t>
            </a:r>
            <a:r>
              <a:rPr lang="it-IT" noProof="0" dirty="0" err="1"/>
              <a:t>Reev</a:t>
            </a:r>
            <a:r>
              <a:rPr lang="it-IT" noProof="0" dirty="0"/>
              <a:t> - Punti salienti</a:t>
            </a: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6124DD8-D3FA-7238-8F13-FA5B4E727F82}"/>
              </a:ext>
            </a:extLst>
          </p:cNvPr>
          <p:cNvSpPr txBox="1">
            <a:spLocks/>
          </p:cNvSpPr>
          <p:nvPr/>
        </p:nvSpPr>
        <p:spPr>
          <a:xfrm>
            <a:off x="6589486" y="948785"/>
            <a:ext cx="5456240" cy="47192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marL="0" marR="0" indent="0" algn="l" defTabSz="1218834" rtl="0" latinLnBrk="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1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0" marR="0" indent="45706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marR="0" indent="914126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marR="0" indent="1371189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marR="0" indent="1828251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0" marR="0" indent="2285314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0" marR="0" indent="2742377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0" marR="0" indent="3199440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0" marR="0" indent="365650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ctr" defTabSz="12188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ncode Sans"/>
                <a:ea typeface="Encode Sans"/>
                <a:cs typeface="Arial" panose="020B0604020202020204" pitchFamily="34" charset="0"/>
                <a:sym typeface="Helvetica Neue" panose="02000503000000020004"/>
              </a:rPr>
              <a:t>Rifornimento multi-energia</a:t>
            </a: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E4A95CD3-9B95-B9E8-1DB4-48DC7793C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057583"/>
              </p:ext>
            </p:extLst>
          </p:nvPr>
        </p:nvGraphicFramePr>
        <p:xfrm>
          <a:off x="742950" y="1386891"/>
          <a:ext cx="5657849" cy="3726672"/>
        </p:xfrm>
        <a:graphic>
          <a:graphicData uri="http://schemas.openxmlformats.org/drawingml/2006/table">
            <a:tbl>
              <a:tblPr firstRow="1" bandRow="1"/>
              <a:tblGrid>
                <a:gridCol w="1632605">
                  <a:extLst>
                    <a:ext uri="{9D8B030D-6E8A-4147-A177-3AD203B41FA5}">
                      <a16:colId xmlns:a16="http://schemas.microsoft.com/office/drawing/2014/main" val="3320663809"/>
                    </a:ext>
                  </a:extLst>
                </a:gridCol>
                <a:gridCol w="2284519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1740725">
                  <a:extLst>
                    <a:ext uri="{9D8B030D-6E8A-4147-A177-3AD203B41FA5}">
                      <a16:colId xmlns:a16="http://schemas.microsoft.com/office/drawing/2014/main" val="2766444598"/>
                    </a:ext>
                  </a:extLst>
                </a:gridCol>
              </a:tblGrid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it-IT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Motori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b="0" i="0" u="none" strike="noStrike" cap="none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Elettrico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160 kW (218 CV)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b="0" i="0" u="none" strike="noStrike" kern="1200" cap="none" spc="0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ICE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1,5 litri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it-IT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Batteria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Capacità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18,8 kWh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01754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noProof="0">
                          <a:solidFill>
                            <a:schemeClr val="accent1"/>
                          </a:solidFill>
                        </a:rPr>
                        <a:t>Autonomia 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EV </a:t>
                      </a:r>
                      <a:r>
                        <a:rPr lang="it-IT" sz="14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 </a:t>
                      </a:r>
                      <a:r>
                        <a:rPr lang="it-IT" sz="1600" b="0" i="0" u="none" strike="noStrike" cap="none" baseline="0" noProof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82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663688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Totale combinato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900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207500"/>
                  </a:ext>
                </a:extLst>
              </a:tr>
              <a:tr h="6607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noProof="0">
                          <a:solidFill>
                            <a:schemeClr val="accent1"/>
                          </a:solidFill>
                        </a:rPr>
                        <a:t>Consumo</a:t>
                      </a:r>
                      <a:r>
                        <a:rPr lang="it-IT" sz="1600" noProof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it-IT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b="0" i="0" u="none" strike="noStrike" cap="none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Carburante (Combinato)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 dirty="0">
                          <a:solidFill>
                            <a:schemeClr val="tx1"/>
                          </a:solidFill>
                        </a:rPr>
                        <a:t>2,6 l/100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804588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600" b="0" i="0" u="none" strike="noStrike" kern="1200" cap="none" spc="0" baseline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cs typeface="+mn-cs"/>
                          <a:sym typeface="Helvetica Neue" panose="02000503000000020004"/>
                        </a:rPr>
                        <a:t>Carburante (bassa carica batteria **)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it-IT" sz="1600" b="0" i="0" u="none" strike="noStrike" kern="1200" cap="none" spc="0" baseline="0" noProof="0" dirty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+mn-ea"/>
                          <a:cs typeface="+mn-cs"/>
                          <a:sym typeface="Helvetica Neue" panose="02000503000000020004"/>
                        </a:rPr>
                        <a:t>6,2 l/100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946701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Emissioni di CO</a:t>
                      </a:r>
                      <a:r>
                        <a:rPr lang="it-IT" sz="1600" baseline="-250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i="0" u="none" strike="noStrike" cap="none" baseline="0" noProof="0" dirty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59 g/km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5799277"/>
                  </a:ext>
                </a:extLst>
              </a:tr>
            </a:tbl>
          </a:graphicData>
        </a:graphic>
      </p:graphicFrame>
      <p:sp>
        <p:nvSpPr>
          <p:cNvPr id="5" name="Textplatzhalter 1">
            <a:extLst>
              <a:ext uri="{FF2B5EF4-FFF2-40B4-BE49-F238E27FC236}">
                <a16:creationId xmlns:a16="http://schemas.microsoft.com/office/drawing/2014/main" id="{1B5E766A-2442-FD06-099D-FA4EDD7A19B8}"/>
              </a:ext>
            </a:extLst>
          </p:cNvPr>
          <p:cNvSpPr txBox="1">
            <a:spLocks/>
          </p:cNvSpPr>
          <p:nvPr/>
        </p:nvSpPr>
        <p:spPr>
          <a:xfrm>
            <a:off x="742950" y="5552465"/>
            <a:ext cx="4965095" cy="2682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kern="0" cap="none" spc="0" normalizeH="0" baseline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cs typeface="Times New Roman" panose="02020603050405020304" pitchFamily="18" charset="0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r>
              <a:rPr lang="it-IT"/>
              <a:t>** Quando il livello di carica della batteria è basso (&lt;15%)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C98DB64-7621-2788-CB9C-77C098352C97}"/>
              </a:ext>
            </a:extLst>
          </p:cNvPr>
          <p:cNvSpPr txBox="1"/>
          <p:nvPr/>
        </p:nvSpPr>
        <p:spPr>
          <a:xfrm>
            <a:off x="742950" y="5290855"/>
            <a:ext cx="235452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Dati in corso di omologazione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300CBA39-0420-0D52-4FA0-19679DBDE390}"/>
              </a:ext>
            </a:extLst>
          </p:cNvPr>
          <p:cNvCxnSpPr/>
          <p:nvPr/>
        </p:nvCxnSpPr>
        <p:spPr>
          <a:xfrm>
            <a:off x="6589486" y="948785"/>
            <a:ext cx="0" cy="4960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B1F9A57-5523-2DDE-2B5C-0E36D5BE333F}"/>
              </a:ext>
            </a:extLst>
          </p:cNvPr>
          <p:cNvSpPr txBox="1"/>
          <p:nvPr/>
        </p:nvSpPr>
        <p:spPr>
          <a:xfrm>
            <a:off x="6778174" y="2539949"/>
            <a:ext cx="2108248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+mn-cs"/>
              </a:rPr>
              <a:t>Ricarica CA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6.6kW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b="1" noProof="0" dirty="0"/>
              <a:t>~ 3,5 ore</a:t>
            </a:r>
            <a:r>
              <a:rPr kumimoji="0" lang="it-IT" sz="14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 per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la ricarica completa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68347187-2C98-754F-E5E9-130B7B8DA00F}"/>
              </a:ext>
            </a:extLst>
          </p:cNvPr>
          <p:cNvSpPr txBox="1"/>
          <p:nvPr/>
        </p:nvSpPr>
        <p:spPr>
          <a:xfrm>
            <a:off x="9362942" y="2558231"/>
            <a:ext cx="2382590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it-IT" sz="1400" b="1" noProof="0" dirty="0">
                <a:solidFill>
                  <a:schemeClr val="accent1"/>
                </a:solidFill>
              </a:rPr>
              <a:t>Ricarica CC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b="1" noProof="0" dirty="0"/>
              <a:t>46kW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~30 min per la ricarica 30%-80%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86DA7278-F32B-16CC-3150-E9484E9DC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3605" y="1597377"/>
            <a:ext cx="876302" cy="876302"/>
          </a:xfrm>
          <a:prstGeom prst="rect">
            <a:avLst/>
          </a:prstGeom>
        </p:spPr>
      </p:pic>
      <p:sp>
        <p:nvSpPr>
          <p:cNvPr id="14" name="TextBox 9">
            <a:extLst>
              <a:ext uri="{FF2B5EF4-FFF2-40B4-BE49-F238E27FC236}">
                <a16:creationId xmlns:a16="http://schemas.microsoft.com/office/drawing/2014/main" id="{EE13FE6C-45E5-FAAB-E9B0-41A4C5D1B104}"/>
              </a:ext>
            </a:extLst>
          </p:cNvPr>
          <p:cNvSpPr txBox="1"/>
          <p:nvPr/>
        </p:nvSpPr>
        <p:spPr>
          <a:xfrm>
            <a:off x="7328918" y="4473528"/>
            <a:ext cx="36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1400" b="1" noProof="0">
                <a:solidFill>
                  <a:schemeClr val="accent1"/>
                </a:solidFill>
              </a:rPr>
              <a:t>Serbatoio carburante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50L</a:t>
            </a:r>
          </a:p>
        </p:txBody>
      </p:sp>
      <p:pic>
        <p:nvPicPr>
          <p:cNvPr id="15" name="Immagine 14" descr="Immagine che contiene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53E13184-C99C-A701-C1A2-7C56A70021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785" y="3561106"/>
            <a:ext cx="756265" cy="756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9931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D84EE-16E3-82A8-6405-9F359E0D8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6900F2-6C05-94BF-C2AC-A8DE508070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 dirty="0">
                <a:solidFill>
                  <a:schemeClr val="tx2">
                    <a:lumMod val="50000"/>
                  </a:schemeClr>
                </a:solidFill>
              </a:rPr>
              <a:t>3. Specifiche tecniche</a:t>
            </a:r>
            <a:br>
              <a:rPr lang="it-IT" sz="3200" noProof="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 dirty="0"/>
              <a:t>B10</a:t>
            </a:r>
            <a:r>
              <a:rPr lang="it-IT" noProof="0" dirty="0">
                <a:solidFill>
                  <a:srgbClr val="FF0000"/>
                </a:solidFill>
              </a:rPr>
              <a:t> </a:t>
            </a:r>
            <a:r>
              <a:rPr lang="it-IT" dirty="0" err="1"/>
              <a:t>REev</a:t>
            </a:r>
            <a:r>
              <a:rPr lang="it-IT" dirty="0"/>
              <a:t> - </a:t>
            </a:r>
            <a:r>
              <a:rPr lang="it-IT" noProof="0" dirty="0"/>
              <a:t>Riepilogo e confronto BEV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3ACFE76-2C41-D306-E525-AA45ED5C48C9}"/>
              </a:ext>
            </a:extLst>
          </p:cNvPr>
          <p:cNvSpPr/>
          <p:nvPr/>
        </p:nvSpPr>
        <p:spPr>
          <a:xfrm>
            <a:off x="1269983" y="1714951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134CE01-E7E4-5FD6-81F5-EC8D4D7A2705}"/>
              </a:ext>
            </a:extLst>
          </p:cNvPr>
          <p:cNvSpPr/>
          <p:nvPr/>
        </p:nvSpPr>
        <p:spPr>
          <a:xfrm>
            <a:off x="1269983" y="2305330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0CA76F8-100D-902C-5221-1A25FB46139D}"/>
              </a:ext>
            </a:extLst>
          </p:cNvPr>
          <p:cNvSpPr/>
          <p:nvPr/>
        </p:nvSpPr>
        <p:spPr>
          <a:xfrm>
            <a:off x="1269983" y="290994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0B7519F3-B7D4-E75E-4D94-23447996FADF}"/>
              </a:ext>
            </a:extLst>
          </p:cNvPr>
          <p:cNvSpPr/>
          <p:nvPr/>
        </p:nvSpPr>
        <p:spPr>
          <a:xfrm>
            <a:off x="1269983" y="349119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0EE9BAD8-8810-825A-927F-9223864A76F0}"/>
              </a:ext>
            </a:extLst>
          </p:cNvPr>
          <p:cNvSpPr/>
          <p:nvPr/>
        </p:nvSpPr>
        <p:spPr>
          <a:xfrm>
            <a:off x="1269983" y="4085854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AF3BA03A-D387-916E-684C-BDBC944059CE}"/>
              </a:ext>
            </a:extLst>
          </p:cNvPr>
          <p:cNvSpPr/>
          <p:nvPr/>
        </p:nvSpPr>
        <p:spPr>
          <a:xfrm>
            <a:off x="1269983" y="4669137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DA29CEE-879C-60DC-4CF9-051E2AD15EA5}"/>
              </a:ext>
            </a:extLst>
          </p:cNvPr>
          <p:cNvSpPr/>
          <p:nvPr/>
        </p:nvSpPr>
        <p:spPr>
          <a:xfrm>
            <a:off x="1269983" y="5267216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graphicFrame>
        <p:nvGraphicFramePr>
          <p:cNvPr id="25" name="Table 6">
            <a:extLst>
              <a:ext uri="{FF2B5EF4-FFF2-40B4-BE49-F238E27FC236}">
                <a16:creationId xmlns:a16="http://schemas.microsoft.com/office/drawing/2014/main" id="{9914E03C-1E0B-61CE-90D0-C281068210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494949"/>
              </p:ext>
            </p:extLst>
          </p:nvPr>
        </p:nvGraphicFramePr>
        <p:xfrm>
          <a:off x="1269983" y="1095774"/>
          <a:ext cx="9864000" cy="4445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000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3168000">
                  <a:extLst>
                    <a:ext uri="{9D8B030D-6E8A-4147-A177-3AD203B41FA5}">
                      <a16:colId xmlns:a16="http://schemas.microsoft.com/office/drawing/2014/main" val="2148856449"/>
                    </a:ext>
                  </a:extLst>
                </a:gridCol>
                <a:gridCol w="3204000">
                  <a:extLst>
                    <a:ext uri="{9D8B030D-6E8A-4147-A177-3AD203B41FA5}">
                      <a16:colId xmlns:a16="http://schemas.microsoft.com/office/drawing/2014/main" val="1295110949"/>
                    </a:ext>
                  </a:extLst>
                </a:gridCol>
              </a:tblGrid>
              <a:tr h="295003">
                <a:tc>
                  <a:txBody>
                    <a:bodyPr/>
                    <a:lstStyle/>
                    <a:p>
                      <a:endParaRPr lang="en-US" sz="1600" noProof="0" dirty="0"/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noProof="0" dirty="0"/>
                        <a:t>B10 </a:t>
                      </a:r>
                      <a:r>
                        <a:rPr lang="it-IT" sz="1600" b="1" noProof="0" dirty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cs"/>
                        </a:rPr>
                        <a:t>REEV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noProof="0" dirty="0"/>
                        <a:t>B10 BEV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Capacità batteria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18,8kWh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56,2-67,1 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Autonomia EV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82 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 361-434 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Autonomia totale combinata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900 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361-434 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Motore elettrico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160 kW (218 CV)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160 kW (218 CV)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Velocità massima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170 km/h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170 km/h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Accelerazione 0-100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7,5 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8 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Potenza di ricarica CA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6,6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11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Potenza di ricarica CC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46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140-168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Serbatoio del carburante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50L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Consumo elettrico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17,8 kW/100km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17,2-17,3 kW/100km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Motore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1.5L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Emissioni di CO</a:t>
                      </a:r>
                      <a:r>
                        <a:rPr lang="it-IT" sz="1400" b="1" baseline="-250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2</a:t>
                      </a:r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59 g/100km*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0 g/100km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Peso (kg)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1.760 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1.780-1.845 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Dimensioni del bagagliaio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330 litri **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i="0" u="none" strike="noStrike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  <a:ea typeface="+mn-ea"/>
                          <a:cs typeface="+mn-cs"/>
                        </a:rPr>
                        <a:t>430 litri 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039FC71-D58C-C275-4B0E-F514FDF24AD3}"/>
              </a:ext>
            </a:extLst>
          </p:cNvPr>
          <p:cNvSpPr txBox="1"/>
          <p:nvPr/>
        </p:nvSpPr>
        <p:spPr>
          <a:xfrm>
            <a:off x="742951" y="5651941"/>
            <a:ext cx="31593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cap="none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Dati in corso di omologazione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cap="none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** Cassetta degli attrezzi più grande sulla REEV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0435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EBD91-D90F-E98B-28A2-7FEA39AB4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">
            <a:extLst>
              <a:ext uri="{FF2B5EF4-FFF2-40B4-BE49-F238E27FC236}">
                <a16:creationId xmlns:a16="http://schemas.microsoft.com/office/drawing/2014/main" id="{7AFD6ECA-CD35-07BE-A51F-CDEBC62DD325}"/>
              </a:ext>
            </a:extLst>
          </p:cNvPr>
          <p:cNvSpPr txBox="1">
            <a:spLocks/>
          </p:cNvSpPr>
          <p:nvPr/>
        </p:nvSpPr>
        <p:spPr>
          <a:xfrm>
            <a:off x="8532988" y="1858366"/>
            <a:ext cx="1689690" cy="38196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800" b="1" i="0" u="none" strike="sng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ea"/>
              <a:cs typeface="Times New Roman" panose="02020603050405020304" pitchFamily="18" charset="0"/>
              <a:sym typeface="Helvetica Neue" panose="02000503000000020004"/>
            </a:endParaRPr>
          </a:p>
        </p:txBody>
      </p: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9636210F-DFC5-9E8C-139B-83F2F54F331A}"/>
              </a:ext>
            </a:extLst>
          </p:cNvPr>
          <p:cNvSpPr txBox="1">
            <a:spLocks/>
          </p:cNvSpPr>
          <p:nvPr/>
        </p:nvSpPr>
        <p:spPr>
          <a:xfrm>
            <a:off x="628120" y="2349927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Frunk non disponibile sotto il cofano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5FBB94D7-3201-9AD3-95AB-6B7D9EED0F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75" t="23597" r="697" b="18607"/>
          <a:stretch/>
        </p:blipFill>
        <p:spPr>
          <a:xfrm flipH="1">
            <a:off x="4971859" y="3265651"/>
            <a:ext cx="3267425" cy="1391182"/>
          </a:xfrm>
          <a:prstGeom prst="rect">
            <a:avLst/>
          </a:prstGeom>
        </p:spPr>
      </p:pic>
      <p:sp>
        <p:nvSpPr>
          <p:cNvPr id="16" name="Textplatzhalter 1">
            <a:extLst>
              <a:ext uri="{FF2B5EF4-FFF2-40B4-BE49-F238E27FC236}">
                <a16:creationId xmlns:a16="http://schemas.microsoft.com/office/drawing/2014/main" id="{93220F71-15FB-73C4-B684-233D80194BF0}"/>
              </a:ext>
            </a:extLst>
          </p:cNvPr>
          <p:cNvSpPr txBox="1">
            <a:spLocks/>
          </p:cNvSpPr>
          <p:nvPr/>
        </p:nvSpPr>
        <p:spPr>
          <a:xfrm>
            <a:off x="628120" y="3790267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Sportellino di rifornimento carburante sul </a:t>
            </a:r>
            <a:r>
              <a:rPr lang="it-IT" sz="1600" b="1">
                <a:solidFill>
                  <a:schemeClr val="accent1"/>
                </a:solidFill>
                <a:ea typeface=""/>
                <a:cs typeface="Times New Roman" panose="02020603050405020304" pitchFamily="18" charset="0"/>
                <a:sym typeface="Helvetica Neue" panose="02000503000000020004"/>
              </a:rPr>
              <a:t>lato sinistro</a:t>
            </a:r>
          </a:p>
        </p:txBody>
      </p:sp>
      <p:sp>
        <p:nvSpPr>
          <p:cNvPr id="17" name="Textplatzhalter 1">
            <a:extLst>
              <a:ext uri="{FF2B5EF4-FFF2-40B4-BE49-F238E27FC236}">
                <a16:creationId xmlns:a16="http://schemas.microsoft.com/office/drawing/2014/main" id="{67B56725-F8F5-7AF1-0899-8189185B9723}"/>
              </a:ext>
            </a:extLst>
          </p:cNvPr>
          <p:cNvSpPr txBox="1">
            <a:spLocks/>
          </p:cNvSpPr>
          <p:nvPr/>
        </p:nvSpPr>
        <p:spPr>
          <a:xfrm>
            <a:off x="628120" y="5068560"/>
            <a:ext cx="3374713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Impianto di scarico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51CD0F6-2230-54FD-FCAB-F7140F07F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29" t="13067" r="1129" b="13392"/>
          <a:stretch/>
        </p:blipFill>
        <p:spPr>
          <a:xfrm>
            <a:off x="4971859" y="4705991"/>
            <a:ext cx="3267425" cy="1391182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D974FE5-88B3-3A90-FF8B-D6FE3AA5E510}"/>
              </a:ext>
            </a:extLst>
          </p:cNvPr>
          <p:cNvSpPr txBox="1"/>
          <p:nvPr/>
        </p:nvSpPr>
        <p:spPr>
          <a:xfrm>
            <a:off x="538955" y="1141075"/>
            <a:ext cx="111727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Altre differenze </a:t>
            </a:r>
            <a:r>
              <a:rPr kumimoji="0" lang="it-IT" sz="1800" b="1" i="0" u="none" strike="noStrike" cap="none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</a:t>
            </a:r>
            <a:r>
              <a:rPr lang="it-IT" b="1" noProof="0">
                <a:solidFill>
                  <a:prstClr val="black">
                    <a:lumMod val="75000"/>
                    <a:lumOff val="25000"/>
                  </a:prstClr>
                </a:solidFill>
              </a:rPr>
              <a:t>EV </a:t>
            </a:r>
            <a:r>
              <a:rPr kumimoji="0" lang="it-IT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vs. BEV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B5FD79C-116A-CDD0-3219-A7952645BDFD}"/>
              </a:ext>
            </a:extLst>
          </p:cNvPr>
          <p:cNvSpPr txBox="1"/>
          <p:nvPr/>
        </p:nvSpPr>
        <p:spPr>
          <a:xfrm>
            <a:off x="4971859" y="1415157"/>
            <a:ext cx="326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REEV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ED25969-C89D-493D-D140-3B5FCF169638}"/>
              </a:ext>
            </a:extLst>
          </p:cNvPr>
          <p:cNvSpPr txBox="1"/>
          <p:nvPr/>
        </p:nvSpPr>
        <p:spPr>
          <a:xfrm>
            <a:off x="8475282" y="1415157"/>
            <a:ext cx="2876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BEV</a:t>
            </a:r>
          </a:p>
        </p:txBody>
      </p:sp>
      <p:pic>
        <p:nvPicPr>
          <p:cNvPr id="4" name="Immagine 3" descr="Immagine che contiene veicolo, automobile, bagagliai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CDAE61B9-0EDB-B19C-CA95-2E5D992C55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31581"/>
          <a:stretch>
            <a:fillRect/>
          </a:stretch>
        </p:blipFill>
        <p:spPr>
          <a:xfrm>
            <a:off x="4971857" y="1758240"/>
            <a:ext cx="3267423" cy="143599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72B19AF-453F-BFB2-2835-83331349E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z="1000" b="0" i="0" u="none" strike="noStrike" cap="all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3. Specifiche tecniche</a:t>
            </a:r>
            <a:br>
              <a:rPr lang="it-IT" dirty="0"/>
            </a:br>
            <a:r>
              <a:rPr lang="it-IT" dirty="0"/>
              <a:t>B10</a:t>
            </a: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dirty="0" err="1"/>
              <a:t>REev</a:t>
            </a:r>
            <a:r>
              <a:rPr lang="it-IT" dirty="0"/>
              <a:t> - Riepilogo e confronto BEV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02816D9-8B31-EBBF-F044-CAE4C5BCA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285" y="1761554"/>
            <a:ext cx="2907089" cy="143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4994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F2193-DEE4-D8F4-828E-31ABDBD52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F936D7D-B004-717B-96CA-F6762F6B72A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9DEEA192-6574-B688-8BBD-A448EBD8644E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7390E5D0-E9CA-BCB7-FA19-872B5392282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7804B11-5029-CF00-17CB-E335E9CEC96D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 noProof="0" dirty="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 dirty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 dirty="0"/>
              <a:t>Importante da sapere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DEB361A-F7FB-3FA5-444F-9427463DA27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it-IT" noProof="0"/>
              <a:t>Specifiche tecniche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3C81F4B-7C32-9F6F-E99F-0A147783377C}"/>
              </a:ext>
            </a:extLst>
          </p:cNvPr>
          <p:cNvSpPr txBox="1"/>
          <p:nvPr/>
        </p:nvSpPr>
        <p:spPr>
          <a:xfrm>
            <a:off x="6809739" y="3371853"/>
            <a:ext cx="4981063" cy="70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3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it-IT" noProof="0"/>
              <a:t>Il tuo ruolo è assolutamente fondamentale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13120C5-EA33-8E0D-761D-0288D45590E1}"/>
              </a:ext>
            </a:extLst>
          </p:cNvPr>
          <p:cNvSpPr txBox="1"/>
          <p:nvPr/>
        </p:nvSpPr>
        <p:spPr>
          <a:xfrm>
            <a:off x="6809739" y="464696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 dirty="0"/>
              <a:t>Conclusione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06A6E8A-BAEF-3C84-7065-A9C38C56233E}"/>
              </a:ext>
            </a:extLst>
          </p:cNvPr>
          <p:cNvSpPr txBox="1"/>
          <p:nvPr/>
        </p:nvSpPr>
        <p:spPr>
          <a:xfrm>
            <a:off x="6809739" y="416231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/>
              <a:t>In viaggio con il nostro cliente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325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27AC421-54B2-F465-BE99-EEA7A5EA1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4. IL TUO RUOLO È ASSOLUTAMENTE FONDAMENTALE</a:t>
            </a:r>
            <a:br>
              <a:rPr lang="it-IT" b="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/>
              <a:t>ENTRIAMO IN CONCESSIONARIA </a:t>
            </a:r>
          </a:p>
        </p:txBody>
      </p: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5DBD5228-1496-37B4-B14C-8308BA4098F0}"/>
              </a:ext>
            </a:extLst>
          </p:cNvPr>
          <p:cNvSpPr txBox="1">
            <a:spLocks/>
          </p:cNvSpPr>
          <p:nvPr/>
        </p:nvSpPr>
        <p:spPr>
          <a:xfrm>
            <a:off x="742951" y="1399396"/>
            <a:ext cx="10896599" cy="4713085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Ora che padroneggi la tecnologia, </a:t>
            </a:r>
            <a:r>
              <a:rPr kumimoji="0" lang="it-IT" sz="160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è il momento di entrare in concessionaria e di prepararti a incontrare i nostri clienti</a:t>
            </a:r>
            <a:r>
              <a:rPr lang="it-IT" b="0" dirty="0">
                <a:solidFill>
                  <a:schemeClr val="tx1"/>
                </a:solidFill>
                <a:latin typeface="Montserrat"/>
                <a:sym typeface="Helvetica Neue" panose="02000503000000020004"/>
              </a:rPr>
              <a:t>.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Prima di iniziare, chiediti: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/>
              <a:ea typeface="+mn-ea"/>
              <a:cs typeface="Arial" panose="020B0604020202020204" pitchFamily="34" charset="0"/>
              <a:sym typeface="Helvetica Neue" panose="02000503000000020004"/>
            </a:endParaRPr>
          </a:p>
          <a:p>
            <a:pPr marL="1619250" indent="-342900">
              <a:defRPr/>
            </a:pPr>
            <a:r>
              <a:rPr kumimoji="0" lang="it-IT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SONO </a:t>
            </a:r>
            <a:r>
              <a:rPr lang="it-IT" sz="2800" dirty="0"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ASSOLUTAMENTE </a:t>
            </a:r>
            <a:r>
              <a:rPr kumimoji="0" lang="it-IT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PREPARATO?</a:t>
            </a:r>
          </a:p>
          <a:p>
            <a:pPr marL="161925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586C98"/>
                </a:solidFill>
              </a:rPr>
              <a:t>HAI LA SENSAZIONE DI AVER ACQUISITO TUTTE LE CONOSCENZE CHE TI SERVONO?</a:t>
            </a:r>
          </a:p>
          <a:p>
            <a:pPr marL="161925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586C98"/>
                </a:solidFill>
              </a:rPr>
              <a:t>HAI ESPLORATO IL SISTEMA DI INFOTAINMENT E LA SESSIONE DELLE MODALITÀ DI GUIDA?</a:t>
            </a:r>
          </a:p>
          <a:p>
            <a:pPr marL="161925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586C98"/>
                </a:solidFill>
              </a:rPr>
              <a:t>HAI PROVATO LA VETTURA UTILIZZANDO LE 4 MODALITÀ ENERGETICHE?</a:t>
            </a:r>
          </a:p>
          <a:p>
            <a:pPr marL="1527175" lvl="0">
              <a:defRPr/>
            </a:pPr>
            <a:endParaRPr lang="en-US" b="0" dirty="0">
              <a:solidFill>
                <a:schemeClr val="tx1"/>
              </a:solidFill>
              <a:latin typeface="Montserrat"/>
              <a:sym typeface="Helvetica Neue" panose="02000503000000020004"/>
            </a:endParaRPr>
          </a:p>
          <a:p>
            <a:pPr marL="1257300" lvl="0">
              <a:defRPr/>
            </a:pPr>
            <a:r>
              <a:rPr lang="it-IT" b="0" dirty="0">
                <a:solidFill>
                  <a:schemeClr val="tx1"/>
                </a:solidFill>
                <a:sym typeface="Helvetica Neue" panose="02000503000000020004"/>
              </a:rPr>
              <a:t>Rivediamo alcuni punti chiave che devono essere sempre condivisi con i clienti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571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FCB02-A2E9-0F3F-5EA4-23C150CB9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DC59996-3B94-A704-1D0F-261514A50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6228B4B6-06CD-BD9D-8896-2040231AE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it-IT" sz="1000" b="0" i="0" u="none" strike="noStrike" cap="all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IL TUO RUOLO È ASSOLUTAMENTE FONDAMENTALE</a:t>
            </a:r>
            <a:br>
              <a:rPr lang="it-IT" noProof="0" dirty="0"/>
            </a:br>
            <a:r>
              <a:rPr lang="it-IT" noProof="0" dirty="0"/>
              <a:t>1. LIVELLI </a:t>
            </a:r>
            <a:r>
              <a:rPr lang="it-IT" noProof="0" dirty="0" err="1"/>
              <a:t>SoC</a:t>
            </a:r>
            <a:endParaRPr lang="it-IT" noProof="0" dirty="0"/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97366C8A-5B16-3181-3D79-FA3A10FC204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rot="21057555" flipH="1">
            <a:off x="1414891" y="1105238"/>
            <a:ext cx="2699016" cy="1818937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DF74D67-6391-EBA9-F0CA-9FC9C347F6A5}"/>
              </a:ext>
            </a:extLst>
          </p:cNvPr>
          <p:cNvSpPr/>
          <p:nvPr/>
        </p:nvSpPr>
        <p:spPr>
          <a:xfrm flipH="1">
            <a:off x="1848134" y="1281815"/>
            <a:ext cx="2175390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 quali </a:t>
            </a:r>
            <a:r>
              <a:rPr lang="it-IT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livelli di </a:t>
            </a:r>
            <a:r>
              <a:rPr lang="it-IT" sz="1400" b="1" noProof="0" dirty="0" err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SoC</a:t>
            </a:r>
            <a:r>
              <a:rPr lang="it-IT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compaiono le segnalazioni per consigliare la ricarica della batteria?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69DA307-489F-300C-8133-FD88A0B676CD}"/>
              </a:ext>
            </a:extLst>
          </p:cNvPr>
          <p:cNvSpPr txBox="1"/>
          <p:nvPr/>
        </p:nvSpPr>
        <p:spPr>
          <a:xfrm>
            <a:off x="4355740" y="1307573"/>
            <a:ext cx="750129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600" noProof="0" dirty="0">
                <a:cs typeface="Arial" panose="020B0604020202020204" pitchFamily="34" charset="0"/>
              </a:rPr>
              <a:t>Come per qualsiasi vettura elettrica, 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prestazioni</a:t>
            </a:r>
            <a:r>
              <a:rPr lang="it-IT" sz="1600" b="1" noProof="0" dirty="0">
                <a:cs typeface="Arial" panose="020B0604020202020204" pitchFamily="34" charset="0"/>
              </a:rPr>
              <a:t> </a:t>
            </a:r>
            <a:r>
              <a:rPr lang="it-IT" sz="1600" noProof="0" dirty="0">
                <a:cs typeface="Arial" panose="020B0604020202020204" pitchFamily="34" charset="0"/>
              </a:rPr>
              <a:t>sono influenzate dallo 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stato di carica della batteria (</a:t>
            </a:r>
            <a:r>
              <a:rPr lang="it-IT" sz="1600" b="1" noProof="0" dirty="0" err="1">
                <a:solidFill>
                  <a:schemeClr val="accent1"/>
                </a:solidFill>
                <a:cs typeface="Arial" panose="020B0604020202020204" pitchFamily="34" charset="0"/>
              </a:rPr>
              <a:t>SoC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)</a:t>
            </a:r>
            <a:r>
              <a:rPr lang="it-IT" sz="1600" noProof="0" dirty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it-IT" sz="1600" noProof="0" dirty="0">
                <a:cs typeface="Arial" panose="020B0604020202020204" pitchFamily="34" charset="0"/>
              </a:rPr>
              <a:t>e da altre condizioni ambientali.</a:t>
            </a:r>
          </a:p>
          <a:p>
            <a:pPr lvl="0">
              <a:spcAft>
                <a:spcPts val="1200"/>
              </a:spcAft>
              <a:defRPr/>
            </a:pPr>
            <a:r>
              <a:rPr lang="it-IT" sz="1600" noProof="0" dirty="0">
                <a:cs typeface="Arial" panose="020B0604020202020204" pitchFamily="34" charset="0"/>
              </a:rPr>
              <a:t>La tecnologia </a:t>
            </a:r>
            <a:r>
              <a:rPr lang="it-IT" sz="1600" noProof="0" dirty="0" err="1">
                <a:cs typeface="Arial" panose="020B0604020202020204" pitchFamily="34" charset="0"/>
              </a:rPr>
              <a:t>Leapmotor</a:t>
            </a:r>
            <a:r>
              <a:rPr lang="it-IT" sz="1600" noProof="0" dirty="0">
                <a:cs typeface="Arial" panose="020B0604020202020204" pitchFamily="34" charset="0"/>
              </a:rPr>
              <a:t> </a:t>
            </a:r>
            <a:r>
              <a:rPr lang="it-IT" sz="1600" dirty="0">
                <a:cs typeface="Arial" panose="020B0604020202020204" pitchFamily="34" charset="0"/>
              </a:rPr>
              <a:t>RE</a:t>
            </a:r>
            <a:r>
              <a:rPr lang="it-IT" sz="1600" noProof="0" dirty="0">
                <a:cs typeface="Arial" panose="020B0604020202020204" pitchFamily="34" charset="0"/>
              </a:rPr>
              <a:t>EV avverte il cliente in 3 fasi, a partire dal 20% di </a:t>
            </a:r>
            <a:r>
              <a:rPr lang="it-IT" sz="1600" noProof="0" dirty="0" err="1">
                <a:cs typeface="Arial" panose="020B0604020202020204" pitchFamily="34" charset="0"/>
              </a:rPr>
              <a:t>SoC</a:t>
            </a:r>
            <a:r>
              <a:rPr lang="it-IT" sz="1600" noProof="0" dirty="0">
                <a:cs typeface="Arial" panose="020B0604020202020204" pitchFamily="34" charset="0"/>
              </a:rPr>
              <a:t>, come mostrato di seguito: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995E0C1D-B2D3-FE05-F569-10B49A5F3493}"/>
              </a:ext>
            </a:extLst>
          </p:cNvPr>
          <p:cNvSpPr txBox="1"/>
          <p:nvPr/>
        </p:nvSpPr>
        <p:spPr>
          <a:xfrm>
            <a:off x="4283262" y="3306063"/>
            <a:ext cx="7358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LOW 20% </a:t>
            </a:r>
            <a:r>
              <a:rPr lang="it-IT" b="1" noProof="0" dirty="0" err="1">
                <a:solidFill>
                  <a:schemeClr val="accent1"/>
                </a:solidFill>
                <a:cs typeface="Arial" panose="020B0604020202020204" pitchFamily="34" charset="0"/>
              </a:rPr>
              <a:t>SoC</a:t>
            </a:r>
            <a:r>
              <a:rPr lang="it-IT" sz="1600" noProof="0" dirty="0">
                <a:cs typeface="Arial" panose="020B0604020202020204" pitchFamily="34" charset="0"/>
              </a:rPr>
              <a:t>: potenza in uscita limitata. 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Ricaricare a breve. 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361F79D0-5164-5985-C4F2-F82D74280B9C}"/>
              </a:ext>
            </a:extLst>
          </p:cNvPr>
          <p:cNvGrpSpPr/>
          <p:nvPr/>
        </p:nvGrpSpPr>
        <p:grpSpPr>
          <a:xfrm>
            <a:off x="3320606" y="4656206"/>
            <a:ext cx="847072" cy="860741"/>
            <a:chOff x="6867524" y="4194819"/>
            <a:chExt cx="1971675" cy="1971675"/>
          </a:xfrm>
        </p:grpSpPr>
        <p:pic>
          <p:nvPicPr>
            <p:cNvPr id="15" name="Elemento grafico 14" descr="Batteria scarica contorno">
              <a:extLst>
                <a:ext uri="{FF2B5EF4-FFF2-40B4-BE49-F238E27FC236}">
                  <a16:creationId xmlns:a16="http://schemas.microsoft.com/office/drawing/2014/main" id="{65733464-9D8E-6F4C-4A26-103B34E0E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67524" y="4194819"/>
              <a:ext cx="1971675" cy="1971675"/>
            </a:xfrm>
            <a:prstGeom prst="rect">
              <a:avLst/>
            </a:prstGeom>
          </p:spPr>
        </p:pic>
        <p:cxnSp>
          <p:nvCxnSpPr>
            <p:cNvPr id="16" name="Connettore diritto 15">
              <a:extLst>
                <a:ext uri="{FF2B5EF4-FFF2-40B4-BE49-F238E27FC236}">
                  <a16:creationId xmlns:a16="http://schemas.microsoft.com/office/drawing/2014/main" id="{35E83CC9-8DF5-62C1-673F-26A837682ACD}"/>
                </a:ext>
              </a:extLst>
            </p:cNvPr>
            <p:cNvCxnSpPr/>
            <p:nvPr/>
          </p:nvCxnSpPr>
          <p:spPr>
            <a:xfrm>
              <a:off x="7172325" y="485584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AFBB31DB-04B9-33FE-0560-AD5A6B0C0019}"/>
              </a:ext>
            </a:extLst>
          </p:cNvPr>
          <p:cNvGrpSpPr/>
          <p:nvPr/>
        </p:nvGrpSpPr>
        <p:grpSpPr>
          <a:xfrm>
            <a:off x="3339183" y="3859374"/>
            <a:ext cx="828495" cy="860741"/>
            <a:chOff x="6867524" y="2686469"/>
            <a:chExt cx="1971675" cy="1971675"/>
          </a:xfrm>
        </p:grpSpPr>
        <p:pic>
          <p:nvPicPr>
            <p:cNvPr id="25" name="Elemento grafico 24" descr="Batteria scarica contorno">
              <a:extLst>
                <a:ext uri="{FF2B5EF4-FFF2-40B4-BE49-F238E27FC236}">
                  <a16:creationId xmlns:a16="http://schemas.microsoft.com/office/drawing/2014/main" id="{67C81FA7-07F7-1E16-9D66-396857C34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67524" y="2686469"/>
              <a:ext cx="1971675" cy="1971675"/>
            </a:xfrm>
            <a:prstGeom prst="rect">
              <a:avLst/>
            </a:prstGeom>
          </p:spPr>
        </p:pic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4199729B-82EF-21A2-358C-7E33CD09DFF0}"/>
                </a:ext>
              </a:extLst>
            </p:cNvPr>
            <p:cNvCxnSpPr/>
            <p:nvPr/>
          </p:nvCxnSpPr>
          <p:spPr>
            <a:xfrm>
              <a:off x="7172325" y="334749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F4297C3B-5DA0-AAE8-65F4-BFDE815B0C54}"/>
                </a:ext>
              </a:extLst>
            </p:cNvPr>
            <p:cNvCxnSpPr/>
            <p:nvPr/>
          </p:nvCxnSpPr>
          <p:spPr>
            <a:xfrm>
              <a:off x="7343775" y="3347490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9C195F54-DFA0-9294-E073-7C95CFB9BEB7}"/>
              </a:ext>
            </a:extLst>
          </p:cNvPr>
          <p:cNvGrpSpPr/>
          <p:nvPr/>
        </p:nvGrpSpPr>
        <p:grpSpPr>
          <a:xfrm>
            <a:off x="3329895" y="3060358"/>
            <a:ext cx="828494" cy="860741"/>
            <a:chOff x="6867524" y="1499031"/>
            <a:chExt cx="1971675" cy="1971675"/>
          </a:xfrm>
        </p:grpSpPr>
        <p:pic>
          <p:nvPicPr>
            <p:cNvPr id="29" name="Elemento grafico 28" descr="Batteria scarica contorno">
              <a:extLst>
                <a:ext uri="{FF2B5EF4-FFF2-40B4-BE49-F238E27FC236}">
                  <a16:creationId xmlns:a16="http://schemas.microsoft.com/office/drawing/2014/main" id="{CF25830C-2986-A0DD-1D9C-A23F854C16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67524" y="1499031"/>
              <a:ext cx="1971675" cy="1971675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CC9C6E77-1274-543F-2261-B124FD37D028}"/>
                </a:ext>
              </a:extLst>
            </p:cNvPr>
            <p:cNvCxnSpPr/>
            <p:nvPr/>
          </p:nvCxnSpPr>
          <p:spPr>
            <a:xfrm>
              <a:off x="7172325" y="2160052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diritto 30">
              <a:extLst>
                <a:ext uri="{FF2B5EF4-FFF2-40B4-BE49-F238E27FC236}">
                  <a16:creationId xmlns:a16="http://schemas.microsoft.com/office/drawing/2014/main" id="{2167FD25-C42E-12A0-DF24-632ED08FAC83}"/>
                </a:ext>
              </a:extLst>
            </p:cNvPr>
            <p:cNvCxnSpPr/>
            <p:nvPr/>
          </p:nvCxnSpPr>
          <p:spPr>
            <a:xfrm>
              <a:off x="7343775" y="2160052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diritto 31">
              <a:extLst>
                <a:ext uri="{FF2B5EF4-FFF2-40B4-BE49-F238E27FC236}">
                  <a16:creationId xmlns:a16="http://schemas.microsoft.com/office/drawing/2014/main" id="{AB54D32D-666A-5D9A-C716-24016C0E7CC7}"/>
                </a:ext>
              </a:extLst>
            </p:cNvPr>
            <p:cNvCxnSpPr/>
            <p:nvPr/>
          </p:nvCxnSpPr>
          <p:spPr>
            <a:xfrm>
              <a:off x="7515225" y="2160052"/>
              <a:ext cx="0" cy="64463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6">
            <a:extLst>
              <a:ext uri="{FF2B5EF4-FFF2-40B4-BE49-F238E27FC236}">
                <a16:creationId xmlns:a16="http://schemas.microsoft.com/office/drawing/2014/main" id="{300068AC-8B53-F80C-BCA6-AC632F0E569E}"/>
              </a:ext>
            </a:extLst>
          </p:cNvPr>
          <p:cNvSpPr txBox="1"/>
          <p:nvPr/>
        </p:nvSpPr>
        <p:spPr>
          <a:xfrm>
            <a:off x="4283262" y="4904096"/>
            <a:ext cx="735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EXTREMELY LOW 10% </a:t>
            </a:r>
            <a:r>
              <a:rPr lang="it-IT" b="1" noProof="0" dirty="0" err="1">
                <a:solidFill>
                  <a:schemeClr val="accent1"/>
                </a:solidFill>
                <a:cs typeface="Arial" panose="020B0604020202020204" pitchFamily="34" charset="0"/>
              </a:rPr>
              <a:t>SoC</a:t>
            </a:r>
            <a:r>
              <a:rPr lang="it-IT" sz="1600" noProof="0" dirty="0">
                <a:cs typeface="Arial" panose="020B0604020202020204" pitchFamily="34" charset="0"/>
              </a:rPr>
              <a:t>: grave limitazione della potenza in uscita! 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Ricaricare immediatamente.</a:t>
            </a:r>
          </a:p>
        </p:txBody>
      </p:sp>
      <p:sp>
        <p:nvSpPr>
          <p:cNvPr id="34" name="TextBox 6">
            <a:extLst>
              <a:ext uri="{FF2B5EF4-FFF2-40B4-BE49-F238E27FC236}">
                <a16:creationId xmlns:a16="http://schemas.microsoft.com/office/drawing/2014/main" id="{9A96AB36-F057-3075-291A-4C498659ECF4}"/>
              </a:ext>
            </a:extLst>
          </p:cNvPr>
          <p:cNvSpPr txBox="1"/>
          <p:nvPr/>
        </p:nvSpPr>
        <p:spPr>
          <a:xfrm>
            <a:off x="4283261" y="4105079"/>
            <a:ext cx="773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VERY LOW 15% </a:t>
            </a:r>
            <a:r>
              <a:rPr lang="it-IT" b="1" noProof="0" dirty="0" err="1">
                <a:solidFill>
                  <a:schemeClr val="accent1"/>
                </a:solidFill>
                <a:cs typeface="Arial" panose="020B0604020202020204" pitchFamily="34" charset="0"/>
              </a:rPr>
              <a:t>SoC</a:t>
            </a:r>
            <a:r>
              <a:rPr lang="it-IT" sz="1600" noProof="0" dirty="0">
                <a:cs typeface="Arial" panose="020B0604020202020204" pitchFamily="34" charset="0"/>
              </a:rPr>
              <a:t>: potenza in uscita molto limitata. 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Ricaricare ora.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467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F1C24-5F2B-5C8C-C00D-CBEB54F93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B1D1882D-7A5B-4238-B598-8F6CA5660F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AC3222F4-65A2-2471-015A-E075D15FB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it-IT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IL TUO RUOLO È ASSOLUTAMENTE FONDAMENTALE</a:t>
            </a:r>
            <a:br>
              <a:rPr lang="it-IT" noProof="0"/>
            </a:br>
            <a:r>
              <a:rPr lang="it-IT" noProof="0"/>
              <a:t>2. ENERGIA BATTERIA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FE5FD4D8-C278-9B6B-1932-359744D66A4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1596140" y="1533524"/>
            <a:ext cx="2699016" cy="189547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D82B055-47D5-643A-EB19-D5FD68BA1BDB}"/>
              </a:ext>
            </a:extLst>
          </p:cNvPr>
          <p:cNvSpPr/>
          <p:nvPr/>
        </p:nvSpPr>
        <p:spPr>
          <a:xfrm flipH="1">
            <a:off x="2027381" y="1802848"/>
            <a:ext cx="2175390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Perché è importante </a:t>
            </a:r>
            <a:b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non lasciare mai che la carica della batteria </a:t>
            </a:r>
            <a:b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scenda al di sotto</a:t>
            </a:r>
          </a:p>
          <a:p>
            <a:pPr lvl="0" algn="ctr">
              <a:spcAft>
                <a:spcPts val="1200"/>
              </a:spcAft>
              <a:defRPr/>
            </a:pPr>
            <a:r>
              <a:rPr lang="it-IT" sz="1400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del 15%</a:t>
            </a: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D342872-8D33-5187-FCCB-94FA32DBF6CD}"/>
              </a:ext>
            </a:extLst>
          </p:cNvPr>
          <p:cNvSpPr txBox="1"/>
          <p:nvPr/>
        </p:nvSpPr>
        <p:spPr>
          <a:xfrm>
            <a:off x="4642060" y="1618784"/>
            <a:ext cx="72149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/>
              <a:t>Perché, se la carica della batteria scende al di sotto del 15%, il motore ICE deve lavorare in condizioni di carico massimo, il che rende la guida rumorosa e meno confortevole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8913183-76FE-18CD-FF33-786AEF9AA38A}"/>
              </a:ext>
            </a:extLst>
          </p:cNvPr>
          <p:cNvSpPr txBox="1"/>
          <p:nvPr/>
        </p:nvSpPr>
        <p:spPr>
          <a:xfrm>
            <a:off x="4629570" y="3006530"/>
            <a:ext cx="7005986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</a:t>
            </a:r>
            <a:r>
              <a:rPr lang="it-IT" sz="1600" b="1" noProof="0" dirty="0" err="1">
                <a:solidFill>
                  <a:schemeClr val="accent1"/>
                </a:solidFill>
                <a:cs typeface="Arial" panose="020B0604020202020204" pitchFamily="34" charset="0"/>
              </a:rPr>
              <a:t>Leapmotor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 B10 REEV non dovrebbe essere guidata in questo modo</a:t>
            </a:r>
            <a:r>
              <a:rPr lang="it-IT" sz="1600" dirty="0"/>
              <a:t>.</a:t>
            </a:r>
          </a:p>
          <a:p>
            <a:pPr lvl="0">
              <a:spcAft>
                <a:spcPts val="1200"/>
              </a:spcAft>
              <a:defRPr/>
            </a:pPr>
            <a:r>
              <a:rPr lang="it-IT" sz="1600" noProof="0" dirty="0">
                <a:cs typeface="Arial" panose="020B0604020202020204" pitchFamily="34" charset="0"/>
              </a:rPr>
              <a:t>Il </a:t>
            </a:r>
            <a:r>
              <a:rPr lang="it-IT" sz="1600" noProof="0" dirty="0" err="1">
                <a:cs typeface="Arial" panose="020B0604020202020204" pitchFamily="34" charset="0"/>
              </a:rPr>
              <a:t>SoC</a:t>
            </a:r>
            <a:r>
              <a:rPr lang="it-IT" sz="1600" noProof="0" dirty="0">
                <a:cs typeface="Arial" panose="020B0604020202020204" pitchFamily="34" charset="0"/>
              </a:rPr>
              <a:t> non dovrebbe mai scendere al di sotto del 15% poiché, in questo caso, la potenza in uscita è limitata e il motore ICE inizierà a funzionare al carico massimo per compensare, diventando rumoroso e sgradevole.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0238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9FBA8-03CA-2FB8-2EDD-0C81CFE46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57ED951F-3672-5A62-2856-4D8179E7AC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32A94379-0321-EB40-0508-8833436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it-IT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IL TUO RUOLO È ASSOLUTAMENTE FONDAMENTALE</a:t>
            </a:r>
            <a:br>
              <a:rPr lang="it-IT" noProof="0"/>
            </a:br>
            <a:r>
              <a:rPr lang="it-IT" noProof="0"/>
              <a:t>3. MODALITÀ ENERGETICHE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26FE49AE-1D7C-C361-DD81-5F41F09B9B6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1532066" y="1526609"/>
            <a:ext cx="2567705" cy="179920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AFF96BB5-ACA9-F125-43B8-DF563ACE7EA7}"/>
              </a:ext>
            </a:extLst>
          </p:cNvPr>
          <p:cNvSpPr/>
          <p:nvPr/>
        </p:nvSpPr>
        <p:spPr>
          <a:xfrm flipH="1">
            <a:off x="2002843" y="1761060"/>
            <a:ext cx="1963850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Quali </a:t>
            </a:r>
            <a:r>
              <a:rPr lang="it-IT" sz="1400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due modalità di energia</a:t>
            </a:r>
            <a:r>
              <a:rPr lang="it-IT" sz="140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consigliamo per </a:t>
            </a:r>
          </a:p>
          <a:p>
            <a:pPr lvl="0" algn="ctr">
              <a:defRPr/>
            </a:pP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la maggior parte </a:t>
            </a:r>
          </a:p>
          <a:p>
            <a:pPr lvl="0" algn="ctr">
              <a:defRPr/>
            </a:pP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delle situazioni </a:t>
            </a:r>
          </a:p>
          <a:p>
            <a:pPr lvl="0" algn="ctr">
              <a:spcAft>
                <a:spcPts val="1200"/>
              </a:spcAft>
              <a:defRPr/>
            </a:pP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di guida?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219E3F0-E26C-E99C-8294-38EA872C42AE}"/>
              </a:ext>
            </a:extLst>
          </p:cNvPr>
          <p:cNvSpPr txBox="1"/>
          <p:nvPr/>
        </p:nvSpPr>
        <p:spPr>
          <a:xfrm>
            <a:off x="4435016" y="1436456"/>
            <a:ext cx="74220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1600" dirty="0">
                <a:cs typeface="Arial" panose="020B0604020202020204" pitchFamily="34" charset="0"/>
              </a:rPr>
              <a:t>La tecnologia REEV offre quattro modalità energetiche adattive per adeguare la gestione dell'energia e il comportamento del veicolo alle esigenze del conducente. </a:t>
            </a:r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Per quanto riguarda la guida di tutti i giorni, è possibile suggerire al cliente due modalità per il funzionamento ordinario</a:t>
            </a:r>
            <a:r>
              <a:rPr lang="it-IT" sz="1600" dirty="0"/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92FF86D-B1BF-FA06-7E08-6928D318EB2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6191"/>
          <a:stretch>
            <a:fillRect/>
          </a:stretch>
        </p:blipFill>
        <p:spPr>
          <a:xfrm>
            <a:off x="4543781" y="2884975"/>
            <a:ext cx="836601" cy="1618608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47B037A4-07B5-0E99-FA28-ED30F4798819}"/>
              </a:ext>
            </a:extLst>
          </p:cNvPr>
          <p:cNvSpPr txBox="1"/>
          <p:nvPr/>
        </p:nvSpPr>
        <p:spPr>
          <a:xfrm>
            <a:off x="5380382" y="2853698"/>
            <a:ext cx="63111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Modalità EV</a:t>
            </a:r>
            <a:r>
              <a:rPr lang="it-IT" sz="1600" noProof="0" dirty="0">
                <a:cs typeface="Arial" panose="020B0604020202020204" pitchFamily="34" charset="0"/>
              </a:rPr>
              <a:t>, che consente di combinare il piacere della guida elettrica con l'efficienza energetica e dei costi, su base quotidiana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4AE25DE-B564-51ED-7D0F-B76257B9ABC1}"/>
              </a:ext>
            </a:extLst>
          </p:cNvPr>
          <p:cNvSpPr txBox="1"/>
          <p:nvPr/>
        </p:nvSpPr>
        <p:spPr>
          <a:xfrm>
            <a:off x="5380382" y="3950085"/>
            <a:ext cx="63111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Modalità Carburante</a:t>
            </a:r>
            <a:r>
              <a:rPr lang="it-IT" sz="1600" dirty="0"/>
              <a:t>, che consente una guida fluida durante i LUNGHI VIAGGI o in caso di accesso limitato a una colonnina di ricarica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AF21D21-56AA-F503-B933-0AC72E504A1C}"/>
              </a:ext>
            </a:extLst>
          </p:cNvPr>
          <p:cNvSpPr txBox="1"/>
          <p:nvPr/>
        </p:nvSpPr>
        <p:spPr>
          <a:xfrm>
            <a:off x="2423886" y="4997737"/>
            <a:ext cx="92330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1600" b="1" noProof="0" dirty="0">
                <a:solidFill>
                  <a:schemeClr val="accent1"/>
                </a:solidFill>
              </a:rPr>
              <a:t>Le altre due modalità sono invece utilizzate per gestire esigenze/situazioni specifiche che possono verificarsi durante la guida.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4672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15709-5178-EC2F-E51B-8BA619027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B4F27B4-D877-7561-C7C7-0EF246D74C8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0D48C403-10B5-6992-F455-8B18BA73C25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dirty="0"/>
              <a:t>Programma</a:t>
            </a:r>
            <a:endParaRPr lang="it-IT" noProof="0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20C94B4C-5609-E8AB-08C4-A71BF35FDE77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C89A49-2921-CF22-7BF9-90E8B9F0D2CE}"/>
              </a:ext>
            </a:extLst>
          </p:cNvPr>
          <p:cNvSpPr txBox="1"/>
          <p:nvPr/>
        </p:nvSpPr>
        <p:spPr>
          <a:xfrm>
            <a:off x="6809739" y="1703209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 noProof="0" dirty="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 dirty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 dirty="0"/>
              <a:t>Importante da sapere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3AE305D-7D06-B75E-1DC4-846268BF0026}"/>
              </a:ext>
            </a:extLst>
          </p:cNvPr>
          <p:cNvSpPr txBox="1"/>
          <p:nvPr/>
        </p:nvSpPr>
        <p:spPr>
          <a:xfrm>
            <a:off x="6809739" y="464696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 dirty="0"/>
              <a:t>Conclusione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934492A-67AD-28D4-1AE4-C7A1A21B8B76}"/>
              </a:ext>
            </a:extLst>
          </p:cNvPr>
          <p:cNvSpPr txBox="1"/>
          <p:nvPr/>
        </p:nvSpPr>
        <p:spPr>
          <a:xfrm>
            <a:off x="6809739" y="294704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it-IT" sz="2000" noProof="0"/>
              <a:t>Specifiche tecniche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A77CA7-99F8-0C7F-2380-2B572E0DC8BB}"/>
              </a:ext>
            </a:extLst>
          </p:cNvPr>
          <p:cNvSpPr txBox="1"/>
          <p:nvPr/>
        </p:nvSpPr>
        <p:spPr>
          <a:xfrm>
            <a:off x="6809739" y="3431691"/>
            <a:ext cx="4981063" cy="6460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 dirty="0"/>
              <a:t>Il tuo ruolo è assolutamente fondamentale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D319F36-6F5C-00C4-1E83-CB1F12B93191}"/>
              </a:ext>
            </a:extLst>
          </p:cNvPr>
          <p:cNvSpPr txBox="1"/>
          <p:nvPr/>
        </p:nvSpPr>
        <p:spPr>
          <a:xfrm>
            <a:off x="6809739" y="416231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/>
              <a:t>In viaggio con il nostro cliente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6167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7342B-8EF6-0757-D1DC-6C354321F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D3159F7B-6178-1C6D-AF16-90D232AC35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0410DFA4-E194-E75D-D86C-8CFE0E6C4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it-IT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IL TUO RUOLO È ASSOLUTAMENTE FONDAMENTALE</a:t>
            </a:r>
            <a:br>
              <a:rPr lang="it-IT" noProof="0"/>
            </a:br>
            <a:r>
              <a:rPr lang="it-IT" noProof="0"/>
              <a:t>4. DEI SEDILI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DD210FF4-F7E9-F81D-3C84-2199FEC5736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1541125" y="1547216"/>
            <a:ext cx="2388121" cy="1881784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358C275-CAAF-E6B9-38D8-8EEC7FFE8484}"/>
              </a:ext>
            </a:extLst>
          </p:cNvPr>
          <p:cNvSpPr/>
          <p:nvPr/>
        </p:nvSpPr>
        <p:spPr>
          <a:xfrm flipH="1">
            <a:off x="1974223" y="1700302"/>
            <a:ext cx="1832816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sz="140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Come si attivano le </a:t>
            </a:r>
            <a:r>
              <a:rPr lang="it-IT" sz="14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modalità energetiche dal sistema di infotainment?</a:t>
            </a:r>
          </a:p>
        </p:txBody>
      </p:sp>
      <p:pic>
        <p:nvPicPr>
          <p:cNvPr id="7" name="Immagine 6" descr="Immagine che contiene testo, veicolo, multimediale, automobile&#10;&#10;Il contenuto generato dall'IA potrebbe non essere corretto.">
            <a:extLst>
              <a:ext uri="{FF2B5EF4-FFF2-40B4-BE49-F238E27FC236}">
                <a16:creationId xmlns:a16="http://schemas.microsoft.com/office/drawing/2014/main" id="{58BA7B6B-E147-825D-C32E-9C1105EB1F4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091" y="3288952"/>
            <a:ext cx="3664248" cy="2457701"/>
          </a:xfrm>
          <a:prstGeom prst="rect">
            <a:avLst/>
          </a:prstGeom>
        </p:spPr>
      </p:pic>
      <p:pic>
        <p:nvPicPr>
          <p:cNvPr id="11" name="Immagine 10" descr="Immagine che contiene testo, automobile, veicolo, multimediale&#10;&#10;Il contenuto generato dall'IA potrebbe non essere corretto.">
            <a:extLst>
              <a:ext uri="{FF2B5EF4-FFF2-40B4-BE49-F238E27FC236}">
                <a16:creationId xmlns:a16="http://schemas.microsoft.com/office/drawing/2014/main" id="{C2A7C6EB-D5C9-8C45-9368-B18F3056A84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036" y="3272468"/>
            <a:ext cx="3736002" cy="2490668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64CEB7B2-70CC-0662-FECF-7DB30DD1071D}"/>
              </a:ext>
            </a:extLst>
          </p:cNvPr>
          <p:cNvSpPr/>
          <p:nvPr/>
        </p:nvSpPr>
        <p:spPr>
          <a:xfrm>
            <a:off x="4429019" y="1507479"/>
            <a:ext cx="7007156" cy="435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>
                <a:solidFill>
                  <a:schemeClr val="tx1"/>
                </a:solidFill>
              </a:rPr>
              <a:t>Le modalità energetiche possono essere selezionate in due modi: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B51672C-8184-9F15-C681-AE405A822585}"/>
              </a:ext>
            </a:extLst>
          </p:cNvPr>
          <p:cNvSpPr/>
          <p:nvPr/>
        </p:nvSpPr>
        <p:spPr>
          <a:xfrm>
            <a:off x="4123091" y="2223027"/>
            <a:ext cx="3664248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>
                <a:solidFill>
                  <a:schemeClr val="bg1"/>
                </a:solidFill>
              </a:rPr>
              <a:t>Dal menu Impostazioni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54D3B859-FCFF-5295-C7F6-371704DE2EC9}"/>
              </a:ext>
            </a:extLst>
          </p:cNvPr>
          <p:cNvSpPr/>
          <p:nvPr/>
        </p:nvSpPr>
        <p:spPr>
          <a:xfrm>
            <a:off x="8121036" y="2229749"/>
            <a:ext cx="3736002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>
                <a:solidFill>
                  <a:schemeClr val="bg1"/>
                </a:solidFill>
              </a:rPr>
              <a:t>Dal menu Azione Rapida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66136CE-BEBF-69E7-8479-98201DE03BBE}"/>
              </a:ext>
            </a:extLst>
          </p:cNvPr>
          <p:cNvSpPr txBox="1"/>
          <p:nvPr/>
        </p:nvSpPr>
        <p:spPr>
          <a:xfrm>
            <a:off x="4123091" y="2658281"/>
            <a:ext cx="3664248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it-IT" sz="1400"/>
              <a:t>Home → Impostazioni → Guida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98CA2056-77B8-909C-015A-56D12E8F97A0}"/>
              </a:ext>
            </a:extLst>
          </p:cNvPr>
          <p:cNvSpPr txBox="1"/>
          <p:nvPr/>
        </p:nvSpPr>
        <p:spPr>
          <a:xfrm>
            <a:off x="8121035" y="2667545"/>
            <a:ext cx="3736002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it-IT" sz="1400"/>
              <a:t>Dal sistema di infotainment, utilizzando il menu "Azione rapida"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8287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9F54A-FF43-E111-7769-581DC0F41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64A43FBF-4045-1D34-0728-759A9CF3BFF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A86C2BBD-855F-F95C-8671-2FFEFD493030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FF724284-5673-21AD-3EDF-5C437D7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88CF835-40FF-9E7C-8AD4-CC69A582A21A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 noProof="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EB61BDB-2EB1-9143-B3FD-37DD3404FE1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it-IT" noProof="0"/>
              <a:t>Specifiche tecniche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A133CDA-089C-C1D0-AD2B-B0C7F872105F}"/>
              </a:ext>
            </a:extLst>
          </p:cNvPr>
          <p:cNvSpPr txBox="1"/>
          <p:nvPr/>
        </p:nvSpPr>
        <p:spPr>
          <a:xfrm>
            <a:off x="6809739" y="464696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 dirty="0"/>
              <a:t>Conclusione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1608113-4291-8D9B-FB2A-D6A3FCBFABD1}"/>
              </a:ext>
            </a:extLst>
          </p:cNvPr>
          <p:cNvSpPr txBox="1"/>
          <p:nvPr/>
        </p:nvSpPr>
        <p:spPr>
          <a:xfrm>
            <a:off x="6809739" y="3431691"/>
            <a:ext cx="4981063" cy="6460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 dirty="0"/>
              <a:t>Il tuo ruolo è assolutamente fondamentale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E7FB61A-C569-15BE-C5A2-6446E71C48AB}"/>
              </a:ext>
            </a:extLst>
          </p:cNvPr>
          <p:cNvSpPr txBox="1"/>
          <p:nvPr/>
        </p:nvSpPr>
        <p:spPr>
          <a:xfrm>
            <a:off x="6809739" y="4162313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5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it-IT" dirty="0"/>
              <a:t>In viaggio con il nostro cliente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826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B5E4C-B9AC-057B-1B65-63DD05AC1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9ECB26A-2BC5-E765-8812-02BBD780B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r="30672"/>
          <a:stretch>
            <a:fillRect/>
          </a:stretch>
        </p:blipFill>
        <p:spPr>
          <a:xfrm>
            <a:off x="0" y="1022095"/>
            <a:ext cx="2149380" cy="5112004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7F4EEB3-961C-C1A7-9DA6-22186F7ECD74}"/>
              </a:ext>
            </a:extLst>
          </p:cNvPr>
          <p:cNvSpPr txBox="1"/>
          <p:nvPr/>
        </p:nvSpPr>
        <p:spPr>
          <a:xfrm>
            <a:off x="2410919" y="1274957"/>
            <a:ext cx="95318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algn="l"/>
            <a:r>
              <a:rPr lang="it-IT" sz="1600" b="0" noProof="0" dirty="0">
                <a:solidFill>
                  <a:schemeClr val="tx1"/>
                </a:solidFill>
              </a:rPr>
              <a:t>È il momento di passare alle cose serie! </a:t>
            </a:r>
            <a:r>
              <a:rPr lang="it-IT" sz="1600" noProof="0" dirty="0">
                <a:solidFill>
                  <a:schemeClr val="accent1"/>
                </a:solidFill>
              </a:rPr>
              <a:t>Stiamo per incontrare il cliente e la sua famiglia</a:t>
            </a:r>
            <a:r>
              <a:rPr lang="it-IT" sz="1600" b="0" noProof="0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it-IT" sz="1600" b="0" noProof="0" dirty="0">
                <a:solidFill>
                  <a:schemeClr val="tx1"/>
                </a:solidFill>
              </a:rPr>
              <a:t>Li aspetta una giornata impegnativa e hanno bisogno dei tuoi consigli.</a:t>
            </a:r>
          </a:p>
          <a:p>
            <a:pPr algn="l"/>
            <a:endParaRPr lang="en-US" sz="1600" b="0" noProof="0" dirty="0">
              <a:solidFill>
                <a:schemeClr val="tx1"/>
              </a:solidFill>
            </a:endParaRPr>
          </a:p>
          <a:p>
            <a:pPr algn="l"/>
            <a:r>
              <a:rPr lang="it-IT" sz="1600" dirty="0">
                <a:solidFill>
                  <a:schemeClr val="accent1"/>
                </a:solidFill>
              </a:rPr>
              <a:t>I clienti affrontano ogni giorno esigenze diverse. La B10 REEV è progettata per soddisfarle tutte </a:t>
            </a:r>
            <a:r>
              <a:rPr lang="it-IT" sz="1600" b="0" dirty="0">
                <a:solidFill>
                  <a:schemeClr val="tx1"/>
                </a:solidFill>
              </a:rPr>
              <a:t>e tu sei qui per chiarirlo.</a:t>
            </a:r>
          </a:p>
          <a:p>
            <a:pPr algn="l"/>
            <a:r>
              <a:rPr lang="it-IT" sz="1600" b="0" dirty="0">
                <a:solidFill>
                  <a:schemeClr val="tx1"/>
                </a:solidFill>
              </a:rPr>
              <a:t>Ora, entriamo in situazioni di vita reale e impariamo a </a:t>
            </a:r>
            <a:r>
              <a:rPr lang="it-IT" sz="1600" dirty="0">
                <a:solidFill>
                  <a:schemeClr val="accent1"/>
                </a:solidFill>
              </a:rPr>
              <a:t>guidare i clienti con fiducia</a:t>
            </a:r>
            <a:r>
              <a:rPr lang="it-IT" sz="16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517E785-1259-703D-E584-2A83B3EEE19D}"/>
              </a:ext>
            </a:extLst>
          </p:cNvPr>
          <p:cNvSpPr txBox="1"/>
          <p:nvPr/>
        </p:nvSpPr>
        <p:spPr>
          <a:xfrm>
            <a:off x="4169024" y="3180234"/>
            <a:ext cx="6103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b="1">
                <a:solidFill>
                  <a:srgbClr val="586C98"/>
                </a:solidFill>
                <a:latin typeface="Montserrat" pitchFamily="2" charset="0"/>
              </a:rPr>
              <a:t>SCENARI CON I CLIENTI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CCA9DB0-937C-1E5F-97EF-42C8AD8FD2A7}"/>
              </a:ext>
            </a:extLst>
          </p:cNvPr>
          <p:cNvSpPr txBox="1"/>
          <p:nvPr/>
        </p:nvSpPr>
        <p:spPr>
          <a:xfrm>
            <a:off x="2440640" y="4975125"/>
            <a:ext cx="224708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400" noProof="0">
                <a:cs typeface="Arial" panose="020B0604020202020204" pitchFamily="34" charset="0"/>
                <a:sym typeface="Arial"/>
              </a:rPr>
              <a:t>Scenario 1  </a:t>
            </a:r>
            <a:br>
              <a:rPr lang="it-IT" noProof="0">
                <a:solidFill>
                  <a:srgbClr val="1F6040"/>
                </a:solidFill>
                <a:cs typeface="Arial" panose="020B0604020202020204" pitchFamily="34" charset="0"/>
                <a:sym typeface="Arial"/>
              </a:rPr>
            </a:b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Routine quotidiana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E140F2DD-E5B3-7829-089C-09C45D52CB3D}"/>
              </a:ext>
            </a:extLst>
          </p:cNvPr>
          <p:cNvSpPr txBox="1"/>
          <p:nvPr/>
        </p:nvSpPr>
        <p:spPr>
          <a:xfrm>
            <a:off x="4894397" y="4975125"/>
            <a:ext cx="222166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400"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Autonomia prolungata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7886AD17-F321-2954-540D-A24595D950C0}"/>
              </a:ext>
            </a:extLst>
          </p:cNvPr>
          <p:cNvSpPr txBox="1"/>
          <p:nvPr/>
        </p:nvSpPr>
        <p:spPr>
          <a:xfrm>
            <a:off x="7328504" y="4975125"/>
            <a:ext cx="222452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400"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Guida EV prolungata 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7A64285E-5B77-C246-9510-3A9CC62B83DC}"/>
              </a:ext>
            </a:extLst>
          </p:cNvPr>
          <p:cNvSpPr txBox="1"/>
          <p:nvPr/>
        </p:nvSpPr>
        <p:spPr>
          <a:xfrm>
            <a:off x="9728802" y="4975125"/>
            <a:ext cx="222452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400">
                <a:cs typeface="Arial" panose="020B0604020202020204" pitchFamily="34" charset="0"/>
                <a:sym typeface="Arial"/>
              </a:rPr>
              <a:t>Scenario 4  </a:t>
            </a:r>
            <a:r>
              <a:rPr lang="it-IT" sz="16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Condizioni di guida impegnative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65386C5C-8C5D-0B27-1C22-24DBA44215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2463198" y="3636783"/>
            <a:ext cx="2224528" cy="12511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0DEA55F-E11F-6915-6E75-023A5631AB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28802" y="3668645"/>
            <a:ext cx="2224528" cy="121926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834B5A9-5501-2959-6071-15B343FC69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6958" y="3655401"/>
            <a:ext cx="2210946" cy="123250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EABF9085-3B62-7131-9ECF-6516B14525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8624" y="3651203"/>
            <a:ext cx="2227436" cy="123670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sp>
        <p:nvSpPr>
          <p:cNvPr id="18" name="Titolo 11">
            <a:extLst>
              <a:ext uri="{FF2B5EF4-FFF2-40B4-BE49-F238E27FC236}">
                <a16:creationId xmlns:a16="http://schemas.microsoft.com/office/drawing/2014/main" id="{065B54E3-A35E-9D31-3110-F8FF8D808723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IN VIAGGIO CON IL NOSTRO CLIENTE</a:t>
            </a:r>
            <a:br>
              <a:rPr lang="it-IT"/>
            </a:br>
            <a:r>
              <a:rPr lang="it-IT"/>
              <a:t>SCENARI DEL CLIENTE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02829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6C0CA-DE0B-4F82-CFAF-374C346DF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Immagine che contiene testo, Carattere, schermata, Marchio&#10;&#10;Il contenuto generato dall'IA potrebbe non essere corretto.">
            <a:extLst>
              <a:ext uri="{FF2B5EF4-FFF2-40B4-BE49-F238E27FC236}">
                <a16:creationId xmlns:a16="http://schemas.microsoft.com/office/drawing/2014/main" id="{EC984E5D-5807-748E-90AE-4BAFCD05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" y="1164486"/>
            <a:ext cx="3302337" cy="4837477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8FE908D0-621F-5068-0147-A68EC96EBF8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D2F65EC-883F-92CE-D49C-4CDE425BD3D6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olidFill>
                  <a:srgbClr val="97D2FF"/>
                </a:solidFill>
                <a:sym typeface="Arial"/>
              </a:rPr>
              <a:t>Scenario 1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94EBBD2-CC82-EC71-8525-D23EF7A46D20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Scegli la risposta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71968EB-2387-A5D6-4F31-BE3A9392298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53AA14E-2D06-00D0-71EF-B0BECDDDF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4AD1BEE-6C8E-C7E2-8E9F-7D3E238D6CE3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761BD28-94D1-5EEB-72F4-8B094BEA71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F2AABC0E-AF99-3125-57BA-7EF120E6318A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150786AC-4501-8015-86C1-3A733B7AF53D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1061526D-FDE8-0FA5-4BBE-F3E9DCC00D6A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IN VIAGGIO CON IL NOSTRO CLIENTE</a:t>
            </a:r>
            <a:br>
              <a:rPr lang="it-IT"/>
            </a:br>
            <a:r>
              <a:rPr lang="it-IT"/>
              <a:t>SCENARIO 1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F33FADDF-3A31-D750-C00C-331DAE1D3073}"/>
              </a:ext>
            </a:extLst>
          </p:cNvPr>
          <p:cNvSpPr txBox="1"/>
          <p:nvPr/>
        </p:nvSpPr>
        <p:spPr>
          <a:xfrm>
            <a:off x="3777161" y="1139488"/>
            <a:ext cx="794226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modalità migliore per questa missione è </a:t>
            </a:r>
            <a:r>
              <a:rPr lang="it-IT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che privilegia la guida elettrica.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it-IT" sz="1600" noProof="0" dirty="0">
                <a:cs typeface="Arial" panose="020B0604020202020204" pitchFamily="34" charset="0"/>
              </a:rPr>
              <a:t>Il veicolo darà priorità alla potenza elettrica pura e avvierà automaticamente il generatore ICE solo quando il livello di carica della batteria è 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inferiore al 25%</a:t>
            </a:r>
            <a:r>
              <a:rPr lang="it-IT" sz="1600" dirty="0">
                <a:cs typeface="Arial" panose="020B0604020202020204" pitchFamily="34" charset="0"/>
              </a:rPr>
              <a:t>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Questa è la modalità consigliata per gli SPOSTAMENTI QUOTIDIANI</a:t>
            </a:r>
            <a:r>
              <a:rPr lang="it-IT" sz="1600" noProof="0" dirty="0">
                <a:cs typeface="Arial" panose="020B0604020202020204" pitchFamily="34" charset="0"/>
              </a:rPr>
              <a:t>, in quanto consente di combinare il piacere della guida elettrica con bassi costi di esercizio.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127D388-52D5-938A-F500-8F43D5F87C22}"/>
              </a:ext>
            </a:extLst>
          </p:cNvPr>
          <p:cNvSpPr/>
          <p:nvPr/>
        </p:nvSpPr>
        <p:spPr>
          <a:xfrm>
            <a:off x="5690335" y="3350824"/>
            <a:ext cx="6271478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 sottolineare</a:t>
            </a:r>
            <a:r>
              <a:rPr lang="it-IT" sz="1400" noProof="0" dirty="0">
                <a:cs typeface="Arial" panose="020B0604020202020204" pitchFamily="34" charset="0"/>
                <a:sym typeface="Arial"/>
              </a:rPr>
              <a:t>:</a:t>
            </a:r>
            <a:br>
              <a:rPr lang="it-IT" sz="1400" noProof="0" dirty="0">
                <a:cs typeface="Arial" panose="020B0604020202020204" pitchFamily="34" charset="0"/>
                <a:sym typeface="Arial"/>
              </a:rPr>
            </a:b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il comfort della guida Full EV. </a:t>
            </a:r>
            <a:b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Con supporto ICE solo quando necessario </a:t>
            </a:r>
            <a:b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(</a:t>
            </a:r>
            <a:r>
              <a:rPr lang="it-IT" sz="1400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SoC</a:t>
            </a: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inferiore al 25%)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2F317F80-8DBB-94EC-3E82-72695B13D222}"/>
              </a:ext>
            </a:extLst>
          </p:cNvPr>
          <p:cNvSpPr/>
          <p:nvPr/>
        </p:nvSpPr>
        <p:spPr>
          <a:xfrm>
            <a:off x="5690335" y="4635867"/>
            <a:ext cx="6271480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>
              <a:spcAft>
                <a:spcPts val="1200"/>
              </a:spcAft>
              <a:defRPr/>
            </a:pPr>
            <a:r>
              <a:rPr lang="it-IT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Non dimenticare di dire che...</a:t>
            </a:r>
            <a:br>
              <a:rPr lang="it-IT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L'uso corretto di questa modalità </a:t>
            </a:r>
            <a:r>
              <a:rPr lang="it-IT" dirty="0">
                <a:solidFill>
                  <a:schemeClr val="tx1"/>
                </a:solidFill>
              </a:rPr>
              <a:t>richiede la pianificazione di una </a:t>
            </a:r>
            <a:r>
              <a:rPr lang="it-IT" b="1" dirty="0">
                <a:solidFill>
                  <a:schemeClr val="accent1"/>
                </a:solidFill>
              </a:rPr>
              <a:t>ricarica a destinazione per mantenere prestazioni ottimali il giorno successivo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49250303-7BEB-F635-F604-B6181B08110A}"/>
              </a:ext>
            </a:extLst>
          </p:cNvPr>
          <p:cNvGrpSpPr/>
          <p:nvPr/>
        </p:nvGrpSpPr>
        <p:grpSpPr>
          <a:xfrm>
            <a:off x="3777161" y="3725741"/>
            <a:ext cx="1913174" cy="1544084"/>
            <a:chOff x="3777161" y="3944320"/>
            <a:chExt cx="1913174" cy="1544084"/>
          </a:xfrm>
        </p:grpSpPr>
        <p:sp>
          <p:nvSpPr>
            <p:cNvPr id="20" name="Titolo 11">
              <a:extLst>
                <a:ext uri="{FF2B5EF4-FFF2-40B4-BE49-F238E27FC236}">
                  <a16:creationId xmlns:a16="http://schemas.microsoft.com/office/drawing/2014/main" id="{F35D8CAF-DDD2-A57A-DA7D-D9A6C87E858A}"/>
                </a:ext>
              </a:extLst>
            </p:cNvPr>
            <p:cNvSpPr txBox="1">
              <a:spLocks/>
            </p:cNvSpPr>
            <p:nvPr/>
          </p:nvSpPr>
          <p:spPr>
            <a:xfrm>
              <a:off x="3777161" y="4738215"/>
              <a:ext cx="191317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t-IT" sz="20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Suggerimenti</a:t>
              </a:r>
              <a:r>
                <a:rPr lang="it-IT" sz="36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21" name="Immagine 20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D7206F29-BD95-EDCA-75AC-532CDD6F1E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132503" y="3944320"/>
              <a:ext cx="1004813" cy="1004813"/>
            </a:xfrm>
            <a:prstGeom prst="rect">
              <a:avLst/>
            </a:prstGeom>
          </p:spPr>
        </p:pic>
      </p:grpSp>
      <p:sp>
        <p:nvSpPr>
          <p:cNvPr id="12" name="Titolo 11">
            <a:extLst>
              <a:ext uri="{FF2B5EF4-FFF2-40B4-BE49-F238E27FC236}">
                <a16:creationId xmlns:a16="http://schemas.microsoft.com/office/drawing/2014/main" id="{C133625E-7D6F-D045-C6E4-C94E5F3F1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1000" b="0">
                <a:solidFill>
                  <a:srgbClr val="44546A">
                    <a:lumMod val="50000"/>
                  </a:srgbClr>
                </a:solidFill>
              </a:rPr>
              <a:t>5. IN VIAGGIO CON IL NOSTRO CLIENTE</a:t>
            </a:r>
            <a:br>
              <a:rPr lang="it-IT"/>
            </a:br>
            <a:r>
              <a:rPr lang="it-IT"/>
              <a:t>SCENARIO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656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F27A9-16F9-2738-AF74-D71897FD1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 descr="Immagine che contiene testo, Carattere, schermata&#10;&#10;Il contenuto generato dall'IA potrebbe non essere corretto.">
            <a:extLst>
              <a:ext uri="{FF2B5EF4-FFF2-40B4-BE49-F238E27FC236}">
                <a16:creationId xmlns:a16="http://schemas.microsoft.com/office/drawing/2014/main" id="{DD3779E1-C0FC-4DCC-73DC-63C0B7772E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18"/>
          <a:stretch>
            <a:fillRect/>
          </a:stretch>
        </p:blipFill>
        <p:spPr>
          <a:xfrm>
            <a:off x="347396" y="1139488"/>
            <a:ext cx="3329540" cy="4826241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32D50A4C-938C-2EFE-80A8-EA2E74DCF8C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1B06CBE1-4ECE-9D1B-F1D5-DFF8754022F9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 dirty="0">
                <a:solidFill>
                  <a:srgbClr val="97D2FF"/>
                </a:solidFill>
                <a:sym typeface="Arial"/>
              </a:rPr>
              <a:t>Scenario 2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E88CAD19-BAD7-FCCF-C0CA-AD67FF662753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Scegli la risposta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5D192A3-F7A1-3ABE-23CF-70E7D12E6A9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5FCB654-8145-C856-981B-3442AC8C12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8E17E9C0-86AD-150C-71EF-4120CF5B31E2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7BC4EC7-B725-F80A-0897-3151249CC7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C92BB557-9F27-E77B-CE2B-2A1EDC4D16E8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D64E6730-134A-1AEE-3D33-84E74EC5C963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C3EA2C62-6955-6642-64E0-74C4F2335EDF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IN VIAGGIO CON IL NOSTRO CLIENTE</a:t>
            </a:r>
            <a:br>
              <a:rPr lang="it-IT"/>
            </a:br>
            <a:r>
              <a:rPr lang="it-IT"/>
              <a:t>SCENARIO 2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B55AA415-AE2D-E204-EA73-8D6F1A70AFB6}"/>
              </a:ext>
            </a:extLst>
          </p:cNvPr>
          <p:cNvSpPr txBox="1"/>
          <p:nvPr/>
        </p:nvSpPr>
        <p:spPr>
          <a:xfrm>
            <a:off x="3724275" y="1092770"/>
            <a:ext cx="8220075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300"/>
              </a:spcAft>
              <a:buSzPct val="123000"/>
            </a:pP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modalità migliore per questa missione è 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CARBURANTE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che privilegia la guida con carburante.</a:t>
            </a:r>
          </a:p>
          <a:p>
            <a:pPr defTabSz="1218834">
              <a:spcAft>
                <a:spcPts val="300"/>
              </a:spcAft>
              <a:buSzPct val="123000"/>
            </a:pPr>
            <a:r>
              <a:rPr lang="it-IT" sz="1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Il veicolo funziona in modalità di guida Full EV fino a quando la carica della batteria è superiore al 75%</a:t>
            </a:r>
            <a:r>
              <a:rPr lang="it-IT" sz="1400" dirty="0">
                <a:cs typeface="Arial" panose="020B0604020202020204" pitchFamily="34" charset="0"/>
              </a:rPr>
              <a:t>; al di sotto di questo valore, il motore ICE</a:t>
            </a:r>
            <a:r>
              <a:rPr lang="it-IT" sz="1400" noProof="0" dirty="0">
                <a:cs typeface="Arial" panose="020B0604020202020204" pitchFamily="34" charset="0"/>
              </a:rPr>
              <a:t> inizia a generare elettricità.</a:t>
            </a:r>
          </a:p>
          <a:p>
            <a:pPr defTabSz="1218834">
              <a:spcAft>
                <a:spcPts val="300"/>
              </a:spcAft>
              <a:buSzPct val="123000"/>
            </a:pPr>
            <a:r>
              <a:rPr lang="it-IT" sz="1400" noProof="0" dirty="0">
                <a:cs typeface="Arial" panose="020B0604020202020204" pitchFamily="34" charset="0"/>
              </a:rPr>
              <a:t>Questa modalità garantisce una guida fluida e ininterrotta sulle lunghe percorrenze o su strade di montagna. </a:t>
            </a:r>
          </a:p>
          <a:p>
            <a:pPr defTabSz="1218834">
              <a:spcAft>
                <a:spcPts val="300"/>
              </a:spcAft>
              <a:buSzPct val="123000"/>
            </a:pPr>
            <a:r>
              <a:rPr lang="it-IT" sz="1400" noProof="0" dirty="0">
                <a:cs typeface="Arial" panose="020B0604020202020204" pitchFamily="34" charset="0"/>
              </a:rPr>
              <a:t>Vantaggi per il cliente:</a:t>
            </a:r>
          </a:p>
          <a:p>
            <a:pPr marL="444500" indent="-261938" defTabSz="1218834">
              <a:spcAft>
                <a:spcPts val="3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400" noProof="0" dirty="0">
                <a:cs typeface="Arial" panose="020B0604020202020204" pitchFamily="34" charset="0"/>
              </a:rPr>
              <a:t>nessuna ansia da autonomia</a:t>
            </a:r>
          </a:p>
          <a:p>
            <a:pPr marL="444500" indent="-261938" defTabSz="1218834">
              <a:spcAft>
                <a:spcPts val="3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400" noProof="0" dirty="0">
                <a:cs typeface="Arial" panose="020B0604020202020204" pitchFamily="34" charset="0"/>
              </a:rPr>
              <a:t>minor numero di soste</a:t>
            </a:r>
          </a:p>
          <a:p>
            <a:pPr marL="444500" indent="-261938" defTabSz="1218834">
              <a:spcAft>
                <a:spcPts val="3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400" noProof="0" dirty="0">
                <a:cs typeface="Arial" panose="020B0604020202020204" pitchFamily="34" charset="0"/>
              </a:rPr>
              <a:t>fino a 900 km di libertà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DC60C78B-E7DC-E7D6-F640-D0E15A679F59}"/>
              </a:ext>
            </a:extLst>
          </p:cNvPr>
          <p:cNvSpPr/>
          <p:nvPr/>
        </p:nvSpPr>
        <p:spPr>
          <a:xfrm>
            <a:off x="5653822" y="3788966"/>
            <a:ext cx="6510548" cy="22535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t">
            <a:noAutofit/>
          </a:bodyPr>
          <a:lstStyle/>
          <a:p>
            <a:pPr lvl="0">
              <a:spcAft>
                <a:spcPts val="300"/>
              </a:spcAft>
              <a:defRPr/>
            </a:pPr>
            <a:r>
              <a:rPr lang="it-IT" sz="16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Non dimenticare di dire...</a:t>
            </a:r>
          </a:p>
          <a:p>
            <a:pPr marL="180975" lvl="0" indent="-180975"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Per le lunghe percorrenze, </a:t>
            </a:r>
            <a:r>
              <a:rPr lang="it-IT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ricorda ai clienti che è fondamentale mantenere la batteria carica</a:t>
            </a: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e consiglia vivamente di attivare la modalità di risparmio energetico</a:t>
            </a:r>
          </a:p>
          <a:p>
            <a:pPr marL="180975" lvl="0" indent="-180975"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it-IT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Al di sotto del 75% di carica, il cliente può personalizzare la percentuale di conservazione della batteria </a:t>
            </a: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(nell'</a:t>
            </a: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intervallo 30%-75%)</a:t>
            </a:r>
          </a:p>
          <a:p>
            <a:pPr marL="180975" lvl="0">
              <a:spcAft>
                <a:spcPts val="300"/>
              </a:spcAft>
              <a:buClr>
                <a:schemeClr val="accent1"/>
              </a:buClr>
              <a:defRPr/>
            </a:pP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Due passaggi da gestire:</a:t>
            </a:r>
          </a:p>
          <a:p>
            <a:pPr marL="628650" lvl="0" indent="-266700"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Attivare la funzione</a:t>
            </a:r>
          </a:p>
          <a:p>
            <a:pPr marL="628650" lvl="0" indent="-266700"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Selezionare il livello di carica desiderato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B7ABA436-CC03-8D38-1C65-E2EDDD465AD7}"/>
              </a:ext>
            </a:extLst>
          </p:cNvPr>
          <p:cNvGrpSpPr/>
          <p:nvPr/>
        </p:nvGrpSpPr>
        <p:grpSpPr>
          <a:xfrm>
            <a:off x="3777161" y="4137867"/>
            <a:ext cx="1913174" cy="1544084"/>
            <a:chOff x="3777161" y="3944320"/>
            <a:chExt cx="1913174" cy="1544084"/>
          </a:xfrm>
        </p:grpSpPr>
        <p:sp>
          <p:nvSpPr>
            <p:cNvPr id="16" name="Titolo 11">
              <a:extLst>
                <a:ext uri="{FF2B5EF4-FFF2-40B4-BE49-F238E27FC236}">
                  <a16:creationId xmlns:a16="http://schemas.microsoft.com/office/drawing/2014/main" id="{1ECF8427-D1FF-80E4-2F05-77EDCB03B0C7}"/>
                </a:ext>
              </a:extLst>
            </p:cNvPr>
            <p:cNvSpPr txBox="1">
              <a:spLocks/>
            </p:cNvSpPr>
            <p:nvPr/>
          </p:nvSpPr>
          <p:spPr>
            <a:xfrm>
              <a:off x="3777161" y="4738215"/>
              <a:ext cx="191317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t-IT" sz="20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Suggerimenti</a:t>
              </a:r>
              <a:r>
                <a:rPr lang="it-IT" sz="36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18" name="Immagine 17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04096840-D6B9-6F5A-4C0B-1899A0678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132503" y="3944320"/>
              <a:ext cx="1004813" cy="100481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09366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5FC90-34D4-37ED-85B2-235F3C427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magine 23" descr="Immagine che contiene testo, schermata, Carattere, design&#10;&#10;Il contenuto generato dall'IA potrebbe non essere corretto.">
            <a:extLst>
              <a:ext uri="{FF2B5EF4-FFF2-40B4-BE49-F238E27FC236}">
                <a16:creationId xmlns:a16="http://schemas.microsoft.com/office/drawing/2014/main" id="{52BAF107-4373-41A2-2CCC-1AAF81DEE7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22" r="1834"/>
          <a:stretch>
            <a:fillRect/>
          </a:stretch>
        </p:blipFill>
        <p:spPr>
          <a:xfrm>
            <a:off x="371475" y="1103356"/>
            <a:ext cx="3328412" cy="4848012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1F495BBD-6011-63C1-308A-BADDAB26769A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3FCFE61B-3994-A62B-CCB7-2FA0874DB684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 dirty="0">
                <a:solidFill>
                  <a:srgbClr val="97D2FF"/>
                </a:solidFill>
                <a:sym typeface="Arial"/>
              </a:rPr>
              <a:t>Scenario 3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33BF32F-0C27-BBBC-CC93-4B6C6A9F7D37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Scegli la risposta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2FBBBE1-811A-0D72-0CB7-32D80B47D42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12C5C7D6-A2D0-387C-1E18-171AFB0F88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81474DF-DE97-5217-58A3-4F229C478481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29BB9DB-99C8-CABA-D95F-2F29C395B0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77521D2B-4F1A-CC26-E59C-285F68233BD7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86DFACFC-88F0-ACE4-29B6-CC1D3F29C5A7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D1ADDFBF-E7BE-F856-8508-19A9BA7BD57F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IN VIAGGIO CON IL NOSTRO CLIENTE</a:t>
            </a:r>
            <a:br>
              <a:rPr lang="it-IT"/>
            </a:br>
            <a:r>
              <a:rPr lang="it-IT"/>
              <a:t>SCENARIO 3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21186774-717E-AC43-23E5-E278940A315E}"/>
              </a:ext>
            </a:extLst>
          </p:cNvPr>
          <p:cNvSpPr txBox="1"/>
          <p:nvPr/>
        </p:nvSpPr>
        <p:spPr>
          <a:xfrm>
            <a:off x="3743325" y="1103356"/>
            <a:ext cx="811371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300"/>
              </a:spcAft>
              <a:buSzPct val="123000"/>
            </a:pPr>
            <a:r>
              <a:rPr lang="it-IT" sz="15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modalità migliore per questa missione è </a:t>
            </a:r>
            <a:r>
              <a:rPr lang="it-IT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EV+</a:t>
            </a:r>
            <a:r>
              <a:rPr lang="it-IT" sz="15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che massimizza la guida elettrica utilizzando quasi tutta la carica della batteria prima dell'avvio del motore ICE.</a:t>
            </a:r>
          </a:p>
          <a:p>
            <a:pPr defTabSz="1218834">
              <a:spcAft>
                <a:spcPts val="300"/>
              </a:spcAft>
              <a:buSzPct val="123000"/>
            </a:pPr>
            <a:r>
              <a:rPr lang="it-IT" sz="15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Questa modalità consente di guidare più a lungo in modalità 100% elettrica, ad esempio per percorrere gli ultimi km prima di giungere a destinazione,</a:t>
            </a:r>
            <a:r>
              <a:rPr lang="it-IT" sz="1500" noProof="0" dirty="0">
                <a:cs typeface="Arial" panose="020B0604020202020204" pitchFamily="34" charset="0"/>
              </a:rPr>
              <a:t> utilizzando il più possibile la batteria. </a:t>
            </a:r>
          </a:p>
          <a:p>
            <a:pPr defTabSz="1218834">
              <a:spcAft>
                <a:spcPts val="300"/>
              </a:spcAft>
              <a:buSzPct val="123000"/>
            </a:pPr>
            <a:r>
              <a:rPr lang="it-IT" sz="1500" b="1" dirty="0">
                <a:solidFill>
                  <a:schemeClr val="accent1"/>
                </a:solidFill>
                <a:cs typeface="Arial" panose="020B0604020202020204" pitchFamily="34" charset="0"/>
              </a:rPr>
              <a:t>Passando alla modalità EV+, il generatore ICE si avvierà con un livello di carica inferiore al 15% (anziché al 25%, come in modalità EV).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C7C4C003-A618-3965-A993-9A1067938CFF}"/>
              </a:ext>
            </a:extLst>
          </p:cNvPr>
          <p:cNvSpPr/>
          <p:nvPr/>
        </p:nvSpPr>
        <p:spPr>
          <a:xfrm>
            <a:off x="5600015" y="3306915"/>
            <a:ext cx="6376253" cy="76658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6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 sottolineare</a:t>
            </a:r>
            <a:r>
              <a:rPr lang="it-IT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 </a:t>
            </a:r>
            <a:br>
              <a:rPr lang="it-IT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come per la modalità EV, anche EV+ offre il comfort della guida Full EV. </a:t>
            </a:r>
            <a:b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Il motore ICE si avvia solo con un </a:t>
            </a:r>
            <a:r>
              <a:rPr lang="it-IT" sz="1400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SoC</a:t>
            </a: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inferiore al 15%.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836F216A-052C-5199-C835-EBC0DA964636}"/>
              </a:ext>
            </a:extLst>
          </p:cNvPr>
          <p:cNvSpPr/>
          <p:nvPr/>
        </p:nvSpPr>
        <p:spPr>
          <a:xfrm>
            <a:off x="5612659" y="4186697"/>
            <a:ext cx="6285934" cy="81673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6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Non dimenticare di dire che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...</a:t>
            </a:r>
            <a:b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Il cliente deve </a:t>
            </a:r>
            <a:r>
              <a:rPr lang="it-IT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pianificare una ricarica a destinazione per garantire prestazioni fluide ed evitare lo stress durante il viaggio successivo.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B46F226-85BA-98FD-9C5E-A0659C066525}"/>
              </a:ext>
            </a:extLst>
          </p:cNvPr>
          <p:cNvSpPr/>
          <p:nvPr/>
        </p:nvSpPr>
        <p:spPr>
          <a:xfrm>
            <a:off x="5632179" y="5059576"/>
            <a:ext cx="6285934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r>
              <a:rPr lang="it-IT" sz="1400" dirty="0">
                <a:solidFill>
                  <a:schemeClr val="tx1"/>
                </a:solidFill>
                <a:cs typeface="Arial" panose="020B0604020202020204" pitchFamily="34" charset="0"/>
              </a:rPr>
              <a:t>La modalità EV+ dovrebbe essere utilizzata solo in queste condizioni specifiche. </a:t>
            </a:r>
            <a:r>
              <a:rPr lang="it-IT" sz="1400" b="1" dirty="0">
                <a:solidFill>
                  <a:schemeClr val="accent1"/>
                </a:solidFill>
              </a:rPr>
              <a:t>In altre situazioni, la batteria si scarica rapidamente, il che può influire negativamente sulle prestazioni.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67072B19-CDF1-548B-EB3D-256C7DED6D4F}"/>
              </a:ext>
            </a:extLst>
          </p:cNvPr>
          <p:cNvGrpSpPr/>
          <p:nvPr/>
        </p:nvGrpSpPr>
        <p:grpSpPr>
          <a:xfrm>
            <a:off x="3738524" y="3725741"/>
            <a:ext cx="1913174" cy="1544084"/>
            <a:chOff x="3777161" y="3944320"/>
            <a:chExt cx="1913174" cy="1544084"/>
          </a:xfrm>
        </p:grpSpPr>
        <p:sp>
          <p:nvSpPr>
            <p:cNvPr id="21" name="Titolo 11">
              <a:extLst>
                <a:ext uri="{FF2B5EF4-FFF2-40B4-BE49-F238E27FC236}">
                  <a16:creationId xmlns:a16="http://schemas.microsoft.com/office/drawing/2014/main" id="{9775FE96-08E8-ECE1-EEAD-B65D52EFA447}"/>
                </a:ext>
              </a:extLst>
            </p:cNvPr>
            <p:cNvSpPr txBox="1">
              <a:spLocks/>
            </p:cNvSpPr>
            <p:nvPr/>
          </p:nvSpPr>
          <p:spPr>
            <a:xfrm>
              <a:off x="3777161" y="4738215"/>
              <a:ext cx="191317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t-IT" sz="20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Suggerimenti</a:t>
              </a:r>
              <a:r>
                <a:rPr lang="it-IT" sz="36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22" name="Immagine 21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C857E830-579C-4138-26AE-5A42DEED6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132503" y="3944320"/>
              <a:ext cx="1004813" cy="100481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61402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1B7F6-3A21-7E4C-AB86-9005092F5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1E707F01-47C0-7B26-CE30-7D694C64E4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833" y="1174558"/>
            <a:ext cx="3382879" cy="4791171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244A6952-A7CE-7988-17D6-1500F6889133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9F82F15D-2346-1849-9AD5-9801F68C4204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 dirty="0">
                <a:solidFill>
                  <a:srgbClr val="97D2FF"/>
                </a:solidFill>
                <a:sym typeface="Arial"/>
              </a:rPr>
              <a:t>Scenario 4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F8564D4-D6F7-26BF-FF1D-D7B9138C9192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Scegli la risposta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1B29973-F309-753F-2B6D-8CFA6884989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B9C4805-DEB7-CDAE-9C4A-A4DBA6BE3A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447524CA-2C79-F6A6-DF6D-AE74DA34E8FD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B5757E8-0C6F-805C-AE19-A648C2ACE9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D80511E4-65EA-C66B-AAA8-C591A6BB2983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FE1B054E-314D-5FD7-587E-F57015BC9748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6649661B-337A-E19D-ABF7-653351D41D20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IN VIAGGIO CON IL NOSTRO CLIENTE</a:t>
            </a:r>
            <a:br>
              <a:rPr lang="it-IT"/>
            </a:br>
            <a:r>
              <a:rPr lang="it-IT"/>
              <a:t>SCENARIO 4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5BED925F-729C-A414-27FB-6D10213CDBBA}"/>
              </a:ext>
            </a:extLst>
          </p:cNvPr>
          <p:cNvSpPr txBox="1"/>
          <p:nvPr/>
        </p:nvSpPr>
        <p:spPr>
          <a:xfrm>
            <a:off x="3875637" y="1172342"/>
            <a:ext cx="798140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modalità migliore per questa missione è </a:t>
            </a:r>
            <a:r>
              <a:rPr lang="it-IT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Potenza+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dove la priorità è preservare le prestazioni in condizioni specifiche</a:t>
            </a:r>
            <a:r>
              <a:rPr lang="it-IT" sz="1600" noProof="0" dirty="0">
                <a:cs typeface="Arial" panose="020B0604020202020204" pitchFamily="34" charset="0"/>
              </a:rPr>
              <a:t>: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600" noProof="0" dirty="0">
                <a:cs typeface="Arial" panose="020B0604020202020204" pitchFamily="34" charset="0"/>
              </a:rPr>
              <a:t>basso livello di carica della batteria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600" noProof="0" dirty="0">
                <a:cs typeface="Arial" panose="020B0604020202020204" pitchFamily="34" charset="0"/>
              </a:rPr>
              <a:t>condizioni di avviamento a temperature molto basse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600" noProof="0" dirty="0">
                <a:cs typeface="Arial" panose="020B0604020202020204" pitchFamily="34" charset="0"/>
              </a:rPr>
              <a:t>situazioni impegnative di erogazione della potenza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it-IT" sz="1600" noProof="0" dirty="0">
                <a:cs typeface="Arial" panose="020B0604020202020204" pitchFamily="34" charset="0"/>
              </a:rPr>
              <a:t>Il motore ICE funzionerà in modo continuo per generare elettricità a piena capacità</a:t>
            </a: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6404A2BB-4BC3-98C2-F5B0-68D0915BCBB8}"/>
              </a:ext>
            </a:extLst>
          </p:cNvPr>
          <p:cNvSpPr txBox="1"/>
          <p:nvPr/>
        </p:nvSpPr>
        <p:spPr>
          <a:xfrm>
            <a:off x="5585560" y="3521275"/>
            <a:ext cx="5815547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Questa modalità garantisce una POTENZA SUFFICIENTE anche a bassi livelli di carica della batteria (</a:t>
            </a:r>
            <a:r>
              <a:rPr lang="it-IT" sz="2000" b="1" noProof="0" dirty="0" err="1">
                <a:solidFill>
                  <a:schemeClr val="accent1"/>
                </a:solidFill>
                <a:cs typeface="Arial" panose="020B0604020202020204" pitchFamily="34" charset="0"/>
              </a:rPr>
              <a:t>SoC</a:t>
            </a:r>
            <a:r>
              <a:rPr lang="it-IT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 inferiore al 15%).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A828542D-46AB-DA1C-0771-9E864A5C894D}"/>
              </a:ext>
            </a:extLst>
          </p:cNvPr>
          <p:cNvSpPr/>
          <p:nvPr/>
        </p:nvSpPr>
        <p:spPr>
          <a:xfrm>
            <a:off x="5585560" y="4637402"/>
            <a:ext cx="6271478" cy="142313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t">
            <a:no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it-IT" sz="16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 sottolineare</a:t>
            </a:r>
            <a:r>
              <a:rPr lang="it-IT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</a:t>
            </a:r>
          </a:p>
          <a:p>
            <a:pPr lvl="0">
              <a:spcAft>
                <a:spcPts val="600"/>
              </a:spcAft>
              <a:defRPr/>
            </a:pPr>
            <a:r>
              <a:rPr lang="it-IT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Il motore ICE è sempre in funzione, </a:t>
            </a:r>
            <a:r>
              <a:rPr lang="it-IT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dando la priorità alle esigenze di propulsione del veicolo.</a:t>
            </a:r>
          </a:p>
          <a:p>
            <a:pPr lvl="0">
              <a:spcAft>
                <a:spcPts val="600"/>
              </a:spcAft>
              <a:buClr>
                <a:schemeClr val="accent1"/>
              </a:buClr>
              <a:defRPr/>
            </a:pPr>
            <a:r>
              <a:rPr lang="it-IT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Questa modalità fornisce la massima potenza in uscita del generatore ICE.</a:t>
            </a:r>
          </a:p>
        </p:txBody>
      </p:sp>
      <p:grpSp>
        <p:nvGrpSpPr>
          <p:cNvPr id="15" name="Gruppo 14">
            <a:extLst>
              <a:ext uri="{FF2B5EF4-FFF2-40B4-BE49-F238E27FC236}">
                <a16:creationId xmlns:a16="http://schemas.microsoft.com/office/drawing/2014/main" id="{E139DF04-6E33-B94F-F97C-0B6D5AC07DB1}"/>
              </a:ext>
            </a:extLst>
          </p:cNvPr>
          <p:cNvGrpSpPr/>
          <p:nvPr/>
        </p:nvGrpSpPr>
        <p:grpSpPr>
          <a:xfrm>
            <a:off x="3725645" y="3725741"/>
            <a:ext cx="1913174" cy="1544084"/>
            <a:chOff x="3777161" y="3944320"/>
            <a:chExt cx="1913174" cy="1544084"/>
          </a:xfrm>
        </p:grpSpPr>
        <p:sp>
          <p:nvSpPr>
            <p:cNvPr id="17" name="Titolo 11">
              <a:extLst>
                <a:ext uri="{FF2B5EF4-FFF2-40B4-BE49-F238E27FC236}">
                  <a16:creationId xmlns:a16="http://schemas.microsoft.com/office/drawing/2014/main" id="{D79ECA81-86CC-C243-FB84-9EA2A1EAC2C2}"/>
                </a:ext>
              </a:extLst>
            </p:cNvPr>
            <p:cNvSpPr txBox="1">
              <a:spLocks/>
            </p:cNvSpPr>
            <p:nvPr/>
          </p:nvSpPr>
          <p:spPr>
            <a:xfrm>
              <a:off x="3777161" y="4738215"/>
              <a:ext cx="191317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t-IT" sz="20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Suggerimenti</a:t>
              </a:r>
              <a:r>
                <a:rPr lang="it-IT" sz="36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18" name="Immagine 17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E774A7C2-CA9A-9C43-AAB7-F19FD03A1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132503" y="3944320"/>
              <a:ext cx="1004813" cy="100481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2542005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B5A3C-3E39-0088-9EE7-0C22173FD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CC27DFBC-9D7C-6C54-2907-FCE993A199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29961D22-0603-AB7F-4A67-2E80547C6FDC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DF256327-6CC7-AE69-9ED6-2D1D187AB2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13E7EE-E3ED-863F-BCB2-92DC60415424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/>
              <a:t>La tecnologia RE</a:t>
            </a:r>
            <a:r>
              <a:rPr lang="it-IT" sz="2000" noProof="0"/>
              <a:t>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A507447-E6E4-B779-E09B-18A290338B9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it-IT" noProof="0"/>
              <a:t>Specifiche tecniche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939D625-6863-266A-2EE9-624CA10BF1D4}"/>
              </a:ext>
            </a:extLst>
          </p:cNvPr>
          <p:cNvSpPr txBox="1"/>
          <p:nvPr/>
        </p:nvSpPr>
        <p:spPr>
          <a:xfrm>
            <a:off x="6809739" y="4646962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6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it-IT" dirty="0"/>
              <a:t>Conclusione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E5A00DF-6A1F-6867-248D-9794FCCE2566}"/>
              </a:ext>
            </a:extLst>
          </p:cNvPr>
          <p:cNvSpPr txBox="1"/>
          <p:nvPr/>
        </p:nvSpPr>
        <p:spPr>
          <a:xfrm>
            <a:off x="6809739" y="416231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 dirty="0"/>
              <a:t>In viaggio con il nostro cliente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D63F292-3993-E8CC-550E-1A244EF3FF0F}"/>
              </a:ext>
            </a:extLst>
          </p:cNvPr>
          <p:cNvSpPr txBox="1"/>
          <p:nvPr/>
        </p:nvSpPr>
        <p:spPr>
          <a:xfrm>
            <a:off x="6809739" y="3431691"/>
            <a:ext cx="4981063" cy="6460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 dirty="0"/>
              <a:t>Il tuo ruolo è assolutamente fondamentale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7170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A463E-2768-50B3-1F99-809BBBA7C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E01B7FE5-411F-56BA-D1A7-20030EFD141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6. conclusione</a:t>
            </a:r>
            <a:br>
              <a:rPr lang="it-IT" sz="3200" noProof="0"/>
            </a:br>
            <a:r>
              <a:rPr lang="it-IT">
                <a:solidFill>
                  <a:schemeClr val="accent1"/>
                </a:solidFill>
              </a:rPr>
              <a:t>sintesi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4FD5F86-7572-3DDF-3A4A-44C4073FA792}"/>
              </a:ext>
            </a:extLst>
          </p:cNvPr>
          <p:cNvSpPr txBox="1"/>
          <p:nvPr/>
        </p:nvSpPr>
        <p:spPr>
          <a:xfrm>
            <a:off x="2176961" y="3212374"/>
            <a:ext cx="3579728" cy="2731226"/>
          </a:xfrm>
          <a:prstGeom prst="roundRect">
            <a:avLst>
              <a:gd name="adj" fmla="val 76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F3B2EB1-C0FC-C155-425F-3975AE440C83}"/>
              </a:ext>
            </a:extLst>
          </p:cNvPr>
          <p:cNvSpPr txBox="1"/>
          <p:nvPr/>
        </p:nvSpPr>
        <p:spPr>
          <a:xfrm>
            <a:off x="6435315" y="3212374"/>
            <a:ext cx="3579729" cy="2731226"/>
          </a:xfrm>
          <a:prstGeom prst="roundRect">
            <a:avLst>
              <a:gd name="adj" fmla="val 969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806BF1E-6385-4FED-A2EB-2FE0E2544149}"/>
              </a:ext>
            </a:extLst>
          </p:cNvPr>
          <p:cNvSpPr txBox="1"/>
          <p:nvPr/>
        </p:nvSpPr>
        <p:spPr>
          <a:xfrm>
            <a:off x="2176958" y="3593533"/>
            <a:ext cx="34523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noProof="0">
                <a:solidFill>
                  <a:schemeClr val="accent1"/>
                </a:solidFill>
              </a:rPr>
              <a:t>Teoria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AC8C318-3417-550A-60E8-592D84C4E689}"/>
              </a:ext>
            </a:extLst>
          </p:cNvPr>
          <p:cNvSpPr txBox="1"/>
          <p:nvPr/>
        </p:nvSpPr>
        <p:spPr>
          <a:xfrm>
            <a:off x="6435313" y="3593532"/>
            <a:ext cx="34040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noProof="0">
                <a:solidFill>
                  <a:schemeClr val="accent1"/>
                </a:solidFill>
              </a:rPr>
              <a:t>Pratica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8DA918-7EE1-D034-74B3-EC9E0540DC2F}"/>
              </a:ext>
            </a:extLst>
          </p:cNvPr>
          <p:cNvSpPr txBox="1"/>
          <p:nvPr/>
        </p:nvSpPr>
        <p:spPr>
          <a:xfrm>
            <a:off x="2215593" y="4317239"/>
            <a:ext cx="3478541" cy="1487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400" noProof="0" dirty="0"/>
              <a:t>Esamina attentamente questo corso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400" noProof="0" dirty="0"/>
              <a:t>Poni domande e condividi gli approfondimenti con i colleghi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400" noProof="0" dirty="0"/>
              <a:t>Consulta risorse aggiuntive, come il libretto d'uso e manutenzione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A167BAF-4C3C-9E41-1DB5-F09EFE6D5A0C}"/>
              </a:ext>
            </a:extLst>
          </p:cNvPr>
          <p:cNvSpPr txBox="1"/>
          <p:nvPr/>
        </p:nvSpPr>
        <p:spPr>
          <a:xfrm>
            <a:off x="6523174" y="4306452"/>
            <a:ext cx="3404010" cy="1487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400" noProof="0" dirty="0"/>
              <a:t>Prova la B10 REEV in tutte le condizioni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400" noProof="0" dirty="0"/>
              <a:t>Prova tutte le modalità energetiche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400" noProof="0" dirty="0"/>
              <a:t>Sperimenta situazioni con carica della batteria alta e bassa</a:t>
            </a:r>
          </a:p>
        </p:txBody>
      </p:sp>
      <p:pic>
        <p:nvPicPr>
          <p:cNvPr id="6" name="Immagine 5" descr="Immagine che contiene simbolo, Elementi grafici, clipart, logo&#10;&#10;Il contenuto generato dall'IA potrebbe non essere corretto.">
            <a:extLst>
              <a:ext uri="{FF2B5EF4-FFF2-40B4-BE49-F238E27FC236}">
                <a16:creationId xmlns:a16="http://schemas.microsoft.com/office/drawing/2014/main" id="{2897E644-6118-6CDA-3465-9528107D6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921" y="3243843"/>
            <a:ext cx="1024353" cy="102435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EE0B8F7-2402-9FD9-C408-73ABF0ABF0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1712" y="3269807"/>
            <a:ext cx="902143" cy="90214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496D9DB3-645C-4D8D-83BB-85EBBF55144F}"/>
              </a:ext>
            </a:extLst>
          </p:cNvPr>
          <p:cNvSpPr txBox="1"/>
          <p:nvPr/>
        </p:nvSpPr>
        <p:spPr>
          <a:xfrm>
            <a:off x="742951" y="1256982"/>
            <a:ext cx="1111408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it-IT" sz="1600" noProof="0"/>
              <a:t>Hai visto gli scenari reali dei clienti e hai imparato come la B10 REEV soddisfa le loro esigenze.</a:t>
            </a:r>
          </a:p>
          <a:p>
            <a:pPr>
              <a:spcAft>
                <a:spcPts val="6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Ora è chiaro: la tecnologia da sola non basta.</a:t>
            </a:r>
          </a:p>
          <a:p>
            <a:pPr>
              <a:spcAft>
                <a:spcPts val="600"/>
              </a:spcAft>
            </a:pPr>
            <a:r>
              <a:rPr lang="it-IT" sz="1600" noProof="0"/>
              <a:t>Il tuo ruolo di consulente di vendita è essenziale.</a:t>
            </a:r>
          </a:p>
          <a:p>
            <a:pPr>
              <a:spcAft>
                <a:spcPts val="6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Per avere successo, È NECESSARIO ESSERE PREPARATI.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A05F877-866A-69BE-703A-C867CF153A9E}"/>
              </a:ext>
            </a:extLst>
          </p:cNvPr>
          <p:cNvSpPr txBox="1"/>
          <p:nvPr/>
        </p:nvSpPr>
        <p:spPr>
          <a:xfrm>
            <a:off x="742951" y="2751399"/>
            <a:ext cx="11114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sz="1600" noProof="0"/>
              <a:t>La tua preparazione passa attraverso </a:t>
            </a:r>
            <a:r>
              <a:rPr lang="it-IT" sz="1600" b="1" noProof="0">
                <a:solidFill>
                  <a:schemeClr val="accent1"/>
                </a:solidFill>
              </a:rPr>
              <a:t>due aspetti</a:t>
            </a:r>
            <a:r>
              <a:rPr lang="it-IT" sz="1600" noProof="0"/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2395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28D19-E5CC-C91B-04F2-05FBE8F26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08904DDC-52C1-F492-2224-4F11E6979A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6643"/>
          <a:stretch>
            <a:fillRect/>
          </a:stretch>
        </p:blipFill>
        <p:spPr>
          <a:xfrm>
            <a:off x="3516017" y="979175"/>
            <a:ext cx="5039428" cy="4025737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918770DA-7808-69FF-B889-91B733A2E8B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6. conclusione</a:t>
            </a:r>
            <a:br>
              <a:rPr lang="it-IT" sz="3200" noProof="0"/>
            </a:br>
            <a:r>
              <a:rPr lang="it-IT">
                <a:solidFill>
                  <a:schemeClr val="accent1"/>
                </a:solidFill>
              </a:rPr>
              <a:t>sintesi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3A7E67A-35BC-27E7-6532-7B7B679FD648}"/>
              </a:ext>
            </a:extLst>
          </p:cNvPr>
          <p:cNvSpPr txBox="1"/>
          <p:nvPr/>
        </p:nvSpPr>
        <p:spPr>
          <a:xfrm>
            <a:off x="493776" y="5019458"/>
            <a:ext cx="11204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noProof="0"/>
              <a:t>La soddisfazione del cliente inizia con la tua preparazione. Quanto più si conosce, tanto più si è sicuri di sé e si costruisce un rapporto di maggiore fiducia.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CC0E177-F74D-A1CC-5D48-FCA947AAEF64}"/>
              </a:ext>
            </a:extLst>
          </p:cNvPr>
          <p:cNvSpPr txBox="1"/>
          <p:nvPr/>
        </p:nvSpPr>
        <p:spPr>
          <a:xfrm>
            <a:off x="140208" y="5718267"/>
            <a:ext cx="112044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noProof="0">
                <a:solidFill>
                  <a:schemeClr val="accent1"/>
                </a:solidFill>
              </a:rPr>
              <a:t>Buon lavoro e ottime vendite con Leapmotor B10 REEV</a:t>
            </a:r>
            <a:r>
              <a:rPr lang="it-IT" noProof="0"/>
              <a:t>.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DD61F3BB-26EC-F441-4999-DEE2DC5F5745}"/>
              </a:ext>
            </a:extLst>
          </p:cNvPr>
          <p:cNvGrpSpPr/>
          <p:nvPr/>
        </p:nvGrpSpPr>
        <p:grpSpPr>
          <a:xfrm rot="21320647">
            <a:off x="953942" y="1498220"/>
            <a:ext cx="2576016" cy="2731226"/>
            <a:chOff x="2672260" y="3212374"/>
            <a:chExt cx="2576016" cy="2731226"/>
          </a:xfrm>
        </p:grpSpPr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EC487A04-9D40-9B07-8540-4C066855E8D6}"/>
                </a:ext>
              </a:extLst>
            </p:cNvPr>
            <p:cNvGrpSpPr/>
            <p:nvPr/>
          </p:nvGrpSpPr>
          <p:grpSpPr>
            <a:xfrm>
              <a:off x="2672260" y="3212374"/>
              <a:ext cx="2576016" cy="2731226"/>
              <a:chOff x="2672260" y="3212374"/>
              <a:chExt cx="2576016" cy="2731226"/>
            </a:xfrm>
          </p:grpSpPr>
          <p:sp>
            <p:nvSpPr>
              <p:cNvPr id="2" name="CasellaDiTesto 1">
                <a:extLst>
                  <a:ext uri="{FF2B5EF4-FFF2-40B4-BE49-F238E27FC236}">
                    <a16:creationId xmlns:a16="http://schemas.microsoft.com/office/drawing/2014/main" id="{8EA7F592-E44A-E840-FE91-3385E67ABFAB}"/>
                  </a:ext>
                </a:extLst>
              </p:cNvPr>
              <p:cNvSpPr txBox="1"/>
              <p:nvPr/>
            </p:nvSpPr>
            <p:spPr>
              <a:xfrm>
                <a:off x="2672260" y="3212374"/>
                <a:ext cx="2576016" cy="2731226"/>
              </a:xfrm>
              <a:prstGeom prst="roundRect">
                <a:avLst>
                  <a:gd name="adj" fmla="val 760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 wrap="square" rtlCol="0" anchor="ctr">
                <a:noAutofit/>
              </a:bodyPr>
              <a:lstStyle>
                <a:defPPr>
                  <a:defRPr lang="it-IT"/>
                </a:defPPr>
                <a:lvl1pPr lvl="0">
                  <a:defRPr sz="2000">
                    <a:cs typeface="Arial" panose="020B0604020202020204" pitchFamily="34" charset="0"/>
                  </a:defRPr>
                </a:lvl1pPr>
              </a:lstStyle>
              <a:p>
                <a:endParaRPr lang="en-US" noProof="0" dirty="0"/>
              </a:p>
            </p:txBody>
          </p:sp>
          <p:pic>
            <p:nvPicPr>
              <p:cNvPr id="5" name="Immagine 4" descr="Immagine che contiene simbolo, Elementi grafici, clipart, logo&#10;&#10;Il contenuto generato dall'IA potrebbe non essere corretto.">
                <a:extLst>
                  <a:ext uri="{FF2B5EF4-FFF2-40B4-BE49-F238E27FC236}">
                    <a16:creationId xmlns:a16="http://schemas.microsoft.com/office/drawing/2014/main" id="{8A9A0C16-5F79-4242-6B21-2CCD8D5440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24656" y="3225740"/>
                <a:ext cx="2271218" cy="2271218"/>
              </a:xfrm>
              <a:prstGeom prst="rect">
                <a:avLst/>
              </a:prstGeom>
            </p:spPr>
          </p:pic>
        </p:grp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1AF28EFC-5AC8-D8E7-1CBD-06D0A8AA46E0}"/>
                </a:ext>
              </a:extLst>
            </p:cNvPr>
            <p:cNvSpPr txBox="1"/>
            <p:nvPr/>
          </p:nvSpPr>
          <p:spPr>
            <a:xfrm>
              <a:off x="2824656" y="5443421"/>
              <a:ext cx="22712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2400" b="1" noProof="0">
                  <a:solidFill>
                    <a:schemeClr val="accent1"/>
                  </a:solidFill>
                </a:rPr>
                <a:t>Teoria</a:t>
              </a:r>
            </a:p>
          </p:txBody>
        </p: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F00D7A2F-5C48-3110-3D5C-020A3CEA64CA}"/>
              </a:ext>
            </a:extLst>
          </p:cNvPr>
          <p:cNvGrpSpPr/>
          <p:nvPr/>
        </p:nvGrpSpPr>
        <p:grpSpPr>
          <a:xfrm rot="277520">
            <a:off x="8726181" y="1497595"/>
            <a:ext cx="2576016" cy="2731226"/>
            <a:chOff x="6939459" y="3212374"/>
            <a:chExt cx="2576016" cy="2731226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52898C47-BEF1-D27D-D6C3-786D3DC6BD2D}"/>
                </a:ext>
              </a:extLst>
            </p:cNvPr>
            <p:cNvSpPr txBox="1"/>
            <p:nvPr/>
          </p:nvSpPr>
          <p:spPr>
            <a:xfrm>
              <a:off x="6939459" y="3212374"/>
              <a:ext cx="2576016" cy="2731226"/>
            </a:xfrm>
            <a:prstGeom prst="roundRect">
              <a:avLst>
                <a:gd name="adj" fmla="val 96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wrap="square" rtlCol="0" anchor="ctr">
              <a:noAutofit/>
            </a:bodyPr>
            <a:lstStyle>
              <a:defPPr>
                <a:defRPr lang="it-IT"/>
              </a:defPPr>
              <a:lvl1pPr lvl="0">
                <a:defRPr sz="2000">
                  <a:cs typeface="Arial" panose="020B0604020202020204" pitchFamily="34" charset="0"/>
                </a:defRPr>
              </a:lvl1pPr>
            </a:lstStyle>
            <a:p>
              <a:endParaRPr lang="en-US" noProof="0" dirty="0"/>
            </a:p>
          </p:txBody>
        </p: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EA0C3FF4-E7B5-4FD1-F502-2245E5FD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96149" y="3404657"/>
              <a:ext cx="2000251" cy="2000251"/>
            </a:xfrm>
            <a:prstGeom prst="rect">
              <a:avLst/>
            </a:prstGeom>
          </p:spPr>
        </p:pic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DB054AFF-C0FE-2975-8D77-829C19D08E25}"/>
                </a:ext>
              </a:extLst>
            </p:cNvPr>
            <p:cNvSpPr txBox="1"/>
            <p:nvPr/>
          </p:nvSpPr>
          <p:spPr>
            <a:xfrm>
              <a:off x="7158530" y="5443421"/>
              <a:ext cx="21378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2400" b="1" noProof="0">
                  <a:solidFill>
                    <a:schemeClr val="accent1"/>
                  </a:solidFill>
                </a:rPr>
                <a:t>Pratica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3993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129BB-0500-EE0B-9966-D70ABF77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38A07BE8-964F-8D0B-C6E8-68548A75779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B2CD5576-C76D-36A8-6EA2-62D2F56BB82A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</a:pPr>
            <a:r>
              <a:rPr lang="it-IT" sz="2000" b="1" noProof="0">
                <a:solidFill>
                  <a:schemeClr val="bg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A39F680A-F990-7E7A-8703-3F2CDB82D10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 dirty="0"/>
              <a:t>Programma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31D5040-F88E-7235-4DC8-FEC613100CCB}"/>
              </a:ext>
            </a:extLst>
          </p:cNvPr>
          <p:cNvSpPr txBox="1"/>
          <p:nvPr/>
        </p:nvSpPr>
        <p:spPr>
          <a:xfrm>
            <a:off x="6809739" y="1703209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 noProof="0" dirty="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 dirty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 dirty="0"/>
              <a:t>Importante da sapere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D4049DB-23B1-947D-4675-D6103E476C10}"/>
              </a:ext>
            </a:extLst>
          </p:cNvPr>
          <p:cNvSpPr txBox="1"/>
          <p:nvPr/>
        </p:nvSpPr>
        <p:spPr>
          <a:xfrm>
            <a:off x="6809739" y="464696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 dirty="0"/>
              <a:t>Conclusione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A7D4C56-8AF8-50FA-7E77-92F5FF4AF96E}"/>
              </a:ext>
            </a:extLst>
          </p:cNvPr>
          <p:cNvSpPr txBox="1"/>
          <p:nvPr/>
        </p:nvSpPr>
        <p:spPr>
          <a:xfrm>
            <a:off x="6809739" y="294704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it-IT" sz="2000" noProof="0" dirty="0"/>
              <a:t>Specifiche tecniche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5C3DC55-B798-A0E5-A78B-C2A9AA8D1637}"/>
              </a:ext>
            </a:extLst>
          </p:cNvPr>
          <p:cNvSpPr txBox="1"/>
          <p:nvPr/>
        </p:nvSpPr>
        <p:spPr>
          <a:xfrm>
            <a:off x="6809739" y="3431691"/>
            <a:ext cx="4981063" cy="6460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 dirty="0"/>
              <a:t>Il tuo ruolo è assolutamente fondamentale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5828482-B99B-1CA2-44EB-1A406C58D52D}"/>
              </a:ext>
            </a:extLst>
          </p:cNvPr>
          <p:cNvSpPr txBox="1"/>
          <p:nvPr/>
        </p:nvSpPr>
        <p:spPr>
          <a:xfrm>
            <a:off x="6809739" y="416231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/>
              <a:t>In viaggio con il nostro cliente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98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668DB-9E86-83C8-9DEC-69FF8256F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F2E3FB-B279-D126-2EF7-51BA61AA9C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1. Introduzione</a:t>
            </a:r>
            <a:br>
              <a:rPr lang="it-IT" sz="3200" noProof="0"/>
            </a:br>
            <a:r>
              <a:rPr lang="it-IT" noProof="0"/>
              <a:t>il ruolo di reEV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D2AD3CB-DEB0-15EF-B405-4A698212E8D5}"/>
              </a:ext>
            </a:extLst>
          </p:cNvPr>
          <p:cNvSpPr txBox="1"/>
          <p:nvPr/>
        </p:nvSpPr>
        <p:spPr>
          <a:xfrm>
            <a:off x="742952" y="1293532"/>
            <a:ext cx="1072623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Con la versione "REEV", Leapmotor introduce la  tecnologia Range Extended EV sulla B10 </a:t>
            </a:r>
            <a:r>
              <a:rPr lang="it-IT" sz="1600" noProof="0"/>
              <a:t>per integrare la versione BEV 100% elettrica disponibile dal lancio.</a:t>
            </a:r>
          </a:p>
          <a:p>
            <a:pPr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Questa soluzione combina i vantaggi della guida elettrica con la rassicurazione di un'autonomia prolungata</a:t>
            </a:r>
            <a:r>
              <a:rPr lang="it-IT" sz="1600" noProof="0"/>
              <a:t>, prendendo in esame le più comuni preoccupazioni dei clienti: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7C41E6-46F9-5592-3B95-818CCD290FA3}"/>
              </a:ext>
            </a:extLst>
          </p:cNvPr>
          <p:cNvSpPr txBox="1">
            <a:spLocks/>
          </p:cNvSpPr>
          <p:nvPr/>
        </p:nvSpPr>
        <p:spPr>
          <a:xfrm>
            <a:off x="1068242" y="4124493"/>
            <a:ext cx="2741044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Ansia da autonomia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Paura di esaurire la carica della batteria prima di giungere a destinazione.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66DFBD2-3327-9E5B-58BB-7FB3CFED47D4}"/>
              </a:ext>
            </a:extLst>
          </p:cNvPr>
          <p:cNvSpPr txBox="1">
            <a:spLocks/>
          </p:cNvSpPr>
          <p:nvPr/>
        </p:nvSpPr>
        <p:spPr>
          <a:xfrm>
            <a:off x="4795279" y="4124493"/>
            <a:ext cx="260821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Tempo di ricarica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Timori legati al tempo necessario per la ricarica durante i lunghi tragitti.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9181008-6C1C-A42E-1CA5-EE23BE2CF4BA}"/>
              </a:ext>
            </a:extLst>
          </p:cNvPr>
          <p:cNvSpPr txBox="1">
            <a:spLocks/>
          </p:cNvSpPr>
          <p:nvPr/>
        </p:nvSpPr>
        <p:spPr>
          <a:xfrm>
            <a:off x="8478493" y="4124493"/>
            <a:ext cx="256303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Infrastruttura di ricarica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Timori legati alla disponibilità e all'affidabilità delle colonnine di ricarica.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6F97C52-6197-CAC8-A3DA-3DA0DEDA438A}"/>
              </a:ext>
            </a:extLst>
          </p:cNvPr>
          <p:cNvSpPr/>
          <p:nvPr/>
        </p:nvSpPr>
        <p:spPr>
          <a:xfrm>
            <a:off x="948403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DA0269A-A82E-89E1-60CB-BFD20F53F25D}"/>
              </a:ext>
            </a:extLst>
          </p:cNvPr>
          <p:cNvSpPr/>
          <p:nvPr/>
        </p:nvSpPr>
        <p:spPr>
          <a:xfrm>
            <a:off x="4609027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70DDADA5-3925-59B0-80CB-E1522FC419D6}"/>
              </a:ext>
            </a:extLst>
          </p:cNvPr>
          <p:cNvSpPr/>
          <p:nvPr/>
        </p:nvSpPr>
        <p:spPr>
          <a:xfrm>
            <a:off x="8269651" y="3048107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pic>
        <p:nvPicPr>
          <p:cNvPr id="16" name="Immagine 15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59656EFC-6BF7-2AC3-1CFA-4641C705D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185058"/>
            <a:ext cx="831929" cy="831929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2C30EDA2-69B4-9CFE-463A-55C4936ECA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185058"/>
            <a:ext cx="831929" cy="831929"/>
          </a:xfrm>
          <a:prstGeom prst="rect">
            <a:avLst/>
          </a:prstGeom>
        </p:spPr>
      </p:pic>
      <p:pic>
        <p:nvPicPr>
          <p:cNvPr id="19" name="Immagine 18" descr="Immagine che contiene simbolo, cerchio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C8E3E3CD-426F-4E4B-AD3C-4A28EBEDC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112" y="3185058"/>
            <a:ext cx="863776" cy="9394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6111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06DB-E657-E04A-D190-E0C628F01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47F2DF86-DE54-EA5E-D97C-8E5549BDCE4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1. Introduzione</a:t>
            </a:r>
            <a:br>
              <a:rPr lang="it-IT" sz="3200" noProof="0"/>
            </a:br>
            <a:r>
              <a:rPr lang="it-IT" noProof="0"/>
              <a:t>B10 reEV – ESPERIENZA DI GUIDA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A9A35939-69F7-2E38-AB53-D3B156B27F0E}"/>
              </a:ext>
            </a:extLst>
          </p:cNvPr>
          <p:cNvSpPr/>
          <p:nvPr/>
        </p:nvSpPr>
        <p:spPr>
          <a:xfrm>
            <a:off x="1931583" y="1364446"/>
            <a:ext cx="8145379" cy="13025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0523AF2-DF00-209D-52A8-5EF246B21087}"/>
              </a:ext>
            </a:extLst>
          </p:cNvPr>
          <p:cNvSpPr txBox="1">
            <a:spLocks/>
          </p:cNvSpPr>
          <p:nvPr/>
        </p:nvSpPr>
        <p:spPr>
          <a:xfrm>
            <a:off x="1022345" y="4171640"/>
            <a:ext cx="2741044" cy="1302921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800" b="1">
                <a:solidFill>
                  <a:schemeClr val="accent1"/>
                </a:solidFill>
                <a:sym typeface="Arial"/>
              </a:rPr>
              <a:t>Coppia istantanea e accelerazione fluida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L'autentica sensazione EV senza compromessi. 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06FC1146-1D03-E12F-0422-8B08E94DA5BC}"/>
              </a:ext>
            </a:extLst>
          </p:cNvPr>
          <p:cNvSpPr/>
          <p:nvPr/>
        </p:nvSpPr>
        <p:spPr>
          <a:xfrm>
            <a:off x="902506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F2C315CB-2DA9-D798-6AF8-73468B04FA5E}"/>
              </a:ext>
            </a:extLst>
          </p:cNvPr>
          <p:cNvSpPr txBox="1">
            <a:spLocks/>
          </p:cNvSpPr>
          <p:nvPr/>
        </p:nvSpPr>
        <p:spPr>
          <a:xfrm>
            <a:off x="4706468" y="4171640"/>
            <a:ext cx="2741044" cy="1272143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800" b="1">
                <a:solidFill>
                  <a:schemeClr val="accent1"/>
                </a:solidFill>
                <a:sym typeface="Arial"/>
              </a:rPr>
              <a:t>Comfort e serenità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Funzionamento estremamente silenzioso, vibrazioni ridotte e assenza del cambio di velocità. 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7728E4F-AA20-94EA-9789-F68DD44BB7AE}"/>
              </a:ext>
            </a:extLst>
          </p:cNvPr>
          <p:cNvSpPr/>
          <p:nvPr/>
        </p:nvSpPr>
        <p:spPr>
          <a:xfrm>
            <a:off x="4586629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8" name="Textplatzhalter 2">
            <a:extLst>
              <a:ext uri="{FF2B5EF4-FFF2-40B4-BE49-F238E27FC236}">
                <a16:creationId xmlns:a16="http://schemas.microsoft.com/office/drawing/2014/main" id="{E90E7401-A66F-A608-68D4-C2A164342CAF}"/>
              </a:ext>
            </a:extLst>
          </p:cNvPr>
          <p:cNvSpPr txBox="1">
            <a:spLocks/>
          </p:cNvSpPr>
          <p:nvPr/>
        </p:nvSpPr>
        <p:spPr>
          <a:xfrm>
            <a:off x="8390591" y="4171640"/>
            <a:ext cx="2741044" cy="1549142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800" b="1">
                <a:solidFill>
                  <a:schemeClr val="accent1"/>
                </a:solidFill>
                <a:sym typeface="Arial"/>
              </a:rPr>
              <a:t>Fiducia durante ogni viaggio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Prestazioni costanti e autonomia prolungata per viaggi senza stress. 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3B2080AA-B0FE-389E-07C1-6E21CF7769C4}"/>
              </a:ext>
            </a:extLst>
          </p:cNvPr>
          <p:cNvSpPr/>
          <p:nvPr/>
        </p:nvSpPr>
        <p:spPr>
          <a:xfrm>
            <a:off x="8270752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pic>
        <p:nvPicPr>
          <p:cNvPr id="21" name="Immagine 20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E3ADE2A6-C404-61DA-5E1D-6625D5F49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263203"/>
            <a:ext cx="831929" cy="831929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02A8B7AF-538E-A6AC-32F4-F4EC152475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285228"/>
            <a:ext cx="831929" cy="831929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667D3B6A-0CAF-4DC3-1D07-531023A996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63"/>
          <a:stretch>
            <a:fillRect/>
          </a:stretch>
        </p:blipFill>
        <p:spPr>
          <a:xfrm>
            <a:off x="5623008" y="3326350"/>
            <a:ext cx="945983" cy="736324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D5F085FB-BDE0-C96E-9AD1-A018DB10B6B4}"/>
              </a:ext>
            </a:extLst>
          </p:cNvPr>
          <p:cNvSpPr txBox="1"/>
          <p:nvPr/>
        </p:nvSpPr>
        <p:spPr>
          <a:xfrm>
            <a:off x="2115038" y="1459678"/>
            <a:ext cx="779589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La B10 REEV offre un'</a:t>
            </a:r>
            <a:r>
              <a:rPr lang="it-IT" sz="1600" b="1" dirty="0">
                <a:solidFill>
                  <a:schemeClr val="accent1"/>
                </a:solidFill>
              </a:rPr>
              <a:t>esperienza di guida autenticamente elettrica</a:t>
            </a:r>
            <a:r>
              <a:rPr lang="it-IT" sz="1600" dirty="0"/>
              <a:t>.</a:t>
            </a:r>
          </a:p>
          <a:p>
            <a:endParaRPr lang="it-IT" sz="1600" dirty="0"/>
          </a:p>
          <a:p>
            <a:r>
              <a:rPr lang="it-IT" sz="1600" dirty="0"/>
              <a:t>Utilizza un motore a combustione interna </a:t>
            </a:r>
            <a:r>
              <a:rPr lang="it-IT" sz="1600" b="1" dirty="0">
                <a:solidFill>
                  <a:schemeClr val="accent1"/>
                </a:solidFill>
              </a:rPr>
              <a:t>SOLO</a:t>
            </a:r>
            <a:r>
              <a:rPr lang="it-IT" sz="1600" dirty="0"/>
              <a:t> come </a:t>
            </a:r>
            <a:r>
              <a:rPr lang="it-IT" sz="1600" b="1" dirty="0">
                <a:solidFill>
                  <a:schemeClr val="accent1"/>
                </a:solidFill>
              </a:rPr>
              <a:t>GENERATORE</a:t>
            </a:r>
            <a:r>
              <a:rPr lang="it-IT" sz="1600" dirty="0"/>
              <a:t>, garantendo: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362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6A6C3-6F66-F10A-5FBA-C6DA2BF8E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7037ABE3-2B9D-CA82-D053-1F4FE670074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1. Introduzione</a:t>
            </a:r>
            <a:br>
              <a:rPr lang="it-IT" sz="3200" noProof="0"/>
            </a:br>
            <a:r>
              <a:rPr lang="it-IT" noProof="0"/>
              <a:t>B10 reEV – VIAGGIARE SENZA STRESS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765957C-26DF-DEDB-806B-F5FD3C1BFD1A}"/>
              </a:ext>
            </a:extLst>
          </p:cNvPr>
          <p:cNvSpPr txBox="1"/>
          <p:nvPr/>
        </p:nvSpPr>
        <p:spPr>
          <a:xfrm>
            <a:off x="742951" y="1355357"/>
            <a:ext cx="9607680" cy="9181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B10 </a:t>
            </a:r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RE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 offre fino a 900 km di autonomia.</a:t>
            </a:r>
          </a:p>
          <a:p>
            <a:pPr lvl="0">
              <a:spcAft>
                <a:spcPts val="600"/>
              </a:spcAft>
              <a:defRPr/>
            </a:pPr>
            <a:r>
              <a:rPr lang="it-IT" sz="1600" noProof="0" dirty="0">
                <a:cs typeface="Arial" panose="020B0604020202020204" pitchFamily="34" charset="0"/>
              </a:rPr>
              <a:t>Il motore ICE funziona solo come generatore, garantendo una </a:t>
            </a:r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percorrenza prolungata con una bassa carica della batteria</a:t>
            </a:r>
            <a:r>
              <a:rPr lang="it-IT" sz="1600" noProof="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45E996-1808-8483-77E6-0DC5A24B5BF2}"/>
              </a:ext>
            </a:extLst>
          </p:cNvPr>
          <p:cNvSpPr txBox="1">
            <a:spLocks/>
          </p:cNvSpPr>
          <p:nvPr/>
        </p:nvSpPr>
        <p:spPr>
          <a:xfrm>
            <a:off x="2212442" y="2966396"/>
            <a:ext cx="4614592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 dirty="0">
                <a:solidFill>
                  <a:schemeClr val="accent1"/>
                </a:solidFill>
                <a:sym typeface="Arial"/>
              </a:rPr>
              <a:t>VANTAGGI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 dirty="0">
                <a:solidFill>
                  <a:schemeClr val="accent1"/>
                </a:solidFill>
                <a:sym typeface="Arial"/>
              </a:rPr>
              <a:t>Uso quotidiano come un BEV</a:t>
            </a:r>
            <a:r>
              <a:rPr lang="it-IT" sz="1600" noProof="0" dirty="0">
                <a:solidFill>
                  <a:schemeClr val="tx1"/>
                </a:solidFill>
                <a:sym typeface="Arial"/>
              </a:rPr>
              <a:t>: fino a 80 km di guida 100% elettrica per i tragitti di tutti i giorni.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B95838EC-2804-3231-C79F-28D2EA6A5764}"/>
              </a:ext>
            </a:extLst>
          </p:cNvPr>
          <p:cNvSpPr txBox="1">
            <a:spLocks/>
          </p:cNvSpPr>
          <p:nvPr/>
        </p:nvSpPr>
        <p:spPr>
          <a:xfrm>
            <a:off x="2212440" y="4543406"/>
            <a:ext cx="5277183" cy="59503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  <a:sym typeface="Arial"/>
              </a:rPr>
              <a:t>Libertà durante i lunghi viaggi</a:t>
            </a:r>
            <a:r>
              <a:rPr lang="it-IT" sz="1600" noProof="0">
                <a:solidFill>
                  <a:schemeClr val="tx1"/>
                </a:solidFill>
                <a:sym typeface="Arial"/>
              </a:rPr>
              <a:t>: basta fare rifornimento e approfittare di </a:t>
            </a:r>
            <a:r>
              <a:rPr lang="it-IT" sz="1600">
                <a:solidFill>
                  <a:schemeClr val="tx1"/>
                </a:solidFill>
                <a:sym typeface="Arial"/>
              </a:rPr>
              <a:t>oltre 900 </a:t>
            </a:r>
            <a:r>
              <a:rPr lang="it-IT" sz="1600" noProof="0">
                <a:solidFill>
                  <a:schemeClr val="tx1"/>
                </a:solidFill>
                <a:sym typeface="Arial"/>
              </a:rPr>
              <a:t>km di autonomia complessiva senza stress.</a:t>
            </a:r>
          </a:p>
        </p:txBody>
      </p:sp>
      <p:pic>
        <p:nvPicPr>
          <p:cNvPr id="5" name="Immagine 4" descr="Immagine che contiene design, Elementi grafici, veicolo, logo&#10;&#10;Il contenuto generato dall'IA potrebbe non essere corretto.">
            <a:extLst>
              <a:ext uri="{FF2B5EF4-FFF2-40B4-BE49-F238E27FC236}">
                <a16:creationId xmlns:a16="http://schemas.microsoft.com/office/drawing/2014/main" id="{B4A845AB-28F7-BA2D-5559-865756FD42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06" y="2637667"/>
            <a:ext cx="1383734" cy="1383734"/>
          </a:xfrm>
          <a:prstGeom prst="rect">
            <a:avLst/>
          </a:prstGeom>
        </p:spPr>
      </p:pic>
      <p:pic>
        <p:nvPicPr>
          <p:cNvPr id="6" name="Immagine 5" descr="Immagine che contiene Elementi grafici, design, simbolo, logo&#10;&#10;Il contenuto generato dall'IA potrebbe non essere corretto.">
            <a:extLst>
              <a:ext uri="{FF2B5EF4-FFF2-40B4-BE49-F238E27FC236}">
                <a16:creationId xmlns:a16="http://schemas.microsoft.com/office/drawing/2014/main" id="{EF2842FD-F70E-8271-C4A2-55E785CA9F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04" y="4446574"/>
            <a:ext cx="1383733" cy="138373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C72F137-CA3C-6D62-DE4F-21AFCCFB5F4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86" t="14455" r="927" b="8575"/>
          <a:stretch/>
        </p:blipFill>
        <p:spPr>
          <a:xfrm>
            <a:off x="7245933" y="2875304"/>
            <a:ext cx="4742867" cy="262733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7717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C9D40-D6B0-0AE4-97E4-4DAC0FC1F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4E022EB1-03F2-AB6C-EEB8-AA14103B681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53078003-F7C1-AC7B-FE36-521C7CA69C5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06FBE0B-F545-3073-56FA-D7FC895BE363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CA9E05A-D524-192C-8DF3-DEAFB0648ECB}"/>
              </a:ext>
            </a:extLst>
          </p:cNvPr>
          <p:cNvSpPr txBox="1"/>
          <p:nvPr/>
        </p:nvSpPr>
        <p:spPr>
          <a:xfrm>
            <a:off x="6809739" y="1634711"/>
            <a:ext cx="4981063" cy="1220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2"/>
            </a:pPr>
            <a:r>
              <a:rPr lang="it-IT" noProof="0"/>
              <a:t>La tecnologia REEV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C71EF20-95ED-53C1-FD1C-8C9895D219D7}"/>
              </a:ext>
            </a:extLst>
          </p:cNvPr>
          <p:cNvSpPr txBox="1"/>
          <p:nvPr/>
        </p:nvSpPr>
        <p:spPr>
          <a:xfrm>
            <a:off x="6809739" y="464696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 dirty="0"/>
              <a:t>Conclusione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C2D2D6A-650D-340B-67A2-D4152F147A29}"/>
              </a:ext>
            </a:extLst>
          </p:cNvPr>
          <p:cNvSpPr txBox="1"/>
          <p:nvPr/>
        </p:nvSpPr>
        <p:spPr>
          <a:xfrm>
            <a:off x="6809739" y="294704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it-IT" sz="2000" noProof="0" dirty="0"/>
              <a:t>Specifiche tecniche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D813137-4379-B270-DE80-C7CBBF3A0E42}"/>
              </a:ext>
            </a:extLst>
          </p:cNvPr>
          <p:cNvSpPr txBox="1"/>
          <p:nvPr/>
        </p:nvSpPr>
        <p:spPr>
          <a:xfrm>
            <a:off x="6809739" y="3431691"/>
            <a:ext cx="4981063" cy="6460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 dirty="0"/>
              <a:t>Il tuo ruolo è assolutamente fondamentale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41BDCFE-DD48-FEA6-9E9A-06E06B351B32}"/>
              </a:ext>
            </a:extLst>
          </p:cNvPr>
          <p:cNvSpPr txBox="1"/>
          <p:nvPr/>
        </p:nvSpPr>
        <p:spPr>
          <a:xfrm>
            <a:off x="6809739" y="416231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/>
              <a:t>In viaggio con il nostro cliente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283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C9EF4-12B3-8BD6-9E2A-3A08B7747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ruota, pneumatico, Ricambio auto, Veicolo giocattolo&#10;&#10;Il contenuto generato dall'IA potrebbe non essere corretto.">
            <a:extLst>
              <a:ext uri="{FF2B5EF4-FFF2-40B4-BE49-F238E27FC236}">
                <a16:creationId xmlns:a16="http://schemas.microsoft.com/office/drawing/2014/main" id="{27D0FBEF-E5DD-2B7C-0EF1-0FBF13A51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274" y="2160138"/>
            <a:ext cx="5772290" cy="3246913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24FEF4AC-37AD-D3EE-F959-D016750611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 dirty="0">
                <a:solidFill>
                  <a:schemeClr val="tx2">
                    <a:lumMod val="50000"/>
                  </a:schemeClr>
                </a:solidFill>
              </a:rPr>
              <a:t>2. La tecnologia REEV</a:t>
            </a:r>
            <a:br>
              <a:rPr lang="it-IT" sz="3200" noProof="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 dirty="0"/>
              <a:t>Come funziona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CCEC2B-CEE1-E0BC-6EEE-2E1CECE80C2E}"/>
              </a:ext>
            </a:extLst>
          </p:cNvPr>
          <p:cNvSpPr txBox="1"/>
          <p:nvPr/>
        </p:nvSpPr>
        <p:spPr>
          <a:xfrm>
            <a:off x="742950" y="1326678"/>
            <a:ext cx="11114087" cy="56938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it-IT" sz="1500" noProof="0"/>
              <a:t>La</a:t>
            </a:r>
            <a:r>
              <a:rPr lang="it-IT" sz="1600" noProof="0"/>
              <a:t> </a:t>
            </a:r>
            <a:r>
              <a:rPr lang="it-IT" sz="1600" b="1" noProof="0">
                <a:solidFill>
                  <a:schemeClr val="accent1"/>
                </a:solidFill>
              </a:rPr>
              <a:t>B10 REEV è alimentata da un</a:t>
            </a:r>
            <a:r>
              <a:rPr lang="it-IT" sz="1600" b="1">
                <a:solidFill>
                  <a:schemeClr val="accent1"/>
                </a:solidFill>
              </a:rPr>
              <a:t> </a:t>
            </a:r>
            <a:r>
              <a:rPr lang="it-IT" sz="1600" b="1" noProof="0">
                <a:solidFill>
                  <a:schemeClr val="accent1"/>
                </a:solidFill>
              </a:rPr>
              <a:t>motore elettrico montato posteriormente e da una batteria ad alta tensione</a:t>
            </a:r>
            <a:r>
              <a:rPr lang="it-IT" sz="1500"/>
              <a:t>, mentre un ICE di bordo </a:t>
            </a:r>
            <a:r>
              <a:rPr lang="it-IT" sz="1500" noProof="0"/>
              <a:t>funge solo da generatore quando la carica della batteria è bassa.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0E86F3-5AEF-140F-5A11-6E8F0AFE216D}"/>
              </a:ext>
            </a:extLst>
          </p:cNvPr>
          <p:cNvSpPr txBox="1"/>
          <p:nvPr/>
        </p:nvSpPr>
        <p:spPr>
          <a:xfrm>
            <a:off x="1207696" y="5553222"/>
            <a:ext cx="94634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b="1" noProof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Niente frizione, niente cambi di marcia. Solo puro comfort elettrico.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1D77567-4FD5-7EFF-DE80-87BEFB8682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2182006"/>
            <a:ext cx="782762" cy="718026"/>
          </a:xfrm>
          <a:prstGeom prst="rect">
            <a:avLst/>
          </a:prstGeom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FCA2B3D6-DD53-8CB8-E8EA-D49F2DBBD5C7}"/>
              </a:ext>
            </a:extLst>
          </p:cNvPr>
          <p:cNvSpPr txBox="1">
            <a:spLocks/>
          </p:cNvSpPr>
          <p:nvPr/>
        </p:nvSpPr>
        <p:spPr>
          <a:xfrm>
            <a:off x="9133100" y="4443543"/>
            <a:ext cx="2723938" cy="11828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it-IT" sz="1400" dirty="0">
                <a:solidFill>
                  <a:schemeClr val="tx1"/>
                </a:solidFill>
                <a:latin typeface="+mj-lt"/>
              </a:rPr>
              <a:t>Il</a:t>
            </a:r>
            <a:r>
              <a:rPr lang="it-IT" noProof="0" dirty="0">
                <a:latin typeface="+mj-lt"/>
              </a:rPr>
              <a:t> </a:t>
            </a:r>
            <a:r>
              <a:rPr lang="it-IT" sz="1600" b="1" noProof="0" dirty="0">
                <a:solidFill>
                  <a:schemeClr val="accent1"/>
                </a:solidFill>
                <a:latin typeface="+mj-lt"/>
              </a:rPr>
              <a:t>MOTORE ELETTRICO posteriore</a:t>
            </a:r>
            <a:r>
              <a:rPr lang="it-IT" sz="1400" noProof="0" dirty="0">
                <a:solidFill>
                  <a:schemeClr val="tx1"/>
                </a:solidFill>
                <a:latin typeface="+mj-lt"/>
              </a:rPr>
              <a:t> </a:t>
            </a:r>
            <a:br>
              <a:rPr lang="it-IT" sz="1400" noProof="0" dirty="0">
                <a:solidFill>
                  <a:schemeClr val="tx1"/>
                </a:solidFill>
                <a:latin typeface="+mj-lt"/>
              </a:rPr>
            </a:br>
            <a:r>
              <a:rPr lang="it-IT" sz="1400" noProof="0" dirty="0">
                <a:solidFill>
                  <a:schemeClr val="tx1"/>
                </a:solidFill>
                <a:latin typeface="+mj-lt"/>
              </a:rPr>
              <a:t>assicura un funzionamento fluido e silenzioso, tipico dei veicoli elettrici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A0AC0077-D769-8E63-FC94-50B02E85611C}"/>
              </a:ext>
            </a:extLst>
          </p:cNvPr>
          <p:cNvSpPr txBox="1">
            <a:spLocks/>
          </p:cNvSpPr>
          <p:nvPr/>
        </p:nvSpPr>
        <p:spPr>
          <a:xfrm>
            <a:off x="9216226" y="2827654"/>
            <a:ext cx="2557686" cy="795089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it-IT" sz="1400" dirty="0">
                <a:solidFill>
                  <a:schemeClr val="tx1"/>
                </a:solidFill>
                <a:latin typeface="+mj-lt"/>
              </a:rPr>
              <a:t>La</a:t>
            </a:r>
            <a:r>
              <a:rPr lang="it-IT" dirty="0">
                <a:latin typeface="+mj-lt"/>
              </a:rPr>
              <a:t> </a:t>
            </a:r>
            <a:r>
              <a:rPr lang="it-IT" sz="1600" b="1" noProof="0" dirty="0">
                <a:solidFill>
                  <a:schemeClr val="accent1"/>
                </a:solidFill>
                <a:latin typeface="+mj-lt"/>
              </a:rPr>
              <a:t>batteria ad alta tensione </a:t>
            </a:r>
            <a:r>
              <a:rPr lang="it-IT" sz="1400" dirty="0">
                <a:solidFill>
                  <a:schemeClr val="tx1"/>
                </a:solidFill>
                <a:latin typeface="+mj-lt"/>
              </a:rPr>
              <a:t>immagazzina energia per la guida EV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3DA03B2F-AF73-3E4C-1D3D-203D20E11C95}"/>
              </a:ext>
            </a:extLst>
          </p:cNvPr>
          <p:cNvSpPr txBox="1">
            <a:spLocks/>
          </p:cNvSpPr>
          <p:nvPr/>
        </p:nvSpPr>
        <p:spPr>
          <a:xfrm>
            <a:off x="525321" y="3579181"/>
            <a:ext cx="2220418" cy="10997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  <a:latin typeface="+mj-lt"/>
              </a:rPr>
              <a:t>Il motore ICE</a:t>
            </a:r>
            <a:br>
              <a:rPr lang="it-IT" sz="1400" noProof="0">
                <a:solidFill>
                  <a:schemeClr val="tx1"/>
                </a:solidFill>
                <a:latin typeface="+mj-lt"/>
              </a:rPr>
            </a:br>
            <a:r>
              <a:rPr lang="it-IT" sz="1400" noProof="0">
                <a:solidFill>
                  <a:schemeClr val="tx1"/>
                </a:solidFill>
                <a:latin typeface="+mj-lt"/>
              </a:rPr>
              <a:t>produce elettricità </a:t>
            </a:r>
            <a:br>
              <a:rPr lang="it-IT" sz="1400" noProof="0">
                <a:solidFill>
                  <a:schemeClr val="tx1"/>
                </a:solidFill>
                <a:latin typeface="+mj-lt"/>
              </a:rPr>
            </a:br>
            <a:r>
              <a:rPr lang="it-IT" sz="1400" noProof="0">
                <a:solidFill>
                  <a:schemeClr val="tx1"/>
                </a:solidFill>
                <a:latin typeface="+mj-lt"/>
              </a:rPr>
              <a:t>per ricaricare la batteria e/o alimentare il motore elettrico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2826982-9AC1-3C98-66CC-C5575416B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3637877"/>
            <a:ext cx="782762" cy="718026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C1A53E8B-E696-4FE4-A3B8-71C2F0C5EC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114983" y="2688283"/>
            <a:ext cx="1041094" cy="95499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5455B8C4-EC8A-FE6F-85E6-2C07044E4546}"/>
              </a:ext>
            </a:extLst>
          </p:cNvPr>
          <p:cNvSpPr/>
          <p:nvPr/>
        </p:nvSpPr>
        <p:spPr>
          <a:xfrm>
            <a:off x="6882063" y="3637877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FD4C6C2A-2A70-A080-062E-622377C5F362}"/>
              </a:ext>
            </a:extLst>
          </p:cNvPr>
          <p:cNvSpPr/>
          <p:nvPr/>
        </p:nvSpPr>
        <p:spPr>
          <a:xfrm>
            <a:off x="4974657" y="3489652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22DBC759-1123-F888-A715-4047EFC78D31}"/>
              </a:ext>
            </a:extLst>
          </p:cNvPr>
          <p:cNvSpPr/>
          <p:nvPr/>
        </p:nvSpPr>
        <p:spPr>
          <a:xfrm>
            <a:off x="4555958" y="2586108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3774BC58-0EED-3E33-0AFD-6EC9EE18E6AE}"/>
              </a:ext>
            </a:extLst>
          </p:cNvPr>
          <p:cNvCxnSpPr>
            <a:endCxn id="7" idx="2"/>
          </p:cNvCxnSpPr>
          <p:nvPr/>
        </p:nvCxnSpPr>
        <p:spPr>
          <a:xfrm flipV="1">
            <a:off x="2247089" y="2734333"/>
            <a:ext cx="2308869" cy="5438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59C7E33B-42A7-A9B4-A777-4BD3C2EAF16B}"/>
              </a:ext>
            </a:extLst>
          </p:cNvPr>
          <p:cNvCxnSpPr>
            <a:cxnSpLocks/>
            <a:stCxn id="6" idx="6"/>
          </p:cNvCxnSpPr>
          <p:nvPr/>
        </p:nvCxnSpPr>
        <p:spPr>
          <a:xfrm flipV="1">
            <a:off x="5239352" y="2688283"/>
            <a:ext cx="4449397" cy="94959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D86F15B8-A281-D0C2-878B-1CB8955F0AEC}"/>
              </a:ext>
            </a:extLst>
          </p:cNvPr>
          <p:cNvCxnSpPr>
            <a:stCxn id="5" idx="6"/>
          </p:cNvCxnSpPr>
          <p:nvPr/>
        </p:nvCxnSpPr>
        <p:spPr>
          <a:xfrm>
            <a:off x="7146758" y="3786102"/>
            <a:ext cx="2639268" cy="41624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79995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C1033-B763-1AC2-355C-1FCDB0834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2">
            <a:extLst>
              <a:ext uri="{FF2B5EF4-FFF2-40B4-BE49-F238E27FC236}">
                <a16:creationId xmlns:a16="http://schemas.microsoft.com/office/drawing/2014/main" id="{4323BC66-9530-0FFD-312B-6004513097BA}"/>
              </a:ext>
            </a:extLst>
          </p:cNvPr>
          <p:cNvSpPr txBox="1">
            <a:spLocks/>
          </p:cNvSpPr>
          <p:nvPr/>
        </p:nvSpPr>
        <p:spPr>
          <a:xfrm>
            <a:off x="731838" y="1456616"/>
            <a:ext cx="11125200" cy="83099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it-IT"/>
            </a:defPPr>
            <a:lvl1pPr>
              <a:defRPr sz="1500"/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r>
              <a:rPr lang="it-IT" sz="1600" noProof="0" dirty="0"/>
              <a:t>Per ottenere il meglio dalla tecnologia REEV, ci sono </a:t>
            </a:r>
            <a:r>
              <a:rPr lang="it-IT" sz="1600" b="1" noProof="0" dirty="0">
                <a:solidFill>
                  <a:schemeClr val="accent1"/>
                </a:solidFill>
              </a:rPr>
              <a:t>alcuni punti chiave </a:t>
            </a:r>
            <a:r>
              <a:rPr lang="it-IT" sz="1600" noProof="0" dirty="0"/>
              <a:t>che ogni conducente dovrebbe conoscere. </a:t>
            </a:r>
            <a:br>
              <a:rPr lang="it-IT" sz="1600" noProof="0" dirty="0"/>
            </a:br>
            <a:r>
              <a:rPr lang="it-IT" sz="1600" noProof="0" dirty="0"/>
              <a:t>Essi aiuteranno a </a:t>
            </a:r>
            <a:r>
              <a:rPr lang="it-IT" sz="1600" b="1" noProof="0" dirty="0">
                <a:solidFill>
                  <a:schemeClr val="accent1"/>
                </a:solidFill>
              </a:rPr>
              <a:t>ottimizzare le prestazioni e a garantire un'esperienza di guida fluida</a:t>
            </a:r>
            <a:r>
              <a:rPr lang="it-IT" sz="1600" noProof="0" dirty="0"/>
              <a:t>.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F2C968C9-5D35-1790-C462-D2FB662A954A}"/>
              </a:ext>
            </a:extLst>
          </p:cNvPr>
          <p:cNvSpPr txBox="1">
            <a:spLocks/>
          </p:cNvSpPr>
          <p:nvPr/>
        </p:nvSpPr>
        <p:spPr>
          <a:xfrm>
            <a:off x="731839" y="2393332"/>
            <a:ext cx="5559233" cy="2364750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  <a:buSzPct val="100000"/>
            </a:pPr>
            <a:r>
              <a:rPr lang="it-IT" sz="1800" b="1" u="sng" noProof="0" dirty="0">
                <a:solidFill>
                  <a:schemeClr val="accent1"/>
                </a:solidFill>
              </a:rPr>
              <a:t>1. Modalità energetiche</a:t>
            </a:r>
            <a:r>
              <a:rPr lang="it-IT" sz="18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</a:p>
          <a:p>
            <a:pPr>
              <a:spcAft>
                <a:spcPts val="1200"/>
              </a:spcAft>
              <a:buSzPct val="100000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B10 REEV offre </a:t>
            </a:r>
            <a:r>
              <a:rPr lang="it-IT" sz="1600" b="1" dirty="0">
                <a:solidFill>
                  <a:schemeClr val="accent1"/>
                </a:solidFill>
              </a:rPr>
              <a:t>4 modalità energetiche adattive </a:t>
            </a:r>
            <a:br>
              <a:rPr lang="it-IT" sz="1600" b="1" dirty="0">
                <a:solidFill>
                  <a:schemeClr val="accent1"/>
                </a:solidFill>
              </a:rPr>
            </a:br>
            <a:r>
              <a:rPr lang="it-IT" sz="1600" b="1" dirty="0">
                <a:solidFill>
                  <a:schemeClr val="accent1"/>
                </a:solidFill>
              </a:rPr>
              <a:t>(EV+, EV, Carburante, Potenza+) per adattare l'uso dell'energia alle condizioni di guida</a:t>
            </a: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b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Questa flessibilità garantisce: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Efficienza e massime prestazioni. 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Un'esperienza di guida personalizzata in ogni situazione. </a:t>
            </a:r>
          </a:p>
        </p:txBody>
      </p:sp>
      <p:sp>
        <p:nvSpPr>
          <p:cNvPr id="6" name="Titolo 10">
            <a:extLst>
              <a:ext uri="{FF2B5EF4-FFF2-40B4-BE49-F238E27FC236}">
                <a16:creationId xmlns:a16="http://schemas.microsoft.com/office/drawing/2014/main" id="{FFF09005-76B4-82DE-FC56-0D001C7E4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dirty="0">
                <a:solidFill>
                  <a:schemeClr val="tx2">
                    <a:lumMod val="50000"/>
                  </a:schemeClr>
                </a:solidFill>
              </a:rPr>
              <a:t>2. La tecnologia REEV</a:t>
            </a:r>
            <a:br>
              <a:rPr lang="it-IT" sz="3200" noProof="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 dirty="0"/>
              <a:t>Importante da sapere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207363D-491B-1F3E-8938-94E0EA277187}"/>
              </a:ext>
            </a:extLst>
          </p:cNvPr>
          <p:cNvSpPr txBox="1">
            <a:spLocks/>
          </p:cNvSpPr>
          <p:nvPr/>
        </p:nvSpPr>
        <p:spPr>
          <a:xfrm>
            <a:off x="731839" y="4863801"/>
            <a:ext cx="8991710" cy="10751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defTabSz="914400">
              <a:spcAft>
                <a:spcPts val="1200"/>
              </a:spcAft>
              <a:defRPr/>
            </a:pPr>
            <a:r>
              <a:rPr lang="it-IT" sz="1600" b="1" noProof="0" dirty="0">
                <a:solidFill>
                  <a:schemeClr val="accent1"/>
                </a:solidFill>
              </a:rPr>
              <a:t>Perché è importante? </a:t>
            </a:r>
            <a:r>
              <a:rPr lang="it-IT" sz="1600" b="1" dirty="0">
                <a:solidFill>
                  <a:schemeClr val="accent1"/>
                </a:solidFill>
              </a:rPr>
              <a:t>Se non viene selezionata la modalità corretta,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il pieno </a:t>
            </a:r>
            <a:r>
              <a:rPr lang="it-IT" sz="1600" b="1" dirty="0">
                <a:solidFill>
                  <a:schemeClr val="accent1"/>
                </a:solidFill>
              </a:rPr>
              <a:t>potenziale dell'auto potrebbe non essere pienamente sfruttato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l'esperienza del cliente </a:t>
            </a:r>
            <a:r>
              <a:rPr lang="it-IT" sz="1600" b="1" dirty="0">
                <a:solidFill>
                  <a:schemeClr val="accent1"/>
                </a:solidFill>
              </a:rPr>
              <a:t>potrebbe essere influenzata negativamente.</a:t>
            </a:r>
          </a:p>
        </p:txBody>
      </p:sp>
      <p:pic>
        <p:nvPicPr>
          <p:cNvPr id="5" name="Immagine 4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E9BE653F-2CEA-85CC-9414-2DD09D73F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104" y="2884909"/>
            <a:ext cx="5090478" cy="10881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49958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DESIGN_ID_TEMA DI OFFICE" val="ugLsNZ5h"/>
  <p:tag name="ARTICULATE_SLIDE_COUNT" val="2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i Office">
  <a:themeElements>
    <a:clrScheme name="LEA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6C98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NCIA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25ca717-11da-4935-b601-f527b9741f2e}" enabled="1" method="Standard" siteId="{d852d5cd-724c-4128-8812-ffa5db3f850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2574</Words>
  <Application>Microsoft Office PowerPoint</Application>
  <PresentationFormat>Widescreen</PresentationFormat>
  <Paragraphs>328</Paragraphs>
  <Slides>29</Slides>
  <Notes>26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8" baseType="lpstr">
      <vt:lpstr>Arial</vt:lpstr>
      <vt:lpstr>Calibri</vt:lpstr>
      <vt:lpstr>Encode Sans</vt:lpstr>
      <vt:lpstr>Helvetica Neue</vt:lpstr>
      <vt:lpstr>Montserrat</vt:lpstr>
      <vt:lpstr>Montserrat Light</vt:lpstr>
      <vt:lpstr>Segoe Print</vt:lpstr>
      <vt:lpstr>Wingdings</vt:lpstr>
      <vt:lpstr>Tema di Office</vt:lpstr>
      <vt:lpstr>Presentazione standard di PowerPoint</vt:lpstr>
      <vt:lpstr>Programma</vt:lpstr>
      <vt:lpstr>Programma</vt:lpstr>
      <vt:lpstr>1. Introduzione il ruolo di reEV</vt:lpstr>
      <vt:lpstr>1. Introduzione B10 reEV – ESPERIENZA DI GUIDA</vt:lpstr>
      <vt:lpstr>1. Introduzione B10 reEV – VIAGGIARE SENZA STRESS</vt:lpstr>
      <vt:lpstr>Programma</vt:lpstr>
      <vt:lpstr>2. La tecnologia REEV Come funziona</vt:lpstr>
      <vt:lpstr>2. La tecnologia REEV Importante da sapere</vt:lpstr>
      <vt:lpstr>2. La tecnologia REEV Importante da sapere</vt:lpstr>
      <vt:lpstr>Programma</vt:lpstr>
      <vt:lpstr>3. Specifiche tecniche B10 Reev - Punti salienti</vt:lpstr>
      <vt:lpstr>3. Specifiche tecniche B10 REev - Riepilogo e confronto BEV</vt:lpstr>
      <vt:lpstr>3. Specifiche tecniche B10 REev - Riepilogo e confronto BEV</vt:lpstr>
      <vt:lpstr>Programma</vt:lpstr>
      <vt:lpstr>4. IL TUO RUOLO È ASSOLUTAMENTE FONDAMENTALE ENTRIAMO IN CONCESSIONARIA </vt:lpstr>
      <vt:lpstr>4. IL TUO RUOLO È ASSOLUTAMENTE FONDAMENTALE 1. LIVELLI SoC</vt:lpstr>
      <vt:lpstr>4. IL TUO RUOLO È ASSOLUTAMENTE FONDAMENTALE 2. ENERGIA BATTERIA</vt:lpstr>
      <vt:lpstr>4. IL TUO RUOLO È ASSOLUTAMENTE FONDAMENTALE 3. MODALITÀ ENERGETICHE</vt:lpstr>
      <vt:lpstr>4. IL TUO RUOLO È ASSOLUTAMENTE FONDAMENTALE 4. DEI SEDILI</vt:lpstr>
      <vt:lpstr>Programma</vt:lpstr>
      <vt:lpstr>Presentazione standard di PowerPoint</vt:lpstr>
      <vt:lpstr>5. IN VIAGGIO CON IL NOSTRO CLIENTE SCENARIO 1</vt:lpstr>
      <vt:lpstr>Presentazione standard di PowerPoint</vt:lpstr>
      <vt:lpstr>Presentazione standard di PowerPoint</vt:lpstr>
      <vt:lpstr>Presentazione standard di PowerPoint</vt:lpstr>
      <vt:lpstr>Programma</vt:lpstr>
      <vt:lpstr>6. conclusione sintesi</vt:lpstr>
      <vt:lpstr>6. conclusione sintesi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Cristina carpani</dc:creator>
  <cp:lastModifiedBy>Patrizia Gariglio</cp:lastModifiedBy>
  <cp:revision>279</cp:revision>
  <dcterms:created xsi:type="dcterms:W3CDTF">2025-11-15T09:29:48Z</dcterms:created>
  <dcterms:modified xsi:type="dcterms:W3CDTF">2025-12-19T15:26:40Z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A12BCC48-1D40-4824-B049-0C7E93F1B485</vt:lpwstr>
  </property>
  <property fmtid="{D5CDD505-2E9C-101B-9397-08002B2CF9AE}" pid="3" name="ArticulatePath">
    <vt:lpwstr>Presentazione standard1</vt:lpwstr>
  </property>
  <property fmtid="{D5CDD505-2E9C-101B-9397-08002B2CF9AE}" pid="4" name="MSIP_Label_725ca717-11da-4935-b601-f527b9741f2e_Enabled">
    <vt:lpwstr>true</vt:lpwstr>
  </property>
  <property fmtid="{D5CDD505-2E9C-101B-9397-08002B2CF9AE}" pid="5" name="MSIP_Label_725ca717-11da-4935-b601-f527b9741f2e_SetDate">
    <vt:lpwstr>2025-11-20T08:21:24Z</vt:lpwstr>
  </property>
  <property fmtid="{D5CDD505-2E9C-101B-9397-08002B2CF9AE}" pid="6" name="MSIP_Label_725ca717-11da-4935-b601-f527b9741f2e_Method">
    <vt:lpwstr>Standard</vt:lpwstr>
  </property>
  <property fmtid="{D5CDD505-2E9C-101B-9397-08002B2CF9AE}" pid="7" name="MSIP_Label_725ca717-11da-4935-b601-f527b9741f2e_Name">
    <vt:lpwstr>C2 - Internal</vt:lpwstr>
  </property>
  <property fmtid="{D5CDD505-2E9C-101B-9397-08002B2CF9AE}" pid="8" name="MSIP_Label_725ca717-11da-4935-b601-f527b9741f2e_SiteId">
    <vt:lpwstr>d852d5cd-724c-4128-8812-ffa5db3f8507</vt:lpwstr>
  </property>
  <property fmtid="{D5CDD505-2E9C-101B-9397-08002B2CF9AE}" pid="9" name="MSIP_Label_725ca717-11da-4935-b601-f527b9741f2e_ActionId">
    <vt:lpwstr>c7a364ce-e735-4db1-96c5-8caa4310eab8</vt:lpwstr>
  </property>
  <property fmtid="{D5CDD505-2E9C-101B-9397-08002B2CF9AE}" pid="10" name="MSIP_Label_725ca717-11da-4935-b601-f527b9741f2e_ContentBits">
    <vt:lpwstr>0</vt:lpwstr>
  </property>
  <property fmtid="{D5CDD505-2E9C-101B-9397-08002B2CF9AE}" pid="11" name="MSIP_Label_725ca717-11da-4935-b601-f527b9741f2e_Tag">
    <vt:lpwstr>10, 3, 0, 1</vt:lpwstr>
  </property>
</Properties>
</file>