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2.xml" ContentType="application/vnd.openxmlformats-officedocument.theme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0.xml" ContentType="application/vnd.openxmlformats-officedocument.presentationml.notesSlide+xml"/>
  <Override PartName="/ppt/tags/tag28.xml" ContentType="application/vnd.openxmlformats-officedocument.presentationml.tags+xml"/>
  <Override PartName="/ppt/notesSlides/notesSlide11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2.xml" ContentType="application/vnd.openxmlformats-officedocument.presentationml.notesSlide+xml"/>
  <Override PartName="/ppt/tags/tag33.xml" ContentType="application/vnd.openxmlformats-officedocument.presentationml.tags+xml"/>
  <Override PartName="/ppt/notesSlides/notesSlide13.xml" ContentType="application/vnd.openxmlformats-officedocument.presentationml.notesSlide+xml"/>
  <Override PartName="/ppt/tags/tag34.xml" ContentType="application/vnd.openxmlformats-officedocument.presentationml.tags+xml"/>
  <Override PartName="/ppt/notesSlides/notesSlide14.xml" ContentType="application/vnd.openxmlformats-officedocument.presentationml.notesSlide+xml"/>
  <Override PartName="/ppt/tags/tag35.xml" ContentType="application/vnd.openxmlformats-officedocument.presentationml.tags+xml"/>
  <Override PartName="/ppt/notesSlides/notesSlide15.xml" ContentType="application/vnd.openxmlformats-officedocument.presentationml.notesSlide+xml"/>
  <Override PartName="/ppt/tags/tag36.xml" ContentType="application/vnd.openxmlformats-officedocument.presentationml.tags+xml"/>
  <Override PartName="/ppt/notesSlides/notesSlide16.xml" ContentType="application/vnd.openxmlformats-officedocument.presentationml.notesSlide+xml"/>
  <Override PartName="/ppt/tags/tag37.xml" ContentType="application/vnd.openxmlformats-officedocument.presentationml.tags+xml"/>
  <Override PartName="/ppt/notesSlides/notesSlide17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8.xml" ContentType="application/vnd.openxmlformats-officedocument.presentationml.notesSlide+xml"/>
  <Override PartName="/ppt/tags/tag40.xml" ContentType="application/vnd.openxmlformats-officedocument.presentationml.tags+xml"/>
  <Override PartName="/ppt/notesSlides/notesSlide19.xml" ContentType="application/vnd.openxmlformats-officedocument.presentationml.notesSlide+xml"/>
  <Override PartName="/ppt/tags/tag41.xml" ContentType="application/vnd.openxmlformats-officedocument.presentationml.tags+xml"/>
  <Override PartName="/ppt/notesSlides/notesSlide20.xml" ContentType="application/vnd.openxmlformats-officedocument.presentationml.notesSlide+xml"/>
  <Override PartName="/ppt/tags/tag42.xml" ContentType="application/vnd.openxmlformats-officedocument.presentationml.tags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notesSlides/notesSlide22.xml" ContentType="application/vnd.openxmlformats-officedocument.presentationml.notesSlide+xml"/>
  <Override PartName="/ppt/tags/tag44.xml" ContentType="application/vnd.openxmlformats-officedocument.presentationml.tags+xml"/>
  <Override PartName="/ppt/notesSlides/notesSlide23.xml" ContentType="application/vnd.openxmlformats-officedocument.presentationml.notesSlide+xml"/>
  <Override PartName="/ppt/tags/tag45.xml" ContentType="application/vnd.openxmlformats-officedocument.presentationml.tags+xml"/>
  <Override PartName="/ppt/notesSlides/notesSlide24.xml" ContentType="application/vnd.openxmlformats-officedocument.presentationml.notesSlide+xml"/>
  <Override PartName="/ppt/tags/tag46.xml" ContentType="application/vnd.openxmlformats-officedocument.presentationml.tags+xml"/>
  <Override PartName="/ppt/notesSlides/notesSlide25.xml" ContentType="application/vnd.openxmlformats-officedocument.presentationml.notesSlide+xml"/>
  <Override PartName="/ppt/tags/tag47.xml" ContentType="application/vnd.openxmlformats-officedocument.presentationml.tags+xml"/>
  <Override PartName="/ppt/notesSlides/notesSlide26.xml" ContentType="application/vnd.openxmlformats-officedocument.presentationml.notesSlide+xml"/>
  <Override PartName="/ppt/tags/tag48.xml" ContentType="application/vnd.openxmlformats-officedocument.presentationml.tags+xml"/>
  <Override PartName="/ppt/notesSlides/notesSlide27.xml" ContentType="application/vnd.openxmlformats-officedocument.presentationml.notesSlide+xml"/>
  <Override PartName="/ppt/tags/tag49.xml" ContentType="application/vnd.openxmlformats-officedocument.presentationml.tags+xml"/>
  <Override PartName="/ppt/notesSlides/notesSlide28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9.xml" ContentType="application/vnd.openxmlformats-officedocument.presentationml.notesSlide+xml"/>
  <Override PartName="/ppt/tags/tag53.xml" ContentType="application/vnd.openxmlformats-officedocument.presentationml.tags+xml"/>
  <Override PartName="/ppt/notesSlides/notesSlide30.xml" ContentType="application/vnd.openxmlformats-officedocument.presentationml.notesSlide+xml"/>
  <Override PartName="/ppt/tags/tag54.xml" ContentType="application/vnd.openxmlformats-officedocument.presentationml.tags+xml"/>
  <Override PartName="/ppt/notesSlides/notesSlide31.xml" ContentType="application/vnd.openxmlformats-officedocument.presentationml.notesSlide+xml"/>
  <Override PartName="/ppt/tags/tag55.xml" ContentType="application/vnd.openxmlformats-officedocument.presentationml.tags+xml"/>
  <Override PartName="/ppt/notesSlides/notesSlide32.xml" ContentType="application/vnd.openxmlformats-officedocument.presentationml.notesSlide+xml"/>
  <Override PartName="/ppt/tags/tag56.xml" ContentType="application/vnd.openxmlformats-officedocument.presentationml.tags+xml"/>
  <Override PartName="/ppt/notesSlides/notesSlide33.xml" ContentType="application/vnd.openxmlformats-officedocument.presentationml.notesSlide+xml"/>
  <Override PartName="/ppt/tags/tag57.xml" ContentType="application/vnd.openxmlformats-officedocument.presentationml.tags+xml"/>
  <Override PartName="/ppt/notesSlides/notesSlide34.xml" ContentType="application/vnd.openxmlformats-officedocument.presentationml.notesSlide+xml"/>
  <Override PartName="/ppt/tags/tag58.xml" ContentType="application/vnd.openxmlformats-officedocument.presentationml.tags+xml"/>
  <Override PartName="/ppt/notesSlides/notesSlide35.xml" ContentType="application/vnd.openxmlformats-officedocument.presentationml.notesSlide+xml"/>
  <Override PartName="/ppt/tags/tag59.xml" ContentType="application/vnd.openxmlformats-officedocument.presentationml.tags+xml"/>
  <Override PartName="/ppt/notesSlides/notesSlide36.xml" ContentType="application/vnd.openxmlformats-officedocument.presentationml.notesSlide+xml"/>
  <Override PartName="/ppt/tags/tag60.xml" ContentType="application/vnd.openxmlformats-officedocument.presentationml.tags+xml"/>
  <Override PartName="/ppt/notesSlides/notesSlide37.xml" ContentType="application/vnd.openxmlformats-officedocument.presentationml.notesSlide+xml"/>
  <Override PartName="/ppt/tags/tag61.xml" ContentType="application/vnd.openxmlformats-officedocument.presentationml.tags+xml"/>
  <Override PartName="/ppt/notesSlides/notesSlide38.xml" ContentType="application/vnd.openxmlformats-officedocument.presentationml.notesSlide+xml"/>
  <Override PartName="/ppt/tags/tag62.xml" ContentType="application/vnd.openxmlformats-officedocument.presentationml.tags+xml"/>
  <Override PartName="/ppt/notesSlides/notesSlide39.xml" ContentType="application/vnd.openxmlformats-officedocument.presentationml.notesSlide+xml"/>
  <Override PartName="/ppt/tags/tag63.xml" ContentType="application/vnd.openxmlformats-officedocument.presentationml.tags+xml"/>
  <Override PartName="/ppt/notesSlides/notesSlide40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41.xml" ContentType="application/vnd.openxmlformats-officedocument.presentationml.notesSlide+xml"/>
  <Override PartName="/ppt/tags/tag66.xml" ContentType="application/vnd.openxmlformats-officedocument.presentationml.tags+xml"/>
  <Override PartName="/ppt/notesSlides/notesSlide42.xml" ContentType="application/vnd.openxmlformats-officedocument.presentationml.notesSlide+xml"/>
  <Override PartName="/ppt/tags/tag67.xml" ContentType="application/vnd.openxmlformats-officedocument.presentationml.tags+xml"/>
  <Override PartName="/ppt/notesSlides/notesSlide43.xml" ContentType="application/vnd.openxmlformats-officedocument.presentationml.notesSlide+xml"/>
  <Override PartName="/ppt/tags/tag68.xml" ContentType="application/vnd.openxmlformats-officedocument.presentationml.tags+xml"/>
  <Override PartName="/ppt/notesSlides/notesSlide44.xml" ContentType="application/vnd.openxmlformats-officedocument.presentationml.notesSlide+xml"/>
  <Override PartName="/ppt/tags/tag69.xml" ContentType="application/vnd.openxmlformats-officedocument.presentationml.tags+xml"/>
  <Override PartName="/ppt/notesSlides/notesSlide45.xml" ContentType="application/vnd.openxmlformats-officedocument.presentationml.notesSlide+xml"/>
  <Override PartName="/ppt/tags/tag70.xml" ContentType="application/vnd.openxmlformats-officedocument.presentationml.tags+xml"/>
  <Override PartName="/ppt/notesSlides/notesSlide46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47.xml" ContentType="application/vnd.openxmlformats-officedocument.presentationml.notesSlide+xml"/>
  <Override PartName="/ppt/tags/tag73.xml" ContentType="application/vnd.openxmlformats-officedocument.presentationml.tags+xml"/>
  <Override PartName="/ppt/notesSlides/notesSlide48.xml" ContentType="application/vnd.openxmlformats-officedocument.presentationml.notesSlide+xml"/>
  <Override PartName="/ppt/tags/tag74.xml" ContentType="application/vnd.openxmlformats-officedocument.presentationml.tags+xml"/>
  <Override PartName="/ppt/notesSlides/notesSlide49.xml" ContentType="application/vnd.openxmlformats-officedocument.presentationml.notesSlide+xml"/>
  <Override PartName="/ppt/tags/tag75.xml" ContentType="application/vnd.openxmlformats-officedocument.presentationml.tags+xml"/>
  <Override PartName="/ppt/notesSlides/notesSlide50.xml" ContentType="application/vnd.openxmlformats-officedocument.presentationml.notesSlide+xml"/>
  <Override PartName="/ppt/tags/tag76.xml" ContentType="application/vnd.openxmlformats-officedocument.presentationml.tags+xml"/>
  <Override PartName="/ppt/notesSlides/notesSlide51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52.xml" ContentType="application/vnd.openxmlformats-officedocument.presentationml.notesSlide+xml"/>
  <Override PartName="/ppt/tags/tag79.xml" ContentType="application/vnd.openxmlformats-officedocument.presentationml.tags+xml"/>
  <Override PartName="/ppt/notesSlides/notesSlide53.xml" ContentType="application/vnd.openxmlformats-officedocument.presentationml.notesSlide+xml"/>
  <Override PartName="/ppt/tags/tag80.xml" ContentType="application/vnd.openxmlformats-officedocument.presentationml.tags+xml"/>
  <Override PartName="/ppt/notesSlides/notesSlide54.xml" ContentType="application/vnd.openxmlformats-officedocument.presentationml.notesSlide+xml"/>
  <Override PartName="/ppt/tags/tag81.xml" ContentType="application/vnd.openxmlformats-officedocument.presentationml.tags+xml"/>
  <Override PartName="/ppt/notesSlides/notesSlide55.xml" ContentType="application/vnd.openxmlformats-officedocument.presentationml.notesSlide+xml"/>
  <Override PartName="/ppt/tags/tag82.xml" ContentType="application/vnd.openxmlformats-officedocument.presentationml.tags+xml"/>
  <Override PartName="/ppt/notesSlides/notesSlide56.xml" ContentType="application/vnd.openxmlformats-officedocument.presentationml.notesSlide+xml"/>
  <Override PartName="/ppt/tags/tag83.xml" ContentType="application/vnd.openxmlformats-officedocument.presentationml.tags+xml"/>
  <Override PartName="/ppt/notesSlides/notesSlide57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2147473124" r:id="rId2"/>
    <p:sldId id="2147473090" r:id="rId3"/>
    <p:sldId id="2147473125" r:id="rId4"/>
    <p:sldId id="2147473127" r:id="rId5"/>
    <p:sldId id="2147473132" r:id="rId6"/>
    <p:sldId id="2147473131" r:id="rId7"/>
    <p:sldId id="2147473128" r:id="rId8"/>
    <p:sldId id="2147473129" r:id="rId9"/>
    <p:sldId id="2147473133" r:id="rId10"/>
    <p:sldId id="2147473130" r:id="rId11"/>
    <p:sldId id="2147473134" r:id="rId12"/>
    <p:sldId id="2147473099" r:id="rId13"/>
    <p:sldId id="287" r:id="rId14"/>
    <p:sldId id="288" r:id="rId15"/>
    <p:sldId id="289" r:id="rId16"/>
    <p:sldId id="2147473136" r:id="rId17"/>
    <p:sldId id="2147473135" r:id="rId18"/>
    <p:sldId id="2147480485" r:id="rId19"/>
    <p:sldId id="2147480486" r:id="rId20"/>
    <p:sldId id="2147480487" r:id="rId21"/>
    <p:sldId id="2147480488" r:id="rId22"/>
    <p:sldId id="2147480492" r:id="rId23"/>
    <p:sldId id="2147473085" r:id="rId24"/>
    <p:sldId id="2147473083" r:id="rId25"/>
    <p:sldId id="2147473104" r:id="rId26"/>
    <p:sldId id="2147473107" r:id="rId27"/>
    <p:sldId id="2147473105" r:id="rId28"/>
    <p:sldId id="2147473102" r:id="rId29"/>
    <p:sldId id="2147473103" r:id="rId30"/>
    <p:sldId id="2147473100" r:id="rId31"/>
    <p:sldId id="2147473101" r:id="rId32"/>
    <p:sldId id="2147473097" r:id="rId33"/>
    <p:sldId id="2147473096" r:id="rId34"/>
    <p:sldId id="2147473098" r:id="rId35"/>
    <p:sldId id="2147473106" r:id="rId36"/>
    <p:sldId id="2147480490" r:id="rId37"/>
    <p:sldId id="2147473094" r:id="rId38"/>
    <p:sldId id="2147480493" r:id="rId39"/>
    <p:sldId id="2147473086" r:id="rId40"/>
    <p:sldId id="2147473092" r:id="rId41"/>
    <p:sldId id="2147473089" r:id="rId42"/>
    <p:sldId id="2147473088" r:id="rId43"/>
    <p:sldId id="2147480542" r:id="rId44"/>
    <p:sldId id="2147480543" r:id="rId45"/>
    <p:sldId id="2147473093" r:id="rId46"/>
    <p:sldId id="2147473108" r:id="rId47"/>
    <p:sldId id="2147473110" r:id="rId48"/>
    <p:sldId id="2147480544" r:id="rId49"/>
    <p:sldId id="2147473111" r:id="rId50"/>
    <p:sldId id="2147473112" r:id="rId51"/>
    <p:sldId id="2147480540" r:id="rId52"/>
    <p:sldId id="2147473113" r:id="rId53"/>
    <p:sldId id="2147473114" r:id="rId54"/>
    <p:sldId id="2147473115" r:id="rId55"/>
    <p:sldId id="2147480545" r:id="rId56"/>
    <p:sldId id="2147473116" r:id="rId57"/>
    <p:sldId id="2147473117" r:id="rId58"/>
    <p:sldId id="2147473118" r:id="rId59"/>
    <p:sldId id="2147473119" r:id="rId60"/>
    <p:sldId id="2147473120" r:id="rId61"/>
    <p:sldId id="2147480546" r:id="rId62"/>
    <p:sldId id="2147473121" r:id="rId63"/>
    <p:sldId id="2147473122" r:id="rId64"/>
    <p:sldId id="2147480491" r:id="rId65"/>
    <p:sldId id="2147480500" r:id="rId66"/>
    <p:sldId id="2147480501" r:id="rId67"/>
    <p:sldId id="2147480499" r:id="rId68"/>
    <p:sldId id="2147480502" r:id="rId69"/>
    <p:sldId id="2147480528" r:id="rId70"/>
    <p:sldId id="2147480529" r:id="rId71"/>
    <p:sldId id="2147480530" r:id="rId72"/>
    <p:sldId id="2147480531" r:id="rId73"/>
    <p:sldId id="2147480532" r:id="rId74"/>
    <p:sldId id="2147480533" r:id="rId75"/>
    <p:sldId id="2147480534" r:id="rId76"/>
    <p:sldId id="2147480535" r:id="rId77"/>
    <p:sldId id="2147480536" r:id="rId78"/>
    <p:sldId id="2147480538" r:id="rId79"/>
    <p:sldId id="2147480539" r:id="rId80"/>
  </p:sldIdLst>
  <p:sldSz cx="12192000" cy="6858000"/>
  <p:notesSz cx="6858000" cy="9144000"/>
  <p:custDataLst>
    <p:tags r:id="rId82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1D65CF82-07C9-46EC-9CEB-A5A28495ED5E}">
          <p14:sldIdLst>
            <p14:sldId id="2147473124"/>
            <p14:sldId id="2147473090"/>
            <p14:sldId id="2147473125"/>
            <p14:sldId id="2147473127"/>
          </p14:sldIdLst>
        </p14:section>
        <p14:section name="1 INLEIDING" id="{8AAD6397-9DF2-4967-8C67-425258CC98FD}">
          <p14:sldIdLst>
            <p14:sldId id="2147473132"/>
            <p14:sldId id="2147473131"/>
            <p14:sldId id="2147473128"/>
            <p14:sldId id="2147473129"/>
            <p14:sldId id="2147473133"/>
            <p14:sldId id="2147473130"/>
          </p14:sldIdLst>
        </p14:section>
        <p14:section name="2 De technologie" id="{D29ADE14-8F52-4A9A-9376-8D0E3D709745}">
          <p14:sldIdLst>
            <p14:sldId id="2147473134"/>
            <p14:sldId id="2147473099"/>
            <p14:sldId id="287"/>
            <p14:sldId id="288"/>
            <p14:sldId id="289"/>
          </p14:sldIdLst>
        </p14:section>
        <p14:section name="3 Technische gegevens" id="{8EC13C30-FBBD-42D1-B1B9-1D6F96908119}">
          <p14:sldIdLst>
            <p14:sldId id="2147473136"/>
            <p14:sldId id="2147473135"/>
            <p14:sldId id="2147480485"/>
            <p14:sldId id="2147480486"/>
            <p14:sldId id="2147480487"/>
          </p14:sldIdLst>
        </p14:section>
        <p14:section name="4 Jouw rol vormt de sleutel" id="{18716554-AA54-4187-BCF0-776CDA91FE84}">
          <p14:sldIdLst>
            <p14:sldId id="2147480488"/>
            <p14:sldId id="2147480492"/>
            <p14:sldId id="2147473085"/>
            <p14:sldId id="2147473083"/>
            <p14:sldId id="2147473104"/>
            <p14:sldId id="2147473107"/>
            <p14:sldId id="2147473105"/>
            <p14:sldId id="2147473102"/>
            <p14:sldId id="2147473103"/>
            <p14:sldId id="2147473100"/>
            <p14:sldId id="2147473101"/>
            <p14:sldId id="2147473097"/>
            <p14:sldId id="2147473096"/>
            <p14:sldId id="2147473098"/>
            <p14:sldId id="2147473106"/>
          </p14:sldIdLst>
        </p14:section>
        <p14:section name="5 Reizen met onze klant" id="{BF7F52AE-22BA-4D81-B68E-F32031298667}">
          <p14:sldIdLst>
            <p14:sldId id="2147480490"/>
            <p14:sldId id="2147473094"/>
            <p14:sldId id="2147480493"/>
            <p14:sldId id="2147473086"/>
            <p14:sldId id="2147473092"/>
            <p14:sldId id="2147473089"/>
            <p14:sldId id="2147473088"/>
            <p14:sldId id="2147480542"/>
            <p14:sldId id="2147480543"/>
            <p14:sldId id="2147473093"/>
            <p14:sldId id="2147473108"/>
            <p14:sldId id="2147473110"/>
            <p14:sldId id="2147480544"/>
            <p14:sldId id="2147473111"/>
            <p14:sldId id="2147473112"/>
            <p14:sldId id="2147480540"/>
            <p14:sldId id="2147473113"/>
            <p14:sldId id="2147473114"/>
            <p14:sldId id="2147473115"/>
            <p14:sldId id="2147480545"/>
            <p14:sldId id="2147473116"/>
            <p14:sldId id="2147473117"/>
            <p14:sldId id="2147473118"/>
            <p14:sldId id="2147473119"/>
            <p14:sldId id="2147473120"/>
            <p14:sldId id="2147480546"/>
            <p14:sldId id="2147473121"/>
            <p14:sldId id="2147473122"/>
            <p14:sldId id="2147480491"/>
            <p14:sldId id="2147480500"/>
            <p14:sldId id="2147480501"/>
            <p14:sldId id="2147480499"/>
            <p14:sldId id="2147480502"/>
            <p14:sldId id="2147480528"/>
            <p14:sldId id="2147480529"/>
            <p14:sldId id="2147480530"/>
            <p14:sldId id="2147480531"/>
            <p14:sldId id="2147480532"/>
            <p14:sldId id="2147480533"/>
            <p14:sldId id="2147480534"/>
            <p14:sldId id="2147480535"/>
            <p14:sldId id="2147480536"/>
            <p14:sldId id="2147480538"/>
            <p14:sldId id="21474805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97D2FF"/>
    <a:srgbClr val="586C98"/>
    <a:srgbClr val="63708D"/>
    <a:srgbClr val="5179BB"/>
    <a:srgbClr val="1F6040"/>
    <a:srgbClr val="FFF26B"/>
    <a:srgbClr val="A7E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3689" autoAdjust="0"/>
    <p:restoredTop sz="96000" autoAdjust="0"/>
  </p:normalViewPr>
  <p:slideViewPr>
    <p:cSldViewPr snapToGrid="0">
      <p:cViewPr varScale="1">
        <p:scale>
          <a:sx n="156" d="100"/>
          <a:sy n="156" d="100"/>
        </p:scale>
        <p:origin x="522" y="144"/>
      </p:cViewPr>
      <p:guideLst>
        <p:guide orient="horz" pos="913"/>
        <p:guide pos="234"/>
        <p:guide pos="7469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AE77-9EE5-4F1E-A3F3-1615E2D44509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93AA1-D3D2-4630-94B5-C1F4F169D5F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85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93AA1-D3D2-4630-94B5-C1F4F169D5F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11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36161E-365C-E3E2-2714-9708BDAD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E8BC7ED-BC41-2864-DD59-773C9A9A4D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285CF1-D3CE-2CEC-633A-074CE67090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 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57320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92A90-D985-7029-CB0D-CD51D4BED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CB5C761-4718-152C-2D41-84EA4DB297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17C3B44-EAFA-9E19-12AF-9BAAD8A5E2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4658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C52B4-209F-71B7-44C5-564210AF2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34A5FF2-A415-F515-6248-5A060620F4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7E42100-89E5-6CEF-6BF1-6DDB9BD204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 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2657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6F448-DF2B-E97B-47F3-AF63195B2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6CA90-D5C5-4ED5-B396-96AD48515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EA9D395-59F8-605C-AE6B-BB43745943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353148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9606A-0F7E-CBC6-870C-7048C6898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0E8E182-A716-2FA1-ED1E-4756D62951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85504D-654D-275E-18B8-E330113F5E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395270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5E54B-6DD3-6785-4E66-60D3CE3D9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DD422A8-9C5B-CA03-5AFE-A2E2038C5F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720B5BD-BD44-2782-53EE-B14F2A0AA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190697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37272-4925-85D4-39C6-65C715729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DE36F2-BFEE-A6EA-9746-EC6BA028CF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F19996-6F55-5AA5-4F36-1FAF047412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30224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5D7E-957D-0924-8342-5ED0653E1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D6AFBC0-2C53-E52F-78E0-F7A4872A95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27F3CC2-9A6A-9850-7D96-AE2654E24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741927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062E0-D9D8-29AB-B874-21847BB90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711EFB2-F321-61E9-5D36-7F2FE6F73E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564F5D4-ED4A-0533-91D9-BE9F0A6C55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048647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DF84C-EC2F-8727-F671-525A5C36F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D72F9A6-99D9-697C-B1CF-B6E4594831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75E2F8B-8620-3017-9FE8-8AD423EB41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76478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E4048-A059-5880-916F-9C06A3FB4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252FFA4-3545-5C71-194D-6D3A170A33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64761ED-9694-EAC0-26CC-7BDD2C6E5D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</a:pPr>
            <a:endParaRPr lang="en-US" sz="1200" noProof="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100965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AB742-7980-1A3B-B50F-848F83F8C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16177E5-A031-6BA7-2F25-FE817AC807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788AF8-FC3B-BB96-31A5-F317EF2EDD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067795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12316-C717-F3CE-D122-2C0039799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CD8094-6C62-B17A-733B-8BA50ACA90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30429AC-B542-B491-53EE-2E94D03491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250776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A27F7-DAC7-1F8B-6DF5-F30AC6236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C57E06-CF0A-D91A-6179-A4004D0B8A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63F48D1-1214-7101-B19A-4DDFEC07F8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787827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93768-1A57-E623-655C-ED67CB444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F52E92E-1174-FBEE-ADD3-B27968E253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1B1909E-562D-0AE1-E4E1-1D9B27C17C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839670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F335C-2FA9-6FEA-0FBC-14E1B1454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A377EE2-C95B-5BC1-B1DB-528E750862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B95D0AF-43F7-ACE7-F398-8F8AEA8310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81585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4E2FE-7ECB-589E-0B78-276534C85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C41E7F5-1E17-D3F5-3B30-1504CEBD3C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2F85248-39C0-7147-BF83-7B4E98ABA6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253891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46C69-AADE-6E5A-9DDA-78D5EFA96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00D422F-5632-4614-74C1-9D51FD7C95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9E3313C-D79F-6971-00D5-1C95B489C4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32463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0CD04-04AE-9444-0308-1F35B301A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6D50A47-6E8E-8541-B8AB-66BDD2001B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F5A3390-A954-07C2-79BD-C1F3A1919A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138758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47287-BDA0-7F57-AC80-76842BE13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A83E223-620E-9E19-60A8-79484E8BE2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8AD8436-B80E-FE9F-17FA-486F761768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214703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8A2D8-3D97-B799-2F42-AA29B8D6B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77C83FE-006E-3437-EF7F-623A49A701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11D0C27-B57F-7C8E-EE89-EC71949212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 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121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875EA-3930-96C3-77A4-35B1D13EE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1220D8D-4810-1C35-AD71-50A5802A84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69B2C88-D480-2F84-A7F5-1CDA29442D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319518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9BA38-96C7-E6A2-246C-5D2EC3386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48FB199-DBEC-9A25-920A-09B960ED4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47F2F06-ABF8-42BA-39B8-A3A028633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0137412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A49D5-52ED-16C5-4666-530751494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96C9F8-1BFD-5F39-1B6B-EA42815D46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8949E74-9205-C692-7822-A55570611D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601218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C8108-8224-6318-2685-BE820FE0D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86DA447-2FA6-4E82-0F6A-B93D28AAA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475CCF8-0399-07C2-4831-3219D3A48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229142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863FB-8B8A-F650-3331-3B1B7477A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F4C4295-1BF8-F38B-ABDC-778B32A254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73EC927-3317-C886-70B1-D16C38B796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408631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461D5-3CA0-6A35-86B2-24B9E06A2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3E19909-A66D-FCEC-5EB2-7A11AE0D39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220DE6E-66E8-6630-590B-4E32F876EE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867265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A420A-0324-DA5B-267B-E8C9A8C2F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763F2FA-455B-2391-9BF8-B6596EB7A2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8984D73-FDB9-9FC8-3B29-76BBDD13C6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3905850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23E9-9D30-D922-780E-682296236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7BF49C3-2FE9-5EE3-8D38-D27CA0C409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E672D88-B02D-7D4A-2DE6-A8AD039027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827169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9C769-8A7C-F0A4-1886-0E8875979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858DE00-0A18-F23E-EE37-B9B763482D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023A370-4407-BC0B-E36E-5B6463FFC9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309900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2A6CB-6672-C238-E570-9F2FEC7BD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0A17F6C-E843-A528-C45A-89751A961E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7295BA8-A7D0-DB35-B079-2FF6394493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187084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3BA8E-88F2-0216-7E50-38D0552C2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5981091-A6F6-125B-6BBA-EF25E6590D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EE15959-4461-ACEA-8D1A-FEC57F48D6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77934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C35C9-D9DA-1DF3-DA1E-37DD7A855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C0EB51B-8609-8CB1-C8C3-455A806860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7C74A16-F9DC-FB99-AEE1-3C224FF971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549625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5E76F-ADEC-1CC5-E49B-1C54E81A1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5E7D2B-3F0A-A011-59C8-95D932C7B7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10C1174-3C7F-ED5E-20CB-9392864B9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6569585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CC7CFA-31F8-709A-A833-35CC45A82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1170FB0-4B3D-4153-9210-CFC6F2C99C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309C3A-517E-3A17-4D67-379E88C862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1085749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2B2A6-DBA8-49F5-2C55-951412806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EBC16DD-F8C9-F71E-1CCA-FF16F423E6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EA54A7-754F-44AE-371E-9BC085ACD0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491298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88FD4-2313-3C94-0F44-0E1AC7FBE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C4C984B-64DE-B575-BC17-7DCB7259F1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18033C8-3E8A-427E-6D32-EE84172CA2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0530720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21B5ED-5968-ADF2-0A20-BAB78F9D3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806B4E8-D872-C4F9-FF73-AE3355A6DA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F638B81-64B1-5A22-1C2D-3973ABCB56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6410849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8B300-B50E-58FB-8C93-730E9560B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3F48921-A072-C04F-233B-BB54B57AA8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2C3E0E0-D12B-79A0-D059-0964516279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9790549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8CD70-C90D-A62E-0ED7-A8BF6438C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17DDCC-B4CB-CC44-B79A-B74723618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974F9F2-7D79-CA23-9F89-D4486310C3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779608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71370-0480-4FD4-9234-5DC784152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24C2BAA-9DFA-94E6-FACA-908253DFA8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755DCD9-35BE-BF53-57B9-283CD47108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342004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6DE93-9366-AFCE-DD98-35155C43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5EA6C6A-3907-421D-8D08-9D50A02343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42FF931-C2E9-A5D0-935B-C183240427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8255711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57FCA-0007-EFD0-6700-187D65FA8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9AF26A-A4C3-E9C4-0149-1A45448997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181FB67-C1B6-8626-F15D-F65FC7AA50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20883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64499-3013-E95A-23DE-6133DC2F4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F74536F-CB88-EB7C-7725-1BCB649C3E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F6D092D-07F7-6656-C78D-254BCA5624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 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421787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02994-FB73-68A2-24A4-77F5FD8A0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E33F9C8-2DAA-2937-0A79-A475BCCDE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CAFF1BC-6ABA-8D5E-71A7-23AFFD59E9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855325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A2A5D-B448-3217-2D05-D9036496A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7EF5C9B-50A0-1465-BEC5-8D7AC37AC6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D4F9B63-7086-DC74-A031-0CECF6BC5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0502528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C3A7A5-C7D3-90C0-EDDC-283FD015D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8ED4839-15C6-ABC1-0AA4-DE07343D55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82CC6AD-F30E-2B5D-5666-33B3320FA9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473065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24981-8395-41EC-A143-6F3EDA560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E313309-E35A-C004-8AF1-97B532241C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CD846A6-25C0-D71C-3963-3F05BAC4A5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5647609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357B5-3460-77F8-5972-F2C08B317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762E2DE-D8FD-E34C-C553-2D15BEBAF3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9CCFD2F-B942-11BF-A118-741A0C89B1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 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3844325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D3DFB-7EF9-DFE1-8E29-85455974A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F0C8FF-1FFE-F69B-D7E5-DD0A5005F7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C8BC960-B0D2-2C3E-B9FD-2ECF243347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8194581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E972E-1E5C-B4F9-D807-438E326FA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9E5999-4E63-AFA4-A4D4-4B4B69F1B3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6C74B77-C57B-DAEE-BE33-D876641736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850942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26D98-EDA3-96DF-27B6-0A99490E4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E2FB88F-8049-D24A-8BE6-BD30C67D66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91798C-F9FA-1796-B21B-3C40DE36FD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83163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0254A-5312-7767-3E1F-D8B591A7F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BD27FE6-9837-E21E-3051-7766178040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C7B5CCD-C54B-93C0-CC63-6B36A8352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noProof="0">
                <a:solidFill>
                  <a:srgbClr val="FF0000"/>
                </a:solidFill>
                <a:highlight>
                  <a:srgbClr val="FFFF00"/>
                </a:highlight>
              </a:rPr>
              <a:t>FOTO 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6626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C0260-FE3B-7D12-0E33-DDEDF3803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8412397-B590-FC87-D9EC-09FEA5E919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8C32932-5FB3-FD48-9EFA-46F91F8142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835542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noProof="0">
                <a:solidFill>
                  <a:srgbClr val="FF0000"/>
                </a:solidFill>
                <a:highlight>
                  <a:srgbClr val="FFFF00"/>
                </a:highlight>
              </a:rPr>
              <a:t>FOTO ???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93AA1-D3D2-4630-94B5-C1F4F169D5F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522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58CA7-89FA-BA08-45CF-3DD46C7C0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A933417-D568-38A0-8C12-A2FC610223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D69B17D-A976-808C-FE44-6A2DCE4E93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46047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12" Type="http://schemas.openxmlformats.org/officeDocument/2006/relationships/image" Target="../media/image1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6" Type="http://schemas.openxmlformats.org/officeDocument/2006/relationships/image" Target="../media/image4.sv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4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6" Type="http://schemas.openxmlformats.org/officeDocument/2006/relationships/image" Target="../media/image4.sv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6" Type="http://schemas.openxmlformats.org/officeDocument/2006/relationships/image" Target="../media/image4.sv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8933AB6-F5B8-D35D-18B1-0540EDB105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643D50B-2AD8-373D-FB46-55A648A4FE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D7F602A-0AE9-EBA2-23D3-BBDBA7DA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13541C2-675E-E8E0-F9EA-F2A4A8868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318A3F2-2F43-FE15-F61C-EEF9916A0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735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0CB70DF-694A-0BF3-5EEC-59DB406D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>
              <a:defRPr lang="en-US" sz="3200" b="1" cap="all" baseline="0" dirty="0">
                <a:solidFill>
                  <a:srgbClr val="1F6040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6152B95C-2B0D-12BB-4250-4379E35B852B}"/>
              </a:ext>
            </a:extLst>
          </p:cNvPr>
          <p:cNvSpPr/>
          <p:nvPr userDrawn="1"/>
        </p:nvSpPr>
        <p:spPr>
          <a:xfrm>
            <a:off x="344032" y="257588"/>
            <a:ext cx="297318" cy="682331"/>
          </a:xfrm>
          <a:prstGeom prst="rect">
            <a:avLst/>
          </a:prstGeom>
          <a:solidFill>
            <a:srgbClr val="1F6040"/>
          </a:solidFill>
          <a:ln>
            <a:solidFill>
              <a:srgbClr val="1F604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C411675B-F60E-0B97-F333-B2575A285692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12" name="Gruppo 11">
            <a:extLst>
              <a:ext uri="{FF2B5EF4-FFF2-40B4-BE49-F238E27FC236}">
                <a16:creationId xmlns:a16="http://schemas.microsoft.com/office/drawing/2014/main" id="{AC7FCC4E-9428-61BD-208F-FAF91652C575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15" name="Immagine 14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6EC81242-BC45-24AA-0B02-F726F05113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2" name="Immagine 21">
              <a:extLst>
                <a:ext uri="{FF2B5EF4-FFF2-40B4-BE49-F238E27FC236}">
                  <a16:creationId xmlns:a16="http://schemas.microsoft.com/office/drawing/2014/main" id="{DF7D6ADB-0CDC-5C3B-E18B-4CAC590DC1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3" name="Connettore diritto 22">
              <a:extLst>
                <a:ext uri="{FF2B5EF4-FFF2-40B4-BE49-F238E27FC236}">
                  <a16:creationId xmlns:a16="http://schemas.microsoft.com/office/drawing/2014/main" id="{786971F1-BC1C-3934-8A20-EBB674E4349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75995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264ECE59-BE5E-BA0B-526A-F6DDD95184D6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" name="sdbd44497ac94bc4a07b47d951e92343">
            <a:extLst>
              <a:ext uri="{FF2B5EF4-FFF2-40B4-BE49-F238E27FC236}">
                <a16:creationId xmlns:a16="http://schemas.microsoft.com/office/drawing/2014/main" id="{E742D3B3-27C9-450A-0BC5-2426650C5EE3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302EA9F4-6F9A-BD7D-669C-8E828A614EF7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94CE955A-ADDB-A10E-2675-14F69249A38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F04AA105-DFA7-32DA-E235-21B1EB0873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id="{CCC3B384-A7DA-6EE1-567C-0A8B05AF69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8650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C411675B-F60E-0B97-F333-B2575A285692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039D56DE-DB8C-1D51-298C-15F7C4A4177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CB6D1217-F3AC-66EF-E962-4DB3F9DED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DCB371A-3EDA-024D-8109-C249C46CA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94D4AFD-BACF-02D5-BA00-3714CA6BEA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ttangolo 13">
            <a:extLst>
              <a:ext uri="{FF2B5EF4-FFF2-40B4-BE49-F238E27FC236}">
                <a16:creationId xmlns:a16="http://schemas.microsoft.com/office/drawing/2014/main" id="{F1DEA80E-6420-5A49-D293-BD59B5FB78A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525C7ADA-498E-8E24-FCA3-A2750A17FA33}"/>
              </a:ext>
            </a:extLst>
          </p:cNvPr>
          <p:cNvSpPr/>
          <p:nvPr userDrawn="1"/>
        </p:nvSpPr>
        <p:spPr>
          <a:xfrm>
            <a:off x="361957" y="381000"/>
            <a:ext cx="11468094" cy="60960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it-IT" sz="3200" b="1" cap="all" baseline="0">
              <a:solidFill>
                <a:srgbClr val="1F6040"/>
              </a:solidFill>
              <a:ea typeface="+mj-ea"/>
              <a:cs typeface="+mj-cs"/>
            </a:endParaRPr>
          </a:p>
        </p:txBody>
      </p:sp>
      <p:sp>
        <p:nvSpPr>
          <p:cNvPr id="16" name="Segno di moltiplicazione 15">
            <a:extLst>
              <a:ext uri="{FF2B5EF4-FFF2-40B4-BE49-F238E27FC236}">
                <a16:creationId xmlns:a16="http://schemas.microsoft.com/office/drawing/2014/main" id="{3E67D996-B139-2EF3-AC11-C87D40BCE0FB}"/>
              </a:ext>
            </a:extLst>
          </p:cNvPr>
          <p:cNvSpPr/>
          <p:nvPr userDrawn="1"/>
        </p:nvSpPr>
        <p:spPr>
          <a:xfrm>
            <a:off x="11277978" y="465845"/>
            <a:ext cx="499235" cy="499235"/>
          </a:xfrm>
          <a:prstGeom prst="mathMultiply">
            <a:avLst>
              <a:gd name="adj1" fmla="val 773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887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2F3D4603-FD36-8EAC-7E0B-126057A27271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8" name="Segnaposto numero diapositiva 2">
            <a:extLst>
              <a:ext uri="{FF2B5EF4-FFF2-40B4-BE49-F238E27FC236}">
                <a16:creationId xmlns:a16="http://schemas.microsoft.com/office/drawing/2014/main" id="{0B05FCDB-364D-F51F-CBC6-FA1ABB8B8396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DE85F576-919E-8AAC-7E36-5980E6E2EBC0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49227EE4-302E-2F47-37CB-06685978E4C4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2" name="Immagine 21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E0B3EA8A-E33E-D01B-8E79-52F1C4B0B5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0C66D55-DE91-786B-D7F2-16860316BC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25" name="Rettangolo 24">
            <a:extLst>
              <a:ext uri="{FF2B5EF4-FFF2-40B4-BE49-F238E27FC236}">
                <a16:creationId xmlns:a16="http://schemas.microsoft.com/office/drawing/2014/main" id="{5FD64981-5AAC-32BA-2E0E-1F896D910E6C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6" name="sdbd44497ac94bc4a07b47d951e92343">
            <a:extLst>
              <a:ext uri="{FF2B5EF4-FFF2-40B4-BE49-F238E27FC236}">
                <a16:creationId xmlns:a16="http://schemas.microsoft.com/office/drawing/2014/main" id="{6E4B765E-A31A-9C1B-5DD7-68462B84B1EC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010F522-AEE9-9FA1-F825-F75D43F0BE5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8" name="Immagine 2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7E78496D-FBE2-CE34-F5C2-4101CFB41E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A4CDEF4F-D33E-DBEF-0BF0-696464C1A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384AF7EC-8B28-9903-8BF8-9E80D0DE53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ttangolo 30">
            <a:extLst>
              <a:ext uri="{FF2B5EF4-FFF2-40B4-BE49-F238E27FC236}">
                <a16:creationId xmlns:a16="http://schemas.microsoft.com/office/drawing/2014/main" id="{29CBDAC6-E3B9-B19B-8EDC-3C6168E2561F}"/>
              </a:ext>
            </a:extLst>
          </p:cNvPr>
          <p:cNvSpPr/>
          <p:nvPr userDrawn="1"/>
        </p:nvSpPr>
        <p:spPr>
          <a:xfrm>
            <a:off x="0" y="-1"/>
            <a:ext cx="12192000" cy="6137999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5007B041-D303-59F0-8137-EDE535EC2D12}"/>
              </a:ext>
            </a:extLst>
          </p:cNvPr>
          <p:cNvSpPr/>
          <p:nvPr userDrawn="1"/>
        </p:nvSpPr>
        <p:spPr>
          <a:xfrm>
            <a:off x="168567" y="215007"/>
            <a:ext cx="11854867" cy="57126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it-IT" sz="3200" b="1" cap="all" baseline="0">
              <a:solidFill>
                <a:srgbClr val="1F6040"/>
              </a:solidFill>
              <a:ea typeface="+mj-ea"/>
              <a:cs typeface="+mj-cs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277BF927-DAE1-F996-AC54-6313B513E2F0}"/>
              </a:ext>
            </a:extLst>
          </p:cNvPr>
          <p:cNvSpPr/>
          <p:nvPr userDrawn="1"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B669975-5628-B3ED-01AF-6B85D3F76252}"/>
              </a:ext>
            </a:extLst>
          </p:cNvPr>
          <p:cNvCxnSpPr/>
          <p:nvPr userDrawn="1"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E5ED2827-EB75-1561-F58F-1187F3C83DE0}"/>
              </a:ext>
            </a:extLst>
          </p:cNvPr>
          <p:cNvCxnSpPr/>
          <p:nvPr userDrawn="1"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01AF978A-F379-34A4-FA5D-2AEC3BD481D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37" name="TextBox 4">
            <a:extLst>
              <a:ext uri="{FF2B5EF4-FFF2-40B4-BE49-F238E27FC236}">
                <a16:creationId xmlns:a16="http://schemas.microsoft.com/office/drawing/2014/main" id="{63028620-F025-6A1A-6050-EF233A7FAD36}"/>
              </a:ext>
            </a:extLst>
          </p:cNvPr>
          <p:cNvSpPr txBox="1"/>
          <p:nvPr userDrawn="1"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>
                <a:sym typeface="Arial"/>
              </a:rPr>
              <a:t>Feedback 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BE75D321-8E70-3475-F394-C3D81F21D10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39" name="TextBox 4">
            <a:extLst>
              <a:ext uri="{FF2B5EF4-FFF2-40B4-BE49-F238E27FC236}">
                <a16:creationId xmlns:a16="http://schemas.microsoft.com/office/drawing/2014/main" id="{895C2EAE-2F10-2CDB-4F37-01AAB084AD5E}"/>
              </a:ext>
            </a:extLst>
          </p:cNvPr>
          <p:cNvSpPr txBox="1"/>
          <p:nvPr userDrawn="1"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en-US" b="0" noProof="0" dirty="0" err="1">
                <a:solidFill>
                  <a:schemeClr val="bg1"/>
                </a:solidFill>
                <a:sym typeface="Arial"/>
              </a:rPr>
              <a:t>Kies</a:t>
            </a:r>
            <a:r>
              <a:rPr lang="en-US" b="0" noProof="0" dirty="0">
                <a:solidFill>
                  <a:schemeClr val="bg1"/>
                </a:solidFill>
                <a:sym typeface="Arial"/>
              </a:rPr>
              <a:t> het </a:t>
            </a:r>
            <a:r>
              <a:rPr lang="en-US" b="0" noProof="0" dirty="0" err="1">
                <a:solidFill>
                  <a:schemeClr val="bg1"/>
                </a:solidFill>
                <a:sym typeface="Arial"/>
              </a:rPr>
              <a:t>antwoord</a:t>
            </a:r>
            <a:endParaRPr lang="en-US" b="0" noProof="0" dirty="0">
              <a:solidFill>
                <a:schemeClr val="bg1"/>
              </a:solidFill>
              <a:sym typeface="Arial"/>
            </a:endParaRPr>
          </a:p>
        </p:txBody>
      </p:sp>
      <p:pic>
        <p:nvPicPr>
          <p:cNvPr id="40" name="Immagine 39">
            <a:extLst>
              <a:ext uri="{FF2B5EF4-FFF2-40B4-BE49-F238E27FC236}">
                <a16:creationId xmlns:a16="http://schemas.microsoft.com/office/drawing/2014/main" id="{95A28C0D-5ABA-AF02-3892-6AE492E670A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9E0B1487-FF3F-2BC1-A2FE-6104798C37B3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642677" y="509424"/>
            <a:ext cx="3977192" cy="54182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212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2F3D4603-FD36-8EAC-7E0B-126057A27271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8" name="Segnaposto numero diapositiva 2">
            <a:extLst>
              <a:ext uri="{FF2B5EF4-FFF2-40B4-BE49-F238E27FC236}">
                <a16:creationId xmlns:a16="http://schemas.microsoft.com/office/drawing/2014/main" id="{0B05FCDB-364D-F51F-CBC6-FA1ABB8B8396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DE85F576-919E-8AAC-7E36-5980E6E2EBC0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49227EE4-302E-2F47-37CB-06685978E4C4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2" name="Immagine 21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E0B3EA8A-E33E-D01B-8E79-52F1C4B0B5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0C66D55-DE91-786B-D7F2-16860316BC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25" name="Rettangolo 24">
            <a:extLst>
              <a:ext uri="{FF2B5EF4-FFF2-40B4-BE49-F238E27FC236}">
                <a16:creationId xmlns:a16="http://schemas.microsoft.com/office/drawing/2014/main" id="{5FD64981-5AAC-32BA-2E0E-1F896D910E6C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6" name="sdbd44497ac94bc4a07b47d951e92343">
            <a:extLst>
              <a:ext uri="{FF2B5EF4-FFF2-40B4-BE49-F238E27FC236}">
                <a16:creationId xmlns:a16="http://schemas.microsoft.com/office/drawing/2014/main" id="{6E4B765E-A31A-9C1B-5DD7-68462B84B1EC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010F522-AEE9-9FA1-F825-F75D43F0BE5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8" name="Immagine 2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7E78496D-FBE2-CE34-F5C2-4101CFB41E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A4CDEF4F-D33E-DBEF-0BF0-696464C1A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384AF7EC-8B28-9903-8BF8-9E80D0DE53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ttangolo 30">
            <a:extLst>
              <a:ext uri="{FF2B5EF4-FFF2-40B4-BE49-F238E27FC236}">
                <a16:creationId xmlns:a16="http://schemas.microsoft.com/office/drawing/2014/main" id="{29CBDAC6-E3B9-B19B-8EDC-3C6168E2561F}"/>
              </a:ext>
            </a:extLst>
          </p:cNvPr>
          <p:cNvSpPr/>
          <p:nvPr userDrawn="1"/>
        </p:nvSpPr>
        <p:spPr>
          <a:xfrm>
            <a:off x="0" y="-1"/>
            <a:ext cx="12192000" cy="6137999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5007B041-D303-59F0-8137-EDE535EC2D12}"/>
              </a:ext>
            </a:extLst>
          </p:cNvPr>
          <p:cNvSpPr/>
          <p:nvPr userDrawn="1"/>
        </p:nvSpPr>
        <p:spPr>
          <a:xfrm>
            <a:off x="168567" y="215007"/>
            <a:ext cx="11854867" cy="57126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it-IT" sz="3200" b="1" cap="all" baseline="0">
              <a:solidFill>
                <a:srgbClr val="1F6040"/>
              </a:solidFill>
              <a:ea typeface="+mj-ea"/>
              <a:cs typeface="+mj-cs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277BF927-DAE1-F996-AC54-6313B513E2F0}"/>
              </a:ext>
            </a:extLst>
          </p:cNvPr>
          <p:cNvSpPr/>
          <p:nvPr userDrawn="1"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B669975-5628-B3ED-01AF-6B85D3F76252}"/>
              </a:ext>
            </a:extLst>
          </p:cNvPr>
          <p:cNvCxnSpPr/>
          <p:nvPr userDrawn="1"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E5ED2827-EB75-1561-F58F-1187F3C83DE0}"/>
              </a:ext>
            </a:extLst>
          </p:cNvPr>
          <p:cNvCxnSpPr/>
          <p:nvPr userDrawn="1"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01AF978A-F379-34A4-FA5D-2AEC3BD481D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37" name="TextBox 4">
            <a:extLst>
              <a:ext uri="{FF2B5EF4-FFF2-40B4-BE49-F238E27FC236}">
                <a16:creationId xmlns:a16="http://schemas.microsoft.com/office/drawing/2014/main" id="{63028620-F025-6A1A-6050-EF233A7FAD36}"/>
              </a:ext>
            </a:extLst>
          </p:cNvPr>
          <p:cNvSpPr txBox="1"/>
          <p:nvPr userDrawn="1"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>
                <a:sym typeface="Arial"/>
              </a:rPr>
              <a:t>Feedback 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BE75D321-8E70-3475-F394-C3D81F21D10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39" name="TextBox 4">
            <a:extLst>
              <a:ext uri="{FF2B5EF4-FFF2-40B4-BE49-F238E27FC236}">
                <a16:creationId xmlns:a16="http://schemas.microsoft.com/office/drawing/2014/main" id="{895C2EAE-2F10-2CDB-4F37-01AAB084AD5E}"/>
              </a:ext>
            </a:extLst>
          </p:cNvPr>
          <p:cNvSpPr txBox="1"/>
          <p:nvPr userDrawn="1"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en-US" b="0" noProof="0" dirty="0" err="1">
                <a:solidFill>
                  <a:schemeClr val="bg1"/>
                </a:solidFill>
                <a:sym typeface="Arial"/>
              </a:rPr>
              <a:t>Kies</a:t>
            </a:r>
            <a:r>
              <a:rPr lang="en-US" b="0" noProof="0" dirty="0">
                <a:solidFill>
                  <a:schemeClr val="bg1"/>
                </a:solidFill>
                <a:sym typeface="Arial"/>
              </a:rPr>
              <a:t> het </a:t>
            </a:r>
            <a:r>
              <a:rPr lang="en-US" b="0" noProof="0" dirty="0" err="1">
                <a:solidFill>
                  <a:schemeClr val="bg1"/>
                </a:solidFill>
                <a:sym typeface="Arial"/>
              </a:rPr>
              <a:t>antwoord</a:t>
            </a:r>
            <a:endParaRPr lang="en-US" b="0" noProof="0" dirty="0">
              <a:solidFill>
                <a:schemeClr val="bg1"/>
              </a:solidFill>
              <a:sym typeface="Arial"/>
            </a:endParaRPr>
          </a:p>
        </p:txBody>
      </p:sp>
      <p:pic>
        <p:nvPicPr>
          <p:cNvPr id="40" name="Immagine 39">
            <a:extLst>
              <a:ext uri="{FF2B5EF4-FFF2-40B4-BE49-F238E27FC236}">
                <a16:creationId xmlns:a16="http://schemas.microsoft.com/office/drawing/2014/main" id="{95A28C0D-5ABA-AF02-3892-6AE492E670A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43334BBE-56C7-295E-2A23-6AAFC901FA5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97420" y="238772"/>
            <a:ext cx="4749814" cy="5682661"/>
          </a:xfrm>
          <a:prstGeom prst="rect">
            <a:avLst/>
          </a:prstGeom>
        </p:spPr>
      </p:pic>
      <p:sp>
        <p:nvSpPr>
          <p:cNvPr id="8" name="Titolo 11">
            <a:extLst>
              <a:ext uri="{FF2B5EF4-FFF2-40B4-BE49-F238E27FC236}">
                <a16:creationId xmlns:a16="http://schemas.microsoft.com/office/drawing/2014/main" id="{6193B2DC-0D15-C7E6-5494-5EEBC35622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13199" y="253107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en-US" sz="3200" b="1" cap="all" noProof="0" dirty="0">
                <a:solidFill>
                  <a:schemeClr val="accent1"/>
                </a:solidFill>
                <a:latin typeface="+mn-lt"/>
              </a:rPr>
              <a:t>Correct</a:t>
            </a:r>
            <a:r>
              <a:rPr lang="en-US" sz="3200" cap="all" noProof="0" dirty="0">
                <a:latin typeface="+mn-lt"/>
              </a:rPr>
              <a:t> / </a:t>
            </a:r>
            <a:r>
              <a:rPr lang="en-US" sz="3200" b="1" cap="all" noProof="0" dirty="0">
                <a:solidFill>
                  <a:schemeClr val="accent1"/>
                </a:solidFill>
                <a:latin typeface="+mn-lt"/>
              </a:rPr>
              <a:t>wrong answer</a:t>
            </a:r>
          </a:p>
        </p:txBody>
      </p:sp>
      <p:sp>
        <p:nvSpPr>
          <p:cNvPr id="16" name="Titolo 11">
            <a:extLst>
              <a:ext uri="{FF2B5EF4-FFF2-40B4-BE49-F238E27FC236}">
                <a16:creationId xmlns:a16="http://schemas.microsoft.com/office/drawing/2014/main" id="{FD95D8FD-2C97-0B3D-467F-5AC62A920171}"/>
              </a:ext>
            </a:extLst>
          </p:cNvPr>
          <p:cNvSpPr txBox="1">
            <a:spLocks/>
          </p:cNvSpPr>
          <p:nvPr userDrawn="1"/>
        </p:nvSpPr>
        <p:spPr>
          <a:xfrm>
            <a:off x="8290561" y="3387453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dirty="0">
                <a:solidFill>
                  <a:schemeClr val="accent1"/>
                </a:solidFill>
                <a:latin typeface="augie" pitchFamily="2" charset="0"/>
              </a:rPr>
              <a:t>Tips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C26F17-E6F8-A7DC-FA32-64CCCCC9FA7F}"/>
              </a:ext>
            </a:extLst>
          </p:cNvPr>
          <p:cNvSpPr txBox="1"/>
          <p:nvPr userDrawn="1"/>
        </p:nvSpPr>
        <p:spPr>
          <a:xfrm>
            <a:off x="10090975" y="5462944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en-US" sz="1400" i="1" noProof="0" dirty="0" err="1">
                <a:cs typeface="Arial" panose="020B0604020202020204" pitchFamily="34" charset="0"/>
                <a:sym typeface="Arial"/>
              </a:rPr>
              <a:t>Klik</a:t>
            </a:r>
            <a:r>
              <a:rPr lang="en-US" sz="1400" i="1" noProof="0" dirty="0">
                <a:cs typeface="Arial" panose="020B0604020202020204" pitchFamily="34" charset="0"/>
                <a:sym typeface="Arial"/>
              </a:rPr>
              <a:t> op "Tips"</a:t>
            </a:r>
          </a:p>
        </p:txBody>
      </p:sp>
      <p:pic>
        <p:nvPicPr>
          <p:cNvPr id="5" name="Immagine 4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5FE78275-77FE-1E66-90E3-C29B9C01FDA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309761" y="3032388"/>
            <a:ext cx="1354882" cy="13548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782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2F3D4603-FD36-8EAC-7E0B-126057A27271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8" name="Segnaposto numero diapositiva 2">
            <a:extLst>
              <a:ext uri="{FF2B5EF4-FFF2-40B4-BE49-F238E27FC236}">
                <a16:creationId xmlns:a16="http://schemas.microsoft.com/office/drawing/2014/main" id="{0B05FCDB-364D-F51F-CBC6-FA1ABB8B8396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DE85F576-919E-8AAC-7E36-5980E6E2EBC0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49227EE4-302E-2F47-37CB-06685978E4C4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2" name="Immagine 21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E0B3EA8A-E33E-D01B-8E79-52F1C4B0B5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0C66D55-DE91-786B-D7F2-16860316BC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25" name="Rettangolo 24">
            <a:extLst>
              <a:ext uri="{FF2B5EF4-FFF2-40B4-BE49-F238E27FC236}">
                <a16:creationId xmlns:a16="http://schemas.microsoft.com/office/drawing/2014/main" id="{5FD64981-5AAC-32BA-2E0E-1F896D910E6C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6" name="sdbd44497ac94bc4a07b47d951e92343">
            <a:extLst>
              <a:ext uri="{FF2B5EF4-FFF2-40B4-BE49-F238E27FC236}">
                <a16:creationId xmlns:a16="http://schemas.microsoft.com/office/drawing/2014/main" id="{6E4B765E-A31A-9C1B-5DD7-68462B84B1EC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010F522-AEE9-9FA1-F825-F75D43F0BE5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8" name="Immagine 2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7E78496D-FBE2-CE34-F5C2-4101CFB41E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A4CDEF4F-D33E-DBEF-0BF0-696464C1A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384AF7EC-8B28-9903-8BF8-9E80D0DE53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ttangolo 30">
            <a:extLst>
              <a:ext uri="{FF2B5EF4-FFF2-40B4-BE49-F238E27FC236}">
                <a16:creationId xmlns:a16="http://schemas.microsoft.com/office/drawing/2014/main" id="{29CBDAC6-E3B9-B19B-8EDC-3C6168E2561F}"/>
              </a:ext>
            </a:extLst>
          </p:cNvPr>
          <p:cNvSpPr/>
          <p:nvPr userDrawn="1"/>
        </p:nvSpPr>
        <p:spPr>
          <a:xfrm>
            <a:off x="0" y="-1"/>
            <a:ext cx="12192000" cy="6137999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5007B041-D303-59F0-8137-EDE535EC2D12}"/>
              </a:ext>
            </a:extLst>
          </p:cNvPr>
          <p:cNvSpPr/>
          <p:nvPr userDrawn="1"/>
        </p:nvSpPr>
        <p:spPr>
          <a:xfrm>
            <a:off x="2204719" y="805526"/>
            <a:ext cx="7782564" cy="453158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it-IT" sz="3200" b="1" cap="all" baseline="0">
              <a:solidFill>
                <a:srgbClr val="1F6040"/>
              </a:solidFill>
              <a:ea typeface="+mj-ea"/>
              <a:cs typeface="+mj-cs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277BF927-DAE1-F996-AC54-6313B513E2F0}"/>
              </a:ext>
            </a:extLst>
          </p:cNvPr>
          <p:cNvSpPr/>
          <p:nvPr userDrawn="1"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B669975-5628-B3ED-01AF-6B85D3F76252}"/>
              </a:ext>
            </a:extLst>
          </p:cNvPr>
          <p:cNvCxnSpPr/>
          <p:nvPr userDrawn="1"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E5ED2827-EB75-1561-F58F-1187F3C83DE0}"/>
              </a:ext>
            </a:extLst>
          </p:cNvPr>
          <p:cNvCxnSpPr/>
          <p:nvPr userDrawn="1"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01AF978A-F379-34A4-FA5D-2AEC3BD481D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37" name="TextBox 4">
            <a:extLst>
              <a:ext uri="{FF2B5EF4-FFF2-40B4-BE49-F238E27FC236}">
                <a16:creationId xmlns:a16="http://schemas.microsoft.com/office/drawing/2014/main" id="{63028620-F025-6A1A-6050-EF233A7FAD36}"/>
              </a:ext>
            </a:extLst>
          </p:cNvPr>
          <p:cNvSpPr txBox="1"/>
          <p:nvPr userDrawn="1"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>
                <a:sym typeface="Arial"/>
              </a:rPr>
              <a:t>Feedback 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BE75D321-8E70-3475-F394-C3D81F21D10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39" name="TextBox 4">
            <a:extLst>
              <a:ext uri="{FF2B5EF4-FFF2-40B4-BE49-F238E27FC236}">
                <a16:creationId xmlns:a16="http://schemas.microsoft.com/office/drawing/2014/main" id="{895C2EAE-2F10-2CDB-4F37-01AAB084AD5E}"/>
              </a:ext>
            </a:extLst>
          </p:cNvPr>
          <p:cNvSpPr txBox="1"/>
          <p:nvPr userDrawn="1"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en-US" b="0" noProof="0" dirty="0" err="1">
                <a:solidFill>
                  <a:schemeClr val="bg1"/>
                </a:solidFill>
                <a:sym typeface="Arial"/>
              </a:rPr>
              <a:t>Kies</a:t>
            </a:r>
            <a:r>
              <a:rPr lang="en-US" b="0" noProof="0" dirty="0">
                <a:solidFill>
                  <a:schemeClr val="bg1"/>
                </a:solidFill>
                <a:sym typeface="Arial"/>
              </a:rPr>
              <a:t> het </a:t>
            </a:r>
            <a:r>
              <a:rPr lang="en-US" b="0" noProof="0" dirty="0" err="1">
                <a:solidFill>
                  <a:schemeClr val="bg1"/>
                </a:solidFill>
                <a:sym typeface="Arial"/>
              </a:rPr>
              <a:t>antwoord</a:t>
            </a:r>
            <a:endParaRPr lang="en-US" b="0" noProof="0" dirty="0">
              <a:solidFill>
                <a:schemeClr val="bg1"/>
              </a:solidFill>
              <a:sym typeface="Arial"/>
            </a:endParaRPr>
          </a:p>
        </p:txBody>
      </p:sp>
      <p:pic>
        <p:nvPicPr>
          <p:cNvPr id="40" name="Immagine 39">
            <a:extLst>
              <a:ext uri="{FF2B5EF4-FFF2-40B4-BE49-F238E27FC236}">
                <a16:creationId xmlns:a16="http://schemas.microsoft.com/office/drawing/2014/main" id="{95A28C0D-5ABA-AF02-3892-6AE492E670A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8" name="Titolo 11">
            <a:extLst>
              <a:ext uri="{FF2B5EF4-FFF2-40B4-BE49-F238E27FC236}">
                <a16:creationId xmlns:a16="http://schemas.microsoft.com/office/drawing/2014/main" id="{6193B2DC-0D15-C7E6-5494-5EEBC35622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71278" y="962234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en-US" sz="3200" b="1" cap="all" noProof="0" dirty="0">
                <a:solidFill>
                  <a:schemeClr val="accent1"/>
                </a:solidFill>
                <a:latin typeface="+mn-lt"/>
              </a:rPr>
              <a:t>Correct</a:t>
            </a:r>
            <a:r>
              <a:rPr lang="en-US" sz="3200" cap="all" noProof="0" dirty="0">
                <a:latin typeface="+mn-lt"/>
              </a:rPr>
              <a:t> / </a:t>
            </a:r>
            <a:r>
              <a:rPr lang="en-US" sz="3200" b="1" cap="all" noProof="0" dirty="0">
                <a:solidFill>
                  <a:schemeClr val="accent1"/>
                </a:solidFill>
                <a:latin typeface="+mn-lt"/>
              </a:rPr>
              <a:t>wrong answer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9913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6C7C435-7B1F-D86C-EBD0-BABE4A828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747098"/>
            <a:ext cx="11222038" cy="796555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72000" rtlCol="0" anchor="ctr" anchorCtr="0">
            <a:noAutofit/>
          </a:bodyPr>
          <a:lstStyle>
            <a:lvl1pPr>
              <a:defRPr lang="en-US">
                <a:solidFill>
                  <a:srgbClr val="586C98"/>
                </a:solidFill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410D1E2E-1A3D-1300-C4D9-E12EBBDFD517}"/>
              </a:ext>
            </a:extLst>
          </p:cNvPr>
          <p:cNvSpPr/>
          <p:nvPr userDrawn="1"/>
        </p:nvSpPr>
        <p:spPr>
          <a:xfrm>
            <a:off x="227013" y="750645"/>
            <a:ext cx="414337" cy="796555"/>
          </a:xfrm>
          <a:prstGeom prst="rect">
            <a:avLst/>
          </a:prstGeom>
          <a:solidFill>
            <a:srgbClr val="586C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pic>
        <p:nvPicPr>
          <p:cNvPr id="5" name="Immagine 4" descr="Immagine che contiene nero, oscurità&#10;&#10;Descrizione generata automaticamente">
            <a:extLst>
              <a:ext uri="{FF2B5EF4-FFF2-40B4-BE49-F238E27FC236}">
                <a16:creationId xmlns:a16="http://schemas.microsoft.com/office/drawing/2014/main" id="{3519D31A-F932-4FEC-96EE-85C8E10E94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439" y="190491"/>
            <a:ext cx="1739844" cy="22239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DEE184D-EF59-3539-4B18-320F170342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1310" y="629"/>
            <a:ext cx="1889412" cy="602120"/>
          </a:xfrm>
          <a:prstGeom prst="rect">
            <a:avLst/>
          </a:prstGeom>
        </p:spPr>
      </p:pic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8476908C-462E-CEC2-4367-74341A9FC3CD}"/>
              </a:ext>
            </a:extLst>
          </p:cNvPr>
          <p:cNvCxnSpPr/>
          <p:nvPr userDrawn="1"/>
        </p:nvCxnSpPr>
        <p:spPr>
          <a:xfrm>
            <a:off x="0" y="582429"/>
            <a:ext cx="12192000" cy="0"/>
          </a:xfrm>
          <a:prstGeom prst="line">
            <a:avLst/>
          </a:prstGeom>
          <a:ln w="12700">
            <a:solidFill>
              <a:srgbClr val="586C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92474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3A95A6-8F90-F73A-5D5D-CBF7AD415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7AC435F-974F-DFDD-C343-B03F23F443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CB8C40-D9C1-0360-188C-BFB13151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7DE300-34B6-276B-614B-71A8A33DF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BD6ACB1-75A1-4415-319A-F56585EBD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72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84AB8E2-3521-3A5E-E157-5ED8EB9F5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E3AAD5F-9223-7830-7F36-F72C1D407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29CBA8A-062B-4D50-AA32-032DDA6C1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FDBF8C-8AED-D44E-5382-E6099EC73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EA64E1F-CFAE-6E14-3301-FAE26B7A3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5977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F96D20-C040-6C3A-C79D-7A126D522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4ED023B-998E-A8C8-181E-FF06124695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B9B9152-51EF-DFD7-43A3-D4410F39E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6D5CE61-2C4D-76A2-A18C-E5456754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682BEFA-E0B7-4D2B-BE96-BD6813CDC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ADE6CF0-6FC5-E96B-2E8D-5637A168B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655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552D58D-4210-F982-D07E-D45A2EEAF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2C5650D-4550-F53F-4B74-F8A859BB7E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FE210B2-ADC9-C77F-EB0A-929DA4BBA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5ADA650-903C-121D-05A1-9DF382851B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C349A57-B4EB-7EB8-0795-409CF2F022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991DD5E-C7C5-A3F5-2057-FBB4A2D6A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8654CE8-50F2-4157-8AB4-E631133DD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EAE4BB8-DD03-9E78-7EF7-FE0DDCE78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713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D7B30E6-C7C0-16AD-016B-EEB68ACD1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E49CC3F-244F-14D2-B0E8-0DB214756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B90F170-BB6B-C7E9-5660-73AB2015F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24874D2-2E2C-7362-B147-C5AC4AA98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6593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C79A5B2-1453-F040-26E8-85581AC9D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F401C79C-BB2E-6103-7E3C-6664D809F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6FAB5E0-795D-2FC4-B9A4-A7AC071B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6459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0CB70DF-694A-0BF3-5EEC-59DB406D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>
              <a:defRPr lang="en-US" sz="3200" b="1" cap="all" baseline="0" dirty="0">
                <a:solidFill>
                  <a:srgbClr val="586C98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6152B95C-2B0D-12BB-4250-4379E35B852B}"/>
              </a:ext>
            </a:extLst>
          </p:cNvPr>
          <p:cNvSpPr/>
          <p:nvPr userDrawn="1"/>
        </p:nvSpPr>
        <p:spPr>
          <a:xfrm>
            <a:off x="344032" y="257588"/>
            <a:ext cx="297318" cy="682331"/>
          </a:xfrm>
          <a:prstGeom prst="rect">
            <a:avLst/>
          </a:prstGeom>
          <a:solidFill>
            <a:srgbClr val="586C98"/>
          </a:solidFill>
          <a:ln>
            <a:solidFill>
              <a:srgbClr val="586C9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C411675B-F60E-0B97-F333-B2575A285692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039D56DE-DB8C-1D51-298C-15F7C4A4177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CB6D1217-F3AC-66EF-E962-4DB3F9DED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DCB371A-3EDA-024D-8109-C249C46CA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94D4AFD-BACF-02D5-BA00-3714CA6BEA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3822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0CB70DF-694A-0BF3-5EEC-59DB406D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>
              <a:defRPr lang="en-US" sz="3200" b="1" cap="all" baseline="0" dirty="0">
                <a:solidFill>
                  <a:srgbClr val="586C98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6152B95C-2B0D-12BB-4250-4379E35B852B}"/>
              </a:ext>
            </a:extLst>
          </p:cNvPr>
          <p:cNvSpPr/>
          <p:nvPr userDrawn="1"/>
        </p:nvSpPr>
        <p:spPr>
          <a:xfrm>
            <a:off x="344032" y="257588"/>
            <a:ext cx="297318" cy="682331"/>
          </a:xfrm>
          <a:prstGeom prst="rect">
            <a:avLst/>
          </a:prstGeom>
          <a:solidFill>
            <a:srgbClr val="586C98"/>
          </a:solidFill>
          <a:ln>
            <a:solidFill>
              <a:srgbClr val="586C9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C411675B-F60E-0B97-F333-B2575A285692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039D56DE-DB8C-1D51-298C-15F7C4A4177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CB6D1217-F3AC-66EF-E962-4DB3F9DED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DCB371A-3EDA-024D-8109-C249C46CA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94D4AFD-BACF-02D5-BA00-3714CA6BEA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ttangolo 11">
            <a:extLst>
              <a:ext uri="{FF2B5EF4-FFF2-40B4-BE49-F238E27FC236}">
                <a16:creationId xmlns:a16="http://schemas.microsoft.com/office/drawing/2014/main" id="{1338F6EF-BC78-C445-A09D-7C0524215FEE}"/>
              </a:ext>
            </a:extLst>
          </p:cNvPr>
          <p:cNvSpPr/>
          <p:nvPr userDrawn="1"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A5310DC9-1477-0856-CD0D-A12C6543C987}"/>
              </a:ext>
            </a:extLst>
          </p:cNvPr>
          <p:cNvCxnSpPr/>
          <p:nvPr userDrawn="1"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0045A159-3716-1907-9C21-A2B03A2CB2F7}"/>
              </a:ext>
            </a:extLst>
          </p:cNvPr>
          <p:cNvCxnSpPr/>
          <p:nvPr userDrawn="1"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magine 15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3CE21176-9AE1-B17D-8A4C-547BB62EAA6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3" r="33001"/>
          <a:stretch>
            <a:fillRect/>
          </a:stretch>
        </p:blipFill>
        <p:spPr>
          <a:xfrm>
            <a:off x="1" y="1242151"/>
            <a:ext cx="2377440" cy="4895849"/>
          </a:xfrm>
          <a:prstGeom prst="rect">
            <a:avLst/>
          </a:prstGeom>
        </p:spPr>
      </p:pic>
      <p:pic>
        <p:nvPicPr>
          <p:cNvPr id="17" name="Immagine 16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CA3AC51C-123A-9F8B-F284-5F8E715240C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191850" y="1322861"/>
            <a:ext cx="3904150" cy="2472780"/>
          </a:xfrm>
          <a:prstGeom prst="rect">
            <a:avLst/>
          </a:prstGeom>
        </p:spPr>
      </p:pic>
      <p:pic>
        <p:nvPicPr>
          <p:cNvPr id="29" name="Immagine 28">
            <a:extLst>
              <a:ext uri="{FF2B5EF4-FFF2-40B4-BE49-F238E27FC236}">
                <a16:creationId xmlns:a16="http://schemas.microsoft.com/office/drawing/2014/main" id="{A33DF04A-A898-FAD4-26D7-12E7EDB8C965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32" name="TextBox 4">
            <a:extLst>
              <a:ext uri="{FF2B5EF4-FFF2-40B4-BE49-F238E27FC236}">
                <a16:creationId xmlns:a16="http://schemas.microsoft.com/office/drawing/2014/main" id="{77D67A74-7390-E843-B050-8A625711C8A9}"/>
              </a:ext>
            </a:extLst>
          </p:cNvPr>
          <p:cNvSpPr txBox="1"/>
          <p:nvPr userDrawn="1"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34" name="Immagine 33">
            <a:extLst>
              <a:ext uri="{FF2B5EF4-FFF2-40B4-BE49-F238E27FC236}">
                <a16:creationId xmlns:a16="http://schemas.microsoft.com/office/drawing/2014/main" id="{793A3893-8AF2-E01D-48B5-CBCAB3B90467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26" name="TextBox 4">
            <a:extLst>
              <a:ext uri="{FF2B5EF4-FFF2-40B4-BE49-F238E27FC236}">
                <a16:creationId xmlns:a16="http://schemas.microsoft.com/office/drawing/2014/main" id="{97C9DC85-B904-08E1-03BF-346F9501280D}"/>
              </a:ext>
            </a:extLst>
          </p:cNvPr>
          <p:cNvSpPr txBox="1"/>
          <p:nvPr userDrawn="1"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en-US" noProof="0" dirty="0" err="1">
                <a:solidFill>
                  <a:srgbClr val="97D2FF"/>
                </a:solidFill>
                <a:sym typeface="Arial"/>
              </a:rPr>
              <a:t>Kies</a:t>
            </a:r>
            <a:r>
              <a:rPr lang="en-US" noProof="0" dirty="0">
                <a:solidFill>
                  <a:srgbClr val="97D2FF"/>
                </a:solidFill>
                <a:sym typeface="Arial"/>
              </a:rPr>
              <a:t> het </a:t>
            </a:r>
            <a:r>
              <a:rPr lang="en-US" noProof="0" dirty="0" err="1">
                <a:solidFill>
                  <a:srgbClr val="97D2FF"/>
                </a:solidFill>
                <a:sym typeface="Arial"/>
              </a:rPr>
              <a:t>antwoord</a:t>
            </a:r>
            <a:endParaRPr lang="en-US" noProof="0" dirty="0">
              <a:solidFill>
                <a:srgbClr val="97D2FF"/>
              </a:solidFill>
              <a:sym typeface="Arial"/>
            </a:endParaRPr>
          </a:p>
        </p:txBody>
      </p:sp>
      <p:pic>
        <p:nvPicPr>
          <p:cNvPr id="31" name="Immagine 30">
            <a:extLst>
              <a:ext uri="{FF2B5EF4-FFF2-40B4-BE49-F238E27FC236}">
                <a16:creationId xmlns:a16="http://schemas.microsoft.com/office/drawing/2014/main" id="{AA4D06AB-F7F0-298E-0CC1-059DF628BB6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20" name="Rettangolo 19">
            <a:extLst>
              <a:ext uri="{FF2B5EF4-FFF2-40B4-BE49-F238E27FC236}">
                <a16:creationId xmlns:a16="http://schemas.microsoft.com/office/drawing/2014/main" id="{CEE78BD2-153F-B450-0795-2114F4676437}"/>
              </a:ext>
            </a:extLst>
          </p:cNvPr>
          <p:cNvSpPr/>
          <p:nvPr userDrawn="1"/>
        </p:nvSpPr>
        <p:spPr>
          <a:xfrm flipH="1">
            <a:off x="2778032" y="2008866"/>
            <a:ext cx="3197833" cy="122928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Select the Energy Mode </a:t>
            </a:r>
            <a:b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that best suits this </a:t>
            </a:r>
            <a:r>
              <a:rPr lang="en-US" sz="2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scenario.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814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88EBC76-219D-515A-82B0-591062E0C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DA54AFB-DFFE-CC76-0ECF-F82FA4E5F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173C68-BDE3-6EE3-9E57-86B32BCBD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59538A8-3E64-7DD0-458F-465169D13D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8F7DE8-C844-1BAD-1228-40E847BD61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custDataLst>
      <p:tags r:id="rId18"/>
    </p:custDataLst>
    <p:extLst>
      <p:ext uri="{BB962C8B-B14F-4D97-AF65-F5344CB8AC3E}">
        <p14:creationId xmlns:p14="http://schemas.microsoft.com/office/powerpoint/2010/main" val="254741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5" r:id="rId9"/>
    <p:sldLayoutId id="2147483663" r:id="rId10"/>
    <p:sldLayoutId id="2147483662" r:id="rId11"/>
    <p:sldLayoutId id="2147483664" r:id="rId12"/>
    <p:sldLayoutId id="2147483666" r:id="rId13"/>
    <p:sldLayoutId id="2147483667" r:id="rId14"/>
    <p:sldLayoutId id="2147483669" r:id="rId15"/>
    <p:sldLayoutId id="2147483668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33.png"/><Relationship Id="rId2" Type="http://schemas.microsoft.com/office/2007/relationships/media" Target="../media/media1.mp4"/><Relationship Id="rId1" Type="http://schemas.openxmlformats.org/officeDocument/2006/relationships/tags" Target="../tags/tag26.xml"/><Relationship Id="rId6" Type="http://schemas.openxmlformats.org/officeDocument/2006/relationships/image" Target="../media/image26.png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0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3.xml"/><Relationship Id="rId4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4.xml"/><Relationship Id="rId6" Type="http://schemas.openxmlformats.org/officeDocument/2006/relationships/image" Target="../media/image18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5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6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7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3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gif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46.sv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0.xml"/><Relationship Id="rId6" Type="http://schemas.openxmlformats.org/officeDocument/2006/relationships/image" Target="../media/image45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1.xml"/><Relationship Id="rId5" Type="http://schemas.openxmlformats.org/officeDocument/2006/relationships/image" Target="../media/image53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2.xml"/><Relationship Id="rId5" Type="http://schemas.openxmlformats.org/officeDocument/2006/relationships/image" Target="../media/image53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4.xml"/><Relationship Id="rId5" Type="http://schemas.openxmlformats.org/officeDocument/2006/relationships/image" Target="../media/image53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9.xml"/><Relationship Id="rId4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6.xml"/><Relationship Id="rId5" Type="http://schemas.openxmlformats.org/officeDocument/2006/relationships/image" Target="../media/image53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7.xml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8.xml"/><Relationship Id="rId5" Type="http://schemas.openxmlformats.org/officeDocument/2006/relationships/image" Target="../media/image53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9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0.xm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1.xml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2.xml"/><Relationship Id="rId4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64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3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4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5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4.sv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6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gif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8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3.png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4.sv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9.xml"/><Relationship Id="rId6" Type="http://schemas.openxmlformats.org/officeDocument/2006/relationships/image" Target="../media/image3.png"/><Relationship Id="rId11" Type="http://schemas.openxmlformats.org/officeDocument/2006/relationships/image" Target="../media/image10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gif"/><Relationship Id="rId9" Type="http://schemas.openxmlformats.org/officeDocument/2006/relationships/image" Target="../media/image6.png"/><Relationship Id="rId14" Type="http://schemas.openxmlformats.org/officeDocument/2006/relationships/image" Target="../media/image1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3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0.xml"/><Relationship Id="rId6" Type="http://schemas.openxmlformats.org/officeDocument/2006/relationships/image" Target="../media/image2.png"/><Relationship Id="rId11" Type="http://schemas.openxmlformats.org/officeDocument/2006/relationships/image" Target="../media/image9.png"/><Relationship Id="rId5" Type="http://schemas.openxmlformats.org/officeDocument/2006/relationships/image" Target="../media/image1.gif"/><Relationship Id="rId10" Type="http://schemas.openxmlformats.org/officeDocument/2006/relationships/image" Target="../media/image6.png"/><Relationship Id="rId4" Type="http://schemas.openxmlformats.org/officeDocument/2006/relationships/image" Target="../media/image12.png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1.gif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2.xml"/><Relationship Id="rId6" Type="http://schemas.openxmlformats.org/officeDocument/2006/relationships/image" Target="../media/image10.png"/><Relationship Id="rId11" Type="http://schemas.openxmlformats.org/officeDocument/2006/relationships/image" Target="../media/image5.png"/><Relationship Id="rId5" Type="http://schemas.openxmlformats.org/officeDocument/2006/relationships/image" Target="../media/image11.png"/><Relationship Id="rId10" Type="http://schemas.openxmlformats.org/officeDocument/2006/relationships/image" Target="../media/image4.svg"/><Relationship Id="rId4" Type="http://schemas.openxmlformats.org/officeDocument/2006/relationships/image" Target="../media/image9.png"/><Relationship Id="rId9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1.xml"/><Relationship Id="rId4" Type="http://schemas.openxmlformats.org/officeDocument/2006/relationships/image" Target="../media/image2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6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notesSlide" Target="../notesSlides/notesSlide43.xml"/><Relationship Id="rId7" Type="http://schemas.openxmlformats.org/officeDocument/2006/relationships/image" Target="../media/image68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7.xml"/><Relationship Id="rId6" Type="http://schemas.openxmlformats.org/officeDocument/2006/relationships/image" Target="../media/image67.jpeg"/><Relationship Id="rId5" Type="http://schemas.openxmlformats.org/officeDocument/2006/relationships/image" Target="../media/image12.png"/><Relationship Id="rId4" Type="http://schemas.openxmlformats.org/officeDocument/2006/relationships/image" Target="../media/image66.jpeg"/><Relationship Id="rId9" Type="http://schemas.openxmlformats.org/officeDocument/2006/relationships/image" Target="../media/image7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8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45.xml"/><Relationship Id="rId7" Type="http://schemas.openxmlformats.org/officeDocument/2006/relationships/image" Target="../media/image4.sv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9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gif"/><Relationship Id="rId9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3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4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50.xml"/><Relationship Id="rId7" Type="http://schemas.openxmlformats.org/officeDocument/2006/relationships/image" Target="../media/image4.sv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5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gif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9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0.xml"/><Relationship Id="rId4" Type="http://schemas.openxmlformats.org/officeDocument/2006/relationships/image" Target="../media/image2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1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3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image" Target="../media/image1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3.xml"/><Relationship Id="rId4" Type="http://schemas.openxmlformats.org/officeDocument/2006/relationships/image" Target="../media/image2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9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0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5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C37D8-5ADD-32CC-A4E6-592C02BD6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izzo, diagramma, disegno, Disegno tecnico&#10;&#10;Il contenuto generato dall'IA potrebbe non essere corretto.">
            <a:extLst>
              <a:ext uri="{FF2B5EF4-FFF2-40B4-BE49-F238E27FC236}">
                <a16:creationId xmlns:a16="http://schemas.microsoft.com/office/drawing/2014/main" id="{154C7489-E665-5B6D-556C-56D4C3B29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"/>
          <a:stretch>
            <a:fillRect/>
          </a:stretch>
        </p:blipFill>
        <p:spPr>
          <a:xfrm>
            <a:off x="0" y="739940"/>
            <a:ext cx="12192000" cy="605580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00E4A74A-9B0B-B500-4644-91C0EBAEE81E}"/>
              </a:ext>
            </a:extLst>
          </p:cNvPr>
          <p:cNvSpPr/>
          <p:nvPr/>
        </p:nvSpPr>
        <p:spPr>
          <a:xfrm>
            <a:off x="0" y="647700"/>
            <a:ext cx="12192000" cy="1409700"/>
          </a:xfrm>
          <a:prstGeom prst="rect">
            <a:avLst/>
          </a:prstGeom>
          <a:gradFill>
            <a:gsLst>
              <a:gs pos="33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29E28F4-1A84-3343-5B0C-BE8E2A8AF289}"/>
              </a:ext>
            </a:extLst>
          </p:cNvPr>
          <p:cNvSpPr txBox="1"/>
          <p:nvPr/>
        </p:nvSpPr>
        <p:spPr>
          <a:xfrm>
            <a:off x="200025" y="185885"/>
            <a:ext cx="1179195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nl-NL" sz="4400" noProof="0">
                <a:latin typeface="Montserrat Light" panose="00000400000000000000" pitchFamily="50" charset="0"/>
              </a:rPr>
              <a:t>Welkom bij </a:t>
            </a:r>
            <a:r>
              <a:rPr lang="nl-NL" sz="4400" b="1" noProof="0">
                <a:solidFill>
                  <a:srgbClr val="586C98"/>
                </a:solidFill>
              </a:rPr>
              <a:t>Leapmotor</a:t>
            </a:r>
            <a:r>
              <a:rPr lang="nl-NL" sz="4400" noProof="0">
                <a:latin typeface="Montserrat Light" panose="00000400000000000000" pitchFamily="50" charset="0"/>
              </a:rPr>
              <a:t> </a:t>
            </a:r>
            <a:r>
              <a:rPr lang="nl-NL" sz="4400" b="1" noProof="0">
                <a:solidFill>
                  <a:srgbClr val="586C98"/>
                </a:solidFill>
              </a:rPr>
              <a:t>B10</a:t>
            </a:r>
            <a:r>
              <a:rPr lang="nl-NL" sz="4400" noProof="0">
                <a:latin typeface="Montserrat Light" panose="00000400000000000000" pitchFamily="50" charset="0"/>
              </a:rPr>
              <a:t> </a:t>
            </a:r>
            <a:r>
              <a:rPr lang="nl-NL" sz="4400" b="1" noProof="0">
                <a:solidFill>
                  <a:srgbClr val="586C98"/>
                </a:solidFill>
              </a:rPr>
              <a:t>REEV</a:t>
            </a:r>
          </a:p>
        </p:txBody>
      </p:sp>
      <p:pic>
        <p:nvPicPr>
          <p:cNvPr id="5" name="Immagine 4" descr="Immagine che contiene automobile, ruota, veicol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9F7DC8B8-2D71-F8FF-4704-6F1A4F90DF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" b="20002"/>
          <a:stretch>
            <a:fillRect/>
          </a:stretch>
        </p:blipFill>
        <p:spPr>
          <a:xfrm>
            <a:off x="3886201" y="1842675"/>
            <a:ext cx="8305799" cy="501532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FEFBE54-F966-DA6F-E9F7-3F57B3EAE8FF}"/>
              </a:ext>
            </a:extLst>
          </p:cNvPr>
          <p:cNvSpPr txBox="1"/>
          <p:nvPr/>
        </p:nvSpPr>
        <p:spPr>
          <a:xfrm>
            <a:off x="921845" y="6277740"/>
            <a:ext cx="252741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nl-NL" sz="1800" b="1" noProof="0">
                <a:solidFill>
                  <a:schemeClr val="bg1"/>
                </a:solidFill>
                <a:latin typeface="Montserrat" pitchFamily="2" charset="0"/>
              </a:rPr>
              <a:t>START DE CURSUS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2561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CB9C4-59EB-C5C0-80EF-D9EF2A457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D5F5343A-2EB4-B5EB-82A8-18867640D7C9}"/>
              </a:ext>
            </a:extLst>
          </p:cNvPr>
          <p:cNvSpPr txBox="1"/>
          <p:nvPr/>
        </p:nvSpPr>
        <p:spPr>
          <a:xfrm>
            <a:off x="4228052" y="787670"/>
            <a:ext cx="6847916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nl-NL" sz="1600" noProof="0" dirty="0">
                <a:cs typeface="Arial" panose="020B0604020202020204" pitchFamily="34" charset="0"/>
              </a:rPr>
              <a:t>ANTWOORD</a:t>
            </a:r>
          </a:p>
          <a:p>
            <a:pPr lvl="0">
              <a:spcAft>
                <a:spcPts val="600"/>
              </a:spcAft>
              <a:defRPr/>
            </a:pP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De B10 REEV biedt een actieradius tot 900 km.</a:t>
            </a:r>
          </a:p>
          <a:p>
            <a:pPr lvl="0">
              <a:spcAft>
                <a:spcPts val="600"/>
              </a:spcAft>
              <a:defRPr/>
            </a:pPr>
            <a:r>
              <a:rPr lang="nl-NL" sz="1600" noProof="0" dirty="0">
                <a:cs typeface="Arial" panose="020B0604020202020204" pitchFamily="34" charset="0"/>
              </a:rPr>
              <a:t>De verbrandingsmotor werkt alleen als een generator, waardoor </a:t>
            </a:r>
            <a:r>
              <a:rPr lang="nl-NL" sz="1600" b="1" dirty="0">
                <a:solidFill>
                  <a:schemeClr val="accent1"/>
                </a:solidFill>
                <a:cs typeface="Arial" panose="020B0604020202020204" pitchFamily="34" charset="0"/>
              </a:rPr>
              <a:t>meer kilometers kunnen worden gereden wanneer de accu ontladen raakt</a:t>
            </a:r>
            <a:r>
              <a:rPr lang="nl-NL" sz="1600" noProof="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083FAAB-8BD7-731A-3AE1-BDB5972D9B56}"/>
              </a:ext>
            </a:extLst>
          </p:cNvPr>
          <p:cNvSpPr txBox="1">
            <a:spLocks/>
          </p:cNvSpPr>
          <p:nvPr/>
        </p:nvSpPr>
        <p:spPr>
          <a:xfrm>
            <a:off x="2299063" y="2926843"/>
            <a:ext cx="3592451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  <a:sym typeface="Arial"/>
              </a:rPr>
              <a:t>VOORDELEN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  <a:sym typeface="Arial"/>
              </a:rPr>
              <a:t>Dagelijks gebruik als een BEV</a:t>
            </a:r>
            <a:r>
              <a:rPr lang="nl-NL" sz="1600" noProof="0">
                <a:solidFill>
                  <a:schemeClr val="tx1"/>
                </a:solidFill>
                <a:sym typeface="Arial"/>
              </a:rPr>
              <a:t>: geniet van 80 km puur elektrisch rijden voor dagelijkse ritten.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53885AB-8E95-2B73-7DA3-1C8E35D7A73F}"/>
              </a:ext>
            </a:extLst>
          </p:cNvPr>
          <p:cNvSpPr txBox="1">
            <a:spLocks/>
          </p:cNvSpPr>
          <p:nvPr/>
        </p:nvSpPr>
        <p:spPr>
          <a:xfrm>
            <a:off x="2299063" y="4527402"/>
            <a:ext cx="3502106" cy="841256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  <a:sym typeface="Arial"/>
              </a:rPr>
              <a:t>Vrijheid voor lange reizen</a:t>
            </a:r>
            <a:r>
              <a:rPr lang="nl-NL" sz="1600" noProof="0">
                <a:solidFill>
                  <a:schemeClr val="tx1"/>
                </a:solidFill>
                <a:sym typeface="Arial"/>
              </a:rPr>
              <a:t>: gewoon tanken en</a:t>
            </a:r>
            <a:r>
              <a:rPr lang="nl-NL" sz="1600">
                <a:solidFill>
                  <a:schemeClr val="tx1"/>
                </a:solidFill>
                <a:sym typeface="Arial"/>
              </a:rPr>
              <a:t> </a:t>
            </a:r>
            <a:r>
              <a:rPr lang="nl-NL" sz="1600" noProof="0">
                <a:solidFill>
                  <a:schemeClr val="tx1"/>
                </a:solidFill>
                <a:sym typeface="Arial"/>
              </a:rPr>
              <a:t>zonder stress meer dan 900 km afleggen.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BAF008F-B549-CC72-CBA2-CF93D3B70EEC}"/>
              </a:ext>
            </a:extLst>
          </p:cNvPr>
          <p:cNvSpPr txBox="1"/>
          <p:nvPr/>
        </p:nvSpPr>
        <p:spPr>
          <a:xfrm>
            <a:off x="731838" y="5936102"/>
            <a:ext cx="107112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nl-NL" sz="1200" i="1" noProof="0"/>
              <a:t>Klik op de video om de verbijsterde gezichten te zien van degenen die in de B10 REEV reizen</a:t>
            </a:r>
          </a:p>
        </p:txBody>
      </p:sp>
      <p:pic>
        <p:nvPicPr>
          <p:cNvPr id="9" name="Immagine 8" descr="Immagine che contiene design, Elementi grafici, veicolo, logo&#10;&#10;Il contenuto generato dall'IA potrebbe non essere corretto.">
            <a:extLst>
              <a:ext uri="{FF2B5EF4-FFF2-40B4-BE49-F238E27FC236}">
                <a16:creationId xmlns:a16="http://schemas.microsoft.com/office/drawing/2014/main" id="{78F39E7D-F3AD-6474-BC63-BB9391EC1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09" y="2634774"/>
            <a:ext cx="1179121" cy="1179121"/>
          </a:xfrm>
          <a:prstGeom prst="rect">
            <a:avLst/>
          </a:prstGeom>
        </p:spPr>
      </p:pic>
      <p:pic>
        <p:nvPicPr>
          <p:cNvPr id="11" name="Immagine 10" descr="Immagine che contiene Elementi grafici, design, simbolo, logo&#10;&#10;Il contenuto generato dall'IA potrebbe non essere corretto.">
            <a:extLst>
              <a:ext uri="{FF2B5EF4-FFF2-40B4-BE49-F238E27FC236}">
                <a16:creationId xmlns:a16="http://schemas.microsoft.com/office/drawing/2014/main" id="{5EF00DA7-CCE0-9070-BC17-11822BC616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09" y="4390036"/>
            <a:ext cx="1179121" cy="1179121"/>
          </a:xfrm>
          <a:prstGeom prst="rect">
            <a:avLst/>
          </a:prstGeom>
        </p:spPr>
      </p:pic>
      <p:sp>
        <p:nvSpPr>
          <p:cNvPr id="2" name="Fumetto: ovale 1">
            <a:extLst>
              <a:ext uri="{FF2B5EF4-FFF2-40B4-BE49-F238E27FC236}">
                <a16:creationId xmlns:a16="http://schemas.microsoft.com/office/drawing/2014/main" id="{571C952E-1CAC-793B-98D3-4B93F0ED7AB5}"/>
              </a:ext>
            </a:extLst>
          </p:cNvPr>
          <p:cNvSpPr/>
          <p:nvPr/>
        </p:nvSpPr>
        <p:spPr>
          <a:xfrm>
            <a:off x="408562" y="644899"/>
            <a:ext cx="3022795" cy="1413734"/>
          </a:xfrm>
          <a:prstGeom prst="wedgeEllipseCallout">
            <a:avLst>
              <a:gd name="adj1" fmla="val -47427"/>
              <a:gd name="adj2" fmla="val 5011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noProof="0">
                <a:solidFill>
                  <a:schemeClr val="accent1"/>
                </a:solidFill>
              </a:rPr>
              <a:t>Vraag 2</a:t>
            </a:r>
            <a:br>
              <a:rPr lang="nl-NL" sz="1400" noProof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1400" noProof="0">
                <a:solidFill>
                  <a:schemeClr val="tx1"/>
                </a:solidFill>
              </a:rPr>
              <a:t>Hoeveel km actieradius garandeert de B10 REEV volgens jou?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41D3F803-5E7F-123A-4D84-D7D90C9D8E39}"/>
              </a:ext>
            </a:extLst>
          </p:cNvPr>
          <p:cNvSpPr txBox="1">
            <a:spLocks/>
          </p:cNvSpPr>
          <p:nvPr/>
        </p:nvSpPr>
        <p:spPr>
          <a:xfrm>
            <a:off x="748937" y="5953973"/>
            <a:ext cx="5052232" cy="28725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nl-NL" sz="1200" noProof="0">
                <a:solidFill>
                  <a:schemeClr val="tx1"/>
                </a:solidFill>
                <a:sym typeface="Arial"/>
              </a:rPr>
              <a:t>Klik op de pictogrammen om de voordelen verder uit te diepen</a:t>
            </a:r>
          </a:p>
        </p:txBody>
      </p:sp>
      <p:pic>
        <p:nvPicPr>
          <p:cNvPr id="6" name="video_instagram_v2-1080p-251205">
            <a:hlinkClick r:id="" action="ppaction://media"/>
            <a:extLst>
              <a:ext uri="{FF2B5EF4-FFF2-40B4-BE49-F238E27FC236}">
                <a16:creationId xmlns:a16="http://schemas.microsoft.com/office/drawing/2014/main" id="{14E0CCE8-BCC1-46B6-8C89-18A0B0599FE1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16447" y="2548720"/>
            <a:ext cx="5365215" cy="30179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1968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C9D40-D6B0-0AE4-97E4-4DAC0FC1F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4E022EB1-03F2-AB6C-EEB8-AA14103B681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53078003-F7C1-AC7B-FE36-521C7CA69C5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Agenda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806FBE0B-F545-3073-56FA-D7FC895BE363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nl-NL" sz="2000" noProof="0">
                <a:solidFill>
                  <a:schemeClr val="tx1"/>
                </a:solidFill>
              </a:rPr>
              <a:t>Inleiding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CA9E05A-D524-192C-8DF3-DEAFB0648ECB}"/>
              </a:ext>
            </a:extLst>
          </p:cNvPr>
          <p:cNvSpPr txBox="1"/>
          <p:nvPr/>
        </p:nvSpPr>
        <p:spPr>
          <a:xfrm>
            <a:off x="6809739" y="1634711"/>
            <a:ext cx="4981063" cy="1220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2"/>
            </a:pPr>
            <a:r>
              <a:rPr lang="nl-NL" noProof="0"/>
              <a:t>De REEV-technologie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E4E4759-7F7A-FE01-A804-7F8FB7D236B8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nl-NL" sz="2000" noProof="0"/>
              <a:t>Conclusie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F005534-057D-2EF9-FEEF-5D257F882600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nl-NL" sz="2000" noProof="0"/>
              <a:t>Technische gegevens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0D2F1B9-813A-24D7-CECA-CC9A51B4E318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nl-NL" sz="2000" noProof="0"/>
              <a:t>Jouw rol vormt de sleutel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DC42882-9E40-CAB0-0FFD-BAA88926FED8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nl-NL" sz="2000" noProof="0"/>
              <a:t>Reizen met onze klant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E93BDBE-C9D1-0B5A-7D63-01D5A9EA06F1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nl-NL" sz="2000" noProof="0"/>
              <a:t>Eindquiz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428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/>
      <p:bldP spid="8" grpId="0" build="p"/>
      <p:bldP spid="9" grpId="0" build="p"/>
      <p:bldP spid="10" grpId="0" build="p"/>
      <p:bldP spid="1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C9EF4-12B3-8BD6-9E2A-3A08B7747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ruota, pneumatico, Ricambio auto, Veicolo giocattolo&#10;&#10;Il contenuto generato dall'IA potrebbe non essere corretto.">
            <a:extLst>
              <a:ext uri="{FF2B5EF4-FFF2-40B4-BE49-F238E27FC236}">
                <a16:creationId xmlns:a16="http://schemas.microsoft.com/office/drawing/2014/main" id="{27D0FBEF-E5DD-2B7C-0EF1-0FBF13A51F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274" y="2160138"/>
            <a:ext cx="5772290" cy="3246913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24FEF4AC-37AD-D3EE-F959-D016750611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2. De REEV-technologie</a:t>
            </a:r>
            <a:br>
              <a:rPr lang="nl-NL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noProof="0"/>
              <a:t>Hoe het werkt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CCEC2B-CEE1-E0BC-6EEE-2E1CECE80C2E}"/>
              </a:ext>
            </a:extLst>
          </p:cNvPr>
          <p:cNvSpPr txBox="1"/>
          <p:nvPr/>
        </p:nvSpPr>
        <p:spPr>
          <a:xfrm>
            <a:off x="742951" y="1450949"/>
            <a:ext cx="11114087" cy="56938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nl-NL" sz="1500" noProof="0"/>
              <a:t>De</a:t>
            </a:r>
            <a:r>
              <a:rPr lang="nl-NL" sz="1600" noProof="0"/>
              <a:t> </a:t>
            </a:r>
            <a:r>
              <a:rPr lang="nl-NL" sz="1600" b="1" noProof="0">
                <a:solidFill>
                  <a:schemeClr val="accent1"/>
                </a:solidFill>
              </a:rPr>
              <a:t>B10 REEV wordt aangedreven door een aan de achterzijde gemonteerde</a:t>
            </a:r>
            <a:r>
              <a:rPr lang="nl-NL"/>
              <a:t> </a:t>
            </a:r>
            <a:r>
              <a:rPr lang="nl-NL" sz="1600" b="1" noProof="0">
                <a:solidFill>
                  <a:schemeClr val="accent1"/>
                </a:solidFill>
              </a:rPr>
              <a:t>elektrische motor en een hoogspanningsaccu</a:t>
            </a:r>
            <a:r>
              <a:rPr lang="nl-NL" sz="1500"/>
              <a:t>, terwijl een verbrandingsmotor </a:t>
            </a:r>
            <a:r>
              <a:rPr lang="nl-NL" sz="1500" noProof="0"/>
              <a:t>als een generator fungeert wanneer de acculading laag is.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0E86F3-5AEF-140F-5A11-6E8F0AFE216D}"/>
              </a:ext>
            </a:extLst>
          </p:cNvPr>
          <p:cNvSpPr txBox="1"/>
          <p:nvPr/>
        </p:nvSpPr>
        <p:spPr>
          <a:xfrm>
            <a:off x="1207696" y="5553222"/>
            <a:ext cx="94634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noProof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Geen koppeling, geen schakelen. Gewoon puur elektrisch comfort.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1D77567-4FD5-7EFF-DE80-87BEFB8682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0051061" y="2285038"/>
            <a:ext cx="782762" cy="718026"/>
          </a:xfrm>
          <a:prstGeom prst="rect">
            <a:avLst/>
          </a:prstGeom>
        </p:spPr>
      </p:pic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FCA2B3D6-DD53-8CB8-E8EA-D49F2DBBD5C7}"/>
              </a:ext>
            </a:extLst>
          </p:cNvPr>
          <p:cNvSpPr txBox="1">
            <a:spLocks/>
          </p:cNvSpPr>
          <p:nvPr/>
        </p:nvSpPr>
        <p:spPr>
          <a:xfrm>
            <a:off x="9133100" y="4443543"/>
            <a:ext cx="2723938" cy="711990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  <a:latin typeface="+mj-lt"/>
              </a:rPr>
              <a:t>ELEKTRISCHE MOTOR achter</a:t>
            </a:r>
            <a:r>
              <a:rPr lang="nl-NL" sz="1400" noProof="0">
                <a:solidFill>
                  <a:schemeClr val="tx1"/>
                </a:solidFill>
                <a:latin typeface="+mj-lt"/>
              </a:rPr>
              <a:t> </a:t>
            </a:r>
            <a:br>
              <a:rPr lang="nl-NL" sz="1400" noProof="0">
                <a:solidFill>
                  <a:schemeClr val="tx1"/>
                </a:solidFill>
                <a:latin typeface="+mj-lt"/>
              </a:rPr>
            </a:br>
            <a:r>
              <a:rPr lang="nl-NL" sz="1400" noProof="0">
                <a:solidFill>
                  <a:schemeClr val="tx1"/>
                </a:solidFill>
                <a:latin typeface="+mj-lt"/>
              </a:rPr>
              <a:t>drijft de auto op een voor EV typische soepele en stille wijze aan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A0AC0077-D769-8E63-FC94-50B02E85611C}"/>
              </a:ext>
            </a:extLst>
          </p:cNvPr>
          <p:cNvSpPr txBox="1">
            <a:spLocks/>
          </p:cNvSpPr>
          <p:nvPr/>
        </p:nvSpPr>
        <p:spPr>
          <a:xfrm>
            <a:off x="9216226" y="3033718"/>
            <a:ext cx="2557686" cy="518091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  <a:latin typeface="+mj-lt"/>
              </a:rPr>
              <a:t>Hoogspanningsaccu </a:t>
            </a:r>
            <a:r>
              <a:rPr lang="nl-NL" sz="1400">
                <a:solidFill>
                  <a:schemeClr val="tx1"/>
                </a:solidFill>
                <a:latin typeface="+mj-lt"/>
              </a:rPr>
              <a:t>slaat energie op voor elektrisch rijden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3DA03B2F-AF73-3E4C-1D3D-203D20E11C95}"/>
              </a:ext>
            </a:extLst>
          </p:cNvPr>
          <p:cNvSpPr txBox="1">
            <a:spLocks/>
          </p:cNvSpPr>
          <p:nvPr/>
        </p:nvSpPr>
        <p:spPr>
          <a:xfrm>
            <a:off x="525321" y="3579181"/>
            <a:ext cx="2220418" cy="109978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  <a:latin typeface="+mj-lt"/>
              </a:rPr>
              <a:t>Verbrandingsmotor</a:t>
            </a:r>
            <a:br>
              <a:rPr lang="nl-NL" sz="1400" noProof="0">
                <a:solidFill>
                  <a:schemeClr val="tx1"/>
                </a:solidFill>
                <a:latin typeface="+mj-lt"/>
              </a:rPr>
            </a:br>
            <a:r>
              <a:rPr lang="nl-NL" sz="1400" noProof="0">
                <a:solidFill>
                  <a:schemeClr val="tx1"/>
                </a:solidFill>
                <a:latin typeface="+mj-lt"/>
              </a:rPr>
              <a:t>wekt elektriciteit op</a:t>
            </a:r>
            <a:br>
              <a:rPr lang="nl-NL" sz="1400" noProof="0">
                <a:solidFill>
                  <a:schemeClr val="tx1"/>
                </a:solidFill>
                <a:latin typeface="+mj-lt"/>
              </a:rPr>
            </a:br>
            <a:r>
              <a:rPr lang="nl-NL" sz="1400" noProof="0">
                <a:solidFill>
                  <a:schemeClr val="tx1"/>
                </a:solidFill>
                <a:latin typeface="+mj-lt"/>
              </a:rPr>
              <a:t>om de accu op te laden en/of de elektrische motor van stroom te voorzien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2826982-9AC1-3C98-66CC-C5575416BF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0051061" y="3637877"/>
            <a:ext cx="782762" cy="718026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C1A53E8B-E696-4FE4-A3B8-71C2F0C5EC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114983" y="2688283"/>
            <a:ext cx="1041094" cy="954993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5455B8C4-EC8A-FE6F-85E6-2C07044E4546}"/>
              </a:ext>
            </a:extLst>
          </p:cNvPr>
          <p:cNvSpPr/>
          <p:nvPr/>
        </p:nvSpPr>
        <p:spPr>
          <a:xfrm>
            <a:off x="6882063" y="3637877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FD4C6C2A-2A70-A080-062E-622377C5F362}"/>
              </a:ext>
            </a:extLst>
          </p:cNvPr>
          <p:cNvSpPr/>
          <p:nvPr/>
        </p:nvSpPr>
        <p:spPr>
          <a:xfrm>
            <a:off x="4974657" y="3489652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22DBC759-1123-F888-A715-4047EFC78D31}"/>
              </a:ext>
            </a:extLst>
          </p:cNvPr>
          <p:cNvSpPr/>
          <p:nvPr/>
        </p:nvSpPr>
        <p:spPr>
          <a:xfrm>
            <a:off x="4555958" y="2586108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3774BC58-0EED-3E33-0AFD-6EC9EE18E6AE}"/>
              </a:ext>
            </a:extLst>
          </p:cNvPr>
          <p:cNvCxnSpPr>
            <a:endCxn id="7" idx="2"/>
          </p:cNvCxnSpPr>
          <p:nvPr/>
        </p:nvCxnSpPr>
        <p:spPr>
          <a:xfrm flipV="1">
            <a:off x="2247089" y="2734333"/>
            <a:ext cx="2308869" cy="54388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59C7E33B-42A7-A9B4-A777-4BD3C2EAF16B}"/>
              </a:ext>
            </a:extLst>
          </p:cNvPr>
          <p:cNvCxnSpPr>
            <a:cxnSpLocks/>
            <a:stCxn id="6" idx="6"/>
          </p:cNvCxnSpPr>
          <p:nvPr/>
        </p:nvCxnSpPr>
        <p:spPr>
          <a:xfrm flipV="1">
            <a:off x="5239352" y="2688283"/>
            <a:ext cx="4449397" cy="94959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D86F15B8-A281-D0C2-878B-1CB8955F0AEC}"/>
              </a:ext>
            </a:extLst>
          </p:cNvPr>
          <p:cNvCxnSpPr>
            <a:stCxn id="5" idx="6"/>
          </p:cNvCxnSpPr>
          <p:nvPr/>
        </p:nvCxnSpPr>
        <p:spPr>
          <a:xfrm>
            <a:off x="7146758" y="3786102"/>
            <a:ext cx="2639268" cy="41624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79995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C1033-B763-1AC2-355C-1FCDB0834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2">
            <a:extLst>
              <a:ext uri="{FF2B5EF4-FFF2-40B4-BE49-F238E27FC236}">
                <a16:creationId xmlns:a16="http://schemas.microsoft.com/office/drawing/2014/main" id="{4323BC66-9530-0FFD-312B-6004513097BA}"/>
              </a:ext>
            </a:extLst>
          </p:cNvPr>
          <p:cNvSpPr txBox="1">
            <a:spLocks/>
          </p:cNvSpPr>
          <p:nvPr/>
        </p:nvSpPr>
        <p:spPr>
          <a:xfrm>
            <a:off x="731838" y="1456616"/>
            <a:ext cx="11125200" cy="584775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it-IT"/>
            </a:defPPr>
            <a:lvl1pPr>
              <a:defRPr sz="1500"/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r>
              <a:rPr lang="nl-NL" sz="1600" noProof="0"/>
              <a:t>Om het beste uit de REEV-technologie te halen, zijn er een </a:t>
            </a:r>
            <a:r>
              <a:rPr lang="nl-NL" sz="1600" b="1" noProof="0">
                <a:solidFill>
                  <a:schemeClr val="accent1"/>
                </a:solidFill>
              </a:rPr>
              <a:t>aantal belangrijke punten </a:t>
            </a:r>
            <a:r>
              <a:rPr lang="nl-NL" sz="1600" noProof="0"/>
              <a:t>die elke bestuurder moet weten. </a:t>
            </a:r>
            <a:br>
              <a:rPr lang="nl-NL" sz="1600" noProof="0"/>
            </a:br>
            <a:r>
              <a:rPr lang="nl-NL" sz="1600" noProof="0"/>
              <a:t>Deze helpen </a:t>
            </a:r>
            <a:r>
              <a:rPr lang="nl-NL" sz="1600" b="1" noProof="0">
                <a:solidFill>
                  <a:schemeClr val="accent1"/>
                </a:solidFill>
              </a:rPr>
              <a:t>de prestaties te optimaliseren en zorgen voor een soepele rijervaring</a:t>
            </a:r>
            <a:r>
              <a:rPr lang="nl-NL" sz="1600" noProof="0"/>
              <a:t>.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F2C968C9-5D35-1790-C462-D2FB662A954A}"/>
              </a:ext>
            </a:extLst>
          </p:cNvPr>
          <p:cNvSpPr txBox="1">
            <a:spLocks/>
          </p:cNvSpPr>
          <p:nvPr/>
        </p:nvSpPr>
        <p:spPr>
          <a:xfrm>
            <a:off x="731839" y="2336948"/>
            <a:ext cx="6253423" cy="214315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spcAft>
                <a:spcPts val="1200"/>
              </a:spcAft>
              <a:buSzPct val="100000"/>
            </a:pPr>
            <a:r>
              <a:rPr lang="nl-NL" sz="1800" b="1" u="sng" noProof="0" dirty="0">
                <a:solidFill>
                  <a:schemeClr val="accent1"/>
                </a:solidFill>
              </a:rPr>
              <a:t>1. Energiemodi</a:t>
            </a:r>
            <a:r>
              <a:rPr lang="nl-NL" sz="18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</a:p>
          <a:p>
            <a:pPr>
              <a:spcAft>
                <a:spcPts val="1200"/>
              </a:spcAft>
              <a:buSzPct val="100000"/>
            </a:pPr>
            <a:r>
              <a:rPr lang="nl-NL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B10 REEV biedt </a:t>
            </a:r>
            <a:r>
              <a:rPr lang="nl-NL" sz="1600" b="1" dirty="0">
                <a:solidFill>
                  <a:schemeClr val="accent1"/>
                </a:solidFill>
              </a:rPr>
              <a:t>4 adaptieve energiemodi (EV+, EV, Brandstof, Voeding+) om het energieverbruik aan de rijomstandigheden aan te passen</a:t>
            </a:r>
            <a:r>
              <a:rPr lang="nl-NL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Deze flexibiliteit waarborgt:</a:t>
            </a:r>
          </a:p>
          <a:p>
            <a:pPr marL="447675" indent="-266700"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nl-NL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Maximale efficiëntie en prestaties. </a:t>
            </a:r>
          </a:p>
          <a:p>
            <a:pPr marL="447675" indent="-266700"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nl-NL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Een persoonlijke rijervaring in elke situatie. </a:t>
            </a:r>
          </a:p>
        </p:txBody>
      </p:sp>
      <p:sp>
        <p:nvSpPr>
          <p:cNvPr id="6" name="Titolo 10">
            <a:extLst>
              <a:ext uri="{FF2B5EF4-FFF2-40B4-BE49-F238E27FC236}">
                <a16:creationId xmlns:a16="http://schemas.microsoft.com/office/drawing/2014/main" id="{FFF09005-76B4-82DE-FC56-0D001C7E4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>
                <a:solidFill>
                  <a:schemeClr val="tx2">
                    <a:lumMod val="50000"/>
                  </a:schemeClr>
                </a:solidFill>
              </a:rPr>
              <a:t>2. De REEV-technologie</a:t>
            </a:r>
            <a:br>
              <a:rPr lang="nl-NL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noProof="0"/>
              <a:t>Belangrijk om te weten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207363D-491B-1F3E-8938-94E0EA277187}"/>
              </a:ext>
            </a:extLst>
          </p:cNvPr>
          <p:cNvSpPr txBox="1">
            <a:spLocks/>
          </p:cNvSpPr>
          <p:nvPr/>
        </p:nvSpPr>
        <p:spPr>
          <a:xfrm>
            <a:off x="731838" y="4902273"/>
            <a:ext cx="8898298" cy="998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defTabSz="914400">
              <a:defRPr/>
            </a:pPr>
            <a:r>
              <a:rPr lang="nl-NL" sz="1600" b="1" noProof="0">
                <a:solidFill>
                  <a:schemeClr val="accent1"/>
                </a:solidFill>
              </a:rPr>
              <a:t>Waarom is dit belangrijk? </a:t>
            </a:r>
            <a:r>
              <a:rPr lang="nl-NL" sz="1600" b="1">
                <a:solidFill>
                  <a:schemeClr val="accent1"/>
                </a:solidFill>
              </a:rPr>
              <a:t>Als de juiste modus niet is geselecteerd,</a:t>
            </a:r>
          </a:p>
          <a:p>
            <a:pPr marL="444500" indent="-266700"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wordt het volledige </a:t>
            </a:r>
            <a:r>
              <a:rPr lang="nl-NL" sz="1600" b="1">
                <a:solidFill>
                  <a:schemeClr val="accent1"/>
                </a:solidFill>
              </a:rPr>
              <a:t>potentieel van de auto mogelijk niet volledig benut</a:t>
            </a:r>
          </a:p>
          <a:p>
            <a:pPr marL="444500" indent="-266700"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kan de </a:t>
            </a:r>
            <a:r>
              <a:rPr lang="nl-NL" sz="1600" b="1">
                <a:solidFill>
                  <a:schemeClr val="accent1"/>
                </a:solidFill>
              </a:rPr>
              <a:t>klantervaring negatief worden beïnvloed.</a:t>
            </a:r>
          </a:p>
        </p:txBody>
      </p:sp>
      <p:pic>
        <p:nvPicPr>
          <p:cNvPr id="5" name="Immagine 4" descr="Immagine che contiene testo, schermata, Carattere, numero&#10;&#10;Descrizione generata automaticamente">
            <a:extLst>
              <a:ext uri="{FF2B5EF4-FFF2-40B4-BE49-F238E27FC236}">
                <a16:creationId xmlns:a16="http://schemas.microsoft.com/office/drawing/2014/main" id="{5978A788-03F2-F36B-32D2-875CBF2C33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030" y="2824078"/>
            <a:ext cx="5249008" cy="12098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4995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A09D1-F31E-76DF-4A99-68B85DC70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255E2B8-2E61-FD13-9564-C03E01A647EE}"/>
              </a:ext>
            </a:extLst>
          </p:cNvPr>
          <p:cNvSpPr txBox="1">
            <a:spLocks/>
          </p:cNvSpPr>
          <p:nvPr/>
        </p:nvSpPr>
        <p:spPr>
          <a:xfrm>
            <a:off x="742951" y="1219164"/>
            <a:ext cx="11114087" cy="1921552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spcAft>
                <a:spcPts val="1200"/>
              </a:spcAft>
            </a:pPr>
            <a:r>
              <a:rPr lang="nl-NL" sz="1800" b="1" u="sng" noProof="0">
                <a:solidFill>
                  <a:schemeClr val="accent1"/>
                </a:solidFill>
              </a:rPr>
              <a:t>2. Laadstatus van de accu (SOC)</a:t>
            </a:r>
            <a: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nl-NL" sz="1600" b="1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De B10 REEV gedraagt zich als een volledige EV. Daarom is SOC van de accu belangrijk. </a:t>
            </a:r>
          </a:p>
          <a:p>
            <a:pPr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Houd SOC boven 15% om optimale prestaties en comfort te behouden</a:t>
            </a:r>
            <a: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. Als SOC te laag wordt, moet de verbrandingsmotor harder werken, waardoor de efficiëntie afneemt en het geluid toeneemt.</a:t>
            </a:r>
          </a:p>
          <a:p>
            <a:pPr>
              <a:spcAft>
                <a:spcPts val="1200"/>
              </a:spcAft>
            </a:pPr>
            <a: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Het systeem geeft automatisch duidelijke waarschuwingen om de bestuurder te begeleiden wanneer laad- of schakelmodi nodig zijn.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A699708-13AC-365F-9D8E-8FD9813DF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696" y="3164373"/>
            <a:ext cx="2243427" cy="84128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52A8B2D-A7EE-9864-E525-B3C8D99918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7713" y="5063196"/>
            <a:ext cx="2261589" cy="99278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393E7ED-5B79-5F3D-2F7A-F7CF2DAD21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6124" y="4019105"/>
            <a:ext cx="2261589" cy="974607"/>
          </a:xfrm>
          <a:prstGeom prst="rect">
            <a:avLst/>
          </a:prstGeom>
        </p:spPr>
      </p:pic>
      <p:sp>
        <p:nvSpPr>
          <p:cNvPr id="12" name="Titolo 10">
            <a:extLst>
              <a:ext uri="{FF2B5EF4-FFF2-40B4-BE49-F238E27FC236}">
                <a16:creationId xmlns:a16="http://schemas.microsoft.com/office/drawing/2014/main" id="{931702BF-EF42-5E7B-00B4-1791BB834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>
                <a:solidFill>
                  <a:schemeClr val="tx2">
                    <a:lumMod val="50000"/>
                  </a:schemeClr>
                </a:solidFill>
              </a:rPr>
              <a:t>2. De REEV-technologie</a:t>
            </a:r>
            <a:br>
              <a:rPr lang="nl-NL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noProof="0"/>
              <a:t>Belangrijk om te weten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3AACB2F6-3F19-73E9-F968-220C41E0B1AF}"/>
              </a:ext>
            </a:extLst>
          </p:cNvPr>
          <p:cNvSpPr txBox="1">
            <a:spLocks/>
          </p:cNvSpPr>
          <p:nvPr/>
        </p:nvSpPr>
        <p:spPr>
          <a:xfrm>
            <a:off x="-66576" y="3352219"/>
            <a:ext cx="2652116" cy="4349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nl-NL" sz="2400" noProof="0">
                <a:solidFill>
                  <a:schemeClr val="accent1"/>
                </a:solidFill>
                <a:latin typeface="Encode Sans" pitchFamily="2" charset="0"/>
              </a:rPr>
              <a:t>SOC 20% 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C4A65463-B2F6-806B-4034-8E56A6B967B7}"/>
              </a:ext>
            </a:extLst>
          </p:cNvPr>
          <p:cNvSpPr txBox="1">
            <a:spLocks/>
          </p:cNvSpPr>
          <p:nvPr/>
        </p:nvSpPr>
        <p:spPr>
          <a:xfrm>
            <a:off x="2195014" y="4307687"/>
            <a:ext cx="2652116" cy="4349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nl-NL" sz="2400" noProof="0">
                <a:solidFill>
                  <a:schemeClr val="accent1"/>
                </a:solidFill>
                <a:latin typeface="Encode Sans" pitchFamily="2" charset="0"/>
              </a:rPr>
              <a:t>SOC 15%</a:t>
            </a:r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D60B27DA-1D5D-A4D5-C15D-BE6CB1CD08F1}"/>
              </a:ext>
            </a:extLst>
          </p:cNvPr>
          <p:cNvSpPr txBox="1">
            <a:spLocks/>
          </p:cNvSpPr>
          <p:nvPr/>
        </p:nvSpPr>
        <p:spPr>
          <a:xfrm>
            <a:off x="4456604" y="5342092"/>
            <a:ext cx="2652116" cy="4349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nl-NL" sz="2400" noProof="0">
                <a:solidFill>
                  <a:schemeClr val="accent1"/>
                </a:solidFill>
                <a:latin typeface="Encode Sans" pitchFamily="2" charset="0"/>
              </a:rPr>
              <a:t>SOC 10%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775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61CFB-CDC5-ECBD-1F7E-2C58C3ADE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2">
            <a:extLst>
              <a:ext uri="{FF2B5EF4-FFF2-40B4-BE49-F238E27FC236}">
                <a16:creationId xmlns:a16="http://schemas.microsoft.com/office/drawing/2014/main" id="{5B2B1B64-3CE2-17D2-4D1C-6DAAB1EBBC60}"/>
              </a:ext>
            </a:extLst>
          </p:cNvPr>
          <p:cNvSpPr txBox="1">
            <a:spLocks/>
          </p:cNvSpPr>
          <p:nvPr/>
        </p:nvSpPr>
        <p:spPr>
          <a:xfrm>
            <a:off x="731838" y="1444664"/>
            <a:ext cx="11114087" cy="699679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r>
              <a:rPr lang="nl-NL" noProof="0"/>
              <a:t>3. Standaardmodus</a:t>
            </a:r>
            <a:r>
              <a:rPr lang="nl-NL" b="0" noProof="0">
                <a:solidFill>
                  <a:schemeClr val="tx1"/>
                </a:solidFill>
              </a:rPr>
              <a:t>: </a:t>
            </a:r>
          </a:p>
          <a:p>
            <a:r>
              <a:rPr lang="nl-NL" noProof="0"/>
              <a:t>Elke keer dat de auto opnieuw wordt gestart, wordt deze standaard in de modus EV gezet</a:t>
            </a:r>
            <a:r>
              <a:rPr lang="nl-NL" b="0" noProof="0">
                <a:solidFill>
                  <a:schemeClr val="tx1"/>
                </a:solidFill>
              </a:rPr>
              <a:t>, ongeacht de modus waarin de auto zich bevond toen deze werd uitgeschakeld. 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A6DD33B2-9CCE-C40B-21CC-0B8C2B0B3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>
                <a:solidFill>
                  <a:schemeClr val="tx2">
                    <a:lumMod val="50000"/>
                  </a:schemeClr>
                </a:solidFill>
              </a:rPr>
              <a:t>2. De REEV-technologie</a:t>
            </a:r>
            <a:br>
              <a:rPr lang="nl-NL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noProof="0"/>
              <a:t>Belangrijk om te weten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FC63C3A9-1A82-A4DD-FC88-75C832B25FDE}"/>
              </a:ext>
            </a:extLst>
          </p:cNvPr>
          <p:cNvSpPr txBox="1">
            <a:spLocks/>
          </p:cNvSpPr>
          <p:nvPr/>
        </p:nvSpPr>
        <p:spPr>
          <a:xfrm>
            <a:off x="731838" y="4390906"/>
            <a:ext cx="10759436" cy="545790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r>
              <a:rPr lang="nl-NL" noProof="0"/>
              <a:t>Adviseer klanten om de meest geschikte energiemodus voor hun reis te selecteren om te genieten van maximale efficiëntie en bereik.</a:t>
            </a:r>
          </a:p>
        </p:txBody>
      </p:sp>
      <p:pic>
        <p:nvPicPr>
          <p:cNvPr id="3" name="Immagine 2" descr="Immagine che contiene testo, schermata, Carattere, multimediale&#10;&#10;Descrizione generata automaticamente">
            <a:extLst>
              <a:ext uri="{FF2B5EF4-FFF2-40B4-BE49-F238E27FC236}">
                <a16:creationId xmlns:a16="http://schemas.microsoft.com/office/drawing/2014/main" id="{20B5D5EF-4E96-FD58-33C7-6FD137D396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82"/>
          <a:stretch/>
        </p:blipFill>
        <p:spPr>
          <a:xfrm>
            <a:off x="3617573" y="2716683"/>
            <a:ext cx="4956854" cy="10764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0233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DE39B-7160-09AE-E63F-1464C4E7C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EE3E91D3-28AA-89E6-2CF2-E270FA1CF00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0DA25080-91BC-F4C7-043A-8B7D340E0392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nl-NL" sz="2000" noProof="0">
                <a:solidFill>
                  <a:schemeClr val="tx1"/>
                </a:solidFill>
              </a:rPr>
              <a:t>Inleiding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2A15FAD8-9EDF-68E8-A318-BB1DF0941E2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Agenda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B1CD4B1-EF69-0ADE-044D-AC27DE93A007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nl-NL" sz="2000" noProof="0"/>
              <a:t>De REEV-technologie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0A2B513-6333-1C06-AD70-3C77FAEEAD31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nl-NL" sz="2000" noProof="0"/>
              <a:t>Conclusie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5AE6D8-3650-2FA4-EB05-6998919B0797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nl-NL" noProof="0"/>
              <a:t>Technische gegevens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807A40D-1226-FCCE-2475-F7DCE745E53B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nl-NL" sz="2000" noProof="0"/>
              <a:t>Jouw rol vormt de sleutel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AE0C241-E796-679C-8768-195AE3D58E0B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nl-NL" sz="2000" noProof="0"/>
              <a:t>Reizen met onze klant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6490E7A4-401D-DAC3-4955-F19EAAADD022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nl-NL" sz="2000" noProof="0"/>
              <a:t>Eindquiz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78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B6C1F-9D61-5181-5A85-9C1DDD4AC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34E5FA66-4195-89AB-4B76-697782C5058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3. Technische gegevens</a:t>
            </a:r>
            <a:br>
              <a:rPr lang="nl-NL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noProof="0"/>
              <a:t>B10 reev - Highlights</a:t>
            </a: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6124DD8-D3FA-7238-8F13-FA5B4E727F82}"/>
              </a:ext>
            </a:extLst>
          </p:cNvPr>
          <p:cNvSpPr txBox="1">
            <a:spLocks/>
          </p:cNvSpPr>
          <p:nvPr/>
        </p:nvSpPr>
        <p:spPr>
          <a:xfrm>
            <a:off x="6400799" y="1324467"/>
            <a:ext cx="5456240" cy="47192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lvl1pPr marL="0" marR="0" indent="0" algn="l" defTabSz="1218834" rtl="0" latinLnBrk="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1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0" marR="0" indent="45706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marR="0" indent="914126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marR="0" indent="1371189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marR="0" indent="1828251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0" marR="0" indent="2285314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0" marR="0" indent="2742377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0" marR="0" indent="3199440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0" marR="0" indent="365650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ctr" defTabSz="12188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ncode Sans"/>
                <a:ea typeface="Encode Sans"/>
                <a:cs typeface="Arial" panose="020B0604020202020204" pitchFamily="34" charset="0"/>
                <a:sym typeface="Helvetica Neue" panose="02000503000000020004"/>
              </a:rPr>
              <a:t>Meervoudig herladen van energie</a:t>
            </a:r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E4A95CD3-9B95-B9E8-1DB4-48DC7793CA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707014"/>
              </p:ext>
            </p:extLst>
          </p:nvPr>
        </p:nvGraphicFramePr>
        <p:xfrm>
          <a:off x="742950" y="1386891"/>
          <a:ext cx="5657849" cy="3726672"/>
        </p:xfrm>
        <a:graphic>
          <a:graphicData uri="http://schemas.openxmlformats.org/drawingml/2006/table">
            <a:tbl>
              <a:tblPr firstRow="1" bandRow="1"/>
              <a:tblGrid>
                <a:gridCol w="1721187">
                  <a:extLst>
                    <a:ext uri="{9D8B030D-6E8A-4147-A177-3AD203B41FA5}">
                      <a16:colId xmlns:a16="http://schemas.microsoft.com/office/drawing/2014/main" val="3320663809"/>
                    </a:ext>
                  </a:extLst>
                </a:gridCol>
                <a:gridCol w="2195937">
                  <a:extLst>
                    <a:ext uri="{9D8B030D-6E8A-4147-A177-3AD203B41FA5}">
                      <a16:colId xmlns:a16="http://schemas.microsoft.com/office/drawing/2014/main" val="1063292413"/>
                    </a:ext>
                  </a:extLst>
                </a:gridCol>
                <a:gridCol w="1740725">
                  <a:extLst>
                    <a:ext uri="{9D8B030D-6E8A-4147-A177-3AD203B41FA5}">
                      <a16:colId xmlns:a16="http://schemas.microsoft.com/office/drawing/2014/main" val="2766444598"/>
                    </a:ext>
                  </a:extLst>
                </a:gridCol>
              </a:tblGrid>
              <a:tr h="405703">
                <a:tc>
                  <a:txBody>
                    <a:bodyPr/>
                    <a:lstStyle/>
                    <a:p>
                      <a:pPr algn="l"/>
                      <a:r>
                        <a:rPr lang="nl-NL" sz="1600" b="1" i="0" u="none" strike="noStrike" cap="none" baseline="0" noProof="0">
                          <a:solidFill>
                            <a:schemeClr val="accent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Motoren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Elektrisch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noProof="0">
                          <a:solidFill>
                            <a:schemeClr val="tx1"/>
                          </a:solidFill>
                        </a:rPr>
                        <a:t>160 kW (218 pk)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accent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b="0" i="0" u="none" strike="noStrike" cap="none" baseline="0" noProof="0">
                          <a:solidFill>
                            <a:schemeClr val="tx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ICE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noProof="0">
                          <a:solidFill>
                            <a:schemeClr val="tx1"/>
                          </a:solidFill>
                        </a:rPr>
                        <a:t>1,5 liter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/>
                      <a:r>
                        <a:rPr lang="nl-NL" sz="1600" b="1" i="0" u="none" strike="noStrike" cap="none" baseline="0" noProof="0">
                          <a:solidFill>
                            <a:schemeClr val="accent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Accu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Capaciteit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noProof="0">
                          <a:solidFill>
                            <a:schemeClr val="tx1"/>
                          </a:solidFill>
                        </a:rPr>
                        <a:t>18,8 kWh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2017543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b="1" noProof="0">
                          <a:solidFill>
                            <a:schemeClr val="accent1"/>
                          </a:solidFill>
                        </a:rPr>
                        <a:t>Actieradius 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EV </a:t>
                      </a:r>
                      <a:r>
                        <a:rPr lang="nl-NL" sz="14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(WLTP)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noProof="0">
                          <a:solidFill>
                            <a:schemeClr val="tx1"/>
                          </a:solidFill>
                        </a:rPr>
                        <a:t> 82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6636883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accent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Totaal gecombineerd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noProof="0">
                          <a:solidFill>
                            <a:schemeClr val="tx1"/>
                          </a:solidFill>
                        </a:rPr>
                        <a:t>900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207500"/>
                  </a:ext>
                </a:extLst>
              </a:tr>
              <a:tr h="6607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b="1" noProof="0">
                          <a:solidFill>
                            <a:schemeClr val="accent1"/>
                          </a:solidFill>
                        </a:rPr>
                        <a:t>Verbruik</a:t>
                      </a:r>
                      <a:r>
                        <a:rPr lang="nl-NL" sz="1600" noProof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nl-NL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(WLTP)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b="0" i="0" u="none" strike="noStrike" cap="none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Brandstof (gecombineerd)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b="0" noProof="0" dirty="0">
                          <a:solidFill>
                            <a:schemeClr val="tx1"/>
                          </a:solidFill>
                        </a:rPr>
                        <a:t>2,6 l/100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804588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0" i="0" u="none" strike="noStrike" kern="1200" cap="none" spc="0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cs typeface="+mn-cs"/>
                          <a:sym typeface="Helvetica Neue" panose="02000503000000020004"/>
                        </a:rPr>
                        <a:t>Brandstof (accu bijna leeg**)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nl-NL" sz="1600" b="0" i="0" u="none" strike="noStrike" kern="1200" cap="none" spc="0" baseline="0" noProof="0" dirty="0">
                          <a:solidFill>
                            <a:schemeClr val="tx1"/>
                          </a:solidFill>
                          <a:uFillTx/>
                          <a:latin typeface="Encode Sans"/>
                          <a:ea typeface="+mn-ea"/>
                          <a:cs typeface="+mn-cs"/>
                          <a:sym typeface="Helvetica Neue" panose="02000503000000020004"/>
                        </a:rPr>
                        <a:t>6,2 l/100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946701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nl-NL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CO</a:t>
                      </a:r>
                      <a:r>
                        <a:rPr lang="nl-NL" sz="1600" baseline="-250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  <a:r>
                        <a:rPr lang="nl-NL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-uitstoot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nl-NL" sz="1600" noProof="0" dirty="0">
                          <a:solidFill>
                            <a:schemeClr val="tx1"/>
                          </a:solidFill>
                        </a:rPr>
                        <a:t>59 g/km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5799277"/>
                  </a:ext>
                </a:extLst>
              </a:tr>
            </a:tbl>
          </a:graphicData>
        </a:graphic>
      </p:graphicFrame>
      <p:sp>
        <p:nvSpPr>
          <p:cNvPr id="5" name="Textplatzhalter 1">
            <a:extLst>
              <a:ext uri="{FF2B5EF4-FFF2-40B4-BE49-F238E27FC236}">
                <a16:creationId xmlns:a16="http://schemas.microsoft.com/office/drawing/2014/main" id="{1B5E766A-2442-FD06-099D-FA4EDD7A19B8}"/>
              </a:ext>
            </a:extLst>
          </p:cNvPr>
          <p:cNvSpPr txBox="1">
            <a:spLocks/>
          </p:cNvSpPr>
          <p:nvPr/>
        </p:nvSpPr>
        <p:spPr>
          <a:xfrm>
            <a:off x="742950" y="5552465"/>
            <a:ext cx="4965095" cy="26827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nl-NL" sz="11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ncode Sans"/>
                <a:ea typeface="Encode Sans"/>
                <a:cs typeface="Times New Roman"/>
                <a:sym typeface="Helvetica Neue" panose="02000503000000020004"/>
              </a:rPr>
              <a:t>** Als de accu bijna leeg is (&lt;15%)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C98DB64-7621-2788-CB9C-77C098352C97}"/>
              </a:ext>
            </a:extLst>
          </p:cNvPr>
          <p:cNvSpPr txBox="1"/>
          <p:nvPr/>
        </p:nvSpPr>
        <p:spPr>
          <a:xfrm>
            <a:off x="742950" y="5290855"/>
            <a:ext cx="235452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cap="none" normalizeH="0" baseline="0" noProof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 Gegevens onder homologatie</a:t>
            </a:r>
          </a:p>
        </p:txBody>
      </p:sp>
      <p:pic>
        <p:nvPicPr>
          <p:cNvPr id="4" name="Immagine 3" descr="Immagine che contiene ruota, pneumatico, Ricambio auto, Veicolo giocattolo&#10;&#10;Il contenuto generato dall'IA potrebbe non essere corretto.">
            <a:extLst>
              <a:ext uri="{FF2B5EF4-FFF2-40B4-BE49-F238E27FC236}">
                <a16:creationId xmlns:a16="http://schemas.microsoft.com/office/drawing/2014/main" id="{999BF50F-25B8-E0EC-BD46-822FE779DE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719" y="2181518"/>
            <a:ext cx="3906128" cy="21971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9931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88344-682D-2285-8B8C-9C482A130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C2A2A3B6-8A73-5BD7-9BD4-C51EEA47A42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3. Technische gegevens</a:t>
            </a:r>
            <a:br>
              <a:rPr lang="nl-NL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noProof="0"/>
              <a:t>B10 REEV - Highlights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8C9F5E2D-A79A-9687-9B5E-0765534ACC19}"/>
              </a:ext>
            </a:extLst>
          </p:cNvPr>
          <p:cNvSpPr txBox="1">
            <a:spLocks/>
          </p:cNvSpPr>
          <p:nvPr/>
        </p:nvSpPr>
        <p:spPr>
          <a:xfrm>
            <a:off x="3001140" y="1379838"/>
            <a:ext cx="6189720" cy="47192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lvl1pPr marL="0" marR="0" indent="0" algn="l" defTabSz="1218834" rtl="0" latinLnBrk="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1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0" marR="0" indent="45706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marR="0" indent="914126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marR="0" indent="1371189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marR="0" indent="1828251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0" marR="0" indent="2285314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0" marR="0" indent="2742377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0" marR="0" indent="3199440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0" marR="0" indent="365650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ctr" defTabSz="12188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ncode Sans"/>
                <a:ea typeface="Encode Sans"/>
                <a:cs typeface="Arial" panose="020B0604020202020204" pitchFamily="34" charset="0"/>
                <a:sym typeface="Helvetica Neue" panose="02000503000000020004"/>
              </a:rPr>
              <a:t>Meervoudig herladen van energie</a:t>
            </a: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5AC33FC4-5472-4BCD-194F-E2B780BC068D}"/>
              </a:ext>
            </a:extLst>
          </p:cNvPr>
          <p:cNvSpPr txBox="1"/>
          <p:nvPr/>
        </p:nvSpPr>
        <p:spPr>
          <a:xfrm>
            <a:off x="449326" y="4653518"/>
            <a:ext cx="3600000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+mn-cs"/>
              </a:rPr>
              <a:t>AC-laden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6.6kW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volledig laden</a:t>
            </a:r>
            <a:r>
              <a:rPr lang="nl-NL" b="1" noProof="0"/>
              <a:t> ~3,5uur</a:t>
            </a: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812E1BD9-CC4D-51E8-AC22-C55FA8BBDCFC}"/>
              </a:ext>
            </a:extLst>
          </p:cNvPr>
          <p:cNvSpPr txBox="1"/>
          <p:nvPr/>
        </p:nvSpPr>
        <p:spPr>
          <a:xfrm>
            <a:off x="4068038" y="4653518"/>
            <a:ext cx="4055924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nl-NL" b="1" noProof="0">
                <a:solidFill>
                  <a:schemeClr val="accent1"/>
                </a:solidFill>
              </a:rPr>
              <a:t>DC-laden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b="1" noProof="0"/>
              <a:t>46kW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30%-80% laden ~30 min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D3A82700-4A94-4082-FC14-F50D320748D9}"/>
              </a:ext>
            </a:extLst>
          </p:cNvPr>
          <p:cNvSpPr txBox="1"/>
          <p:nvPr/>
        </p:nvSpPr>
        <p:spPr>
          <a:xfrm>
            <a:off x="8123962" y="4653518"/>
            <a:ext cx="360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nl-NL" b="1" noProof="0">
                <a:solidFill>
                  <a:schemeClr val="accent1"/>
                </a:solidFill>
              </a:rPr>
              <a:t>Brandstoftank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50l</a:t>
            </a:r>
          </a:p>
        </p:txBody>
      </p:sp>
      <p:pic>
        <p:nvPicPr>
          <p:cNvPr id="12" name="Immagine 11" descr="Immagine che contiene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5D577400-8569-F85C-2BE3-121B8BF225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5829" y="3741096"/>
            <a:ext cx="756265" cy="75626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1D012181-B97C-AB79-D4B3-C0F66315FE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7849" y="3681078"/>
            <a:ext cx="876302" cy="876302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18F6680E-D475-0035-6FA9-9274FFF503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1175" y="3681078"/>
            <a:ext cx="876302" cy="876302"/>
          </a:xfrm>
          <a:prstGeom prst="rect">
            <a:avLst/>
          </a:prstGeom>
        </p:spPr>
      </p:pic>
      <p:pic>
        <p:nvPicPr>
          <p:cNvPr id="2" name="Immagine 1" descr="Immagine che contiene automobile, ruota, veicol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A0D46044-1440-DD23-304F-852B60D2C1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" b="20002"/>
          <a:stretch>
            <a:fillRect/>
          </a:stretch>
        </p:blipFill>
        <p:spPr>
          <a:xfrm>
            <a:off x="3865419" y="939340"/>
            <a:ext cx="4258543" cy="25714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4800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D84EE-16E3-82A8-6405-9F359E0D8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1F6900F2-6C05-94BF-C2AC-A8DE508070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3. Technische gegevens</a:t>
            </a:r>
            <a:br>
              <a:rPr lang="nl-NL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sz="2800" noProof="0"/>
              <a:t>B10</a:t>
            </a:r>
            <a:r>
              <a:rPr lang="nl-NL" sz="2800" noProof="0">
                <a:solidFill>
                  <a:srgbClr val="FF0000"/>
                </a:solidFill>
              </a:rPr>
              <a:t> </a:t>
            </a:r>
            <a:r>
              <a:rPr lang="nl-NL" sz="2800"/>
              <a:t>REEV - </a:t>
            </a:r>
            <a:r>
              <a:rPr lang="nl-NL" sz="2800" noProof="0"/>
              <a:t>Samenvatting en vergelijking BEV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3ACFE76-2C41-D306-E525-AA45ED5C48C9}"/>
              </a:ext>
            </a:extLst>
          </p:cNvPr>
          <p:cNvSpPr/>
          <p:nvPr/>
        </p:nvSpPr>
        <p:spPr>
          <a:xfrm>
            <a:off x="1269983" y="1714951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3134CE01-E7E4-5FD6-81F5-EC8D4D7A2705}"/>
              </a:ext>
            </a:extLst>
          </p:cNvPr>
          <p:cNvSpPr/>
          <p:nvPr/>
        </p:nvSpPr>
        <p:spPr>
          <a:xfrm>
            <a:off x="1269983" y="2305330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20CA76F8-100D-902C-5221-1A25FB46139D}"/>
              </a:ext>
            </a:extLst>
          </p:cNvPr>
          <p:cNvSpPr/>
          <p:nvPr/>
        </p:nvSpPr>
        <p:spPr>
          <a:xfrm>
            <a:off x="1269983" y="2909949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0B7519F3-B7D4-E75E-4D94-23447996FADF}"/>
              </a:ext>
            </a:extLst>
          </p:cNvPr>
          <p:cNvSpPr/>
          <p:nvPr/>
        </p:nvSpPr>
        <p:spPr>
          <a:xfrm>
            <a:off x="1269983" y="3491199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0EE9BAD8-8810-825A-927F-9223864A76F0}"/>
              </a:ext>
            </a:extLst>
          </p:cNvPr>
          <p:cNvSpPr/>
          <p:nvPr/>
        </p:nvSpPr>
        <p:spPr>
          <a:xfrm>
            <a:off x="1269983" y="4085854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AF3BA03A-D387-916E-684C-BDBC944059CE}"/>
              </a:ext>
            </a:extLst>
          </p:cNvPr>
          <p:cNvSpPr/>
          <p:nvPr/>
        </p:nvSpPr>
        <p:spPr>
          <a:xfrm>
            <a:off x="1269983" y="4669137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1DA29CEE-879C-60DC-4CF9-051E2AD15EA5}"/>
              </a:ext>
            </a:extLst>
          </p:cNvPr>
          <p:cNvSpPr/>
          <p:nvPr/>
        </p:nvSpPr>
        <p:spPr>
          <a:xfrm>
            <a:off x="1269983" y="5267216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graphicFrame>
        <p:nvGraphicFramePr>
          <p:cNvPr id="25" name="Table 6">
            <a:extLst>
              <a:ext uri="{FF2B5EF4-FFF2-40B4-BE49-F238E27FC236}">
                <a16:creationId xmlns:a16="http://schemas.microsoft.com/office/drawing/2014/main" id="{9914E03C-1E0B-61CE-90D0-C281068210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104127"/>
              </p:ext>
            </p:extLst>
          </p:nvPr>
        </p:nvGraphicFramePr>
        <p:xfrm>
          <a:off x="1269983" y="1095774"/>
          <a:ext cx="6560218" cy="4445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0109">
                  <a:extLst>
                    <a:ext uri="{9D8B030D-6E8A-4147-A177-3AD203B41FA5}">
                      <a16:colId xmlns:a16="http://schemas.microsoft.com/office/drawing/2014/main" val="1063292413"/>
                    </a:ext>
                  </a:extLst>
                </a:gridCol>
                <a:gridCol w="3280109">
                  <a:extLst>
                    <a:ext uri="{9D8B030D-6E8A-4147-A177-3AD203B41FA5}">
                      <a16:colId xmlns:a16="http://schemas.microsoft.com/office/drawing/2014/main" val="2148856449"/>
                    </a:ext>
                  </a:extLst>
                </a:gridCol>
              </a:tblGrid>
              <a:tr h="295003">
                <a:tc>
                  <a:txBody>
                    <a:bodyPr/>
                    <a:lstStyle/>
                    <a:p>
                      <a:endParaRPr lang="en-US" sz="1600" noProof="0" dirty="0"/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noProof="0"/>
                        <a:t>B10 </a:t>
                      </a:r>
                      <a:r>
                        <a:rPr lang="nl-NL" sz="1600" b="1" noProof="0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cs"/>
                        </a:rPr>
                        <a:t>REEV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45417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Accucapaciteit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18,8kWh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79452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Actieradius EV (</a:t>
                      </a:r>
                      <a:r>
                        <a:rPr lang="nl-NL" sz="1400" b="1" noProof="0">
                          <a:solidFill>
                            <a:schemeClr val="tx1"/>
                          </a:solidFill>
                        </a:rPr>
                        <a:t>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82 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77258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Totaal bereik gecombineerd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900 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8226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Elektrische motor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1400" b="0" i="0" u="none" strike="noStrike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</a:rPr>
                        <a:t>160 kW (218 pk)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Maximumsnelheid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170 km/uur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8140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Acceleratie 0-100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7,5 s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003784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AC-laadvermogen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6,6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412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DC-laadvermogen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85634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/>
                          </a:solidFill>
                        </a:rPr>
                        <a:t>Brandstoftank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50l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631498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/>
                          </a:solidFill>
                        </a:rPr>
                        <a:t>Elektrisch verbruik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17,8 kW/100km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95138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/>
                          </a:solidFill>
                        </a:rPr>
                        <a:t>Motor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1.5L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/>
                          </a:solidFill>
                        </a:rPr>
                        <a:t>CO</a:t>
                      </a:r>
                      <a:r>
                        <a:rPr lang="nl-NL" sz="1400" b="1" baseline="-25000" noProof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nl-NL" sz="1400" b="1" noProof="0">
                          <a:solidFill>
                            <a:schemeClr val="tx1"/>
                          </a:solidFill>
                        </a:rPr>
                        <a:t>-uitstoot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59 g/100km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2413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Gewicht (Kg)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1.760 kg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81805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nl-NL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Volume bagageruimte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330 liter **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41902"/>
                  </a:ext>
                </a:extLst>
              </a:tr>
            </a:tbl>
          </a:graphicData>
        </a:graphic>
      </p:graphicFrame>
      <p:graphicFrame>
        <p:nvGraphicFramePr>
          <p:cNvPr id="26" name="Table 6">
            <a:extLst>
              <a:ext uri="{FF2B5EF4-FFF2-40B4-BE49-F238E27FC236}">
                <a16:creationId xmlns:a16="http://schemas.microsoft.com/office/drawing/2014/main" id="{3370C33F-49F8-0827-A4EB-3212116851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598485"/>
              </p:ext>
            </p:extLst>
          </p:nvPr>
        </p:nvGraphicFramePr>
        <p:xfrm>
          <a:off x="7830201" y="1108955"/>
          <a:ext cx="3280109" cy="4445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0109">
                  <a:extLst>
                    <a:ext uri="{9D8B030D-6E8A-4147-A177-3AD203B41FA5}">
                      <a16:colId xmlns:a16="http://schemas.microsoft.com/office/drawing/2014/main" val="2263934540"/>
                    </a:ext>
                  </a:extLst>
                </a:gridCol>
              </a:tblGrid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600" noProof="0"/>
                        <a:t>B10 BEV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45417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56,2-67,1 kWh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79452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361-434 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77258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361-434 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8226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160 kW (218 pk)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170 km/uur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8140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 s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003784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11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412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140-168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85634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/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631498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17,2-17,3 kW/100km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95138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/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0 g/100km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2413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1.780-1.845 kg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81805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nl-NL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430 liter 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41902"/>
                  </a:ext>
                </a:extLst>
              </a:tr>
            </a:tbl>
          </a:graphicData>
        </a:graphic>
      </p:graphicFrame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F039FC71-D58C-C275-4B0E-F514FDF24AD3}"/>
              </a:ext>
            </a:extLst>
          </p:cNvPr>
          <p:cNvSpPr txBox="1"/>
          <p:nvPr/>
        </p:nvSpPr>
        <p:spPr>
          <a:xfrm>
            <a:off x="742951" y="5651941"/>
            <a:ext cx="20407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000" b="0" i="0" u="none" strike="noStrike" cap="none" normalizeH="0" baseline="0" noProof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 Gegevens onder homologatie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000" b="0" i="0" u="none" strike="noStrike" cap="none" normalizeH="0" baseline="0" noProof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** Grotere toolbox in de REEV</a:t>
            </a:r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1B61785F-A7AF-C8F7-2881-DE94821A8A4B}"/>
              </a:ext>
            </a:extLst>
          </p:cNvPr>
          <p:cNvGrpSpPr/>
          <p:nvPr/>
        </p:nvGrpSpPr>
        <p:grpSpPr>
          <a:xfrm>
            <a:off x="4898406" y="5710984"/>
            <a:ext cx="3458515" cy="312422"/>
            <a:chOff x="4426602" y="6388855"/>
            <a:chExt cx="3458515" cy="312422"/>
          </a:xfrm>
        </p:grpSpPr>
        <p:sp>
          <p:nvSpPr>
            <p:cNvPr id="39" name="Rettangolo con angoli arrotondati 38">
              <a:extLst>
                <a:ext uri="{FF2B5EF4-FFF2-40B4-BE49-F238E27FC236}">
                  <a16:creationId xmlns:a16="http://schemas.microsoft.com/office/drawing/2014/main" id="{D5B58A3B-9734-0173-9559-42EC996E7817}"/>
                </a:ext>
              </a:extLst>
            </p:cNvPr>
            <p:cNvSpPr/>
            <p:nvPr/>
          </p:nvSpPr>
          <p:spPr>
            <a:xfrm>
              <a:off x="4426602" y="6388855"/>
              <a:ext cx="3458515" cy="3124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7000"/>
                </a:lnSpc>
                <a:spcBef>
                  <a:spcPts val="90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cap="none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Times New Roman" panose="02020603050405020304" pitchFamily="18" charset="0"/>
                </a:rPr>
                <a:t>Klik </a:t>
              </a:r>
              <a:r>
                <a:rPr kumimoji="0" lang="nl-NL" sz="1050" b="1" i="0" u="none" strike="noStrike" cap="none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Times New Roman" panose="02020603050405020304" pitchFamily="18" charset="0"/>
                </a:rPr>
                <a:t>hier</a:t>
              </a:r>
              <a:r>
                <a:rPr kumimoji="0" lang="nl-NL" sz="1050" b="0" i="0" u="none" strike="noStrike" cap="none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Times New Roman" panose="02020603050405020304" pitchFamily="18" charset="0"/>
                </a:rPr>
                <a:t> om de vergelijking van BEV te zien</a:t>
              </a:r>
            </a:p>
          </p:txBody>
        </p:sp>
        <p:pic>
          <p:nvPicPr>
            <p:cNvPr id="40" name="s6fbb6c3d89343aeb98138d63136f62a">
              <a:extLst>
                <a:ext uri="{FF2B5EF4-FFF2-40B4-BE49-F238E27FC236}">
                  <a16:creationId xmlns:a16="http://schemas.microsoft.com/office/drawing/2014/main" id="{60173D15-DE37-9D72-303C-B1269D1A9A96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962866">
              <a:off x="4489161" y="6410870"/>
              <a:ext cx="238398" cy="26839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62043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5" grpId="0" animBg="1"/>
      <p:bldP spid="19" grpId="0" animBg="1"/>
      <p:bldP spid="21" grpId="0" animBg="1"/>
      <p:bldP spid="2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F2C29-0426-860B-8447-C44BBD78A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izzo, disegno, Line 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F1581EF3-AF8A-3A54-BADC-DEBDD16987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6" r="28981"/>
          <a:stretch>
            <a:fillRect/>
          </a:stretch>
        </p:blipFill>
        <p:spPr>
          <a:xfrm flipH="1">
            <a:off x="4756229" y="2404734"/>
            <a:ext cx="2273346" cy="3483259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BD575187-CACA-6723-512D-A3DF792ED80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WELKOM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8ECD01C-4F62-E144-689D-B09F2EEA4F87}"/>
              </a:ext>
            </a:extLst>
          </p:cNvPr>
          <p:cNvSpPr txBox="1"/>
          <p:nvPr/>
        </p:nvSpPr>
        <p:spPr>
          <a:xfrm>
            <a:off x="742950" y="1456606"/>
            <a:ext cx="11114087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Beste verkoopadviseurs,</a:t>
            </a:r>
            <a:b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welkom bij deze module over de nieuwe 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Leapmotor B10 REEV.</a:t>
            </a:r>
          </a:p>
          <a:p>
            <a:pPr lvl="0">
              <a:spcAft>
                <a:spcPts val="600"/>
              </a:spcAft>
              <a:defRPr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Het doel van deze module is om de kenmerken van dit nieuwe model te ontdekken </a:t>
            </a:r>
            <a: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en te begrijpen voor welke klant het bestemd is.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A3BCC093-9EA7-9864-8804-23D16EC36F7A}"/>
              </a:ext>
            </a:extLst>
          </p:cNvPr>
          <p:cNvSpPr txBox="1">
            <a:spLocks/>
          </p:cNvSpPr>
          <p:nvPr/>
        </p:nvSpPr>
        <p:spPr>
          <a:xfrm>
            <a:off x="736678" y="3178478"/>
            <a:ext cx="4425749" cy="1395254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Tijdens de ontdekkingsreis van deze nieuwe auto ben je niet: we worden geholpen door een van jullie, </a:t>
            </a:r>
            <a:r>
              <a:rPr lang="nl-NL" b="1" noProof="0">
                <a:solidFill>
                  <a:schemeClr val="accent1"/>
                </a:solidFill>
              </a:rPr>
              <a:t>Peter</a:t>
            </a:r>
            <a:r>
              <a:rPr lang="nl-NL" sz="1600" b="1" noProof="0">
                <a:solidFill>
                  <a:schemeClr val="accent1"/>
                </a:solidFill>
              </a:rPr>
              <a:t>, een Leapmotor verkoper die zich binnen de dealer heeft onderscheiden.</a:t>
            </a: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3A0C885B-9D50-0ACD-B2DF-707FC5E42DD0}"/>
              </a:ext>
            </a:extLst>
          </p:cNvPr>
          <p:cNvSpPr txBox="1">
            <a:spLocks/>
          </p:cNvSpPr>
          <p:nvPr/>
        </p:nvSpPr>
        <p:spPr>
          <a:xfrm>
            <a:off x="7035846" y="3178478"/>
            <a:ext cx="4821191" cy="1487587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Zijn steun was fundamenteel, hij hielp ons de materialen te ontwikkelen en hij heeft zelfs een rol in enkele video's die we samen zullen zien.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Op dit punt is het team er klaar voor, we kunnen beginnen, veel succes en veel plezier tijdens deze WBT.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B9A1777-6C59-AFAC-A7A6-4639FEF7009A}"/>
              </a:ext>
            </a:extLst>
          </p:cNvPr>
          <p:cNvSpPr txBox="1"/>
          <p:nvPr/>
        </p:nvSpPr>
        <p:spPr>
          <a:xfrm>
            <a:off x="7035846" y="5233775"/>
            <a:ext cx="49656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b="1" i="1" noProof="0"/>
              <a:t>Opmerking: sommige foto's in deze WBT zijn van de volledig elektrische versie B10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32510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EBD91-D90F-E98B-28A2-7FEA39AB4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">
            <a:extLst>
              <a:ext uri="{FF2B5EF4-FFF2-40B4-BE49-F238E27FC236}">
                <a16:creationId xmlns:a16="http://schemas.microsoft.com/office/drawing/2014/main" id="{7AFD6ECA-CD35-07BE-A51F-CDEBC62DD325}"/>
              </a:ext>
            </a:extLst>
          </p:cNvPr>
          <p:cNvSpPr txBox="1">
            <a:spLocks/>
          </p:cNvSpPr>
          <p:nvPr/>
        </p:nvSpPr>
        <p:spPr>
          <a:xfrm>
            <a:off x="8532988" y="1869753"/>
            <a:ext cx="1689690" cy="38196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800" b="1" i="0" u="none" strike="sng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ea"/>
              <a:cs typeface="Times New Roman" panose="02020603050405020304" pitchFamily="18" charset="0"/>
              <a:sym typeface="Helvetica Neue" panose="02000503000000020004"/>
            </a:endParaRPr>
          </a:p>
        </p:txBody>
      </p:sp>
      <p:sp>
        <p:nvSpPr>
          <p:cNvPr id="10" name="Textplatzhalter 1">
            <a:extLst>
              <a:ext uri="{FF2B5EF4-FFF2-40B4-BE49-F238E27FC236}">
                <a16:creationId xmlns:a16="http://schemas.microsoft.com/office/drawing/2014/main" id="{9636210F-DFC5-9E8C-139B-83F2F54F331A}"/>
              </a:ext>
            </a:extLst>
          </p:cNvPr>
          <p:cNvSpPr txBox="1">
            <a:spLocks/>
          </p:cNvSpPr>
          <p:nvPr/>
        </p:nvSpPr>
        <p:spPr>
          <a:xfrm>
            <a:off x="628120" y="2361314"/>
            <a:ext cx="3996710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nl-NL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Geen Frunk beschikbaar onder de motorkap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5FBB94D7-3201-9AD3-95AB-6B7D9EED0FE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75" t="23597" r="697" b="18607"/>
          <a:stretch/>
        </p:blipFill>
        <p:spPr>
          <a:xfrm flipH="1">
            <a:off x="4971859" y="3277038"/>
            <a:ext cx="3267425" cy="1391182"/>
          </a:xfrm>
          <a:prstGeom prst="rect">
            <a:avLst/>
          </a:prstGeom>
        </p:spPr>
      </p:pic>
      <p:sp>
        <p:nvSpPr>
          <p:cNvPr id="16" name="Textplatzhalter 1">
            <a:extLst>
              <a:ext uri="{FF2B5EF4-FFF2-40B4-BE49-F238E27FC236}">
                <a16:creationId xmlns:a16="http://schemas.microsoft.com/office/drawing/2014/main" id="{93220F71-15FB-73C4-B684-233D80194BF0}"/>
              </a:ext>
            </a:extLst>
          </p:cNvPr>
          <p:cNvSpPr txBox="1">
            <a:spLocks/>
          </p:cNvSpPr>
          <p:nvPr/>
        </p:nvSpPr>
        <p:spPr>
          <a:xfrm>
            <a:off x="628120" y="3801654"/>
            <a:ext cx="3996710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nl-NL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Tankklep aan </a:t>
            </a:r>
            <a:r>
              <a:rPr lang="nl-NL" sz="1600" b="1">
                <a:solidFill>
                  <a:schemeClr val="accent1"/>
                </a:solidFill>
                <a:ea typeface=""/>
                <a:cs typeface="Times New Roman" panose="02020603050405020304" pitchFamily="18" charset="0"/>
                <a:sym typeface="Helvetica Neue" panose="02000503000000020004"/>
              </a:rPr>
              <a:t>de linkerzijde</a:t>
            </a:r>
          </a:p>
        </p:txBody>
      </p:sp>
      <p:sp>
        <p:nvSpPr>
          <p:cNvPr id="17" name="Textplatzhalter 1">
            <a:extLst>
              <a:ext uri="{FF2B5EF4-FFF2-40B4-BE49-F238E27FC236}">
                <a16:creationId xmlns:a16="http://schemas.microsoft.com/office/drawing/2014/main" id="{67B56725-F8F5-7AF1-0899-8189185B9723}"/>
              </a:ext>
            </a:extLst>
          </p:cNvPr>
          <p:cNvSpPr txBox="1">
            <a:spLocks/>
          </p:cNvSpPr>
          <p:nvPr/>
        </p:nvSpPr>
        <p:spPr>
          <a:xfrm>
            <a:off x="628120" y="5079947"/>
            <a:ext cx="3374713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nl-NL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Uitlaatsysteem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F51CD0F6-2230-54FD-FCAB-F7140F07F6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129" t="13067" r="1129" b="13392"/>
          <a:stretch/>
        </p:blipFill>
        <p:spPr>
          <a:xfrm>
            <a:off x="4971859" y="4717378"/>
            <a:ext cx="3267425" cy="1391182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D974FE5-88B3-3A90-FF8B-D6FE3AA5E510}"/>
              </a:ext>
            </a:extLst>
          </p:cNvPr>
          <p:cNvSpPr txBox="1"/>
          <p:nvPr/>
        </p:nvSpPr>
        <p:spPr>
          <a:xfrm>
            <a:off x="538955" y="1141075"/>
            <a:ext cx="111727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Overige verschillen </a:t>
            </a:r>
            <a:r>
              <a:rPr kumimoji="0" lang="nl-NL" sz="1800" b="1" i="0" u="none" strike="noStrike" cap="none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RE</a:t>
            </a:r>
            <a:r>
              <a:rPr lang="nl-NL" b="1" noProof="0">
                <a:solidFill>
                  <a:prstClr val="black">
                    <a:lumMod val="75000"/>
                    <a:lumOff val="25000"/>
                  </a:prstClr>
                </a:solidFill>
              </a:rPr>
              <a:t>EV </a:t>
            </a:r>
            <a:r>
              <a:rPr kumimoji="0" lang="nl-NL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v. BEV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5B5FD79C-116A-CDD0-3219-A7952645BDFD}"/>
              </a:ext>
            </a:extLst>
          </p:cNvPr>
          <p:cNvSpPr txBox="1"/>
          <p:nvPr/>
        </p:nvSpPr>
        <p:spPr>
          <a:xfrm>
            <a:off x="4971859" y="1426544"/>
            <a:ext cx="326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REEV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ED25969-C89D-493D-D140-3B5FCF169638}"/>
              </a:ext>
            </a:extLst>
          </p:cNvPr>
          <p:cNvSpPr txBox="1"/>
          <p:nvPr/>
        </p:nvSpPr>
        <p:spPr>
          <a:xfrm>
            <a:off x="8589614" y="1441409"/>
            <a:ext cx="326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BEV</a:t>
            </a:r>
          </a:p>
        </p:txBody>
      </p:sp>
      <p:pic>
        <p:nvPicPr>
          <p:cNvPr id="4" name="Immagine 3" descr="Immagine che contiene veicolo, automobile, bagagliai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CDAE61B9-0EDB-B19C-CA95-2E5D992C55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" t="31581"/>
          <a:stretch>
            <a:fillRect/>
          </a:stretch>
        </p:blipFill>
        <p:spPr>
          <a:xfrm>
            <a:off x="4971858" y="1769627"/>
            <a:ext cx="3156400" cy="1435994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272B19AF-453F-BFB2-2835-83331349E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B10 REEV Samenvatting en vergelijking BEV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02816D9-8B31-EBBF-F044-CAE4C5BCA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485" y="1769627"/>
            <a:ext cx="2783395" cy="148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49942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F2193-DEE4-D8F4-828E-31ABDBD52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F936D7D-B004-717B-96CA-F6762F6B72A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9DEEA192-6574-B688-8BBD-A448EBD8644E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nl-NL" sz="2000" noProof="0">
                <a:solidFill>
                  <a:schemeClr val="tx1"/>
                </a:solidFill>
              </a:rPr>
              <a:t>Inleiding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7390E5D0-E9CA-BCB7-FA19-872B5392282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Agenda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7804B11-5029-CF00-17CB-E335E9CEC96D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nl-NL" sz="2000" noProof="0"/>
              <a:t>De REEV-technologie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5D2A069-75EA-E4F6-31C2-A3D4055BC68D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nl-NL" sz="2000" noProof="0"/>
              <a:t>Conclusie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DEB361A-F7FB-3FA5-444F-9427463DA277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nl-NL" noProof="0"/>
              <a:t>Technische gegevens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3C81F4B-7C32-9F6F-E99F-0A147783377C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3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nl-NL" noProof="0"/>
              <a:t>Jouw rol vormt de sleutel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44CB06A-598D-C681-BF9E-91875387A61C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nl-NL" sz="2000" noProof="0"/>
              <a:t>Reizen met onze klant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E8F6D5E-8A54-4566-F21A-1375D94AFDB0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nl-NL" sz="2000" noProof="0"/>
              <a:t>Eindquiz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932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727AC421-54B2-F465-BE99-EEA7A5EA1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4. JOUW ROL VORMT DE SLEUTEL</a:t>
            </a:r>
            <a:br>
              <a:rPr lang="nl-NL" b="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nl-NL" noProof="0"/>
              <a:t> LATEN WE NU DE DEALER BINNENGAAN </a:t>
            </a:r>
          </a:p>
        </p:txBody>
      </p:sp>
      <p:sp>
        <p:nvSpPr>
          <p:cNvPr id="2" name="Textplatzhalter 2">
            <a:extLst>
              <a:ext uri="{FF2B5EF4-FFF2-40B4-BE49-F238E27FC236}">
                <a16:creationId xmlns:a16="http://schemas.microsoft.com/office/drawing/2014/main" id="{5DBD5228-1496-37B4-B14C-8308BA4098F0}"/>
              </a:ext>
            </a:extLst>
          </p:cNvPr>
          <p:cNvSpPr txBox="1">
            <a:spLocks/>
          </p:cNvSpPr>
          <p:nvPr/>
        </p:nvSpPr>
        <p:spPr>
          <a:xfrm>
            <a:off x="742951" y="1399396"/>
            <a:ext cx="11114087" cy="4159087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nl-NL" sz="16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Nu je de technologie onder de knie hebt, </a:t>
            </a:r>
            <a:r>
              <a:rPr kumimoji="0" lang="nl-NL" sz="1600" i="0" u="none" strike="noStrike" cap="none" normalizeH="0" baseline="0" noProof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is het tijd om bij de dealer binnen te stappen en je op het ontmoeten van onze klanten voor te bereiden.</a:t>
            </a:r>
          </a:p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nl-NL" sz="16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Stel jezelf de volgende vraag voordat we beginnen:</a:t>
            </a:r>
          </a:p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/>
              <a:ea typeface="+mn-ea"/>
              <a:cs typeface="Arial" panose="020B0604020202020204" pitchFamily="34" charset="0"/>
              <a:sym typeface="Helvetica Neue" panose="02000503000000020004"/>
            </a:endParaRPr>
          </a:p>
          <a:p>
            <a:pPr marL="1527175">
              <a:defRPr/>
            </a:pPr>
            <a:r>
              <a:rPr kumimoji="0" lang="nl-NL" sz="2800" b="1" i="0" u="none" strike="noStrike" cap="none" normalizeH="0" baseline="0" noProof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ZIJN </a:t>
            </a:r>
            <a:r>
              <a:rPr lang="nl-NL" sz="2800"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WE VOLLEDIG </a:t>
            </a:r>
            <a:r>
              <a:rPr kumimoji="0" lang="nl-NL" sz="2800" b="1" i="0" u="none" strike="noStrike" cap="none" normalizeH="0" baseline="0" noProof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VOORBEREID?</a:t>
            </a:r>
          </a:p>
          <a:p>
            <a:pPr marL="1870075" indent="-342900">
              <a:buFont typeface="Arial" panose="020B0604020202020204" pitchFamily="34" charset="0"/>
              <a:buChar char="•"/>
            </a:pPr>
            <a:r>
              <a:rPr lang="nl-NL" sz="2000">
                <a:solidFill>
                  <a:srgbClr val="586C98"/>
                </a:solidFill>
              </a:rPr>
              <a:t>BESCHIK JE OVER ALLE KENNIS DIE JE NODIG HEBT?</a:t>
            </a:r>
          </a:p>
          <a:p>
            <a:pPr marL="1870075" indent="-342900">
              <a:buFont typeface="Arial" panose="020B0604020202020204" pitchFamily="34" charset="0"/>
              <a:buChar char="•"/>
            </a:pPr>
            <a:r>
              <a:rPr lang="nl-NL" sz="2000">
                <a:solidFill>
                  <a:srgbClr val="586C98"/>
                </a:solidFill>
              </a:rPr>
              <a:t>HEB JE HET INFOTAINMENTSYSTEEM EN DE RIJMODI VERKEND?</a:t>
            </a:r>
          </a:p>
          <a:p>
            <a:pPr marL="1870075" indent="-342900">
              <a:buFont typeface="Arial" panose="020B0604020202020204" pitchFamily="34" charset="0"/>
              <a:buChar char="•"/>
            </a:pPr>
            <a:r>
              <a:rPr lang="nl-NL" sz="2000">
                <a:solidFill>
                  <a:srgbClr val="586C98"/>
                </a:solidFill>
              </a:rPr>
              <a:t>HEB JE DE AUTO GETEST MET DE 4 ENERGIEMODI?</a:t>
            </a:r>
          </a:p>
          <a:p>
            <a:pPr marL="1527175" marR="0" lvl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/>
              <a:ea typeface="+mn-ea"/>
              <a:cs typeface="Arial" panose="020B0604020202020204" pitchFamily="34" charset="0"/>
              <a:sym typeface="Helvetica Neue" panose="02000503000000020004"/>
            </a:endParaRPr>
          </a:p>
          <a:p>
            <a:pPr marL="1527175" marR="0" lvl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nl-NL" sz="16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Laten we eens horen wat onze vriend Peter erover te zeggen heeft...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35715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1B10E-8CDF-8333-078A-EB34C9D4B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9E786170-A0FA-8BC0-3C4D-FA29CB2D8AD8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5" name="Segnaposto numero diapositiva 2">
            <a:extLst>
              <a:ext uri="{FF2B5EF4-FFF2-40B4-BE49-F238E27FC236}">
                <a16:creationId xmlns:a16="http://schemas.microsoft.com/office/drawing/2014/main" id="{E4B7EB69-EFB7-9BCB-FA72-F1287F2D54A6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23</a:t>
            </a:fld>
            <a:r>
              <a:rPr lang="nl-NL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0DC1B4E-0E1C-B4FB-6097-4F10BBDAF819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842ADF3-63CC-EBBD-5158-8FE543E674AC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8" name="Immagine 7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2F132B0E-8AA1-7F6B-905C-BDDFE3EA692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6874FACF-F0A6-1C96-EBA3-1607E0B2ACB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6B3AD6D7-9BAB-58BC-0F7E-C95BB5F5FF96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3E196061-A22C-4728-7216-EC1AF0A6C98A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12" name="Gruppo 11">
            <a:extLst>
              <a:ext uri="{FF2B5EF4-FFF2-40B4-BE49-F238E27FC236}">
                <a16:creationId xmlns:a16="http://schemas.microsoft.com/office/drawing/2014/main" id="{87B5E955-8193-0219-1CB1-8F301631657B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13" name="Immagine 12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9905019C-9CB4-B3F4-4F97-ABF672C7B4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14D1D8C0-8805-14F5-6285-C534A0FAC8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5" name="Connettore diritto 14">
              <a:extLst>
                <a:ext uri="{FF2B5EF4-FFF2-40B4-BE49-F238E27FC236}">
                  <a16:creationId xmlns:a16="http://schemas.microsoft.com/office/drawing/2014/main" id="{888AB707-30A9-16B3-824D-A9C4AE6E004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81A8F78-14CC-259D-4A47-EA5A6AE861AC}"/>
              </a:ext>
            </a:extLst>
          </p:cNvPr>
          <p:cNvSpPr txBox="1"/>
          <p:nvPr/>
        </p:nvSpPr>
        <p:spPr>
          <a:xfrm>
            <a:off x="1371600" y="625108"/>
            <a:ext cx="5804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/>
              <a:t>Video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95010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937BC-167F-1DED-32E1-426FC50B1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51E6F21F-3502-0BA5-76AF-8D98203E629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85"/>
          <a:stretch>
            <a:fillRect/>
          </a:stretch>
        </p:blipFill>
        <p:spPr>
          <a:xfrm>
            <a:off x="1196045" y="-1"/>
            <a:ext cx="8644701" cy="3113797"/>
          </a:xfrm>
          <a:prstGeom prst="rect">
            <a:avLst/>
          </a:prstGeom>
        </p:spPr>
      </p:pic>
      <p:sp>
        <p:nvSpPr>
          <p:cNvPr id="52" name="Figura a mano libera: forma 51">
            <a:extLst>
              <a:ext uri="{FF2B5EF4-FFF2-40B4-BE49-F238E27FC236}">
                <a16:creationId xmlns:a16="http://schemas.microsoft.com/office/drawing/2014/main" id="{1FB841D8-BBF6-B4FE-3976-A99E14A67BB0}"/>
              </a:ext>
            </a:extLst>
          </p:cNvPr>
          <p:cNvSpPr/>
          <p:nvPr/>
        </p:nvSpPr>
        <p:spPr>
          <a:xfrm>
            <a:off x="9840746" y="1291567"/>
            <a:ext cx="1300909" cy="1333030"/>
          </a:xfrm>
          <a:custGeom>
            <a:avLst/>
            <a:gdLst>
              <a:gd name="connsiteX0" fmla="*/ 203200 w 1028700"/>
              <a:gd name="connsiteY0" fmla="*/ 1054100 h 1054100"/>
              <a:gd name="connsiteX1" fmla="*/ 0 w 1028700"/>
              <a:gd name="connsiteY1" fmla="*/ 787400 h 1054100"/>
              <a:gd name="connsiteX2" fmla="*/ 254000 w 1028700"/>
              <a:gd name="connsiteY2" fmla="*/ 203200 h 1054100"/>
              <a:gd name="connsiteX3" fmla="*/ 685800 w 1028700"/>
              <a:gd name="connsiteY3" fmla="*/ 0 h 1054100"/>
              <a:gd name="connsiteX4" fmla="*/ 876300 w 1028700"/>
              <a:gd name="connsiteY4" fmla="*/ 139700 h 1054100"/>
              <a:gd name="connsiteX5" fmla="*/ 1028700 w 1028700"/>
              <a:gd name="connsiteY5" fmla="*/ 635000 h 1054100"/>
              <a:gd name="connsiteX6" fmla="*/ 749300 w 1028700"/>
              <a:gd name="connsiteY6" fmla="*/ 1016000 h 1054100"/>
              <a:gd name="connsiteX7" fmla="*/ 203200 w 1028700"/>
              <a:gd name="connsiteY7" fmla="*/ 1054100 h 105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8700" h="1054100">
                <a:moveTo>
                  <a:pt x="203200" y="1054100"/>
                </a:moveTo>
                <a:lnTo>
                  <a:pt x="0" y="787400"/>
                </a:lnTo>
                <a:lnTo>
                  <a:pt x="254000" y="203200"/>
                </a:lnTo>
                <a:lnTo>
                  <a:pt x="685800" y="0"/>
                </a:lnTo>
                <a:lnTo>
                  <a:pt x="876300" y="139700"/>
                </a:lnTo>
                <a:lnTo>
                  <a:pt x="1028700" y="635000"/>
                </a:lnTo>
                <a:lnTo>
                  <a:pt x="749300" y="1016000"/>
                </a:lnTo>
                <a:lnTo>
                  <a:pt x="203200" y="1054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1" name="Immagine 10" descr="Immagine che contiene schizzo, disegno, Line art, clipart&#10;&#10;Il contenuto generato dall'IA potrebbe non essere corretto.">
            <a:extLst>
              <a:ext uri="{FF2B5EF4-FFF2-40B4-BE49-F238E27FC236}">
                <a16:creationId xmlns:a16="http://schemas.microsoft.com/office/drawing/2014/main" id="{FB0F67F8-932C-6F86-8691-F6B557965B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40"/>
          <a:stretch>
            <a:fillRect/>
          </a:stretch>
        </p:blipFill>
        <p:spPr>
          <a:xfrm>
            <a:off x="6320809" y="923925"/>
            <a:ext cx="5871190" cy="5223029"/>
          </a:xfrm>
          <a:custGeom>
            <a:avLst/>
            <a:gdLst>
              <a:gd name="connsiteX0" fmla="*/ 5016176 w 5626948"/>
              <a:gd name="connsiteY0" fmla="*/ 0 h 5005750"/>
              <a:gd name="connsiteX1" fmla="*/ 5626948 w 5626948"/>
              <a:gd name="connsiteY1" fmla="*/ 0 h 5005750"/>
              <a:gd name="connsiteX2" fmla="*/ 5626948 w 5626948"/>
              <a:gd name="connsiteY2" fmla="*/ 5005750 h 5005750"/>
              <a:gd name="connsiteX3" fmla="*/ 0 w 5626948"/>
              <a:gd name="connsiteY3" fmla="*/ 5005750 h 5005750"/>
              <a:gd name="connsiteX4" fmla="*/ 0 w 5626948"/>
              <a:gd name="connsiteY4" fmla="*/ 2999097 h 5005750"/>
              <a:gd name="connsiteX5" fmla="*/ 2624669 w 5626948"/>
              <a:gd name="connsiteY5" fmla="*/ 3308875 h 5005750"/>
              <a:gd name="connsiteX6" fmla="*/ 3226649 w 5626948"/>
              <a:gd name="connsiteY6" fmla="*/ 2524015 h 5005750"/>
              <a:gd name="connsiteX7" fmla="*/ 3409529 w 5626948"/>
              <a:gd name="connsiteY7" fmla="*/ 2470675 h 5005750"/>
              <a:gd name="connsiteX8" fmla="*/ 3615269 w 5626948"/>
              <a:gd name="connsiteY8" fmla="*/ 2242075 h 5005750"/>
              <a:gd name="connsiteX9" fmla="*/ 3447629 w 5626948"/>
              <a:gd name="connsiteY9" fmla="*/ 2089675 h 5005750"/>
              <a:gd name="connsiteX10" fmla="*/ 3333329 w 5626948"/>
              <a:gd name="connsiteY10" fmla="*/ 1754395 h 5005750"/>
              <a:gd name="connsiteX11" fmla="*/ 3226649 w 5626948"/>
              <a:gd name="connsiteY11" fmla="*/ 1723915 h 5005750"/>
              <a:gd name="connsiteX12" fmla="*/ 3112349 w 5626948"/>
              <a:gd name="connsiteY12" fmla="*/ 1609615 h 5005750"/>
              <a:gd name="connsiteX13" fmla="*/ 3104729 w 5626948"/>
              <a:gd name="connsiteY13" fmla="*/ 1350535 h 5005750"/>
              <a:gd name="connsiteX14" fmla="*/ 3180929 w 5626948"/>
              <a:gd name="connsiteY14" fmla="*/ 1236235 h 5005750"/>
              <a:gd name="connsiteX15" fmla="*/ 3295229 w 5626948"/>
              <a:gd name="connsiteY15" fmla="*/ 1236235 h 5005750"/>
              <a:gd name="connsiteX16" fmla="*/ 3219029 w 5626948"/>
              <a:gd name="connsiteY16" fmla="*/ 1038115 h 5005750"/>
              <a:gd name="connsiteX17" fmla="*/ 3219029 w 5626948"/>
              <a:gd name="connsiteY17" fmla="*/ 786655 h 5005750"/>
              <a:gd name="connsiteX18" fmla="*/ 3325709 w 5626948"/>
              <a:gd name="connsiteY18" fmla="*/ 611395 h 5005750"/>
              <a:gd name="connsiteX19" fmla="*/ 3455249 w 5626948"/>
              <a:gd name="connsiteY19" fmla="*/ 291355 h 5005750"/>
              <a:gd name="connsiteX20" fmla="*/ 3927689 w 5626948"/>
              <a:gd name="connsiteY20" fmla="*/ 62755 h 5005750"/>
              <a:gd name="connsiteX21" fmla="*/ 4209629 w 5626948"/>
              <a:gd name="connsiteY21" fmla="*/ 77995 h 5005750"/>
              <a:gd name="connsiteX22" fmla="*/ 4346789 w 5626948"/>
              <a:gd name="connsiteY22" fmla="*/ 276115 h 5005750"/>
              <a:gd name="connsiteX23" fmla="*/ 4499189 w 5626948"/>
              <a:gd name="connsiteY23" fmla="*/ 466615 h 5005750"/>
              <a:gd name="connsiteX24" fmla="*/ 4933529 w 5626948"/>
              <a:gd name="connsiteY24" fmla="*/ 306595 h 50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626948" h="5005750">
                <a:moveTo>
                  <a:pt x="5016176" y="0"/>
                </a:moveTo>
                <a:lnTo>
                  <a:pt x="5626948" y="0"/>
                </a:lnTo>
                <a:lnTo>
                  <a:pt x="5626948" y="5005750"/>
                </a:lnTo>
                <a:lnTo>
                  <a:pt x="0" y="5005750"/>
                </a:lnTo>
                <a:lnTo>
                  <a:pt x="0" y="2999097"/>
                </a:lnTo>
                <a:lnTo>
                  <a:pt x="2624669" y="3308875"/>
                </a:lnTo>
                <a:lnTo>
                  <a:pt x="3226649" y="2524015"/>
                </a:lnTo>
                <a:lnTo>
                  <a:pt x="3409529" y="2470675"/>
                </a:lnTo>
                <a:lnTo>
                  <a:pt x="3615269" y="2242075"/>
                </a:lnTo>
                <a:lnTo>
                  <a:pt x="3447629" y="2089675"/>
                </a:lnTo>
                <a:lnTo>
                  <a:pt x="3333329" y="1754395"/>
                </a:lnTo>
                <a:lnTo>
                  <a:pt x="3226649" y="1723915"/>
                </a:lnTo>
                <a:lnTo>
                  <a:pt x="3112349" y="1609615"/>
                </a:lnTo>
                <a:lnTo>
                  <a:pt x="3104729" y="1350535"/>
                </a:lnTo>
                <a:lnTo>
                  <a:pt x="3180929" y="1236235"/>
                </a:lnTo>
                <a:lnTo>
                  <a:pt x="3295229" y="1236235"/>
                </a:lnTo>
                <a:lnTo>
                  <a:pt x="3219029" y="1038115"/>
                </a:lnTo>
                <a:lnTo>
                  <a:pt x="3219029" y="786655"/>
                </a:lnTo>
                <a:lnTo>
                  <a:pt x="3325709" y="611395"/>
                </a:lnTo>
                <a:lnTo>
                  <a:pt x="3455249" y="291355"/>
                </a:lnTo>
                <a:lnTo>
                  <a:pt x="3927689" y="62755"/>
                </a:lnTo>
                <a:lnTo>
                  <a:pt x="4209629" y="77995"/>
                </a:lnTo>
                <a:lnTo>
                  <a:pt x="4346789" y="276115"/>
                </a:lnTo>
                <a:lnTo>
                  <a:pt x="4499189" y="466615"/>
                </a:lnTo>
                <a:lnTo>
                  <a:pt x="4933529" y="306595"/>
                </a:lnTo>
                <a:close/>
              </a:path>
            </a:pathLst>
          </a:custGeom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0F09749F-6ACA-A883-D782-C147D48A40B5}"/>
              </a:ext>
            </a:extLst>
          </p:cNvPr>
          <p:cNvSpPr txBox="1"/>
          <p:nvPr/>
        </p:nvSpPr>
        <p:spPr>
          <a:xfrm>
            <a:off x="1539789" y="341490"/>
            <a:ext cx="826456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b="1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Geweldig! </a:t>
            </a:r>
            <a:r>
              <a:rPr kumimoji="0" lang="nl-NL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Arial"/>
              </a:rPr>
              <a:t>Nu is het duidelijk </a:t>
            </a:r>
            <a:r>
              <a:rPr kumimoji="0" lang="nl-NL" b="1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dat je de link bent</a:t>
            </a:r>
            <a:r>
              <a:rPr kumimoji="0" lang="nl-NL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 </a:t>
            </a:r>
            <a:r>
              <a:rPr kumimoji="0" lang="nl-NL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Arial"/>
              </a:rPr>
              <a:t>tussen kennis en klantvertrouwen.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anose="020B0604020202020204" pitchFamily="34" charset="0"/>
              <a:sym typeface="Arial"/>
            </a:endParaRP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b="1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Ben je in staat om jezelf uit te dagen?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660C7626-A7DF-40C6-01A9-EAC7997BE1B6}"/>
              </a:ext>
            </a:extLst>
          </p:cNvPr>
          <p:cNvGrpSpPr/>
          <p:nvPr/>
        </p:nvGrpSpPr>
        <p:grpSpPr>
          <a:xfrm>
            <a:off x="1653040" y="3015078"/>
            <a:ext cx="5114971" cy="1460551"/>
            <a:chOff x="1054256" y="3428998"/>
            <a:chExt cx="8185418" cy="2337298"/>
          </a:xfrm>
        </p:grpSpPr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7ED5AD87-CBDE-D3AE-350D-FB694FE1FD41}"/>
                </a:ext>
              </a:extLst>
            </p:cNvPr>
            <p:cNvGrpSpPr/>
            <p:nvPr/>
          </p:nvGrpSpPr>
          <p:grpSpPr>
            <a:xfrm>
              <a:off x="1054256" y="3428998"/>
              <a:ext cx="8185418" cy="2337298"/>
              <a:chOff x="731838" y="3428998"/>
              <a:chExt cx="8185418" cy="2337298"/>
            </a:xfrm>
          </p:grpSpPr>
          <p:sp>
            <p:nvSpPr>
              <p:cNvPr id="4" name="Rettangolo con angoli arrotondati 3">
                <a:extLst>
                  <a:ext uri="{FF2B5EF4-FFF2-40B4-BE49-F238E27FC236}">
                    <a16:creationId xmlns:a16="http://schemas.microsoft.com/office/drawing/2014/main" id="{EE23F789-9616-5DD2-E08F-A7B02DD6E4A8}"/>
                  </a:ext>
                </a:extLst>
              </p:cNvPr>
              <p:cNvSpPr/>
              <p:nvPr/>
            </p:nvSpPr>
            <p:spPr>
              <a:xfrm>
                <a:off x="731838" y="3428998"/>
                <a:ext cx="7685358" cy="2337298"/>
              </a:xfrm>
              <a:prstGeom prst="roundRect">
                <a:avLst>
                  <a:gd name="adj" fmla="val 13456"/>
                </a:avLst>
              </a:prstGeom>
              <a:solidFill>
                <a:schemeClr val="bg1"/>
              </a:solidFill>
              <a:ln w="57150">
                <a:solidFill>
                  <a:srgbClr val="586C9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noProof="0" dirty="0"/>
              </a:p>
            </p:txBody>
          </p:sp>
          <p:sp>
            <p:nvSpPr>
              <p:cNvPr id="5" name="Rettangolo con angoli in alto arrotondati 4">
                <a:extLst>
                  <a:ext uri="{FF2B5EF4-FFF2-40B4-BE49-F238E27FC236}">
                    <a16:creationId xmlns:a16="http://schemas.microsoft.com/office/drawing/2014/main" id="{89F96F73-684D-B7D2-06BA-06971E4C8B39}"/>
                  </a:ext>
                </a:extLst>
              </p:cNvPr>
              <p:cNvSpPr/>
              <p:nvPr/>
            </p:nvSpPr>
            <p:spPr>
              <a:xfrm rot="5400000">
                <a:off x="7993272" y="4376280"/>
                <a:ext cx="1352668" cy="495300"/>
              </a:xfrm>
              <a:prstGeom prst="round2SameRect">
                <a:avLst>
                  <a:gd name="adj1" fmla="val 35898"/>
                  <a:gd name="adj2" fmla="val 0"/>
                </a:avLst>
              </a:prstGeom>
              <a:solidFill>
                <a:schemeClr val="bg1"/>
              </a:solidFill>
              <a:ln w="57150">
                <a:solidFill>
                  <a:srgbClr val="586C9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noProof="0" dirty="0"/>
              </a:p>
            </p:txBody>
          </p:sp>
        </p:grpSp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F11F2717-FE0D-D697-C1F4-7E7AC8823814}"/>
                </a:ext>
              </a:extLst>
            </p:cNvPr>
            <p:cNvGrpSpPr/>
            <p:nvPr/>
          </p:nvGrpSpPr>
          <p:grpSpPr>
            <a:xfrm>
              <a:off x="1368578" y="3745130"/>
              <a:ext cx="7038979" cy="1865811"/>
              <a:chOff x="1046160" y="3745130"/>
              <a:chExt cx="7038979" cy="1865811"/>
            </a:xfrm>
          </p:grpSpPr>
          <p:sp>
            <p:nvSpPr>
              <p:cNvPr id="7" name="Rettangolo 6">
                <a:extLst>
                  <a:ext uri="{FF2B5EF4-FFF2-40B4-BE49-F238E27FC236}">
                    <a16:creationId xmlns:a16="http://schemas.microsoft.com/office/drawing/2014/main" id="{C4538C8B-954B-3493-0FC4-E894FC897FD0}"/>
                  </a:ext>
                </a:extLst>
              </p:cNvPr>
              <p:cNvSpPr/>
              <p:nvPr/>
            </p:nvSpPr>
            <p:spPr>
              <a:xfrm>
                <a:off x="1060447" y="3745130"/>
                <a:ext cx="1371601" cy="13704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6600" b="1" noProof="0"/>
                  <a:t>L</a:t>
                </a:r>
              </a:p>
            </p:txBody>
          </p:sp>
          <p:sp>
            <p:nvSpPr>
              <p:cNvPr id="8" name="Rettangolo 7">
                <a:extLst>
                  <a:ext uri="{FF2B5EF4-FFF2-40B4-BE49-F238E27FC236}">
                    <a16:creationId xmlns:a16="http://schemas.microsoft.com/office/drawing/2014/main" id="{809BA013-4313-FAF9-4549-766280454EB8}"/>
                  </a:ext>
                </a:extLst>
              </p:cNvPr>
              <p:cNvSpPr/>
              <p:nvPr/>
            </p:nvSpPr>
            <p:spPr>
              <a:xfrm>
                <a:off x="2932109" y="3745130"/>
                <a:ext cx="1371601" cy="13704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6600" b="1" noProof="0"/>
                  <a:t>E</a:t>
                </a:r>
              </a:p>
            </p:txBody>
          </p:sp>
          <p:sp>
            <p:nvSpPr>
              <p:cNvPr id="9" name="Rettangolo 8">
                <a:extLst>
                  <a:ext uri="{FF2B5EF4-FFF2-40B4-BE49-F238E27FC236}">
                    <a16:creationId xmlns:a16="http://schemas.microsoft.com/office/drawing/2014/main" id="{D1E691E5-E82D-1328-E03C-ABD398044E30}"/>
                  </a:ext>
                </a:extLst>
              </p:cNvPr>
              <p:cNvSpPr/>
              <p:nvPr/>
            </p:nvSpPr>
            <p:spPr>
              <a:xfrm>
                <a:off x="4822824" y="3745130"/>
                <a:ext cx="1371601" cy="13704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6600" b="1" noProof="0"/>
                  <a:t>A</a:t>
                </a:r>
              </a:p>
            </p:txBody>
          </p:sp>
          <p:sp>
            <p:nvSpPr>
              <p:cNvPr id="10" name="Rettangolo 9">
                <a:extLst>
                  <a:ext uri="{FF2B5EF4-FFF2-40B4-BE49-F238E27FC236}">
                    <a16:creationId xmlns:a16="http://schemas.microsoft.com/office/drawing/2014/main" id="{6AC0A6BC-09C9-BE11-22E5-066FFE068E27}"/>
                  </a:ext>
                </a:extLst>
              </p:cNvPr>
              <p:cNvSpPr/>
              <p:nvPr/>
            </p:nvSpPr>
            <p:spPr>
              <a:xfrm>
                <a:off x="6713538" y="3745130"/>
                <a:ext cx="1371601" cy="13704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6600" b="1" noProof="0"/>
                  <a:t>P</a:t>
                </a:r>
              </a:p>
            </p:txBody>
          </p:sp>
          <p:sp>
            <p:nvSpPr>
              <p:cNvPr id="12" name="CasellaDiTesto 11">
                <a:extLst>
                  <a:ext uri="{FF2B5EF4-FFF2-40B4-BE49-F238E27FC236}">
                    <a16:creationId xmlns:a16="http://schemas.microsoft.com/office/drawing/2014/main" id="{02E4DF5B-D662-6F96-2FC0-CD62B4F60B04}"/>
                  </a:ext>
                </a:extLst>
              </p:cNvPr>
              <p:cNvSpPr txBox="1"/>
              <p:nvPr/>
            </p:nvSpPr>
            <p:spPr>
              <a:xfrm>
                <a:off x="1046160" y="5118410"/>
                <a:ext cx="1371601" cy="492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400" noProof="0" dirty="0"/>
                  <a:t>Level</a:t>
                </a:r>
              </a:p>
            </p:txBody>
          </p:sp>
          <p:sp>
            <p:nvSpPr>
              <p:cNvPr id="13" name="CasellaDiTesto 12">
                <a:extLst>
                  <a:ext uri="{FF2B5EF4-FFF2-40B4-BE49-F238E27FC236}">
                    <a16:creationId xmlns:a16="http://schemas.microsoft.com/office/drawing/2014/main" id="{DF8C0BBF-DA5B-D786-9E26-9029D32BCB43}"/>
                  </a:ext>
                </a:extLst>
              </p:cNvPr>
              <p:cNvSpPr txBox="1"/>
              <p:nvPr/>
            </p:nvSpPr>
            <p:spPr>
              <a:xfrm>
                <a:off x="2932109" y="5118410"/>
                <a:ext cx="1371601" cy="492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400" noProof="0" dirty="0"/>
                  <a:t>Energy</a:t>
                </a:r>
              </a:p>
            </p:txBody>
          </p:sp>
          <p:sp>
            <p:nvSpPr>
              <p:cNvPr id="15" name="CasellaDiTesto 14">
                <a:extLst>
                  <a:ext uri="{FF2B5EF4-FFF2-40B4-BE49-F238E27FC236}">
                    <a16:creationId xmlns:a16="http://schemas.microsoft.com/office/drawing/2014/main" id="{F2962207-3DBF-275F-3236-4F7122ECFDBD}"/>
                  </a:ext>
                </a:extLst>
              </p:cNvPr>
              <p:cNvSpPr txBox="1"/>
              <p:nvPr/>
            </p:nvSpPr>
            <p:spPr>
              <a:xfrm>
                <a:off x="4703440" y="5115613"/>
                <a:ext cx="1681155" cy="492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400" noProof="0" dirty="0"/>
                  <a:t>Assisted</a:t>
                </a:r>
              </a:p>
            </p:txBody>
          </p:sp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5DD58D93-3B28-6050-AACB-6D0057C19D6F}"/>
                  </a:ext>
                </a:extLst>
              </p:cNvPr>
              <p:cNvSpPr txBox="1"/>
              <p:nvPr/>
            </p:nvSpPr>
            <p:spPr>
              <a:xfrm>
                <a:off x="6713538" y="5118410"/>
                <a:ext cx="1371601" cy="492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400" noProof="0" dirty="0"/>
                  <a:t>Path</a:t>
                </a:r>
              </a:p>
            </p:txBody>
          </p:sp>
        </p:grpSp>
      </p:grp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1D8871D8-C034-004F-0C31-8D5B9C3902C4}"/>
              </a:ext>
            </a:extLst>
          </p:cNvPr>
          <p:cNvSpPr txBox="1"/>
          <p:nvPr/>
        </p:nvSpPr>
        <p:spPr>
          <a:xfrm>
            <a:off x="2214569" y="1432674"/>
            <a:ext cx="66667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2400" b="1" i="0" u="sng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BOUW </a:t>
            </a:r>
            <a:r>
              <a:rPr lang="nl-NL" sz="2400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JOUW LEAP</a:t>
            </a:r>
            <a:r>
              <a:rPr lang="nl-NL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nl-NL" noProof="0" dirty="0">
                <a:cs typeface="Arial" panose="020B0604020202020204" pitchFamily="34" charset="0"/>
                <a:sym typeface="Arial"/>
              </a:rPr>
              <a:t>door enkele vragen te beantwoorden en </a:t>
            </a:r>
            <a:r>
              <a:rPr lang="nl-NL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bewijs dat jouw </a:t>
            </a:r>
            <a:r>
              <a:rPr lang="nl-NL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"</a:t>
            </a:r>
            <a:r>
              <a:rPr lang="nl-NL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kennisaccu</a:t>
            </a:r>
            <a:r>
              <a:rPr lang="nl-NL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" </a:t>
            </a:r>
            <a:r>
              <a:rPr lang="nl-NL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volledig is opgeladen!</a:t>
            </a:r>
          </a:p>
        </p:txBody>
      </p: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A2CCE16B-2F8F-BCED-3583-FC5785FE9603}"/>
              </a:ext>
            </a:extLst>
          </p:cNvPr>
          <p:cNvGrpSpPr/>
          <p:nvPr/>
        </p:nvGrpSpPr>
        <p:grpSpPr>
          <a:xfrm>
            <a:off x="5819482" y="6245783"/>
            <a:ext cx="3211818" cy="543192"/>
            <a:chOff x="4426602" y="6388854"/>
            <a:chExt cx="3211818" cy="543192"/>
          </a:xfrm>
        </p:grpSpPr>
        <p:sp>
          <p:nvSpPr>
            <p:cNvPr id="22" name="Rettangolo con angoli arrotondati 21">
              <a:extLst>
                <a:ext uri="{FF2B5EF4-FFF2-40B4-BE49-F238E27FC236}">
                  <a16:creationId xmlns:a16="http://schemas.microsoft.com/office/drawing/2014/main" id="{0A5A2590-5463-6B3F-781E-84455B78F5BB}"/>
                </a:ext>
              </a:extLst>
            </p:cNvPr>
            <p:cNvSpPr/>
            <p:nvPr/>
          </p:nvSpPr>
          <p:spPr>
            <a:xfrm>
              <a:off x="4426602" y="6388854"/>
              <a:ext cx="3211818" cy="54319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7000"/>
                </a:lnSpc>
                <a:spcBef>
                  <a:spcPts val="90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"/>
                  <a:cs typeface="Times New Roman" panose="02020603050405020304" pitchFamily="18" charset="0"/>
                </a:rPr>
                <a:t>Klik op de ACTIEVE leap-letters om je uitdaging te beginnen</a:t>
              </a:r>
            </a:p>
          </p:txBody>
        </p:sp>
        <p:pic>
          <p:nvPicPr>
            <p:cNvPr id="23" name="s6fbb6c3d89343aeb98138d63136f62a">
              <a:extLst>
                <a:ext uri="{FF2B5EF4-FFF2-40B4-BE49-F238E27FC236}">
                  <a16:creationId xmlns:a16="http://schemas.microsoft.com/office/drawing/2014/main" id="{49A4DC99-42B7-0714-C45A-14341312B2EA}"/>
                </a:ext>
              </a:extLst>
            </p:cNvPr>
            <p:cNvPicPr>
              <a:picLocks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962866">
              <a:off x="4489161" y="6410870"/>
              <a:ext cx="238398" cy="26839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85716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61742-AF39-7645-876A-797200D44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45EDE911-6A56-5B2A-18D2-E98A0784C68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7" name="Immagine 6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399E0DA2-124A-9764-0C47-84E049D738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003C5B0E-7125-6E3E-ECAF-97F32EC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nl-NL" noProof="0"/>
              <a:t>Vraag 1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64DAA146-30F1-8CE2-E7A1-D147E5EB8715}"/>
              </a:ext>
            </a:extLst>
          </p:cNvPr>
          <p:cNvSpPr txBox="1"/>
          <p:nvPr/>
        </p:nvSpPr>
        <p:spPr>
          <a:xfrm>
            <a:off x="6323233" y="2779788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nl-NL" noProof="0"/>
              <a:t>20%, 15% en 10%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A54499C2-6395-0E3B-F5E1-068B8E39A5EC}"/>
              </a:ext>
            </a:extLst>
          </p:cNvPr>
          <p:cNvSpPr txBox="1"/>
          <p:nvPr/>
        </p:nvSpPr>
        <p:spPr>
          <a:xfrm>
            <a:off x="6323233" y="2290006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nl-NL" sz="1400" i="1" noProof="0">
                <a:cs typeface="Arial" panose="020B0604020202020204" pitchFamily="34" charset="0"/>
                <a:sym typeface="Arial"/>
              </a:rPr>
              <a:t>Selecteer het juiste antwoord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93BD56A-3C8C-0443-F10F-DF58DA494168}"/>
              </a:ext>
            </a:extLst>
          </p:cNvPr>
          <p:cNvSpPr txBox="1"/>
          <p:nvPr/>
        </p:nvSpPr>
        <p:spPr>
          <a:xfrm>
            <a:off x="6323233" y="3574685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nl-NL" noProof="0">
                <a:cs typeface="Arial" panose="020B0604020202020204" pitchFamily="34" charset="0"/>
              </a:rPr>
              <a:t>15%, 10% en 5%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1A49512-4F05-D92E-728E-16C33BD33DE1}"/>
              </a:ext>
            </a:extLst>
          </p:cNvPr>
          <p:cNvSpPr txBox="1"/>
          <p:nvPr/>
        </p:nvSpPr>
        <p:spPr>
          <a:xfrm>
            <a:off x="6323233" y="4369582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nl-NL" noProof="0">
                <a:cs typeface="Arial" panose="020B0604020202020204" pitchFamily="34" charset="0"/>
              </a:rPr>
              <a:t>10%, 5% en 2%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C61EC1F-E674-3720-A49F-CE831964EF07}"/>
              </a:ext>
            </a:extLst>
          </p:cNvPr>
          <p:cNvSpPr/>
          <p:nvPr/>
        </p:nvSpPr>
        <p:spPr>
          <a:xfrm flipH="1">
            <a:off x="2599810" y="1514303"/>
            <a:ext cx="3268957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Bij welke </a:t>
            </a:r>
            <a:r>
              <a:rPr lang="nl-NL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SOC-niveaus </a:t>
            </a:r>
            <a:r>
              <a:rPr lang="nl-NL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worden waarschuwingen gegeven die het laden van de accu aanbevelen?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FC6755AF-7DD7-65DC-BBB7-11D8744BF83D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13" name="Rettangolo con angoli arrotondati 12">
              <a:extLst>
                <a:ext uri="{FF2B5EF4-FFF2-40B4-BE49-F238E27FC236}">
                  <a16:creationId xmlns:a16="http://schemas.microsoft.com/office/drawing/2014/main" id="{B4FAD23D-52CB-8ADB-1407-E2466CFA869E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Rettangolo con angoli in alto arrotondati 13">
              <a:extLst>
                <a:ext uri="{FF2B5EF4-FFF2-40B4-BE49-F238E27FC236}">
                  <a16:creationId xmlns:a16="http://schemas.microsoft.com/office/drawing/2014/main" id="{6C0C4D42-048D-C76A-978A-B1233734C089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538F061F-299D-CD24-EF2A-652CC5A50935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E686FD6-7C4A-F193-04E9-D8F4E109EAAB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800" b="1" noProof="0"/>
                <a:t>L</a:t>
              </a:r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024B1342-50B5-1CE5-EF9D-DE2DD06E6B33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400" noProof="0"/>
                <a:t>E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9071910E-973A-1D38-982B-2ED131E3D56C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400" noProof="0"/>
                <a:t>A</a:t>
              </a: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F5A59556-A69A-6007-AAF5-9CC85CEE79AC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400" noProof="0"/>
                <a:t>P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366449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FCB02-A2E9-0F3F-5EA4-23C150CB9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EB914632-4EDB-D966-80B1-2A568EFDB69C}"/>
              </a:ext>
            </a:extLst>
          </p:cNvPr>
          <p:cNvSpPr txBox="1"/>
          <p:nvPr/>
        </p:nvSpPr>
        <p:spPr>
          <a:xfrm>
            <a:off x="6323233" y="2779788"/>
            <a:ext cx="552802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nl-NL" b="1" noProof="0">
                <a:solidFill>
                  <a:schemeClr val="bg1"/>
                </a:solidFill>
              </a:rPr>
              <a:t>20%, 15% en 10%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8F0DA84-FA16-9FF7-0E76-D8CF7AF4B22D}"/>
              </a:ext>
            </a:extLst>
          </p:cNvPr>
          <p:cNvSpPr txBox="1"/>
          <p:nvPr/>
        </p:nvSpPr>
        <p:spPr>
          <a:xfrm>
            <a:off x="6323233" y="3574685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nl-NL" noProof="0">
                <a:cs typeface="Arial" panose="020B0604020202020204" pitchFamily="34" charset="0"/>
              </a:rPr>
              <a:t>15%, 10% en 5%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566384D-F320-B916-9111-91E88524AAAD}"/>
              </a:ext>
            </a:extLst>
          </p:cNvPr>
          <p:cNvSpPr txBox="1"/>
          <p:nvPr/>
        </p:nvSpPr>
        <p:spPr>
          <a:xfrm>
            <a:off x="6323233" y="4369582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nl-NL" noProof="0">
                <a:cs typeface="Arial" panose="020B0604020202020204" pitchFamily="34" charset="0"/>
              </a:rPr>
              <a:t>10%, 5% en 2%</a:t>
            </a:r>
          </a:p>
        </p:txBody>
      </p:sp>
      <p:sp>
        <p:nvSpPr>
          <p:cNvPr id="12" name="Titolo 11">
            <a:extLst>
              <a:ext uri="{FF2B5EF4-FFF2-40B4-BE49-F238E27FC236}">
                <a16:creationId xmlns:a16="http://schemas.microsoft.com/office/drawing/2014/main" id="{6228B4B6-06CD-BD9D-8896-2040231AE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nl-NL" noProof="0"/>
              <a:t>Vraag 1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14E1861D-119E-D812-9F5D-152D42535CCD}"/>
              </a:ext>
            </a:extLst>
          </p:cNvPr>
          <p:cNvSpPr txBox="1"/>
          <p:nvPr/>
        </p:nvSpPr>
        <p:spPr>
          <a:xfrm>
            <a:off x="6323233" y="2290006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nl-NL" sz="1400" i="1" noProof="0">
                <a:cs typeface="Arial" panose="020B0604020202020204" pitchFamily="34" charset="0"/>
                <a:sym typeface="Arial"/>
              </a:rPr>
              <a:t>Selecteer het juiste antwoord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1CCD4E36-766D-C773-E089-29EBD4495BD5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13" name="Rettangolo con angoli arrotondati 12">
              <a:extLst>
                <a:ext uri="{FF2B5EF4-FFF2-40B4-BE49-F238E27FC236}">
                  <a16:creationId xmlns:a16="http://schemas.microsoft.com/office/drawing/2014/main" id="{46A4D119-DF71-4A12-6DDA-C21A97613B1F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Rettangolo con angoli in alto arrotondati 13">
              <a:extLst>
                <a:ext uri="{FF2B5EF4-FFF2-40B4-BE49-F238E27FC236}">
                  <a16:creationId xmlns:a16="http://schemas.microsoft.com/office/drawing/2014/main" id="{390EA0C1-CE30-AECB-6E47-70D923BD325F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0AF3DA0E-B9AF-12C9-ABFE-99DB2677EF83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D1EC5965-C319-61E8-E9A5-5937872CEF79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800" b="1" noProof="0"/>
                <a:t>L</a:t>
              </a:r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DAA1B302-988B-AC75-4A2F-485604393D18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400" noProof="0"/>
                <a:t>E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C9800DEF-DBBC-71AC-F791-341FD423132F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400" noProof="0"/>
                <a:t>A</a:t>
              </a: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9BEF7D54-1E0E-2F1F-1EBC-C6AD3F202B02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400" noProof="0"/>
                <a:t>P</a:t>
              </a:r>
            </a:p>
          </p:txBody>
        </p:sp>
      </p:grpSp>
      <p:sp>
        <p:nvSpPr>
          <p:cNvPr id="23" name="Rettangolo 22">
            <a:extLst>
              <a:ext uri="{FF2B5EF4-FFF2-40B4-BE49-F238E27FC236}">
                <a16:creationId xmlns:a16="http://schemas.microsoft.com/office/drawing/2014/main" id="{EA6CE199-D53B-85C6-EE2C-24DA7B7A993E}"/>
              </a:ext>
            </a:extLst>
          </p:cNvPr>
          <p:cNvSpPr/>
          <p:nvPr/>
        </p:nvSpPr>
        <p:spPr>
          <a:xfrm>
            <a:off x="9945098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97366C8A-5B16-3181-3D79-FA3A10FC204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CDC59996-3B94-A704-1D0F-261514A50D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CDF74D67-6391-EBA9-F0CA-9FC9C347F6A5}"/>
              </a:ext>
            </a:extLst>
          </p:cNvPr>
          <p:cNvSpPr/>
          <p:nvPr/>
        </p:nvSpPr>
        <p:spPr>
          <a:xfrm flipH="1">
            <a:off x="2599810" y="1514303"/>
            <a:ext cx="3268957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Bij welke </a:t>
            </a:r>
            <a:r>
              <a:rPr lang="nl-NL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SOC-niveaus </a:t>
            </a:r>
            <a:r>
              <a:rPr lang="nl-NL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worden waarschuwingen gegeven die het laden van de accu aanbevelen?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34676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07C1A-756F-C0EF-2430-022813597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AD525D7-BD30-EE7D-3705-9FF9E4AC7F59}"/>
              </a:ext>
            </a:extLst>
          </p:cNvPr>
          <p:cNvSpPr txBox="1"/>
          <p:nvPr/>
        </p:nvSpPr>
        <p:spPr>
          <a:xfrm>
            <a:off x="832483" y="1471272"/>
            <a:ext cx="1038415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nl-NL" sz="1600" noProof="0">
                <a:cs typeface="Arial" panose="020B0604020202020204" pitchFamily="34" charset="0"/>
              </a:rPr>
              <a:t>Zoals bij elke elektrische auto worden de 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prestaties</a:t>
            </a:r>
            <a:r>
              <a:rPr lang="nl-NL" sz="1600" b="1" noProof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 beïnvloed door de laadstatus van de accu (SoC)</a:t>
            </a:r>
            <a:r>
              <a:rPr lang="nl-NL" sz="1600" b="1" noProof="0">
                <a:solidFill>
                  <a:srgbClr val="1F6040"/>
                </a:solidFill>
                <a:cs typeface="Arial" panose="020B0604020202020204" pitchFamily="34" charset="0"/>
              </a:rPr>
              <a:t> </a:t>
            </a:r>
            <a:r>
              <a:rPr lang="nl-NL" sz="1600" noProof="0">
                <a:cs typeface="Arial" panose="020B0604020202020204" pitchFamily="34" charset="0"/>
              </a:rPr>
              <a:t>en andere omgevingsomstandigheden.</a:t>
            </a:r>
          </a:p>
          <a:p>
            <a:pPr lvl="0">
              <a:spcAft>
                <a:spcPts val="1200"/>
              </a:spcAft>
              <a:defRPr/>
            </a:pPr>
            <a:r>
              <a:rPr lang="nl-NL" sz="1600" noProof="0">
                <a:cs typeface="Arial" panose="020B0604020202020204" pitchFamily="34" charset="0"/>
              </a:rPr>
              <a:t>De REEV-technologie van Leapmotor waarschuwt de klant in 3 stappen zodra SOC is gedaald tot 20%, zoals hieronder is getoond: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E3827EBC-A7AB-E0D0-523A-09CC38264160}"/>
              </a:ext>
            </a:extLst>
          </p:cNvPr>
          <p:cNvSpPr txBox="1"/>
          <p:nvPr/>
        </p:nvSpPr>
        <p:spPr>
          <a:xfrm>
            <a:off x="2247727" y="3429000"/>
            <a:ext cx="914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</a:rPr>
              <a:t>SoC LAAG 20%</a:t>
            </a:r>
            <a:r>
              <a:rPr lang="nl-NL" sz="1600" noProof="0">
                <a:cs typeface="Arial" panose="020B0604020202020204" pitchFamily="34" charset="0"/>
              </a:rPr>
              <a:t>: vermogen beperkt. </a:t>
            </a: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</a:rPr>
              <a:t>Snel laden. 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C8D98AC0-80F0-911B-6BA6-4238E0E56553}"/>
              </a:ext>
            </a:extLst>
          </p:cNvPr>
          <p:cNvGrpSpPr/>
          <p:nvPr/>
        </p:nvGrpSpPr>
        <p:grpSpPr>
          <a:xfrm>
            <a:off x="1328613" y="4779143"/>
            <a:ext cx="847072" cy="860741"/>
            <a:chOff x="6867524" y="4194819"/>
            <a:chExt cx="1971675" cy="1971675"/>
          </a:xfrm>
        </p:grpSpPr>
        <p:pic>
          <p:nvPicPr>
            <p:cNvPr id="4" name="Elemento grafico 3" descr="Batteria scarica contorno">
              <a:extLst>
                <a:ext uri="{FF2B5EF4-FFF2-40B4-BE49-F238E27FC236}">
                  <a16:creationId xmlns:a16="http://schemas.microsoft.com/office/drawing/2014/main" id="{769B963B-FD60-4D18-50E3-6AF7965EB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67524" y="4194819"/>
              <a:ext cx="1971675" cy="1971675"/>
            </a:xfrm>
            <a:prstGeom prst="rect">
              <a:avLst/>
            </a:prstGeom>
          </p:spPr>
        </p:pic>
        <p:cxnSp>
          <p:nvCxnSpPr>
            <p:cNvPr id="6" name="Connettore diritto 5">
              <a:extLst>
                <a:ext uri="{FF2B5EF4-FFF2-40B4-BE49-F238E27FC236}">
                  <a16:creationId xmlns:a16="http://schemas.microsoft.com/office/drawing/2014/main" id="{FDA896A9-0A32-A5C2-47C0-0D80A6EB1578}"/>
                </a:ext>
              </a:extLst>
            </p:cNvPr>
            <p:cNvCxnSpPr/>
            <p:nvPr/>
          </p:nvCxnSpPr>
          <p:spPr>
            <a:xfrm>
              <a:off x="7172325" y="4855840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97BAABAF-1FC0-170A-14DC-B8809A4EA9EF}"/>
              </a:ext>
            </a:extLst>
          </p:cNvPr>
          <p:cNvGrpSpPr/>
          <p:nvPr/>
        </p:nvGrpSpPr>
        <p:grpSpPr>
          <a:xfrm>
            <a:off x="1347190" y="3982311"/>
            <a:ext cx="828495" cy="860741"/>
            <a:chOff x="6867524" y="2686469"/>
            <a:chExt cx="1971675" cy="1971675"/>
          </a:xfrm>
        </p:grpSpPr>
        <p:pic>
          <p:nvPicPr>
            <p:cNvPr id="8" name="Elemento grafico 7" descr="Batteria scarica contorno">
              <a:extLst>
                <a:ext uri="{FF2B5EF4-FFF2-40B4-BE49-F238E27FC236}">
                  <a16:creationId xmlns:a16="http://schemas.microsoft.com/office/drawing/2014/main" id="{7D8F5931-BB91-0CB1-93D1-9F712909F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67524" y="2686469"/>
              <a:ext cx="1971675" cy="1971675"/>
            </a:xfrm>
            <a:prstGeom prst="rect">
              <a:avLst/>
            </a:prstGeom>
          </p:spPr>
        </p:pic>
        <p:cxnSp>
          <p:nvCxnSpPr>
            <p:cNvPr id="9" name="Connettore diritto 8">
              <a:extLst>
                <a:ext uri="{FF2B5EF4-FFF2-40B4-BE49-F238E27FC236}">
                  <a16:creationId xmlns:a16="http://schemas.microsoft.com/office/drawing/2014/main" id="{111314AB-074A-537F-5B3A-8AED77DE28B1}"/>
                </a:ext>
              </a:extLst>
            </p:cNvPr>
            <p:cNvCxnSpPr/>
            <p:nvPr/>
          </p:nvCxnSpPr>
          <p:spPr>
            <a:xfrm>
              <a:off x="7172325" y="3347490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ttore diritto 9">
              <a:extLst>
                <a:ext uri="{FF2B5EF4-FFF2-40B4-BE49-F238E27FC236}">
                  <a16:creationId xmlns:a16="http://schemas.microsoft.com/office/drawing/2014/main" id="{39BF2223-D0A7-7B6D-9DE6-F65C011B070C}"/>
                </a:ext>
              </a:extLst>
            </p:cNvPr>
            <p:cNvCxnSpPr/>
            <p:nvPr/>
          </p:nvCxnSpPr>
          <p:spPr>
            <a:xfrm>
              <a:off x="7343775" y="3347490"/>
              <a:ext cx="0" cy="64463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138D8AE7-F268-A58F-0640-CFBB7A2C624C}"/>
              </a:ext>
            </a:extLst>
          </p:cNvPr>
          <p:cNvGrpSpPr/>
          <p:nvPr/>
        </p:nvGrpSpPr>
        <p:grpSpPr>
          <a:xfrm>
            <a:off x="1337902" y="3183295"/>
            <a:ext cx="828494" cy="860741"/>
            <a:chOff x="6867524" y="1499031"/>
            <a:chExt cx="1971675" cy="1971675"/>
          </a:xfrm>
        </p:grpSpPr>
        <p:pic>
          <p:nvPicPr>
            <p:cNvPr id="22" name="Elemento grafico 21" descr="Batteria scarica contorno">
              <a:extLst>
                <a:ext uri="{FF2B5EF4-FFF2-40B4-BE49-F238E27FC236}">
                  <a16:creationId xmlns:a16="http://schemas.microsoft.com/office/drawing/2014/main" id="{9AC71FFE-DD63-554C-A1BA-10DBEC397A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67524" y="1499031"/>
              <a:ext cx="1971675" cy="1971675"/>
            </a:xfrm>
            <a:prstGeom prst="rect">
              <a:avLst/>
            </a:prstGeom>
          </p:spPr>
        </p:pic>
        <p:cxnSp>
          <p:nvCxnSpPr>
            <p:cNvPr id="23" name="Connettore diritto 22">
              <a:extLst>
                <a:ext uri="{FF2B5EF4-FFF2-40B4-BE49-F238E27FC236}">
                  <a16:creationId xmlns:a16="http://schemas.microsoft.com/office/drawing/2014/main" id="{05E6EA13-1424-3BE5-3AED-9E01E6A3212E}"/>
                </a:ext>
              </a:extLst>
            </p:cNvPr>
            <p:cNvCxnSpPr/>
            <p:nvPr/>
          </p:nvCxnSpPr>
          <p:spPr>
            <a:xfrm>
              <a:off x="7172325" y="2160052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D7174250-A1FA-7F63-153B-F84C2AFA2355}"/>
                </a:ext>
              </a:extLst>
            </p:cNvPr>
            <p:cNvCxnSpPr/>
            <p:nvPr/>
          </p:nvCxnSpPr>
          <p:spPr>
            <a:xfrm>
              <a:off x="7343775" y="2160052"/>
              <a:ext cx="0" cy="64463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id="{A972CC5E-0AE6-BB61-C2CC-EFBBAA982DD8}"/>
                </a:ext>
              </a:extLst>
            </p:cNvPr>
            <p:cNvCxnSpPr/>
            <p:nvPr/>
          </p:nvCxnSpPr>
          <p:spPr>
            <a:xfrm>
              <a:off x="7515225" y="2160052"/>
              <a:ext cx="0" cy="644630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6">
            <a:extLst>
              <a:ext uri="{FF2B5EF4-FFF2-40B4-BE49-F238E27FC236}">
                <a16:creationId xmlns:a16="http://schemas.microsoft.com/office/drawing/2014/main" id="{7322AC64-C36B-CBE5-A1A0-404013F88C7C}"/>
              </a:ext>
            </a:extLst>
          </p:cNvPr>
          <p:cNvSpPr txBox="1"/>
          <p:nvPr/>
        </p:nvSpPr>
        <p:spPr>
          <a:xfrm>
            <a:off x="2247727" y="5027033"/>
            <a:ext cx="914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</a:rPr>
              <a:t>SoC EXTREEM LAAG 10%</a:t>
            </a:r>
            <a:r>
              <a:rPr lang="nl-NL" sz="1600" noProof="0">
                <a:cs typeface="Arial" panose="020B0604020202020204" pitchFamily="34" charset="0"/>
              </a:rPr>
              <a:t>: ernstige vermogenslimiet! </a:t>
            </a: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</a:rPr>
              <a:t>Onmiddellijk opladen.</a:t>
            </a:r>
          </a:p>
        </p:txBody>
      </p:sp>
      <p:sp>
        <p:nvSpPr>
          <p:cNvPr id="38" name="TextBox 6">
            <a:extLst>
              <a:ext uri="{FF2B5EF4-FFF2-40B4-BE49-F238E27FC236}">
                <a16:creationId xmlns:a16="http://schemas.microsoft.com/office/drawing/2014/main" id="{B3DD5A7C-1C2A-C3B4-A2F4-59642CC8B346}"/>
              </a:ext>
            </a:extLst>
          </p:cNvPr>
          <p:cNvSpPr txBox="1"/>
          <p:nvPr/>
        </p:nvSpPr>
        <p:spPr>
          <a:xfrm>
            <a:off x="2247727" y="4228016"/>
            <a:ext cx="914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</a:rPr>
              <a:t>SoC ZEER LAAG 15%</a:t>
            </a:r>
            <a:r>
              <a:rPr lang="nl-NL" sz="1600" noProof="0">
                <a:cs typeface="Arial" panose="020B0604020202020204" pitchFamily="34" charset="0"/>
              </a:rPr>
              <a:t>: vermogen zeer beperkt. </a:t>
            </a: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</a:rPr>
              <a:t>Nu laden.</a:t>
            </a:r>
          </a:p>
        </p:txBody>
      </p:sp>
      <p:sp>
        <p:nvSpPr>
          <p:cNvPr id="39" name="Titolo 11">
            <a:extLst>
              <a:ext uri="{FF2B5EF4-FFF2-40B4-BE49-F238E27FC236}">
                <a16:creationId xmlns:a16="http://schemas.microsoft.com/office/drawing/2014/main" id="{369D14B9-594F-D3FF-56C8-DCE9EBDCCB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025" y="374150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Juist</a:t>
            </a:r>
            <a:r>
              <a:rPr lang="nl-NL" sz="3200" cap="all" noProof="0">
                <a:latin typeface="+mn-lt"/>
              </a:rPr>
              <a:t>/</a:t>
            </a:r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onjuist antwoord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49964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4D0CF-AFFC-5339-898E-54BF7251B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1">
            <a:extLst>
              <a:ext uri="{FF2B5EF4-FFF2-40B4-BE49-F238E27FC236}">
                <a16:creationId xmlns:a16="http://schemas.microsoft.com/office/drawing/2014/main" id="{4FAE4F74-C5CF-B928-8EAC-BD86CFE9E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nl-NL" noProof="0"/>
              <a:t>Vraag 2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B46CD4B-971F-AD1B-2708-9007A64A4FED}"/>
              </a:ext>
            </a:extLst>
          </p:cNvPr>
          <p:cNvSpPr txBox="1"/>
          <p:nvPr/>
        </p:nvSpPr>
        <p:spPr>
          <a:xfrm>
            <a:off x="6323233" y="2555678"/>
            <a:ext cx="5528024" cy="97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nl-NL" sz="1600" noProof="0"/>
              <a:t>Als de acculading tot onder 15% daalt, moet de verbrandingsmotor ter compensatie bij maximale belasting werken, waardoor het rijden luidruchtig en minder comfortabel wordt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D961C72-04F6-DADE-6AC6-EBD58C75AF34}"/>
              </a:ext>
            </a:extLst>
          </p:cNvPr>
          <p:cNvSpPr txBox="1"/>
          <p:nvPr/>
        </p:nvSpPr>
        <p:spPr>
          <a:xfrm>
            <a:off x="6323233" y="3690075"/>
            <a:ext cx="5528024" cy="9789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nl-NL" sz="1600" noProof="0"/>
              <a:t>Omdat er slechts een paar kilometer actieradius overblijft, met het risico dat de auto stil komt te staan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7325D3DD-6E5C-9D11-2513-C5646B9BC316}"/>
              </a:ext>
            </a:extLst>
          </p:cNvPr>
          <p:cNvSpPr txBox="1"/>
          <p:nvPr/>
        </p:nvSpPr>
        <p:spPr>
          <a:xfrm>
            <a:off x="6323233" y="4831449"/>
            <a:ext cx="5528024" cy="9789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nl-NL" sz="1600" noProof="0"/>
              <a:t>Omdat het aandrijfkoppel door de verbrandingsmotor moet worden geleverd in plaats van de elektrische motor, waardoor het verbruik toeneemt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2C1C71CB-0EBB-B19E-002A-240DDA59921A}"/>
              </a:ext>
            </a:extLst>
          </p:cNvPr>
          <p:cNvSpPr txBox="1"/>
          <p:nvPr/>
        </p:nvSpPr>
        <p:spPr>
          <a:xfrm>
            <a:off x="6323233" y="2065897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nl-NL" sz="1400" i="1" noProof="0">
                <a:cs typeface="Arial" panose="020B0604020202020204" pitchFamily="34" charset="0"/>
                <a:sym typeface="Arial"/>
              </a:rPr>
              <a:t>Selecteer het juiste antwoord</a:t>
            </a: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C9621B39-07A9-0114-E92B-DE5DCCFEA338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7" name="Rettangolo con angoli arrotondati 6">
              <a:extLst>
                <a:ext uri="{FF2B5EF4-FFF2-40B4-BE49-F238E27FC236}">
                  <a16:creationId xmlns:a16="http://schemas.microsoft.com/office/drawing/2014/main" id="{E781D233-75EA-FF55-6C81-096730E3961D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" name="Rettangolo con angoli in alto arrotondati 7">
              <a:extLst>
                <a:ext uri="{FF2B5EF4-FFF2-40B4-BE49-F238E27FC236}">
                  <a16:creationId xmlns:a16="http://schemas.microsoft.com/office/drawing/2014/main" id="{5280D38E-7E86-07B3-62BD-4529508BAFB8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9" name="Gruppo 8">
            <a:extLst>
              <a:ext uri="{FF2B5EF4-FFF2-40B4-BE49-F238E27FC236}">
                <a16:creationId xmlns:a16="http://schemas.microsoft.com/office/drawing/2014/main" id="{4BC9A5E0-2393-1ACE-9EA0-3D2774213036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A0571C48-F58B-4067-4396-E8DC3E07E1A4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800" b="1" noProof="0"/>
                <a:t>L</a:t>
              </a:r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F97A7B64-F85A-8CE8-0815-4C994C98C1F5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800" b="1" noProof="0"/>
                <a:t>E</a:t>
              </a:r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302D81A5-6324-FA31-8F20-F4ECC7D05F00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400" noProof="0"/>
                <a:t>A</a:t>
              </a: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B0ECFC29-C03D-6AF2-D5D7-7A90364D3412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400" noProof="0"/>
                <a:t>P</a:t>
              </a:r>
            </a:p>
          </p:txBody>
        </p:sp>
      </p:grpSp>
      <p:sp>
        <p:nvSpPr>
          <p:cNvPr id="20" name="Rettangolo 19">
            <a:extLst>
              <a:ext uri="{FF2B5EF4-FFF2-40B4-BE49-F238E27FC236}">
                <a16:creationId xmlns:a16="http://schemas.microsoft.com/office/drawing/2014/main" id="{E949C6EB-9C1A-DCDA-D313-41B5F20370FF}"/>
              </a:ext>
            </a:extLst>
          </p:cNvPr>
          <p:cNvSpPr/>
          <p:nvPr/>
        </p:nvSpPr>
        <p:spPr>
          <a:xfrm>
            <a:off x="9945098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EAD859FB-C483-1074-7A74-5FD66471F781}"/>
              </a:ext>
            </a:extLst>
          </p:cNvPr>
          <p:cNvSpPr/>
          <p:nvPr/>
        </p:nvSpPr>
        <p:spPr>
          <a:xfrm>
            <a:off x="10343627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53ADAF09-6BF7-5EDE-978E-32725A501BB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214BE9C9-653F-6C57-C8F4-09478A9D36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E0150EB9-ABEB-A660-B52F-49711B1173B0}"/>
              </a:ext>
            </a:extLst>
          </p:cNvPr>
          <p:cNvSpPr/>
          <p:nvPr/>
        </p:nvSpPr>
        <p:spPr>
          <a:xfrm flipH="1">
            <a:off x="2599809" y="1381125"/>
            <a:ext cx="3268957" cy="172182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Waarom is het belangrijk </a:t>
            </a:r>
            <a:b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dat de acculading nooit </a:t>
            </a:r>
            <a:b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tot onder </a:t>
            </a: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15%</a:t>
            </a: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daalt?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17095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439DF-D558-1B23-81E1-8E0EDEBA8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09A48CDB-5E6D-2AC7-B957-B2EEA360BFA1}"/>
              </a:ext>
            </a:extLst>
          </p:cNvPr>
          <p:cNvSpPr txBox="1"/>
          <p:nvPr/>
        </p:nvSpPr>
        <p:spPr>
          <a:xfrm>
            <a:off x="652462" y="2033246"/>
            <a:ext cx="4555642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Er zou nooit op deze manier met de Leapmotor B10 REEV moeten worden gereden.</a:t>
            </a:r>
          </a:p>
          <a:p>
            <a:pPr lvl="0">
              <a:spcAft>
                <a:spcPts val="1200"/>
              </a:spcAft>
              <a:defRPr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SOC mag nooit lager zijn dan 15%</a:t>
            </a:r>
            <a:r>
              <a:rPr lang="nl-NL" sz="1600" noProof="0">
                <a:cs typeface="Arial" panose="020B0604020202020204" pitchFamily="34" charset="0"/>
              </a:rPr>
              <a:t>, omdat in dit geval het vermogen beperkt is en de verbrandingsmotor bij maximale belasting begint te werken 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om te compenseren en daardoor rumoerig en oncomfortabel wordt. </a:t>
            </a:r>
          </a:p>
        </p:txBody>
      </p:sp>
      <p:sp>
        <p:nvSpPr>
          <p:cNvPr id="3" name="Titolo 11">
            <a:extLst>
              <a:ext uri="{FF2B5EF4-FFF2-40B4-BE49-F238E27FC236}">
                <a16:creationId xmlns:a16="http://schemas.microsoft.com/office/drawing/2014/main" id="{34C25165-FD12-FD55-18B1-9D7C50075E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025" y="374150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Juist</a:t>
            </a:r>
            <a:r>
              <a:rPr lang="nl-NL" sz="3200" cap="all" noProof="0">
                <a:latin typeface="+mn-lt"/>
              </a:rPr>
              <a:t>/</a:t>
            </a:r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onjuist antwoord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9C44243-09AE-CD11-D283-BC6E6663A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6506" y="1459230"/>
            <a:ext cx="6535062" cy="43344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1252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15709-5178-EC2F-E51B-8BA619027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B4F27B4-D877-7561-C7C7-0EF246D74C8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0D48C403-10B5-6992-F455-8B18BA73C25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B10 REEV - Agenda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20C94B4C-5609-E8AB-08C4-A71BF35FDE77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nl-NL" sz="2000" noProof="0">
                <a:solidFill>
                  <a:schemeClr val="tx1"/>
                </a:solidFill>
              </a:rPr>
              <a:t>Inleiding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BC89A49-2921-CF22-7BF9-90E8B9F0D2CE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nl-NL" sz="2000" noProof="0"/>
              <a:t>De REEV-technologie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3AE305D-7D06-B75E-1DC4-846268BF0026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nl-NL" sz="2000" noProof="0"/>
              <a:t>Conclusie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934492A-67AD-28D4-1AE4-C7A1A21B8B7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nl-NL" sz="2000" noProof="0"/>
              <a:t>Technische gegevens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A77CA7-99F8-0C7F-2380-2B572E0DC8BB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nl-NL" sz="2000" noProof="0"/>
              <a:t>Jouw rol vormt de sleutel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D319F36-6F5C-00C4-1E83-CB1F12B93191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nl-NL" sz="2000" noProof="0"/>
              <a:t>Reizen met onze klant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2B14CD2-7E83-5DFE-548D-E99F17C8EAE3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nl-NL" sz="2000" noProof="0"/>
              <a:t>Eindquiz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461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  <p:bldP spid="9" grpId="0" build="p"/>
      <p:bldP spid="10" grpId="0" build="p"/>
      <p:bldP spid="1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F8C77A-B935-CD77-9599-19EFE654E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1">
            <a:extLst>
              <a:ext uri="{FF2B5EF4-FFF2-40B4-BE49-F238E27FC236}">
                <a16:creationId xmlns:a16="http://schemas.microsoft.com/office/drawing/2014/main" id="{2C5558E5-6A66-9322-3AC0-01F64DD45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nl-NL" noProof="0"/>
              <a:t>Vraag 3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E7E5733-0313-ECE3-5D62-8BAEF47F4E88}"/>
              </a:ext>
            </a:extLst>
          </p:cNvPr>
          <p:cNvSpPr txBox="1"/>
          <p:nvPr/>
        </p:nvSpPr>
        <p:spPr>
          <a:xfrm>
            <a:off x="6323233" y="2555679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nl-NL" noProof="0"/>
              <a:t>EV+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618DCBB-5398-8FB4-6000-DDBE3B0CF118}"/>
              </a:ext>
            </a:extLst>
          </p:cNvPr>
          <p:cNvSpPr txBox="1"/>
          <p:nvPr/>
        </p:nvSpPr>
        <p:spPr>
          <a:xfrm>
            <a:off x="6323233" y="4943492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nl-NL" noProof="0" dirty="0"/>
              <a:t>VOEDING+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13C0BC0-E9BE-392E-A51B-69B8F9F85EB2}"/>
              </a:ext>
            </a:extLst>
          </p:cNvPr>
          <p:cNvSpPr txBox="1"/>
          <p:nvPr/>
        </p:nvSpPr>
        <p:spPr>
          <a:xfrm>
            <a:off x="6323233" y="3350576"/>
            <a:ext cx="5528024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nl-NL" noProof="0"/>
              <a:t>EV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68B910D0-4F2B-60FF-F6BC-1A63B3927452}"/>
              </a:ext>
            </a:extLst>
          </p:cNvPr>
          <p:cNvSpPr txBox="1"/>
          <p:nvPr/>
        </p:nvSpPr>
        <p:spPr>
          <a:xfrm>
            <a:off x="6323233" y="4145473"/>
            <a:ext cx="5528024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nl-NL" noProof="0" dirty="0"/>
              <a:t>BRANDSTOF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1C4D9CB3-63C5-3CC8-9B19-47416D1C9D5A}"/>
              </a:ext>
            </a:extLst>
          </p:cNvPr>
          <p:cNvSpPr txBox="1"/>
          <p:nvPr/>
        </p:nvSpPr>
        <p:spPr>
          <a:xfrm>
            <a:off x="6323233" y="2065897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nl-NL" sz="1400" i="1" noProof="0">
                <a:cs typeface="Arial" panose="020B0604020202020204" pitchFamily="34" charset="0"/>
                <a:sym typeface="Arial"/>
              </a:rPr>
              <a:t>Selecteer de juiste antwoorden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2ADC7B08-19BC-E740-D4DA-4CD30D11E4A4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8" name="Rettangolo con angoli arrotondati 7">
              <a:extLst>
                <a:ext uri="{FF2B5EF4-FFF2-40B4-BE49-F238E27FC236}">
                  <a16:creationId xmlns:a16="http://schemas.microsoft.com/office/drawing/2014/main" id="{B68807D6-28A2-CF84-4120-8061B47A286F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" name="Rettangolo con angoli in alto arrotondati 8">
              <a:extLst>
                <a:ext uri="{FF2B5EF4-FFF2-40B4-BE49-F238E27FC236}">
                  <a16:creationId xmlns:a16="http://schemas.microsoft.com/office/drawing/2014/main" id="{98F382A2-19FC-FF4A-9190-8F4BF361403B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0" name="Gruppo 9">
            <a:extLst>
              <a:ext uri="{FF2B5EF4-FFF2-40B4-BE49-F238E27FC236}">
                <a16:creationId xmlns:a16="http://schemas.microsoft.com/office/drawing/2014/main" id="{4F4D649D-04ED-B577-4333-EDD1DC45E0CB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DF12BD26-EBA2-8187-7A72-17938B3660A7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800" b="1" noProof="0"/>
                <a:t>L</a:t>
              </a:r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D8C71F77-2B2D-897D-0AB4-6BA4CFDCB337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800" b="1" noProof="0"/>
                <a:t>E</a:t>
              </a: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C777FF2A-7A9A-0882-0709-B1C41BF0D598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800" b="1" noProof="0"/>
                <a:t>A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1E2FD9A0-BDB2-A0A2-89C0-439B412F1193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400" noProof="0"/>
                <a:t>P</a:t>
              </a:r>
            </a:p>
          </p:txBody>
        </p:sp>
      </p:grpSp>
      <p:sp>
        <p:nvSpPr>
          <p:cNvPr id="22" name="Rettangolo 21">
            <a:extLst>
              <a:ext uri="{FF2B5EF4-FFF2-40B4-BE49-F238E27FC236}">
                <a16:creationId xmlns:a16="http://schemas.microsoft.com/office/drawing/2014/main" id="{4597D84A-8C83-47B2-9696-6701C1C7BFED}"/>
              </a:ext>
            </a:extLst>
          </p:cNvPr>
          <p:cNvSpPr/>
          <p:nvPr/>
        </p:nvSpPr>
        <p:spPr>
          <a:xfrm>
            <a:off x="9945098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89F2C327-96CA-9EF4-E705-3F52D5C4F7E2}"/>
              </a:ext>
            </a:extLst>
          </p:cNvPr>
          <p:cNvSpPr/>
          <p:nvPr/>
        </p:nvSpPr>
        <p:spPr>
          <a:xfrm>
            <a:off x="10343627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61D7D3F-0170-02EC-3B68-7071DEE80F10}"/>
              </a:ext>
            </a:extLst>
          </p:cNvPr>
          <p:cNvSpPr/>
          <p:nvPr/>
        </p:nvSpPr>
        <p:spPr>
          <a:xfrm>
            <a:off x="10744123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315ADEAE-795F-5FAE-F41B-A4CC403A37D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807A1A37-D6CD-5C1A-4068-F9891FE35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072B40C6-3631-F1D7-54A7-FE6464FAA28E}"/>
              </a:ext>
            </a:extLst>
          </p:cNvPr>
          <p:cNvSpPr/>
          <p:nvPr/>
        </p:nvSpPr>
        <p:spPr>
          <a:xfrm flipH="1">
            <a:off x="2656958" y="1438275"/>
            <a:ext cx="3096141" cy="172182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Welke </a:t>
            </a: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2 energiemodi</a:t>
            </a:r>
            <a:r>
              <a:rPr lang="nl-NL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raden we voor de meeste rijsituaties aan?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44449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199CE-B7CA-ABF7-F87A-343C67EA5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17FB9043-FEAA-0056-143C-9B3219321E00}"/>
              </a:ext>
            </a:extLst>
          </p:cNvPr>
          <p:cNvSpPr txBox="1"/>
          <p:nvPr/>
        </p:nvSpPr>
        <p:spPr>
          <a:xfrm>
            <a:off x="581026" y="1463120"/>
            <a:ext cx="106181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sz="1600" noProof="0">
                <a:cs typeface="Arial" panose="020B0604020202020204" pitchFamily="34" charset="0"/>
              </a:rPr>
              <a:t>De REEV-technologie biedt vier adaptieve energiemodi om het energiebeheer en het gedrag van het voertuig aan de behoeften van de bestuurder aan te passen. 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Als het gaat om dagelijks rijden, kunnen voor algemeen gebruik 2 modi aan de klant worden voorgesteld</a:t>
            </a:r>
            <a:r>
              <a:rPr lang="nl-NL" sz="1600" noProof="0"/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A37813F-EC58-CB16-E56E-DCCA2001EC8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6191"/>
          <a:stretch>
            <a:fillRect/>
          </a:stretch>
        </p:blipFill>
        <p:spPr>
          <a:xfrm>
            <a:off x="729880" y="2806804"/>
            <a:ext cx="836601" cy="1618608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23E7CD87-71DD-E674-A818-59E56547B2EC}"/>
              </a:ext>
            </a:extLst>
          </p:cNvPr>
          <p:cNvSpPr txBox="1"/>
          <p:nvPr/>
        </p:nvSpPr>
        <p:spPr>
          <a:xfrm>
            <a:off x="1677527" y="2775527"/>
            <a:ext cx="9257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Modus EV: </a:t>
            </a:r>
            <a:r>
              <a:rPr lang="nl-NL" sz="1600" noProof="0">
                <a:cs typeface="Arial" panose="020B0604020202020204" pitchFamily="34" charset="0"/>
              </a:rPr>
              <a:t>maakt het mogelijk om dagelijks elektrisch rijplezier te combineren met energie- en kostenefficiëntie 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145E2E2-1831-5C32-896C-4638DBDCEB7F}"/>
              </a:ext>
            </a:extLst>
          </p:cNvPr>
          <p:cNvSpPr txBox="1"/>
          <p:nvPr/>
        </p:nvSpPr>
        <p:spPr>
          <a:xfrm>
            <a:off x="581025" y="4945328"/>
            <a:ext cx="1101781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sz="1600" b="1" noProof="0">
                <a:solidFill>
                  <a:schemeClr val="accent1"/>
                </a:solidFill>
              </a:rPr>
              <a:t>De andere 2 modi worden in plaats daarvan gebruikt om specifieke behoeften/situaties te beheren die zich tijdens het rijden kunnen voordoen.</a:t>
            </a:r>
          </a:p>
          <a:p>
            <a:pPr lvl="0">
              <a:defRPr/>
            </a:pPr>
            <a:endParaRPr lang="en-US" sz="1600" noProof="0" dirty="0"/>
          </a:p>
          <a:p>
            <a:pPr lvl="0">
              <a:defRPr/>
            </a:pPr>
            <a:r>
              <a:rPr lang="nl-NL" sz="1600" noProof="0"/>
              <a:t>We zullen ze over een aantal minuten bespreken, wanneer we onze klant ontmoeten.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0326969-67AE-6438-04DA-66B42CEE291E}"/>
              </a:ext>
            </a:extLst>
          </p:cNvPr>
          <p:cNvSpPr txBox="1"/>
          <p:nvPr/>
        </p:nvSpPr>
        <p:spPr>
          <a:xfrm>
            <a:off x="1677527" y="3969631"/>
            <a:ext cx="9257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Modus</a:t>
            </a:r>
            <a:r>
              <a:rPr lang="nl-NL" sz="1600" noProof="0" dirty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BRANDSTOF</a:t>
            </a:r>
            <a:r>
              <a:rPr lang="nl-NL" sz="1600" b="1" dirty="0">
                <a:solidFill>
                  <a:schemeClr val="accent1"/>
                </a:solidFill>
                <a:cs typeface="Arial" panose="020B0604020202020204" pitchFamily="34" charset="0"/>
              </a:rPr>
              <a:t>:</a:t>
            </a:r>
            <a:r>
              <a:rPr lang="nl-NL" sz="1600" noProof="0" dirty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nl-NL" sz="1600" dirty="0">
                <a:cs typeface="Arial" panose="020B0604020202020204" pitchFamily="34" charset="0"/>
              </a:rPr>
              <a:t>deze modus maakt soepel rijden mogelijk in geval van beperkte toegang tot laadstations</a:t>
            </a:r>
          </a:p>
        </p:txBody>
      </p:sp>
      <p:sp>
        <p:nvSpPr>
          <p:cNvPr id="3" name="Titolo 11">
            <a:extLst>
              <a:ext uri="{FF2B5EF4-FFF2-40B4-BE49-F238E27FC236}">
                <a16:creationId xmlns:a16="http://schemas.microsoft.com/office/drawing/2014/main" id="{7BEB157C-0202-BBBD-641E-0EA15709A0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025" y="374150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Juist</a:t>
            </a:r>
            <a:r>
              <a:rPr lang="nl-NL" sz="3200" cap="all" noProof="0">
                <a:latin typeface="+mn-lt"/>
              </a:rPr>
              <a:t>/</a:t>
            </a:r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onjuist antwoord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5373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98088-C227-FAE4-9D32-C31BBED6F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1">
            <a:extLst>
              <a:ext uri="{FF2B5EF4-FFF2-40B4-BE49-F238E27FC236}">
                <a16:creationId xmlns:a16="http://schemas.microsoft.com/office/drawing/2014/main" id="{12048BAC-E94B-B1C9-55F7-E76271F7C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nl-NL" noProof="0"/>
              <a:t>Vraag 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FA11C304-4801-3AB6-34D8-C5326370C8E2}"/>
              </a:ext>
            </a:extLst>
          </p:cNvPr>
          <p:cNvSpPr txBox="1"/>
          <p:nvPr/>
        </p:nvSpPr>
        <p:spPr>
          <a:xfrm>
            <a:off x="6323233" y="2555679"/>
            <a:ext cx="5528024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nl-NL" noProof="0"/>
              <a:t>Via infotainment: Startpagina → Instellingen → Rijden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711F562E-B8E8-268C-7476-00E6A74CEC0D}"/>
              </a:ext>
            </a:extLst>
          </p:cNvPr>
          <p:cNvSpPr txBox="1"/>
          <p:nvPr/>
        </p:nvSpPr>
        <p:spPr>
          <a:xfrm>
            <a:off x="6323233" y="4943492"/>
            <a:ext cx="5528024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nl-NL" noProof="0"/>
              <a:t>Via infotainment in het menu "Snelle actie"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6B13A3E6-8A9C-740B-8316-F0B3CFBED0A9}"/>
              </a:ext>
            </a:extLst>
          </p:cNvPr>
          <p:cNvSpPr txBox="1"/>
          <p:nvPr/>
        </p:nvSpPr>
        <p:spPr>
          <a:xfrm>
            <a:off x="6323233" y="3350576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nl-NL" noProof="0">
                <a:cs typeface="Arial" panose="020B0604020202020204" pitchFamily="34" charset="0"/>
              </a:rPr>
              <a:t>Met de speciale "draaischakelaar" op de tunnelconsole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85D9BA81-8805-265F-ECB7-0C7287554FCD}"/>
              </a:ext>
            </a:extLst>
          </p:cNvPr>
          <p:cNvSpPr txBox="1"/>
          <p:nvPr/>
        </p:nvSpPr>
        <p:spPr>
          <a:xfrm>
            <a:off x="6323233" y="4145473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nl-NL" noProof="0">
                <a:cs typeface="Arial" panose="020B0604020202020204" pitchFamily="34" charset="0"/>
              </a:rPr>
              <a:t>Via het instrumentenpaneel door de linker bedieningscommando's op het stuur te navigeren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AC69CEA2-BE01-EFCC-D6A6-E2D2C58A8F63}"/>
              </a:ext>
            </a:extLst>
          </p:cNvPr>
          <p:cNvSpPr txBox="1"/>
          <p:nvPr/>
        </p:nvSpPr>
        <p:spPr>
          <a:xfrm>
            <a:off x="6323233" y="2065897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nl-NL" sz="1400" i="1" noProof="0">
                <a:cs typeface="Arial" panose="020B0604020202020204" pitchFamily="34" charset="0"/>
                <a:sym typeface="Arial"/>
              </a:rPr>
              <a:t>Selecteer de twee juiste antwoorden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7AB841DE-C609-C97E-125F-764DBC258116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9" name="Rettangolo con angoli arrotondati 8">
              <a:extLst>
                <a:ext uri="{FF2B5EF4-FFF2-40B4-BE49-F238E27FC236}">
                  <a16:creationId xmlns:a16="http://schemas.microsoft.com/office/drawing/2014/main" id="{AEBEE8EB-390E-9A40-FC51-BA9452FA6E14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Rettangolo con angoli in alto arrotondati 9">
              <a:extLst>
                <a:ext uri="{FF2B5EF4-FFF2-40B4-BE49-F238E27FC236}">
                  <a16:creationId xmlns:a16="http://schemas.microsoft.com/office/drawing/2014/main" id="{BF186D2E-377E-079A-175F-ADBF98703DBC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80128321-A337-1544-FDEF-F238368934D5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1BF8DE5F-7ED9-164B-0702-01C9F985262E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800" b="1" noProof="0"/>
                <a:t>L</a:t>
              </a: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0F33ED71-411A-7EE6-572E-9FFE30D02D16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800" b="1" noProof="0"/>
                <a:t>E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252F09BD-32DA-F9D9-6446-272F05B684D2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800" b="1" noProof="0"/>
                <a:t>A</a:t>
              </a: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A6D540C0-3F56-80E2-F033-31335F1FEC3A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800" b="1" noProof="0"/>
                <a:t>P</a:t>
              </a:r>
            </a:p>
          </p:txBody>
        </p:sp>
      </p:grpSp>
      <p:sp>
        <p:nvSpPr>
          <p:cNvPr id="23" name="Rettangolo 22">
            <a:extLst>
              <a:ext uri="{FF2B5EF4-FFF2-40B4-BE49-F238E27FC236}">
                <a16:creationId xmlns:a16="http://schemas.microsoft.com/office/drawing/2014/main" id="{86059BBA-45EC-01D9-DD48-A4F4CCDC7636}"/>
              </a:ext>
            </a:extLst>
          </p:cNvPr>
          <p:cNvSpPr/>
          <p:nvPr/>
        </p:nvSpPr>
        <p:spPr>
          <a:xfrm>
            <a:off x="9945098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50C3565C-A368-0E1E-015D-8A617A252791}"/>
              </a:ext>
            </a:extLst>
          </p:cNvPr>
          <p:cNvSpPr/>
          <p:nvPr/>
        </p:nvSpPr>
        <p:spPr>
          <a:xfrm>
            <a:off x="10343627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BA23DDE1-3D52-DD57-1DB2-180855117433}"/>
              </a:ext>
            </a:extLst>
          </p:cNvPr>
          <p:cNvSpPr/>
          <p:nvPr/>
        </p:nvSpPr>
        <p:spPr>
          <a:xfrm>
            <a:off x="10744123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D1F2D0D9-C8C0-3AF7-9F02-323098FC467F}"/>
              </a:ext>
            </a:extLst>
          </p:cNvPr>
          <p:cNvSpPr/>
          <p:nvPr/>
        </p:nvSpPr>
        <p:spPr>
          <a:xfrm>
            <a:off x="11153321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7B037609-CF23-5AC5-405C-39B6BA4A599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65F20A33-3E42-0943-1A3A-DB1307C890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0B63746E-C2D2-5E67-8242-E5278A14021D}"/>
              </a:ext>
            </a:extLst>
          </p:cNvPr>
          <p:cNvSpPr/>
          <p:nvPr/>
        </p:nvSpPr>
        <p:spPr>
          <a:xfrm flipH="1">
            <a:off x="2818882" y="1487510"/>
            <a:ext cx="2772292" cy="172182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Je hebt de auto getest, dus op dit punt zou je moeten weten hoe je een specifieke </a:t>
            </a: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Energiemodus</a:t>
            </a: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kunt inschakelen…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4616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5EA2B-6321-4F69-F84B-328FE368A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1">
            <a:extLst>
              <a:ext uri="{FF2B5EF4-FFF2-40B4-BE49-F238E27FC236}">
                <a16:creationId xmlns:a16="http://schemas.microsoft.com/office/drawing/2014/main" id="{D3ECE39F-ECE1-C11B-C861-18A37DA8B7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025" y="374150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Juist</a:t>
            </a:r>
            <a:r>
              <a:rPr lang="nl-NL" sz="3200" cap="all" noProof="0">
                <a:latin typeface="+mn-lt"/>
              </a:rPr>
              <a:t>/</a:t>
            </a:r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onjuist antwoord</a:t>
            </a:r>
          </a:p>
        </p:txBody>
      </p:sp>
      <p:pic>
        <p:nvPicPr>
          <p:cNvPr id="4" name="Immagine 3" descr="Immagine che contiene testo, veicolo, multimediale, automobile&#10;&#10;Il contenuto generato dall'IA potrebbe non essere corretto.">
            <a:extLst>
              <a:ext uri="{FF2B5EF4-FFF2-40B4-BE49-F238E27FC236}">
                <a16:creationId xmlns:a16="http://schemas.microsoft.com/office/drawing/2014/main" id="{6C3227F7-4934-2E5F-A5FA-47DB0026546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26" y="2433916"/>
            <a:ext cx="3686551" cy="2457701"/>
          </a:xfrm>
          <a:prstGeom prst="rect">
            <a:avLst/>
          </a:prstGeom>
        </p:spPr>
      </p:pic>
      <p:pic>
        <p:nvPicPr>
          <p:cNvPr id="6" name="Immagine 5" descr="Immagine che contiene testo, automobile, veicolo, multimediale&#10;&#10;Il contenuto generato dall'IA potrebbe non essere corretto.">
            <a:extLst>
              <a:ext uri="{FF2B5EF4-FFF2-40B4-BE49-F238E27FC236}">
                <a16:creationId xmlns:a16="http://schemas.microsoft.com/office/drawing/2014/main" id="{D7D3F883-FB00-EDF8-C091-020335F972F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834" y="2400949"/>
            <a:ext cx="3736002" cy="2490668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C547129C-D8F9-CAFD-E3A4-5A49B512F56A}"/>
              </a:ext>
            </a:extLst>
          </p:cNvPr>
          <p:cNvSpPr/>
          <p:nvPr/>
        </p:nvSpPr>
        <p:spPr>
          <a:xfrm>
            <a:off x="681039" y="1363678"/>
            <a:ext cx="10917625" cy="435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>
                <a:solidFill>
                  <a:schemeClr val="tx1"/>
                </a:solidFill>
              </a:rPr>
              <a:t>De energiemodi kunnen op twee manieren geselecteerd worden: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7E88901-3A81-A88F-7211-8B85D37CEB65}"/>
              </a:ext>
            </a:extLst>
          </p:cNvPr>
          <p:cNvSpPr/>
          <p:nvPr/>
        </p:nvSpPr>
        <p:spPr>
          <a:xfrm>
            <a:off x="681040" y="1965695"/>
            <a:ext cx="3958012" cy="4352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>
                <a:solidFill>
                  <a:schemeClr val="bg1"/>
                </a:solidFill>
              </a:rPr>
              <a:t>Vanuit het menu Instellingen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8A32BC87-CD9A-418D-9506-DE4B23E7F366}"/>
              </a:ext>
            </a:extLst>
          </p:cNvPr>
          <p:cNvSpPr/>
          <p:nvPr/>
        </p:nvSpPr>
        <p:spPr>
          <a:xfrm>
            <a:off x="6956981" y="1965695"/>
            <a:ext cx="4641682" cy="4352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>
                <a:solidFill>
                  <a:schemeClr val="bg1"/>
                </a:solidFill>
              </a:rPr>
              <a:t>Vanuit het menu Snelle actie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09801963-F132-D14E-7FC6-F1D98F59C52E}"/>
              </a:ext>
            </a:extLst>
          </p:cNvPr>
          <p:cNvSpPr/>
          <p:nvPr/>
        </p:nvSpPr>
        <p:spPr>
          <a:xfrm>
            <a:off x="681039" y="5805377"/>
            <a:ext cx="10917625" cy="435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i="1">
                <a:solidFill>
                  <a:schemeClr val="tx1"/>
                </a:solidFill>
              </a:rPr>
              <a:t>Klik op de blauwe vakjes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06446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0CC2D-EE4B-812D-2A1B-1F5FB6F14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A764E7-F1CB-C69B-16C0-A412F74F8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RAPPORT</a:t>
            </a:r>
          </a:p>
        </p:txBody>
      </p:sp>
      <p:pic>
        <p:nvPicPr>
          <p:cNvPr id="12" name="Immagine 11" descr="Immagine che contiene schizzo, disegno, Line 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CA2DF9A1-5B90-0381-085F-768A91423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58"/>
          <a:stretch>
            <a:fillRect/>
          </a:stretch>
        </p:blipFill>
        <p:spPr>
          <a:xfrm>
            <a:off x="5300475" y="1003690"/>
            <a:ext cx="6372030" cy="5143958"/>
          </a:xfrm>
          <a:prstGeom prst="rect">
            <a:avLst/>
          </a:prstGeom>
        </p:spPr>
      </p:pic>
      <p:pic>
        <p:nvPicPr>
          <p:cNvPr id="4" name="Immagine 3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236FA0DC-CA6B-5323-0EAD-719F00B5199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>
            <a:off x="4556225" y="875307"/>
            <a:ext cx="4789353" cy="3033443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CE500BB-34DA-8889-559C-2A45863C99E6}"/>
              </a:ext>
            </a:extLst>
          </p:cNvPr>
          <p:cNvSpPr txBox="1"/>
          <p:nvPr/>
        </p:nvSpPr>
        <p:spPr>
          <a:xfrm>
            <a:off x="869951" y="4120801"/>
            <a:ext cx="5667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nl-NL" sz="2400" b="1" noProof="0">
                <a:solidFill>
                  <a:schemeClr val="accent1"/>
                </a:solidFill>
                <a:cs typeface="Arial" panose="020B0604020202020204" pitchFamily="34" charset="0"/>
              </a:rPr>
              <a:t>Wat denk je ervan om onze klant te ontmoeten en hem te trainen over hoe je hem het beste kunt adviseren over het gebruik van energiemodi?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148F51FA-E400-44BF-B994-B21A75D8D976}"/>
              </a:ext>
            </a:extLst>
          </p:cNvPr>
          <p:cNvSpPr/>
          <p:nvPr/>
        </p:nvSpPr>
        <p:spPr>
          <a:xfrm>
            <a:off x="4699551" y="1314450"/>
            <a:ext cx="3777700" cy="2443523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sz="2800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Gefeliciteerd!</a:t>
            </a:r>
          </a:p>
          <a:p>
            <a:pPr lvl="0" algn="ctr">
              <a:spcAft>
                <a:spcPts val="1200"/>
              </a:spcAft>
              <a:defRPr/>
            </a:pP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Jouw kennisaccu is 100% geladen. Je bent volledig geladen en klaar om klanten met vertrouwen in het gebruik van energiemodi te begeleiden.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4F186EA0-BA68-335D-9D74-44B0EC530DBA}"/>
              </a:ext>
            </a:extLst>
          </p:cNvPr>
          <p:cNvGrpSpPr/>
          <p:nvPr/>
        </p:nvGrpSpPr>
        <p:grpSpPr>
          <a:xfrm>
            <a:off x="744904" y="1487979"/>
            <a:ext cx="2712421" cy="1052920"/>
            <a:chOff x="744904" y="1487979"/>
            <a:chExt cx="1922789" cy="746397"/>
          </a:xfrm>
        </p:grpSpPr>
        <p:grpSp>
          <p:nvGrpSpPr>
            <p:cNvPr id="21" name="Gruppo 20">
              <a:extLst>
                <a:ext uri="{FF2B5EF4-FFF2-40B4-BE49-F238E27FC236}">
                  <a16:creationId xmlns:a16="http://schemas.microsoft.com/office/drawing/2014/main" id="{7CC16DD7-BF2E-9F5A-6D0B-83D76F28D07C}"/>
                </a:ext>
              </a:extLst>
            </p:cNvPr>
            <p:cNvGrpSpPr/>
            <p:nvPr/>
          </p:nvGrpSpPr>
          <p:grpSpPr>
            <a:xfrm>
              <a:off x="744904" y="1487979"/>
              <a:ext cx="1922789" cy="715458"/>
              <a:chOff x="731840" y="3429000"/>
              <a:chExt cx="8371544" cy="2908535"/>
            </a:xfrm>
          </p:grpSpPr>
          <p:sp>
            <p:nvSpPr>
              <p:cNvPr id="22" name="Rettangolo con angoli arrotondati 21">
                <a:extLst>
                  <a:ext uri="{FF2B5EF4-FFF2-40B4-BE49-F238E27FC236}">
                    <a16:creationId xmlns:a16="http://schemas.microsoft.com/office/drawing/2014/main" id="{BFEC7CB9-5574-395E-CB78-4000DF9C8FB0}"/>
                  </a:ext>
                </a:extLst>
              </p:cNvPr>
              <p:cNvSpPr/>
              <p:nvPr/>
            </p:nvSpPr>
            <p:spPr>
              <a:xfrm>
                <a:off x="731840" y="3429000"/>
                <a:ext cx="7685354" cy="2908535"/>
              </a:xfrm>
              <a:prstGeom prst="roundRect">
                <a:avLst>
                  <a:gd name="adj" fmla="val 13456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noProof="0" dirty="0"/>
              </a:p>
            </p:txBody>
          </p:sp>
          <p:sp>
            <p:nvSpPr>
              <p:cNvPr id="23" name="Rettangolo con angoli in alto arrotondati 22">
                <a:extLst>
                  <a:ext uri="{FF2B5EF4-FFF2-40B4-BE49-F238E27FC236}">
                    <a16:creationId xmlns:a16="http://schemas.microsoft.com/office/drawing/2014/main" id="{0AE8102E-AEDE-6E07-5DA7-29232B549ABE}"/>
                  </a:ext>
                </a:extLst>
              </p:cNvPr>
              <p:cNvSpPr/>
              <p:nvPr/>
            </p:nvSpPr>
            <p:spPr>
              <a:xfrm rot="5400000">
                <a:off x="8029774" y="4537167"/>
                <a:ext cx="1461032" cy="686189"/>
              </a:xfrm>
              <a:prstGeom prst="round2SameRect">
                <a:avLst>
                  <a:gd name="adj1" fmla="val 35898"/>
                  <a:gd name="adj2" fmla="val 0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noProof="0" dirty="0"/>
              </a:p>
            </p:txBody>
          </p:sp>
        </p:grpSp>
        <p:grpSp>
          <p:nvGrpSpPr>
            <p:cNvPr id="24" name="Gruppo 23">
              <a:extLst>
                <a:ext uri="{FF2B5EF4-FFF2-40B4-BE49-F238E27FC236}">
                  <a16:creationId xmlns:a16="http://schemas.microsoft.com/office/drawing/2014/main" id="{1F3F4919-BFA8-F5DE-35BA-62BD11CAFE6F}"/>
                </a:ext>
              </a:extLst>
            </p:cNvPr>
            <p:cNvGrpSpPr/>
            <p:nvPr/>
          </p:nvGrpSpPr>
          <p:grpSpPr>
            <a:xfrm>
              <a:off x="850968" y="1565577"/>
              <a:ext cx="1568633" cy="359394"/>
              <a:chOff x="1747939" y="3684158"/>
              <a:chExt cx="5981680" cy="1370482"/>
            </a:xfrm>
          </p:grpSpPr>
          <p:sp>
            <p:nvSpPr>
              <p:cNvPr id="25" name="Rettangolo 24">
                <a:extLst>
                  <a:ext uri="{FF2B5EF4-FFF2-40B4-BE49-F238E27FC236}">
                    <a16:creationId xmlns:a16="http://schemas.microsoft.com/office/drawing/2014/main" id="{67B29AE4-8784-15BC-F1DC-4E2940AB0810}"/>
                  </a:ext>
                </a:extLst>
              </p:cNvPr>
              <p:cNvSpPr/>
              <p:nvPr/>
            </p:nvSpPr>
            <p:spPr>
              <a:xfrm>
                <a:off x="1747939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3600" b="1" noProof="0"/>
                  <a:t>L</a:t>
                </a:r>
              </a:p>
            </p:txBody>
          </p:sp>
          <p:sp>
            <p:nvSpPr>
              <p:cNvPr id="26" name="Rettangolo 25">
                <a:extLst>
                  <a:ext uri="{FF2B5EF4-FFF2-40B4-BE49-F238E27FC236}">
                    <a16:creationId xmlns:a16="http://schemas.microsoft.com/office/drawing/2014/main" id="{44887C5C-35E9-37F1-E5B1-44B8DB678184}"/>
                  </a:ext>
                </a:extLst>
              </p:cNvPr>
              <p:cNvSpPr/>
              <p:nvPr/>
            </p:nvSpPr>
            <p:spPr>
              <a:xfrm>
                <a:off x="3287631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3600" b="1" noProof="0"/>
                  <a:t>E</a:t>
                </a:r>
              </a:p>
            </p:txBody>
          </p:sp>
          <p:sp>
            <p:nvSpPr>
              <p:cNvPr id="27" name="Rettangolo 26">
                <a:extLst>
                  <a:ext uri="{FF2B5EF4-FFF2-40B4-BE49-F238E27FC236}">
                    <a16:creationId xmlns:a16="http://schemas.microsoft.com/office/drawing/2014/main" id="{1ED638A8-5BC4-71C6-68EC-CD639C1FBFE4}"/>
                  </a:ext>
                </a:extLst>
              </p:cNvPr>
              <p:cNvSpPr/>
              <p:nvPr/>
            </p:nvSpPr>
            <p:spPr>
              <a:xfrm>
                <a:off x="4822822" y="3684158"/>
                <a:ext cx="1371601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3600" b="1" noProof="0"/>
                  <a:t>A</a:t>
                </a:r>
              </a:p>
            </p:txBody>
          </p:sp>
          <p:sp>
            <p:nvSpPr>
              <p:cNvPr id="28" name="Rettangolo 27">
                <a:extLst>
                  <a:ext uri="{FF2B5EF4-FFF2-40B4-BE49-F238E27FC236}">
                    <a16:creationId xmlns:a16="http://schemas.microsoft.com/office/drawing/2014/main" id="{7A6C39AE-4AB8-0D54-5A10-475FA96739ED}"/>
                  </a:ext>
                </a:extLst>
              </p:cNvPr>
              <p:cNvSpPr/>
              <p:nvPr/>
            </p:nvSpPr>
            <p:spPr>
              <a:xfrm>
                <a:off x="6358022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3600" b="1" noProof="0"/>
                  <a:t>P</a:t>
                </a:r>
              </a:p>
            </p:txBody>
          </p:sp>
        </p:grp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E197FF19-9FE9-3372-48AB-F5BC8B9B4C8D}"/>
                </a:ext>
              </a:extLst>
            </p:cNvPr>
            <p:cNvSpPr/>
            <p:nvPr/>
          </p:nvSpPr>
          <p:spPr>
            <a:xfrm>
              <a:off x="850968" y="1874982"/>
              <a:ext cx="1568633" cy="3593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000" b="1" noProof="0">
                  <a:solidFill>
                    <a:schemeClr val="accent6"/>
                  </a:solidFill>
                </a:rPr>
                <a:t>100%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925965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E56FF-5BA5-A53D-AE2A-147994A6E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Immagine che contiene schizzo, disegno, Line art, clipart&#10;&#10;Il contenuto generato dall'IA potrebbe non essere corretto.">
            <a:extLst>
              <a:ext uri="{FF2B5EF4-FFF2-40B4-BE49-F238E27FC236}">
                <a16:creationId xmlns:a16="http://schemas.microsoft.com/office/drawing/2014/main" id="{33DF7D7E-E978-7E7E-6B0F-FF4D423790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8" r="27646"/>
          <a:stretch>
            <a:fillRect/>
          </a:stretch>
        </p:blipFill>
        <p:spPr>
          <a:xfrm>
            <a:off x="6578793" y="994289"/>
            <a:ext cx="5594158" cy="513981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80580566-70F0-AC66-DE91-52557A068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RAPPORT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6811073E-C7F1-A7ED-D95E-538BB2A696B7}"/>
              </a:ext>
            </a:extLst>
          </p:cNvPr>
          <p:cNvGrpSpPr/>
          <p:nvPr/>
        </p:nvGrpSpPr>
        <p:grpSpPr>
          <a:xfrm>
            <a:off x="744904" y="1487979"/>
            <a:ext cx="2712421" cy="1052920"/>
            <a:chOff x="744904" y="1487979"/>
            <a:chExt cx="1922789" cy="746397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35F14B35-0C8D-A905-979D-2CAD7BAA648A}"/>
                </a:ext>
              </a:extLst>
            </p:cNvPr>
            <p:cNvGrpSpPr/>
            <p:nvPr/>
          </p:nvGrpSpPr>
          <p:grpSpPr>
            <a:xfrm>
              <a:off x="744904" y="1487979"/>
              <a:ext cx="1922789" cy="715458"/>
              <a:chOff x="731840" y="3429000"/>
              <a:chExt cx="8371544" cy="2908535"/>
            </a:xfrm>
          </p:grpSpPr>
          <p:sp>
            <p:nvSpPr>
              <p:cNvPr id="26" name="Rettangolo con angoli arrotondati 25">
                <a:extLst>
                  <a:ext uri="{FF2B5EF4-FFF2-40B4-BE49-F238E27FC236}">
                    <a16:creationId xmlns:a16="http://schemas.microsoft.com/office/drawing/2014/main" id="{7442D5A0-8650-C871-C710-6E8E15F6E671}"/>
                  </a:ext>
                </a:extLst>
              </p:cNvPr>
              <p:cNvSpPr/>
              <p:nvPr/>
            </p:nvSpPr>
            <p:spPr>
              <a:xfrm>
                <a:off x="731840" y="3429000"/>
                <a:ext cx="7685355" cy="2908535"/>
              </a:xfrm>
              <a:prstGeom prst="roundRect">
                <a:avLst>
                  <a:gd name="adj" fmla="val 13456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noProof="0" dirty="0"/>
              </a:p>
            </p:txBody>
          </p:sp>
          <p:sp>
            <p:nvSpPr>
              <p:cNvPr id="27" name="Rettangolo con angoli in alto arrotondati 26">
                <a:extLst>
                  <a:ext uri="{FF2B5EF4-FFF2-40B4-BE49-F238E27FC236}">
                    <a16:creationId xmlns:a16="http://schemas.microsoft.com/office/drawing/2014/main" id="{A85F33B8-B32F-E414-6CBC-928E526AC386}"/>
                  </a:ext>
                </a:extLst>
              </p:cNvPr>
              <p:cNvSpPr/>
              <p:nvPr/>
            </p:nvSpPr>
            <p:spPr>
              <a:xfrm rot="5400000">
                <a:off x="8029774" y="4537167"/>
                <a:ext cx="1461032" cy="686189"/>
              </a:xfrm>
              <a:prstGeom prst="round2SameRect">
                <a:avLst>
                  <a:gd name="adj1" fmla="val 35898"/>
                  <a:gd name="adj2" fmla="val 0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noProof="0" dirty="0"/>
              </a:p>
            </p:txBody>
          </p:sp>
        </p:grpSp>
        <p:grpSp>
          <p:nvGrpSpPr>
            <p:cNvPr id="8" name="Gruppo 7">
              <a:extLst>
                <a:ext uri="{FF2B5EF4-FFF2-40B4-BE49-F238E27FC236}">
                  <a16:creationId xmlns:a16="http://schemas.microsoft.com/office/drawing/2014/main" id="{362F4339-DBD0-6D0C-E423-6FE904A60C91}"/>
                </a:ext>
              </a:extLst>
            </p:cNvPr>
            <p:cNvGrpSpPr/>
            <p:nvPr/>
          </p:nvGrpSpPr>
          <p:grpSpPr>
            <a:xfrm>
              <a:off x="850968" y="1565577"/>
              <a:ext cx="1568633" cy="359394"/>
              <a:chOff x="1747939" y="3684158"/>
              <a:chExt cx="5981680" cy="1370482"/>
            </a:xfrm>
          </p:grpSpPr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C6E491B9-0A8D-2484-4436-883AE609ED04}"/>
                  </a:ext>
                </a:extLst>
              </p:cNvPr>
              <p:cNvSpPr/>
              <p:nvPr/>
            </p:nvSpPr>
            <p:spPr>
              <a:xfrm>
                <a:off x="1747939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3600" b="1" noProof="0"/>
                  <a:t>L</a:t>
                </a:r>
              </a:p>
            </p:txBody>
          </p: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C6D83AE2-11AC-6E33-BA3E-9EC38E60640B}"/>
                  </a:ext>
                </a:extLst>
              </p:cNvPr>
              <p:cNvSpPr/>
              <p:nvPr/>
            </p:nvSpPr>
            <p:spPr>
              <a:xfrm>
                <a:off x="3287631" y="3684158"/>
                <a:ext cx="1371597" cy="137048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3600" b="1" noProof="0"/>
                  <a:t>E</a:t>
                </a:r>
              </a:p>
            </p:txBody>
          </p: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2E31ABA4-476D-49F0-49CC-1121B2499C1A}"/>
                  </a:ext>
                </a:extLst>
              </p:cNvPr>
              <p:cNvSpPr/>
              <p:nvPr/>
            </p:nvSpPr>
            <p:spPr>
              <a:xfrm>
                <a:off x="4822822" y="3684158"/>
                <a:ext cx="1371601" cy="137048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3600" b="1" noProof="0"/>
                  <a:t>A</a:t>
                </a:r>
              </a:p>
            </p:txBody>
          </p:sp>
          <p:sp>
            <p:nvSpPr>
              <p:cNvPr id="25" name="Rettangolo 24">
                <a:extLst>
                  <a:ext uri="{FF2B5EF4-FFF2-40B4-BE49-F238E27FC236}">
                    <a16:creationId xmlns:a16="http://schemas.microsoft.com/office/drawing/2014/main" id="{D2E1A96B-D8D2-ABB6-9A20-8CFCD495A45F}"/>
                  </a:ext>
                </a:extLst>
              </p:cNvPr>
              <p:cNvSpPr/>
              <p:nvPr/>
            </p:nvSpPr>
            <p:spPr>
              <a:xfrm>
                <a:off x="6358022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3600" b="1" noProof="0"/>
                  <a:t>P</a:t>
                </a:r>
              </a:p>
            </p:txBody>
          </p:sp>
        </p:grp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788957D7-73A8-BA92-D00E-8F7CC319476D}"/>
                </a:ext>
              </a:extLst>
            </p:cNvPr>
            <p:cNvSpPr/>
            <p:nvPr/>
          </p:nvSpPr>
          <p:spPr>
            <a:xfrm>
              <a:off x="850968" y="1874982"/>
              <a:ext cx="1568633" cy="3593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2000" b="1" noProof="0">
                  <a:solidFill>
                    <a:srgbClr val="FF0000"/>
                  </a:solidFill>
                </a:rPr>
                <a:t>50%</a:t>
              </a:r>
            </a:p>
          </p:txBody>
        </p:sp>
      </p:grpSp>
      <p:pic>
        <p:nvPicPr>
          <p:cNvPr id="15" name="Immagine 14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B18B21E3-D50D-156B-D933-C7BD5B51F6A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>
            <a:off x="4556225" y="875308"/>
            <a:ext cx="4789353" cy="2754284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87AAE9A8-7182-03C9-795C-84E8FF29852C}"/>
              </a:ext>
            </a:extLst>
          </p:cNvPr>
          <p:cNvSpPr txBox="1"/>
          <p:nvPr/>
        </p:nvSpPr>
        <p:spPr>
          <a:xfrm>
            <a:off x="869951" y="4120801"/>
            <a:ext cx="5667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nl-NL" sz="2400" b="1" noProof="0">
                <a:solidFill>
                  <a:schemeClr val="accent1"/>
                </a:solidFill>
                <a:cs typeface="Arial" panose="020B0604020202020204" pitchFamily="34" charset="0"/>
              </a:rPr>
              <a:t>Wat denk je er nu van om onze klant te ontmoeten en hem te trainen over hoe je hem het beste kunt adviseren over het gebruik van energiemodi?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F781D527-DD2A-1FAE-E95E-F7883C0672F3}"/>
              </a:ext>
            </a:extLst>
          </p:cNvPr>
          <p:cNvSpPr/>
          <p:nvPr/>
        </p:nvSpPr>
        <p:spPr>
          <a:xfrm>
            <a:off x="4804244" y="1003690"/>
            <a:ext cx="3549098" cy="242531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sz="2400" b="1" noProof="0">
                <a:solidFill>
                  <a:srgbClr val="FF0000"/>
                </a:solidFill>
                <a:cs typeface="Arial" panose="020B0604020202020204" pitchFamily="34" charset="0"/>
                <a:sym typeface="Arial"/>
              </a:rPr>
              <a:t>Je bent er bijna!</a:t>
            </a:r>
            <a:br>
              <a:rPr lang="nl-NL" sz="2400" b="1" noProof="0">
                <a:solidFill>
                  <a:srgbClr val="FF0000"/>
                </a:solidFill>
                <a:cs typeface="Arial" panose="020B0604020202020204" pitchFamily="34" charset="0"/>
                <a:sym typeface="Arial"/>
              </a:rPr>
            </a:b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Jouw kennisaccu is nog niet tot op 100% geladen, maar je bent op de goede weg. Bekijk de secties die aandacht nodig hebben en blijf oefenen totdat je volledig geladen bent.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40877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9F54A-FF43-E111-7769-581DC0F41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64A43FBF-4045-1D34-0728-759A9CF3BFF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A86C2BBD-855F-F95C-8671-2FFEFD493030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nl-NL" sz="2000" noProof="0">
                <a:solidFill>
                  <a:schemeClr val="tx1"/>
                </a:solidFill>
              </a:rPr>
              <a:t>Inleiding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FF724284-5673-21AD-3EDF-5C437D765A5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Agenda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88CF835-40FF-9E7C-8AD4-CC69A582A21A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nl-NL" sz="2000" noProof="0"/>
              <a:t>De REEV-technologie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F5F14AC-BDD9-9A3D-7A99-146A1744AD56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nl-NL" sz="2000" noProof="0"/>
              <a:t>Conclusie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EB61BDB-2EB1-9143-B3FD-37DD3404FE1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nl-NL" noProof="0"/>
              <a:t>Technische gegevens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A97B0C0-2414-B336-7ED4-D6DD82C1952C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nl-NL" noProof="0"/>
              <a:t>Jouw rol vormt de sleutel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E1AA380-F2CF-920B-99B5-08F42A192E9B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4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5"/>
            </a:pPr>
            <a:r>
              <a:rPr lang="nl-NL" noProof="0"/>
              <a:t>Reizen met onze klant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D1E70DD-D0B1-3D72-645A-A9023062AED9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nl-NL" sz="2000" noProof="0"/>
              <a:t>Eindquiz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282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B5E4C-B9AC-057B-1B65-63DD05AC1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C9ECB26A-2BC5-E765-8812-02BBD780B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r="30672"/>
          <a:stretch>
            <a:fillRect/>
          </a:stretch>
        </p:blipFill>
        <p:spPr>
          <a:xfrm>
            <a:off x="293248" y="1022095"/>
            <a:ext cx="2149380" cy="5112004"/>
          </a:xfrm>
          <a:prstGeom prst="rect">
            <a:avLst/>
          </a:prstGeom>
        </p:spPr>
      </p:pic>
      <p:sp>
        <p:nvSpPr>
          <p:cNvPr id="28" name="Titolo 27">
            <a:extLst>
              <a:ext uri="{FF2B5EF4-FFF2-40B4-BE49-F238E27FC236}">
                <a16:creationId xmlns:a16="http://schemas.microsoft.com/office/drawing/2014/main" id="{818DC092-1556-D4B5-0195-31BBE90DF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Reizen met onze klant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7F4EEB3-961C-C1A7-9DA6-22186F7ECD74}"/>
              </a:ext>
            </a:extLst>
          </p:cNvPr>
          <p:cNvSpPr txBox="1"/>
          <p:nvPr/>
        </p:nvSpPr>
        <p:spPr>
          <a:xfrm>
            <a:off x="2442628" y="1484672"/>
            <a:ext cx="945612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1F6040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algn="l"/>
            <a:r>
              <a:rPr lang="nl-NL" sz="1600" b="0" noProof="0" dirty="0">
                <a:solidFill>
                  <a:schemeClr val="tx1"/>
                </a:solidFill>
              </a:rPr>
              <a:t>Nu gaan we serieus aan de slag! </a:t>
            </a:r>
            <a:r>
              <a:rPr lang="nl-NL" sz="1600" noProof="0" dirty="0">
                <a:solidFill>
                  <a:schemeClr val="accent1"/>
                </a:solidFill>
              </a:rPr>
              <a:t>We staan op het punt om onze klant en zijn familie te ontmoeten</a:t>
            </a:r>
            <a:r>
              <a:rPr lang="nl-NL" sz="1600" b="0" noProof="0" dirty="0">
                <a:solidFill>
                  <a:schemeClr val="tx1"/>
                </a:solidFill>
              </a:rPr>
              <a:t>. Zij hebben een drukke dag voor de boeg en hebben jouw advies nodig.</a:t>
            </a:r>
          </a:p>
          <a:p>
            <a:pPr algn="l"/>
            <a:endParaRPr lang="en-US" sz="1600" b="0" noProof="0" dirty="0">
              <a:solidFill>
                <a:schemeClr val="tx1"/>
              </a:solidFill>
            </a:endParaRPr>
          </a:p>
          <a:p>
            <a:pPr algn="l"/>
            <a:r>
              <a:rPr lang="nl-NL" sz="1600" dirty="0">
                <a:solidFill>
                  <a:schemeClr val="accent1"/>
                </a:solidFill>
              </a:rPr>
              <a:t>Klanten worden elke dag met verschillende behoeften geconfronteerd. De B10 REEV is ontworpen om aan alle te voldoen </a:t>
            </a:r>
            <a:r>
              <a:rPr lang="nl-NL" sz="1600" b="0" dirty="0">
                <a:solidFill>
                  <a:schemeClr val="tx1"/>
                </a:solidFill>
              </a:rPr>
              <a:t>en jij bent hier om dat duidelijk te maken.</a:t>
            </a:r>
          </a:p>
          <a:p>
            <a:pPr algn="l"/>
            <a:r>
              <a:rPr lang="nl-NL" sz="1600" b="0" dirty="0">
                <a:solidFill>
                  <a:schemeClr val="tx1"/>
                </a:solidFill>
              </a:rPr>
              <a:t>Laten we nu in real-life situaties stappen en leren hoe we </a:t>
            </a:r>
            <a:r>
              <a:rPr lang="nl-NL" sz="1600" dirty="0">
                <a:solidFill>
                  <a:schemeClr val="accent1"/>
                </a:solidFill>
              </a:rPr>
              <a:t>klanten met vertrouwen begeleiden</a:t>
            </a:r>
            <a:r>
              <a:rPr lang="nl-NL" sz="1600" b="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D6949C9-6B21-9F82-7A64-9BF77DD0E6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8" r="4798"/>
          <a:stretch/>
        </p:blipFill>
        <p:spPr>
          <a:xfrm>
            <a:off x="2709882" y="3886341"/>
            <a:ext cx="2078748" cy="114444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E84095A1-DDBE-BB54-0D92-57ED7EA0AF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2353" y="3875129"/>
            <a:ext cx="2108485" cy="1155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095428C9-4E7E-C76C-4F59-357F1BE6E6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2975" y="3875129"/>
            <a:ext cx="2073092" cy="1155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8063BB43-C912-8E99-9546-F3F4C3D8036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35070" y="3875129"/>
            <a:ext cx="2081465" cy="1155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sp>
        <p:nvSpPr>
          <p:cNvPr id="25" name="Rettangolo con angoli arrotondati 24">
            <a:extLst>
              <a:ext uri="{FF2B5EF4-FFF2-40B4-BE49-F238E27FC236}">
                <a16:creationId xmlns:a16="http://schemas.microsoft.com/office/drawing/2014/main" id="{99D1BAE5-696F-5BA0-2001-244C508A1568}"/>
              </a:ext>
            </a:extLst>
          </p:cNvPr>
          <p:cNvSpPr/>
          <p:nvPr/>
        </p:nvSpPr>
        <p:spPr>
          <a:xfrm>
            <a:off x="6096000" y="5403635"/>
            <a:ext cx="1716505" cy="390247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noProof="0"/>
              <a:t>instructies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9A2B6C0-3B17-C0A8-341D-C342603AB55D}"/>
              </a:ext>
            </a:extLst>
          </p:cNvPr>
          <p:cNvSpPr txBox="1"/>
          <p:nvPr/>
        </p:nvSpPr>
        <p:spPr>
          <a:xfrm>
            <a:off x="7498393" y="6134470"/>
            <a:ext cx="1960199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nl-NL" sz="1600" i="1">
                <a:solidFill>
                  <a:srgbClr val="FFFFFF"/>
                </a:solidFill>
                <a:latin typeface="Montserrat" pitchFamily="2" charset="0"/>
              </a:rPr>
              <a:t>Klik op de knop voor meer informatie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517E785-1259-703D-E584-2A83B3EEE19D}"/>
              </a:ext>
            </a:extLst>
          </p:cNvPr>
          <p:cNvSpPr txBox="1"/>
          <p:nvPr/>
        </p:nvSpPr>
        <p:spPr>
          <a:xfrm>
            <a:off x="3902324" y="3434337"/>
            <a:ext cx="6103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1800" b="1">
                <a:solidFill>
                  <a:srgbClr val="586C98"/>
                </a:solidFill>
                <a:latin typeface="Montserrat" pitchFamily="2" charset="0"/>
              </a:rPr>
              <a:t>KLANTSCENARIO'S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028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147270-60EE-0D81-D23E-DBA3B0B0F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1EE32063-98F5-C7A8-9C53-5453A117B5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r="30672"/>
          <a:stretch>
            <a:fillRect/>
          </a:stretch>
        </p:blipFill>
        <p:spPr>
          <a:xfrm>
            <a:off x="416019" y="1343906"/>
            <a:ext cx="2149380" cy="5112004"/>
          </a:xfrm>
          <a:prstGeom prst="rect">
            <a:avLst/>
          </a:prstGeom>
        </p:spPr>
      </p:pic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3C60C4E4-52AE-022E-036C-CE1F2D04F9D0}"/>
              </a:ext>
            </a:extLst>
          </p:cNvPr>
          <p:cNvCxnSpPr>
            <a:cxnSpLocks/>
          </p:cNvCxnSpPr>
          <p:nvPr/>
        </p:nvCxnSpPr>
        <p:spPr>
          <a:xfrm>
            <a:off x="8185178" y="5087463"/>
            <a:ext cx="0" cy="50400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diritto 37">
            <a:extLst>
              <a:ext uri="{FF2B5EF4-FFF2-40B4-BE49-F238E27FC236}">
                <a16:creationId xmlns:a16="http://schemas.microsoft.com/office/drawing/2014/main" id="{AE8583C9-0272-A0BB-792E-1829B7FB488A}"/>
              </a:ext>
            </a:extLst>
          </p:cNvPr>
          <p:cNvCxnSpPr>
            <a:cxnSpLocks/>
          </p:cNvCxnSpPr>
          <p:nvPr/>
        </p:nvCxnSpPr>
        <p:spPr>
          <a:xfrm>
            <a:off x="7800527" y="5087463"/>
            <a:ext cx="357825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olo 27">
            <a:extLst>
              <a:ext uri="{FF2B5EF4-FFF2-40B4-BE49-F238E27FC236}">
                <a16:creationId xmlns:a16="http://schemas.microsoft.com/office/drawing/2014/main" id="{45EF0042-87ED-A926-4AD4-8D4CF026CE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8956" y="498777"/>
            <a:ext cx="11114087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3200" b="1" cap="all">
                <a:solidFill>
                  <a:srgbClr val="586C98"/>
                </a:solidFill>
                <a:latin typeface="+mn-lt"/>
              </a:rPr>
              <a:t>Beheer klantscenario's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EDA3F941-B94E-043C-2634-C896884F003D}"/>
              </a:ext>
            </a:extLst>
          </p:cNvPr>
          <p:cNvSpPr/>
          <p:nvPr/>
        </p:nvSpPr>
        <p:spPr>
          <a:xfrm>
            <a:off x="5213410" y="5675136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183E03FD-1484-2ECD-3EE5-28EA2D064E2E}"/>
              </a:ext>
            </a:extLst>
          </p:cNvPr>
          <p:cNvSpPr txBox="1"/>
          <p:nvPr/>
        </p:nvSpPr>
        <p:spPr>
          <a:xfrm>
            <a:off x="5314813" y="6131006"/>
            <a:ext cx="9318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b="1" noProof="0">
                <a:solidFill>
                  <a:srgbClr val="97D2FF"/>
                </a:solidFill>
                <a:sym typeface="Arial"/>
              </a:rPr>
              <a:t>Scenario 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3249C66B-BE32-0FEE-398E-144483F9CA6E}"/>
              </a:ext>
            </a:extLst>
          </p:cNvPr>
          <p:cNvSpPr txBox="1"/>
          <p:nvPr/>
        </p:nvSpPr>
        <p:spPr>
          <a:xfrm>
            <a:off x="6580784" y="6131006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Kies het antwoord</a:t>
            </a:r>
          </a:p>
        </p:txBody>
      </p:sp>
      <p:pic>
        <p:nvPicPr>
          <p:cNvPr id="24" name="Immagine 23">
            <a:extLst>
              <a:ext uri="{FF2B5EF4-FFF2-40B4-BE49-F238E27FC236}">
                <a16:creationId xmlns:a16="http://schemas.microsoft.com/office/drawing/2014/main" id="{FDAA4B3C-A951-F69C-104A-106C99B82DF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5747136"/>
            <a:ext cx="390306" cy="390306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3AAC3817-4701-8026-81E2-8D3DFF5633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5747136"/>
            <a:ext cx="390306" cy="390306"/>
          </a:xfrm>
          <a:prstGeom prst="rect">
            <a:avLst/>
          </a:prstGeom>
        </p:spPr>
      </p:pic>
      <p:sp>
        <p:nvSpPr>
          <p:cNvPr id="36" name="TextBox 4">
            <a:extLst>
              <a:ext uri="{FF2B5EF4-FFF2-40B4-BE49-F238E27FC236}">
                <a16:creationId xmlns:a16="http://schemas.microsoft.com/office/drawing/2014/main" id="{93F22C57-5256-0EF1-F704-703E03AB1F21}"/>
              </a:ext>
            </a:extLst>
          </p:cNvPr>
          <p:cNvSpPr txBox="1"/>
          <p:nvPr/>
        </p:nvSpPr>
        <p:spPr>
          <a:xfrm>
            <a:off x="8417195" y="6131006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37" name="Immagine 36">
            <a:extLst>
              <a:ext uri="{FF2B5EF4-FFF2-40B4-BE49-F238E27FC236}">
                <a16:creationId xmlns:a16="http://schemas.microsoft.com/office/drawing/2014/main" id="{75FA296D-8DDF-5172-3B92-2BE857C3F6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5747136"/>
            <a:ext cx="390306" cy="390306"/>
          </a:xfrm>
          <a:prstGeom prst="rect">
            <a:avLst/>
          </a:prstGeom>
        </p:spPr>
      </p:pic>
      <p:cxnSp>
        <p:nvCxnSpPr>
          <p:cNvPr id="39" name="Connettore diritto 38">
            <a:extLst>
              <a:ext uri="{FF2B5EF4-FFF2-40B4-BE49-F238E27FC236}">
                <a16:creationId xmlns:a16="http://schemas.microsoft.com/office/drawing/2014/main" id="{DD306720-F635-724D-F92A-2CD7A5A6ECC8}"/>
              </a:ext>
            </a:extLst>
          </p:cNvPr>
          <p:cNvCxnSpPr/>
          <p:nvPr/>
        </p:nvCxnSpPr>
        <p:spPr>
          <a:xfrm>
            <a:off x="6202784" y="5949000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49965165-9EE1-9841-115C-4C280EF4B098}"/>
              </a:ext>
            </a:extLst>
          </p:cNvPr>
          <p:cNvCxnSpPr/>
          <p:nvPr/>
        </p:nvCxnSpPr>
        <p:spPr>
          <a:xfrm>
            <a:off x="7748293" y="5949000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A66CAC8-7377-6878-4171-C857680EDB02}"/>
              </a:ext>
            </a:extLst>
          </p:cNvPr>
          <p:cNvSpPr txBox="1"/>
          <p:nvPr/>
        </p:nvSpPr>
        <p:spPr>
          <a:xfrm>
            <a:off x="2565400" y="1274518"/>
            <a:ext cx="92916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1F6040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algn="l"/>
            <a:r>
              <a:rPr lang="nl-NL" sz="1600" b="0" noProof="0" dirty="0">
                <a:solidFill>
                  <a:schemeClr val="tx1"/>
                </a:solidFill>
              </a:rPr>
              <a:t>Op de volgende pagina's vind je: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D110955-9B48-C610-3A58-434692B2DB75}"/>
              </a:ext>
            </a:extLst>
          </p:cNvPr>
          <p:cNvSpPr txBox="1"/>
          <p:nvPr/>
        </p:nvSpPr>
        <p:spPr>
          <a:xfrm>
            <a:off x="2565401" y="1615527"/>
            <a:ext cx="9112249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1F6040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marL="361950" indent="-276225" algn="l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nl-NL" sz="1600" noProof="0" dirty="0">
                <a:solidFill>
                  <a:srgbClr val="586C98"/>
                </a:solidFill>
              </a:rPr>
              <a:t>Scenario's uit het dagelijks leven </a:t>
            </a:r>
            <a:r>
              <a:rPr lang="nl-NL" sz="1600" b="0" noProof="0" dirty="0">
                <a:solidFill>
                  <a:schemeClr val="tx1"/>
                </a:solidFill>
              </a:rPr>
              <a:t>die de routine van de klanten en hun behoeften laten zien.</a:t>
            </a:r>
          </a:p>
          <a:p>
            <a:pPr marL="361950" indent="-276225" algn="l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nl-NL" sz="1600" noProof="0" dirty="0">
                <a:solidFill>
                  <a:srgbClr val="586C98"/>
                </a:solidFill>
              </a:rPr>
              <a:t>Interactieve vraag</a:t>
            </a:r>
            <a:r>
              <a:rPr lang="nl-NL" sz="1600" b="0" noProof="0" dirty="0">
                <a:solidFill>
                  <a:schemeClr val="tx1"/>
                </a:solidFill>
              </a:rPr>
              <a:t>: kies uit de geboden opties de energiemodus kiezen die het meest voor de scenario's van de klant geschikt is. Maak de beste keuze.</a:t>
            </a:r>
          </a:p>
          <a:p>
            <a:pPr marL="361950" indent="-276225" algn="l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nl-NL" sz="1600" noProof="0" dirty="0">
                <a:solidFill>
                  <a:srgbClr val="586C98"/>
                </a:solidFill>
              </a:rPr>
              <a:t>Toelichting op het juiste antwoord</a:t>
            </a:r>
            <a:br>
              <a:rPr lang="nl-NL" b="0" noProof="0" dirty="0">
                <a:solidFill>
                  <a:schemeClr val="tx1"/>
                </a:solidFill>
              </a:rPr>
            </a:br>
            <a:r>
              <a:rPr lang="nl-NL" sz="1600" b="0" noProof="0" dirty="0">
                <a:solidFill>
                  <a:schemeClr val="tx1"/>
                </a:solidFill>
              </a:rPr>
              <a:t>Nadat je antwoord hebt gegeven, krijg je feedback met tips om jouw verkoopaanpak een boost te geven.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6345A40-3859-7E59-7129-1014C4DC6698}"/>
              </a:ext>
            </a:extLst>
          </p:cNvPr>
          <p:cNvSpPr txBox="1"/>
          <p:nvPr/>
        </p:nvSpPr>
        <p:spPr>
          <a:xfrm>
            <a:off x="2565399" y="3587753"/>
            <a:ext cx="91122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nl-NL" sz="1600" b="0" noProof="0" dirty="0">
                <a:solidFill>
                  <a:schemeClr val="tx1"/>
                </a:solidFill>
              </a:rPr>
              <a:t>Onderaan elke pagina zie je een </a:t>
            </a:r>
            <a:r>
              <a:rPr lang="nl-NL" sz="1600" b="1" noProof="0" dirty="0">
                <a:solidFill>
                  <a:srgbClr val="586C98"/>
                </a:solidFill>
              </a:rPr>
              <a:t>voortgangsbalk </a:t>
            </a:r>
            <a:r>
              <a:rPr lang="nl-NL" sz="1600" b="0" noProof="0" dirty="0">
                <a:solidFill>
                  <a:schemeClr val="tx1"/>
                </a:solidFill>
              </a:rPr>
              <a:t>die je precies laat zien waar je in de cursus bent.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75EC27F-A98A-2056-ED2C-34198F2B228F}"/>
              </a:ext>
            </a:extLst>
          </p:cNvPr>
          <p:cNvSpPr txBox="1"/>
          <p:nvPr/>
        </p:nvSpPr>
        <p:spPr>
          <a:xfrm>
            <a:off x="7741203" y="4442463"/>
            <a:ext cx="3770776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600" noProof="0" dirty="0"/>
              <a:t>Fase van het </a:t>
            </a:r>
            <a:r>
              <a:rPr lang="nl-NL" b="1" noProof="0" dirty="0">
                <a:solidFill>
                  <a:schemeClr val="accent1"/>
                </a:solidFill>
              </a:rPr>
              <a:t>scenario</a:t>
            </a:r>
            <a:r>
              <a:rPr lang="nl-NL" sz="1600" noProof="0" dirty="0"/>
              <a:t> waarin je je bevindt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AE823EA-28B6-728C-305F-1ECAE7F7DD12}"/>
              </a:ext>
            </a:extLst>
          </p:cNvPr>
          <p:cNvSpPr txBox="1"/>
          <p:nvPr/>
        </p:nvSpPr>
        <p:spPr>
          <a:xfrm>
            <a:off x="3410760" y="4262903"/>
            <a:ext cx="3770776" cy="58477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600" noProof="0" dirty="0"/>
              <a:t>Het </a:t>
            </a:r>
            <a:r>
              <a:rPr lang="nl-NL" sz="1600" b="1" noProof="0" dirty="0">
                <a:solidFill>
                  <a:srgbClr val="586C98"/>
                </a:solidFill>
              </a:rPr>
              <a:t>lichtblauwe pictogram </a:t>
            </a:r>
            <a:r>
              <a:rPr lang="nl-NL" sz="1600" noProof="0" dirty="0"/>
              <a:t>geeft het onderwerp aan dat je momenteel bekijkt.</a:t>
            </a:r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5C6EE210-F790-AA4C-4498-CB77550CDD72}"/>
              </a:ext>
            </a:extLst>
          </p:cNvPr>
          <p:cNvCxnSpPr>
            <a:cxnSpLocks/>
          </p:cNvCxnSpPr>
          <p:nvPr/>
        </p:nvCxnSpPr>
        <p:spPr>
          <a:xfrm>
            <a:off x="5799278" y="5087463"/>
            <a:ext cx="0" cy="50400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A3B22199-AFBF-23A9-0B2C-0724991EC21C}"/>
              </a:ext>
            </a:extLst>
          </p:cNvPr>
          <p:cNvCxnSpPr>
            <a:cxnSpLocks/>
          </p:cNvCxnSpPr>
          <p:nvPr/>
        </p:nvCxnSpPr>
        <p:spPr>
          <a:xfrm>
            <a:off x="3485702" y="5087463"/>
            <a:ext cx="357825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49438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4899B-656A-9CCF-7D1B-610DE48B8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olo 27">
            <a:extLst>
              <a:ext uri="{FF2B5EF4-FFF2-40B4-BE49-F238E27FC236}">
                <a16:creationId xmlns:a16="http://schemas.microsoft.com/office/drawing/2014/main" id="{A8D1FE63-4BEA-9C09-7971-83BEEED1F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SCENARIO’S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1EE8E1-449C-1A92-A2F7-74D8E25E1B37}"/>
              </a:ext>
            </a:extLst>
          </p:cNvPr>
          <p:cNvSpPr txBox="1"/>
          <p:nvPr/>
        </p:nvSpPr>
        <p:spPr>
          <a:xfrm>
            <a:off x="468892" y="4442206"/>
            <a:ext cx="26765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cs typeface="Arial" panose="020B0604020202020204" pitchFamily="34" charset="0"/>
                <a:sym typeface="Arial"/>
              </a:rPr>
              <a:t>Scenario 1 </a:t>
            </a:r>
            <a:br>
              <a:rPr lang="nl-NL" noProof="0">
                <a:solidFill>
                  <a:srgbClr val="1F6040"/>
                </a:solidFill>
                <a:cs typeface="Arial" panose="020B0604020202020204" pitchFamily="34" charset="0"/>
                <a:sym typeface="Arial"/>
              </a:rPr>
            </a:b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Dagelijkse routine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7738D268-68B7-08BA-CD7E-E8B233C421EF}"/>
              </a:ext>
            </a:extLst>
          </p:cNvPr>
          <p:cNvSpPr txBox="1"/>
          <p:nvPr/>
        </p:nvSpPr>
        <p:spPr>
          <a:xfrm>
            <a:off x="3368581" y="4442206"/>
            <a:ext cx="267437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Grote actieradius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75847BA0-E6E4-3988-F68E-5B2B0DF3F31E}"/>
              </a:ext>
            </a:extLst>
          </p:cNvPr>
          <p:cNvSpPr txBox="1"/>
          <p:nvPr/>
        </p:nvSpPr>
        <p:spPr>
          <a:xfrm>
            <a:off x="6260919" y="4442206"/>
            <a:ext cx="268907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Langer EV-rijden 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0C9A273C-C8A5-F93A-54C8-A8A32FBB967D}"/>
              </a:ext>
            </a:extLst>
          </p:cNvPr>
          <p:cNvSpPr txBox="1"/>
          <p:nvPr/>
        </p:nvSpPr>
        <p:spPr>
          <a:xfrm>
            <a:off x="9167958" y="4442206"/>
            <a:ext cx="268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4 </a:t>
            </a:r>
            <a:r>
              <a:rPr lang="nl-NL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Uitdagende rijomstandigheden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2005E79-F453-ECCF-548D-F53ABAE927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468001" y="2869671"/>
            <a:ext cx="2700000" cy="1518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155F243F-EB69-9842-1A40-F454AD2B9F6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1620" y="2891592"/>
            <a:ext cx="2700000" cy="147986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CFFF14D9-C401-624B-5958-E9724151CF9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19" y="2880966"/>
            <a:ext cx="2683515" cy="149594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17E38D10-F43D-FDB1-43E2-9BD46E5DE94B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695" y="2875190"/>
            <a:ext cx="2703529" cy="150103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7AFB047-1BAF-2E9A-C07D-FD6B56E06FCF}"/>
              </a:ext>
            </a:extLst>
          </p:cNvPr>
          <p:cNvSpPr txBox="1"/>
          <p:nvPr/>
        </p:nvSpPr>
        <p:spPr>
          <a:xfrm>
            <a:off x="5514680" y="6134470"/>
            <a:ext cx="3943913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nl-NL" sz="1400" i="1">
                <a:solidFill>
                  <a:srgbClr val="FFFFFF"/>
                </a:solidFill>
                <a:latin typeface="Montserrat" pitchFamily="2" charset="0"/>
              </a:rPr>
              <a:t>Klik op </a:t>
            </a:r>
            <a:r>
              <a:rPr lang="nl-NL" sz="1400" b="1" i="1">
                <a:solidFill>
                  <a:srgbClr val="FFFFFF"/>
                </a:solidFill>
                <a:latin typeface="Montserrat" pitchFamily="2" charset="0"/>
              </a:rPr>
              <a:t>scenario 1 </a:t>
            </a:r>
            <a:r>
              <a:rPr lang="nl-NL" sz="1400" i="1">
                <a:solidFill>
                  <a:srgbClr val="FFFFFF"/>
                </a:solidFill>
                <a:latin typeface="Montserrat" pitchFamily="2" charset="0"/>
              </a:rPr>
              <a:t>en ontdek hoe je de behoeften van de klant in oplossingen kunt omzetten.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65633D57-F439-B2B5-DB3C-2D379749FEC2}"/>
              </a:ext>
            </a:extLst>
          </p:cNvPr>
          <p:cNvSpPr/>
          <p:nvPr/>
        </p:nvSpPr>
        <p:spPr>
          <a:xfrm>
            <a:off x="753813" y="1377566"/>
            <a:ext cx="9256962" cy="40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>
                <a:solidFill>
                  <a:schemeClr val="accent1"/>
                </a:solidFill>
              </a:rPr>
              <a:t>Klaar voor de uitdaging?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802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7983F-EBC3-CCDF-40A6-77463F144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C135A2B1-CFA7-2E85-4C8C-492A20025A0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OVER DEZE WBT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32DDB633-0EBD-C1E2-F83E-F3EDD7C71AB9}"/>
              </a:ext>
            </a:extLst>
          </p:cNvPr>
          <p:cNvSpPr txBox="1">
            <a:spLocks/>
          </p:cNvSpPr>
          <p:nvPr/>
        </p:nvSpPr>
        <p:spPr>
          <a:xfrm>
            <a:off x="1617216" y="1822495"/>
            <a:ext cx="650440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nl-NL" sz="2000" b="1" noProof="0">
                <a:solidFill>
                  <a:schemeClr val="accent1"/>
                </a:solidFill>
              </a:rPr>
              <a:t>Duur</a:t>
            </a:r>
            <a:r>
              <a:rPr lang="nl-NL" sz="1800" noProof="0"/>
              <a:t>: 60 minuten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70E24484-D440-3A37-4A6C-CD6C30050D85}"/>
              </a:ext>
            </a:extLst>
          </p:cNvPr>
          <p:cNvSpPr txBox="1">
            <a:spLocks/>
          </p:cNvSpPr>
          <p:nvPr/>
        </p:nvSpPr>
        <p:spPr>
          <a:xfrm>
            <a:off x="1617216" y="2490281"/>
            <a:ext cx="5349192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nl-NL" sz="2000" b="1" noProof="0">
                <a:solidFill>
                  <a:schemeClr val="accent1"/>
                </a:solidFill>
              </a:rPr>
              <a:t>Eindquiz</a:t>
            </a:r>
            <a:r>
              <a:rPr lang="nl-NL" sz="1800" noProof="0">
                <a:solidFill>
                  <a:schemeClr val="tx1"/>
                </a:solidFill>
              </a:rPr>
              <a:t>:</a:t>
            </a:r>
            <a:r>
              <a:rPr lang="nl-NL" sz="1800" b="1" noProof="0">
                <a:solidFill>
                  <a:schemeClr val="tx1"/>
                </a:solidFill>
              </a:rPr>
              <a:t> </a:t>
            </a:r>
            <a:r>
              <a:rPr lang="nl-NL" sz="1800" noProof="0">
                <a:solidFill>
                  <a:schemeClr val="tx1"/>
                </a:solidFill>
              </a:rPr>
              <a:t>10 vragen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nl-NL" sz="1800" noProof="0">
                <a:solidFill>
                  <a:schemeClr val="tx1"/>
                </a:solidFill>
              </a:rPr>
              <a:t>Bewijs jouw kennis en valideer jouw training met een score van minimaal </a:t>
            </a:r>
            <a:r>
              <a:rPr lang="nl-NL" sz="1800" b="1" noProof="0">
                <a:solidFill>
                  <a:schemeClr val="accent1"/>
                </a:solidFill>
              </a:rPr>
              <a:t>80%</a:t>
            </a:r>
            <a:r>
              <a:rPr lang="nl-NL" sz="1800" noProof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E87195A0-3840-2F5D-E5D4-8DBD9EF2E4D8}"/>
              </a:ext>
            </a:extLst>
          </p:cNvPr>
          <p:cNvSpPr txBox="1"/>
          <p:nvPr/>
        </p:nvSpPr>
        <p:spPr>
          <a:xfrm>
            <a:off x="10574785" y="3831070"/>
            <a:ext cx="1469961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nl-NL" b="1" noProof="0" dirty="0">
                <a:solidFill>
                  <a:schemeClr val="accent1"/>
                </a:solidFill>
              </a:rPr>
              <a:t>Volgende</a:t>
            </a:r>
          </a:p>
        </p:txBody>
      </p: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09B4932C-5C1D-64F3-2561-BD9BC35E34D9}"/>
              </a:ext>
            </a:extLst>
          </p:cNvPr>
          <p:cNvCxnSpPr>
            <a:cxnSpLocks/>
          </p:cNvCxnSpPr>
          <p:nvPr/>
        </p:nvCxnSpPr>
        <p:spPr>
          <a:xfrm>
            <a:off x="11779935" y="4200402"/>
            <a:ext cx="0" cy="1771773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8E98B7AF-A45E-43FD-5FE2-DE62A882D5B9}"/>
              </a:ext>
            </a:extLst>
          </p:cNvPr>
          <p:cNvCxnSpPr>
            <a:cxnSpLocks/>
          </p:cNvCxnSpPr>
          <p:nvPr/>
        </p:nvCxnSpPr>
        <p:spPr>
          <a:xfrm>
            <a:off x="11094237" y="4200402"/>
            <a:ext cx="95376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FDECF84F-22A2-5636-269A-68A9D42F455E}"/>
              </a:ext>
            </a:extLst>
          </p:cNvPr>
          <p:cNvSpPr txBox="1"/>
          <p:nvPr/>
        </p:nvSpPr>
        <p:spPr>
          <a:xfrm>
            <a:off x="10359940" y="4663368"/>
            <a:ext cx="999107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nl-NL" b="1" noProof="0">
                <a:solidFill>
                  <a:schemeClr val="accent1"/>
                </a:solidFill>
              </a:rPr>
              <a:t>Terug</a:t>
            </a:r>
          </a:p>
        </p:txBody>
      </p:sp>
      <p:cxnSp>
        <p:nvCxnSpPr>
          <p:cNvPr id="28" name="Connettore 2 27">
            <a:extLst>
              <a:ext uri="{FF2B5EF4-FFF2-40B4-BE49-F238E27FC236}">
                <a16:creationId xmlns:a16="http://schemas.microsoft.com/office/drawing/2014/main" id="{46667E13-1727-E1E1-6D1E-53001C061630}"/>
              </a:ext>
            </a:extLst>
          </p:cNvPr>
          <p:cNvCxnSpPr>
            <a:cxnSpLocks/>
          </p:cNvCxnSpPr>
          <p:nvPr/>
        </p:nvCxnSpPr>
        <p:spPr>
          <a:xfrm>
            <a:off x="11094237" y="5032700"/>
            <a:ext cx="0" cy="939475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diritto 28">
            <a:extLst>
              <a:ext uri="{FF2B5EF4-FFF2-40B4-BE49-F238E27FC236}">
                <a16:creationId xmlns:a16="http://schemas.microsoft.com/office/drawing/2014/main" id="{F7500DDC-B70B-C354-418B-6FE3C7E24115}"/>
              </a:ext>
            </a:extLst>
          </p:cNvPr>
          <p:cNvCxnSpPr>
            <a:cxnSpLocks/>
          </p:cNvCxnSpPr>
          <p:nvPr/>
        </p:nvCxnSpPr>
        <p:spPr>
          <a:xfrm>
            <a:off x="10363200" y="5032700"/>
            <a:ext cx="99910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DE87F7C-2809-FB67-E5CB-F5366EA0AC93}"/>
              </a:ext>
            </a:extLst>
          </p:cNvPr>
          <p:cNvSpPr txBox="1"/>
          <p:nvPr/>
        </p:nvSpPr>
        <p:spPr>
          <a:xfrm>
            <a:off x="173067" y="4663368"/>
            <a:ext cx="999107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nl-NL" b="1" noProof="0">
                <a:solidFill>
                  <a:schemeClr val="accent1"/>
                </a:solidFill>
              </a:rPr>
              <a:t>Menu</a:t>
            </a:r>
          </a:p>
        </p:txBody>
      </p:sp>
      <p:cxnSp>
        <p:nvCxnSpPr>
          <p:cNvPr id="34" name="Connettore 2 33">
            <a:extLst>
              <a:ext uri="{FF2B5EF4-FFF2-40B4-BE49-F238E27FC236}">
                <a16:creationId xmlns:a16="http://schemas.microsoft.com/office/drawing/2014/main" id="{6662E278-15A8-8E5B-0E14-C9AF9BF0C5BD}"/>
              </a:ext>
            </a:extLst>
          </p:cNvPr>
          <p:cNvCxnSpPr>
            <a:cxnSpLocks/>
          </p:cNvCxnSpPr>
          <p:nvPr/>
        </p:nvCxnSpPr>
        <p:spPr>
          <a:xfrm>
            <a:off x="412064" y="5032700"/>
            <a:ext cx="0" cy="939475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96839053-9C11-5C34-AAE9-BE449CBEBE1D}"/>
              </a:ext>
            </a:extLst>
          </p:cNvPr>
          <p:cNvCxnSpPr>
            <a:cxnSpLocks/>
          </p:cNvCxnSpPr>
          <p:nvPr/>
        </p:nvCxnSpPr>
        <p:spPr>
          <a:xfrm>
            <a:off x="176327" y="5032700"/>
            <a:ext cx="99910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ttangolo 37">
            <a:extLst>
              <a:ext uri="{FF2B5EF4-FFF2-40B4-BE49-F238E27FC236}">
                <a16:creationId xmlns:a16="http://schemas.microsoft.com/office/drawing/2014/main" id="{28FB7045-9D1E-17DA-DF66-45ECB7EFF8C0}"/>
              </a:ext>
            </a:extLst>
          </p:cNvPr>
          <p:cNvSpPr/>
          <p:nvPr/>
        </p:nvSpPr>
        <p:spPr>
          <a:xfrm>
            <a:off x="742951" y="1587145"/>
            <a:ext cx="720000" cy="72000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42" name="Immagine 41" descr="Immagine che contiene simbolo, clipart, bianco, design&#10;&#10;Il contenuto generato dall'IA potrebbe non essere corretto.">
            <a:extLst>
              <a:ext uri="{FF2B5EF4-FFF2-40B4-BE49-F238E27FC236}">
                <a16:creationId xmlns:a16="http://schemas.microsoft.com/office/drawing/2014/main" id="{F038594A-339A-4C93-5DD8-DA109CE425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16" y="1741410"/>
            <a:ext cx="411470" cy="411470"/>
          </a:xfrm>
          <a:prstGeom prst="rect">
            <a:avLst/>
          </a:prstGeom>
        </p:spPr>
      </p:pic>
      <p:sp>
        <p:nvSpPr>
          <p:cNvPr id="43" name="Rettangolo 42">
            <a:extLst>
              <a:ext uri="{FF2B5EF4-FFF2-40B4-BE49-F238E27FC236}">
                <a16:creationId xmlns:a16="http://schemas.microsoft.com/office/drawing/2014/main" id="{0034C503-E9B0-3541-1B54-B1BCE0FDAC91}"/>
              </a:ext>
            </a:extLst>
          </p:cNvPr>
          <p:cNvSpPr/>
          <p:nvPr/>
        </p:nvSpPr>
        <p:spPr>
          <a:xfrm>
            <a:off x="742951" y="2640528"/>
            <a:ext cx="720000" cy="72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44" name="Immagine 43">
            <a:extLst>
              <a:ext uri="{FF2B5EF4-FFF2-40B4-BE49-F238E27FC236}">
                <a16:creationId xmlns:a16="http://schemas.microsoft.com/office/drawing/2014/main" id="{6AF664B3-851E-FA35-978B-E6E3DFFA27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216" y="2794793"/>
            <a:ext cx="411470" cy="411470"/>
          </a:xfrm>
          <a:prstGeom prst="rect">
            <a:avLst/>
          </a:prstGeom>
        </p:spPr>
      </p:pic>
      <p:sp>
        <p:nvSpPr>
          <p:cNvPr id="2" name="Textplatzhalter 2">
            <a:extLst>
              <a:ext uri="{FF2B5EF4-FFF2-40B4-BE49-F238E27FC236}">
                <a16:creationId xmlns:a16="http://schemas.microsoft.com/office/drawing/2014/main" id="{0D64634F-DB28-DB14-BB47-0E96438A2282}"/>
              </a:ext>
            </a:extLst>
          </p:cNvPr>
          <p:cNvSpPr txBox="1">
            <a:spLocks/>
          </p:cNvSpPr>
          <p:nvPr/>
        </p:nvSpPr>
        <p:spPr>
          <a:xfrm>
            <a:off x="1617215" y="3693911"/>
            <a:ext cx="470817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nl-NL" sz="1800" noProof="0">
                <a:solidFill>
                  <a:schemeClr val="tx1"/>
                </a:solidFill>
              </a:rPr>
              <a:t>De cursus bevat video's met audio: zet de luidspreker of oortelefoon aan.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9F181C62-FCF7-EE29-2B44-54BA9BE8F90A}"/>
              </a:ext>
            </a:extLst>
          </p:cNvPr>
          <p:cNvSpPr/>
          <p:nvPr/>
        </p:nvSpPr>
        <p:spPr>
          <a:xfrm>
            <a:off x="742951" y="3635631"/>
            <a:ext cx="720000" cy="72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1956F79-BEED-BFF4-19CB-9AB7B032F0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216" y="3765175"/>
            <a:ext cx="411470" cy="41147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22D3C1D-595E-CC29-DBBD-3602A7C053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2649" y="917859"/>
            <a:ext cx="2031033" cy="52077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05913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6C0CA-DE0B-4F82-CFAF-374C346DF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026CDAD2-A3AC-26A7-D05E-624339BFC02A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4" name="Segnaposto numero diapositiva 2">
            <a:extLst>
              <a:ext uri="{FF2B5EF4-FFF2-40B4-BE49-F238E27FC236}">
                <a16:creationId xmlns:a16="http://schemas.microsoft.com/office/drawing/2014/main" id="{7188E1FE-38F5-6538-82D4-E15319A45160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40</a:t>
            </a:fld>
            <a:r>
              <a:rPr lang="nl-NL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4585E27-FB5C-D69D-D77C-D5D1A120CD4B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C6968C43-BA26-4912-2B7C-EDDA6E6BB2B3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7" name="Immagine 16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43B43A38-3B83-0EBC-0009-40F039C2DCA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3A3DC1D1-BFE3-16D5-FCB7-757CCBF5643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3A1CE23B-42F3-D10F-29A0-6F5A3ED9EA1C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0" name="sdbd44497ac94bc4a07b47d951e92343">
            <a:extLst>
              <a:ext uri="{FF2B5EF4-FFF2-40B4-BE49-F238E27FC236}">
                <a16:creationId xmlns:a16="http://schemas.microsoft.com/office/drawing/2014/main" id="{8B7FEC51-6864-65C5-226D-6B7616ADFF68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1" name="Gruppo 20">
            <a:extLst>
              <a:ext uri="{FF2B5EF4-FFF2-40B4-BE49-F238E27FC236}">
                <a16:creationId xmlns:a16="http://schemas.microsoft.com/office/drawing/2014/main" id="{9C7FC01D-A735-525A-5037-8B6C74B88892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2" name="Immagine 21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960F86E0-6158-346F-5B50-2251C5D647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BAB9925C-66F6-63E4-A2B2-9287AC806E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7E178D68-3545-E0A9-934B-C36024B0230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8FE908D0-621F-5068-0147-A68EC96EBF8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ED2F65EC-883F-92CE-D49C-4CDE425BD3D6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olidFill>
                  <a:srgbClr val="97D2FF"/>
                </a:solidFill>
                <a:sym typeface="Arial"/>
              </a:rPr>
              <a:t>Scenario 1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94EBBD2-CC82-EC71-8525-D23EF7A46D20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 dirty="0">
                <a:sym typeface="Arial"/>
              </a:rPr>
              <a:t>Kies het antwoord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71968EB-2387-A5D6-4F31-BE3A9392298E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53AA14E-2D06-00D0-71EF-B0BECDDDFE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A4AD1BEE-6C8E-C7E2-8E9F-7D3E238D6CE3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A761BD28-94D1-5EEB-72F4-8B094BEA715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F2AABC0E-AF99-3125-57BA-7EF120E6318A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150786AC-4501-8015-86C1-3A733B7AF53D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>
            <a:extLst>
              <a:ext uri="{FF2B5EF4-FFF2-40B4-BE49-F238E27FC236}">
                <a16:creationId xmlns:a16="http://schemas.microsoft.com/office/drawing/2014/main" id="{FA717432-27D3-E5E0-7CBF-7EC1E1A5D70F}"/>
              </a:ext>
            </a:extLst>
          </p:cNvPr>
          <p:cNvSpPr/>
          <p:nvPr/>
        </p:nvSpPr>
        <p:spPr>
          <a:xfrm>
            <a:off x="0" y="136567"/>
            <a:ext cx="3321230" cy="71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600" b="1">
                <a:solidFill>
                  <a:schemeClr val="tx1"/>
                </a:solidFill>
              </a:rPr>
              <a:t>Video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6568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87F06-DA27-2477-A745-F16E6DBDF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>
            <a:extLst>
              <a:ext uri="{FF2B5EF4-FFF2-40B4-BE49-F238E27FC236}">
                <a16:creationId xmlns:a16="http://schemas.microsoft.com/office/drawing/2014/main" id="{AEEADF53-C34F-4F09-10B9-C759FE270880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1</a:t>
            </a:r>
          </a:p>
        </p:txBody>
      </p:sp>
      <p:sp>
        <p:nvSpPr>
          <p:cNvPr id="12" name="Titolo 11">
            <a:extLst>
              <a:ext uri="{FF2B5EF4-FFF2-40B4-BE49-F238E27FC236}">
                <a16:creationId xmlns:a16="http://schemas.microsoft.com/office/drawing/2014/main" id="{008ECE4D-8157-9301-28E3-7BE0DA7D2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Dagelijkse routine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DD5B264-18F8-BFD9-D13C-6C6227EBCDD6}"/>
              </a:ext>
            </a:extLst>
          </p:cNvPr>
          <p:cNvSpPr txBox="1"/>
          <p:nvPr/>
        </p:nvSpPr>
        <p:spPr>
          <a:xfrm>
            <a:off x="7360715" y="1723716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nl-NL" sz="2000" noProof="0"/>
              <a:t>EV+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AA82494-B714-C82B-69AE-488393F8481F}"/>
              </a:ext>
            </a:extLst>
          </p:cNvPr>
          <p:cNvSpPr txBox="1"/>
          <p:nvPr/>
        </p:nvSpPr>
        <p:spPr>
          <a:xfrm>
            <a:off x="7360715" y="4111529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nl-NL" sz="2000" noProof="0" dirty="0"/>
              <a:t>VOEDING+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0ACE17B-7285-605D-6AFB-C6A23000CF2D}"/>
              </a:ext>
            </a:extLst>
          </p:cNvPr>
          <p:cNvSpPr txBox="1"/>
          <p:nvPr/>
        </p:nvSpPr>
        <p:spPr>
          <a:xfrm>
            <a:off x="7360715" y="2518613"/>
            <a:ext cx="3785691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r>
              <a:rPr lang="nl-NL" sz="2000" noProof="0">
                <a:solidFill>
                  <a:schemeClr val="bg1"/>
                </a:solidFill>
              </a:rPr>
              <a:t>EV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1168F30-5395-5DA0-03E4-F15AABF009DE}"/>
              </a:ext>
            </a:extLst>
          </p:cNvPr>
          <p:cNvSpPr txBox="1"/>
          <p:nvPr/>
        </p:nvSpPr>
        <p:spPr>
          <a:xfrm>
            <a:off x="7360715" y="3313510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nl-NL" sz="2000" noProof="0" dirty="0"/>
              <a:t>BRANDSTOF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1933EA2-4439-0EEE-F8B8-7E4D26DA8568}"/>
              </a:ext>
            </a:extLst>
          </p:cNvPr>
          <p:cNvSpPr txBox="1"/>
          <p:nvPr/>
        </p:nvSpPr>
        <p:spPr>
          <a:xfrm>
            <a:off x="3531665" y="5100760"/>
            <a:ext cx="2093631" cy="3570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2000" noProof="0" dirty="0"/>
              <a:t>BEVESTIGEN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11238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DE9402-AE71-1814-BC1E-934D3CAB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1">
            <a:extLst>
              <a:ext uri="{FF2B5EF4-FFF2-40B4-BE49-F238E27FC236}">
                <a16:creationId xmlns:a16="http://schemas.microsoft.com/office/drawing/2014/main" id="{6AE759EA-172D-7723-EE5D-835E0351E86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324099" y="838200"/>
            <a:ext cx="7600951" cy="852488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Juist</a:t>
            </a:r>
            <a:r>
              <a:rPr lang="nl-NL" sz="3200" cap="all" noProof="0">
                <a:latin typeface="+mn-lt"/>
              </a:rPr>
              <a:t>/</a:t>
            </a:r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onjuist antwoord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0D6B95-3124-BE6F-B685-CB141567CBF3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1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EF31E205-FB39-EE45-94B5-935F182C8549}"/>
              </a:ext>
            </a:extLst>
          </p:cNvPr>
          <p:cNvSpPr txBox="1"/>
          <p:nvPr/>
        </p:nvSpPr>
        <p:spPr>
          <a:xfrm>
            <a:off x="2530017" y="2136338"/>
            <a:ext cx="71319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De beste modus voor deze missie is </a:t>
            </a:r>
            <a:r>
              <a:rPr lang="nl-NL" sz="2000" b="1" noProof="0">
                <a:solidFill>
                  <a:schemeClr val="accent1"/>
                </a:solidFill>
                <a:cs typeface="Arial" panose="020B0604020202020204" pitchFamily="34" charset="0"/>
              </a:rPr>
              <a:t>EV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, die prioriteit geeft aan elektrisch rijden.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nl-NL" sz="1600" noProof="0">
                <a:cs typeface="Arial" panose="020B0604020202020204" pitchFamily="34" charset="0"/>
              </a:rPr>
              <a:t>Het voertuig geeft prioriteit aan puur elektrische aandrijving en 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start de verbrandingsmotor-generator automatisch wanneer de acculading tot onder 25% is gedaald.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nl-NL" sz="1600" noProof="0">
                <a:cs typeface="Arial" panose="020B0604020202020204" pitchFamily="34" charset="0"/>
              </a:rPr>
              <a:t>Deze modus wordt aanbevolen voor DAGELIJKS WOON-WERKVERKEER en </a:t>
            </a: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combineert het plezier van elektrisch rijden met lage bedrijfskosten.</a:t>
            </a:r>
          </a:p>
          <a:p>
            <a:pPr defTabSz="1218834">
              <a:spcAft>
                <a:spcPts val="1200"/>
              </a:spcAft>
              <a:buSzPct val="123000"/>
            </a:pPr>
            <a:endParaRPr lang="en-US" sz="1600" noProof="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01223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27926-CB1B-D3C2-6888-00099115C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AA054595-4DB3-E0C3-E649-A60558CBA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Dagelijkse routine &gt; modus EV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5D6C7EA-8DC7-0016-8183-C4086396EB09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0" name="Segnaposto numero diapositiva 2">
            <a:extLst>
              <a:ext uri="{FF2B5EF4-FFF2-40B4-BE49-F238E27FC236}">
                <a16:creationId xmlns:a16="http://schemas.microsoft.com/office/drawing/2014/main" id="{2FC13EFE-AAD0-66A8-9829-2C60E84D89B4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43</a:t>
            </a:fld>
            <a:r>
              <a:rPr lang="nl-NL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B4B385C5-C4DC-55BC-BF1E-F9E101731A35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9C2C68DD-5F16-CE5B-66DD-28B6F3886A28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3" name="Immagine 12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05189095-AB55-72F0-6A53-307863C61FB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6249B3B9-32AC-679F-C042-2D6827A8213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6E631108-2A2D-78EA-2473-FCF90416F526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6" name="sdbd44497ac94bc4a07b47d951e92343">
            <a:extLst>
              <a:ext uri="{FF2B5EF4-FFF2-40B4-BE49-F238E27FC236}">
                <a16:creationId xmlns:a16="http://schemas.microsoft.com/office/drawing/2014/main" id="{129F6A1A-43B9-8AD1-2830-5EEA60748AB3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17" name="Gruppo 16">
            <a:extLst>
              <a:ext uri="{FF2B5EF4-FFF2-40B4-BE49-F238E27FC236}">
                <a16:creationId xmlns:a16="http://schemas.microsoft.com/office/drawing/2014/main" id="{1F4C44C5-E6DE-BC43-1794-C199F27D4F2B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18" name="Immagine 1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E8B895E7-534C-EDD2-F84D-8ACD08D0622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F7C93553-8A8B-7AFE-7421-73D817B69F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0" name="Connettore diritto 19">
              <a:extLst>
                <a:ext uri="{FF2B5EF4-FFF2-40B4-BE49-F238E27FC236}">
                  <a16:creationId xmlns:a16="http://schemas.microsoft.com/office/drawing/2014/main" id="{8F4AC6F6-FACF-F6B8-68AE-C87C276B1A1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ttangolo 20">
            <a:extLst>
              <a:ext uri="{FF2B5EF4-FFF2-40B4-BE49-F238E27FC236}">
                <a16:creationId xmlns:a16="http://schemas.microsoft.com/office/drawing/2014/main" id="{7BD7AF06-35F2-300F-C5DB-3AC28DEF6FA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C98673DD-F928-621B-D6FE-B22151887806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21542437-0581-B7B8-E357-0B26E200534E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magine 23">
            <a:extLst>
              <a:ext uri="{FF2B5EF4-FFF2-40B4-BE49-F238E27FC236}">
                <a16:creationId xmlns:a16="http://schemas.microsoft.com/office/drawing/2014/main" id="{37301FC0-9F1A-B88B-D3DB-1CF1CE992E6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25" name="TextBox 4">
            <a:extLst>
              <a:ext uri="{FF2B5EF4-FFF2-40B4-BE49-F238E27FC236}">
                <a16:creationId xmlns:a16="http://schemas.microsoft.com/office/drawing/2014/main" id="{608CDCF7-3634-DCFF-5AAA-D9B9E641EB2A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nl-NL" noProof="0">
                <a:sym typeface="Arial"/>
              </a:rPr>
              <a:t>Feedback </a:t>
            </a:r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786539E9-9B8D-D862-DC9B-ABBA0F0012D4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27" name="TextBox 4">
            <a:extLst>
              <a:ext uri="{FF2B5EF4-FFF2-40B4-BE49-F238E27FC236}">
                <a16:creationId xmlns:a16="http://schemas.microsoft.com/office/drawing/2014/main" id="{3750376C-B047-E806-523A-14F139284556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b="0" noProof="0">
                <a:solidFill>
                  <a:schemeClr val="bg1"/>
                </a:solidFill>
                <a:sym typeface="Arial"/>
              </a:rPr>
              <a:t>Kies het antwoord</a:t>
            </a:r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F5672883-7C27-8CCE-7067-15830CE5C5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pic>
        <p:nvPicPr>
          <p:cNvPr id="33" name="Immagine 32">
            <a:extLst>
              <a:ext uri="{FF2B5EF4-FFF2-40B4-BE49-F238E27FC236}">
                <a16:creationId xmlns:a16="http://schemas.microsoft.com/office/drawing/2014/main" id="{E5ABD438-4570-662C-0C8F-88D00F0B825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29342" y="456095"/>
            <a:ext cx="4749814" cy="5682661"/>
          </a:xfrm>
          <a:prstGeom prst="rect">
            <a:avLst/>
          </a:prstGeom>
        </p:spPr>
      </p:pic>
      <p:sp>
        <p:nvSpPr>
          <p:cNvPr id="34" name="Titolo 11">
            <a:extLst>
              <a:ext uri="{FF2B5EF4-FFF2-40B4-BE49-F238E27FC236}">
                <a16:creationId xmlns:a16="http://schemas.microsoft.com/office/drawing/2014/main" id="{F5B69260-C7AD-E5DE-B49D-20B9180A4C6E}"/>
              </a:ext>
            </a:extLst>
          </p:cNvPr>
          <p:cNvSpPr txBox="1">
            <a:spLocks/>
          </p:cNvSpPr>
          <p:nvPr/>
        </p:nvSpPr>
        <p:spPr>
          <a:xfrm>
            <a:off x="8422483" y="3486998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8000" dirty="0">
                <a:solidFill>
                  <a:schemeClr val="accent1"/>
                </a:solidFill>
                <a:latin typeface="augie" pitchFamily="2" charset="0"/>
              </a:rPr>
              <a:t>Tips 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51DC13D3-4D1A-9333-BB25-6A6CB5B6A836}"/>
              </a:ext>
            </a:extLst>
          </p:cNvPr>
          <p:cNvSpPr txBox="1"/>
          <p:nvPr/>
        </p:nvSpPr>
        <p:spPr>
          <a:xfrm>
            <a:off x="10222897" y="5680267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nl-NL" sz="1400" i="1" noProof="0">
                <a:cs typeface="Arial" panose="020B0604020202020204" pitchFamily="34" charset="0"/>
                <a:sym typeface="Arial"/>
              </a:rPr>
              <a:t>Klik op "Tips"</a:t>
            </a:r>
          </a:p>
        </p:txBody>
      </p:sp>
      <p:pic>
        <p:nvPicPr>
          <p:cNvPr id="36" name="Immagine 35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E6B72405-1BA6-1579-3F41-25F370F2969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441683" y="3249711"/>
            <a:ext cx="1354882" cy="1354882"/>
          </a:xfrm>
          <a:prstGeom prst="rect">
            <a:avLst/>
          </a:prstGeom>
        </p:spPr>
      </p:pic>
      <p:sp>
        <p:nvSpPr>
          <p:cNvPr id="38" name="TextBox 4">
            <a:extLst>
              <a:ext uri="{FF2B5EF4-FFF2-40B4-BE49-F238E27FC236}">
                <a16:creationId xmlns:a16="http://schemas.microsoft.com/office/drawing/2014/main" id="{BBD497BC-9411-6399-7499-53BFA760E193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1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8B017602-5577-4A9A-FB69-12F6F8761537}"/>
              </a:ext>
            </a:extLst>
          </p:cNvPr>
          <p:cNvSpPr txBox="1"/>
          <p:nvPr/>
        </p:nvSpPr>
        <p:spPr>
          <a:xfrm>
            <a:off x="8556196" y="4206242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voor de klanten</a:t>
            </a:r>
          </a:p>
        </p:txBody>
      </p:sp>
      <p:sp>
        <p:nvSpPr>
          <p:cNvPr id="3" name="Titolo 11">
            <a:extLst>
              <a:ext uri="{FF2B5EF4-FFF2-40B4-BE49-F238E27FC236}">
                <a16:creationId xmlns:a16="http://schemas.microsoft.com/office/drawing/2014/main" id="{57E3D00D-4540-202F-D287-34EA57AD83B6}"/>
              </a:ext>
            </a:extLst>
          </p:cNvPr>
          <p:cNvSpPr txBox="1">
            <a:spLocks/>
          </p:cNvSpPr>
          <p:nvPr/>
        </p:nvSpPr>
        <p:spPr>
          <a:xfrm>
            <a:off x="5645312" y="257694"/>
            <a:ext cx="345893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NL" dirty="0"/>
              <a:t>&gt; Modus EV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20236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5C632-E18A-815B-70BF-E6B42E7A5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magine 31">
            <a:extLst>
              <a:ext uri="{FF2B5EF4-FFF2-40B4-BE49-F238E27FC236}">
                <a16:creationId xmlns:a16="http://schemas.microsoft.com/office/drawing/2014/main" id="{F6A1C6C9-F50B-F0C7-830D-E586BBB2F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974" y="719796"/>
            <a:ext cx="3977192" cy="5418204"/>
          </a:xfrm>
          <a:prstGeom prst="rect">
            <a:avLst/>
          </a:prstGeom>
        </p:spPr>
      </p:pic>
      <p:sp>
        <p:nvSpPr>
          <p:cNvPr id="8" name="Titolo 7">
            <a:extLst>
              <a:ext uri="{FF2B5EF4-FFF2-40B4-BE49-F238E27FC236}">
                <a16:creationId xmlns:a16="http://schemas.microsoft.com/office/drawing/2014/main" id="{5987BC5F-78FA-E6B4-1C67-1B4EA3E0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Dagelijkse routine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ECCEF873-5ADB-2BAB-3133-8E104FCD2D95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0" name="Segnaposto numero diapositiva 2">
            <a:extLst>
              <a:ext uri="{FF2B5EF4-FFF2-40B4-BE49-F238E27FC236}">
                <a16:creationId xmlns:a16="http://schemas.microsoft.com/office/drawing/2014/main" id="{1C4BD3B9-91E5-F9AC-895F-796C025D63D0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44</a:t>
            </a:fld>
            <a:r>
              <a:rPr lang="nl-NL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54D79542-25FC-C8F7-0060-E052FE5C5F36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B878595F-97A4-210E-D903-A4B65E547AC2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3" name="Immagine 12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2E64222F-29EF-C4BD-DA08-8D42BA8146F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E9041E99-779D-B8F8-E1E3-EB311AE4807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FC314145-A2CE-EDC2-828D-2A96415B316A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6" name="sdbd44497ac94bc4a07b47d951e92343">
            <a:extLst>
              <a:ext uri="{FF2B5EF4-FFF2-40B4-BE49-F238E27FC236}">
                <a16:creationId xmlns:a16="http://schemas.microsoft.com/office/drawing/2014/main" id="{AB84CBFF-0657-0DEB-A19C-8DCB4A4C67CA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17" name="Gruppo 16">
            <a:extLst>
              <a:ext uri="{FF2B5EF4-FFF2-40B4-BE49-F238E27FC236}">
                <a16:creationId xmlns:a16="http://schemas.microsoft.com/office/drawing/2014/main" id="{DE936418-AB40-B797-3473-6801CAF6C682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18" name="Immagine 1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117B39AE-D6B3-7D22-973B-B79A36598A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A9AB14ED-C4FF-7A35-CEED-B1F92B3FC0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0" name="Connettore diritto 19">
              <a:extLst>
                <a:ext uri="{FF2B5EF4-FFF2-40B4-BE49-F238E27FC236}">
                  <a16:creationId xmlns:a16="http://schemas.microsoft.com/office/drawing/2014/main" id="{8A7FADB1-B4D2-5267-9C95-01B8E82A55A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ttangolo 20">
            <a:extLst>
              <a:ext uri="{FF2B5EF4-FFF2-40B4-BE49-F238E27FC236}">
                <a16:creationId xmlns:a16="http://schemas.microsoft.com/office/drawing/2014/main" id="{3C241EFB-D12B-35FB-193E-ED305C803C5F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390821AF-2E2E-BA64-6037-3677FCC75208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4BBEAAE8-313D-79D8-83AB-D8CAE795CC12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magine 23">
            <a:extLst>
              <a:ext uri="{FF2B5EF4-FFF2-40B4-BE49-F238E27FC236}">
                <a16:creationId xmlns:a16="http://schemas.microsoft.com/office/drawing/2014/main" id="{E260735A-C5C1-052D-DA66-A5098B334B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25" name="TextBox 4">
            <a:extLst>
              <a:ext uri="{FF2B5EF4-FFF2-40B4-BE49-F238E27FC236}">
                <a16:creationId xmlns:a16="http://schemas.microsoft.com/office/drawing/2014/main" id="{C031E59A-A590-7C9B-05B0-06CDE2411C7D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nl-NL" noProof="0">
                <a:sym typeface="Arial"/>
              </a:rPr>
              <a:t>Feedback </a:t>
            </a:r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B442C681-F6FF-45C0-5752-6664EEBB2E39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27" name="TextBox 4">
            <a:extLst>
              <a:ext uri="{FF2B5EF4-FFF2-40B4-BE49-F238E27FC236}">
                <a16:creationId xmlns:a16="http://schemas.microsoft.com/office/drawing/2014/main" id="{93A3482C-4918-C0DC-13B0-17BE859DE15F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b="0" noProof="0">
                <a:solidFill>
                  <a:schemeClr val="bg1"/>
                </a:solidFill>
                <a:sym typeface="Arial"/>
              </a:rPr>
              <a:t>Kies het antwoord</a:t>
            </a:r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D76B3A8A-21F7-619D-3553-5CA197F75E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pic>
        <p:nvPicPr>
          <p:cNvPr id="29" name="Immagine 28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EC468076-00BC-7EED-FC06-2E99EEFD79BE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>
            <a:off x="720000" y="939340"/>
            <a:ext cx="7242992" cy="3076479"/>
          </a:xfrm>
          <a:prstGeom prst="rect">
            <a:avLst/>
          </a:prstGeom>
        </p:spPr>
      </p:pic>
      <p:sp>
        <p:nvSpPr>
          <p:cNvPr id="30" name="Rettangolo 29">
            <a:extLst>
              <a:ext uri="{FF2B5EF4-FFF2-40B4-BE49-F238E27FC236}">
                <a16:creationId xmlns:a16="http://schemas.microsoft.com/office/drawing/2014/main" id="{F627C612-AC81-C6D5-0F06-D0E575723A61}"/>
              </a:ext>
            </a:extLst>
          </p:cNvPr>
          <p:cNvSpPr/>
          <p:nvPr/>
        </p:nvSpPr>
        <p:spPr>
          <a:xfrm>
            <a:off x="1236669" y="1025327"/>
            <a:ext cx="5073328" cy="137696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b="1" u="sng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Benadrukken</a:t>
            </a: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:</a:t>
            </a:r>
            <a:b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Het comfort van volledig EV-rijden. </a:t>
            </a:r>
            <a:b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De verbrandingsmotor start alleen wanneer dat nodig is (SOC lager dan 25%)</a:t>
            </a: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092166DE-12D0-9476-A9F7-D4D064DCBE3E}"/>
              </a:ext>
            </a:extLst>
          </p:cNvPr>
          <p:cNvSpPr/>
          <p:nvPr/>
        </p:nvSpPr>
        <p:spPr>
          <a:xfrm>
            <a:off x="1285199" y="2310370"/>
            <a:ext cx="5073330" cy="137696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algn="ctr">
              <a:spcAft>
                <a:spcPts val="1200"/>
              </a:spcAft>
              <a:defRPr/>
            </a:pPr>
            <a:r>
              <a:rPr lang="nl-NL" b="1" u="sng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Vergeet niet om te zeggen dat...</a:t>
            </a:r>
            <a:br>
              <a:rPr lang="nl-NL" b="1" u="sng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</a:br>
            <a:r>
              <a:rPr lang="nl-NL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Het juiste gebruik van deze modus </a:t>
            </a:r>
            <a:r>
              <a:rPr lang="nl-NL">
                <a:solidFill>
                  <a:schemeClr val="tx1"/>
                </a:solidFill>
              </a:rPr>
              <a:t>het plannen van </a:t>
            </a:r>
            <a:r>
              <a:rPr lang="nl-NL" b="1">
                <a:solidFill>
                  <a:schemeClr val="accent1"/>
                </a:solidFill>
              </a:rPr>
              <a:t>laden op bestemming vereist om de prestaties optimaal te houden voor de volgende dag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4B306D70-C97A-C65C-1351-7D18EC234D52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1</a:t>
            </a:r>
          </a:p>
        </p:txBody>
      </p:sp>
      <p:sp>
        <p:nvSpPr>
          <p:cNvPr id="3" name="Titolo 11">
            <a:extLst>
              <a:ext uri="{FF2B5EF4-FFF2-40B4-BE49-F238E27FC236}">
                <a16:creationId xmlns:a16="http://schemas.microsoft.com/office/drawing/2014/main" id="{5CD838CC-CEDD-CA42-1208-E401C10CAEF1}"/>
              </a:ext>
            </a:extLst>
          </p:cNvPr>
          <p:cNvSpPr txBox="1">
            <a:spLocks/>
          </p:cNvSpPr>
          <p:nvPr/>
        </p:nvSpPr>
        <p:spPr>
          <a:xfrm>
            <a:off x="5645312" y="257694"/>
            <a:ext cx="345893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NL" dirty="0"/>
              <a:t>&gt; Modus EV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8203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236A8-F53F-3FD9-F434-8F59A2217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E9B643F8-49DD-D5B9-E6E6-A71435B2593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468001" y="2498196"/>
            <a:ext cx="2700000" cy="151854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55B9619F-D21B-41B8-CDCA-2436E84E62B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1620" y="2520117"/>
            <a:ext cx="2700000" cy="147986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F1475BA-3236-EC61-14F0-EC328D95CE0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19" y="2509491"/>
            <a:ext cx="2683515" cy="149594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59C21E00-DAC7-F021-A086-54827E63A7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695" y="2503715"/>
            <a:ext cx="2703529" cy="1501039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3BF27F8E-2581-52FE-EB8B-8DE11474615B}"/>
              </a:ext>
            </a:extLst>
          </p:cNvPr>
          <p:cNvSpPr txBox="1"/>
          <p:nvPr/>
        </p:nvSpPr>
        <p:spPr>
          <a:xfrm>
            <a:off x="7429500" y="6134470"/>
            <a:ext cx="2029093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nl-NL" sz="1400" i="1">
                <a:solidFill>
                  <a:srgbClr val="FFFFFF"/>
                </a:solidFill>
                <a:latin typeface="Montserrat" pitchFamily="2" charset="0"/>
              </a:rPr>
              <a:t>Klik op </a:t>
            </a:r>
            <a:r>
              <a:rPr lang="nl-NL" sz="1400" b="1" i="1">
                <a:solidFill>
                  <a:srgbClr val="FFFFFF"/>
                </a:solidFill>
                <a:latin typeface="Montserrat" pitchFamily="2" charset="0"/>
              </a:rPr>
              <a:t>Scenario 2 </a:t>
            </a:r>
            <a:r>
              <a:rPr lang="nl-NL" sz="1400" i="1">
                <a:solidFill>
                  <a:srgbClr val="FFFFFF"/>
                </a:solidFill>
                <a:latin typeface="Montserrat" pitchFamily="2" charset="0"/>
              </a:rPr>
              <a:t>voor meer informatie</a:t>
            </a:r>
          </a:p>
        </p:txBody>
      </p:sp>
      <p:sp>
        <p:nvSpPr>
          <p:cNvPr id="28" name="Titolo 27">
            <a:extLst>
              <a:ext uri="{FF2B5EF4-FFF2-40B4-BE49-F238E27FC236}">
                <a16:creationId xmlns:a16="http://schemas.microsoft.com/office/drawing/2014/main" id="{721DE1F9-9977-A344-0F25-E16D50DE0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SCENARIO’S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B6B9C9C-5080-4DCD-6A1B-72875C5FAA54}"/>
              </a:ext>
            </a:extLst>
          </p:cNvPr>
          <p:cNvSpPr txBox="1"/>
          <p:nvPr/>
        </p:nvSpPr>
        <p:spPr>
          <a:xfrm>
            <a:off x="6260919" y="4308856"/>
            <a:ext cx="268907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Langer EV-rijden 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02CDD772-95FD-DABD-F30B-1DF05D2DCEC6}"/>
              </a:ext>
            </a:extLst>
          </p:cNvPr>
          <p:cNvSpPr txBox="1"/>
          <p:nvPr/>
        </p:nvSpPr>
        <p:spPr>
          <a:xfrm>
            <a:off x="9167958" y="4308856"/>
            <a:ext cx="268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4 </a:t>
            </a:r>
            <a:r>
              <a:rPr lang="nl-NL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Uitdagende rijomstandigheden</a:t>
            </a: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AF2D35C3-E05F-86B5-28B9-82EADAB5AA2D}"/>
              </a:ext>
            </a:extLst>
          </p:cNvPr>
          <p:cNvSpPr txBox="1"/>
          <p:nvPr/>
        </p:nvSpPr>
        <p:spPr>
          <a:xfrm>
            <a:off x="468893" y="4323787"/>
            <a:ext cx="26765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sz="160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1 </a:t>
            </a:r>
            <a:br>
              <a:rPr lang="nl-NL" noProof="0">
                <a:sym typeface="Arial"/>
              </a:rPr>
            </a:br>
            <a:r>
              <a:rPr lang="nl-NL" sz="1800" b="1" noProof="0">
                <a:sym typeface="Arial"/>
              </a:rPr>
              <a:t>Dagelijkse routine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D7C1312D-8488-7232-E165-56CA39E2CF3B}"/>
              </a:ext>
            </a:extLst>
          </p:cNvPr>
          <p:cNvSpPr txBox="1"/>
          <p:nvPr/>
        </p:nvSpPr>
        <p:spPr>
          <a:xfrm>
            <a:off x="3368582" y="4323787"/>
            <a:ext cx="267437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cs typeface="Arial" panose="020B0604020202020204" pitchFamily="34" charset="0"/>
                <a:sym typeface="Arial"/>
              </a:rPr>
              <a:t>Scenario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Grote actieradius</a:t>
            </a:r>
          </a:p>
        </p:txBody>
      </p:sp>
      <p:sp>
        <p:nvSpPr>
          <p:cNvPr id="21" name="Forma a L 20">
            <a:extLst>
              <a:ext uri="{FF2B5EF4-FFF2-40B4-BE49-F238E27FC236}">
                <a16:creationId xmlns:a16="http://schemas.microsoft.com/office/drawing/2014/main" id="{5AE42913-DC3F-0A88-0AB0-BB31505137B6}"/>
              </a:ext>
            </a:extLst>
          </p:cNvPr>
          <p:cNvSpPr/>
          <p:nvPr/>
        </p:nvSpPr>
        <p:spPr>
          <a:xfrm rot="18734355">
            <a:off x="1497748" y="2989417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65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9DA39-23EC-3631-7F50-B22978865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097DFDDD-4F4F-90C7-27DF-F243126BD575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AC3A7FD2-7BE2-4FB3-EEB7-D6FEE3E9716A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CE35DC53-C2B5-7A01-653B-1595375B9BAD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olidFill>
                  <a:srgbClr val="97D2FF"/>
                </a:solidFill>
                <a:sym typeface="Arial"/>
              </a:rPr>
              <a:t>Scenario 2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EB78779-4BEB-5C5A-B4D8-CA50874F87F1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Kies het antwoord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45021A3-DF8A-EDBC-78C5-7CEA129FCE4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FF46433-C38A-B07F-68F1-62C21744CA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D559DA4D-4B6D-7656-90B1-DC2A263D7C09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A4B68313-7AEE-F80F-C260-793D4816DF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3CD9380B-D1AD-B6A9-4C0E-F2C5EC2CB19D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776235E8-4C76-EF28-CFFA-D685EA679B7F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egnaposto numero diapositiva 2">
            <a:extLst>
              <a:ext uri="{FF2B5EF4-FFF2-40B4-BE49-F238E27FC236}">
                <a16:creationId xmlns:a16="http://schemas.microsoft.com/office/drawing/2014/main" id="{B4AC62AF-7D83-8734-53BD-00113A6270A9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46</a:t>
            </a:fld>
            <a:r>
              <a:rPr lang="nl-NL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AC98957-3791-4E45-472F-9F3B960C5A28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A25BE7-D207-F06B-851E-AC6D726302FC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7" name="Immagine 16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EAC89919-3B75-3CC0-65C2-45082B8DCBB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505E6D80-3492-28E8-85E4-46BA7D41777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BC7A2B57-80DD-44A0-9996-B59BCC1CFFFA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0" name="sdbd44497ac94bc4a07b47d951e92343">
            <a:extLst>
              <a:ext uri="{FF2B5EF4-FFF2-40B4-BE49-F238E27FC236}">
                <a16:creationId xmlns:a16="http://schemas.microsoft.com/office/drawing/2014/main" id="{5C88333C-2DFC-0BF8-1D75-072DE4B0074B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1" name="Gruppo 20">
            <a:extLst>
              <a:ext uri="{FF2B5EF4-FFF2-40B4-BE49-F238E27FC236}">
                <a16:creationId xmlns:a16="http://schemas.microsoft.com/office/drawing/2014/main" id="{C3F4A89D-BD56-1AB0-3BB1-E5AA756746B5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2" name="Immagine 21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D1FA2138-F5F1-7854-FC8C-E0545350AE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15B51891-94AB-B8CB-9EBF-A01BE213AA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081AFB62-73BA-F57E-F3E3-747CA08A819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ttangolo 12">
            <a:extLst>
              <a:ext uri="{FF2B5EF4-FFF2-40B4-BE49-F238E27FC236}">
                <a16:creationId xmlns:a16="http://schemas.microsoft.com/office/drawing/2014/main" id="{F7646741-54D4-5DD7-ACB7-77733C6DF320}"/>
              </a:ext>
            </a:extLst>
          </p:cNvPr>
          <p:cNvSpPr/>
          <p:nvPr/>
        </p:nvSpPr>
        <p:spPr>
          <a:xfrm>
            <a:off x="0" y="136567"/>
            <a:ext cx="3321230" cy="71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600" b="1">
                <a:solidFill>
                  <a:schemeClr val="tx1"/>
                </a:solidFill>
              </a:rPr>
              <a:t>Video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47242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09CE4-909E-200D-CECB-01EE618C8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>
            <a:extLst>
              <a:ext uri="{FF2B5EF4-FFF2-40B4-BE49-F238E27FC236}">
                <a16:creationId xmlns:a16="http://schemas.microsoft.com/office/drawing/2014/main" id="{B24D7B7F-504D-F294-8D3A-8C5E6D40331D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2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C8300B-CCEA-959C-D3E0-87156AA75474}"/>
              </a:ext>
            </a:extLst>
          </p:cNvPr>
          <p:cNvSpPr txBox="1"/>
          <p:nvPr/>
        </p:nvSpPr>
        <p:spPr>
          <a:xfrm>
            <a:off x="7360715" y="1723716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nl-NL" sz="2000" noProof="0"/>
              <a:t>EV+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0E2E582-7460-A468-438B-EC47DE7BDA49}"/>
              </a:ext>
            </a:extLst>
          </p:cNvPr>
          <p:cNvSpPr txBox="1"/>
          <p:nvPr/>
        </p:nvSpPr>
        <p:spPr>
          <a:xfrm>
            <a:off x="7360715" y="4111529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nl-NL" sz="2000" noProof="0" dirty="0"/>
              <a:t>VOEDING+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C409A2D-7CA3-8FAB-5F56-1156B8C36E1A}"/>
              </a:ext>
            </a:extLst>
          </p:cNvPr>
          <p:cNvSpPr txBox="1"/>
          <p:nvPr/>
        </p:nvSpPr>
        <p:spPr>
          <a:xfrm>
            <a:off x="7360715" y="2518613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nl-NL" noProof="0"/>
              <a:t>EV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D403E54-01C6-A331-EA0D-940F05E3180B}"/>
              </a:ext>
            </a:extLst>
          </p:cNvPr>
          <p:cNvSpPr txBox="1"/>
          <p:nvPr/>
        </p:nvSpPr>
        <p:spPr>
          <a:xfrm>
            <a:off x="7360715" y="3313510"/>
            <a:ext cx="3785691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nl-NL" noProof="0" dirty="0"/>
              <a:t>BRANDSTOF</a:t>
            </a:r>
          </a:p>
        </p:txBody>
      </p:sp>
      <p:sp>
        <p:nvSpPr>
          <p:cNvPr id="9" name="Titolo 11">
            <a:extLst>
              <a:ext uri="{FF2B5EF4-FFF2-40B4-BE49-F238E27FC236}">
                <a16:creationId xmlns:a16="http://schemas.microsoft.com/office/drawing/2014/main" id="{28D245FF-320B-A3BE-109B-9514BE9B7C68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NL" noProof="0" dirty="0"/>
              <a:t>Grote </a:t>
            </a:r>
            <a:r>
              <a:rPr lang="nl-NL" dirty="0"/>
              <a:t>actieradius</a:t>
            </a:r>
            <a:endParaRPr lang="nl-NL" noProof="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CAFCDF2-E09B-A081-18F9-AC0C37E4CE6A}"/>
              </a:ext>
            </a:extLst>
          </p:cNvPr>
          <p:cNvSpPr txBox="1"/>
          <p:nvPr/>
        </p:nvSpPr>
        <p:spPr>
          <a:xfrm>
            <a:off x="3531665" y="5100760"/>
            <a:ext cx="2406148" cy="3570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2000" noProof="0"/>
              <a:t>BEVESTIGEN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287681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1">
            <a:extLst>
              <a:ext uri="{FF2B5EF4-FFF2-40B4-BE49-F238E27FC236}">
                <a16:creationId xmlns:a16="http://schemas.microsoft.com/office/drawing/2014/main" id="{51089F2E-ABDB-A9DA-5D78-3C3513C577C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09800" y="862389"/>
            <a:ext cx="6486525" cy="531019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Juist</a:t>
            </a:r>
            <a:r>
              <a:rPr lang="nl-NL" sz="3200" cap="all" noProof="0">
                <a:latin typeface="+mn-lt"/>
              </a:rPr>
              <a:t>/</a:t>
            </a:r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onjuist antwoord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B7A9C05B-3478-D990-8A42-5C9877F0FF50}"/>
              </a:ext>
            </a:extLst>
          </p:cNvPr>
          <p:cNvSpPr txBox="1"/>
          <p:nvPr/>
        </p:nvSpPr>
        <p:spPr>
          <a:xfrm>
            <a:off x="2286001" y="1505188"/>
            <a:ext cx="757237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600"/>
              </a:spcAft>
              <a:buSzPct val="123000"/>
            </a:pPr>
            <a:r>
              <a:rPr lang="nl-NL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De beste modus voor deze missie is </a:t>
            </a:r>
            <a:r>
              <a:rPr lang="nl-NL" sz="2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BRANDSTOF</a:t>
            </a:r>
            <a:r>
              <a:rPr lang="nl-NL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die prioriteit geeft het rijden op brandstof.</a:t>
            </a:r>
          </a:p>
          <a:p>
            <a:pPr defTabSz="1218834">
              <a:spcAft>
                <a:spcPts val="600"/>
              </a:spcAft>
              <a:buSzPct val="123000"/>
            </a:pPr>
            <a:endParaRPr lang="en-US" sz="1100" b="1" noProof="0" dirty="0">
              <a:solidFill>
                <a:schemeClr val="accent1"/>
              </a:solidFill>
              <a:cs typeface="Arial" panose="020B0604020202020204" pitchFamily="34" charset="0"/>
            </a:endParaRPr>
          </a:p>
          <a:p>
            <a:pPr defTabSz="1218834">
              <a:spcAft>
                <a:spcPts val="600"/>
              </a:spcAft>
              <a:buSzPct val="123000"/>
            </a:pP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Het voertuig rijdt volledig elektrisch zolang de acculading meer dan 75% bedraagt. </a:t>
            </a:r>
            <a:r>
              <a:rPr lang="nl-NL" sz="1600" noProof="0" dirty="0">
                <a:cs typeface="Arial" panose="020B0604020202020204" pitchFamily="34" charset="0"/>
              </a:rPr>
              <a:t>Zodra de acculading hieronder is gedaald, begint de verbrandingsmotor elektriciteit op te wekken.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nl-NL" sz="1600" noProof="0" dirty="0">
                <a:cs typeface="Arial" panose="020B0604020202020204" pitchFamily="34" charset="0"/>
              </a:rPr>
              <a:t>Deze modus zorgt voor soepel, ononderbroken rijden voor lange afstanden of op bergwegen. 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nl-NL" sz="1600" noProof="0" dirty="0">
                <a:cs typeface="Arial" panose="020B0604020202020204" pitchFamily="34" charset="0"/>
              </a:rPr>
              <a:t>Voordelen klant: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nl-NL" sz="1600" noProof="0" dirty="0">
                <a:cs typeface="Arial" panose="020B0604020202020204" pitchFamily="34" charset="0"/>
              </a:rPr>
              <a:t>geen bereikangst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nl-NL" sz="1600" noProof="0" dirty="0">
                <a:cs typeface="Arial" panose="020B0604020202020204" pitchFamily="34" charset="0"/>
              </a:rPr>
              <a:t>minder stops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nl-NL" sz="1600" noProof="0" dirty="0">
                <a:cs typeface="Arial" panose="020B0604020202020204" pitchFamily="34" charset="0"/>
              </a:rPr>
              <a:t>vrijheid tot 900km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4C96DF23-4788-AFDA-03D9-A87245819C4A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72164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AA89F-3057-38D0-21DB-69FC01E79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9DE8BBF0-36B3-D9CA-6EC9-E912F1EFC51E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2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9F04806-7C9D-284C-CC24-1329CB740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342" y="456095"/>
            <a:ext cx="4749814" cy="5682661"/>
          </a:xfrm>
          <a:prstGeom prst="rect">
            <a:avLst/>
          </a:prstGeom>
        </p:spPr>
      </p:pic>
      <p:sp>
        <p:nvSpPr>
          <p:cNvPr id="9" name="Titolo 11">
            <a:extLst>
              <a:ext uri="{FF2B5EF4-FFF2-40B4-BE49-F238E27FC236}">
                <a16:creationId xmlns:a16="http://schemas.microsoft.com/office/drawing/2014/main" id="{ECCCE3A4-1096-5C57-CC5A-0F481FC871B9}"/>
              </a:ext>
            </a:extLst>
          </p:cNvPr>
          <p:cNvSpPr txBox="1">
            <a:spLocks/>
          </p:cNvSpPr>
          <p:nvPr/>
        </p:nvSpPr>
        <p:spPr>
          <a:xfrm>
            <a:off x="8422483" y="3604776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8000">
                <a:solidFill>
                  <a:schemeClr val="accent1"/>
                </a:solidFill>
                <a:latin typeface="augie" pitchFamily="2" charset="0"/>
              </a:rPr>
              <a:t>Tips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4E99A8E-5A84-2438-38D5-D678A6CE5423}"/>
              </a:ext>
            </a:extLst>
          </p:cNvPr>
          <p:cNvSpPr txBox="1"/>
          <p:nvPr/>
        </p:nvSpPr>
        <p:spPr>
          <a:xfrm>
            <a:off x="10222897" y="5680267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nl-NL" sz="1400" i="1" noProof="0">
                <a:cs typeface="Arial" panose="020B0604020202020204" pitchFamily="34" charset="0"/>
                <a:sym typeface="Arial"/>
              </a:rPr>
              <a:t>Klik op "Tips"</a:t>
            </a:r>
          </a:p>
        </p:txBody>
      </p:sp>
      <p:pic>
        <p:nvPicPr>
          <p:cNvPr id="11" name="Immagine 10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86408E1C-3F4F-CEF9-E98F-037FDB46C7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441683" y="3249711"/>
            <a:ext cx="1354882" cy="1354882"/>
          </a:xfrm>
          <a:prstGeom prst="rect">
            <a:avLst/>
          </a:prstGeom>
        </p:spPr>
      </p:pic>
      <p:sp>
        <p:nvSpPr>
          <p:cNvPr id="12" name="TextBox 6">
            <a:extLst>
              <a:ext uri="{FF2B5EF4-FFF2-40B4-BE49-F238E27FC236}">
                <a16:creationId xmlns:a16="http://schemas.microsoft.com/office/drawing/2014/main" id="{AC333C42-9DC9-19C8-F0F5-391FF1D8034E}"/>
              </a:ext>
            </a:extLst>
          </p:cNvPr>
          <p:cNvSpPr txBox="1"/>
          <p:nvPr/>
        </p:nvSpPr>
        <p:spPr>
          <a:xfrm>
            <a:off x="8556196" y="4206242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voor de klanten</a:t>
            </a:r>
          </a:p>
        </p:txBody>
      </p:sp>
      <p:sp>
        <p:nvSpPr>
          <p:cNvPr id="4" name="Titolo 4">
            <a:extLst>
              <a:ext uri="{FF2B5EF4-FFF2-40B4-BE49-F238E27FC236}">
                <a16:creationId xmlns:a16="http://schemas.microsoft.com/office/drawing/2014/main" id="{EDF20148-EEE2-02B0-6F94-2F9AB582BFB5}"/>
              </a:ext>
            </a:extLst>
          </p:cNvPr>
          <p:cNvSpPr txBox="1">
            <a:spLocks/>
          </p:cNvSpPr>
          <p:nvPr/>
        </p:nvSpPr>
        <p:spPr>
          <a:xfrm>
            <a:off x="538956" y="31104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NL" dirty="0"/>
              <a:t>Grote actieradius &gt; modus BRANDSTOF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212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129BB-0500-EE0B-9966-D70ABF770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38A07BE8-964F-8D0B-C6E8-68548A75779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B2CD5576-C76D-36A8-6EA2-62D2F56BB82A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</a:pPr>
            <a:r>
              <a:rPr lang="nl-NL" sz="2000" b="1" noProof="0">
                <a:solidFill>
                  <a:schemeClr val="bg1"/>
                </a:solidFill>
              </a:rPr>
              <a:t>Inleiding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A39F680A-F990-7E7A-8703-3F2CDB82D10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Agenda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3EF733-72E3-E8ED-ED1A-30CE377E2DAB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nl-NL" sz="2000"/>
              <a:t>De REEV-technologie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AD9EE81-54E8-479A-647F-A0F53D95877A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nl-NL" sz="2000" noProof="0"/>
              <a:t>Conclusie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8EDE739-0249-7F38-29A5-FBDBC07D3322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nl-NL" sz="2000" noProof="0"/>
              <a:t>Technische gegevens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BEC4B2E-ED42-2A04-CD22-98D28DCADC05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nl-NL" sz="2000" noProof="0"/>
              <a:t>Jouw rol vormt de sleutel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A605ED7-E9AB-31CF-A11D-6A3250E3FF36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nl-NL" sz="2000" noProof="0"/>
              <a:t>Reizen met onze klant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CDA2D75-81B9-B3B0-07B7-731FB75E029B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nl-NL" sz="2000" noProof="0"/>
              <a:t>Eindquiz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9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34A90-E743-5304-FCB5-7A8B003F9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26922046-F325-4403-D6CC-B62A5745E1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974" y="719796"/>
            <a:ext cx="3977192" cy="5418204"/>
          </a:xfrm>
          <a:prstGeom prst="rect">
            <a:avLst/>
          </a:prstGeom>
        </p:spPr>
      </p:pic>
      <p:pic>
        <p:nvPicPr>
          <p:cNvPr id="15" name="Immagine 14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6831A375-3136-9BB7-0438-2B3936720D8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V="1">
            <a:off x="437196" y="1250424"/>
            <a:ext cx="7242992" cy="3815540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AD4734A6-DB8B-5301-39D6-DD157D3AC2B8}"/>
              </a:ext>
            </a:extLst>
          </p:cNvPr>
          <p:cNvSpPr/>
          <p:nvPr/>
        </p:nvSpPr>
        <p:spPr>
          <a:xfrm>
            <a:off x="1018376" y="1737171"/>
            <a:ext cx="5343525" cy="2489679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Vergeet niet te zeggen dat…</a:t>
            </a:r>
          </a:p>
          <a:p>
            <a:pPr marL="285750" lvl="0" indent="-285750">
              <a:spcAft>
                <a:spcPts val="1200"/>
              </a:spcAft>
              <a:buClr>
                <a:schemeClr val="accent1"/>
              </a:buClr>
              <a:buFontTx/>
              <a:buChar char="-"/>
              <a:defRPr/>
            </a:pPr>
            <a:r>
              <a:rPr lang="nl-NL" sz="12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- Voor langeafstandsritten, </a:t>
            </a:r>
            <a:r>
              <a:rPr lang="nl-NL" sz="12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herinner klanten eraan dat het belangrijk is om de accu opgeladen te houden</a:t>
            </a:r>
            <a:r>
              <a:rPr lang="nl-NL" sz="12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, en het wordt ten zeerste aanbevolen om de accuspaarmodus te activeren</a:t>
            </a:r>
          </a:p>
          <a:p>
            <a:pPr marL="285750" lvl="0" indent="-285750">
              <a:spcAft>
                <a:spcPts val="1200"/>
              </a:spcAft>
              <a:buClr>
                <a:schemeClr val="accent1"/>
              </a:buClr>
              <a:buFontTx/>
              <a:buChar char="-"/>
              <a:defRPr/>
            </a:pPr>
            <a:r>
              <a:rPr lang="nl-NL" sz="12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Onder 75% van de lading kan de klant het accubehoud-% aanpassen </a:t>
            </a:r>
            <a:r>
              <a:rPr lang="nl-NL" sz="12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(in het </a:t>
            </a:r>
            <a:r>
              <a:rPr lang="nl-NL" sz="12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bereik van 30 – 75%)</a:t>
            </a:r>
          </a:p>
          <a:p>
            <a:pPr lvl="0">
              <a:spcAft>
                <a:spcPts val="600"/>
              </a:spcAft>
              <a:buClr>
                <a:schemeClr val="accent1"/>
              </a:buClr>
              <a:defRPr/>
            </a:pPr>
            <a:r>
              <a:rPr lang="nl-NL" sz="12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2 stappen om het accubehoud te beheren:</a:t>
            </a:r>
          </a:p>
          <a:p>
            <a:pPr marL="622300" lvl="0" indent="-342900"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defRPr/>
            </a:pPr>
            <a:r>
              <a:rPr lang="nl-NL" sz="12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Activeer de functie</a:t>
            </a:r>
          </a:p>
          <a:p>
            <a:pPr marL="622300" lvl="0" indent="-342900"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defRPr/>
            </a:pPr>
            <a:r>
              <a:rPr lang="nl-NL" sz="12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Selecteer het gewenste accuniveau</a:t>
            </a:r>
          </a:p>
          <a:p>
            <a:pPr marL="285750" lvl="0" indent="-285750" algn="ctr">
              <a:spcAft>
                <a:spcPts val="1200"/>
              </a:spcAft>
              <a:buClr>
                <a:schemeClr val="accent1"/>
              </a:buClr>
              <a:buFontTx/>
              <a:buChar char="-"/>
              <a:defRPr/>
            </a:pPr>
            <a:endParaRPr lang="en-US" sz="1200" b="1" noProof="0" dirty="0">
              <a:solidFill>
                <a:schemeClr val="tx1"/>
              </a:solidFill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190ED99C-A217-AA89-1D1C-5E7CD04DBA38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2</a:t>
            </a:r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409F9789-94FD-0756-AE0F-60AA24FA8AFD}"/>
              </a:ext>
            </a:extLst>
          </p:cNvPr>
          <p:cNvSpPr/>
          <p:nvPr/>
        </p:nvSpPr>
        <p:spPr>
          <a:xfrm>
            <a:off x="2095018" y="4288027"/>
            <a:ext cx="2671907" cy="3583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>
                <a:solidFill>
                  <a:schemeClr val="bg1"/>
                </a:solidFill>
              </a:rPr>
              <a:t>Laten we eens zien hoe</a:t>
            </a:r>
          </a:p>
        </p:txBody>
      </p:sp>
      <p:sp>
        <p:nvSpPr>
          <p:cNvPr id="12" name="Titolo 11">
            <a:extLst>
              <a:ext uri="{FF2B5EF4-FFF2-40B4-BE49-F238E27FC236}">
                <a16:creationId xmlns:a16="http://schemas.microsoft.com/office/drawing/2014/main" id="{56FCA397-C8F9-1C77-D217-F82779DDA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Grote actieradius &gt; modus BRANDSTOF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92465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EEC83-9290-12B1-1B90-1F5D91DA7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veicolo, automobile, multimediale&#10;&#10;Descrizione generata automaticamente">
            <a:extLst>
              <a:ext uri="{FF2B5EF4-FFF2-40B4-BE49-F238E27FC236}">
                <a16:creationId xmlns:a16="http://schemas.microsoft.com/office/drawing/2014/main" id="{81B6869F-AB10-BBAC-52F4-DDD9F81FA2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2" y="1116014"/>
            <a:ext cx="3636963" cy="2424642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943B40AA-AD15-96EE-DC9B-98D932D726BE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2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47113AC-CF4C-15A4-36AE-BF6390C021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9846" y="719796"/>
            <a:ext cx="3977192" cy="5418204"/>
          </a:xfrm>
          <a:prstGeom prst="rect">
            <a:avLst/>
          </a:prstGeom>
        </p:spPr>
      </p:pic>
      <p:sp>
        <p:nvSpPr>
          <p:cNvPr id="5" name="Titolo 11">
            <a:extLst>
              <a:ext uri="{FF2B5EF4-FFF2-40B4-BE49-F238E27FC236}">
                <a16:creationId xmlns:a16="http://schemas.microsoft.com/office/drawing/2014/main" id="{B83C7748-D0FD-5101-160A-9D676D239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nl-NL" dirty="0"/>
              <a:t>Grote actieradius &gt; modus BRANDSTOF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1F77B096-07CF-FCA1-BB8A-3996A7B1D7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1064" y="3664744"/>
            <a:ext cx="3212305" cy="2141537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6DD964DB-C3FE-97E7-AF8F-FF480C90AC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0908" y="1116014"/>
            <a:ext cx="3636963" cy="2424642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C5A80283-71D8-57A5-65A1-A2129F8488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38625" y="3664744"/>
            <a:ext cx="3212305" cy="2141537"/>
          </a:xfrm>
          <a:prstGeom prst="rect">
            <a:avLst/>
          </a:prstGeom>
        </p:spPr>
      </p:pic>
      <p:pic>
        <p:nvPicPr>
          <p:cNvPr id="20" name="Immagine 19" descr="Immagine che contiene testo, veicolo, automobile, multimediale&#10;&#10;Il contenuto generato dall'IA potrebbe non essere corretto.">
            <a:extLst>
              <a:ext uri="{FF2B5EF4-FFF2-40B4-BE49-F238E27FC236}">
                <a16:creationId xmlns:a16="http://schemas.microsoft.com/office/drawing/2014/main" id="{3A01A22D-ECFF-F1F5-CFBD-6B391B7E5FC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8" t="35105" r="67590" b="60086"/>
          <a:stretch/>
        </p:blipFill>
        <p:spPr>
          <a:xfrm>
            <a:off x="1339761" y="1971675"/>
            <a:ext cx="173942" cy="116617"/>
          </a:xfrm>
          <a:prstGeom prst="rect">
            <a:avLst/>
          </a:prstGeom>
        </p:spPr>
      </p:pic>
      <p:sp>
        <p:nvSpPr>
          <p:cNvPr id="21" name="Rettangolo 20">
            <a:extLst>
              <a:ext uri="{FF2B5EF4-FFF2-40B4-BE49-F238E27FC236}">
                <a16:creationId xmlns:a16="http://schemas.microsoft.com/office/drawing/2014/main" id="{2DF9EF21-5217-C7F9-0445-09ADA8955ADA}"/>
              </a:ext>
            </a:extLst>
          </p:cNvPr>
          <p:cNvSpPr/>
          <p:nvPr/>
        </p:nvSpPr>
        <p:spPr>
          <a:xfrm>
            <a:off x="1378744" y="1971674"/>
            <a:ext cx="800100" cy="21547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DD16BEB1-8DF9-8E0D-F9AB-117200211F36}"/>
              </a:ext>
            </a:extLst>
          </p:cNvPr>
          <p:cNvSpPr/>
          <p:nvPr/>
        </p:nvSpPr>
        <p:spPr>
          <a:xfrm>
            <a:off x="5044678" y="1971675"/>
            <a:ext cx="800100" cy="1643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5A372B23-28D1-4F75-8506-2379E01C5134}"/>
              </a:ext>
            </a:extLst>
          </p:cNvPr>
          <p:cNvSpPr/>
          <p:nvPr/>
        </p:nvSpPr>
        <p:spPr>
          <a:xfrm>
            <a:off x="2178844" y="4575735"/>
            <a:ext cx="302419" cy="1643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ADD88C5-FF51-6010-A031-DB88B4FEF25A}"/>
              </a:ext>
            </a:extLst>
          </p:cNvPr>
          <p:cNvSpPr/>
          <p:nvPr/>
        </p:nvSpPr>
        <p:spPr>
          <a:xfrm>
            <a:off x="5144779" y="4571206"/>
            <a:ext cx="951221" cy="1643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8000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FFF96-31F0-6D88-8353-CC0F82859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17093816-2E7B-94DC-F226-C91D2AF65DB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468001" y="2498196"/>
            <a:ext cx="2700000" cy="151854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EF9E95D-BABF-83DA-154F-0BB23B18389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1620" y="2520117"/>
            <a:ext cx="2700000" cy="147986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39CFF73-E243-2BF5-A322-E8EEBDACF9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19" y="2509491"/>
            <a:ext cx="2683515" cy="149594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1FF2E2A-6A5F-2231-7092-3D3349B3F6A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695" y="2503715"/>
            <a:ext cx="2703529" cy="150103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66C38F4-1069-63D3-F844-539A9CF02289}"/>
              </a:ext>
            </a:extLst>
          </p:cNvPr>
          <p:cNvSpPr txBox="1"/>
          <p:nvPr/>
        </p:nvSpPr>
        <p:spPr>
          <a:xfrm>
            <a:off x="7429500" y="6134470"/>
            <a:ext cx="2029093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nl-NL" sz="1400" i="1">
                <a:solidFill>
                  <a:srgbClr val="FFFFFF"/>
                </a:solidFill>
                <a:latin typeface="Montserrat" pitchFamily="2" charset="0"/>
              </a:rPr>
              <a:t>Klik op </a:t>
            </a:r>
            <a:r>
              <a:rPr lang="nl-NL" sz="1400" b="1" i="1">
                <a:solidFill>
                  <a:srgbClr val="FFFFFF"/>
                </a:solidFill>
                <a:latin typeface="Montserrat" pitchFamily="2" charset="0"/>
              </a:rPr>
              <a:t>Scenario 3 </a:t>
            </a:r>
            <a:r>
              <a:rPr lang="nl-NL" sz="1400" i="1">
                <a:solidFill>
                  <a:srgbClr val="FFFFFF"/>
                </a:solidFill>
                <a:latin typeface="Montserrat" pitchFamily="2" charset="0"/>
              </a:rPr>
              <a:t>voor meer informatie</a:t>
            </a: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C34AB3D6-300A-24AB-7C3D-1833951FA41A}"/>
              </a:ext>
            </a:extLst>
          </p:cNvPr>
          <p:cNvSpPr txBox="1"/>
          <p:nvPr/>
        </p:nvSpPr>
        <p:spPr>
          <a:xfrm>
            <a:off x="6260919" y="4308856"/>
            <a:ext cx="268907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cs typeface="Arial" panose="020B0604020202020204" pitchFamily="34" charset="0"/>
                <a:sym typeface="Arial"/>
              </a:rPr>
              <a:t>Scenario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Langer EV-rijden </a:t>
            </a: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E59C14B2-BB47-F8D5-5612-DFB71A2FAC03}"/>
              </a:ext>
            </a:extLst>
          </p:cNvPr>
          <p:cNvSpPr txBox="1"/>
          <p:nvPr/>
        </p:nvSpPr>
        <p:spPr>
          <a:xfrm>
            <a:off x="9167958" y="4308856"/>
            <a:ext cx="268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4 </a:t>
            </a:r>
            <a:r>
              <a:rPr lang="nl-NL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Uitdagende rijomstandigheden</a:t>
            </a:r>
          </a:p>
        </p:txBody>
      </p:sp>
      <p:sp>
        <p:nvSpPr>
          <p:cNvPr id="28" name="Titolo 27">
            <a:extLst>
              <a:ext uri="{FF2B5EF4-FFF2-40B4-BE49-F238E27FC236}">
                <a16:creationId xmlns:a16="http://schemas.microsoft.com/office/drawing/2014/main" id="{28FD2046-C519-6253-D460-FC278198B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SCENARIO’S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A2E050-7EEF-7FFB-1FE3-A17E0DD135C1}"/>
              </a:ext>
            </a:extLst>
          </p:cNvPr>
          <p:cNvSpPr txBox="1"/>
          <p:nvPr/>
        </p:nvSpPr>
        <p:spPr>
          <a:xfrm>
            <a:off x="468893" y="4323787"/>
            <a:ext cx="26765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sz="160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1 </a:t>
            </a:r>
            <a:br>
              <a:rPr lang="nl-NL" noProof="0">
                <a:sym typeface="Arial"/>
              </a:rPr>
            </a:br>
            <a:r>
              <a:rPr lang="nl-NL" sz="1800" b="1" noProof="0">
                <a:sym typeface="Arial"/>
              </a:rPr>
              <a:t>Dagelijkse routine</a:t>
            </a: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0862F491-473A-5C3C-34F8-C5EA3C616D21}"/>
              </a:ext>
            </a:extLst>
          </p:cNvPr>
          <p:cNvSpPr txBox="1"/>
          <p:nvPr/>
        </p:nvSpPr>
        <p:spPr>
          <a:xfrm>
            <a:off x="3368582" y="4323787"/>
            <a:ext cx="267437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Grote actieradius</a:t>
            </a:r>
          </a:p>
        </p:txBody>
      </p:sp>
      <p:sp>
        <p:nvSpPr>
          <p:cNvPr id="14" name="Forma a L 13">
            <a:extLst>
              <a:ext uri="{FF2B5EF4-FFF2-40B4-BE49-F238E27FC236}">
                <a16:creationId xmlns:a16="http://schemas.microsoft.com/office/drawing/2014/main" id="{62B1AF33-6247-379C-2685-E9E264C4497A}"/>
              </a:ext>
            </a:extLst>
          </p:cNvPr>
          <p:cNvSpPr/>
          <p:nvPr/>
        </p:nvSpPr>
        <p:spPr>
          <a:xfrm rot="18734355">
            <a:off x="4421244" y="2986260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orma a L 14">
            <a:extLst>
              <a:ext uri="{FF2B5EF4-FFF2-40B4-BE49-F238E27FC236}">
                <a16:creationId xmlns:a16="http://schemas.microsoft.com/office/drawing/2014/main" id="{1A250EC7-2870-7B54-6D5E-A2E4BC468FA3}"/>
              </a:ext>
            </a:extLst>
          </p:cNvPr>
          <p:cNvSpPr/>
          <p:nvPr/>
        </p:nvSpPr>
        <p:spPr>
          <a:xfrm rot="18734355">
            <a:off x="1497747" y="2979946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014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52EFE-37E7-FB91-5D9E-ABDE39D94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1406F771-7413-C886-FFBA-2358F1F6A1F7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3" name="Segnaposto numero diapositiva 2">
            <a:extLst>
              <a:ext uri="{FF2B5EF4-FFF2-40B4-BE49-F238E27FC236}">
                <a16:creationId xmlns:a16="http://schemas.microsoft.com/office/drawing/2014/main" id="{04BDB59A-07B0-AB09-24A8-D3435BF8E3F3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53</a:t>
            </a:fld>
            <a:r>
              <a:rPr lang="nl-NL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CFC3086E-72F8-77DE-5792-CC6892C49BC1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50E6534E-CAEB-4937-9F26-C96EE745F92A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7" name="Immagine 16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C0EEA38C-3A7C-D019-7F31-79E5146ED0E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B58E4057-1E2F-06B5-B144-AD6097194DE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2B0F92D4-36A4-7A93-E318-2F49F844A6AC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0" name="sdbd44497ac94bc4a07b47d951e92343">
            <a:extLst>
              <a:ext uri="{FF2B5EF4-FFF2-40B4-BE49-F238E27FC236}">
                <a16:creationId xmlns:a16="http://schemas.microsoft.com/office/drawing/2014/main" id="{9D97CE0C-1EE7-AA35-0243-3BF5483E22D8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1" name="Gruppo 20">
            <a:extLst>
              <a:ext uri="{FF2B5EF4-FFF2-40B4-BE49-F238E27FC236}">
                <a16:creationId xmlns:a16="http://schemas.microsoft.com/office/drawing/2014/main" id="{61EDC6C0-A65C-A71A-2B91-92DB5F46ED87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2" name="Immagine 21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0387CE10-2529-0F99-D913-8D349E2B89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4F1AD224-0C34-E290-E19B-52E37CC265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46CD38F4-E7B3-5355-EEEF-88931A841B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B80CDBC5-B8ED-F4BA-78B5-3B529BB1CF2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4426A5E-CDB4-F0DA-08B2-0031D87790A1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olidFill>
                  <a:srgbClr val="97D2FF"/>
                </a:solidFill>
                <a:sym typeface="Arial"/>
              </a:rPr>
              <a:t>Scenario 3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AB5D112B-6FB4-628B-1802-867C1F570B39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Kies het antwoord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0117EDB-A457-DF09-C955-11DE3B8F6BFB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8798A64B-91F4-5834-2A07-625D472FD15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C4F8D1FE-3194-33BD-101C-A872ACC03FD3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707D3A5B-0910-1DC7-66D0-A8D838C6F00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180AC5DE-416A-B4F1-4CCD-300E158CA0F5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F78E42EE-A8CF-E888-7B58-44852DE145C1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tangolo 13">
            <a:extLst>
              <a:ext uri="{FF2B5EF4-FFF2-40B4-BE49-F238E27FC236}">
                <a16:creationId xmlns:a16="http://schemas.microsoft.com/office/drawing/2014/main" id="{2B2AA200-F32F-8221-AE59-7E5C4A2C545E}"/>
              </a:ext>
            </a:extLst>
          </p:cNvPr>
          <p:cNvSpPr/>
          <p:nvPr/>
        </p:nvSpPr>
        <p:spPr>
          <a:xfrm>
            <a:off x="0" y="136567"/>
            <a:ext cx="3321230" cy="71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600" b="1">
                <a:solidFill>
                  <a:schemeClr val="tx1"/>
                </a:solidFill>
              </a:rPr>
              <a:t>Video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36104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238CF-CE25-A10E-84A6-5A7A7FE84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>
            <a:extLst>
              <a:ext uri="{FF2B5EF4-FFF2-40B4-BE49-F238E27FC236}">
                <a16:creationId xmlns:a16="http://schemas.microsoft.com/office/drawing/2014/main" id="{4E00B535-4350-74D0-6505-575E496B19C5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3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9B358A8-5A40-BB97-2A4C-7E6E32BEF431}"/>
              </a:ext>
            </a:extLst>
          </p:cNvPr>
          <p:cNvSpPr txBox="1"/>
          <p:nvPr/>
        </p:nvSpPr>
        <p:spPr>
          <a:xfrm>
            <a:off x="7360715" y="1723716"/>
            <a:ext cx="3785691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nl-NL" noProof="0"/>
              <a:t>EV+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9581F4F-D93F-CAAD-629C-ECF60AC56AAC}"/>
              </a:ext>
            </a:extLst>
          </p:cNvPr>
          <p:cNvSpPr txBox="1"/>
          <p:nvPr/>
        </p:nvSpPr>
        <p:spPr>
          <a:xfrm>
            <a:off x="7360715" y="4111529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nl-NL" sz="2000" noProof="0" dirty="0"/>
              <a:t>VOEDING+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12DC751-31AA-FA92-EF9C-FA2DE7E4AED8}"/>
              </a:ext>
            </a:extLst>
          </p:cNvPr>
          <p:cNvSpPr txBox="1"/>
          <p:nvPr/>
        </p:nvSpPr>
        <p:spPr>
          <a:xfrm>
            <a:off x="7360715" y="2518613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nl-NL" noProof="0"/>
              <a:t>EV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6A5A3B7-279F-C1EC-933C-0DB5A4933F20}"/>
              </a:ext>
            </a:extLst>
          </p:cNvPr>
          <p:cNvSpPr txBox="1"/>
          <p:nvPr/>
        </p:nvSpPr>
        <p:spPr>
          <a:xfrm>
            <a:off x="7360715" y="3313510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nl-NL" noProof="0" dirty="0"/>
              <a:t>BRANDSTOF</a:t>
            </a:r>
          </a:p>
        </p:txBody>
      </p:sp>
      <p:sp>
        <p:nvSpPr>
          <p:cNvPr id="9" name="Titolo 11">
            <a:extLst>
              <a:ext uri="{FF2B5EF4-FFF2-40B4-BE49-F238E27FC236}">
                <a16:creationId xmlns:a16="http://schemas.microsoft.com/office/drawing/2014/main" id="{5439767B-3767-0AB8-9B6B-663F4433CE25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NL" noProof="0"/>
              <a:t>Langer EV-rijden 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6AF6883-ED63-8166-092F-8EED39749AE8}"/>
              </a:ext>
            </a:extLst>
          </p:cNvPr>
          <p:cNvSpPr txBox="1"/>
          <p:nvPr/>
        </p:nvSpPr>
        <p:spPr>
          <a:xfrm>
            <a:off x="3361200" y="5100760"/>
            <a:ext cx="1964400" cy="3570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2000" noProof="0"/>
              <a:t>BEVESTIGEN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453982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1">
            <a:extLst>
              <a:ext uri="{FF2B5EF4-FFF2-40B4-BE49-F238E27FC236}">
                <a16:creationId xmlns:a16="http://schemas.microsoft.com/office/drawing/2014/main" id="{3BE3FB4C-B7BF-3304-4919-2CE8929154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390775" y="1041401"/>
            <a:ext cx="7715250" cy="338554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Juist</a:t>
            </a:r>
            <a:r>
              <a:rPr lang="nl-NL" sz="3200" cap="all" noProof="0">
                <a:latin typeface="+mn-lt"/>
              </a:rPr>
              <a:t>/</a:t>
            </a:r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onjuist antwoord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50214E-BE4E-716B-534D-74F0A5882C3A}"/>
              </a:ext>
            </a:extLst>
          </p:cNvPr>
          <p:cNvSpPr txBox="1"/>
          <p:nvPr/>
        </p:nvSpPr>
        <p:spPr>
          <a:xfrm>
            <a:off x="2390775" y="1512099"/>
            <a:ext cx="74104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De beste modus voor deze missie is </a:t>
            </a:r>
            <a:r>
              <a:rPr lang="nl-NL" sz="2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EV+</a:t>
            </a: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. Deze maximaliseert het elektrisch rijden door bijna al het accuvermogen te gebruiken voordat de verbrandingsmotor wordt gestart.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Met deze modus kun je langer 100% elektrisch rijden - bijvoorbeeld de laatste paar kilometer tot de bestemming is bereikt </a:t>
            </a:r>
            <a:r>
              <a:rPr lang="nl-NL" sz="1600" noProof="0" dirty="0">
                <a:cs typeface="Arial" panose="020B0604020202020204" pitchFamily="34" charset="0"/>
              </a:rPr>
              <a:t>- door voor zover mogelijk de accu te gebruiken. 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Door over te schakelen naar de modus EV+, start de verbrandingsmotor-generator </a:t>
            </a:r>
            <a:r>
              <a:rPr lang="nl-NL" sz="1600" b="1" dirty="0">
                <a:solidFill>
                  <a:schemeClr val="accent1"/>
                </a:solidFill>
                <a:cs typeface="Arial" panose="020B0604020202020204" pitchFamily="34" charset="0"/>
              </a:rPr>
              <a:t>bij een acculading lager dan 15% in plaats van 25% in de modus EV.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nl-NL" sz="1600" noProof="0" dirty="0">
                <a:cs typeface="Arial" panose="020B0604020202020204" pitchFamily="34" charset="0"/>
              </a:rPr>
              <a:t>Op de bestemming is het echter belangrijk om ervoor te zorgen dat het opladen van de accu mogelijk is; anders kan dit de prestaties van het voertuig negatief beïnvloeden.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9632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E4FB5-9E42-E5FE-3DF2-D2F272AD4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28ACFE7A-A62B-71C5-51C7-509506FACF8D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3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D0C8DA0C-3966-2D5E-E582-BA6C33720A8B}"/>
              </a:ext>
            </a:extLst>
          </p:cNvPr>
          <p:cNvSpPr txBox="1"/>
          <p:nvPr/>
        </p:nvSpPr>
        <p:spPr>
          <a:xfrm>
            <a:off x="8356473" y="4015546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voor de klanten</a:t>
            </a:r>
          </a:p>
        </p:txBody>
      </p:sp>
      <p:sp>
        <p:nvSpPr>
          <p:cNvPr id="4" name="Titolo 4">
            <a:extLst>
              <a:ext uri="{FF2B5EF4-FFF2-40B4-BE49-F238E27FC236}">
                <a16:creationId xmlns:a16="http://schemas.microsoft.com/office/drawing/2014/main" id="{6715B59E-4A8C-90F4-0159-BEF2CA88BE65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/>
              <a:t>Grote actieradius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F0F3F62-3916-EA50-6679-796C817427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342" y="456095"/>
            <a:ext cx="4749814" cy="5682661"/>
          </a:xfrm>
          <a:prstGeom prst="rect">
            <a:avLst/>
          </a:prstGeom>
        </p:spPr>
      </p:pic>
      <p:sp>
        <p:nvSpPr>
          <p:cNvPr id="10" name="Titolo 11">
            <a:extLst>
              <a:ext uri="{FF2B5EF4-FFF2-40B4-BE49-F238E27FC236}">
                <a16:creationId xmlns:a16="http://schemas.microsoft.com/office/drawing/2014/main" id="{824A36E1-ACC6-434D-81BE-13810313636E}"/>
              </a:ext>
            </a:extLst>
          </p:cNvPr>
          <p:cNvSpPr txBox="1">
            <a:spLocks/>
          </p:cNvSpPr>
          <p:nvPr/>
        </p:nvSpPr>
        <p:spPr>
          <a:xfrm>
            <a:off x="8422483" y="3604776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8000">
                <a:solidFill>
                  <a:schemeClr val="accent1"/>
                </a:solidFill>
                <a:latin typeface="augie" pitchFamily="2" charset="0"/>
              </a:rPr>
              <a:t>Tips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902245E-3CFC-DDF5-243C-C2B528397830}"/>
              </a:ext>
            </a:extLst>
          </p:cNvPr>
          <p:cNvSpPr txBox="1"/>
          <p:nvPr/>
        </p:nvSpPr>
        <p:spPr>
          <a:xfrm>
            <a:off x="10222897" y="5680267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nl-NL" sz="1400" i="1" noProof="0">
                <a:cs typeface="Arial" panose="020B0604020202020204" pitchFamily="34" charset="0"/>
                <a:sym typeface="Arial"/>
              </a:rPr>
              <a:t>Klik op "Tips"</a:t>
            </a:r>
          </a:p>
        </p:txBody>
      </p:sp>
      <p:pic>
        <p:nvPicPr>
          <p:cNvPr id="12" name="Immagine 11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BCEBE660-A9E8-37D8-5A01-7696977E8C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441683" y="3249711"/>
            <a:ext cx="1354882" cy="1354882"/>
          </a:xfrm>
          <a:prstGeom prst="rect">
            <a:avLst/>
          </a:prstGeom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id="{8E344EFF-6208-E458-B64F-F75EE78768B9}"/>
              </a:ext>
            </a:extLst>
          </p:cNvPr>
          <p:cNvSpPr txBox="1"/>
          <p:nvPr/>
        </p:nvSpPr>
        <p:spPr>
          <a:xfrm>
            <a:off x="8556196" y="4206242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voor de klanten</a:t>
            </a:r>
          </a:p>
        </p:txBody>
      </p:sp>
      <p:sp>
        <p:nvSpPr>
          <p:cNvPr id="14" name="Titolo 13">
            <a:extLst>
              <a:ext uri="{FF2B5EF4-FFF2-40B4-BE49-F238E27FC236}">
                <a16:creationId xmlns:a16="http://schemas.microsoft.com/office/drawing/2014/main" id="{03216317-0D51-6E44-6625-18394A816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Langer EV-rijden &gt; </a:t>
            </a:r>
            <a:r>
              <a:rPr lang="nl-NL">
                <a:solidFill>
                  <a:schemeClr val="accent1"/>
                </a:solidFill>
              </a:rPr>
              <a:t>modus EV+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76604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23CB6D-00E5-3284-CA42-785AD8CB6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>
            <a:extLst>
              <a:ext uri="{FF2B5EF4-FFF2-40B4-BE49-F238E27FC236}">
                <a16:creationId xmlns:a16="http://schemas.microsoft.com/office/drawing/2014/main" id="{248AF022-6088-C342-8687-AD6F934D28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3766" y="719796"/>
            <a:ext cx="3977192" cy="5418204"/>
          </a:xfrm>
          <a:prstGeom prst="rect">
            <a:avLst/>
          </a:prstGeom>
        </p:spPr>
      </p:pic>
      <p:pic>
        <p:nvPicPr>
          <p:cNvPr id="17" name="Immagine 16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117CD127-9E7F-1B45-AC76-D8F5F070C8A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V="1">
            <a:off x="720000" y="939339"/>
            <a:ext cx="7242992" cy="4490789"/>
          </a:xfrm>
          <a:prstGeom prst="rect">
            <a:avLst/>
          </a:prstGeom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D8BD7A6C-E15F-CF6C-3866-A9D34BFAAB3F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3</a:t>
            </a: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5D5FE12D-8CBE-5D41-B398-436AC638A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Langer EV-rijden &gt; modus EV+ 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11EDE5CC-F11B-4617-7037-E36BC34D88CF}"/>
              </a:ext>
            </a:extLst>
          </p:cNvPr>
          <p:cNvSpPr/>
          <p:nvPr/>
        </p:nvSpPr>
        <p:spPr>
          <a:xfrm>
            <a:off x="1883294" y="1176546"/>
            <a:ext cx="4034443" cy="1253589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Benadrukken</a:t>
            </a:r>
            <a:r>
              <a:rPr lang="nl-NL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: </a:t>
            </a:r>
            <a:br>
              <a:rPr lang="nl-NL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De modus EV+ biedt het comfort van volledig EV-rijden, net als de modus EV. </a:t>
            </a:r>
            <a:b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De verbrandingsmotor start alleen wanneer SOC lager dan 15% is.</a:t>
            </a:r>
            <a:endParaRPr lang="nl-NL" sz="1600" noProof="0" dirty="0">
              <a:solidFill>
                <a:schemeClr val="tx1"/>
              </a:solidFill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5C093654-9DDB-FDEC-742E-F18D3467CD28}"/>
              </a:ext>
            </a:extLst>
          </p:cNvPr>
          <p:cNvSpPr/>
          <p:nvPr/>
        </p:nvSpPr>
        <p:spPr>
          <a:xfrm>
            <a:off x="1083311" y="2508455"/>
            <a:ext cx="5591120" cy="1144715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nl-NL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Vergeet niet te zeggen dat</a:t>
            </a:r>
            <a:r>
              <a:rPr lang="nl-NL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...</a:t>
            </a:r>
            <a:br>
              <a:rPr lang="nl-NL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</a:br>
            <a:r>
              <a:rPr lang="nl-NL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De klant het laden op de plaats van bestemming moet plannen om </a:t>
            </a:r>
            <a:r>
              <a:rPr lang="nl-NL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soepele prestaties te garanderen en stress bij de volgende rit te voorkomen.</a:t>
            </a:r>
            <a:endParaRPr lang="nl-NL" sz="1600" b="1" noProof="0" dirty="0">
              <a:solidFill>
                <a:schemeClr val="accent1"/>
              </a:solidFill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D56A272C-B5DE-ECEB-9865-CA1B826EBD23}"/>
              </a:ext>
            </a:extLst>
          </p:cNvPr>
          <p:cNvSpPr/>
          <p:nvPr/>
        </p:nvSpPr>
        <p:spPr>
          <a:xfrm>
            <a:off x="1731042" y="3731489"/>
            <a:ext cx="4295657" cy="10233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dirty="0">
                <a:solidFill>
                  <a:schemeClr val="accent1"/>
                </a:solidFill>
              </a:rPr>
              <a:t>EV+ mag alleen onder deze specifieke omstandigheden worden gebruikt. In andere situaties zal deze modus de accu snel ontladen, wat de prestaties negatief kan beïnvloeden.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092910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6FB0F-3A48-E5E9-0692-0E79B6486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8254E01E-5EAD-B482-F82E-FCA7D6DA5A0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468001" y="2498196"/>
            <a:ext cx="2700000" cy="151854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842DA915-2A10-7DF9-22E3-1964E03BD9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1620" y="2520117"/>
            <a:ext cx="2700000" cy="1479869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4E4CDA5-BF46-CD35-DA09-EC4FA894329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19" y="2509491"/>
            <a:ext cx="2683515" cy="149594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5E66A080-2782-7B49-D18F-29AF31716EF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695" y="2503715"/>
            <a:ext cx="2703529" cy="150103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8715AB6-3E91-E6BD-0942-83507CAFC7D9}"/>
              </a:ext>
            </a:extLst>
          </p:cNvPr>
          <p:cNvSpPr txBox="1"/>
          <p:nvPr/>
        </p:nvSpPr>
        <p:spPr>
          <a:xfrm>
            <a:off x="7429500" y="6134470"/>
            <a:ext cx="2029093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nl-NL" sz="1400" i="1">
                <a:solidFill>
                  <a:srgbClr val="FFFFFF"/>
                </a:solidFill>
                <a:latin typeface="Montserrat" pitchFamily="2" charset="0"/>
              </a:rPr>
              <a:t>Klik op </a:t>
            </a:r>
            <a:r>
              <a:rPr lang="nl-NL" sz="1400" b="1" i="1">
                <a:solidFill>
                  <a:srgbClr val="FFFFFF"/>
                </a:solidFill>
                <a:latin typeface="Montserrat" pitchFamily="2" charset="0"/>
              </a:rPr>
              <a:t>Scenario 4 </a:t>
            </a:r>
            <a:r>
              <a:rPr lang="nl-NL" sz="1400" i="1">
                <a:solidFill>
                  <a:srgbClr val="FFFFFF"/>
                </a:solidFill>
                <a:latin typeface="Montserrat" pitchFamily="2" charset="0"/>
              </a:rPr>
              <a:t>voor meer informatie</a:t>
            </a: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3CB78523-7A4E-ED33-8CB5-763DDAE73875}"/>
              </a:ext>
            </a:extLst>
          </p:cNvPr>
          <p:cNvSpPr txBox="1"/>
          <p:nvPr/>
        </p:nvSpPr>
        <p:spPr>
          <a:xfrm>
            <a:off x="6260919" y="4308856"/>
            <a:ext cx="268907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Langer EV-rijden </a:t>
            </a: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F014A6CF-B726-A67F-8C28-05C274EEEA9F}"/>
              </a:ext>
            </a:extLst>
          </p:cNvPr>
          <p:cNvSpPr txBox="1"/>
          <p:nvPr/>
        </p:nvSpPr>
        <p:spPr>
          <a:xfrm>
            <a:off x="9167958" y="4308856"/>
            <a:ext cx="268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cs typeface="Arial" panose="020B0604020202020204" pitchFamily="34" charset="0"/>
                <a:sym typeface="Arial"/>
              </a:rPr>
              <a:t>Scenario 4 </a:t>
            </a:r>
            <a:r>
              <a:rPr lang="nl-NL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Uitdagende rijomstandigheden</a:t>
            </a:r>
          </a:p>
        </p:txBody>
      </p:sp>
      <p:sp>
        <p:nvSpPr>
          <p:cNvPr id="28" name="Titolo 27">
            <a:extLst>
              <a:ext uri="{FF2B5EF4-FFF2-40B4-BE49-F238E27FC236}">
                <a16:creationId xmlns:a16="http://schemas.microsoft.com/office/drawing/2014/main" id="{7F756B7B-C91B-E367-C8E1-99074981E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875" y="257694"/>
            <a:ext cx="11114087" cy="681646"/>
          </a:xfrm>
        </p:spPr>
        <p:txBody>
          <a:bodyPr/>
          <a:lstStyle/>
          <a:p>
            <a:r>
              <a:rPr lang="nl-NL" noProof="0" dirty="0"/>
              <a:t>SCENARIO'S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7FAF3C-2DAD-5044-2537-0ED5529952D5}"/>
              </a:ext>
            </a:extLst>
          </p:cNvPr>
          <p:cNvSpPr txBox="1"/>
          <p:nvPr/>
        </p:nvSpPr>
        <p:spPr>
          <a:xfrm>
            <a:off x="468893" y="4323787"/>
            <a:ext cx="26765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sz="160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1 </a:t>
            </a:r>
            <a:br>
              <a:rPr lang="nl-NL" noProof="0">
                <a:sym typeface="Arial"/>
              </a:rPr>
            </a:br>
            <a:r>
              <a:rPr lang="nl-NL" sz="1800" b="1" noProof="0">
                <a:sym typeface="Arial"/>
              </a:rPr>
              <a:t>Dagelijkse routine</a:t>
            </a: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6697605A-E541-AF08-3521-ECD9FC61E666}"/>
              </a:ext>
            </a:extLst>
          </p:cNvPr>
          <p:cNvSpPr txBox="1"/>
          <p:nvPr/>
        </p:nvSpPr>
        <p:spPr>
          <a:xfrm>
            <a:off x="3368582" y="4323787"/>
            <a:ext cx="267437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Grote actieradius</a:t>
            </a:r>
          </a:p>
        </p:txBody>
      </p:sp>
      <p:sp>
        <p:nvSpPr>
          <p:cNvPr id="14" name="Forma a L 13">
            <a:extLst>
              <a:ext uri="{FF2B5EF4-FFF2-40B4-BE49-F238E27FC236}">
                <a16:creationId xmlns:a16="http://schemas.microsoft.com/office/drawing/2014/main" id="{E7CD9596-497E-0120-67C9-3C3273063DF9}"/>
              </a:ext>
            </a:extLst>
          </p:cNvPr>
          <p:cNvSpPr/>
          <p:nvPr/>
        </p:nvSpPr>
        <p:spPr>
          <a:xfrm rot="18734355">
            <a:off x="7296484" y="2957066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orma a L 20">
            <a:extLst>
              <a:ext uri="{FF2B5EF4-FFF2-40B4-BE49-F238E27FC236}">
                <a16:creationId xmlns:a16="http://schemas.microsoft.com/office/drawing/2014/main" id="{EDDB94C8-4CC7-7804-7653-CF81C2BABB67}"/>
              </a:ext>
            </a:extLst>
          </p:cNvPr>
          <p:cNvSpPr/>
          <p:nvPr/>
        </p:nvSpPr>
        <p:spPr>
          <a:xfrm rot="18734355">
            <a:off x="4421245" y="2963380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orma a L 22">
            <a:extLst>
              <a:ext uri="{FF2B5EF4-FFF2-40B4-BE49-F238E27FC236}">
                <a16:creationId xmlns:a16="http://schemas.microsoft.com/office/drawing/2014/main" id="{E314B572-1F1F-E7BB-E972-0DA8F22BB481}"/>
              </a:ext>
            </a:extLst>
          </p:cNvPr>
          <p:cNvSpPr/>
          <p:nvPr/>
        </p:nvSpPr>
        <p:spPr>
          <a:xfrm rot="18734355">
            <a:off x="1497748" y="2957066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807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CD9C2-D526-46C4-25A0-CE7A90C9D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FE2C7047-F2E7-96D1-C8FF-AAAF05D71630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2" name="Segnaposto numero diapositiva 2">
            <a:extLst>
              <a:ext uri="{FF2B5EF4-FFF2-40B4-BE49-F238E27FC236}">
                <a16:creationId xmlns:a16="http://schemas.microsoft.com/office/drawing/2014/main" id="{553FAF07-0A6D-83BB-DF09-DAE875E9589A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59</a:t>
            </a:fld>
            <a:r>
              <a:rPr lang="nl-NL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6CAAADFF-4ED1-9477-A2E4-47599ACCB968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2349198A-8D4C-441A-525C-B23443C985B8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6" name="Immagine 15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65A2F740-E628-FF7A-EE51-5AF12D96411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70ED95D1-9726-14CE-B83C-73B922AD790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8" name="Rettangolo 17">
            <a:extLst>
              <a:ext uri="{FF2B5EF4-FFF2-40B4-BE49-F238E27FC236}">
                <a16:creationId xmlns:a16="http://schemas.microsoft.com/office/drawing/2014/main" id="{5F7E9005-E15D-EFA8-527D-FBE4ECF235AE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9" name="sdbd44497ac94bc4a07b47d951e92343">
            <a:extLst>
              <a:ext uri="{FF2B5EF4-FFF2-40B4-BE49-F238E27FC236}">
                <a16:creationId xmlns:a16="http://schemas.microsoft.com/office/drawing/2014/main" id="{76318957-3A09-7877-559E-37286F413A00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0" name="Gruppo 19">
            <a:extLst>
              <a:ext uri="{FF2B5EF4-FFF2-40B4-BE49-F238E27FC236}">
                <a16:creationId xmlns:a16="http://schemas.microsoft.com/office/drawing/2014/main" id="{38A7168D-2FC7-CE4C-34D6-75B56A751A00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1" name="Immagine 20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B3C9339B-300B-42F2-B5F2-C0E93D8B8A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2" name="Immagine 21">
              <a:extLst>
                <a:ext uri="{FF2B5EF4-FFF2-40B4-BE49-F238E27FC236}">
                  <a16:creationId xmlns:a16="http://schemas.microsoft.com/office/drawing/2014/main" id="{1E5FC453-090E-6D51-840F-62F3AB14252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3" name="Connettore diritto 22">
              <a:extLst>
                <a:ext uri="{FF2B5EF4-FFF2-40B4-BE49-F238E27FC236}">
                  <a16:creationId xmlns:a16="http://schemas.microsoft.com/office/drawing/2014/main" id="{6F8CBB86-01C0-8AD7-B0B6-ACC60154CF5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E465A444-8C42-D7A2-8707-005FC0971986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DFCE8322-5BFE-2B29-A686-3F5B74E7006F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olidFill>
                  <a:srgbClr val="97D2FF"/>
                </a:solidFill>
                <a:sym typeface="Arial"/>
              </a:rPr>
              <a:t>Scenario 4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2064D2F-24A3-C5D9-E519-AF275D555C18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Kies het antwoord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3C8CA5F-2537-EED4-3F10-50345E6C190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2CA0756F-03F3-C639-D11E-68A2EFFE10C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4662B219-746F-2C79-C3BB-6F8324CD9D31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6D32D63-E096-BF34-A3F0-29E1EE70CB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79E9B3D0-8DCD-3D44-B7AA-48F5129BE0F9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7F64487B-BB0C-6EBA-EB70-7494F7DE58D5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tangolo 13">
            <a:extLst>
              <a:ext uri="{FF2B5EF4-FFF2-40B4-BE49-F238E27FC236}">
                <a16:creationId xmlns:a16="http://schemas.microsoft.com/office/drawing/2014/main" id="{0241CBBF-872C-4EE1-D845-3243C0A94D14}"/>
              </a:ext>
            </a:extLst>
          </p:cNvPr>
          <p:cNvSpPr/>
          <p:nvPr/>
        </p:nvSpPr>
        <p:spPr>
          <a:xfrm>
            <a:off x="0" y="136567"/>
            <a:ext cx="3321230" cy="71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600" b="1">
                <a:solidFill>
                  <a:schemeClr val="tx1"/>
                </a:solidFill>
              </a:rPr>
              <a:t>Video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4293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668DB-9E86-83C8-9DEC-69FF8256F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1FF2E3FB-B279-D126-2EF7-51BA61AA9C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1. Inleiding</a:t>
            </a:r>
            <a:br>
              <a:rPr lang="nl-NL" sz="3200" noProof="0"/>
            </a:br>
            <a:r>
              <a:rPr lang="nl-NL" noProof="0"/>
              <a:t>de reEV-rol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D2AD3CB-DEB0-15EF-B405-4A698212E8D5}"/>
              </a:ext>
            </a:extLst>
          </p:cNvPr>
          <p:cNvSpPr txBox="1"/>
          <p:nvPr/>
        </p:nvSpPr>
        <p:spPr>
          <a:xfrm>
            <a:off x="742952" y="1293532"/>
            <a:ext cx="1072623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Met de "REEV"-versie introduceert Leapmotor de </a:t>
            </a:r>
            <a:r>
              <a:rPr lang="nl-NL" sz="1600" b="1">
                <a:solidFill>
                  <a:schemeClr val="accent1"/>
                </a:solidFill>
              </a:rPr>
              <a:t>Range Extended EV</a:t>
            </a:r>
            <a:r>
              <a:rPr lang="nl-NL" sz="1600" b="1" noProof="0">
                <a:solidFill>
                  <a:schemeClr val="accent1"/>
                </a:solidFill>
              </a:rPr>
              <a:t>-technologie op de B10 </a:t>
            </a:r>
            <a:r>
              <a:rPr lang="nl-NL" sz="1600" noProof="0"/>
              <a:t>als aanvulling op de volledig elektrische BEV-versie die sinds de lancering beschikbaar is.</a:t>
            </a:r>
          </a:p>
          <a:p>
            <a:pPr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Deze oplossing combineert de voordelen van elektrisch rijden met de geruststelling van een grotere actieradius</a:t>
            </a:r>
            <a:r>
              <a:rPr lang="nl-NL" sz="1600" noProof="0"/>
              <a:t> en biedt een oplossing voor veelvoorkomende zorgen van klanten, zoals: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97C41E6-46F9-5592-3B95-818CCD290FA3}"/>
              </a:ext>
            </a:extLst>
          </p:cNvPr>
          <p:cNvSpPr txBox="1">
            <a:spLocks/>
          </p:cNvSpPr>
          <p:nvPr/>
        </p:nvSpPr>
        <p:spPr>
          <a:xfrm>
            <a:off x="1068242" y="4124493"/>
            <a:ext cx="2741044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Bereikangst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/>
                </a:solidFill>
                <a:sym typeface="Arial"/>
              </a:rPr>
              <a:t>Angst dat de accu ontladen raakt voordat de bestemming bereikt is.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66DFBD2-3327-9E5B-58BB-7FB3CFED47D4}"/>
              </a:ext>
            </a:extLst>
          </p:cNvPr>
          <p:cNvSpPr txBox="1">
            <a:spLocks/>
          </p:cNvSpPr>
          <p:nvPr/>
        </p:nvSpPr>
        <p:spPr>
          <a:xfrm>
            <a:off x="4795279" y="4124493"/>
            <a:ext cx="2608218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Laadtijd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/>
                </a:solidFill>
                <a:sym typeface="Arial"/>
              </a:rPr>
              <a:t>Zorgen over de tijd die nodig is om tijdens lange reizen te laden.</a:t>
            </a: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9181008-6C1C-A42E-1CA5-EE23BE2CF4BA}"/>
              </a:ext>
            </a:extLst>
          </p:cNvPr>
          <p:cNvSpPr txBox="1">
            <a:spLocks/>
          </p:cNvSpPr>
          <p:nvPr/>
        </p:nvSpPr>
        <p:spPr>
          <a:xfrm>
            <a:off x="8478493" y="4124493"/>
            <a:ext cx="2563038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Laadinfrastructuur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/>
                </a:solidFill>
                <a:sym typeface="Arial"/>
              </a:rPr>
              <a:t>Zorgen over de beschikbaarheid en betrouwbaarheid van laadstations.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6F97C52-6197-CAC8-A3DA-3DA0DEDA438A}"/>
              </a:ext>
            </a:extLst>
          </p:cNvPr>
          <p:cNvSpPr/>
          <p:nvPr/>
        </p:nvSpPr>
        <p:spPr>
          <a:xfrm>
            <a:off x="948403" y="3048108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DA0269A-A82E-89E1-60CB-BFD20F53F25D}"/>
              </a:ext>
            </a:extLst>
          </p:cNvPr>
          <p:cNvSpPr/>
          <p:nvPr/>
        </p:nvSpPr>
        <p:spPr>
          <a:xfrm>
            <a:off x="4609027" y="3048108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70DDADA5-3925-59B0-80CB-E1522FC419D6}"/>
              </a:ext>
            </a:extLst>
          </p:cNvPr>
          <p:cNvSpPr/>
          <p:nvPr/>
        </p:nvSpPr>
        <p:spPr>
          <a:xfrm>
            <a:off x="8269651" y="3048107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B4C8BC5-AF9E-5E42-39EF-9F5A50C29C5C}"/>
              </a:ext>
            </a:extLst>
          </p:cNvPr>
          <p:cNvSpPr txBox="1"/>
          <p:nvPr/>
        </p:nvSpPr>
        <p:spPr>
          <a:xfrm>
            <a:off x="7498393" y="6134470"/>
            <a:ext cx="1960199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nl-NL" sz="1600" i="1">
                <a:solidFill>
                  <a:srgbClr val="FFFFFF"/>
                </a:solidFill>
                <a:latin typeface="Montserrat" pitchFamily="2" charset="0"/>
              </a:rPr>
              <a:t>Draai de </a:t>
            </a:r>
            <a:r>
              <a:rPr lang="nl-NL" sz="1600" b="1" i="1">
                <a:solidFill>
                  <a:srgbClr val="FFFFFF"/>
                </a:solidFill>
                <a:latin typeface="Montserrat" pitchFamily="2" charset="0"/>
              </a:rPr>
              <a:t>KAARTEN</a:t>
            </a:r>
            <a:r>
              <a:rPr lang="nl-NL" sz="1600" i="1">
                <a:solidFill>
                  <a:srgbClr val="FFFFFF"/>
                </a:solidFill>
                <a:latin typeface="Montserrat" pitchFamily="2" charset="0"/>
              </a:rPr>
              <a:t> om</a:t>
            </a:r>
          </a:p>
        </p:txBody>
      </p:sp>
      <p:pic>
        <p:nvPicPr>
          <p:cNvPr id="16" name="Immagine 15" descr="Immagine che contiene automobile, veicolo, Veicolo terrestre, clipart&#10;&#10;Il contenuto generato dall'IA potrebbe non essere corretto.">
            <a:extLst>
              <a:ext uri="{FF2B5EF4-FFF2-40B4-BE49-F238E27FC236}">
                <a16:creationId xmlns:a16="http://schemas.microsoft.com/office/drawing/2014/main" id="{59656EFC-6BF7-2AC3-1CFA-4641C705D0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99" y="3185058"/>
            <a:ext cx="831929" cy="831929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2C30EDA2-69B4-9CFE-463A-55C4936ECA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047" y="3185058"/>
            <a:ext cx="831929" cy="831929"/>
          </a:xfrm>
          <a:prstGeom prst="rect">
            <a:avLst/>
          </a:prstGeom>
        </p:spPr>
      </p:pic>
      <p:pic>
        <p:nvPicPr>
          <p:cNvPr id="19" name="Immagine 18" descr="Immagine che contiene simbolo, cerchio, Elementi grafici, logo&#10;&#10;Il contenuto generato dall'IA potrebbe non essere corretto.">
            <a:extLst>
              <a:ext uri="{FF2B5EF4-FFF2-40B4-BE49-F238E27FC236}">
                <a16:creationId xmlns:a16="http://schemas.microsoft.com/office/drawing/2014/main" id="{C8E3E3CD-426F-4E4B-AD3C-4A28EBEDC8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112" y="3185058"/>
            <a:ext cx="863776" cy="9394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611138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B2182-A2D3-ED0B-4FB1-0057AECE3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>
            <a:extLst>
              <a:ext uri="{FF2B5EF4-FFF2-40B4-BE49-F238E27FC236}">
                <a16:creationId xmlns:a16="http://schemas.microsoft.com/office/drawing/2014/main" id="{AD4923AC-184E-76CA-F73F-4EA3F1E4DF7B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nl-NL" noProof="0">
                <a:sym typeface="Arial"/>
              </a:rPr>
              <a:t>Scenario 4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CA98A7F-5801-FE9F-6B7F-D30424F24D80}"/>
              </a:ext>
            </a:extLst>
          </p:cNvPr>
          <p:cNvSpPr txBox="1"/>
          <p:nvPr/>
        </p:nvSpPr>
        <p:spPr>
          <a:xfrm>
            <a:off x="7360715" y="1723716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nl-NL" noProof="0"/>
              <a:t>EV+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31049B5-5B6C-BB68-B589-695021C6951A}"/>
              </a:ext>
            </a:extLst>
          </p:cNvPr>
          <p:cNvSpPr txBox="1"/>
          <p:nvPr/>
        </p:nvSpPr>
        <p:spPr>
          <a:xfrm>
            <a:off x="7360715" y="4111529"/>
            <a:ext cx="3785691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nl-NL" noProof="0" dirty="0"/>
              <a:t>VOEDING+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0A8B4FA-4195-594A-6114-734CE863B43F}"/>
              </a:ext>
            </a:extLst>
          </p:cNvPr>
          <p:cNvSpPr txBox="1"/>
          <p:nvPr/>
        </p:nvSpPr>
        <p:spPr>
          <a:xfrm>
            <a:off x="7360715" y="2518613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nl-NL" noProof="0"/>
              <a:t>EV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999457D-4F50-35E3-4F57-91CD7FB262F3}"/>
              </a:ext>
            </a:extLst>
          </p:cNvPr>
          <p:cNvSpPr txBox="1"/>
          <p:nvPr/>
        </p:nvSpPr>
        <p:spPr>
          <a:xfrm>
            <a:off x="7360715" y="3313510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nl-NL" noProof="0" dirty="0"/>
              <a:t>BRANDSTOF</a:t>
            </a:r>
          </a:p>
        </p:txBody>
      </p:sp>
      <p:sp>
        <p:nvSpPr>
          <p:cNvPr id="9" name="Titolo 11">
            <a:extLst>
              <a:ext uri="{FF2B5EF4-FFF2-40B4-BE49-F238E27FC236}">
                <a16:creationId xmlns:a16="http://schemas.microsoft.com/office/drawing/2014/main" id="{84281B80-68AB-4A6A-DD3F-41127832CAE1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NL" noProof="0"/>
              <a:t>Uitdagende rijomstandigheden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7F014A4-5B4F-1443-0617-E0624F2AC3EE}"/>
              </a:ext>
            </a:extLst>
          </p:cNvPr>
          <p:cNvSpPr txBox="1"/>
          <p:nvPr/>
        </p:nvSpPr>
        <p:spPr>
          <a:xfrm>
            <a:off x="3361200" y="5100760"/>
            <a:ext cx="1964400" cy="3570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2000" noProof="0"/>
              <a:t>BEVESTIGEN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477189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1">
            <a:extLst>
              <a:ext uri="{FF2B5EF4-FFF2-40B4-BE49-F238E27FC236}">
                <a16:creationId xmlns:a16="http://schemas.microsoft.com/office/drawing/2014/main" id="{56CB5FA5-F0B6-CDB0-C2BE-A19C1B62993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76474" y="895350"/>
            <a:ext cx="9077325" cy="554038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Juist</a:t>
            </a:r>
            <a:r>
              <a:rPr lang="nl-NL" sz="3200" cap="all" noProof="0">
                <a:latin typeface="+mn-lt"/>
              </a:rPr>
              <a:t>/</a:t>
            </a:r>
            <a:r>
              <a:rPr lang="nl-NL" sz="3200" b="1" cap="all" noProof="0">
                <a:solidFill>
                  <a:schemeClr val="accent1"/>
                </a:solidFill>
                <a:latin typeface="+mn-lt"/>
              </a:rPr>
              <a:t>onjuist antwoord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D14FDA-9B1C-0E57-71EE-E521DB92CE97}"/>
              </a:ext>
            </a:extLst>
          </p:cNvPr>
          <p:cNvSpPr txBox="1"/>
          <p:nvPr/>
        </p:nvSpPr>
        <p:spPr>
          <a:xfrm>
            <a:off x="2400301" y="1671079"/>
            <a:ext cx="74580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De beste modus voor deze missie is </a:t>
            </a:r>
            <a:r>
              <a:rPr lang="nl-NL" sz="2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VOEDING+</a:t>
            </a:r>
            <a:r>
              <a:rPr lang="nl-NL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. Deze biedt prioriteit aan het behoud van de prestaties onder specifieke omstandigheden</a:t>
            </a:r>
            <a:r>
              <a:rPr lang="nl-NL" sz="1600" noProof="0" dirty="0">
                <a:cs typeface="Arial" panose="020B0604020202020204" pitchFamily="34" charset="0"/>
              </a:rPr>
              <a:t>:</a:t>
            </a:r>
          </a:p>
          <a:p>
            <a:pPr marL="444500" indent="-261938" defTabSz="1218834">
              <a:spcAft>
                <a:spcPts val="12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nl-NL" sz="1600" noProof="0" dirty="0">
                <a:cs typeface="Arial" panose="020B0604020202020204" pitchFamily="34" charset="0"/>
              </a:rPr>
              <a:t>laag accuniveau</a:t>
            </a:r>
          </a:p>
          <a:p>
            <a:pPr marL="444500" indent="-261938" defTabSz="1218834">
              <a:spcAft>
                <a:spcPts val="12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nl-NL" sz="1600" noProof="0" dirty="0">
                <a:cs typeface="Arial" panose="020B0604020202020204" pitchFamily="34" charset="0"/>
              </a:rPr>
              <a:t>zeer koude startomstandigheden</a:t>
            </a:r>
          </a:p>
          <a:p>
            <a:pPr marL="444500" indent="-261938" defTabSz="1218834">
              <a:spcAft>
                <a:spcPts val="12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nl-NL" sz="1600" noProof="0" dirty="0">
                <a:cs typeface="Arial" panose="020B0604020202020204" pitchFamily="34" charset="0"/>
              </a:rPr>
              <a:t>situatie die veel vermogen vereist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nl-NL" sz="1600" noProof="0" dirty="0">
                <a:cs typeface="Arial" panose="020B0604020202020204" pitchFamily="34" charset="0"/>
              </a:rPr>
              <a:t>De verbrandingsmotor zal continu draaien om op volle capaciteit elektriciteit op te wekken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72D06B90-5E5B-D81F-A1B5-83BF53249FEE}"/>
              </a:ext>
            </a:extLst>
          </p:cNvPr>
          <p:cNvSpPr txBox="1"/>
          <p:nvPr/>
        </p:nvSpPr>
        <p:spPr>
          <a:xfrm>
            <a:off x="2400301" y="4479035"/>
            <a:ext cx="73455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Deze modus zorgt voor VOLDOENDE VERMOGEN, zelfs bij lage accuniveaus (SOC onder 15%).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82220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2D09EA-7189-18F2-1668-F4ECE5621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>
            <a:extLst>
              <a:ext uri="{FF2B5EF4-FFF2-40B4-BE49-F238E27FC236}">
                <a16:creationId xmlns:a16="http://schemas.microsoft.com/office/drawing/2014/main" id="{94B6A9AF-7741-CE27-3143-97CC7F2CD091}"/>
              </a:ext>
            </a:extLst>
          </p:cNvPr>
          <p:cNvSpPr txBox="1"/>
          <p:nvPr/>
        </p:nvSpPr>
        <p:spPr>
          <a:xfrm>
            <a:off x="8356473" y="4015546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voor de klanten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104723D-79F7-696A-8F87-D24A7E6C0F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342" y="456095"/>
            <a:ext cx="4749814" cy="5682661"/>
          </a:xfrm>
          <a:prstGeom prst="rect">
            <a:avLst/>
          </a:prstGeom>
        </p:spPr>
      </p:pic>
      <p:sp>
        <p:nvSpPr>
          <p:cNvPr id="6" name="Titolo 11">
            <a:extLst>
              <a:ext uri="{FF2B5EF4-FFF2-40B4-BE49-F238E27FC236}">
                <a16:creationId xmlns:a16="http://schemas.microsoft.com/office/drawing/2014/main" id="{FE30C79B-4836-A172-A283-FCCA3907DE02}"/>
              </a:ext>
            </a:extLst>
          </p:cNvPr>
          <p:cNvSpPr txBox="1">
            <a:spLocks/>
          </p:cNvSpPr>
          <p:nvPr/>
        </p:nvSpPr>
        <p:spPr>
          <a:xfrm>
            <a:off x="8422483" y="3604776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8000">
                <a:solidFill>
                  <a:schemeClr val="accent1"/>
                </a:solidFill>
                <a:latin typeface="augie" pitchFamily="2" charset="0"/>
              </a:rPr>
              <a:t>Tips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6804F53-B0CE-3043-E9DB-5439DA16F0DB}"/>
              </a:ext>
            </a:extLst>
          </p:cNvPr>
          <p:cNvSpPr txBox="1"/>
          <p:nvPr/>
        </p:nvSpPr>
        <p:spPr>
          <a:xfrm>
            <a:off x="10222897" y="5680267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nl-NL" sz="1400" i="1" noProof="0">
                <a:cs typeface="Arial" panose="020B0604020202020204" pitchFamily="34" charset="0"/>
                <a:sym typeface="Arial"/>
              </a:rPr>
              <a:t>Klik op "Tips"</a:t>
            </a:r>
          </a:p>
        </p:txBody>
      </p:sp>
      <p:pic>
        <p:nvPicPr>
          <p:cNvPr id="11" name="Immagine 10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EDB60D84-9084-05EE-0FDA-B45AD8CACD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441683" y="3249711"/>
            <a:ext cx="1354882" cy="1354882"/>
          </a:xfrm>
          <a:prstGeom prst="rect">
            <a:avLst/>
          </a:prstGeom>
        </p:spPr>
      </p:pic>
      <p:sp>
        <p:nvSpPr>
          <p:cNvPr id="12" name="TextBox 6">
            <a:extLst>
              <a:ext uri="{FF2B5EF4-FFF2-40B4-BE49-F238E27FC236}">
                <a16:creationId xmlns:a16="http://schemas.microsoft.com/office/drawing/2014/main" id="{2672C324-DDA3-05DC-6A5C-70C22BEC74C1}"/>
              </a:ext>
            </a:extLst>
          </p:cNvPr>
          <p:cNvSpPr txBox="1"/>
          <p:nvPr/>
        </p:nvSpPr>
        <p:spPr>
          <a:xfrm>
            <a:off x="8556196" y="4206242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nl-NL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voor de klanten</a:t>
            </a: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2CF99C4E-6367-E6B8-17A6-D4D0E541A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2800" dirty="0"/>
              <a:t>Uitdagende rijomstandigheden – modus VOEDING+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223160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08338-0AB3-45FB-DC86-FBB63C722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0D7CC71D-3942-2267-9D57-25816CF4FC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3766" y="719796"/>
            <a:ext cx="3977192" cy="5418204"/>
          </a:xfrm>
          <a:prstGeom prst="rect">
            <a:avLst/>
          </a:prstGeom>
        </p:spPr>
      </p:pic>
      <p:pic>
        <p:nvPicPr>
          <p:cNvPr id="5" name="Immagine 4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DEF379E0-BA8B-5ACA-E682-3195995892E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>
            <a:off x="3002973" y="1156323"/>
            <a:ext cx="4475650" cy="2834752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EB49A454-22DC-6459-67F7-82778B629BDB}"/>
              </a:ext>
            </a:extLst>
          </p:cNvPr>
          <p:cNvSpPr/>
          <p:nvPr/>
        </p:nvSpPr>
        <p:spPr>
          <a:xfrm>
            <a:off x="3230886" y="1175373"/>
            <a:ext cx="3422467" cy="259517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600"/>
              </a:spcAft>
              <a:defRPr/>
            </a:pPr>
            <a:r>
              <a:rPr lang="nl-NL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Benadrukken</a:t>
            </a:r>
            <a:r>
              <a:rPr lang="nl-NL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: </a:t>
            </a:r>
            <a:br>
              <a:rPr lang="nl-NL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nl-NL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De verbrandingsmotor draait altijd, </a:t>
            </a:r>
            <a:r>
              <a:rPr lang="nl-NL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waarbij prioriteit wordt gegeven aan de aandrijving van het voertuig.</a:t>
            </a:r>
          </a:p>
          <a:p>
            <a:pPr lvl="0" algn="ctr">
              <a:spcAft>
                <a:spcPts val="600"/>
              </a:spcAft>
              <a:buClr>
                <a:schemeClr val="accent1"/>
              </a:buClr>
              <a:defRPr/>
            </a:pPr>
            <a:r>
              <a:rPr lang="nl-NL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Deze modus biedt de maximale vermogensafgifte van de verbrandingsmotor-generator.</a:t>
            </a:r>
          </a:p>
        </p:txBody>
      </p:sp>
      <p:sp>
        <p:nvSpPr>
          <p:cNvPr id="6" name="Titolo 5">
            <a:extLst>
              <a:ext uri="{FF2B5EF4-FFF2-40B4-BE49-F238E27FC236}">
                <a16:creationId xmlns:a16="http://schemas.microsoft.com/office/drawing/2014/main" id="{F914D3EC-7DA8-9B0E-710A-CA0623AC8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2800" dirty="0"/>
              <a:t>Uitdagende rijomstandigheden – modus VOEDING+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882934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B5A3C-3E39-0088-9EE7-0C22173FD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CC27DFBC-9D7C-6C54-2907-FCE993A1993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29961D22-0603-AB7F-4A67-2E80547C6FDC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nl-NL" sz="2000" noProof="0">
                <a:solidFill>
                  <a:schemeClr val="tx1"/>
                </a:solidFill>
              </a:rPr>
              <a:t>Inleiding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DF256327-6CC7-AE69-9ED6-2D1D187AB2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noProof="0"/>
              <a:t>Agenda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413E7EE-E3ED-863F-BCB2-92DC60415424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nl-NL" sz="2000"/>
              <a:t>De </a:t>
            </a:r>
            <a:r>
              <a:rPr lang="nl-NL" sz="2000" noProof="0"/>
              <a:t>REEV-technologie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Hoe het werkt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nl-NL" noProof="0"/>
              <a:t>Belangrijk om te weten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0CB0609-CC3E-F18A-FF86-B09CAB855910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4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6"/>
            </a:pPr>
            <a:r>
              <a:rPr lang="nl-NL" noProof="0"/>
              <a:t>Conclusie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A507447-E6E4-B779-E09B-18A290338B9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nl-NL" noProof="0"/>
              <a:t>Technische gegevens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946F434-0FD4-8D71-9A24-861CD041B390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nl-NL" noProof="0"/>
              <a:t>Jouw rol vormt de sleutel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AA46D7F-19D7-C809-C1FD-5EFAC7EC60EB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nl-NL" sz="2000" noProof="0"/>
              <a:t>Reizen met onze klant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3076423-4891-CBAD-96AD-65ABE544C922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nl-NL" sz="2000" noProof="0"/>
              <a:t>Eindquiz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717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9C8AA-08F1-1F68-53FF-C30CF9F00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F95EB12-037F-7C9A-2F76-64C2CB701540}"/>
              </a:ext>
            </a:extLst>
          </p:cNvPr>
          <p:cNvSpPr txBox="1"/>
          <p:nvPr/>
        </p:nvSpPr>
        <p:spPr>
          <a:xfrm>
            <a:off x="2176961" y="3212374"/>
            <a:ext cx="3579728" cy="2731226"/>
          </a:xfrm>
          <a:prstGeom prst="roundRect">
            <a:avLst>
              <a:gd name="adj" fmla="val 76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5FFD792-966B-21E2-8C55-97ACC7E84EC9}"/>
              </a:ext>
            </a:extLst>
          </p:cNvPr>
          <p:cNvSpPr txBox="1"/>
          <p:nvPr/>
        </p:nvSpPr>
        <p:spPr>
          <a:xfrm>
            <a:off x="6435315" y="3212374"/>
            <a:ext cx="3579729" cy="2731226"/>
          </a:xfrm>
          <a:prstGeom prst="roundRect">
            <a:avLst>
              <a:gd name="adj" fmla="val 969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367C19E7-A22B-99A8-6BE4-F74343EAF4F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6. conclusie</a:t>
            </a:r>
            <a:br>
              <a:rPr lang="nl-NL" sz="3200" noProof="0"/>
            </a:br>
            <a:r>
              <a:rPr lang="nl-NL" noProof="0">
                <a:solidFill>
                  <a:schemeClr val="accent1"/>
                </a:solidFill>
              </a:rPr>
              <a:t>samenvatting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4C54766-4161-747B-336D-F3E2CE51F797}"/>
              </a:ext>
            </a:extLst>
          </p:cNvPr>
          <p:cNvSpPr txBox="1"/>
          <p:nvPr/>
        </p:nvSpPr>
        <p:spPr>
          <a:xfrm>
            <a:off x="742951" y="1256982"/>
            <a:ext cx="11114086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nl-NL" sz="1600" noProof="0"/>
              <a:t>Je hebt echte klantscenario's gezien en geleerd hoe de B10 REEV voldoet aan hun behoeften.</a:t>
            </a:r>
          </a:p>
          <a:p>
            <a:pPr>
              <a:spcAft>
                <a:spcPts val="6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Nu is het duidelijk: technologie alleen is niet genoeg.</a:t>
            </a:r>
          </a:p>
          <a:p>
            <a:pPr>
              <a:spcAft>
                <a:spcPts val="600"/>
              </a:spcAft>
            </a:pPr>
            <a:r>
              <a:rPr lang="nl-NL" sz="1600" noProof="0"/>
              <a:t>Jouw rol als verkoopadviseur is essentieel.</a:t>
            </a:r>
          </a:p>
          <a:p>
            <a:pPr>
              <a:spcAft>
                <a:spcPts val="6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Om te slagen, MOET JE VOORBEREID ZIJN.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ED86E23-1DDC-4D92-D9FC-C7B40EF5E0B9}"/>
              </a:ext>
            </a:extLst>
          </p:cNvPr>
          <p:cNvSpPr txBox="1"/>
          <p:nvPr/>
        </p:nvSpPr>
        <p:spPr>
          <a:xfrm>
            <a:off x="10316973" y="5739140"/>
            <a:ext cx="154006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100" noProof="0"/>
              <a:t>Draai de kaart om</a:t>
            </a:r>
          </a:p>
        </p:txBody>
      </p:sp>
      <p:pic>
        <p:nvPicPr>
          <p:cNvPr id="14" name="Immagine 13" descr="Immagine che contiene simbolo, Elementi grafici, clipart, logo&#10;&#10;Il contenuto generato dall'IA potrebbe non essere corretto.">
            <a:extLst>
              <a:ext uri="{FF2B5EF4-FFF2-40B4-BE49-F238E27FC236}">
                <a16:creationId xmlns:a16="http://schemas.microsoft.com/office/drawing/2014/main" id="{F818CE2A-D519-41EB-F7C4-68369DF4FC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656" y="3225740"/>
            <a:ext cx="2271218" cy="2271218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C70F06B-2F8E-3E6B-54D1-1A1F5253568E}"/>
              </a:ext>
            </a:extLst>
          </p:cNvPr>
          <p:cNvSpPr txBox="1"/>
          <p:nvPr/>
        </p:nvSpPr>
        <p:spPr>
          <a:xfrm>
            <a:off x="2172691" y="5443421"/>
            <a:ext cx="3575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 b="1" noProof="0">
                <a:solidFill>
                  <a:schemeClr val="accent1"/>
                </a:solidFill>
              </a:rPr>
              <a:t>Theorie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FF1FAC71-95FC-DC2E-C883-15F81A88A0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6149" y="3404657"/>
            <a:ext cx="2000251" cy="2000251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99584B63-963F-E647-D0EA-DDB04F7E973F}"/>
              </a:ext>
            </a:extLst>
          </p:cNvPr>
          <p:cNvSpPr txBox="1"/>
          <p:nvPr/>
        </p:nvSpPr>
        <p:spPr>
          <a:xfrm>
            <a:off x="6439891" y="5443421"/>
            <a:ext cx="3575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 b="1" noProof="0">
                <a:solidFill>
                  <a:schemeClr val="accent1"/>
                </a:solidFill>
              </a:rPr>
              <a:t>De praktijk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7F9E749-4501-0A18-056C-3787659446AC}"/>
              </a:ext>
            </a:extLst>
          </p:cNvPr>
          <p:cNvSpPr txBox="1"/>
          <p:nvPr/>
        </p:nvSpPr>
        <p:spPr>
          <a:xfrm>
            <a:off x="742951" y="2751399"/>
            <a:ext cx="111140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nl-NL" sz="1600" noProof="0"/>
              <a:t>Je voorbereiding bestaat uit </a:t>
            </a:r>
            <a:r>
              <a:rPr lang="nl-NL" sz="1600" b="1" noProof="0">
                <a:solidFill>
                  <a:schemeClr val="accent1"/>
                </a:solidFill>
              </a:rPr>
              <a:t>2 aspecten</a:t>
            </a:r>
            <a:r>
              <a:rPr lang="nl-NL" sz="1600" noProof="0"/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620935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A463E-2768-50B3-1F99-809BBBA7C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E01B7FE5-411F-56BA-D1A7-20030EFD141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6. conclusie</a:t>
            </a:r>
            <a:br>
              <a:rPr lang="nl-NL" sz="3200" noProof="0"/>
            </a:br>
            <a:r>
              <a:rPr lang="nl-NL">
                <a:solidFill>
                  <a:schemeClr val="accent1"/>
                </a:solidFill>
              </a:rPr>
              <a:t>samenvatting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4FD5F86-7572-3DDF-3A4A-44C4073FA792}"/>
              </a:ext>
            </a:extLst>
          </p:cNvPr>
          <p:cNvSpPr txBox="1"/>
          <p:nvPr/>
        </p:nvSpPr>
        <p:spPr>
          <a:xfrm>
            <a:off x="2176961" y="3212374"/>
            <a:ext cx="3579728" cy="2731226"/>
          </a:xfrm>
          <a:prstGeom prst="roundRect">
            <a:avLst>
              <a:gd name="adj" fmla="val 76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CF3B2EB1-C0FC-C155-425F-3975AE440C83}"/>
              </a:ext>
            </a:extLst>
          </p:cNvPr>
          <p:cNvSpPr txBox="1"/>
          <p:nvPr/>
        </p:nvSpPr>
        <p:spPr>
          <a:xfrm>
            <a:off x="6435315" y="3212374"/>
            <a:ext cx="3579729" cy="2731226"/>
          </a:xfrm>
          <a:prstGeom prst="roundRect">
            <a:avLst>
              <a:gd name="adj" fmla="val 969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806BF1E-6385-4FED-A2EB-2FE0E2544149}"/>
              </a:ext>
            </a:extLst>
          </p:cNvPr>
          <p:cNvSpPr txBox="1"/>
          <p:nvPr/>
        </p:nvSpPr>
        <p:spPr>
          <a:xfrm>
            <a:off x="2176957" y="3212374"/>
            <a:ext cx="35951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 b="1" noProof="0">
                <a:solidFill>
                  <a:schemeClr val="accent1"/>
                </a:solidFill>
              </a:rPr>
              <a:t>Theorie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CAC8C318-3417-550A-60E8-592D84C4E689}"/>
              </a:ext>
            </a:extLst>
          </p:cNvPr>
          <p:cNvSpPr txBox="1"/>
          <p:nvPr/>
        </p:nvSpPr>
        <p:spPr>
          <a:xfrm>
            <a:off x="6435313" y="3212374"/>
            <a:ext cx="35797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 b="1" noProof="0">
                <a:solidFill>
                  <a:schemeClr val="accent1"/>
                </a:solidFill>
              </a:rPr>
              <a:t>De praktijk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8DA918-7EE1-D034-74B3-EC9E0540DC2F}"/>
              </a:ext>
            </a:extLst>
          </p:cNvPr>
          <p:cNvSpPr txBox="1"/>
          <p:nvPr/>
        </p:nvSpPr>
        <p:spPr>
          <a:xfrm>
            <a:off x="2278145" y="3941915"/>
            <a:ext cx="3390519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600" noProof="0"/>
              <a:t>Bekijk deze cursus zorgvuldig opnieuw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600" noProof="0"/>
              <a:t>Stel vragen en deel inzichten met collega's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600" noProof="0"/>
              <a:t>Controleer aanvullende bronnen, zoals de gebruikershandleiding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A167BAF-4C3C-9E41-1DB5-F09EFE6D5A0C}"/>
              </a:ext>
            </a:extLst>
          </p:cNvPr>
          <p:cNvSpPr txBox="1"/>
          <p:nvPr/>
        </p:nvSpPr>
        <p:spPr>
          <a:xfrm>
            <a:off x="6521039" y="3941915"/>
            <a:ext cx="3242086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600" noProof="0"/>
              <a:t>Testrit met de B10 REEV onder alle omstandigheden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600" noProof="0"/>
              <a:t>Probeer elke energiemodus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nl-NL" sz="1600" noProof="0"/>
              <a:t>Ervaar zowel situaties met een hoge als een lage acculading</a:t>
            </a:r>
          </a:p>
        </p:txBody>
      </p:sp>
      <p:pic>
        <p:nvPicPr>
          <p:cNvPr id="6" name="Immagine 5" descr="Immagine che contiene simbolo, Elementi grafici, clipart, logo&#10;&#10;Il contenuto generato dall'IA potrebbe non essere corretto.">
            <a:extLst>
              <a:ext uri="{FF2B5EF4-FFF2-40B4-BE49-F238E27FC236}">
                <a16:creationId xmlns:a16="http://schemas.microsoft.com/office/drawing/2014/main" id="{2897E644-6118-6CDA-3465-9528107D6A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069" y="3243843"/>
            <a:ext cx="524205" cy="52420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EE0B8F7-2402-9FD9-C408-73ABF0ABF0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52190" y="3269807"/>
            <a:ext cx="461665" cy="461665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496D9DB3-645C-4D8D-83BB-85EBBF55144F}"/>
              </a:ext>
            </a:extLst>
          </p:cNvPr>
          <p:cNvSpPr txBox="1"/>
          <p:nvPr/>
        </p:nvSpPr>
        <p:spPr>
          <a:xfrm>
            <a:off x="742951" y="1256982"/>
            <a:ext cx="11114086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nl-NL" sz="1600" noProof="0"/>
              <a:t>Je hebt echte klantscenario's gezien en geleerd hoe de B10 REEV voldoet aan hun behoeften.</a:t>
            </a:r>
          </a:p>
          <a:p>
            <a:pPr>
              <a:spcAft>
                <a:spcPts val="6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Nu is het duidelijk: technologie alleen is niet genoeg.</a:t>
            </a:r>
          </a:p>
          <a:p>
            <a:pPr>
              <a:spcAft>
                <a:spcPts val="600"/>
              </a:spcAft>
            </a:pPr>
            <a:r>
              <a:rPr lang="nl-NL" sz="1600" noProof="0"/>
              <a:t>Jouw rol als verkoopadviseur is essentieel.</a:t>
            </a:r>
          </a:p>
          <a:p>
            <a:pPr>
              <a:spcAft>
                <a:spcPts val="600"/>
              </a:spcAft>
            </a:pPr>
            <a:r>
              <a:rPr lang="nl-NL" sz="1600" b="1" noProof="0">
                <a:solidFill>
                  <a:schemeClr val="accent1"/>
                </a:solidFill>
              </a:rPr>
              <a:t>Om te slagen, MOET JE VOORBEREID ZIJN.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A05F877-866A-69BE-703A-C867CF153A9E}"/>
              </a:ext>
            </a:extLst>
          </p:cNvPr>
          <p:cNvSpPr txBox="1"/>
          <p:nvPr/>
        </p:nvSpPr>
        <p:spPr>
          <a:xfrm>
            <a:off x="742951" y="2751399"/>
            <a:ext cx="111140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nl-NL" sz="1600" noProof="0"/>
              <a:t>Je voorbereiding bestaat uit </a:t>
            </a:r>
            <a:r>
              <a:rPr lang="nl-NL" sz="1600" b="1" noProof="0">
                <a:solidFill>
                  <a:schemeClr val="accent1"/>
                </a:solidFill>
              </a:rPr>
              <a:t>2 aspecten</a:t>
            </a:r>
            <a:r>
              <a:rPr lang="nl-NL" sz="1600" noProof="0"/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92395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28D19-E5CC-C91B-04F2-05FBE8F26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08904DDC-52C1-F492-2224-4F11E6979A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6643"/>
          <a:stretch>
            <a:fillRect/>
          </a:stretch>
        </p:blipFill>
        <p:spPr>
          <a:xfrm>
            <a:off x="3516017" y="979175"/>
            <a:ext cx="5039428" cy="4025737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918770DA-7808-69FF-B889-91B733A2E8B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6. conclusie</a:t>
            </a:r>
            <a:br>
              <a:rPr lang="nl-NL" sz="3200" noProof="0"/>
            </a:br>
            <a:r>
              <a:rPr lang="nl-NL">
                <a:solidFill>
                  <a:schemeClr val="accent1"/>
                </a:solidFill>
              </a:rPr>
              <a:t>samenvatting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3A7E67A-35BC-27E7-6532-7B7B679FD648}"/>
              </a:ext>
            </a:extLst>
          </p:cNvPr>
          <p:cNvSpPr txBox="1"/>
          <p:nvPr/>
        </p:nvSpPr>
        <p:spPr>
          <a:xfrm>
            <a:off x="493776" y="5019458"/>
            <a:ext cx="11204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noProof="0"/>
              <a:t>Klanttevredenheid begint bij jouw voorbereiding. Hoe meer je weet, hoe zekerder je zult zijn - en hoe meer vertrouwen je zult opbouwen.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CC0E177-F74D-A1CC-5D48-FCA947AAEF64}"/>
              </a:ext>
            </a:extLst>
          </p:cNvPr>
          <p:cNvSpPr txBox="1"/>
          <p:nvPr/>
        </p:nvSpPr>
        <p:spPr>
          <a:xfrm>
            <a:off x="140208" y="5718267"/>
            <a:ext cx="112044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b="1" noProof="0">
                <a:solidFill>
                  <a:schemeClr val="accent1"/>
                </a:solidFill>
              </a:rPr>
              <a:t>Veel succes en veel plezier met het verkopen van de Leapmotor B10 REEV</a:t>
            </a:r>
            <a:r>
              <a:rPr lang="nl-NL" noProof="0"/>
              <a:t>.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DD61F3BB-26EC-F441-4999-DEE2DC5F5745}"/>
              </a:ext>
            </a:extLst>
          </p:cNvPr>
          <p:cNvGrpSpPr/>
          <p:nvPr/>
        </p:nvGrpSpPr>
        <p:grpSpPr>
          <a:xfrm rot="21320647">
            <a:off x="953942" y="1498220"/>
            <a:ext cx="2576016" cy="2731226"/>
            <a:chOff x="2672260" y="3212374"/>
            <a:chExt cx="2576016" cy="2731226"/>
          </a:xfrm>
        </p:grpSpPr>
        <p:grpSp>
          <p:nvGrpSpPr>
            <p:cNvPr id="15" name="Gruppo 14">
              <a:extLst>
                <a:ext uri="{FF2B5EF4-FFF2-40B4-BE49-F238E27FC236}">
                  <a16:creationId xmlns:a16="http://schemas.microsoft.com/office/drawing/2014/main" id="{EC487A04-9D40-9B07-8540-4C066855E8D6}"/>
                </a:ext>
              </a:extLst>
            </p:cNvPr>
            <p:cNvGrpSpPr/>
            <p:nvPr/>
          </p:nvGrpSpPr>
          <p:grpSpPr>
            <a:xfrm>
              <a:off x="2672260" y="3212374"/>
              <a:ext cx="2576016" cy="2731226"/>
              <a:chOff x="2672260" y="3212374"/>
              <a:chExt cx="2576016" cy="2731226"/>
            </a:xfrm>
          </p:grpSpPr>
          <p:sp>
            <p:nvSpPr>
              <p:cNvPr id="2" name="CasellaDiTesto 1">
                <a:extLst>
                  <a:ext uri="{FF2B5EF4-FFF2-40B4-BE49-F238E27FC236}">
                    <a16:creationId xmlns:a16="http://schemas.microsoft.com/office/drawing/2014/main" id="{8EA7F592-E44A-E840-FE91-3385E67ABFAB}"/>
                  </a:ext>
                </a:extLst>
              </p:cNvPr>
              <p:cNvSpPr txBox="1"/>
              <p:nvPr/>
            </p:nvSpPr>
            <p:spPr>
              <a:xfrm>
                <a:off x="2672260" y="3212374"/>
                <a:ext cx="2576016" cy="2731226"/>
              </a:xfrm>
              <a:prstGeom prst="roundRect">
                <a:avLst>
                  <a:gd name="adj" fmla="val 7600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 wrap="square" rtlCol="0" anchor="ctr">
                <a:noAutofit/>
              </a:bodyPr>
              <a:lstStyle>
                <a:defPPr>
                  <a:defRPr lang="it-IT"/>
                </a:defPPr>
                <a:lvl1pPr lvl="0">
                  <a:defRPr sz="2000">
                    <a:cs typeface="Arial" panose="020B0604020202020204" pitchFamily="34" charset="0"/>
                  </a:defRPr>
                </a:lvl1pPr>
              </a:lstStyle>
              <a:p>
                <a:endParaRPr lang="en-US" noProof="0" dirty="0"/>
              </a:p>
            </p:txBody>
          </p:sp>
          <p:pic>
            <p:nvPicPr>
              <p:cNvPr id="5" name="Immagine 4" descr="Immagine che contiene simbolo, Elementi grafici, clipart, logo&#10;&#10;Il contenuto generato dall'IA potrebbe non essere corretto.">
                <a:extLst>
                  <a:ext uri="{FF2B5EF4-FFF2-40B4-BE49-F238E27FC236}">
                    <a16:creationId xmlns:a16="http://schemas.microsoft.com/office/drawing/2014/main" id="{8A9A0C16-5F79-4242-6B21-2CCD8D5440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24656" y="3225740"/>
                <a:ext cx="2271218" cy="2271218"/>
              </a:xfrm>
              <a:prstGeom prst="rect">
                <a:avLst/>
              </a:prstGeom>
            </p:spPr>
          </p:pic>
        </p:grp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1AF28EFC-5AC8-D8E7-1CBD-06D0A8AA46E0}"/>
                </a:ext>
              </a:extLst>
            </p:cNvPr>
            <p:cNvSpPr txBox="1"/>
            <p:nvPr/>
          </p:nvSpPr>
          <p:spPr>
            <a:xfrm>
              <a:off x="2824656" y="5443421"/>
              <a:ext cx="227121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2400" b="1" noProof="0">
                  <a:solidFill>
                    <a:schemeClr val="accent1"/>
                  </a:solidFill>
                </a:rPr>
                <a:t>Theorie</a:t>
              </a:r>
            </a:p>
          </p:txBody>
        </p:sp>
      </p:grp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F00D7A2F-5C48-3110-3D5C-020A3CEA64CA}"/>
              </a:ext>
            </a:extLst>
          </p:cNvPr>
          <p:cNvGrpSpPr/>
          <p:nvPr/>
        </p:nvGrpSpPr>
        <p:grpSpPr>
          <a:xfrm rot="277520">
            <a:off x="8726181" y="1497595"/>
            <a:ext cx="2576016" cy="2731226"/>
            <a:chOff x="6939459" y="3212374"/>
            <a:chExt cx="2576016" cy="2731226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52898C47-BEF1-D27D-D6C3-786D3DC6BD2D}"/>
                </a:ext>
              </a:extLst>
            </p:cNvPr>
            <p:cNvSpPr txBox="1"/>
            <p:nvPr/>
          </p:nvSpPr>
          <p:spPr>
            <a:xfrm>
              <a:off x="6939459" y="3212374"/>
              <a:ext cx="2576016" cy="2731226"/>
            </a:xfrm>
            <a:prstGeom prst="roundRect">
              <a:avLst>
                <a:gd name="adj" fmla="val 96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wrap="square" rtlCol="0" anchor="ctr">
              <a:noAutofit/>
            </a:bodyPr>
            <a:lstStyle>
              <a:defPPr>
                <a:defRPr lang="it-IT"/>
              </a:defPPr>
              <a:lvl1pPr lvl="0">
                <a:defRPr sz="2000">
                  <a:cs typeface="Arial" panose="020B0604020202020204" pitchFamily="34" charset="0"/>
                </a:defRPr>
              </a:lvl1pPr>
            </a:lstStyle>
            <a:p>
              <a:endParaRPr lang="en-US" noProof="0" dirty="0"/>
            </a:p>
          </p:txBody>
        </p:sp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EA0C3FF4-E7B5-4FD1-F502-2245E5FD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96149" y="3404657"/>
              <a:ext cx="2000251" cy="2000251"/>
            </a:xfrm>
            <a:prstGeom prst="rect">
              <a:avLst/>
            </a:prstGeom>
          </p:spPr>
        </p:pic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DB054AFF-C0FE-2975-8D77-829C19D08E25}"/>
                </a:ext>
              </a:extLst>
            </p:cNvPr>
            <p:cNvSpPr txBox="1"/>
            <p:nvPr/>
          </p:nvSpPr>
          <p:spPr>
            <a:xfrm>
              <a:off x="7158530" y="5443421"/>
              <a:ext cx="21378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2400" b="1" noProof="0">
                  <a:solidFill>
                    <a:schemeClr val="accent1"/>
                  </a:solidFill>
                </a:rPr>
                <a:t>De praktijk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399376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D029E2-3FE8-9E79-A71A-6B3DC03E4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izzo, diagramma, disegno, Disegno tecnico&#10;&#10;Il contenuto generato dall'IA potrebbe non essere corretto.">
            <a:extLst>
              <a:ext uri="{FF2B5EF4-FFF2-40B4-BE49-F238E27FC236}">
                <a16:creationId xmlns:a16="http://schemas.microsoft.com/office/drawing/2014/main" id="{0F318506-F88D-0151-45B6-0C8F452FE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"/>
          <a:stretch>
            <a:fillRect/>
          </a:stretch>
        </p:blipFill>
        <p:spPr>
          <a:xfrm>
            <a:off x="0" y="739940"/>
            <a:ext cx="12192000" cy="605580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15151D94-1C3F-8B9A-91EB-2D5895B6413F}"/>
              </a:ext>
            </a:extLst>
          </p:cNvPr>
          <p:cNvSpPr/>
          <p:nvPr/>
        </p:nvSpPr>
        <p:spPr>
          <a:xfrm>
            <a:off x="0" y="647700"/>
            <a:ext cx="12192000" cy="1409700"/>
          </a:xfrm>
          <a:prstGeom prst="rect">
            <a:avLst/>
          </a:prstGeom>
          <a:gradFill>
            <a:gsLst>
              <a:gs pos="33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9E036EC-C583-8522-B123-E072F571634C}"/>
              </a:ext>
            </a:extLst>
          </p:cNvPr>
          <p:cNvSpPr txBox="1"/>
          <p:nvPr/>
        </p:nvSpPr>
        <p:spPr>
          <a:xfrm>
            <a:off x="200025" y="185885"/>
            <a:ext cx="1179195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nl-NL" sz="4400" b="1" cap="all">
                <a:solidFill>
                  <a:srgbClr val="586C98"/>
                </a:solidFill>
                <a:ea typeface=""/>
                <a:cs typeface="+mj-cs"/>
              </a:rPr>
              <a:t>Eindquiz</a:t>
            </a:r>
          </a:p>
        </p:txBody>
      </p:sp>
      <p:pic>
        <p:nvPicPr>
          <p:cNvPr id="5" name="Immagine 4" descr="Immagine che contiene automobile, ruota, veicol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58B82E48-F390-BE6A-71A2-8DEA7E964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" b="20002"/>
          <a:stretch>
            <a:fillRect/>
          </a:stretch>
        </p:blipFill>
        <p:spPr>
          <a:xfrm>
            <a:off x="3886201" y="1842675"/>
            <a:ext cx="8305799" cy="50153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1411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E37D83-1237-AB32-436B-28FC9E670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b="1" cap="all">
                <a:solidFill>
                  <a:srgbClr val="586C98"/>
                </a:solidFill>
                <a:latin typeface="+mn-lt"/>
              </a:rPr>
              <a:t>Instructies voor het afleggen van de test</a:t>
            </a:r>
          </a:p>
        </p:txBody>
      </p:sp>
      <p:sp>
        <p:nvSpPr>
          <p:cNvPr id="22" name="Textplatzhalter 2">
            <a:extLst>
              <a:ext uri="{FF2B5EF4-FFF2-40B4-BE49-F238E27FC236}">
                <a16:creationId xmlns:a16="http://schemas.microsoft.com/office/drawing/2014/main" id="{61994332-5952-A912-550A-D5ADF9F999BF}"/>
              </a:ext>
            </a:extLst>
          </p:cNvPr>
          <p:cNvSpPr txBox="1">
            <a:spLocks/>
          </p:cNvSpPr>
          <p:nvPr/>
        </p:nvSpPr>
        <p:spPr>
          <a:xfrm>
            <a:off x="847123" y="1779581"/>
            <a:ext cx="5040000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nl-NL" sz="1800" b="1" cap="all" dirty="0">
                <a:solidFill>
                  <a:srgbClr val="586C98"/>
                </a:solidFill>
                <a:ea typeface=""/>
                <a:cs typeface="+mj-cs"/>
              </a:rPr>
              <a:t>Eindquiz</a:t>
            </a:r>
            <a:r>
              <a:rPr lang="nl-NL" dirty="0"/>
              <a:t>:</a:t>
            </a:r>
            <a:r>
              <a:rPr lang="nl-NL" b="1" dirty="0"/>
              <a:t> </a:t>
            </a:r>
            <a:r>
              <a:rPr lang="nl-NL" dirty="0"/>
              <a:t>10 vragen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F12DA74-082E-F5DE-F9C4-6F9DC99B102A}"/>
              </a:ext>
            </a:extLst>
          </p:cNvPr>
          <p:cNvSpPr txBox="1"/>
          <p:nvPr/>
        </p:nvSpPr>
        <p:spPr>
          <a:xfrm>
            <a:off x="742951" y="2486897"/>
            <a:ext cx="1076324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cap="all" dirty="0">
                <a:solidFill>
                  <a:srgbClr val="586C98"/>
                </a:solidFill>
                <a:cs typeface="+mj-cs"/>
              </a:rPr>
              <a:t>DOEL</a:t>
            </a:r>
            <a:br>
              <a:rPr lang="nl-NL" sz="1400" b="0" dirty="0">
                <a:solidFill>
                  <a:srgbClr val="000000"/>
                </a:solidFill>
                <a:latin typeface="Montserrat Light" panose="00000400000000000000" pitchFamily="50" charset="0"/>
                <a:ea typeface="Montserrat Light"/>
                <a:cs typeface="+mj-cs"/>
              </a:rPr>
            </a:br>
            <a:r>
              <a:rPr lang="nl-NL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Deze test is ontworpen om te beoordelen hoeveel je hebt geleerd van de cursusinhoud. 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BAC3F91-E3B4-E349-6952-23D4EF9D8444}"/>
              </a:ext>
            </a:extLst>
          </p:cNvPr>
          <p:cNvSpPr txBox="1"/>
          <p:nvPr/>
        </p:nvSpPr>
        <p:spPr>
          <a:xfrm>
            <a:off x="742951" y="3536130"/>
            <a:ext cx="1105404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cap="all" dirty="0">
                <a:solidFill>
                  <a:srgbClr val="586C98"/>
                </a:solidFill>
                <a:ea typeface=""/>
                <a:cs typeface="+mj-cs"/>
              </a:rPr>
              <a:t>REGELS</a:t>
            </a:r>
          </a:p>
          <a:p>
            <a:r>
              <a:rPr lang="nl-NL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Je slaagt voor de test als je ten minste 80% van de vragen juist beantwoordt (8 van de 10 vragen). </a:t>
            </a:r>
          </a:p>
          <a:p>
            <a:r>
              <a:rPr lang="nl-NL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Als je de test verlaat en het percentage van 80% niet hebt bereikt, kun je de test opnieuw afleggen.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69E0AD7-01B9-A9C6-8347-2D837389E4D1}"/>
              </a:ext>
            </a:extLst>
          </p:cNvPr>
          <p:cNvSpPr txBox="1"/>
          <p:nvPr/>
        </p:nvSpPr>
        <p:spPr>
          <a:xfrm>
            <a:off x="742951" y="4772332"/>
            <a:ext cx="10869629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cap="all" dirty="0">
                <a:solidFill>
                  <a:srgbClr val="586C98"/>
                </a:solidFill>
                <a:cs typeface="+mj-cs"/>
              </a:rPr>
              <a:t>HOE DOE JE DE TEST</a:t>
            </a:r>
            <a:br>
              <a:rPr lang="nl-NL" b="1" cap="all" dirty="0">
                <a:solidFill>
                  <a:srgbClr val="586C98"/>
                </a:solidFill>
                <a:cs typeface="+mj-cs"/>
              </a:rPr>
            </a:br>
            <a:r>
              <a:rPr lang="nl-NL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Je kunt jouw antwoord zo vaak wijzigen als je wilt tot je op “Bevestigen” klikt. </a:t>
            </a:r>
          </a:p>
          <a:p>
            <a:r>
              <a:rPr lang="nl-NL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Je moet jouw antwoord bevestigen voordat je naar de volgende vraag kunt gaan. </a:t>
            </a:r>
            <a:br>
              <a:rPr lang="nl-NL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nl-NL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 afloop van de test toont een rapport jouw score.</a:t>
            </a: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nl-NL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Om toegang te krijgen tot de test, moet je de memo downloaden.</a:t>
            </a: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750F910-7A65-19CE-2383-2F124D8339C7}"/>
              </a:ext>
            </a:extLst>
          </p:cNvPr>
          <p:cNvSpPr txBox="1"/>
          <p:nvPr/>
        </p:nvSpPr>
        <p:spPr>
          <a:xfrm>
            <a:off x="3178032" y="6480491"/>
            <a:ext cx="878695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nl-NL" sz="1200">
                <a:solidFill>
                  <a:schemeClr val="tx1">
                    <a:lumMod val="75000"/>
                    <a:lumOff val="25000"/>
                  </a:schemeClr>
                </a:solidFill>
              </a:rPr>
              <a:t>Klik hier om de memo te downloaden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24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37D60-56D3-3377-6B49-023003A5F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>
            <a:extLst>
              <a:ext uri="{FF2B5EF4-FFF2-40B4-BE49-F238E27FC236}">
                <a16:creationId xmlns:a16="http://schemas.microsoft.com/office/drawing/2014/main" id="{8BCBE5A0-9AA3-7E41-C365-36CBB06C19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7441"/>
          <a:stretch>
            <a:fillRect/>
          </a:stretch>
        </p:blipFill>
        <p:spPr>
          <a:xfrm>
            <a:off x="1323877" y="739458"/>
            <a:ext cx="5991323" cy="5391658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39D1DADB-58C0-F0E7-239C-23E0513B04E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1. Introductie</a:t>
            </a:r>
            <a:br>
              <a:rPr lang="nl-NL" sz="3200" noProof="0"/>
            </a:br>
            <a:r>
              <a:rPr lang="nl-NL" noProof="0">
                <a:solidFill>
                  <a:schemeClr val="accent1"/>
                </a:solidFill>
              </a:rPr>
              <a:t>GEMOEDSRUST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6B0CAA9-B24A-FBD9-399F-4899A225D83C}"/>
              </a:ext>
            </a:extLst>
          </p:cNvPr>
          <p:cNvSpPr txBox="1"/>
          <p:nvPr/>
        </p:nvSpPr>
        <p:spPr>
          <a:xfrm>
            <a:off x="742952" y="1239068"/>
            <a:ext cx="4248148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nl-NL" sz="1600" noProof="0"/>
              <a:t>Laten we de </a:t>
            </a:r>
            <a:r>
              <a:rPr lang="nl-NL" sz="2000" b="1" noProof="0">
                <a:solidFill>
                  <a:schemeClr val="accent1"/>
                </a:solidFill>
              </a:rPr>
              <a:t>REEV-technologie</a:t>
            </a:r>
            <a:r>
              <a:rPr lang="nl-NL" sz="1600" noProof="0"/>
              <a:t> ontdekken met 2 eenvoudige vragen die de belangrijkste voordelen benadrukken: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BC800A0-3DA3-3377-DB2F-0E9896D205F6}"/>
              </a:ext>
            </a:extLst>
          </p:cNvPr>
          <p:cNvSpPr txBox="1"/>
          <p:nvPr/>
        </p:nvSpPr>
        <p:spPr>
          <a:xfrm>
            <a:off x="1145813" y="5712170"/>
            <a:ext cx="107112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nl-NL" sz="1200" i="1" noProof="0"/>
              <a:t>Klik op vraag 1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5E11AD80-DA26-4B59-F07C-E89C82957EB5}"/>
              </a:ext>
            </a:extLst>
          </p:cNvPr>
          <p:cNvSpPr/>
          <p:nvPr/>
        </p:nvSpPr>
        <p:spPr>
          <a:xfrm>
            <a:off x="1638897" y="2636968"/>
            <a:ext cx="2980722" cy="2787767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400" b="1" noProof="0">
                <a:solidFill>
                  <a:schemeClr val="accent1"/>
                </a:solidFill>
              </a:rPr>
              <a:t>Vraag 1</a:t>
            </a:r>
            <a:br>
              <a:rPr lang="nl-NL" sz="2400" noProof="0">
                <a:solidFill>
                  <a:schemeClr val="accent1"/>
                </a:solidFill>
              </a:rPr>
            </a:br>
            <a:r>
              <a:rPr lang="nl-NL" noProof="0">
                <a:solidFill>
                  <a:schemeClr val="tx1"/>
                </a:solidFill>
              </a:rPr>
              <a:t>Hoe zou je de rijervaring van de nieuwe B10 REEV omschrijven?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960767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88BDA-B38B-5A4C-51FE-896584080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3B4FB-5725-D431-FB3B-D4A0F334A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b="1" cap="all">
                <a:solidFill>
                  <a:srgbClr val="586C98"/>
                </a:solidFill>
                <a:latin typeface="+mn-lt"/>
              </a:rPr>
              <a:t>Vraag 1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45660AE-5AA1-DE22-7C0A-5B60DA39D945}"/>
              </a:ext>
            </a:extLst>
          </p:cNvPr>
          <p:cNvSpPr txBox="1"/>
          <p:nvPr/>
        </p:nvSpPr>
        <p:spPr>
          <a:xfrm>
            <a:off x="731838" y="1946330"/>
            <a:ext cx="1070530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>
                <a:solidFill>
                  <a:srgbClr val="586C98"/>
                </a:solidFill>
              </a:rPr>
              <a:t>De “angst van de klant” is verbonden aan:</a:t>
            </a:r>
          </a:p>
          <a:p>
            <a:br>
              <a:rPr lang="nl-NL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nl-NL" sz="1600"/>
              <a:t>Selecteer het juiste antwoord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F788099-00C5-5D0E-67ED-C5B1A5E92A32}"/>
              </a:ext>
            </a:extLst>
          </p:cNvPr>
          <p:cNvSpPr txBox="1"/>
          <p:nvPr/>
        </p:nvSpPr>
        <p:spPr>
          <a:xfrm>
            <a:off x="731838" y="3536130"/>
            <a:ext cx="109945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NL" sz="1600">
                <a:solidFill>
                  <a:srgbClr val="00B050"/>
                </a:solidFill>
              </a:rPr>
              <a:t>Bereikangst, laadtijd, laadinfrastructuur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>
                <a:cs typeface="Calibri" panose="020F0502020204030204"/>
              </a:rPr>
              <a:t>Motorprestaties, accustatus, laadmethoden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/>
              <a:t>Laadkabels, Wallbox-beheer, gereedheid voor Connected Services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228641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862A3-10D4-2CE5-87DB-AADB14893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C7498B-6E69-45FE-7609-6D4F98D2A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b="1" cap="all">
                <a:solidFill>
                  <a:srgbClr val="586C98"/>
                </a:solidFill>
                <a:latin typeface="+mn-lt"/>
              </a:rPr>
              <a:t>Vraag 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CA8E422-0C85-C5A6-F78E-AC3BCF8423AC}"/>
              </a:ext>
            </a:extLst>
          </p:cNvPr>
          <p:cNvSpPr txBox="1"/>
          <p:nvPr/>
        </p:nvSpPr>
        <p:spPr>
          <a:xfrm>
            <a:off x="731838" y="1946330"/>
            <a:ext cx="1070530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>
                <a:solidFill>
                  <a:srgbClr val="586C98"/>
                </a:solidFill>
              </a:rPr>
              <a:t>De Leapmotor B10 REEV is:</a:t>
            </a:r>
          </a:p>
          <a:p>
            <a:br>
              <a:rPr lang="nl-NL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nl-NL" sz="1600"/>
              <a:t>Selecteer het juiste antwoord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603826E-5092-26D2-57EE-2830AA963C62}"/>
              </a:ext>
            </a:extLst>
          </p:cNvPr>
          <p:cNvSpPr txBox="1"/>
          <p:nvPr/>
        </p:nvSpPr>
        <p:spPr>
          <a:xfrm>
            <a:off x="731838" y="3536130"/>
            <a:ext cx="109945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NL" sz="1600">
                <a:solidFill>
                  <a:srgbClr val="00B050"/>
                </a:solidFill>
              </a:rPr>
              <a:t>Een EV-auto uitgerust met een verbrandingsmotor (ICE) die alleen als generator fungeert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>
                <a:cs typeface="Calibri" panose="020F0502020204030204"/>
              </a:rPr>
              <a:t>Een EV-auto uitgerust met een verbrandingsmotor die indien nodig koppel aan de wielen kan leveren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/>
              <a:t>Een EV-auto met verbeterde accu’s voor lange afstanden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661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4AAAF-2175-52A9-55CC-A0148730C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3C2DA-DEC3-0658-61F3-C2A493B68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b="1" cap="all">
                <a:solidFill>
                  <a:srgbClr val="586C98"/>
                </a:solidFill>
                <a:latin typeface="+mn-lt"/>
              </a:rPr>
              <a:t>Vraag 3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2210427-CE81-118D-163F-C0BB7E4A96D1}"/>
              </a:ext>
            </a:extLst>
          </p:cNvPr>
          <p:cNvSpPr txBox="1"/>
          <p:nvPr/>
        </p:nvSpPr>
        <p:spPr>
          <a:xfrm>
            <a:off x="731838" y="1946330"/>
            <a:ext cx="1070530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>
                <a:solidFill>
                  <a:srgbClr val="586C98"/>
                </a:solidFill>
              </a:rPr>
              <a:t>De Leapmotor B10 REEV garandeert een bereik tot:</a:t>
            </a:r>
          </a:p>
          <a:p>
            <a:br>
              <a:rPr lang="nl-NL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nl-NL" sz="1600"/>
              <a:t>Selecteer het juiste antwoord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FDDAD59-15B8-F58A-2B61-C8E9FE4031F1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NL" sz="1600">
                <a:solidFill>
                  <a:srgbClr val="00B050"/>
                </a:solidFill>
              </a:rPr>
              <a:t>900 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>
                <a:cs typeface="Calibri" panose="020F0502020204030204"/>
              </a:rPr>
              <a:t>950 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/>
              <a:t>850 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nl-NL" sz="1600"/>
              <a:t>800 km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064755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08D45-CB36-4026-AEE4-4AAEDD7A0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760AB8-8764-5228-8F79-A5C265896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b="1" cap="all">
                <a:solidFill>
                  <a:srgbClr val="586C98"/>
                </a:solidFill>
                <a:latin typeface="+mn-lt"/>
              </a:rPr>
              <a:t>Vraag 4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7BF604F-C081-E956-3225-1836FCABFB11}"/>
              </a:ext>
            </a:extLst>
          </p:cNvPr>
          <p:cNvSpPr txBox="1"/>
          <p:nvPr/>
        </p:nvSpPr>
        <p:spPr>
          <a:xfrm>
            <a:off x="731838" y="1946330"/>
            <a:ext cx="107053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>
                <a:solidFill>
                  <a:srgbClr val="586C98"/>
                </a:solidFill>
              </a:rPr>
              <a:t>De auto kan dagelijks als een BEV worden gebruikt dankzij het EV-bereik van ongeveer:</a:t>
            </a:r>
          </a:p>
          <a:p>
            <a:br>
              <a:rPr lang="nl-NL" sz="1600" b="1">
                <a:solidFill>
                  <a:srgbClr val="586C98"/>
                </a:solidFill>
              </a:rPr>
            </a:br>
            <a:r>
              <a:rPr lang="nl-NL" sz="1600"/>
              <a:t>Selecteer het juiste antwoord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0055B5-CD84-2343-98CB-08E444EE25CA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NL" sz="1600">
                <a:solidFill>
                  <a:srgbClr val="00B050"/>
                </a:solidFill>
              </a:rPr>
              <a:t>80 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>
                <a:cs typeface="Calibri" panose="020F0502020204030204"/>
              </a:rPr>
              <a:t>75 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/>
              <a:t>70 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nl-NL" sz="1600"/>
              <a:t>60 km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603646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BD604-20F4-2A0A-5D9D-90BE4CF2C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F145FE-44FF-DD12-01B9-1DF9A0AFE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b="1" cap="all">
                <a:solidFill>
                  <a:srgbClr val="586C98"/>
                </a:solidFill>
                <a:latin typeface="+mn-lt"/>
              </a:rPr>
              <a:t>Vraag 5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EB9EA90-B90F-C431-3454-50D580CB80C3}"/>
              </a:ext>
            </a:extLst>
          </p:cNvPr>
          <p:cNvSpPr txBox="1"/>
          <p:nvPr/>
        </p:nvSpPr>
        <p:spPr>
          <a:xfrm>
            <a:off x="731838" y="1946330"/>
            <a:ext cx="1070530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>
                <a:solidFill>
                  <a:srgbClr val="586C98"/>
                </a:solidFill>
              </a:rPr>
              <a:t>Welke standaardmodus wordt automatisch ingesteld op de B10 REEV wanneer deze opnieuw wordt gestart?</a:t>
            </a:r>
          </a:p>
          <a:p>
            <a:endParaRPr lang="en-US" sz="1600" b="1" dirty="0">
              <a:solidFill>
                <a:srgbClr val="586C98"/>
              </a:solidFill>
            </a:endParaRPr>
          </a:p>
          <a:p>
            <a:br>
              <a:rPr lang="nl-NL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nl-NL" sz="1600"/>
              <a:t>Selecteer het juiste antwoord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E1163B6-B1A6-E8F4-AFFD-D63B50133A5F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NL" sz="1600" dirty="0">
                <a:solidFill>
                  <a:srgbClr val="00B050"/>
                </a:solidFill>
              </a:rPr>
              <a:t>Modus EV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 dirty="0">
                <a:cs typeface="Calibri" panose="020F0502020204030204"/>
              </a:rPr>
              <a:t>Modus EV+</a:t>
            </a:r>
          </a:p>
          <a:p>
            <a:pPr marL="342900" indent="-342900">
              <a:buFont typeface="+mj-lt"/>
              <a:buAutoNum type="arabicPeriod"/>
            </a:pPr>
            <a:endParaRPr lang="en-US" sz="1600" kern="0" dirty="0">
              <a:cs typeface="Calibri" panose="020F0502020204030204"/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 dirty="0">
                <a:cs typeface="Calibri" panose="020F0502020204030204"/>
              </a:rPr>
              <a:t>Modus BRANDSTOF</a:t>
            </a:r>
          </a:p>
          <a:p>
            <a:pPr marL="342900" indent="-342900">
              <a:buFont typeface="+mj-lt"/>
              <a:buAutoNum type="arabicPeriod"/>
            </a:pPr>
            <a:endParaRPr lang="en-US" sz="1600" kern="0" dirty="0">
              <a:cs typeface="Calibri" panose="020F0502020204030204"/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 dirty="0">
                <a:cs typeface="Calibri" panose="020F0502020204030204"/>
              </a:rPr>
              <a:t>Modus </a:t>
            </a:r>
            <a:r>
              <a:rPr lang="nl-NL" sz="1600" dirty="0"/>
              <a:t>VOEDING+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299500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C168F-3679-AE73-3092-A8E28AF86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594DF1-78FE-242E-AB45-8A2E6E808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b="1" cap="all">
                <a:solidFill>
                  <a:srgbClr val="586C98"/>
                </a:solidFill>
                <a:latin typeface="+mn-lt"/>
              </a:rPr>
              <a:t>Vraag 6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6042528-8EBC-302C-A446-B6A61FF14ECD}"/>
              </a:ext>
            </a:extLst>
          </p:cNvPr>
          <p:cNvSpPr txBox="1"/>
          <p:nvPr/>
        </p:nvSpPr>
        <p:spPr>
          <a:xfrm>
            <a:off x="731838" y="1946330"/>
            <a:ext cx="1070530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>
                <a:solidFill>
                  <a:srgbClr val="586C98"/>
                </a:solidFill>
              </a:rPr>
              <a:t>Wat moet een verkoper, naast het bestuderen en verwerven van de operationele kennis van de B10 REEV, doen om volledig in staat te zijn om de klant te ontmoeten?</a:t>
            </a:r>
          </a:p>
          <a:p>
            <a:br>
              <a:rPr lang="nl-NL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nl-NL" sz="1600"/>
              <a:t>Selecteer het juiste antwoord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9709911-8715-8C57-3C7A-EC1925A056E1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NL" sz="1600">
                <a:solidFill>
                  <a:srgbClr val="00B050"/>
                </a:solidFill>
              </a:rPr>
              <a:t>Een uitgebreide testrit met de B10 REEV maken om alle energiemodi in verschillende scenario's en rijomstandigheden te testen.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>
                <a:cs typeface="Calibri" panose="020F0502020204030204"/>
              </a:rPr>
              <a:t>Alle documentatie aan boord lezen met bijzondere aandacht voor aspecten die het gebruik in situaties met druk verkeer betreffen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/>
              <a:t>Een korte testrit maken met de Power+-energiemodus in druk verkeer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368770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45F25-2D29-89C4-F9A9-449E619CE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6D40B3-8F4E-B9CE-3C1D-C44EA9358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b="1" cap="all">
                <a:solidFill>
                  <a:srgbClr val="586C98"/>
                </a:solidFill>
                <a:latin typeface="+mn-lt"/>
              </a:rPr>
              <a:t>Vraag 7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37FEECD-2FC1-8463-7CDB-AE409CA69D47}"/>
              </a:ext>
            </a:extLst>
          </p:cNvPr>
          <p:cNvSpPr txBox="1"/>
          <p:nvPr/>
        </p:nvSpPr>
        <p:spPr>
          <a:xfrm>
            <a:off x="731838" y="1946330"/>
            <a:ext cx="107053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>
                <a:solidFill>
                  <a:srgbClr val="586C98"/>
                </a:solidFill>
              </a:rPr>
              <a:t>Om het accubehoud in te stellen (in het bereik 30 – 75%) moet:</a:t>
            </a:r>
          </a:p>
          <a:p>
            <a:br>
              <a:rPr lang="nl-NL" sz="1600" b="1">
                <a:solidFill>
                  <a:srgbClr val="586C98"/>
                </a:solidFill>
              </a:rPr>
            </a:br>
            <a:r>
              <a:rPr lang="nl-NL" sz="1600"/>
              <a:t>Selecteer het juiste antwoord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487DA5B-B86A-166A-DBB8-0EF647ED1636}"/>
              </a:ext>
            </a:extLst>
          </p:cNvPr>
          <p:cNvSpPr txBox="1"/>
          <p:nvPr/>
        </p:nvSpPr>
        <p:spPr>
          <a:xfrm>
            <a:off x="731838" y="3536130"/>
            <a:ext cx="109945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NL" sz="1600">
                <a:solidFill>
                  <a:srgbClr val="00B050"/>
                </a:solidFill>
              </a:rPr>
              <a:t>de functie worden geactiveerd en het accu-% worden geselecteerd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>
                <a:cs typeface="Calibri" panose="020F0502020204030204"/>
              </a:rPr>
              <a:t>het de accu-% worden geselecteerd door het rempedaal in te trappen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/>
              <a:t>de portieren worden ontgrendeld en de functie via Leapmotor App worden bediend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065574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AEFAD-5FA5-5D47-45A1-0E2F97066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023B86-BF6F-FA3C-81A6-A381597D3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b="1" cap="all">
                <a:solidFill>
                  <a:srgbClr val="586C98"/>
                </a:solidFill>
                <a:latin typeface="+mn-lt"/>
              </a:rPr>
              <a:t>Vraag 8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FD0A924-9E5A-EB3B-8A45-E526BA1674BA}"/>
              </a:ext>
            </a:extLst>
          </p:cNvPr>
          <p:cNvSpPr txBox="1"/>
          <p:nvPr/>
        </p:nvSpPr>
        <p:spPr>
          <a:xfrm>
            <a:off x="731838" y="1946330"/>
            <a:ext cx="1070530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>
                <a:solidFill>
                  <a:srgbClr val="586C98"/>
                </a:solidFill>
              </a:rPr>
              <a:t>Het is winter en je moet een lange en steile bergweg oprijden met een laag accuniveau. Wat is de beste energiemodus om te gebruiken:</a:t>
            </a:r>
          </a:p>
          <a:p>
            <a:br>
              <a:rPr lang="nl-NL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nl-NL" sz="1600"/>
              <a:t>Selecteer het juiste antwoord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25B0BBE-0D67-5C27-EFD5-5FB1494773A7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NL" sz="1600" dirty="0">
                <a:solidFill>
                  <a:srgbClr val="00B050"/>
                </a:solidFill>
              </a:rPr>
              <a:t>VOEDING+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 dirty="0">
                <a:cs typeface="Calibri" panose="020F0502020204030204"/>
              </a:rPr>
              <a:t>EV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 dirty="0"/>
              <a:t>EV+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nl-NL" sz="1600" dirty="0"/>
              <a:t>BRANDSTOF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424400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DD0AC-CFDC-2FDE-82E9-2ED7D4C3B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DE855C-CF22-8B36-96BF-DBDF0DF73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b="1" cap="all">
                <a:solidFill>
                  <a:srgbClr val="586C98"/>
                </a:solidFill>
                <a:latin typeface="+mn-lt"/>
              </a:rPr>
              <a:t>Vraag 9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A39BFAC-6338-7203-026E-4074248318B0}"/>
              </a:ext>
            </a:extLst>
          </p:cNvPr>
          <p:cNvSpPr txBox="1"/>
          <p:nvPr/>
        </p:nvSpPr>
        <p:spPr>
          <a:xfrm>
            <a:off x="731838" y="1946330"/>
            <a:ext cx="1070530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>
                <a:solidFill>
                  <a:srgbClr val="586C98"/>
                </a:solidFill>
              </a:rPr>
              <a:t>Wat is belangrijk om aan te bevelen aan een klant die de B10 REEV gebruikt om een dagelijkse afstand van 40/60 km in modus EV af te leggen?</a:t>
            </a:r>
          </a:p>
          <a:p>
            <a:br>
              <a:rPr lang="nl-NL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nl-NL" sz="1600"/>
              <a:t>Selecteer het juiste antwoord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4428596-0B65-6381-07C1-5A029FCDDEEE}"/>
              </a:ext>
            </a:extLst>
          </p:cNvPr>
          <p:cNvSpPr txBox="1"/>
          <p:nvPr/>
        </p:nvSpPr>
        <p:spPr>
          <a:xfrm>
            <a:off x="731838" y="3536130"/>
            <a:ext cx="109945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NL" sz="1600">
                <a:solidFill>
                  <a:srgbClr val="00B050"/>
                </a:solidFill>
              </a:rPr>
              <a:t>Voorstellen om een thuislaadoplossing te installeren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>
                <a:cs typeface="Calibri" panose="020F0502020204030204"/>
              </a:rPr>
              <a:t>Dit aantal kilometer niet te overschrijden om te voorkomen dat de accu leeg raakt.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/>
              <a:t>Niet te vergeten om de auto elke ochtend in de EV-rijmodus te zetten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59690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584AE-06E0-4017-FBC4-804086CEF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66FF23-432B-0104-F05C-CF13257DA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b="1" cap="all">
                <a:solidFill>
                  <a:srgbClr val="586C98"/>
                </a:solidFill>
                <a:latin typeface="+mn-lt"/>
              </a:rPr>
              <a:t>Vraag 10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2A868FC-4A35-07A1-DDAD-EF389711FE4D}"/>
              </a:ext>
            </a:extLst>
          </p:cNvPr>
          <p:cNvSpPr txBox="1"/>
          <p:nvPr/>
        </p:nvSpPr>
        <p:spPr>
          <a:xfrm>
            <a:off x="731838" y="1946330"/>
            <a:ext cx="1070530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>
                <a:solidFill>
                  <a:srgbClr val="586C98"/>
                </a:solidFill>
              </a:rPr>
              <a:t>Waarom is het belangrijk dat de acculading nooit tot onder 15% daalt?</a:t>
            </a:r>
          </a:p>
          <a:p>
            <a:br>
              <a:rPr lang="nl-NL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nl-NL" sz="1600"/>
              <a:t>Selecteer het juiste antwoord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11639F0-3AFC-F144-9CDC-FA12C1A53774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NL" sz="1600">
                <a:solidFill>
                  <a:srgbClr val="00B050"/>
                </a:solidFill>
              </a:rPr>
              <a:t>Als de acculading tot onder 15% daalt, moet de verbrandingsmotor ter compensatie bij maximale belasting werken, waardoor het rijden luidruchtig en minder comfortabel wordt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>
                <a:cs typeface="Calibri" panose="020F0502020204030204"/>
              </a:rPr>
              <a:t>Omdat er slechts een paar kilometer actieradius overblijft, met het risico dat de auto stil komt te staan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nl-NL" sz="1600"/>
              <a:t>Omdat het aandrijfkoppel door de verbrandingsmotor moet worden geleverd in plaats van de elektrische motor, waardoor het verbruik toeneemt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007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0FFFFBA0-92DB-54A8-4A02-E5D019B11252}"/>
              </a:ext>
            </a:extLst>
          </p:cNvPr>
          <p:cNvSpPr/>
          <p:nvPr/>
        </p:nvSpPr>
        <p:spPr>
          <a:xfrm>
            <a:off x="3314783" y="1276910"/>
            <a:ext cx="8145379" cy="13025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02CB9CA-F389-0DA5-90C7-E1E0A3E6B39E}"/>
              </a:ext>
            </a:extLst>
          </p:cNvPr>
          <p:cNvSpPr txBox="1"/>
          <p:nvPr/>
        </p:nvSpPr>
        <p:spPr>
          <a:xfrm>
            <a:off x="3455583" y="1508537"/>
            <a:ext cx="1051963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>
                <a:solidFill>
                  <a:schemeClr val="accent1"/>
                </a:solidFill>
                <a:cs typeface="Arial" panose="020B0604020202020204" pitchFamily="34" charset="0"/>
              </a:rPr>
              <a:t>De B10 levert een</a:t>
            </a:r>
            <a:r>
              <a:rPr lang="nl-NL" sz="1600" b="1">
                <a:solidFill>
                  <a:schemeClr val="accent1"/>
                </a:solidFill>
              </a:rPr>
              <a:t>echte elektrische rijervaring</a:t>
            </a:r>
            <a:r>
              <a:rPr lang="nl-NL" sz="1600" b="1"/>
              <a:t>.</a:t>
            </a:r>
          </a:p>
          <a:p>
            <a:endParaRPr lang="it-IT" sz="1600" dirty="0"/>
          </a:p>
          <a:p>
            <a:r>
              <a:rPr lang="nl-NL" sz="1600"/>
              <a:t>De B10 gebruikt een verbrandingsmotor </a:t>
            </a:r>
            <a:r>
              <a:rPr lang="nl-NL" sz="1600" b="1">
                <a:solidFill>
                  <a:schemeClr val="accent1"/>
                </a:solidFill>
              </a:rPr>
              <a:t>ALLEEN</a:t>
            </a:r>
            <a:r>
              <a:rPr lang="nl-NL" sz="1600"/>
              <a:t> als een </a:t>
            </a:r>
            <a:r>
              <a:rPr lang="nl-NL" sz="1600" b="1">
                <a:solidFill>
                  <a:schemeClr val="accent1"/>
                </a:solidFill>
              </a:rPr>
              <a:t>GENERATOR</a:t>
            </a:r>
            <a:r>
              <a:rPr lang="nl-NL" sz="1600" b="1"/>
              <a:t> </a:t>
            </a:r>
            <a:r>
              <a:rPr lang="nl-NL" sz="1600"/>
              <a:t>voor: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FDD18F5D-7FD3-8B32-AE44-6A337B42EF4C}"/>
              </a:ext>
            </a:extLst>
          </p:cNvPr>
          <p:cNvSpPr txBox="1">
            <a:spLocks/>
          </p:cNvSpPr>
          <p:nvPr/>
        </p:nvSpPr>
        <p:spPr>
          <a:xfrm>
            <a:off x="902506" y="4171640"/>
            <a:ext cx="2980721" cy="1302921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800" b="1" dirty="0">
                <a:solidFill>
                  <a:schemeClr val="accent1"/>
                </a:solidFill>
                <a:sym typeface="Arial"/>
              </a:rPr>
              <a:t>Onmiddellijk koppel en een vlotte acceleratie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noProof="0" dirty="0">
                <a:solidFill>
                  <a:schemeClr val="tx1"/>
                </a:solidFill>
                <a:sym typeface="Arial"/>
              </a:rPr>
              <a:t>Het authentieke EV-gevoel zonder compromissen.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E962E77-79A8-2097-C2D9-CAE44AF69137}"/>
              </a:ext>
            </a:extLst>
          </p:cNvPr>
          <p:cNvSpPr/>
          <p:nvPr/>
        </p:nvSpPr>
        <p:spPr>
          <a:xfrm>
            <a:off x="902506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F1436EA0-4A6E-FE0B-07B8-B48881E7422A}"/>
              </a:ext>
            </a:extLst>
          </p:cNvPr>
          <p:cNvSpPr txBox="1">
            <a:spLocks/>
          </p:cNvSpPr>
          <p:nvPr/>
        </p:nvSpPr>
        <p:spPr>
          <a:xfrm>
            <a:off x="4706468" y="4171640"/>
            <a:ext cx="2741044" cy="1272143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800" b="1">
                <a:solidFill>
                  <a:schemeClr val="accent1"/>
                </a:solidFill>
                <a:sym typeface="Arial"/>
              </a:rPr>
              <a:t>Comfort en sereniteit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/>
                </a:solidFill>
                <a:sym typeface="Arial"/>
              </a:rPr>
              <a:t>Extreem stille werking, minder trillingen en geen versnellingsbak. 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A030F586-379D-EEC7-292E-8B51FE78D4C5}"/>
              </a:ext>
            </a:extLst>
          </p:cNvPr>
          <p:cNvSpPr/>
          <p:nvPr/>
        </p:nvSpPr>
        <p:spPr>
          <a:xfrm>
            <a:off x="4586629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A191B44-52FA-A69C-C489-D0289E40EAEB}"/>
              </a:ext>
            </a:extLst>
          </p:cNvPr>
          <p:cNvSpPr txBox="1">
            <a:spLocks/>
          </p:cNvSpPr>
          <p:nvPr/>
        </p:nvSpPr>
        <p:spPr>
          <a:xfrm>
            <a:off x="8390591" y="4171640"/>
            <a:ext cx="2741044" cy="1549142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800" b="1">
                <a:solidFill>
                  <a:schemeClr val="accent1"/>
                </a:solidFill>
                <a:sym typeface="Arial"/>
              </a:rPr>
              <a:t>Vertrouwen tijdens elke reis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nl-NL" sz="1600" noProof="0">
                <a:solidFill>
                  <a:schemeClr val="tx1"/>
                </a:solidFill>
                <a:sym typeface="Arial"/>
              </a:rPr>
              <a:t>Consistente prestaties en een grotere actieradius voor stressvrij reizen.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BA3B6908-F642-8AE0-0D19-E9074EAED54A}"/>
              </a:ext>
            </a:extLst>
          </p:cNvPr>
          <p:cNvSpPr/>
          <p:nvPr/>
        </p:nvSpPr>
        <p:spPr>
          <a:xfrm>
            <a:off x="8270752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pic>
        <p:nvPicPr>
          <p:cNvPr id="12" name="Immagine 11" descr="Immagine che contiene automobile, veicolo, Veicolo terrestre, clipart&#10;&#10;Il contenuto generato dall'IA potrebbe non essere corretto.">
            <a:extLst>
              <a:ext uri="{FF2B5EF4-FFF2-40B4-BE49-F238E27FC236}">
                <a16:creationId xmlns:a16="http://schemas.microsoft.com/office/drawing/2014/main" id="{841642D3-2551-6697-F081-1C1CD0A821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99" y="3263203"/>
            <a:ext cx="831929" cy="831929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EC066FF9-4AD0-3C80-E61A-AC01EF4172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047" y="3285228"/>
            <a:ext cx="831929" cy="831929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01E22795-B79C-FE35-7CD4-AE088C43A2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63"/>
          <a:stretch>
            <a:fillRect/>
          </a:stretch>
        </p:blipFill>
        <p:spPr>
          <a:xfrm>
            <a:off x="5623008" y="3326350"/>
            <a:ext cx="945983" cy="736324"/>
          </a:xfrm>
          <a:prstGeom prst="rect">
            <a:avLst/>
          </a:prstGeom>
        </p:spPr>
      </p:pic>
      <p:sp>
        <p:nvSpPr>
          <p:cNvPr id="2" name="Fumetto: ovale 1">
            <a:extLst>
              <a:ext uri="{FF2B5EF4-FFF2-40B4-BE49-F238E27FC236}">
                <a16:creationId xmlns:a16="http://schemas.microsoft.com/office/drawing/2014/main" id="{5BB0EAFE-5E30-690C-31FD-49F04FC6A614}"/>
              </a:ext>
            </a:extLst>
          </p:cNvPr>
          <p:cNvSpPr/>
          <p:nvPr/>
        </p:nvSpPr>
        <p:spPr>
          <a:xfrm>
            <a:off x="437745" y="554477"/>
            <a:ext cx="2714017" cy="1445522"/>
          </a:xfrm>
          <a:prstGeom prst="wedgeEllipseCallout">
            <a:avLst>
              <a:gd name="adj1" fmla="val -42816"/>
              <a:gd name="adj2" fmla="val 62500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noProof="0">
                <a:solidFill>
                  <a:schemeClr val="accent1"/>
                </a:solidFill>
              </a:rPr>
              <a:t>Vraag 1</a:t>
            </a:r>
            <a:br>
              <a:rPr lang="nl-NL" noProof="0">
                <a:solidFill>
                  <a:schemeClr val="accent1"/>
                </a:solidFill>
              </a:rPr>
            </a:br>
            <a:r>
              <a:rPr lang="nl-NL" sz="1400" noProof="0">
                <a:solidFill>
                  <a:schemeClr val="tx1"/>
                </a:solidFill>
              </a:rPr>
              <a:t>Hoe zou je de rijervaring van de nieuwe </a:t>
            </a:r>
            <a:r>
              <a:rPr lang="nl-NL" sz="1400">
                <a:solidFill>
                  <a:schemeClr val="tx1"/>
                </a:solidFill>
              </a:rPr>
              <a:t>B10 REEV omschrijven?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4B86D3F-E7A5-4C98-4646-ACE3D21786A7}"/>
              </a:ext>
            </a:extLst>
          </p:cNvPr>
          <p:cNvSpPr txBox="1"/>
          <p:nvPr/>
        </p:nvSpPr>
        <p:spPr>
          <a:xfrm>
            <a:off x="3314783" y="896513"/>
            <a:ext cx="61088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nl-NL" sz="1800" noProof="0">
                <a:sym typeface="Arial"/>
              </a:rPr>
              <a:t>ANTWOORD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0187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CF14F-F9E3-E258-9506-B50718D7F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magine 19">
            <a:extLst>
              <a:ext uri="{FF2B5EF4-FFF2-40B4-BE49-F238E27FC236}">
                <a16:creationId xmlns:a16="http://schemas.microsoft.com/office/drawing/2014/main" id="{360E6DE0-E910-BD01-CC78-82743DE0358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rcRect l="39233"/>
          <a:stretch>
            <a:fillRect/>
          </a:stretch>
        </p:blipFill>
        <p:spPr>
          <a:xfrm>
            <a:off x="5048654" y="749317"/>
            <a:ext cx="5852405" cy="5391659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8A4DFD50-ED6E-9557-C176-76247D04004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nl-NL" sz="1000" b="0" noProof="0">
                <a:solidFill>
                  <a:schemeClr val="tx2">
                    <a:lumMod val="50000"/>
                  </a:schemeClr>
                </a:solidFill>
              </a:rPr>
              <a:t>1. Introductie</a:t>
            </a:r>
            <a:br>
              <a:rPr lang="nl-NL" sz="3200" noProof="0"/>
            </a:br>
            <a:r>
              <a:rPr lang="nl-NL">
                <a:solidFill>
                  <a:schemeClr val="accent1"/>
                </a:solidFill>
              </a:rPr>
              <a:t>GEMOEDSRUST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F8540F1-AFD2-2607-DCC0-2F332F044687}"/>
              </a:ext>
            </a:extLst>
          </p:cNvPr>
          <p:cNvSpPr txBox="1"/>
          <p:nvPr/>
        </p:nvSpPr>
        <p:spPr>
          <a:xfrm>
            <a:off x="742952" y="1239068"/>
            <a:ext cx="38110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nl-NL" sz="1600" noProof="0"/>
              <a:t>Laten we proberen onze REEV-technologie beter te leren kennen door te beginnen met 2 eenvoudige vragen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28F12788-DACA-6E0E-158A-00B4CA231D18}"/>
              </a:ext>
            </a:extLst>
          </p:cNvPr>
          <p:cNvSpPr/>
          <p:nvPr/>
        </p:nvSpPr>
        <p:spPr>
          <a:xfrm>
            <a:off x="7638044" y="1237447"/>
            <a:ext cx="2980722" cy="2191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400" b="1" noProof="0">
                <a:solidFill>
                  <a:schemeClr val="accent1"/>
                </a:solidFill>
              </a:rPr>
              <a:t>Vraag 2</a:t>
            </a:r>
            <a:br>
              <a:rPr lang="nl-NL" noProof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noProof="0">
                <a:solidFill>
                  <a:schemeClr val="tx1"/>
                </a:solidFill>
              </a:rPr>
              <a:t>Hoeveel km actieradius garandeert de B10 REEV volgens jou?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23C94C5-C296-37D7-F8A5-2CDAF38775F7}"/>
              </a:ext>
            </a:extLst>
          </p:cNvPr>
          <p:cNvSpPr txBox="1"/>
          <p:nvPr/>
        </p:nvSpPr>
        <p:spPr>
          <a:xfrm>
            <a:off x="1145813" y="5712170"/>
            <a:ext cx="107112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nl-NL" sz="1200" i="1" noProof="0"/>
              <a:t>Klik op vraag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50792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DESIGN_ID_TEMA DI OFFICE" val="ugLsNZ5h"/>
  <p:tag name="ARTICULATE_SLIDE_COUNT" val="7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i Office">
  <a:themeElements>
    <a:clrScheme name="LEAP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86C98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ANCIA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725ca717-11da-4935-b601-f527b9741f2e}" enabled="1" method="Standard" siteId="{d852d5cd-724c-4128-8812-ffa5db3f850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4767</TotalTime>
  <Words>4310</Words>
  <Application>Microsoft Office PowerPoint</Application>
  <PresentationFormat>Widescreen</PresentationFormat>
  <Paragraphs>683</Paragraphs>
  <Slides>79</Slides>
  <Notes>57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79</vt:i4>
      </vt:variant>
    </vt:vector>
  </HeadingPairs>
  <TitlesOfParts>
    <vt:vector size="87" baseType="lpstr">
      <vt:lpstr>Arial</vt:lpstr>
      <vt:lpstr>augie</vt:lpstr>
      <vt:lpstr>Calibri</vt:lpstr>
      <vt:lpstr>Encode Sans</vt:lpstr>
      <vt:lpstr>Montserrat</vt:lpstr>
      <vt:lpstr>Montserrat Light</vt:lpstr>
      <vt:lpstr>Wingdings</vt:lpstr>
      <vt:lpstr>Tema di Office</vt:lpstr>
      <vt:lpstr>Presentazione standard di PowerPoint</vt:lpstr>
      <vt:lpstr>WELKOM</vt:lpstr>
      <vt:lpstr>B10 REEV - Agenda</vt:lpstr>
      <vt:lpstr>OVER DEZE WBT</vt:lpstr>
      <vt:lpstr>Agenda</vt:lpstr>
      <vt:lpstr>1. Inleiding de reEV-rol</vt:lpstr>
      <vt:lpstr>1. Introductie GEMOEDSRUST</vt:lpstr>
      <vt:lpstr>Presentazione standard di PowerPoint</vt:lpstr>
      <vt:lpstr>1. Introductie GEMOEDSRUST</vt:lpstr>
      <vt:lpstr>Presentazione standard di PowerPoint</vt:lpstr>
      <vt:lpstr>Agenda</vt:lpstr>
      <vt:lpstr>2. De REEV-technologie Hoe het werkt</vt:lpstr>
      <vt:lpstr>2. De REEV-technologie Belangrijk om te weten</vt:lpstr>
      <vt:lpstr>2. De REEV-technologie Belangrijk om te weten</vt:lpstr>
      <vt:lpstr>2. De REEV-technologie Belangrijk om te weten</vt:lpstr>
      <vt:lpstr>Agenda</vt:lpstr>
      <vt:lpstr>3. Technische gegevens B10 reev - Highlights</vt:lpstr>
      <vt:lpstr>3. Technische gegevens B10 REEV - Highlights</vt:lpstr>
      <vt:lpstr>3. Technische gegevens B10 REEV - Samenvatting en vergelijking BEV</vt:lpstr>
      <vt:lpstr>B10 REEV Samenvatting en vergelijking BEV</vt:lpstr>
      <vt:lpstr>Agenda</vt:lpstr>
      <vt:lpstr>4. JOUW ROL VORMT DE SLEUTEL  LATEN WE NU DE DEALER BINNENGAAN </vt:lpstr>
      <vt:lpstr>Presentazione standard di PowerPoint</vt:lpstr>
      <vt:lpstr>Presentazione standard di PowerPoint</vt:lpstr>
      <vt:lpstr>Vraag 1</vt:lpstr>
      <vt:lpstr>Vraag 1</vt:lpstr>
      <vt:lpstr>Juist/onjuist antwoord</vt:lpstr>
      <vt:lpstr>Vraag 2</vt:lpstr>
      <vt:lpstr>Juist/onjuist antwoord</vt:lpstr>
      <vt:lpstr>Vraag 3</vt:lpstr>
      <vt:lpstr>Juist/onjuist antwoord</vt:lpstr>
      <vt:lpstr>Vraag 4</vt:lpstr>
      <vt:lpstr>Juist/onjuist antwoord</vt:lpstr>
      <vt:lpstr>RAPPORT</vt:lpstr>
      <vt:lpstr>RAPPORT</vt:lpstr>
      <vt:lpstr>Agenda</vt:lpstr>
      <vt:lpstr>Reizen met onze klant</vt:lpstr>
      <vt:lpstr>Beheer klantscenario's</vt:lpstr>
      <vt:lpstr>SCENARIO’S</vt:lpstr>
      <vt:lpstr>Presentazione standard di PowerPoint</vt:lpstr>
      <vt:lpstr>Dagelijkse routine</vt:lpstr>
      <vt:lpstr>Juist/onjuist antwoord</vt:lpstr>
      <vt:lpstr>Dagelijkse routine &gt; modus EV</vt:lpstr>
      <vt:lpstr>Dagelijkse routine</vt:lpstr>
      <vt:lpstr>SCENARIO’S</vt:lpstr>
      <vt:lpstr>Presentazione standard di PowerPoint</vt:lpstr>
      <vt:lpstr>Presentazione standard di PowerPoint</vt:lpstr>
      <vt:lpstr>Juist/onjuist antwoord</vt:lpstr>
      <vt:lpstr>Presentazione standard di PowerPoint</vt:lpstr>
      <vt:lpstr>Grote actieradius &gt; modus BRANDSTOF</vt:lpstr>
      <vt:lpstr>Grote actieradius &gt; modus BRANDSTOF</vt:lpstr>
      <vt:lpstr>SCENARIO’S</vt:lpstr>
      <vt:lpstr>Presentazione standard di PowerPoint</vt:lpstr>
      <vt:lpstr>Presentazione standard di PowerPoint</vt:lpstr>
      <vt:lpstr>Juist/onjuist antwoord</vt:lpstr>
      <vt:lpstr>Langer EV-rijden &gt; modus EV+ </vt:lpstr>
      <vt:lpstr>Langer EV-rijden &gt; modus EV+ </vt:lpstr>
      <vt:lpstr>SCENARIO'S</vt:lpstr>
      <vt:lpstr>Presentazione standard di PowerPoint</vt:lpstr>
      <vt:lpstr>Presentazione standard di PowerPoint</vt:lpstr>
      <vt:lpstr>Juist/onjuist antwoord</vt:lpstr>
      <vt:lpstr>Uitdagende rijomstandigheden – modus VOEDING+</vt:lpstr>
      <vt:lpstr>Uitdagende rijomstandigheden – modus VOEDING+</vt:lpstr>
      <vt:lpstr>Agenda</vt:lpstr>
      <vt:lpstr>6. conclusie samenvatting</vt:lpstr>
      <vt:lpstr>6. conclusie samenvatting</vt:lpstr>
      <vt:lpstr>6. conclusie samenvatting</vt:lpstr>
      <vt:lpstr>Presentazione standard di PowerPoint</vt:lpstr>
      <vt:lpstr>Instructies voor het afleggen van de test</vt:lpstr>
      <vt:lpstr>Vraag 1</vt:lpstr>
      <vt:lpstr>Vraag 2</vt:lpstr>
      <vt:lpstr>Vraag 3</vt:lpstr>
      <vt:lpstr>Vraag 4</vt:lpstr>
      <vt:lpstr>Vraag 5</vt:lpstr>
      <vt:lpstr>Vraag 6</vt:lpstr>
      <vt:lpstr>Vraag 7</vt:lpstr>
      <vt:lpstr>Vraag 8</vt:lpstr>
      <vt:lpstr>Vraag 9</vt:lpstr>
      <vt:lpstr>Vraag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Cristina carpani</dc:creator>
  <cp:lastModifiedBy>Patrizia Gariglio</cp:lastModifiedBy>
  <cp:revision>281</cp:revision>
  <dcterms:created xsi:type="dcterms:W3CDTF">2025-11-15T09:29:48Z</dcterms:created>
  <dcterms:modified xsi:type="dcterms:W3CDTF">2025-12-19T17:01:14Z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A12BCC48-1D40-4824-B049-0C7E93F1B485</vt:lpwstr>
  </property>
  <property fmtid="{D5CDD505-2E9C-101B-9397-08002B2CF9AE}" pid="3" name="ArticulatePath">
    <vt:lpwstr>Presentazione standard1</vt:lpwstr>
  </property>
  <property fmtid="{D5CDD505-2E9C-101B-9397-08002B2CF9AE}" pid="4" name="MSIP_Label_725ca717-11da-4935-b601-f527b9741f2e_Enabled">
    <vt:lpwstr>true</vt:lpwstr>
  </property>
  <property fmtid="{D5CDD505-2E9C-101B-9397-08002B2CF9AE}" pid="5" name="MSIP_Label_725ca717-11da-4935-b601-f527b9741f2e_SetDate">
    <vt:lpwstr>2025-11-20T08:21:24Z</vt:lpwstr>
  </property>
  <property fmtid="{D5CDD505-2E9C-101B-9397-08002B2CF9AE}" pid="6" name="MSIP_Label_725ca717-11da-4935-b601-f527b9741f2e_Method">
    <vt:lpwstr>Standard</vt:lpwstr>
  </property>
  <property fmtid="{D5CDD505-2E9C-101B-9397-08002B2CF9AE}" pid="7" name="MSIP_Label_725ca717-11da-4935-b601-f527b9741f2e_Name">
    <vt:lpwstr>C2 - Internal</vt:lpwstr>
  </property>
  <property fmtid="{D5CDD505-2E9C-101B-9397-08002B2CF9AE}" pid="8" name="MSIP_Label_725ca717-11da-4935-b601-f527b9741f2e_SiteId">
    <vt:lpwstr>d852d5cd-724c-4128-8812-ffa5db3f8507</vt:lpwstr>
  </property>
  <property fmtid="{D5CDD505-2E9C-101B-9397-08002B2CF9AE}" pid="9" name="MSIP_Label_725ca717-11da-4935-b601-f527b9741f2e_ActionId">
    <vt:lpwstr>c7a364ce-e735-4db1-96c5-8caa4310eab8</vt:lpwstr>
  </property>
  <property fmtid="{D5CDD505-2E9C-101B-9397-08002B2CF9AE}" pid="10" name="MSIP_Label_725ca717-11da-4935-b601-f527b9741f2e_ContentBits">
    <vt:lpwstr>0</vt:lpwstr>
  </property>
  <property fmtid="{D5CDD505-2E9C-101B-9397-08002B2CF9AE}" pid="11" name="MSIP_Label_725ca717-11da-4935-b601-f527b9741f2e_Tag">
    <vt:lpwstr>10, 3, 0, 1</vt:lpwstr>
  </property>
</Properties>
</file>