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heme/theme2.xml" ContentType="application/vnd.openxmlformats-officedocument.theme+xml"/>
  <Override PartName="/ppt/tags/tag20.xml" ContentType="application/vnd.openxmlformats-officedocument.presentationml.tags+xml"/>
  <Override PartName="/ppt/notesSlides/notesSlide1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26.xml" ContentType="application/vnd.openxmlformats-officedocument.presentationml.tag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2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3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4.xml" ContentType="application/vnd.openxmlformats-officedocument.presentationml.notesSlid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notesSlides/notesSlide5.xml" ContentType="application/vnd.openxmlformats-officedocument.presentationml.notesSlide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notesSlides/notesSlide6.xml" ContentType="application/vnd.openxmlformats-officedocument.presentationml.notesSlide+xml"/>
  <Override PartName="/ppt/tags/tag48.xml" ContentType="application/vnd.openxmlformats-officedocument.presentationml.tags+xml"/>
  <Override PartName="/ppt/notesSlides/notesSlide7.xml" ContentType="application/vnd.openxmlformats-officedocument.presentationml.notesSlide+xml"/>
  <Override PartName="/ppt/tags/tag49.xml" ContentType="application/vnd.openxmlformats-officedocument.presentationml.tags+xml"/>
  <Override PartName="/ppt/notesSlides/notesSlide8.xml" ContentType="application/vnd.openxmlformats-officedocument.presentationml.notesSlide+xml"/>
  <Override PartName="/ppt/tags/tag50.xml" ContentType="application/vnd.openxmlformats-officedocument.presentationml.tags+xml"/>
  <Override PartName="/ppt/notesSlides/notesSlide9.xml" ContentType="application/vnd.openxmlformats-officedocument.presentationml.notesSlide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notesSlides/notesSlide10.xml" ContentType="application/vnd.openxmlformats-officedocument.presentationml.notesSlide+xml"/>
  <Override PartName="/ppt/tags/tag59.xml" ContentType="application/vnd.openxmlformats-officedocument.presentationml.tags+xml"/>
  <Override PartName="/ppt/notesSlides/notesSlide11.xml" ContentType="application/vnd.openxmlformats-officedocument.presentationml.notesSlide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8" r:id="rId4"/>
  </p:sldMasterIdLst>
  <p:notesMasterIdLst>
    <p:notesMasterId r:id="rId60"/>
  </p:notesMasterIdLst>
  <p:sldIdLst>
    <p:sldId id="257" r:id="rId5"/>
    <p:sldId id="310" r:id="rId6"/>
    <p:sldId id="311" r:id="rId7"/>
    <p:sldId id="318" r:id="rId8"/>
    <p:sldId id="308" r:id="rId9"/>
    <p:sldId id="307" r:id="rId10"/>
    <p:sldId id="324" r:id="rId11"/>
    <p:sldId id="313" r:id="rId12"/>
    <p:sldId id="325" r:id="rId13"/>
    <p:sldId id="309" r:id="rId14"/>
    <p:sldId id="315" r:id="rId15"/>
    <p:sldId id="316" r:id="rId16"/>
    <p:sldId id="317" r:id="rId17"/>
    <p:sldId id="319" r:id="rId18"/>
    <p:sldId id="352" r:id="rId19"/>
    <p:sldId id="329" r:id="rId20"/>
    <p:sldId id="330" r:id="rId21"/>
    <p:sldId id="364" r:id="rId22"/>
    <p:sldId id="326" r:id="rId23"/>
    <p:sldId id="327" r:id="rId24"/>
    <p:sldId id="328" r:id="rId25"/>
    <p:sldId id="356" r:id="rId26"/>
    <p:sldId id="357" r:id="rId27"/>
    <p:sldId id="331" r:id="rId28"/>
    <p:sldId id="332" r:id="rId29"/>
    <p:sldId id="354" r:id="rId30"/>
    <p:sldId id="363" r:id="rId31"/>
    <p:sldId id="334" r:id="rId32"/>
    <p:sldId id="336" r:id="rId33"/>
    <p:sldId id="337" r:id="rId34"/>
    <p:sldId id="338" r:id="rId35"/>
    <p:sldId id="339" r:id="rId36"/>
    <p:sldId id="341" r:id="rId37"/>
    <p:sldId id="342" r:id="rId38"/>
    <p:sldId id="344" r:id="rId39"/>
    <p:sldId id="345" r:id="rId40"/>
    <p:sldId id="347" r:id="rId41"/>
    <p:sldId id="348" r:id="rId42"/>
    <p:sldId id="351" r:id="rId43"/>
    <p:sldId id="349" r:id="rId44"/>
    <p:sldId id="350" r:id="rId45"/>
    <p:sldId id="353" r:id="rId46"/>
    <p:sldId id="358" r:id="rId47"/>
    <p:sldId id="360" r:id="rId48"/>
    <p:sldId id="361" r:id="rId49"/>
    <p:sldId id="256" r:id="rId50"/>
    <p:sldId id="359" r:id="rId51"/>
    <p:sldId id="258" r:id="rId52"/>
    <p:sldId id="259" r:id="rId53"/>
    <p:sldId id="260" r:id="rId54"/>
    <p:sldId id="261" r:id="rId55"/>
    <p:sldId id="262" r:id="rId56"/>
    <p:sldId id="263" r:id="rId57"/>
    <p:sldId id="264" r:id="rId58"/>
    <p:sldId id="265" r:id="rId59"/>
  </p:sldIdLst>
  <p:sldSz cx="12192000" cy="6858000"/>
  <p:notesSz cx="6858000" cy="9144000"/>
  <p:custDataLst>
    <p:tags r:id="rId61"/>
  </p:custDataLst>
  <p:defaultTextStyle>
    <a:defPPr>
      <a:defRPr lang="it-IT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06" userDrawn="1">
          <p15:clr>
            <a:srgbClr val="A4A3A4"/>
          </p15:clr>
        </p15:guide>
        <p15:guide id="2" pos="6902" userDrawn="1">
          <p15:clr>
            <a:srgbClr val="A4A3A4"/>
          </p15:clr>
        </p15:guide>
        <p15:guide id="3" orient="horz" pos="1389" userDrawn="1">
          <p15:clr>
            <a:srgbClr val="A4A3A4"/>
          </p15:clr>
        </p15:guide>
        <p15:guide id="4" orient="horz" pos="2069" userDrawn="1">
          <p15:clr>
            <a:srgbClr val="A4A3A4"/>
          </p15:clr>
        </p15:guide>
        <p15:guide id="6" orient="horz" pos="4042" userDrawn="1">
          <p15:clr>
            <a:srgbClr val="A4A3A4"/>
          </p15:clr>
        </p15:guide>
        <p15:guide id="7" pos="3840" userDrawn="1">
          <p15:clr>
            <a:srgbClr val="A4A3A4"/>
          </p15:clr>
        </p15:guide>
        <p15:guide id="8" pos="778" userDrawn="1">
          <p15:clr>
            <a:srgbClr val="A4A3A4"/>
          </p15:clr>
        </p15:guide>
        <p15:guide id="9" pos="3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5372E0A-6D26-4FB5-0110-F253A0F80F17}" name="IRENE GENTINI" initials="IG" userId="S::f56914b@inetpsa.com::3ad402de-42fa-4866-bdfe-eb382b3762ad" providerId="AD"/>
  <p188:author id="{88B5911B-D9DB-9BEC-620F-3E5EAD5F734E}" name="Creostudios - Ylenia" initials="C-Y" userId="Creostudios - Ylenia" providerId="None"/>
  <p188:author id="{AE8C3A62-750C-2475-8AB2-3140C891765D}" name="Creo Office" initials="CO" userId="4a9c8978da078759" providerId="Windows Live"/>
  <p188:author id="{803D3B69-FE29-9848-E34E-BBB9F2049212}" name="John Murnane" initials="JM" userId="5b4709fea20849fe" providerId="Windows Live"/>
  <p188:author id="{DC5341D8-42C3-BAB4-F482-11672512AFDA}" name="SERENA CHIONETTI" initials="SC" userId="S::U074606@inetpsa.com::e43aa719-d1a5-4017-86ca-0537c26f2c8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A0816"/>
    <a:srgbClr val="000000"/>
    <a:srgbClr val="8E8E8E"/>
    <a:srgbClr val="3D3D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03"/>
    <p:restoredTop sz="96071" autoAdjust="0"/>
  </p:normalViewPr>
  <p:slideViewPr>
    <p:cSldViewPr snapToGrid="0">
      <p:cViewPr varScale="1">
        <p:scale>
          <a:sx n="89" d="100"/>
          <a:sy n="89" d="100"/>
        </p:scale>
        <p:origin x="180" y="78"/>
      </p:cViewPr>
      <p:guideLst>
        <p:guide orient="horz" pos="1706"/>
        <p:guide pos="6902"/>
        <p:guide orient="horz" pos="1389"/>
        <p:guide orient="horz" pos="2069"/>
        <p:guide orient="horz" pos="4042"/>
        <p:guide pos="3840"/>
        <p:guide pos="778"/>
        <p:guide pos="30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microsoft.com/office/2018/10/relationships/authors" Target="authors.xml"/><Relationship Id="rId5" Type="http://schemas.openxmlformats.org/officeDocument/2006/relationships/slide" Target="slides/slide1.xml"/><Relationship Id="rId61" Type="http://schemas.openxmlformats.org/officeDocument/2006/relationships/tags" Target="tags/tag1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notesMaster" Target="notesMasters/notesMaster1.xml"/><Relationship Id="rId65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Foglio1!$B$1</c:f>
              <c:strCache>
                <c:ptCount val="1"/>
                <c:pt idx="0">
                  <c:v>Vendite</c:v>
                </c:pt>
              </c:strCache>
            </c:strRef>
          </c:tx>
          <c:spPr>
            <a:ln>
              <a:solidFill>
                <a:schemeClr val="accent1"/>
              </a:solidFill>
            </a:ln>
          </c:spPr>
          <c:dPt>
            <c:idx val="0"/>
            <c:bubble3D val="0"/>
            <c:spPr>
              <a:solidFill>
                <a:schemeClr val="accent6">
                  <a:lumMod val="75000"/>
                  <a:lumOff val="25000"/>
                </a:schemeClr>
              </a:solidFill>
              <a:ln w="19050">
                <a:solidFill>
                  <a:schemeClr val="accent6">
                    <a:lumMod val="75000"/>
                    <a:lumOff val="2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B13-462B-8E7E-225FE31DB631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solidFill>
                  <a:schemeClr val="bg1">
                    <a:lumMod val="7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B13-462B-8E7E-225FE31DB631}"/>
              </c:ext>
            </c:extLst>
          </c:dPt>
          <c:dLbls>
            <c:dLbl>
              <c:idx val="0"/>
              <c:layout>
                <c:manualLayout>
                  <c:x val="-0.19954893896259276"/>
                  <c:y val="0.1300202207001805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0" i="0" u="none" strike="noStrike" kern="1200" baseline="0">
                      <a:solidFill>
                        <a:schemeClr val="bg1"/>
                      </a:solidFill>
                      <a:latin typeface="+mj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607712779178944"/>
                      <c:h val="0.3666303762889608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2B13-462B-8E7E-225FE31DB631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+mj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5143280648785513"/>
                      <c:h val="0.3666303762889608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2B13-462B-8E7E-225FE31DB63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n-ea"/>
                    <a:cs typeface="+mn-cs"/>
                  </a:defRPr>
                </a:pPr>
                <a:endParaRPr lang="it-IT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Foglio1!$A$2:$A$3</c:f>
              <c:strCache>
                <c:ptCount val="2"/>
                <c:pt idx="0">
                  <c:v>1° trim.</c:v>
                </c:pt>
                <c:pt idx="1">
                  <c:v>2° trim.</c:v>
                </c:pt>
              </c:strCache>
            </c:strRef>
          </c:cat>
          <c:val>
            <c:numRef>
              <c:f>Foglio1!$B$2:$B$3</c:f>
              <c:numCache>
                <c:formatCode>0%</c:formatCode>
                <c:ptCount val="2"/>
                <c:pt idx="0">
                  <c:v>0.21</c:v>
                </c:pt>
                <c:pt idx="1">
                  <c:v>0.79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B13-462B-8E7E-225FE31DB631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+mj-lt"/>
        </a:defRPr>
      </a:pPr>
      <a:endParaRPr lang="it-IT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Foglio1!$B$1</c:f>
              <c:strCache>
                <c:ptCount val="1"/>
                <c:pt idx="0">
                  <c:v>Vendite</c:v>
                </c:pt>
              </c:strCache>
            </c:strRef>
          </c:tx>
          <c:spPr>
            <a:ln>
              <a:solidFill>
                <a:schemeClr val="accent1"/>
              </a:solidFill>
            </a:ln>
          </c:spPr>
          <c:dPt>
            <c:idx val="0"/>
            <c:bubble3D val="0"/>
            <c:spPr>
              <a:solidFill>
                <a:schemeClr val="accent6">
                  <a:lumMod val="75000"/>
                  <a:lumOff val="25000"/>
                </a:schemeClr>
              </a:solidFill>
              <a:ln w="19050">
                <a:solidFill>
                  <a:schemeClr val="accent6">
                    <a:lumMod val="75000"/>
                    <a:lumOff val="2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0DC-425C-BBC7-9861BF911B90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solidFill>
                  <a:schemeClr val="bg1">
                    <a:lumMod val="7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0DC-425C-BBC7-9861BF911B90}"/>
              </c:ext>
            </c:extLst>
          </c:dPt>
          <c:dLbls>
            <c:dLbl>
              <c:idx val="0"/>
              <c:layout>
                <c:manualLayout>
                  <c:x val="-0.16960795488587757"/>
                  <c:y val="0.1257748692476644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0" i="0" u="none" strike="noStrike" kern="1200" baseline="0">
                      <a:solidFill>
                        <a:schemeClr val="bg1"/>
                      </a:solidFill>
                      <a:latin typeface="+mj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28645684917194"/>
                      <c:h val="0.2135197695777784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00DC-425C-BBC7-9861BF911B90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+mj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51264362863856"/>
                      <c:h val="0.3666303762889608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00DC-425C-BBC7-9861BF911B9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n-ea"/>
                    <a:cs typeface="+mn-cs"/>
                  </a:defRPr>
                </a:pPr>
                <a:endParaRPr lang="it-IT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Foglio1!$A$2:$A$3</c:f>
              <c:strCache>
                <c:ptCount val="2"/>
                <c:pt idx="0">
                  <c:v>1° trim.</c:v>
                </c:pt>
                <c:pt idx="1">
                  <c:v>2° trim.</c:v>
                </c:pt>
              </c:strCache>
            </c:strRef>
          </c:cat>
          <c:val>
            <c:numRef>
              <c:f>Foglio1!$B$2:$B$3</c:f>
              <c:numCache>
                <c:formatCode>0%</c:formatCode>
                <c:ptCount val="2"/>
                <c:pt idx="0">
                  <c:v>0.13</c:v>
                </c:pt>
                <c:pt idx="1">
                  <c:v>0.87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0DC-425C-BBC7-9861BF911B90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+mj-lt"/>
        </a:defRPr>
      </a:pPr>
      <a:endParaRPr lang="it-IT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Foglio1!$B$1</c:f>
              <c:strCache>
                <c:ptCount val="1"/>
                <c:pt idx="0">
                  <c:v>Vendite</c:v>
                </c:pt>
              </c:strCache>
            </c:strRef>
          </c:tx>
          <c:spPr>
            <a:ln>
              <a:solidFill>
                <a:schemeClr val="accent1"/>
              </a:solidFill>
            </a:ln>
          </c:spPr>
          <c:dPt>
            <c:idx val="0"/>
            <c:bubble3D val="0"/>
            <c:spPr>
              <a:solidFill>
                <a:schemeClr val="accent6">
                  <a:lumMod val="75000"/>
                  <a:lumOff val="25000"/>
                </a:schemeClr>
              </a:solidFill>
              <a:ln w="19050">
                <a:solidFill>
                  <a:schemeClr val="accent6">
                    <a:lumMod val="75000"/>
                    <a:lumOff val="2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606E-472A-9DAE-2834CB55A242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solidFill>
                  <a:schemeClr val="bg1">
                    <a:lumMod val="7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06E-472A-9DAE-2834CB55A242}"/>
              </c:ext>
            </c:extLst>
          </c:dPt>
          <c:dLbls>
            <c:dLbl>
              <c:idx val="0"/>
              <c:layout>
                <c:manualLayout>
                  <c:x val="-0.19954893896259276"/>
                  <c:y val="0.1300202207001805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0" i="0" u="none" strike="noStrike" kern="1200" baseline="0">
                      <a:solidFill>
                        <a:schemeClr val="bg1"/>
                      </a:solidFill>
                      <a:latin typeface="+mj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607712779178944"/>
                      <c:h val="0.3666303762889608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606E-472A-9DAE-2834CB55A242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+mj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5143280648785513"/>
                      <c:h val="0.3666303762889608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606E-472A-9DAE-2834CB55A24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n-ea"/>
                    <a:cs typeface="+mn-cs"/>
                  </a:defRPr>
                </a:pPr>
                <a:endParaRPr lang="it-IT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Foglio1!$A$2:$A$3</c:f>
              <c:strCache>
                <c:ptCount val="2"/>
                <c:pt idx="0">
                  <c:v>1° trim.</c:v>
                </c:pt>
                <c:pt idx="1">
                  <c:v>2° trim.</c:v>
                </c:pt>
              </c:strCache>
            </c:strRef>
          </c:cat>
          <c:val>
            <c:numRef>
              <c:f>Foglio1!$B$2:$B$3</c:f>
              <c:numCache>
                <c:formatCode>0%</c:formatCode>
                <c:ptCount val="2"/>
                <c:pt idx="0">
                  <c:v>0.21</c:v>
                </c:pt>
                <c:pt idx="1">
                  <c:v>0.79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6E-472A-9DAE-2834CB55A242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+mj-lt"/>
        </a:defRPr>
      </a:pPr>
      <a:endParaRPr lang="it-IT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Foglio1!$B$1</c:f>
              <c:strCache>
                <c:ptCount val="1"/>
                <c:pt idx="0">
                  <c:v>Vendite</c:v>
                </c:pt>
              </c:strCache>
            </c:strRef>
          </c:tx>
          <c:spPr>
            <a:ln>
              <a:solidFill>
                <a:schemeClr val="accent1"/>
              </a:solidFill>
            </a:ln>
          </c:spPr>
          <c:dPt>
            <c:idx val="0"/>
            <c:bubble3D val="0"/>
            <c:spPr>
              <a:solidFill>
                <a:schemeClr val="accent6">
                  <a:lumMod val="75000"/>
                  <a:lumOff val="25000"/>
                </a:schemeClr>
              </a:solidFill>
              <a:ln w="19050">
                <a:solidFill>
                  <a:schemeClr val="accent6">
                    <a:lumMod val="75000"/>
                    <a:lumOff val="2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606E-472A-9DAE-2834CB55A242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solidFill>
                  <a:schemeClr val="bg1">
                    <a:lumMod val="7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06E-472A-9DAE-2834CB55A242}"/>
              </c:ext>
            </c:extLst>
          </c:dPt>
          <c:dLbls>
            <c:dLbl>
              <c:idx val="0"/>
              <c:layout>
                <c:manualLayout>
                  <c:x val="-0.16960795488587757"/>
                  <c:y val="0.1257748692476644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0" i="0" u="none" strike="noStrike" kern="1200" baseline="0">
                      <a:solidFill>
                        <a:schemeClr val="bg1"/>
                      </a:solidFill>
                      <a:latin typeface="+mj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28645684917194"/>
                      <c:h val="0.2135197695777784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606E-472A-9DAE-2834CB55A242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+mj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51264362863856"/>
                      <c:h val="0.3666303762889608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606E-472A-9DAE-2834CB55A24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n-ea"/>
                    <a:cs typeface="+mn-cs"/>
                  </a:defRPr>
                </a:pPr>
                <a:endParaRPr lang="it-IT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Foglio1!$A$2:$A$3</c:f>
              <c:strCache>
                <c:ptCount val="2"/>
                <c:pt idx="0">
                  <c:v>1° trim.</c:v>
                </c:pt>
                <c:pt idx="1">
                  <c:v>2° trim.</c:v>
                </c:pt>
              </c:strCache>
            </c:strRef>
          </c:cat>
          <c:val>
            <c:numRef>
              <c:f>Foglio1!$B$2:$B$3</c:f>
              <c:numCache>
                <c:formatCode>0%</c:formatCode>
                <c:ptCount val="2"/>
                <c:pt idx="0">
                  <c:v>0.13</c:v>
                </c:pt>
                <c:pt idx="1">
                  <c:v>0.87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6E-472A-9DAE-2834CB55A242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+mj-lt"/>
        </a:defRPr>
      </a:pPr>
      <a:endParaRPr lang="it-IT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Foglio1!$B$1</c:f>
              <c:strCache>
                <c:ptCount val="1"/>
                <c:pt idx="0">
                  <c:v>Vendite</c:v>
                </c:pt>
              </c:strCache>
            </c:strRef>
          </c:tx>
          <c:spPr>
            <a:ln>
              <a:solidFill>
                <a:schemeClr val="accent1"/>
              </a:solidFill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accen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726-4E4B-A8B3-D2AFD2A798FD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solidFill>
                  <a:schemeClr val="bg1">
                    <a:lumMod val="7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726-4E4B-A8B3-D2AFD2A798FD}"/>
              </c:ext>
            </c:extLst>
          </c:dPt>
          <c:dLbls>
            <c:dLbl>
              <c:idx val="0"/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100" b="0" i="0" u="none" strike="noStrike" kern="1200" baseline="0">
                        <a:solidFill>
                          <a:schemeClr val="bg1"/>
                        </a:solidFill>
                        <a:latin typeface="+mj-lt"/>
                        <a:ea typeface="+mn-ea"/>
                        <a:cs typeface="+mn-cs"/>
                      </a:defRPr>
                    </a:pPr>
                    <a:fld id="{B2D575CC-BEB6-4229-88C7-1093A6546533}" type="VALUE">
                      <a:rPr lang="en-US" sz="1100"/>
                      <a:pPr>
                        <a:defRPr sz="1100">
                          <a:solidFill>
                            <a:schemeClr val="bg1"/>
                          </a:solidFill>
                        </a:defRPr>
                      </a:pPr>
                      <a:t>[VALORE]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100" b="0" i="0" u="none" strike="noStrike" kern="1200" baseline="0">
                      <a:solidFill>
                        <a:schemeClr val="bg1"/>
                      </a:solidFill>
                      <a:latin typeface="+mj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3714244050203324"/>
                      <c:h val="0.2342320173100130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8726-4E4B-A8B3-D2AFD2A798FD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+mj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3038771032667957"/>
                      <c:h val="0.3666303762889608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8726-4E4B-A8B3-D2AFD2A798F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n-ea"/>
                    <a:cs typeface="+mn-cs"/>
                  </a:defRPr>
                </a:pPr>
                <a:endParaRPr lang="it-IT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Foglio1!$A$2:$A$3</c:f>
              <c:strCache>
                <c:ptCount val="2"/>
                <c:pt idx="0">
                  <c:v>1° trim.</c:v>
                </c:pt>
                <c:pt idx="1">
                  <c:v>2° trim.</c:v>
                </c:pt>
              </c:strCache>
            </c:strRef>
          </c:cat>
          <c:val>
            <c:numRef>
              <c:f>Foglio1!$B$2:$B$3</c:f>
              <c:numCache>
                <c:formatCode>0%</c:formatCode>
                <c:ptCount val="2"/>
                <c:pt idx="0">
                  <c:v>0.11</c:v>
                </c:pt>
                <c:pt idx="1">
                  <c:v>0.89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726-4E4B-A8B3-D2AFD2A798FD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+mj-lt"/>
        </a:defRPr>
      </a:pPr>
      <a:endParaRPr lang="it-IT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Foglio1!$B$1</c:f>
              <c:strCache>
                <c:ptCount val="1"/>
                <c:pt idx="0">
                  <c:v>Vendite</c:v>
                </c:pt>
              </c:strCache>
            </c:strRef>
          </c:tx>
          <c:spPr>
            <a:ln>
              <a:solidFill>
                <a:schemeClr val="accent1"/>
              </a:solidFill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accen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E53-42C5-8FD7-33A8924667D0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solidFill>
                  <a:schemeClr val="bg1">
                    <a:lumMod val="7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E53-42C5-8FD7-33A8924667D0}"/>
              </c:ext>
            </c:extLst>
          </c:dPt>
          <c:dLbls>
            <c:dLbl>
              <c:idx val="0"/>
              <c:layout>
                <c:manualLayout>
                  <c:x val="-0.16960795488587757"/>
                  <c:y val="0.1257748692476644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100" b="0" i="0" u="none" strike="noStrike" kern="1200" baseline="0">
                      <a:solidFill>
                        <a:schemeClr val="bg1"/>
                      </a:solidFill>
                      <a:latin typeface="+mj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28645684917194"/>
                      <c:h val="0.2135197695777784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6E53-42C5-8FD7-33A8924667D0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+mj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093426141655039"/>
                      <c:h val="0.3666303762889608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6E53-42C5-8FD7-33A8924667D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n-ea"/>
                    <a:cs typeface="+mn-cs"/>
                  </a:defRPr>
                </a:pPr>
                <a:endParaRPr lang="it-IT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Foglio1!$A$2:$A$3</c:f>
              <c:strCache>
                <c:ptCount val="2"/>
                <c:pt idx="0">
                  <c:v>1° trim.</c:v>
                </c:pt>
                <c:pt idx="1">
                  <c:v>2° trim.</c:v>
                </c:pt>
              </c:strCache>
            </c:strRef>
          </c:cat>
          <c:val>
            <c:numRef>
              <c:f>Foglio1!$B$2:$B$3</c:f>
              <c:numCache>
                <c:formatCode>0%</c:formatCode>
                <c:ptCount val="2"/>
                <c:pt idx="0">
                  <c:v>0.16</c:v>
                </c:pt>
                <c:pt idx="1">
                  <c:v>0.84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E53-42C5-8FD7-33A8924667D0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+mj-lt"/>
        </a:defRPr>
      </a:pPr>
      <a:endParaRPr lang="it-IT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>
            <a:extLst>
              <a:ext uri="{FF2B5EF4-FFF2-40B4-BE49-F238E27FC236}">
                <a16:creationId xmlns:a16="http://schemas.microsoft.com/office/drawing/2014/main" id="{93FC19C6-64FC-42B5-B9EB-2D58BB207BE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8B7A68B1-D459-D1DF-02C0-FB29F4A16223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10B37227-2503-8E40-BB2D-0C91B8BF85C2}" type="datetimeFigureOut">
              <a:rPr lang="it-IT"/>
              <a:pPr>
                <a:defRPr/>
              </a:pPr>
              <a:t>16/06/2026</a:t>
            </a:fld>
            <a:endParaRPr lang="it-IT"/>
          </a:p>
        </p:txBody>
      </p:sp>
      <p:sp>
        <p:nvSpPr>
          <p:cNvPr id="4" name="Segnaposto immagine diapositiva 3">
            <a:extLst>
              <a:ext uri="{FF2B5EF4-FFF2-40B4-BE49-F238E27FC236}">
                <a16:creationId xmlns:a16="http://schemas.microsoft.com/office/drawing/2014/main" id="{CDD5BCA9-78F6-E7D4-8117-60D7A458D09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it-IT" noProof="0"/>
          </a:p>
        </p:txBody>
      </p:sp>
      <p:sp>
        <p:nvSpPr>
          <p:cNvPr id="5" name="Segnaposto note 4">
            <a:extLst>
              <a:ext uri="{FF2B5EF4-FFF2-40B4-BE49-F238E27FC236}">
                <a16:creationId xmlns:a16="http://schemas.microsoft.com/office/drawing/2014/main" id="{E77FC338-C911-FA7B-2D16-D5B25FAD61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noProof="0"/>
              <a:t>Fare clic per modificare gli stili del testo dello schema</a:t>
            </a:r>
          </a:p>
          <a:p>
            <a:pPr lvl="1"/>
            <a:r>
              <a:rPr lang="it-IT" noProof="0"/>
              <a:t>Secondo livello</a:t>
            </a:r>
          </a:p>
          <a:p>
            <a:pPr lvl="2"/>
            <a:r>
              <a:rPr lang="it-IT" noProof="0"/>
              <a:t>Terzo livello</a:t>
            </a:r>
          </a:p>
          <a:p>
            <a:pPr lvl="3"/>
            <a:r>
              <a:rPr lang="it-IT" noProof="0"/>
              <a:t>Quarto livello</a:t>
            </a:r>
          </a:p>
          <a:p>
            <a:pPr lvl="4"/>
            <a:r>
              <a:rPr lang="it-IT" noProof="0"/>
              <a:t>Quinto livello</a:t>
            </a:r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C86DA442-D6F7-AD47-EE7E-83B768D4F80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580F4374-11C9-5C7F-8C1E-5ADB5BD7EC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C2D649B-7F22-764C-A66A-B8050A5EA94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Segnaposto immagine diapositiva 1">
            <a:extLst>
              <a:ext uri="{FF2B5EF4-FFF2-40B4-BE49-F238E27FC236}">
                <a16:creationId xmlns:a16="http://schemas.microsoft.com/office/drawing/2014/main" id="{A2E8B61B-BB6D-9277-8BC8-EEEE567E868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6" name="Segnaposto note 2">
            <a:extLst>
              <a:ext uri="{FF2B5EF4-FFF2-40B4-BE49-F238E27FC236}">
                <a16:creationId xmlns:a16="http://schemas.microsoft.com/office/drawing/2014/main" id="{80CF69D4-E396-BE5A-E091-05F60C6409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altLang="it-IT"/>
          </a:p>
        </p:txBody>
      </p:sp>
      <p:sp>
        <p:nvSpPr>
          <p:cNvPr id="6147" name="Segnaposto numero diapositiva 3">
            <a:extLst>
              <a:ext uri="{FF2B5EF4-FFF2-40B4-BE49-F238E27FC236}">
                <a16:creationId xmlns:a16="http://schemas.microsoft.com/office/drawing/2014/main" id="{96A538C5-E66C-63BB-A9BA-5FFF70C6A28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0060B15-EC3A-FA44-8314-240FAA3EE1B8}" type="slidenum">
              <a:rPr lang="it-IT" altLang="it-IT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it-IT" altLang="it-IT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0555C1-FCA4-AF84-8FB0-1A777D04F9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05B4213-FD54-F3C8-E764-837192CD1E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AB4ADD8A-EB02-A64B-3A49-DFAFB3DA8D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 err="1">
                <a:solidFill>
                  <a:srgbClr val="FF0000"/>
                </a:solidFill>
              </a:rPr>
              <a:t>Animazione</a:t>
            </a:r>
            <a:r>
              <a:rPr lang="en-US" i="1" dirty="0">
                <a:solidFill>
                  <a:srgbClr val="FF0000"/>
                </a:solidFill>
              </a:rPr>
              <a:t>: Sport </a:t>
            </a:r>
            <a:r>
              <a:rPr lang="en-US" i="1" dirty="0" err="1">
                <a:solidFill>
                  <a:srgbClr val="FF0000"/>
                </a:solidFill>
              </a:rPr>
              <a:t>Specialeentra</a:t>
            </a:r>
            <a:r>
              <a:rPr lang="en-US" i="1" dirty="0">
                <a:solidFill>
                  <a:srgbClr val="FF0000"/>
                </a:solidFill>
              </a:rPr>
              <a:t> dopo e </a:t>
            </a:r>
            <a:r>
              <a:rPr lang="en-US" i="1" dirty="0" err="1">
                <a:solidFill>
                  <a:srgbClr val="FF0000"/>
                </a:solidFill>
              </a:rPr>
              <a:t>si</a:t>
            </a:r>
            <a:r>
              <a:rPr lang="en-US" i="1" dirty="0">
                <a:solidFill>
                  <a:srgbClr val="FF0000"/>
                </a:solidFill>
              </a:rPr>
              <a:t> </a:t>
            </a:r>
            <a:r>
              <a:rPr lang="en-US" i="1" dirty="0" err="1">
                <a:solidFill>
                  <a:srgbClr val="FF0000"/>
                </a:solidFill>
              </a:rPr>
              <a:t>colloca</a:t>
            </a:r>
            <a:r>
              <a:rPr lang="en-US" i="1" dirty="0">
                <a:solidFill>
                  <a:srgbClr val="FF0000"/>
                </a:solidFill>
              </a:rPr>
              <a:t> al </a:t>
            </a:r>
            <a:r>
              <a:rPr lang="en-US" i="1" dirty="0" err="1">
                <a:solidFill>
                  <a:srgbClr val="FF0000"/>
                </a:solidFill>
              </a:rPr>
              <a:t>suo</a:t>
            </a:r>
            <a:r>
              <a:rPr lang="en-US" i="1" dirty="0">
                <a:solidFill>
                  <a:srgbClr val="FF0000"/>
                </a:solidFill>
              </a:rPr>
              <a:t> </a:t>
            </a:r>
            <a:r>
              <a:rPr lang="en-US" i="1" dirty="0" err="1">
                <a:solidFill>
                  <a:srgbClr val="FF0000"/>
                </a:solidFill>
              </a:rPr>
              <a:t>posto</a:t>
            </a:r>
            <a:r>
              <a:rPr lang="en-US" i="1" dirty="0">
                <a:solidFill>
                  <a:srgbClr val="FF0000"/>
                </a:solidFill>
              </a:rPr>
              <a:t> </a:t>
            </a:r>
            <a:r>
              <a:rPr lang="en-US" i="1" dirty="0" err="1">
                <a:solidFill>
                  <a:srgbClr val="FF0000"/>
                </a:solidFill>
              </a:rPr>
              <a:t>entrando</a:t>
            </a:r>
            <a:r>
              <a:rPr lang="en-US" i="1" dirty="0">
                <a:solidFill>
                  <a:srgbClr val="FF0000"/>
                </a:solidFill>
              </a:rPr>
              <a:t> da </a:t>
            </a:r>
            <a:r>
              <a:rPr lang="en-US" i="1" dirty="0" err="1">
                <a:solidFill>
                  <a:srgbClr val="FF0000"/>
                </a:solidFill>
              </a:rPr>
              <a:t>destra</a:t>
            </a:r>
            <a:endParaRPr lang="en-US" i="1" dirty="0">
              <a:solidFill>
                <a:srgbClr val="FF0000"/>
              </a:solidFill>
            </a:endParaRPr>
          </a:p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C6890C1-3BAA-8C44-97ED-2F8BE36DC71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2D649B-7F22-764C-A66A-B8050A5EA944}" type="slidenum">
              <a:rPr lang="it-IT" smtClean="0"/>
              <a:pPr>
                <a:defRPr/>
              </a:pPr>
              <a:t>39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587159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14ADDB-4DEB-7308-C42A-9A555418D5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7A18284-01F5-3392-8CB6-05FA3CC75B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9367D6FF-05E8-A1FA-C0D2-5F92F8E450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Nota per </a:t>
            </a:r>
            <a:r>
              <a:rPr lang="en-US" err="1"/>
              <a:t>sviluppo</a:t>
            </a:r>
            <a:r>
              <a:rPr lang="en-US"/>
              <a:t>: </a:t>
            </a:r>
            <a:r>
              <a:rPr lang="en-US" err="1"/>
              <a:t>pagina</a:t>
            </a:r>
            <a:r>
              <a:rPr lang="en-US"/>
              <a:t> PIVOT</a:t>
            </a:r>
            <a:br>
              <a:rPr lang="en-US"/>
            </a:br>
            <a:r>
              <a:rPr lang="en-US"/>
              <a:t>le </a:t>
            </a:r>
            <a:r>
              <a:rPr lang="en-US" err="1"/>
              <a:t>etichette</a:t>
            </a:r>
            <a:r>
              <a:rPr lang="en-US"/>
              <a:t> </a:t>
            </a:r>
            <a:r>
              <a:rPr lang="en-US" err="1"/>
              <a:t>dei</a:t>
            </a:r>
            <a:r>
              <a:rPr lang="en-US"/>
              <a:t> trim </a:t>
            </a:r>
            <a:r>
              <a:rPr lang="en-US" err="1"/>
              <a:t>si</a:t>
            </a:r>
            <a:r>
              <a:rPr lang="en-US"/>
              <a:t> </a:t>
            </a:r>
            <a:r>
              <a:rPr lang="en-US" err="1"/>
              <a:t>attivano</a:t>
            </a:r>
            <a:r>
              <a:rPr lang="en-US"/>
              <a:t> in </a:t>
            </a:r>
            <a:r>
              <a:rPr lang="en-US" err="1"/>
              <a:t>ordine</a:t>
            </a:r>
            <a:r>
              <a:rPr lang="en-US"/>
              <a:t>, </a:t>
            </a:r>
            <a:r>
              <a:rPr lang="en-US" err="1"/>
              <a:t>partendo</a:t>
            </a:r>
            <a:r>
              <a:rPr lang="en-US"/>
              <a:t> da Tonale a </a:t>
            </a:r>
            <a:r>
              <a:rPr lang="en-US" err="1"/>
              <a:t>salire</a:t>
            </a:r>
            <a:endParaRPr lang="en-US"/>
          </a:p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D31344E-9627-D7BE-305A-718AD56E507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2D649B-7F22-764C-A66A-B8050A5EA944}" type="slidenum">
              <a:rPr lang="it-IT" smtClean="0"/>
              <a:pPr>
                <a:defRPr/>
              </a:pPr>
              <a:t>40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067579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CARD - SCOPRIRE UNA PER VOLTA LE FIGURE IN ANIMAZIONE</a:t>
            </a:r>
          </a:p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2D649B-7F22-764C-A66A-B8050A5EA944}" type="slidenum">
              <a:rPr lang="it-IT" smtClean="0"/>
              <a:pPr>
                <a:defRPr/>
              </a:pPr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556569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Animazione compare </a:t>
            </a:r>
            <a:r>
              <a:rPr lang="it-IT" err="1"/>
              <a:t>img</a:t>
            </a:r>
            <a:r>
              <a:rPr lang="it-IT"/>
              <a:t> bianca vecchia e poi la rossa con scritto NEW TONALE</a:t>
            </a:r>
          </a:p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2D649B-7F22-764C-A66A-B8050A5EA944}" type="slidenum">
              <a:rPr lang="it-IT" smtClean="0"/>
              <a:pPr>
                <a:defRPr/>
              </a:pPr>
              <a:t>16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501175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EF2531-7ACE-E106-ED5C-A4370EF573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42FE1A8-2613-E398-64D5-4BABA0226F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3349E1C-10D2-7F78-5049-6CCA167224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200" b="0" noProof="0" err="1">
                <a:solidFill>
                  <a:schemeClr val="accent6"/>
                </a:solidFill>
                <a:highlight>
                  <a:srgbClr val="FFFF00"/>
                </a:highlight>
              </a:rPr>
              <a:t>Animare</a:t>
            </a:r>
            <a:r>
              <a:rPr lang="en-US" sz="1200" b="0" noProof="0">
                <a:solidFill>
                  <a:schemeClr val="accent6"/>
                </a:solidFill>
                <a:highlight>
                  <a:srgbClr val="FFFF00"/>
                </a:highlight>
              </a:rPr>
              <a:t> : </a:t>
            </a:r>
            <a:r>
              <a:rPr lang="en-US" sz="1200" b="0" noProof="0" err="1">
                <a:solidFill>
                  <a:schemeClr val="accent6"/>
                </a:solidFill>
                <a:highlight>
                  <a:srgbClr val="FFFF00"/>
                </a:highlight>
              </a:rPr>
              <a:t>una</a:t>
            </a:r>
            <a:r>
              <a:rPr lang="en-US" sz="1200" b="0" noProof="0">
                <a:solidFill>
                  <a:schemeClr val="accent6"/>
                </a:solidFill>
                <a:highlight>
                  <a:srgbClr val="FFFF00"/>
                </a:highlight>
              </a:rPr>
              <a:t> per </a:t>
            </a:r>
            <a:r>
              <a:rPr lang="en-US" sz="1200" b="0" noProof="0" err="1">
                <a:solidFill>
                  <a:schemeClr val="accent6"/>
                </a:solidFill>
                <a:highlight>
                  <a:srgbClr val="FFFF00"/>
                </a:highlight>
              </a:rPr>
              <a:t>una</a:t>
            </a:r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B7C5D9F7-FEA4-7A11-1496-94D7AA7325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2D649B-7F22-764C-A66A-B8050A5EA944}" type="slidenum">
              <a:rPr lang="it-IT" smtClean="0"/>
              <a:pPr>
                <a:defRPr/>
              </a:pPr>
              <a:t>18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181685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2D649B-7F22-764C-A66A-B8050A5EA944}" type="slidenum">
              <a:rPr lang="it-IT" smtClean="0"/>
              <a:pPr>
                <a:defRPr/>
              </a:pPr>
              <a:t>26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586124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2D649B-7F22-764C-A66A-B8050A5EA944}" type="slidenum">
              <a:rPr lang="it-IT" smtClean="0"/>
              <a:pPr>
                <a:defRPr/>
              </a:pPr>
              <a:t>28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339466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66DC4A-0B6A-7824-96A6-F5F52D2752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D791D04-F3EF-D44C-20ED-B01227ECD75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AF21B87-8251-1C95-A1AC-DF61B99739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i="1" err="1">
                <a:solidFill>
                  <a:srgbClr val="FF0000"/>
                </a:solidFill>
              </a:rPr>
              <a:t>Animazione</a:t>
            </a:r>
            <a:r>
              <a:rPr lang="en-US" i="1">
                <a:solidFill>
                  <a:srgbClr val="FF0000"/>
                </a:solidFill>
              </a:rPr>
              <a:t>: </a:t>
            </a:r>
            <a:r>
              <a:rPr lang="en-US" i="1" err="1">
                <a:solidFill>
                  <a:srgbClr val="FF0000"/>
                </a:solidFill>
              </a:rPr>
              <a:t>alla</a:t>
            </a:r>
            <a:r>
              <a:rPr lang="en-US" i="1">
                <a:solidFill>
                  <a:srgbClr val="FF0000"/>
                </a:solidFill>
              </a:rPr>
              <a:t> </a:t>
            </a:r>
            <a:r>
              <a:rPr lang="en-US" i="1" err="1">
                <a:solidFill>
                  <a:srgbClr val="FF0000"/>
                </a:solidFill>
              </a:rPr>
              <a:t>vecchia</a:t>
            </a:r>
            <a:r>
              <a:rPr lang="en-US" i="1">
                <a:solidFill>
                  <a:srgbClr val="FF0000"/>
                </a:solidFill>
              </a:rPr>
              <a:t> gamma ‘25 </a:t>
            </a:r>
            <a:r>
              <a:rPr lang="en-US" i="1" err="1">
                <a:solidFill>
                  <a:srgbClr val="FF0000"/>
                </a:solidFill>
              </a:rPr>
              <a:t>si</a:t>
            </a:r>
            <a:r>
              <a:rPr lang="en-US" i="1">
                <a:solidFill>
                  <a:srgbClr val="FF0000"/>
                </a:solidFill>
              </a:rPr>
              <a:t> </a:t>
            </a:r>
            <a:r>
              <a:rPr lang="en-US" i="1" err="1">
                <a:solidFill>
                  <a:srgbClr val="FF0000"/>
                </a:solidFill>
              </a:rPr>
              <a:t>aggiungono</a:t>
            </a:r>
            <a:r>
              <a:rPr lang="en-US" i="1">
                <a:solidFill>
                  <a:srgbClr val="FF0000"/>
                </a:solidFill>
              </a:rPr>
              <a:t> I due </a:t>
            </a:r>
            <a:r>
              <a:rPr lang="en-US" i="1" err="1">
                <a:solidFill>
                  <a:srgbClr val="FF0000"/>
                </a:solidFill>
              </a:rPr>
              <a:t>nuovi</a:t>
            </a:r>
            <a:r>
              <a:rPr lang="en-US" i="1">
                <a:solidFill>
                  <a:srgbClr val="FF0000"/>
                </a:solidFill>
              </a:rPr>
              <a:t> trim </a:t>
            </a:r>
            <a:r>
              <a:rPr lang="en-US" i="1" err="1">
                <a:solidFill>
                  <a:srgbClr val="FF0000"/>
                </a:solidFill>
              </a:rPr>
              <a:t>entrando</a:t>
            </a:r>
            <a:r>
              <a:rPr lang="en-US" i="1">
                <a:solidFill>
                  <a:srgbClr val="FF0000"/>
                </a:solidFill>
              </a:rPr>
              <a:t> da </a:t>
            </a:r>
            <a:r>
              <a:rPr lang="en-US" i="1" err="1">
                <a:solidFill>
                  <a:srgbClr val="FF0000"/>
                </a:solidFill>
              </a:rPr>
              <a:t>destra</a:t>
            </a:r>
            <a:endParaRPr lang="en-US" i="1">
              <a:solidFill>
                <a:srgbClr val="FF0000"/>
              </a:solidFill>
            </a:endParaRPr>
          </a:p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80C9F307-2640-20E8-534F-38EA8468F7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2D649B-7F22-764C-A66A-B8050A5EA944}" type="slidenum">
              <a:rPr lang="it-IT" smtClean="0"/>
              <a:pPr>
                <a:defRPr/>
              </a:pPr>
              <a:t>29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735147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Nota per </a:t>
            </a:r>
            <a:r>
              <a:rPr lang="en-US" err="1"/>
              <a:t>sviluppo</a:t>
            </a:r>
            <a:r>
              <a:rPr lang="en-US"/>
              <a:t>: </a:t>
            </a:r>
            <a:r>
              <a:rPr lang="en-US" err="1"/>
              <a:t>pagina</a:t>
            </a:r>
            <a:r>
              <a:rPr lang="en-US"/>
              <a:t> PIVOT</a:t>
            </a:r>
            <a:br>
              <a:rPr lang="en-US"/>
            </a:br>
            <a:r>
              <a:rPr lang="en-US"/>
              <a:t>le </a:t>
            </a:r>
            <a:r>
              <a:rPr lang="en-US" err="1"/>
              <a:t>etichette</a:t>
            </a:r>
            <a:r>
              <a:rPr lang="en-US"/>
              <a:t> </a:t>
            </a:r>
            <a:r>
              <a:rPr lang="en-US" err="1"/>
              <a:t>dei</a:t>
            </a:r>
            <a:r>
              <a:rPr lang="en-US"/>
              <a:t> trim </a:t>
            </a:r>
            <a:r>
              <a:rPr lang="en-US" err="1"/>
              <a:t>si</a:t>
            </a:r>
            <a:r>
              <a:rPr lang="en-US"/>
              <a:t> </a:t>
            </a:r>
            <a:r>
              <a:rPr lang="en-US" err="1"/>
              <a:t>attivano</a:t>
            </a:r>
            <a:r>
              <a:rPr lang="en-US"/>
              <a:t> in </a:t>
            </a:r>
            <a:r>
              <a:rPr lang="en-US" err="1"/>
              <a:t>ordine</a:t>
            </a:r>
            <a:r>
              <a:rPr lang="en-US"/>
              <a:t>, </a:t>
            </a:r>
            <a:r>
              <a:rPr lang="en-US" err="1"/>
              <a:t>partendo</a:t>
            </a:r>
            <a:r>
              <a:rPr lang="en-US"/>
              <a:t> da Tonale a </a:t>
            </a:r>
            <a:r>
              <a:rPr lang="en-US" err="1"/>
              <a:t>salire</a:t>
            </a:r>
            <a:endParaRPr lang="en-US"/>
          </a:p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2D649B-7F22-764C-A66A-B8050A5EA944}" type="slidenum">
              <a:rPr lang="it-IT" smtClean="0"/>
              <a:pPr>
                <a:defRPr/>
              </a:pPr>
              <a:t>30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701209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2D649B-7F22-764C-A66A-B8050A5EA944}" type="slidenum">
              <a:rPr lang="it-IT" smtClean="0"/>
              <a:pPr>
                <a:defRPr/>
              </a:pPr>
              <a:t>31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846290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4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2.xml"/><Relationship Id="rId6" Type="http://schemas.openxmlformats.org/officeDocument/2006/relationships/image" Target="../media/image3.png"/><Relationship Id="rId5" Type="http://schemas.openxmlformats.org/officeDocument/2006/relationships/image" Target="../media/image2.emf"/><Relationship Id="rId4" Type="http://schemas.openxmlformats.org/officeDocument/2006/relationships/image" Target="../media/image13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3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10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4.xml"/><Relationship Id="rId6" Type="http://schemas.openxmlformats.org/officeDocument/2006/relationships/image" Target="../media/image3.png"/><Relationship Id="rId5" Type="http://schemas.openxmlformats.org/officeDocument/2006/relationships/image" Target="../media/image2.emf"/><Relationship Id="rId10" Type="http://schemas.microsoft.com/office/2007/relationships/hdphoto" Target="../media/hdphoto1.wdp"/><Relationship Id="rId4" Type="http://schemas.openxmlformats.org/officeDocument/2006/relationships/image" Target="../media/image14.jpeg"/><Relationship Id="rId9" Type="http://schemas.openxmlformats.org/officeDocument/2006/relationships/image" Target="../media/image15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6.jpeg"/><Relationship Id="rId7" Type="http://schemas.openxmlformats.org/officeDocument/2006/relationships/image" Target="../media/image10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5.xml"/><Relationship Id="rId6" Type="http://schemas.microsoft.com/office/2007/relationships/hdphoto" Target="../media/hdphoto2.wdp"/><Relationship Id="rId5" Type="http://schemas.openxmlformats.org/officeDocument/2006/relationships/image" Target="../media/image17.png"/><Relationship Id="rId10" Type="http://schemas.openxmlformats.org/officeDocument/2006/relationships/image" Target="../media/image15.png"/><Relationship Id="rId4" Type="http://schemas.openxmlformats.org/officeDocument/2006/relationships/image" Target="../media/image2.emf"/><Relationship Id="rId9" Type="http://schemas.microsoft.com/office/2007/relationships/hdphoto" Target="../media/hdphoto1.wdp"/></Relationships>
</file>

<file path=ppt/slideLayouts/_rels/slideLayout1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.emf"/><Relationship Id="rId7" Type="http://schemas.openxmlformats.org/officeDocument/2006/relationships/image" Target="../media/image1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6.xml"/><Relationship Id="rId6" Type="http://schemas.openxmlformats.org/officeDocument/2006/relationships/image" Target="../media/image10.svg"/><Relationship Id="rId5" Type="http://schemas.microsoft.com/office/2007/relationships/hdphoto" Target="../media/hdphoto2.wdp"/><Relationship Id="rId10" Type="http://schemas.openxmlformats.org/officeDocument/2006/relationships/image" Target="../media/image18.tiff"/><Relationship Id="rId4" Type="http://schemas.openxmlformats.org/officeDocument/2006/relationships/image" Target="../media/image17.png"/><Relationship Id="rId9" Type="http://schemas.openxmlformats.org/officeDocument/2006/relationships/image" Target="../media/image15.pn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9.jpeg"/><Relationship Id="rId7" Type="http://schemas.openxmlformats.org/officeDocument/2006/relationships/image" Target="../media/image10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7.xml"/><Relationship Id="rId6" Type="http://schemas.microsoft.com/office/2007/relationships/hdphoto" Target="../media/hdphoto2.wdp"/><Relationship Id="rId5" Type="http://schemas.openxmlformats.org/officeDocument/2006/relationships/image" Target="../media/image17.png"/><Relationship Id="rId10" Type="http://schemas.openxmlformats.org/officeDocument/2006/relationships/image" Target="../media/image15.png"/><Relationship Id="rId4" Type="http://schemas.openxmlformats.org/officeDocument/2006/relationships/image" Target="../media/image2.emf"/><Relationship Id="rId9" Type="http://schemas.microsoft.com/office/2007/relationships/hdphoto" Target="../media/hdphoto1.wdp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4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8.xml"/><Relationship Id="rId6" Type="http://schemas.openxmlformats.org/officeDocument/2006/relationships/image" Target="../media/image3.png"/><Relationship Id="rId5" Type="http://schemas.openxmlformats.org/officeDocument/2006/relationships/image" Target="../media/image2.emf"/><Relationship Id="rId4" Type="http://schemas.openxmlformats.org/officeDocument/2006/relationships/image" Target="../media/image20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9.xml"/><Relationship Id="rId4" Type="http://schemas.openxmlformats.org/officeDocument/2006/relationships/image" Target="../media/image22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4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6" Type="http://schemas.openxmlformats.org/officeDocument/2006/relationships/image" Target="../media/image3.png"/><Relationship Id="rId5" Type="http://schemas.openxmlformats.org/officeDocument/2006/relationships/image" Target="../media/image2.emf"/><Relationship Id="rId4" Type="http://schemas.openxmlformats.org/officeDocument/2006/relationships/image" Target="../media/image6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5" Type="http://schemas.openxmlformats.org/officeDocument/2006/relationships/image" Target="../media/image2.emf"/><Relationship Id="rId4" Type="http://schemas.openxmlformats.org/officeDocument/2006/relationships/image" Target="../media/image4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6" Type="http://schemas.openxmlformats.org/officeDocument/2006/relationships/image" Target="../media/image2.emf"/><Relationship Id="rId5" Type="http://schemas.openxmlformats.org/officeDocument/2006/relationships/image" Target="../media/image4.svg"/><Relationship Id="rId4" Type="http://schemas.openxmlformats.org/officeDocument/2006/relationships/image" Target="../media/image7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Relationship Id="rId6" Type="http://schemas.openxmlformats.org/officeDocument/2006/relationships/image" Target="../media/image2.emf"/><Relationship Id="rId5" Type="http://schemas.openxmlformats.org/officeDocument/2006/relationships/image" Target="../media/image4.svg"/><Relationship Id="rId4" Type="http://schemas.openxmlformats.org/officeDocument/2006/relationships/image" Target="../media/image8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10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Relationship Id="rId6" Type="http://schemas.openxmlformats.org/officeDocument/2006/relationships/image" Target="../media/image3.png"/><Relationship Id="rId5" Type="http://schemas.openxmlformats.org/officeDocument/2006/relationships/image" Target="../media/image2.emf"/><Relationship Id="rId10" Type="http://schemas.microsoft.com/office/2007/relationships/hdphoto" Target="../media/hdphoto1.wdp"/><Relationship Id="rId4" Type="http://schemas.openxmlformats.org/officeDocument/2006/relationships/image" Target="../media/image9.gif"/><Relationship Id="rId9" Type="http://schemas.openxmlformats.org/officeDocument/2006/relationships/image" Target="../media/image11.pn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10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.xml"/><Relationship Id="rId6" Type="http://schemas.openxmlformats.org/officeDocument/2006/relationships/image" Target="../media/image3.png"/><Relationship Id="rId5" Type="http://schemas.openxmlformats.org/officeDocument/2006/relationships/image" Target="../media/image2.emf"/><Relationship Id="rId10" Type="http://schemas.microsoft.com/office/2007/relationships/hdphoto" Target="../media/hdphoto1.wdp"/><Relationship Id="rId4" Type="http://schemas.openxmlformats.org/officeDocument/2006/relationships/image" Target="../media/image12.png"/><Relationship Id="rId9" Type="http://schemas.openxmlformats.org/officeDocument/2006/relationships/image" Target="../media/image1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Immagine che contiene rosso, Bordeaux&#10;&#10;Il contenuto generato dall'IA potrebbe non essere corretto.">
            <a:extLst>
              <a:ext uri="{FF2B5EF4-FFF2-40B4-BE49-F238E27FC236}">
                <a16:creationId xmlns:a16="http://schemas.microsoft.com/office/drawing/2014/main" id="{BD183FCD-4A71-5B87-2183-AAD4FD6F563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1CADC58F-B5FE-8C54-4BEB-16D65362D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7532" y="1393243"/>
            <a:ext cx="9736933" cy="646331"/>
          </a:xfrm>
          <a:noFill/>
        </p:spPr>
        <p:txBody>
          <a:bodyPr wrap="square" lIns="72000" tIns="36000" rIns="72000" bIns="36000" anchor="t" anchorCtr="0">
            <a:spAutoFit/>
          </a:bodyPr>
          <a:lstStyle>
            <a:lvl1pPr>
              <a:defRPr lang="it-IT" sz="2000" cap="all" spc="300" baseline="0" dirty="0">
                <a:solidFill>
                  <a:schemeClr val="accent6"/>
                </a:solidFill>
                <a:latin typeface="Sequel 100 Black 45" panose="020B0503050000020004" pitchFamily="34" charset="77"/>
                <a:ea typeface="+mn-ea"/>
                <a:cs typeface="Arial" panose="020B0604020202020204" pitchFamily="34" charset="0"/>
              </a:defRPr>
            </a:lvl1pPr>
          </a:lstStyle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it-IT"/>
              <a:t>Fare clic per modificare lo stile del titolo dello schema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4D0AD568-0840-3DE0-B6DE-5A4E7DE5707D}"/>
              </a:ext>
            </a:extLst>
          </p:cNvPr>
          <p:cNvSpPr txBox="1"/>
          <p:nvPr userDrawn="1"/>
        </p:nvSpPr>
        <p:spPr>
          <a:xfrm>
            <a:off x="971094" y="554038"/>
            <a:ext cx="399714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800" b="1" kern="0" spc="600">
                <a:solidFill>
                  <a:schemeClr val="accent6"/>
                </a:solidFill>
                <a:latin typeface="Sequel 100 Black 45" panose="020B0503050000020004" pitchFamily="34" charset="77"/>
              </a:rPr>
              <a:t>NEW ALFA ROMEO TONALE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D36D56F3-593F-97B2-07FE-AE200495705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51" y="443379"/>
            <a:ext cx="431466" cy="437218"/>
          </a:xfrm>
          <a:prstGeom prst="rect">
            <a:avLst/>
          </a:prstGeom>
        </p:spPr>
      </p:pic>
      <p:pic>
        <p:nvPicPr>
          <p:cNvPr id="10" name="Immagine 9" descr="Immagine che contiene nero, oscurità&#10;&#10;Il contenuto generato dall'IA potrebbe non essere corretto.">
            <a:extLst>
              <a:ext uri="{FF2B5EF4-FFF2-40B4-BE49-F238E27FC236}">
                <a16:creationId xmlns:a16="http://schemas.microsoft.com/office/drawing/2014/main" id="{BF328AEC-2678-BAEA-4B10-18AC5A9E54F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83261" y="307975"/>
            <a:ext cx="738188" cy="709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Gruppo 10">
            <a:extLst>
              <a:ext uri="{FF2B5EF4-FFF2-40B4-BE49-F238E27FC236}">
                <a16:creationId xmlns:a16="http://schemas.microsoft.com/office/drawing/2014/main" id="{A8C83F1F-0814-098E-2126-B9ED8D17A2C5}"/>
              </a:ext>
            </a:extLst>
          </p:cNvPr>
          <p:cNvGrpSpPr/>
          <p:nvPr userDrawn="1"/>
        </p:nvGrpSpPr>
        <p:grpSpPr>
          <a:xfrm>
            <a:off x="-1" y="1202864"/>
            <a:ext cx="12192001" cy="89870"/>
            <a:chOff x="-1" y="4253665"/>
            <a:chExt cx="12192001" cy="89870"/>
          </a:xfrm>
        </p:grpSpPr>
        <p:cxnSp>
          <p:nvCxnSpPr>
            <p:cNvPr id="12" name="Connettore 1 11">
              <a:extLst>
                <a:ext uri="{FF2B5EF4-FFF2-40B4-BE49-F238E27FC236}">
                  <a16:creationId xmlns:a16="http://schemas.microsoft.com/office/drawing/2014/main" id="{D2B0CF0D-CBC2-6DEC-44C3-34E9E251AD10}"/>
                </a:ext>
              </a:extLst>
            </p:cNvPr>
            <p:cNvCxnSpPr>
              <a:cxnSpLocks/>
              <a:stCxn id="13" idx="1"/>
            </p:cNvCxnSpPr>
            <p:nvPr userDrawn="1"/>
          </p:nvCxnSpPr>
          <p:spPr>
            <a:xfrm flipV="1">
              <a:off x="-1" y="4291312"/>
              <a:ext cx="11183262" cy="12623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ttangolo 12">
              <a:extLst>
                <a:ext uri="{FF2B5EF4-FFF2-40B4-BE49-F238E27FC236}">
                  <a16:creationId xmlns:a16="http://schemas.microsoft.com/office/drawing/2014/main" id="{08263E50-7E1E-6A81-6DD6-F95AA549F4A4}"/>
                </a:ext>
              </a:extLst>
            </p:cNvPr>
            <p:cNvSpPr/>
            <p:nvPr userDrawn="1"/>
          </p:nvSpPr>
          <p:spPr>
            <a:xfrm>
              <a:off x="-1" y="426433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rgbClr val="BA0816"/>
                </a:solidFill>
              </a:endParaRPr>
            </a:p>
          </p:txBody>
        </p:sp>
        <p:sp>
          <p:nvSpPr>
            <p:cNvPr id="14" name="Rettangolo 13">
              <a:extLst>
                <a:ext uri="{FF2B5EF4-FFF2-40B4-BE49-F238E27FC236}">
                  <a16:creationId xmlns:a16="http://schemas.microsoft.com/office/drawing/2014/main" id="{DE51850B-C137-D0BD-8034-C3AE64D569BA}"/>
                </a:ext>
              </a:extLst>
            </p:cNvPr>
            <p:cNvSpPr/>
            <p:nvPr userDrawn="1"/>
          </p:nvSpPr>
          <p:spPr>
            <a:xfrm>
              <a:off x="10964466" y="425366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18" name="Segnaposto numero diapositiva 5">
            <a:extLst>
              <a:ext uri="{FF2B5EF4-FFF2-40B4-BE49-F238E27FC236}">
                <a16:creationId xmlns:a16="http://schemas.microsoft.com/office/drawing/2014/main" id="{87B20773-4C4E-6E44-AD18-2CB6B3B030DA}"/>
              </a:ext>
            </a:extLst>
          </p:cNvPr>
          <p:cNvSpPr txBox="1">
            <a:spLocks/>
          </p:cNvSpPr>
          <p:nvPr userDrawn="1"/>
        </p:nvSpPr>
        <p:spPr>
          <a:xfrm>
            <a:off x="899230" y="6422139"/>
            <a:ext cx="5715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it-IT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lang="it-IT" sz="1200" kern="1200" smtClean="0">
                <a:solidFill>
                  <a:srgbClr val="BA0816"/>
                </a:solidFill>
                <a:latin typeface="Sequel 100 Black 45" panose="020B05030500000200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9pPr>
          </a:lstStyle>
          <a:p>
            <a:pPr algn="l" eaLnBrk="1" hangingPunct="1"/>
            <a:fld id="{094274B4-52BF-4BE4-A31A-21EA16AB84C3}" type="slidenum">
              <a:rPr lang="en-US" smtClean="0">
                <a:solidFill>
                  <a:schemeClr val="accent1"/>
                </a:solidFill>
              </a:rPr>
              <a:pPr algn="l" eaLnBrk="1" hangingPunct="1"/>
              <a:t>‹N›</a:t>
            </a:fld>
            <a:endParaRPr lang="en-US">
              <a:solidFill>
                <a:schemeClr val="accent1"/>
              </a:solidFill>
            </a:endParaRPr>
          </a:p>
        </p:txBody>
      </p:sp>
      <p:pic>
        <p:nvPicPr>
          <p:cNvPr id="19" name="s69699b2521e4bd8adf48730de2f7548">
            <a:extLst>
              <a:ext uri="{FF2B5EF4-FFF2-40B4-BE49-F238E27FC236}">
                <a16:creationId xmlns:a16="http://schemas.microsoft.com/office/drawing/2014/main" id="{5E8F2C76-D97F-0CB2-C12E-E01027F127D9}"/>
              </a:ext>
            </a:extLst>
          </p:cNvPr>
          <p:cNvPicPr>
            <a:picLocks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400000">
            <a:off x="229548" y="6354813"/>
            <a:ext cx="499776" cy="499776"/>
          </a:xfrm>
          <a:prstGeom prst="rect">
            <a:avLst/>
          </a:prstGeom>
        </p:spPr>
      </p:pic>
      <p:pic>
        <p:nvPicPr>
          <p:cNvPr id="31" name="Immagine 30">
            <a:extLst>
              <a:ext uri="{FF2B5EF4-FFF2-40B4-BE49-F238E27FC236}">
                <a16:creationId xmlns:a16="http://schemas.microsoft.com/office/drawing/2014/main" id="{75A31C7D-6A1D-428A-90BC-A2D86F2AFB4B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rcRect/>
          <a:stretch/>
        </p:blipFill>
        <p:spPr>
          <a:xfrm>
            <a:off x="6256002" y="6426430"/>
            <a:ext cx="356543" cy="356543"/>
          </a:xfrm>
          <a:prstGeom prst="rect">
            <a:avLst/>
          </a:prstGeom>
        </p:spPr>
      </p:pic>
      <p:pic>
        <p:nvPicPr>
          <p:cNvPr id="32" name="Immagine 31">
            <a:extLst>
              <a:ext uri="{FF2B5EF4-FFF2-40B4-BE49-F238E27FC236}">
                <a16:creationId xmlns:a16="http://schemas.microsoft.com/office/drawing/2014/main" id="{B297DDF8-AFA8-F852-9173-90650001DCD3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rcRect/>
          <a:stretch/>
        </p:blipFill>
        <p:spPr>
          <a:xfrm flipH="1">
            <a:off x="5579455" y="6426430"/>
            <a:ext cx="356543" cy="35654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094197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Immagine che contiene rosso, Bordeaux&#10;&#10;Il contenuto generato dall'IA potrebbe non essere corretto.">
            <a:extLst>
              <a:ext uri="{FF2B5EF4-FFF2-40B4-BE49-F238E27FC236}">
                <a16:creationId xmlns:a16="http://schemas.microsoft.com/office/drawing/2014/main" id="{BD183FCD-4A71-5B87-2183-AAD4FD6F563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magine 4" descr="Immagine che contiene invertebrato, acquario, medusa, idrozoi&#10;&#10;Il contenuto generato dall'IA potrebbe non essere corretto.">
            <a:extLst>
              <a:ext uri="{FF2B5EF4-FFF2-40B4-BE49-F238E27FC236}">
                <a16:creationId xmlns:a16="http://schemas.microsoft.com/office/drawing/2014/main" id="{0559948A-78F8-8F1E-96E4-EC1247A3AD8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12541" r="55460"/>
          <a:stretch>
            <a:fillRect/>
          </a:stretch>
        </p:blipFill>
        <p:spPr>
          <a:xfrm flipH="1">
            <a:off x="9001125" y="1247776"/>
            <a:ext cx="3190874" cy="5610224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1CADC58F-B5FE-8C54-4BEB-16D65362D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775" y="2293199"/>
            <a:ext cx="8763000" cy="646331"/>
          </a:xfrm>
          <a:noFill/>
        </p:spPr>
        <p:txBody>
          <a:bodyPr wrap="square" anchor="t">
            <a:spAutoFit/>
          </a:bodyPr>
          <a:lstStyle>
            <a:lvl1pPr>
              <a:defRPr lang="it-IT" dirty="0">
                <a:solidFill>
                  <a:schemeClr val="accent6"/>
                </a:solidFill>
              </a:defRPr>
            </a:lvl1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61EE716-D689-9D52-5DFA-F93E13511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4" y="3142758"/>
            <a:ext cx="8762999" cy="315527"/>
          </a:xfrm>
          <a:noFill/>
        </p:spPr>
        <p:txBody>
          <a:bodyPr wrap="square" lIns="72000" tIns="36000" rIns="72000" bIns="36000" anchor="t">
            <a:spAutoFit/>
          </a:bodyPr>
          <a:lstStyle>
            <a:lvl1pPr marL="0" indent="0">
              <a:lnSpc>
                <a:spcPct val="150000"/>
              </a:lnSpc>
              <a:buNone/>
              <a:defRPr lang="it-IT" sz="1200" dirty="0" smtClean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eaLnBrk="0" fontAlgn="base" hangingPunct="0">
              <a:spcBef>
                <a:spcPct val="0"/>
              </a:spcBef>
              <a:spcAft>
                <a:spcPts val="1200"/>
              </a:spcAft>
            </a:pPr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CBC02AF-F6EA-580E-A3C7-2293D6EE3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9230" y="6421159"/>
            <a:ext cx="571500" cy="365125"/>
          </a:xfrm>
        </p:spPr>
        <p:txBody>
          <a:bodyPr vert="horz" lIns="0" tIns="0" rIns="0" bIns="0" rtlCol="0" anchor="ctr"/>
          <a:lstStyle>
            <a:lvl1pPr>
              <a:defRPr lang="it-IT" smtClean="0">
                <a:solidFill>
                  <a:schemeClr val="accent1"/>
                </a:solidFill>
                <a:latin typeface="Sequel 100 Black 45" panose="020B0503050000020004" pitchFamily="34" charset="0"/>
              </a:defRPr>
            </a:lvl1pPr>
          </a:lstStyle>
          <a:p>
            <a:pPr algn="l" eaLnBrk="1" hangingPunct="1"/>
            <a:fld id="{094274B4-52BF-4BE4-A31A-21EA16AB84C3}" type="slidenum">
              <a:rPr lang="en-US" smtClean="0"/>
              <a:pPr algn="l" eaLnBrk="1" hangingPunct="1"/>
              <a:t>‹N›</a:t>
            </a:fld>
            <a:endParaRPr lang="en-US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4D0AD568-0840-3DE0-B6DE-5A4E7DE5707D}"/>
              </a:ext>
            </a:extLst>
          </p:cNvPr>
          <p:cNvSpPr txBox="1"/>
          <p:nvPr userDrawn="1"/>
        </p:nvSpPr>
        <p:spPr>
          <a:xfrm>
            <a:off x="971094" y="554038"/>
            <a:ext cx="399714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800" b="1" kern="0" spc="600">
                <a:solidFill>
                  <a:schemeClr val="accent6"/>
                </a:solidFill>
                <a:latin typeface="Sequel 100 Black 45" panose="020B0503050000020004" pitchFamily="34" charset="77"/>
              </a:rPr>
              <a:t>NEW ALFA ROMEO TONALE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D36D56F3-593F-97B2-07FE-AE200495705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51" y="443379"/>
            <a:ext cx="431466" cy="437218"/>
          </a:xfrm>
          <a:prstGeom prst="rect">
            <a:avLst/>
          </a:prstGeom>
        </p:spPr>
      </p:pic>
      <p:pic>
        <p:nvPicPr>
          <p:cNvPr id="10" name="Immagine 9" descr="Immagine che contiene nero, oscurità&#10;&#10;Il contenuto generato dall'IA potrebbe non essere corretto.">
            <a:extLst>
              <a:ext uri="{FF2B5EF4-FFF2-40B4-BE49-F238E27FC236}">
                <a16:creationId xmlns:a16="http://schemas.microsoft.com/office/drawing/2014/main" id="{BF328AEC-2678-BAEA-4B10-18AC5A9E54F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83261" y="307975"/>
            <a:ext cx="738188" cy="70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s69699b2521e4bd8adf48730de2f7548">
            <a:extLst>
              <a:ext uri="{FF2B5EF4-FFF2-40B4-BE49-F238E27FC236}">
                <a16:creationId xmlns:a16="http://schemas.microsoft.com/office/drawing/2014/main" id="{3B7BE928-84BC-BB2B-661A-6D6512165029}"/>
              </a:ext>
            </a:extLst>
          </p:cNvPr>
          <p:cNvPicPr>
            <a:picLocks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5400000">
            <a:off x="229548" y="6354813"/>
            <a:ext cx="499776" cy="499776"/>
          </a:xfrm>
          <a:prstGeom prst="rect">
            <a:avLst/>
          </a:prstGeom>
        </p:spPr>
      </p:pic>
      <p:pic>
        <p:nvPicPr>
          <p:cNvPr id="25" name="Immagine 24">
            <a:extLst>
              <a:ext uri="{FF2B5EF4-FFF2-40B4-BE49-F238E27FC236}">
                <a16:creationId xmlns:a16="http://schemas.microsoft.com/office/drawing/2014/main" id="{F56FDAE1-DE05-39E0-AE55-D18CA90495E4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rcRect/>
          <a:stretch/>
        </p:blipFill>
        <p:spPr>
          <a:xfrm>
            <a:off x="6256002" y="6426430"/>
            <a:ext cx="356543" cy="356543"/>
          </a:xfrm>
          <a:prstGeom prst="rect">
            <a:avLst/>
          </a:prstGeom>
        </p:spPr>
      </p:pic>
      <p:pic>
        <p:nvPicPr>
          <p:cNvPr id="26" name="Immagine 25">
            <a:extLst>
              <a:ext uri="{FF2B5EF4-FFF2-40B4-BE49-F238E27FC236}">
                <a16:creationId xmlns:a16="http://schemas.microsoft.com/office/drawing/2014/main" id="{770D7F87-EE08-A2CC-FBFE-16F623EB2584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rcRect/>
          <a:stretch/>
        </p:blipFill>
        <p:spPr>
          <a:xfrm flipH="1">
            <a:off x="5579455" y="6426430"/>
            <a:ext cx="356543" cy="356543"/>
          </a:xfrm>
          <a:prstGeom prst="rect">
            <a:avLst/>
          </a:prstGeom>
        </p:spPr>
      </p:pic>
      <p:grpSp>
        <p:nvGrpSpPr>
          <p:cNvPr id="27" name="Gruppo 26">
            <a:extLst>
              <a:ext uri="{FF2B5EF4-FFF2-40B4-BE49-F238E27FC236}">
                <a16:creationId xmlns:a16="http://schemas.microsoft.com/office/drawing/2014/main" id="{8390C3A2-FD38-E0E9-A0FC-D29D0171AE68}"/>
              </a:ext>
            </a:extLst>
          </p:cNvPr>
          <p:cNvGrpSpPr/>
          <p:nvPr userDrawn="1"/>
        </p:nvGrpSpPr>
        <p:grpSpPr>
          <a:xfrm>
            <a:off x="-1" y="1202864"/>
            <a:ext cx="12192001" cy="89870"/>
            <a:chOff x="-1" y="4253665"/>
            <a:chExt cx="12192001" cy="89870"/>
          </a:xfrm>
        </p:grpSpPr>
        <p:cxnSp>
          <p:nvCxnSpPr>
            <p:cNvPr id="28" name="Connettore 1 11">
              <a:extLst>
                <a:ext uri="{FF2B5EF4-FFF2-40B4-BE49-F238E27FC236}">
                  <a16:creationId xmlns:a16="http://schemas.microsoft.com/office/drawing/2014/main" id="{451542FF-B827-D8C7-13D0-14FBD9F2347B}"/>
                </a:ext>
              </a:extLst>
            </p:cNvPr>
            <p:cNvCxnSpPr>
              <a:cxnSpLocks/>
              <a:stCxn id="29" idx="1"/>
            </p:cNvCxnSpPr>
            <p:nvPr userDrawn="1"/>
          </p:nvCxnSpPr>
          <p:spPr>
            <a:xfrm flipV="1">
              <a:off x="-1" y="4291312"/>
              <a:ext cx="11183262" cy="12623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ttangolo 28">
              <a:extLst>
                <a:ext uri="{FF2B5EF4-FFF2-40B4-BE49-F238E27FC236}">
                  <a16:creationId xmlns:a16="http://schemas.microsoft.com/office/drawing/2014/main" id="{5A8B4E8E-24BD-2206-6F1A-A807F21FB799}"/>
                </a:ext>
              </a:extLst>
            </p:cNvPr>
            <p:cNvSpPr/>
            <p:nvPr userDrawn="1"/>
          </p:nvSpPr>
          <p:spPr>
            <a:xfrm>
              <a:off x="-1" y="426433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rgbClr val="BA0816"/>
                </a:solidFill>
              </a:endParaRPr>
            </a:p>
          </p:txBody>
        </p:sp>
        <p:sp>
          <p:nvSpPr>
            <p:cNvPr id="30" name="Rettangolo 29">
              <a:extLst>
                <a:ext uri="{FF2B5EF4-FFF2-40B4-BE49-F238E27FC236}">
                  <a16:creationId xmlns:a16="http://schemas.microsoft.com/office/drawing/2014/main" id="{C038A8E6-456A-4735-0F91-A41AF72E7E82}"/>
                </a:ext>
              </a:extLst>
            </p:cNvPr>
            <p:cNvSpPr/>
            <p:nvPr userDrawn="1"/>
          </p:nvSpPr>
          <p:spPr>
            <a:xfrm>
              <a:off x="10964466" y="425366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2750273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9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Immagine che contiene rosso, Bordeaux&#10;&#10;Il contenuto generato dall'IA potrebbe non essere corretto.">
            <a:extLst>
              <a:ext uri="{FF2B5EF4-FFF2-40B4-BE49-F238E27FC236}">
                <a16:creationId xmlns:a16="http://schemas.microsoft.com/office/drawing/2014/main" id="{BD183FCD-4A71-5B87-2183-AAD4FD6F563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1CADC58F-B5FE-8C54-4BEB-16D65362D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775" y="2293199"/>
            <a:ext cx="8763000" cy="646331"/>
          </a:xfrm>
          <a:noFill/>
        </p:spPr>
        <p:txBody>
          <a:bodyPr wrap="square" anchor="t">
            <a:spAutoFit/>
          </a:bodyPr>
          <a:lstStyle>
            <a:lvl1pPr>
              <a:defRPr lang="it-IT" dirty="0">
                <a:solidFill>
                  <a:schemeClr val="accent6"/>
                </a:solidFill>
              </a:defRPr>
            </a:lvl1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61EE716-D689-9D52-5DFA-F93E13511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4" y="3142758"/>
            <a:ext cx="8762999" cy="315527"/>
          </a:xfrm>
          <a:noFill/>
        </p:spPr>
        <p:txBody>
          <a:bodyPr wrap="square" lIns="72000" tIns="36000" rIns="72000" bIns="36000" anchor="t">
            <a:spAutoFit/>
          </a:bodyPr>
          <a:lstStyle>
            <a:lvl1pPr marL="0" indent="0">
              <a:lnSpc>
                <a:spcPct val="150000"/>
              </a:lnSpc>
              <a:buNone/>
              <a:defRPr lang="it-IT" sz="1200" dirty="0" smtClean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eaLnBrk="0" fontAlgn="base" hangingPunct="0">
              <a:spcBef>
                <a:spcPct val="0"/>
              </a:spcBef>
              <a:spcAft>
                <a:spcPts val="1200"/>
              </a:spcAft>
            </a:pPr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CBC02AF-F6EA-580E-A3C7-2293D6EE3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9230" y="6421159"/>
            <a:ext cx="571500" cy="365125"/>
          </a:xfrm>
        </p:spPr>
        <p:txBody>
          <a:bodyPr vert="horz" lIns="0" tIns="0" rIns="0" bIns="0" rtlCol="0" anchor="ctr"/>
          <a:lstStyle>
            <a:lvl1pPr>
              <a:defRPr lang="it-IT" smtClean="0">
                <a:solidFill>
                  <a:schemeClr val="accent1"/>
                </a:solidFill>
                <a:latin typeface="Sequel 100 Black 45" panose="020B0503050000020004" pitchFamily="34" charset="0"/>
              </a:defRPr>
            </a:lvl1pPr>
          </a:lstStyle>
          <a:p>
            <a:pPr algn="l" eaLnBrk="1" hangingPunct="1"/>
            <a:fld id="{094274B4-52BF-4BE4-A31A-21EA16AB84C3}" type="slidenum">
              <a:rPr lang="en-US" smtClean="0"/>
              <a:pPr algn="l" eaLnBrk="1" hangingPunct="1"/>
              <a:t>‹N›</a:t>
            </a:fld>
            <a:endParaRPr lang="en-US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4D0AD568-0840-3DE0-B6DE-5A4E7DE5707D}"/>
              </a:ext>
            </a:extLst>
          </p:cNvPr>
          <p:cNvSpPr txBox="1"/>
          <p:nvPr userDrawn="1"/>
        </p:nvSpPr>
        <p:spPr>
          <a:xfrm>
            <a:off x="971094" y="554038"/>
            <a:ext cx="399714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800" b="1" kern="0" spc="600">
                <a:solidFill>
                  <a:schemeClr val="accent6"/>
                </a:solidFill>
                <a:latin typeface="Sequel 100 Black 45" panose="020B0503050000020004" pitchFamily="34" charset="77"/>
              </a:rPr>
              <a:t>NEW ALFA ROMEO TONALE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D36D56F3-593F-97B2-07FE-AE200495705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51" y="443379"/>
            <a:ext cx="431466" cy="437218"/>
          </a:xfrm>
          <a:prstGeom prst="rect">
            <a:avLst/>
          </a:prstGeom>
        </p:spPr>
      </p:pic>
      <p:pic>
        <p:nvPicPr>
          <p:cNvPr id="10" name="Immagine 9" descr="Immagine che contiene nero, oscurità&#10;&#10;Il contenuto generato dall'IA potrebbe non essere corretto.">
            <a:extLst>
              <a:ext uri="{FF2B5EF4-FFF2-40B4-BE49-F238E27FC236}">
                <a16:creationId xmlns:a16="http://schemas.microsoft.com/office/drawing/2014/main" id="{BF328AEC-2678-BAEA-4B10-18AC5A9E54F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83261" y="307975"/>
            <a:ext cx="738188" cy="70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s69699b2521e4bd8adf48730de2f7548">
            <a:extLst>
              <a:ext uri="{FF2B5EF4-FFF2-40B4-BE49-F238E27FC236}">
                <a16:creationId xmlns:a16="http://schemas.microsoft.com/office/drawing/2014/main" id="{3B7BE928-84BC-BB2B-661A-6D6512165029}"/>
              </a:ext>
            </a:extLst>
          </p:cNvPr>
          <p:cNvPicPr>
            <a:picLocks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400000">
            <a:off x="229548" y="6354813"/>
            <a:ext cx="499776" cy="499776"/>
          </a:xfrm>
          <a:prstGeom prst="rect">
            <a:avLst/>
          </a:prstGeom>
        </p:spPr>
      </p:pic>
      <p:pic>
        <p:nvPicPr>
          <p:cNvPr id="25" name="Immagine 24">
            <a:extLst>
              <a:ext uri="{FF2B5EF4-FFF2-40B4-BE49-F238E27FC236}">
                <a16:creationId xmlns:a16="http://schemas.microsoft.com/office/drawing/2014/main" id="{F56FDAE1-DE05-39E0-AE55-D18CA90495E4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rcRect/>
          <a:stretch/>
        </p:blipFill>
        <p:spPr>
          <a:xfrm>
            <a:off x="6256002" y="6426430"/>
            <a:ext cx="356543" cy="356543"/>
          </a:xfrm>
          <a:prstGeom prst="rect">
            <a:avLst/>
          </a:prstGeom>
        </p:spPr>
      </p:pic>
      <p:pic>
        <p:nvPicPr>
          <p:cNvPr id="26" name="Immagine 25">
            <a:extLst>
              <a:ext uri="{FF2B5EF4-FFF2-40B4-BE49-F238E27FC236}">
                <a16:creationId xmlns:a16="http://schemas.microsoft.com/office/drawing/2014/main" id="{770D7F87-EE08-A2CC-FBFE-16F623EB2584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rcRect/>
          <a:stretch/>
        </p:blipFill>
        <p:spPr>
          <a:xfrm flipH="1">
            <a:off x="5579455" y="6426430"/>
            <a:ext cx="356543" cy="356543"/>
          </a:xfrm>
          <a:prstGeom prst="rect">
            <a:avLst/>
          </a:prstGeom>
        </p:spPr>
      </p:pic>
      <p:grpSp>
        <p:nvGrpSpPr>
          <p:cNvPr id="27" name="Gruppo 26">
            <a:extLst>
              <a:ext uri="{FF2B5EF4-FFF2-40B4-BE49-F238E27FC236}">
                <a16:creationId xmlns:a16="http://schemas.microsoft.com/office/drawing/2014/main" id="{8390C3A2-FD38-E0E9-A0FC-D29D0171AE68}"/>
              </a:ext>
            </a:extLst>
          </p:cNvPr>
          <p:cNvGrpSpPr/>
          <p:nvPr userDrawn="1"/>
        </p:nvGrpSpPr>
        <p:grpSpPr>
          <a:xfrm>
            <a:off x="-1" y="1202864"/>
            <a:ext cx="12192001" cy="89870"/>
            <a:chOff x="-1" y="4253665"/>
            <a:chExt cx="12192001" cy="89870"/>
          </a:xfrm>
        </p:grpSpPr>
        <p:cxnSp>
          <p:nvCxnSpPr>
            <p:cNvPr id="28" name="Connettore 1 11">
              <a:extLst>
                <a:ext uri="{FF2B5EF4-FFF2-40B4-BE49-F238E27FC236}">
                  <a16:creationId xmlns:a16="http://schemas.microsoft.com/office/drawing/2014/main" id="{451542FF-B827-D8C7-13D0-14FBD9F2347B}"/>
                </a:ext>
              </a:extLst>
            </p:cNvPr>
            <p:cNvCxnSpPr>
              <a:cxnSpLocks/>
              <a:stCxn id="29" idx="1"/>
            </p:cNvCxnSpPr>
            <p:nvPr userDrawn="1"/>
          </p:nvCxnSpPr>
          <p:spPr>
            <a:xfrm flipV="1">
              <a:off x="-1" y="4291312"/>
              <a:ext cx="11183262" cy="12623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ttangolo 28">
              <a:extLst>
                <a:ext uri="{FF2B5EF4-FFF2-40B4-BE49-F238E27FC236}">
                  <a16:creationId xmlns:a16="http://schemas.microsoft.com/office/drawing/2014/main" id="{5A8B4E8E-24BD-2206-6F1A-A807F21FB799}"/>
                </a:ext>
              </a:extLst>
            </p:cNvPr>
            <p:cNvSpPr/>
            <p:nvPr userDrawn="1"/>
          </p:nvSpPr>
          <p:spPr>
            <a:xfrm>
              <a:off x="-1" y="426433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rgbClr val="BA0816"/>
                </a:solidFill>
              </a:endParaRPr>
            </a:p>
          </p:txBody>
        </p:sp>
        <p:sp>
          <p:nvSpPr>
            <p:cNvPr id="30" name="Rettangolo 29">
              <a:extLst>
                <a:ext uri="{FF2B5EF4-FFF2-40B4-BE49-F238E27FC236}">
                  <a16:creationId xmlns:a16="http://schemas.microsoft.com/office/drawing/2014/main" id="{C038A8E6-456A-4735-0F91-A41AF72E7E82}"/>
                </a:ext>
              </a:extLst>
            </p:cNvPr>
            <p:cNvSpPr/>
            <p:nvPr userDrawn="1"/>
          </p:nvSpPr>
          <p:spPr>
            <a:xfrm>
              <a:off x="10964466" y="425366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6821058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Immagine che contiene rosso, Bordeaux&#10;&#10;Il contenuto generato dall'IA potrebbe non essere corretto.">
            <a:extLst>
              <a:ext uri="{FF2B5EF4-FFF2-40B4-BE49-F238E27FC236}">
                <a16:creationId xmlns:a16="http://schemas.microsoft.com/office/drawing/2014/main" id="{BD183FCD-4A71-5B87-2183-AAD4FD6F563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Segnaposto immagine 6" descr="Immagine che contiene luce, bibita analcolica, candela, oscurità&#10;&#10;Il contenuto generato dall'IA potrebbe non essere corretto.">
            <a:extLst>
              <a:ext uri="{FF2B5EF4-FFF2-40B4-BE49-F238E27FC236}">
                <a16:creationId xmlns:a16="http://schemas.microsoft.com/office/drawing/2014/main" id="{CEF42BA8-8A9A-B43B-0ECA-E4494EE5366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42310" t="4023" r="9415"/>
          <a:stretch>
            <a:fillRect/>
          </a:stretch>
        </p:blipFill>
        <p:spPr>
          <a:xfrm>
            <a:off x="0" y="1252538"/>
            <a:ext cx="6096000" cy="5605462"/>
          </a:xfrm>
          <a:prstGeom prst="rect">
            <a:avLst/>
          </a:prstGeom>
          <a:noFill/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1CADC58F-B5FE-8C54-4BEB-16D65362D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0789" y="2293199"/>
            <a:ext cx="4772472" cy="1200329"/>
          </a:xfrm>
          <a:noFill/>
        </p:spPr>
        <p:txBody>
          <a:bodyPr wrap="square" anchor="t">
            <a:spAutoFit/>
          </a:bodyPr>
          <a:lstStyle>
            <a:lvl1pPr>
              <a:defRPr lang="it-IT" dirty="0">
                <a:solidFill>
                  <a:schemeClr val="accent6"/>
                </a:solidFill>
              </a:defRPr>
            </a:lvl1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61EE716-D689-9D52-5DFA-F93E13511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10788" y="3301113"/>
            <a:ext cx="4553677" cy="257369"/>
          </a:xfrm>
          <a:noFill/>
        </p:spPr>
        <p:txBody>
          <a:bodyPr wrap="square" lIns="72000" tIns="36000" rIns="72000" bIns="36000" anchor="t">
            <a:spAutoFit/>
          </a:bodyPr>
          <a:lstStyle>
            <a:lvl1pPr marL="0" indent="0">
              <a:lnSpc>
                <a:spcPct val="100000"/>
              </a:lnSpc>
              <a:buNone/>
              <a:defRPr lang="it-IT" sz="1200" dirty="0" smtClean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eaLnBrk="0" fontAlgn="base" hangingPunct="0">
              <a:spcBef>
                <a:spcPct val="0"/>
              </a:spcBef>
              <a:spcAft>
                <a:spcPts val="1200"/>
              </a:spcAft>
            </a:pPr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CBC02AF-F6EA-580E-A3C7-2293D6EE3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9230" y="6421159"/>
            <a:ext cx="571500" cy="365125"/>
          </a:xfrm>
        </p:spPr>
        <p:txBody>
          <a:bodyPr vert="horz" lIns="0" tIns="0" rIns="0" bIns="0" rtlCol="0" anchor="ctr"/>
          <a:lstStyle>
            <a:lvl1pPr>
              <a:defRPr lang="it-IT" smtClean="0">
                <a:solidFill>
                  <a:schemeClr val="accent1"/>
                </a:solidFill>
                <a:latin typeface="Sequel 100 Black 45" panose="020B0503050000020004" pitchFamily="34" charset="0"/>
              </a:defRPr>
            </a:lvl1pPr>
          </a:lstStyle>
          <a:p>
            <a:pPr algn="l" eaLnBrk="1" hangingPunct="1"/>
            <a:fld id="{094274B4-52BF-4BE4-A31A-21EA16AB84C3}" type="slidenum">
              <a:rPr lang="en-US" smtClean="0"/>
              <a:pPr algn="l" eaLnBrk="1" hangingPunct="1"/>
              <a:t>‹N›</a:t>
            </a:fld>
            <a:endParaRPr lang="en-US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4D0AD568-0840-3DE0-B6DE-5A4E7DE5707D}"/>
              </a:ext>
            </a:extLst>
          </p:cNvPr>
          <p:cNvSpPr txBox="1"/>
          <p:nvPr userDrawn="1"/>
        </p:nvSpPr>
        <p:spPr>
          <a:xfrm>
            <a:off x="971094" y="554038"/>
            <a:ext cx="399714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800" b="1" kern="0" spc="600">
                <a:solidFill>
                  <a:schemeClr val="accent6"/>
                </a:solidFill>
                <a:latin typeface="Sequel 100 Black 45" panose="020B0503050000020004" pitchFamily="34" charset="77"/>
              </a:rPr>
              <a:t>NEW ALFA ROMEO TONALE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D36D56F3-593F-97B2-07FE-AE200495705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51" y="443379"/>
            <a:ext cx="431466" cy="437218"/>
          </a:xfrm>
          <a:prstGeom prst="rect">
            <a:avLst/>
          </a:prstGeom>
        </p:spPr>
      </p:pic>
      <p:pic>
        <p:nvPicPr>
          <p:cNvPr id="10" name="Immagine 9" descr="Immagine che contiene nero, oscurità&#10;&#10;Il contenuto generato dall'IA potrebbe non essere corretto.">
            <a:extLst>
              <a:ext uri="{FF2B5EF4-FFF2-40B4-BE49-F238E27FC236}">
                <a16:creationId xmlns:a16="http://schemas.microsoft.com/office/drawing/2014/main" id="{BF328AEC-2678-BAEA-4B10-18AC5A9E54F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83261" y="307975"/>
            <a:ext cx="738188" cy="70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s69699b2521e4bd8adf48730de2f7548">
            <a:extLst>
              <a:ext uri="{FF2B5EF4-FFF2-40B4-BE49-F238E27FC236}">
                <a16:creationId xmlns:a16="http://schemas.microsoft.com/office/drawing/2014/main" id="{3B7BE928-84BC-BB2B-661A-6D6512165029}"/>
              </a:ext>
            </a:extLst>
          </p:cNvPr>
          <p:cNvPicPr>
            <a:picLocks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5400000">
            <a:off x="229548" y="6354813"/>
            <a:ext cx="499776" cy="499776"/>
          </a:xfrm>
          <a:prstGeom prst="rect">
            <a:avLst/>
          </a:prstGeom>
        </p:spPr>
      </p:pic>
      <p:pic>
        <p:nvPicPr>
          <p:cNvPr id="16" name="Immagine 15">
            <a:extLst>
              <a:ext uri="{FF2B5EF4-FFF2-40B4-BE49-F238E27FC236}">
                <a16:creationId xmlns:a16="http://schemas.microsoft.com/office/drawing/2014/main" id="{6D854701-2D98-5B67-CFFD-C08FC1B43DB1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rcRect/>
          <a:stretch/>
        </p:blipFill>
        <p:spPr>
          <a:xfrm>
            <a:off x="6256002" y="6426430"/>
            <a:ext cx="356543" cy="356543"/>
          </a:xfrm>
          <a:prstGeom prst="rect">
            <a:avLst/>
          </a:prstGeom>
        </p:spPr>
      </p:pic>
      <p:pic>
        <p:nvPicPr>
          <p:cNvPr id="17" name="Immagine 16">
            <a:extLst>
              <a:ext uri="{FF2B5EF4-FFF2-40B4-BE49-F238E27FC236}">
                <a16:creationId xmlns:a16="http://schemas.microsoft.com/office/drawing/2014/main" id="{6251FD37-B81E-C56E-ECE6-0D6739356ECF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Photocopy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rcRect/>
          <a:stretch/>
        </p:blipFill>
        <p:spPr>
          <a:xfrm flipH="1">
            <a:off x="5579455" y="6426430"/>
            <a:ext cx="356543" cy="356543"/>
          </a:xfrm>
          <a:prstGeom prst="rect">
            <a:avLst/>
          </a:prstGeom>
        </p:spPr>
      </p:pic>
      <p:grpSp>
        <p:nvGrpSpPr>
          <p:cNvPr id="18" name="Gruppo 17">
            <a:extLst>
              <a:ext uri="{FF2B5EF4-FFF2-40B4-BE49-F238E27FC236}">
                <a16:creationId xmlns:a16="http://schemas.microsoft.com/office/drawing/2014/main" id="{75790C83-3560-38F8-9D92-AEC83C136564}"/>
              </a:ext>
            </a:extLst>
          </p:cNvPr>
          <p:cNvGrpSpPr/>
          <p:nvPr userDrawn="1"/>
        </p:nvGrpSpPr>
        <p:grpSpPr>
          <a:xfrm>
            <a:off x="-1" y="1202864"/>
            <a:ext cx="12192001" cy="89870"/>
            <a:chOff x="-1" y="4253665"/>
            <a:chExt cx="12192001" cy="89870"/>
          </a:xfrm>
        </p:grpSpPr>
        <p:cxnSp>
          <p:nvCxnSpPr>
            <p:cNvPr id="19" name="Connettore 1 11">
              <a:extLst>
                <a:ext uri="{FF2B5EF4-FFF2-40B4-BE49-F238E27FC236}">
                  <a16:creationId xmlns:a16="http://schemas.microsoft.com/office/drawing/2014/main" id="{C468FDB0-F668-C7EA-1809-CE6C74537FF1}"/>
                </a:ext>
              </a:extLst>
            </p:cNvPr>
            <p:cNvCxnSpPr>
              <a:cxnSpLocks/>
              <a:stCxn id="20" idx="1"/>
            </p:cNvCxnSpPr>
            <p:nvPr userDrawn="1"/>
          </p:nvCxnSpPr>
          <p:spPr>
            <a:xfrm flipV="1">
              <a:off x="-1" y="4291312"/>
              <a:ext cx="11183262" cy="12623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Rettangolo 19">
              <a:extLst>
                <a:ext uri="{FF2B5EF4-FFF2-40B4-BE49-F238E27FC236}">
                  <a16:creationId xmlns:a16="http://schemas.microsoft.com/office/drawing/2014/main" id="{CEDF5ADF-D35A-7F67-25AD-98CD3CFD2C6E}"/>
                </a:ext>
              </a:extLst>
            </p:cNvPr>
            <p:cNvSpPr/>
            <p:nvPr userDrawn="1"/>
          </p:nvSpPr>
          <p:spPr>
            <a:xfrm>
              <a:off x="-1" y="426433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rgbClr val="BA0816"/>
                </a:solidFill>
              </a:endParaRPr>
            </a:p>
          </p:txBody>
        </p:sp>
        <p:sp>
          <p:nvSpPr>
            <p:cNvPr id="22" name="Rettangolo 21">
              <a:extLst>
                <a:ext uri="{FF2B5EF4-FFF2-40B4-BE49-F238E27FC236}">
                  <a16:creationId xmlns:a16="http://schemas.microsoft.com/office/drawing/2014/main" id="{3EDA6E73-E5A3-9E84-48D7-02779759D7E4}"/>
                </a:ext>
              </a:extLst>
            </p:cNvPr>
            <p:cNvSpPr/>
            <p:nvPr userDrawn="1"/>
          </p:nvSpPr>
          <p:spPr>
            <a:xfrm>
              <a:off x="10964466" y="425366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9206867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olo e contenuto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ettyImages-82652099.jpg" descr="GettyImages-82652099.jpg">
            <a:extLst>
              <a:ext uri="{FF2B5EF4-FFF2-40B4-BE49-F238E27FC236}">
                <a16:creationId xmlns:a16="http://schemas.microsoft.com/office/drawing/2014/main" id="{C2ADF164-2079-AEAA-A2AD-36F302A72EB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1508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1CADC58F-B5FE-8C54-4BEB-16D65362D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7532" y="1393243"/>
            <a:ext cx="9736933" cy="646331"/>
          </a:xfrm>
          <a:noFill/>
        </p:spPr>
        <p:txBody>
          <a:bodyPr wrap="square">
            <a:spAutoFit/>
          </a:bodyPr>
          <a:lstStyle>
            <a:lvl1pPr>
              <a:defRPr lang="it-IT" sz="2000" cap="all" spc="300" baseline="0" dirty="0">
                <a:solidFill>
                  <a:schemeClr val="bg1"/>
                </a:solidFill>
                <a:latin typeface="Sequel 100 Black 45" panose="020B0503050000020004" pitchFamily="34" charset="77"/>
                <a:ea typeface="+mn-ea"/>
                <a:cs typeface="Arial" panose="020B0604020202020204" pitchFamily="34" charset="0"/>
              </a:defRPr>
            </a:lvl1pPr>
          </a:lstStyle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it-IT"/>
              <a:t>Fare clic per modificare lo stile del titolo dello schema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4D0AD568-0840-3DE0-B6DE-5A4E7DE5707D}"/>
              </a:ext>
            </a:extLst>
          </p:cNvPr>
          <p:cNvSpPr txBox="1"/>
          <p:nvPr userDrawn="1"/>
        </p:nvSpPr>
        <p:spPr>
          <a:xfrm>
            <a:off x="971094" y="554038"/>
            <a:ext cx="399714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800" b="1" kern="0" spc="600">
                <a:latin typeface="Sequel 100 Black 45" panose="020B0503050000020004" pitchFamily="34" charset="77"/>
              </a:rPr>
              <a:t>NEW ALFA ROMEO TONALE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1E6FF776-F3CE-195F-87AF-2C088891950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duotone>
              <a:schemeClr val="bg2">
                <a:shade val="45000"/>
                <a:satMod val="135000"/>
              </a:schemeClr>
              <a:prstClr val="white"/>
            </a:duotone>
            <a:lum bright="40000" contrast="-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51" y="443379"/>
            <a:ext cx="431466" cy="437218"/>
          </a:xfrm>
          <a:prstGeom prst="rect">
            <a:avLst/>
          </a:prstGeom>
        </p:spPr>
      </p:pic>
      <p:grpSp>
        <p:nvGrpSpPr>
          <p:cNvPr id="5" name="Gruppo 4">
            <a:extLst>
              <a:ext uri="{FF2B5EF4-FFF2-40B4-BE49-F238E27FC236}">
                <a16:creationId xmlns:a16="http://schemas.microsoft.com/office/drawing/2014/main" id="{25512429-89A0-5D05-E5F5-B4CE2357DB8E}"/>
              </a:ext>
            </a:extLst>
          </p:cNvPr>
          <p:cNvGrpSpPr/>
          <p:nvPr userDrawn="1"/>
        </p:nvGrpSpPr>
        <p:grpSpPr>
          <a:xfrm>
            <a:off x="-1" y="1202864"/>
            <a:ext cx="12192001" cy="89870"/>
            <a:chOff x="-1" y="4253665"/>
            <a:chExt cx="12192001" cy="89870"/>
          </a:xfrm>
        </p:grpSpPr>
        <p:cxnSp>
          <p:nvCxnSpPr>
            <p:cNvPr id="15" name="Connettore 1 11">
              <a:extLst>
                <a:ext uri="{FF2B5EF4-FFF2-40B4-BE49-F238E27FC236}">
                  <a16:creationId xmlns:a16="http://schemas.microsoft.com/office/drawing/2014/main" id="{F67B928A-599B-779B-1A71-56F70402B60F}"/>
                </a:ext>
              </a:extLst>
            </p:cNvPr>
            <p:cNvCxnSpPr>
              <a:cxnSpLocks/>
              <a:stCxn id="16" idx="1"/>
            </p:cNvCxnSpPr>
            <p:nvPr userDrawn="1"/>
          </p:nvCxnSpPr>
          <p:spPr>
            <a:xfrm flipV="1">
              <a:off x="-1" y="4291312"/>
              <a:ext cx="11183262" cy="12623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ttangolo 15">
              <a:extLst>
                <a:ext uri="{FF2B5EF4-FFF2-40B4-BE49-F238E27FC236}">
                  <a16:creationId xmlns:a16="http://schemas.microsoft.com/office/drawing/2014/main" id="{A340A927-0CCD-77D5-0B20-A149E0EEC021}"/>
                </a:ext>
              </a:extLst>
            </p:cNvPr>
            <p:cNvSpPr/>
            <p:nvPr userDrawn="1"/>
          </p:nvSpPr>
          <p:spPr>
            <a:xfrm>
              <a:off x="-1" y="426433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rgbClr val="BA0816"/>
                </a:solidFill>
              </a:endParaRPr>
            </a:p>
          </p:txBody>
        </p:sp>
        <p:sp>
          <p:nvSpPr>
            <p:cNvPr id="17" name="Rettangolo 16">
              <a:extLst>
                <a:ext uri="{FF2B5EF4-FFF2-40B4-BE49-F238E27FC236}">
                  <a16:creationId xmlns:a16="http://schemas.microsoft.com/office/drawing/2014/main" id="{9897CA5D-6BD2-2488-0DEF-FD25DCF7FD03}"/>
                </a:ext>
              </a:extLst>
            </p:cNvPr>
            <p:cNvSpPr/>
            <p:nvPr userDrawn="1"/>
          </p:nvSpPr>
          <p:spPr>
            <a:xfrm>
              <a:off x="10964466" y="425366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E6EC8A58-58AA-118F-D459-B6898C9CDD97}"/>
              </a:ext>
            </a:extLst>
          </p:cNvPr>
          <p:cNvSpPr txBox="1"/>
          <p:nvPr userDrawn="1"/>
        </p:nvSpPr>
        <p:spPr>
          <a:xfrm>
            <a:off x="971095" y="554038"/>
            <a:ext cx="666795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800" b="1" kern="0" spc="600">
                <a:solidFill>
                  <a:schemeClr val="bg1"/>
                </a:solidFill>
                <a:latin typeface="Sequel 100 Black 45" panose="020B0503050000020004" pitchFamily="34" charset="77"/>
              </a:rPr>
              <a:t>NEW ALFA ROMEO TONALE</a:t>
            </a:r>
          </a:p>
        </p:txBody>
      </p:sp>
      <p:pic>
        <p:nvPicPr>
          <p:cNvPr id="19" name="Immagine 18" descr="Immagine che contiene nero, oscurità&#10;&#10;Il contenuto generato dall'IA potrebbe non essere corretto.">
            <a:extLst>
              <a:ext uri="{FF2B5EF4-FFF2-40B4-BE49-F238E27FC236}">
                <a16:creationId xmlns:a16="http://schemas.microsoft.com/office/drawing/2014/main" id="{CBB20D6A-95D1-E706-7E00-A2E40E7C0C4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83261" y="307975"/>
            <a:ext cx="738188" cy="709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Segnaposto numero diapositiva 5">
            <a:extLst>
              <a:ext uri="{FF2B5EF4-FFF2-40B4-BE49-F238E27FC236}">
                <a16:creationId xmlns:a16="http://schemas.microsoft.com/office/drawing/2014/main" id="{B4923580-1818-0A80-5591-1F2CE7C58D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9230" y="6421159"/>
            <a:ext cx="571500" cy="365125"/>
          </a:xfrm>
        </p:spPr>
        <p:txBody>
          <a:bodyPr vert="horz" lIns="0" tIns="0" rIns="0" bIns="0" rtlCol="0" anchor="ctr"/>
          <a:lstStyle>
            <a:lvl1pPr>
              <a:defRPr lang="it-IT" smtClean="0">
                <a:solidFill>
                  <a:srgbClr val="BA0816"/>
                </a:solidFill>
                <a:latin typeface="Sequel 100 Black 45" panose="020B0503050000020004" pitchFamily="34" charset="0"/>
              </a:defRPr>
            </a:lvl1pPr>
          </a:lstStyle>
          <a:p>
            <a:pPr algn="l" eaLnBrk="1" hangingPunct="1"/>
            <a:fld id="{094274B4-52BF-4BE4-A31A-21EA16AB84C3}" type="slidenum">
              <a:rPr lang="en-US" smtClean="0"/>
              <a:pPr algn="l" eaLnBrk="1" hangingPunct="1"/>
              <a:t>‹N›</a:t>
            </a:fld>
            <a:endParaRPr lang="en-US"/>
          </a:p>
        </p:txBody>
      </p:sp>
      <p:pic>
        <p:nvPicPr>
          <p:cNvPr id="21" name="s69699b2521e4bd8adf48730de2f7548">
            <a:extLst>
              <a:ext uri="{FF2B5EF4-FFF2-40B4-BE49-F238E27FC236}">
                <a16:creationId xmlns:a16="http://schemas.microsoft.com/office/drawing/2014/main" id="{98AB2AD3-61BD-941D-2F4C-8A077E571291}"/>
              </a:ext>
            </a:extLst>
          </p:cNvPr>
          <p:cNvPicPr>
            <a:picLocks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5400000">
            <a:off x="229548" y="6354813"/>
            <a:ext cx="499776" cy="499776"/>
          </a:xfrm>
          <a:prstGeom prst="rect">
            <a:avLst/>
          </a:prstGeom>
        </p:spPr>
      </p:pic>
      <p:pic>
        <p:nvPicPr>
          <p:cNvPr id="24" name="Immagine 23">
            <a:extLst>
              <a:ext uri="{FF2B5EF4-FFF2-40B4-BE49-F238E27FC236}">
                <a16:creationId xmlns:a16="http://schemas.microsoft.com/office/drawing/2014/main" id="{7095B6CC-4226-3964-65CF-2F0FD3345D6D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Photocopy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6256002" y="6426430"/>
            <a:ext cx="356543" cy="356543"/>
          </a:xfrm>
          <a:prstGeom prst="rect">
            <a:avLst/>
          </a:prstGeom>
        </p:spPr>
      </p:pic>
      <p:pic>
        <p:nvPicPr>
          <p:cNvPr id="25" name="Immagine 24">
            <a:extLst>
              <a:ext uri="{FF2B5EF4-FFF2-40B4-BE49-F238E27FC236}">
                <a16:creationId xmlns:a16="http://schemas.microsoft.com/office/drawing/2014/main" id="{83F5F973-33C0-5499-BDBD-8A1500A8812C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Photocopy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rcRect/>
          <a:stretch/>
        </p:blipFill>
        <p:spPr>
          <a:xfrm flipH="1">
            <a:off x="5579455" y="6426430"/>
            <a:ext cx="356543" cy="35654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249438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olo e contenuto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CADC58F-B5FE-8C54-4BEB-16D65362D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7532" y="1393243"/>
            <a:ext cx="9736933" cy="646331"/>
          </a:xfrm>
          <a:noFill/>
        </p:spPr>
        <p:txBody>
          <a:bodyPr wrap="square">
            <a:spAutoFit/>
          </a:bodyPr>
          <a:lstStyle>
            <a:lvl1pPr>
              <a:defRPr lang="it-IT" sz="2000" cap="all" spc="300" baseline="0" dirty="0">
                <a:solidFill>
                  <a:schemeClr val="bg1"/>
                </a:solidFill>
                <a:latin typeface="Sequel 100 Black 45" panose="020B0503050000020004" pitchFamily="34" charset="77"/>
                <a:ea typeface="+mn-ea"/>
                <a:cs typeface="Arial" panose="020B0604020202020204" pitchFamily="34" charset="0"/>
              </a:defRPr>
            </a:lvl1pPr>
          </a:lstStyle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it-IT"/>
              <a:t>Fare clic per modificare lo stile del titolo dello schema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4D0AD568-0840-3DE0-B6DE-5A4E7DE5707D}"/>
              </a:ext>
            </a:extLst>
          </p:cNvPr>
          <p:cNvSpPr txBox="1"/>
          <p:nvPr userDrawn="1"/>
        </p:nvSpPr>
        <p:spPr>
          <a:xfrm>
            <a:off x="971094" y="554038"/>
            <a:ext cx="399714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800" b="1" kern="0" spc="600">
                <a:latin typeface="Sequel 100 Black 45" panose="020B0503050000020004" pitchFamily="34" charset="77"/>
              </a:rPr>
              <a:t>NEW ALFA ROMEO TONALE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1E6FF776-F3CE-195F-87AF-2C088891950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51" y="443379"/>
            <a:ext cx="431466" cy="437218"/>
          </a:xfrm>
          <a:prstGeom prst="rect">
            <a:avLst/>
          </a:prstGeom>
        </p:spPr>
      </p:pic>
      <p:grpSp>
        <p:nvGrpSpPr>
          <p:cNvPr id="5" name="Gruppo 4">
            <a:extLst>
              <a:ext uri="{FF2B5EF4-FFF2-40B4-BE49-F238E27FC236}">
                <a16:creationId xmlns:a16="http://schemas.microsoft.com/office/drawing/2014/main" id="{25512429-89A0-5D05-E5F5-B4CE2357DB8E}"/>
              </a:ext>
            </a:extLst>
          </p:cNvPr>
          <p:cNvGrpSpPr/>
          <p:nvPr userDrawn="1"/>
        </p:nvGrpSpPr>
        <p:grpSpPr>
          <a:xfrm>
            <a:off x="-1" y="1202864"/>
            <a:ext cx="12192001" cy="89870"/>
            <a:chOff x="-1" y="4253665"/>
            <a:chExt cx="12192001" cy="89870"/>
          </a:xfrm>
        </p:grpSpPr>
        <p:cxnSp>
          <p:nvCxnSpPr>
            <p:cNvPr id="15" name="Connettore 1 11">
              <a:extLst>
                <a:ext uri="{FF2B5EF4-FFF2-40B4-BE49-F238E27FC236}">
                  <a16:creationId xmlns:a16="http://schemas.microsoft.com/office/drawing/2014/main" id="{F67B928A-599B-779B-1A71-56F70402B60F}"/>
                </a:ext>
              </a:extLst>
            </p:cNvPr>
            <p:cNvCxnSpPr>
              <a:cxnSpLocks/>
              <a:stCxn id="16" idx="1"/>
            </p:cNvCxnSpPr>
            <p:nvPr userDrawn="1"/>
          </p:nvCxnSpPr>
          <p:spPr>
            <a:xfrm flipV="1">
              <a:off x="-1" y="4291312"/>
              <a:ext cx="11183262" cy="12623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ttangolo 15">
              <a:extLst>
                <a:ext uri="{FF2B5EF4-FFF2-40B4-BE49-F238E27FC236}">
                  <a16:creationId xmlns:a16="http://schemas.microsoft.com/office/drawing/2014/main" id="{A340A927-0CCD-77D5-0B20-A149E0EEC021}"/>
                </a:ext>
              </a:extLst>
            </p:cNvPr>
            <p:cNvSpPr/>
            <p:nvPr userDrawn="1"/>
          </p:nvSpPr>
          <p:spPr>
            <a:xfrm>
              <a:off x="-1" y="426433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rgbClr val="BA0816"/>
                </a:solidFill>
              </a:endParaRPr>
            </a:p>
          </p:txBody>
        </p:sp>
        <p:sp>
          <p:nvSpPr>
            <p:cNvPr id="17" name="Rettangolo 16">
              <a:extLst>
                <a:ext uri="{FF2B5EF4-FFF2-40B4-BE49-F238E27FC236}">
                  <a16:creationId xmlns:a16="http://schemas.microsoft.com/office/drawing/2014/main" id="{9897CA5D-6BD2-2488-0DEF-FD25DCF7FD03}"/>
                </a:ext>
              </a:extLst>
            </p:cNvPr>
            <p:cNvSpPr/>
            <p:nvPr userDrawn="1"/>
          </p:nvSpPr>
          <p:spPr>
            <a:xfrm>
              <a:off x="10964466" y="425366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E6EC8A58-58AA-118F-D459-B6898C9CDD97}"/>
              </a:ext>
            </a:extLst>
          </p:cNvPr>
          <p:cNvSpPr txBox="1"/>
          <p:nvPr userDrawn="1"/>
        </p:nvSpPr>
        <p:spPr>
          <a:xfrm>
            <a:off x="971095" y="554038"/>
            <a:ext cx="666795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800" b="1" kern="0" spc="600">
                <a:solidFill>
                  <a:schemeClr val="bg1"/>
                </a:solidFill>
                <a:latin typeface="Sequel 100 Black 45" panose="020B0503050000020004" pitchFamily="34" charset="77"/>
              </a:rPr>
              <a:t>NEW ALFA ROMEO TONALE</a:t>
            </a:r>
          </a:p>
        </p:txBody>
      </p:sp>
      <p:pic>
        <p:nvPicPr>
          <p:cNvPr id="19" name="Immagine 18" descr="Immagine che contiene nero, oscurità&#10;&#10;Il contenuto generato dall'IA potrebbe non essere corretto.">
            <a:extLst>
              <a:ext uri="{FF2B5EF4-FFF2-40B4-BE49-F238E27FC236}">
                <a16:creationId xmlns:a16="http://schemas.microsoft.com/office/drawing/2014/main" id="{CBB20D6A-95D1-E706-7E00-A2E40E7C0C4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83261" y="307975"/>
            <a:ext cx="738188" cy="709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Segnaposto numero diapositiva 5">
            <a:extLst>
              <a:ext uri="{FF2B5EF4-FFF2-40B4-BE49-F238E27FC236}">
                <a16:creationId xmlns:a16="http://schemas.microsoft.com/office/drawing/2014/main" id="{B4923580-1818-0A80-5591-1F2CE7C58D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9230" y="6421159"/>
            <a:ext cx="571500" cy="365125"/>
          </a:xfrm>
        </p:spPr>
        <p:txBody>
          <a:bodyPr vert="horz" lIns="0" tIns="0" rIns="0" bIns="0" rtlCol="0" anchor="ctr"/>
          <a:lstStyle>
            <a:lvl1pPr>
              <a:defRPr lang="it-IT" smtClean="0">
                <a:solidFill>
                  <a:srgbClr val="BA0816"/>
                </a:solidFill>
                <a:latin typeface="Sequel 100 Black 45" panose="020B0503050000020004" pitchFamily="34" charset="0"/>
              </a:defRPr>
            </a:lvl1pPr>
          </a:lstStyle>
          <a:p>
            <a:pPr algn="l" eaLnBrk="1" hangingPunct="1"/>
            <a:fld id="{094274B4-52BF-4BE4-A31A-21EA16AB84C3}" type="slidenum">
              <a:rPr lang="en-US" smtClean="0"/>
              <a:pPr algn="l" eaLnBrk="1" hangingPunct="1"/>
              <a:t>‹N›</a:t>
            </a:fld>
            <a:endParaRPr lang="en-US"/>
          </a:p>
        </p:txBody>
      </p:sp>
      <p:pic>
        <p:nvPicPr>
          <p:cNvPr id="21" name="s69699b2521e4bd8adf48730de2f7548">
            <a:extLst>
              <a:ext uri="{FF2B5EF4-FFF2-40B4-BE49-F238E27FC236}">
                <a16:creationId xmlns:a16="http://schemas.microsoft.com/office/drawing/2014/main" id="{98AB2AD3-61BD-941D-2F4C-8A077E571291}"/>
              </a:ext>
            </a:extLst>
          </p:cNvPr>
          <p:cNvPicPr>
            <a:picLocks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400000">
            <a:off x="229548" y="6354813"/>
            <a:ext cx="499776" cy="499776"/>
          </a:xfrm>
          <a:prstGeom prst="rect">
            <a:avLst/>
          </a:prstGeom>
        </p:spPr>
      </p:pic>
      <p:pic>
        <p:nvPicPr>
          <p:cNvPr id="24" name="Immagine 23">
            <a:extLst>
              <a:ext uri="{FF2B5EF4-FFF2-40B4-BE49-F238E27FC236}">
                <a16:creationId xmlns:a16="http://schemas.microsoft.com/office/drawing/2014/main" id="{7095B6CC-4226-3964-65CF-2F0FD3345D6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Photocopy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6256002" y="6426430"/>
            <a:ext cx="356543" cy="356543"/>
          </a:xfrm>
          <a:prstGeom prst="rect">
            <a:avLst/>
          </a:prstGeom>
        </p:spPr>
      </p:pic>
      <p:pic>
        <p:nvPicPr>
          <p:cNvPr id="25" name="Immagine 24">
            <a:extLst>
              <a:ext uri="{FF2B5EF4-FFF2-40B4-BE49-F238E27FC236}">
                <a16:creationId xmlns:a16="http://schemas.microsoft.com/office/drawing/2014/main" id="{83F5F973-33C0-5499-BDBD-8A1500A8812C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Photocopy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rcRect/>
          <a:stretch/>
        </p:blipFill>
        <p:spPr>
          <a:xfrm flipH="1">
            <a:off x="5579455" y="6426430"/>
            <a:ext cx="356543" cy="356543"/>
          </a:xfrm>
          <a:prstGeom prst="rect">
            <a:avLst/>
          </a:prstGeom>
        </p:spPr>
      </p:pic>
      <p:pic>
        <p:nvPicPr>
          <p:cNvPr id="9" name="Immagine 8" descr="Immagine che contiene cappello, Bordeaux, rosso, arte&#10;&#10;Il contenuto generato dall'IA potrebbe non essere corretto.">
            <a:extLst>
              <a:ext uri="{FF2B5EF4-FFF2-40B4-BE49-F238E27FC236}">
                <a16:creationId xmlns:a16="http://schemas.microsoft.com/office/drawing/2014/main" id="{DA49D4FB-D19B-289F-0B49-0B4A2B56A5B4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8120" y="1495895"/>
            <a:ext cx="7055756" cy="39688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022939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olo e contenuto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lfa Romeo Tonale PHEV Tributo Italiano (2024) review: laatste ode aan  benzinemotor">
            <a:extLst>
              <a:ext uri="{FF2B5EF4-FFF2-40B4-BE49-F238E27FC236}">
                <a16:creationId xmlns:a16="http://schemas.microsoft.com/office/drawing/2014/main" id="{EF7BF577-EEC6-F43B-2E7C-3043525E784D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6" t="13142" r="5485" b="4571"/>
          <a:stretch>
            <a:fillRect/>
          </a:stretch>
        </p:blipFill>
        <p:spPr bwMode="auto">
          <a:xfrm>
            <a:off x="0" y="-341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F58F7974-C666-5817-2A3C-446F8ECFFB64}"/>
              </a:ext>
            </a:extLst>
          </p:cNvPr>
          <p:cNvSpPr/>
          <p:nvPr userDrawn="1"/>
        </p:nvSpPr>
        <p:spPr>
          <a:xfrm>
            <a:off x="-1" y="-3412"/>
            <a:ext cx="12192001" cy="2920347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1CADC58F-B5FE-8C54-4BEB-16D65362D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7532" y="1393243"/>
            <a:ext cx="9736933" cy="646331"/>
          </a:xfrm>
          <a:noFill/>
        </p:spPr>
        <p:txBody>
          <a:bodyPr wrap="square">
            <a:spAutoFit/>
          </a:bodyPr>
          <a:lstStyle>
            <a:lvl1pPr>
              <a:defRPr lang="it-IT" sz="2000" cap="all" spc="300" baseline="0" dirty="0">
                <a:solidFill>
                  <a:schemeClr val="bg1"/>
                </a:solidFill>
                <a:latin typeface="Sequel 100 Black 45" panose="020B0503050000020004" pitchFamily="34" charset="77"/>
                <a:ea typeface="+mn-ea"/>
                <a:cs typeface="Arial" panose="020B0604020202020204" pitchFamily="34" charset="0"/>
              </a:defRPr>
            </a:lvl1pPr>
          </a:lstStyle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it-IT"/>
              <a:t>Fare clic per modificare lo stile del titolo dello schema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4D0AD568-0840-3DE0-B6DE-5A4E7DE5707D}"/>
              </a:ext>
            </a:extLst>
          </p:cNvPr>
          <p:cNvSpPr txBox="1"/>
          <p:nvPr userDrawn="1"/>
        </p:nvSpPr>
        <p:spPr>
          <a:xfrm>
            <a:off x="971094" y="554038"/>
            <a:ext cx="399714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800" b="1" kern="0" spc="600">
                <a:solidFill>
                  <a:schemeClr val="bg1"/>
                </a:solidFill>
                <a:latin typeface="Sequel 100 Black 45" panose="020B0503050000020004" pitchFamily="34" charset="77"/>
              </a:rPr>
              <a:t>NEW ALFA ROMEO TONALE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1E6FF776-F3CE-195F-87AF-2C088891950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51" y="443379"/>
            <a:ext cx="431466" cy="437218"/>
          </a:xfrm>
          <a:prstGeom prst="rect">
            <a:avLst/>
          </a:prstGeom>
        </p:spPr>
      </p:pic>
      <p:grpSp>
        <p:nvGrpSpPr>
          <p:cNvPr id="5" name="Gruppo 4">
            <a:extLst>
              <a:ext uri="{FF2B5EF4-FFF2-40B4-BE49-F238E27FC236}">
                <a16:creationId xmlns:a16="http://schemas.microsoft.com/office/drawing/2014/main" id="{25512429-89A0-5D05-E5F5-B4CE2357DB8E}"/>
              </a:ext>
            </a:extLst>
          </p:cNvPr>
          <p:cNvGrpSpPr/>
          <p:nvPr userDrawn="1"/>
        </p:nvGrpSpPr>
        <p:grpSpPr>
          <a:xfrm>
            <a:off x="-1" y="1202864"/>
            <a:ext cx="12192001" cy="89870"/>
            <a:chOff x="-1" y="4253665"/>
            <a:chExt cx="12192001" cy="89870"/>
          </a:xfrm>
        </p:grpSpPr>
        <p:cxnSp>
          <p:nvCxnSpPr>
            <p:cNvPr id="15" name="Connettore 1 11">
              <a:extLst>
                <a:ext uri="{FF2B5EF4-FFF2-40B4-BE49-F238E27FC236}">
                  <a16:creationId xmlns:a16="http://schemas.microsoft.com/office/drawing/2014/main" id="{F67B928A-599B-779B-1A71-56F70402B60F}"/>
                </a:ext>
              </a:extLst>
            </p:cNvPr>
            <p:cNvCxnSpPr>
              <a:cxnSpLocks/>
              <a:stCxn id="16" idx="1"/>
            </p:cNvCxnSpPr>
            <p:nvPr userDrawn="1"/>
          </p:nvCxnSpPr>
          <p:spPr>
            <a:xfrm flipV="1">
              <a:off x="-1" y="4291312"/>
              <a:ext cx="11183262" cy="12623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ttangolo 15">
              <a:extLst>
                <a:ext uri="{FF2B5EF4-FFF2-40B4-BE49-F238E27FC236}">
                  <a16:creationId xmlns:a16="http://schemas.microsoft.com/office/drawing/2014/main" id="{A340A927-0CCD-77D5-0B20-A149E0EEC021}"/>
                </a:ext>
              </a:extLst>
            </p:cNvPr>
            <p:cNvSpPr/>
            <p:nvPr userDrawn="1"/>
          </p:nvSpPr>
          <p:spPr>
            <a:xfrm>
              <a:off x="-1" y="426433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rgbClr val="BA0816"/>
                </a:solidFill>
              </a:endParaRPr>
            </a:p>
          </p:txBody>
        </p:sp>
        <p:sp>
          <p:nvSpPr>
            <p:cNvPr id="17" name="Rettangolo 16">
              <a:extLst>
                <a:ext uri="{FF2B5EF4-FFF2-40B4-BE49-F238E27FC236}">
                  <a16:creationId xmlns:a16="http://schemas.microsoft.com/office/drawing/2014/main" id="{9897CA5D-6BD2-2488-0DEF-FD25DCF7FD03}"/>
                </a:ext>
              </a:extLst>
            </p:cNvPr>
            <p:cNvSpPr/>
            <p:nvPr userDrawn="1"/>
          </p:nvSpPr>
          <p:spPr>
            <a:xfrm>
              <a:off x="10964466" y="425366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pic>
        <p:nvPicPr>
          <p:cNvPr id="19" name="Immagine 18" descr="Immagine che contiene nero, oscurità&#10;&#10;Il contenuto generato dall'IA potrebbe non essere corretto.">
            <a:extLst>
              <a:ext uri="{FF2B5EF4-FFF2-40B4-BE49-F238E27FC236}">
                <a16:creationId xmlns:a16="http://schemas.microsoft.com/office/drawing/2014/main" id="{CBB20D6A-95D1-E706-7E00-A2E40E7C0C4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83261" y="307975"/>
            <a:ext cx="738188" cy="709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Segnaposto numero diapositiva 5">
            <a:extLst>
              <a:ext uri="{FF2B5EF4-FFF2-40B4-BE49-F238E27FC236}">
                <a16:creationId xmlns:a16="http://schemas.microsoft.com/office/drawing/2014/main" id="{B4923580-1818-0A80-5591-1F2CE7C58D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9230" y="6421159"/>
            <a:ext cx="571500" cy="365125"/>
          </a:xfrm>
        </p:spPr>
        <p:txBody>
          <a:bodyPr vert="horz" lIns="0" tIns="0" rIns="0" bIns="0" rtlCol="0" anchor="ctr"/>
          <a:lstStyle>
            <a:lvl1pPr>
              <a:defRPr lang="it-IT" smtClean="0">
                <a:solidFill>
                  <a:srgbClr val="BA0816"/>
                </a:solidFill>
                <a:latin typeface="Sequel 100 Black 45" panose="020B0503050000020004" pitchFamily="34" charset="0"/>
              </a:defRPr>
            </a:lvl1pPr>
          </a:lstStyle>
          <a:p>
            <a:pPr algn="l" eaLnBrk="1" hangingPunct="1"/>
            <a:fld id="{094274B4-52BF-4BE4-A31A-21EA16AB84C3}" type="slidenum">
              <a:rPr lang="en-US" smtClean="0"/>
              <a:pPr algn="l" eaLnBrk="1" hangingPunct="1"/>
              <a:t>‹N›</a:t>
            </a:fld>
            <a:endParaRPr lang="en-US"/>
          </a:p>
        </p:txBody>
      </p:sp>
      <p:pic>
        <p:nvPicPr>
          <p:cNvPr id="21" name="s69699b2521e4bd8adf48730de2f7548">
            <a:extLst>
              <a:ext uri="{FF2B5EF4-FFF2-40B4-BE49-F238E27FC236}">
                <a16:creationId xmlns:a16="http://schemas.microsoft.com/office/drawing/2014/main" id="{98AB2AD3-61BD-941D-2F4C-8A077E571291}"/>
              </a:ext>
            </a:extLst>
          </p:cNvPr>
          <p:cNvPicPr>
            <a:picLocks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5400000">
            <a:off x="229548" y="6354813"/>
            <a:ext cx="499776" cy="499776"/>
          </a:xfrm>
          <a:prstGeom prst="rect">
            <a:avLst/>
          </a:prstGeom>
        </p:spPr>
      </p:pic>
      <p:pic>
        <p:nvPicPr>
          <p:cNvPr id="24" name="Immagine 23">
            <a:extLst>
              <a:ext uri="{FF2B5EF4-FFF2-40B4-BE49-F238E27FC236}">
                <a16:creationId xmlns:a16="http://schemas.microsoft.com/office/drawing/2014/main" id="{7095B6CC-4226-3964-65CF-2F0FD3345D6D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Photocopy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6256002" y="6426430"/>
            <a:ext cx="356543" cy="356543"/>
          </a:xfrm>
          <a:prstGeom prst="rect">
            <a:avLst/>
          </a:prstGeom>
        </p:spPr>
      </p:pic>
      <p:pic>
        <p:nvPicPr>
          <p:cNvPr id="25" name="Immagine 24">
            <a:extLst>
              <a:ext uri="{FF2B5EF4-FFF2-40B4-BE49-F238E27FC236}">
                <a16:creationId xmlns:a16="http://schemas.microsoft.com/office/drawing/2014/main" id="{83F5F973-33C0-5499-BDBD-8A1500A8812C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Photocopy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rcRect/>
          <a:stretch/>
        </p:blipFill>
        <p:spPr>
          <a:xfrm flipH="1">
            <a:off x="5579455" y="6426430"/>
            <a:ext cx="356543" cy="35654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310789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magine 16" descr="Immagine che contiene rosso, Bordeaux&#10;&#10;Il contenuto generato dall'IA potrebbe non essere corretto.">
            <a:extLst>
              <a:ext uri="{FF2B5EF4-FFF2-40B4-BE49-F238E27FC236}">
                <a16:creationId xmlns:a16="http://schemas.microsoft.com/office/drawing/2014/main" id="{A7694B51-7576-9E03-76AE-6B6FF8D88D6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B4A7CA65-65B8-F373-C56A-555F554C168B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>
            <a:alphaModFix amt="40000"/>
          </a:blip>
          <a:srcRect t="8463" b="14945"/>
          <a:stretch>
            <a:fillRect/>
          </a:stretch>
        </p:blipFill>
        <p:spPr bwMode="auto">
          <a:xfrm>
            <a:off x="1437978" y="0"/>
            <a:ext cx="9317108" cy="6858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1CADC58F-B5FE-8C54-4BEB-16D65362D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7532" y="1393243"/>
            <a:ext cx="9736933" cy="646331"/>
          </a:xfrm>
          <a:noFill/>
        </p:spPr>
        <p:txBody>
          <a:bodyPr wrap="square" lIns="72000" tIns="36000" rIns="72000" bIns="36000" anchor="t" anchorCtr="0">
            <a:spAutoFit/>
          </a:bodyPr>
          <a:lstStyle>
            <a:lvl1pPr>
              <a:defRPr lang="it-IT" sz="2000" cap="all" spc="300" baseline="0" dirty="0">
                <a:solidFill>
                  <a:schemeClr val="tx1"/>
                </a:solidFill>
                <a:latin typeface="Sequel 100 Black 45" panose="020B0503050000020004" pitchFamily="34" charset="77"/>
                <a:ea typeface="+mn-ea"/>
                <a:cs typeface="Arial" panose="020B0604020202020204" pitchFamily="34" charset="0"/>
              </a:defRPr>
            </a:lvl1pPr>
          </a:lstStyle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it-IT"/>
              <a:t>Fare clic per modificare lo stile del titolo dello schema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4D0AD568-0840-3DE0-B6DE-5A4E7DE5707D}"/>
              </a:ext>
            </a:extLst>
          </p:cNvPr>
          <p:cNvSpPr txBox="1"/>
          <p:nvPr userDrawn="1"/>
        </p:nvSpPr>
        <p:spPr>
          <a:xfrm>
            <a:off x="971094" y="554038"/>
            <a:ext cx="399714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800" b="1" kern="0" spc="600">
                <a:solidFill>
                  <a:schemeClr val="tx1"/>
                </a:solidFill>
                <a:latin typeface="Sequel 100 Black 45" panose="020B0503050000020004" pitchFamily="34" charset="77"/>
              </a:rPr>
              <a:t>NEW ALFA ROMEO TONALE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D36D56F3-593F-97B2-07FE-AE200495705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51" y="443379"/>
            <a:ext cx="431466" cy="437218"/>
          </a:xfrm>
          <a:prstGeom prst="rect">
            <a:avLst/>
          </a:prstGeom>
        </p:spPr>
      </p:pic>
      <p:grpSp>
        <p:nvGrpSpPr>
          <p:cNvPr id="11" name="Gruppo 10">
            <a:extLst>
              <a:ext uri="{FF2B5EF4-FFF2-40B4-BE49-F238E27FC236}">
                <a16:creationId xmlns:a16="http://schemas.microsoft.com/office/drawing/2014/main" id="{A8C83F1F-0814-098E-2126-B9ED8D17A2C5}"/>
              </a:ext>
            </a:extLst>
          </p:cNvPr>
          <p:cNvGrpSpPr/>
          <p:nvPr userDrawn="1"/>
        </p:nvGrpSpPr>
        <p:grpSpPr>
          <a:xfrm>
            <a:off x="-1" y="1202864"/>
            <a:ext cx="12192001" cy="89870"/>
            <a:chOff x="-1" y="4253665"/>
            <a:chExt cx="12192001" cy="89870"/>
          </a:xfrm>
        </p:grpSpPr>
        <p:cxnSp>
          <p:nvCxnSpPr>
            <p:cNvPr id="12" name="Connettore 1 11">
              <a:extLst>
                <a:ext uri="{FF2B5EF4-FFF2-40B4-BE49-F238E27FC236}">
                  <a16:creationId xmlns:a16="http://schemas.microsoft.com/office/drawing/2014/main" id="{D2B0CF0D-CBC2-6DEC-44C3-34E9E251AD10}"/>
                </a:ext>
              </a:extLst>
            </p:cNvPr>
            <p:cNvCxnSpPr>
              <a:cxnSpLocks/>
              <a:stCxn id="13" idx="1"/>
            </p:cNvCxnSpPr>
            <p:nvPr userDrawn="1"/>
          </p:nvCxnSpPr>
          <p:spPr>
            <a:xfrm flipV="1">
              <a:off x="-1" y="4291312"/>
              <a:ext cx="11183262" cy="12623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ttangolo 12">
              <a:extLst>
                <a:ext uri="{FF2B5EF4-FFF2-40B4-BE49-F238E27FC236}">
                  <a16:creationId xmlns:a16="http://schemas.microsoft.com/office/drawing/2014/main" id="{08263E50-7E1E-6A81-6DD6-F95AA549F4A4}"/>
                </a:ext>
              </a:extLst>
            </p:cNvPr>
            <p:cNvSpPr/>
            <p:nvPr userDrawn="1"/>
          </p:nvSpPr>
          <p:spPr>
            <a:xfrm>
              <a:off x="-1" y="426433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rgbClr val="BA0816"/>
                </a:solidFill>
              </a:endParaRPr>
            </a:p>
          </p:txBody>
        </p:sp>
        <p:sp>
          <p:nvSpPr>
            <p:cNvPr id="14" name="Rettangolo 13">
              <a:extLst>
                <a:ext uri="{FF2B5EF4-FFF2-40B4-BE49-F238E27FC236}">
                  <a16:creationId xmlns:a16="http://schemas.microsoft.com/office/drawing/2014/main" id="{DE51850B-C137-D0BD-8034-C3AE64D569BA}"/>
                </a:ext>
              </a:extLst>
            </p:cNvPr>
            <p:cNvSpPr/>
            <p:nvPr userDrawn="1"/>
          </p:nvSpPr>
          <p:spPr>
            <a:xfrm>
              <a:off x="10964466" y="425366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18" name="Segnaposto numero diapositiva 5">
            <a:extLst>
              <a:ext uri="{FF2B5EF4-FFF2-40B4-BE49-F238E27FC236}">
                <a16:creationId xmlns:a16="http://schemas.microsoft.com/office/drawing/2014/main" id="{87B20773-4C4E-6E44-AD18-2CB6B3B030DA}"/>
              </a:ext>
            </a:extLst>
          </p:cNvPr>
          <p:cNvSpPr txBox="1">
            <a:spLocks/>
          </p:cNvSpPr>
          <p:nvPr userDrawn="1"/>
        </p:nvSpPr>
        <p:spPr>
          <a:xfrm>
            <a:off x="899230" y="6422139"/>
            <a:ext cx="5715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it-IT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lang="it-IT" sz="1200" kern="1200" smtClean="0">
                <a:solidFill>
                  <a:srgbClr val="BA0816"/>
                </a:solidFill>
                <a:latin typeface="Sequel 100 Black 45" panose="020B05030500000200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9pPr>
          </a:lstStyle>
          <a:p>
            <a:pPr algn="l" eaLnBrk="1" hangingPunct="1"/>
            <a:fld id="{094274B4-52BF-4BE4-A31A-21EA16AB84C3}" type="slidenum">
              <a:rPr lang="en-US" smtClean="0">
                <a:solidFill>
                  <a:schemeClr val="accent1"/>
                </a:solidFill>
              </a:rPr>
              <a:pPr algn="l" eaLnBrk="1" hangingPunct="1"/>
              <a:t>‹N›</a:t>
            </a:fld>
            <a:endParaRPr lang="en-US">
              <a:solidFill>
                <a:schemeClr val="accent1"/>
              </a:solidFill>
            </a:endParaRPr>
          </a:p>
        </p:txBody>
      </p:sp>
      <p:pic>
        <p:nvPicPr>
          <p:cNvPr id="20" name="Immagine 19" descr="Immagine che contiene nero, oscurità&#10;&#10;Il contenuto generato dall'IA potrebbe non essere corretto.">
            <a:extLst>
              <a:ext uri="{FF2B5EF4-FFF2-40B4-BE49-F238E27FC236}">
                <a16:creationId xmlns:a16="http://schemas.microsoft.com/office/drawing/2014/main" id="{97A8F4AE-59B7-3945-F587-ABC5A4BBE7F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83261" y="307975"/>
            <a:ext cx="738188" cy="70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s69699b2521e4bd8adf48730de2f7548">
            <a:extLst>
              <a:ext uri="{FF2B5EF4-FFF2-40B4-BE49-F238E27FC236}">
                <a16:creationId xmlns:a16="http://schemas.microsoft.com/office/drawing/2014/main" id="{6B4AF7B2-999E-71A8-52B0-94B680860350}"/>
              </a:ext>
            </a:extLst>
          </p:cNvPr>
          <p:cNvPicPr>
            <a:picLocks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5400000">
            <a:off x="229548" y="6354813"/>
            <a:ext cx="499776" cy="499776"/>
          </a:xfrm>
          <a:prstGeom prst="rect">
            <a:avLst/>
          </a:prstGeom>
        </p:spPr>
      </p:pic>
      <p:pic>
        <p:nvPicPr>
          <p:cNvPr id="22" name="Immagine 21">
            <a:extLst>
              <a:ext uri="{FF2B5EF4-FFF2-40B4-BE49-F238E27FC236}">
                <a16:creationId xmlns:a16="http://schemas.microsoft.com/office/drawing/2014/main" id="{E66A1640-E864-20D5-6BBD-75055AFCB27D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rcRect/>
          <a:stretch/>
        </p:blipFill>
        <p:spPr>
          <a:xfrm>
            <a:off x="6256002" y="6426430"/>
            <a:ext cx="356543" cy="356543"/>
          </a:xfrm>
          <a:prstGeom prst="rect">
            <a:avLst/>
          </a:prstGeom>
        </p:spPr>
      </p:pic>
      <p:pic>
        <p:nvPicPr>
          <p:cNvPr id="23" name="Immagine 22">
            <a:extLst>
              <a:ext uri="{FF2B5EF4-FFF2-40B4-BE49-F238E27FC236}">
                <a16:creationId xmlns:a16="http://schemas.microsoft.com/office/drawing/2014/main" id="{F3D7A3E8-CB60-F85D-6F84-C56296193E5B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rcRect/>
          <a:stretch/>
        </p:blipFill>
        <p:spPr>
          <a:xfrm flipH="1">
            <a:off x="5579455" y="6426430"/>
            <a:ext cx="356543" cy="35654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113090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olo e contenuto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9782CCA6-B895-9CCD-431F-0E362E82633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505" t="2051" r="21500" b="2051"/>
          <a:stretch>
            <a:fillRect/>
          </a:stretch>
        </p:blipFill>
        <p:spPr bwMode="auto">
          <a:xfrm>
            <a:off x="-93663" y="-52388"/>
            <a:ext cx="12379326" cy="6962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magine 6" descr="Immagine che contiene nero, oscurità&#10;&#10;Il contenuto generato dall'IA potrebbe non essere corretto.">
            <a:extLst>
              <a:ext uri="{FF2B5EF4-FFF2-40B4-BE49-F238E27FC236}">
                <a16:creationId xmlns:a16="http://schemas.microsoft.com/office/drawing/2014/main" id="{64F1FCF4-E748-0F79-3C9E-3CD70D646B9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614988" y="198438"/>
            <a:ext cx="963088" cy="92651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438558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Immagine che contiene rosso, Bordeaux&#10;&#10;Il contenuto generato dall'IA potrebbe non essere corretto.">
            <a:extLst>
              <a:ext uri="{FF2B5EF4-FFF2-40B4-BE49-F238E27FC236}">
                <a16:creationId xmlns:a16="http://schemas.microsoft.com/office/drawing/2014/main" id="{BD183FCD-4A71-5B87-2183-AAD4FD6F563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0DBE2572-BD44-4789-E1DA-008F40534F2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lum bright="80000" contrast="-40000"/>
            <a:alphaModFix amt="80000"/>
          </a:blip>
          <a:stretch>
            <a:fillRect/>
          </a:stretch>
        </p:blipFill>
        <p:spPr>
          <a:xfrm>
            <a:off x="1806" y="0"/>
            <a:ext cx="12188388" cy="6858000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1CADC58F-B5FE-8C54-4BEB-16D65362D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7532" y="1393243"/>
            <a:ext cx="9736933" cy="646331"/>
          </a:xfrm>
          <a:noFill/>
        </p:spPr>
        <p:txBody>
          <a:bodyPr wrap="square" lIns="72000" tIns="36000" rIns="72000" bIns="36000" anchor="t" anchorCtr="0">
            <a:spAutoFit/>
          </a:bodyPr>
          <a:lstStyle>
            <a:lvl1pPr>
              <a:defRPr lang="it-IT" sz="2000" cap="all" spc="300" baseline="0" dirty="0">
                <a:solidFill>
                  <a:schemeClr val="accent6"/>
                </a:solidFill>
                <a:latin typeface="Sequel 100 Black 45" panose="020B0503050000020004" pitchFamily="34" charset="77"/>
                <a:ea typeface="+mn-ea"/>
                <a:cs typeface="Arial" panose="020B0604020202020204" pitchFamily="34" charset="0"/>
              </a:defRPr>
            </a:lvl1pPr>
          </a:lstStyle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it-IT"/>
              <a:t>Fare clic per modificare lo stile del titolo dello schema</a:t>
            </a:r>
          </a:p>
        </p:txBody>
      </p:sp>
      <p:sp>
        <p:nvSpPr>
          <p:cNvPr id="18" name="Segnaposto numero diapositiva 5">
            <a:extLst>
              <a:ext uri="{FF2B5EF4-FFF2-40B4-BE49-F238E27FC236}">
                <a16:creationId xmlns:a16="http://schemas.microsoft.com/office/drawing/2014/main" id="{87B20773-4C4E-6E44-AD18-2CB6B3B030DA}"/>
              </a:ext>
            </a:extLst>
          </p:cNvPr>
          <p:cNvSpPr txBox="1">
            <a:spLocks/>
          </p:cNvSpPr>
          <p:nvPr userDrawn="1"/>
        </p:nvSpPr>
        <p:spPr>
          <a:xfrm>
            <a:off x="899230" y="6422139"/>
            <a:ext cx="5715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it-IT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lang="it-IT" sz="1200" kern="1200" smtClean="0">
                <a:solidFill>
                  <a:srgbClr val="BA0816"/>
                </a:solidFill>
                <a:latin typeface="Sequel 100 Black 45" panose="020B05030500000200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9pPr>
          </a:lstStyle>
          <a:p>
            <a:pPr algn="l" eaLnBrk="1" hangingPunct="1"/>
            <a:fld id="{094274B4-52BF-4BE4-A31A-21EA16AB84C3}" type="slidenum">
              <a:rPr lang="en-US" smtClean="0">
                <a:solidFill>
                  <a:schemeClr val="accent1"/>
                </a:solidFill>
              </a:rPr>
              <a:pPr algn="l" eaLnBrk="1" hangingPunct="1"/>
              <a:t>‹N›</a:t>
            </a:fld>
            <a:endParaRPr lang="en-US">
              <a:solidFill>
                <a:schemeClr val="accent1"/>
              </a:solidFill>
            </a:endParaRP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5631345B-9907-CAA6-09E6-64C90489692B}"/>
              </a:ext>
            </a:extLst>
          </p:cNvPr>
          <p:cNvSpPr txBox="1"/>
          <p:nvPr userDrawn="1"/>
        </p:nvSpPr>
        <p:spPr>
          <a:xfrm>
            <a:off x="971094" y="554038"/>
            <a:ext cx="399714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800" b="1" kern="0" spc="600">
                <a:solidFill>
                  <a:schemeClr val="accent6"/>
                </a:solidFill>
                <a:latin typeface="Sequel 100 Black 45" panose="020B0503050000020004" pitchFamily="34" charset="77"/>
              </a:rPr>
              <a:t>NEW ALFA ROMEO TONALE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258C102A-1692-D1AB-3B6A-20D3C8CD364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51" y="443379"/>
            <a:ext cx="431466" cy="437218"/>
          </a:xfrm>
          <a:prstGeom prst="rect">
            <a:avLst/>
          </a:prstGeom>
        </p:spPr>
      </p:pic>
      <p:pic>
        <p:nvPicPr>
          <p:cNvPr id="11" name="Immagine 10" descr="Immagine che contiene nero, oscurità&#10;&#10;Il contenuto generato dall'IA potrebbe non essere corretto.">
            <a:extLst>
              <a:ext uri="{FF2B5EF4-FFF2-40B4-BE49-F238E27FC236}">
                <a16:creationId xmlns:a16="http://schemas.microsoft.com/office/drawing/2014/main" id="{ADE53C5E-341D-03CC-AE6E-020C3576BFE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83261" y="307975"/>
            <a:ext cx="738188" cy="709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uppo 11">
            <a:extLst>
              <a:ext uri="{FF2B5EF4-FFF2-40B4-BE49-F238E27FC236}">
                <a16:creationId xmlns:a16="http://schemas.microsoft.com/office/drawing/2014/main" id="{2406B606-338C-4A18-69EC-C0E94165DB0A}"/>
              </a:ext>
            </a:extLst>
          </p:cNvPr>
          <p:cNvGrpSpPr/>
          <p:nvPr userDrawn="1"/>
        </p:nvGrpSpPr>
        <p:grpSpPr>
          <a:xfrm>
            <a:off x="-1" y="1202864"/>
            <a:ext cx="12192001" cy="89870"/>
            <a:chOff x="-1" y="4253665"/>
            <a:chExt cx="12192001" cy="89870"/>
          </a:xfrm>
        </p:grpSpPr>
        <p:cxnSp>
          <p:nvCxnSpPr>
            <p:cNvPr id="13" name="Connettore 1 11">
              <a:extLst>
                <a:ext uri="{FF2B5EF4-FFF2-40B4-BE49-F238E27FC236}">
                  <a16:creationId xmlns:a16="http://schemas.microsoft.com/office/drawing/2014/main" id="{CF577139-ACE5-C0B1-BDF5-849979A8F6AF}"/>
                </a:ext>
              </a:extLst>
            </p:cNvPr>
            <p:cNvCxnSpPr>
              <a:cxnSpLocks/>
              <a:stCxn id="14" idx="1"/>
            </p:cNvCxnSpPr>
            <p:nvPr userDrawn="1"/>
          </p:nvCxnSpPr>
          <p:spPr>
            <a:xfrm flipV="1">
              <a:off x="-1" y="4291312"/>
              <a:ext cx="11183262" cy="12623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ttangolo 13">
              <a:extLst>
                <a:ext uri="{FF2B5EF4-FFF2-40B4-BE49-F238E27FC236}">
                  <a16:creationId xmlns:a16="http://schemas.microsoft.com/office/drawing/2014/main" id="{51E49732-2E4C-1DDB-ACD7-D7825358632D}"/>
                </a:ext>
              </a:extLst>
            </p:cNvPr>
            <p:cNvSpPr/>
            <p:nvPr userDrawn="1"/>
          </p:nvSpPr>
          <p:spPr>
            <a:xfrm>
              <a:off x="-1" y="426433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rgbClr val="BA0816"/>
                </a:solidFill>
              </a:endParaRPr>
            </a:p>
          </p:txBody>
        </p:sp>
        <p:sp>
          <p:nvSpPr>
            <p:cNvPr id="19" name="Rettangolo 18">
              <a:extLst>
                <a:ext uri="{FF2B5EF4-FFF2-40B4-BE49-F238E27FC236}">
                  <a16:creationId xmlns:a16="http://schemas.microsoft.com/office/drawing/2014/main" id="{7F752E54-823D-06BB-45B5-BA3AC173CA59}"/>
                </a:ext>
              </a:extLst>
            </p:cNvPr>
            <p:cNvSpPr/>
            <p:nvPr userDrawn="1"/>
          </p:nvSpPr>
          <p:spPr>
            <a:xfrm>
              <a:off x="10964466" y="425366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pic>
        <p:nvPicPr>
          <p:cNvPr id="24" name="s69699b2521e4bd8adf48730de2f7548">
            <a:extLst>
              <a:ext uri="{FF2B5EF4-FFF2-40B4-BE49-F238E27FC236}">
                <a16:creationId xmlns:a16="http://schemas.microsoft.com/office/drawing/2014/main" id="{BC5B4738-D934-6555-FEF3-2AE29F91F730}"/>
              </a:ext>
            </a:extLst>
          </p:cNvPr>
          <p:cNvPicPr>
            <a:picLocks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5400000">
            <a:off x="229548" y="6354813"/>
            <a:ext cx="499776" cy="499776"/>
          </a:xfrm>
          <a:prstGeom prst="rect">
            <a:avLst/>
          </a:prstGeom>
        </p:spPr>
      </p:pic>
      <p:pic>
        <p:nvPicPr>
          <p:cNvPr id="25" name="Immagine 24">
            <a:extLst>
              <a:ext uri="{FF2B5EF4-FFF2-40B4-BE49-F238E27FC236}">
                <a16:creationId xmlns:a16="http://schemas.microsoft.com/office/drawing/2014/main" id="{17BCC364-A5CB-D94D-48DF-BA33572EA7A7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rcRect/>
          <a:stretch/>
        </p:blipFill>
        <p:spPr>
          <a:xfrm>
            <a:off x="6256002" y="6426430"/>
            <a:ext cx="356543" cy="356543"/>
          </a:xfrm>
          <a:prstGeom prst="rect">
            <a:avLst/>
          </a:prstGeom>
        </p:spPr>
      </p:pic>
      <p:pic>
        <p:nvPicPr>
          <p:cNvPr id="26" name="Immagine 25">
            <a:extLst>
              <a:ext uri="{FF2B5EF4-FFF2-40B4-BE49-F238E27FC236}">
                <a16:creationId xmlns:a16="http://schemas.microsoft.com/office/drawing/2014/main" id="{AAC8065F-DB12-0DDE-7407-9CFF1ECA9E86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rcRect/>
          <a:stretch/>
        </p:blipFill>
        <p:spPr>
          <a:xfrm flipH="1">
            <a:off x="5579455" y="6426430"/>
            <a:ext cx="356543" cy="35654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553102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Immagine che contiene rosso, Bordeaux&#10;&#10;Il contenuto generato dall'IA potrebbe non essere corretto.">
            <a:extLst>
              <a:ext uri="{FF2B5EF4-FFF2-40B4-BE49-F238E27FC236}">
                <a16:creationId xmlns:a16="http://schemas.microsoft.com/office/drawing/2014/main" id="{BD183FCD-4A71-5B87-2183-AAD4FD6F563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D927802A-E327-085B-B851-31CA473E3B24}"/>
              </a:ext>
            </a:extLst>
          </p:cNvPr>
          <p:cNvSpPr/>
          <p:nvPr userDrawn="1"/>
        </p:nvSpPr>
        <p:spPr>
          <a:xfrm>
            <a:off x="504822" y="466726"/>
            <a:ext cx="11182354" cy="5734050"/>
          </a:xfrm>
          <a:prstGeom prst="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1CADC58F-B5FE-8C54-4BEB-16D65362D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9324" y="981074"/>
            <a:ext cx="10235141" cy="646331"/>
          </a:xfrm>
          <a:noFill/>
        </p:spPr>
        <p:txBody>
          <a:bodyPr wrap="square" lIns="72000" tIns="36000" rIns="72000" bIns="36000" anchor="t" anchorCtr="0">
            <a:spAutoFit/>
          </a:bodyPr>
          <a:lstStyle>
            <a:lvl1pPr algn="l">
              <a:defRPr lang="it-IT" sz="2000" cap="all" spc="300" baseline="0" dirty="0">
                <a:solidFill>
                  <a:schemeClr val="accent6"/>
                </a:solidFill>
                <a:latin typeface="Sequel 100 Black 45" panose="020B0503050000020004" pitchFamily="34" charset="77"/>
                <a:ea typeface="+mn-ea"/>
                <a:cs typeface="Arial" panose="020B0604020202020204" pitchFamily="34" charset="0"/>
              </a:defRPr>
            </a:lvl1pPr>
          </a:lstStyle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it-IT"/>
              <a:t>Fare clic per modificare lo stile del titolo dello schema</a:t>
            </a:r>
          </a:p>
        </p:txBody>
      </p:sp>
      <p:sp>
        <p:nvSpPr>
          <p:cNvPr id="18" name="Segnaposto numero diapositiva 5">
            <a:extLst>
              <a:ext uri="{FF2B5EF4-FFF2-40B4-BE49-F238E27FC236}">
                <a16:creationId xmlns:a16="http://schemas.microsoft.com/office/drawing/2014/main" id="{87B20773-4C4E-6E44-AD18-2CB6B3B030DA}"/>
              </a:ext>
            </a:extLst>
          </p:cNvPr>
          <p:cNvSpPr txBox="1">
            <a:spLocks/>
          </p:cNvSpPr>
          <p:nvPr userDrawn="1"/>
        </p:nvSpPr>
        <p:spPr>
          <a:xfrm>
            <a:off x="899230" y="6422139"/>
            <a:ext cx="5715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it-IT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lang="it-IT" sz="1200" kern="1200" smtClean="0">
                <a:solidFill>
                  <a:srgbClr val="BA0816"/>
                </a:solidFill>
                <a:latin typeface="Sequel 100 Black 45" panose="020B05030500000200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9pPr>
          </a:lstStyle>
          <a:p>
            <a:pPr algn="l" eaLnBrk="1" hangingPunct="1"/>
            <a:fld id="{094274B4-52BF-4BE4-A31A-21EA16AB84C3}" type="slidenum">
              <a:rPr lang="en-US" smtClean="0">
                <a:solidFill>
                  <a:schemeClr val="accent1"/>
                </a:solidFill>
              </a:rPr>
              <a:pPr algn="l" eaLnBrk="1" hangingPunct="1"/>
              <a:t>‹N›</a:t>
            </a:fld>
            <a:endParaRPr lang="en-US">
              <a:solidFill>
                <a:schemeClr val="accent1"/>
              </a:solidFill>
            </a:endParaRPr>
          </a:p>
        </p:txBody>
      </p:sp>
      <p:pic>
        <p:nvPicPr>
          <p:cNvPr id="19" name="s69699b2521e4bd8adf48730de2f7548">
            <a:extLst>
              <a:ext uri="{FF2B5EF4-FFF2-40B4-BE49-F238E27FC236}">
                <a16:creationId xmlns:a16="http://schemas.microsoft.com/office/drawing/2014/main" id="{5E8F2C76-D97F-0CB2-C12E-E01027F127D9}"/>
              </a:ext>
            </a:extLst>
          </p:cNvPr>
          <p:cNvPicPr>
            <a:picLocks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400000">
            <a:off x="229548" y="6354813"/>
            <a:ext cx="499776" cy="499776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649F2F00-D7D5-4786-8174-3A424C5B580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693966">
            <a:off x="11164321" y="555246"/>
            <a:ext cx="431466" cy="43721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364957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Immagine che contiene rosso, Bordeaux&#10;&#10;Il contenuto generato dall'IA potrebbe non essere corretto.">
            <a:extLst>
              <a:ext uri="{FF2B5EF4-FFF2-40B4-BE49-F238E27FC236}">
                <a16:creationId xmlns:a16="http://schemas.microsoft.com/office/drawing/2014/main" id="{BD183FCD-4A71-5B87-2183-AAD4FD6F563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D927802A-E327-085B-B851-31CA473E3B24}"/>
              </a:ext>
            </a:extLst>
          </p:cNvPr>
          <p:cNvSpPr/>
          <p:nvPr userDrawn="1"/>
        </p:nvSpPr>
        <p:spPr>
          <a:xfrm>
            <a:off x="504822" y="466726"/>
            <a:ext cx="11182354" cy="5734050"/>
          </a:xfrm>
          <a:prstGeom prst="rect">
            <a:avLst/>
          </a:prstGeom>
          <a:solidFill>
            <a:schemeClr val="tx1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4100" name="Picture 4" descr="2025 Alfa Romeo Tonale | Alfa Romeo Canada">
            <a:extLst>
              <a:ext uri="{FF2B5EF4-FFF2-40B4-BE49-F238E27FC236}">
                <a16:creationId xmlns:a16="http://schemas.microsoft.com/office/drawing/2014/main" id="{AA7A5516-187F-49A6-C85D-D2B8B8419F4C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1" r="2951"/>
          <a:stretch>
            <a:fillRect/>
          </a:stretch>
        </p:blipFill>
        <p:spPr bwMode="auto">
          <a:xfrm>
            <a:off x="504824" y="508000"/>
            <a:ext cx="11182352" cy="569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1CADC58F-B5FE-8C54-4BEB-16D65362D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9324" y="657223"/>
            <a:ext cx="10235141" cy="646331"/>
          </a:xfrm>
          <a:noFill/>
        </p:spPr>
        <p:txBody>
          <a:bodyPr wrap="square" lIns="72000" tIns="36000" rIns="72000" bIns="36000" anchor="t" anchorCtr="0">
            <a:spAutoFit/>
          </a:bodyPr>
          <a:lstStyle>
            <a:lvl1pPr algn="l">
              <a:defRPr lang="it-IT" sz="2000" cap="all" spc="300" baseline="0" dirty="0">
                <a:solidFill>
                  <a:schemeClr val="bg1"/>
                </a:solidFill>
                <a:latin typeface="Sequel 100 Black 45" panose="020B0503050000020004" pitchFamily="34" charset="77"/>
                <a:ea typeface="+mn-ea"/>
                <a:cs typeface="Arial" panose="020B0604020202020204" pitchFamily="34" charset="0"/>
              </a:defRPr>
            </a:lvl1pPr>
          </a:lstStyle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it-IT"/>
              <a:t>Fare clic per modificare lo stile del titolo dello schema</a:t>
            </a:r>
          </a:p>
        </p:txBody>
      </p:sp>
      <p:sp>
        <p:nvSpPr>
          <p:cNvPr id="18" name="Segnaposto numero diapositiva 5">
            <a:extLst>
              <a:ext uri="{FF2B5EF4-FFF2-40B4-BE49-F238E27FC236}">
                <a16:creationId xmlns:a16="http://schemas.microsoft.com/office/drawing/2014/main" id="{87B20773-4C4E-6E44-AD18-2CB6B3B030DA}"/>
              </a:ext>
            </a:extLst>
          </p:cNvPr>
          <p:cNvSpPr txBox="1">
            <a:spLocks/>
          </p:cNvSpPr>
          <p:nvPr userDrawn="1"/>
        </p:nvSpPr>
        <p:spPr>
          <a:xfrm>
            <a:off x="899230" y="6422139"/>
            <a:ext cx="5715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it-IT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lang="it-IT" sz="1200" kern="1200" smtClean="0">
                <a:solidFill>
                  <a:srgbClr val="BA0816"/>
                </a:solidFill>
                <a:latin typeface="Sequel 100 Black 45" panose="020B05030500000200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9pPr>
          </a:lstStyle>
          <a:p>
            <a:pPr algn="l" eaLnBrk="1" hangingPunct="1"/>
            <a:fld id="{094274B4-52BF-4BE4-A31A-21EA16AB84C3}" type="slidenum">
              <a:rPr lang="en-US" smtClean="0">
                <a:solidFill>
                  <a:schemeClr val="accent1"/>
                </a:solidFill>
              </a:rPr>
              <a:pPr algn="l" eaLnBrk="1" hangingPunct="1"/>
              <a:t>‹N›</a:t>
            </a:fld>
            <a:endParaRPr lang="en-US">
              <a:solidFill>
                <a:schemeClr val="accent1"/>
              </a:solidFill>
            </a:endParaRPr>
          </a:p>
        </p:txBody>
      </p:sp>
      <p:pic>
        <p:nvPicPr>
          <p:cNvPr id="19" name="s69699b2521e4bd8adf48730de2f7548">
            <a:extLst>
              <a:ext uri="{FF2B5EF4-FFF2-40B4-BE49-F238E27FC236}">
                <a16:creationId xmlns:a16="http://schemas.microsoft.com/office/drawing/2014/main" id="{5E8F2C76-D97F-0CB2-C12E-E01027F127D9}"/>
              </a:ext>
            </a:extLst>
          </p:cNvPr>
          <p:cNvPicPr>
            <a:picLocks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5400000">
            <a:off x="229548" y="6354813"/>
            <a:ext cx="499776" cy="499776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649F2F00-D7D5-4786-8174-3A424C5B5807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duotone>
              <a:schemeClr val="bg2">
                <a:shade val="45000"/>
                <a:satMod val="135000"/>
              </a:schemeClr>
              <a:prstClr val="white"/>
            </a:duotone>
            <a:lum bright="40000" contrast="-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693966">
            <a:off x="11164321" y="555246"/>
            <a:ext cx="431466" cy="437218"/>
          </a:xfrm>
          <a:prstGeom prst="rect">
            <a:avLst/>
          </a:prstGeom>
        </p:spPr>
      </p:pic>
      <p:sp>
        <p:nvSpPr>
          <p:cNvPr id="31" name="Rettangolo 30">
            <a:extLst>
              <a:ext uri="{FF2B5EF4-FFF2-40B4-BE49-F238E27FC236}">
                <a16:creationId xmlns:a16="http://schemas.microsoft.com/office/drawing/2014/main" id="{F6CB86E8-C98F-B110-1184-6AF288A83686}"/>
              </a:ext>
            </a:extLst>
          </p:cNvPr>
          <p:cNvSpPr/>
          <p:nvPr userDrawn="1"/>
        </p:nvSpPr>
        <p:spPr>
          <a:xfrm>
            <a:off x="1280649" y="1273582"/>
            <a:ext cx="2636232" cy="4463642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33" name="Rettangolo 32">
            <a:extLst>
              <a:ext uri="{FF2B5EF4-FFF2-40B4-BE49-F238E27FC236}">
                <a16:creationId xmlns:a16="http://schemas.microsoft.com/office/drawing/2014/main" id="{5E66D7DA-AF37-B10A-C2CE-B6C521D7303F}"/>
              </a:ext>
            </a:extLst>
          </p:cNvPr>
          <p:cNvSpPr/>
          <p:nvPr userDrawn="1"/>
        </p:nvSpPr>
        <p:spPr>
          <a:xfrm>
            <a:off x="8275118" y="1273582"/>
            <a:ext cx="2636232" cy="4463642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93827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Immagine che contiene rosso, Bordeaux&#10;&#10;Il contenuto generato dall'IA potrebbe non essere corretto.">
            <a:extLst>
              <a:ext uri="{FF2B5EF4-FFF2-40B4-BE49-F238E27FC236}">
                <a16:creationId xmlns:a16="http://schemas.microsoft.com/office/drawing/2014/main" id="{BD183FCD-4A71-5B87-2183-AAD4FD6F563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D927802A-E327-085B-B851-31CA473E3B24}"/>
              </a:ext>
            </a:extLst>
          </p:cNvPr>
          <p:cNvSpPr/>
          <p:nvPr userDrawn="1"/>
        </p:nvSpPr>
        <p:spPr>
          <a:xfrm>
            <a:off x="504822" y="466726"/>
            <a:ext cx="11182354" cy="5734050"/>
          </a:xfrm>
          <a:prstGeom prst="rect">
            <a:avLst/>
          </a:prstGeom>
          <a:solidFill>
            <a:schemeClr val="tx1"/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5" name="Picture 6" descr="Personalizzazione interni Alcantara: SUV Tonale Alfa Romeo - Alcantara">
            <a:extLst>
              <a:ext uri="{FF2B5EF4-FFF2-40B4-BE49-F238E27FC236}">
                <a16:creationId xmlns:a16="http://schemas.microsoft.com/office/drawing/2014/main" id="{1B7F68E7-0EA5-0FB0-8247-0FF86A1EB996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16" b="11168"/>
          <a:stretch>
            <a:fillRect/>
          </a:stretch>
        </p:blipFill>
        <p:spPr bwMode="auto">
          <a:xfrm>
            <a:off x="504821" y="466725"/>
            <a:ext cx="11182356" cy="573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1CADC58F-B5FE-8C54-4BEB-16D65362D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9324" y="657223"/>
            <a:ext cx="10235141" cy="646331"/>
          </a:xfrm>
          <a:noFill/>
        </p:spPr>
        <p:txBody>
          <a:bodyPr wrap="square" lIns="72000" tIns="36000" rIns="72000" bIns="36000" anchor="t" anchorCtr="0">
            <a:spAutoFit/>
          </a:bodyPr>
          <a:lstStyle>
            <a:lvl1pPr algn="l">
              <a:defRPr lang="it-IT" sz="2000" cap="all" spc="300" baseline="0" dirty="0">
                <a:solidFill>
                  <a:schemeClr val="bg1"/>
                </a:solidFill>
                <a:latin typeface="Sequel 100 Black 45" panose="020B0503050000020004" pitchFamily="34" charset="77"/>
                <a:ea typeface="+mn-ea"/>
                <a:cs typeface="Arial" panose="020B0604020202020204" pitchFamily="34" charset="0"/>
              </a:defRPr>
            </a:lvl1pPr>
          </a:lstStyle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it-IT"/>
              <a:t>Fare clic per modificare lo stile del titolo dello schema</a:t>
            </a:r>
          </a:p>
        </p:txBody>
      </p:sp>
      <p:sp>
        <p:nvSpPr>
          <p:cNvPr id="18" name="Segnaposto numero diapositiva 5">
            <a:extLst>
              <a:ext uri="{FF2B5EF4-FFF2-40B4-BE49-F238E27FC236}">
                <a16:creationId xmlns:a16="http://schemas.microsoft.com/office/drawing/2014/main" id="{87B20773-4C4E-6E44-AD18-2CB6B3B030DA}"/>
              </a:ext>
            </a:extLst>
          </p:cNvPr>
          <p:cNvSpPr txBox="1">
            <a:spLocks/>
          </p:cNvSpPr>
          <p:nvPr userDrawn="1"/>
        </p:nvSpPr>
        <p:spPr>
          <a:xfrm>
            <a:off x="899230" y="6422139"/>
            <a:ext cx="5715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it-IT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lang="it-IT" sz="1200" kern="1200" smtClean="0">
                <a:solidFill>
                  <a:srgbClr val="BA0816"/>
                </a:solidFill>
                <a:latin typeface="Sequel 100 Black 45" panose="020B05030500000200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9pPr>
          </a:lstStyle>
          <a:p>
            <a:pPr algn="l" eaLnBrk="1" hangingPunct="1"/>
            <a:fld id="{094274B4-52BF-4BE4-A31A-21EA16AB84C3}" type="slidenum">
              <a:rPr lang="en-US" smtClean="0">
                <a:solidFill>
                  <a:schemeClr val="accent1"/>
                </a:solidFill>
              </a:rPr>
              <a:pPr algn="l" eaLnBrk="1" hangingPunct="1"/>
              <a:t>‹N›</a:t>
            </a:fld>
            <a:endParaRPr lang="en-US">
              <a:solidFill>
                <a:schemeClr val="accent1"/>
              </a:solidFill>
            </a:endParaRPr>
          </a:p>
        </p:txBody>
      </p:sp>
      <p:pic>
        <p:nvPicPr>
          <p:cNvPr id="19" name="s69699b2521e4bd8adf48730de2f7548">
            <a:extLst>
              <a:ext uri="{FF2B5EF4-FFF2-40B4-BE49-F238E27FC236}">
                <a16:creationId xmlns:a16="http://schemas.microsoft.com/office/drawing/2014/main" id="{5E8F2C76-D97F-0CB2-C12E-E01027F127D9}"/>
              </a:ext>
            </a:extLst>
          </p:cNvPr>
          <p:cNvPicPr>
            <a:picLocks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5400000">
            <a:off x="229548" y="6354813"/>
            <a:ext cx="499776" cy="499776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649F2F00-D7D5-4786-8174-3A424C5B5807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duotone>
              <a:schemeClr val="bg2">
                <a:shade val="45000"/>
                <a:satMod val="135000"/>
              </a:schemeClr>
              <a:prstClr val="white"/>
            </a:duotone>
            <a:lum bright="40000" contrast="-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693966">
            <a:off x="11164321" y="555246"/>
            <a:ext cx="431466" cy="437218"/>
          </a:xfrm>
          <a:prstGeom prst="rect">
            <a:avLst/>
          </a:prstGeom>
        </p:spPr>
      </p:pic>
      <p:sp>
        <p:nvSpPr>
          <p:cNvPr id="31" name="Rettangolo 30">
            <a:extLst>
              <a:ext uri="{FF2B5EF4-FFF2-40B4-BE49-F238E27FC236}">
                <a16:creationId xmlns:a16="http://schemas.microsoft.com/office/drawing/2014/main" id="{F6CB86E8-C98F-B110-1184-6AF288A83686}"/>
              </a:ext>
            </a:extLst>
          </p:cNvPr>
          <p:cNvSpPr/>
          <p:nvPr userDrawn="1"/>
        </p:nvSpPr>
        <p:spPr>
          <a:xfrm>
            <a:off x="1280649" y="1273582"/>
            <a:ext cx="2636232" cy="4463642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33" name="Rettangolo 32">
            <a:extLst>
              <a:ext uri="{FF2B5EF4-FFF2-40B4-BE49-F238E27FC236}">
                <a16:creationId xmlns:a16="http://schemas.microsoft.com/office/drawing/2014/main" id="{5E66D7DA-AF37-B10A-C2CE-B6C521D7303F}"/>
              </a:ext>
            </a:extLst>
          </p:cNvPr>
          <p:cNvSpPr/>
          <p:nvPr userDrawn="1"/>
        </p:nvSpPr>
        <p:spPr>
          <a:xfrm>
            <a:off x="8222003" y="1273582"/>
            <a:ext cx="2742462" cy="4463642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94704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Immagine che contiene rosso, Bordeaux&#10;&#10;Il contenuto generato dall'IA potrebbe non essere corretto.">
            <a:extLst>
              <a:ext uri="{FF2B5EF4-FFF2-40B4-BE49-F238E27FC236}">
                <a16:creationId xmlns:a16="http://schemas.microsoft.com/office/drawing/2014/main" id="{BD183FCD-4A71-5B87-2183-AAD4FD6F563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1CADC58F-B5FE-8C54-4BEB-16D65362D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7532" y="1393243"/>
            <a:ext cx="9736933" cy="646331"/>
          </a:xfrm>
          <a:noFill/>
        </p:spPr>
        <p:txBody>
          <a:bodyPr wrap="square" lIns="72000" tIns="36000" rIns="72000" bIns="36000" anchor="t" anchorCtr="0">
            <a:spAutoFit/>
          </a:bodyPr>
          <a:lstStyle>
            <a:lvl1pPr>
              <a:defRPr lang="it-IT" sz="2000" cap="all" spc="300" baseline="0" dirty="0">
                <a:solidFill>
                  <a:schemeClr val="accent6"/>
                </a:solidFill>
                <a:latin typeface="Sequel 100 Black 45" panose="020B0503050000020004" pitchFamily="34" charset="77"/>
                <a:ea typeface="+mn-ea"/>
                <a:cs typeface="Arial" panose="020B0604020202020204" pitchFamily="34" charset="0"/>
              </a:defRPr>
            </a:lvl1pPr>
          </a:lstStyle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it-IT"/>
              <a:t>Fare clic per modificare lo stile del titolo dello schema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4D0AD568-0840-3DE0-B6DE-5A4E7DE5707D}"/>
              </a:ext>
            </a:extLst>
          </p:cNvPr>
          <p:cNvSpPr txBox="1"/>
          <p:nvPr userDrawn="1"/>
        </p:nvSpPr>
        <p:spPr>
          <a:xfrm>
            <a:off x="971094" y="554038"/>
            <a:ext cx="399714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800" b="1" kern="0" spc="600">
                <a:solidFill>
                  <a:schemeClr val="accent6"/>
                </a:solidFill>
                <a:latin typeface="Sequel 100 Black 45" panose="020B0503050000020004" pitchFamily="34" charset="77"/>
              </a:rPr>
              <a:t>NEW ALFA ROMEO TONALE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D36D56F3-593F-97B2-07FE-AE200495705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51" y="443379"/>
            <a:ext cx="431466" cy="437218"/>
          </a:xfrm>
          <a:prstGeom prst="rect">
            <a:avLst/>
          </a:prstGeom>
        </p:spPr>
      </p:pic>
      <p:pic>
        <p:nvPicPr>
          <p:cNvPr id="10" name="Immagine 9" descr="Immagine che contiene nero, oscurità&#10;&#10;Il contenuto generato dall'IA potrebbe non essere corretto.">
            <a:extLst>
              <a:ext uri="{FF2B5EF4-FFF2-40B4-BE49-F238E27FC236}">
                <a16:creationId xmlns:a16="http://schemas.microsoft.com/office/drawing/2014/main" id="{BF328AEC-2678-BAEA-4B10-18AC5A9E54F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83261" y="307975"/>
            <a:ext cx="738188" cy="70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Gruppo 10">
            <a:extLst>
              <a:ext uri="{FF2B5EF4-FFF2-40B4-BE49-F238E27FC236}">
                <a16:creationId xmlns:a16="http://schemas.microsoft.com/office/drawing/2014/main" id="{A8C83F1F-0814-098E-2126-B9ED8D17A2C5}"/>
              </a:ext>
            </a:extLst>
          </p:cNvPr>
          <p:cNvGrpSpPr/>
          <p:nvPr userDrawn="1"/>
        </p:nvGrpSpPr>
        <p:grpSpPr>
          <a:xfrm>
            <a:off x="-1" y="1202864"/>
            <a:ext cx="12192001" cy="89870"/>
            <a:chOff x="-1" y="4253665"/>
            <a:chExt cx="12192001" cy="89870"/>
          </a:xfrm>
        </p:grpSpPr>
        <p:cxnSp>
          <p:nvCxnSpPr>
            <p:cNvPr id="12" name="Connettore 1 11">
              <a:extLst>
                <a:ext uri="{FF2B5EF4-FFF2-40B4-BE49-F238E27FC236}">
                  <a16:creationId xmlns:a16="http://schemas.microsoft.com/office/drawing/2014/main" id="{D2B0CF0D-CBC2-6DEC-44C3-34E9E251AD10}"/>
                </a:ext>
              </a:extLst>
            </p:cNvPr>
            <p:cNvCxnSpPr>
              <a:cxnSpLocks/>
              <a:stCxn id="13" idx="1"/>
            </p:cNvCxnSpPr>
            <p:nvPr userDrawn="1"/>
          </p:nvCxnSpPr>
          <p:spPr>
            <a:xfrm flipV="1">
              <a:off x="-1" y="4291312"/>
              <a:ext cx="11183262" cy="12623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ttangolo 12">
              <a:extLst>
                <a:ext uri="{FF2B5EF4-FFF2-40B4-BE49-F238E27FC236}">
                  <a16:creationId xmlns:a16="http://schemas.microsoft.com/office/drawing/2014/main" id="{08263E50-7E1E-6A81-6DD6-F95AA549F4A4}"/>
                </a:ext>
              </a:extLst>
            </p:cNvPr>
            <p:cNvSpPr/>
            <p:nvPr userDrawn="1"/>
          </p:nvSpPr>
          <p:spPr>
            <a:xfrm>
              <a:off x="-1" y="426433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rgbClr val="BA0816"/>
                </a:solidFill>
              </a:endParaRPr>
            </a:p>
          </p:txBody>
        </p:sp>
        <p:sp>
          <p:nvSpPr>
            <p:cNvPr id="14" name="Rettangolo 13">
              <a:extLst>
                <a:ext uri="{FF2B5EF4-FFF2-40B4-BE49-F238E27FC236}">
                  <a16:creationId xmlns:a16="http://schemas.microsoft.com/office/drawing/2014/main" id="{DE51850B-C137-D0BD-8034-C3AE64D569BA}"/>
                </a:ext>
              </a:extLst>
            </p:cNvPr>
            <p:cNvSpPr/>
            <p:nvPr userDrawn="1"/>
          </p:nvSpPr>
          <p:spPr>
            <a:xfrm>
              <a:off x="10964466" y="425366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18" name="Segnaposto numero diapositiva 5">
            <a:extLst>
              <a:ext uri="{FF2B5EF4-FFF2-40B4-BE49-F238E27FC236}">
                <a16:creationId xmlns:a16="http://schemas.microsoft.com/office/drawing/2014/main" id="{87B20773-4C4E-6E44-AD18-2CB6B3B030DA}"/>
              </a:ext>
            </a:extLst>
          </p:cNvPr>
          <p:cNvSpPr txBox="1">
            <a:spLocks/>
          </p:cNvSpPr>
          <p:nvPr userDrawn="1"/>
        </p:nvSpPr>
        <p:spPr>
          <a:xfrm>
            <a:off x="899230" y="6422139"/>
            <a:ext cx="5715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it-IT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lang="it-IT" sz="1200" kern="1200" smtClean="0">
                <a:solidFill>
                  <a:srgbClr val="BA0816"/>
                </a:solidFill>
                <a:latin typeface="Sequel 100 Black 45" panose="020B05030500000200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9pPr>
          </a:lstStyle>
          <a:p>
            <a:pPr algn="l" eaLnBrk="1" hangingPunct="1"/>
            <a:fld id="{094274B4-52BF-4BE4-A31A-21EA16AB84C3}" type="slidenum">
              <a:rPr lang="en-US" smtClean="0">
                <a:solidFill>
                  <a:schemeClr val="accent1"/>
                </a:solidFill>
              </a:rPr>
              <a:pPr algn="l" eaLnBrk="1" hangingPunct="1"/>
              <a:t>‹N›</a:t>
            </a:fld>
            <a:endParaRPr lang="en-US">
              <a:solidFill>
                <a:schemeClr val="accent1"/>
              </a:solidFill>
            </a:endParaRPr>
          </a:p>
        </p:txBody>
      </p:sp>
      <p:pic>
        <p:nvPicPr>
          <p:cNvPr id="19" name="s69699b2521e4bd8adf48730de2f7548">
            <a:extLst>
              <a:ext uri="{FF2B5EF4-FFF2-40B4-BE49-F238E27FC236}">
                <a16:creationId xmlns:a16="http://schemas.microsoft.com/office/drawing/2014/main" id="{5E8F2C76-D97F-0CB2-C12E-E01027F127D9}"/>
              </a:ext>
            </a:extLst>
          </p:cNvPr>
          <p:cNvPicPr>
            <a:picLocks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400000">
            <a:off x="229548" y="6354813"/>
            <a:ext cx="499776" cy="499776"/>
          </a:xfrm>
          <a:prstGeom prst="rect">
            <a:avLst/>
          </a:prstGeom>
        </p:spPr>
      </p:pic>
      <p:pic>
        <p:nvPicPr>
          <p:cNvPr id="32" name="Immagine 31">
            <a:extLst>
              <a:ext uri="{FF2B5EF4-FFF2-40B4-BE49-F238E27FC236}">
                <a16:creationId xmlns:a16="http://schemas.microsoft.com/office/drawing/2014/main" id="{B297DDF8-AFA8-F852-9173-90650001DCD3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rcRect/>
          <a:stretch/>
        </p:blipFill>
        <p:spPr>
          <a:xfrm flipH="1">
            <a:off x="5579455" y="6426430"/>
            <a:ext cx="356543" cy="356543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5A37A05C-4C57-7925-0AD3-887FA65798CD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rcRect/>
          <a:stretch/>
        </p:blipFill>
        <p:spPr>
          <a:xfrm>
            <a:off x="6256002" y="6426430"/>
            <a:ext cx="356543" cy="35654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417323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Immagine che contiene rosso, Bordeaux&#10;&#10;Il contenuto generato dall'IA potrebbe non essere corretto.">
            <a:extLst>
              <a:ext uri="{FF2B5EF4-FFF2-40B4-BE49-F238E27FC236}">
                <a16:creationId xmlns:a16="http://schemas.microsoft.com/office/drawing/2014/main" id="{BD183FCD-4A71-5B87-2183-AAD4FD6F563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4D0AD568-0840-3DE0-B6DE-5A4E7DE5707D}"/>
              </a:ext>
            </a:extLst>
          </p:cNvPr>
          <p:cNvSpPr txBox="1"/>
          <p:nvPr userDrawn="1"/>
        </p:nvSpPr>
        <p:spPr>
          <a:xfrm>
            <a:off x="971094" y="554038"/>
            <a:ext cx="399714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800" b="1" kern="0" spc="600">
                <a:solidFill>
                  <a:schemeClr val="accent6"/>
                </a:solidFill>
                <a:latin typeface="Sequel 100 Black 45" panose="020B0503050000020004" pitchFamily="34" charset="77"/>
              </a:rPr>
              <a:t>NEW ALFA ROMEO TONALE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D36D56F3-593F-97B2-07FE-AE200495705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51" y="443379"/>
            <a:ext cx="431466" cy="437218"/>
          </a:xfrm>
          <a:prstGeom prst="rect">
            <a:avLst/>
          </a:prstGeom>
        </p:spPr>
      </p:pic>
      <p:pic>
        <p:nvPicPr>
          <p:cNvPr id="10" name="Immagine 9" descr="Immagine che contiene nero, oscurità&#10;&#10;Il contenuto generato dall'IA potrebbe non essere corretto.">
            <a:extLst>
              <a:ext uri="{FF2B5EF4-FFF2-40B4-BE49-F238E27FC236}">
                <a16:creationId xmlns:a16="http://schemas.microsoft.com/office/drawing/2014/main" id="{BF328AEC-2678-BAEA-4B10-18AC5A9E54F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83261" y="307975"/>
            <a:ext cx="738188" cy="70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Segnaposto numero diapositiva 5">
            <a:extLst>
              <a:ext uri="{FF2B5EF4-FFF2-40B4-BE49-F238E27FC236}">
                <a16:creationId xmlns:a16="http://schemas.microsoft.com/office/drawing/2014/main" id="{87B20773-4C4E-6E44-AD18-2CB6B3B030DA}"/>
              </a:ext>
            </a:extLst>
          </p:cNvPr>
          <p:cNvSpPr txBox="1">
            <a:spLocks/>
          </p:cNvSpPr>
          <p:nvPr userDrawn="1"/>
        </p:nvSpPr>
        <p:spPr>
          <a:xfrm>
            <a:off x="899230" y="6421159"/>
            <a:ext cx="5715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it-IT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lang="it-IT" sz="1200" kern="1200" smtClean="0">
                <a:solidFill>
                  <a:srgbClr val="BA0816"/>
                </a:solidFill>
                <a:latin typeface="Sequel 100 Black 45" panose="020B05030500000200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9pPr>
          </a:lstStyle>
          <a:p>
            <a:pPr algn="l" eaLnBrk="1" hangingPunct="1"/>
            <a:fld id="{094274B4-52BF-4BE4-A31A-21EA16AB84C3}" type="slidenum">
              <a:rPr lang="en-US" smtClean="0">
                <a:solidFill>
                  <a:schemeClr val="accent1"/>
                </a:solidFill>
              </a:rPr>
              <a:pPr algn="l" eaLnBrk="1" hangingPunct="1"/>
              <a:t>‹N›</a:t>
            </a:fld>
            <a:endParaRPr lang="en-US">
              <a:solidFill>
                <a:schemeClr val="accent1"/>
              </a:solidFill>
            </a:endParaRPr>
          </a:p>
        </p:txBody>
      </p:sp>
      <p:pic>
        <p:nvPicPr>
          <p:cNvPr id="19" name="s69699b2521e4bd8adf48730de2f7548">
            <a:extLst>
              <a:ext uri="{FF2B5EF4-FFF2-40B4-BE49-F238E27FC236}">
                <a16:creationId xmlns:a16="http://schemas.microsoft.com/office/drawing/2014/main" id="{5E8F2C76-D97F-0CB2-C12E-E01027F127D9}"/>
              </a:ext>
            </a:extLst>
          </p:cNvPr>
          <p:cNvPicPr>
            <a:picLocks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400000">
            <a:off x="229548" y="6354813"/>
            <a:ext cx="499776" cy="499776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5C93F89B-EE20-034F-ED0A-C120306B229D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rcRect/>
          <a:stretch/>
        </p:blipFill>
        <p:spPr>
          <a:xfrm>
            <a:off x="6256002" y="6426430"/>
            <a:ext cx="356543" cy="356543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EEB77F3E-9500-52F5-8A94-E2F0361FA1F8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rcRect/>
          <a:stretch/>
        </p:blipFill>
        <p:spPr>
          <a:xfrm flipH="1">
            <a:off x="5579455" y="6426430"/>
            <a:ext cx="356543" cy="356543"/>
          </a:xfrm>
          <a:prstGeom prst="rect">
            <a:avLst/>
          </a:prstGeom>
        </p:spPr>
      </p:pic>
      <p:grpSp>
        <p:nvGrpSpPr>
          <p:cNvPr id="6" name="Gruppo 5">
            <a:extLst>
              <a:ext uri="{FF2B5EF4-FFF2-40B4-BE49-F238E27FC236}">
                <a16:creationId xmlns:a16="http://schemas.microsoft.com/office/drawing/2014/main" id="{5476B01B-3A7F-7068-C4B8-F3841307956C}"/>
              </a:ext>
            </a:extLst>
          </p:cNvPr>
          <p:cNvGrpSpPr/>
          <p:nvPr userDrawn="1"/>
        </p:nvGrpSpPr>
        <p:grpSpPr>
          <a:xfrm>
            <a:off x="-1" y="1202864"/>
            <a:ext cx="12192001" cy="89870"/>
            <a:chOff x="-1" y="4253665"/>
            <a:chExt cx="12192001" cy="89870"/>
          </a:xfrm>
        </p:grpSpPr>
        <p:cxnSp>
          <p:nvCxnSpPr>
            <p:cNvPr id="15" name="Connettore 1 11">
              <a:extLst>
                <a:ext uri="{FF2B5EF4-FFF2-40B4-BE49-F238E27FC236}">
                  <a16:creationId xmlns:a16="http://schemas.microsoft.com/office/drawing/2014/main" id="{4C695093-8005-50D4-1F18-24B8F9E0A3C0}"/>
                </a:ext>
              </a:extLst>
            </p:cNvPr>
            <p:cNvCxnSpPr>
              <a:cxnSpLocks/>
              <a:stCxn id="16" idx="1"/>
            </p:cNvCxnSpPr>
            <p:nvPr userDrawn="1"/>
          </p:nvCxnSpPr>
          <p:spPr>
            <a:xfrm flipV="1">
              <a:off x="-1" y="4291312"/>
              <a:ext cx="11183262" cy="12623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ttangolo 15">
              <a:extLst>
                <a:ext uri="{FF2B5EF4-FFF2-40B4-BE49-F238E27FC236}">
                  <a16:creationId xmlns:a16="http://schemas.microsoft.com/office/drawing/2014/main" id="{77613670-B9A8-B1AF-ACBC-5C64DC29CD0A}"/>
                </a:ext>
              </a:extLst>
            </p:cNvPr>
            <p:cNvSpPr/>
            <p:nvPr userDrawn="1"/>
          </p:nvSpPr>
          <p:spPr>
            <a:xfrm>
              <a:off x="-1" y="426433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rgbClr val="BA0816"/>
                </a:solidFill>
              </a:endParaRPr>
            </a:p>
          </p:txBody>
        </p:sp>
        <p:sp>
          <p:nvSpPr>
            <p:cNvPr id="17" name="Rettangolo 16">
              <a:extLst>
                <a:ext uri="{FF2B5EF4-FFF2-40B4-BE49-F238E27FC236}">
                  <a16:creationId xmlns:a16="http://schemas.microsoft.com/office/drawing/2014/main" id="{560E24BE-887B-C95D-EB6C-86BAA269196C}"/>
                </a:ext>
              </a:extLst>
            </p:cNvPr>
            <p:cNvSpPr/>
            <p:nvPr userDrawn="1"/>
          </p:nvSpPr>
          <p:spPr>
            <a:xfrm>
              <a:off x="10964466" y="425366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483720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Immagine che contiene rosso, Bordeaux&#10;&#10;Il contenuto generato dall'IA potrebbe non essere corretto.">
            <a:extLst>
              <a:ext uri="{FF2B5EF4-FFF2-40B4-BE49-F238E27FC236}">
                <a16:creationId xmlns:a16="http://schemas.microsoft.com/office/drawing/2014/main" id="{BD183FCD-4A71-5B87-2183-AAD4FD6F563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1DDE622E-BD14-7210-D9D8-CA479F4940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1253134"/>
            <a:ext cx="6063424" cy="5604866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1CADC58F-B5FE-8C54-4BEB-16D65362D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0789" y="2293199"/>
            <a:ext cx="4772472" cy="1200329"/>
          </a:xfrm>
          <a:noFill/>
        </p:spPr>
        <p:txBody>
          <a:bodyPr wrap="square" anchor="t">
            <a:spAutoFit/>
          </a:bodyPr>
          <a:lstStyle>
            <a:lvl1pPr>
              <a:defRPr lang="it-IT" dirty="0">
                <a:solidFill>
                  <a:schemeClr val="accent6"/>
                </a:solidFill>
              </a:defRPr>
            </a:lvl1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61EE716-D689-9D52-5DFA-F93E13511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10788" y="3301113"/>
            <a:ext cx="4553677" cy="315527"/>
          </a:xfrm>
          <a:noFill/>
        </p:spPr>
        <p:txBody>
          <a:bodyPr wrap="square" lIns="72000" tIns="36000" rIns="72000" bIns="36000" anchor="t">
            <a:spAutoFit/>
          </a:bodyPr>
          <a:lstStyle>
            <a:lvl1pPr marL="0" indent="0">
              <a:lnSpc>
                <a:spcPct val="150000"/>
              </a:lnSpc>
              <a:buNone/>
              <a:defRPr lang="it-IT" sz="1200" dirty="0" smtClean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eaLnBrk="0" fontAlgn="base" hangingPunct="0">
              <a:spcBef>
                <a:spcPct val="0"/>
              </a:spcBef>
              <a:spcAft>
                <a:spcPts val="1200"/>
              </a:spcAft>
            </a:pPr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CBC02AF-F6EA-580E-A3C7-2293D6EE3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9230" y="6421159"/>
            <a:ext cx="571500" cy="365125"/>
          </a:xfrm>
        </p:spPr>
        <p:txBody>
          <a:bodyPr vert="horz" lIns="0" tIns="0" rIns="0" bIns="0" rtlCol="0" anchor="ctr"/>
          <a:lstStyle>
            <a:lvl1pPr>
              <a:defRPr lang="it-IT" smtClean="0">
                <a:solidFill>
                  <a:schemeClr val="accent1"/>
                </a:solidFill>
                <a:latin typeface="Sequel 100 Black 45" panose="020B0503050000020004" pitchFamily="34" charset="0"/>
              </a:defRPr>
            </a:lvl1pPr>
          </a:lstStyle>
          <a:p>
            <a:pPr algn="l" eaLnBrk="1" hangingPunct="1"/>
            <a:fld id="{094274B4-52BF-4BE4-A31A-21EA16AB84C3}" type="slidenum">
              <a:rPr lang="en-US" smtClean="0"/>
              <a:pPr algn="l" eaLnBrk="1" hangingPunct="1"/>
              <a:t>‹N›</a:t>
            </a:fld>
            <a:endParaRPr lang="en-US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4D0AD568-0840-3DE0-B6DE-5A4E7DE5707D}"/>
              </a:ext>
            </a:extLst>
          </p:cNvPr>
          <p:cNvSpPr txBox="1"/>
          <p:nvPr userDrawn="1"/>
        </p:nvSpPr>
        <p:spPr>
          <a:xfrm>
            <a:off x="971094" y="554038"/>
            <a:ext cx="399714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800" b="1" kern="0" spc="600">
                <a:solidFill>
                  <a:schemeClr val="accent6"/>
                </a:solidFill>
                <a:latin typeface="Sequel 100 Black 45" panose="020B0503050000020004" pitchFamily="34" charset="77"/>
              </a:rPr>
              <a:t>NEW ALFA ROMEO TONALE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D36D56F3-593F-97B2-07FE-AE200495705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51" y="443379"/>
            <a:ext cx="431466" cy="437218"/>
          </a:xfrm>
          <a:prstGeom prst="rect">
            <a:avLst/>
          </a:prstGeom>
        </p:spPr>
      </p:pic>
      <p:pic>
        <p:nvPicPr>
          <p:cNvPr id="10" name="Immagine 9" descr="Immagine che contiene nero, oscurità&#10;&#10;Il contenuto generato dall'IA potrebbe non essere corretto.">
            <a:extLst>
              <a:ext uri="{FF2B5EF4-FFF2-40B4-BE49-F238E27FC236}">
                <a16:creationId xmlns:a16="http://schemas.microsoft.com/office/drawing/2014/main" id="{BF328AEC-2678-BAEA-4B10-18AC5A9E54F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83261" y="307975"/>
            <a:ext cx="738188" cy="70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s69699b2521e4bd8adf48730de2f7548">
            <a:extLst>
              <a:ext uri="{FF2B5EF4-FFF2-40B4-BE49-F238E27FC236}">
                <a16:creationId xmlns:a16="http://schemas.microsoft.com/office/drawing/2014/main" id="{3B7BE928-84BC-BB2B-661A-6D6512165029}"/>
              </a:ext>
            </a:extLst>
          </p:cNvPr>
          <p:cNvPicPr>
            <a:picLocks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5400000">
            <a:off x="229548" y="6354813"/>
            <a:ext cx="499776" cy="499776"/>
          </a:xfrm>
          <a:prstGeom prst="rect">
            <a:avLst/>
          </a:prstGeom>
        </p:spPr>
      </p:pic>
      <p:pic>
        <p:nvPicPr>
          <p:cNvPr id="25" name="Immagine 24">
            <a:extLst>
              <a:ext uri="{FF2B5EF4-FFF2-40B4-BE49-F238E27FC236}">
                <a16:creationId xmlns:a16="http://schemas.microsoft.com/office/drawing/2014/main" id="{F56FDAE1-DE05-39E0-AE55-D18CA90495E4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rcRect/>
          <a:stretch/>
        </p:blipFill>
        <p:spPr>
          <a:xfrm>
            <a:off x="6256002" y="6426430"/>
            <a:ext cx="356543" cy="356543"/>
          </a:xfrm>
          <a:prstGeom prst="rect">
            <a:avLst/>
          </a:prstGeom>
        </p:spPr>
      </p:pic>
      <p:pic>
        <p:nvPicPr>
          <p:cNvPr id="26" name="Immagine 25">
            <a:extLst>
              <a:ext uri="{FF2B5EF4-FFF2-40B4-BE49-F238E27FC236}">
                <a16:creationId xmlns:a16="http://schemas.microsoft.com/office/drawing/2014/main" id="{770D7F87-EE08-A2CC-FBFE-16F623EB2584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Photocopy/>
                    </a14:imgEffect>
                  </a14:imgLayer>
                </a14:imgProps>
              </a:ext>
            </a:extLst>
          </a:blip>
          <a:srcRect/>
          <a:stretch/>
        </p:blipFill>
        <p:spPr>
          <a:xfrm flipH="1">
            <a:off x="5579455" y="6426430"/>
            <a:ext cx="356543" cy="356543"/>
          </a:xfrm>
          <a:prstGeom prst="rect">
            <a:avLst/>
          </a:prstGeom>
        </p:spPr>
      </p:pic>
      <p:grpSp>
        <p:nvGrpSpPr>
          <p:cNvPr id="27" name="Gruppo 26">
            <a:extLst>
              <a:ext uri="{FF2B5EF4-FFF2-40B4-BE49-F238E27FC236}">
                <a16:creationId xmlns:a16="http://schemas.microsoft.com/office/drawing/2014/main" id="{8390C3A2-FD38-E0E9-A0FC-D29D0171AE68}"/>
              </a:ext>
            </a:extLst>
          </p:cNvPr>
          <p:cNvGrpSpPr/>
          <p:nvPr userDrawn="1"/>
        </p:nvGrpSpPr>
        <p:grpSpPr>
          <a:xfrm>
            <a:off x="-1" y="1202864"/>
            <a:ext cx="12192001" cy="89870"/>
            <a:chOff x="-1" y="4253665"/>
            <a:chExt cx="12192001" cy="89870"/>
          </a:xfrm>
        </p:grpSpPr>
        <p:cxnSp>
          <p:nvCxnSpPr>
            <p:cNvPr id="28" name="Connettore 1 11">
              <a:extLst>
                <a:ext uri="{FF2B5EF4-FFF2-40B4-BE49-F238E27FC236}">
                  <a16:creationId xmlns:a16="http://schemas.microsoft.com/office/drawing/2014/main" id="{451542FF-B827-D8C7-13D0-14FBD9F2347B}"/>
                </a:ext>
              </a:extLst>
            </p:cNvPr>
            <p:cNvCxnSpPr>
              <a:cxnSpLocks/>
              <a:stCxn id="29" idx="1"/>
            </p:cNvCxnSpPr>
            <p:nvPr userDrawn="1"/>
          </p:nvCxnSpPr>
          <p:spPr>
            <a:xfrm flipV="1">
              <a:off x="-1" y="4291312"/>
              <a:ext cx="11183262" cy="12623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ttangolo 28">
              <a:extLst>
                <a:ext uri="{FF2B5EF4-FFF2-40B4-BE49-F238E27FC236}">
                  <a16:creationId xmlns:a16="http://schemas.microsoft.com/office/drawing/2014/main" id="{5A8B4E8E-24BD-2206-6F1A-A807F21FB799}"/>
                </a:ext>
              </a:extLst>
            </p:cNvPr>
            <p:cNvSpPr/>
            <p:nvPr userDrawn="1"/>
          </p:nvSpPr>
          <p:spPr>
            <a:xfrm>
              <a:off x="-1" y="426433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rgbClr val="BA0816"/>
                </a:solidFill>
              </a:endParaRPr>
            </a:p>
          </p:txBody>
        </p:sp>
        <p:sp>
          <p:nvSpPr>
            <p:cNvPr id="30" name="Rettangolo 29">
              <a:extLst>
                <a:ext uri="{FF2B5EF4-FFF2-40B4-BE49-F238E27FC236}">
                  <a16:creationId xmlns:a16="http://schemas.microsoft.com/office/drawing/2014/main" id="{C038A8E6-456A-4735-0F91-A41AF72E7E82}"/>
                </a:ext>
              </a:extLst>
            </p:cNvPr>
            <p:cNvSpPr/>
            <p:nvPr userDrawn="1"/>
          </p:nvSpPr>
          <p:spPr>
            <a:xfrm>
              <a:off x="10964466" y="425366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83260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4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Immagine che contiene rosso, Bordeaux&#10;&#10;Il contenuto generato dall'IA potrebbe non essere corretto.">
            <a:extLst>
              <a:ext uri="{FF2B5EF4-FFF2-40B4-BE49-F238E27FC236}">
                <a16:creationId xmlns:a16="http://schemas.microsoft.com/office/drawing/2014/main" id="{BD183FCD-4A71-5B87-2183-AAD4FD6F563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1D0ED360-4609-C449-8F92-A45DAA76AFF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12666" r="17672" b="3372"/>
          <a:stretch/>
        </p:blipFill>
        <p:spPr>
          <a:xfrm>
            <a:off x="0" y="1253133"/>
            <a:ext cx="6096000" cy="5604867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1CADC58F-B5FE-8C54-4BEB-16D65362D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0789" y="2293199"/>
            <a:ext cx="4772472" cy="1200329"/>
          </a:xfrm>
          <a:noFill/>
        </p:spPr>
        <p:txBody>
          <a:bodyPr wrap="square" anchor="t">
            <a:spAutoFit/>
          </a:bodyPr>
          <a:lstStyle>
            <a:lvl1pPr>
              <a:defRPr lang="it-IT" dirty="0">
                <a:solidFill>
                  <a:schemeClr val="accent6"/>
                </a:solidFill>
              </a:defRPr>
            </a:lvl1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61EE716-D689-9D52-5DFA-F93E13511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10788" y="3301113"/>
            <a:ext cx="4553677" cy="315527"/>
          </a:xfrm>
          <a:noFill/>
        </p:spPr>
        <p:txBody>
          <a:bodyPr wrap="square" lIns="72000" tIns="36000" rIns="72000" bIns="36000" anchor="t">
            <a:spAutoFit/>
          </a:bodyPr>
          <a:lstStyle>
            <a:lvl1pPr marL="0" indent="0">
              <a:lnSpc>
                <a:spcPct val="150000"/>
              </a:lnSpc>
              <a:buNone/>
              <a:defRPr lang="it-IT" sz="1200" dirty="0" smtClean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eaLnBrk="0" fontAlgn="base" hangingPunct="0">
              <a:spcBef>
                <a:spcPct val="0"/>
              </a:spcBef>
              <a:spcAft>
                <a:spcPts val="1200"/>
              </a:spcAft>
            </a:pPr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CBC02AF-F6EA-580E-A3C7-2293D6EE3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9230" y="6421159"/>
            <a:ext cx="571500" cy="365125"/>
          </a:xfrm>
        </p:spPr>
        <p:txBody>
          <a:bodyPr vert="horz" lIns="0" tIns="0" rIns="0" bIns="0" rtlCol="0" anchor="ctr"/>
          <a:lstStyle>
            <a:lvl1pPr>
              <a:defRPr lang="it-IT" smtClean="0">
                <a:solidFill>
                  <a:schemeClr val="accent1"/>
                </a:solidFill>
                <a:latin typeface="Sequel 100 Black 45" panose="020B0503050000020004" pitchFamily="34" charset="0"/>
              </a:defRPr>
            </a:lvl1pPr>
          </a:lstStyle>
          <a:p>
            <a:pPr algn="l" eaLnBrk="1" hangingPunct="1"/>
            <a:fld id="{094274B4-52BF-4BE4-A31A-21EA16AB84C3}" type="slidenum">
              <a:rPr lang="en-US" smtClean="0"/>
              <a:pPr algn="l" eaLnBrk="1" hangingPunct="1"/>
              <a:t>‹N›</a:t>
            </a:fld>
            <a:endParaRPr lang="en-US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4D0AD568-0840-3DE0-B6DE-5A4E7DE5707D}"/>
              </a:ext>
            </a:extLst>
          </p:cNvPr>
          <p:cNvSpPr txBox="1"/>
          <p:nvPr userDrawn="1"/>
        </p:nvSpPr>
        <p:spPr>
          <a:xfrm>
            <a:off x="971094" y="554038"/>
            <a:ext cx="399714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800" b="1" kern="0" spc="600">
                <a:solidFill>
                  <a:schemeClr val="accent6"/>
                </a:solidFill>
                <a:latin typeface="Sequel 100 Black 45" panose="020B0503050000020004" pitchFamily="34" charset="77"/>
              </a:rPr>
              <a:t>NEW ALFA ROMEO TONALE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D36D56F3-593F-97B2-07FE-AE200495705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51" y="443379"/>
            <a:ext cx="431466" cy="437218"/>
          </a:xfrm>
          <a:prstGeom prst="rect">
            <a:avLst/>
          </a:prstGeom>
        </p:spPr>
      </p:pic>
      <p:pic>
        <p:nvPicPr>
          <p:cNvPr id="10" name="Immagine 9" descr="Immagine che contiene nero, oscurità&#10;&#10;Il contenuto generato dall'IA potrebbe non essere corretto.">
            <a:extLst>
              <a:ext uri="{FF2B5EF4-FFF2-40B4-BE49-F238E27FC236}">
                <a16:creationId xmlns:a16="http://schemas.microsoft.com/office/drawing/2014/main" id="{BF328AEC-2678-BAEA-4B10-18AC5A9E54F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83261" y="307975"/>
            <a:ext cx="738188" cy="70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s69699b2521e4bd8adf48730de2f7548">
            <a:extLst>
              <a:ext uri="{FF2B5EF4-FFF2-40B4-BE49-F238E27FC236}">
                <a16:creationId xmlns:a16="http://schemas.microsoft.com/office/drawing/2014/main" id="{3B7BE928-84BC-BB2B-661A-6D6512165029}"/>
              </a:ext>
            </a:extLst>
          </p:cNvPr>
          <p:cNvPicPr>
            <a:picLocks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5400000">
            <a:off x="229548" y="6354813"/>
            <a:ext cx="499776" cy="499776"/>
          </a:xfrm>
          <a:prstGeom prst="rect">
            <a:avLst/>
          </a:prstGeom>
        </p:spPr>
      </p:pic>
      <p:pic>
        <p:nvPicPr>
          <p:cNvPr id="25" name="Immagine 24">
            <a:extLst>
              <a:ext uri="{FF2B5EF4-FFF2-40B4-BE49-F238E27FC236}">
                <a16:creationId xmlns:a16="http://schemas.microsoft.com/office/drawing/2014/main" id="{F56FDAE1-DE05-39E0-AE55-D18CA90495E4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rcRect/>
          <a:stretch/>
        </p:blipFill>
        <p:spPr>
          <a:xfrm>
            <a:off x="6256002" y="6426430"/>
            <a:ext cx="356543" cy="356543"/>
          </a:xfrm>
          <a:prstGeom prst="rect">
            <a:avLst/>
          </a:prstGeom>
        </p:spPr>
      </p:pic>
      <p:pic>
        <p:nvPicPr>
          <p:cNvPr id="26" name="Immagine 25">
            <a:extLst>
              <a:ext uri="{FF2B5EF4-FFF2-40B4-BE49-F238E27FC236}">
                <a16:creationId xmlns:a16="http://schemas.microsoft.com/office/drawing/2014/main" id="{770D7F87-EE08-A2CC-FBFE-16F623EB2584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Photocopy/>
                    </a14:imgEffect>
                  </a14:imgLayer>
                </a14:imgProps>
              </a:ext>
            </a:extLst>
          </a:blip>
          <a:srcRect/>
          <a:stretch/>
        </p:blipFill>
        <p:spPr>
          <a:xfrm flipH="1">
            <a:off x="5579455" y="6426430"/>
            <a:ext cx="356543" cy="356543"/>
          </a:xfrm>
          <a:prstGeom prst="rect">
            <a:avLst/>
          </a:prstGeom>
        </p:spPr>
      </p:pic>
      <p:grpSp>
        <p:nvGrpSpPr>
          <p:cNvPr id="27" name="Gruppo 26">
            <a:extLst>
              <a:ext uri="{FF2B5EF4-FFF2-40B4-BE49-F238E27FC236}">
                <a16:creationId xmlns:a16="http://schemas.microsoft.com/office/drawing/2014/main" id="{8390C3A2-FD38-E0E9-A0FC-D29D0171AE68}"/>
              </a:ext>
            </a:extLst>
          </p:cNvPr>
          <p:cNvGrpSpPr/>
          <p:nvPr userDrawn="1"/>
        </p:nvGrpSpPr>
        <p:grpSpPr>
          <a:xfrm>
            <a:off x="-1" y="1202864"/>
            <a:ext cx="12192001" cy="89870"/>
            <a:chOff x="-1" y="4253665"/>
            <a:chExt cx="12192001" cy="89870"/>
          </a:xfrm>
        </p:grpSpPr>
        <p:cxnSp>
          <p:nvCxnSpPr>
            <p:cNvPr id="28" name="Connettore 1 11">
              <a:extLst>
                <a:ext uri="{FF2B5EF4-FFF2-40B4-BE49-F238E27FC236}">
                  <a16:creationId xmlns:a16="http://schemas.microsoft.com/office/drawing/2014/main" id="{451542FF-B827-D8C7-13D0-14FBD9F2347B}"/>
                </a:ext>
              </a:extLst>
            </p:cNvPr>
            <p:cNvCxnSpPr>
              <a:cxnSpLocks/>
              <a:stCxn id="29" idx="1"/>
            </p:cNvCxnSpPr>
            <p:nvPr userDrawn="1"/>
          </p:nvCxnSpPr>
          <p:spPr>
            <a:xfrm flipV="1">
              <a:off x="-1" y="4291312"/>
              <a:ext cx="11183262" cy="12623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ttangolo 28">
              <a:extLst>
                <a:ext uri="{FF2B5EF4-FFF2-40B4-BE49-F238E27FC236}">
                  <a16:creationId xmlns:a16="http://schemas.microsoft.com/office/drawing/2014/main" id="{5A8B4E8E-24BD-2206-6F1A-A807F21FB799}"/>
                </a:ext>
              </a:extLst>
            </p:cNvPr>
            <p:cNvSpPr/>
            <p:nvPr userDrawn="1"/>
          </p:nvSpPr>
          <p:spPr>
            <a:xfrm>
              <a:off x="-1" y="426433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rgbClr val="BA0816"/>
                </a:solidFill>
              </a:endParaRPr>
            </a:p>
          </p:txBody>
        </p:sp>
        <p:sp>
          <p:nvSpPr>
            <p:cNvPr id="30" name="Rettangolo 29">
              <a:extLst>
                <a:ext uri="{FF2B5EF4-FFF2-40B4-BE49-F238E27FC236}">
                  <a16:creationId xmlns:a16="http://schemas.microsoft.com/office/drawing/2014/main" id="{C038A8E6-456A-4735-0F91-A41AF72E7E82}"/>
                </a:ext>
              </a:extLst>
            </p:cNvPr>
            <p:cNvSpPr/>
            <p:nvPr userDrawn="1"/>
          </p:nvSpPr>
          <p:spPr>
            <a:xfrm>
              <a:off x="10964466" y="4253665"/>
              <a:ext cx="1227534" cy="7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011564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8116AD62-7202-0980-7B1E-8182AB3098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04741"/>
            <a:ext cx="10515600" cy="64633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070A987F-3CAF-2E35-8CBA-8BF58FBF24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257369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>
            <a:spAutoFit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None/>
            </a:pPr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A699F4B-96AD-DB92-FD69-E1DECC1F17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94274B4-52BF-4BE4-A31A-21EA16AB84C3}" type="slidenum">
              <a:rPr lang="it-IT" smtClean="0"/>
              <a:t>‹N›</a:t>
            </a:fld>
            <a:endParaRPr lang="it-IT"/>
          </a:p>
        </p:txBody>
      </p:sp>
    </p:spTree>
    <p:custDataLst>
      <p:tags r:id="rId19"/>
    </p:custDataLst>
    <p:extLst>
      <p:ext uri="{BB962C8B-B14F-4D97-AF65-F5344CB8AC3E}">
        <p14:creationId xmlns:p14="http://schemas.microsoft.com/office/powerpoint/2010/main" val="3227390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86" r:id="rId2"/>
    <p:sldLayoutId id="2147483680" r:id="rId3"/>
    <p:sldLayoutId id="2147483683" r:id="rId4"/>
    <p:sldLayoutId id="2147483685" r:id="rId5"/>
    <p:sldLayoutId id="2147483675" r:id="rId6"/>
    <p:sldLayoutId id="2147483673" r:id="rId7"/>
    <p:sldLayoutId id="2147483670" r:id="rId8"/>
    <p:sldLayoutId id="2147483684" r:id="rId9"/>
    <p:sldLayoutId id="2147483678" r:id="rId10"/>
    <p:sldLayoutId id="2147483679" r:id="rId11"/>
    <p:sldLayoutId id="2147483672" r:id="rId12"/>
    <p:sldLayoutId id="2147483676" r:id="rId13"/>
    <p:sldLayoutId id="2147483677" r:id="rId14"/>
    <p:sldLayoutId id="2147483681" r:id="rId15"/>
    <p:sldLayoutId id="2147483682" r:id="rId16"/>
    <p:sldLayoutId id="2147483674" r:id="rId1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it-IT" sz="2000" kern="1200" cap="all" spc="300" baseline="0" smtClean="0">
          <a:solidFill>
            <a:schemeClr val="accent6"/>
          </a:solidFill>
          <a:latin typeface="Sequel 100 Black 45" panose="020B0503050000020004" pitchFamily="34" charset="77"/>
          <a:ea typeface="+mn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it-IT" sz="1200" kern="1200" smtClean="0">
          <a:solidFill>
            <a:schemeClr val="accent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it-IT" sz="2400" kern="1200" smtClean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it-IT" sz="2000" kern="1200" smtClean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it-IT" sz="1800" kern="1200" smtClean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it-IT" sz="18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20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image" Target="../media/image28.svg"/><Relationship Id="rId7" Type="http://schemas.openxmlformats.org/officeDocument/2006/relationships/image" Target="../media/image36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9.xml"/><Relationship Id="rId6" Type="http://schemas.openxmlformats.org/officeDocument/2006/relationships/image" Target="../media/image35.emf"/><Relationship Id="rId5" Type="http://schemas.openxmlformats.org/officeDocument/2006/relationships/image" Target="../media/image34.emf"/><Relationship Id="rId4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3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Relationship Id="rId6" Type="http://schemas.openxmlformats.org/officeDocument/2006/relationships/image" Target="../media/image35.emf"/><Relationship Id="rId5" Type="http://schemas.openxmlformats.org/officeDocument/2006/relationships/image" Target="../media/image34.emf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3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3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3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5.xml"/><Relationship Id="rId6" Type="http://schemas.openxmlformats.org/officeDocument/2006/relationships/image" Target="../media/image40.svg"/><Relationship Id="rId5" Type="http://schemas.openxmlformats.org/officeDocument/2006/relationships/image" Target="../media/image39.svg"/><Relationship Id="rId4" Type="http://schemas.openxmlformats.org/officeDocument/2006/relationships/image" Target="../media/image28.sv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3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7.xml"/><Relationship Id="rId5" Type="http://schemas.openxmlformats.org/officeDocument/2006/relationships/image" Target="../media/image41.png"/><Relationship Id="rId4" Type="http://schemas.openxmlformats.org/officeDocument/2006/relationships/image" Target="../media/image28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8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9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0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1.xml"/><Relationship Id="rId6" Type="http://schemas.openxmlformats.org/officeDocument/2006/relationships/image" Target="../media/image28.svg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2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4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5.xml"/><Relationship Id="rId6" Type="http://schemas.microsoft.com/office/2007/relationships/hdphoto" Target="../media/hdphoto3.wdp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6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47.xml"/><Relationship Id="rId4" Type="http://schemas.openxmlformats.org/officeDocument/2006/relationships/image" Target="../media/image28.sv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48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video" Target="../media/media1.mp4"/><Relationship Id="rId7" Type="http://schemas.openxmlformats.org/officeDocument/2006/relationships/image" Target="../media/image15.png"/><Relationship Id="rId2" Type="http://schemas.microsoft.com/office/2007/relationships/media" Target="../media/media1.mp4"/><Relationship Id="rId1" Type="http://schemas.openxmlformats.org/officeDocument/2006/relationships/tags" Target="../tags/tag2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49.xml"/><Relationship Id="rId4" Type="http://schemas.openxmlformats.org/officeDocument/2006/relationships/image" Target="../media/image28.sv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28.sv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0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1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2.xml"/><Relationship Id="rId6" Type="http://schemas.openxmlformats.org/officeDocument/2006/relationships/image" Target="../media/image64.png"/><Relationship Id="rId5" Type="http://schemas.openxmlformats.org/officeDocument/2006/relationships/image" Target="../media/image28.svg"/><Relationship Id="rId4" Type="http://schemas.openxmlformats.org/officeDocument/2006/relationships/image" Target="../media/image5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3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4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5.xml"/><Relationship Id="rId4" Type="http://schemas.openxmlformats.org/officeDocument/2006/relationships/image" Target="../media/image6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6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7.xml"/><Relationship Id="rId4" Type="http://schemas.openxmlformats.org/officeDocument/2006/relationships/image" Target="../media/image6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5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59.xml"/><Relationship Id="rId4" Type="http://schemas.openxmlformats.org/officeDocument/2006/relationships/image" Target="../media/image28.sv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0.xml"/><Relationship Id="rId4" Type="http://schemas.openxmlformats.org/officeDocument/2006/relationships/image" Target="../media/image63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2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9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0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.xml"/><Relationship Id="rId3" Type="http://schemas.openxmlformats.org/officeDocument/2006/relationships/image" Target="../media/image28.svg"/><Relationship Id="rId7" Type="http://schemas.openxmlformats.org/officeDocument/2006/relationships/chart" Target="../charts/chart1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5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.xml"/><Relationship Id="rId3" Type="http://schemas.openxmlformats.org/officeDocument/2006/relationships/image" Target="../media/image30.png"/><Relationship Id="rId7" Type="http://schemas.openxmlformats.org/officeDocument/2006/relationships/image" Target="../media/image32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6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image" Target="../media/image31.png"/><Relationship Id="rId9" Type="http://schemas.openxmlformats.org/officeDocument/2006/relationships/chart" Target="../charts/char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7.xml"/><Relationship Id="rId5" Type="http://schemas.openxmlformats.org/officeDocument/2006/relationships/image" Target="../media/image29.png"/><Relationship Id="rId4" Type="http://schemas.openxmlformats.org/officeDocument/2006/relationships/image" Target="../media/image2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AD65F3FE-1D20-E3C8-911F-3DB4B1F3DEB0}"/>
              </a:ext>
            </a:extLst>
          </p:cNvPr>
          <p:cNvSpPr txBox="1"/>
          <p:nvPr/>
        </p:nvSpPr>
        <p:spPr>
          <a:xfrm>
            <a:off x="3412142" y="5824889"/>
            <a:ext cx="5367716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kern="0" spc="600" noProof="0">
                <a:solidFill>
                  <a:schemeClr val="bg1"/>
                </a:solidFill>
                <a:latin typeface="Sequel 100 Black 45" panose="020B0503050000020004" pitchFamily="34" charset="77"/>
              </a:rPr>
              <a:t>NEW ALFA ROMEO TONALE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4CC6D341-19B3-0DA5-69F2-B73402EDC5AE}"/>
              </a:ext>
            </a:extLst>
          </p:cNvPr>
          <p:cNvSpPr txBox="1"/>
          <p:nvPr/>
        </p:nvSpPr>
        <p:spPr>
          <a:xfrm>
            <a:off x="2343993" y="6056200"/>
            <a:ext cx="750401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kern="0" spc="300" noProof="0">
                <a:solidFill>
                  <a:srgbClr val="BA081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Ready for new business opportunities?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Elemento grafico 9">
            <a:extLst>
              <a:ext uri="{FF2B5EF4-FFF2-40B4-BE49-F238E27FC236}">
                <a16:creationId xmlns:a16="http://schemas.microsoft.com/office/drawing/2014/main" id="{BBA7AB19-D5CF-6D54-65B3-215A5021332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801572" y="6412706"/>
            <a:ext cx="160880" cy="356542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4257FAD8-FC4A-5B1C-7CD9-D942D322C2A7}"/>
              </a:ext>
            </a:extLst>
          </p:cNvPr>
          <p:cNvSpPr txBox="1"/>
          <p:nvPr/>
        </p:nvSpPr>
        <p:spPr>
          <a:xfrm>
            <a:off x="8782051" y="6494155"/>
            <a:ext cx="2903778" cy="2446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indent="0" algn="ctr" defTabSz="6858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000" b="0" cap="all" baseline="0">
                <a:latin typeface="Sequel 100 Black 45" panose="020B0503050000020004" pitchFamily="34" charset="77"/>
              </a:defRPr>
            </a:lvl1pPr>
            <a:lvl2pPr marL="5143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latin typeface="Sequel 100 Black 45" panose="020B0503050000020004" pitchFamily="34" charset="77"/>
              </a:defRPr>
            </a:lvl2pPr>
            <a:lvl3pPr marL="857250" indent="-171450" defTabSz="685800">
              <a:lnSpc>
                <a:spcPct val="90000"/>
              </a:lnSpc>
              <a:spcBef>
                <a:spcPts val="375"/>
              </a:spcBef>
              <a:buSzPct val="120000"/>
              <a:buFont typeface="Arial" panose="020B0604020202020204" pitchFamily="34" charset="0"/>
              <a:buChar char="•"/>
              <a:defRPr sz="1500" b="0">
                <a:latin typeface="Sequel 100 Black 45" panose="020B0503050000020004" pitchFamily="34" charset="77"/>
              </a:defRPr>
            </a:lvl3pPr>
            <a:lvl4pPr marL="12001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1">
                <a:latin typeface="Sequel 100 Black 45" panose="020B0503050000020004" pitchFamily="34" charset="77"/>
              </a:defRPr>
            </a:lvl4pPr>
            <a:lvl5pPr marL="15430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>
                <a:latin typeface="Sequel 100 Black 45" panose="020B0503050000020004" pitchFamily="34" charset="77"/>
              </a:defRPr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9pPr>
          </a:lstStyle>
          <a:p>
            <a:pPr algn="r">
              <a:tabLst>
                <a:tab pos="895350" algn="l"/>
              </a:tabLst>
            </a:pPr>
            <a:r>
              <a:rPr lang="en-US" sz="1100" cap="none" noProof="0">
                <a:latin typeface="Arial" panose="020B0604020202020204" pitchFamily="34" charset="0"/>
                <a:cs typeface="Arial" panose="020B0604020202020204" pitchFamily="34" charset="0"/>
              </a:rPr>
              <a:t>Click on each pillar to discover some more.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5BC3CFF4-793D-BF69-A857-2EA4D5D297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9" r="21385"/>
          <a:stretch>
            <a:fillRect/>
          </a:stretch>
        </p:blipFill>
        <p:spPr>
          <a:xfrm>
            <a:off x="3486343" y="2850313"/>
            <a:ext cx="2339740" cy="2358388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274330BA-BF2B-5D80-E78F-9938E62DC05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6012" t="6808" r="17279" b="6808"/>
          <a:stretch>
            <a:fillRect/>
          </a:stretch>
        </p:blipFill>
        <p:spPr>
          <a:xfrm>
            <a:off x="9226192" y="2850313"/>
            <a:ext cx="2358388" cy="2358388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B033BE2A-FBBC-C6DB-AC64-CB83286AEC78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1244" r="39280"/>
          <a:stretch>
            <a:fillRect/>
          </a:stretch>
        </p:blipFill>
        <p:spPr>
          <a:xfrm>
            <a:off x="6346616" y="2850313"/>
            <a:ext cx="2358388" cy="2358388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0629E9DE-3CD3-559B-253F-8ED5E0CD710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30"/>
          <a:stretch>
            <a:fillRect/>
          </a:stretch>
        </p:blipFill>
        <p:spPr>
          <a:xfrm>
            <a:off x="607421" y="2850313"/>
            <a:ext cx="2358388" cy="2358388"/>
          </a:xfrm>
          <a:prstGeom prst="rect">
            <a:avLst/>
          </a:prstGeom>
        </p:spPr>
      </p:pic>
      <p:sp>
        <p:nvSpPr>
          <p:cNvPr id="6" name="Segnaposto testo 10">
            <a:extLst>
              <a:ext uri="{FF2B5EF4-FFF2-40B4-BE49-F238E27FC236}">
                <a16:creationId xmlns:a16="http://schemas.microsoft.com/office/drawing/2014/main" id="{FA7A1582-CC52-4478-DE98-226D2E668AAE}"/>
              </a:ext>
            </a:extLst>
          </p:cNvPr>
          <p:cNvSpPr txBox="1">
            <a:spLocks/>
          </p:cNvSpPr>
          <p:nvPr/>
        </p:nvSpPr>
        <p:spPr>
          <a:xfrm>
            <a:off x="605424" y="5270776"/>
            <a:ext cx="2339740" cy="369332"/>
          </a:xfrm>
          <a:prstGeom prst="rect">
            <a:avLst/>
          </a:prstGeom>
        </p:spPr>
        <p:txBody>
          <a:bodyPr/>
          <a:lstStyle>
            <a:lvl1pPr marL="0" indent="0" algn="l" defTabSz="685800" rtl="0" eaLnBrk="1" latinLnBrk="0" hangingPunct="1">
              <a:lnSpc>
                <a:spcPct val="105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216000" indent="-216000" algn="l" defTabSz="685800" rtl="0" eaLnBrk="1" latinLnBrk="0" hangingPunct="1">
              <a:lnSpc>
                <a:spcPct val="105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216000" indent="0" algn="l" defTabSz="685800" rtl="0" eaLnBrk="1" latinLnBrk="0" hangingPunct="1">
              <a:lnSpc>
                <a:spcPct val="105000"/>
              </a:lnSpc>
              <a:spcBef>
                <a:spcPts val="700"/>
              </a:spcBef>
              <a:buSzPct val="120000"/>
              <a:buFont typeface="Encode Sans" pitchFamily="2" charset="0"/>
              <a:buNone/>
              <a:defRPr sz="12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216000" indent="0" algn="l" defTabSz="685800" rtl="0" eaLnBrk="1" latinLnBrk="0" hangingPunct="1">
              <a:lnSpc>
                <a:spcPct val="105000"/>
              </a:lnSpc>
              <a:spcBef>
                <a:spcPts val="400"/>
              </a:spcBef>
              <a:buFont typeface="Encode Sans" pitchFamily="2" charset="0"/>
              <a:buNone/>
              <a:defRPr sz="12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360000" indent="-144000" algn="l" defTabSz="685800" rtl="0" eaLnBrk="1" latinLnBrk="0" hangingPunct="1">
              <a:lnSpc>
                <a:spcPct val="105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b="0" noProof="0">
                <a:solidFill>
                  <a:schemeClr val="accent1"/>
                </a:solidFill>
                <a:latin typeface="+mj-lt"/>
              </a:rPr>
              <a:t>DESIGN</a:t>
            </a:r>
          </a:p>
        </p:txBody>
      </p:sp>
      <p:sp>
        <p:nvSpPr>
          <p:cNvPr id="7" name="Segnaposto testo 10">
            <a:extLst>
              <a:ext uri="{FF2B5EF4-FFF2-40B4-BE49-F238E27FC236}">
                <a16:creationId xmlns:a16="http://schemas.microsoft.com/office/drawing/2014/main" id="{BE4267FD-8E2F-A5D9-3BD1-FADF394C6291}"/>
              </a:ext>
            </a:extLst>
          </p:cNvPr>
          <p:cNvSpPr txBox="1">
            <a:spLocks/>
          </p:cNvSpPr>
          <p:nvPr/>
        </p:nvSpPr>
        <p:spPr>
          <a:xfrm>
            <a:off x="3486343" y="5270776"/>
            <a:ext cx="2339740" cy="369332"/>
          </a:xfrm>
          <a:prstGeom prst="rect">
            <a:avLst/>
          </a:prstGeom>
        </p:spPr>
        <p:txBody>
          <a:bodyPr/>
          <a:lstStyle>
            <a:lvl1pPr marL="0" indent="0" algn="l" defTabSz="685800" rtl="0" eaLnBrk="1" latinLnBrk="0" hangingPunct="1">
              <a:lnSpc>
                <a:spcPct val="105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216000" indent="-216000" algn="l" defTabSz="685800" rtl="0" eaLnBrk="1" latinLnBrk="0" hangingPunct="1">
              <a:lnSpc>
                <a:spcPct val="105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216000" indent="0" algn="l" defTabSz="685800" rtl="0" eaLnBrk="1" latinLnBrk="0" hangingPunct="1">
              <a:lnSpc>
                <a:spcPct val="105000"/>
              </a:lnSpc>
              <a:spcBef>
                <a:spcPts val="700"/>
              </a:spcBef>
              <a:buSzPct val="120000"/>
              <a:buFont typeface="Encode Sans" pitchFamily="2" charset="0"/>
              <a:buNone/>
              <a:defRPr sz="12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216000" indent="0" algn="l" defTabSz="685800" rtl="0" eaLnBrk="1" latinLnBrk="0" hangingPunct="1">
              <a:lnSpc>
                <a:spcPct val="105000"/>
              </a:lnSpc>
              <a:spcBef>
                <a:spcPts val="400"/>
              </a:spcBef>
              <a:buFont typeface="Encode Sans" pitchFamily="2" charset="0"/>
              <a:buNone/>
              <a:defRPr sz="12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360000" indent="-144000" algn="l" defTabSz="685800" rtl="0" eaLnBrk="1" latinLnBrk="0" hangingPunct="1">
              <a:lnSpc>
                <a:spcPct val="105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b="0" noProof="0">
                <a:solidFill>
                  <a:schemeClr val="accent1"/>
                </a:solidFill>
                <a:latin typeface="+mj-lt"/>
              </a:rPr>
              <a:t>DRIVING DYNAMICS</a:t>
            </a:r>
          </a:p>
        </p:txBody>
      </p:sp>
      <p:sp>
        <p:nvSpPr>
          <p:cNvPr id="8" name="Segnaposto testo 10">
            <a:extLst>
              <a:ext uri="{FF2B5EF4-FFF2-40B4-BE49-F238E27FC236}">
                <a16:creationId xmlns:a16="http://schemas.microsoft.com/office/drawing/2014/main" id="{2503357B-6279-0CAD-32E2-5005D7B25494}"/>
              </a:ext>
            </a:extLst>
          </p:cNvPr>
          <p:cNvSpPr txBox="1">
            <a:spLocks/>
          </p:cNvSpPr>
          <p:nvPr/>
        </p:nvSpPr>
        <p:spPr>
          <a:xfrm>
            <a:off x="6367262" y="5270776"/>
            <a:ext cx="2339740" cy="369332"/>
          </a:xfrm>
          <a:prstGeom prst="rect">
            <a:avLst/>
          </a:prstGeom>
        </p:spPr>
        <p:txBody>
          <a:bodyPr/>
          <a:lstStyle>
            <a:lvl1pPr marL="0" indent="0" algn="l" defTabSz="685800" rtl="0" eaLnBrk="1" latinLnBrk="0" hangingPunct="1">
              <a:lnSpc>
                <a:spcPct val="105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216000" indent="-216000" algn="l" defTabSz="685800" rtl="0" eaLnBrk="1" latinLnBrk="0" hangingPunct="1">
              <a:lnSpc>
                <a:spcPct val="105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216000" indent="0" algn="l" defTabSz="685800" rtl="0" eaLnBrk="1" latinLnBrk="0" hangingPunct="1">
              <a:lnSpc>
                <a:spcPct val="105000"/>
              </a:lnSpc>
              <a:spcBef>
                <a:spcPts val="700"/>
              </a:spcBef>
              <a:buSzPct val="120000"/>
              <a:buFont typeface="Encode Sans" pitchFamily="2" charset="0"/>
              <a:buNone/>
              <a:defRPr sz="12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216000" indent="0" algn="l" defTabSz="685800" rtl="0" eaLnBrk="1" latinLnBrk="0" hangingPunct="1">
              <a:lnSpc>
                <a:spcPct val="105000"/>
              </a:lnSpc>
              <a:spcBef>
                <a:spcPts val="400"/>
              </a:spcBef>
              <a:buFont typeface="Encode Sans" pitchFamily="2" charset="0"/>
              <a:buNone/>
              <a:defRPr sz="12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360000" indent="-144000" algn="l" defTabSz="685800" rtl="0" eaLnBrk="1" latinLnBrk="0" hangingPunct="1">
              <a:lnSpc>
                <a:spcPct val="105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b="0" noProof="0">
                <a:solidFill>
                  <a:schemeClr val="accent1"/>
                </a:solidFill>
                <a:latin typeface="+mj-lt"/>
              </a:rPr>
              <a:t>ENHANCED SOFTWARE EXPERIENCE</a:t>
            </a:r>
          </a:p>
        </p:txBody>
      </p:sp>
      <p:sp>
        <p:nvSpPr>
          <p:cNvPr id="9" name="Segnaposto testo 10">
            <a:extLst>
              <a:ext uri="{FF2B5EF4-FFF2-40B4-BE49-F238E27FC236}">
                <a16:creationId xmlns:a16="http://schemas.microsoft.com/office/drawing/2014/main" id="{369EA684-2BA3-0E62-B5E2-AE5B17C748D4}"/>
              </a:ext>
            </a:extLst>
          </p:cNvPr>
          <p:cNvSpPr txBox="1">
            <a:spLocks/>
          </p:cNvSpPr>
          <p:nvPr/>
        </p:nvSpPr>
        <p:spPr>
          <a:xfrm>
            <a:off x="9248182" y="5270776"/>
            <a:ext cx="2339740" cy="369332"/>
          </a:xfrm>
          <a:prstGeom prst="rect">
            <a:avLst/>
          </a:prstGeom>
        </p:spPr>
        <p:txBody>
          <a:bodyPr/>
          <a:lstStyle>
            <a:lvl1pPr marL="0" indent="0" algn="l" defTabSz="685800" rtl="0" eaLnBrk="1" latinLnBrk="0" hangingPunct="1">
              <a:lnSpc>
                <a:spcPct val="105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216000" indent="-216000" algn="l" defTabSz="685800" rtl="0" eaLnBrk="1" latinLnBrk="0" hangingPunct="1">
              <a:lnSpc>
                <a:spcPct val="105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216000" indent="0" algn="l" defTabSz="685800" rtl="0" eaLnBrk="1" latinLnBrk="0" hangingPunct="1">
              <a:lnSpc>
                <a:spcPct val="105000"/>
              </a:lnSpc>
              <a:spcBef>
                <a:spcPts val="700"/>
              </a:spcBef>
              <a:buSzPct val="120000"/>
              <a:buFont typeface="Encode Sans" pitchFamily="2" charset="0"/>
              <a:buNone/>
              <a:defRPr sz="12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216000" indent="0" algn="l" defTabSz="685800" rtl="0" eaLnBrk="1" latinLnBrk="0" hangingPunct="1">
              <a:lnSpc>
                <a:spcPct val="105000"/>
              </a:lnSpc>
              <a:spcBef>
                <a:spcPts val="400"/>
              </a:spcBef>
              <a:buFont typeface="Encode Sans" pitchFamily="2" charset="0"/>
              <a:buNone/>
              <a:defRPr sz="12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360000" indent="-144000" algn="l" defTabSz="685800" rtl="0" eaLnBrk="1" latinLnBrk="0" hangingPunct="1">
              <a:lnSpc>
                <a:spcPct val="105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b="0" noProof="0">
                <a:solidFill>
                  <a:schemeClr val="accent1"/>
                </a:solidFill>
                <a:latin typeface="+mj-lt"/>
              </a:rPr>
              <a:t>PREMIUMNESS </a:t>
            </a:r>
            <a:br>
              <a:rPr lang="en-US" sz="1400" b="0" noProof="0">
                <a:solidFill>
                  <a:schemeClr val="accent1"/>
                </a:solidFill>
                <a:latin typeface="+mj-lt"/>
              </a:rPr>
            </a:br>
            <a:r>
              <a:rPr lang="en-US" sz="1400" b="0" noProof="0">
                <a:solidFill>
                  <a:schemeClr val="accent1"/>
                </a:solidFill>
                <a:latin typeface="+mj-lt"/>
              </a:rPr>
              <a:t>&amp; QUALITY</a:t>
            </a:r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A4561F7B-DDA9-D831-C273-FA16B4B4D6F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0097" y="2900702"/>
            <a:ext cx="413820" cy="419337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A80F942F-1A10-2ACD-1B13-47C5A22D59A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42196" y="2900702"/>
            <a:ext cx="413820" cy="419337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881153F3-F0C6-21B6-1A08-04A80808D65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14295" y="2900702"/>
            <a:ext cx="413820" cy="419337"/>
          </a:xfrm>
          <a:prstGeom prst="rect">
            <a:avLst/>
          </a:prstGeom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51A427AB-00D0-7059-3327-A32DB96B075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286393" y="2900702"/>
            <a:ext cx="413820" cy="419337"/>
          </a:xfrm>
          <a:prstGeom prst="rect">
            <a:avLst/>
          </a:prstGeom>
        </p:spPr>
      </p:pic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E398FE4A-7FF3-4046-D41D-E7838BB42643}"/>
              </a:ext>
            </a:extLst>
          </p:cNvPr>
          <p:cNvSpPr txBox="1"/>
          <p:nvPr/>
        </p:nvSpPr>
        <p:spPr>
          <a:xfrm>
            <a:off x="4421856" y="946874"/>
            <a:ext cx="334828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spc="3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01 | Introduction</a:t>
            </a:r>
          </a:p>
        </p:txBody>
      </p:sp>
      <p:sp>
        <p:nvSpPr>
          <p:cNvPr id="25" name="Titolo 4">
            <a:extLst>
              <a:ext uri="{FF2B5EF4-FFF2-40B4-BE49-F238E27FC236}">
                <a16:creationId xmlns:a16="http://schemas.microsoft.com/office/drawing/2014/main" id="{DB744160-A4DE-0A9F-6E8D-831A12FBF7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noProof="0"/>
              <a:t>The 4 Tonale pillars</a:t>
            </a:r>
          </a:p>
        </p:txBody>
      </p:sp>
      <p:sp>
        <p:nvSpPr>
          <p:cNvPr id="26" name="Segnaposto contenuto 14">
            <a:extLst>
              <a:ext uri="{FF2B5EF4-FFF2-40B4-BE49-F238E27FC236}">
                <a16:creationId xmlns:a16="http://schemas.microsoft.com/office/drawing/2014/main" id="{61DEB538-E47F-9224-1655-399F1E3007E2}"/>
              </a:ext>
            </a:extLst>
          </p:cNvPr>
          <p:cNvSpPr txBox="1">
            <a:spLocks/>
          </p:cNvSpPr>
          <p:nvPr/>
        </p:nvSpPr>
        <p:spPr>
          <a:xfrm>
            <a:off x="-2" y="2214216"/>
            <a:ext cx="12192002" cy="330979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>
            <a:sp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it-IT" sz="1200" kern="1200" dirty="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ts val="2200"/>
              </a:lnSpc>
              <a:spcBef>
                <a:spcPts val="0"/>
              </a:spcBef>
              <a:spcAft>
                <a:spcPts val="0"/>
              </a:spcAft>
            </a:pPr>
            <a:r>
              <a:rPr lang="en-US" noProof="0"/>
              <a:t>Tonale project lays on </a:t>
            </a:r>
            <a:r>
              <a:rPr lang="en-US" sz="1600" b="1" noProof="0"/>
              <a:t>4 main pillars </a:t>
            </a:r>
            <a:r>
              <a:rPr lang="en-US" noProof="0"/>
              <a:t>and it’s well worth a quick recap about them, also with the aim to </a:t>
            </a:r>
            <a:r>
              <a:rPr lang="en-US" sz="1600" b="1" noProof="0"/>
              <a:t>anticipate</a:t>
            </a:r>
            <a:r>
              <a:rPr lang="en-US" noProof="0"/>
              <a:t> the main New Tonale novelties.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484186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6D68D8-31BD-8C46-7224-B93F039D76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636C95B4-D55F-5111-A0E4-06B102DCF9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9" r="21385"/>
          <a:stretch>
            <a:fillRect/>
          </a:stretch>
        </p:blipFill>
        <p:spPr>
          <a:xfrm>
            <a:off x="3486343" y="2850313"/>
            <a:ext cx="2339740" cy="2358388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4979D87A-4B5B-8851-DAC0-AB7A0B1DCE5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6012" t="6808" r="17279" b="6808"/>
          <a:stretch>
            <a:fillRect/>
          </a:stretch>
        </p:blipFill>
        <p:spPr>
          <a:xfrm>
            <a:off x="9226192" y="2850313"/>
            <a:ext cx="2358388" cy="2358388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A793E60E-CC51-EE54-2388-E69A61F566DE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1244" r="39280"/>
          <a:stretch>
            <a:fillRect/>
          </a:stretch>
        </p:blipFill>
        <p:spPr>
          <a:xfrm>
            <a:off x="6346616" y="2850313"/>
            <a:ext cx="2358388" cy="2358388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586FECF3-2A13-172A-50B5-3A161383B7F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30"/>
          <a:stretch>
            <a:fillRect/>
          </a:stretch>
        </p:blipFill>
        <p:spPr>
          <a:xfrm>
            <a:off x="607421" y="2850313"/>
            <a:ext cx="2358388" cy="2358388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A2F9E405-7C8E-A369-2474-F4888020F4B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0097" y="2900702"/>
            <a:ext cx="413820" cy="419337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C6F3347A-1560-4569-7A74-5214BB3CC96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42196" y="2900702"/>
            <a:ext cx="413820" cy="419337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325C0FFB-C0D3-B96D-25AA-06EE705ACFE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14295" y="2900702"/>
            <a:ext cx="413820" cy="419337"/>
          </a:xfrm>
          <a:prstGeom prst="rect">
            <a:avLst/>
          </a:prstGeom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5AE66285-BEA2-6D02-4560-FB1475F06C2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286393" y="2900702"/>
            <a:ext cx="413820" cy="419337"/>
          </a:xfrm>
          <a:prstGeom prst="rect">
            <a:avLst/>
          </a:prstGeom>
        </p:spPr>
      </p:pic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03C95CAD-9C01-8088-44FC-158B66023A4A}"/>
              </a:ext>
            </a:extLst>
          </p:cNvPr>
          <p:cNvSpPr txBox="1"/>
          <p:nvPr/>
        </p:nvSpPr>
        <p:spPr>
          <a:xfrm>
            <a:off x="4421856" y="946874"/>
            <a:ext cx="334828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spc="3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01 | Introduction</a:t>
            </a:r>
          </a:p>
        </p:txBody>
      </p:sp>
      <p:sp>
        <p:nvSpPr>
          <p:cNvPr id="25" name="Titolo 4">
            <a:extLst>
              <a:ext uri="{FF2B5EF4-FFF2-40B4-BE49-F238E27FC236}">
                <a16:creationId xmlns:a16="http://schemas.microsoft.com/office/drawing/2014/main" id="{0F868CD5-1655-C370-06B2-601C1E3C1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7532" y="1393243"/>
            <a:ext cx="9736933" cy="349702"/>
          </a:xfrm>
        </p:spPr>
        <p:txBody>
          <a:bodyPr/>
          <a:lstStyle/>
          <a:p>
            <a:pPr algn="ctr"/>
            <a:r>
              <a:rPr lang="en-US" noProof="0"/>
              <a:t>The 4 Tonale pillars</a:t>
            </a:r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CFE0A3F0-167B-D697-8212-CA84F741CA36}"/>
              </a:ext>
            </a:extLst>
          </p:cNvPr>
          <p:cNvSpPr/>
          <p:nvPr/>
        </p:nvSpPr>
        <p:spPr>
          <a:xfrm>
            <a:off x="605424" y="3819525"/>
            <a:ext cx="2356422" cy="1389175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noProof="0" dirty="0">
                <a:solidFill>
                  <a:schemeClr val="accent6"/>
                </a:solidFill>
              </a:rPr>
              <a:t>Even more character and sportiness on a design that is already a strength for the Tonale… Wait for WBT Part 2 and “touch with your hand” !</a:t>
            </a:r>
          </a:p>
          <a:p>
            <a:pPr algn="ctr"/>
            <a:endParaRPr lang="en-US" sz="1200" noProof="0" dirty="0">
              <a:solidFill>
                <a:schemeClr val="accent6"/>
              </a:solidFill>
            </a:endParaRPr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D5054386-984B-D0C5-0C58-E79FABDE12ED}"/>
              </a:ext>
            </a:extLst>
          </p:cNvPr>
          <p:cNvSpPr/>
          <p:nvPr/>
        </p:nvSpPr>
        <p:spPr>
          <a:xfrm>
            <a:off x="3483034" y="3819525"/>
            <a:ext cx="2342393" cy="1389175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1200">
                <a:solidFill>
                  <a:schemeClr val="tx1"/>
                </a:solidFill>
              </a:rPr>
              <a:t>True Alfa Romeo DNA, </a:t>
            </a:r>
            <a:r>
              <a:rPr lang="it-IT" sz="1200" err="1">
                <a:solidFill>
                  <a:schemeClr val="tx1"/>
                </a:solidFill>
              </a:rPr>
              <a:t>translated</a:t>
            </a:r>
            <a:r>
              <a:rPr lang="it-IT" sz="1200">
                <a:solidFill>
                  <a:schemeClr val="tx1"/>
                </a:solidFill>
              </a:rPr>
              <a:t> </a:t>
            </a:r>
            <a:r>
              <a:rPr lang="it-IT" sz="1200" err="1">
                <a:solidFill>
                  <a:schemeClr val="tx1"/>
                </a:solidFill>
              </a:rPr>
              <a:t>into</a:t>
            </a:r>
            <a:r>
              <a:rPr lang="it-IT" sz="1200">
                <a:solidFill>
                  <a:schemeClr val="tx1"/>
                </a:solidFill>
              </a:rPr>
              <a:t> </a:t>
            </a:r>
            <a:r>
              <a:rPr lang="it-IT" sz="1200" err="1">
                <a:solidFill>
                  <a:schemeClr val="tx1"/>
                </a:solidFill>
              </a:rPr>
              <a:t>emotion</a:t>
            </a:r>
            <a:r>
              <a:rPr lang="it-IT" sz="1200">
                <a:solidFill>
                  <a:schemeClr val="tx1"/>
                </a:solidFill>
              </a:rPr>
              <a:t> </a:t>
            </a:r>
            <a:r>
              <a:rPr lang="it-IT" sz="1200" err="1">
                <a:solidFill>
                  <a:schemeClr val="tx1"/>
                </a:solidFill>
              </a:rPr>
              <a:t>at</a:t>
            </a:r>
            <a:r>
              <a:rPr lang="it-IT" sz="1200">
                <a:solidFill>
                  <a:schemeClr val="tx1"/>
                </a:solidFill>
              </a:rPr>
              <a:t> first drive. </a:t>
            </a:r>
            <a:br>
              <a:rPr lang="en-US" sz="1200">
                <a:solidFill>
                  <a:schemeClr val="tx1"/>
                </a:solidFill>
              </a:rPr>
            </a:br>
            <a:r>
              <a:rPr lang="en-US" sz="1200">
                <a:solidFill>
                  <a:schemeClr val="tx1"/>
                </a:solidFill>
              </a:rPr>
              <a:t>Dedicated mechanical solutions create the recipe that an </a:t>
            </a:r>
            <a:r>
              <a:rPr lang="en-US" sz="1200" err="1">
                <a:solidFill>
                  <a:schemeClr val="tx1"/>
                </a:solidFill>
              </a:rPr>
              <a:t>Alfista</a:t>
            </a:r>
            <a:r>
              <a:rPr lang="en-US" sz="1200">
                <a:solidFill>
                  <a:schemeClr val="tx1"/>
                </a:solidFill>
              </a:rPr>
              <a:t> would expect.</a:t>
            </a:r>
            <a:endParaRPr lang="it-IT" sz="1200">
              <a:solidFill>
                <a:schemeClr val="tx1"/>
              </a:solidFill>
            </a:endParaRPr>
          </a:p>
        </p:txBody>
      </p:sp>
      <p:sp>
        <p:nvSpPr>
          <p:cNvPr id="29" name="Rettangolo 28">
            <a:extLst>
              <a:ext uri="{FF2B5EF4-FFF2-40B4-BE49-F238E27FC236}">
                <a16:creationId xmlns:a16="http://schemas.microsoft.com/office/drawing/2014/main" id="{AD425AC1-CFF8-B26B-9478-C06A0296C149}"/>
              </a:ext>
            </a:extLst>
          </p:cNvPr>
          <p:cNvSpPr/>
          <p:nvPr/>
        </p:nvSpPr>
        <p:spPr>
          <a:xfrm>
            <a:off x="6345961" y="3819525"/>
            <a:ext cx="2358388" cy="1389175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noProof="0">
                <a:solidFill>
                  <a:schemeClr val="accent6"/>
                </a:solidFill>
              </a:rPr>
              <a:t>Cutting edge technology, latest generation infotainment &amp; connectivity, best in class safety (5 stars </a:t>
            </a:r>
            <a:r>
              <a:rPr lang="en-US" sz="1200" noProof="0" err="1">
                <a:solidFill>
                  <a:schemeClr val="accent6"/>
                </a:solidFill>
              </a:rPr>
              <a:t>EuroNCAP</a:t>
            </a:r>
            <a:r>
              <a:rPr lang="en-US" sz="1200" noProof="0">
                <a:solidFill>
                  <a:schemeClr val="accent6"/>
                </a:solidFill>
              </a:rPr>
              <a:t>) &amp; ADAS.</a:t>
            </a:r>
          </a:p>
          <a:p>
            <a:pPr algn="ctr"/>
            <a:endParaRPr lang="en-US" sz="1200" noProof="0">
              <a:solidFill>
                <a:schemeClr val="accent6"/>
              </a:solidFill>
            </a:endParaRPr>
          </a:p>
        </p:txBody>
      </p:sp>
      <p:sp>
        <p:nvSpPr>
          <p:cNvPr id="30" name="Rettangolo 29">
            <a:extLst>
              <a:ext uri="{FF2B5EF4-FFF2-40B4-BE49-F238E27FC236}">
                <a16:creationId xmlns:a16="http://schemas.microsoft.com/office/drawing/2014/main" id="{AF8B6215-A566-661A-F72C-7D3E4776501A}"/>
              </a:ext>
            </a:extLst>
          </p:cNvPr>
          <p:cNvSpPr/>
          <p:nvPr/>
        </p:nvSpPr>
        <p:spPr>
          <a:xfrm>
            <a:off x="9224227" y="3819525"/>
            <a:ext cx="2358388" cy="1389175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noProof="0">
                <a:solidFill>
                  <a:schemeClr val="accent6"/>
                </a:solidFill>
              </a:rPr>
              <a:t>Harman Kardon 14-speakers premium Hi-Fi, ventilated front seats, semi-autonomous parking…these are some of the premium features you can find on Tonale.</a:t>
            </a:r>
          </a:p>
        </p:txBody>
      </p:sp>
      <p:sp>
        <p:nvSpPr>
          <p:cNvPr id="16" name="Segnaposto testo 10">
            <a:extLst>
              <a:ext uri="{FF2B5EF4-FFF2-40B4-BE49-F238E27FC236}">
                <a16:creationId xmlns:a16="http://schemas.microsoft.com/office/drawing/2014/main" id="{86348802-FCB4-B859-6581-D1F5FE62D7B6}"/>
              </a:ext>
            </a:extLst>
          </p:cNvPr>
          <p:cNvSpPr txBox="1">
            <a:spLocks/>
          </p:cNvSpPr>
          <p:nvPr/>
        </p:nvSpPr>
        <p:spPr>
          <a:xfrm>
            <a:off x="622106" y="5280091"/>
            <a:ext cx="2339740" cy="369332"/>
          </a:xfrm>
          <a:prstGeom prst="rect">
            <a:avLst/>
          </a:prstGeom>
        </p:spPr>
        <p:txBody>
          <a:bodyPr/>
          <a:lstStyle>
            <a:lvl1pPr marL="0" indent="0" algn="l" defTabSz="685800" rtl="0" eaLnBrk="1" latinLnBrk="0" hangingPunct="1">
              <a:lnSpc>
                <a:spcPct val="105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216000" indent="-216000" algn="l" defTabSz="685800" rtl="0" eaLnBrk="1" latinLnBrk="0" hangingPunct="1">
              <a:lnSpc>
                <a:spcPct val="105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216000" indent="0" algn="l" defTabSz="685800" rtl="0" eaLnBrk="1" latinLnBrk="0" hangingPunct="1">
              <a:lnSpc>
                <a:spcPct val="105000"/>
              </a:lnSpc>
              <a:spcBef>
                <a:spcPts val="700"/>
              </a:spcBef>
              <a:buSzPct val="120000"/>
              <a:buFont typeface="Encode Sans" pitchFamily="2" charset="0"/>
              <a:buNone/>
              <a:defRPr sz="12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216000" indent="0" algn="l" defTabSz="685800" rtl="0" eaLnBrk="1" latinLnBrk="0" hangingPunct="1">
              <a:lnSpc>
                <a:spcPct val="105000"/>
              </a:lnSpc>
              <a:spcBef>
                <a:spcPts val="400"/>
              </a:spcBef>
              <a:buFont typeface="Encode Sans" pitchFamily="2" charset="0"/>
              <a:buNone/>
              <a:defRPr sz="12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360000" indent="-144000" algn="l" defTabSz="685800" rtl="0" eaLnBrk="1" latinLnBrk="0" hangingPunct="1">
              <a:lnSpc>
                <a:spcPct val="105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b="0" noProof="0">
                <a:solidFill>
                  <a:schemeClr val="accent1"/>
                </a:solidFill>
                <a:latin typeface="+mj-lt"/>
              </a:rPr>
              <a:t>DESIGN</a:t>
            </a:r>
          </a:p>
        </p:txBody>
      </p:sp>
      <p:sp>
        <p:nvSpPr>
          <p:cNvPr id="17" name="Segnaposto testo 10">
            <a:extLst>
              <a:ext uri="{FF2B5EF4-FFF2-40B4-BE49-F238E27FC236}">
                <a16:creationId xmlns:a16="http://schemas.microsoft.com/office/drawing/2014/main" id="{C7AF8D55-B6DB-34A1-BF2E-7603FBF0FE91}"/>
              </a:ext>
            </a:extLst>
          </p:cNvPr>
          <p:cNvSpPr txBox="1">
            <a:spLocks/>
          </p:cNvSpPr>
          <p:nvPr/>
        </p:nvSpPr>
        <p:spPr>
          <a:xfrm>
            <a:off x="3486343" y="5270776"/>
            <a:ext cx="2339740" cy="369332"/>
          </a:xfrm>
          <a:prstGeom prst="rect">
            <a:avLst/>
          </a:prstGeom>
        </p:spPr>
        <p:txBody>
          <a:bodyPr/>
          <a:lstStyle>
            <a:lvl1pPr marL="0" indent="0" algn="l" defTabSz="685800" rtl="0" eaLnBrk="1" latinLnBrk="0" hangingPunct="1">
              <a:lnSpc>
                <a:spcPct val="105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216000" indent="-216000" algn="l" defTabSz="685800" rtl="0" eaLnBrk="1" latinLnBrk="0" hangingPunct="1">
              <a:lnSpc>
                <a:spcPct val="105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216000" indent="0" algn="l" defTabSz="685800" rtl="0" eaLnBrk="1" latinLnBrk="0" hangingPunct="1">
              <a:lnSpc>
                <a:spcPct val="105000"/>
              </a:lnSpc>
              <a:spcBef>
                <a:spcPts val="700"/>
              </a:spcBef>
              <a:buSzPct val="120000"/>
              <a:buFont typeface="Encode Sans" pitchFamily="2" charset="0"/>
              <a:buNone/>
              <a:defRPr sz="12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216000" indent="0" algn="l" defTabSz="685800" rtl="0" eaLnBrk="1" latinLnBrk="0" hangingPunct="1">
              <a:lnSpc>
                <a:spcPct val="105000"/>
              </a:lnSpc>
              <a:spcBef>
                <a:spcPts val="400"/>
              </a:spcBef>
              <a:buFont typeface="Encode Sans" pitchFamily="2" charset="0"/>
              <a:buNone/>
              <a:defRPr sz="12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360000" indent="-144000" algn="l" defTabSz="685800" rtl="0" eaLnBrk="1" latinLnBrk="0" hangingPunct="1">
              <a:lnSpc>
                <a:spcPct val="105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b="0" noProof="0">
                <a:solidFill>
                  <a:schemeClr val="accent1"/>
                </a:solidFill>
                <a:latin typeface="+mj-lt"/>
              </a:rPr>
              <a:t>DRIVING DYNAMICS</a:t>
            </a:r>
          </a:p>
        </p:txBody>
      </p:sp>
      <p:sp>
        <p:nvSpPr>
          <p:cNvPr id="18" name="Segnaposto testo 10">
            <a:extLst>
              <a:ext uri="{FF2B5EF4-FFF2-40B4-BE49-F238E27FC236}">
                <a16:creationId xmlns:a16="http://schemas.microsoft.com/office/drawing/2014/main" id="{8A2FA8D5-B98D-7C89-215D-FAA898F290E6}"/>
              </a:ext>
            </a:extLst>
          </p:cNvPr>
          <p:cNvSpPr txBox="1">
            <a:spLocks/>
          </p:cNvSpPr>
          <p:nvPr/>
        </p:nvSpPr>
        <p:spPr>
          <a:xfrm>
            <a:off x="6367262" y="5270776"/>
            <a:ext cx="2339740" cy="369332"/>
          </a:xfrm>
          <a:prstGeom prst="rect">
            <a:avLst/>
          </a:prstGeom>
        </p:spPr>
        <p:txBody>
          <a:bodyPr/>
          <a:lstStyle>
            <a:lvl1pPr marL="0" indent="0" algn="l" defTabSz="685800" rtl="0" eaLnBrk="1" latinLnBrk="0" hangingPunct="1">
              <a:lnSpc>
                <a:spcPct val="105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216000" indent="-216000" algn="l" defTabSz="685800" rtl="0" eaLnBrk="1" latinLnBrk="0" hangingPunct="1">
              <a:lnSpc>
                <a:spcPct val="105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216000" indent="0" algn="l" defTabSz="685800" rtl="0" eaLnBrk="1" latinLnBrk="0" hangingPunct="1">
              <a:lnSpc>
                <a:spcPct val="105000"/>
              </a:lnSpc>
              <a:spcBef>
                <a:spcPts val="700"/>
              </a:spcBef>
              <a:buSzPct val="120000"/>
              <a:buFont typeface="Encode Sans" pitchFamily="2" charset="0"/>
              <a:buNone/>
              <a:defRPr sz="12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216000" indent="0" algn="l" defTabSz="685800" rtl="0" eaLnBrk="1" latinLnBrk="0" hangingPunct="1">
              <a:lnSpc>
                <a:spcPct val="105000"/>
              </a:lnSpc>
              <a:spcBef>
                <a:spcPts val="400"/>
              </a:spcBef>
              <a:buFont typeface="Encode Sans" pitchFamily="2" charset="0"/>
              <a:buNone/>
              <a:defRPr sz="12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360000" indent="-144000" algn="l" defTabSz="685800" rtl="0" eaLnBrk="1" latinLnBrk="0" hangingPunct="1">
              <a:lnSpc>
                <a:spcPct val="105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b="0" noProof="0">
                <a:solidFill>
                  <a:schemeClr val="accent1"/>
                </a:solidFill>
                <a:latin typeface="+mj-lt"/>
              </a:rPr>
              <a:t>ENHANCED SOFTWARE EXPERIENCE</a:t>
            </a:r>
          </a:p>
        </p:txBody>
      </p:sp>
      <p:sp>
        <p:nvSpPr>
          <p:cNvPr id="19" name="Segnaposto testo 10">
            <a:extLst>
              <a:ext uri="{FF2B5EF4-FFF2-40B4-BE49-F238E27FC236}">
                <a16:creationId xmlns:a16="http://schemas.microsoft.com/office/drawing/2014/main" id="{131795F4-3627-5093-3DCC-557A6EC6C856}"/>
              </a:ext>
            </a:extLst>
          </p:cNvPr>
          <p:cNvSpPr txBox="1">
            <a:spLocks/>
          </p:cNvSpPr>
          <p:nvPr/>
        </p:nvSpPr>
        <p:spPr>
          <a:xfrm>
            <a:off x="9248182" y="5270776"/>
            <a:ext cx="2339740" cy="369332"/>
          </a:xfrm>
          <a:prstGeom prst="rect">
            <a:avLst/>
          </a:prstGeom>
        </p:spPr>
        <p:txBody>
          <a:bodyPr/>
          <a:lstStyle>
            <a:lvl1pPr marL="0" indent="0" algn="l" defTabSz="685800" rtl="0" eaLnBrk="1" latinLnBrk="0" hangingPunct="1">
              <a:lnSpc>
                <a:spcPct val="105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216000" indent="-216000" algn="l" defTabSz="685800" rtl="0" eaLnBrk="1" latinLnBrk="0" hangingPunct="1">
              <a:lnSpc>
                <a:spcPct val="105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216000" indent="0" algn="l" defTabSz="685800" rtl="0" eaLnBrk="1" latinLnBrk="0" hangingPunct="1">
              <a:lnSpc>
                <a:spcPct val="105000"/>
              </a:lnSpc>
              <a:spcBef>
                <a:spcPts val="700"/>
              </a:spcBef>
              <a:buSzPct val="120000"/>
              <a:buFont typeface="Encode Sans" pitchFamily="2" charset="0"/>
              <a:buNone/>
              <a:defRPr sz="12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216000" indent="0" algn="l" defTabSz="685800" rtl="0" eaLnBrk="1" latinLnBrk="0" hangingPunct="1">
              <a:lnSpc>
                <a:spcPct val="105000"/>
              </a:lnSpc>
              <a:spcBef>
                <a:spcPts val="400"/>
              </a:spcBef>
              <a:buFont typeface="Encode Sans" pitchFamily="2" charset="0"/>
              <a:buNone/>
              <a:defRPr sz="12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360000" indent="-144000" algn="l" defTabSz="685800" rtl="0" eaLnBrk="1" latinLnBrk="0" hangingPunct="1">
              <a:lnSpc>
                <a:spcPct val="105000"/>
              </a:lnSpc>
              <a:spcBef>
                <a:spcPts val="4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b="0" noProof="0">
                <a:solidFill>
                  <a:schemeClr val="accent1"/>
                </a:solidFill>
                <a:latin typeface="+mj-lt"/>
              </a:rPr>
              <a:t>PREMIUMNESS </a:t>
            </a:r>
            <a:br>
              <a:rPr lang="en-US" sz="1400" b="0" noProof="0">
                <a:solidFill>
                  <a:schemeClr val="accent1"/>
                </a:solidFill>
                <a:latin typeface="+mj-lt"/>
              </a:rPr>
            </a:br>
            <a:r>
              <a:rPr lang="en-US" sz="1400" b="0" noProof="0">
                <a:solidFill>
                  <a:schemeClr val="accent1"/>
                </a:solidFill>
                <a:latin typeface="+mj-lt"/>
              </a:rPr>
              <a:t>&amp; QUALITY</a:t>
            </a:r>
          </a:p>
        </p:txBody>
      </p:sp>
      <p:sp>
        <p:nvSpPr>
          <p:cNvPr id="6" name="Segnaposto contenuto 14">
            <a:extLst>
              <a:ext uri="{FF2B5EF4-FFF2-40B4-BE49-F238E27FC236}">
                <a16:creationId xmlns:a16="http://schemas.microsoft.com/office/drawing/2014/main" id="{4174AB5C-2F1F-2A3D-3F1F-A92090D7C259}"/>
              </a:ext>
            </a:extLst>
          </p:cNvPr>
          <p:cNvSpPr txBox="1">
            <a:spLocks/>
          </p:cNvSpPr>
          <p:nvPr/>
        </p:nvSpPr>
        <p:spPr>
          <a:xfrm>
            <a:off x="-2" y="2214216"/>
            <a:ext cx="12192002" cy="330979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>
            <a:sp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it-IT" sz="1200" kern="1200" dirty="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ts val="2200"/>
              </a:lnSpc>
              <a:spcBef>
                <a:spcPts val="0"/>
              </a:spcBef>
              <a:spcAft>
                <a:spcPts val="0"/>
              </a:spcAft>
            </a:pPr>
            <a:r>
              <a:rPr lang="en-US" noProof="0"/>
              <a:t>Tonale project lays on </a:t>
            </a:r>
            <a:r>
              <a:rPr lang="en-US" sz="1600" b="1" noProof="0"/>
              <a:t>4 main pillars </a:t>
            </a:r>
            <a:r>
              <a:rPr lang="en-US" noProof="0"/>
              <a:t>and it’s well worth a quick recap about them, also with the aim to </a:t>
            </a:r>
            <a:r>
              <a:rPr lang="en-US" sz="1600" b="1" noProof="0"/>
              <a:t>anticipate</a:t>
            </a:r>
            <a:r>
              <a:rPr lang="en-US" noProof="0"/>
              <a:t> the main New Tonale novelties.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384844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F032BC-696B-DE8B-660C-B39FD20881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E807284-A41A-9845-4EB2-8BA3553DA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1927704"/>
            <a:ext cx="6937375" cy="646331"/>
          </a:xfrm>
        </p:spPr>
        <p:txBody>
          <a:bodyPr/>
          <a:lstStyle/>
          <a:p>
            <a:r>
              <a:rPr lang="en-US" noProof="0" dirty="0"/>
              <a:t>A genuine, made in Italy, 100% Alfa Romeo!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7903E3F-3E79-3B33-8D78-E18BF52024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425" y="2608320"/>
            <a:ext cx="7957993" cy="972180"/>
          </a:xfrm>
        </p:spPr>
        <p:txBody>
          <a:bodyPr wrap="square">
            <a:spAutoFit/>
          </a:bodyPr>
          <a:lstStyle/>
          <a:p>
            <a:pPr marL="0" indent="0">
              <a:lnSpc>
                <a:spcPts val="22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noProof="0"/>
              <a:t>Talking about driving dynamics, it’s well worth underlining </a:t>
            </a:r>
            <a:r>
              <a:rPr lang="en-US" noProof="0" err="1"/>
              <a:t>Tonale</a:t>
            </a:r>
            <a:r>
              <a:rPr lang="en-US" noProof="0"/>
              <a:t> unique driving experience is the result of a 100% Alfa Romeo </a:t>
            </a:r>
            <a:r>
              <a:rPr lang="en-US" sz="1600" b="1" noProof="0"/>
              <a:t>DNA</a:t>
            </a:r>
            <a:r>
              <a:rPr lang="en-US" noProof="0"/>
              <a:t>:</a:t>
            </a:r>
          </a:p>
          <a:p>
            <a:pPr marL="0" indent="0">
              <a:lnSpc>
                <a:spcPts val="22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noProof="0"/>
              <a:t>Indeed, Tonale features many </a:t>
            </a:r>
            <a:r>
              <a:rPr lang="en-US" sz="1600" b="1" noProof="0"/>
              <a:t>Alfa Romeo-dedicated mechanical </a:t>
            </a:r>
            <a:r>
              <a:rPr lang="en-US" noProof="0"/>
              <a:t>elements.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DCB19035-EE63-4A83-5489-E9E7C90E37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eaLnBrk="1" hangingPunct="1"/>
            <a:fld id="{094274B4-52BF-4BE4-A31A-21EA16AB84C3}" type="slidenum">
              <a:rPr lang="en-US" noProof="0" smtClean="0"/>
              <a:pPr algn="l" eaLnBrk="1" hangingPunct="1"/>
              <a:t>12</a:t>
            </a:fld>
            <a:endParaRPr lang="en-US" noProof="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ADF17D7E-6325-BCBB-F966-15A9FCF2F8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425" y="3606160"/>
            <a:ext cx="6647170" cy="280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2000" rIns="72000">
            <a:spAutoFit/>
          </a:bodyPr>
          <a:lstStyle>
            <a:lvl1pPr>
              <a:defRPr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9pPr>
          </a:lstStyle>
          <a:p>
            <a:pPr eaLnBrk="1" hangingPunct="1">
              <a:spcAft>
                <a:spcPts val="600"/>
              </a:spcAft>
            </a:pPr>
            <a:r>
              <a:rPr lang="en-US" sz="1600" b="1" noProof="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Specific</a:t>
            </a:r>
            <a:r>
              <a:rPr lang="en-US" sz="1400" b="1" noProof="0" dirty="0">
                <a:solidFill>
                  <a:schemeClr val="accent6"/>
                </a:solidFill>
                <a:latin typeface="+mn-lt"/>
                <a:cs typeface="Arial" panose="020B0604020202020204" pitchFamily="34" charset="0"/>
              </a:rPr>
              <a:t>…</a:t>
            </a:r>
          </a:p>
          <a:p>
            <a:pPr marL="285750" indent="-200025" eaLnBrk="1" hangingPunct="1">
              <a:spcAft>
                <a:spcPts val="600"/>
              </a:spcAft>
              <a:buClr>
                <a:srgbClr val="BA0816"/>
              </a:buClr>
              <a:buFont typeface="Wingdings" panose="05000000000000000000" pitchFamily="2" charset="2"/>
              <a:buChar char="§"/>
            </a:pPr>
            <a:r>
              <a:rPr lang="en-US" sz="1200" noProof="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Front &amp; rear independent McPherson suspension with dedicated geometry and Alfa Romeo sporty tuning</a:t>
            </a:r>
          </a:p>
          <a:p>
            <a:pPr marL="285750" indent="-200025" eaLnBrk="1" hangingPunct="1">
              <a:spcAft>
                <a:spcPts val="600"/>
              </a:spcAft>
              <a:buClr>
                <a:srgbClr val="BA0816"/>
              </a:buClr>
              <a:buFont typeface="Wingdings" panose="05000000000000000000" pitchFamily="2" charset="2"/>
              <a:buChar char="§"/>
            </a:pPr>
            <a:r>
              <a:rPr lang="en-US" sz="1200" noProof="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Frequency Selective Damping (FSD) shock absorber / Dual  Stage Valve (DSV) electronic suspension</a:t>
            </a:r>
          </a:p>
          <a:p>
            <a:pPr marL="285750" indent="-200025" eaLnBrk="1" hangingPunct="1">
              <a:spcAft>
                <a:spcPts val="600"/>
              </a:spcAft>
              <a:buClr>
                <a:srgbClr val="BA0816"/>
              </a:buClr>
              <a:buFont typeface="Wingdings" panose="05000000000000000000" pitchFamily="2" charset="2"/>
              <a:buChar char="§"/>
            </a:pPr>
            <a:r>
              <a:rPr lang="en-US" sz="1200" noProof="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Direct steering response calibration, similar to Giulia and Stelvio</a:t>
            </a:r>
          </a:p>
          <a:p>
            <a:pPr marL="285750" indent="-200025" eaLnBrk="1" hangingPunct="1">
              <a:spcAft>
                <a:spcPts val="600"/>
              </a:spcAft>
              <a:buClr>
                <a:srgbClr val="BA0816"/>
              </a:buClr>
              <a:buFont typeface="Wingdings" panose="05000000000000000000" pitchFamily="2" charset="2"/>
              <a:buChar char="§"/>
            </a:pPr>
            <a:r>
              <a:rPr lang="en-US" sz="1200" noProof="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Dedicated engine lineup (1.6 Diesel, 1.5 </a:t>
            </a:r>
            <a:r>
              <a:rPr lang="en-US" sz="1200" noProof="0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Ibrida</a:t>
            </a:r>
            <a:r>
              <a:rPr lang="en-US" sz="1200" noProof="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1.3 </a:t>
            </a:r>
            <a:r>
              <a:rPr lang="en-US" sz="1200" noProof="0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Ibrida</a:t>
            </a:r>
            <a:r>
              <a:rPr lang="en-US" sz="1200" noProof="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Plug-In)</a:t>
            </a:r>
          </a:p>
          <a:p>
            <a:pPr marL="285750" indent="-200025" eaLnBrk="1" hangingPunct="1">
              <a:spcAft>
                <a:spcPts val="600"/>
              </a:spcAft>
              <a:buClr>
                <a:srgbClr val="BA0816"/>
              </a:buClr>
              <a:buFont typeface="Wingdings" panose="05000000000000000000" pitchFamily="2" charset="2"/>
              <a:buChar char="§"/>
            </a:pPr>
            <a:r>
              <a:rPr lang="en-US" sz="1200" noProof="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Brembo performance brakes</a:t>
            </a:r>
          </a:p>
          <a:p>
            <a:pPr marL="285750" indent="-200025" eaLnBrk="1" hangingPunct="1">
              <a:spcAft>
                <a:spcPts val="600"/>
              </a:spcAft>
              <a:buClr>
                <a:srgbClr val="BA0816"/>
              </a:buClr>
              <a:buFont typeface="Wingdings" panose="05000000000000000000" pitchFamily="2" charset="2"/>
              <a:buChar char="§"/>
            </a:pPr>
            <a:r>
              <a:rPr lang="en-US" sz="12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Brake by wire technology, derived from Giulia and Stelvio</a:t>
            </a:r>
            <a:endParaRPr lang="en-US" sz="1200" noProof="0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00025" eaLnBrk="1" hangingPunct="1">
              <a:spcAft>
                <a:spcPts val="600"/>
              </a:spcAft>
              <a:buClr>
                <a:srgbClr val="BA0816"/>
              </a:buClr>
              <a:buFont typeface="Wingdings" panose="05000000000000000000" pitchFamily="2" charset="2"/>
              <a:buChar char="§"/>
            </a:pPr>
            <a:r>
              <a:rPr lang="en-US" sz="1200" noProof="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Q4 </a:t>
            </a:r>
            <a:r>
              <a:rPr lang="en-US" sz="1200" noProof="0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Wheel</a:t>
            </a:r>
            <a:r>
              <a:rPr lang="en-US" sz="1200" noProof="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Drive system</a:t>
            </a:r>
          </a:p>
          <a:p>
            <a:pPr marL="285750" indent="-200025" eaLnBrk="1" hangingPunct="1">
              <a:spcAft>
                <a:spcPts val="600"/>
              </a:spcAft>
              <a:buClr>
                <a:srgbClr val="BA0816"/>
              </a:buClr>
              <a:buFont typeface="Wingdings" panose="05000000000000000000" pitchFamily="2" charset="2"/>
              <a:buChar char="§"/>
            </a:pPr>
            <a:r>
              <a:rPr lang="en-US" sz="1200" noProof="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2B1AEBC4-E8BF-2BEF-857E-01EC8E61F36D}"/>
              </a:ext>
            </a:extLst>
          </p:cNvPr>
          <p:cNvSpPr txBox="1"/>
          <p:nvPr/>
        </p:nvSpPr>
        <p:spPr>
          <a:xfrm>
            <a:off x="479425" y="1672765"/>
            <a:ext cx="3449969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spc="3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01 | Introduction</a:t>
            </a:r>
          </a:p>
        </p:txBody>
      </p:sp>
      <p:pic>
        <p:nvPicPr>
          <p:cNvPr id="1026" name="Picture 2" descr="Dna rosso ai generativo | Immagine Premium generata dall'IA">
            <a:extLst>
              <a:ext uri="{FF2B5EF4-FFF2-40B4-BE49-F238E27FC236}">
                <a16:creationId xmlns:a16="http://schemas.microsoft.com/office/drawing/2014/main" id="{CC9FE58F-365C-5149-590B-4F57D9D33EE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68" r="2968"/>
          <a:stretch/>
        </p:blipFill>
        <p:spPr bwMode="auto">
          <a:xfrm>
            <a:off x="8977745" y="1246909"/>
            <a:ext cx="3214255" cy="5611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6841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578A0B-E5DD-19C7-998C-961389FF39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>
            <a:extLst>
              <a:ext uri="{FF2B5EF4-FFF2-40B4-BE49-F238E27FC236}">
                <a16:creationId xmlns:a16="http://schemas.microsoft.com/office/drawing/2014/main" id="{274E3AE3-DD8D-CBFC-33BB-D9619CE280F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4972" r="21149"/>
          <a:stretch/>
        </p:blipFill>
        <p:spPr>
          <a:xfrm>
            <a:off x="-1" y="1257547"/>
            <a:ext cx="6096001" cy="5600453"/>
          </a:xfrm>
          <a:prstGeom prst="rect">
            <a:avLst/>
          </a:prstGeom>
        </p:spPr>
      </p:pic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3BE8C92-224A-1272-8534-D22A5F0762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10788" y="2280308"/>
            <a:ext cx="5184181" cy="1895510"/>
          </a:xfrm>
        </p:spPr>
        <p:txBody>
          <a:bodyPr wrap="square">
            <a:spAutoFit/>
          </a:bodyPr>
          <a:lstStyle/>
          <a:p>
            <a:pPr marL="0" indent="0">
              <a:lnSpc>
                <a:spcPts val="22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noProof="0" dirty="0"/>
              <a:t>Quality is fundamental for a premium brand. </a:t>
            </a:r>
            <a:br>
              <a:rPr lang="en-US" noProof="0" dirty="0"/>
            </a:br>
            <a:r>
              <a:rPr lang="en-US" noProof="0" dirty="0"/>
              <a:t>The Alfa Romeo Tonale was managed in a </a:t>
            </a:r>
            <a:r>
              <a:rPr lang="en-US" sz="1600" b="1" dirty="0"/>
              <a:t>continuous improvement </a:t>
            </a:r>
            <a:r>
              <a:rPr lang="en-US" noProof="0" dirty="0"/>
              <a:t>approach since its launch, always keep increasing the </a:t>
            </a:r>
            <a:r>
              <a:rPr lang="en-US" sz="1600" b="1" dirty="0"/>
              <a:t>customer satisfaction</a:t>
            </a:r>
            <a:r>
              <a:rPr lang="en-US" noProof="0" dirty="0"/>
              <a:t> and </a:t>
            </a:r>
            <a:r>
              <a:rPr lang="en-US" sz="1600" b="1" dirty="0"/>
              <a:t>customer experience </a:t>
            </a:r>
            <a:r>
              <a:rPr lang="en-US" noProof="0" dirty="0"/>
              <a:t>with the model.</a:t>
            </a:r>
          </a:p>
          <a:p>
            <a:pPr marL="0" indent="0">
              <a:lnSpc>
                <a:spcPts val="22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noProof="0" dirty="0"/>
              <a:t>The input? </a:t>
            </a:r>
            <a:r>
              <a:rPr lang="en-US" sz="1600" b="1" dirty="0"/>
              <a:t>The voice of customers </a:t>
            </a:r>
            <a:r>
              <a:rPr lang="en-US" noProof="0" dirty="0"/>
              <a:t>and salesmen! 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962A6E1F-392B-2E42-36C5-ECA3DC5DE8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eaLnBrk="1" hangingPunct="1"/>
            <a:fld id="{094274B4-52BF-4BE4-A31A-21EA16AB84C3}" type="slidenum">
              <a:rPr lang="en-US" noProof="0" smtClean="0"/>
              <a:pPr algn="l" eaLnBrk="1" hangingPunct="1"/>
              <a:t>13</a:t>
            </a:fld>
            <a:endParaRPr lang="en-US" noProof="0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99A18ED3-CF91-5A96-F3CD-B5F0B770355A}"/>
              </a:ext>
            </a:extLst>
          </p:cNvPr>
          <p:cNvSpPr/>
          <p:nvPr/>
        </p:nvSpPr>
        <p:spPr>
          <a:xfrm>
            <a:off x="0" y="5334457"/>
            <a:ext cx="6096000" cy="1005648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6DF2211E-655A-E3CD-A927-9FD1C893E1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7949" y="4364686"/>
            <a:ext cx="5597201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2000" rIns="72000">
            <a:spAutoFit/>
          </a:bodyPr>
          <a:lstStyle>
            <a:lvl1pPr>
              <a:defRPr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9pPr>
          </a:lstStyle>
          <a:p>
            <a:pPr eaLnBrk="1" hangingPunct="1">
              <a:spcAft>
                <a:spcPts val="600"/>
              </a:spcAft>
            </a:pPr>
            <a:r>
              <a:rPr lang="en-US" sz="1200" noProof="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an example, some of the many product actions </a:t>
            </a:r>
            <a:r>
              <a:rPr lang="en-US" sz="12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introduced</a:t>
            </a:r>
            <a:r>
              <a:rPr lang="en-US" sz="1200" noProof="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85750" indent="-200025" eaLnBrk="1" hangingPunct="1">
              <a:spcAft>
                <a:spcPts val="600"/>
              </a:spcAft>
              <a:buClr>
                <a:srgbClr val="BA0816"/>
              </a:buClr>
              <a:buFont typeface="Wingdings" panose="05000000000000000000" pitchFamily="2" charset="2"/>
              <a:buChar char="§"/>
            </a:pPr>
            <a:r>
              <a:rPr lang="en-US" sz="1200" noProof="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Wireless charger with A/C ventilation at the end of 2023.</a:t>
            </a:r>
          </a:p>
          <a:p>
            <a:pPr marL="285750" indent="-200025" eaLnBrk="1" hangingPunct="1">
              <a:spcAft>
                <a:spcPts val="600"/>
              </a:spcAft>
              <a:buClr>
                <a:srgbClr val="BA0816"/>
              </a:buClr>
              <a:buFont typeface="Wingdings" panose="05000000000000000000" pitchFamily="2" charset="2"/>
              <a:buChar char="§"/>
            </a:pPr>
            <a:r>
              <a:rPr lang="en-US" sz="1200" noProof="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ADAS blindness new calibration </a:t>
            </a:r>
            <a:r>
              <a:rPr lang="en-US" sz="12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 the end of 2023</a:t>
            </a:r>
            <a:endParaRPr lang="en-US" sz="1200" noProof="0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00025" eaLnBrk="1" hangingPunct="1">
              <a:spcAft>
                <a:spcPts val="600"/>
              </a:spcAft>
              <a:buClr>
                <a:srgbClr val="BA0816"/>
              </a:buClr>
              <a:buFont typeface="Wingdings" panose="05000000000000000000" pitchFamily="2" charset="2"/>
              <a:buChar char="§"/>
            </a:pPr>
            <a:r>
              <a:rPr lang="en-US" sz="1200" noProof="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Infotainment reactivity improvement at the beginning of 2024</a:t>
            </a:r>
          </a:p>
          <a:p>
            <a:pPr marL="285750" indent="-200025" eaLnBrk="1" hangingPunct="1">
              <a:spcAft>
                <a:spcPts val="600"/>
              </a:spcAft>
              <a:buClr>
                <a:srgbClr val="BA0816"/>
              </a:buClr>
              <a:buFont typeface="Wingdings" panose="05000000000000000000" pitchFamily="2" charset="2"/>
              <a:buChar char="§"/>
            </a:pPr>
            <a:r>
              <a:rPr lang="en-US" sz="1200" noProof="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Steering wheel buttons new configuration in the summer 2024.</a:t>
            </a:r>
          </a:p>
        </p:txBody>
      </p:sp>
      <p:sp>
        <p:nvSpPr>
          <p:cNvPr id="4" name="Segnaposto contenuto 2">
            <a:extLst>
              <a:ext uri="{FF2B5EF4-FFF2-40B4-BE49-F238E27FC236}">
                <a16:creationId xmlns:a16="http://schemas.microsoft.com/office/drawing/2014/main" id="{AC85B561-99DC-70B2-42AA-CAA10E4F4D53}"/>
              </a:ext>
            </a:extLst>
          </p:cNvPr>
          <p:cNvSpPr txBox="1">
            <a:spLocks/>
          </p:cNvSpPr>
          <p:nvPr/>
        </p:nvSpPr>
        <p:spPr>
          <a:xfrm>
            <a:off x="1363005" y="5392933"/>
            <a:ext cx="4519905" cy="888696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fontAlgn="auto">
              <a:lnSpc>
                <a:spcPts val="22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400" noProof="0">
                <a:solidFill>
                  <a:schemeClr val="bg1"/>
                </a:solidFill>
                <a:latin typeface="+mj-lt"/>
              </a:rPr>
              <a:t>That’s why New </a:t>
            </a:r>
            <a:r>
              <a:rPr lang="en-US" sz="1400" noProof="0" err="1">
                <a:solidFill>
                  <a:schemeClr val="bg1"/>
                </a:solidFill>
                <a:latin typeface="+mj-lt"/>
              </a:rPr>
              <a:t>Tonale</a:t>
            </a:r>
            <a:r>
              <a:rPr lang="en-US" sz="1400" noProof="0">
                <a:solidFill>
                  <a:schemeClr val="bg1"/>
                </a:solidFill>
                <a:latin typeface="+mj-lt"/>
              </a:rPr>
              <a:t> is going </a:t>
            </a:r>
            <a:br>
              <a:rPr lang="en-US" sz="1400" noProof="0">
                <a:solidFill>
                  <a:schemeClr val="bg1"/>
                </a:solidFill>
                <a:latin typeface="+mj-lt"/>
              </a:rPr>
            </a:br>
            <a:r>
              <a:rPr lang="en-US" sz="1400" noProof="0">
                <a:solidFill>
                  <a:schemeClr val="bg1"/>
                </a:solidFill>
                <a:latin typeface="+mj-lt"/>
              </a:rPr>
              <a:t>to </a:t>
            </a:r>
            <a:r>
              <a:rPr lang="en-US" sz="1800" b="1" noProof="0">
                <a:solidFill>
                  <a:schemeClr val="accent1"/>
                </a:solidFill>
                <a:latin typeface="+mj-lt"/>
              </a:rPr>
              <a:t>offer the best</a:t>
            </a:r>
            <a:r>
              <a:rPr lang="en-US" sz="1400" noProof="0">
                <a:solidFill>
                  <a:schemeClr val="bg1"/>
                </a:solidFill>
                <a:latin typeface="+mj-lt"/>
              </a:rPr>
              <a:t>, both on </a:t>
            </a:r>
            <a:br>
              <a:rPr lang="en-US" sz="1400" noProof="0">
                <a:solidFill>
                  <a:schemeClr val="bg1"/>
                </a:solidFill>
                <a:latin typeface="+mj-lt"/>
              </a:rPr>
            </a:br>
            <a:r>
              <a:rPr lang="en-US" sz="1800" b="1" noProof="0" err="1">
                <a:solidFill>
                  <a:schemeClr val="accent1"/>
                </a:solidFill>
                <a:latin typeface="+mj-lt"/>
              </a:rPr>
              <a:t>on</a:t>
            </a:r>
            <a:r>
              <a:rPr lang="en-US" sz="1800" b="1" noProof="0">
                <a:solidFill>
                  <a:schemeClr val="accent1"/>
                </a:solidFill>
                <a:latin typeface="+mj-lt"/>
              </a:rPr>
              <a:t> quality and features</a:t>
            </a:r>
            <a:r>
              <a:rPr lang="en-US" sz="1400" noProof="0">
                <a:solidFill>
                  <a:schemeClr val="bg1"/>
                </a:solidFill>
                <a:latin typeface="+mj-lt"/>
              </a:rPr>
              <a:t>.</a:t>
            </a:r>
          </a:p>
        </p:txBody>
      </p:sp>
      <p:sp>
        <p:nvSpPr>
          <p:cNvPr id="9" name="Titolo 1">
            <a:extLst>
              <a:ext uri="{FF2B5EF4-FFF2-40B4-BE49-F238E27FC236}">
                <a16:creationId xmlns:a16="http://schemas.microsoft.com/office/drawing/2014/main" id="{DED8A370-B524-8CE1-2F2A-929A58F15E65}"/>
              </a:ext>
            </a:extLst>
          </p:cNvPr>
          <p:cNvSpPr txBox="1">
            <a:spLocks/>
          </p:cNvSpPr>
          <p:nvPr/>
        </p:nvSpPr>
        <p:spPr>
          <a:xfrm>
            <a:off x="6410789" y="1741738"/>
            <a:ext cx="4772472" cy="349702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it-IT" sz="2000" kern="1200" cap="all" spc="300" baseline="0" dirty="0">
                <a:solidFill>
                  <a:schemeClr val="accent6"/>
                </a:solidFill>
                <a:latin typeface="Sequel 100 Black 45" panose="020B0503050000020004" pitchFamily="34" charset="77"/>
                <a:ea typeface="+mn-ea"/>
                <a:cs typeface="Arial" panose="020B0604020202020204" pitchFamily="34" charset="0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noProof="0" dirty="0"/>
              <a:t>Led by Quality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63763CAC-E646-43E9-A5F5-49DA5DB2042B}"/>
              </a:ext>
            </a:extLst>
          </p:cNvPr>
          <p:cNvSpPr txBox="1"/>
          <p:nvPr/>
        </p:nvSpPr>
        <p:spPr>
          <a:xfrm>
            <a:off x="6410789" y="1486799"/>
            <a:ext cx="334828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spc="3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01 | Introduction</a:t>
            </a:r>
          </a:p>
        </p:txBody>
      </p:sp>
      <p:sp>
        <p:nvSpPr>
          <p:cNvPr id="2" name="Segnaposto contenuto 2">
            <a:extLst>
              <a:ext uri="{FF2B5EF4-FFF2-40B4-BE49-F238E27FC236}">
                <a16:creationId xmlns:a16="http://schemas.microsoft.com/office/drawing/2014/main" id="{88FB570E-F06A-F0FB-4DCD-4AA760C9C4AC}"/>
              </a:ext>
            </a:extLst>
          </p:cNvPr>
          <p:cNvSpPr txBox="1">
            <a:spLocks/>
          </p:cNvSpPr>
          <p:nvPr/>
        </p:nvSpPr>
        <p:spPr>
          <a:xfrm>
            <a:off x="6410788" y="5738603"/>
            <a:ext cx="5052206" cy="601502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>
            <a:sp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it-IT" sz="1200" kern="1200" dirty="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ts val="22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The new Alfa Tonale comes with </a:t>
            </a:r>
            <a:r>
              <a:rPr lang="en-US" b="1" dirty="0"/>
              <a:t>the highest standards and best in class quality level.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44519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A01602-1D7C-308D-8786-9F94F1CF39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6907E18-F594-9A43-5FDA-E91FB11B01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noProof="0"/>
              <a:t>What’s new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73C0C35-1DF6-AA20-A173-653AEE0CE7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eaLnBrk="1" hangingPunct="1"/>
            <a:fld id="{094274B4-52BF-4BE4-A31A-21EA16AB84C3}" type="slidenum">
              <a:rPr lang="en-US" noProof="0" smtClean="0"/>
              <a:pPr algn="l" eaLnBrk="1" hangingPunct="1"/>
              <a:t>14</a:t>
            </a:fld>
            <a:endParaRPr lang="en-US" noProof="0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69253C15-001F-3D5A-FFB2-6374B517B02F}"/>
              </a:ext>
            </a:extLst>
          </p:cNvPr>
          <p:cNvSpPr txBox="1"/>
          <p:nvPr/>
        </p:nvSpPr>
        <p:spPr>
          <a:xfrm>
            <a:off x="3048000" y="5493332"/>
            <a:ext cx="6096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noProof="0">
                <a:solidFill>
                  <a:schemeClr val="bg1"/>
                </a:solidFill>
                <a:latin typeface="+mj-lt"/>
              </a:rPr>
              <a:t>Time to deep dive the news Tonale offers…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37232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1465A0-9C65-A2A0-87EC-6E7C8AC230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olo 1">
            <a:extLst>
              <a:ext uri="{FF2B5EF4-FFF2-40B4-BE49-F238E27FC236}">
                <a16:creationId xmlns:a16="http://schemas.microsoft.com/office/drawing/2014/main" id="{B7CFBE28-950D-BE1E-3ADE-88136DC1320A}"/>
              </a:ext>
            </a:extLst>
          </p:cNvPr>
          <p:cNvSpPr txBox="1">
            <a:spLocks/>
          </p:cNvSpPr>
          <p:nvPr/>
        </p:nvSpPr>
        <p:spPr>
          <a:xfrm>
            <a:off x="702017" y="1912620"/>
            <a:ext cx="6451257" cy="36933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it-IT" sz="2000" kern="1200" cap="all" spc="300" baseline="0" dirty="0">
                <a:solidFill>
                  <a:schemeClr val="accent6"/>
                </a:solidFill>
                <a:latin typeface="Sequel 100 Black 45" panose="020B0503050000020004" pitchFamily="34" charset="77"/>
                <a:ea typeface="+mn-ea"/>
                <a:cs typeface="Arial" panose="020B0604020202020204" pitchFamily="34" charset="0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noProof="0"/>
              <a:t>Track increase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1357895-D755-8EC6-C02D-4FBEAC4ADB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0302" y="2521807"/>
            <a:ext cx="6867525" cy="300138"/>
          </a:xfrm>
          <a:solidFill>
            <a:schemeClr val="accent1"/>
          </a:solidFill>
        </p:spPr>
        <p:txBody>
          <a:bodyPr wrap="square">
            <a:spAutoFit/>
          </a:bodyPr>
          <a:lstStyle/>
          <a:p>
            <a:pPr marL="0" indent="0">
              <a:lnSpc>
                <a:spcPts val="2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>
                <a:solidFill>
                  <a:schemeClr val="bg1"/>
                </a:solidFill>
              </a:rPr>
              <a:t>“At Alfa Romeo they have people who know how to make gloves for flies”.  </a:t>
            </a:r>
            <a:r>
              <a:rPr lang="en-US" i="1" dirty="0">
                <a:solidFill>
                  <a:schemeClr val="bg1"/>
                </a:solidFill>
              </a:rPr>
              <a:t>(Enzo Ferrari)</a:t>
            </a:r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045821C1-CE1D-8EF7-D255-CCF0B3A80D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eaLnBrk="1" hangingPunct="1"/>
            <a:fld id="{094274B4-52BF-4BE4-A31A-21EA16AB84C3}" type="slidenum">
              <a:rPr lang="en-US" noProof="0" smtClean="0"/>
              <a:pPr algn="l" eaLnBrk="1" hangingPunct="1"/>
              <a:t>15</a:t>
            </a:fld>
            <a:endParaRPr lang="en-US" noProof="0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B7087516-9312-19ED-D9AF-4BD194994639}"/>
              </a:ext>
            </a:extLst>
          </p:cNvPr>
          <p:cNvSpPr txBox="1"/>
          <p:nvPr/>
        </p:nvSpPr>
        <p:spPr>
          <a:xfrm>
            <a:off x="702017" y="1672765"/>
            <a:ext cx="334828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spc="3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02 | What’s new</a:t>
            </a:r>
          </a:p>
        </p:txBody>
      </p:sp>
      <p:sp>
        <p:nvSpPr>
          <p:cNvPr id="19" name="Rettangolo con angoli arrotondati 18">
            <a:extLst>
              <a:ext uri="{FF2B5EF4-FFF2-40B4-BE49-F238E27FC236}">
                <a16:creationId xmlns:a16="http://schemas.microsoft.com/office/drawing/2014/main" id="{028F52D8-FE31-0C9F-7543-31BA6B18F655}"/>
              </a:ext>
            </a:extLst>
          </p:cNvPr>
          <p:cNvSpPr/>
          <p:nvPr/>
        </p:nvSpPr>
        <p:spPr>
          <a:xfrm>
            <a:off x="8116999" y="4005167"/>
            <a:ext cx="526249" cy="1121506"/>
          </a:xfrm>
          <a:prstGeom prst="roundRect">
            <a:avLst>
              <a:gd name="adj" fmla="val 19156"/>
            </a:avLst>
          </a:prstGeom>
          <a:solidFill>
            <a:schemeClr val="accent1"/>
          </a:solidFill>
          <a:ln w="12700" cap="flat">
            <a:solidFill>
              <a:schemeClr val="tx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noProof="0"/>
          </a:p>
        </p:txBody>
      </p:sp>
      <p:sp>
        <p:nvSpPr>
          <p:cNvPr id="20" name="Rettangolo con angoli arrotondati 19">
            <a:extLst>
              <a:ext uri="{FF2B5EF4-FFF2-40B4-BE49-F238E27FC236}">
                <a16:creationId xmlns:a16="http://schemas.microsoft.com/office/drawing/2014/main" id="{EDE41657-0F11-88FA-1106-8F9A3F4C17C0}"/>
              </a:ext>
            </a:extLst>
          </p:cNvPr>
          <p:cNvSpPr/>
          <p:nvPr/>
        </p:nvSpPr>
        <p:spPr>
          <a:xfrm>
            <a:off x="10944685" y="4005167"/>
            <a:ext cx="526249" cy="1121506"/>
          </a:xfrm>
          <a:prstGeom prst="roundRect">
            <a:avLst>
              <a:gd name="adj" fmla="val 18251"/>
            </a:avLst>
          </a:prstGeom>
          <a:solidFill>
            <a:schemeClr val="accent1"/>
          </a:solidFill>
          <a:ln w="12700" cap="flat">
            <a:solidFill>
              <a:schemeClr val="tx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noProof="0"/>
          </a:p>
        </p:txBody>
      </p:sp>
      <p:cxnSp>
        <p:nvCxnSpPr>
          <p:cNvPr id="24" name="Connettore diritto 23">
            <a:extLst>
              <a:ext uri="{FF2B5EF4-FFF2-40B4-BE49-F238E27FC236}">
                <a16:creationId xmlns:a16="http://schemas.microsoft.com/office/drawing/2014/main" id="{D8A0761A-0F55-ACB3-E40A-75DAA7A85118}"/>
              </a:ext>
            </a:extLst>
          </p:cNvPr>
          <p:cNvCxnSpPr>
            <a:cxnSpLocks/>
          </p:cNvCxnSpPr>
          <p:nvPr/>
        </p:nvCxnSpPr>
        <p:spPr>
          <a:xfrm flipH="1">
            <a:off x="7667625" y="5126673"/>
            <a:ext cx="4283107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37BEAD94-6183-A933-99E8-9F535763A1D5}"/>
              </a:ext>
            </a:extLst>
          </p:cNvPr>
          <p:cNvSpPr txBox="1"/>
          <p:nvPr/>
        </p:nvSpPr>
        <p:spPr>
          <a:xfrm>
            <a:off x="8655952" y="5286404"/>
            <a:ext cx="221718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noProof="0">
                <a:solidFill>
                  <a:schemeClr val="accent1"/>
                </a:solidFill>
                <a:latin typeface="+mj-lt"/>
                <a:cs typeface="Arial" panose="020B0604020202020204" pitchFamily="34" charset="0"/>
              </a:rPr>
              <a:t>+8 mm </a:t>
            </a:r>
            <a:r>
              <a:rPr lang="en-US" sz="1200" noProof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(4 mm by side)</a:t>
            </a:r>
            <a:endParaRPr lang="en-US" noProof="0"/>
          </a:p>
        </p:txBody>
      </p:sp>
      <p:sp>
        <p:nvSpPr>
          <p:cNvPr id="16" name="Rettangolo con angoli arrotondati 15">
            <a:extLst>
              <a:ext uri="{FF2B5EF4-FFF2-40B4-BE49-F238E27FC236}">
                <a16:creationId xmlns:a16="http://schemas.microsoft.com/office/drawing/2014/main" id="{5F6ED6F0-6935-3B21-6654-6E0B7A664C85}"/>
              </a:ext>
            </a:extLst>
          </p:cNvPr>
          <p:cNvSpPr/>
          <p:nvPr/>
        </p:nvSpPr>
        <p:spPr>
          <a:xfrm>
            <a:off x="8188553" y="4252202"/>
            <a:ext cx="526249" cy="874471"/>
          </a:xfrm>
          <a:prstGeom prst="roundRect">
            <a:avLst>
              <a:gd name="adj" fmla="val 20966"/>
            </a:avLst>
          </a:prstGeom>
          <a:solidFill>
            <a:schemeClr val="bg1">
              <a:alpha val="70000"/>
            </a:schemeClr>
          </a:solidFill>
          <a:ln w="12700" cap="flat">
            <a:solidFill>
              <a:schemeClr val="accent6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noProof="0"/>
          </a:p>
        </p:txBody>
      </p:sp>
      <p:sp>
        <p:nvSpPr>
          <p:cNvPr id="17" name="Rettangolo con angoli arrotondati 16">
            <a:extLst>
              <a:ext uri="{FF2B5EF4-FFF2-40B4-BE49-F238E27FC236}">
                <a16:creationId xmlns:a16="http://schemas.microsoft.com/office/drawing/2014/main" id="{58AF8EAA-3DB7-B51E-2BFC-D19D89CDA093}"/>
              </a:ext>
            </a:extLst>
          </p:cNvPr>
          <p:cNvSpPr/>
          <p:nvPr/>
        </p:nvSpPr>
        <p:spPr>
          <a:xfrm>
            <a:off x="10873132" y="4252202"/>
            <a:ext cx="526249" cy="874471"/>
          </a:xfrm>
          <a:prstGeom prst="roundRect">
            <a:avLst>
              <a:gd name="adj" fmla="val 22776"/>
            </a:avLst>
          </a:prstGeom>
          <a:solidFill>
            <a:schemeClr val="bg1">
              <a:alpha val="70000"/>
            </a:schemeClr>
          </a:solidFill>
          <a:ln w="12700" cap="flat">
            <a:solidFill>
              <a:schemeClr val="accent6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noProof="0"/>
          </a:p>
        </p:txBody>
      </p:sp>
      <p:sp>
        <p:nvSpPr>
          <p:cNvPr id="18" name="Figura a mano libera: forma 17">
            <a:extLst>
              <a:ext uri="{FF2B5EF4-FFF2-40B4-BE49-F238E27FC236}">
                <a16:creationId xmlns:a16="http://schemas.microsoft.com/office/drawing/2014/main" id="{DB914FDE-CFAF-DED2-D85A-5454A8D76C49}"/>
              </a:ext>
            </a:extLst>
          </p:cNvPr>
          <p:cNvSpPr/>
          <p:nvPr/>
        </p:nvSpPr>
        <p:spPr>
          <a:xfrm flipH="1">
            <a:off x="8098834" y="2602083"/>
            <a:ext cx="3391150" cy="2280285"/>
          </a:xfrm>
          <a:custGeom>
            <a:avLst/>
            <a:gdLst>
              <a:gd name="connsiteX0" fmla="*/ 1171799 w 2332406"/>
              <a:gd name="connsiteY0" fmla="*/ 43 h 1568362"/>
              <a:gd name="connsiteX1" fmla="*/ 1166203 w 2332406"/>
              <a:gd name="connsiteY1" fmla="*/ 269 h 1568362"/>
              <a:gd name="connsiteX2" fmla="*/ 1160607 w 2332406"/>
              <a:gd name="connsiteY2" fmla="*/ 43 h 1568362"/>
              <a:gd name="connsiteX3" fmla="*/ 654165 w 2332406"/>
              <a:gd name="connsiteY3" fmla="*/ 37952 h 1568362"/>
              <a:gd name="connsiteX4" fmla="*/ 609310 w 2332406"/>
              <a:gd name="connsiteY4" fmla="*/ 40189 h 1568362"/>
              <a:gd name="connsiteX5" fmla="*/ 513714 w 2332406"/>
              <a:gd name="connsiteY5" fmla="*/ 121187 h 1568362"/>
              <a:gd name="connsiteX6" fmla="*/ 359724 w 2332406"/>
              <a:gd name="connsiteY6" fmla="*/ 355703 h 1568362"/>
              <a:gd name="connsiteX7" fmla="*/ 347054 w 2332406"/>
              <a:gd name="connsiteY7" fmla="*/ 370537 h 1568362"/>
              <a:gd name="connsiteX8" fmla="*/ 330995 w 2332406"/>
              <a:gd name="connsiteY8" fmla="*/ 379589 h 1568362"/>
              <a:gd name="connsiteX9" fmla="*/ 330998 w 2332406"/>
              <a:gd name="connsiteY9" fmla="*/ 379602 h 1568362"/>
              <a:gd name="connsiteX10" fmla="*/ 330763 w 2332406"/>
              <a:gd name="connsiteY10" fmla="*/ 379720 h 1568362"/>
              <a:gd name="connsiteX11" fmla="*/ 330995 w 2332406"/>
              <a:gd name="connsiteY11" fmla="*/ 379589 h 1568362"/>
              <a:gd name="connsiteX12" fmla="*/ 323495 w 2332406"/>
              <a:gd name="connsiteY12" fmla="*/ 348426 h 1568362"/>
              <a:gd name="connsiteX13" fmla="*/ 288380 w 2332406"/>
              <a:gd name="connsiteY13" fmla="*/ 262933 h 1568362"/>
              <a:gd name="connsiteX14" fmla="*/ 174183 w 2332406"/>
              <a:gd name="connsiteY14" fmla="*/ 287538 h 1568362"/>
              <a:gd name="connsiteX15" fmla="*/ 154051 w 2332406"/>
              <a:gd name="connsiteY15" fmla="*/ 409270 h 1568362"/>
              <a:gd name="connsiteX16" fmla="*/ 275783 w 2332406"/>
              <a:gd name="connsiteY16" fmla="*/ 417040 h 1568362"/>
              <a:gd name="connsiteX17" fmla="*/ 307335 w 2332406"/>
              <a:gd name="connsiteY17" fmla="*/ 444236 h 1568362"/>
              <a:gd name="connsiteX18" fmla="*/ 177950 w 2332406"/>
              <a:gd name="connsiteY18" fmla="*/ 526764 h 1568362"/>
              <a:gd name="connsiteX19" fmla="*/ 13247 w 2332406"/>
              <a:gd name="connsiteY19" fmla="*/ 844751 h 1568362"/>
              <a:gd name="connsiteX20" fmla="*/ 36322 w 2332406"/>
              <a:gd name="connsiteY20" fmla="*/ 1374533 h 1568362"/>
              <a:gd name="connsiteX21" fmla="*/ 110086 w 2332406"/>
              <a:gd name="connsiteY21" fmla="*/ 1548394 h 1568362"/>
              <a:gd name="connsiteX22" fmla="*/ 413409 w 2332406"/>
              <a:gd name="connsiteY22" fmla="*/ 1556660 h 1568362"/>
              <a:gd name="connsiteX23" fmla="*/ 1166203 w 2332406"/>
              <a:gd name="connsiteY23" fmla="*/ 1556660 h 1568362"/>
              <a:gd name="connsiteX24" fmla="*/ 1918997 w 2332406"/>
              <a:gd name="connsiteY24" fmla="*/ 1556660 h 1568362"/>
              <a:gd name="connsiteX25" fmla="*/ 2222320 w 2332406"/>
              <a:gd name="connsiteY25" fmla="*/ 1548394 h 1568362"/>
              <a:gd name="connsiteX26" fmla="*/ 2296084 w 2332406"/>
              <a:gd name="connsiteY26" fmla="*/ 1374533 h 1568362"/>
              <a:gd name="connsiteX27" fmla="*/ 2319159 w 2332406"/>
              <a:gd name="connsiteY27" fmla="*/ 844751 h 1568362"/>
              <a:gd name="connsiteX28" fmla="*/ 2154456 w 2332406"/>
              <a:gd name="connsiteY28" fmla="*/ 526764 h 1568362"/>
              <a:gd name="connsiteX29" fmla="*/ 2025071 w 2332406"/>
              <a:gd name="connsiteY29" fmla="*/ 444236 h 1568362"/>
              <a:gd name="connsiteX30" fmla="*/ 2056623 w 2332406"/>
              <a:gd name="connsiteY30" fmla="*/ 417040 h 1568362"/>
              <a:gd name="connsiteX31" fmla="*/ 2178355 w 2332406"/>
              <a:gd name="connsiteY31" fmla="*/ 409270 h 1568362"/>
              <a:gd name="connsiteX32" fmla="*/ 2158223 w 2332406"/>
              <a:gd name="connsiteY32" fmla="*/ 287538 h 1568362"/>
              <a:gd name="connsiteX33" fmla="*/ 2044026 w 2332406"/>
              <a:gd name="connsiteY33" fmla="*/ 262933 h 1568362"/>
              <a:gd name="connsiteX34" fmla="*/ 2008911 w 2332406"/>
              <a:gd name="connsiteY34" fmla="*/ 348426 h 1568362"/>
              <a:gd name="connsiteX35" fmla="*/ 2001411 w 2332406"/>
              <a:gd name="connsiteY35" fmla="*/ 379589 h 1568362"/>
              <a:gd name="connsiteX36" fmla="*/ 2001643 w 2332406"/>
              <a:gd name="connsiteY36" fmla="*/ 379720 h 1568362"/>
              <a:gd name="connsiteX37" fmla="*/ 2001408 w 2332406"/>
              <a:gd name="connsiteY37" fmla="*/ 379602 h 1568362"/>
              <a:gd name="connsiteX38" fmla="*/ 2001411 w 2332406"/>
              <a:gd name="connsiteY38" fmla="*/ 379589 h 1568362"/>
              <a:gd name="connsiteX39" fmla="*/ 1985352 w 2332406"/>
              <a:gd name="connsiteY39" fmla="*/ 370537 h 1568362"/>
              <a:gd name="connsiteX40" fmla="*/ 1972682 w 2332406"/>
              <a:gd name="connsiteY40" fmla="*/ 355703 h 1568362"/>
              <a:gd name="connsiteX41" fmla="*/ 1818692 w 2332406"/>
              <a:gd name="connsiteY41" fmla="*/ 121187 h 1568362"/>
              <a:gd name="connsiteX42" fmla="*/ 1723096 w 2332406"/>
              <a:gd name="connsiteY42" fmla="*/ 40189 h 1568362"/>
              <a:gd name="connsiteX43" fmla="*/ 1678241 w 2332406"/>
              <a:gd name="connsiteY43" fmla="*/ 37952 h 1568362"/>
              <a:gd name="connsiteX44" fmla="*/ 1171799 w 2332406"/>
              <a:gd name="connsiteY44" fmla="*/ 43 h 1568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2332406" h="1568362">
                <a:moveTo>
                  <a:pt x="1171799" y="43"/>
                </a:moveTo>
                <a:lnTo>
                  <a:pt x="1166203" y="269"/>
                </a:lnTo>
                <a:lnTo>
                  <a:pt x="1160607" y="43"/>
                </a:lnTo>
                <a:cubicBezTo>
                  <a:pt x="986309" y="-811"/>
                  <a:pt x="812040" y="10992"/>
                  <a:pt x="654165" y="37952"/>
                </a:cubicBezTo>
                <a:cubicBezTo>
                  <a:pt x="640156" y="40307"/>
                  <a:pt x="624733" y="36775"/>
                  <a:pt x="609310" y="40189"/>
                </a:cubicBezTo>
                <a:cubicBezTo>
                  <a:pt x="580584" y="46546"/>
                  <a:pt x="533846" y="97288"/>
                  <a:pt x="513714" y="121187"/>
                </a:cubicBezTo>
                <a:cubicBezTo>
                  <a:pt x="453908" y="192060"/>
                  <a:pt x="414233" y="286125"/>
                  <a:pt x="359724" y="355703"/>
                </a:cubicBezTo>
                <a:cubicBezTo>
                  <a:pt x="356134" y="360295"/>
                  <a:pt x="351895" y="365887"/>
                  <a:pt x="347054" y="370537"/>
                </a:cubicBezTo>
                <a:lnTo>
                  <a:pt x="330995" y="379589"/>
                </a:lnTo>
                <a:lnTo>
                  <a:pt x="330998" y="379602"/>
                </a:lnTo>
                <a:lnTo>
                  <a:pt x="330763" y="379720"/>
                </a:lnTo>
                <a:lnTo>
                  <a:pt x="330995" y="379589"/>
                </a:lnTo>
                <a:lnTo>
                  <a:pt x="323495" y="348426"/>
                </a:lnTo>
                <a:cubicBezTo>
                  <a:pt x="319041" y="313704"/>
                  <a:pt x="319637" y="272557"/>
                  <a:pt x="288380" y="262933"/>
                </a:cubicBezTo>
                <a:cubicBezTo>
                  <a:pt x="272016" y="257870"/>
                  <a:pt x="191960" y="278826"/>
                  <a:pt x="174183" y="287538"/>
                </a:cubicBezTo>
                <a:cubicBezTo>
                  <a:pt x="132624" y="307905"/>
                  <a:pt x="108843" y="386548"/>
                  <a:pt x="154051" y="409270"/>
                </a:cubicBezTo>
                <a:cubicBezTo>
                  <a:pt x="182071" y="423280"/>
                  <a:pt x="239169" y="411154"/>
                  <a:pt x="275783" y="417040"/>
                </a:cubicBezTo>
                <a:cubicBezTo>
                  <a:pt x="286379" y="418806"/>
                  <a:pt x="315929" y="426459"/>
                  <a:pt x="307335" y="444236"/>
                </a:cubicBezTo>
                <a:cubicBezTo>
                  <a:pt x="300742" y="458010"/>
                  <a:pt x="202791" y="502512"/>
                  <a:pt x="177950" y="526764"/>
                </a:cubicBezTo>
                <a:cubicBezTo>
                  <a:pt x="119321" y="584098"/>
                  <a:pt x="26668" y="763165"/>
                  <a:pt x="13247" y="844751"/>
                </a:cubicBezTo>
                <a:cubicBezTo>
                  <a:pt x="-18305" y="1036532"/>
                  <a:pt x="13482" y="1188874"/>
                  <a:pt x="36322" y="1374533"/>
                </a:cubicBezTo>
                <a:cubicBezTo>
                  <a:pt x="46446" y="1457414"/>
                  <a:pt x="47238" y="1518040"/>
                  <a:pt x="110086" y="1548394"/>
                </a:cubicBezTo>
                <a:cubicBezTo>
                  <a:pt x="172934" y="1578749"/>
                  <a:pt x="104291" y="1568511"/>
                  <a:pt x="413409" y="1556660"/>
                </a:cubicBezTo>
                <a:lnTo>
                  <a:pt x="1166203" y="1556660"/>
                </a:lnTo>
                <a:lnTo>
                  <a:pt x="1918997" y="1556660"/>
                </a:lnTo>
                <a:cubicBezTo>
                  <a:pt x="2228115" y="1568511"/>
                  <a:pt x="2159472" y="1578749"/>
                  <a:pt x="2222320" y="1548394"/>
                </a:cubicBezTo>
                <a:cubicBezTo>
                  <a:pt x="2285168" y="1518040"/>
                  <a:pt x="2285960" y="1457414"/>
                  <a:pt x="2296084" y="1374533"/>
                </a:cubicBezTo>
                <a:cubicBezTo>
                  <a:pt x="2318924" y="1188874"/>
                  <a:pt x="2350711" y="1036532"/>
                  <a:pt x="2319159" y="844751"/>
                </a:cubicBezTo>
                <a:cubicBezTo>
                  <a:pt x="2305738" y="763165"/>
                  <a:pt x="2213085" y="584098"/>
                  <a:pt x="2154456" y="526764"/>
                </a:cubicBezTo>
                <a:cubicBezTo>
                  <a:pt x="2129615" y="502512"/>
                  <a:pt x="2031664" y="458010"/>
                  <a:pt x="2025071" y="444236"/>
                </a:cubicBezTo>
                <a:cubicBezTo>
                  <a:pt x="2016477" y="426459"/>
                  <a:pt x="2046027" y="418806"/>
                  <a:pt x="2056623" y="417040"/>
                </a:cubicBezTo>
                <a:cubicBezTo>
                  <a:pt x="2093237" y="411154"/>
                  <a:pt x="2150335" y="423280"/>
                  <a:pt x="2178355" y="409270"/>
                </a:cubicBezTo>
                <a:cubicBezTo>
                  <a:pt x="2223563" y="386548"/>
                  <a:pt x="2199782" y="307905"/>
                  <a:pt x="2158223" y="287538"/>
                </a:cubicBezTo>
                <a:cubicBezTo>
                  <a:pt x="2140446" y="278826"/>
                  <a:pt x="2060390" y="257870"/>
                  <a:pt x="2044026" y="262933"/>
                </a:cubicBezTo>
                <a:cubicBezTo>
                  <a:pt x="2012769" y="272557"/>
                  <a:pt x="2013365" y="313704"/>
                  <a:pt x="2008911" y="348426"/>
                </a:cubicBezTo>
                <a:lnTo>
                  <a:pt x="2001411" y="379589"/>
                </a:lnTo>
                <a:lnTo>
                  <a:pt x="2001643" y="379720"/>
                </a:lnTo>
                <a:lnTo>
                  <a:pt x="2001408" y="379602"/>
                </a:lnTo>
                <a:lnTo>
                  <a:pt x="2001411" y="379589"/>
                </a:lnTo>
                <a:lnTo>
                  <a:pt x="1985352" y="370537"/>
                </a:lnTo>
                <a:cubicBezTo>
                  <a:pt x="1980511" y="365887"/>
                  <a:pt x="1976272" y="360295"/>
                  <a:pt x="1972682" y="355703"/>
                </a:cubicBezTo>
                <a:cubicBezTo>
                  <a:pt x="1918173" y="286125"/>
                  <a:pt x="1878498" y="192060"/>
                  <a:pt x="1818692" y="121187"/>
                </a:cubicBezTo>
                <a:cubicBezTo>
                  <a:pt x="1798560" y="97288"/>
                  <a:pt x="1751822" y="46546"/>
                  <a:pt x="1723096" y="40189"/>
                </a:cubicBezTo>
                <a:cubicBezTo>
                  <a:pt x="1707673" y="36775"/>
                  <a:pt x="1692250" y="40307"/>
                  <a:pt x="1678241" y="37952"/>
                </a:cubicBezTo>
                <a:cubicBezTo>
                  <a:pt x="1520366" y="10992"/>
                  <a:pt x="1346097" y="-811"/>
                  <a:pt x="1171799" y="43"/>
                </a:cubicBezTo>
                <a:close/>
              </a:path>
            </a:pathLst>
          </a:custGeom>
          <a:solidFill>
            <a:schemeClr val="bg1"/>
          </a:solidFill>
          <a:ln w="1270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US" noProof="0"/>
          </a:p>
        </p:txBody>
      </p:sp>
      <p:cxnSp>
        <p:nvCxnSpPr>
          <p:cNvPr id="32" name="Connettore 2 31">
            <a:extLst>
              <a:ext uri="{FF2B5EF4-FFF2-40B4-BE49-F238E27FC236}">
                <a16:creationId xmlns:a16="http://schemas.microsoft.com/office/drawing/2014/main" id="{FEDAFB94-3EEC-CB35-E35F-0CE0225CDE98}"/>
              </a:ext>
            </a:extLst>
          </p:cNvPr>
          <p:cNvCxnSpPr>
            <a:cxnSpLocks/>
            <a:stCxn id="30" idx="3"/>
          </p:cNvCxnSpPr>
          <p:nvPr/>
        </p:nvCxnSpPr>
        <p:spPr>
          <a:xfrm flipV="1">
            <a:off x="10873132" y="5455680"/>
            <a:ext cx="597802" cy="1"/>
          </a:xfrm>
          <a:prstGeom prst="straightConnector1">
            <a:avLst/>
          </a:prstGeom>
          <a:ln w="12700"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Connettore 2 32">
            <a:extLst>
              <a:ext uri="{FF2B5EF4-FFF2-40B4-BE49-F238E27FC236}">
                <a16:creationId xmlns:a16="http://schemas.microsoft.com/office/drawing/2014/main" id="{A298F68E-02C4-449E-5AF0-FD7E3242F7FF}"/>
              </a:ext>
            </a:extLst>
          </p:cNvPr>
          <p:cNvCxnSpPr>
            <a:cxnSpLocks/>
          </p:cNvCxnSpPr>
          <p:nvPr/>
        </p:nvCxnSpPr>
        <p:spPr>
          <a:xfrm flipH="1" flipV="1">
            <a:off x="8117000" y="5455680"/>
            <a:ext cx="597802" cy="1"/>
          </a:xfrm>
          <a:prstGeom prst="straightConnector1">
            <a:avLst/>
          </a:prstGeom>
          <a:ln w="12700"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Segnaposto contenuto 2">
            <a:extLst>
              <a:ext uri="{FF2B5EF4-FFF2-40B4-BE49-F238E27FC236}">
                <a16:creationId xmlns:a16="http://schemas.microsoft.com/office/drawing/2014/main" id="{8F356151-1AD7-72BF-EAD4-9D0F8E0390BA}"/>
              </a:ext>
            </a:extLst>
          </p:cNvPr>
          <p:cNvSpPr txBox="1">
            <a:spLocks/>
          </p:cNvSpPr>
          <p:nvPr/>
        </p:nvSpPr>
        <p:spPr>
          <a:xfrm>
            <a:off x="320302" y="3060324"/>
            <a:ext cx="6867525" cy="3133028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>
            <a:sp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it-IT" sz="1200" kern="1200" dirty="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ts val="2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The mechanical elements are key to improve an Alfa Romeo.</a:t>
            </a:r>
          </a:p>
          <a:p>
            <a:pPr fontAlgn="auto">
              <a:lnSpc>
                <a:spcPts val="2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Matching the new design, to </a:t>
            </a:r>
            <a:r>
              <a:rPr lang="en-US" sz="1600" b="1" dirty="0"/>
              <a:t>further enhance the bold stance </a:t>
            </a:r>
            <a:r>
              <a:rPr lang="en-US" dirty="0"/>
              <a:t>of the New Tonale, the </a:t>
            </a:r>
            <a:r>
              <a:rPr lang="en-US" sz="1600" b="1" dirty="0"/>
              <a:t>wheel track was increased </a:t>
            </a:r>
            <a:r>
              <a:rPr lang="en-US" dirty="0"/>
              <a:t>by 8 mm by modifying the ET of the new 19" and 20" wheels (4 mm by side).</a:t>
            </a:r>
          </a:p>
          <a:p>
            <a:pPr fontAlgn="auto">
              <a:lnSpc>
                <a:spcPts val="2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This translates in:</a:t>
            </a:r>
          </a:p>
          <a:p>
            <a:pPr marL="371475" indent="-285750" fontAlgn="auto">
              <a:lnSpc>
                <a:spcPts val="2000"/>
              </a:lnSpc>
              <a:spcBef>
                <a:spcPts val="0"/>
              </a:spcBef>
              <a:spcAft>
                <a:spcPts val="1200"/>
              </a:spcAft>
              <a:buClr>
                <a:srgbClr val="BA0816"/>
              </a:buClr>
              <a:buFont typeface="Wingdings" panose="05000000000000000000" pitchFamily="2" charset="2"/>
              <a:buChar char="ü"/>
            </a:pPr>
            <a:r>
              <a:rPr lang="en-US" sz="1600" b="1" dirty="0"/>
              <a:t>Improved Look</a:t>
            </a:r>
            <a:r>
              <a:rPr lang="en-US" dirty="0"/>
              <a:t>: as a result, the wheels are in an outer position, aligned to the wheel arches, giving the new Tonale a more muscular appearance</a:t>
            </a:r>
          </a:p>
          <a:p>
            <a:pPr marL="371475" indent="-285750" fontAlgn="auto">
              <a:lnSpc>
                <a:spcPts val="2000"/>
              </a:lnSpc>
              <a:spcBef>
                <a:spcPts val="0"/>
              </a:spcBef>
              <a:spcAft>
                <a:spcPts val="1200"/>
              </a:spcAft>
              <a:buClr>
                <a:srgbClr val="BA0816"/>
              </a:buClr>
              <a:buFont typeface="Wingdings" panose="05000000000000000000" pitchFamily="2" charset="2"/>
              <a:buChar char="ü"/>
            </a:pPr>
            <a:r>
              <a:rPr lang="en-US" sz="1600" b="1" dirty="0"/>
              <a:t>Improved roadholding</a:t>
            </a:r>
            <a:r>
              <a:rPr lang="en-US" dirty="0"/>
              <a:t> &amp; </a:t>
            </a:r>
            <a:r>
              <a:rPr lang="en-US" sz="1600" b="1" dirty="0"/>
              <a:t>driving dynamics</a:t>
            </a:r>
            <a:endParaRPr lang="en-US" dirty="0"/>
          </a:p>
          <a:p>
            <a:pPr fontAlgn="auto">
              <a:lnSpc>
                <a:spcPts val="2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Ah… please note: </a:t>
            </a:r>
            <a:r>
              <a:rPr lang="en-US" sz="1600" b="1" dirty="0"/>
              <a:t>no change </a:t>
            </a:r>
            <a:r>
              <a:rPr lang="en-US" dirty="0"/>
              <a:t>on the 17” and 18” wheels!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99378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DE214C-FA88-7154-66BF-61DA06DC1D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6163BF84-39E2-EC9C-5EF4-0AB714D3535D}"/>
              </a:ext>
            </a:extLst>
          </p:cNvPr>
          <p:cNvSpPr txBox="1"/>
          <p:nvPr/>
        </p:nvSpPr>
        <p:spPr>
          <a:xfrm>
            <a:off x="4421856" y="946874"/>
            <a:ext cx="334828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spc="3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02 | What’s new</a:t>
            </a:r>
          </a:p>
        </p:txBody>
      </p:sp>
      <p:sp>
        <p:nvSpPr>
          <p:cNvPr id="25" name="Titolo 4">
            <a:extLst>
              <a:ext uri="{FF2B5EF4-FFF2-40B4-BE49-F238E27FC236}">
                <a16:creationId xmlns:a16="http://schemas.microsoft.com/office/drawing/2014/main" id="{304259B7-98CA-8008-7468-34B33B3D7F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7532" y="1393243"/>
            <a:ext cx="9736933" cy="349702"/>
          </a:xfrm>
        </p:spPr>
        <p:txBody>
          <a:bodyPr/>
          <a:lstStyle/>
          <a:p>
            <a:pPr algn="ctr"/>
            <a:r>
              <a:rPr lang="en-US" noProof="0"/>
              <a:t>Exterior dimensions</a:t>
            </a:r>
          </a:p>
        </p:txBody>
      </p:sp>
      <p:sp>
        <p:nvSpPr>
          <p:cNvPr id="26" name="Segnaposto contenuto 14">
            <a:extLst>
              <a:ext uri="{FF2B5EF4-FFF2-40B4-BE49-F238E27FC236}">
                <a16:creationId xmlns:a16="http://schemas.microsoft.com/office/drawing/2014/main" id="{080AC9B9-57F0-8AFB-3018-BF2A5DCE8CF0}"/>
              </a:ext>
            </a:extLst>
          </p:cNvPr>
          <p:cNvSpPr txBox="1">
            <a:spLocks/>
          </p:cNvSpPr>
          <p:nvPr/>
        </p:nvSpPr>
        <p:spPr>
          <a:xfrm>
            <a:off x="506170" y="2093872"/>
            <a:ext cx="4932606" cy="3603606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>
            <a:sp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it-IT" sz="1200" kern="1200" dirty="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ts val="2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noProof="0"/>
              <a:t>It’s well worth underlining New Tonale has </a:t>
            </a:r>
            <a:r>
              <a:rPr lang="en-US" sz="1600" b="1" noProof="0"/>
              <a:t>"the right size"</a:t>
            </a:r>
            <a:r>
              <a:rPr lang="en-US" noProof="0"/>
              <a:t>: </a:t>
            </a:r>
            <a:br>
              <a:rPr lang="en-US" noProof="0"/>
            </a:br>
            <a:r>
              <a:rPr lang="en-US" noProof="0"/>
              <a:t>not too long, not too short, to catch the heart of the C-SUV segment.</a:t>
            </a:r>
          </a:p>
          <a:p>
            <a:pPr fontAlgn="auto">
              <a:lnSpc>
                <a:spcPts val="2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noProof="0"/>
              <a:t>Nevertheless, the interior space and </a:t>
            </a:r>
            <a:r>
              <a:rPr lang="en-US" sz="1600" b="1" noProof="0"/>
              <a:t>trunk</a:t>
            </a:r>
            <a:r>
              <a:rPr lang="en-US" noProof="0"/>
              <a:t> sport a </a:t>
            </a:r>
            <a:r>
              <a:rPr lang="en-US" sz="1600" b="1" noProof="0"/>
              <a:t>generous volume</a:t>
            </a:r>
            <a:r>
              <a:rPr lang="en-US" noProof="0"/>
              <a:t>.</a:t>
            </a:r>
          </a:p>
          <a:p>
            <a:pPr fontAlgn="auto">
              <a:lnSpc>
                <a:spcPts val="2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noProof="0"/>
              <a:t>New Tonale keeps its general dimensions, with just </a:t>
            </a:r>
            <a:r>
              <a:rPr lang="en-US" sz="1600" b="1" noProof="0"/>
              <a:t>2 exceptions</a:t>
            </a:r>
            <a:r>
              <a:rPr lang="en-US" noProof="0"/>
              <a:t>:</a:t>
            </a:r>
          </a:p>
          <a:p>
            <a:pPr fontAlgn="auto">
              <a:lnSpc>
                <a:spcPts val="2000"/>
              </a:lnSpc>
              <a:spcBef>
                <a:spcPts val="0"/>
              </a:spcBef>
              <a:spcAft>
                <a:spcPts val="600"/>
              </a:spcAft>
            </a:pPr>
            <a:endParaRPr lang="en-US" noProof="0"/>
          </a:p>
          <a:p>
            <a:pPr fontAlgn="auto">
              <a:lnSpc>
                <a:spcPts val="2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noProof="0"/>
              <a:t>Today, indeed…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It’s</a:t>
            </a:r>
            <a:r>
              <a:rPr lang="en-US" sz="1200" noProof="0"/>
              <a:t> </a:t>
            </a:r>
            <a:r>
              <a:rPr lang="en-US" sz="1600" b="1" noProof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shorter (-6 mm) </a:t>
            </a:r>
            <a:r>
              <a:rPr lang="en-US" sz="1200" noProof="0">
                <a:solidFill>
                  <a:schemeClr val="accent5"/>
                </a:solidFill>
              </a:rPr>
              <a:t>as for both </a:t>
            </a:r>
            <a:r>
              <a:rPr lang="en-US" sz="1600" b="1" noProof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overall length </a:t>
            </a:r>
            <a:r>
              <a:rPr lang="en-US" sz="1200" noProof="0">
                <a:solidFill>
                  <a:schemeClr val="accent5"/>
                </a:solidFill>
              </a:rPr>
              <a:t>and </a:t>
            </a:r>
            <a:r>
              <a:rPr lang="en-US" sz="1600" b="1" noProof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front overhang 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It has a </a:t>
            </a:r>
            <a:r>
              <a:rPr lang="en-US" sz="1600" b="1" noProof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wider track (+8 mm) </a:t>
            </a:r>
            <a:r>
              <a:rPr lang="en-US" sz="1200" noProof="0">
                <a:solidFill>
                  <a:schemeClr val="accent5"/>
                </a:solidFill>
              </a:rPr>
              <a:t>(as already seen, only for </a:t>
            </a:r>
            <a:br>
              <a:rPr lang="en-US" sz="1200" noProof="0">
                <a:solidFill>
                  <a:schemeClr val="accent5"/>
                </a:solidFill>
              </a:rPr>
            </a:br>
            <a:r>
              <a:rPr lang="en-US" sz="1200" noProof="0">
                <a:solidFill>
                  <a:schemeClr val="accent5"/>
                </a:solidFill>
              </a:rPr>
              <a:t>19” and 20” wheels)</a:t>
            </a:r>
          </a:p>
        </p:txBody>
      </p:sp>
      <p:pic>
        <p:nvPicPr>
          <p:cNvPr id="6" name="Elemento grafico 5">
            <a:extLst>
              <a:ext uri="{FF2B5EF4-FFF2-40B4-BE49-F238E27FC236}">
                <a16:creationId xmlns:a16="http://schemas.microsoft.com/office/drawing/2014/main" id="{3AAD458C-6A05-0F7A-C42F-9D533418BAD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801572" y="6412706"/>
            <a:ext cx="160880" cy="356542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8EAC5B5A-C545-275E-A1E8-669057FDB94F}"/>
              </a:ext>
            </a:extLst>
          </p:cNvPr>
          <p:cNvSpPr txBox="1"/>
          <p:nvPr/>
        </p:nvSpPr>
        <p:spPr>
          <a:xfrm>
            <a:off x="8664607" y="6494155"/>
            <a:ext cx="3021222" cy="241980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>
            <a:spAutoFit/>
          </a:bodyPr>
          <a:lstStyle>
            <a:lvl1pPr marL="0" indent="0" defTabSz="91440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it-IT" sz="1200" dirty="0" smtClean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smtClean="0">
                <a:latin typeface="+mn-lt"/>
              </a:defRPr>
            </a:lvl2pPr>
            <a:lvl3pPr marL="11430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smtClean="0">
                <a:latin typeface="+mn-lt"/>
              </a:defRPr>
            </a:lvl3pPr>
            <a:lvl4pPr marL="16002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smtClean="0">
                <a:latin typeface="+mn-lt"/>
              </a:defRPr>
            </a:lvl4pPr>
            <a:lvl5pPr marL="20574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smtClean="0">
                <a:latin typeface="+mn-lt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9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1100" noProof="0"/>
              <a:t>Click the button to see overall dimensions.</a:t>
            </a:r>
          </a:p>
        </p:txBody>
      </p:sp>
      <p:grpSp>
        <p:nvGrpSpPr>
          <p:cNvPr id="9" name="Gruppo 8">
            <a:extLst>
              <a:ext uri="{FF2B5EF4-FFF2-40B4-BE49-F238E27FC236}">
                <a16:creationId xmlns:a16="http://schemas.microsoft.com/office/drawing/2014/main" id="{9B96C55F-9ECE-AB59-77EE-5BAD2C581391}"/>
              </a:ext>
            </a:extLst>
          </p:cNvPr>
          <p:cNvGrpSpPr/>
          <p:nvPr/>
        </p:nvGrpSpPr>
        <p:grpSpPr>
          <a:xfrm>
            <a:off x="6115651" y="2981457"/>
            <a:ext cx="5665567" cy="2133599"/>
            <a:chOff x="7501098" y="3025940"/>
            <a:chExt cx="4075700" cy="1534870"/>
          </a:xfrm>
        </p:grpSpPr>
        <p:pic>
          <p:nvPicPr>
            <p:cNvPr id="3" name="Elemento grafico 2">
              <a:extLst>
                <a:ext uri="{FF2B5EF4-FFF2-40B4-BE49-F238E27FC236}">
                  <a16:creationId xmlns:a16="http://schemas.microsoft.com/office/drawing/2014/main" id="{220BCC27-6F43-C72F-3031-8303F1200F09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501098" y="3025940"/>
              <a:ext cx="4075700" cy="1534870"/>
            </a:xfrm>
            <a:prstGeom prst="rect">
              <a:avLst/>
            </a:prstGeom>
          </p:spPr>
        </p:pic>
        <p:pic>
          <p:nvPicPr>
            <p:cNvPr id="8" name="Elemento grafico 7">
              <a:extLst>
                <a:ext uri="{FF2B5EF4-FFF2-40B4-BE49-F238E27FC236}">
                  <a16:creationId xmlns:a16="http://schemas.microsoft.com/office/drawing/2014/main" id="{8E060B93-049D-667C-AB54-373B9B95A177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504470" y="3025940"/>
              <a:ext cx="4007047" cy="1534870"/>
            </a:xfrm>
            <a:prstGeom prst="rect">
              <a:avLst/>
            </a:prstGeom>
          </p:spPr>
        </p:pic>
      </p:grpSp>
      <p:cxnSp>
        <p:nvCxnSpPr>
          <p:cNvPr id="13" name="Connettore diritto 12">
            <a:extLst>
              <a:ext uri="{FF2B5EF4-FFF2-40B4-BE49-F238E27FC236}">
                <a16:creationId xmlns:a16="http://schemas.microsoft.com/office/drawing/2014/main" id="{66391232-B7EA-4029-470E-284DD734B3C4}"/>
              </a:ext>
            </a:extLst>
          </p:cNvPr>
          <p:cNvCxnSpPr>
            <a:cxnSpLocks/>
          </p:cNvCxnSpPr>
          <p:nvPr/>
        </p:nvCxnSpPr>
        <p:spPr>
          <a:xfrm flipH="1">
            <a:off x="5791200" y="5115056"/>
            <a:ext cx="6159532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Rounded Rectangle 5">
            <a:extLst>
              <a:ext uri="{FF2B5EF4-FFF2-40B4-BE49-F238E27FC236}">
                <a16:creationId xmlns:a16="http://schemas.microsoft.com/office/drawing/2014/main" id="{531DC3CE-75A0-A61D-0E18-12292B839F2F}"/>
              </a:ext>
            </a:extLst>
          </p:cNvPr>
          <p:cNvSpPr/>
          <p:nvPr/>
        </p:nvSpPr>
        <p:spPr>
          <a:xfrm>
            <a:off x="5143569" y="5864229"/>
            <a:ext cx="1923056" cy="346234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0" rtlCol="0" anchor="ctr">
            <a:spAutoFit/>
          </a:bodyPr>
          <a:lstStyle/>
          <a:p>
            <a:pPr algn="ctr"/>
            <a:r>
              <a:rPr lang="en-US" sz="1600" noProof="0" dirty="0">
                <a:latin typeface="+mj-lt"/>
              </a:rPr>
              <a:t>Dimensions</a:t>
            </a:r>
          </a:p>
        </p:txBody>
      </p:sp>
      <p:cxnSp>
        <p:nvCxnSpPr>
          <p:cNvPr id="4" name="Connettore 2 3">
            <a:extLst>
              <a:ext uri="{FF2B5EF4-FFF2-40B4-BE49-F238E27FC236}">
                <a16:creationId xmlns:a16="http://schemas.microsoft.com/office/drawing/2014/main" id="{7CC16333-8352-8DFF-9AE5-1C2F552ADBCF}"/>
              </a:ext>
            </a:extLst>
          </p:cNvPr>
          <p:cNvCxnSpPr>
            <a:cxnSpLocks/>
          </p:cNvCxnSpPr>
          <p:nvPr/>
        </p:nvCxnSpPr>
        <p:spPr>
          <a:xfrm>
            <a:off x="6120336" y="5282138"/>
            <a:ext cx="5565492" cy="0"/>
          </a:xfrm>
          <a:prstGeom prst="straightConnector1">
            <a:avLst/>
          </a:prstGeom>
          <a:ln w="12700"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B62E3B8C-1801-6616-8EBA-6342D5C12138}"/>
              </a:ext>
            </a:extLst>
          </p:cNvPr>
          <p:cNvSpPr txBox="1"/>
          <p:nvPr/>
        </p:nvSpPr>
        <p:spPr>
          <a:xfrm>
            <a:off x="7403704" y="3817423"/>
            <a:ext cx="299875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2400" dirty="0">
                <a:solidFill>
                  <a:schemeClr val="bg1"/>
                </a:solidFill>
                <a:latin typeface="+mj-lt"/>
              </a:rPr>
              <a:t>NEW TONALE</a:t>
            </a:r>
            <a:endParaRPr 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C7B8192-9222-3CBB-EBFE-A75D396EE612}"/>
              </a:ext>
            </a:extLst>
          </p:cNvPr>
          <p:cNvSpPr txBox="1"/>
          <p:nvPr/>
        </p:nvSpPr>
        <p:spPr>
          <a:xfrm>
            <a:off x="10255308" y="2127451"/>
            <a:ext cx="9528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noProof="0" dirty="0">
                <a:solidFill>
                  <a:srgbClr val="C00000"/>
                </a:solidFill>
              </a:rPr>
              <a:t>New Tonale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244A732D-7428-A7D4-50C2-7E7198B48081}"/>
              </a:ext>
            </a:extLst>
          </p:cNvPr>
          <p:cNvSpPr/>
          <p:nvPr/>
        </p:nvSpPr>
        <p:spPr>
          <a:xfrm>
            <a:off x="11165863" y="2144960"/>
            <a:ext cx="241979" cy="241979"/>
          </a:xfrm>
          <a:prstGeom prst="ellipse">
            <a:avLst/>
          </a:prstGeom>
          <a:solidFill>
            <a:srgbClr val="BA081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9BE7046-727E-3A9E-9758-D35BCB345E32}"/>
              </a:ext>
            </a:extLst>
          </p:cNvPr>
          <p:cNvSpPr txBox="1"/>
          <p:nvPr/>
        </p:nvSpPr>
        <p:spPr>
          <a:xfrm>
            <a:off x="9922269" y="2402963"/>
            <a:ext cx="12859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noProof="0" dirty="0"/>
              <a:t>Previous Tonale  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B72C193-A860-6D9E-9F53-60B2055B4210}"/>
              </a:ext>
            </a:extLst>
          </p:cNvPr>
          <p:cNvSpPr/>
          <p:nvPr/>
        </p:nvSpPr>
        <p:spPr>
          <a:xfrm>
            <a:off x="11165863" y="2420472"/>
            <a:ext cx="241979" cy="241979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851899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E6557FF-7E68-F528-1546-3EB475CB2C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9325" y="1077278"/>
            <a:ext cx="4871376" cy="626701"/>
          </a:xfrm>
        </p:spPr>
        <p:txBody>
          <a:bodyPr/>
          <a:lstStyle/>
          <a:p>
            <a:pPr algn="r"/>
            <a:r>
              <a:rPr lang="en-US" noProof="0" dirty="0">
                <a:solidFill>
                  <a:schemeClr val="tx1"/>
                </a:solidFill>
              </a:rPr>
              <a:t>NEW TONALE Exterior dimensions 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DD962807-37B1-70E3-3508-7193667680B7}"/>
              </a:ext>
            </a:extLst>
          </p:cNvPr>
          <p:cNvSpPr txBox="1"/>
          <p:nvPr/>
        </p:nvSpPr>
        <p:spPr>
          <a:xfrm>
            <a:off x="4108523" y="2130694"/>
            <a:ext cx="1314784" cy="246221"/>
          </a:xfrm>
          <a:prstGeom prst="rect">
            <a:avLst/>
          </a:prstGeom>
          <a:noFill/>
        </p:spPr>
        <p:txBody>
          <a:bodyPr wrap="none" tIns="0" bIns="0">
            <a:spAutoFit/>
          </a:bodyPr>
          <a:lstStyle/>
          <a:p>
            <a:r>
              <a:rPr lang="en-US" sz="1600" b="0" i="0" u="none" strike="noStrike" baseline="0" noProof="0" dirty="0">
                <a:solidFill>
                  <a:schemeClr val="accent6"/>
                </a:solidFill>
                <a:latin typeface="+mj-lt"/>
              </a:rPr>
              <a:t>4522</a:t>
            </a:r>
            <a:r>
              <a:rPr lang="en-US" sz="1600" b="0" i="0" u="none" strike="noStrike" baseline="0" noProof="0" dirty="0">
                <a:solidFill>
                  <a:schemeClr val="accent1"/>
                </a:solidFill>
                <a:latin typeface="+mj-lt"/>
              </a:rPr>
              <a:t> (-6)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2F590459-E5FA-8399-3E38-CE3F21F22ADC}"/>
              </a:ext>
            </a:extLst>
          </p:cNvPr>
          <p:cNvSpPr txBox="1"/>
          <p:nvPr/>
        </p:nvSpPr>
        <p:spPr>
          <a:xfrm>
            <a:off x="3147153" y="2165132"/>
            <a:ext cx="1039066" cy="184666"/>
          </a:xfrm>
          <a:prstGeom prst="rect">
            <a:avLst/>
          </a:prstGeom>
          <a:noFill/>
        </p:spPr>
        <p:txBody>
          <a:bodyPr wrap="none" tIns="0" bIns="0">
            <a:spAutoFit/>
          </a:bodyPr>
          <a:lstStyle/>
          <a:p>
            <a:pPr algn="r"/>
            <a:r>
              <a:rPr lang="en-US" sz="1200" b="0" i="0" u="none" strike="noStrike" baseline="0" noProof="0">
                <a:solidFill>
                  <a:schemeClr val="accent6"/>
                </a:solidFill>
                <a:latin typeface="+mn-lt"/>
              </a:rPr>
              <a:t>Length [mm]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AEC798F1-28A0-4B23-62EF-9EBEA3DED074}"/>
              </a:ext>
            </a:extLst>
          </p:cNvPr>
          <p:cNvSpPr txBox="1"/>
          <p:nvPr/>
        </p:nvSpPr>
        <p:spPr>
          <a:xfrm>
            <a:off x="4108523" y="2659863"/>
            <a:ext cx="715260" cy="246221"/>
          </a:xfrm>
          <a:prstGeom prst="rect">
            <a:avLst/>
          </a:prstGeom>
          <a:noFill/>
        </p:spPr>
        <p:txBody>
          <a:bodyPr wrap="none" tIns="0" bIns="0">
            <a:spAutoFit/>
          </a:bodyPr>
          <a:lstStyle/>
          <a:p>
            <a:r>
              <a:rPr lang="en-US" sz="1600" noProof="0" dirty="0">
                <a:solidFill>
                  <a:schemeClr val="accent6"/>
                </a:solidFill>
                <a:latin typeface="+mj-lt"/>
              </a:rPr>
              <a:t>1601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2EDF28F8-5629-06FC-8CFC-1EDCFA302FEC}"/>
              </a:ext>
            </a:extLst>
          </p:cNvPr>
          <p:cNvSpPr txBox="1"/>
          <p:nvPr/>
        </p:nvSpPr>
        <p:spPr>
          <a:xfrm>
            <a:off x="3172801" y="2684776"/>
            <a:ext cx="1013418" cy="184666"/>
          </a:xfrm>
          <a:prstGeom prst="rect">
            <a:avLst/>
          </a:prstGeom>
          <a:noFill/>
        </p:spPr>
        <p:txBody>
          <a:bodyPr wrap="none" tIns="0" bIns="0">
            <a:spAutoFit/>
          </a:bodyPr>
          <a:lstStyle>
            <a:defPPr>
              <a:defRPr lang="it-IT"/>
            </a:defPPr>
            <a:lvl1pPr algn="r">
              <a:defRPr sz="1200" b="0" i="0" u="none" strike="noStrike" baseline="0">
                <a:solidFill>
                  <a:schemeClr val="accent6"/>
                </a:solidFill>
                <a:latin typeface="+mn-lt"/>
              </a:defRPr>
            </a:lvl1pPr>
          </a:lstStyle>
          <a:p>
            <a:r>
              <a:rPr lang="en-US" noProof="0"/>
              <a:t>Height [mm]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8CEDCE75-61C3-BB1B-FB68-0039AE8A9D5A}"/>
              </a:ext>
            </a:extLst>
          </p:cNvPr>
          <p:cNvSpPr txBox="1"/>
          <p:nvPr/>
        </p:nvSpPr>
        <p:spPr>
          <a:xfrm>
            <a:off x="4108523" y="3189032"/>
            <a:ext cx="700833" cy="246221"/>
          </a:xfrm>
          <a:prstGeom prst="rect">
            <a:avLst/>
          </a:prstGeom>
          <a:noFill/>
        </p:spPr>
        <p:txBody>
          <a:bodyPr wrap="none" tIns="0" bIns="0">
            <a:spAutoFit/>
          </a:bodyPr>
          <a:lstStyle/>
          <a:p>
            <a:r>
              <a:rPr lang="en-US" sz="1600" noProof="0" dirty="0">
                <a:solidFill>
                  <a:schemeClr val="accent6"/>
                </a:solidFill>
                <a:latin typeface="+mj-lt"/>
              </a:rPr>
              <a:t>1841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90703D8F-6751-7CE2-1357-820E4E079E6A}"/>
              </a:ext>
            </a:extLst>
          </p:cNvPr>
          <p:cNvSpPr txBox="1"/>
          <p:nvPr/>
        </p:nvSpPr>
        <p:spPr>
          <a:xfrm>
            <a:off x="2393742" y="3213945"/>
            <a:ext cx="1792477" cy="184666"/>
          </a:xfrm>
          <a:prstGeom prst="rect">
            <a:avLst/>
          </a:prstGeom>
          <a:noFill/>
        </p:spPr>
        <p:txBody>
          <a:bodyPr wrap="none" tIns="0" bIns="0">
            <a:spAutoFit/>
          </a:bodyPr>
          <a:lstStyle>
            <a:defPPr>
              <a:defRPr lang="it-IT"/>
            </a:defPPr>
            <a:lvl1pPr algn="r">
              <a:defRPr sz="1200" b="0" i="0" u="none" strike="noStrike" baseline="0">
                <a:solidFill>
                  <a:schemeClr val="accent6"/>
                </a:solidFill>
                <a:latin typeface="+mn-lt"/>
              </a:defRPr>
            </a:lvl1pPr>
          </a:lstStyle>
          <a:p>
            <a:r>
              <a:rPr lang="en-US" noProof="0"/>
              <a:t>Width - no mirrors [mm]</a:t>
            </a: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79AEC600-7E8C-555E-7376-C722B1930A83}"/>
              </a:ext>
            </a:extLst>
          </p:cNvPr>
          <p:cNvSpPr txBox="1"/>
          <p:nvPr/>
        </p:nvSpPr>
        <p:spPr>
          <a:xfrm>
            <a:off x="4108523" y="3718201"/>
            <a:ext cx="764953" cy="246221"/>
          </a:xfrm>
          <a:prstGeom prst="rect">
            <a:avLst/>
          </a:prstGeom>
          <a:noFill/>
        </p:spPr>
        <p:txBody>
          <a:bodyPr wrap="none" tIns="0" bIns="0">
            <a:spAutoFit/>
          </a:bodyPr>
          <a:lstStyle/>
          <a:p>
            <a:r>
              <a:rPr lang="en-US" sz="1600" noProof="0" dirty="0">
                <a:solidFill>
                  <a:schemeClr val="accent6"/>
                </a:solidFill>
                <a:latin typeface="+mj-lt"/>
              </a:rPr>
              <a:t>1937</a:t>
            </a: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23687502-EB84-A2C4-5B87-5B448F990564}"/>
              </a:ext>
            </a:extLst>
          </p:cNvPr>
          <p:cNvSpPr txBox="1"/>
          <p:nvPr/>
        </p:nvSpPr>
        <p:spPr>
          <a:xfrm>
            <a:off x="1754144" y="3743114"/>
            <a:ext cx="2432076" cy="184666"/>
          </a:xfrm>
          <a:prstGeom prst="rect">
            <a:avLst/>
          </a:prstGeom>
          <a:noFill/>
        </p:spPr>
        <p:txBody>
          <a:bodyPr wrap="none" tIns="0" bIns="0">
            <a:spAutoFit/>
          </a:bodyPr>
          <a:lstStyle>
            <a:defPPr>
              <a:defRPr lang="it-IT"/>
            </a:defPPr>
            <a:lvl1pPr algn="r">
              <a:defRPr sz="1200" b="0" i="0" u="none" strike="noStrike" baseline="0">
                <a:solidFill>
                  <a:schemeClr val="accent6"/>
                </a:solidFill>
                <a:latin typeface="+mn-lt"/>
              </a:defRPr>
            </a:lvl1pPr>
          </a:lstStyle>
          <a:p>
            <a:r>
              <a:rPr lang="en-US" noProof="0"/>
              <a:t>Width – with mirrors folded [mm] </a:t>
            </a: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14937223-2609-0F47-3543-282BB532CC82}"/>
              </a:ext>
            </a:extLst>
          </p:cNvPr>
          <p:cNvSpPr txBox="1"/>
          <p:nvPr/>
        </p:nvSpPr>
        <p:spPr>
          <a:xfrm>
            <a:off x="4108523" y="4247370"/>
            <a:ext cx="859531" cy="246221"/>
          </a:xfrm>
          <a:prstGeom prst="rect">
            <a:avLst/>
          </a:prstGeom>
          <a:noFill/>
        </p:spPr>
        <p:txBody>
          <a:bodyPr wrap="none" tIns="0" bIns="0">
            <a:spAutoFit/>
          </a:bodyPr>
          <a:lstStyle/>
          <a:p>
            <a:r>
              <a:rPr lang="en-US" sz="1600" noProof="0" dirty="0">
                <a:solidFill>
                  <a:schemeClr val="accent6"/>
                </a:solidFill>
                <a:latin typeface="+mj-lt"/>
              </a:rPr>
              <a:t>2082</a:t>
            </a:r>
          </a:p>
        </p:txBody>
      </p: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A55B1D89-B58A-B64C-D330-C4AE83D285B4}"/>
              </a:ext>
            </a:extLst>
          </p:cNvPr>
          <p:cNvSpPr txBox="1"/>
          <p:nvPr/>
        </p:nvSpPr>
        <p:spPr>
          <a:xfrm>
            <a:off x="2247869" y="4272283"/>
            <a:ext cx="1938351" cy="184666"/>
          </a:xfrm>
          <a:prstGeom prst="rect">
            <a:avLst/>
          </a:prstGeom>
          <a:noFill/>
        </p:spPr>
        <p:txBody>
          <a:bodyPr wrap="none" tIns="0" bIns="0">
            <a:spAutoFit/>
          </a:bodyPr>
          <a:lstStyle>
            <a:defPPr>
              <a:defRPr lang="it-IT"/>
            </a:defPPr>
            <a:lvl1pPr algn="r">
              <a:defRPr sz="1200" b="0" i="0" u="none" strike="noStrike" baseline="0">
                <a:solidFill>
                  <a:schemeClr val="accent6"/>
                </a:solidFill>
                <a:latin typeface="+mn-lt"/>
              </a:defRPr>
            </a:lvl1pPr>
          </a:lstStyle>
          <a:p>
            <a:r>
              <a:rPr lang="en-US" noProof="0"/>
              <a:t>Width - with mirrors [mm] </a:t>
            </a: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AF3CCE21-8679-84E2-4B9E-EC0222BCD5FA}"/>
              </a:ext>
            </a:extLst>
          </p:cNvPr>
          <p:cNvSpPr txBox="1"/>
          <p:nvPr/>
        </p:nvSpPr>
        <p:spPr>
          <a:xfrm>
            <a:off x="4092915" y="4776537"/>
            <a:ext cx="853119" cy="246221"/>
          </a:xfrm>
          <a:prstGeom prst="rect">
            <a:avLst/>
          </a:prstGeom>
          <a:noFill/>
        </p:spPr>
        <p:txBody>
          <a:bodyPr wrap="none" tIns="0" bIns="0">
            <a:spAutoFit/>
          </a:bodyPr>
          <a:lstStyle>
            <a:defPPr>
              <a:defRPr lang="it-IT"/>
            </a:defPPr>
            <a:lvl1pPr>
              <a:defRPr sz="1600" b="0" i="0" u="none" strike="noStrike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 dirty="0">
                <a:solidFill>
                  <a:schemeClr val="accent6"/>
                </a:solidFill>
              </a:rPr>
              <a:t>2636</a:t>
            </a:r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5D9E968E-8AAA-ACA8-3200-7BB5000C10A0}"/>
              </a:ext>
            </a:extLst>
          </p:cNvPr>
          <p:cNvSpPr txBox="1"/>
          <p:nvPr/>
        </p:nvSpPr>
        <p:spPr>
          <a:xfrm>
            <a:off x="2826974" y="4801450"/>
            <a:ext cx="1337226" cy="184666"/>
          </a:xfrm>
          <a:prstGeom prst="rect">
            <a:avLst/>
          </a:prstGeom>
          <a:noFill/>
        </p:spPr>
        <p:txBody>
          <a:bodyPr wrap="none" tIns="0" bIns="0">
            <a:spAutoFit/>
          </a:bodyPr>
          <a:lstStyle>
            <a:defPPr>
              <a:defRPr lang="it-IT"/>
            </a:defPPr>
            <a:lvl1pPr algn="r">
              <a:defRPr sz="1200" b="0" i="0" u="none" strike="noStrike" baseline="0">
                <a:solidFill>
                  <a:schemeClr val="accent6"/>
                </a:solidFill>
                <a:latin typeface="+mn-lt"/>
              </a:defRPr>
            </a:lvl1pPr>
          </a:lstStyle>
          <a:p>
            <a:r>
              <a:rPr lang="en-US" noProof="0"/>
              <a:t>Wheelbase [mm]</a:t>
            </a:r>
          </a:p>
        </p:txBody>
      </p:sp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85A0C6DB-F0B8-FD0D-03F3-86CB33E16316}"/>
              </a:ext>
            </a:extLst>
          </p:cNvPr>
          <p:cNvSpPr txBox="1"/>
          <p:nvPr/>
        </p:nvSpPr>
        <p:spPr>
          <a:xfrm>
            <a:off x="8159201" y="2130694"/>
            <a:ext cx="1157689" cy="246221"/>
          </a:xfrm>
          <a:prstGeom prst="rect">
            <a:avLst/>
          </a:prstGeom>
          <a:noFill/>
        </p:spPr>
        <p:txBody>
          <a:bodyPr wrap="none" tIns="0" bIns="0">
            <a:spAutoFit/>
          </a:bodyPr>
          <a:lstStyle/>
          <a:p>
            <a:r>
              <a:rPr lang="en-US" sz="1600" noProof="0">
                <a:solidFill>
                  <a:schemeClr val="accent6"/>
                </a:solidFill>
                <a:latin typeface="+mj-lt"/>
              </a:rPr>
              <a:t>945</a:t>
            </a:r>
            <a:r>
              <a:rPr lang="en-US" sz="1600" b="0" i="0" u="none" strike="noStrike" baseline="0" noProof="0">
                <a:solidFill>
                  <a:schemeClr val="accent1"/>
                </a:solidFill>
                <a:latin typeface="+mj-lt"/>
              </a:rPr>
              <a:t> (-6)</a:t>
            </a:r>
          </a:p>
        </p:txBody>
      </p:sp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E358D8C4-7696-9813-4FC3-0FE1D3987F58}"/>
              </a:ext>
            </a:extLst>
          </p:cNvPr>
          <p:cNvSpPr txBox="1"/>
          <p:nvPr/>
        </p:nvSpPr>
        <p:spPr>
          <a:xfrm>
            <a:off x="6582278" y="2165132"/>
            <a:ext cx="1654620" cy="184666"/>
          </a:xfrm>
          <a:prstGeom prst="rect">
            <a:avLst/>
          </a:prstGeom>
          <a:noFill/>
        </p:spPr>
        <p:txBody>
          <a:bodyPr wrap="none" tIns="0" bIns="0">
            <a:spAutoFit/>
          </a:bodyPr>
          <a:lstStyle>
            <a:defPPr>
              <a:defRPr lang="it-IT"/>
            </a:defPPr>
            <a:lvl1pPr algn="r">
              <a:defRPr sz="1200" b="0" i="0" u="none" strike="noStrike" baseline="0">
                <a:solidFill>
                  <a:schemeClr val="accent6"/>
                </a:solidFill>
                <a:latin typeface="+mn-lt"/>
              </a:defRPr>
            </a:lvl1pPr>
          </a:lstStyle>
          <a:p>
            <a:r>
              <a:rPr lang="en-US" noProof="0"/>
              <a:t>Front overhang [mm] </a:t>
            </a:r>
          </a:p>
        </p:txBody>
      </p: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CCC92477-2E23-482B-F900-D0C2FFD87DBA}"/>
              </a:ext>
            </a:extLst>
          </p:cNvPr>
          <p:cNvSpPr txBox="1"/>
          <p:nvPr/>
        </p:nvSpPr>
        <p:spPr>
          <a:xfrm>
            <a:off x="8159201" y="2659863"/>
            <a:ext cx="609462" cy="246221"/>
          </a:xfrm>
          <a:prstGeom prst="rect">
            <a:avLst/>
          </a:prstGeom>
          <a:noFill/>
        </p:spPr>
        <p:txBody>
          <a:bodyPr wrap="none" tIns="0" bIns="0">
            <a:spAutoFit/>
          </a:bodyPr>
          <a:lstStyle/>
          <a:p>
            <a:r>
              <a:rPr lang="en-US" sz="1600" noProof="0" dirty="0">
                <a:solidFill>
                  <a:schemeClr val="accent6"/>
                </a:solidFill>
                <a:latin typeface="+mj-lt"/>
              </a:rPr>
              <a:t>941</a:t>
            </a: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7B05585D-6BFC-C1AE-9E3A-894F5A619C6D}"/>
              </a:ext>
            </a:extLst>
          </p:cNvPr>
          <p:cNvSpPr txBox="1"/>
          <p:nvPr/>
        </p:nvSpPr>
        <p:spPr>
          <a:xfrm>
            <a:off x="6609529" y="2684776"/>
            <a:ext cx="1627369" cy="184666"/>
          </a:xfrm>
          <a:prstGeom prst="rect">
            <a:avLst/>
          </a:prstGeom>
          <a:noFill/>
        </p:spPr>
        <p:txBody>
          <a:bodyPr wrap="none" tIns="0" bIns="0">
            <a:spAutoFit/>
          </a:bodyPr>
          <a:lstStyle>
            <a:defPPr>
              <a:defRPr lang="it-IT"/>
            </a:defPPr>
            <a:lvl1pPr algn="r">
              <a:defRPr sz="1200" b="0" i="0" u="none" strike="noStrike" baseline="0">
                <a:solidFill>
                  <a:schemeClr val="accent6"/>
                </a:solidFill>
                <a:latin typeface="+mn-lt"/>
              </a:defRPr>
            </a:lvl1pPr>
          </a:lstStyle>
          <a:p>
            <a:r>
              <a:rPr lang="en-US" noProof="0"/>
              <a:t>Rear overhang [mm] 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D88BE069-5E5D-43D3-8E8C-0B8A80424865}"/>
              </a:ext>
            </a:extLst>
          </p:cNvPr>
          <p:cNvSpPr txBox="1"/>
          <p:nvPr/>
        </p:nvSpPr>
        <p:spPr>
          <a:xfrm>
            <a:off x="8159201" y="3189032"/>
            <a:ext cx="2345514" cy="246221"/>
          </a:xfrm>
          <a:prstGeom prst="rect">
            <a:avLst/>
          </a:prstGeom>
          <a:noFill/>
        </p:spPr>
        <p:txBody>
          <a:bodyPr wrap="none" tIns="0" bIns="0">
            <a:spAutoFit/>
          </a:bodyPr>
          <a:lstStyle/>
          <a:p>
            <a:r>
              <a:rPr lang="en-US" sz="1600" noProof="0" dirty="0">
                <a:solidFill>
                  <a:schemeClr val="accent6"/>
                </a:solidFill>
                <a:latin typeface="+mj-lt"/>
              </a:rPr>
              <a:t>1589*</a:t>
            </a:r>
            <a:r>
              <a:rPr lang="en-US" sz="1600" b="0" i="0" u="none" strike="noStrike" baseline="0" noProof="0" dirty="0">
                <a:solidFill>
                  <a:schemeClr val="accent1"/>
                </a:solidFill>
                <a:latin typeface="+mj-lt"/>
              </a:rPr>
              <a:t> (+8) </a:t>
            </a:r>
            <a:r>
              <a:rPr lang="en-US" sz="1600" noProof="0" dirty="0">
                <a:solidFill>
                  <a:schemeClr val="accent6"/>
                </a:solidFill>
                <a:latin typeface="+mj-lt"/>
              </a:rPr>
              <a:t>/ 1581**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44FEA12B-B3B0-9496-CDE9-9B541FA6AC41}"/>
              </a:ext>
            </a:extLst>
          </p:cNvPr>
          <p:cNvSpPr txBox="1"/>
          <p:nvPr/>
        </p:nvSpPr>
        <p:spPr>
          <a:xfrm>
            <a:off x="6886849" y="3213945"/>
            <a:ext cx="1350049" cy="184666"/>
          </a:xfrm>
          <a:prstGeom prst="rect">
            <a:avLst/>
          </a:prstGeom>
          <a:noFill/>
        </p:spPr>
        <p:txBody>
          <a:bodyPr wrap="none" tIns="0" bIns="0">
            <a:spAutoFit/>
          </a:bodyPr>
          <a:lstStyle>
            <a:defPPr>
              <a:defRPr lang="it-IT"/>
            </a:defPPr>
            <a:lvl1pPr algn="r">
              <a:defRPr sz="1200" b="0" i="0" u="none" strike="noStrike" baseline="0">
                <a:solidFill>
                  <a:schemeClr val="accent6"/>
                </a:solidFill>
                <a:latin typeface="+mn-lt"/>
              </a:defRPr>
            </a:lvl1pPr>
          </a:lstStyle>
          <a:p>
            <a:r>
              <a:rPr lang="en-US" noProof="0"/>
              <a:t>Front track [mm] 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87BFCEC9-1558-A1BB-231C-4E04D242828C}"/>
              </a:ext>
            </a:extLst>
          </p:cNvPr>
          <p:cNvSpPr txBox="1"/>
          <p:nvPr/>
        </p:nvSpPr>
        <p:spPr>
          <a:xfrm>
            <a:off x="8159201" y="3718201"/>
            <a:ext cx="2432076" cy="246221"/>
          </a:xfrm>
          <a:prstGeom prst="rect">
            <a:avLst/>
          </a:prstGeom>
          <a:noFill/>
        </p:spPr>
        <p:txBody>
          <a:bodyPr wrap="none" tIns="0" bIns="0">
            <a:spAutoFit/>
          </a:bodyPr>
          <a:lstStyle/>
          <a:p>
            <a:r>
              <a:rPr lang="en-US" sz="1600" noProof="0" dirty="0">
                <a:solidFill>
                  <a:schemeClr val="accent6"/>
                </a:solidFill>
                <a:latin typeface="+mj-lt"/>
              </a:rPr>
              <a:t>1588*</a:t>
            </a:r>
            <a:r>
              <a:rPr lang="en-US" sz="1600" b="0" i="0" u="none" strike="noStrike" baseline="0" noProof="0" dirty="0">
                <a:solidFill>
                  <a:schemeClr val="accent1"/>
                </a:solidFill>
                <a:latin typeface="+mj-lt"/>
              </a:rPr>
              <a:t> (+8) </a:t>
            </a:r>
            <a:r>
              <a:rPr lang="en-US" sz="1600" noProof="0" dirty="0">
                <a:solidFill>
                  <a:schemeClr val="accent6"/>
                </a:solidFill>
                <a:latin typeface="+mj-lt"/>
              </a:rPr>
              <a:t>/ 1580**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E8947C06-CF9A-8690-6016-E1D7ABA9AD35}"/>
              </a:ext>
            </a:extLst>
          </p:cNvPr>
          <p:cNvSpPr txBox="1"/>
          <p:nvPr/>
        </p:nvSpPr>
        <p:spPr>
          <a:xfrm>
            <a:off x="6914100" y="3743114"/>
            <a:ext cx="1322798" cy="184666"/>
          </a:xfrm>
          <a:prstGeom prst="rect">
            <a:avLst/>
          </a:prstGeom>
          <a:noFill/>
        </p:spPr>
        <p:txBody>
          <a:bodyPr wrap="none" tIns="0" bIns="0">
            <a:spAutoFit/>
          </a:bodyPr>
          <a:lstStyle>
            <a:defPPr>
              <a:defRPr lang="it-IT"/>
            </a:defPPr>
            <a:lvl1pPr algn="r">
              <a:defRPr sz="1200" b="0" i="0" u="none" strike="noStrike" baseline="0">
                <a:solidFill>
                  <a:schemeClr val="accent6"/>
                </a:solidFill>
                <a:latin typeface="+mn-lt"/>
              </a:defRPr>
            </a:lvl1pPr>
          </a:lstStyle>
          <a:p>
            <a:r>
              <a:rPr lang="en-US" noProof="0"/>
              <a:t>Rear track [mm] 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E96226F8-698D-0183-C915-2B466C780CA7}"/>
              </a:ext>
            </a:extLst>
          </p:cNvPr>
          <p:cNvSpPr txBox="1"/>
          <p:nvPr/>
        </p:nvSpPr>
        <p:spPr>
          <a:xfrm>
            <a:off x="8159202" y="4268524"/>
            <a:ext cx="3280324" cy="492443"/>
          </a:xfrm>
          <a:prstGeom prst="rect">
            <a:avLst/>
          </a:prstGeom>
          <a:noFill/>
        </p:spPr>
        <p:txBody>
          <a:bodyPr wrap="square" tIns="0" bIns="0">
            <a:spAutoFit/>
          </a:bodyPr>
          <a:lstStyle/>
          <a:p>
            <a:r>
              <a:rPr lang="en-US" sz="1600" noProof="0" dirty="0">
                <a:latin typeface="+mj-lt"/>
              </a:rPr>
              <a:t>Diesel/</a:t>
            </a:r>
            <a:r>
              <a:rPr lang="en-US" sz="1600" noProof="0" dirty="0" err="1">
                <a:latin typeface="+mj-lt"/>
              </a:rPr>
              <a:t>Ibrida</a:t>
            </a:r>
            <a:r>
              <a:rPr lang="en-US" sz="1600" noProof="0" dirty="0">
                <a:latin typeface="+mj-lt"/>
              </a:rPr>
              <a:t> 500 – 1550 Plugin 385 - 1430</a:t>
            </a:r>
            <a:r>
              <a:rPr lang="en-US" sz="1600" b="0" i="0" u="none" strike="noStrike" baseline="0" noProof="0" dirty="0">
                <a:latin typeface="+mj-lt"/>
              </a:rPr>
              <a:t>	</a:t>
            </a:r>
          </a:p>
        </p:txBody>
      </p:sp>
      <p:sp>
        <p:nvSpPr>
          <p:cNvPr id="35" name="CasellaDiTesto 34">
            <a:extLst>
              <a:ext uri="{FF2B5EF4-FFF2-40B4-BE49-F238E27FC236}">
                <a16:creationId xmlns:a16="http://schemas.microsoft.com/office/drawing/2014/main" id="{BE8BD34F-5404-9CA9-5FC8-05179DB56AFC}"/>
              </a:ext>
            </a:extLst>
          </p:cNvPr>
          <p:cNvSpPr txBox="1"/>
          <p:nvPr/>
        </p:nvSpPr>
        <p:spPr>
          <a:xfrm>
            <a:off x="7211554" y="4293437"/>
            <a:ext cx="1025344" cy="184666"/>
          </a:xfrm>
          <a:prstGeom prst="rect">
            <a:avLst/>
          </a:prstGeom>
          <a:noFill/>
        </p:spPr>
        <p:txBody>
          <a:bodyPr wrap="none" tIns="0" bIns="0">
            <a:spAutoFit/>
          </a:bodyPr>
          <a:lstStyle>
            <a:defPPr>
              <a:defRPr lang="it-IT"/>
            </a:defPPr>
            <a:lvl1pPr algn="r">
              <a:defRPr sz="1200" b="0" i="0" u="none" strike="noStrike" baseline="0">
                <a:solidFill>
                  <a:schemeClr val="accent6"/>
                </a:solidFill>
                <a:latin typeface="+mn-lt"/>
              </a:defRPr>
            </a:lvl1pPr>
          </a:lstStyle>
          <a:p>
            <a:r>
              <a:rPr lang="en-US" noProof="0"/>
              <a:t>Trunk [liters]</a:t>
            </a:r>
          </a:p>
        </p:txBody>
      </p:sp>
      <p:grpSp>
        <p:nvGrpSpPr>
          <p:cNvPr id="42" name="Gruppo 41">
            <a:extLst>
              <a:ext uri="{FF2B5EF4-FFF2-40B4-BE49-F238E27FC236}">
                <a16:creationId xmlns:a16="http://schemas.microsoft.com/office/drawing/2014/main" id="{1536B9DF-BD58-A5DE-6D42-A208BD1C2DCC}"/>
              </a:ext>
            </a:extLst>
          </p:cNvPr>
          <p:cNvGrpSpPr/>
          <p:nvPr/>
        </p:nvGrpSpPr>
        <p:grpSpPr>
          <a:xfrm>
            <a:off x="834099" y="2518389"/>
            <a:ext cx="4679279" cy="2116676"/>
            <a:chOff x="834099" y="2518389"/>
            <a:chExt cx="10523802" cy="2116676"/>
          </a:xfrm>
        </p:grpSpPr>
        <p:cxnSp>
          <p:nvCxnSpPr>
            <p:cNvPr id="36" name="Connettore diritto 35">
              <a:extLst>
                <a:ext uri="{FF2B5EF4-FFF2-40B4-BE49-F238E27FC236}">
                  <a16:creationId xmlns:a16="http://schemas.microsoft.com/office/drawing/2014/main" id="{BC3A7DE5-7BB2-2D8C-5D0E-BB0BF8185947}"/>
                </a:ext>
              </a:extLst>
            </p:cNvPr>
            <p:cNvCxnSpPr>
              <a:cxnSpLocks/>
            </p:cNvCxnSpPr>
            <p:nvPr/>
          </p:nvCxnSpPr>
          <p:spPr>
            <a:xfrm>
              <a:off x="834099" y="4105896"/>
              <a:ext cx="10523802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ttore diritto 36">
              <a:extLst>
                <a:ext uri="{FF2B5EF4-FFF2-40B4-BE49-F238E27FC236}">
                  <a16:creationId xmlns:a16="http://schemas.microsoft.com/office/drawing/2014/main" id="{0AE79881-44D4-655F-1284-3C6079699885}"/>
                </a:ext>
              </a:extLst>
            </p:cNvPr>
            <p:cNvCxnSpPr>
              <a:cxnSpLocks/>
            </p:cNvCxnSpPr>
            <p:nvPr/>
          </p:nvCxnSpPr>
          <p:spPr>
            <a:xfrm>
              <a:off x="834099" y="3576727"/>
              <a:ext cx="10523802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ttore diritto 37">
              <a:extLst>
                <a:ext uri="{FF2B5EF4-FFF2-40B4-BE49-F238E27FC236}">
                  <a16:creationId xmlns:a16="http://schemas.microsoft.com/office/drawing/2014/main" id="{FE462052-DE82-A5D3-78CE-C8A62BFD3993}"/>
                </a:ext>
              </a:extLst>
            </p:cNvPr>
            <p:cNvCxnSpPr>
              <a:cxnSpLocks/>
            </p:cNvCxnSpPr>
            <p:nvPr/>
          </p:nvCxnSpPr>
          <p:spPr>
            <a:xfrm>
              <a:off x="834099" y="3047558"/>
              <a:ext cx="10523802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ttore diritto 38">
              <a:extLst>
                <a:ext uri="{FF2B5EF4-FFF2-40B4-BE49-F238E27FC236}">
                  <a16:creationId xmlns:a16="http://schemas.microsoft.com/office/drawing/2014/main" id="{9AFF2C6B-B836-EAC9-DD76-60C65F591A26}"/>
                </a:ext>
              </a:extLst>
            </p:cNvPr>
            <p:cNvCxnSpPr>
              <a:cxnSpLocks/>
            </p:cNvCxnSpPr>
            <p:nvPr/>
          </p:nvCxnSpPr>
          <p:spPr>
            <a:xfrm>
              <a:off x="834099" y="2518389"/>
              <a:ext cx="10523802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nettore diritto 39">
              <a:extLst>
                <a:ext uri="{FF2B5EF4-FFF2-40B4-BE49-F238E27FC236}">
                  <a16:creationId xmlns:a16="http://schemas.microsoft.com/office/drawing/2014/main" id="{0AF7A964-5217-E3FF-9DF5-893E7C020FAF}"/>
                </a:ext>
              </a:extLst>
            </p:cNvPr>
            <p:cNvCxnSpPr>
              <a:cxnSpLocks/>
            </p:cNvCxnSpPr>
            <p:nvPr/>
          </p:nvCxnSpPr>
          <p:spPr>
            <a:xfrm>
              <a:off x="834099" y="4635065"/>
              <a:ext cx="10523802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uppo 42">
            <a:extLst>
              <a:ext uri="{FF2B5EF4-FFF2-40B4-BE49-F238E27FC236}">
                <a16:creationId xmlns:a16="http://schemas.microsoft.com/office/drawing/2014/main" id="{53B032D9-F2DE-F52E-AB73-E4AD6D59E3B9}"/>
              </a:ext>
            </a:extLst>
          </p:cNvPr>
          <p:cNvGrpSpPr/>
          <p:nvPr/>
        </p:nvGrpSpPr>
        <p:grpSpPr>
          <a:xfrm>
            <a:off x="6000536" y="2518389"/>
            <a:ext cx="5305639" cy="2381309"/>
            <a:chOff x="834099" y="2518389"/>
            <a:chExt cx="10523802" cy="2381309"/>
          </a:xfrm>
        </p:grpSpPr>
        <p:cxnSp>
          <p:nvCxnSpPr>
            <p:cNvPr id="44" name="Connettore diritto 43">
              <a:extLst>
                <a:ext uri="{FF2B5EF4-FFF2-40B4-BE49-F238E27FC236}">
                  <a16:creationId xmlns:a16="http://schemas.microsoft.com/office/drawing/2014/main" id="{68A860D7-929D-7013-3BA9-E8DD25EC6D7B}"/>
                </a:ext>
              </a:extLst>
            </p:cNvPr>
            <p:cNvCxnSpPr>
              <a:cxnSpLocks/>
            </p:cNvCxnSpPr>
            <p:nvPr/>
          </p:nvCxnSpPr>
          <p:spPr>
            <a:xfrm>
              <a:off x="834099" y="4105896"/>
              <a:ext cx="10523802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nettore diritto 44">
              <a:extLst>
                <a:ext uri="{FF2B5EF4-FFF2-40B4-BE49-F238E27FC236}">
                  <a16:creationId xmlns:a16="http://schemas.microsoft.com/office/drawing/2014/main" id="{AD779BA2-C55B-6530-97AD-24C05D441FD3}"/>
                </a:ext>
              </a:extLst>
            </p:cNvPr>
            <p:cNvCxnSpPr>
              <a:cxnSpLocks/>
            </p:cNvCxnSpPr>
            <p:nvPr/>
          </p:nvCxnSpPr>
          <p:spPr>
            <a:xfrm>
              <a:off x="834099" y="3576727"/>
              <a:ext cx="10523802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nettore diritto 45">
              <a:extLst>
                <a:ext uri="{FF2B5EF4-FFF2-40B4-BE49-F238E27FC236}">
                  <a16:creationId xmlns:a16="http://schemas.microsoft.com/office/drawing/2014/main" id="{1EB2B905-27BC-D26E-58C3-C0E0996A17FC}"/>
                </a:ext>
              </a:extLst>
            </p:cNvPr>
            <p:cNvCxnSpPr>
              <a:cxnSpLocks/>
            </p:cNvCxnSpPr>
            <p:nvPr/>
          </p:nvCxnSpPr>
          <p:spPr>
            <a:xfrm>
              <a:off x="834099" y="3047558"/>
              <a:ext cx="10523802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nettore diritto 46">
              <a:extLst>
                <a:ext uri="{FF2B5EF4-FFF2-40B4-BE49-F238E27FC236}">
                  <a16:creationId xmlns:a16="http://schemas.microsoft.com/office/drawing/2014/main" id="{3542411C-F58A-8CBF-3208-F90AEE0A6967}"/>
                </a:ext>
              </a:extLst>
            </p:cNvPr>
            <p:cNvCxnSpPr>
              <a:cxnSpLocks/>
            </p:cNvCxnSpPr>
            <p:nvPr/>
          </p:nvCxnSpPr>
          <p:spPr>
            <a:xfrm>
              <a:off x="834099" y="2518389"/>
              <a:ext cx="10523802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nettore diritto 47">
              <a:extLst>
                <a:ext uri="{FF2B5EF4-FFF2-40B4-BE49-F238E27FC236}">
                  <a16:creationId xmlns:a16="http://schemas.microsoft.com/office/drawing/2014/main" id="{241353AC-EE38-BE68-B040-8ABF7946997E}"/>
                </a:ext>
              </a:extLst>
            </p:cNvPr>
            <p:cNvCxnSpPr>
              <a:cxnSpLocks/>
            </p:cNvCxnSpPr>
            <p:nvPr/>
          </p:nvCxnSpPr>
          <p:spPr>
            <a:xfrm>
              <a:off x="834099" y="4899698"/>
              <a:ext cx="10523802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9" name="Connettore diritto 48">
            <a:extLst>
              <a:ext uri="{FF2B5EF4-FFF2-40B4-BE49-F238E27FC236}">
                <a16:creationId xmlns:a16="http://schemas.microsoft.com/office/drawing/2014/main" id="{0FE52BE6-38B3-8753-6CC7-67603D0EBC9F}"/>
              </a:ext>
            </a:extLst>
          </p:cNvPr>
          <p:cNvCxnSpPr>
            <a:cxnSpLocks/>
          </p:cNvCxnSpPr>
          <p:nvPr/>
        </p:nvCxnSpPr>
        <p:spPr>
          <a:xfrm>
            <a:off x="5762625" y="1077278"/>
            <a:ext cx="0" cy="481869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CasellaDiTesto 51">
            <a:extLst>
              <a:ext uri="{FF2B5EF4-FFF2-40B4-BE49-F238E27FC236}">
                <a16:creationId xmlns:a16="http://schemas.microsoft.com/office/drawing/2014/main" id="{F1D53C86-727E-B930-0934-C7149DD8C844}"/>
              </a:ext>
            </a:extLst>
          </p:cNvPr>
          <p:cNvSpPr txBox="1"/>
          <p:nvPr/>
        </p:nvSpPr>
        <p:spPr>
          <a:xfrm>
            <a:off x="6096000" y="5757475"/>
            <a:ext cx="521017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noProof="0" dirty="0">
                <a:latin typeface="+mn-lt"/>
              </a:rPr>
              <a:t>*with 19" and </a:t>
            </a:r>
            <a:r>
              <a:rPr lang="en-US" sz="1200" i="1" dirty="0">
                <a:latin typeface="+mn-lt"/>
              </a:rPr>
              <a:t>20</a:t>
            </a:r>
            <a:r>
              <a:rPr lang="en-US" sz="1200" i="1" noProof="0" dirty="0">
                <a:latin typeface="+mn-lt"/>
              </a:rPr>
              <a:t>" wheels</a:t>
            </a:r>
          </a:p>
          <a:p>
            <a:pPr algn="r"/>
            <a:r>
              <a:rPr lang="en-US" sz="1200" i="1" dirty="0">
                <a:latin typeface="+mn-lt"/>
              </a:rPr>
              <a:t>** </a:t>
            </a:r>
            <a:r>
              <a:rPr lang="en-US" sz="1200" i="1" dirty="0"/>
              <a:t>with 17" and 18" wheels</a:t>
            </a:r>
            <a:endParaRPr lang="en-US" sz="1200" i="1" noProof="0" dirty="0">
              <a:latin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559537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5F2970-B8DF-0CAC-889E-96A09E7A4B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1B65F540-0F48-3FDD-B203-B50FA95B38D5}"/>
              </a:ext>
            </a:extLst>
          </p:cNvPr>
          <p:cNvSpPr txBox="1"/>
          <p:nvPr/>
        </p:nvSpPr>
        <p:spPr>
          <a:xfrm>
            <a:off x="4421856" y="946874"/>
            <a:ext cx="334828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spc="3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02 | What’s new</a:t>
            </a:r>
          </a:p>
        </p:txBody>
      </p:sp>
      <p:sp>
        <p:nvSpPr>
          <p:cNvPr id="25" name="Titolo 4">
            <a:extLst>
              <a:ext uri="{FF2B5EF4-FFF2-40B4-BE49-F238E27FC236}">
                <a16:creationId xmlns:a16="http://schemas.microsoft.com/office/drawing/2014/main" id="{DB7D2780-59C6-745D-144A-FF17EB3B91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7532" y="1393243"/>
            <a:ext cx="9736933" cy="349702"/>
          </a:xfrm>
        </p:spPr>
        <p:txBody>
          <a:bodyPr/>
          <a:lstStyle/>
          <a:p>
            <a:pPr algn="ctr"/>
            <a:r>
              <a:rPr lang="en-US" noProof="0" dirty="0"/>
              <a:t>Powertrain line-up</a:t>
            </a:r>
          </a:p>
        </p:txBody>
      </p:sp>
      <p:sp>
        <p:nvSpPr>
          <p:cNvPr id="26" name="Segnaposto contenuto 14">
            <a:extLst>
              <a:ext uri="{FF2B5EF4-FFF2-40B4-BE49-F238E27FC236}">
                <a16:creationId xmlns:a16="http://schemas.microsoft.com/office/drawing/2014/main" id="{C75A7C7B-DD07-7762-833F-6FA85FE6619E}"/>
              </a:ext>
            </a:extLst>
          </p:cNvPr>
          <p:cNvSpPr txBox="1">
            <a:spLocks/>
          </p:cNvSpPr>
          <p:nvPr/>
        </p:nvSpPr>
        <p:spPr>
          <a:xfrm>
            <a:off x="506169" y="1946277"/>
            <a:ext cx="11179660" cy="1495978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>
            <a:sp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it-IT" sz="1200" kern="1200" dirty="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ts val="19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noProof="0"/>
              <a:t>The new Tonale confirms its </a:t>
            </a:r>
            <a:r>
              <a:rPr lang="en-US" sz="1600" b="1" noProof="0"/>
              <a:t>complete choice </a:t>
            </a:r>
            <a:r>
              <a:rPr lang="en-US" noProof="0"/>
              <a:t>of powertrains, giving </a:t>
            </a:r>
            <a:r>
              <a:rPr lang="en-US" sz="1600" b="1" noProof="0"/>
              <a:t>each customer </a:t>
            </a:r>
            <a:r>
              <a:rPr lang="en-US" noProof="0"/>
              <a:t>the chance to get </a:t>
            </a:r>
            <a:r>
              <a:rPr lang="en-US" sz="1600" b="1" noProof="0"/>
              <a:t>"their right engine"</a:t>
            </a:r>
            <a:r>
              <a:rPr lang="en-US" noProof="0"/>
              <a:t>.</a:t>
            </a:r>
          </a:p>
          <a:p>
            <a:pPr fontAlgn="auto">
              <a:lnSpc>
                <a:spcPts val="19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noProof="0"/>
              <a:t>Moreover, listening customers’ input, </a:t>
            </a:r>
            <a:r>
              <a:rPr lang="en-US" sz="1600" b="1" noProof="0"/>
              <a:t>the 1.5 </a:t>
            </a:r>
            <a:r>
              <a:rPr lang="en-US" sz="1600" b="1" noProof="0" err="1"/>
              <a:t>Ibrida</a:t>
            </a:r>
            <a:r>
              <a:rPr lang="en-US" sz="1600" b="1" noProof="0"/>
              <a:t> features a power (combined) and performance improvement</a:t>
            </a:r>
            <a:r>
              <a:rPr lang="en-US" noProof="0"/>
              <a:t>.</a:t>
            </a:r>
          </a:p>
          <a:p>
            <a:pPr fontAlgn="auto">
              <a:lnSpc>
                <a:spcPts val="19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noProof="0"/>
              <a:t>The new technical regulation (GTR21*, mandatory from Euro 7) sets clear indications to indicate </a:t>
            </a:r>
            <a:r>
              <a:rPr lang="en-US" sz="1600" b="1" noProof="0"/>
              <a:t>combined power </a:t>
            </a:r>
            <a:r>
              <a:rPr lang="en-US"/>
              <a:t>between internal combustion engine and electric motor.</a:t>
            </a:r>
          </a:p>
          <a:p>
            <a:pPr fontAlgn="auto">
              <a:lnSpc>
                <a:spcPts val="19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noProof="0"/>
              <a:t>Let’s deep dive the updated engine range.</a:t>
            </a:r>
          </a:p>
        </p:txBody>
      </p:sp>
      <p:pic>
        <p:nvPicPr>
          <p:cNvPr id="6" name="Elemento grafico 5">
            <a:extLst>
              <a:ext uri="{FF2B5EF4-FFF2-40B4-BE49-F238E27FC236}">
                <a16:creationId xmlns:a16="http://schemas.microsoft.com/office/drawing/2014/main" id="{949F7746-2511-E8DE-AB9B-E7147E2DBBC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801572" y="6412706"/>
            <a:ext cx="160880" cy="356542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CAEEA997-C41D-51CD-6A1A-17984F0AE833}"/>
              </a:ext>
            </a:extLst>
          </p:cNvPr>
          <p:cNvSpPr txBox="1"/>
          <p:nvPr/>
        </p:nvSpPr>
        <p:spPr>
          <a:xfrm>
            <a:off x="8664607" y="6494155"/>
            <a:ext cx="3021222" cy="241980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>
            <a:spAutoFit/>
          </a:bodyPr>
          <a:lstStyle>
            <a:lvl1pPr marL="0" indent="0" defTabSz="91440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it-IT" sz="1200" dirty="0" smtClean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smtClean="0">
                <a:latin typeface="+mn-lt"/>
              </a:defRPr>
            </a:lvl2pPr>
            <a:lvl3pPr marL="11430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smtClean="0">
                <a:latin typeface="+mn-lt"/>
              </a:defRPr>
            </a:lvl3pPr>
            <a:lvl4pPr marL="16002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smtClean="0">
                <a:latin typeface="+mn-lt"/>
              </a:defRPr>
            </a:lvl4pPr>
            <a:lvl5pPr marL="20574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smtClean="0">
                <a:latin typeface="+mn-lt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9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1100" noProof="0" dirty="0"/>
              <a:t>Click on each icon to see the details.</a:t>
            </a:r>
          </a:p>
        </p:txBody>
      </p:sp>
      <p:sp>
        <p:nvSpPr>
          <p:cNvPr id="10" name="Rounded Rectangle 3">
            <a:extLst>
              <a:ext uri="{FF2B5EF4-FFF2-40B4-BE49-F238E27FC236}">
                <a16:creationId xmlns:a16="http://schemas.microsoft.com/office/drawing/2014/main" id="{7B13BB55-2B96-B1DE-BFF7-7B09E46801F9}"/>
              </a:ext>
            </a:extLst>
          </p:cNvPr>
          <p:cNvSpPr/>
          <p:nvPr/>
        </p:nvSpPr>
        <p:spPr>
          <a:xfrm>
            <a:off x="2390822" y="3575722"/>
            <a:ext cx="2403962" cy="584776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36000" rIns="108000" bIns="36000" rtlCol="0" anchor="t" anchorCtr="0">
            <a:noAutofit/>
          </a:bodyPr>
          <a:lstStyle/>
          <a:p>
            <a:pPr>
              <a:spcAft>
                <a:spcPts val="1200"/>
              </a:spcAft>
            </a:pPr>
            <a:r>
              <a:rPr lang="en-US" sz="1600" noProof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1.6 TURBO</a:t>
            </a:r>
            <a:br>
              <a:rPr lang="en-US" sz="1600" noProof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</a:br>
            <a:r>
              <a:rPr lang="en-US" sz="1600" noProof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DIESEL 130 hp</a:t>
            </a:r>
            <a:endParaRPr lang="en-US" sz="1600" b="1" noProof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spcAft>
                <a:spcPts val="1200"/>
              </a:spcAft>
            </a:pPr>
            <a:endParaRPr lang="en-US" sz="1600" noProof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" name="Rounded Rectangle 4">
            <a:extLst>
              <a:ext uri="{FF2B5EF4-FFF2-40B4-BE49-F238E27FC236}">
                <a16:creationId xmlns:a16="http://schemas.microsoft.com/office/drawing/2014/main" id="{321334ED-00CD-FAC6-7AEB-6B2CB7F578FA}"/>
              </a:ext>
            </a:extLst>
          </p:cNvPr>
          <p:cNvSpPr/>
          <p:nvPr/>
        </p:nvSpPr>
        <p:spPr>
          <a:xfrm>
            <a:off x="5564333" y="3575723"/>
            <a:ext cx="2403962" cy="584776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36000" rIns="108000" bIns="36000" rtlCol="0" anchor="t" anchorCtr="0">
            <a:noAutofit/>
          </a:bodyPr>
          <a:lstStyle/>
          <a:p>
            <a:pPr>
              <a:spcAft>
                <a:spcPts val="1200"/>
              </a:spcAft>
            </a:pPr>
            <a:r>
              <a:rPr lang="en-US" sz="1600" noProof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1.5 IBRIDA</a:t>
            </a:r>
            <a:br>
              <a:rPr lang="en-US" sz="1600" noProof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</a:br>
            <a:r>
              <a:rPr lang="en-US" sz="1600" noProof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175 hp</a:t>
            </a:r>
            <a:endParaRPr lang="en-US" sz="1600" noProof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0" name="Rounded Rectangle 5">
            <a:extLst>
              <a:ext uri="{FF2B5EF4-FFF2-40B4-BE49-F238E27FC236}">
                <a16:creationId xmlns:a16="http://schemas.microsoft.com/office/drawing/2014/main" id="{408E90E8-4BEC-9DBE-7D17-5DB2EF1AE0E6}"/>
              </a:ext>
            </a:extLst>
          </p:cNvPr>
          <p:cNvSpPr/>
          <p:nvPr/>
        </p:nvSpPr>
        <p:spPr>
          <a:xfrm>
            <a:off x="8750380" y="3575723"/>
            <a:ext cx="2756434" cy="584776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36000" rIns="108000" bIns="36000" rtlCol="0" anchor="t" anchorCtr="0">
            <a:noAutofit/>
          </a:bodyPr>
          <a:lstStyle/>
          <a:p>
            <a:pPr>
              <a:spcAft>
                <a:spcPts val="1200"/>
              </a:spcAft>
            </a:pPr>
            <a:r>
              <a:rPr lang="en-US" sz="160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1.3 IBRIDA PLUG-IN</a:t>
            </a:r>
            <a:br>
              <a:rPr lang="en-US" sz="160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</a:br>
            <a:r>
              <a:rPr lang="en-US" sz="160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Q4 270 hp</a:t>
            </a:r>
            <a:endParaRPr lang="en-US" sz="1600" noProof="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A9F3DEB1-DCD2-CCA6-F378-3D3AEC9F9C6E}"/>
              </a:ext>
            </a:extLst>
          </p:cNvPr>
          <p:cNvSpPr txBox="1"/>
          <p:nvPr/>
        </p:nvSpPr>
        <p:spPr>
          <a:xfrm>
            <a:off x="594360" y="4598660"/>
            <a:ext cx="14439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noProof="0">
                <a:solidFill>
                  <a:schemeClr val="accent1"/>
                </a:solidFill>
                <a:latin typeface="+mj-lt"/>
              </a:rPr>
              <a:t>What’s new? </a:t>
            </a:r>
          </a:p>
        </p:txBody>
      </p:sp>
      <p:sp>
        <p:nvSpPr>
          <p:cNvPr id="23" name="TextBox 12">
            <a:extLst>
              <a:ext uri="{FF2B5EF4-FFF2-40B4-BE49-F238E27FC236}">
                <a16:creationId xmlns:a16="http://schemas.microsoft.com/office/drawing/2014/main" id="{E2D3147D-A2F5-6A23-DF67-A960E183FB42}"/>
              </a:ext>
            </a:extLst>
          </p:cNvPr>
          <p:cNvSpPr txBox="1"/>
          <p:nvPr/>
        </p:nvSpPr>
        <p:spPr>
          <a:xfrm>
            <a:off x="2038348" y="5768720"/>
            <a:ext cx="2752895" cy="52322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1400" b="1" noProof="0">
                <a:solidFill>
                  <a:schemeClr val="bg1"/>
                </a:solidFill>
              </a:rPr>
              <a:t>High mileage version</a:t>
            </a:r>
          </a:p>
        </p:txBody>
      </p:sp>
      <p:sp>
        <p:nvSpPr>
          <p:cNvPr id="31" name="TextBox 13">
            <a:extLst>
              <a:ext uri="{FF2B5EF4-FFF2-40B4-BE49-F238E27FC236}">
                <a16:creationId xmlns:a16="http://schemas.microsoft.com/office/drawing/2014/main" id="{73519C60-CFD8-CB2C-64ED-D6C5C170BB42}"/>
              </a:ext>
            </a:extLst>
          </p:cNvPr>
          <p:cNvSpPr txBox="1"/>
          <p:nvPr/>
        </p:nvSpPr>
        <p:spPr>
          <a:xfrm>
            <a:off x="5208320" y="5768720"/>
            <a:ext cx="2759975" cy="52322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sz="1400" b="1" noProof="0">
                <a:solidFill>
                  <a:schemeClr val="bg1"/>
                </a:solidFill>
              </a:rPr>
              <a:t>Perfec</a:t>
            </a:r>
            <a:r>
              <a:rPr lang="en-US" sz="1400" b="1">
                <a:solidFill>
                  <a:schemeClr val="bg1"/>
                </a:solidFill>
              </a:rPr>
              <a:t>t balance between performance &amp; efficiency</a:t>
            </a:r>
            <a:endParaRPr lang="en-US" sz="1400" b="1" noProof="0">
              <a:solidFill>
                <a:schemeClr val="bg1"/>
              </a:solidFill>
            </a:endParaRPr>
          </a:p>
        </p:txBody>
      </p:sp>
      <p:sp>
        <p:nvSpPr>
          <p:cNvPr id="32" name="TextBox 14">
            <a:extLst>
              <a:ext uri="{FF2B5EF4-FFF2-40B4-BE49-F238E27FC236}">
                <a16:creationId xmlns:a16="http://schemas.microsoft.com/office/drawing/2014/main" id="{618F66E5-0553-8026-FD54-0BCA4CC1880F}"/>
              </a:ext>
            </a:extLst>
          </p:cNvPr>
          <p:cNvSpPr txBox="1"/>
          <p:nvPr/>
        </p:nvSpPr>
        <p:spPr>
          <a:xfrm>
            <a:off x="8397907" y="5768720"/>
            <a:ext cx="2756435" cy="52322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sz="1400" b="1" noProof="0">
                <a:solidFill>
                  <a:schemeClr val="bg1"/>
                </a:solidFill>
              </a:rPr>
              <a:t>Maximum performance </a:t>
            </a:r>
            <a:br>
              <a:rPr lang="en-US" sz="1400" b="1" noProof="0">
                <a:solidFill>
                  <a:schemeClr val="bg1"/>
                </a:solidFill>
              </a:rPr>
            </a:br>
            <a:r>
              <a:rPr lang="en-US" sz="1400" b="1" noProof="0">
                <a:solidFill>
                  <a:schemeClr val="bg1"/>
                </a:solidFill>
              </a:rPr>
              <a:t>&amp; efficiency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70985D4A-4785-3AED-94CF-421B8A37BABA}"/>
              </a:ext>
            </a:extLst>
          </p:cNvPr>
          <p:cNvSpPr txBox="1"/>
          <p:nvPr/>
        </p:nvSpPr>
        <p:spPr>
          <a:xfrm>
            <a:off x="594360" y="5876442"/>
            <a:ext cx="1443988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  <a:lvl1pPr algn="ctr">
              <a:defRPr sz="1400">
                <a:solidFill>
                  <a:schemeClr val="accent1"/>
                </a:solidFill>
                <a:latin typeface="+mj-lt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pPr algn="l"/>
            <a:r>
              <a:rPr lang="en-US" sz="1800" noProof="0">
                <a:solidFill>
                  <a:schemeClr val="accent6"/>
                </a:solidFill>
              </a:rPr>
              <a:t>Mission</a:t>
            </a:r>
          </a:p>
        </p:txBody>
      </p:sp>
      <p:sp>
        <p:nvSpPr>
          <p:cNvPr id="3" name="Rounded Rectangle 3">
            <a:extLst>
              <a:ext uri="{FF2B5EF4-FFF2-40B4-BE49-F238E27FC236}">
                <a16:creationId xmlns:a16="http://schemas.microsoft.com/office/drawing/2014/main" id="{4422BBBB-962C-6C4F-B1E1-BBC6437ED51A}"/>
              </a:ext>
            </a:extLst>
          </p:cNvPr>
          <p:cNvSpPr/>
          <p:nvPr/>
        </p:nvSpPr>
        <p:spPr>
          <a:xfrm>
            <a:off x="2038349" y="4175408"/>
            <a:ext cx="2756435" cy="1492834"/>
          </a:xfrm>
          <a:prstGeom prst="roundRect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36000" rIns="108000" bIns="36000" rtlCol="0" anchor="ctr" anchorCtr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1400" b="1" noProof="0"/>
              <a:t>No change </a:t>
            </a:r>
            <a:r>
              <a:rPr lang="en-US" sz="1200" noProof="0"/>
              <a:t>with respect to the previous Euro 6E homologation</a:t>
            </a:r>
          </a:p>
          <a:p>
            <a:pPr algn="ctr">
              <a:spcAft>
                <a:spcPts val="600"/>
              </a:spcAft>
            </a:pPr>
            <a:endParaRPr lang="en-US" sz="1600" noProof="0"/>
          </a:p>
        </p:txBody>
      </p:sp>
      <p:sp>
        <p:nvSpPr>
          <p:cNvPr id="4" name="Rounded Rectangle 4">
            <a:extLst>
              <a:ext uri="{FF2B5EF4-FFF2-40B4-BE49-F238E27FC236}">
                <a16:creationId xmlns:a16="http://schemas.microsoft.com/office/drawing/2014/main" id="{07DAC7B4-4C1D-B2B6-CE98-D59D8227F468}"/>
              </a:ext>
            </a:extLst>
          </p:cNvPr>
          <p:cNvSpPr/>
          <p:nvPr/>
        </p:nvSpPr>
        <p:spPr>
          <a:xfrm>
            <a:off x="5211860" y="4175409"/>
            <a:ext cx="2756435" cy="1492834"/>
          </a:xfrm>
          <a:prstGeom prst="roundRect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36000" rIns="108000" bIns="36000" rtlCol="0" anchor="ctr" anchorCtr="0">
            <a:noAutofit/>
          </a:bodyPr>
          <a:lstStyle/>
          <a:p>
            <a:pPr marL="180975" indent="-180975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400" b="1" noProof="0"/>
              <a:t>Improved declared power </a:t>
            </a:r>
            <a:r>
              <a:rPr lang="en-US" sz="1200" noProof="0"/>
              <a:t>thanks to the combined value (+14hp)</a:t>
            </a:r>
          </a:p>
          <a:p>
            <a:pPr marL="180975" indent="-180975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400" b="1" noProof="0"/>
              <a:t>Improved 0-100 </a:t>
            </a:r>
            <a:r>
              <a:rPr lang="en-US" sz="1200" noProof="0"/>
              <a:t>km/h value </a:t>
            </a:r>
            <a:br>
              <a:rPr lang="en-US" sz="1200" noProof="0"/>
            </a:br>
            <a:r>
              <a:rPr lang="en-US" sz="1200" noProof="0"/>
              <a:t>(-0.3 s)</a:t>
            </a:r>
            <a:endParaRPr lang="en-US" sz="1600" noProof="0"/>
          </a:p>
        </p:txBody>
      </p:sp>
      <p:sp>
        <p:nvSpPr>
          <p:cNvPr id="5" name="Rounded Rectangle 5">
            <a:extLst>
              <a:ext uri="{FF2B5EF4-FFF2-40B4-BE49-F238E27FC236}">
                <a16:creationId xmlns:a16="http://schemas.microsoft.com/office/drawing/2014/main" id="{6C29BFE6-5444-2CA6-2C35-824BCDADAD79}"/>
              </a:ext>
            </a:extLst>
          </p:cNvPr>
          <p:cNvSpPr/>
          <p:nvPr/>
        </p:nvSpPr>
        <p:spPr>
          <a:xfrm>
            <a:off x="8397907" y="4175409"/>
            <a:ext cx="2756435" cy="1492834"/>
          </a:xfrm>
          <a:prstGeom prst="roundRect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36000" rIns="108000" bIns="36000" rtlCol="0" anchor="ctr" anchorCtr="0">
            <a:noAutofit/>
          </a:bodyPr>
          <a:lstStyle/>
          <a:p>
            <a:pPr marL="180975" indent="-180975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400" b="1" noProof="0">
                <a:solidFill>
                  <a:schemeClr val="bg1"/>
                </a:solidFill>
              </a:rPr>
              <a:t>Modifications to the aftertreatment </a:t>
            </a:r>
            <a:r>
              <a:rPr lang="en-US" sz="1200" noProof="0">
                <a:solidFill>
                  <a:schemeClr val="bg1"/>
                </a:solidFill>
              </a:rPr>
              <a:t>for Euro 6E Bis compliance</a:t>
            </a:r>
            <a:endParaRPr lang="en-US" sz="1050" noProof="0">
              <a:solidFill>
                <a:schemeClr val="bg1"/>
              </a:solidFill>
            </a:endParaRPr>
          </a:p>
          <a:p>
            <a:pPr marL="180975" indent="-180975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200" noProof="0">
                <a:solidFill>
                  <a:schemeClr val="bg1"/>
                </a:solidFill>
              </a:rPr>
              <a:t>Effect on combined power and declared CO</a:t>
            </a:r>
            <a:r>
              <a:rPr lang="en-US" sz="1200" baseline="-25000" noProof="0">
                <a:solidFill>
                  <a:schemeClr val="bg1"/>
                </a:solidFill>
              </a:rPr>
              <a:t>2 </a:t>
            </a:r>
            <a:r>
              <a:rPr lang="en-US" sz="1200" noProof="0">
                <a:solidFill>
                  <a:schemeClr val="bg1"/>
                </a:solidFill>
              </a:rPr>
              <a:t>(no impact on the customer perceived fuel consumption)</a:t>
            </a:r>
            <a:endParaRPr lang="en-US" sz="1600" noProof="0">
              <a:solidFill>
                <a:schemeClr val="bg1"/>
              </a:solidFill>
            </a:endParaRP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83308474-535C-F7EA-9805-3BB917D9EBC8}"/>
              </a:ext>
            </a:extLst>
          </p:cNvPr>
          <p:cNvSpPr/>
          <p:nvPr/>
        </p:nvSpPr>
        <p:spPr>
          <a:xfrm>
            <a:off x="594360" y="4175409"/>
            <a:ext cx="10559982" cy="149283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CEAF21EC-6D0F-E80A-9096-2CC4A68164EA}"/>
              </a:ext>
            </a:extLst>
          </p:cNvPr>
          <p:cNvSpPr/>
          <p:nvPr/>
        </p:nvSpPr>
        <p:spPr>
          <a:xfrm>
            <a:off x="594360" y="5768718"/>
            <a:ext cx="10559982" cy="532636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9D56AC62-D99B-6CE8-6E57-CC29A16A69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38348" y="3689269"/>
            <a:ext cx="352474" cy="352474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A6A7CC22-879E-17B1-80A9-4E22717E62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08320" y="3689269"/>
            <a:ext cx="352474" cy="352474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F6808988-E54C-798E-AFD5-D0EAEE0C1B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97907" y="3689269"/>
            <a:ext cx="352474" cy="35247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515202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6FD0738-C89D-8922-C00F-F849912247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9324" y="833676"/>
            <a:ext cx="10235141" cy="349702"/>
          </a:xfrm>
        </p:spPr>
        <p:txBody>
          <a:bodyPr/>
          <a:lstStyle/>
          <a:p>
            <a:r>
              <a:rPr lang="en-US" noProof="0"/>
              <a:t>Powertrain line-up – 1.6 Turbo Diesel 130 hp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FCDCC12-A1A0-854C-4A12-CB8E803B02BB}"/>
              </a:ext>
            </a:extLst>
          </p:cNvPr>
          <p:cNvSpPr txBox="1">
            <a:spLocks/>
          </p:cNvSpPr>
          <p:nvPr/>
        </p:nvSpPr>
        <p:spPr>
          <a:xfrm>
            <a:off x="1510378" y="1854249"/>
            <a:ext cx="3623597" cy="1258486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3590925" algn="l"/>
              </a:tabLst>
            </a:pPr>
            <a:r>
              <a:rPr lang="en-US" sz="1600" cap="all" spc="3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Architecture</a:t>
            </a:r>
            <a:endParaRPr lang="en-US" sz="1600" b="1" noProof="0">
              <a:solidFill>
                <a:schemeClr val="accent1"/>
              </a:solidFill>
            </a:endParaRP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333625" algn="l"/>
              </a:tabLst>
            </a:pPr>
            <a:r>
              <a:rPr lang="en-US" sz="1200" noProof="0">
                <a:solidFill>
                  <a:schemeClr val="accent6"/>
                </a:solidFill>
              </a:rPr>
              <a:t>Drive type 	</a:t>
            </a:r>
            <a:r>
              <a:rPr lang="en-US" sz="1200" noProof="0">
                <a:solidFill>
                  <a:schemeClr val="accent6"/>
                </a:solidFill>
                <a:latin typeface="+mj-lt"/>
              </a:rPr>
              <a:t>FWD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333625" algn="l"/>
              </a:tabLst>
            </a:pPr>
            <a:r>
              <a:rPr lang="en-US" sz="1200" noProof="0">
                <a:solidFill>
                  <a:schemeClr val="accent6"/>
                </a:solidFill>
              </a:rPr>
              <a:t>Fuel type 	</a:t>
            </a:r>
            <a:r>
              <a:rPr lang="en-US" sz="1200" noProof="0">
                <a:solidFill>
                  <a:schemeClr val="accent6"/>
                </a:solidFill>
                <a:latin typeface="+mj-lt"/>
              </a:rPr>
              <a:t>Diesel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333625" algn="l"/>
              </a:tabLst>
            </a:pPr>
            <a:r>
              <a:rPr lang="en-US" sz="1200" noProof="0">
                <a:solidFill>
                  <a:schemeClr val="accent6"/>
                </a:solidFill>
              </a:rPr>
              <a:t>Number of cylinders 	</a:t>
            </a:r>
            <a:r>
              <a:rPr lang="en-US" sz="1200" noProof="0">
                <a:solidFill>
                  <a:schemeClr val="accent6"/>
                </a:solidFill>
                <a:latin typeface="+mj-lt"/>
              </a:rPr>
              <a:t>4</a:t>
            </a:r>
            <a:r>
              <a:rPr lang="en-US" sz="1200" noProof="0">
                <a:solidFill>
                  <a:schemeClr val="accent6"/>
                </a:solidFill>
              </a:rPr>
              <a:t>	</a:t>
            </a:r>
            <a:endParaRPr lang="en-US" sz="1400" noProof="0">
              <a:solidFill>
                <a:schemeClr val="accent6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31D45FA-71C9-AB55-16F9-9E95978240FB}"/>
              </a:ext>
            </a:extLst>
          </p:cNvPr>
          <p:cNvSpPr txBox="1">
            <a:spLocks/>
          </p:cNvSpPr>
          <p:nvPr/>
        </p:nvSpPr>
        <p:spPr>
          <a:xfrm>
            <a:off x="6762755" y="1903175"/>
            <a:ext cx="4429118" cy="12569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3590925" algn="l"/>
              </a:tabLst>
            </a:pPr>
            <a:r>
              <a:rPr lang="en-US" sz="1600" cap="all" spc="300" noProof="0" dirty="0">
                <a:solidFill>
                  <a:schemeClr val="accent1"/>
                </a:solidFill>
                <a:latin typeface="Sequel 100 Black 45" panose="020B0503050000020004" pitchFamily="34" charset="77"/>
              </a:rPr>
              <a:t>Engine features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333625" algn="l"/>
              </a:tabLst>
            </a:pPr>
            <a:r>
              <a:rPr lang="en-US" sz="1200" noProof="0" dirty="0">
                <a:solidFill>
                  <a:schemeClr val="accent6"/>
                </a:solidFill>
              </a:rPr>
              <a:t>Cubic capacity (cm</a:t>
            </a:r>
            <a:r>
              <a:rPr lang="en-US" sz="1200" baseline="30000" noProof="0" dirty="0">
                <a:solidFill>
                  <a:schemeClr val="accent6"/>
                </a:solidFill>
              </a:rPr>
              <a:t>3</a:t>
            </a:r>
            <a:r>
              <a:rPr lang="en-US" sz="1200" noProof="0" dirty="0">
                <a:solidFill>
                  <a:schemeClr val="accent6"/>
                </a:solidFill>
              </a:rPr>
              <a:t>) 	</a:t>
            </a:r>
            <a:r>
              <a:rPr lang="en-US" sz="1200" noProof="0" dirty="0">
                <a:solidFill>
                  <a:schemeClr val="accent6"/>
                </a:solidFill>
                <a:latin typeface="+mj-lt"/>
              </a:rPr>
              <a:t>1598 / 1.6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333625" algn="l"/>
              </a:tabLst>
            </a:pPr>
            <a:r>
              <a:rPr lang="en-US" sz="1200" noProof="0" dirty="0">
                <a:solidFill>
                  <a:schemeClr val="accent6"/>
                </a:solidFill>
              </a:rPr>
              <a:t>Max power [</a:t>
            </a:r>
            <a:r>
              <a:rPr lang="en-US" sz="1200" dirty="0">
                <a:solidFill>
                  <a:schemeClr val="accent6"/>
                </a:solidFill>
              </a:rPr>
              <a:t>HP</a:t>
            </a:r>
            <a:r>
              <a:rPr lang="en-US" sz="1200" noProof="0" dirty="0">
                <a:solidFill>
                  <a:schemeClr val="accent6"/>
                </a:solidFill>
              </a:rPr>
              <a:t>/kW] 	</a:t>
            </a:r>
            <a:r>
              <a:rPr lang="en-US" sz="1200" noProof="0" dirty="0">
                <a:solidFill>
                  <a:schemeClr val="accent6"/>
                </a:solidFill>
                <a:latin typeface="+mj-lt"/>
              </a:rPr>
              <a:t>130/96 at 3750 rpm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333625" algn="l"/>
              </a:tabLst>
            </a:pPr>
            <a:r>
              <a:rPr lang="en-US" sz="1200" noProof="0" dirty="0">
                <a:solidFill>
                  <a:schemeClr val="accent6"/>
                </a:solidFill>
              </a:rPr>
              <a:t>Max torque [Nm]  	</a:t>
            </a:r>
            <a:r>
              <a:rPr lang="en-US" sz="1200" noProof="0" dirty="0">
                <a:solidFill>
                  <a:schemeClr val="accent6"/>
                </a:solidFill>
                <a:latin typeface="+mj-lt"/>
              </a:rPr>
              <a:t>320 at 1500 rpm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C8ED708-8437-F31B-1D16-8AB7C08CA84C}"/>
              </a:ext>
            </a:extLst>
          </p:cNvPr>
          <p:cNvSpPr txBox="1">
            <a:spLocks/>
          </p:cNvSpPr>
          <p:nvPr/>
        </p:nvSpPr>
        <p:spPr>
          <a:xfrm>
            <a:off x="1510378" y="4095770"/>
            <a:ext cx="3623597" cy="98148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cap="all" spc="300" noProof="0" dirty="0">
                <a:solidFill>
                  <a:schemeClr val="accent1"/>
                </a:solidFill>
                <a:latin typeface="Sequel 100 Black 45" panose="020B0503050000020004" pitchFamily="34" charset="77"/>
                <a:cs typeface="+mn-cs"/>
              </a:rPr>
              <a:t>Gearbox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333625" algn="l"/>
              </a:tabLst>
            </a:pPr>
            <a:r>
              <a:rPr lang="en-US" sz="1200" noProof="0" dirty="0"/>
              <a:t>Gearbox type  </a:t>
            </a:r>
            <a:r>
              <a:rPr lang="en-US" sz="1200" noProof="0" dirty="0">
                <a:solidFill>
                  <a:schemeClr val="accent6"/>
                </a:solidFill>
              </a:rPr>
              <a:t>	</a:t>
            </a:r>
            <a:r>
              <a:rPr lang="en-US" sz="1200" noProof="0" dirty="0">
                <a:solidFill>
                  <a:schemeClr val="accent6"/>
                </a:solidFill>
                <a:latin typeface="+mj-lt"/>
              </a:rPr>
              <a:t>DDCT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333625" algn="l"/>
              </a:tabLst>
            </a:pPr>
            <a:r>
              <a:rPr lang="en-US" sz="1200" noProof="0" dirty="0">
                <a:solidFill>
                  <a:schemeClr val="accent6"/>
                </a:solidFill>
              </a:rPr>
              <a:t>Number of forward gears 	</a:t>
            </a:r>
            <a:r>
              <a:rPr lang="en-US" sz="1200" noProof="0" dirty="0">
                <a:solidFill>
                  <a:schemeClr val="accent6"/>
                </a:solidFill>
                <a:latin typeface="+mj-lt"/>
              </a:rPr>
              <a:t>6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912ADCD-E489-466E-CC7C-1E69C50BA179}"/>
              </a:ext>
            </a:extLst>
          </p:cNvPr>
          <p:cNvSpPr txBox="1">
            <a:spLocks/>
          </p:cNvSpPr>
          <p:nvPr/>
        </p:nvSpPr>
        <p:spPr>
          <a:xfrm>
            <a:off x="6762755" y="4095770"/>
            <a:ext cx="4354115" cy="181806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3590925" algn="l"/>
              </a:tabLst>
            </a:pPr>
            <a:r>
              <a:rPr lang="en-US" sz="1600" cap="all" spc="300" noProof="0" dirty="0">
                <a:solidFill>
                  <a:schemeClr val="accent1"/>
                </a:solidFill>
                <a:latin typeface="Sequel 100 Black 45" panose="020B0503050000020004" pitchFamily="34" charset="77"/>
              </a:rPr>
              <a:t>Performance &amp; CO</a:t>
            </a:r>
            <a:r>
              <a:rPr lang="en-US" sz="1600" cap="all" spc="300" baseline="-25000" noProof="0" dirty="0">
                <a:solidFill>
                  <a:schemeClr val="accent1"/>
                </a:solidFill>
                <a:latin typeface="Sequel 100 Black 45" panose="020B0503050000020004" pitchFamily="34" charset="77"/>
              </a:rPr>
              <a:t>2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333625" algn="l"/>
              </a:tabLst>
            </a:pPr>
            <a:r>
              <a:rPr lang="en-US" sz="1200" noProof="0" dirty="0"/>
              <a:t>Top </a:t>
            </a:r>
            <a:r>
              <a:rPr lang="en-US" sz="1200" dirty="0"/>
              <a:t>s</a:t>
            </a:r>
            <a:r>
              <a:rPr lang="en-US" sz="1200" noProof="0" dirty="0"/>
              <a:t>peed [kph] </a:t>
            </a:r>
            <a:r>
              <a:rPr lang="en-US" sz="1200" noProof="0" dirty="0">
                <a:solidFill>
                  <a:schemeClr val="accent6"/>
                </a:solidFill>
              </a:rPr>
              <a:t>	</a:t>
            </a:r>
            <a:r>
              <a:rPr lang="en-US" sz="1200" noProof="0" dirty="0">
                <a:solidFill>
                  <a:schemeClr val="accent6"/>
                </a:solidFill>
                <a:latin typeface="+mj-lt"/>
              </a:rPr>
              <a:t>195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333625" algn="l"/>
              </a:tabLst>
            </a:pPr>
            <a:r>
              <a:rPr lang="en-US" sz="1200" noProof="0" dirty="0">
                <a:solidFill>
                  <a:schemeClr val="accent6"/>
                </a:solidFill>
              </a:rPr>
              <a:t>0 - 100 km/h [s]  	</a:t>
            </a:r>
            <a:r>
              <a:rPr lang="en-US" sz="1200" noProof="0" dirty="0">
                <a:solidFill>
                  <a:schemeClr val="accent6"/>
                </a:solidFill>
                <a:latin typeface="+mj-lt"/>
              </a:rPr>
              <a:t>10,9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333625" algn="l"/>
              </a:tabLst>
            </a:pPr>
            <a:r>
              <a:rPr lang="en-US" sz="1200" noProof="0" dirty="0">
                <a:solidFill>
                  <a:schemeClr val="accent6"/>
                </a:solidFill>
              </a:rPr>
              <a:t>CO</a:t>
            </a:r>
            <a:r>
              <a:rPr lang="en-US" sz="1200" baseline="-25000" noProof="0" dirty="0">
                <a:solidFill>
                  <a:schemeClr val="accent6"/>
                </a:solidFill>
              </a:rPr>
              <a:t>2</a:t>
            </a:r>
            <a:r>
              <a:rPr lang="en-US" sz="1200" noProof="0" dirty="0">
                <a:solidFill>
                  <a:schemeClr val="accent6"/>
                </a:solidFill>
              </a:rPr>
              <a:t> combined* [g/km]  	</a:t>
            </a:r>
            <a:r>
              <a:rPr lang="en-US" sz="1200" noProof="0" dirty="0">
                <a:solidFill>
                  <a:schemeClr val="accent6"/>
                </a:solidFill>
                <a:latin typeface="+mj-lt"/>
              </a:rPr>
              <a:t>138 – 144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333625" algn="l"/>
              </a:tabLst>
            </a:pPr>
            <a:endParaRPr lang="en-US" sz="1200" dirty="0">
              <a:solidFill>
                <a:schemeClr val="accent6"/>
              </a:solidFill>
              <a:latin typeface="+mj-lt"/>
            </a:endParaRPr>
          </a:p>
          <a:p>
            <a:pPr marL="0" lvl="1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None/>
              <a:tabLst>
                <a:tab pos="2333625" algn="l"/>
              </a:tabLst>
            </a:pPr>
            <a:r>
              <a:rPr lang="en-US" sz="1200" i="1" dirty="0">
                <a:solidFill>
                  <a:schemeClr val="accent6"/>
                </a:solidFill>
              </a:rPr>
              <a:t>* pre-homologation figures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48AC903B-D207-49DD-7B57-AED767DD9AE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34099" y="1872465"/>
            <a:ext cx="609604" cy="609604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B54C8703-3B2A-1DBD-53C0-277ED34308E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34099" y="4096390"/>
            <a:ext cx="609604" cy="609604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F2C13047-611D-EBFB-7603-8D52507ABF1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6067427" y="1872465"/>
            <a:ext cx="609604" cy="609604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8635FB92-D429-4255-576D-F981DC3D2D15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6067427" y="4096390"/>
            <a:ext cx="609604" cy="609604"/>
          </a:xfrm>
          <a:prstGeom prst="rect">
            <a:avLst/>
          </a:prstGeom>
        </p:spPr>
      </p:pic>
      <p:cxnSp>
        <p:nvCxnSpPr>
          <p:cNvPr id="14" name="Connettore diritto 13">
            <a:extLst>
              <a:ext uri="{FF2B5EF4-FFF2-40B4-BE49-F238E27FC236}">
                <a16:creationId xmlns:a16="http://schemas.microsoft.com/office/drawing/2014/main" id="{18E890D8-45A2-12EE-B272-57196E3EC22A}"/>
              </a:ext>
            </a:extLst>
          </p:cNvPr>
          <p:cNvCxnSpPr>
            <a:cxnSpLocks/>
          </p:cNvCxnSpPr>
          <p:nvPr/>
        </p:nvCxnSpPr>
        <p:spPr>
          <a:xfrm>
            <a:off x="834099" y="3657600"/>
            <a:ext cx="1052380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nettore diritto 17">
            <a:extLst>
              <a:ext uri="{FF2B5EF4-FFF2-40B4-BE49-F238E27FC236}">
                <a16:creationId xmlns:a16="http://schemas.microsoft.com/office/drawing/2014/main" id="{6BB0CC0A-D337-6ED7-0799-456CAFF47CCA}"/>
              </a:ext>
            </a:extLst>
          </p:cNvPr>
          <p:cNvCxnSpPr>
            <a:cxnSpLocks/>
          </p:cNvCxnSpPr>
          <p:nvPr/>
        </p:nvCxnSpPr>
        <p:spPr>
          <a:xfrm>
            <a:off x="5762625" y="1419225"/>
            <a:ext cx="0" cy="447675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1896929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4F6EC7-DBF0-73B1-2B42-18B900E05E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>
            <a:extLst>
              <a:ext uri="{FF2B5EF4-FFF2-40B4-BE49-F238E27FC236}">
                <a16:creationId xmlns:a16="http://schemas.microsoft.com/office/drawing/2014/main" id="{7A5F444A-814F-96BD-28DD-E693F4C47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7532" y="1393243"/>
            <a:ext cx="9736933" cy="349702"/>
          </a:xfrm>
        </p:spPr>
        <p:txBody>
          <a:bodyPr/>
          <a:lstStyle/>
          <a:p>
            <a:pPr algn="ctr"/>
            <a:r>
              <a:rPr lang="en-US" noProof="0"/>
              <a:t>Welcome!</a:t>
            </a:r>
          </a:p>
        </p:txBody>
      </p:sp>
      <p:sp>
        <p:nvSpPr>
          <p:cNvPr id="12" name="Segnaposto contenuto 11">
            <a:extLst>
              <a:ext uri="{FF2B5EF4-FFF2-40B4-BE49-F238E27FC236}">
                <a16:creationId xmlns:a16="http://schemas.microsoft.com/office/drawing/2014/main" id="{4714C4E7-EEEF-B0D0-2403-CCF0B7DCE18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227532" y="2214563"/>
            <a:ext cx="9736933" cy="2203286"/>
          </a:xfrm>
        </p:spPr>
        <p:txBody>
          <a:bodyPr/>
          <a:lstStyle/>
          <a:p>
            <a:pPr marL="0" indent="0">
              <a:lnSpc>
                <a:spcPts val="22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600" b="1" noProof="0" dirty="0"/>
              <a:t>Alfa Romeo Tonale </a:t>
            </a:r>
            <a:r>
              <a:rPr lang="en-US" noProof="0" dirty="0"/>
              <a:t>welcomes</a:t>
            </a:r>
            <a:r>
              <a:rPr lang="en-US" sz="1400" b="1" noProof="0" dirty="0"/>
              <a:t> </a:t>
            </a:r>
            <a:r>
              <a:rPr lang="en-US" noProof="0" dirty="0"/>
              <a:t>you to this WBT, aimed to update you about the upcoming news which will let you work even more profitably with this successful model.</a:t>
            </a:r>
          </a:p>
          <a:p>
            <a:pPr marL="0" indent="0">
              <a:lnSpc>
                <a:spcPts val="22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noProof="0" dirty="0"/>
              <a:t>By the way, please note our </a:t>
            </a:r>
            <a:r>
              <a:rPr lang="en-US" sz="1600" b="1" noProof="0" dirty="0"/>
              <a:t>WBT will be divided into 2 parts</a:t>
            </a:r>
            <a:r>
              <a:rPr lang="en-US" noProof="0" dirty="0"/>
              <a:t>, the </a:t>
            </a:r>
            <a:r>
              <a:rPr lang="en-US" sz="1600" b="1" noProof="0" dirty="0"/>
              <a:t>Style news </a:t>
            </a:r>
            <a:r>
              <a:rPr lang="en-US" noProof="0" dirty="0"/>
              <a:t>part being published </a:t>
            </a:r>
            <a:r>
              <a:rPr lang="en-US" sz="1600" b="1" noProof="0" dirty="0"/>
              <a:t>later on</a:t>
            </a:r>
            <a:r>
              <a:rPr lang="en-US" noProof="0" dirty="0"/>
              <a:t>, with official pictures availability.</a:t>
            </a:r>
          </a:p>
          <a:p>
            <a:pPr marL="0" indent="0">
              <a:lnSpc>
                <a:spcPts val="2200"/>
              </a:lnSpc>
              <a:spcBef>
                <a:spcPts val="0"/>
              </a:spcBef>
              <a:spcAft>
                <a:spcPts val="1200"/>
              </a:spcAft>
              <a:buNone/>
            </a:pPr>
            <a:endParaRPr lang="en-US" noProof="0" dirty="0"/>
          </a:p>
          <a:p>
            <a:pPr marL="0" indent="0">
              <a:lnSpc>
                <a:spcPts val="22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600" b="1" noProof="0" dirty="0"/>
              <a:t>Come on, let’s start!</a:t>
            </a: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81A9D4D6-31C3-C893-F073-B4AFC5208100}"/>
              </a:ext>
            </a:extLst>
          </p:cNvPr>
          <p:cNvSpPr txBox="1"/>
          <p:nvPr/>
        </p:nvSpPr>
        <p:spPr>
          <a:xfrm>
            <a:off x="1938754" y="4970693"/>
            <a:ext cx="193629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1971675" algn="l"/>
              </a:tabLst>
            </a:pPr>
            <a:r>
              <a:rPr lang="en-US" sz="1400" noProof="0">
                <a:solidFill>
                  <a:schemeClr val="accent6"/>
                </a:solidFill>
                <a:latin typeface="+mn-lt"/>
              </a:rPr>
              <a:t>Course duration </a:t>
            </a:r>
            <a:r>
              <a:rPr lang="en-US" sz="1400" noProof="0">
                <a:solidFill>
                  <a:schemeClr val="accent6"/>
                </a:solidFill>
                <a:latin typeface="+mj-lt"/>
              </a:rPr>
              <a:t>40’</a:t>
            </a:r>
          </a:p>
        </p:txBody>
      </p:sp>
      <p:pic>
        <p:nvPicPr>
          <p:cNvPr id="24" name="Immagine 23" descr="Immagine che contiene nero, oscurità&#10;&#10;Il contenuto generato dall'IA potrebbe non essere corretto.">
            <a:extLst>
              <a:ext uri="{FF2B5EF4-FFF2-40B4-BE49-F238E27FC236}">
                <a16:creationId xmlns:a16="http://schemas.microsoft.com/office/drawing/2014/main" id="{B90532C6-310E-3F9F-47A5-4AE2DAA23F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7360" y="4737260"/>
            <a:ext cx="774642" cy="774642"/>
          </a:xfrm>
          <a:prstGeom prst="rect">
            <a:avLst/>
          </a:prstGeom>
        </p:spPr>
      </p:pic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062CED96-EB60-D937-F0A6-5E6BB4B0F1FF}"/>
              </a:ext>
            </a:extLst>
          </p:cNvPr>
          <p:cNvSpPr txBox="1"/>
          <p:nvPr/>
        </p:nvSpPr>
        <p:spPr>
          <a:xfrm>
            <a:off x="9069724" y="4970693"/>
            <a:ext cx="1894741" cy="307777"/>
          </a:xfrm>
          <a:prstGeom prst="rect">
            <a:avLst/>
          </a:prstGeom>
          <a:noFill/>
        </p:spPr>
        <p:txBody>
          <a:bodyPr wrap="square" lIns="72000" rIns="72000">
            <a:spAutoFit/>
          </a:bodyPr>
          <a:lstStyle/>
          <a:p>
            <a:pPr>
              <a:tabLst>
                <a:tab pos="1971675" algn="l"/>
              </a:tabLst>
            </a:pPr>
            <a:r>
              <a:rPr lang="en-US" sz="1400" noProof="0">
                <a:solidFill>
                  <a:schemeClr val="accent6"/>
                </a:solidFill>
                <a:latin typeface="+mn-lt"/>
              </a:rPr>
              <a:t>Passing score </a:t>
            </a:r>
            <a:r>
              <a:rPr lang="en-US" sz="1400" noProof="0">
                <a:solidFill>
                  <a:schemeClr val="accent6"/>
                </a:solidFill>
                <a:latin typeface="+mj-lt"/>
              </a:rPr>
              <a:t>80%</a:t>
            </a:r>
          </a:p>
        </p:txBody>
      </p:sp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67436F01-AF27-6CA6-1143-2DC6C40B8C07}"/>
              </a:ext>
            </a:extLst>
          </p:cNvPr>
          <p:cNvSpPr txBox="1"/>
          <p:nvPr/>
        </p:nvSpPr>
        <p:spPr>
          <a:xfrm>
            <a:off x="5311834" y="4970693"/>
            <a:ext cx="23557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noProof="0">
                <a:solidFill>
                  <a:schemeClr val="accent6"/>
                </a:solidFill>
                <a:latin typeface="+mn-lt"/>
              </a:rPr>
              <a:t>Final test </a:t>
            </a:r>
            <a:r>
              <a:rPr lang="en-US" sz="1400" noProof="0">
                <a:solidFill>
                  <a:schemeClr val="accent6"/>
                </a:solidFill>
                <a:latin typeface="+mj-lt"/>
              </a:rPr>
              <a:t>10 questions</a:t>
            </a:r>
          </a:p>
        </p:txBody>
      </p:sp>
      <p:pic>
        <p:nvPicPr>
          <p:cNvPr id="27" name="Immagine 26">
            <a:extLst>
              <a:ext uri="{FF2B5EF4-FFF2-40B4-BE49-F238E27FC236}">
                <a16:creationId xmlns:a16="http://schemas.microsoft.com/office/drawing/2014/main" id="{42E9F08B-8CF1-39B2-A341-44F31066C82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720944" y="4829136"/>
            <a:ext cx="590890" cy="590890"/>
          </a:xfrm>
          <a:prstGeom prst="rect">
            <a:avLst/>
          </a:prstGeom>
        </p:spPr>
      </p:pic>
      <p:pic>
        <p:nvPicPr>
          <p:cNvPr id="28" name="Immagine 27">
            <a:extLst>
              <a:ext uri="{FF2B5EF4-FFF2-40B4-BE49-F238E27FC236}">
                <a16:creationId xmlns:a16="http://schemas.microsoft.com/office/drawing/2014/main" id="{3F780FEF-8AB3-4A2D-245D-0342392BD05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8316950" y="4800581"/>
            <a:ext cx="648000" cy="64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807458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276E59-BDAD-65F6-1088-834E224BB7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C073038-F723-61D4-BA68-5AA2FA16E6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9324" y="833676"/>
            <a:ext cx="10235141" cy="349702"/>
          </a:xfrm>
        </p:spPr>
        <p:txBody>
          <a:bodyPr/>
          <a:lstStyle/>
          <a:p>
            <a:r>
              <a:rPr lang="en-US" noProof="0"/>
              <a:t>Powertrain line-up – 1.5 </a:t>
            </a:r>
            <a:r>
              <a:rPr lang="en-US" noProof="0" err="1"/>
              <a:t>Ibrida</a:t>
            </a:r>
            <a:r>
              <a:rPr lang="en-US" noProof="0"/>
              <a:t> 175 hp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029709D-0015-9806-130D-13D1F4200407}"/>
              </a:ext>
            </a:extLst>
          </p:cNvPr>
          <p:cNvSpPr txBox="1">
            <a:spLocks/>
          </p:cNvSpPr>
          <p:nvPr/>
        </p:nvSpPr>
        <p:spPr>
          <a:xfrm>
            <a:off x="1510378" y="1637034"/>
            <a:ext cx="3709320" cy="1533946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3590925" algn="l"/>
              </a:tabLst>
            </a:pPr>
            <a:r>
              <a:rPr lang="en-US" sz="1600" cap="all" spc="3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Architecture</a:t>
            </a:r>
            <a:endParaRPr lang="en-US" sz="1600" b="1" noProof="0">
              <a:solidFill>
                <a:schemeClr val="accent1"/>
              </a:solidFill>
            </a:endParaRP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419350" algn="l"/>
              </a:tabLst>
            </a:pPr>
            <a:r>
              <a:rPr lang="en-US" sz="1200" noProof="0">
                <a:solidFill>
                  <a:schemeClr val="accent6"/>
                </a:solidFill>
              </a:rPr>
              <a:t>Drive type 	</a:t>
            </a:r>
            <a:r>
              <a:rPr lang="en-US" sz="1200" noProof="0">
                <a:solidFill>
                  <a:schemeClr val="accent6"/>
                </a:solidFill>
                <a:latin typeface="+mj-lt"/>
              </a:rPr>
              <a:t>FWD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419350" algn="l"/>
              </a:tabLst>
            </a:pPr>
            <a:r>
              <a:rPr lang="en-US" sz="1200" noProof="0">
                <a:solidFill>
                  <a:schemeClr val="accent6"/>
                </a:solidFill>
              </a:rPr>
              <a:t>Fuel type 	</a:t>
            </a:r>
            <a:r>
              <a:rPr lang="en-US" sz="1200" noProof="0">
                <a:solidFill>
                  <a:schemeClr val="accent6"/>
                </a:solidFill>
                <a:latin typeface="+mj-lt"/>
              </a:rPr>
              <a:t>Gasoline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419350" algn="l"/>
              </a:tabLst>
            </a:pPr>
            <a:r>
              <a:rPr lang="en-US" sz="1200" noProof="0">
                <a:solidFill>
                  <a:schemeClr val="accent6"/>
                </a:solidFill>
              </a:rPr>
              <a:t>Electrification type	</a:t>
            </a:r>
            <a:r>
              <a:rPr lang="en-US" sz="1200" noProof="0">
                <a:solidFill>
                  <a:schemeClr val="accent6"/>
                </a:solidFill>
                <a:latin typeface="+mj-lt"/>
              </a:rPr>
              <a:t>Hybrid 48V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419350" algn="l"/>
              </a:tabLst>
            </a:pPr>
            <a:r>
              <a:rPr lang="en-US" sz="1200" noProof="0">
                <a:solidFill>
                  <a:schemeClr val="accent6"/>
                </a:solidFill>
              </a:rPr>
              <a:t>Number of cylinders	</a:t>
            </a:r>
            <a:r>
              <a:rPr lang="en-US" sz="1200" noProof="0">
                <a:solidFill>
                  <a:schemeClr val="accent6"/>
                </a:solidFill>
                <a:latin typeface="+mj-lt"/>
              </a:rPr>
              <a:t>4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1CC29CB-3400-F63E-17E9-D80E7479861F}"/>
              </a:ext>
            </a:extLst>
          </p:cNvPr>
          <p:cNvSpPr txBox="1">
            <a:spLocks/>
          </p:cNvSpPr>
          <p:nvPr/>
        </p:nvSpPr>
        <p:spPr>
          <a:xfrm>
            <a:off x="6651360" y="1685960"/>
            <a:ext cx="4921511" cy="208948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3590925" algn="l"/>
              </a:tabLst>
            </a:pPr>
            <a:r>
              <a:rPr lang="en-US" sz="1600" cap="all" spc="300" noProof="0" dirty="0">
                <a:solidFill>
                  <a:schemeClr val="accent1"/>
                </a:solidFill>
                <a:latin typeface="Sequel 100 Black 45" panose="020B0503050000020004" pitchFamily="34" charset="77"/>
              </a:rPr>
              <a:t>Engine features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419350" algn="l"/>
              </a:tabLst>
            </a:pPr>
            <a:r>
              <a:rPr lang="en-US" sz="1200" noProof="0" dirty="0">
                <a:solidFill>
                  <a:schemeClr val="accent6"/>
                </a:solidFill>
              </a:rPr>
              <a:t>Cubic capacity (cm</a:t>
            </a:r>
            <a:r>
              <a:rPr lang="en-US" sz="1200" baseline="30000" noProof="0" dirty="0">
                <a:solidFill>
                  <a:schemeClr val="accent6"/>
                </a:solidFill>
              </a:rPr>
              <a:t>3</a:t>
            </a:r>
            <a:r>
              <a:rPr lang="en-US" sz="1200" noProof="0" dirty="0">
                <a:solidFill>
                  <a:schemeClr val="accent6"/>
                </a:solidFill>
              </a:rPr>
              <a:t>) 	</a:t>
            </a:r>
            <a:r>
              <a:rPr lang="en-US" sz="1200" noProof="0" dirty="0">
                <a:solidFill>
                  <a:schemeClr val="accent6"/>
                </a:solidFill>
                <a:latin typeface="+mj-lt"/>
              </a:rPr>
              <a:t>1469 / 1.5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419350" algn="l"/>
              </a:tabLst>
            </a:pPr>
            <a:r>
              <a:rPr lang="en-US" sz="1200" noProof="0" dirty="0">
                <a:solidFill>
                  <a:schemeClr val="accent6"/>
                </a:solidFill>
              </a:rPr>
              <a:t>Max power combined [</a:t>
            </a:r>
            <a:r>
              <a:rPr lang="en-US" sz="1200" dirty="0">
                <a:solidFill>
                  <a:schemeClr val="accent6"/>
                </a:solidFill>
              </a:rPr>
              <a:t>HP</a:t>
            </a:r>
            <a:r>
              <a:rPr lang="en-US" sz="1200" noProof="0" dirty="0">
                <a:solidFill>
                  <a:schemeClr val="accent6"/>
                </a:solidFill>
              </a:rPr>
              <a:t>/kW] 	</a:t>
            </a:r>
            <a:r>
              <a:rPr lang="en-US" sz="1200" noProof="0" dirty="0">
                <a:solidFill>
                  <a:schemeClr val="accent6"/>
                </a:solidFill>
                <a:latin typeface="+mj-lt"/>
              </a:rPr>
              <a:t>174/128 at 5750 rpm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419350" algn="l"/>
              </a:tabLst>
            </a:pPr>
            <a:r>
              <a:rPr lang="en-US" sz="1200" noProof="0" dirty="0">
                <a:solidFill>
                  <a:schemeClr val="accent6"/>
                </a:solidFill>
              </a:rPr>
              <a:t>Max power ICE [</a:t>
            </a:r>
            <a:r>
              <a:rPr lang="en-US" sz="1200" dirty="0">
                <a:solidFill>
                  <a:schemeClr val="accent6"/>
                </a:solidFill>
              </a:rPr>
              <a:t>HP</a:t>
            </a:r>
            <a:r>
              <a:rPr lang="en-US" sz="1200" noProof="0" dirty="0">
                <a:solidFill>
                  <a:schemeClr val="accent6"/>
                </a:solidFill>
              </a:rPr>
              <a:t>/kW]	</a:t>
            </a:r>
            <a:r>
              <a:rPr lang="en-US" sz="1200" noProof="0" dirty="0">
                <a:solidFill>
                  <a:schemeClr val="accent6"/>
                </a:solidFill>
                <a:latin typeface="+mj-lt"/>
              </a:rPr>
              <a:t>160 / 118 at 5750 rpm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419350" algn="l"/>
              </a:tabLst>
            </a:pPr>
            <a:r>
              <a:rPr lang="en-US" sz="1200" noProof="0" dirty="0">
                <a:solidFill>
                  <a:schemeClr val="accent6"/>
                </a:solidFill>
              </a:rPr>
              <a:t>Max torque ICE [Nm] 	</a:t>
            </a:r>
            <a:r>
              <a:rPr lang="en-US" sz="1200" noProof="0" dirty="0">
                <a:solidFill>
                  <a:schemeClr val="accent6"/>
                </a:solidFill>
                <a:latin typeface="+mj-lt"/>
              </a:rPr>
              <a:t>240 at 1500 rpm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419350" algn="l"/>
              </a:tabLst>
            </a:pPr>
            <a:r>
              <a:rPr lang="en-US" sz="1200" noProof="0" dirty="0">
                <a:solidFill>
                  <a:schemeClr val="accent6"/>
                </a:solidFill>
              </a:rPr>
              <a:t>Max power E-motor [</a:t>
            </a:r>
            <a:r>
              <a:rPr lang="en-US" sz="1200" dirty="0">
                <a:solidFill>
                  <a:schemeClr val="accent6"/>
                </a:solidFill>
              </a:rPr>
              <a:t>HP</a:t>
            </a:r>
            <a:r>
              <a:rPr lang="en-US" sz="1200" noProof="0" dirty="0">
                <a:solidFill>
                  <a:schemeClr val="accent6"/>
                </a:solidFill>
              </a:rPr>
              <a:t>/kW] 	</a:t>
            </a:r>
            <a:r>
              <a:rPr lang="en-US" sz="1200" noProof="0" dirty="0">
                <a:solidFill>
                  <a:schemeClr val="accent6"/>
                </a:solidFill>
                <a:latin typeface="+mj-lt"/>
              </a:rPr>
              <a:t>20/15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419350" algn="l"/>
              </a:tabLst>
            </a:pPr>
            <a:r>
              <a:rPr lang="en-US" sz="1200" noProof="0" dirty="0">
                <a:solidFill>
                  <a:schemeClr val="accent6"/>
                </a:solidFill>
              </a:rPr>
              <a:t>Max torque E-motor [Nm] 	</a:t>
            </a:r>
            <a:r>
              <a:rPr lang="en-US" sz="1200" noProof="0" dirty="0">
                <a:solidFill>
                  <a:schemeClr val="accent6"/>
                </a:solidFill>
                <a:latin typeface="+mj-lt"/>
              </a:rPr>
              <a:t>55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F7B02A7-D55F-7072-0340-E078A7E4B444}"/>
              </a:ext>
            </a:extLst>
          </p:cNvPr>
          <p:cNvSpPr txBox="1">
            <a:spLocks/>
          </p:cNvSpPr>
          <p:nvPr/>
        </p:nvSpPr>
        <p:spPr>
          <a:xfrm>
            <a:off x="1510378" y="4253311"/>
            <a:ext cx="3623597" cy="9814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cap="all" spc="300" noProof="0" dirty="0">
                <a:solidFill>
                  <a:schemeClr val="accent1"/>
                </a:solidFill>
                <a:latin typeface="Sequel 100 Black 45" panose="020B0503050000020004" pitchFamily="34" charset="77"/>
                <a:cs typeface="+mn-cs"/>
              </a:rPr>
              <a:t>Gearbox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419350" algn="l"/>
              </a:tabLst>
            </a:pPr>
            <a:r>
              <a:rPr lang="en-US" sz="1200" noProof="0" dirty="0">
                <a:solidFill>
                  <a:schemeClr val="accent6"/>
                </a:solidFill>
              </a:rPr>
              <a:t>Gearbox type  	</a:t>
            </a:r>
            <a:r>
              <a:rPr lang="en-US" sz="1200" noProof="0" dirty="0">
                <a:solidFill>
                  <a:schemeClr val="accent6"/>
                </a:solidFill>
                <a:latin typeface="+mj-lt"/>
              </a:rPr>
              <a:t>DDCT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419350" algn="l"/>
              </a:tabLst>
            </a:pPr>
            <a:r>
              <a:rPr lang="en-US" sz="1200" noProof="0" dirty="0">
                <a:solidFill>
                  <a:schemeClr val="accent6"/>
                </a:solidFill>
              </a:rPr>
              <a:t>Number of forward gears 	</a:t>
            </a:r>
            <a:r>
              <a:rPr lang="en-US" sz="1200" noProof="0" dirty="0">
                <a:solidFill>
                  <a:schemeClr val="accent6"/>
                </a:solidFill>
                <a:latin typeface="+mj-lt"/>
              </a:rPr>
              <a:t>7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7438F55-1470-6C10-1D35-1283E353983A}"/>
              </a:ext>
            </a:extLst>
          </p:cNvPr>
          <p:cNvSpPr txBox="1">
            <a:spLocks/>
          </p:cNvSpPr>
          <p:nvPr/>
        </p:nvSpPr>
        <p:spPr>
          <a:xfrm>
            <a:off x="6651361" y="4253311"/>
            <a:ext cx="4630340" cy="181684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3590925" algn="l"/>
              </a:tabLst>
            </a:pPr>
            <a:r>
              <a:rPr lang="en-US" sz="1600" cap="all" spc="300" noProof="0" dirty="0">
                <a:solidFill>
                  <a:schemeClr val="accent1"/>
                </a:solidFill>
                <a:latin typeface="Sequel 100 Black 45" panose="020B0503050000020004" pitchFamily="34" charset="77"/>
              </a:rPr>
              <a:t>Performance &amp; CO</a:t>
            </a:r>
            <a:r>
              <a:rPr lang="en-US" sz="1600" cap="all" spc="300" baseline="-25000" noProof="0" dirty="0">
                <a:solidFill>
                  <a:schemeClr val="accent1"/>
                </a:solidFill>
                <a:latin typeface="Sequel 100 Black 45" panose="020B0503050000020004" pitchFamily="34" charset="77"/>
              </a:rPr>
              <a:t>2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419350" algn="l"/>
              </a:tabLst>
            </a:pPr>
            <a:r>
              <a:rPr lang="en-US" sz="1200" noProof="0" dirty="0">
                <a:solidFill>
                  <a:schemeClr val="accent6"/>
                </a:solidFill>
              </a:rPr>
              <a:t>Top speed [kph] 	</a:t>
            </a:r>
            <a:r>
              <a:rPr lang="en-US" sz="1200" noProof="0" dirty="0">
                <a:solidFill>
                  <a:schemeClr val="accent6"/>
                </a:solidFill>
                <a:latin typeface="+mj-lt"/>
              </a:rPr>
              <a:t>212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419350" algn="l"/>
              </a:tabLst>
            </a:pPr>
            <a:r>
              <a:rPr lang="en-US" sz="1200" noProof="0" dirty="0">
                <a:solidFill>
                  <a:schemeClr val="accent6"/>
                </a:solidFill>
              </a:rPr>
              <a:t>0 - 100 km/h [s]  	</a:t>
            </a:r>
            <a:r>
              <a:rPr lang="en-US" sz="1200" noProof="0" dirty="0">
                <a:solidFill>
                  <a:schemeClr val="accent6"/>
                </a:solidFill>
                <a:latin typeface="+mj-lt"/>
              </a:rPr>
              <a:t>8,5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419350" algn="l"/>
              </a:tabLst>
            </a:pPr>
            <a:r>
              <a:rPr lang="en-US" sz="1200" noProof="0" dirty="0">
                <a:solidFill>
                  <a:schemeClr val="accent6"/>
                </a:solidFill>
              </a:rPr>
              <a:t>CO</a:t>
            </a:r>
            <a:r>
              <a:rPr lang="en-US" sz="1200" baseline="-25000" noProof="0" dirty="0">
                <a:solidFill>
                  <a:schemeClr val="accent6"/>
                </a:solidFill>
              </a:rPr>
              <a:t>2</a:t>
            </a:r>
            <a:r>
              <a:rPr lang="en-US" sz="1200" noProof="0" dirty="0">
                <a:solidFill>
                  <a:schemeClr val="accent6"/>
                </a:solidFill>
              </a:rPr>
              <a:t> combined* [g/km]  	</a:t>
            </a:r>
            <a:r>
              <a:rPr lang="en-US" sz="1200" noProof="0" dirty="0">
                <a:solidFill>
                  <a:schemeClr val="accent6"/>
                </a:solidFill>
                <a:latin typeface="+mj-lt"/>
              </a:rPr>
              <a:t>128 – 133</a:t>
            </a:r>
          </a:p>
          <a:p>
            <a:pPr marL="0" lvl="1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None/>
              <a:tabLst>
                <a:tab pos="2419350" algn="l"/>
              </a:tabLst>
            </a:pPr>
            <a:endParaRPr lang="en-US" sz="1200" i="1" dirty="0">
              <a:solidFill>
                <a:schemeClr val="accent6"/>
              </a:solidFill>
              <a:highlight>
                <a:srgbClr val="FFFF00"/>
              </a:highlight>
            </a:endParaRPr>
          </a:p>
          <a:p>
            <a:pPr marL="0" lvl="1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None/>
              <a:tabLst>
                <a:tab pos="2333625" algn="l"/>
              </a:tabLst>
            </a:pPr>
            <a:r>
              <a:rPr lang="en-US" sz="1200" i="1" dirty="0">
                <a:solidFill>
                  <a:schemeClr val="accent6"/>
                </a:solidFill>
              </a:rPr>
              <a:t>* pre-homologation figures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DBE0B66F-C066-05A3-7BB2-DF00B2F4719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34099" y="1655250"/>
            <a:ext cx="609604" cy="609604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2E455EFC-6734-6730-98B5-9853786CA86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34099" y="4253931"/>
            <a:ext cx="609604" cy="609604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42DD29A2-30C6-3B0F-0BF9-880A7EBAEFE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5956033" y="1655250"/>
            <a:ext cx="609604" cy="609604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480D7140-CED0-7886-1F6E-645F4283B15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5956033" y="4253931"/>
            <a:ext cx="609604" cy="609604"/>
          </a:xfrm>
          <a:prstGeom prst="rect">
            <a:avLst/>
          </a:prstGeom>
        </p:spPr>
      </p:pic>
      <p:cxnSp>
        <p:nvCxnSpPr>
          <p:cNvPr id="3" name="Connettore diritto 2">
            <a:extLst>
              <a:ext uri="{FF2B5EF4-FFF2-40B4-BE49-F238E27FC236}">
                <a16:creationId xmlns:a16="http://schemas.microsoft.com/office/drawing/2014/main" id="{2CE3F926-68AB-D147-3D41-972173B97A48}"/>
              </a:ext>
            </a:extLst>
          </p:cNvPr>
          <p:cNvCxnSpPr>
            <a:cxnSpLocks/>
          </p:cNvCxnSpPr>
          <p:nvPr/>
        </p:nvCxnSpPr>
        <p:spPr>
          <a:xfrm>
            <a:off x="834099" y="3958165"/>
            <a:ext cx="1052380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ttore diritto 7">
            <a:extLst>
              <a:ext uri="{FF2B5EF4-FFF2-40B4-BE49-F238E27FC236}">
                <a16:creationId xmlns:a16="http://schemas.microsoft.com/office/drawing/2014/main" id="{D93BBB57-02F7-C63F-C3C2-960A8DEA76AA}"/>
              </a:ext>
            </a:extLst>
          </p:cNvPr>
          <p:cNvCxnSpPr>
            <a:cxnSpLocks/>
          </p:cNvCxnSpPr>
          <p:nvPr/>
        </p:nvCxnSpPr>
        <p:spPr>
          <a:xfrm>
            <a:off x="5762625" y="1419225"/>
            <a:ext cx="0" cy="447675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4304670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1A416A-7120-5BFE-CDC4-50E968732C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F32D145-BB96-AD7B-9687-E5618BD952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9324" y="833676"/>
            <a:ext cx="10989200" cy="626701"/>
          </a:xfrm>
        </p:spPr>
        <p:txBody>
          <a:bodyPr/>
          <a:lstStyle/>
          <a:p>
            <a:r>
              <a:rPr lang="en-US" noProof="0"/>
              <a:t>Powertrain line-up - 1.3 IBRIDA PLUG-IN Q4 270 hp</a:t>
            </a:r>
            <a:br>
              <a:rPr lang="en-US" noProof="0"/>
            </a:br>
            <a:endParaRPr lang="en-US" noProof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F9ED3A1-6DF2-C196-0151-A5D3EC827C95}"/>
              </a:ext>
            </a:extLst>
          </p:cNvPr>
          <p:cNvSpPr txBox="1">
            <a:spLocks/>
          </p:cNvSpPr>
          <p:nvPr/>
        </p:nvSpPr>
        <p:spPr>
          <a:xfrm>
            <a:off x="1510378" y="1638891"/>
            <a:ext cx="4058840" cy="153548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3590925" algn="l"/>
              </a:tabLst>
            </a:pPr>
            <a:r>
              <a:rPr lang="en-US" sz="1600" cap="all" spc="3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Architecture</a:t>
            </a:r>
            <a:endParaRPr lang="en-US" sz="1600" b="1" noProof="0">
              <a:solidFill>
                <a:schemeClr val="accent1"/>
              </a:solidFill>
            </a:endParaRP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419350" algn="l"/>
              </a:tabLst>
            </a:pPr>
            <a:r>
              <a:rPr lang="en-US" sz="1200" noProof="0">
                <a:solidFill>
                  <a:schemeClr val="accent6"/>
                </a:solidFill>
              </a:rPr>
              <a:t>Drive type 	</a:t>
            </a:r>
            <a:r>
              <a:rPr lang="en-US" sz="1200" noProof="0" err="1">
                <a:solidFill>
                  <a:schemeClr val="accent6"/>
                </a:solidFill>
                <a:latin typeface="+mj-lt"/>
              </a:rPr>
              <a:t>eAWD</a:t>
            </a:r>
            <a:endParaRPr lang="en-US" sz="1200" noProof="0">
              <a:solidFill>
                <a:schemeClr val="accent6"/>
              </a:solidFill>
              <a:latin typeface="+mj-lt"/>
            </a:endParaRP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419350" algn="l"/>
              </a:tabLst>
            </a:pPr>
            <a:r>
              <a:rPr lang="en-US" sz="1200" noProof="0">
                <a:solidFill>
                  <a:schemeClr val="accent6"/>
                </a:solidFill>
              </a:rPr>
              <a:t>Fuel type 	</a:t>
            </a:r>
            <a:r>
              <a:rPr lang="en-US" sz="1200" noProof="0">
                <a:solidFill>
                  <a:schemeClr val="accent6"/>
                </a:solidFill>
                <a:latin typeface="+mj-lt"/>
              </a:rPr>
              <a:t>Gasoline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419350" algn="l"/>
              </a:tabLst>
            </a:pPr>
            <a:r>
              <a:rPr lang="en-US" sz="1200" noProof="0">
                <a:solidFill>
                  <a:schemeClr val="accent6"/>
                </a:solidFill>
              </a:rPr>
              <a:t>Electrification type	</a:t>
            </a:r>
            <a:r>
              <a:rPr lang="en-US" sz="1200" noProof="0">
                <a:solidFill>
                  <a:schemeClr val="accent6"/>
                </a:solidFill>
                <a:latin typeface="+mj-lt"/>
              </a:rPr>
              <a:t>Plug-In Hybrid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419350" algn="l"/>
              </a:tabLst>
            </a:pPr>
            <a:r>
              <a:rPr lang="en-US" sz="1200" noProof="0">
                <a:solidFill>
                  <a:schemeClr val="accent6"/>
                </a:solidFill>
              </a:rPr>
              <a:t>Number of cylinders	</a:t>
            </a:r>
            <a:r>
              <a:rPr lang="en-US" sz="1200" noProof="0">
                <a:solidFill>
                  <a:schemeClr val="accent6"/>
                </a:solidFill>
                <a:latin typeface="+mj-lt"/>
              </a:rPr>
              <a:t>4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9F9D5B9-26DD-977A-A231-28C60F591079}"/>
              </a:ext>
            </a:extLst>
          </p:cNvPr>
          <p:cNvSpPr txBox="1">
            <a:spLocks/>
          </p:cNvSpPr>
          <p:nvPr/>
        </p:nvSpPr>
        <p:spPr>
          <a:xfrm>
            <a:off x="6651360" y="1687817"/>
            <a:ext cx="4921511" cy="208948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3590925" algn="l"/>
              </a:tabLst>
            </a:pPr>
            <a:r>
              <a:rPr lang="en-US" sz="1600" cap="all" spc="300" noProof="0" dirty="0">
                <a:solidFill>
                  <a:schemeClr val="accent1"/>
                </a:solidFill>
                <a:latin typeface="Sequel 100 Black 45" panose="020B0503050000020004" pitchFamily="34" charset="77"/>
              </a:rPr>
              <a:t>Engine features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419350" algn="l"/>
              </a:tabLst>
            </a:pPr>
            <a:r>
              <a:rPr lang="en-US" sz="1200" noProof="0" dirty="0">
                <a:solidFill>
                  <a:schemeClr val="accent6"/>
                </a:solidFill>
              </a:rPr>
              <a:t>Cubic capacity (cm</a:t>
            </a:r>
            <a:r>
              <a:rPr lang="en-US" sz="1200" baseline="30000" noProof="0" dirty="0">
                <a:solidFill>
                  <a:schemeClr val="accent6"/>
                </a:solidFill>
              </a:rPr>
              <a:t>3</a:t>
            </a:r>
            <a:r>
              <a:rPr lang="en-US" sz="1200" noProof="0" dirty="0">
                <a:solidFill>
                  <a:schemeClr val="accent6"/>
                </a:solidFill>
              </a:rPr>
              <a:t>) 	</a:t>
            </a:r>
            <a:r>
              <a:rPr lang="en-US" sz="1200" noProof="0" dirty="0">
                <a:solidFill>
                  <a:schemeClr val="accent6"/>
                </a:solidFill>
                <a:latin typeface="+mj-lt"/>
              </a:rPr>
              <a:t>1332 / 1.3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419350" algn="l"/>
              </a:tabLst>
            </a:pPr>
            <a:r>
              <a:rPr lang="en-US" sz="1200" noProof="0" dirty="0">
                <a:solidFill>
                  <a:schemeClr val="accent6"/>
                </a:solidFill>
              </a:rPr>
              <a:t>Max power combined [</a:t>
            </a:r>
            <a:r>
              <a:rPr lang="en-US" sz="1200" dirty="0">
                <a:solidFill>
                  <a:schemeClr val="accent6"/>
                </a:solidFill>
              </a:rPr>
              <a:t>HP</a:t>
            </a:r>
            <a:r>
              <a:rPr lang="en-US" sz="1200" noProof="0" dirty="0">
                <a:solidFill>
                  <a:schemeClr val="accent6"/>
                </a:solidFill>
              </a:rPr>
              <a:t>/kW] 	</a:t>
            </a:r>
            <a:r>
              <a:rPr lang="en-US" sz="1200" noProof="0" dirty="0">
                <a:solidFill>
                  <a:schemeClr val="accent6"/>
                </a:solidFill>
                <a:latin typeface="+mj-lt"/>
              </a:rPr>
              <a:t>268/197 at 5750 rpm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419350" algn="l"/>
              </a:tabLst>
            </a:pPr>
            <a:r>
              <a:rPr lang="en-US" sz="1200" noProof="0" dirty="0">
                <a:solidFill>
                  <a:schemeClr val="accent6"/>
                </a:solidFill>
              </a:rPr>
              <a:t>Max power ICE [</a:t>
            </a:r>
            <a:r>
              <a:rPr lang="en-US" sz="1200" dirty="0">
                <a:solidFill>
                  <a:schemeClr val="accent6"/>
                </a:solidFill>
              </a:rPr>
              <a:t>HP</a:t>
            </a:r>
            <a:r>
              <a:rPr lang="en-US" sz="1200" noProof="0" dirty="0">
                <a:solidFill>
                  <a:schemeClr val="accent6"/>
                </a:solidFill>
              </a:rPr>
              <a:t>/kW]	</a:t>
            </a:r>
            <a:r>
              <a:rPr lang="en-US" sz="1200" noProof="0" dirty="0">
                <a:solidFill>
                  <a:schemeClr val="accent6"/>
                </a:solidFill>
                <a:latin typeface="+mj-lt"/>
              </a:rPr>
              <a:t>150 / 110 at 5750 rpm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419350" algn="l"/>
              </a:tabLst>
            </a:pPr>
            <a:r>
              <a:rPr lang="en-US" sz="1200" noProof="0" dirty="0">
                <a:solidFill>
                  <a:schemeClr val="accent6"/>
                </a:solidFill>
              </a:rPr>
              <a:t>Max torque ICE [Nm] 	</a:t>
            </a:r>
            <a:r>
              <a:rPr lang="en-US" sz="1200" noProof="0" dirty="0">
                <a:solidFill>
                  <a:schemeClr val="accent6"/>
                </a:solidFill>
                <a:latin typeface="+mj-lt"/>
              </a:rPr>
              <a:t>270 at 1800 rpm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419350" algn="l"/>
              </a:tabLst>
            </a:pPr>
            <a:r>
              <a:rPr lang="en-US" sz="1200" noProof="0" dirty="0">
                <a:solidFill>
                  <a:schemeClr val="accent6"/>
                </a:solidFill>
              </a:rPr>
              <a:t>Max power E-motor [</a:t>
            </a:r>
            <a:r>
              <a:rPr lang="en-US" sz="1200" dirty="0">
                <a:solidFill>
                  <a:schemeClr val="accent6"/>
                </a:solidFill>
              </a:rPr>
              <a:t>HP</a:t>
            </a:r>
            <a:r>
              <a:rPr lang="en-US" sz="1200" noProof="0" dirty="0">
                <a:solidFill>
                  <a:schemeClr val="accent6"/>
                </a:solidFill>
              </a:rPr>
              <a:t>/kW] 	</a:t>
            </a:r>
            <a:r>
              <a:rPr lang="en-US" sz="1200" noProof="0" dirty="0">
                <a:solidFill>
                  <a:schemeClr val="accent6"/>
                </a:solidFill>
                <a:latin typeface="+mj-lt"/>
              </a:rPr>
              <a:t>128/94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419350" algn="l"/>
              </a:tabLst>
            </a:pPr>
            <a:r>
              <a:rPr lang="en-US" sz="1200" noProof="0" dirty="0">
                <a:solidFill>
                  <a:schemeClr val="accent6"/>
                </a:solidFill>
              </a:rPr>
              <a:t>Max torque E-motor [Nm] 	</a:t>
            </a:r>
            <a:r>
              <a:rPr lang="en-US" sz="1200" noProof="0" dirty="0">
                <a:solidFill>
                  <a:schemeClr val="accent6"/>
                </a:solidFill>
                <a:latin typeface="+mj-lt"/>
              </a:rPr>
              <a:t>250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63B840C-8568-5510-D61A-88354069932D}"/>
              </a:ext>
            </a:extLst>
          </p:cNvPr>
          <p:cNvSpPr txBox="1">
            <a:spLocks/>
          </p:cNvSpPr>
          <p:nvPr/>
        </p:nvSpPr>
        <p:spPr>
          <a:xfrm>
            <a:off x="1510378" y="4226796"/>
            <a:ext cx="3623597" cy="98148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cap="all" spc="300" noProof="0" dirty="0">
                <a:solidFill>
                  <a:schemeClr val="accent1"/>
                </a:solidFill>
                <a:latin typeface="Sequel 100 Black 45" panose="020B0503050000020004" pitchFamily="34" charset="77"/>
                <a:cs typeface="+mn-cs"/>
              </a:rPr>
              <a:t>Gearbox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 dirty="0">
                <a:solidFill>
                  <a:schemeClr val="accent6"/>
                </a:solidFill>
              </a:rPr>
              <a:t>Gearbox type  	</a:t>
            </a:r>
            <a:r>
              <a:rPr lang="en-US" sz="1200" noProof="0" dirty="0">
                <a:solidFill>
                  <a:schemeClr val="accent6"/>
                </a:solidFill>
                <a:latin typeface="+mj-lt"/>
              </a:rPr>
              <a:t>AT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 dirty="0">
                <a:solidFill>
                  <a:schemeClr val="accent6"/>
                </a:solidFill>
              </a:rPr>
              <a:t>Number of forward gears 	</a:t>
            </a:r>
            <a:r>
              <a:rPr lang="en-US" sz="1200" noProof="0" dirty="0">
                <a:solidFill>
                  <a:schemeClr val="accent6"/>
                </a:solidFill>
                <a:latin typeface="+mj-lt"/>
              </a:rPr>
              <a:t>6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8E71750-D268-3CDC-42DB-A91F3BEA2446}"/>
              </a:ext>
            </a:extLst>
          </p:cNvPr>
          <p:cNvSpPr txBox="1">
            <a:spLocks/>
          </p:cNvSpPr>
          <p:nvPr/>
        </p:nvSpPr>
        <p:spPr>
          <a:xfrm>
            <a:off x="6651361" y="4226796"/>
            <a:ext cx="4630340" cy="181094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3590925" algn="l"/>
              </a:tabLst>
            </a:pPr>
            <a:r>
              <a:rPr lang="en-US" sz="1600" cap="all" spc="300" noProof="0" dirty="0">
                <a:solidFill>
                  <a:schemeClr val="accent1"/>
                </a:solidFill>
                <a:latin typeface="Sequel 100 Black 45" panose="020B0503050000020004" pitchFamily="34" charset="77"/>
              </a:rPr>
              <a:t>Performance &amp; CO</a:t>
            </a:r>
            <a:r>
              <a:rPr lang="en-US" sz="1600" cap="all" spc="300" baseline="-25000" noProof="0" dirty="0">
                <a:solidFill>
                  <a:schemeClr val="accent1"/>
                </a:solidFill>
                <a:latin typeface="Sequel 100 Black 45" panose="020B0503050000020004" pitchFamily="34" charset="77"/>
              </a:rPr>
              <a:t>2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419350" algn="l"/>
              </a:tabLst>
            </a:pPr>
            <a:r>
              <a:rPr lang="en-US" sz="1200" noProof="0" dirty="0">
                <a:solidFill>
                  <a:schemeClr val="accent6"/>
                </a:solidFill>
              </a:rPr>
              <a:t>Top speed [kph] 	</a:t>
            </a:r>
            <a:r>
              <a:rPr lang="en-US" sz="1200" noProof="0" dirty="0">
                <a:solidFill>
                  <a:schemeClr val="accent6"/>
                </a:solidFill>
                <a:latin typeface="+mj-lt"/>
              </a:rPr>
              <a:t>195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419350" algn="l"/>
              </a:tabLst>
            </a:pPr>
            <a:r>
              <a:rPr lang="en-US" sz="1200" noProof="0" dirty="0">
                <a:solidFill>
                  <a:schemeClr val="accent6"/>
                </a:solidFill>
              </a:rPr>
              <a:t>0 - 100 km/h [s]  	</a:t>
            </a:r>
            <a:r>
              <a:rPr lang="en-US" sz="1200" noProof="0" dirty="0">
                <a:solidFill>
                  <a:schemeClr val="accent6"/>
                </a:solidFill>
                <a:latin typeface="+mj-lt"/>
              </a:rPr>
              <a:t>6,6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419350" algn="l"/>
              </a:tabLst>
            </a:pPr>
            <a:r>
              <a:rPr lang="en-US" sz="1200" noProof="0" dirty="0">
                <a:solidFill>
                  <a:schemeClr val="accent6"/>
                </a:solidFill>
              </a:rPr>
              <a:t>CO</a:t>
            </a:r>
            <a:r>
              <a:rPr lang="en-US" sz="1200" baseline="-25000" noProof="0" dirty="0">
                <a:solidFill>
                  <a:schemeClr val="accent6"/>
                </a:solidFill>
              </a:rPr>
              <a:t>2</a:t>
            </a:r>
            <a:r>
              <a:rPr lang="en-US" sz="1200" noProof="0" dirty="0">
                <a:solidFill>
                  <a:schemeClr val="accent6"/>
                </a:solidFill>
              </a:rPr>
              <a:t> combined* [g/km]  	</a:t>
            </a:r>
            <a:r>
              <a:rPr lang="en-US" sz="1200" noProof="0" dirty="0">
                <a:solidFill>
                  <a:schemeClr val="accent6"/>
                </a:solidFill>
                <a:latin typeface="+mj-lt"/>
              </a:rPr>
              <a:t>77-83</a:t>
            </a:r>
          </a:p>
          <a:p>
            <a:pPr marL="180975" lvl="1" indent="-1809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419350" algn="l"/>
              </a:tabLst>
            </a:pPr>
            <a:r>
              <a:rPr lang="en-US" sz="1200" noProof="0" dirty="0">
                <a:solidFill>
                  <a:schemeClr val="accent6"/>
                </a:solidFill>
              </a:rPr>
              <a:t>EV range WLTP combined* [km]	</a:t>
            </a:r>
            <a:r>
              <a:rPr lang="en-US" sz="1200" noProof="0" dirty="0">
                <a:solidFill>
                  <a:schemeClr val="accent6"/>
                </a:solidFill>
                <a:latin typeface="+mj-lt"/>
              </a:rPr>
              <a:t>58</a:t>
            </a:r>
            <a:r>
              <a:rPr lang="en-US" sz="1200" noProof="0" dirty="0">
                <a:solidFill>
                  <a:schemeClr val="accent6"/>
                </a:solidFill>
              </a:rPr>
              <a:t> </a:t>
            </a:r>
            <a:r>
              <a:rPr lang="en-US" sz="1200" noProof="0" dirty="0">
                <a:solidFill>
                  <a:schemeClr val="accent6"/>
                </a:solidFill>
                <a:latin typeface="+mj-lt"/>
              </a:rPr>
              <a:t>– 61</a:t>
            </a:r>
            <a:endParaRPr lang="en-US" sz="1200" dirty="0">
              <a:solidFill>
                <a:schemeClr val="accent6"/>
              </a:solidFill>
              <a:latin typeface="+mj-lt"/>
            </a:endParaRPr>
          </a:p>
          <a:p>
            <a:pPr marL="0" lvl="1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None/>
              <a:tabLst>
                <a:tab pos="2419350" algn="l"/>
              </a:tabLst>
            </a:pPr>
            <a:r>
              <a:rPr lang="en-US" sz="1200" i="1" dirty="0">
                <a:solidFill>
                  <a:schemeClr val="accent6"/>
                </a:solidFill>
              </a:rPr>
              <a:t>* pre-homologation figures</a:t>
            </a:r>
            <a:endParaRPr lang="en-US" sz="1200" noProof="0" dirty="0">
              <a:solidFill>
                <a:schemeClr val="accent6"/>
              </a:solidFill>
              <a:latin typeface="+mj-lt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DA9B47EB-F243-86FC-7776-64FA464DCB2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34099" y="1657107"/>
            <a:ext cx="609604" cy="609604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97EF67C2-9F76-7D6A-2E4B-C4D165572CB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34099" y="4227416"/>
            <a:ext cx="609604" cy="609604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806B8552-E016-A86F-829D-341BAD9D450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5956033" y="1657107"/>
            <a:ext cx="609604" cy="609604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9A13C662-8A49-D64E-7293-8E44737DAC2E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5956033" y="4227416"/>
            <a:ext cx="609604" cy="609604"/>
          </a:xfrm>
          <a:prstGeom prst="rect">
            <a:avLst/>
          </a:prstGeom>
        </p:spPr>
      </p:pic>
      <p:cxnSp>
        <p:nvCxnSpPr>
          <p:cNvPr id="3" name="Connettore diritto 2">
            <a:extLst>
              <a:ext uri="{FF2B5EF4-FFF2-40B4-BE49-F238E27FC236}">
                <a16:creationId xmlns:a16="http://schemas.microsoft.com/office/drawing/2014/main" id="{3CDD8DF6-BD30-0F9A-78FB-0913992B58EF}"/>
              </a:ext>
            </a:extLst>
          </p:cNvPr>
          <p:cNvCxnSpPr>
            <a:cxnSpLocks/>
          </p:cNvCxnSpPr>
          <p:nvPr/>
        </p:nvCxnSpPr>
        <p:spPr>
          <a:xfrm>
            <a:off x="834099" y="4077011"/>
            <a:ext cx="1052380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ttore diritto 7">
            <a:extLst>
              <a:ext uri="{FF2B5EF4-FFF2-40B4-BE49-F238E27FC236}">
                <a16:creationId xmlns:a16="http://schemas.microsoft.com/office/drawing/2014/main" id="{2022073D-6C30-8E75-8413-5EDCA917F110}"/>
              </a:ext>
            </a:extLst>
          </p:cNvPr>
          <p:cNvCxnSpPr>
            <a:cxnSpLocks/>
          </p:cNvCxnSpPr>
          <p:nvPr/>
        </p:nvCxnSpPr>
        <p:spPr>
          <a:xfrm>
            <a:off x="5762625" y="1419225"/>
            <a:ext cx="0" cy="447675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116204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C4ED1D-70BB-E1F9-C6E5-FDD66119AB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lfa Romeo Tonale update brings refreshed interior | Autocar">
            <a:extLst>
              <a:ext uri="{FF2B5EF4-FFF2-40B4-BE49-F238E27FC236}">
                <a16:creationId xmlns:a16="http://schemas.microsoft.com/office/drawing/2014/main" id="{1FB9B6DE-04BA-9972-47E2-10F42E24FD9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19" t="8609" r="29108" b="16225"/>
          <a:stretch/>
        </p:blipFill>
        <p:spPr bwMode="auto">
          <a:xfrm>
            <a:off x="5968130" y="1257538"/>
            <a:ext cx="6227826" cy="5600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Segnaposto contenuto 14">
            <a:extLst>
              <a:ext uri="{FF2B5EF4-FFF2-40B4-BE49-F238E27FC236}">
                <a16:creationId xmlns:a16="http://schemas.microsoft.com/office/drawing/2014/main" id="{3BC0CC0C-7928-D3A7-E6B4-B46290B0F16C}"/>
              </a:ext>
            </a:extLst>
          </p:cNvPr>
          <p:cNvSpPr txBox="1">
            <a:spLocks/>
          </p:cNvSpPr>
          <p:nvPr/>
        </p:nvSpPr>
        <p:spPr>
          <a:xfrm>
            <a:off x="506169" y="2582955"/>
            <a:ext cx="5293500" cy="2736702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>
            <a:sp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it-IT" sz="1200" kern="1200" dirty="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ts val="2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noProof="0" dirty="0"/>
              <a:t>Even though already introduced in 2025, the </a:t>
            </a:r>
            <a:r>
              <a:rPr lang="en-US" sz="1600" b="1" dirty="0"/>
              <a:t>new rotary </a:t>
            </a:r>
            <a:r>
              <a:rPr lang="en-US" noProof="0" dirty="0"/>
              <a:t>shifter deserves a closer look, since it allows for a </a:t>
            </a:r>
            <a:r>
              <a:rPr lang="en-US" sz="1600" b="1" dirty="0"/>
              <a:t>fresher and more technological look </a:t>
            </a:r>
            <a:r>
              <a:rPr lang="en-US" noProof="0" dirty="0"/>
              <a:t>of the interior.</a:t>
            </a:r>
          </a:p>
          <a:p>
            <a:pPr fontAlgn="auto">
              <a:lnSpc>
                <a:spcPts val="2000"/>
              </a:lnSpc>
              <a:spcBef>
                <a:spcPts val="0"/>
              </a:spcBef>
              <a:spcAft>
                <a:spcPts val="600"/>
              </a:spcAft>
            </a:pPr>
            <a:endParaRPr lang="en-US" dirty="0"/>
          </a:p>
          <a:p>
            <a:pPr fontAlgn="auto">
              <a:lnSpc>
                <a:spcPts val="2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noProof="0" dirty="0"/>
              <a:t>Technically speaking, it </a:t>
            </a:r>
            <a:r>
              <a:rPr lang="en-US" sz="1600" b="1" noProof="0" dirty="0"/>
              <a:t>allows manual shifting </a:t>
            </a:r>
            <a:r>
              <a:rPr lang="en-US" noProof="0" dirty="0"/>
              <a:t>when the paddle shifters (OPT) are equipped:</a:t>
            </a:r>
            <a:endParaRPr lang="en-US" dirty="0"/>
          </a:p>
          <a:p>
            <a:pPr marL="361950" indent="-171450" fontAlgn="auto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dirty="0"/>
              <a:t>AUTOMATIC</a:t>
            </a:r>
          </a:p>
          <a:p>
            <a:pPr marL="361950" indent="-171450" fontAlgn="auto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dirty="0"/>
              <a:t>TEMPORARY MANUAL</a:t>
            </a:r>
          </a:p>
          <a:p>
            <a:pPr marL="361950" indent="-171450" fontAlgn="auto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dirty="0"/>
              <a:t>PERMANENT MANUAL</a:t>
            </a:r>
          </a:p>
        </p:txBody>
      </p:sp>
      <p:sp>
        <p:nvSpPr>
          <p:cNvPr id="8" name="Rounded Rectangle 5">
            <a:extLst>
              <a:ext uri="{FF2B5EF4-FFF2-40B4-BE49-F238E27FC236}">
                <a16:creationId xmlns:a16="http://schemas.microsoft.com/office/drawing/2014/main" id="{636A9E8E-E45C-80E5-409D-10747F0DFE9F}"/>
              </a:ext>
            </a:extLst>
          </p:cNvPr>
          <p:cNvSpPr/>
          <p:nvPr/>
        </p:nvSpPr>
        <p:spPr>
          <a:xfrm>
            <a:off x="506168" y="5749162"/>
            <a:ext cx="2675181" cy="30295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0" rtlCol="0" anchor="ctr">
            <a:spAutoFit/>
          </a:bodyPr>
          <a:lstStyle/>
          <a:p>
            <a:pPr algn="ctr"/>
            <a:r>
              <a:rPr lang="en-US" sz="1400" noProof="0">
                <a:solidFill>
                  <a:schemeClr val="bg1"/>
                </a:solidFill>
                <a:latin typeface="+mj-lt"/>
              </a:rPr>
              <a:t>MODE ACTIVATION</a:t>
            </a:r>
          </a:p>
        </p:txBody>
      </p:sp>
      <p:sp>
        <p:nvSpPr>
          <p:cNvPr id="9" name="CasellaDiTesto 6">
            <a:extLst>
              <a:ext uri="{FF2B5EF4-FFF2-40B4-BE49-F238E27FC236}">
                <a16:creationId xmlns:a16="http://schemas.microsoft.com/office/drawing/2014/main" id="{4B24CA12-2D28-43C1-9470-D2B0A917C443}"/>
              </a:ext>
            </a:extLst>
          </p:cNvPr>
          <p:cNvSpPr txBox="1"/>
          <p:nvPr/>
        </p:nvSpPr>
        <p:spPr>
          <a:xfrm>
            <a:off x="7889735" y="6494155"/>
            <a:ext cx="3796094" cy="241980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>
            <a:spAutoFit/>
          </a:bodyPr>
          <a:lstStyle>
            <a:lvl1pPr marL="0" indent="0" defTabSz="91440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it-IT" sz="1200" dirty="0" smtClean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smtClean="0">
                <a:latin typeface="+mn-lt"/>
              </a:defRPr>
            </a:lvl2pPr>
            <a:lvl3pPr marL="11430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smtClean="0">
                <a:latin typeface="+mn-lt"/>
              </a:defRPr>
            </a:lvl3pPr>
            <a:lvl4pPr marL="16002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smtClean="0">
                <a:latin typeface="+mn-lt"/>
              </a:defRPr>
            </a:lvl4pPr>
            <a:lvl5pPr marL="20574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smtClean="0">
                <a:latin typeface="+mn-lt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9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1100" i="1" noProof="0">
                <a:solidFill>
                  <a:schemeClr val="bg1"/>
                </a:solidFill>
              </a:rPr>
              <a:t>Click the button to see how shifting modes are activated.</a:t>
            </a: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37FB4FA4-AFD6-7277-790D-488CFD91BC2B}"/>
              </a:ext>
            </a:extLst>
          </p:cNvPr>
          <p:cNvSpPr txBox="1">
            <a:spLocks/>
          </p:cNvSpPr>
          <p:nvPr/>
        </p:nvSpPr>
        <p:spPr>
          <a:xfrm>
            <a:off x="506169" y="1927704"/>
            <a:ext cx="4772472" cy="349702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it-IT" sz="2000" kern="1200" cap="all" spc="300" baseline="0" dirty="0">
                <a:solidFill>
                  <a:schemeClr val="accent6"/>
                </a:solidFill>
                <a:latin typeface="Sequel 100 Black 45" panose="020B0503050000020004" pitchFamily="34" charset="77"/>
                <a:ea typeface="+mn-ea"/>
                <a:cs typeface="Arial" panose="020B0604020202020204" pitchFamily="34" charset="0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noProof="0"/>
              <a:t>ROTARY SHIFTER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585DD18F-0F35-F166-AEAE-8C382045B69C}"/>
              </a:ext>
            </a:extLst>
          </p:cNvPr>
          <p:cNvSpPr txBox="1"/>
          <p:nvPr/>
        </p:nvSpPr>
        <p:spPr>
          <a:xfrm>
            <a:off x="506169" y="1672765"/>
            <a:ext cx="334828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spc="3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02 | What’s new</a:t>
            </a:r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D5F95615-A76D-6E1F-2E0A-BDBC347B1C23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6256002" y="6426430"/>
            <a:ext cx="356543" cy="356543"/>
          </a:xfrm>
          <a:prstGeom prst="rect">
            <a:avLst/>
          </a:prstGeom>
        </p:spPr>
      </p:pic>
      <p:pic>
        <p:nvPicPr>
          <p:cNvPr id="13" name="Elemento grafico 12">
            <a:extLst>
              <a:ext uri="{FF2B5EF4-FFF2-40B4-BE49-F238E27FC236}">
                <a16:creationId xmlns:a16="http://schemas.microsoft.com/office/drawing/2014/main" id="{94541338-D18A-6819-BEBE-F9CEE67B358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801572" y="6412706"/>
            <a:ext cx="160880" cy="35654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063175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06759B-33CA-877E-D5DF-4B62421FC8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88BB177-E15F-A4A8-5320-C8470291CE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9324" y="833676"/>
            <a:ext cx="10989200" cy="349702"/>
          </a:xfrm>
        </p:spPr>
        <p:txBody>
          <a:bodyPr/>
          <a:lstStyle/>
          <a:p>
            <a:r>
              <a:rPr lang="en-US" noProof="0"/>
              <a:t>THREE </a:t>
            </a:r>
            <a:r>
              <a:rPr lang="en-US" noProof="0" err="1"/>
              <a:t>SHIFTINg</a:t>
            </a:r>
            <a:r>
              <a:rPr lang="en-US" noProof="0"/>
              <a:t> MODES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A0798F9-3A42-7499-B166-8E16079A4833}"/>
              </a:ext>
            </a:extLst>
          </p:cNvPr>
          <p:cNvSpPr txBox="1">
            <a:spLocks/>
          </p:cNvSpPr>
          <p:nvPr/>
        </p:nvSpPr>
        <p:spPr>
          <a:xfrm>
            <a:off x="1085851" y="1638891"/>
            <a:ext cx="2863980" cy="1533946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3590925" algn="l"/>
              </a:tabLst>
            </a:pPr>
            <a:r>
              <a:rPr lang="en-US" sz="1600" cap="all" spc="300" noProof="0" dirty="0">
                <a:solidFill>
                  <a:schemeClr val="accent1"/>
                </a:solidFill>
                <a:latin typeface="Sequel 100 Black 45" panose="020B0503050000020004" pitchFamily="34" charset="77"/>
              </a:rPr>
              <a:t>AUTOMATIC</a:t>
            </a:r>
            <a:endParaRPr lang="en-US" sz="1600" b="1" noProof="0" dirty="0">
              <a:solidFill>
                <a:schemeClr val="accent1"/>
              </a:solidFill>
            </a:endParaRPr>
          </a:p>
          <a:p>
            <a:pPr marL="0" lvl="1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None/>
              <a:tabLst>
                <a:tab pos="2419350" algn="l"/>
              </a:tabLst>
            </a:pPr>
            <a:r>
              <a:rPr lang="en-US" sz="1200" noProof="0" dirty="0">
                <a:solidFill>
                  <a:schemeClr val="accent6"/>
                </a:solidFill>
              </a:rPr>
              <a:t>Put the rotary in “D” position, the shifting is fully managed in automatic mode and the “D” icon appears on the cluster</a:t>
            </a:r>
            <a:r>
              <a:rPr lang="en-US" sz="1200" dirty="0">
                <a:solidFill>
                  <a:schemeClr val="accent6"/>
                </a:solidFill>
              </a:rPr>
              <a:t> </a:t>
            </a:r>
            <a:r>
              <a:rPr lang="en-US" sz="1200" noProof="0" dirty="0">
                <a:solidFill>
                  <a:schemeClr val="accent6"/>
                </a:solidFill>
              </a:rPr>
              <a:t>display.</a:t>
            </a:r>
            <a:endParaRPr lang="en-US" sz="1200" noProof="0" dirty="0">
              <a:solidFill>
                <a:schemeClr val="accent6"/>
              </a:solidFill>
              <a:latin typeface="+mj-lt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F4BD5CD-533A-1D26-C17E-1696B66AD475}"/>
              </a:ext>
            </a:extLst>
          </p:cNvPr>
          <p:cNvSpPr txBox="1">
            <a:spLocks/>
          </p:cNvSpPr>
          <p:nvPr/>
        </p:nvSpPr>
        <p:spPr>
          <a:xfrm>
            <a:off x="1085851" y="3757506"/>
            <a:ext cx="3731246" cy="41402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3590925" algn="l"/>
              </a:tabLst>
            </a:pPr>
            <a:r>
              <a:rPr lang="en-US" sz="1600" cap="all" spc="300" noProof="0" dirty="0">
                <a:solidFill>
                  <a:schemeClr val="accent1"/>
                </a:solidFill>
                <a:latin typeface="Sequel 100 Black 45" panose="020B0503050000020004" pitchFamily="34" charset="77"/>
              </a:rPr>
              <a:t>PERMANENT MANUAL</a:t>
            </a:r>
            <a:endParaRPr lang="en-US" sz="1200" noProof="0" dirty="0">
              <a:solidFill>
                <a:schemeClr val="accent6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1613516-8658-24D7-C8F8-4B324148DC58}"/>
              </a:ext>
            </a:extLst>
          </p:cNvPr>
          <p:cNvSpPr txBox="1">
            <a:spLocks/>
          </p:cNvSpPr>
          <p:nvPr/>
        </p:nvSpPr>
        <p:spPr>
          <a:xfrm>
            <a:off x="6203746" y="1687817"/>
            <a:ext cx="3675542" cy="208794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cap="all" spc="300" noProof="0" dirty="0">
                <a:solidFill>
                  <a:schemeClr val="accent1"/>
                </a:solidFill>
                <a:latin typeface="Sequel 100 Black 45" panose="020B0503050000020004" pitchFamily="34" charset="77"/>
                <a:cs typeface="+mn-cs"/>
              </a:rPr>
              <a:t>TEMPORARY MANUAL</a:t>
            </a:r>
          </a:p>
          <a:p>
            <a:pPr marL="0" lvl="1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None/>
              <a:tabLst>
                <a:tab pos="2514600" algn="l"/>
              </a:tabLst>
            </a:pPr>
            <a:r>
              <a:rPr lang="en-US" sz="1200" noProof="0" dirty="0">
                <a:solidFill>
                  <a:schemeClr val="accent6"/>
                </a:solidFill>
              </a:rPr>
              <a:t>Use the + or – paddle shifter to change the gear and stay in temporary manual. On the cluster is indicated D + the gear engaged.</a:t>
            </a:r>
          </a:p>
          <a:p>
            <a:pPr marL="0" lvl="1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None/>
              <a:tabLst>
                <a:tab pos="2514600" algn="l"/>
              </a:tabLst>
            </a:pPr>
            <a:r>
              <a:rPr lang="en-US" sz="1200" noProof="0" dirty="0">
                <a:solidFill>
                  <a:schemeClr val="accent6"/>
                </a:solidFill>
              </a:rPr>
              <a:t>After a certain time in which the driver doesn’t change the gear, the vehicle automatically returns in automatic mode.</a:t>
            </a:r>
            <a:endParaRPr lang="en-US" sz="1200" noProof="0" dirty="0">
              <a:solidFill>
                <a:schemeClr val="accent6"/>
              </a:solidFill>
              <a:latin typeface="+mj-lt"/>
            </a:endParaRPr>
          </a:p>
        </p:txBody>
      </p:sp>
      <p:cxnSp>
        <p:nvCxnSpPr>
          <p:cNvPr id="3" name="Connettore diritto 2">
            <a:extLst>
              <a:ext uri="{FF2B5EF4-FFF2-40B4-BE49-F238E27FC236}">
                <a16:creationId xmlns:a16="http://schemas.microsoft.com/office/drawing/2014/main" id="{F83024E6-C0FA-04A6-93E7-031789007192}"/>
              </a:ext>
            </a:extLst>
          </p:cNvPr>
          <p:cNvCxnSpPr>
            <a:cxnSpLocks/>
          </p:cNvCxnSpPr>
          <p:nvPr/>
        </p:nvCxnSpPr>
        <p:spPr>
          <a:xfrm>
            <a:off x="834099" y="3530691"/>
            <a:ext cx="5164196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ttore diritto 7">
            <a:extLst>
              <a:ext uri="{FF2B5EF4-FFF2-40B4-BE49-F238E27FC236}">
                <a16:creationId xmlns:a16="http://schemas.microsoft.com/office/drawing/2014/main" id="{91438D37-2B96-8746-5310-A4395089814B}"/>
              </a:ext>
            </a:extLst>
          </p:cNvPr>
          <p:cNvCxnSpPr>
            <a:cxnSpLocks/>
          </p:cNvCxnSpPr>
          <p:nvPr/>
        </p:nvCxnSpPr>
        <p:spPr>
          <a:xfrm>
            <a:off x="5998295" y="1419225"/>
            <a:ext cx="0" cy="447675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6E877571-9C76-467E-D26E-4D85234DF8F0}"/>
              </a:ext>
            </a:extLst>
          </p:cNvPr>
          <p:cNvSpPr txBox="1"/>
          <p:nvPr/>
        </p:nvSpPr>
        <p:spPr>
          <a:xfrm>
            <a:off x="6198270" y="5397062"/>
            <a:ext cx="43952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dirty="0">
                <a:solidFill>
                  <a:schemeClr val="accent6"/>
                </a:solidFill>
                <a:latin typeface="+mn-lt"/>
              </a:rPr>
              <a:t>Images </a:t>
            </a:r>
            <a:r>
              <a:rPr lang="it-IT" sz="1200" dirty="0" err="1">
                <a:solidFill>
                  <a:schemeClr val="accent6"/>
                </a:solidFill>
                <a:latin typeface="+mn-lt"/>
              </a:rPr>
              <a:t>refer</a:t>
            </a:r>
            <a:r>
              <a:rPr lang="it-IT" sz="1200" dirty="0">
                <a:solidFill>
                  <a:schemeClr val="accent6"/>
                </a:solidFill>
                <a:latin typeface="+mn-lt"/>
              </a:rPr>
              <a:t> to the </a:t>
            </a:r>
            <a:r>
              <a:rPr lang="it-IT" sz="1200" dirty="0" err="1">
                <a:solidFill>
                  <a:schemeClr val="accent6"/>
                </a:solidFill>
                <a:latin typeface="+mn-lt"/>
              </a:rPr>
              <a:t>indications</a:t>
            </a:r>
            <a:r>
              <a:rPr lang="it-IT" sz="1200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it-IT" sz="1200" dirty="0" err="1">
                <a:solidFill>
                  <a:schemeClr val="accent6"/>
                </a:solidFill>
                <a:latin typeface="+mn-lt"/>
              </a:rPr>
              <a:t>diplayed</a:t>
            </a:r>
            <a:r>
              <a:rPr lang="it-IT" sz="1200" dirty="0">
                <a:solidFill>
                  <a:schemeClr val="accent6"/>
                </a:solidFill>
                <a:latin typeface="+mn-lt"/>
              </a:rPr>
              <a:t> in the Tonale cluster</a:t>
            </a:r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31DC4299-D2EC-0A8C-59AD-223D9F3E42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1302" y="2169721"/>
            <a:ext cx="1533739" cy="828791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22B769D9-C0FC-317E-59B3-6EAF9FF8ED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77051" y="2133989"/>
            <a:ext cx="1543265" cy="809738"/>
          </a:xfrm>
          <a:prstGeom prst="rect">
            <a:avLst/>
          </a:prstGeom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1DC6A2A7-5F4F-C08F-5FE2-E4F3C8E312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30527" y="4308885"/>
            <a:ext cx="1562318" cy="819264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07A50FD-CA7E-1400-E496-3ACA2E45C1BC}"/>
              </a:ext>
            </a:extLst>
          </p:cNvPr>
          <p:cNvSpPr txBox="1">
            <a:spLocks/>
          </p:cNvSpPr>
          <p:nvPr/>
        </p:nvSpPr>
        <p:spPr>
          <a:xfrm>
            <a:off x="1085851" y="4171530"/>
            <a:ext cx="2995448" cy="144315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3590925" algn="l"/>
              </a:tabLst>
            </a:pPr>
            <a:r>
              <a:rPr lang="en-US" sz="1200" dirty="0">
                <a:solidFill>
                  <a:schemeClr val="accent6"/>
                </a:solidFill>
              </a:rPr>
              <a:t>Press the + paddle shifter for 2 seconds. On the cluster the indication is M plus the number of the gear currently engaged.</a:t>
            </a:r>
          </a:p>
          <a:p>
            <a:pPr marL="0" lvl="1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3590925" algn="l"/>
              </a:tabLst>
            </a:pPr>
            <a:r>
              <a:rPr lang="en-US" sz="1200" dirty="0">
                <a:solidFill>
                  <a:schemeClr val="accent6"/>
                </a:solidFill>
              </a:rPr>
              <a:t>Press again the + paddle shifter for 2 seconds to go back in automatic mode.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0711769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E19A76-F791-E818-297C-ADC6D2EBD4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>
            <a:extLst>
              <a:ext uri="{FF2B5EF4-FFF2-40B4-BE49-F238E27FC236}">
                <a16:creationId xmlns:a16="http://schemas.microsoft.com/office/drawing/2014/main" id="{E9CBCCBF-0DCA-A4C3-0078-9020CE28AC8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72F4728C-901C-6434-9291-B3AEE2C8ED8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</a:blip>
          <a:srcRect t="11000" b="307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64949F92-ADE4-178D-7184-C9E07E9888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7533" y="1401113"/>
            <a:ext cx="9736933" cy="369332"/>
          </a:xfrm>
        </p:spPr>
        <p:txBody>
          <a:bodyPr/>
          <a:lstStyle/>
          <a:p>
            <a:pPr algn="ctr"/>
            <a:r>
              <a:rPr lang="en-US" noProof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Range evolution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775237B-6D74-0EB8-AECC-9192F48B46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eaLnBrk="1" hangingPunct="1"/>
            <a:fld id="{094274B4-52BF-4BE4-A31A-21EA16AB84C3}" type="slidenum">
              <a:rPr lang="en-US" noProof="0" smtClean="0"/>
              <a:pPr algn="l" eaLnBrk="1" hangingPunct="1"/>
              <a:t>24</a:t>
            </a:fld>
            <a:endParaRPr lang="en-US" noProof="0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6D859188-2851-EF22-9629-8A3650475CAE}"/>
              </a:ext>
            </a:extLst>
          </p:cNvPr>
          <p:cNvSpPr txBox="1"/>
          <p:nvPr/>
        </p:nvSpPr>
        <p:spPr>
          <a:xfrm>
            <a:off x="0" y="2190021"/>
            <a:ext cx="1219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noProof="0">
                <a:solidFill>
                  <a:schemeClr val="bg1"/>
                </a:solidFill>
                <a:latin typeface="+mj-lt"/>
              </a:rPr>
              <a:t>A big piece of news about </a:t>
            </a:r>
            <a:r>
              <a:rPr lang="en-US" noProof="0" err="1">
                <a:solidFill>
                  <a:schemeClr val="bg1"/>
                </a:solidFill>
                <a:latin typeface="+mj-lt"/>
              </a:rPr>
              <a:t>Tonale</a:t>
            </a:r>
            <a:r>
              <a:rPr lang="en-US" noProof="0">
                <a:solidFill>
                  <a:schemeClr val="bg1"/>
                </a:solidFill>
                <a:latin typeface="+mj-lt"/>
              </a:rPr>
              <a:t> is about Lineup… let’s see!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298607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B571AF-F80C-6BE4-55F5-24B2C8B77C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C4130C55-FFA7-1C12-0A75-1D78D5684226}"/>
              </a:ext>
            </a:extLst>
          </p:cNvPr>
          <p:cNvSpPr txBox="1"/>
          <p:nvPr/>
        </p:nvSpPr>
        <p:spPr>
          <a:xfrm>
            <a:off x="4421856" y="946874"/>
            <a:ext cx="334828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spc="3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03 | Range evolution</a:t>
            </a:r>
          </a:p>
        </p:txBody>
      </p:sp>
      <p:sp>
        <p:nvSpPr>
          <p:cNvPr id="25" name="Titolo 4">
            <a:extLst>
              <a:ext uri="{FF2B5EF4-FFF2-40B4-BE49-F238E27FC236}">
                <a16:creationId xmlns:a16="http://schemas.microsoft.com/office/drawing/2014/main" id="{FAE5603C-FC93-259D-C976-7514A01FBD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7532" y="1393243"/>
            <a:ext cx="9736933" cy="349702"/>
          </a:xfrm>
        </p:spPr>
        <p:txBody>
          <a:bodyPr/>
          <a:lstStyle/>
          <a:p>
            <a:pPr algn="ctr"/>
            <a:r>
              <a:rPr lang="en-US" noProof="0"/>
              <a:t>The new Tonale Range… in a nutshell</a:t>
            </a:r>
          </a:p>
        </p:txBody>
      </p:sp>
      <p:sp>
        <p:nvSpPr>
          <p:cNvPr id="26" name="Segnaposto contenuto 14">
            <a:extLst>
              <a:ext uri="{FF2B5EF4-FFF2-40B4-BE49-F238E27FC236}">
                <a16:creationId xmlns:a16="http://schemas.microsoft.com/office/drawing/2014/main" id="{9B090BBC-5233-8B97-F3AD-FC9671DD95B7}"/>
              </a:ext>
            </a:extLst>
          </p:cNvPr>
          <p:cNvSpPr txBox="1">
            <a:spLocks/>
          </p:cNvSpPr>
          <p:nvPr/>
        </p:nvSpPr>
        <p:spPr>
          <a:xfrm>
            <a:off x="1227531" y="2303422"/>
            <a:ext cx="9736933" cy="890043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>
            <a:sp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it-IT" sz="1200" kern="1200" dirty="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ts val="2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noProof="0"/>
              <a:t>As stated before about quality, the new Tonale takes inspiration from </a:t>
            </a:r>
            <a:r>
              <a:rPr lang="en-US" sz="1600" b="1" noProof="0"/>
              <a:t>customers’ (and salesmen’s) inputs, </a:t>
            </a:r>
            <a:r>
              <a:rPr lang="en-US"/>
              <a:t>asking for</a:t>
            </a:r>
            <a:r>
              <a:rPr lang="en-US" sz="1600" b="1" noProof="0"/>
              <a:t> more customization and greater choice</a:t>
            </a:r>
            <a:r>
              <a:rPr lang="en-US" noProof="0"/>
              <a:t>.</a:t>
            </a:r>
          </a:p>
          <a:p>
            <a:pPr fontAlgn="auto">
              <a:lnSpc>
                <a:spcPts val="2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noProof="0"/>
              <a:t>Let’s have a look at a glance. </a:t>
            </a:r>
          </a:p>
        </p:txBody>
      </p:sp>
      <p:pic>
        <p:nvPicPr>
          <p:cNvPr id="6" name="Elemento grafico 5">
            <a:extLst>
              <a:ext uri="{FF2B5EF4-FFF2-40B4-BE49-F238E27FC236}">
                <a16:creationId xmlns:a16="http://schemas.microsoft.com/office/drawing/2014/main" id="{2FA5C51C-159F-F703-D37A-9180BFDC3AD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801572" y="6412706"/>
            <a:ext cx="160880" cy="356542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562D2F33-BB0E-3EEC-7DEE-0C3CF62BBC9C}"/>
              </a:ext>
            </a:extLst>
          </p:cNvPr>
          <p:cNvSpPr txBox="1"/>
          <p:nvPr/>
        </p:nvSpPr>
        <p:spPr>
          <a:xfrm>
            <a:off x="7889735" y="6494155"/>
            <a:ext cx="3796094" cy="241980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>
            <a:spAutoFit/>
          </a:bodyPr>
          <a:lstStyle>
            <a:lvl1pPr marL="0" indent="0" defTabSz="91440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it-IT" sz="1200" dirty="0" smtClean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smtClean="0">
                <a:latin typeface="+mn-lt"/>
              </a:defRPr>
            </a:lvl2pPr>
            <a:lvl3pPr marL="11430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smtClean="0">
                <a:latin typeface="+mn-lt"/>
              </a:defRPr>
            </a:lvl3pPr>
            <a:lvl4pPr marL="16002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smtClean="0">
                <a:latin typeface="+mn-lt"/>
              </a:defRPr>
            </a:lvl4pPr>
            <a:lvl5pPr marL="20574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smtClean="0">
                <a:latin typeface="+mn-lt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9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1100" noProof="0"/>
              <a:t>Click the button to see an overview on the new colors.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C9228FEA-5DA3-C214-EB4B-D8AAE0595DD3}"/>
              </a:ext>
            </a:extLst>
          </p:cNvPr>
          <p:cNvSpPr/>
          <p:nvPr/>
        </p:nvSpPr>
        <p:spPr>
          <a:xfrm>
            <a:off x="1227531" y="3332637"/>
            <a:ext cx="2879870" cy="1944000"/>
          </a:xfrm>
          <a:prstGeom prst="roundRect">
            <a:avLst>
              <a:gd name="adj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t" anchorCtr="0"/>
          <a:lstStyle/>
          <a:p>
            <a:pPr algn="ctr"/>
            <a:r>
              <a:rPr lang="en-US" sz="2000" noProof="0">
                <a:solidFill>
                  <a:schemeClr val="accent6"/>
                </a:solidFill>
                <a:latin typeface="+mj-lt"/>
              </a:rPr>
              <a:t>MORE TRIMS</a:t>
            </a:r>
          </a:p>
          <a:p>
            <a:pPr algn="ctr"/>
            <a:r>
              <a:rPr lang="en-US" sz="2000" noProof="0">
                <a:solidFill>
                  <a:schemeClr val="accent6"/>
                </a:solidFill>
                <a:latin typeface="+mj-lt"/>
              </a:rPr>
              <a:t>+2</a:t>
            </a:r>
          </a:p>
          <a:p>
            <a:pPr algn="ctr"/>
            <a:endParaRPr lang="en-US" sz="1600" noProof="0">
              <a:solidFill>
                <a:schemeClr val="accent6"/>
              </a:solidFill>
            </a:endParaRPr>
          </a:p>
          <a:p>
            <a:pPr algn="ctr"/>
            <a:r>
              <a:rPr lang="en-US" sz="1400" noProof="0">
                <a:solidFill>
                  <a:schemeClr val="accent6"/>
                </a:solidFill>
              </a:rPr>
              <a:t>(4 versions vs 2)</a:t>
            </a:r>
          </a:p>
          <a:p>
            <a:pPr algn="ctr"/>
            <a:endParaRPr lang="en-US" sz="1200" noProof="0">
              <a:solidFill>
                <a:schemeClr val="accent6"/>
              </a:solidFill>
            </a:endParaRPr>
          </a:p>
        </p:txBody>
      </p:sp>
      <p:sp>
        <p:nvSpPr>
          <p:cNvPr id="4" name="Rounded Rectangle 4">
            <a:extLst>
              <a:ext uri="{FF2B5EF4-FFF2-40B4-BE49-F238E27FC236}">
                <a16:creationId xmlns:a16="http://schemas.microsoft.com/office/drawing/2014/main" id="{D29F9C5A-7E2F-E3CC-059A-F55C01876279}"/>
              </a:ext>
            </a:extLst>
          </p:cNvPr>
          <p:cNvSpPr/>
          <p:nvPr/>
        </p:nvSpPr>
        <p:spPr>
          <a:xfrm>
            <a:off x="4678003" y="3332637"/>
            <a:ext cx="2879870" cy="1944000"/>
          </a:xfrm>
          <a:prstGeom prst="roundRect">
            <a:avLst>
              <a:gd name="adj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t" anchorCtr="0"/>
          <a:lstStyle/>
          <a:p>
            <a:pPr algn="ctr"/>
            <a:r>
              <a:rPr lang="en-US" sz="2000" noProof="0">
                <a:solidFill>
                  <a:schemeClr val="accent6"/>
                </a:solidFill>
                <a:latin typeface="+mj-lt"/>
              </a:rPr>
              <a:t>MORE </a:t>
            </a:r>
          </a:p>
          <a:p>
            <a:pPr algn="ctr"/>
            <a:r>
              <a:rPr lang="en-US" sz="2000" noProof="0">
                <a:solidFill>
                  <a:schemeClr val="accent6"/>
                </a:solidFill>
                <a:latin typeface="+mj-lt"/>
              </a:rPr>
              <a:t>COLORS</a:t>
            </a:r>
          </a:p>
          <a:p>
            <a:pPr algn="ctr"/>
            <a:endParaRPr lang="en-US" sz="1600" noProof="0">
              <a:solidFill>
                <a:schemeClr val="accent6"/>
              </a:solidFill>
            </a:endParaRPr>
          </a:p>
          <a:p>
            <a:pPr algn="ctr">
              <a:spcAft>
                <a:spcPts val="600"/>
              </a:spcAft>
            </a:pPr>
            <a:r>
              <a:rPr lang="en-US" sz="1400" noProof="0">
                <a:solidFill>
                  <a:schemeClr val="accent6"/>
                </a:solidFill>
              </a:rPr>
              <a:t>+ 3 all metallic</a:t>
            </a:r>
          </a:p>
          <a:p>
            <a:pPr algn="ctr">
              <a:spcAft>
                <a:spcPts val="600"/>
              </a:spcAft>
            </a:pPr>
            <a:r>
              <a:rPr lang="en-US" sz="1400" noProof="0">
                <a:solidFill>
                  <a:schemeClr val="accent6"/>
                </a:solidFill>
              </a:rPr>
              <a:t>+ black roof option</a:t>
            </a:r>
          </a:p>
        </p:txBody>
      </p:sp>
      <p:sp>
        <p:nvSpPr>
          <p:cNvPr id="5" name="Rounded Rectangle 5">
            <a:extLst>
              <a:ext uri="{FF2B5EF4-FFF2-40B4-BE49-F238E27FC236}">
                <a16:creationId xmlns:a16="http://schemas.microsoft.com/office/drawing/2014/main" id="{EDD8E357-B976-A02A-D6FF-80288614ADEA}"/>
              </a:ext>
            </a:extLst>
          </p:cNvPr>
          <p:cNvSpPr/>
          <p:nvPr/>
        </p:nvSpPr>
        <p:spPr>
          <a:xfrm>
            <a:off x="8084594" y="3332637"/>
            <a:ext cx="2879870" cy="1944000"/>
          </a:xfrm>
          <a:prstGeom prst="roundRect">
            <a:avLst>
              <a:gd name="adj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t" anchorCtr="0"/>
          <a:lstStyle/>
          <a:p>
            <a:pPr algn="ctr"/>
            <a:r>
              <a:rPr lang="en-US" sz="2000" noProof="0">
                <a:solidFill>
                  <a:schemeClr val="accent6"/>
                </a:solidFill>
                <a:latin typeface="+mj-lt"/>
              </a:rPr>
              <a:t>MORE INTERIOR</a:t>
            </a:r>
          </a:p>
          <a:p>
            <a:pPr algn="ctr"/>
            <a:r>
              <a:rPr lang="en-US" sz="2000" noProof="0">
                <a:solidFill>
                  <a:schemeClr val="accent6"/>
                </a:solidFill>
                <a:latin typeface="+mj-lt"/>
              </a:rPr>
              <a:t>COLORS</a:t>
            </a:r>
          </a:p>
          <a:p>
            <a:pPr algn="ctr"/>
            <a:endParaRPr lang="en-US" sz="1600" noProof="0">
              <a:solidFill>
                <a:schemeClr val="accent6"/>
              </a:solidFill>
            </a:endParaRPr>
          </a:p>
          <a:p>
            <a:pPr algn="ctr">
              <a:spcAft>
                <a:spcPts val="600"/>
              </a:spcAft>
            </a:pPr>
            <a:r>
              <a:rPr lang="en-US" sz="1400" noProof="0">
                <a:solidFill>
                  <a:schemeClr val="accent6"/>
                </a:solidFill>
              </a:rPr>
              <a:t>+ red leather</a:t>
            </a:r>
          </a:p>
          <a:p>
            <a:pPr algn="ctr">
              <a:spcAft>
                <a:spcPts val="600"/>
              </a:spcAft>
            </a:pPr>
            <a:r>
              <a:rPr lang="en-US" sz="1400" noProof="0">
                <a:solidFill>
                  <a:schemeClr val="accent6"/>
                </a:solidFill>
              </a:rPr>
              <a:t>+ black /white</a:t>
            </a:r>
          </a:p>
          <a:p>
            <a:pPr algn="ctr">
              <a:spcAft>
                <a:spcPts val="600"/>
              </a:spcAft>
            </a:pPr>
            <a:r>
              <a:rPr lang="en-US" sz="1400" noProof="0">
                <a:solidFill>
                  <a:schemeClr val="accent6"/>
                </a:solidFill>
              </a:rPr>
              <a:t>Alcantara</a:t>
            </a:r>
          </a:p>
        </p:txBody>
      </p:sp>
      <p:sp>
        <p:nvSpPr>
          <p:cNvPr id="10" name="Rounded Rectangle 5">
            <a:extLst>
              <a:ext uri="{FF2B5EF4-FFF2-40B4-BE49-F238E27FC236}">
                <a16:creationId xmlns:a16="http://schemas.microsoft.com/office/drawing/2014/main" id="{AFA9A234-9EDC-7037-A26D-95E1A80BDDFC}"/>
              </a:ext>
            </a:extLst>
          </p:cNvPr>
          <p:cNvSpPr/>
          <p:nvPr/>
        </p:nvSpPr>
        <p:spPr>
          <a:xfrm>
            <a:off x="5321122" y="5864229"/>
            <a:ext cx="1567950" cy="346234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0" rtlCol="0" anchor="ctr">
            <a:spAutoFit/>
          </a:bodyPr>
          <a:lstStyle/>
          <a:p>
            <a:pPr algn="ctr"/>
            <a:r>
              <a:rPr lang="en-US" sz="1600" noProof="0">
                <a:latin typeface="+mj-lt"/>
              </a:rPr>
              <a:t>Colors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4170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84BC0ED-B869-9FE4-99CE-2116BD0482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9324" y="627250"/>
            <a:ext cx="10235141" cy="646331"/>
          </a:xfrm>
        </p:spPr>
        <p:txBody>
          <a:bodyPr/>
          <a:lstStyle/>
          <a:p>
            <a:r>
              <a:rPr lang="en-US" noProof="0"/>
              <a:t>colors</a:t>
            </a:r>
          </a:p>
        </p:txBody>
      </p:sp>
      <p:pic>
        <p:nvPicPr>
          <p:cNvPr id="3" name="Picture 6" descr="A screenshot of a chart&#10;&#10;AI-generated content may be incorrect.">
            <a:extLst>
              <a:ext uri="{FF2B5EF4-FFF2-40B4-BE49-F238E27FC236}">
                <a16:creationId xmlns:a16="http://schemas.microsoft.com/office/drawing/2014/main" id="{125298F3-E888-78BA-9B93-2DE7A9FCA00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7208" t="33881" r="66359" b="56381"/>
          <a:stretch>
            <a:fillRect/>
          </a:stretch>
        </p:blipFill>
        <p:spPr>
          <a:xfrm>
            <a:off x="2954802" y="2860477"/>
            <a:ext cx="447676" cy="447676"/>
          </a:xfrm>
          <a:prstGeom prst="ellipse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B35A0396-8426-2CC8-C60E-04BDB96B467F}"/>
              </a:ext>
            </a:extLst>
          </p:cNvPr>
          <p:cNvSpPr txBox="1"/>
          <p:nvPr/>
        </p:nvSpPr>
        <p:spPr>
          <a:xfrm>
            <a:off x="1280650" y="1369584"/>
            <a:ext cx="263623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noProof="0">
                <a:latin typeface="+mj-lt"/>
              </a:rPr>
              <a:t>As is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3F51880A-44FF-1F94-A7A6-D8503C6D2990}"/>
              </a:ext>
            </a:extLst>
          </p:cNvPr>
          <p:cNvSpPr txBox="1"/>
          <p:nvPr/>
        </p:nvSpPr>
        <p:spPr>
          <a:xfrm>
            <a:off x="8490151" y="1369584"/>
            <a:ext cx="220616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noProof="0">
                <a:latin typeface="+mj-lt"/>
              </a:rPr>
              <a:t>To be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F9B55F91-93D7-2299-C348-D0E6558DFFB4}"/>
              </a:ext>
            </a:extLst>
          </p:cNvPr>
          <p:cNvSpPr txBox="1"/>
          <p:nvPr/>
        </p:nvSpPr>
        <p:spPr>
          <a:xfrm>
            <a:off x="1280650" y="2531224"/>
            <a:ext cx="263623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noProof="0">
                <a:latin typeface="+mj-lt"/>
              </a:rPr>
              <a:t>Solid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CC78D7EF-A24C-D7B9-19A5-666758A59DF9}"/>
              </a:ext>
            </a:extLst>
          </p:cNvPr>
          <p:cNvSpPr txBox="1"/>
          <p:nvPr/>
        </p:nvSpPr>
        <p:spPr>
          <a:xfrm>
            <a:off x="1280650" y="3576722"/>
            <a:ext cx="263623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noProof="0">
                <a:latin typeface="+mj-lt"/>
              </a:rPr>
              <a:t>Metallic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EA703700-81F5-79C8-FC3F-52005C1C5C90}"/>
              </a:ext>
            </a:extLst>
          </p:cNvPr>
          <p:cNvSpPr txBox="1"/>
          <p:nvPr/>
        </p:nvSpPr>
        <p:spPr>
          <a:xfrm>
            <a:off x="8275118" y="3576722"/>
            <a:ext cx="263623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dirty="0"/>
              <a:t>Metallic</a:t>
            </a:r>
            <a:endParaRPr lang="en-US" sz="1600" noProof="0" dirty="0">
              <a:latin typeface="+mj-lt"/>
            </a:endParaRP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7C4CD31A-5FEE-84DD-7EB6-1662CEA8AC8D}"/>
              </a:ext>
            </a:extLst>
          </p:cNvPr>
          <p:cNvSpPr txBox="1"/>
          <p:nvPr/>
        </p:nvSpPr>
        <p:spPr>
          <a:xfrm>
            <a:off x="8275118" y="4680036"/>
            <a:ext cx="263623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dirty="0"/>
              <a:t>New Metallic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F23924A6-065E-0774-5407-B90C48B55783}"/>
              </a:ext>
            </a:extLst>
          </p:cNvPr>
          <p:cNvSpPr txBox="1"/>
          <p:nvPr/>
        </p:nvSpPr>
        <p:spPr>
          <a:xfrm>
            <a:off x="8275118" y="2531224"/>
            <a:ext cx="263623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noProof="0">
                <a:latin typeface="+mj-lt"/>
              </a:rPr>
              <a:t>Solid</a:t>
            </a:r>
          </a:p>
        </p:txBody>
      </p:sp>
      <p:pic>
        <p:nvPicPr>
          <p:cNvPr id="16" name="Picture 6" descr="A screenshot of a chart&#10;&#10;AI-generated content may be incorrect.">
            <a:extLst>
              <a:ext uri="{FF2B5EF4-FFF2-40B4-BE49-F238E27FC236}">
                <a16:creationId xmlns:a16="http://schemas.microsoft.com/office/drawing/2014/main" id="{F9D73FC9-D378-928E-2056-5B0FC4FDE2B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0000"/>
                    </a14:imgEffect>
                  </a14:imgLayer>
                </a14:imgProps>
              </a:ext>
            </a:extLst>
          </a:blip>
          <a:srcRect l="19269" t="33881" r="74298" b="56381"/>
          <a:stretch>
            <a:fillRect/>
          </a:stretch>
        </p:blipFill>
        <p:spPr>
          <a:xfrm>
            <a:off x="2363022" y="2860477"/>
            <a:ext cx="447676" cy="447676"/>
          </a:xfrm>
          <a:prstGeom prst="ellipse">
            <a:avLst/>
          </a:prstGeom>
        </p:spPr>
      </p:pic>
      <p:pic>
        <p:nvPicPr>
          <p:cNvPr id="17" name="Picture 6" descr="A screenshot of a chart&#10;&#10;AI-generated content may be incorrect.">
            <a:extLst>
              <a:ext uri="{FF2B5EF4-FFF2-40B4-BE49-F238E27FC236}">
                <a16:creationId xmlns:a16="http://schemas.microsoft.com/office/drawing/2014/main" id="{5D62EF79-F90C-D500-E08D-E62F72505DE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0920" t="33881" r="82647" b="56381"/>
          <a:stretch>
            <a:fillRect/>
          </a:stretch>
        </p:blipFill>
        <p:spPr>
          <a:xfrm>
            <a:off x="1771242" y="2860477"/>
            <a:ext cx="447676" cy="447676"/>
          </a:xfrm>
          <a:prstGeom prst="ellipse">
            <a:avLst/>
          </a:prstGeom>
        </p:spPr>
      </p:pic>
      <p:pic>
        <p:nvPicPr>
          <p:cNvPr id="18" name="Picture 6" descr="A screenshot of a chart&#10;&#10;AI-generated content may be incorrect.">
            <a:extLst>
              <a:ext uri="{FF2B5EF4-FFF2-40B4-BE49-F238E27FC236}">
                <a16:creationId xmlns:a16="http://schemas.microsoft.com/office/drawing/2014/main" id="{7DF9418E-0F86-93C6-89D4-37B064E8185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9269" t="53943" r="74298" b="36319"/>
          <a:stretch>
            <a:fillRect/>
          </a:stretch>
        </p:blipFill>
        <p:spPr>
          <a:xfrm>
            <a:off x="2368976" y="3915441"/>
            <a:ext cx="447676" cy="447676"/>
          </a:xfrm>
          <a:prstGeom prst="ellipse">
            <a:avLst/>
          </a:prstGeom>
        </p:spPr>
      </p:pic>
      <p:pic>
        <p:nvPicPr>
          <p:cNvPr id="19" name="Picture 6" descr="A screenshot of a chart&#10;&#10;AI-generated content may be incorrect.">
            <a:extLst>
              <a:ext uri="{FF2B5EF4-FFF2-40B4-BE49-F238E27FC236}">
                <a16:creationId xmlns:a16="http://schemas.microsoft.com/office/drawing/2014/main" id="{FF687357-60DD-CDC7-1409-45F6923685F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0783" t="53943" r="82784" b="36319"/>
          <a:stretch>
            <a:fillRect/>
          </a:stretch>
        </p:blipFill>
        <p:spPr>
          <a:xfrm>
            <a:off x="1778558" y="3915441"/>
            <a:ext cx="447676" cy="447676"/>
          </a:xfrm>
          <a:prstGeom prst="ellipse">
            <a:avLst/>
          </a:prstGeom>
        </p:spPr>
      </p:pic>
      <p:pic>
        <p:nvPicPr>
          <p:cNvPr id="20" name="Picture 6" descr="A screenshot of a chart&#10;&#10;AI-generated content may be incorrect.">
            <a:extLst>
              <a:ext uri="{FF2B5EF4-FFF2-40B4-BE49-F238E27FC236}">
                <a16:creationId xmlns:a16="http://schemas.microsoft.com/office/drawing/2014/main" id="{1449142A-8262-C218-DA21-CF31DFA11B7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0920" t="73212" r="82647" b="17050"/>
          <a:stretch>
            <a:fillRect/>
          </a:stretch>
        </p:blipFill>
        <p:spPr>
          <a:xfrm>
            <a:off x="2959394" y="3915109"/>
            <a:ext cx="447676" cy="447676"/>
          </a:xfrm>
          <a:prstGeom prst="ellipse">
            <a:avLst/>
          </a:prstGeom>
        </p:spPr>
      </p:pic>
      <p:pic>
        <p:nvPicPr>
          <p:cNvPr id="21" name="Picture 6" descr="A screenshot of a chart&#10;&#10;AI-generated content may be incorrect.">
            <a:extLst>
              <a:ext uri="{FF2B5EF4-FFF2-40B4-BE49-F238E27FC236}">
                <a16:creationId xmlns:a16="http://schemas.microsoft.com/office/drawing/2014/main" id="{91C8B936-1F86-BFD6-0201-31F62B3E790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60331" t="73609" r="33236" b="16653"/>
          <a:stretch>
            <a:fillRect/>
          </a:stretch>
        </p:blipFill>
        <p:spPr>
          <a:xfrm>
            <a:off x="8775334" y="5018590"/>
            <a:ext cx="447676" cy="447676"/>
          </a:xfrm>
          <a:prstGeom prst="ellipse">
            <a:avLst/>
          </a:prstGeom>
        </p:spPr>
      </p:pic>
      <p:pic>
        <p:nvPicPr>
          <p:cNvPr id="24" name="Picture 6" descr="A screenshot of a chart&#10;&#10;AI-generated content may be incorrect.">
            <a:extLst>
              <a:ext uri="{FF2B5EF4-FFF2-40B4-BE49-F238E27FC236}">
                <a16:creationId xmlns:a16="http://schemas.microsoft.com/office/drawing/2014/main" id="{3ACC0E67-B485-636C-B0E5-3DB1BF8A3D9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0000"/>
                    </a14:imgEffect>
                  </a14:imgLayer>
                </a14:imgProps>
              </a:ext>
            </a:extLst>
          </a:blip>
          <a:srcRect l="19269" t="33881" r="74298" b="56381"/>
          <a:stretch>
            <a:fillRect/>
          </a:stretch>
        </p:blipFill>
        <p:spPr>
          <a:xfrm>
            <a:off x="9663676" y="2860477"/>
            <a:ext cx="447676" cy="447676"/>
          </a:xfrm>
          <a:prstGeom prst="ellipse">
            <a:avLst/>
          </a:prstGeom>
        </p:spPr>
      </p:pic>
      <p:pic>
        <p:nvPicPr>
          <p:cNvPr id="25" name="Picture 6" descr="A screenshot of a chart&#10;&#10;AI-generated content may be incorrect.">
            <a:extLst>
              <a:ext uri="{FF2B5EF4-FFF2-40B4-BE49-F238E27FC236}">
                <a16:creationId xmlns:a16="http://schemas.microsoft.com/office/drawing/2014/main" id="{1F5814D2-AE48-2175-31C1-EFEF1C72319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0920" t="33881" r="82647" b="56381"/>
          <a:stretch>
            <a:fillRect/>
          </a:stretch>
        </p:blipFill>
        <p:spPr>
          <a:xfrm>
            <a:off x="9071896" y="2860477"/>
            <a:ext cx="447676" cy="447676"/>
          </a:xfrm>
          <a:prstGeom prst="ellipse">
            <a:avLst/>
          </a:prstGeom>
        </p:spPr>
      </p:pic>
      <p:pic>
        <p:nvPicPr>
          <p:cNvPr id="26" name="Picture 6" descr="A screenshot of a chart&#10;&#10;AI-generated content may be incorrect.">
            <a:extLst>
              <a:ext uri="{FF2B5EF4-FFF2-40B4-BE49-F238E27FC236}">
                <a16:creationId xmlns:a16="http://schemas.microsoft.com/office/drawing/2014/main" id="{530A7E5A-7A7C-4394-7749-17979FEE4DA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9269" t="53943" r="74298" b="36319"/>
          <a:stretch>
            <a:fillRect/>
          </a:stretch>
        </p:blipFill>
        <p:spPr>
          <a:xfrm>
            <a:off x="9367114" y="3915441"/>
            <a:ext cx="447676" cy="447676"/>
          </a:xfrm>
          <a:prstGeom prst="ellipse">
            <a:avLst/>
          </a:prstGeom>
        </p:spPr>
      </p:pic>
      <p:pic>
        <p:nvPicPr>
          <p:cNvPr id="27" name="Picture 6" descr="A screenshot of a chart&#10;&#10;AI-generated content may be incorrect.">
            <a:extLst>
              <a:ext uri="{FF2B5EF4-FFF2-40B4-BE49-F238E27FC236}">
                <a16:creationId xmlns:a16="http://schemas.microsoft.com/office/drawing/2014/main" id="{0005DA9A-1832-DF87-9C5C-9782D12EA0B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0783" t="53943" r="82784" b="36319"/>
          <a:stretch>
            <a:fillRect/>
          </a:stretch>
        </p:blipFill>
        <p:spPr>
          <a:xfrm>
            <a:off x="8776696" y="3915441"/>
            <a:ext cx="447676" cy="447676"/>
          </a:xfrm>
          <a:prstGeom prst="ellipse">
            <a:avLst/>
          </a:prstGeom>
        </p:spPr>
      </p:pic>
      <p:pic>
        <p:nvPicPr>
          <p:cNvPr id="28" name="Picture 6" descr="A screenshot of a chart&#10;&#10;AI-generated content may be incorrect.">
            <a:extLst>
              <a:ext uri="{FF2B5EF4-FFF2-40B4-BE49-F238E27FC236}">
                <a16:creationId xmlns:a16="http://schemas.microsoft.com/office/drawing/2014/main" id="{97AA41EE-F5F6-1336-6D2B-0AF7BA59608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0920" t="73212" r="82647" b="17050"/>
          <a:stretch>
            <a:fillRect/>
          </a:stretch>
        </p:blipFill>
        <p:spPr>
          <a:xfrm>
            <a:off x="9958894" y="3915441"/>
            <a:ext cx="447676" cy="447676"/>
          </a:xfrm>
          <a:prstGeom prst="ellipse">
            <a:avLst/>
          </a:prstGeom>
        </p:spPr>
      </p:pic>
      <p:pic>
        <p:nvPicPr>
          <p:cNvPr id="29" name="Picture 6" descr="A screenshot of a chart&#10;&#10;AI-generated content may be incorrect.">
            <a:extLst>
              <a:ext uri="{FF2B5EF4-FFF2-40B4-BE49-F238E27FC236}">
                <a16:creationId xmlns:a16="http://schemas.microsoft.com/office/drawing/2014/main" id="{D2921DE3-DCC8-EBF5-87CE-1276C251742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68954" t="73609" r="24613" b="16653"/>
          <a:stretch>
            <a:fillRect/>
          </a:stretch>
        </p:blipFill>
        <p:spPr>
          <a:xfrm>
            <a:off x="9367114" y="5018590"/>
            <a:ext cx="447676" cy="447676"/>
          </a:xfrm>
          <a:prstGeom prst="ellipse">
            <a:avLst/>
          </a:prstGeom>
        </p:spPr>
      </p:pic>
      <p:pic>
        <p:nvPicPr>
          <p:cNvPr id="30" name="Picture 6" descr="A screenshot of a chart&#10;&#10;AI-generated content may be incorrect.">
            <a:extLst>
              <a:ext uri="{FF2B5EF4-FFF2-40B4-BE49-F238E27FC236}">
                <a16:creationId xmlns:a16="http://schemas.microsoft.com/office/drawing/2014/main" id="{FD682053-1B16-AFC1-1960-94C33E88E26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77714" t="73609" r="15853" b="16653"/>
          <a:stretch>
            <a:fillRect/>
          </a:stretch>
        </p:blipFill>
        <p:spPr>
          <a:xfrm>
            <a:off x="9958894" y="5018590"/>
            <a:ext cx="447676" cy="447676"/>
          </a:xfrm>
          <a:prstGeom prst="ellipse">
            <a:avLst/>
          </a:prstGeom>
        </p:spPr>
      </p:pic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B71533B9-2EFE-3F39-3829-F3768D05BDFD}"/>
              </a:ext>
            </a:extLst>
          </p:cNvPr>
          <p:cNvSpPr txBox="1"/>
          <p:nvPr/>
        </p:nvSpPr>
        <p:spPr>
          <a:xfrm>
            <a:off x="1754886" y="1917336"/>
            <a:ext cx="16877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noProof="0" err="1">
                <a:solidFill>
                  <a:schemeClr val="bg1"/>
                </a:solidFill>
                <a:latin typeface="+mj-lt"/>
              </a:rPr>
              <a:t>Tonale</a:t>
            </a:r>
            <a:endParaRPr lang="en-US" sz="2400" noProof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F5009463-4FA7-BE5A-3B3E-6F1A40F417C8}"/>
              </a:ext>
            </a:extLst>
          </p:cNvPr>
          <p:cNvSpPr txBox="1"/>
          <p:nvPr/>
        </p:nvSpPr>
        <p:spPr>
          <a:xfrm>
            <a:off x="8275118" y="1917336"/>
            <a:ext cx="263623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noProof="0">
                <a:solidFill>
                  <a:schemeClr val="accent1"/>
                </a:solidFill>
                <a:latin typeface="+mj-lt"/>
              </a:rPr>
              <a:t>New Tonale</a:t>
            </a:r>
          </a:p>
        </p:txBody>
      </p:sp>
      <p:sp>
        <p:nvSpPr>
          <p:cNvPr id="31" name="Titolo 1">
            <a:extLst>
              <a:ext uri="{FF2B5EF4-FFF2-40B4-BE49-F238E27FC236}">
                <a16:creationId xmlns:a16="http://schemas.microsoft.com/office/drawing/2014/main" id="{19422EB0-E6E5-89EC-703C-F2CC57A6EDA3}"/>
              </a:ext>
            </a:extLst>
          </p:cNvPr>
          <p:cNvSpPr txBox="1">
            <a:spLocks/>
          </p:cNvSpPr>
          <p:nvPr/>
        </p:nvSpPr>
        <p:spPr>
          <a:xfrm>
            <a:off x="729324" y="627250"/>
            <a:ext cx="10235141" cy="349702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it-IT" sz="2000" kern="1200" cap="all" spc="300" baseline="0" dirty="0">
                <a:solidFill>
                  <a:schemeClr val="accent6"/>
                </a:solidFill>
                <a:latin typeface="Sequel 100 Black 45" panose="020B0503050000020004" pitchFamily="34" charset="77"/>
                <a:ea typeface="+mn-ea"/>
                <a:cs typeface="Arial" panose="020B0604020202020204" pitchFamily="34" charset="0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>
                <a:solidFill>
                  <a:schemeClr val="bg1"/>
                </a:solidFill>
              </a:rPr>
              <a:t>colors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6E9098-0414-317E-4A03-3A7910A1CDA8}"/>
              </a:ext>
            </a:extLst>
          </p:cNvPr>
          <p:cNvSpPr txBox="1"/>
          <p:nvPr/>
        </p:nvSpPr>
        <p:spPr>
          <a:xfrm>
            <a:off x="8685574" y="5386595"/>
            <a:ext cx="579006" cy="253916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+mj-lt"/>
              </a:rPr>
              <a:t>NEW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DCB7934-BB95-CFB6-E3A7-DD5B73222808}"/>
              </a:ext>
            </a:extLst>
          </p:cNvPr>
          <p:cNvSpPr txBox="1"/>
          <p:nvPr/>
        </p:nvSpPr>
        <p:spPr>
          <a:xfrm>
            <a:off x="9333790" y="5386595"/>
            <a:ext cx="579006" cy="253916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1050">
                <a:solidFill>
                  <a:schemeClr val="bg1"/>
                </a:solidFill>
                <a:latin typeface="+mj-lt"/>
              </a:rPr>
              <a:t>NEW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ACCD21D-2E67-BDE3-D739-DBFA46EEBCD9}"/>
              </a:ext>
            </a:extLst>
          </p:cNvPr>
          <p:cNvSpPr txBox="1"/>
          <p:nvPr/>
        </p:nvSpPr>
        <p:spPr>
          <a:xfrm>
            <a:off x="9970245" y="5386595"/>
            <a:ext cx="579006" cy="253916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+mj-lt"/>
              </a:rPr>
              <a:t>NEW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548506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B35A0396-8426-2CC8-C60E-04BDB96B467F}"/>
              </a:ext>
            </a:extLst>
          </p:cNvPr>
          <p:cNvSpPr txBox="1"/>
          <p:nvPr/>
        </p:nvSpPr>
        <p:spPr>
          <a:xfrm>
            <a:off x="1280650" y="1369584"/>
            <a:ext cx="263623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noProof="0">
                <a:latin typeface="+mj-lt"/>
              </a:rPr>
              <a:t>As is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3F51880A-44FF-1F94-A7A6-D8503C6D2990}"/>
              </a:ext>
            </a:extLst>
          </p:cNvPr>
          <p:cNvSpPr txBox="1"/>
          <p:nvPr/>
        </p:nvSpPr>
        <p:spPr>
          <a:xfrm>
            <a:off x="8490151" y="1369584"/>
            <a:ext cx="220616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noProof="0">
                <a:latin typeface="+mj-lt"/>
              </a:rPr>
              <a:t>To be</a:t>
            </a:r>
          </a:p>
        </p:txBody>
      </p: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B71533B9-2EFE-3F39-3829-F3768D05BDFD}"/>
              </a:ext>
            </a:extLst>
          </p:cNvPr>
          <p:cNvSpPr txBox="1"/>
          <p:nvPr/>
        </p:nvSpPr>
        <p:spPr>
          <a:xfrm>
            <a:off x="1754886" y="1804602"/>
            <a:ext cx="16877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noProof="0" err="1">
                <a:solidFill>
                  <a:schemeClr val="bg1"/>
                </a:solidFill>
                <a:latin typeface="+mj-lt"/>
              </a:rPr>
              <a:t>Tonale</a:t>
            </a:r>
            <a:endParaRPr lang="en-US" sz="2400" noProof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F5009463-4FA7-BE5A-3B3E-6F1A40F417C8}"/>
              </a:ext>
            </a:extLst>
          </p:cNvPr>
          <p:cNvSpPr txBox="1"/>
          <p:nvPr/>
        </p:nvSpPr>
        <p:spPr>
          <a:xfrm>
            <a:off x="8275118" y="1804602"/>
            <a:ext cx="263623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noProof="0">
                <a:solidFill>
                  <a:schemeClr val="accent1"/>
                </a:solidFill>
                <a:latin typeface="+mj-lt"/>
              </a:rPr>
              <a:t>New Tonale</a:t>
            </a:r>
          </a:p>
        </p:txBody>
      </p:sp>
      <p:sp>
        <p:nvSpPr>
          <p:cNvPr id="37" name="Titolo 1">
            <a:extLst>
              <a:ext uri="{FF2B5EF4-FFF2-40B4-BE49-F238E27FC236}">
                <a16:creationId xmlns:a16="http://schemas.microsoft.com/office/drawing/2014/main" id="{64BB8C55-BB0C-0A94-9386-61C2926F704A}"/>
              </a:ext>
            </a:extLst>
          </p:cNvPr>
          <p:cNvSpPr txBox="1">
            <a:spLocks/>
          </p:cNvSpPr>
          <p:nvPr/>
        </p:nvSpPr>
        <p:spPr>
          <a:xfrm>
            <a:off x="729324" y="627250"/>
            <a:ext cx="10235141" cy="349702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it-IT" sz="2000" kern="1200" cap="all" spc="300" baseline="0" dirty="0">
                <a:solidFill>
                  <a:schemeClr val="accent6"/>
                </a:solidFill>
                <a:latin typeface="Sequel 100 Black 45" panose="020B0503050000020004" pitchFamily="34" charset="77"/>
                <a:ea typeface="+mn-ea"/>
                <a:cs typeface="Arial" panose="020B0604020202020204" pitchFamily="34" charset="0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>
                <a:solidFill>
                  <a:schemeClr val="bg1"/>
                </a:solidFill>
              </a:rPr>
              <a:t>SEATS colors</a:t>
            </a:r>
          </a:p>
        </p:txBody>
      </p:sp>
      <p:pic>
        <p:nvPicPr>
          <p:cNvPr id="22" name="Picture 21" descr="A close up of a black shoe&#10;&#10;AI-generated content may be incorrect.">
            <a:extLst>
              <a:ext uri="{FF2B5EF4-FFF2-40B4-BE49-F238E27FC236}">
                <a16:creationId xmlns:a16="http://schemas.microsoft.com/office/drawing/2014/main" id="{F49434F3-A427-9AFD-9122-65BF49D9ED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0454" y="2350639"/>
            <a:ext cx="866756" cy="877199"/>
          </a:xfrm>
          <a:prstGeom prst="rect">
            <a:avLst/>
          </a:prstGeom>
        </p:spPr>
      </p:pic>
      <p:pic>
        <p:nvPicPr>
          <p:cNvPr id="32" name="Picture 31" descr="A close up of a seat&#10;&#10;AI-generated content may be incorrect.">
            <a:extLst>
              <a:ext uri="{FF2B5EF4-FFF2-40B4-BE49-F238E27FC236}">
                <a16:creationId xmlns:a16="http://schemas.microsoft.com/office/drawing/2014/main" id="{7C183A62-390D-65B9-3F3C-30D9914D5A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4400" y="2350639"/>
            <a:ext cx="866756" cy="877199"/>
          </a:xfrm>
          <a:prstGeom prst="rect">
            <a:avLst/>
          </a:prstGeom>
        </p:spPr>
      </p:pic>
      <p:sp>
        <p:nvSpPr>
          <p:cNvPr id="33" name="CasellaDiTesto 13">
            <a:extLst>
              <a:ext uri="{FF2B5EF4-FFF2-40B4-BE49-F238E27FC236}">
                <a16:creationId xmlns:a16="http://schemas.microsoft.com/office/drawing/2014/main" id="{780611F6-B6FC-FA02-8F7B-ED9BA6158AB2}"/>
              </a:ext>
            </a:extLst>
          </p:cNvPr>
          <p:cNvSpPr txBox="1"/>
          <p:nvPr/>
        </p:nvSpPr>
        <p:spPr>
          <a:xfrm>
            <a:off x="1295819" y="3249140"/>
            <a:ext cx="1332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100" noProof="0">
                <a:solidFill>
                  <a:schemeClr val="accent6"/>
                </a:solidFill>
                <a:latin typeface="+mj-lt"/>
              </a:rPr>
              <a:t>Black cloth </a:t>
            </a:r>
            <a:br>
              <a:rPr lang="en-US" sz="1100" noProof="0">
                <a:solidFill>
                  <a:schemeClr val="accent6"/>
                </a:solidFill>
                <a:latin typeface="+mj-lt"/>
              </a:rPr>
            </a:br>
            <a:r>
              <a:rPr lang="en-US" sz="1100" noProof="0">
                <a:solidFill>
                  <a:schemeClr val="accent6"/>
                </a:solidFill>
                <a:latin typeface="+mj-lt"/>
              </a:rPr>
              <a:t>&amp; Scuba leatherette ‘’Biscione"</a:t>
            </a:r>
          </a:p>
        </p:txBody>
      </p:sp>
      <p:sp>
        <p:nvSpPr>
          <p:cNvPr id="34" name="CasellaDiTesto 13">
            <a:extLst>
              <a:ext uri="{FF2B5EF4-FFF2-40B4-BE49-F238E27FC236}">
                <a16:creationId xmlns:a16="http://schemas.microsoft.com/office/drawing/2014/main" id="{18579770-AB9E-E549-6C0B-2A34324B2391}"/>
              </a:ext>
            </a:extLst>
          </p:cNvPr>
          <p:cNvSpPr txBox="1"/>
          <p:nvPr/>
        </p:nvSpPr>
        <p:spPr>
          <a:xfrm>
            <a:off x="2581778" y="3249140"/>
            <a:ext cx="13320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100" noProof="0">
                <a:solidFill>
                  <a:schemeClr val="accent6"/>
                </a:solidFill>
                <a:latin typeface="+mj-lt"/>
              </a:rPr>
              <a:t>Black leather</a:t>
            </a:r>
          </a:p>
        </p:txBody>
      </p:sp>
      <p:pic>
        <p:nvPicPr>
          <p:cNvPr id="35" name="Picture 34" descr="A close up of a black shoe&#10;&#10;AI-generated content may be incorrect.">
            <a:extLst>
              <a:ext uri="{FF2B5EF4-FFF2-40B4-BE49-F238E27FC236}">
                <a16:creationId xmlns:a16="http://schemas.microsoft.com/office/drawing/2014/main" id="{7D63A979-AFB3-0D36-C1FF-78ACF27364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3903" y="2350639"/>
            <a:ext cx="866756" cy="877199"/>
          </a:xfrm>
          <a:prstGeom prst="rect">
            <a:avLst/>
          </a:prstGeom>
        </p:spPr>
      </p:pic>
      <p:pic>
        <p:nvPicPr>
          <p:cNvPr id="36" name="Picture 35" descr="A close up of a seat&#10;&#10;AI-generated content may be incorrect.">
            <a:extLst>
              <a:ext uri="{FF2B5EF4-FFF2-40B4-BE49-F238E27FC236}">
                <a16:creationId xmlns:a16="http://schemas.microsoft.com/office/drawing/2014/main" id="{37E1F7A5-30A7-A25D-3C18-7AAA843309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6803" y="2350639"/>
            <a:ext cx="866756" cy="877199"/>
          </a:xfrm>
          <a:prstGeom prst="rect">
            <a:avLst/>
          </a:prstGeom>
        </p:spPr>
      </p:pic>
      <p:sp>
        <p:nvSpPr>
          <p:cNvPr id="40" name="CasellaDiTesto 13">
            <a:extLst>
              <a:ext uri="{FF2B5EF4-FFF2-40B4-BE49-F238E27FC236}">
                <a16:creationId xmlns:a16="http://schemas.microsoft.com/office/drawing/2014/main" id="{B06A9BDD-70FB-FC52-B3D2-A8D7A4744D8C}"/>
              </a:ext>
            </a:extLst>
          </p:cNvPr>
          <p:cNvSpPr txBox="1"/>
          <p:nvPr/>
        </p:nvSpPr>
        <p:spPr>
          <a:xfrm>
            <a:off x="8281281" y="3249140"/>
            <a:ext cx="1332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100" noProof="0">
                <a:solidFill>
                  <a:schemeClr val="accent6"/>
                </a:solidFill>
                <a:latin typeface="+mj-lt"/>
              </a:rPr>
              <a:t>Black cloth &amp; Scuba leatherette ‘’Biscione"</a:t>
            </a:r>
          </a:p>
        </p:txBody>
      </p:sp>
      <p:sp>
        <p:nvSpPr>
          <p:cNvPr id="41" name="CasellaDiTesto 13">
            <a:extLst>
              <a:ext uri="{FF2B5EF4-FFF2-40B4-BE49-F238E27FC236}">
                <a16:creationId xmlns:a16="http://schemas.microsoft.com/office/drawing/2014/main" id="{E766B421-B0AC-7E39-B1E9-42F3B3F1F721}"/>
              </a:ext>
            </a:extLst>
          </p:cNvPr>
          <p:cNvSpPr txBox="1"/>
          <p:nvPr/>
        </p:nvSpPr>
        <p:spPr>
          <a:xfrm>
            <a:off x="9564181" y="3249140"/>
            <a:ext cx="13320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100" noProof="0">
                <a:solidFill>
                  <a:schemeClr val="accent6"/>
                </a:solidFill>
                <a:latin typeface="+mj-lt"/>
              </a:rPr>
              <a:t>Black leather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D03D68F2-C9A9-17F7-E66E-7A383942563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8513903" y="4170833"/>
            <a:ext cx="866756" cy="877198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A59C081C-B38B-55C8-477A-7CCE928C5682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9796803" y="4192135"/>
            <a:ext cx="866756" cy="877198"/>
          </a:xfrm>
          <a:prstGeom prst="rect">
            <a:avLst/>
          </a:prstGeom>
        </p:spPr>
      </p:pic>
      <p:sp>
        <p:nvSpPr>
          <p:cNvPr id="44" name="CasellaDiTesto 13">
            <a:extLst>
              <a:ext uri="{FF2B5EF4-FFF2-40B4-BE49-F238E27FC236}">
                <a16:creationId xmlns:a16="http://schemas.microsoft.com/office/drawing/2014/main" id="{E05028B2-724C-66DB-7292-571FA833261E}"/>
              </a:ext>
            </a:extLst>
          </p:cNvPr>
          <p:cNvSpPr txBox="1"/>
          <p:nvPr/>
        </p:nvSpPr>
        <p:spPr>
          <a:xfrm>
            <a:off x="8352489" y="5086365"/>
            <a:ext cx="118958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100" noProof="0">
                <a:solidFill>
                  <a:schemeClr val="accent6"/>
                </a:solidFill>
                <a:latin typeface="+mj-lt"/>
              </a:rPr>
              <a:t>Red leather</a:t>
            </a:r>
          </a:p>
        </p:txBody>
      </p:sp>
      <p:sp>
        <p:nvSpPr>
          <p:cNvPr id="45" name="CasellaDiTesto 13">
            <a:extLst>
              <a:ext uri="{FF2B5EF4-FFF2-40B4-BE49-F238E27FC236}">
                <a16:creationId xmlns:a16="http://schemas.microsoft.com/office/drawing/2014/main" id="{94E30CAF-2C30-6D9E-2538-E032C6155083}"/>
              </a:ext>
            </a:extLst>
          </p:cNvPr>
          <p:cNvSpPr txBox="1"/>
          <p:nvPr/>
        </p:nvSpPr>
        <p:spPr>
          <a:xfrm>
            <a:off x="9344883" y="5085414"/>
            <a:ext cx="1672988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100" noProof="0" dirty="0">
                <a:solidFill>
                  <a:schemeClr val="accent6"/>
                </a:solidFill>
                <a:latin typeface="+mj-lt"/>
              </a:rPr>
              <a:t>Alcantara with white backing and white inserts</a:t>
            </a:r>
          </a:p>
        </p:txBody>
      </p:sp>
      <p:sp>
        <p:nvSpPr>
          <p:cNvPr id="2" name="TextBox 10">
            <a:extLst>
              <a:ext uri="{FF2B5EF4-FFF2-40B4-BE49-F238E27FC236}">
                <a16:creationId xmlns:a16="http://schemas.microsoft.com/office/drawing/2014/main" id="{F4DC03B0-E369-0202-EE0C-C7C1E2ADE467}"/>
              </a:ext>
            </a:extLst>
          </p:cNvPr>
          <p:cNvSpPr txBox="1"/>
          <p:nvPr/>
        </p:nvSpPr>
        <p:spPr>
          <a:xfrm>
            <a:off x="8685617" y="4823458"/>
            <a:ext cx="579006" cy="253916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+mj-lt"/>
              </a:rPr>
              <a:t>NEW</a:t>
            </a:r>
          </a:p>
        </p:txBody>
      </p:sp>
      <p:sp>
        <p:nvSpPr>
          <p:cNvPr id="3" name="TextBox 14">
            <a:extLst>
              <a:ext uri="{FF2B5EF4-FFF2-40B4-BE49-F238E27FC236}">
                <a16:creationId xmlns:a16="http://schemas.microsoft.com/office/drawing/2014/main" id="{79DFCC2B-440D-2771-D024-C4DCB4CB2CBC}"/>
              </a:ext>
            </a:extLst>
          </p:cNvPr>
          <p:cNvSpPr txBox="1"/>
          <p:nvPr/>
        </p:nvSpPr>
        <p:spPr>
          <a:xfrm>
            <a:off x="9891874" y="4823458"/>
            <a:ext cx="579006" cy="253916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1050">
                <a:solidFill>
                  <a:schemeClr val="bg1"/>
                </a:solidFill>
                <a:latin typeface="+mj-lt"/>
              </a:rPr>
              <a:t>NEW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759311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DAC6D8-9747-DEDA-C592-AD8EEF3626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3CC504B2-55A0-4745-6E28-B4769ADAE04B}"/>
              </a:ext>
            </a:extLst>
          </p:cNvPr>
          <p:cNvSpPr txBox="1"/>
          <p:nvPr/>
        </p:nvSpPr>
        <p:spPr>
          <a:xfrm>
            <a:off x="4421856" y="946874"/>
            <a:ext cx="334828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spc="3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03 | Range evolution</a:t>
            </a:r>
          </a:p>
        </p:txBody>
      </p:sp>
      <p:sp>
        <p:nvSpPr>
          <p:cNvPr id="25" name="Titolo 4">
            <a:extLst>
              <a:ext uri="{FF2B5EF4-FFF2-40B4-BE49-F238E27FC236}">
                <a16:creationId xmlns:a16="http://schemas.microsoft.com/office/drawing/2014/main" id="{9CB0CAD7-8BD1-D2A5-7625-4A9DD112C6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noProof="0"/>
              <a:t>More market coverage, more business opportunities</a:t>
            </a:r>
          </a:p>
        </p:txBody>
      </p:sp>
      <p:sp>
        <p:nvSpPr>
          <p:cNvPr id="26" name="Segnaposto contenuto 14">
            <a:extLst>
              <a:ext uri="{FF2B5EF4-FFF2-40B4-BE49-F238E27FC236}">
                <a16:creationId xmlns:a16="http://schemas.microsoft.com/office/drawing/2014/main" id="{71C594FF-B1BD-A92F-86F3-2A51617287C4}"/>
              </a:ext>
            </a:extLst>
          </p:cNvPr>
          <p:cNvSpPr txBox="1">
            <a:spLocks/>
          </p:cNvSpPr>
          <p:nvPr/>
        </p:nvSpPr>
        <p:spPr>
          <a:xfrm>
            <a:off x="1227531" y="2204703"/>
            <a:ext cx="9736933" cy="633498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>
            <a:sp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it-IT" sz="1200" kern="1200" dirty="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ts val="2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noProof="0"/>
              <a:t>To answer the need of a wider market coverage, New Tonale’s </a:t>
            </a:r>
            <a:r>
              <a:rPr lang="en-US" sz="1600" b="1" noProof="0"/>
              <a:t>range adds 2 trims</a:t>
            </a:r>
            <a:r>
              <a:rPr lang="en-US" noProof="0"/>
              <a:t>. </a:t>
            </a:r>
          </a:p>
          <a:p>
            <a:pPr algn="ctr" fontAlgn="auto">
              <a:lnSpc>
                <a:spcPts val="2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noProof="0"/>
              <a:t>Also in this case, the approach is to have the tailored offer for each customer.</a:t>
            </a:r>
          </a:p>
        </p:txBody>
      </p:sp>
      <p:pic>
        <p:nvPicPr>
          <p:cNvPr id="6" name="Elemento grafico 5">
            <a:extLst>
              <a:ext uri="{FF2B5EF4-FFF2-40B4-BE49-F238E27FC236}">
                <a16:creationId xmlns:a16="http://schemas.microsoft.com/office/drawing/2014/main" id="{ADAFC65A-DB8E-1646-496A-D58D763D1BA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801572" y="6412706"/>
            <a:ext cx="160880" cy="356542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352E09F0-B8CA-13CC-2A12-48B28A3664F2}"/>
              </a:ext>
            </a:extLst>
          </p:cNvPr>
          <p:cNvSpPr txBox="1"/>
          <p:nvPr/>
        </p:nvSpPr>
        <p:spPr>
          <a:xfrm>
            <a:off x="7889735" y="6494155"/>
            <a:ext cx="3796094" cy="241980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>
            <a:spAutoFit/>
          </a:bodyPr>
          <a:lstStyle>
            <a:lvl1pPr marL="0" indent="0" defTabSz="91440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it-IT" sz="1200" dirty="0" smtClean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smtClean="0">
                <a:latin typeface="+mn-lt"/>
              </a:defRPr>
            </a:lvl2pPr>
            <a:lvl3pPr marL="11430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smtClean="0">
                <a:latin typeface="+mn-lt"/>
              </a:defRPr>
            </a:lvl3pPr>
            <a:lvl4pPr marL="16002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smtClean="0">
                <a:latin typeface="+mn-lt"/>
              </a:defRPr>
            </a:lvl4pPr>
            <a:lvl5pPr marL="20574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smtClean="0">
                <a:latin typeface="+mn-lt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9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1100" noProof="0"/>
              <a:t>Click on each label to see some details.</a:t>
            </a:r>
          </a:p>
        </p:txBody>
      </p:sp>
      <p:sp>
        <p:nvSpPr>
          <p:cNvPr id="4" name="Rounded Rectangle 5">
            <a:extLst>
              <a:ext uri="{FF2B5EF4-FFF2-40B4-BE49-F238E27FC236}">
                <a16:creationId xmlns:a16="http://schemas.microsoft.com/office/drawing/2014/main" id="{AEE9E4BF-2FD6-208E-2968-968E85656627}"/>
              </a:ext>
            </a:extLst>
          </p:cNvPr>
          <p:cNvSpPr/>
          <p:nvPr/>
        </p:nvSpPr>
        <p:spPr>
          <a:xfrm>
            <a:off x="5395933" y="3754772"/>
            <a:ext cx="1567950" cy="34623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0" rtlCol="0" anchor="ctr">
            <a:spAutoFit/>
          </a:bodyPr>
          <a:lstStyle/>
          <a:p>
            <a:pPr algn="ctr"/>
            <a:r>
              <a:rPr lang="en-US" sz="1600" noProof="0">
                <a:solidFill>
                  <a:schemeClr val="accent6"/>
                </a:solidFill>
                <a:latin typeface="+mj-lt"/>
              </a:rPr>
              <a:t>Veloce</a:t>
            </a:r>
          </a:p>
        </p:txBody>
      </p:sp>
      <p:sp>
        <p:nvSpPr>
          <p:cNvPr id="5" name="Rounded Rectangle 5">
            <a:extLst>
              <a:ext uri="{FF2B5EF4-FFF2-40B4-BE49-F238E27FC236}">
                <a16:creationId xmlns:a16="http://schemas.microsoft.com/office/drawing/2014/main" id="{B248E234-9858-D237-68E2-39F83175D671}"/>
              </a:ext>
            </a:extLst>
          </p:cNvPr>
          <p:cNvSpPr/>
          <p:nvPr/>
        </p:nvSpPr>
        <p:spPr>
          <a:xfrm>
            <a:off x="5395933" y="4399976"/>
            <a:ext cx="1567950" cy="34623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0" rtlCol="0" anchor="ctr">
            <a:spAutoFit/>
          </a:bodyPr>
          <a:lstStyle/>
          <a:p>
            <a:pPr algn="ctr"/>
            <a:r>
              <a:rPr lang="en-US" sz="1600">
                <a:solidFill>
                  <a:schemeClr val="accent6"/>
                </a:solidFill>
                <a:latin typeface="+mj-lt"/>
              </a:rPr>
              <a:t>Ti</a:t>
            </a:r>
          </a:p>
        </p:txBody>
      </p:sp>
      <p:sp>
        <p:nvSpPr>
          <p:cNvPr id="8" name="Rounded Rectangle 5">
            <a:extLst>
              <a:ext uri="{FF2B5EF4-FFF2-40B4-BE49-F238E27FC236}">
                <a16:creationId xmlns:a16="http://schemas.microsoft.com/office/drawing/2014/main" id="{23A7592D-C921-DFD7-E607-50CBB951317F}"/>
              </a:ext>
            </a:extLst>
          </p:cNvPr>
          <p:cNvSpPr/>
          <p:nvPr/>
        </p:nvSpPr>
        <p:spPr>
          <a:xfrm>
            <a:off x="5395933" y="5045180"/>
            <a:ext cx="1567950" cy="34623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0" rtlCol="0" anchor="ctr">
            <a:spAutoFit/>
          </a:bodyPr>
          <a:lstStyle/>
          <a:p>
            <a:pPr algn="ctr"/>
            <a:r>
              <a:rPr lang="en-US" sz="1600" noProof="0">
                <a:solidFill>
                  <a:schemeClr val="accent6"/>
                </a:solidFill>
                <a:latin typeface="+mj-lt"/>
              </a:rPr>
              <a:t>Sprint</a:t>
            </a:r>
          </a:p>
        </p:txBody>
      </p:sp>
      <p:sp>
        <p:nvSpPr>
          <p:cNvPr id="9" name="Rounded Rectangle 5">
            <a:extLst>
              <a:ext uri="{FF2B5EF4-FFF2-40B4-BE49-F238E27FC236}">
                <a16:creationId xmlns:a16="http://schemas.microsoft.com/office/drawing/2014/main" id="{673350DA-ADE9-7769-97A0-CC7A0983DBFB}"/>
              </a:ext>
            </a:extLst>
          </p:cNvPr>
          <p:cNvSpPr/>
          <p:nvPr/>
        </p:nvSpPr>
        <p:spPr>
          <a:xfrm>
            <a:off x="5395933" y="5690384"/>
            <a:ext cx="1567950" cy="34623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0" rtlCol="0" anchor="ctr">
            <a:spAutoFit/>
          </a:bodyPr>
          <a:lstStyle/>
          <a:p>
            <a:pPr algn="ctr"/>
            <a:r>
              <a:rPr lang="en-US" sz="1600">
                <a:solidFill>
                  <a:schemeClr val="accent6"/>
                </a:solidFill>
                <a:latin typeface="+mj-lt"/>
              </a:rPr>
              <a:t>Tonale</a:t>
            </a: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42BBA1AD-901D-FB41-9F06-16ECA108A897}"/>
              </a:ext>
            </a:extLst>
          </p:cNvPr>
          <p:cNvSpPr txBox="1"/>
          <p:nvPr/>
        </p:nvSpPr>
        <p:spPr>
          <a:xfrm>
            <a:off x="5076825" y="3130255"/>
            <a:ext cx="220616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noProof="0">
                <a:solidFill>
                  <a:schemeClr val="accent1"/>
                </a:solidFill>
                <a:latin typeface="+mj-lt"/>
              </a:rPr>
              <a:t>New range</a:t>
            </a:r>
          </a:p>
        </p:txBody>
      </p:sp>
      <p:sp>
        <p:nvSpPr>
          <p:cNvPr id="2" name="Rounded Rectangle 5">
            <a:extLst>
              <a:ext uri="{FF2B5EF4-FFF2-40B4-BE49-F238E27FC236}">
                <a16:creationId xmlns:a16="http://schemas.microsoft.com/office/drawing/2014/main" id="{6CCD8597-0DB7-9C66-BDC6-7F1AF21E402D}"/>
              </a:ext>
            </a:extLst>
          </p:cNvPr>
          <p:cNvSpPr/>
          <p:nvPr/>
        </p:nvSpPr>
        <p:spPr>
          <a:xfrm>
            <a:off x="2190759" y="3754772"/>
            <a:ext cx="1567950" cy="34623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0" rtlCol="0" anchor="ctr">
            <a:spAutoFit/>
          </a:bodyPr>
          <a:lstStyle/>
          <a:p>
            <a:pPr algn="ctr"/>
            <a:r>
              <a:rPr lang="en-US" sz="1600" noProof="0">
                <a:solidFill>
                  <a:schemeClr val="accent6"/>
                </a:solidFill>
                <a:latin typeface="+mj-lt"/>
              </a:rPr>
              <a:t>Veloce</a:t>
            </a:r>
          </a:p>
        </p:txBody>
      </p:sp>
      <p:sp>
        <p:nvSpPr>
          <p:cNvPr id="3" name="Rounded Rectangle 5">
            <a:extLst>
              <a:ext uri="{FF2B5EF4-FFF2-40B4-BE49-F238E27FC236}">
                <a16:creationId xmlns:a16="http://schemas.microsoft.com/office/drawing/2014/main" id="{71318FAD-BB39-05C5-53B2-A15F9B8345F2}"/>
              </a:ext>
            </a:extLst>
          </p:cNvPr>
          <p:cNvSpPr/>
          <p:nvPr/>
        </p:nvSpPr>
        <p:spPr>
          <a:xfrm>
            <a:off x="2190759" y="5045180"/>
            <a:ext cx="1567950" cy="34623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0" rtlCol="0" anchor="ctr">
            <a:spAutoFit/>
          </a:bodyPr>
          <a:lstStyle/>
          <a:p>
            <a:pPr algn="ctr"/>
            <a:r>
              <a:rPr lang="en-US" sz="1600" noProof="0">
                <a:solidFill>
                  <a:schemeClr val="accent6"/>
                </a:solidFill>
                <a:latin typeface="+mj-lt"/>
              </a:rPr>
              <a:t>Sprint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4593A602-7979-CB59-C0C4-1C1D5013C19E}"/>
              </a:ext>
            </a:extLst>
          </p:cNvPr>
          <p:cNvSpPr txBox="1"/>
          <p:nvPr/>
        </p:nvSpPr>
        <p:spPr>
          <a:xfrm>
            <a:off x="1656618" y="3130255"/>
            <a:ext cx="263623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noProof="0">
                <a:solidFill>
                  <a:schemeClr val="accent6"/>
                </a:solidFill>
                <a:latin typeface="+mj-lt"/>
              </a:rPr>
              <a:t>Current range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0904067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7DE352-6E9F-BAFC-C607-2F31C65FA5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EE85627E-1C58-C4BD-B976-C4341F6B15D1}"/>
              </a:ext>
            </a:extLst>
          </p:cNvPr>
          <p:cNvSpPr txBox="1"/>
          <p:nvPr/>
        </p:nvSpPr>
        <p:spPr>
          <a:xfrm>
            <a:off x="4421856" y="946874"/>
            <a:ext cx="334828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spc="3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03 | Range evolution</a:t>
            </a:r>
          </a:p>
        </p:txBody>
      </p:sp>
      <p:sp>
        <p:nvSpPr>
          <p:cNvPr id="25" name="Titolo 4">
            <a:extLst>
              <a:ext uri="{FF2B5EF4-FFF2-40B4-BE49-F238E27FC236}">
                <a16:creationId xmlns:a16="http://schemas.microsoft.com/office/drawing/2014/main" id="{2BD35BA8-2CDC-B573-C5C2-BF06B69C5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noProof="0"/>
              <a:t>More market coverage, more business opportunities</a:t>
            </a:r>
          </a:p>
        </p:txBody>
      </p:sp>
      <p:sp>
        <p:nvSpPr>
          <p:cNvPr id="11" name="Rounded Rectangle 5">
            <a:extLst>
              <a:ext uri="{FF2B5EF4-FFF2-40B4-BE49-F238E27FC236}">
                <a16:creationId xmlns:a16="http://schemas.microsoft.com/office/drawing/2014/main" id="{92C5C136-D298-BBE8-4E62-3E6D792B7237}"/>
              </a:ext>
            </a:extLst>
          </p:cNvPr>
          <p:cNvSpPr/>
          <p:nvPr/>
        </p:nvSpPr>
        <p:spPr>
          <a:xfrm>
            <a:off x="5395933" y="3754772"/>
            <a:ext cx="1567950" cy="34623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0" rtlCol="0" anchor="ctr">
            <a:spAutoFit/>
          </a:bodyPr>
          <a:lstStyle/>
          <a:p>
            <a:pPr algn="ctr"/>
            <a:r>
              <a:rPr lang="en-US" sz="1600" noProof="0">
                <a:solidFill>
                  <a:schemeClr val="accent6"/>
                </a:solidFill>
                <a:latin typeface="+mj-lt"/>
              </a:rPr>
              <a:t>Veloce</a:t>
            </a:r>
          </a:p>
        </p:txBody>
      </p:sp>
      <p:sp>
        <p:nvSpPr>
          <p:cNvPr id="12" name="Rounded Rectangle 5">
            <a:extLst>
              <a:ext uri="{FF2B5EF4-FFF2-40B4-BE49-F238E27FC236}">
                <a16:creationId xmlns:a16="http://schemas.microsoft.com/office/drawing/2014/main" id="{16631A74-4FBA-7DDE-6DF6-F0D288B64871}"/>
              </a:ext>
            </a:extLst>
          </p:cNvPr>
          <p:cNvSpPr/>
          <p:nvPr/>
        </p:nvSpPr>
        <p:spPr>
          <a:xfrm>
            <a:off x="5395933" y="4399976"/>
            <a:ext cx="1567950" cy="346234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0" rtlCol="0" anchor="ctr">
            <a:spAutoFit/>
          </a:bodyPr>
          <a:lstStyle/>
          <a:p>
            <a:pPr algn="ctr"/>
            <a:r>
              <a:rPr lang="en-US" sz="1600" noProof="0">
                <a:latin typeface="+mj-lt"/>
              </a:rPr>
              <a:t>Ti</a:t>
            </a:r>
          </a:p>
        </p:txBody>
      </p:sp>
      <p:sp>
        <p:nvSpPr>
          <p:cNvPr id="13" name="Rounded Rectangle 5">
            <a:extLst>
              <a:ext uri="{FF2B5EF4-FFF2-40B4-BE49-F238E27FC236}">
                <a16:creationId xmlns:a16="http://schemas.microsoft.com/office/drawing/2014/main" id="{5A9AFAB9-D261-6D7E-746C-DEB49F346BA7}"/>
              </a:ext>
            </a:extLst>
          </p:cNvPr>
          <p:cNvSpPr/>
          <p:nvPr/>
        </p:nvSpPr>
        <p:spPr>
          <a:xfrm>
            <a:off x="5395933" y="5045180"/>
            <a:ext cx="1567950" cy="34623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0" rtlCol="0" anchor="ctr">
            <a:spAutoFit/>
          </a:bodyPr>
          <a:lstStyle/>
          <a:p>
            <a:pPr algn="ctr"/>
            <a:r>
              <a:rPr lang="en-US" sz="1600" noProof="0">
                <a:solidFill>
                  <a:schemeClr val="accent6"/>
                </a:solidFill>
                <a:latin typeface="+mj-lt"/>
              </a:rPr>
              <a:t>Sprint</a:t>
            </a:r>
          </a:p>
        </p:txBody>
      </p:sp>
      <p:sp>
        <p:nvSpPr>
          <p:cNvPr id="14" name="Rounded Rectangle 5">
            <a:extLst>
              <a:ext uri="{FF2B5EF4-FFF2-40B4-BE49-F238E27FC236}">
                <a16:creationId xmlns:a16="http://schemas.microsoft.com/office/drawing/2014/main" id="{25639B85-C33F-6456-3517-E1F4D32406FC}"/>
              </a:ext>
            </a:extLst>
          </p:cNvPr>
          <p:cNvSpPr/>
          <p:nvPr/>
        </p:nvSpPr>
        <p:spPr>
          <a:xfrm>
            <a:off x="5395933" y="5690384"/>
            <a:ext cx="1567950" cy="346234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0" rtlCol="0" anchor="ctr">
            <a:spAutoFit/>
          </a:bodyPr>
          <a:lstStyle/>
          <a:p>
            <a:pPr algn="ctr"/>
            <a:r>
              <a:rPr lang="en-US" sz="1600" noProof="0">
                <a:latin typeface="+mj-lt"/>
              </a:rPr>
              <a:t>Tonale</a:t>
            </a:r>
          </a:p>
        </p:txBody>
      </p:sp>
      <p:sp>
        <p:nvSpPr>
          <p:cNvPr id="19" name="Line Callout 1 13">
            <a:extLst>
              <a:ext uri="{FF2B5EF4-FFF2-40B4-BE49-F238E27FC236}">
                <a16:creationId xmlns:a16="http://schemas.microsoft.com/office/drawing/2014/main" id="{353CC092-B8CA-E884-96B9-ED7866224A5D}"/>
              </a:ext>
            </a:extLst>
          </p:cNvPr>
          <p:cNvSpPr/>
          <p:nvPr/>
        </p:nvSpPr>
        <p:spPr>
          <a:xfrm>
            <a:off x="8193348" y="3695898"/>
            <a:ext cx="2855651" cy="461665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marL="90488" indent="-90488">
              <a:buFont typeface="Arial" panose="020B0604020202020204" pitchFamily="34" charset="0"/>
              <a:buChar char="•"/>
            </a:pPr>
            <a:r>
              <a:rPr lang="en-US" sz="1200" noProof="0">
                <a:solidFill>
                  <a:schemeClr val="accent6"/>
                </a:solidFill>
              </a:rPr>
              <a:t>Hero version</a:t>
            </a:r>
          </a:p>
          <a:p>
            <a:pPr marL="90488" indent="-90488">
              <a:buFont typeface="Arial" panose="020B0604020202020204" pitchFamily="34" charset="0"/>
              <a:buChar char="•"/>
            </a:pPr>
            <a:r>
              <a:rPr lang="en-US" sz="1200" noProof="0">
                <a:solidFill>
                  <a:schemeClr val="accent6"/>
                </a:solidFill>
              </a:rPr>
              <a:t>No content changes vs MY 25 version </a:t>
            </a:r>
          </a:p>
        </p:txBody>
      </p:sp>
      <p:sp>
        <p:nvSpPr>
          <p:cNvPr id="5" name="Line Callout 1 13">
            <a:extLst>
              <a:ext uri="{FF2B5EF4-FFF2-40B4-BE49-F238E27FC236}">
                <a16:creationId xmlns:a16="http://schemas.microsoft.com/office/drawing/2014/main" id="{AE42A00B-473D-F862-F067-55CCC3053C1E}"/>
              </a:ext>
            </a:extLst>
          </p:cNvPr>
          <p:cNvSpPr/>
          <p:nvPr/>
        </p:nvSpPr>
        <p:spPr>
          <a:xfrm>
            <a:off x="8193348" y="4252791"/>
            <a:ext cx="2855651" cy="646331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marL="90488" indent="-90488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200" noProof="0">
                <a:solidFill>
                  <a:schemeClr val="accent6"/>
                </a:solidFill>
              </a:rPr>
              <a:t>To reinforce the upper range between Veloce and Sprint</a:t>
            </a:r>
          </a:p>
          <a:p>
            <a:pPr marL="90488" indent="-90488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200" noProof="0">
                <a:solidFill>
                  <a:schemeClr val="accent6"/>
                </a:solidFill>
              </a:rPr>
              <a:t>Iconic name</a:t>
            </a:r>
          </a:p>
        </p:txBody>
      </p:sp>
      <p:sp>
        <p:nvSpPr>
          <p:cNvPr id="9" name="Line Callout 1 13">
            <a:extLst>
              <a:ext uri="{FF2B5EF4-FFF2-40B4-BE49-F238E27FC236}">
                <a16:creationId xmlns:a16="http://schemas.microsoft.com/office/drawing/2014/main" id="{23CA6927-2F65-BB4D-2885-1EA9D606CF38}"/>
              </a:ext>
            </a:extLst>
          </p:cNvPr>
          <p:cNvSpPr/>
          <p:nvPr/>
        </p:nvSpPr>
        <p:spPr>
          <a:xfrm>
            <a:off x="8193348" y="5081899"/>
            <a:ext cx="2855651" cy="276999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marL="90488" indent="-90488">
              <a:buFont typeface="Arial" panose="020B0604020202020204" pitchFamily="34" charset="0"/>
              <a:buChar char="•"/>
            </a:pPr>
            <a:r>
              <a:rPr lang="en-US" sz="1200" noProof="0">
                <a:solidFill>
                  <a:schemeClr val="accent6"/>
                </a:solidFill>
              </a:rPr>
              <a:t>Improved style and perceived quality</a:t>
            </a:r>
          </a:p>
        </p:txBody>
      </p:sp>
      <p:sp>
        <p:nvSpPr>
          <p:cNvPr id="15" name="Line Callout 1 13">
            <a:extLst>
              <a:ext uri="{FF2B5EF4-FFF2-40B4-BE49-F238E27FC236}">
                <a16:creationId xmlns:a16="http://schemas.microsoft.com/office/drawing/2014/main" id="{FC8301F2-41BF-4CFF-9C11-98DA60FEA7A4}"/>
              </a:ext>
            </a:extLst>
          </p:cNvPr>
          <p:cNvSpPr/>
          <p:nvPr/>
        </p:nvSpPr>
        <p:spPr>
          <a:xfrm>
            <a:off x="8193348" y="5540942"/>
            <a:ext cx="2855651" cy="646331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marL="90488" indent="-90488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200" noProof="0">
                <a:solidFill>
                  <a:schemeClr val="accent6"/>
                </a:solidFill>
              </a:rPr>
              <a:t>More affordable entry price </a:t>
            </a:r>
            <a:br>
              <a:rPr lang="en-US" sz="1200" noProof="0">
                <a:solidFill>
                  <a:schemeClr val="accent6"/>
                </a:solidFill>
              </a:rPr>
            </a:br>
            <a:r>
              <a:rPr lang="en-US" sz="1200" noProof="0">
                <a:solidFill>
                  <a:schemeClr val="accent6"/>
                </a:solidFill>
              </a:rPr>
              <a:t>(but NOT a NAKED version)</a:t>
            </a:r>
          </a:p>
          <a:p>
            <a:pPr marL="90488" indent="-90488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200" noProof="0">
                <a:solidFill>
                  <a:schemeClr val="accent6"/>
                </a:solidFill>
              </a:rPr>
              <a:t>Aligned to competitors’ range</a:t>
            </a:r>
          </a:p>
        </p:txBody>
      </p:sp>
      <p:cxnSp>
        <p:nvCxnSpPr>
          <p:cNvPr id="16" name="Connettore diritto 15">
            <a:extLst>
              <a:ext uri="{FF2B5EF4-FFF2-40B4-BE49-F238E27FC236}">
                <a16:creationId xmlns:a16="http://schemas.microsoft.com/office/drawing/2014/main" id="{15028595-A393-147C-EE34-E692EA06049B}"/>
              </a:ext>
            </a:extLst>
          </p:cNvPr>
          <p:cNvCxnSpPr>
            <a:cxnSpLocks/>
            <a:stCxn id="11" idx="3"/>
            <a:endCxn id="19" idx="1"/>
          </p:cNvCxnSpPr>
          <p:nvPr/>
        </p:nvCxnSpPr>
        <p:spPr>
          <a:xfrm flipV="1">
            <a:off x="6963883" y="3926731"/>
            <a:ext cx="1229465" cy="1158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nettore diritto 21">
            <a:extLst>
              <a:ext uri="{FF2B5EF4-FFF2-40B4-BE49-F238E27FC236}">
                <a16:creationId xmlns:a16="http://schemas.microsoft.com/office/drawing/2014/main" id="{3F03D214-D6AA-BCB6-7088-C9ED24649F02}"/>
              </a:ext>
            </a:extLst>
          </p:cNvPr>
          <p:cNvCxnSpPr>
            <a:cxnSpLocks/>
            <a:stCxn id="12" idx="3"/>
            <a:endCxn id="5" idx="1"/>
          </p:cNvCxnSpPr>
          <p:nvPr/>
        </p:nvCxnSpPr>
        <p:spPr>
          <a:xfrm>
            <a:off x="6963883" y="4573093"/>
            <a:ext cx="1229465" cy="2864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Connettore diritto 28">
            <a:extLst>
              <a:ext uri="{FF2B5EF4-FFF2-40B4-BE49-F238E27FC236}">
                <a16:creationId xmlns:a16="http://schemas.microsoft.com/office/drawing/2014/main" id="{7C564BB3-7DA9-B9AF-78A8-9573CD6159C9}"/>
              </a:ext>
            </a:extLst>
          </p:cNvPr>
          <p:cNvCxnSpPr>
            <a:cxnSpLocks/>
            <a:stCxn id="13" idx="3"/>
            <a:endCxn id="9" idx="1"/>
          </p:cNvCxnSpPr>
          <p:nvPr/>
        </p:nvCxnSpPr>
        <p:spPr>
          <a:xfrm>
            <a:off x="6963883" y="5218297"/>
            <a:ext cx="1229465" cy="2102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Connettore diritto 29">
            <a:extLst>
              <a:ext uri="{FF2B5EF4-FFF2-40B4-BE49-F238E27FC236}">
                <a16:creationId xmlns:a16="http://schemas.microsoft.com/office/drawing/2014/main" id="{5E9E7F01-67C3-43F3-7646-E8AAA1B65558}"/>
              </a:ext>
            </a:extLst>
          </p:cNvPr>
          <p:cNvCxnSpPr>
            <a:cxnSpLocks/>
            <a:stCxn id="14" idx="3"/>
            <a:endCxn id="15" idx="1"/>
          </p:cNvCxnSpPr>
          <p:nvPr/>
        </p:nvCxnSpPr>
        <p:spPr>
          <a:xfrm>
            <a:off x="6963883" y="5863501"/>
            <a:ext cx="1229465" cy="607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2DC8BD82-4C2F-8B42-A9EE-F172141087EF}"/>
              </a:ext>
            </a:extLst>
          </p:cNvPr>
          <p:cNvSpPr txBox="1"/>
          <p:nvPr/>
        </p:nvSpPr>
        <p:spPr>
          <a:xfrm>
            <a:off x="8193349" y="3156753"/>
            <a:ext cx="285565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algn="ctr">
              <a:defRPr sz="200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noProof="0">
                <a:solidFill>
                  <a:schemeClr val="accent6"/>
                </a:solidFill>
              </a:rPr>
              <a:t>Reasons why</a:t>
            </a: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8601F235-773C-1696-FA3D-36A06703AD45}"/>
              </a:ext>
            </a:extLst>
          </p:cNvPr>
          <p:cNvSpPr txBox="1"/>
          <p:nvPr/>
        </p:nvSpPr>
        <p:spPr>
          <a:xfrm>
            <a:off x="5076825" y="3130255"/>
            <a:ext cx="220616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noProof="0">
                <a:solidFill>
                  <a:schemeClr val="accent1"/>
                </a:solidFill>
                <a:latin typeface="+mj-lt"/>
              </a:rPr>
              <a:t>New range</a:t>
            </a:r>
          </a:p>
        </p:txBody>
      </p:sp>
      <p:sp>
        <p:nvSpPr>
          <p:cNvPr id="2" name="Segnaposto contenuto 14">
            <a:extLst>
              <a:ext uri="{FF2B5EF4-FFF2-40B4-BE49-F238E27FC236}">
                <a16:creationId xmlns:a16="http://schemas.microsoft.com/office/drawing/2014/main" id="{D4C52F9E-E772-5836-6197-D2417C6D54E4}"/>
              </a:ext>
            </a:extLst>
          </p:cNvPr>
          <p:cNvSpPr txBox="1">
            <a:spLocks/>
          </p:cNvSpPr>
          <p:nvPr/>
        </p:nvSpPr>
        <p:spPr>
          <a:xfrm>
            <a:off x="1227531" y="2204703"/>
            <a:ext cx="9736933" cy="633498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>
            <a:sp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it-IT" sz="1200" kern="1200" dirty="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ts val="2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/>
              <a:t>To answer the need of a wider market coverage, New Tonale’s </a:t>
            </a:r>
            <a:r>
              <a:rPr lang="en-US" sz="1600" b="1"/>
              <a:t>range adds 2 trims</a:t>
            </a:r>
            <a:r>
              <a:rPr lang="en-US" sz="1600"/>
              <a:t>. </a:t>
            </a:r>
          </a:p>
          <a:p>
            <a:pPr algn="ctr" fontAlgn="auto">
              <a:lnSpc>
                <a:spcPts val="2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/>
              <a:t>Also in this case, the approach is to have the tailored offer for each customer.</a:t>
            </a:r>
          </a:p>
        </p:txBody>
      </p:sp>
      <p:sp>
        <p:nvSpPr>
          <p:cNvPr id="21" name="Rounded Rectangle 5">
            <a:extLst>
              <a:ext uri="{FF2B5EF4-FFF2-40B4-BE49-F238E27FC236}">
                <a16:creationId xmlns:a16="http://schemas.microsoft.com/office/drawing/2014/main" id="{27970981-258A-6672-943A-143C9FA2A7E0}"/>
              </a:ext>
            </a:extLst>
          </p:cNvPr>
          <p:cNvSpPr/>
          <p:nvPr/>
        </p:nvSpPr>
        <p:spPr>
          <a:xfrm>
            <a:off x="2190759" y="3754772"/>
            <a:ext cx="1567950" cy="34623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0" rtlCol="0" anchor="ctr">
            <a:spAutoFit/>
          </a:bodyPr>
          <a:lstStyle/>
          <a:p>
            <a:pPr algn="ctr"/>
            <a:r>
              <a:rPr lang="en-US" sz="1600" noProof="0">
                <a:solidFill>
                  <a:schemeClr val="accent6"/>
                </a:solidFill>
                <a:latin typeface="+mj-lt"/>
              </a:rPr>
              <a:t>Veloce</a:t>
            </a:r>
          </a:p>
        </p:txBody>
      </p:sp>
      <p:sp>
        <p:nvSpPr>
          <p:cNvPr id="23" name="Rounded Rectangle 5">
            <a:extLst>
              <a:ext uri="{FF2B5EF4-FFF2-40B4-BE49-F238E27FC236}">
                <a16:creationId xmlns:a16="http://schemas.microsoft.com/office/drawing/2014/main" id="{C3AE085B-1B82-CBE9-D51E-96FE1407EACF}"/>
              </a:ext>
            </a:extLst>
          </p:cNvPr>
          <p:cNvSpPr/>
          <p:nvPr/>
        </p:nvSpPr>
        <p:spPr>
          <a:xfrm>
            <a:off x="2190759" y="5045180"/>
            <a:ext cx="1567950" cy="34623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0" rtlCol="0" anchor="ctr">
            <a:spAutoFit/>
          </a:bodyPr>
          <a:lstStyle/>
          <a:p>
            <a:pPr algn="ctr"/>
            <a:r>
              <a:rPr lang="en-US" sz="1600" noProof="0">
                <a:solidFill>
                  <a:schemeClr val="accent6"/>
                </a:solidFill>
                <a:latin typeface="+mj-lt"/>
              </a:rPr>
              <a:t>Sprint</a:t>
            </a:r>
          </a:p>
        </p:txBody>
      </p:sp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BC425F16-6A35-C89E-4A6D-C790299CED2A}"/>
              </a:ext>
            </a:extLst>
          </p:cNvPr>
          <p:cNvSpPr txBox="1"/>
          <p:nvPr/>
        </p:nvSpPr>
        <p:spPr>
          <a:xfrm>
            <a:off x="1656618" y="3130255"/>
            <a:ext cx="263623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noProof="0">
                <a:solidFill>
                  <a:schemeClr val="accent6"/>
                </a:solidFill>
                <a:latin typeface="+mj-lt"/>
              </a:rPr>
              <a:t>Current range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36144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025314-4A16-3075-0956-126883E073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R neon senza logo">
            <a:hlinkClick r:id="" action="ppaction://media"/>
            <a:extLst>
              <a:ext uri="{FF2B5EF4-FFF2-40B4-BE49-F238E27FC236}">
                <a16:creationId xmlns:a16="http://schemas.microsoft.com/office/drawing/2014/main" id="{37BBF55D-64EB-ADEA-6AE7-EAFE7A205085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" y="1253067"/>
            <a:ext cx="6096000" cy="5604933"/>
          </a:xfrm>
          <a:prstGeom prst="rect">
            <a:avLst/>
          </a:prstGeom>
          <a:effectLst>
            <a:glow rad="165100">
              <a:schemeClr val="bg1"/>
            </a:glow>
          </a:effectLst>
        </p:spPr>
      </p:pic>
      <p:sp>
        <p:nvSpPr>
          <p:cNvPr id="5" name="Titolo 4">
            <a:extLst>
              <a:ext uri="{FF2B5EF4-FFF2-40B4-BE49-F238E27FC236}">
                <a16:creationId xmlns:a16="http://schemas.microsoft.com/office/drawing/2014/main" id="{12073960-0F6C-1FB6-4424-0322D6B965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0789" y="1659303"/>
            <a:ext cx="4772472" cy="369332"/>
          </a:xfrm>
        </p:spPr>
        <p:txBody>
          <a:bodyPr/>
          <a:lstStyle/>
          <a:p>
            <a:r>
              <a:rPr lang="en-US" noProof="0"/>
              <a:t>Table of contents 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4CC3F163-C154-5175-2D33-9B0F290837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0788" y="2167116"/>
            <a:ext cx="4553678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2000" rIns="72000">
            <a:spAutoFit/>
          </a:bodyPr>
          <a:lstStyle>
            <a:lvl1pPr>
              <a:defRPr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9pPr>
          </a:lstStyle>
          <a:p>
            <a:pPr eaLnBrk="1" hangingPunct="1">
              <a:spcAft>
                <a:spcPts val="300"/>
              </a:spcAft>
            </a:pPr>
            <a:r>
              <a:rPr lang="en-US" sz="1600" noProof="0" dirty="0">
                <a:solidFill>
                  <a:schemeClr val="accent1"/>
                </a:solidFill>
                <a:latin typeface="Sequel 100 Black 45" panose="020B0503050000020004" pitchFamily="34" charset="77"/>
              </a:rPr>
              <a:t>01. INTRODUCTION</a:t>
            </a:r>
          </a:p>
          <a:p>
            <a:pPr marL="285750" indent="-200025" eaLnBrk="1" hangingPunct="1">
              <a:spcAft>
                <a:spcPts val="300"/>
              </a:spcAft>
              <a:buClr>
                <a:srgbClr val="BA0816"/>
              </a:buClr>
              <a:buFont typeface="Wingdings" panose="05000000000000000000" pitchFamily="2" charset="2"/>
              <a:buChar char="§"/>
            </a:pPr>
            <a:r>
              <a:rPr lang="en-US" sz="1200" noProof="0" dirty="0">
                <a:solidFill>
                  <a:schemeClr val="accent6"/>
                </a:solidFill>
                <a:latin typeface="+mn-lt"/>
                <a:cs typeface="Arial" panose="020B0604020202020204" pitchFamily="34" charset="0"/>
              </a:rPr>
              <a:t>An appealing profit pool</a:t>
            </a:r>
          </a:p>
          <a:p>
            <a:pPr marL="285750" indent="-200025" eaLnBrk="1" hangingPunct="1">
              <a:spcAft>
                <a:spcPts val="300"/>
              </a:spcAft>
              <a:buClr>
                <a:srgbClr val="BA0816"/>
              </a:buClr>
              <a:buFont typeface="Wingdings" panose="05000000000000000000" pitchFamily="2" charset="2"/>
              <a:buChar char="§"/>
            </a:pPr>
            <a:r>
              <a:rPr lang="en-US" sz="1200" noProof="0" dirty="0">
                <a:solidFill>
                  <a:schemeClr val="accent6"/>
                </a:solidFill>
                <a:latin typeface="+mn-lt"/>
                <a:cs typeface="Arial" panose="020B0604020202020204" pitchFamily="34" charset="0"/>
              </a:rPr>
              <a:t>The Customer</a:t>
            </a:r>
          </a:p>
          <a:p>
            <a:pPr marL="285750" indent="-200025" eaLnBrk="1" hangingPunct="1">
              <a:spcAft>
                <a:spcPts val="300"/>
              </a:spcAft>
              <a:buClr>
                <a:srgbClr val="BA0816"/>
              </a:buClr>
              <a:buFont typeface="Wingdings" panose="05000000000000000000" pitchFamily="2" charset="2"/>
              <a:buChar char="§"/>
            </a:pPr>
            <a:r>
              <a:rPr lang="en-US" sz="1200" noProof="0" dirty="0">
                <a:solidFill>
                  <a:schemeClr val="accent6"/>
                </a:solidFill>
                <a:latin typeface="+mn-lt"/>
                <a:cs typeface="Arial" panose="020B0604020202020204" pitchFamily="34" charset="0"/>
              </a:rPr>
              <a:t>The 4 Tonale pillars</a:t>
            </a:r>
          </a:p>
          <a:p>
            <a:pPr marL="285750" indent="-200025" eaLnBrk="1" hangingPunct="1">
              <a:spcAft>
                <a:spcPts val="300"/>
              </a:spcAft>
              <a:buClr>
                <a:srgbClr val="BA0816"/>
              </a:buClr>
              <a:buFont typeface="Wingdings" panose="05000000000000000000" pitchFamily="2" charset="2"/>
              <a:buChar char="§"/>
            </a:pPr>
            <a:r>
              <a:rPr lang="en-US" sz="1200" noProof="0" dirty="0">
                <a:solidFill>
                  <a:schemeClr val="accent6"/>
                </a:solidFill>
                <a:latin typeface="+mn-lt"/>
                <a:cs typeface="Arial" panose="020B0604020202020204" pitchFamily="34" charset="0"/>
              </a:rPr>
              <a:t>Led by Quality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8C721F2D-57EB-83DD-5862-DCB349D5B7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0788" y="5916627"/>
            <a:ext cx="455367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2000" rIns="72000">
            <a:spAutoFit/>
          </a:bodyPr>
          <a:lstStyle>
            <a:lvl1pPr>
              <a:defRPr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9pPr>
          </a:lstStyle>
          <a:p>
            <a:pPr eaLnBrk="1" hangingPunct="1">
              <a:spcAft>
                <a:spcPts val="300"/>
              </a:spcAft>
            </a:pPr>
            <a:r>
              <a:rPr lang="en-US" sz="16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04. Conclusion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E50E85D2-BA6E-A59D-F90A-21680821FB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0788" y="3396434"/>
            <a:ext cx="4553678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2000" rIns="72000">
            <a:spAutoFit/>
          </a:bodyPr>
          <a:lstStyle>
            <a:lvl1pPr>
              <a:defRPr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9pPr>
          </a:lstStyle>
          <a:p>
            <a:pPr eaLnBrk="1" hangingPunct="1">
              <a:spcAft>
                <a:spcPts val="300"/>
              </a:spcAft>
            </a:pPr>
            <a:r>
              <a:rPr lang="en-US" sz="16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02. What's new</a:t>
            </a:r>
            <a:r>
              <a:rPr lang="en-US" noProof="0">
                <a:solidFill>
                  <a:srgbClr val="BA0816"/>
                </a:solidFill>
                <a:latin typeface="Sequel 100 Black 45" panose="020B0503050000020004" pitchFamily="34" charset="77"/>
              </a:rPr>
              <a:t>	</a:t>
            </a:r>
          </a:p>
          <a:p>
            <a:pPr marL="285750" indent="-200025" eaLnBrk="1" hangingPunct="1">
              <a:spcAft>
                <a:spcPts val="300"/>
              </a:spcAft>
              <a:buClr>
                <a:srgbClr val="BA0816"/>
              </a:buClr>
              <a:buFont typeface="Wingdings" panose="05000000000000000000" pitchFamily="2" charset="2"/>
              <a:buChar char="§"/>
            </a:pPr>
            <a:r>
              <a:rPr lang="en-US" sz="1200" noProof="0">
                <a:solidFill>
                  <a:schemeClr val="accent6"/>
                </a:solidFill>
                <a:latin typeface="+mn-lt"/>
                <a:cs typeface="Arial" panose="020B0604020202020204" pitchFamily="34" charset="0"/>
              </a:rPr>
              <a:t>Track increase</a:t>
            </a:r>
          </a:p>
          <a:p>
            <a:pPr marL="285750" indent="-200025" eaLnBrk="1" hangingPunct="1">
              <a:spcAft>
                <a:spcPts val="300"/>
              </a:spcAft>
              <a:buClr>
                <a:srgbClr val="BA0816"/>
              </a:buClr>
              <a:buFont typeface="Wingdings" panose="05000000000000000000" pitchFamily="2" charset="2"/>
              <a:buChar char="§"/>
            </a:pPr>
            <a:r>
              <a:rPr lang="en-US" sz="1200">
                <a:solidFill>
                  <a:schemeClr val="accent6"/>
                </a:solidFill>
                <a:latin typeface="+mn-lt"/>
                <a:cs typeface="Arial" panose="020B0604020202020204" pitchFamily="34" charset="0"/>
              </a:rPr>
              <a:t>Exterior dimensions</a:t>
            </a:r>
          </a:p>
          <a:p>
            <a:pPr marL="285750" indent="-200025" eaLnBrk="1" hangingPunct="1">
              <a:spcAft>
                <a:spcPts val="300"/>
              </a:spcAft>
              <a:buClr>
                <a:srgbClr val="BA0816"/>
              </a:buClr>
              <a:buFont typeface="Wingdings" panose="05000000000000000000" pitchFamily="2" charset="2"/>
              <a:buChar char="§"/>
            </a:pPr>
            <a:r>
              <a:rPr lang="en-US" sz="1200" noProof="0">
                <a:solidFill>
                  <a:schemeClr val="accent6"/>
                </a:solidFill>
                <a:latin typeface="+mn-lt"/>
                <a:cs typeface="Arial" panose="020B0604020202020204" pitchFamily="34" charset="0"/>
              </a:rPr>
              <a:t>Powertrain line-up</a:t>
            </a:r>
          </a:p>
          <a:p>
            <a:pPr marL="285750" indent="-200025" eaLnBrk="1" hangingPunct="1">
              <a:spcAft>
                <a:spcPts val="300"/>
              </a:spcAft>
              <a:buClr>
                <a:srgbClr val="BA0816"/>
              </a:buClr>
              <a:buFont typeface="Wingdings" panose="05000000000000000000" pitchFamily="2" charset="2"/>
              <a:buChar char="§"/>
            </a:pPr>
            <a:r>
              <a:rPr lang="en-US" sz="1200" noProof="0">
                <a:solidFill>
                  <a:schemeClr val="accent6"/>
                </a:solidFill>
                <a:latin typeface="+mn-lt"/>
                <a:cs typeface="Arial" panose="020B0604020202020204" pitchFamily="34" charset="0"/>
              </a:rPr>
              <a:t>Rotary shifter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3649A28D-428C-55D0-F6C3-5DA5C3B8D3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0788" y="4656530"/>
            <a:ext cx="5495462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2000" rIns="72000">
            <a:spAutoFit/>
          </a:bodyPr>
          <a:lstStyle>
            <a:lvl1pPr>
              <a:defRPr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ptos" panose="020B00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ptos" panose="020B0004020202020204" pitchFamily="34" charset="0"/>
              </a:defRPr>
            </a:lvl9pPr>
          </a:lstStyle>
          <a:p>
            <a:pPr eaLnBrk="1" hangingPunct="1">
              <a:spcAft>
                <a:spcPts val="300"/>
              </a:spcAft>
            </a:pPr>
            <a:r>
              <a:rPr lang="en-US" sz="16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03. Range evolution</a:t>
            </a:r>
            <a:r>
              <a:rPr lang="en-US" sz="1400" noProof="0">
                <a:latin typeface="Sequel 100 Black 45" panose="020B0503050000020004" pitchFamily="34" charset="77"/>
              </a:rPr>
              <a:t>	</a:t>
            </a:r>
          </a:p>
          <a:p>
            <a:pPr marL="285750" indent="-200025" eaLnBrk="1" hangingPunct="1">
              <a:spcAft>
                <a:spcPts val="300"/>
              </a:spcAft>
              <a:buClr>
                <a:srgbClr val="BA0816"/>
              </a:buClr>
              <a:buFont typeface="Wingdings" panose="05000000000000000000" pitchFamily="2" charset="2"/>
              <a:buChar char="§"/>
            </a:pPr>
            <a:r>
              <a:rPr lang="en-US" sz="1200" noProof="0">
                <a:solidFill>
                  <a:schemeClr val="accent6"/>
                </a:solidFill>
                <a:latin typeface="+mn-lt"/>
                <a:cs typeface="Arial" panose="020B0604020202020204" pitchFamily="34" charset="0"/>
              </a:rPr>
              <a:t>The new Tonale Range… in a nutshell</a:t>
            </a:r>
          </a:p>
          <a:p>
            <a:pPr marL="285750" indent="-200025" eaLnBrk="1" hangingPunct="1">
              <a:spcAft>
                <a:spcPts val="300"/>
              </a:spcAft>
              <a:buClr>
                <a:srgbClr val="BA0816"/>
              </a:buClr>
              <a:buFont typeface="Wingdings" panose="05000000000000000000" pitchFamily="2" charset="2"/>
              <a:buChar char="§"/>
            </a:pPr>
            <a:r>
              <a:rPr lang="en-US" sz="1200" noProof="0">
                <a:solidFill>
                  <a:schemeClr val="accent6"/>
                </a:solidFill>
                <a:latin typeface="+mn-lt"/>
                <a:cs typeface="Arial" panose="020B0604020202020204" pitchFamily="34" charset="0"/>
              </a:rPr>
              <a:t>More market coverage, more business opportunities</a:t>
            </a:r>
          </a:p>
          <a:p>
            <a:pPr marL="285750" indent="-200025" eaLnBrk="1" hangingPunct="1">
              <a:spcAft>
                <a:spcPts val="300"/>
              </a:spcAft>
              <a:buClr>
                <a:srgbClr val="BA0816"/>
              </a:buClr>
              <a:buFont typeface="Wingdings" panose="05000000000000000000" pitchFamily="2" charset="2"/>
              <a:buChar char="§"/>
            </a:pPr>
            <a:r>
              <a:rPr lang="en-US" sz="1200" noProof="0">
                <a:solidFill>
                  <a:schemeClr val="accent6"/>
                </a:solidFill>
                <a:latin typeface="+mn-lt"/>
                <a:cs typeface="Arial" panose="020B0604020202020204" pitchFamily="34" charset="0"/>
              </a:rPr>
              <a:t>Trims, one by one </a:t>
            </a:r>
          </a:p>
          <a:p>
            <a:pPr marL="285750" indent="-200025" eaLnBrk="1" hangingPunct="1">
              <a:spcAft>
                <a:spcPts val="300"/>
              </a:spcAft>
              <a:buClr>
                <a:srgbClr val="BA0816"/>
              </a:buClr>
              <a:buFont typeface="Wingdings" panose="05000000000000000000" pitchFamily="2" charset="2"/>
              <a:buChar char="§"/>
            </a:pPr>
            <a:r>
              <a:rPr lang="en-US" sz="1200" noProof="0">
                <a:solidFill>
                  <a:schemeClr val="accent6"/>
                </a:solidFill>
                <a:latin typeface="+mn-lt"/>
                <a:cs typeface="Arial" panose="020B0604020202020204" pitchFamily="34" charset="0"/>
              </a:rPr>
              <a:t>Launch Edition</a:t>
            </a:r>
          </a:p>
        </p:txBody>
      </p:sp>
      <p:pic>
        <p:nvPicPr>
          <p:cNvPr id="6" name="Immagine 5" descr="Immagine che contiene nero, schermata, oscurità&#10;&#10;Il contenuto generato dall'IA potrebbe non essere corretto.">
            <a:extLst>
              <a:ext uri="{FF2B5EF4-FFF2-40B4-BE49-F238E27FC236}">
                <a16:creationId xmlns:a16="http://schemas.microsoft.com/office/drawing/2014/main" id="{29AF7EE0-D165-3B3A-7A13-6551C67EB69D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  <a:alphaModFix amt="35000"/>
          </a:blip>
          <a:stretch>
            <a:fillRect/>
          </a:stretch>
        </p:blipFill>
        <p:spPr>
          <a:xfrm>
            <a:off x="2501894" y="3496379"/>
            <a:ext cx="1092214" cy="1118305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71565B63-39FF-5922-D689-3DF418E1CEDC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Photocopy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rcRect/>
          <a:stretch/>
        </p:blipFill>
        <p:spPr>
          <a:xfrm flipH="1">
            <a:off x="5579455" y="6426430"/>
            <a:ext cx="356543" cy="35654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47383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9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B8D7FD-6472-196A-2009-EFD9A8C10B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2A6B4591-2500-6AA1-D228-BC78165EE9F3}"/>
              </a:ext>
            </a:extLst>
          </p:cNvPr>
          <p:cNvSpPr txBox="1"/>
          <p:nvPr/>
        </p:nvSpPr>
        <p:spPr>
          <a:xfrm>
            <a:off x="4421856" y="946874"/>
            <a:ext cx="334828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spc="3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03 | Range evolution</a:t>
            </a:r>
          </a:p>
        </p:txBody>
      </p:sp>
      <p:sp>
        <p:nvSpPr>
          <p:cNvPr id="25" name="Titolo 4">
            <a:extLst>
              <a:ext uri="{FF2B5EF4-FFF2-40B4-BE49-F238E27FC236}">
                <a16:creationId xmlns:a16="http://schemas.microsoft.com/office/drawing/2014/main" id="{BF714206-4D4B-1C07-903B-EB203D47CF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7532" y="1393243"/>
            <a:ext cx="9736933" cy="349702"/>
          </a:xfrm>
        </p:spPr>
        <p:txBody>
          <a:bodyPr/>
          <a:lstStyle/>
          <a:p>
            <a:pPr algn="ctr"/>
            <a:r>
              <a:rPr lang="en-US" noProof="0"/>
              <a:t>NEW RANGE: Trims, one by one</a:t>
            </a:r>
          </a:p>
        </p:txBody>
      </p:sp>
      <p:sp>
        <p:nvSpPr>
          <p:cNvPr id="26" name="Segnaposto contenuto 14">
            <a:extLst>
              <a:ext uri="{FF2B5EF4-FFF2-40B4-BE49-F238E27FC236}">
                <a16:creationId xmlns:a16="http://schemas.microsoft.com/office/drawing/2014/main" id="{D7492A78-55D6-9DE6-A134-342ED27EAD84}"/>
              </a:ext>
            </a:extLst>
          </p:cNvPr>
          <p:cNvSpPr txBox="1">
            <a:spLocks/>
          </p:cNvSpPr>
          <p:nvPr/>
        </p:nvSpPr>
        <p:spPr>
          <a:xfrm>
            <a:off x="1227531" y="2204703"/>
            <a:ext cx="9736933" cy="556618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>
            <a:sp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it-IT" sz="1200" kern="1200" dirty="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ts val="2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noProof="0"/>
              <a:t>After a general view on range evolution, it’s time for a closer look to each trim, from the lower one to the upper one.</a:t>
            </a:r>
            <a:br>
              <a:rPr lang="en-US" noProof="0"/>
            </a:br>
            <a:r>
              <a:rPr lang="en-US" noProof="0"/>
              <a:t>Let’s see. </a:t>
            </a:r>
          </a:p>
        </p:txBody>
      </p:sp>
      <p:pic>
        <p:nvPicPr>
          <p:cNvPr id="6" name="Elemento grafico 5">
            <a:extLst>
              <a:ext uri="{FF2B5EF4-FFF2-40B4-BE49-F238E27FC236}">
                <a16:creationId xmlns:a16="http://schemas.microsoft.com/office/drawing/2014/main" id="{998B90D3-9F08-58BC-B3C7-660F4D2C7CC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801572" y="6412706"/>
            <a:ext cx="160880" cy="356542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9873FC16-EA4F-9EB8-CE43-E086D2906D2D}"/>
              </a:ext>
            </a:extLst>
          </p:cNvPr>
          <p:cNvSpPr txBox="1"/>
          <p:nvPr/>
        </p:nvSpPr>
        <p:spPr>
          <a:xfrm>
            <a:off x="7889735" y="6494155"/>
            <a:ext cx="3796094" cy="241980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>
            <a:spAutoFit/>
          </a:bodyPr>
          <a:lstStyle>
            <a:lvl1pPr marL="0" indent="0" defTabSz="91440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it-IT" sz="1200" dirty="0" smtClean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smtClean="0">
                <a:latin typeface="+mn-lt"/>
              </a:defRPr>
            </a:lvl2pPr>
            <a:lvl3pPr marL="11430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smtClean="0">
                <a:latin typeface="+mn-lt"/>
              </a:defRPr>
            </a:lvl3pPr>
            <a:lvl4pPr marL="16002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smtClean="0">
                <a:latin typeface="+mn-lt"/>
              </a:defRPr>
            </a:lvl4pPr>
            <a:lvl5pPr marL="20574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smtClean="0">
                <a:latin typeface="+mn-lt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9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1100" noProof="0" dirty="0"/>
              <a:t>Click on each trim to see some details.</a:t>
            </a:r>
          </a:p>
        </p:txBody>
      </p:sp>
      <p:sp>
        <p:nvSpPr>
          <p:cNvPr id="28" name="Rounded Rectangle 5">
            <a:extLst>
              <a:ext uri="{FF2B5EF4-FFF2-40B4-BE49-F238E27FC236}">
                <a16:creationId xmlns:a16="http://schemas.microsoft.com/office/drawing/2014/main" id="{1BD57CB0-AFB2-D970-890F-D4C8F252FC30}"/>
              </a:ext>
            </a:extLst>
          </p:cNvPr>
          <p:cNvSpPr/>
          <p:nvPr/>
        </p:nvSpPr>
        <p:spPr>
          <a:xfrm>
            <a:off x="5172072" y="3135714"/>
            <a:ext cx="1847850" cy="44063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36000" rtlCol="0" anchor="ctr">
            <a:spAutoFit/>
          </a:bodyPr>
          <a:lstStyle/>
          <a:p>
            <a:pPr algn="ctr"/>
            <a:r>
              <a:rPr lang="en-US" noProof="0">
                <a:solidFill>
                  <a:schemeClr val="tx1"/>
                </a:solidFill>
                <a:latin typeface="+mj-lt"/>
              </a:rPr>
              <a:t>Veloce</a:t>
            </a:r>
          </a:p>
        </p:txBody>
      </p:sp>
      <p:sp>
        <p:nvSpPr>
          <p:cNvPr id="29" name="Rounded Rectangle 5">
            <a:extLst>
              <a:ext uri="{FF2B5EF4-FFF2-40B4-BE49-F238E27FC236}">
                <a16:creationId xmlns:a16="http://schemas.microsoft.com/office/drawing/2014/main" id="{458B3DBE-58E1-3D15-942C-63BD95C440F4}"/>
              </a:ext>
            </a:extLst>
          </p:cNvPr>
          <p:cNvSpPr/>
          <p:nvPr/>
        </p:nvSpPr>
        <p:spPr>
          <a:xfrm>
            <a:off x="5172072" y="4656944"/>
            <a:ext cx="1847850" cy="44063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36000" rtlCol="0" anchor="ctr">
            <a:spAutoFit/>
          </a:bodyPr>
          <a:lstStyle/>
          <a:p>
            <a:pPr algn="ctr"/>
            <a:r>
              <a:rPr lang="en-US" noProof="0">
                <a:solidFill>
                  <a:schemeClr val="tx1"/>
                </a:solidFill>
                <a:latin typeface="+mj-lt"/>
              </a:rPr>
              <a:t>Sprint</a:t>
            </a:r>
          </a:p>
        </p:txBody>
      </p:sp>
      <p:sp>
        <p:nvSpPr>
          <p:cNvPr id="31" name="Rounded Rectangle 5">
            <a:extLst>
              <a:ext uri="{FF2B5EF4-FFF2-40B4-BE49-F238E27FC236}">
                <a16:creationId xmlns:a16="http://schemas.microsoft.com/office/drawing/2014/main" id="{1D1160ED-62C3-41AE-4946-4115794FB505}"/>
              </a:ext>
            </a:extLst>
          </p:cNvPr>
          <p:cNvSpPr/>
          <p:nvPr/>
        </p:nvSpPr>
        <p:spPr>
          <a:xfrm>
            <a:off x="5172072" y="3896329"/>
            <a:ext cx="1847850" cy="44063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36000" rtlCol="0" anchor="ctr">
            <a:spAutoFit/>
          </a:bodyPr>
          <a:lstStyle/>
          <a:p>
            <a:pPr algn="ctr"/>
            <a:r>
              <a:rPr lang="en-US" noProof="0">
                <a:solidFill>
                  <a:schemeClr val="tx1"/>
                </a:solidFill>
                <a:latin typeface="+mj-lt"/>
              </a:rPr>
              <a:t>Ti</a:t>
            </a:r>
          </a:p>
        </p:txBody>
      </p:sp>
      <p:sp>
        <p:nvSpPr>
          <p:cNvPr id="33" name="Rounded Rectangle 5">
            <a:extLst>
              <a:ext uri="{FF2B5EF4-FFF2-40B4-BE49-F238E27FC236}">
                <a16:creationId xmlns:a16="http://schemas.microsoft.com/office/drawing/2014/main" id="{A359A7C3-CEA5-E07E-44CB-A7B7003CBD03}"/>
              </a:ext>
            </a:extLst>
          </p:cNvPr>
          <p:cNvSpPr/>
          <p:nvPr/>
        </p:nvSpPr>
        <p:spPr>
          <a:xfrm>
            <a:off x="5172072" y="5417560"/>
            <a:ext cx="1847850" cy="44063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36000" rtlCol="0" anchor="ctr">
            <a:spAutoFit/>
          </a:bodyPr>
          <a:lstStyle/>
          <a:p>
            <a:pPr algn="ctr"/>
            <a:r>
              <a:rPr lang="en-US" noProof="0">
                <a:solidFill>
                  <a:schemeClr val="tx1"/>
                </a:solidFill>
                <a:latin typeface="+mj-lt"/>
              </a:rPr>
              <a:t>Tonale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6806227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BDD4CD2-C658-3023-5217-768BFBD5D7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9324" y="600074"/>
            <a:ext cx="10235141" cy="349702"/>
          </a:xfrm>
        </p:spPr>
        <p:txBody>
          <a:bodyPr/>
          <a:lstStyle/>
          <a:p>
            <a:r>
              <a:rPr lang="en-US" noProof="0"/>
              <a:t>Tonale TRIM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50E3CC-E795-8D45-87E4-030621144F3F}"/>
              </a:ext>
            </a:extLst>
          </p:cNvPr>
          <p:cNvSpPr txBox="1">
            <a:spLocks/>
          </p:cNvSpPr>
          <p:nvPr/>
        </p:nvSpPr>
        <p:spPr>
          <a:xfrm>
            <a:off x="729324" y="1095504"/>
            <a:ext cx="10662576" cy="11227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ts val="22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600" b="1" noProof="0" dirty="0">
                <a:solidFill>
                  <a:schemeClr val="accent1"/>
                </a:solidFill>
              </a:rPr>
              <a:t>Key concept: Tonale trim is NOT a naked one!</a:t>
            </a:r>
          </a:p>
          <a:p>
            <a:pPr marL="0" indent="0" fontAlgn="auto">
              <a:lnSpc>
                <a:spcPts val="22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/>
              <a:t>Ideal to attract customer hesitating Tonale with other mainstream brands.</a:t>
            </a:r>
            <a:br>
              <a:rPr lang="en-US" dirty="0"/>
            </a:br>
            <a:r>
              <a:rPr lang="en-US" noProof="0" dirty="0"/>
              <a:t>It has been conceived to offer a </a:t>
            </a:r>
            <a:r>
              <a:rPr lang="en-US" sz="1600" b="1" noProof="0" dirty="0"/>
              <a:t>more affordable</a:t>
            </a:r>
            <a:r>
              <a:rPr lang="en-US" sz="1600" noProof="0" dirty="0"/>
              <a:t> </a:t>
            </a:r>
            <a:r>
              <a:rPr lang="en-US" noProof="0" dirty="0"/>
              <a:t>entry price extending the </a:t>
            </a:r>
            <a:r>
              <a:rPr lang="en-US" sz="1600" b="1" noProof="0" dirty="0"/>
              <a:t>market coverage</a:t>
            </a:r>
            <a:r>
              <a:rPr lang="en-US" noProof="0" dirty="0"/>
              <a:t>, but </a:t>
            </a:r>
            <a:r>
              <a:rPr lang="en-US" sz="1600" b="1" noProof="0" dirty="0"/>
              <a:t>without giving up</a:t>
            </a:r>
            <a:r>
              <a:rPr lang="en-US" noProof="0" dirty="0"/>
              <a:t> any key equipment.</a:t>
            </a:r>
          </a:p>
        </p:txBody>
      </p:sp>
      <p:pic>
        <p:nvPicPr>
          <p:cNvPr id="4" name="Picture 7" descr="The interior of a car&#10;&#10;AI-generated content may be incorrect.">
            <a:extLst>
              <a:ext uri="{FF2B5EF4-FFF2-40B4-BE49-F238E27FC236}">
                <a16:creationId xmlns:a16="http://schemas.microsoft.com/office/drawing/2014/main" id="{218003D7-0031-B1A7-B672-8548F28A86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2308226"/>
            <a:ext cx="5715833" cy="2963765"/>
          </a:xfrm>
          <a:prstGeom prst="rect">
            <a:avLst/>
          </a:prstGeom>
        </p:spPr>
      </p:pic>
      <p:pic>
        <p:nvPicPr>
          <p:cNvPr id="5" name="Picture 9" descr="A black seat with a head rest&#10;&#10;AI-generated content may be incorrect.">
            <a:extLst>
              <a:ext uri="{FF2B5EF4-FFF2-40B4-BE49-F238E27FC236}">
                <a16:creationId xmlns:a16="http://schemas.microsoft.com/office/drawing/2014/main" id="{8D81CF4B-9206-27A6-A10B-FE93843949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44552" y="2312984"/>
            <a:ext cx="2063518" cy="2959007"/>
          </a:xfrm>
          <a:prstGeom prst="rect">
            <a:avLst/>
          </a:prstGeom>
        </p:spPr>
      </p:pic>
      <p:pic>
        <p:nvPicPr>
          <p:cNvPr id="6" name="Picture 11" descr="A close-up of a car rim&#10;&#10;AI-generated content may be incorrect.">
            <a:extLst>
              <a:ext uri="{FF2B5EF4-FFF2-40B4-BE49-F238E27FC236}">
                <a16:creationId xmlns:a16="http://schemas.microsoft.com/office/drawing/2014/main" id="{0CB6A996-9056-0206-3C74-87DAE1321F0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98589" y="2308226"/>
            <a:ext cx="1968500" cy="24257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0482400-38A8-D659-15B6-B763A5EF13BF}"/>
              </a:ext>
            </a:extLst>
          </p:cNvPr>
          <p:cNvSpPr txBox="1"/>
          <p:nvPr/>
        </p:nvSpPr>
        <p:spPr>
          <a:xfrm>
            <a:off x="2973355" y="5290744"/>
            <a:ext cx="48052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noProof="0">
                <a:solidFill>
                  <a:schemeClr val="accent6"/>
                </a:solidFill>
                <a:latin typeface="+mn-lt"/>
              </a:rPr>
              <a:t>Black cloth &amp; Scuba leatherette seats with ‘’Biscione’’ on the back</a:t>
            </a:r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C9A4CAA4-473D-1F09-0990-9B75641BF814}"/>
              </a:ext>
            </a:extLst>
          </p:cNvPr>
          <p:cNvSpPr txBox="1"/>
          <p:nvPr/>
        </p:nvSpPr>
        <p:spPr>
          <a:xfrm>
            <a:off x="9395926" y="4752680"/>
            <a:ext cx="15799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noProof="0">
                <a:solidFill>
                  <a:schemeClr val="accent6"/>
                </a:solidFill>
                <a:latin typeface="+mn-lt"/>
              </a:rPr>
              <a:t>17” Aero Wheels</a:t>
            </a:r>
          </a:p>
        </p:txBody>
      </p:sp>
      <p:sp>
        <p:nvSpPr>
          <p:cNvPr id="9" name="TextBox 4">
            <a:extLst>
              <a:ext uri="{FF2B5EF4-FFF2-40B4-BE49-F238E27FC236}">
                <a16:creationId xmlns:a16="http://schemas.microsoft.com/office/drawing/2014/main" id="{4D7AF93A-087A-BE9C-8254-8386FBABEECB}"/>
              </a:ext>
            </a:extLst>
          </p:cNvPr>
          <p:cNvSpPr txBox="1"/>
          <p:nvPr/>
        </p:nvSpPr>
        <p:spPr>
          <a:xfrm>
            <a:off x="4999441" y="5900321"/>
            <a:ext cx="660629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i="1" noProof="0">
                <a:solidFill>
                  <a:schemeClr val="accent6"/>
                </a:solidFill>
                <a:latin typeface="+mn-lt"/>
              </a:rPr>
              <a:t>Since Tonale is the basic trim, it’s well worth to list </a:t>
            </a:r>
            <a:r>
              <a:rPr lang="en-US" sz="1000" b="1" i="1" noProof="0">
                <a:solidFill>
                  <a:schemeClr val="accent6"/>
                </a:solidFill>
                <a:latin typeface="+mn-lt"/>
              </a:rPr>
              <a:t>ALL</a:t>
            </a:r>
            <a:r>
              <a:rPr lang="en-US" sz="1000" i="1" noProof="0">
                <a:solidFill>
                  <a:schemeClr val="accent6"/>
                </a:solidFill>
                <a:latin typeface="+mn-lt"/>
              </a:rPr>
              <a:t> the contents, being  the upper trims been built by addition.</a:t>
            </a:r>
          </a:p>
        </p:txBody>
      </p:sp>
      <p:sp>
        <p:nvSpPr>
          <p:cNvPr id="10" name="Rounded Rectangle 5">
            <a:extLst>
              <a:ext uri="{FF2B5EF4-FFF2-40B4-BE49-F238E27FC236}">
                <a16:creationId xmlns:a16="http://schemas.microsoft.com/office/drawing/2014/main" id="{121B6DC5-3C08-B595-14D6-07A7FD0D744A}"/>
              </a:ext>
            </a:extLst>
          </p:cNvPr>
          <p:cNvSpPr/>
          <p:nvPr/>
        </p:nvSpPr>
        <p:spPr>
          <a:xfrm>
            <a:off x="9198589" y="5409437"/>
            <a:ext cx="1968500" cy="30295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0" rtlCol="0" anchor="ctr">
            <a:spAutoFit/>
          </a:bodyPr>
          <a:lstStyle/>
          <a:p>
            <a:pPr algn="ctr"/>
            <a:r>
              <a:rPr lang="en-US" sz="1400" noProof="0">
                <a:solidFill>
                  <a:schemeClr val="bg1"/>
                </a:solidFill>
                <a:latin typeface="+mj-lt"/>
              </a:rPr>
              <a:t>Full contents</a:t>
            </a:r>
          </a:p>
        </p:txBody>
      </p:sp>
      <p:pic>
        <p:nvPicPr>
          <p:cNvPr id="11" name="Elemento grafico 10">
            <a:extLst>
              <a:ext uri="{FF2B5EF4-FFF2-40B4-BE49-F238E27FC236}">
                <a16:creationId xmlns:a16="http://schemas.microsoft.com/office/drawing/2014/main" id="{95FD6AE9-031E-94BB-293D-510A307D310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801572" y="6412706"/>
            <a:ext cx="160880" cy="356542"/>
          </a:xfrm>
          <a:prstGeom prst="rect">
            <a:avLst/>
          </a:prstGeom>
        </p:spPr>
      </p:pic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D3287816-C304-39B3-6ACD-7E9F7CDE98E1}"/>
              </a:ext>
            </a:extLst>
          </p:cNvPr>
          <p:cNvSpPr txBox="1"/>
          <p:nvPr/>
        </p:nvSpPr>
        <p:spPr>
          <a:xfrm>
            <a:off x="7889735" y="6494155"/>
            <a:ext cx="3796094" cy="241980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>
            <a:spAutoFit/>
          </a:bodyPr>
          <a:lstStyle>
            <a:lvl1pPr marL="0" indent="0" defTabSz="91440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it-IT" sz="1200" dirty="0" smtClean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smtClean="0">
                <a:latin typeface="+mn-lt"/>
              </a:defRPr>
            </a:lvl2pPr>
            <a:lvl3pPr marL="11430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smtClean="0">
                <a:latin typeface="+mn-lt"/>
              </a:defRPr>
            </a:lvl3pPr>
            <a:lvl4pPr marL="16002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smtClean="0">
                <a:latin typeface="+mn-lt"/>
              </a:defRPr>
            </a:lvl4pPr>
            <a:lvl5pPr marL="20574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smtClean="0">
                <a:latin typeface="+mn-lt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9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1100" noProof="0"/>
              <a:t>Click on the button to see to Tonale trim.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1844633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A090A6-9A63-5FF7-2EBF-8837F41DAA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F3E815C-4B1F-43E2-E065-E1D6F82918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9324" y="600074"/>
            <a:ext cx="10235141" cy="349702"/>
          </a:xfrm>
        </p:spPr>
        <p:txBody>
          <a:bodyPr/>
          <a:lstStyle/>
          <a:p>
            <a:r>
              <a:rPr lang="en-US" noProof="0"/>
              <a:t>Tonale full contents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1E394529-E146-1ECC-ABF2-BD213B079C29}"/>
              </a:ext>
            </a:extLst>
          </p:cNvPr>
          <p:cNvSpPr txBox="1">
            <a:spLocks/>
          </p:cNvSpPr>
          <p:nvPr/>
        </p:nvSpPr>
        <p:spPr>
          <a:xfrm>
            <a:off x="1377848" y="1096430"/>
            <a:ext cx="4842797" cy="112851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None/>
              <a:tabLst>
                <a:tab pos="3590925" algn="l"/>
              </a:tabLst>
            </a:pPr>
            <a:r>
              <a:rPr lang="en-US" sz="1600" cap="all" spc="3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Exterior</a:t>
            </a:r>
            <a:endParaRPr lang="en-US" sz="1600" b="1" noProof="0">
              <a:solidFill>
                <a:schemeClr val="accent1"/>
              </a:solidFill>
            </a:endParaRP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Grained body kit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Full LED front and rear lights with 3+3 signature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17” Aero wheels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Privacy glass (PHEV)</a:t>
            </a:r>
            <a:endParaRPr lang="en-US" sz="1400" noProof="0">
              <a:solidFill>
                <a:schemeClr val="accent5"/>
              </a:solidFill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0481C4B-33B7-7819-6415-65759F9C2705}"/>
              </a:ext>
            </a:extLst>
          </p:cNvPr>
          <p:cNvSpPr txBox="1">
            <a:spLocks/>
          </p:cNvSpPr>
          <p:nvPr/>
        </p:nvSpPr>
        <p:spPr>
          <a:xfrm>
            <a:off x="1377848" y="2324520"/>
            <a:ext cx="4842797" cy="19184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None/>
              <a:tabLst>
                <a:tab pos="3590925" algn="l"/>
              </a:tabLst>
            </a:pPr>
            <a:r>
              <a:rPr lang="en-US" sz="1600" cap="all" spc="3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interior</a:t>
            </a:r>
            <a:endParaRPr lang="en-US" sz="1600" b="1" noProof="0">
              <a:solidFill>
                <a:schemeClr val="accent1"/>
              </a:solidFill>
            </a:endParaRP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Black cloth &amp; Scuba leatherette seats with ‘’Biscione’’ on the back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Biscotto accent stitching on dashboard and door panels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Leather steering wheel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Front central armrest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60/40 rear seats with central armrest and ski pass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Black ceiling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6-way adjustable front seats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b="1" noProof="0">
                <a:solidFill>
                  <a:schemeClr val="accent5"/>
                </a:solidFill>
              </a:rPr>
              <a:t>2-way electric lumbar adjust on driver seat</a:t>
            </a:r>
            <a:endParaRPr lang="en-US" sz="1400" b="1" noProof="0">
              <a:solidFill>
                <a:schemeClr val="accent5"/>
              </a:solidFill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7ABD0067-BE8D-B184-65A4-643AD3F810CF}"/>
              </a:ext>
            </a:extLst>
          </p:cNvPr>
          <p:cNvSpPr txBox="1">
            <a:spLocks/>
          </p:cNvSpPr>
          <p:nvPr/>
        </p:nvSpPr>
        <p:spPr>
          <a:xfrm>
            <a:off x="1377848" y="4313996"/>
            <a:ext cx="4842797" cy="172098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None/>
              <a:tabLst>
                <a:tab pos="3590925" algn="l"/>
              </a:tabLst>
            </a:pPr>
            <a:r>
              <a:rPr lang="en-US" sz="1600" cap="all" spc="3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Safety</a:t>
            </a:r>
            <a:endParaRPr lang="en-US" sz="1600" b="1" noProof="0">
              <a:solidFill>
                <a:schemeClr val="accent1"/>
              </a:solidFill>
            </a:endParaRP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Intelligent Adaptive Cruise Control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Auto High Beam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b="1" noProof="0">
                <a:solidFill>
                  <a:schemeClr val="accent5"/>
                </a:solidFill>
              </a:rPr>
              <a:t>Front &amp; rear parking sensors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b="1" noProof="0">
                <a:solidFill>
                  <a:schemeClr val="accent5"/>
                </a:solidFill>
              </a:rPr>
              <a:t>Rear back-up camera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Autonomous Emergency Braking with vulnerable road users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Lane keeping system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Drowsy Driver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2FA4B129-1B11-47D9-5F53-245AE760B48E}"/>
              </a:ext>
            </a:extLst>
          </p:cNvPr>
          <p:cNvSpPr txBox="1">
            <a:spLocks/>
          </p:cNvSpPr>
          <p:nvPr/>
        </p:nvSpPr>
        <p:spPr>
          <a:xfrm>
            <a:off x="6928776" y="1096430"/>
            <a:ext cx="4533900" cy="23006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None/>
              <a:tabLst>
                <a:tab pos="3590925" algn="l"/>
              </a:tabLst>
            </a:pPr>
            <a:r>
              <a:rPr lang="en-US" sz="1600" cap="all" spc="3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Comfort &amp; technology</a:t>
            </a:r>
            <a:endParaRPr lang="en-US" sz="1600" b="1" noProof="0">
              <a:solidFill>
                <a:schemeClr val="accent1"/>
              </a:solidFill>
            </a:endParaRP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12,3” full TFT instrument cluster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10,25’’ Alfa Connect infotainment touch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Alfa Connected Services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Wireless Apple Car Play / Android Auto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Dual zone automatic A/C with AQS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b="1" noProof="0">
                <a:solidFill>
                  <a:schemeClr val="accent5"/>
                </a:solidFill>
              </a:rPr>
              <a:t>Keyless Entry &amp; Go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Puddle lights &amp; courtesy lights on exterior door handles on the front doors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Electrical-folding side mirrors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b="1" noProof="0">
                <a:solidFill>
                  <a:schemeClr val="accent5"/>
                </a:solidFill>
              </a:rPr>
              <a:t>Electrochromic interior mirror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7572C1C-4BF1-0DB0-8309-FD5AEF38FA25}"/>
              </a:ext>
            </a:extLst>
          </p:cNvPr>
          <p:cNvSpPr txBox="1">
            <a:spLocks/>
          </p:cNvSpPr>
          <p:nvPr/>
        </p:nvSpPr>
        <p:spPr>
          <a:xfrm>
            <a:off x="6928776" y="3749739"/>
            <a:ext cx="4533900" cy="132600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None/>
              <a:tabLst>
                <a:tab pos="3590925" algn="l"/>
              </a:tabLst>
            </a:pPr>
            <a:r>
              <a:rPr lang="en-US" sz="1600" cap="all" spc="300" noProof="0" dirty="0">
                <a:solidFill>
                  <a:schemeClr val="accent1"/>
                </a:solidFill>
                <a:latin typeface="Sequel 100 Black 45" panose="020B0503050000020004" pitchFamily="34" charset="77"/>
              </a:rPr>
              <a:t>Available options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 dirty="0">
                <a:solidFill>
                  <a:schemeClr val="accent5"/>
                </a:solidFill>
              </a:rPr>
              <a:t>Techno Pack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 dirty="0">
                <a:solidFill>
                  <a:schemeClr val="accent5"/>
                </a:solidFill>
              </a:rPr>
              <a:t>Paddle shifters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 dirty="0">
                <a:solidFill>
                  <a:schemeClr val="accent5"/>
                </a:solidFill>
              </a:rPr>
              <a:t>Sunroof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 dirty="0">
                <a:solidFill>
                  <a:schemeClr val="accent5"/>
                </a:solidFill>
              </a:rPr>
              <a:t>18”, 19”, 20” wheels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 dirty="0">
                <a:solidFill>
                  <a:schemeClr val="accent5"/>
                </a:solidFill>
              </a:rPr>
              <a:t>Winter pack (LHD only) </a:t>
            </a:r>
          </a:p>
        </p:txBody>
      </p:sp>
      <p:pic>
        <p:nvPicPr>
          <p:cNvPr id="16" name="Immagine 15">
            <a:extLst>
              <a:ext uri="{FF2B5EF4-FFF2-40B4-BE49-F238E27FC236}">
                <a16:creationId xmlns:a16="http://schemas.microsoft.com/office/drawing/2014/main" id="{A5069F5A-7D99-E838-6FAC-AD670A70C89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67734" y="2399380"/>
            <a:ext cx="535498" cy="535498"/>
          </a:xfrm>
          <a:prstGeom prst="rect">
            <a:avLst/>
          </a:prstGeom>
        </p:spPr>
      </p:pic>
      <p:sp>
        <p:nvSpPr>
          <p:cNvPr id="24" name="Elemento grafico 16">
            <a:extLst>
              <a:ext uri="{FF2B5EF4-FFF2-40B4-BE49-F238E27FC236}">
                <a16:creationId xmlns:a16="http://schemas.microsoft.com/office/drawing/2014/main" id="{13E111E6-C4D7-3B3B-DE97-B7FA18ADE3F3}"/>
              </a:ext>
            </a:extLst>
          </p:cNvPr>
          <p:cNvSpPr/>
          <p:nvPr/>
        </p:nvSpPr>
        <p:spPr>
          <a:xfrm>
            <a:off x="780362" y="1196769"/>
            <a:ext cx="510243" cy="380770"/>
          </a:xfrm>
          <a:custGeom>
            <a:avLst/>
            <a:gdLst>
              <a:gd name="connsiteX0" fmla="*/ 437657 w 510243"/>
              <a:gd name="connsiteY0" fmla="*/ 83246 h 380770"/>
              <a:gd name="connsiteX1" fmla="*/ 447003 w 510243"/>
              <a:gd name="connsiteY1" fmla="*/ 57661 h 380770"/>
              <a:gd name="connsiteX2" fmla="*/ 472046 w 510243"/>
              <a:gd name="connsiteY2" fmla="*/ 63056 h 380770"/>
              <a:gd name="connsiteX3" fmla="*/ 476461 w 510243"/>
              <a:gd name="connsiteY3" fmla="*/ 89752 h 380770"/>
              <a:gd name="connsiteX4" fmla="*/ 449765 w 510243"/>
              <a:gd name="connsiteY4" fmla="*/ 91456 h 380770"/>
              <a:gd name="connsiteX5" fmla="*/ 442846 w 510243"/>
              <a:gd name="connsiteY5" fmla="*/ 97420 h 380770"/>
              <a:gd name="connsiteX6" fmla="*/ 471220 w 510243"/>
              <a:gd name="connsiteY6" fmla="*/ 115518 h 380770"/>
              <a:gd name="connsiteX7" fmla="*/ 507338 w 510243"/>
              <a:gd name="connsiteY7" fmla="*/ 185252 h 380770"/>
              <a:gd name="connsiteX8" fmla="*/ 502278 w 510243"/>
              <a:gd name="connsiteY8" fmla="*/ 301432 h 380770"/>
              <a:gd name="connsiteX9" fmla="*/ 495850 w 510243"/>
              <a:gd name="connsiteY9" fmla="*/ 356966 h 380770"/>
              <a:gd name="connsiteX10" fmla="*/ 446745 w 510243"/>
              <a:gd name="connsiteY10" fmla="*/ 380073 h 380770"/>
              <a:gd name="connsiteX11" fmla="*/ 419585 w 510243"/>
              <a:gd name="connsiteY11" fmla="*/ 341372 h 380770"/>
              <a:gd name="connsiteX12" fmla="*/ 89121 w 510243"/>
              <a:gd name="connsiteY12" fmla="*/ 341372 h 380770"/>
              <a:gd name="connsiteX13" fmla="*/ 83648 w 510243"/>
              <a:gd name="connsiteY13" fmla="*/ 370752 h 380770"/>
              <a:gd name="connsiteX14" fmla="*/ 26204 w 510243"/>
              <a:gd name="connsiteY14" fmla="*/ 374599 h 380770"/>
              <a:gd name="connsiteX15" fmla="*/ 9138 w 510243"/>
              <a:gd name="connsiteY15" fmla="*/ 337448 h 380770"/>
              <a:gd name="connsiteX16" fmla="*/ 9035 w 510243"/>
              <a:gd name="connsiteY16" fmla="*/ 324642 h 380770"/>
              <a:gd name="connsiteX17" fmla="*/ 47890 w 510243"/>
              <a:gd name="connsiteY17" fmla="*/ 107850 h 380770"/>
              <a:gd name="connsiteX18" fmla="*/ 65885 w 510243"/>
              <a:gd name="connsiteY18" fmla="*/ 97446 h 380770"/>
              <a:gd name="connsiteX19" fmla="*/ 64620 w 510243"/>
              <a:gd name="connsiteY19" fmla="*/ 91017 h 380770"/>
              <a:gd name="connsiteX20" fmla="*/ 27520 w 510243"/>
              <a:gd name="connsiteY20" fmla="*/ 71989 h 380770"/>
              <a:gd name="connsiteX21" fmla="*/ 61754 w 510243"/>
              <a:gd name="connsiteY21" fmla="*/ 57712 h 380770"/>
              <a:gd name="connsiteX22" fmla="*/ 72391 w 510243"/>
              <a:gd name="connsiteY22" fmla="*/ 83272 h 380770"/>
              <a:gd name="connsiteX23" fmla="*/ 92141 w 510243"/>
              <a:gd name="connsiteY23" fmla="*/ 53969 h 380770"/>
              <a:gd name="connsiteX24" fmla="*/ 121393 w 510243"/>
              <a:gd name="connsiteY24" fmla="*/ 16094 h 380770"/>
              <a:gd name="connsiteX25" fmla="*/ 144628 w 510243"/>
              <a:gd name="connsiteY25" fmla="*/ 8349 h 380770"/>
              <a:gd name="connsiteX26" fmla="*/ 366788 w 510243"/>
              <a:gd name="connsiteY26" fmla="*/ 8323 h 380770"/>
              <a:gd name="connsiteX27" fmla="*/ 376624 w 510243"/>
              <a:gd name="connsiteY27" fmla="*/ 8813 h 380770"/>
              <a:gd name="connsiteX28" fmla="*/ 397588 w 510243"/>
              <a:gd name="connsiteY28" fmla="*/ 26576 h 380770"/>
              <a:gd name="connsiteX29" fmla="*/ 431357 w 510243"/>
              <a:gd name="connsiteY29" fmla="*/ 78005 h 380770"/>
              <a:gd name="connsiteX30" fmla="*/ 437709 w 510243"/>
              <a:gd name="connsiteY30" fmla="*/ 83272 h 38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10243" h="380770">
                <a:moveTo>
                  <a:pt x="437657" y="83246"/>
                </a:moveTo>
                <a:cubicBezTo>
                  <a:pt x="441142" y="75578"/>
                  <a:pt x="437863" y="60475"/>
                  <a:pt x="447003" y="57661"/>
                </a:cubicBezTo>
                <a:cubicBezTo>
                  <a:pt x="450591" y="56550"/>
                  <a:pt x="468147" y="61146"/>
                  <a:pt x="472046" y="63056"/>
                </a:cubicBezTo>
                <a:cubicBezTo>
                  <a:pt x="481159" y="67523"/>
                  <a:pt x="486375" y="84769"/>
                  <a:pt x="476461" y="89752"/>
                </a:cubicBezTo>
                <a:cubicBezTo>
                  <a:pt x="470316" y="92824"/>
                  <a:pt x="457795" y="90165"/>
                  <a:pt x="449765" y="91456"/>
                </a:cubicBezTo>
                <a:cubicBezTo>
                  <a:pt x="447442" y="91843"/>
                  <a:pt x="440962" y="93521"/>
                  <a:pt x="442846" y="97420"/>
                </a:cubicBezTo>
                <a:cubicBezTo>
                  <a:pt x="444292" y="100441"/>
                  <a:pt x="465772" y="110200"/>
                  <a:pt x="471220" y="115518"/>
                </a:cubicBezTo>
                <a:cubicBezTo>
                  <a:pt x="484077" y="128091"/>
                  <a:pt x="504395" y="167360"/>
                  <a:pt x="507338" y="185252"/>
                </a:cubicBezTo>
                <a:cubicBezTo>
                  <a:pt x="514257" y="227309"/>
                  <a:pt x="507287" y="260717"/>
                  <a:pt x="502278" y="301432"/>
                </a:cubicBezTo>
                <a:cubicBezTo>
                  <a:pt x="500058" y="319608"/>
                  <a:pt x="502381" y="339436"/>
                  <a:pt x="495850" y="356966"/>
                </a:cubicBezTo>
                <a:cubicBezTo>
                  <a:pt x="487975" y="378111"/>
                  <a:pt x="467734" y="382784"/>
                  <a:pt x="446745" y="380073"/>
                </a:cubicBezTo>
                <a:cubicBezTo>
                  <a:pt x="426659" y="377465"/>
                  <a:pt x="418500" y="360064"/>
                  <a:pt x="419585" y="341372"/>
                </a:cubicBezTo>
                <a:lnTo>
                  <a:pt x="89121" y="341372"/>
                </a:lnTo>
                <a:cubicBezTo>
                  <a:pt x="87469" y="349582"/>
                  <a:pt x="87856" y="364427"/>
                  <a:pt x="83648" y="370752"/>
                </a:cubicBezTo>
                <a:cubicBezTo>
                  <a:pt x="74715" y="384178"/>
                  <a:pt x="39190" y="382345"/>
                  <a:pt x="26204" y="374599"/>
                </a:cubicBezTo>
                <a:cubicBezTo>
                  <a:pt x="14534" y="367654"/>
                  <a:pt x="11178" y="350124"/>
                  <a:pt x="9138" y="337448"/>
                </a:cubicBezTo>
                <a:cubicBezTo>
                  <a:pt x="8467" y="333343"/>
                  <a:pt x="9603" y="328850"/>
                  <a:pt x="9035" y="324642"/>
                </a:cubicBezTo>
                <a:cubicBezTo>
                  <a:pt x="128" y="257877"/>
                  <a:pt x="-17480" y="154167"/>
                  <a:pt x="47890" y="107850"/>
                </a:cubicBezTo>
                <a:cubicBezTo>
                  <a:pt x="51840" y="105036"/>
                  <a:pt x="64852" y="100854"/>
                  <a:pt x="65885" y="97446"/>
                </a:cubicBezTo>
                <a:cubicBezTo>
                  <a:pt x="66350" y="95897"/>
                  <a:pt x="66815" y="91275"/>
                  <a:pt x="64620" y="91017"/>
                </a:cubicBezTo>
                <a:cubicBezTo>
                  <a:pt x="50266" y="89287"/>
                  <a:pt x="19775" y="98220"/>
                  <a:pt x="27520" y="71989"/>
                </a:cubicBezTo>
                <a:cubicBezTo>
                  <a:pt x="29870" y="64012"/>
                  <a:pt x="54938" y="55621"/>
                  <a:pt x="61754" y="57712"/>
                </a:cubicBezTo>
                <a:cubicBezTo>
                  <a:pt x="71203" y="60604"/>
                  <a:pt x="68389" y="85131"/>
                  <a:pt x="72391" y="83272"/>
                </a:cubicBezTo>
                <a:cubicBezTo>
                  <a:pt x="79517" y="79967"/>
                  <a:pt x="87339" y="61198"/>
                  <a:pt x="92141" y="53969"/>
                </a:cubicBezTo>
                <a:cubicBezTo>
                  <a:pt x="99913" y="42351"/>
                  <a:pt x="110859" y="24614"/>
                  <a:pt x="121393" y="16094"/>
                </a:cubicBezTo>
                <a:cubicBezTo>
                  <a:pt x="131926" y="7574"/>
                  <a:pt x="133088" y="10078"/>
                  <a:pt x="144628" y="8349"/>
                </a:cubicBezTo>
                <a:cubicBezTo>
                  <a:pt x="213923" y="-2030"/>
                  <a:pt x="297545" y="-3502"/>
                  <a:pt x="366788" y="8323"/>
                </a:cubicBezTo>
                <a:cubicBezTo>
                  <a:pt x="369860" y="8839"/>
                  <a:pt x="373242" y="8065"/>
                  <a:pt x="376624" y="8813"/>
                </a:cubicBezTo>
                <a:cubicBezTo>
                  <a:pt x="382924" y="10207"/>
                  <a:pt x="393173" y="21335"/>
                  <a:pt x="397588" y="26576"/>
                </a:cubicBezTo>
                <a:cubicBezTo>
                  <a:pt x="410703" y="42118"/>
                  <a:pt x="419404" y="62747"/>
                  <a:pt x="431357" y="78005"/>
                </a:cubicBezTo>
                <a:cubicBezTo>
                  <a:pt x="432932" y="80019"/>
                  <a:pt x="435075" y="82910"/>
                  <a:pt x="437709" y="83272"/>
                </a:cubicBezTo>
                <a:close/>
              </a:path>
            </a:pathLst>
          </a:custGeom>
          <a:solidFill>
            <a:schemeClr val="bg1"/>
          </a:solidFill>
          <a:ln w="18738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US" noProof="0"/>
          </a:p>
        </p:txBody>
      </p:sp>
      <p:pic>
        <p:nvPicPr>
          <p:cNvPr id="21" name="Immagine 20">
            <a:extLst>
              <a:ext uri="{FF2B5EF4-FFF2-40B4-BE49-F238E27FC236}">
                <a16:creationId xmlns:a16="http://schemas.microsoft.com/office/drawing/2014/main" id="{79592053-E824-4D0D-3B72-63FEC8AB189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67734" y="4433494"/>
            <a:ext cx="535498" cy="535498"/>
          </a:xfrm>
          <a:prstGeom prst="rect">
            <a:avLst/>
          </a:prstGeom>
        </p:spPr>
      </p:pic>
      <p:pic>
        <p:nvPicPr>
          <p:cNvPr id="22" name="Immagine 21">
            <a:extLst>
              <a:ext uri="{FF2B5EF4-FFF2-40B4-BE49-F238E27FC236}">
                <a16:creationId xmlns:a16="http://schemas.microsoft.com/office/drawing/2014/main" id="{D9C9578E-2440-BB3F-7A13-50453242AC8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6336128" y="1119405"/>
            <a:ext cx="535498" cy="535498"/>
          </a:xfrm>
          <a:prstGeom prst="rect">
            <a:avLst/>
          </a:prstGeom>
        </p:spPr>
      </p:pic>
      <p:pic>
        <p:nvPicPr>
          <p:cNvPr id="23" name="Immagine 22">
            <a:extLst>
              <a:ext uri="{FF2B5EF4-FFF2-40B4-BE49-F238E27FC236}">
                <a16:creationId xmlns:a16="http://schemas.microsoft.com/office/drawing/2014/main" id="{D0F9B3E6-2CF8-9D4E-1E81-8C249C318224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6369877" y="3845996"/>
            <a:ext cx="468000" cy="46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5438768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3B748C-29DF-D8AF-0CF6-A5E9B889C4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906897D-72C0-6DA1-1628-34126E61F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9324" y="600074"/>
            <a:ext cx="10235141" cy="349702"/>
          </a:xfrm>
        </p:spPr>
        <p:txBody>
          <a:bodyPr/>
          <a:lstStyle/>
          <a:p>
            <a:r>
              <a:rPr lang="en-US" noProof="0"/>
              <a:t>Sprint trim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1EF11C-4544-F250-A53E-EA7C2BEB4127}"/>
              </a:ext>
            </a:extLst>
          </p:cNvPr>
          <p:cNvSpPr txBox="1">
            <a:spLocks/>
          </p:cNvSpPr>
          <p:nvPr/>
        </p:nvSpPr>
        <p:spPr>
          <a:xfrm>
            <a:off x="729324" y="1278384"/>
            <a:ext cx="10662576" cy="84569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ts val="22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600" b="1" noProof="0">
                <a:solidFill>
                  <a:schemeClr val="accent1"/>
                </a:solidFill>
              </a:rPr>
              <a:t>Key concept: improved style and perceived quality.</a:t>
            </a:r>
          </a:p>
          <a:p>
            <a:pPr marL="0" indent="0" fontAlgn="auto">
              <a:lnSpc>
                <a:spcPts val="22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noProof="0"/>
              <a:t>An </a:t>
            </a:r>
            <a:r>
              <a:rPr lang="en-US" sz="1600" b="1" noProof="0"/>
              <a:t>affordable</a:t>
            </a:r>
            <a:r>
              <a:rPr lang="en-US" noProof="0"/>
              <a:t> upselling vs Tonale with </a:t>
            </a:r>
            <a:r>
              <a:rPr lang="en-US" sz="1600" b="1" noProof="0"/>
              <a:t>improved style and functionality</a:t>
            </a:r>
            <a:r>
              <a:rPr lang="en-US"/>
              <a:t>:</a:t>
            </a:r>
            <a:r>
              <a:rPr lang="en-US" noProof="0"/>
              <a:t> this version features radio with navigation &amp; 18” wheels.</a:t>
            </a:r>
          </a:p>
        </p:txBody>
      </p:sp>
      <p:pic>
        <p:nvPicPr>
          <p:cNvPr id="4" name="Picture 7" descr="The interior of a car&#10;&#10;AI-generated content may be incorrect.">
            <a:extLst>
              <a:ext uri="{FF2B5EF4-FFF2-40B4-BE49-F238E27FC236}">
                <a16:creationId xmlns:a16="http://schemas.microsoft.com/office/drawing/2014/main" id="{CA9CF518-7355-9B1E-ED19-118303D832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308226"/>
            <a:ext cx="5715833" cy="2963765"/>
          </a:xfrm>
          <a:prstGeom prst="rect">
            <a:avLst/>
          </a:prstGeom>
        </p:spPr>
      </p:pic>
      <p:pic>
        <p:nvPicPr>
          <p:cNvPr id="5" name="Picture 9" descr="A black seat with a head rest&#10;&#10;AI-generated content may be incorrect.">
            <a:extLst>
              <a:ext uri="{FF2B5EF4-FFF2-40B4-BE49-F238E27FC236}">
                <a16:creationId xmlns:a16="http://schemas.microsoft.com/office/drawing/2014/main" id="{3C167707-174C-2794-F329-299318032C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4552" y="2312984"/>
            <a:ext cx="2063518" cy="295900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DCEC3E4-10DB-12FC-2559-058B7B47D93A}"/>
              </a:ext>
            </a:extLst>
          </p:cNvPr>
          <p:cNvSpPr txBox="1"/>
          <p:nvPr/>
        </p:nvSpPr>
        <p:spPr>
          <a:xfrm>
            <a:off x="2840005" y="5290744"/>
            <a:ext cx="48052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noProof="0">
                <a:solidFill>
                  <a:schemeClr val="accent6"/>
                </a:solidFill>
                <a:latin typeface="+mn-lt"/>
              </a:rPr>
              <a:t>Black cloth &amp; Scuba leatherette seats with ‘’Biscione’’ on the back</a:t>
            </a:r>
          </a:p>
        </p:txBody>
      </p:sp>
      <p:sp>
        <p:nvSpPr>
          <p:cNvPr id="10" name="Rounded Rectangle 5">
            <a:extLst>
              <a:ext uri="{FF2B5EF4-FFF2-40B4-BE49-F238E27FC236}">
                <a16:creationId xmlns:a16="http://schemas.microsoft.com/office/drawing/2014/main" id="{66898F71-FA74-DC22-DEF4-CA7C0C98A4CB}"/>
              </a:ext>
            </a:extLst>
          </p:cNvPr>
          <p:cNvSpPr/>
          <p:nvPr/>
        </p:nvSpPr>
        <p:spPr>
          <a:xfrm>
            <a:off x="8726128" y="5695187"/>
            <a:ext cx="2665772" cy="30295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0" rtlCol="0" anchor="ctr">
            <a:spAutoFit/>
          </a:bodyPr>
          <a:lstStyle/>
          <a:p>
            <a:pPr algn="ctr"/>
            <a:r>
              <a:rPr lang="en-US" sz="1400" noProof="0">
                <a:solidFill>
                  <a:schemeClr val="bg1"/>
                </a:solidFill>
                <a:latin typeface="+mj-lt"/>
              </a:rPr>
              <a:t>Tonale trim, PLUS…</a:t>
            </a:r>
          </a:p>
        </p:txBody>
      </p:sp>
      <p:pic>
        <p:nvPicPr>
          <p:cNvPr id="11" name="Elemento grafico 10">
            <a:extLst>
              <a:ext uri="{FF2B5EF4-FFF2-40B4-BE49-F238E27FC236}">
                <a16:creationId xmlns:a16="http://schemas.microsoft.com/office/drawing/2014/main" id="{87072EFC-FB7C-C9BA-75EA-4E4B09A94ED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801572" y="6412706"/>
            <a:ext cx="160880" cy="356542"/>
          </a:xfrm>
          <a:prstGeom prst="rect">
            <a:avLst/>
          </a:prstGeom>
        </p:spPr>
      </p:pic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1D6FF2A6-6052-E8E3-4529-43F03CAE22D9}"/>
              </a:ext>
            </a:extLst>
          </p:cNvPr>
          <p:cNvSpPr txBox="1"/>
          <p:nvPr/>
        </p:nvSpPr>
        <p:spPr>
          <a:xfrm>
            <a:off x="6229350" y="6494155"/>
            <a:ext cx="5456479" cy="241980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>
            <a:spAutoFit/>
          </a:bodyPr>
          <a:lstStyle>
            <a:lvl1pPr marL="0" indent="0" defTabSz="91440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it-IT" sz="1200" dirty="0" smtClean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smtClean="0">
                <a:latin typeface="+mn-lt"/>
              </a:defRPr>
            </a:lvl2pPr>
            <a:lvl3pPr marL="11430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smtClean="0">
                <a:latin typeface="+mn-lt"/>
              </a:defRPr>
            </a:lvl3pPr>
            <a:lvl4pPr marL="16002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smtClean="0">
                <a:latin typeface="+mn-lt"/>
              </a:defRPr>
            </a:lvl4pPr>
            <a:lvl5pPr marL="20574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smtClean="0">
                <a:latin typeface="+mn-lt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9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1100" noProof="0"/>
              <a:t>Click on the button to see what has been added to Tonale trim to create Sprint. </a:t>
            </a:r>
          </a:p>
        </p:txBody>
      </p:sp>
      <p:pic>
        <p:nvPicPr>
          <p:cNvPr id="13" name="Picture 11">
            <a:extLst>
              <a:ext uri="{FF2B5EF4-FFF2-40B4-BE49-F238E27FC236}">
                <a16:creationId xmlns:a16="http://schemas.microsoft.com/office/drawing/2014/main" id="{C3679780-E0CE-FE49-B73D-689990B8EF1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9211657" y="2308226"/>
            <a:ext cx="1968500" cy="2324253"/>
          </a:xfrm>
          <a:prstGeom prst="rect">
            <a:avLst/>
          </a:prstGeom>
        </p:spPr>
      </p:pic>
      <p:sp>
        <p:nvSpPr>
          <p:cNvPr id="14" name="TextBox 8">
            <a:extLst>
              <a:ext uri="{FF2B5EF4-FFF2-40B4-BE49-F238E27FC236}">
                <a16:creationId xmlns:a16="http://schemas.microsoft.com/office/drawing/2014/main" id="{FE56CF19-1CDB-4F18-A84F-05D7A935CD9E}"/>
              </a:ext>
            </a:extLst>
          </p:cNvPr>
          <p:cNvSpPr txBox="1"/>
          <p:nvPr/>
        </p:nvSpPr>
        <p:spPr>
          <a:xfrm>
            <a:off x="9395926" y="4752680"/>
            <a:ext cx="15799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noProof="0"/>
              <a:t>18” Wheels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8208190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20ACD5-E50C-1B55-1F94-56F33E696C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81BA350-394F-153C-60A3-F1F9178B92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9324" y="600074"/>
            <a:ext cx="10235141" cy="749812"/>
          </a:xfrm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noProof="0"/>
              <a:t>Sprint contents</a:t>
            </a:r>
            <a:br>
              <a:rPr lang="en-US" noProof="0"/>
            </a:br>
            <a:br>
              <a:rPr lang="en-US" sz="1200" noProof="0"/>
            </a:br>
            <a:r>
              <a:rPr lang="en-US" sz="1200" noProof="0">
                <a:solidFill>
                  <a:schemeClr val="accent5"/>
                </a:solidFill>
                <a:latin typeface="+mn-lt"/>
                <a:cs typeface="+mn-cs"/>
              </a:rPr>
              <a:t>(</a:t>
            </a:r>
            <a:r>
              <a:rPr lang="en-US" sz="1200" noProof="0" err="1">
                <a:solidFill>
                  <a:schemeClr val="accent5"/>
                </a:solidFill>
                <a:latin typeface="+mn-lt"/>
                <a:cs typeface="+mn-cs"/>
              </a:rPr>
              <a:t>tonale</a:t>
            </a:r>
            <a:r>
              <a:rPr lang="en-US" sz="1200" noProof="0">
                <a:solidFill>
                  <a:schemeClr val="accent5"/>
                </a:solidFill>
                <a:latin typeface="+mn-lt"/>
                <a:cs typeface="+mn-cs"/>
              </a:rPr>
              <a:t> trim plus..)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969EF0BB-002B-D30C-260C-82D0860FF316}"/>
              </a:ext>
            </a:extLst>
          </p:cNvPr>
          <p:cNvSpPr txBox="1">
            <a:spLocks/>
          </p:cNvSpPr>
          <p:nvPr/>
        </p:nvSpPr>
        <p:spPr>
          <a:xfrm>
            <a:off x="1369193" y="1908562"/>
            <a:ext cx="3152775" cy="112338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tabLst>
                <a:tab pos="3590925" algn="l"/>
              </a:tabLst>
            </a:pPr>
            <a:r>
              <a:rPr lang="en-US" sz="1600" cap="all" spc="3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Exterior</a:t>
            </a:r>
            <a:endParaRPr lang="en-US" sz="1600" b="1" noProof="0">
              <a:solidFill>
                <a:schemeClr val="accent1"/>
              </a:solidFill>
            </a:endParaRP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Glossy black body kit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Privacy glass (new)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18” wheels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6B06E89F-3FEC-28FC-1905-27EBCF42083A}"/>
              </a:ext>
            </a:extLst>
          </p:cNvPr>
          <p:cNvSpPr txBox="1">
            <a:spLocks/>
          </p:cNvSpPr>
          <p:nvPr/>
        </p:nvSpPr>
        <p:spPr>
          <a:xfrm>
            <a:off x="1369193" y="3648075"/>
            <a:ext cx="3152775" cy="141577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tabLst>
                <a:tab pos="3590925" algn="l"/>
              </a:tabLst>
            </a:pPr>
            <a:r>
              <a:rPr lang="en-US" sz="1600" cap="all" spc="3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interior</a:t>
            </a:r>
            <a:endParaRPr lang="en-US" sz="1600" b="1" noProof="0">
              <a:solidFill>
                <a:schemeClr val="accent1"/>
              </a:solidFill>
            </a:endParaRP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Aluminum pedals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Aluminum door sills (new)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Multi-color ambient light (new)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endParaRPr lang="en-US" sz="1400" b="1" noProof="0">
              <a:solidFill>
                <a:schemeClr val="accent5"/>
              </a:solidFill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921D5E6E-71C3-C91F-3073-B62FB70D30FF}"/>
              </a:ext>
            </a:extLst>
          </p:cNvPr>
          <p:cNvSpPr txBox="1">
            <a:spLocks/>
          </p:cNvSpPr>
          <p:nvPr/>
        </p:nvSpPr>
        <p:spPr>
          <a:xfrm>
            <a:off x="5486400" y="1908562"/>
            <a:ext cx="5623848" cy="60016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tabLst>
                <a:tab pos="3590925" algn="l"/>
              </a:tabLst>
            </a:pPr>
            <a:r>
              <a:rPr lang="en-US" sz="1600" cap="all" spc="3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Comfort &amp; technology</a:t>
            </a:r>
            <a:endParaRPr lang="en-US" sz="1600" b="1" noProof="0">
              <a:solidFill>
                <a:schemeClr val="accent1"/>
              </a:solidFill>
            </a:endParaRP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10,25’’ Alfa Connect infotainment touch with Navigation system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D700551-2A1C-5761-C48D-73E8D6263E90}"/>
              </a:ext>
            </a:extLst>
          </p:cNvPr>
          <p:cNvSpPr txBox="1">
            <a:spLocks/>
          </p:cNvSpPr>
          <p:nvPr/>
        </p:nvSpPr>
        <p:spPr>
          <a:xfrm>
            <a:off x="5486400" y="3648075"/>
            <a:ext cx="5623848" cy="164660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tabLst>
                <a:tab pos="3590925" algn="l"/>
              </a:tabLst>
            </a:pPr>
            <a:r>
              <a:rPr lang="en-US" sz="1600" cap="all" spc="300" noProof="0" dirty="0">
                <a:solidFill>
                  <a:schemeClr val="accent1"/>
                </a:solidFill>
                <a:latin typeface="Sequel 100 Black 45" panose="020B0503050000020004" pitchFamily="34" charset="77"/>
              </a:rPr>
              <a:t>Available options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 dirty="0">
                <a:solidFill>
                  <a:schemeClr val="accent5"/>
                </a:solidFill>
              </a:rPr>
              <a:t>Techno Pack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dirty="0">
                <a:solidFill>
                  <a:schemeClr val="accent5"/>
                </a:solidFill>
              </a:rPr>
              <a:t>Paddle shifters</a:t>
            </a:r>
            <a:endParaRPr lang="en-US" sz="1200" noProof="0" dirty="0">
              <a:solidFill>
                <a:schemeClr val="accent5"/>
              </a:solidFill>
            </a:endParaRP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 dirty="0">
                <a:solidFill>
                  <a:schemeClr val="accent5"/>
                </a:solidFill>
              </a:rPr>
              <a:t>Sunroof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 dirty="0">
                <a:solidFill>
                  <a:schemeClr val="accent5"/>
                </a:solidFill>
              </a:rPr>
              <a:t>19”, 20” wheels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 dirty="0">
                <a:solidFill>
                  <a:schemeClr val="accent5"/>
                </a:solidFill>
              </a:rPr>
              <a:t>Winter pack (LHD only) 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56CD16F8-69D0-B53D-EEFD-D01D45D1D3F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67734" y="3684913"/>
            <a:ext cx="535498" cy="535498"/>
          </a:xfrm>
          <a:prstGeom prst="rect">
            <a:avLst/>
          </a:prstGeom>
        </p:spPr>
      </p:pic>
      <p:sp>
        <p:nvSpPr>
          <p:cNvPr id="6" name="Elemento grafico 16">
            <a:extLst>
              <a:ext uri="{FF2B5EF4-FFF2-40B4-BE49-F238E27FC236}">
                <a16:creationId xmlns:a16="http://schemas.microsoft.com/office/drawing/2014/main" id="{DED197FB-F94D-BC50-A29F-B8A8E0D4CF80}"/>
              </a:ext>
            </a:extLst>
          </p:cNvPr>
          <p:cNvSpPr/>
          <p:nvPr/>
        </p:nvSpPr>
        <p:spPr>
          <a:xfrm>
            <a:off x="780362" y="2018259"/>
            <a:ext cx="510243" cy="380770"/>
          </a:xfrm>
          <a:custGeom>
            <a:avLst/>
            <a:gdLst>
              <a:gd name="connsiteX0" fmla="*/ 437657 w 510243"/>
              <a:gd name="connsiteY0" fmla="*/ 83246 h 380770"/>
              <a:gd name="connsiteX1" fmla="*/ 447003 w 510243"/>
              <a:gd name="connsiteY1" fmla="*/ 57661 h 380770"/>
              <a:gd name="connsiteX2" fmla="*/ 472046 w 510243"/>
              <a:gd name="connsiteY2" fmla="*/ 63056 h 380770"/>
              <a:gd name="connsiteX3" fmla="*/ 476461 w 510243"/>
              <a:gd name="connsiteY3" fmla="*/ 89752 h 380770"/>
              <a:gd name="connsiteX4" fmla="*/ 449765 w 510243"/>
              <a:gd name="connsiteY4" fmla="*/ 91456 h 380770"/>
              <a:gd name="connsiteX5" fmla="*/ 442846 w 510243"/>
              <a:gd name="connsiteY5" fmla="*/ 97420 h 380770"/>
              <a:gd name="connsiteX6" fmla="*/ 471220 w 510243"/>
              <a:gd name="connsiteY6" fmla="*/ 115518 h 380770"/>
              <a:gd name="connsiteX7" fmla="*/ 507338 w 510243"/>
              <a:gd name="connsiteY7" fmla="*/ 185252 h 380770"/>
              <a:gd name="connsiteX8" fmla="*/ 502278 w 510243"/>
              <a:gd name="connsiteY8" fmla="*/ 301432 h 380770"/>
              <a:gd name="connsiteX9" fmla="*/ 495850 w 510243"/>
              <a:gd name="connsiteY9" fmla="*/ 356966 h 380770"/>
              <a:gd name="connsiteX10" fmla="*/ 446745 w 510243"/>
              <a:gd name="connsiteY10" fmla="*/ 380073 h 380770"/>
              <a:gd name="connsiteX11" fmla="*/ 419585 w 510243"/>
              <a:gd name="connsiteY11" fmla="*/ 341372 h 380770"/>
              <a:gd name="connsiteX12" fmla="*/ 89121 w 510243"/>
              <a:gd name="connsiteY12" fmla="*/ 341372 h 380770"/>
              <a:gd name="connsiteX13" fmla="*/ 83648 w 510243"/>
              <a:gd name="connsiteY13" fmla="*/ 370752 h 380770"/>
              <a:gd name="connsiteX14" fmla="*/ 26204 w 510243"/>
              <a:gd name="connsiteY14" fmla="*/ 374599 h 380770"/>
              <a:gd name="connsiteX15" fmla="*/ 9138 w 510243"/>
              <a:gd name="connsiteY15" fmla="*/ 337448 h 380770"/>
              <a:gd name="connsiteX16" fmla="*/ 9035 w 510243"/>
              <a:gd name="connsiteY16" fmla="*/ 324642 h 380770"/>
              <a:gd name="connsiteX17" fmla="*/ 47890 w 510243"/>
              <a:gd name="connsiteY17" fmla="*/ 107850 h 380770"/>
              <a:gd name="connsiteX18" fmla="*/ 65885 w 510243"/>
              <a:gd name="connsiteY18" fmla="*/ 97446 h 380770"/>
              <a:gd name="connsiteX19" fmla="*/ 64620 w 510243"/>
              <a:gd name="connsiteY19" fmla="*/ 91017 h 380770"/>
              <a:gd name="connsiteX20" fmla="*/ 27520 w 510243"/>
              <a:gd name="connsiteY20" fmla="*/ 71989 h 380770"/>
              <a:gd name="connsiteX21" fmla="*/ 61754 w 510243"/>
              <a:gd name="connsiteY21" fmla="*/ 57712 h 380770"/>
              <a:gd name="connsiteX22" fmla="*/ 72391 w 510243"/>
              <a:gd name="connsiteY22" fmla="*/ 83272 h 380770"/>
              <a:gd name="connsiteX23" fmla="*/ 92141 w 510243"/>
              <a:gd name="connsiteY23" fmla="*/ 53969 h 380770"/>
              <a:gd name="connsiteX24" fmla="*/ 121393 w 510243"/>
              <a:gd name="connsiteY24" fmla="*/ 16094 h 380770"/>
              <a:gd name="connsiteX25" fmla="*/ 144628 w 510243"/>
              <a:gd name="connsiteY25" fmla="*/ 8349 h 380770"/>
              <a:gd name="connsiteX26" fmla="*/ 366788 w 510243"/>
              <a:gd name="connsiteY26" fmla="*/ 8323 h 380770"/>
              <a:gd name="connsiteX27" fmla="*/ 376624 w 510243"/>
              <a:gd name="connsiteY27" fmla="*/ 8813 h 380770"/>
              <a:gd name="connsiteX28" fmla="*/ 397588 w 510243"/>
              <a:gd name="connsiteY28" fmla="*/ 26576 h 380770"/>
              <a:gd name="connsiteX29" fmla="*/ 431357 w 510243"/>
              <a:gd name="connsiteY29" fmla="*/ 78005 h 380770"/>
              <a:gd name="connsiteX30" fmla="*/ 437709 w 510243"/>
              <a:gd name="connsiteY30" fmla="*/ 83272 h 38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10243" h="380770">
                <a:moveTo>
                  <a:pt x="437657" y="83246"/>
                </a:moveTo>
                <a:cubicBezTo>
                  <a:pt x="441142" y="75578"/>
                  <a:pt x="437863" y="60475"/>
                  <a:pt x="447003" y="57661"/>
                </a:cubicBezTo>
                <a:cubicBezTo>
                  <a:pt x="450591" y="56550"/>
                  <a:pt x="468147" y="61146"/>
                  <a:pt x="472046" y="63056"/>
                </a:cubicBezTo>
                <a:cubicBezTo>
                  <a:pt x="481159" y="67523"/>
                  <a:pt x="486375" y="84769"/>
                  <a:pt x="476461" y="89752"/>
                </a:cubicBezTo>
                <a:cubicBezTo>
                  <a:pt x="470316" y="92824"/>
                  <a:pt x="457795" y="90165"/>
                  <a:pt x="449765" y="91456"/>
                </a:cubicBezTo>
                <a:cubicBezTo>
                  <a:pt x="447442" y="91843"/>
                  <a:pt x="440962" y="93521"/>
                  <a:pt x="442846" y="97420"/>
                </a:cubicBezTo>
                <a:cubicBezTo>
                  <a:pt x="444292" y="100441"/>
                  <a:pt x="465772" y="110200"/>
                  <a:pt x="471220" y="115518"/>
                </a:cubicBezTo>
                <a:cubicBezTo>
                  <a:pt x="484077" y="128091"/>
                  <a:pt x="504395" y="167360"/>
                  <a:pt x="507338" y="185252"/>
                </a:cubicBezTo>
                <a:cubicBezTo>
                  <a:pt x="514257" y="227309"/>
                  <a:pt x="507287" y="260717"/>
                  <a:pt x="502278" y="301432"/>
                </a:cubicBezTo>
                <a:cubicBezTo>
                  <a:pt x="500058" y="319608"/>
                  <a:pt x="502381" y="339436"/>
                  <a:pt x="495850" y="356966"/>
                </a:cubicBezTo>
                <a:cubicBezTo>
                  <a:pt x="487975" y="378111"/>
                  <a:pt x="467734" y="382784"/>
                  <a:pt x="446745" y="380073"/>
                </a:cubicBezTo>
                <a:cubicBezTo>
                  <a:pt x="426659" y="377465"/>
                  <a:pt x="418500" y="360064"/>
                  <a:pt x="419585" y="341372"/>
                </a:cubicBezTo>
                <a:lnTo>
                  <a:pt x="89121" y="341372"/>
                </a:lnTo>
                <a:cubicBezTo>
                  <a:pt x="87469" y="349582"/>
                  <a:pt x="87856" y="364427"/>
                  <a:pt x="83648" y="370752"/>
                </a:cubicBezTo>
                <a:cubicBezTo>
                  <a:pt x="74715" y="384178"/>
                  <a:pt x="39190" y="382345"/>
                  <a:pt x="26204" y="374599"/>
                </a:cubicBezTo>
                <a:cubicBezTo>
                  <a:pt x="14534" y="367654"/>
                  <a:pt x="11178" y="350124"/>
                  <a:pt x="9138" y="337448"/>
                </a:cubicBezTo>
                <a:cubicBezTo>
                  <a:pt x="8467" y="333343"/>
                  <a:pt x="9603" y="328850"/>
                  <a:pt x="9035" y="324642"/>
                </a:cubicBezTo>
                <a:cubicBezTo>
                  <a:pt x="128" y="257877"/>
                  <a:pt x="-17480" y="154167"/>
                  <a:pt x="47890" y="107850"/>
                </a:cubicBezTo>
                <a:cubicBezTo>
                  <a:pt x="51840" y="105036"/>
                  <a:pt x="64852" y="100854"/>
                  <a:pt x="65885" y="97446"/>
                </a:cubicBezTo>
                <a:cubicBezTo>
                  <a:pt x="66350" y="95897"/>
                  <a:pt x="66815" y="91275"/>
                  <a:pt x="64620" y="91017"/>
                </a:cubicBezTo>
                <a:cubicBezTo>
                  <a:pt x="50266" y="89287"/>
                  <a:pt x="19775" y="98220"/>
                  <a:pt x="27520" y="71989"/>
                </a:cubicBezTo>
                <a:cubicBezTo>
                  <a:pt x="29870" y="64012"/>
                  <a:pt x="54938" y="55621"/>
                  <a:pt x="61754" y="57712"/>
                </a:cubicBezTo>
                <a:cubicBezTo>
                  <a:pt x="71203" y="60604"/>
                  <a:pt x="68389" y="85131"/>
                  <a:pt x="72391" y="83272"/>
                </a:cubicBezTo>
                <a:cubicBezTo>
                  <a:pt x="79517" y="79967"/>
                  <a:pt x="87339" y="61198"/>
                  <a:pt x="92141" y="53969"/>
                </a:cubicBezTo>
                <a:cubicBezTo>
                  <a:pt x="99913" y="42351"/>
                  <a:pt x="110859" y="24614"/>
                  <a:pt x="121393" y="16094"/>
                </a:cubicBezTo>
                <a:cubicBezTo>
                  <a:pt x="131926" y="7574"/>
                  <a:pt x="133088" y="10078"/>
                  <a:pt x="144628" y="8349"/>
                </a:cubicBezTo>
                <a:cubicBezTo>
                  <a:pt x="213923" y="-2030"/>
                  <a:pt x="297545" y="-3502"/>
                  <a:pt x="366788" y="8323"/>
                </a:cubicBezTo>
                <a:cubicBezTo>
                  <a:pt x="369860" y="8839"/>
                  <a:pt x="373242" y="8065"/>
                  <a:pt x="376624" y="8813"/>
                </a:cubicBezTo>
                <a:cubicBezTo>
                  <a:pt x="382924" y="10207"/>
                  <a:pt x="393173" y="21335"/>
                  <a:pt x="397588" y="26576"/>
                </a:cubicBezTo>
                <a:cubicBezTo>
                  <a:pt x="410703" y="42118"/>
                  <a:pt x="419404" y="62747"/>
                  <a:pt x="431357" y="78005"/>
                </a:cubicBezTo>
                <a:cubicBezTo>
                  <a:pt x="432932" y="80019"/>
                  <a:pt x="435075" y="82910"/>
                  <a:pt x="437709" y="83272"/>
                </a:cubicBezTo>
                <a:close/>
              </a:path>
            </a:pathLst>
          </a:custGeom>
          <a:solidFill>
            <a:schemeClr val="bg1"/>
          </a:solidFill>
          <a:ln w="18738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US" noProof="0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C0F03EE4-B7EE-3687-A9E7-2986DFD43A7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906063" y="1940786"/>
            <a:ext cx="535498" cy="535498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0E938996-4F3A-66C9-BA89-7D9C43793A8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939812" y="3752411"/>
            <a:ext cx="468000" cy="46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9811803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AFFBF0-722B-E6CC-DD9C-D1F31BC37A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75091EF-982A-7E6D-C14C-35990296EA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9324" y="600074"/>
            <a:ext cx="10235141" cy="349702"/>
          </a:xfrm>
        </p:spPr>
        <p:txBody>
          <a:bodyPr/>
          <a:lstStyle/>
          <a:p>
            <a:r>
              <a:rPr lang="en-US" noProof="0"/>
              <a:t>Ti TRIM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9F6B59-9417-4604-1961-18C7A4CC644D}"/>
              </a:ext>
            </a:extLst>
          </p:cNvPr>
          <p:cNvSpPr txBox="1">
            <a:spLocks/>
          </p:cNvSpPr>
          <p:nvPr/>
        </p:nvSpPr>
        <p:spPr>
          <a:xfrm>
            <a:off x="729324" y="1278384"/>
            <a:ext cx="10662576" cy="84569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ts val="22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600" b="1" noProof="0">
                <a:solidFill>
                  <a:schemeClr val="accent1"/>
                </a:solidFill>
              </a:rPr>
              <a:t>Key concept: the premium version with an iconic name is back!</a:t>
            </a:r>
            <a:endParaRPr lang="en-US" sz="1600" noProof="0">
              <a:solidFill>
                <a:schemeClr val="accent1"/>
              </a:solidFill>
            </a:endParaRPr>
          </a:p>
          <a:p>
            <a:pPr marL="0" indent="0" fontAlgn="auto">
              <a:lnSpc>
                <a:spcPts val="22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noProof="0"/>
              <a:t>Ti version </a:t>
            </a:r>
            <a:r>
              <a:rPr lang="en-US" sz="1600" b="1" noProof="0"/>
              <a:t>upgrades the </a:t>
            </a:r>
            <a:r>
              <a:rPr lang="en-US" sz="1600" b="1" noProof="0" err="1"/>
              <a:t>premiumness</a:t>
            </a:r>
            <a:r>
              <a:rPr lang="en-US" sz="1600" b="1" noProof="0"/>
              <a:t> </a:t>
            </a:r>
            <a:r>
              <a:rPr lang="en-US" noProof="0"/>
              <a:t>of the </a:t>
            </a:r>
            <a:r>
              <a:rPr lang="en-US"/>
              <a:t>interior with full leather electrically adjustable, heated and ventilated seats. </a:t>
            </a:r>
            <a:endParaRPr lang="en-US" noProof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27B9541-6C1F-0FD2-B998-463BC0FEE0E6}"/>
              </a:ext>
            </a:extLst>
          </p:cNvPr>
          <p:cNvSpPr txBox="1"/>
          <p:nvPr/>
        </p:nvSpPr>
        <p:spPr>
          <a:xfrm>
            <a:off x="2537319" y="5290744"/>
            <a:ext cx="48052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noProof="0">
                <a:solidFill>
                  <a:schemeClr val="accent6"/>
                </a:solidFill>
                <a:latin typeface="+mn-lt"/>
              </a:rPr>
              <a:t>Red or Black leather seats</a:t>
            </a:r>
          </a:p>
        </p:txBody>
      </p:sp>
      <p:sp>
        <p:nvSpPr>
          <p:cNvPr id="10" name="Rounded Rectangle 5">
            <a:extLst>
              <a:ext uri="{FF2B5EF4-FFF2-40B4-BE49-F238E27FC236}">
                <a16:creationId xmlns:a16="http://schemas.microsoft.com/office/drawing/2014/main" id="{42631648-A377-C8C9-50CE-DBC6DB2B9EC7}"/>
              </a:ext>
            </a:extLst>
          </p:cNvPr>
          <p:cNvSpPr/>
          <p:nvPr/>
        </p:nvSpPr>
        <p:spPr>
          <a:xfrm>
            <a:off x="9211656" y="5695187"/>
            <a:ext cx="1968501" cy="30295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0" rtlCol="0" anchor="ctr">
            <a:spAutoFit/>
          </a:bodyPr>
          <a:lstStyle/>
          <a:p>
            <a:pPr algn="ctr"/>
            <a:r>
              <a:rPr lang="en-US" sz="1400" noProof="0">
                <a:solidFill>
                  <a:schemeClr val="bg1"/>
                </a:solidFill>
                <a:latin typeface="+mj-lt"/>
              </a:rPr>
              <a:t>Sprint, PLUS…</a:t>
            </a:r>
          </a:p>
        </p:txBody>
      </p:sp>
      <p:pic>
        <p:nvPicPr>
          <p:cNvPr id="11" name="Elemento grafico 10">
            <a:extLst>
              <a:ext uri="{FF2B5EF4-FFF2-40B4-BE49-F238E27FC236}">
                <a16:creationId xmlns:a16="http://schemas.microsoft.com/office/drawing/2014/main" id="{4A30DF57-E88B-8E1B-B9CC-DE49D951E38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801572" y="6412706"/>
            <a:ext cx="160880" cy="356542"/>
          </a:xfrm>
          <a:prstGeom prst="rect">
            <a:avLst/>
          </a:prstGeom>
        </p:spPr>
      </p:pic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BF723137-EA18-C0BB-36B0-0EE80DF4EA5F}"/>
              </a:ext>
            </a:extLst>
          </p:cNvPr>
          <p:cNvSpPr txBox="1"/>
          <p:nvPr/>
        </p:nvSpPr>
        <p:spPr>
          <a:xfrm>
            <a:off x="6229350" y="6494155"/>
            <a:ext cx="5456479" cy="241980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>
            <a:spAutoFit/>
          </a:bodyPr>
          <a:lstStyle>
            <a:lvl1pPr marL="0" indent="0" defTabSz="91440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it-IT" sz="1200" dirty="0" smtClean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smtClean="0">
                <a:latin typeface="+mn-lt"/>
              </a:defRPr>
            </a:lvl2pPr>
            <a:lvl3pPr marL="11430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smtClean="0">
                <a:latin typeface="+mn-lt"/>
              </a:defRPr>
            </a:lvl3pPr>
            <a:lvl4pPr marL="16002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smtClean="0">
                <a:latin typeface="+mn-lt"/>
              </a:defRPr>
            </a:lvl4pPr>
            <a:lvl5pPr marL="20574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smtClean="0">
                <a:latin typeface="+mn-lt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9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1100" noProof="0"/>
              <a:t>Click on the button to see what has been added to Sprint trim to create Ti. </a:t>
            </a:r>
          </a:p>
        </p:txBody>
      </p:sp>
      <p:pic>
        <p:nvPicPr>
          <p:cNvPr id="13" name="Picture 11">
            <a:extLst>
              <a:ext uri="{FF2B5EF4-FFF2-40B4-BE49-F238E27FC236}">
                <a16:creationId xmlns:a16="http://schemas.microsoft.com/office/drawing/2014/main" id="{1EDA9057-B2E9-0191-E488-36A02992C4A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9211657" y="2308226"/>
            <a:ext cx="1968500" cy="2324253"/>
          </a:xfrm>
          <a:prstGeom prst="rect">
            <a:avLst/>
          </a:prstGeom>
        </p:spPr>
      </p:pic>
      <p:sp>
        <p:nvSpPr>
          <p:cNvPr id="14" name="TextBox 8">
            <a:extLst>
              <a:ext uri="{FF2B5EF4-FFF2-40B4-BE49-F238E27FC236}">
                <a16:creationId xmlns:a16="http://schemas.microsoft.com/office/drawing/2014/main" id="{14EE14A7-98AC-52F6-3B5C-1C224BE6D6A0}"/>
              </a:ext>
            </a:extLst>
          </p:cNvPr>
          <p:cNvSpPr txBox="1"/>
          <p:nvPr/>
        </p:nvSpPr>
        <p:spPr>
          <a:xfrm>
            <a:off x="9395926" y="4752680"/>
            <a:ext cx="15799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noProof="0"/>
              <a:t>18” Wheels</a:t>
            </a:r>
          </a:p>
        </p:txBody>
      </p:sp>
      <p:pic>
        <p:nvPicPr>
          <p:cNvPr id="6" name="Picture 6" descr="A front seat of a car&#10;&#10;AI-generated content may be incorrect.">
            <a:extLst>
              <a:ext uri="{FF2B5EF4-FFF2-40B4-BE49-F238E27FC236}">
                <a16:creationId xmlns:a16="http://schemas.microsoft.com/office/drawing/2014/main" id="{3D4C5903-EC69-01F0-425E-E7C8D64F356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51194" t="3623" b="4107"/>
          <a:stretch>
            <a:fillRect/>
          </a:stretch>
        </p:blipFill>
        <p:spPr>
          <a:xfrm>
            <a:off x="1782424" y="2289473"/>
            <a:ext cx="6315054" cy="296376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206935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CF5DFB-055A-32FA-594E-073D304106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140EF7E-7401-FC74-A822-6A3B52CE25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9324" y="600074"/>
            <a:ext cx="10235141" cy="682101"/>
          </a:xfrm>
        </p:spPr>
        <p:txBody>
          <a:bodyPr/>
          <a:lstStyle/>
          <a:p>
            <a:r>
              <a:rPr lang="en-US" noProof="0"/>
              <a:t>Ti contents</a:t>
            </a:r>
            <a:br>
              <a:rPr lang="en-US" noProof="0"/>
            </a:br>
            <a:br>
              <a:rPr lang="en-US" sz="1200" noProof="0"/>
            </a:br>
            <a:r>
              <a:rPr lang="en-US" sz="1200" noProof="0">
                <a:solidFill>
                  <a:schemeClr val="accent5"/>
                </a:solidFill>
                <a:latin typeface="+mn-lt"/>
                <a:cs typeface="+mn-cs"/>
              </a:rPr>
              <a:t>(SPRINT trim plus..) 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C23B6B3-484A-B7A6-4974-465E7939CA4D}"/>
              </a:ext>
            </a:extLst>
          </p:cNvPr>
          <p:cNvSpPr txBox="1">
            <a:spLocks/>
          </p:cNvSpPr>
          <p:nvPr/>
        </p:nvSpPr>
        <p:spPr>
          <a:xfrm>
            <a:off x="1400870" y="1839380"/>
            <a:ext cx="3590925" cy="112338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tabLst>
                <a:tab pos="3590925" algn="l"/>
              </a:tabLst>
            </a:pPr>
            <a:r>
              <a:rPr lang="en-US" sz="1600" cap="all" spc="3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Exterior</a:t>
            </a:r>
            <a:endParaRPr lang="en-US" sz="1600" b="1" noProof="0">
              <a:solidFill>
                <a:schemeClr val="accent1"/>
              </a:solidFill>
            </a:endParaRP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Glossy black side windows surround (DLO)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Ti badge on fender</a:t>
            </a:r>
          </a:p>
          <a:p>
            <a:pPr marL="0" lvl="1" indent="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None/>
              <a:tabLst>
                <a:tab pos="2514600" algn="l"/>
              </a:tabLst>
            </a:pPr>
            <a:endParaRPr lang="en-US" sz="1200" noProof="0">
              <a:solidFill>
                <a:schemeClr val="accent5"/>
              </a:solidFill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B41AF32E-CA85-0941-F324-EE760619D958}"/>
              </a:ext>
            </a:extLst>
          </p:cNvPr>
          <p:cNvSpPr txBox="1">
            <a:spLocks/>
          </p:cNvSpPr>
          <p:nvPr/>
        </p:nvSpPr>
        <p:spPr>
          <a:xfrm>
            <a:off x="1400870" y="3578893"/>
            <a:ext cx="3590925" cy="190821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tabLst>
                <a:tab pos="3590925" algn="l"/>
              </a:tabLst>
            </a:pPr>
            <a:r>
              <a:rPr lang="en-US" sz="1600" cap="all" spc="3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interior</a:t>
            </a:r>
            <a:endParaRPr lang="en-US" sz="1600" b="1" noProof="0">
              <a:solidFill>
                <a:schemeClr val="accent1"/>
              </a:solidFill>
            </a:endParaRP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Paddle shifters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Red or black leather seats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8-way electrically adjustable front seats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4-way electric lumbar adjust on front seats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Heated and ventilated front seats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Heated steering wheel and nozzles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46551221-D42D-DE6C-8633-18F40467C853}"/>
              </a:ext>
            </a:extLst>
          </p:cNvPr>
          <p:cNvSpPr txBox="1">
            <a:spLocks/>
          </p:cNvSpPr>
          <p:nvPr/>
        </p:nvSpPr>
        <p:spPr>
          <a:xfrm>
            <a:off x="6096000" y="1839380"/>
            <a:ext cx="4133850" cy="138499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tabLst>
                <a:tab pos="3590925" algn="l"/>
              </a:tabLst>
            </a:pPr>
            <a:r>
              <a:rPr lang="en-US" sz="1600" cap="all" spc="3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Available options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Techno Pack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Sunroof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19”, 20” wheels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Harman Kardon Hi-Fi &amp; memories on driver seat</a:t>
            </a:r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2E976DB8-B766-F21F-AD6A-FD18944C2CC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67734" y="3615731"/>
            <a:ext cx="535498" cy="535498"/>
          </a:xfrm>
          <a:prstGeom prst="rect">
            <a:avLst/>
          </a:prstGeom>
        </p:spPr>
      </p:pic>
      <p:sp>
        <p:nvSpPr>
          <p:cNvPr id="13" name="Elemento grafico 16">
            <a:extLst>
              <a:ext uri="{FF2B5EF4-FFF2-40B4-BE49-F238E27FC236}">
                <a16:creationId xmlns:a16="http://schemas.microsoft.com/office/drawing/2014/main" id="{16EB8AF7-47E4-5FC1-5849-C2840034167F}"/>
              </a:ext>
            </a:extLst>
          </p:cNvPr>
          <p:cNvSpPr/>
          <p:nvPr/>
        </p:nvSpPr>
        <p:spPr>
          <a:xfrm>
            <a:off x="780362" y="1949077"/>
            <a:ext cx="510243" cy="380770"/>
          </a:xfrm>
          <a:custGeom>
            <a:avLst/>
            <a:gdLst>
              <a:gd name="connsiteX0" fmla="*/ 437657 w 510243"/>
              <a:gd name="connsiteY0" fmla="*/ 83246 h 380770"/>
              <a:gd name="connsiteX1" fmla="*/ 447003 w 510243"/>
              <a:gd name="connsiteY1" fmla="*/ 57661 h 380770"/>
              <a:gd name="connsiteX2" fmla="*/ 472046 w 510243"/>
              <a:gd name="connsiteY2" fmla="*/ 63056 h 380770"/>
              <a:gd name="connsiteX3" fmla="*/ 476461 w 510243"/>
              <a:gd name="connsiteY3" fmla="*/ 89752 h 380770"/>
              <a:gd name="connsiteX4" fmla="*/ 449765 w 510243"/>
              <a:gd name="connsiteY4" fmla="*/ 91456 h 380770"/>
              <a:gd name="connsiteX5" fmla="*/ 442846 w 510243"/>
              <a:gd name="connsiteY5" fmla="*/ 97420 h 380770"/>
              <a:gd name="connsiteX6" fmla="*/ 471220 w 510243"/>
              <a:gd name="connsiteY6" fmla="*/ 115518 h 380770"/>
              <a:gd name="connsiteX7" fmla="*/ 507338 w 510243"/>
              <a:gd name="connsiteY7" fmla="*/ 185252 h 380770"/>
              <a:gd name="connsiteX8" fmla="*/ 502278 w 510243"/>
              <a:gd name="connsiteY8" fmla="*/ 301432 h 380770"/>
              <a:gd name="connsiteX9" fmla="*/ 495850 w 510243"/>
              <a:gd name="connsiteY9" fmla="*/ 356966 h 380770"/>
              <a:gd name="connsiteX10" fmla="*/ 446745 w 510243"/>
              <a:gd name="connsiteY10" fmla="*/ 380073 h 380770"/>
              <a:gd name="connsiteX11" fmla="*/ 419585 w 510243"/>
              <a:gd name="connsiteY11" fmla="*/ 341372 h 380770"/>
              <a:gd name="connsiteX12" fmla="*/ 89121 w 510243"/>
              <a:gd name="connsiteY12" fmla="*/ 341372 h 380770"/>
              <a:gd name="connsiteX13" fmla="*/ 83648 w 510243"/>
              <a:gd name="connsiteY13" fmla="*/ 370752 h 380770"/>
              <a:gd name="connsiteX14" fmla="*/ 26204 w 510243"/>
              <a:gd name="connsiteY14" fmla="*/ 374599 h 380770"/>
              <a:gd name="connsiteX15" fmla="*/ 9138 w 510243"/>
              <a:gd name="connsiteY15" fmla="*/ 337448 h 380770"/>
              <a:gd name="connsiteX16" fmla="*/ 9035 w 510243"/>
              <a:gd name="connsiteY16" fmla="*/ 324642 h 380770"/>
              <a:gd name="connsiteX17" fmla="*/ 47890 w 510243"/>
              <a:gd name="connsiteY17" fmla="*/ 107850 h 380770"/>
              <a:gd name="connsiteX18" fmla="*/ 65885 w 510243"/>
              <a:gd name="connsiteY18" fmla="*/ 97446 h 380770"/>
              <a:gd name="connsiteX19" fmla="*/ 64620 w 510243"/>
              <a:gd name="connsiteY19" fmla="*/ 91017 h 380770"/>
              <a:gd name="connsiteX20" fmla="*/ 27520 w 510243"/>
              <a:gd name="connsiteY20" fmla="*/ 71989 h 380770"/>
              <a:gd name="connsiteX21" fmla="*/ 61754 w 510243"/>
              <a:gd name="connsiteY21" fmla="*/ 57712 h 380770"/>
              <a:gd name="connsiteX22" fmla="*/ 72391 w 510243"/>
              <a:gd name="connsiteY22" fmla="*/ 83272 h 380770"/>
              <a:gd name="connsiteX23" fmla="*/ 92141 w 510243"/>
              <a:gd name="connsiteY23" fmla="*/ 53969 h 380770"/>
              <a:gd name="connsiteX24" fmla="*/ 121393 w 510243"/>
              <a:gd name="connsiteY24" fmla="*/ 16094 h 380770"/>
              <a:gd name="connsiteX25" fmla="*/ 144628 w 510243"/>
              <a:gd name="connsiteY25" fmla="*/ 8349 h 380770"/>
              <a:gd name="connsiteX26" fmla="*/ 366788 w 510243"/>
              <a:gd name="connsiteY26" fmla="*/ 8323 h 380770"/>
              <a:gd name="connsiteX27" fmla="*/ 376624 w 510243"/>
              <a:gd name="connsiteY27" fmla="*/ 8813 h 380770"/>
              <a:gd name="connsiteX28" fmla="*/ 397588 w 510243"/>
              <a:gd name="connsiteY28" fmla="*/ 26576 h 380770"/>
              <a:gd name="connsiteX29" fmla="*/ 431357 w 510243"/>
              <a:gd name="connsiteY29" fmla="*/ 78005 h 380770"/>
              <a:gd name="connsiteX30" fmla="*/ 437709 w 510243"/>
              <a:gd name="connsiteY30" fmla="*/ 83272 h 38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10243" h="380770">
                <a:moveTo>
                  <a:pt x="437657" y="83246"/>
                </a:moveTo>
                <a:cubicBezTo>
                  <a:pt x="441142" y="75578"/>
                  <a:pt x="437863" y="60475"/>
                  <a:pt x="447003" y="57661"/>
                </a:cubicBezTo>
                <a:cubicBezTo>
                  <a:pt x="450591" y="56550"/>
                  <a:pt x="468147" y="61146"/>
                  <a:pt x="472046" y="63056"/>
                </a:cubicBezTo>
                <a:cubicBezTo>
                  <a:pt x="481159" y="67523"/>
                  <a:pt x="486375" y="84769"/>
                  <a:pt x="476461" y="89752"/>
                </a:cubicBezTo>
                <a:cubicBezTo>
                  <a:pt x="470316" y="92824"/>
                  <a:pt x="457795" y="90165"/>
                  <a:pt x="449765" y="91456"/>
                </a:cubicBezTo>
                <a:cubicBezTo>
                  <a:pt x="447442" y="91843"/>
                  <a:pt x="440962" y="93521"/>
                  <a:pt x="442846" y="97420"/>
                </a:cubicBezTo>
                <a:cubicBezTo>
                  <a:pt x="444292" y="100441"/>
                  <a:pt x="465772" y="110200"/>
                  <a:pt x="471220" y="115518"/>
                </a:cubicBezTo>
                <a:cubicBezTo>
                  <a:pt x="484077" y="128091"/>
                  <a:pt x="504395" y="167360"/>
                  <a:pt x="507338" y="185252"/>
                </a:cubicBezTo>
                <a:cubicBezTo>
                  <a:pt x="514257" y="227309"/>
                  <a:pt x="507287" y="260717"/>
                  <a:pt x="502278" y="301432"/>
                </a:cubicBezTo>
                <a:cubicBezTo>
                  <a:pt x="500058" y="319608"/>
                  <a:pt x="502381" y="339436"/>
                  <a:pt x="495850" y="356966"/>
                </a:cubicBezTo>
                <a:cubicBezTo>
                  <a:pt x="487975" y="378111"/>
                  <a:pt x="467734" y="382784"/>
                  <a:pt x="446745" y="380073"/>
                </a:cubicBezTo>
                <a:cubicBezTo>
                  <a:pt x="426659" y="377465"/>
                  <a:pt x="418500" y="360064"/>
                  <a:pt x="419585" y="341372"/>
                </a:cubicBezTo>
                <a:lnTo>
                  <a:pt x="89121" y="341372"/>
                </a:lnTo>
                <a:cubicBezTo>
                  <a:pt x="87469" y="349582"/>
                  <a:pt x="87856" y="364427"/>
                  <a:pt x="83648" y="370752"/>
                </a:cubicBezTo>
                <a:cubicBezTo>
                  <a:pt x="74715" y="384178"/>
                  <a:pt x="39190" y="382345"/>
                  <a:pt x="26204" y="374599"/>
                </a:cubicBezTo>
                <a:cubicBezTo>
                  <a:pt x="14534" y="367654"/>
                  <a:pt x="11178" y="350124"/>
                  <a:pt x="9138" y="337448"/>
                </a:cubicBezTo>
                <a:cubicBezTo>
                  <a:pt x="8467" y="333343"/>
                  <a:pt x="9603" y="328850"/>
                  <a:pt x="9035" y="324642"/>
                </a:cubicBezTo>
                <a:cubicBezTo>
                  <a:pt x="128" y="257877"/>
                  <a:pt x="-17480" y="154167"/>
                  <a:pt x="47890" y="107850"/>
                </a:cubicBezTo>
                <a:cubicBezTo>
                  <a:pt x="51840" y="105036"/>
                  <a:pt x="64852" y="100854"/>
                  <a:pt x="65885" y="97446"/>
                </a:cubicBezTo>
                <a:cubicBezTo>
                  <a:pt x="66350" y="95897"/>
                  <a:pt x="66815" y="91275"/>
                  <a:pt x="64620" y="91017"/>
                </a:cubicBezTo>
                <a:cubicBezTo>
                  <a:pt x="50266" y="89287"/>
                  <a:pt x="19775" y="98220"/>
                  <a:pt x="27520" y="71989"/>
                </a:cubicBezTo>
                <a:cubicBezTo>
                  <a:pt x="29870" y="64012"/>
                  <a:pt x="54938" y="55621"/>
                  <a:pt x="61754" y="57712"/>
                </a:cubicBezTo>
                <a:cubicBezTo>
                  <a:pt x="71203" y="60604"/>
                  <a:pt x="68389" y="85131"/>
                  <a:pt x="72391" y="83272"/>
                </a:cubicBezTo>
                <a:cubicBezTo>
                  <a:pt x="79517" y="79967"/>
                  <a:pt x="87339" y="61198"/>
                  <a:pt x="92141" y="53969"/>
                </a:cubicBezTo>
                <a:cubicBezTo>
                  <a:pt x="99913" y="42351"/>
                  <a:pt x="110859" y="24614"/>
                  <a:pt x="121393" y="16094"/>
                </a:cubicBezTo>
                <a:cubicBezTo>
                  <a:pt x="131926" y="7574"/>
                  <a:pt x="133088" y="10078"/>
                  <a:pt x="144628" y="8349"/>
                </a:cubicBezTo>
                <a:cubicBezTo>
                  <a:pt x="213923" y="-2030"/>
                  <a:pt x="297545" y="-3502"/>
                  <a:pt x="366788" y="8323"/>
                </a:cubicBezTo>
                <a:cubicBezTo>
                  <a:pt x="369860" y="8839"/>
                  <a:pt x="373242" y="8065"/>
                  <a:pt x="376624" y="8813"/>
                </a:cubicBezTo>
                <a:cubicBezTo>
                  <a:pt x="382924" y="10207"/>
                  <a:pt x="393173" y="21335"/>
                  <a:pt x="397588" y="26576"/>
                </a:cubicBezTo>
                <a:cubicBezTo>
                  <a:pt x="410703" y="42118"/>
                  <a:pt x="419404" y="62747"/>
                  <a:pt x="431357" y="78005"/>
                </a:cubicBezTo>
                <a:cubicBezTo>
                  <a:pt x="432932" y="80019"/>
                  <a:pt x="435075" y="82910"/>
                  <a:pt x="437709" y="83272"/>
                </a:cubicBezTo>
                <a:close/>
              </a:path>
            </a:pathLst>
          </a:custGeom>
          <a:solidFill>
            <a:schemeClr val="bg1"/>
          </a:solidFill>
          <a:ln w="18738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US" noProof="0"/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44CB8DEE-2E67-2964-905E-AB3ADDB0A26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549412" y="1920502"/>
            <a:ext cx="468000" cy="46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5444938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7727AC-1EE7-7726-210C-107078117F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F6E92F6-6A42-71D8-2E44-44C6044948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9324" y="600074"/>
            <a:ext cx="10235141" cy="349702"/>
          </a:xfrm>
        </p:spPr>
        <p:txBody>
          <a:bodyPr/>
          <a:lstStyle/>
          <a:p>
            <a:r>
              <a:rPr lang="en-US" noProof="0"/>
              <a:t>Veloce TRIM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0A5650-DA51-813B-60C1-95F08E89DBE2}"/>
              </a:ext>
            </a:extLst>
          </p:cNvPr>
          <p:cNvSpPr txBox="1">
            <a:spLocks/>
          </p:cNvSpPr>
          <p:nvPr/>
        </p:nvSpPr>
        <p:spPr>
          <a:xfrm>
            <a:off x="729324" y="1257367"/>
            <a:ext cx="10662576" cy="84569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ts val="22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600" b="1" noProof="0">
                <a:solidFill>
                  <a:schemeClr val="accent1"/>
                </a:solidFill>
              </a:rPr>
              <a:t>Key concept: the upper positioning for those who want ALL: style &amp; technical features.</a:t>
            </a:r>
          </a:p>
          <a:p>
            <a:pPr marL="0" indent="0" fontAlgn="auto">
              <a:lnSpc>
                <a:spcPts val="22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noProof="0"/>
              <a:t>This version features </a:t>
            </a:r>
            <a:r>
              <a:rPr lang="en-US" sz="1600" b="1" noProof="0"/>
              <a:t>19” wheels, Brembo brakes and electronic suspension.</a:t>
            </a:r>
            <a:endParaRPr lang="en-US" noProof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C8AC602-FA0E-1BDC-2F71-656C8E01024B}"/>
              </a:ext>
            </a:extLst>
          </p:cNvPr>
          <p:cNvSpPr txBox="1"/>
          <p:nvPr/>
        </p:nvSpPr>
        <p:spPr>
          <a:xfrm>
            <a:off x="3127869" y="5290744"/>
            <a:ext cx="48052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noProof="0">
                <a:latin typeface="+mn-lt"/>
              </a:rPr>
              <a:t>Red or Black leather seats</a:t>
            </a:r>
          </a:p>
        </p:txBody>
      </p:sp>
      <p:sp>
        <p:nvSpPr>
          <p:cNvPr id="10" name="Rounded Rectangle 5">
            <a:extLst>
              <a:ext uri="{FF2B5EF4-FFF2-40B4-BE49-F238E27FC236}">
                <a16:creationId xmlns:a16="http://schemas.microsoft.com/office/drawing/2014/main" id="{0C061C6E-48BE-CACA-0EC7-488F8648B3A2}"/>
              </a:ext>
            </a:extLst>
          </p:cNvPr>
          <p:cNvSpPr/>
          <p:nvPr/>
        </p:nvSpPr>
        <p:spPr>
          <a:xfrm>
            <a:off x="9211656" y="5695187"/>
            <a:ext cx="1968501" cy="30295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0" rtlCol="0" anchor="ctr">
            <a:spAutoFit/>
          </a:bodyPr>
          <a:lstStyle/>
          <a:p>
            <a:pPr algn="ctr"/>
            <a:r>
              <a:rPr lang="en-US" sz="1400" noProof="0">
                <a:solidFill>
                  <a:schemeClr val="bg1"/>
                </a:solidFill>
                <a:latin typeface="+mj-lt"/>
              </a:rPr>
              <a:t>Ti, PLUS…</a:t>
            </a:r>
          </a:p>
        </p:txBody>
      </p:sp>
      <p:pic>
        <p:nvPicPr>
          <p:cNvPr id="11" name="Elemento grafico 10">
            <a:extLst>
              <a:ext uri="{FF2B5EF4-FFF2-40B4-BE49-F238E27FC236}">
                <a16:creationId xmlns:a16="http://schemas.microsoft.com/office/drawing/2014/main" id="{C54F00D9-01B4-AF22-705C-799E52B7F8D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801572" y="6412706"/>
            <a:ext cx="160880" cy="356542"/>
          </a:xfrm>
          <a:prstGeom prst="rect">
            <a:avLst/>
          </a:prstGeom>
        </p:spPr>
      </p:pic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A570054D-E934-DBC0-BC67-3BD4CBCAEBE6}"/>
              </a:ext>
            </a:extLst>
          </p:cNvPr>
          <p:cNvSpPr txBox="1"/>
          <p:nvPr/>
        </p:nvSpPr>
        <p:spPr>
          <a:xfrm>
            <a:off x="6229350" y="6494155"/>
            <a:ext cx="5456479" cy="241980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>
            <a:spAutoFit/>
          </a:bodyPr>
          <a:lstStyle>
            <a:lvl1pPr marL="0" indent="0" defTabSz="91440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it-IT" sz="1200" dirty="0" smtClean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smtClean="0">
                <a:latin typeface="+mn-lt"/>
              </a:defRPr>
            </a:lvl2pPr>
            <a:lvl3pPr marL="11430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smtClean="0">
                <a:latin typeface="+mn-lt"/>
              </a:defRPr>
            </a:lvl3pPr>
            <a:lvl4pPr marL="16002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smtClean="0">
                <a:latin typeface="+mn-lt"/>
              </a:defRPr>
            </a:lvl4pPr>
            <a:lvl5pPr marL="20574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smtClean="0">
                <a:latin typeface="+mn-lt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9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1100" noProof="0"/>
              <a:t>Click on the button to see what has been added to Ti trim to create Sport. </a:t>
            </a:r>
          </a:p>
        </p:txBody>
      </p:sp>
      <p:sp>
        <p:nvSpPr>
          <p:cNvPr id="14" name="TextBox 8">
            <a:extLst>
              <a:ext uri="{FF2B5EF4-FFF2-40B4-BE49-F238E27FC236}">
                <a16:creationId xmlns:a16="http://schemas.microsoft.com/office/drawing/2014/main" id="{B50836E2-62D0-8408-C1A0-E0F87C2ECE23}"/>
              </a:ext>
            </a:extLst>
          </p:cNvPr>
          <p:cNvSpPr txBox="1"/>
          <p:nvPr/>
        </p:nvSpPr>
        <p:spPr>
          <a:xfrm>
            <a:off x="9395926" y="4752680"/>
            <a:ext cx="15799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noProof="0"/>
              <a:t>19” Wheels</a:t>
            </a:r>
          </a:p>
        </p:txBody>
      </p:sp>
      <p:pic>
        <p:nvPicPr>
          <p:cNvPr id="6" name="Picture 6" descr="A front seat of a car&#10;&#10;AI-generated content may be incorrect.">
            <a:extLst>
              <a:ext uri="{FF2B5EF4-FFF2-40B4-BE49-F238E27FC236}">
                <a16:creationId xmlns:a16="http://schemas.microsoft.com/office/drawing/2014/main" id="{E664D98B-C10A-B0A3-2AEF-3BF8A53FBE5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1194" t="3623" b="4107"/>
          <a:stretch>
            <a:fillRect/>
          </a:stretch>
        </p:blipFill>
        <p:spPr>
          <a:xfrm>
            <a:off x="2470430" y="2289473"/>
            <a:ext cx="6315054" cy="2963765"/>
          </a:xfrm>
          <a:prstGeom prst="rect">
            <a:avLst/>
          </a:prstGeom>
        </p:spPr>
      </p:pic>
      <p:sp>
        <p:nvSpPr>
          <p:cNvPr id="4" name="TextBox 8">
            <a:extLst>
              <a:ext uri="{FF2B5EF4-FFF2-40B4-BE49-F238E27FC236}">
                <a16:creationId xmlns:a16="http://schemas.microsoft.com/office/drawing/2014/main" id="{FE852657-0AAD-9CEE-B79E-3A7D4868FE8A}"/>
              </a:ext>
            </a:extLst>
          </p:cNvPr>
          <p:cNvSpPr txBox="1"/>
          <p:nvPr/>
        </p:nvSpPr>
        <p:spPr>
          <a:xfrm>
            <a:off x="729324" y="3632631"/>
            <a:ext cx="15568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 algn="ctr">
              <a:defRPr sz="1200" i="1">
                <a:latin typeface="+mn-lt"/>
              </a:defRPr>
            </a:lvl1pPr>
          </a:lstStyle>
          <a:p>
            <a:r>
              <a:rPr lang="en-US" noProof="0"/>
              <a:t>Red or black interior</a:t>
            </a:r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id="{A3051815-C92C-8031-8C4E-AA65501F9DB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11655" y="2421775"/>
            <a:ext cx="1968500" cy="226125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7391836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0184BD-FC37-DB61-64B6-D3AB91656B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E5ADB21-30AB-D2FD-A198-4B6070109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9324" y="600074"/>
            <a:ext cx="10235141" cy="682101"/>
          </a:xfrm>
        </p:spPr>
        <p:txBody>
          <a:bodyPr/>
          <a:lstStyle/>
          <a:p>
            <a:r>
              <a:rPr lang="en-US" noProof="0"/>
              <a:t>VELOCE contents</a:t>
            </a:r>
            <a:br>
              <a:rPr lang="en-US" noProof="0"/>
            </a:br>
            <a:br>
              <a:rPr lang="en-US" sz="1200" noProof="0"/>
            </a:br>
            <a:r>
              <a:rPr lang="en-US" sz="1200" noProof="0">
                <a:solidFill>
                  <a:schemeClr val="accent5"/>
                </a:solidFill>
                <a:latin typeface="+mn-lt"/>
                <a:cs typeface="+mn-cs"/>
              </a:rPr>
              <a:t>(</a:t>
            </a:r>
            <a:r>
              <a:rPr lang="en-US" sz="1200" noProof="0" err="1">
                <a:solidFill>
                  <a:schemeClr val="accent5"/>
                </a:solidFill>
                <a:latin typeface="+mn-lt"/>
                <a:cs typeface="+mn-cs"/>
              </a:rPr>
              <a:t>ti</a:t>
            </a:r>
            <a:r>
              <a:rPr lang="en-US" sz="1200" noProof="0">
                <a:solidFill>
                  <a:schemeClr val="accent5"/>
                </a:solidFill>
                <a:latin typeface="+mn-lt"/>
                <a:cs typeface="+mn-cs"/>
              </a:rPr>
              <a:t> trim plus..)  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2FCEA04-08DD-5139-8F58-3F3ABF3FA0B3}"/>
              </a:ext>
            </a:extLst>
          </p:cNvPr>
          <p:cNvSpPr txBox="1">
            <a:spLocks/>
          </p:cNvSpPr>
          <p:nvPr/>
        </p:nvSpPr>
        <p:spPr>
          <a:xfrm>
            <a:off x="1381820" y="1820330"/>
            <a:ext cx="3590925" cy="190821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tabLst>
                <a:tab pos="3590925" algn="l"/>
              </a:tabLst>
            </a:pPr>
            <a:r>
              <a:rPr lang="en-US" sz="1600" cap="all" spc="300" noProof="0" dirty="0">
                <a:solidFill>
                  <a:schemeClr val="accent1"/>
                </a:solidFill>
                <a:latin typeface="Sequel 100 Black 45" panose="020B0503050000020004" pitchFamily="34" charset="77"/>
              </a:rPr>
              <a:t>Exterior</a:t>
            </a:r>
            <a:endParaRPr lang="en-US" sz="1600" b="1" noProof="0" dirty="0">
              <a:solidFill>
                <a:schemeClr val="accent1"/>
              </a:solidFill>
            </a:endParaRP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 dirty="0">
                <a:solidFill>
                  <a:schemeClr val="accent5"/>
                </a:solidFill>
              </a:rPr>
              <a:t>19” wheels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 dirty="0">
                <a:solidFill>
                  <a:schemeClr val="accent5"/>
                </a:solidFill>
              </a:rPr>
              <a:t>Veloce badge on fenders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dirty="0">
                <a:solidFill>
                  <a:schemeClr val="accent5"/>
                </a:solidFill>
              </a:rPr>
              <a:t>Tonale black rear logo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 dirty="0">
                <a:solidFill>
                  <a:schemeClr val="accent5"/>
                </a:solidFill>
              </a:rPr>
              <a:t>Full LED Matrix front lights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 dirty="0">
                <a:solidFill>
                  <a:schemeClr val="accent5"/>
                </a:solidFill>
              </a:rPr>
              <a:t>Red Brembo brake calipers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 dirty="0">
                <a:solidFill>
                  <a:schemeClr val="accent5"/>
                </a:solidFill>
              </a:rPr>
              <a:t>Dual chrome exhaust pipes (PHEV)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AA53011-0D63-5E3B-956F-A29010A984E9}"/>
              </a:ext>
            </a:extLst>
          </p:cNvPr>
          <p:cNvSpPr txBox="1">
            <a:spLocks/>
          </p:cNvSpPr>
          <p:nvPr/>
        </p:nvSpPr>
        <p:spPr>
          <a:xfrm>
            <a:off x="1381820" y="4057561"/>
            <a:ext cx="4467225" cy="60016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tabLst>
                <a:tab pos="3590925" algn="l"/>
              </a:tabLst>
            </a:pPr>
            <a:r>
              <a:rPr lang="en-US" sz="1600" cap="all" spc="3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Comfort &amp; technology</a:t>
            </a:r>
            <a:endParaRPr lang="en-US" sz="1600" b="1" noProof="0">
              <a:solidFill>
                <a:schemeClr val="accent1"/>
              </a:solidFill>
            </a:endParaRP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DSV (Dual Stage Valve) electronic suspension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96E25BF1-172B-973A-29F7-E65092F6F149}"/>
              </a:ext>
            </a:extLst>
          </p:cNvPr>
          <p:cNvSpPr txBox="1">
            <a:spLocks/>
          </p:cNvSpPr>
          <p:nvPr/>
        </p:nvSpPr>
        <p:spPr>
          <a:xfrm>
            <a:off x="6765679" y="1820330"/>
            <a:ext cx="3857625" cy="138499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tabLst>
                <a:tab pos="3590925" algn="l"/>
              </a:tabLst>
            </a:pPr>
            <a:r>
              <a:rPr lang="en-US" sz="1600" cap="all" spc="3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Available options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Techno Pack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Sunroof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20” wheels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Harman Kardon Hi-Fi &amp; memories on driver seat</a:t>
            </a:r>
          </a:p>
        </p:txBody>
      </p:sp>
      <p:sp>
        <p:nvSpPr>
          <p:cNvPr id="6" name="Elemento grafico 16">
            <a:extLst>
              <a:ext uri="{FF2B5EF4-FFF2-40B4-BE49-F238E27FC236}">
                <a16:creationId xmlns:a16="http://schemas.microsoft.com/office/drawing/2014/main" id="{CAB030E6-1F60-1A35-A8CC-91605332FB90}"/>
              </a:ext>
            </a:extLst>
          </p:cNvPr>
          <p:cNvSpPr/>
          <p:nvPr/>
        </p:nvSpPr>
        <p:spPr>
          <a:xfrm>
            <a:off x="780362" y="1910977"/>
            <a:ext cx="510243" cy="380770"/>
          </a:xfrm>
          <a:custGeom>
            <a:avLst/>
            <a:gdLst>
              <a:gd name="connsiteX0" fmla="*/ 437657 w 510243"/>
              <a:gd name="connsiteY0" fmla="*/ 83246 h 380770"/>
              <a:gd name="connsiteX1" fmla="*/ 447003 w 510243"/>
              <a:gd name="connsiteY1" fmla="*/ 57661 h 380770"/>
              <a:gd name="connsiteX2" fmla="*/ 472046 w 510243"/>
              <a:gd name="connsiteY2" fmla="*/ 63056 h 380770"/>
              <a:gd name="connsiteX3" fmla="*/ 476461 w 510243"/>
              <a:gd name="connsiteY3" fmla="*/ 89752 h 380770"/>
              <a:gd name="connsiteX4" fmla="*/ 449765 w 510243"/>
              <a:gd name="connsiteY4" fmla="*/ 91456 h 380770"/>
              <a:gd name="connsiteX5" fmla="*/ 442846 w 510243"/>
              <a:gd name="connsiteY5" fmla="*/ 97420 h 380770"/>
              <a:gd name="connsiteX6" fmla="*/ 471220 w 510243"/>
              <a:gd name="connsiteY6" fmla="*/ 115518 h 380770"/>
              <a:gd name="connsiteX7" fmla="*/ 507338 w 510243"/>
              <a:gd name="connsiteY7" fmla="*/ 185252 h 380770"/>
              <a:gd name="connsiteX8" fmla="*/ 502278 w 510243"/>
              <a:gd name="connsiteY8" fmla="*/ 301432 h 380770"/>
              <a:gd name="connsiteX9" fmla="*/ 495850 w 510243"/>
              <a:gd name="connsiteY9" fmla="*/ 356966 h 380770"/>
              <a:gd name="connsiteX10" fmla="*/ 446745 w 510243"/>
              <a:gd name="connsiteY10" fmla="*/ 380073 h 380770"/>
              <a:gd name="connsiteX11" fmla="*/ 419585 w 510243"/>
              <a:gd name="connsiteY11" fmla="*/ 341372 h 380770"/>
              <a:gd name="connsiteX12" fmla="*/ 89121 w 510243"/>
              <a:gd name="connsiteY12" fmla="*/ 341372 h 380770"/>
              <a:gd name="connsiteX13" fmla="*/ 83648 w 510243"/>
              <a:gd name="connsiteY13" fmla="*/ 370752 h 380770"/>
              <a:gd name="connsiteX14" fmla="*/ 26204 w 510243"/>
              <a:gd name="connsiteY14" fmla="*/ 374599 h 380770"/>
              <a:gd name="connsiteX15" fmla="*/ 9138 w 510243"/>
              <a:gd name="connsiteY15" fmla="*/ 337448 h 380770"/>
              <a:gd name="connsiteX16" fmla="*/ 9035 w 510243"/>
              <a:gd name="connsiteY16" fmla="*/ 324642 h 380770"/>
              <a:gd name="connsiteX17" fmla="*/ 47890 w 510243"/>
              <a:gd name="connsiteY17" fmla="*/ 107850 h 380770"/>
              <a:gd name="connsiteX18" fmla="*/ 65885 w 510243"/>
              <a:gd name="connsiteY18" fmla="*/ 97446 h 380770"/>
              <a:gd name="connsiteX19" fmla="*/ 64620 w 510243"/>
              <a:gd name="connsiteY19" fmla="*/ 91017 h 380770"/>
              <a:gd name="connsiteX20" fmla="*/ 27520 w 510243"/>
              <a:gd name="connsiteY20" fmla="*/ 71989 h 380770"/>
              <a:gd name="connsiteX21" fmla="*/ 61754 w 510243"/>
              <a:gd name="connsiteY21" fmla="*/ 57712 h 380770"/>
              <a:gd name="connsiteX22" fmla="*/ 72391 w 510243"/>
              <a:gd name="connsiteY22" fmla="*/ 83272 h 380770"/>
              <a:gd name="connsiteX23" fmla="*/ 92141 w 510243"/>
              <a:gd name="connsiteY23" fmla="*/ 53969 h 380770"/>
              <a:gd name="connsiteX24" fmla="*/ 121393 w 510243"/>
              <a:gd name="connsiteY24" fmla="*/ 16094 h 380770"/>
              <a:gd name="connsiteX25" fmla="*/ 144628 w 510243"/>
              <a:gd name="connsiteY25" fmla="*/ 8349 h 380770"/>
              <a:gd name="connsiteX26" fmla="*/ 366788 w 510243"/>
              <a:gd name="connsiteY26" fmla="*/ 8323 h 380770"/>
              <a:gd name="connsiteX27" fmla="*/ 376624 w 510243"/>
              <a:gd name="connsiteY27" fmla="*/ 8813 h 380770"/>
              <a:gd name="connsiteX28" fmla="*/ 397588 w 510243"/>
              <a:gd name="connsiteY28" fmla="*/ 26576 h 380770"/>
              <a:gd name="connsiteX29" fmla="*/ 431357 w 510243"/>
              <a:gd name="connsiteY29" fmla="*/ 78005 h 380770"/>
              <a:gd name="connsiteX30" fmla="*/ 437709 w 510243"/>
              <a:gd name="connsiteY30" fmla="*/ 83272 h 38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10243" h="380770">
                <a:moveTo>
                  <a:pt x="437657" y="83246"/>
                </a:moveTo>
                <a:cubicBezTo>
                  <a:pt x="441142" y="75578"/>
                  <a:pt x="437863" y="60475"/>
                  <a:pt x="447003" y="57661"/>
                </a:cubicBezTo>
                <a:cubicBezTo>
                  <a:pt x="450591" y="56550"/>
                  <a:pt x="468147" y="61146"/>
                  <a:pt x="472046" y="63056"/>
                </a:cubicBezTo>
                <a:cubicBezTo>
                  <a:pt x="481159" y="67523"/>
                  <a:pt x="486375" y="84769"/>
                  <a:pt x="476461" y="89752"/>
                </a:cubicBezTo>
                <a:cubicBezTo>
                  <a:pt x="470316" y="92824"/>
                  <a:pt x="457795" y="90165"/>
                  <a:pt x="449765" y="91456"/>
                </a:cubicBezTo>
                <a:cubicBezTo>
                  <a:pt x="447442" y="91843"/>
                  <a:pt x="440962" y="93521"/>
                  <a:pt x="442846" y="97420"/>
                </a:cubicBezTo>
                <a:cubicBezTo>
                  <a:pt x="444292" y="100441"/>
                  <a:pt x="465772" y="110200"/>
                  <a:pt x="471220" y="115518"/>
                </a:cubicBezTo>
                <a:cubicBezTo>
                  <a:pt x="484077" y="128091"/>
                  <a:pt x="504395" y="167360"/>
                  <a:pt x="507338" y="185252"/>
                </a:cubicBezTo>
                <a:cubicBezTo>
                  <a:pt x="514257" y="227309"/>
                  <a:pt x="507287" y="260717"/>
                  <a:pt x="502278" y="301432"/>
                </a:cubicBezTo>
                <a:cubicBezTo>
                  <a:pt x="500058" y="319608"/>
                  <a:pt x="502381" y="339436"/>
                  <a:pt x="495850" y="356966"/>
                </a:cubicBezTo>
                <a:cubicBezTo>
                  <a:pt x="487975" y="378111"/>
                  <a:pt x="467734" y="382784"/>
                  <a:pt x="446745" y="380073"/>
                </a:cubicBezTo>
                <a:cubicBezTo>
                  <a:pt x="426659" y="377465"/>
                  <a:pt x="418500" y="360064"/>
                  <a:pt x="419585" y="341372"/>
                </a:cubicBezTo>
                <a:lnTo>
                  <a:pt x="89121" y="341372"/>
                </a:lnTo>
                <a:cubicBezTo>
                  <a:pt x="87469" y="349582"/>
                  <a:pt x="87856" y="364427"/>
                  <a:pt x="83648" y="370752"/>
                </a:cubicBezTo>
                <a:cubicBezTo>
                  <a:pt x="74715" y="384178"/>
                  <a:pt x="39190" y="382345"/>
                  <a:pt x="26204" y="374599"/>
                </a:cubicBezTo>
                <a:cubicBezTo>
                  <a:pt x="14534" y="367654"/>
                  <a:pt x="11178" y="350124"/>
                  <a:pt x="9138" y="337448"/>
                </a:cubicBezTo>
                <a:cubicBezTo>
                  <a:pt x="8467" y="333343"/>
                  <a:pt x="9603" y="328850"/>
                  <a:pt x="9035" y="324642"/>
                </a:cubicBezTo>
                <a:cubicBezTo>
                  <a:pt x="128" y="257877"/>
                  <a:pt x="-17480" y="154167"/>
                  <a:pt x="47890" y="107850"/>
                </a:cubicBezTo>
                <a:cubicBezTo>
                  <a:pt x="51840" y="105036"/>
                  <a:pt x="64852" y="100854"/>
                  <a:pt x="65885" y="97446"/>
                </a:cubicBezTo>
                <a:cubicBezTo>
                  <a:pt x="66350" y="95897"/>
                  <a:pt x="66815" y="91275"/>
                  <a:pt x="64620" y="91017"/>
                </a:cubicBezTo>
                <a:cubicBezTo>
                  <a:pt x="50266" y="89287"/>
                  <a:pt x="19775" y="98220"/>
                  <a:pt x="27520" y="71989"/>
                </a:cubicBezTo>
                <a:cubicBezTo>
                  <a:pt x="29870" y="64012"/>
                  <a:pt x="54938" y="55621"/>
                  <a:pt x="61754" y="57712"/>
                </a:cubicBezTo>
                <a:cubicBezTo>
                  <a:pt x="71203" y="60604"/>
                  <a:pt x="68389" y="85131"/>
                  <a:pt x="72391" y="83272"/>
                </a:cubicBezTo>
                <a:cubicBezTo>
                  <a:pt x="79517" y="79967"/>
                  <a:pt x="87339" y="61198"/>
                  <a:pt x="92141" y="53969"/>
                </a:cubicBezTo>
                <a:cubicBezTo>
                  <a:pt x="99913" y="42351"/>
                  <a:pt x="110859" y="24614"/>
                  <a:pt x="121393" y="16094"/>
                </a:cubicBezTo>
                <a:cubicBezTo>
                  <a:pt x="131926" y="7574"/>
                  <a:pt x="133088" y="10078"/>
                  <a:pt x="144628" y="8349"/>
                </a:cubicBezTo>
                <a:cubicBezTo>
                  <a:pt x="213923" y="-2030"/>
                  <a:pt x="297545" y="-3502"/>
                  <a:pt x="366788" y="8323"/>
                </a:cubicBezTo>
                <a:cubicBezTo>
                  <a:pt x="369860" y="8839"/>
                  <a:pt x="373242" y="8065"/>
                  <a:pt x="376624" y="8813"/>
                </a:cubicBezTo>
                <a:cubicBezTo>
                  <a:pt x="382924" y="10207"/>
                  <a:pt x="393173" y="21335"/>
                  <a:pt x="397588" y="26576"/>
                </a:cubicBezTo>
                <a:cubicBezTo>
                  <a:pt x="410703" y="42118"/>
                  <a:pt x="419404" y="62747"/>
                  <a:pt x="431357" y="78005"/>
                </a:cubicBezTo>
                <a:cubicBezTo>
                  <a:pt x="432932" y="80019"/>
                  <a:pt x="435075" y="82910"/>
                  <a:pt x="437709" y="83272"/>
                </a:cubicBezTo>
                <a:close/>
              </a:path>
            </a:pathLst>
          </a:custGeom>
          <a:solidFill>
            <a:schemeClr val="bg1"/>
          </a:solidFill>
          <a:ln w="18738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US" noProof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EA887454-22FE-CB3F-65AB-083727E40F5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67734" y="4089894"/>
            <a:ext cx="535498" cy="535498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8533E318-9619-3B22-EBB8-F57F18933FF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219091" y="1894381"/>
            <a:ext cx="468000" cy="46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435004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01BB02-A18A-A6FD-50EA-EAC3F01F99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643CAC25-D1C8-F17A-3992-D222A8EDD767}"/>
              </a:ext>
            </a:extLst>
          </p:cNvPr>
          <p:cNvSpPr txBox="1"/>
          <p:nvPr/>
        </p:nvSpPr>
        <p:spPr>
          <a:xfrm>
            <a:off x="4421856" y="946874"/>
            <a:ext cx="334828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spc="3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03 | Range evolution</a:t>
            </a:r>
          </a:p>
        </p:txBody>
      </p:sp>
      <p:sp>
        <p:nvSpPr>
          <p:cNvPr id="25" name="Titolo 4">
            <a:extLst>
              <a:ext uri="{FF2B5EF4-FFF2-40B4-BE49-F238E27FC236}">
                <a16:creationId xmlns:a16="http://schemas.microsoft.com/office/drawing/2014/main" id="{DD8A1126-5599-3B61-C717-F65F6CDEF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7532" y="1393243"/>
            <a:ext cx="9736933" cy="626701"/>
          </a:xfrm>
        </p:spPr>
        <p:txBody>
          <a:bodyPr/>
          <a:lstStyle/>
          <a:p>
            <a:pPr algn="ctr"/>
            <a:r>
              <a:rPr lang="en-US" noProof="0" dirty="0"/>
              <a:t>Sport Speciale </a:t>
            </a:r>
            <a:r>
              <a:rPr lang="en-US" dirty="0"/>
              <a:t>- LAUNCH EDITION</a:t>
            </a:r>
            <a:br>
              <a:rPr lang="en-US" noProof="0" dirty="0">
                <a:highlight>
                  <a:srgbClr val="FFFF00"/>
                </a:highlight>
              </a:rPr>
            </a:br>
            <a:r>
              <a:rPr lang="en-US" noProof="0" dirty="0"/>
              <a:t>range positioning</a:t>
            </a:r>
          </a:p>
        </p:txBody>
      </p:sp>
      <p:sp>
        <p:nvSpPr>
          <p:cNvPr id="26" name="Segnaposto contenuto 14">
            <a:extLst>
              <a:ext uri="{FF2B5EF4-FFF2-40B4-BE49-F238E27FC236}">
                <a16:creationId xmlns:a16="http://schemas.microsoft.com/office/drawing/2014/main" id="{F17D6606-6A4D-F7B2-FC54-921C2D507F35}"/>
              </a:ext>
            </a:extLst>
          </p:cNvPr>
          <p:cNvSpPr txBox="1">
            <a:spLocks/>
          </p:cNvSpPr>
          <p:nvPr/>
        </p:nvSpPr>
        <p:spPr>
          <a:xfrm>
            <a:off x="1227531" y="2204703"/>
            <a:ext cx="9736933" cy="311743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>
            <a:sp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it-IT" sz="1200" kern="1200" dirty="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ts val="2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noProof="0" dirty="0"/>
              <a:t>Let’s have a look at Sport Speciale positioning within the range: it’s a </a:t>
            </a:r>
            <a:r>
              <a:rPr lang="en-US" sz="1600" b="1" noProof="0" dirty="0"/>
              <a:t>“top of the range”</a:t>
            </a:r>
            <a:r>
              <a:rPr lang="en-US" noProof="0" dirty="0"/>
              <a:t>, as we can clearly see.</a:t>
            </a:r>
          </a:p>
        </p:txBody>
      </p:sp>
      <p:sp>
        <p:nvSpPr>
          <p:cNvPr id="3" name="Rounded Rectangle 5">
            <a:extLst>
              <a:ext uri="{FF2B5EF4-FFF2-40B4-BE49-F238E27FC236}">
                <a16:creationId xmlns:a16="http://schemas.microsoft.com/office/drawing/2014/main" id="{71827C28-A350-16A9-B438-A4A7C11A89CF}"/>
              </a:ext>
            </a:extLst>
          </p:cNvPr>
          <p:cNvSpPr/>
          <p:nvPr/>
        </p:nvSpPr>
        <p:spPr>
          <a:xfrm>
            <a:off x="7515224" y="3514840"/>
            <a:ext cx="2619375" cy="38951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0" rtlCol="0" anchor="ctr">
            <a:spAutoFit/>
          </a:bodyPr>
          <a:lstStyle/>
          <a:p>
            <a:pPr algn="ctr"/>
            <a:r>
              <a:rPr lang="en-US" noProof="0" dirty="0">
                <a:solidFill>
                  <a:schemeClr val="bg1"/>
                </a:solidFill>
                <a:latin typeface="+mj-lt"/>
              </a:rPr>
              <a:t>Sport Speciale</a:t>
            </a:r>
          </a:p>
        </p:txBody>
      </p:sp>
      <p:sp>
        <p:nvSpPr>
          <p:cNvPr id="2" name="Rounded Rectangle 5">
            <a:extLst>
              <a:ext uri="{FF2B5EF4-FFF2-40B4-BE49-F238E27FC236}">
                <a16:creationId xmlns:a16="http://schemas.microsoft.com/office/drawing/2014/main" id="{09BC6947-5B9A-0889-C264-1CC7A2ADFD71}"/>
              </a:ext>
            </a:extLst>
          </p:cNvPr>
          <p:cNvSpPr/>
          <p:nvPr/>
        </p:nvSpPr>
        <p:spPr>
          <a:xfrm>
            <a:off x="5172072" y="3135714"/>
            <a:ext cx="1847850" cy="44063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0" rtlCol="0" anchor="ctr">
            <a:spAutoFit/>
          </a:bodyPr>
          <a:lstStyle/>
          <a:p>
            <a:pPr algn="ctr"/>
            <a:r>
              <a:rPr lang="en-US" noProof="0">
                <a:solidFill>
                  <a:schemeClr val="accent6"/>
                </a:solidFill>
                <a:latin typeface="+mj-lt"/>
              </a:rPr>
              <a:t>Veloce</a:t>
            </a:r>
          </a:p>
        </p:txBody>
      </p:sp>
      <p:sp>
        <p:nvSpPr>
          <p:cNvPr id="5" name="Rounded Rectangle 5">
            <a:extLst>
              <a:ext uri="{FF2B5EF4-FFF2-40B4-BE49-F238E27FC236}">
                <a16:creationId xmlns:a16="http://schemas.microsoft.com/office/drawing/2014/main" id="{763049DB-75F1-EE7D-1163-F53D65912870}"/>
              </a:ext>
            </a:extLst>
          </p:cNvPr>
          <p:cNvSpPr/>
          <p:nvPr/>
        </p:nvSpPr>
        <p:spPr>
          <a:xfrm>
            <a:off x="5172072" y="4656944"/>
            <a:ext cx="1847850" cy="44063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0" rtlCol="0" anchor="ctr">
            <a:spAutoFit/>
          </a:bodyPr>
          <a:lstStyle/>
          <a:p>
            <a:pPr algn="ctr"/>
            <a:r>
              <a:rPr lang="en-US" noProof="0">
                <a:solidFill>
                  <a:schemeClr val="accent6"/>
                </a:solidFill>
                <a:latin typeface="+mj-lt"/>
              </a:rPr>
              <a:t>Sprint</a:t>
            </a:r>
          </a:p>
        </p:txBody>
      </p:sp>
      <p:sp>
        <p:nvSpPr>
          <p:cNvPr id="7" name="Rounded Rectangle 5">
            <a:extLst>
              <a:ext uri="{FF2B5EF4-FFF2-40B4-BE49-F238E27FC236}">
                <a16:creationId xmlns:a16="http://schemas.microsoft.com/office/drawing/2014/main" id="{B7CCCCF9-E0C8-8A20-7A36-3C79CD62BB81}"/>
              </a:ext>
            </a:extLst>
          </p:cNvPr>
          <p:cNvSpPr/>
          <p:nvPr/>
        </p:nvSpPr>
        <p:spPr>
          <a:xfrm>
            <a:off x="5172072" y="3896329"/>
            <a:ext cx="1847850" cy="44063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0" rtlCol="0" anchor="ctr">
            <a:spAutoFit/>
          </a:bodyPr>
          <a:lstStyle/>
          <a:p>
            <a:pPr algn="ctr"/>
            <a:r>
              <a:rPr lang="en-US" noProof="0">
                <a:solidFill>
                  <a:schemeClr val="accent6"/>
                </a:solidFill>
                <a:latin typeface="+mj-lt"/>
              </a:rPr>
              <a:t>Ti</a:t>
            </a:r>
          </a:p>
        </p:txBody>
      </p:sp>
      <p:sp>
        <p:nvSpPr>
          <p:cNvPr id="8" name="Rounded Rectangle 5">
            <a:extLst>
              <a:ext uri="{FF2B5EF4-FFF2-40B4-BE49-F238E27FC236}">
                <a16:creationId xmlns:a16="http://schemas.microsoft.com/office/drawing/2014/main" id="{7EE645EC-4538-E844-3D44-6EE756DBBB98}"/>
              </a:ext>
            </a:extLst>
          </p:cNvPr>
          <p:cNvSpPr/>
          <p:nvPr/>
        </p:nvSpPr>
        <p:spPr>
          <a:xfrm>
            <a:off x="5172072" y="5443118"/>
            <a:ext cx="1847850" cy="38951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0" rtlCol="0" anchor="ctr">
            <a:spAutoFit/>
          </a:bodyPr>
          <a:lstStyle/>
          <a:p>
            <a:pPr algn="ctr"/>
            <a:r>
              <a:rPr lang="en-US" noProof="0">
                <a:solidFill>
                  <a:schemeClr val="accent6"/>
                </a:solidFill>
                <a:latin typeface="+mj-lt"/>
              </a:rPr>
              <a:t>Tonale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158955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4BC49A2-E47B-A894-3301-78A6CA992F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7532" y="1398392"/>
            <a:ext cx="9736933" cy="369332"/>
          </a:xfrm>
        </p:spPr>
        <p:txBody>
          <a:bodyPr/>
          <a:lstStyle/>
          <a:p>
            <a:pPr algn="ctr"/>
            <a:r>
              <a:rPr lang="en-US" noProof="0" err="1"/>
              <a:t>INTROdUCTION</a:t>
            </a:r>
            <a:endParaRPr lang="en-US" noProof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C2EFFE9-5800-AFE6-BA97-D764649CFC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eaLnBrk="1" hangingPunct="1"/>
            <a:fld id="{094274B4-52BF-4BE4-A31A-21EA16AB84C3}" type="slidenum">
              <a:rPr lang="en-US" noProof="0" smtClean="0"/>
              <a:pPr algn="l" eaLnBrk="1" hangingPunct="1"/>
              <a:t>4</a:t>
            </a:fld>
            <a:endParaRPr lang="en-US" noProof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793669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16E824-3312-CA36-3252-8898BCE0B7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0810BAAA-3AC0-CE77-84E9-A151206EEB2F}"/>
              </a:ext>
            </a:extLst>
          </p:cNvPr>
          <p:cNvSpPr txBox="1"/>
          <p:nvPr/>
        </p:nvSpPr>
        <p:spPr>
          <a:xfrm>
            <a:off x="4421856" y="946874"/>
            <a:ext cx="334828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spc="3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03 | Range evolution</a:t>
            </a:r>
          </a:p>
        </p:txBody>
      </p:sp>
      <p:sp>
        <p:nvSpPr>
          <p:cNvPr id="25" name="Titolo 4">
            <a:extLst>
              <a:ext uri="{FF2B5EF4-FFF2-40B4-BE49-F238E27FC236}">
                <a16:creationId xmlns:a16="http://schemas.microsoft.com/office/drawing/2014/main" id="{C26A8153-614C-A866-59C3-E0B4F4C1DC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7532" y="1393243"/>
            <a:ext cx="9736933" cy="349702"/>
          </a:xfrm>
        </p:spPr>
        <p:txBody>
          <a:bodyPr/>
          <a:lstStyle/>
          <a:p>
            <a:pPr algn="ctr"/>
            <a:r>
              <a:rPr lang="en-US" noProof="0" dirty="0"/>
              <a:t>Sport Speciale - Launch Edition</a:t>
            </a:r>
          </a:p>
        </p:txBody>
      </p:sp>
      <p:pic>
        <p:nvPicPr>
          <p:cNvPr id="6" name="Elemento grafico 5">
            <a:extLst>
              <a:ext uri="{FF2B5EF4-FFF2-40B4-BE49-F238E27FC236}">
                <a16:creationId xmlns:a16="http://schemas.microsoft.com/office/drawing/2014/main" id="{AEB79271-771C-81B2-842E-223A41047F4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801572" y="6412706"/>
            <a:ext cx="160880" cy="356542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C61D3544-5571-1C11-2363-470725F342A7}"/>
              </a:ext>
            </a:extLst>
          </p:cNvPr>
          <p:cNvSpPr txBox="1"/>
          <p:nvPr/>
        </p:nvSpPr>
        <p:spPr>
          <a:xfrm>
            <a:off x="7124700" y="6385348"/>
            <a:ext cx="4561129" cy="411257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>
            <a:spAutoFit/>
          </a:bodyPr>
          <a:lstStyle>
            <a:lvl1pPr marL="0" indent="0" defTabSz="91440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it-IT" sz="1200" dirty="0" smtClean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smtClean="0">
                <a:latin typeface="+mn-lt"/>
              </a:defRPr>
            </a:lvl2pPr>
            <a:lvl3pPr marL="11430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smtClean="0">
                <a:latin typeface="+mn-lt"/>
              </a:defRPr>
            </a:lvl3pPr>
            <a:lvl4pPr marL="16002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smtClean="0">
                <a:latin typeface="+mn-lt"/>
              </a:defRPr>
            </a:lvl4pPr>
            <a:lvl5pPr marL="20574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smtClean="0">
                <a:latin typeface="+mn-lt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9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1100" noProof="0"/>
              <a:t>Click on the button to see what has been added to Sprint trim to create the Launch Edition.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D9D54D-4B2F-EA27-434F-D4FE2AAAE4E9}"/>
              </a:ext>
            </a:extLst>
          </p:cNvPr>
          <p:cNvSpPr txBox="1">
            <a:spLocks/>
          </p:cNvSpPr>
          <p:nvPr/>
        </p:nvSpPr>
        <p:spPr>
          <a:xfrm>
            <a:off x="658548" y="2040157"/>
            <a:ext cx="10804128" cy="84569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ts val="22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noProof="0"/>
              <a:t>Key concept: </a:t>
            </a:r>
            <a:r>
              <a:rPr lang="en-US" sz="1600" b="1" noProof="0"/>
              <a:t>a Launch Edition, affordable but with top of the range style and unique premium interior.</a:t>
            </a:r>
          </a:p>
          <a:p>
            <a:pPr marL="0" indent="0" fontAlgn="auto">
              <a:lnSpc>
                <a:spcPts val="22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noProof="0"/>
              <a:t>Beside the “regular” range, we have a </a:t>
            </a:r>
            <a:r>
              <a:rPr lang="en-US" sz="1600" b="1" noProof="0"/>
              <a:t>special version</a:t>
            </a:r>
            <a:r>
              <a:rPr lang="en-US" noProof="0"/>
              <a:t>: exterior and interior top equipment with </a:t>
            </a:r>
            <a:r>
              <a:rPr lang="en-US" sz="1600" b="1" noProof="0"/>
              <a:t>dedicated color &amp; trim</a:t>
            </a:r>
            <a:r>
              <a:rPr lang="en-US" noProof="0"/>
              <a:t>, available in all colors, also with black roof option.</a:t>
            </a:r>
          </a:p>
        </p:txBody>
      </p:sp>
      <p:sp>
        <p:nvSpPr>
          <p:cNvPr id="4" name="Rounded Rectangle 5">
            <a:extLst>
              <a:ext uri="{FF2B5EF4-FFF2-40B4-BE49-F238E27FC236}">
                <a16:creationId xmlns:a16="http://schemas.microsoft.com/office/drawing/2014/main" id="{8BEDD856-A602-5758-9F30-239BCD851B75}"/>
              </a:ext>
            </a:extLst>
          </p:cNvPr>
          <p:cNvSpPr/>
          <p:nvPr/>
        </p:nvSpPr>
        <p:spPr>
          <a:xfrm>
            <a:off x="9368354" y="5796184"/>
            <a:ext cx="1968501" cy="30295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0" rtlCol="0" anchor="ctr">
            <a:spAutoFit/>
          </a:bodyPr>
          <a:lstStyle/>
          <a:p>
            <a:pPr algn="ctr"/>
            <a:r>
              <a:rPr lang="en-US" sz="1400" noProof="0">
                <a:solidFill>
                  <a:schemeClr val="bg1"/>
                </a:solidFill>
                <a:latin typeface="+mj-lt"/>
              </a:rPr>
              <a:t>Sprint, PLUS…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5D6BC6D-B5C9-030D-4A62-3CE590C5C877}"/>
              </a:ext>
            </a:extLst>
          </p:cNvPr>
          <p:cNvSpPr txBox="1">
            <a:spLocks/>
          </p:cNvSpPr>
          <p:nvPr/>
        </p:nvSpPr>
        <p:spPr>
          <a:xfrm>
            <a:off x="838202" y="3828312"/>
            <a:ext cx="4691722" cy="1845084"/>
          </a:xfrm>
          <a:prstGeom prst="rect">
            <a:avLst/>
          </a:prstGeom>
          <a:solidFill>
            <a:schemeClr val="bg1">
              <a:alpha val="54000"/>
            </a:schemeClr>
          </a:solidFill>
          <a:ln w="12700">
            <a:solidFill>
              <a:schemeClr val="bg1">
                <a:lumMod val="65000"/>
              </a:schemeClr>
            </a:solidFill>
          </a:ln>
        </p:spPr>
        <p:txBody>
          <a:bodyPr wrap="square" lIns="144000" tIns="144000" rIns="144000" bIns="14400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tabLst>
                <a:tab pos="3590925" algn="l"/>
              </a:tabLst>
            </a:pPr>
            <a:r>
              <a:rPr lang="en-US" sz="1600" cap="all" noProof="0" dirty="0">
                <a:solidFill>
                  <a:schemeClr val="accent1"/>
                </a:solidFill>
                <a:latin typeface="Sequel 100 Black 45" panose="020B0503050000020004" pitchFamily="34" charset="77"/>
              </a:rPr>
              <a:t>Exterior </a:t>
            </a:r>
            <a:endParaRPr lang="en-US" sz="1600" b="1" noProof="0" dirty="0">
              <a:solidFill>
                <a:schemeClr val="accent1"/>
              </a:solidFill>
            </a:endParaRP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 dirty="0">
                <a:solidFill>
                  <a:schemeClr val="accent5"/>
                </a:solidFill>
              </a:rPr>
              <a:t>Black caliper with white Alfa Romeo lettering 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 dirty="0">
                <a:solidFill>
                  <a:schemeClr val="accent5"/>
                </a:solidFill>
              </a:rPr>
              <a:t>Sport Speciale badge on fender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 dirty="0">
                <a:solidFill>
                  <a:schemeClr val="accent5"/>
                </a:solidFill>
              </a:rPr>
              <a:t>20” 2-tone wheels diamond cut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 dirty="0">
                <a:solidFill>
                  <a:schemeClr val="accent5"/>
                </a:solidFill>
              </a:rPr>
              <a:t>Glossy black body kit with silver accent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dirty="0">
                <a:solidFill>
                  <a:schemeClr val="accent5"/>
                </a:solidFill>
              </a:rPr>
              <a:t>Tonale black rear logo</a:t>
            </a:r>
            <a:endParaRPr lang="en-US" sz="1200" noProof="0" dirty="0">
              <a:solidFill>
                <a:schemeClr val="accent5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EFD39AA-A3E7-563E-36D9-6B4CB0E569CD}"/>
              </a:ext>
            </a:extLst>
          </p:cNvPr>
          <p:cNvSpPr txBox="1">
            <a:spLocks/>
          </p:cNvSpPr>
          <p:nvPr/>
        </p:nvSpPr>
        <p:spPr>
          <a:xfrm>
            <a:off x="6662078" y="3828312"/>
            <a:ext cx="4691722" cy="1768140"/>
          </a:xfrm>
          <a:prstGeom prst="rect">
            <a:avLst/>
          </a:prstGeom>
          <a:solidFill>
            <a:schemeClr val="bg1">
              <a:alpha val="54000"/>
            </a:schemeClr>
          </a:solidFill>
          <a:ln w="12700">
            <a:solidFill>
              <a:schemeClr val="bg1">
                <a:lumMod val="65000"/>
              </a:schemeClr>
            </a:solidFill>
          </a:ln>
        </p:spPr>
        <p:txBody>
          <a:bodyPr wrap="square" lIns="144000" tIns="144000" rIns="144000" bIns="14400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tabLst>
                <a:tab pos="3590925" algn="l"/>
              </a:tabLst>
            </a:pPr>
            <a:r>
              <a:rPr lang="en-US" sz="1600" cap="all" noProof="0" dirty="0">
                <a:solidFill>
                  <a:schemeClr val="accent1"/>
                </a:solidFill>
                <a:latin typeface="Sequel 100 Black 45" panose="020B0503050000020004" pitchFamily="34" charset="77"/>
              </a:rPr>
              <a:t>Interior 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 dirty="0">
                <a:solidFill>
                  <a:schemeClr val="accent5"/>
                </a:solidFill>
              </a:rPr>
              <a:t>Alcantara seats with white backing and white inserts</a:t>
            </a:r>
            <a:endParaRPr lang="en-US" sz="1200" strike="sngStrike" noProof="0" dirty="0">
              <a:solidFill>
                <a:schemeClr val="accent5"/>
              </a:solidFill>
            </a:endParaRP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 dirty="0">
                <a:solidFill>
                  <a:schemeClr val="accent5"/>
                </a:solidFill>
              </a:rPr>
              <a:t>Alcantara IP fascia (LHD only)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 dirty="0">
                <a:solidFill>
                  <a:schemeClr val="accent5"/>
                </a:solidFill>
              </a:rPr>
              <a:t>Unique ambient light design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 dirty="0">
                <a:solidFill>
                  <a:schemeClr val="accent5"/>
                </a:solidFill>
              </a:rPr>
              <a:t>White accent </a:t>
            </a:r>
            <a:r>
              <a:rPr lang="en-US" sz="1200" noProof="0" dirty="0" err="1">
                <a:solidFill>
                  <a:schemeClr val="accent5"/>
                </a:solidFill>
              </a:rPr>
              <a:t>stitchings</a:t>
            </a:r>
            <a:r>
              <a:rPr lang="en-US" sz="1200" noProof="0" dirty="0">
                <a:solidFill>
                  <a:schemeClr val="accent5"/>
                </a:solidFill>
              </a:rPr>
              <a:t> on door panels, dashboard, steering wheel and armrest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13F0924A-5E92-5A24-A741-24497FA103A2}"/>
              </a:ext>
            </a:extLst>
          </p:cNvPr>
          <p:cNvSpPr txBox="1"/>
          <p:nvPr/>
        </p:nvSpPr>
        <p:spPr>
          <a:xfrm>
            <a:off x="4305300" y="3259248"/>
            <a:ext cx="35814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cap="all" noProof="0" dirty="0">
                <a:solidFill>
                  <a:schemeClr val="accent1"/>
                </a:solidFill>
                <a:latin typeface="Sequel 100 Black 45" panose="020B0503050000020004" pitchFamily="34" charset="77"/>
              </a:rPr>
              <a:t>characterizations</a:t>
            </a:r>
            <a:endParaRPr lang="en-US" noProof="0" dirty="0"/>
          </a:p>
        </p:txBody>
      </p:sp>
      <p:cxnSp>
        <p:nvCxnSpPr>
          <p:cNvPr id="10" name="Connettore a gomito 9">
            <a:extLst>
              <a:ext uri="{FF2B5EF4-FFF2-40B4-BE49-F238E27FC236}">
                <a16:creationId xmlns:a16="http://schemas.microsoft.com/office/drawing/2014/main" id="{339A76A2-2CC9-4693-752C-14969E50AB27}"/>
              </a:ext>
            </a:extLst>
          </p:cNvPr>
          <p:cNvCxnSpPr>
            <a:cxnSpLocks/>
            <a:stCxn id="9" idx="3"/>
            <a:endCxn id="8" idx="0"/>
          </p:cNvCxnSpPr>
          <p:nvPr/>
        </p:nvCxnSpPr>
        <p:spPr>
          <a:xfrm>
            <a:off x="7886700" y="3443914"/>
            <a:ext cx="1121239" cy="384398"/>
          </a:xfrm>
          <a:prstGeom prst="bentConnector2">
            <a:avLst/>
          </a:prstGeom>
          <a:ln w="12700"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ttore a gomito 10">
            <a:extLst>
              <a:ext uri="{FF2B5EF4-FFF2-40B4-BE49-F238E27FC236}">
                <a16:creationId xmlns:a16="http://schemas.microsoft.com/office/drawing/2014/main" id="{C3C762AF-F31B-BF52-26E5-A139B5B34039}"/>
              </a:ext>
            </a:extLst>
          </p:cNvPr>
          <p:cNvCxnSpPr>
            <a:cxnSpLocks/>
            <a:stCxn id="9" idx="1"/>
            <a:endCxn id="5" idx="0"/>
          </p:cNvCxnSpPr>
          <p:nvPr/>
        </p:nvCxnSpPr>
        <p:spPr>
          <a:xfrm rot="10800000" flipV="1">
            <a:off x="3184064" y="3443914"/>
            <a:ext cx="1121237" cy="384398"/>
          </a:xfrm>
          <a:prstGeom prst="bentConnector2">
            <a:avLst/>
          </a:prstGeom>
          <a:ln w="12700"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422564737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43B49C-3D6E-C623-094F-34C4A9D645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7EB9E2A-221E-853F-B8DD-7058422DF5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9324" y="600074"/>
            <a:ext cx="10235141" cy="682101"/>
          </a:xfrm>
        </p:spPr>
        <p:txBody>
          <a:bodyPr/>
          <a:lstStyle/>
          <a:p>
            <a:r>
              <a:rPr lang="en-US" noProof="0" dirty="0"/>
              <a:t>Sport Speciale - Launch Edition contents</a:t>
            </a:r>
            <a:br>
              <a:rPr lang="en-US" sz="1200" noProof="0" dirty="0">
                <a:solidFill>
                  <a:schemeClr val="accent5"/>
                </a:solidFill>
                <a:latin typeface="+mn-lt"/>
                <a:cs typeface="+mn-cs"/>
              </a:rPr>
            </a:br>
            <a:br>
              <a:rPr lang="en-US" sz="1200" noProof="0" dirty="0">
                <a:solidFill>
                  <a:schemeClr val="accent5"/>
                </a:solidFill>
                <a:latin typeface="+mn-lt"/>
                <a:cs typeface="+mn-cs"/>
              </a:rPr>
            </a:br>
            <a:r>
              <a:rPr lang="en-US" sz="1200" noProof="0" dirty="0">
                <a:solidFill>
                  <a:schemeClr val="accent5"/>
                </a:solidFill>
                <a:latin typeface="+mn-lt"/>
                <a:cs typeface="+mn-cs"/>
              </a:rPr>
              <a:t>(SPRINT trim plus..)  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96C7677-6E3B-DE8E-EB23-E9192AFEA67B}"/>
              </a:ext>
            </a:extLst>
          </p:cNvPr>
          <p:cNvSpPr txBox="1">
            <a:spLocks/>
          </p:cNvSpPr>
          <p:nvPr/>
        </p:nvSpPr>
        <p:spPr>
          <a:xfrm>
            <a:off x="1362770" y="1457062"/>
            <a:ext cx="4799905" cy="183127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None/>
              <a:tabLst>
                <a:tab pos="3590925" algn="l"/>
              </a:tabLst>
            </a:pPr>
            <a:r>
              <a:rPr lang="en-US" sz="1600" cap="all" spc="300" noProof="0" dirty="0">
                <a:solidFill>
                  <a:schemeClr val="accent1"/>
                </a:solidFill>
                <a:latin typeface="Sequel 100 Black 45" panose="020B0503050000020004" pitchFamily="34" charset="77"/>
              </a:rPr>
              <a:t>Exterior</a:t>
            </a:r>
            <a:endParaRPr lang="en-US" sz="1600" b="1" noProof="0" dirty="0">
              <a:solidFill>
                <a:schemeClr val="accent1"/>
              </a:solidFill>
            </a:endParaRP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 dirty="0">
                <a:solidFill>
                  <a:schemeClr val="accent5"/>
                </a:solidFill>
              </a:rPr>
              <a:t>20” wheels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 dirty="0">
                <a:solidFill>
                  <a:schemeClr val="accent5"/>
                </a:solidFill>
              </a:rPr>
              <a:t>Glossy black body kit with lateral and rear silver inserts - specific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 dirty="0">
                <a:solidFill>
                  <a:schemeClr val="accent5"/>
                </a:solidFill>
              </a:rPr>
              <a:t>Sport Speciale badge on fenders - specific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 dirty="0">
                <a:solidFill>
                  <a:schemeClr val="accent5"/>
                </a:solidFill>
              </a:rPr>
              <a:t>Black Brembo brake calipers - specific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 dirty="0">
                <a:solidFill>
                  <a:schemeClr val="accent5"/>
                </a:solidFill>
              </a:rPr>
              <a:t>Dual chrome exhaust pipes (PHEV)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dirty="0">
                <a:solidFill>
                  <a:schemeClr val="accent5"/>
                </a:solidFill>
              </a:rPr>
              <a:t>Tonale black rear logo</a:t>
            </a:r>
            <a:endParaRPr lang="en-US" sz="1200" strike="sngStrike" noProof="0" dirty="0">
              <a:solidFill>
                <a:schemeClr val="accent5"/>
              </a:solidFill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E8291FE-6160-0B79-F479-32E5EDB7E36D}"/>
              </a:ext>
            </a:extLst>
          </p:cNvPr>
          <p:cNvSpPr txBox="1">
            <a:spLocks/>
          </p:cNvSpPr>
          <p:nvPr/>
        </p:nvSpPr>
        <p:spPr>
          <a:xfrm>
            <a:off x="7515225" y="1457062"/>
            <a:ext cx="3695142" cy="158248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None/>
              <a:tabLst>
                <a:tab pos="3590925" algn="l"/>
              </a:tabLst>
            </a:pPr>
            <a:r>
              <a:rPr lang="en-US" sz="1600" cap="all" spc="3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Available options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Techno Pack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Sunroof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Matrix headlamps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DSV electronic suspension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Harman Kardon Hi-Fi &amp; memories on driver seat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FA2F71C-B5D9-F0BD-FD1A-4C60D10FE209}"/>
              </a:ext>
            </a:extLst>
          </p:cNvPr>
          <p:cNvSpPr txBox="1">
            <a:spLocks/>
          </p:cNvSpPr>
          <p:nvPr/>
        </p:nvSpPr>
        <p:spPr>
          <a:xfrm>
            <a:off x="1362770" y="3437916"/>
            <a:ext cx="6966876" cy="257762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it-IT" sz="1200" kern="120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fontAlgn="auto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None/>
              <a:tabLst>
                <a:tab pos="3590925" algn="l"/>
              </a:tabLst>
            </a:pPr>
            <a:r>
              <a:rPr lang="en-US" sz="1600" cap="all" spc="3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Interior</a:t>
            </a:r>
            <a:endParaRPr lang="en-US" sz="1200" noProof="0">
              <a:solidFill>
                <a:schemeClr val="accent5"/>
              </a:solidFill>
            </a:endParaRP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Alcantara seats with ICE backing and ICE inserts specific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Alcantara-wrapped central dashboard fascia (LHD only) with ICE contrasting stitching - specific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ICE contrasting stitching on steering wheel, door panels and center armrest - specific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Multi-color ambient light with new graphics - specific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Paddle shifters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8-way electrically adjustable front seats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4-way electric lumbar adjust on front seats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Heated front seats</a:t>
            </a:r>
          </a:p>
          <a:p>
            <a:pPr marL="180975" lvl="1" indent="-180975" fontAlgn="auto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tabLst>
                <a:tab pos="2514600" algn="l"/>
              </a:tabLst>
            </a:pPr>
            <a:r>
              <a:rPr lang="en-US" sz="1200" noProof="0">
                <a:solidFill>
                  <a:schemeClr val="accent5"/>
                </a:solidFill>
              </a:rPr>
              <a:t>Heated steering wheel and nozzles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DA22C07A-3691-063E-0AAA-B67005B6963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67734" y="3413142"/>
            <a:ext cx="535498" cy="535498"/>
          </a:xfrm>
          <a:prstGeom prst="rect">
            <a:avLst/>
          </a:prstGeom>
        </p:spPr>
      </p:pic>
      <p:sp>
        <p:nvSpPr>
          <p:cNvPr id="6" name="Elemento grafico 16">
            <a:extLst>
              <a:ext uri="{FF2B5EF4-FFF2-40B4-BE49-F238E27FC236}">
                <a16:creationId xmlns:a16="http://schemas.microsoft.com/office/drawing/2014/main" id="{D530DF67-D3D1-4932-CE50-0B0E51FC596B}"/>
              </a:ext>
            </a:extLst>
          </p:cNvPr>
          <p:cNvSpPr/>
          <p:nvPr/>
        </p:nvSpPr>
        <p:spPr>
          <a:xfrm>
            <a:off x="780362" y="1569305"/>
            <a:ext cx="510243" cy="380770"/>
          </a:xfrm>
          <a:custGeom>
            <a:avLst/>
            <a:gdLst>
              <a:gd name="connsiteX0" fmla="*/ 437657 w 510243"/>
              <a:gd name="connsiteY0" fmla="*/ 83246 h 380770"/>
              <a:gd name="connsiteX1" fmla="*/ 447003 w 510243"/>
              <a:gd name="connsiteY1" fmla="*/ 57661 h 380770"/>
              <a:gd name="connsiteX2" fmla="*/ 472046 w 510243"/>
              <a:gd name="connsiteY2" fmla="*/ 63056 h 380770"/>
              <a:gd name="connsiteX3" fmla="*/ 476461 w 510243"/>
              <a:gd name="connsiteY3" fmla="*/ 89752 h 380770"/>
              <a:gd name="connsiteX4" fmla="*/ 449765 w 510243"/>
              <a:gd name="connsiteY4" fmla="*/ 91456 h 380770"/>
              <a:gd name="connsiteX5" fmla="*/ 442846 w 510243"/>
              <a:gd name="connsiteY5" fmla="*/ 97420 h 380770"/>
              <a:gd name="connsiteX6" fmla="*/ 471220 w 510243"/>
              <a:gd name="connsiteY6" fmla="*/ 115518 h 380770"/>
              <a:gd name="connsiteX7" fmla="*/ 507338 w 510243"/>
              <a:gd name="connsiteY7" fmla="*/ 185252 h 380770"/>
              <a:gd name="connsiteX8" fmla="*/ 502278 w 510243"/>
              <a:gd name="connsiteY8" fmla="*/ 301432 h 380770"/>
              <a:gd name="connsiteX9" fmla="*/ 495850 w 510243"/>
              <a:gd name="connsiteY9" fmla="*/ 356966 h 380770"/>
              <a:gd name="connsiteX10" fmla="*/ 446745 w 510243"/>
              <a:gd name="connsiteY10" fmla="*/ 380073 h 380770"/>
              <a:gd name="connsiteX11" fmla="*/ 419585 w 510243"/>
              <a:gd name="connsiteY11" fmla="*/ 341372 h 380770"/>
              <a:gd name="connsiteX12" fmla="*/ 89121 w 510243"/>
              <a:gd name="connsiteY12" fmla="*/ 341372 h 380770"/>
              <a:gd name="connsiteX13" fmla="*/ 83648 w 510243"/>
              <a:gd name="connsiteY13" fmla="*/ 370752 h 380770"/>
              <a:gd name="connsiteX14" fmla="*/ 26204 w 510243"/>
              <a:gd name="connsiteY14" fmla="*/ 374599 h 380770"/>
              <a:gd name="connsiteX15" fmla="*/ 9138 w 510243"/>
              <a:gd name="connsiteY15" fmla="*/ 337448 h 380770"/>
              <a:gd name="connsiteX16" fmla="*/ 9035 w 510243"/>
              <a:gd name="connsiteY16" fmla="*/ 324642 h 380770"/>
              <a:gd name="connsiteX17" fmla="*/ 47890 w 510243"/>
              <a:gd name="connsiteY17" fmla="*/ 107850 h 380770"/>
              <a:gd name="connsiteX18" fmla="*/ 65885 w 510243"/>
              <a:gd name="connsiteY18" fmla="*/ 97446 h 380770"/>
              <a:gd name="connsiteX19" fmla="*/ 64620 w 510243"/>
              <a:gd name="connsiteY19" fmla="*/ 91017 h 380770"/>
              <a:gd name="connsiteX20" fmla="*/ 27520 w 510243"/>
              <a:gd name="connsiteY20" fmla="*/ 71989 h 380770"/>
              <a:gd name="connsiteX21" fmla="*/ 61754 w 510243"/>
              <a:gd name="connsiteY21" fmla="*/ 57712 h 380770"/>
              <a:gd name="connsiteX22" fmla="*/ 72391 w 510243"/>
              <a:gd name="connsiteY22" fmla="*/ 83272 h 380770"/>
              <a:gd name="connsiteX23" fmla="*/ 92141 w 510243"/>
              <a:gd name="connsiteY23" fmla="*/ 53969 h 380770"/>
              <a:gd name="connsiteX24" fmla="*/ 121393 w 510243"/>
              <a:gd name="connsiteY24" fmla="*/ 16094 h 380770"/>
              <a:gd name="connsiteX25" fmla="*/ 144628 w 510243"/>
              <a:gd name="connsiteY25" fmla="*/ 8349 h 380770"/>
              <a:gd name="connsiteX26" fmla="*/ 366788 w 510243"/>
              <a:gd name="connsiteY26" fmla="*/ 8323 h 380770"/>
              <a:gd name="connsiteX27" fmla="*/ 376624 w 510243"/>
              <a:gd name="connsiteY27" fmla="*/ 8813 h 380770"/>
              <a:gd name="connsiteX28" fmla="*/ 397588 w 510243"/>
              <a:gd name="connsiteY28" fmla="*/ 26576 h 380770"/>
              <a:gd name="connsiteX29" fmla="*/ 431357 w 510243"/>
              <a:gd name="connsiteY29" fmla="*/ 78005 h 380770"/>
              <a:gd name="connsiteX30" fmla="*/ 437709 w 510243"/>
              <a:gd name="connsiteY30" fmla="*/ 83272 h 38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10243" h="380770">
                <a:moveTo>
                  <a:pt x="437657" y="83246"/>
                </a:moveTo>
                <a:cubicBezTo>
                  <a:pt x="441142" y="75578"/>
                  <a:pt x="437863" y="60475"/>
                  <a:pt x="447003" y="57661"/>
                </a:cubicBezTo>
                <a:cubicBezTo>
                  <a:pt x="450591" y="56550"/>
                  <a:pt x="468147" y="61146"/>
                  <a:pt x="472046" y="63056"/>
                </a:cubicBezTo>
                <a:cubicBezTo>
                  <a:pt x="481159" y="67523"/>
                  <a:pt x="486375" y="84769"/>
                  <a:pt x="476461" y="89752"/>
                </a:cubicBezTo>
                <a:cubicBezTo>
                  <a:pt x="470316" y="92824"/>
                  <a:pt x="457795" y="90165"/>
                  <a:pt x="449765" y="91456"/>
                </a:cubicBezTo>
                <a:cubicBezTo>
                  <a:pt x="447442" y="91843"/>
                  <a:pt x="440962" y="93521"/>
                  <a:pt x="442846" y="97420"/>
                </a:cubicBezTo>
                <a:cubicBezTo>
                  <a:pt x="444292" y="100441"/>
                  <a:pt x="465772" y="110200"/>
                  <a:pt x="471220" y="115518"/>
                </a:cubicBezTo>
                <a:cubicBezTo>
                  <a:pt x="484077" y="128091"/>
                  <a:pt x="504395" y="167360"/>
                  <a:pt x="507338" y="185252"/>
                </a:cubicBezTo>
                <a:cubicBezTo>
                  <a:pt x="514257" y="227309"/>
                  <a:pt x="507287" y="260717"/>
                  <a:pt x="502278" y="301432"/>
                </a:cubicBezTo>
                <a:cubicBezTo>
                  <a:pt x="500058" y="319608"/>
                  <a:pt x="502381" y="339436"/>
                  <a:pt x="495850" y="356966"/>
                </a:cubicBezTo>
                <a:cubicBezTo>
                  <a:pt x="487975" y="378111"/>
                  <a:pt x="467734" y="382784"/>
                  <a:pt x="446745" y="380073"/>
                </a:cubicBezTo>
                <a:cubicBezTo>
                  <a:pt x="426659" y="377465"/>
                  <a:pt x="418500" y="360064"/>
                  <a:pt x="419585" y="341372"/>
                </a:cubicBezTo>
                <a:lnTo>
                  <a:pt x="89121" y="341372"/>
                </a:lnTo>
                <a:cubicBezTo>
                  <a:pt x="87469" y="349582"/>
                  <a:pt x="87856" y="364427"/>
                  <a:pt x="83648" y="370752"/>
                </a:cubicBezTo>
                <a:cubicBezTo>
                  <a:pt x="74715" y="384178"/>
                  <a:pt x="39190" y="382345"/>
                  <a:pt x="26204" y="374599"/>
                </a:cubicBezTo>
                <a:cubicBezTo>
                  <a:pt x="14534" y="367654"/>
                  <a:pt x="11178" y="350124"/>
                  <a:pt x="9138" y="337448"/>
                </a:cubicBezTo>
                <a:cubicBezTo>
                  <a:pt x="8467" y="333343"/>
                  <a:pt x="9603" y="328850"/>
                  <a:pt x="9035" y="324642"/>
                </a:cubicBezTo>
                <a:cubicBezTo>
                  <a:pt x="128" y="257877"/>
                  <a:pt x="-17480" y="154167"/>
                  <a:pt x="47890" y="107850"/>
                </a:cubicBezTo>
                <a:cubicBezTo>
                  <a:pt x="51840" y="105036"/>
                  <a:pt x="64852" y="100854"/>
                  <a:pt x="65885" y="97446"/>
                </a:cubicBezTo>
                <a:cubicBezTo>
                  <a:pt x="66350" y="95897"/>
                  <a:pt x="66815" y="91275"/>
                  <a:pt x="64620" y="91017"/>
                </a:cubicBezTo>
                <a:cubicBezTo>
                  <a:pt x="50266" y="89287"/>
                  <a:pt x="19775" y="98220"/>
                  <a:pt x="27520" y="71989"/>
                </a:cubicBezTo>
                <a:cubicBezTo>
                  <a:pt x="29870" y="64012"/>
                  <a:pt x="54938" y="55621"/>
                  <a:pt x="61754" y="57712"/>
                </a:cubicBezTo>
                <a:cubicBezTo>
                  <a:pt x="71203" y="60604"/>
                  <a:pt x="68389" y="85131"/>
                  <a:pt x="72391" y="83272"/>
                </a:cubicBezTo>
                <a:cubicBezTo>
                  <a:pt x="79517" y="79967"/>
                  <a:pt x="87339" y="61198"/>
                  <a:pt x="92141" y="53969"/>
                </a:cubicBezTo>
                <a:cubicBezTo>
                  <a:pt x="99913" y="42351"/>
                  <a:pt x="110859" y="24614"/>
                  <a:pt x="121393" y="16094"/>
                </a:cubicBezTo>
                <a:cubicBezTo>
                  <a:pt x="131926" y="7574"/>
                  <a:pt x="133088" y="10078"/>
                  <a:pt x="144628" y="8349"/>
                </a:cubicBezTo>
                <a:cubicBezTo>
                  <a:pt x="213923" y="-2030"/>
                  <a:pt x="297545" y="-3502"/>
                  <a:pt x="366788" y="8323"/>
                </a:cubicBezTo>
                <a:cubicBezTo>
                  <a:pt x="369860" y="8839"/>
                  <a:pt x="373242" y="8065"/>
                  <a:pt x="376624" y="8813"/>
                </a:cubicBezTo>
                <a:cubicBezTo>
                  <a:pt x="382924" y="10207"/>
                  <a:pt x="393173" y="21335"/>
                  <a:pt x="397588" y="26576"/>
                </a:cubicBezTo>
                <a:cubicBezTo>
                  <a:pt x="410703" y="42118"/>
                  <a:pt x="419404" y="62747"/>
                  <a:pt x="431357" y="78005"/>
                </a:cubicBezTo>
                <a:cubicBezTo>
                  <a:pt x="432932" y="80019"/>
                  <a:pt x="435075" y="82910"/>
                  <a:pt x="437709" y="83272"/>
                </a:cubicBezTo>
                <a:close/>
              </a:path>
            </a:pathLst>
          </a:custGeom>
          <a:solidFill>
            <a:schemeClr val="bg1"/>
          </a:solidFill>
          <a:ln w="18738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US" noProof="0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3361CCD5-1CBF-DA08-9CA0-0BDBCCF7A0C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978162" y="1559780"/>
            <a:ext cx="468000" cy="46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9649666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709375-F9C0-99FB-10EA-7A260A1719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olo 4">
            <a:extLst>
              <a:ext uri="{FF2B5EF4-FFF2-40B4-BE49-F238E27FC236}">
                <a16:creationId xmlns:a16="http://schemas.microsoft.com/office/drawing/2014/main" id="{35138001-8D89-C366-57FE-E4553DFF45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noProof="0"/>
              <a:t>Conclusion/1</a:t>
            </a:r>
          </a:p>
        </p:txBody>
      </p:sp>
      <p:sp>
        <p:nvSpPr>
          <p:cNvPr id="26" name="Segnaposto contenuto 14">
            <a:extLst>
              <a:ext uri="{FF2B5EF4-FFF2-40B4-BE49-F238E27FC236}">
                <a16:creationId xmlns:a16="http://schemas.microsoft.com/office/drawing/2014/main" id="{470AD301-B01E-BF61-37DC-78F7398340AD}"/>
              </a:ext>
            </a:extLst>
          </p:cNvPr>
          <p:cNvSpPr txBox="1">
            <a:spLocks/>
          </p:cNvSpPr>
          <p:nvPr/>
        </p:nvSpPr>
        <p:spPr>
          <a:xfrm>
            <a:off x="633172" y="2689201"/>
            <a:ext cx="6787223" cy="2043564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>
            <a:sp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it-IT" sz="1200" kern="1200" dirty="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ts val="22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noProof="0">
                <a:solidFill>
                  <a:schemeClr val="tx1">
                    <a:lumMod val="95000"/>
                    <a:lumOff val="5000"/>
                  </a:schemeClr>
                </a:solidFill>
              </a:rPr>
              <a:t>In a very </a:t>
            </a:r>
            <a:r>
              <a:rPr lang="en-US" sz="1400" b="1" noProof="0">
                <a:solidFill>
                  <a:schemeClr val="tx1">
                    <a:lumMod val="95000"/>
                    <a:lumOff val="5000"/>
                  </a:schemeClr>
                </a:solidFill>
              </a:rPr>
              <a:t>appealing profit pool </a:t>
            </a:r>
            <a:r>
              <a:rPr lang="en-US" noProof="0">
                <a:solidFill>
                  <a:schemeClr val="tx1">
                    <a:lumMod val="95000"/>
                    <a:lumOff val="5000"/>
                  </a:schemeClr>
                </a:solidFill>
              </a:rPr>
              <a:t>– the C-SUV is the most important segment in Europe - New Tonale has a strong and distinctive design to stand out from the crowd and to play a primary role.</a:t>
            </a:r>
          </a:p>
          <a:p>
            <a:pPr fontAlgn="auto">
              <a:lnSpc>
                <a:spcPts val="22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noProof="0">
                <a:solidFill>
                  <a:schemeClr val="tx1">
                    <a:lumMod val="95000"/>
                    <a:lumOff val="5000"/>
                  </a:schemeClr>
                </a:solidFill>
              </a:rPr>
              <a:t>The main product pillars are confirmed</a:t>
            </a:r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</a:rPr>
              <a:t>: Design, Driving Experience, Technology and </a:t>
            </a:r>
            <a:r>
              <a:rPr lang="en-US" err="1">
                <a:solidFill>
                  <a:schemeClr val="tx1">
                    <a:lumMod val="95000"/>
                    <a:lumOff val="5000"/>
                  </a:schemeClr>
                </a:solidFill>
              </a:rPr>
              <a:t>Premiumness</a:t>
            </a:r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</a:rPr>
              <a:t>. </a:t>
            </a:r>
          </a:p>
          <a:p>
            <a:pPr fontAlgn="auto">
              <a:lnSpc>
                <a:spcPts val="22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</a:rPr>
              <a:t>Tonale is the C-SUV with emotional style and driving pleasure, </a:t>
            </a:r>
            <a:r>
              <a:rPr lang="en-US" sz="1400" b="1">
                <a:solidFill>
                  <a:schemeClr val="tx1">
                    <a:lumMod val="95000"/>
                    <a:lumOff val="5000"/>
                  </a:schemeClr>
                </a:solidFill>
              </a:rPr>
              <a:t>matching the 100% Alfa Romeo DNA </a:t>
            </a:r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</a:rPr>
              <a:t>with the comfort and roominess typical of an SUV. </a:t>
            </a:r>
            <a:endParaRPr lang="en-US" strike="sngStrike" noProof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8343122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805084-D129-B5F7-4A9A-3E8075199C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olo 4">
            <a:extLst>
              <a:ext uri="{FF2B5EF4-FFF2-40B4-BE49-F238E27FC236}">
                <a16:creationId xmlns:a16="http://schemas.microsoft.com/office/drawing/2014/main" id="{68D5BD6D-FCF3-7121-8D26-D973D2E3F4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noProof="0"/>
              <a:t>Conclusion/2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515B2FCF-6417-5F88-A40E-8B740878B94C}"/>
              </a:ext>
            </a:extLst>
          </p:cNvPr>
          <p:cNvSpPr txBox="1"/>
          <p:nvPr/>
        </p:nvSpPr>
        <p:spPr>
          <a:xfrm>
            <a:off x="695323" y="5819030"/>
            <a:ext cx="1080135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000">
                <a:solidFill>
                  <a:schemeClr val="accent1"/>
                </a:solidFill>
                <a:latin typeface="+mj-lt"/>
              </a:rPr>
              <a:t>Well, all the best, with Alfa Romeo New Tonale!</a:t>
            </a:r>
          </a:p>
        </p:txBody>
      </p:sp>
      <p:sp>
        <p:nvSpPr>
          <p:cNvPr id="4" name="Segnaposto contenuto 14">
            <a:extLst>
              <a:ext uri="{FF2B5EF4-FFF2-40B4-BE49-F238E27FC236}">
                <a16:creationId xmlns:a16="http://schemas.microsoft.com/office/drawing/2014/main" id="{8B9DA901-62CA-997F-9BDF-8183CD1DF572}"/>
              </a:ext>
            </a:extLst>
          </p:cNvPr>
          <p:cNvSpPr txBox="1">
            <a:spLocks/>
          </p:cNvSpPr>
          <p:nvPr/>
        </p:nvSpPr>
        <p:spPr>
          <a:xfrm>
            <a:off x="479424" y="1902696"/>
            <a:ext cx="6965249" cy="3743388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>
            <a:sp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it-IT" sz="1200" kern="1200" dirty="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noProof="0">
                <a:solidFill>
                  <a:schemeClr val="tx1">
                    <a:lumMod val="95000"/>
                    <a:lumOff val="5000"/>
                  </a:schemeClr>
                </a:solidFill>
              </a:rPr>
              <a:t>Before recapping the product novelties, let’s remember Alfa Romeo applies a </a:t>
            </a:r>
            <a:r>
              <a:rPr lang="en-US" sz="1400" b="1">
                <a:solidFill>
                  <a:schemeClr val="tx1">
                    <a:lumMod val="95000"/>
                    <a:lumOff val="5000"/>
                  </a:schemeClr>
                </a:solidFill>
              </a:rPr>
              <a:t>continuous improvement</a:t>
            </a:r>
            <a:r>
              <a:rPr lang="en-US" sz="1600" b="1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noProof="0">
                <a:solidFill>
                  <a:schemeClr val="tx1">
                    <a:lumMod val="95000"/>
                    <a:lumOff val="5000"/>
                  </a:schemeClr>
                </a:solidFill>
              </a:rPr>
              <a:t>policy right listening to its customers: hence, New Tonale is </a:t>
            </a:r>
            <a:r>
              <a:rPr lang="en-US" sz="1400" b="1">
                <a:solidFill>
                  <a:schemeClr val="tx1">
                    <a:lumMod val="95000"/>
                    <a:lumOff val="5000"/>
                  </a:schemeClr>
                </a:solidFill>
              </a:rPr>
              <a:t>bound</a:t>
            </a:r>
            <a:r>
              <a:rPr lang="en-US" noProof="0">
                <a:solidFill>
                  <a:schemeClr val="tx1">
                    <a:lumMod val="95000"/>
                    <a:lumOff val="5000"/>
                  </a:schemeClr>
                </a:solidFill>
              </a:rPr>
              <a:t> to be an </a:t>
            </a:r>
            <a:r>
              <a:rPr lang="en-US" sz="1400" b="1">
                <a:solidFill>
                  <a:schemeClr val="tx1">
                    <a:lumMod val="95000"/>
                    <a:lumOff val="5000"/>
                  </a:schemeClr>
                </a:solidFill>
              </a:rPr>
              <a:t>exceptional quality </a:t>
            </a:r>
            <a:r>
              <a:rPr lang="en-US" noProof="0">
                <a:solidFill>
                  <a:schemeClr val="tx1">
                    <a:lumMod val="95000"/>
                    <a:lumOff val="5000"/>
                  </a:schemeClr>
                </a:solidFill>
              </a:rPr>
              <a:t>product:</a:t>
            </a:r>
          </a:p>
          <a:p>
            <a:pPr marL="180975" indent="-180975" fontAlgn="auto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400" b="1">
                <a:solidFill>
                  <a:schemeClr val="tx1">
                    <a:lumMod val="95000"/>
                    <a:lumOff val="5000"/>
                  </a:schemeClr>
                </a:solidFill>
              </a:rPr>
              <a:t>New design with bold stance and even more character </a:t>
            </a:r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</a:rPr>
              <a:t>(stay tuned for WBT part 2…)</a:t>
            </a:r>
          </a:p>
          <a:p>
            <a:pPr marL="180975" indent="-180975" fontAlgn="auto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400" b="1">
                <a:solidFill>
                  <a:schemeClr val="tx1">
                    <a:lumMod val="95000"/>
                    <a:lumOff val="5000"/>
                  </a:schemeClr>
                </a:solidFill>
              </a:rPr>
              <a:t>New wheels</a:t>
            </a:r>
          </a:p>
          <a:p>
            <a:pPr marL="180975" indent="-180975" fontAlgn="auto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</a:rPr>
              <a:t>More customization: </a:t>
            </a:r>
            <a:r>
              <a:rPr lang="en-US" sz="1400" b="1">
                <a:solidFill>
                  <a:schemeClr val="tx1">
                    <a:lumMod val="95000"/>
                    <a:lumOff val="5000"/>
                  </a:schemeClr>
                </a:solidFill>
              </a:rPr>
              <a:t>more exterior colors </a:t>
            </a:r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</a:rPr>
              <a:t>(+3 metallic paints, +black roof option), more interior options (red leather, black &amp; white Alcantara)</a:t>
            </a:r>
          </a:p>
          <a:p>
            <a:pPr marL="180975" indent="-180975" fontAlgn="auto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</a:rPr>
              <a:t>Improved mechanics: </a:t>
            </a:r>
            <a:r>
              <a:rPr lang="en-US" sz="1400" b="1">
                <a:solidFill>
                  <a:schemeClr val="tx1">
                    <a:lumMod val="95000"/>
                    <a:lumOff val="5000"/>
                  </a:schemeClr>
                </a:solidFill>
              </a:rPr>
              <a:t>track increase </a:t>
            </a:r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</a:rPr>
              <a:t>(+ 8 mm on 19” and 20”) &amp; complete engine line-up updated to Euro 6E Bis homologation (1.6 TURBO DIESEL 130 hp, 1.5 IBRIDA 175 hp, </a:t>
            </a:r>
            <a:br>
              <a:rPr lang="en-US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</a:rPr>
              <a:t>1.3 IBRIDA PLUG-IN Q4 270 hp): </a:t>
            </a:r>
            <a:r>
              <a:rPr lang="en-US" sz="1400" b="1">
                <a:solidFill>
                  <a:schemeClr val="tx1">
                    <a:lumMod val="95000"/>
                    <a:lumOff val="5000"/>
                  </a:schemeClr>
                </a:solidFill>
              </a:rPr>
              <a:t>the right engine for each customer!</a:t>
            </a:r>
          </a:p>
          <a:p>
            <a:pPr marL="180975" indent="-180975" fontAlgn="auto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400" b="1">
                <a:solidFill>
                  <a:schemeClr val="tx1">
                    <a:lumMod val="95000"/>
                    <a:lumOff val="5000"/>
                  </a:schemeClr>
                </a:solidFill>
              </a:rPr>
              <a:t>Perfect size</a:t>
            </a:r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</a:rPr>
              <a:t>: 4,52m (- 6mm), not too big, not too small, with large roominess and a big 500L trunk volume</a:t>
            </a:r>
          </a:p>
          <a:p>
            <a:pPr marL="180975" indent="-180975" fontAlgn="auto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400" b="1">
                <a:solidFill>
                  <a:schemeClr val="tx1">
                    <a:lumMod val="95000"/>
                    <a:lumOff val="5000"/>
                  </a:schemeClr>
                </a:solidFill>
              </a:rPr>
              <a:t>New range</a:t>
            </a:r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</a:rPr>
              <a:t>: Tonale, Sprint, Ti and Veloce. Aside the exclusive Sport Speciale with a perfect match of exterior style and affordable positioning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5602072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07A157-6447-92C2-1531-17263B8C64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723555B-793C-29A2-653B-6F9EF52194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noProof="0"/>
              <a:t>TEST OUT</a:t>
            </a:r>
          </a:p>
        </p:txBody>
      </p:sp>
      <p:pic>
        <p:nvPicPr>
          <p:cNvPr id="5" name="Immagine 4" descr="Immagine che contiene cappello, Bordeaux, rosso, arte&#10;&#10;Il contenuto generato dall'IA potrebbe non essere corretto.">
            <a:extLst>
              <a:ext uri="{FF2B5EF4-FFF2-40B4-BE49-F238E27FC236}">
                <a16:creationId xmlns:a16="http://schemas.microsoft.com/office/drawing/2014/main" id="{2E6EC476-A437-2351-A93D-531AAD26AC7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8120" y="1657736"/>
            <a:ext cx="7055756" cy="39688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3617767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283184-2E04-97B3-BAB9-A525A954B5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B8E2F9B-B34F-5350-C7E5-74C6E56AA6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/>
              <a:t>Instructions for taking the test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CDD0BB55-47EE-D316-6908-6D663F4CF8F3}"/>
              </a:ext>
            </a:extLst>
          </p:cNvPr>
          <p:cNvSpPr txBox="1">
            <a:spLocks/>
          </p:cNvSpPr>
          <p:nvPr/>
        </p:nvSpPr>
        <p:spPr>
          <a:xfrm>
            <a:off x="1235075" y="2506104"/>
            <a:ext cx="9736933" cy="333911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>
              <a:lnSpc>
                <a:spcPts val="2400"/>
              </a:lnSpc>
              <a:defRPr sz="1600" i="0">
                <a:solidFill>
                  <a:schemeClr val="bg1"/>
                </a:solidFill>
                <a:effectLst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000"/>
              </a:lnSpc>
              <a:spcAft>
                <a:spcPts val="600"/>
              </a:spcAft>
            </a:pPr>
            <a:r>
              <a:rPr lang="en-US" cap="all" spc="300" dirty="0">
                <a:solidFill>
                  <a:schemeClr val="accent1"/>
                </a:solidFill>
                <a:latin typeface="Sequel 100 Black 45" panose="020B0503050000020004" pitchFamily="34" charset="77"/>
              </a:rPr>
              <a:t>AIM</a:t>
            </a:r>
            <a:br>
              <a:rPr lang="en-US" noProof="0" dirty="0">
                <a:solidFill>
                  <a:schemeClr val="tx1"/>
                </a:solidFill>
              </a:rPr>
            </a:br>
            <a:r>
              <a:rPr lang="en-US" sz="1200" dirty="0">
                <a:solidFill>
                  <a:schemeClr val="tx1"/>
                </a:solidFill>
                <a:latin typeface="+mn-lt"/>
              </a:rPr>
              <a:t>This test is designed to assess how much of the course content you have learnt. </a:t>
            </a:r>
          </a:p>
          <a:p>
            <a:pPr>
              <a:lnSpc>
                <a:spcPts val="2000"/>
              </a:lnSpc>
              <a:spcAft>
                <a:spcPts val="600"/>
              </a:spcAft>
            </a:pPr>
            <a:endParaRPr lang="en-US" sz="1200" dirty="0">
              <a:solidFill>
                <a:schemeClr val="tx1"/>
              </a:solidFill>
              <a:latin typeface="+mn-lt"/>
            </a:endParaRPr>
          </a:p>
          <a:p>
            <a:pPr>
              <a:lnSpc>
                <a:spcPts val="2000"/>
              </a:lnSpc>
              <a:spcAft>
                <a:spcPts val="600"/>
              </a:spcAft>
            </a:pPr>
            <a:r>
              <a:rPr lang="en-US" cap="all" spc="300" dirty="0">
                <a:solidFill>
                  <a:schemeClr val="accent1"/>
                </a:solidFill>
                <a:latin typeface="Sequel 100 Black 45" panose="020B0503050000020004" pitchFamily="34" charset="77"/>
              </a:rPr>
              <a:t>RULES</a:t>
            </a:r>
          </a:p>
          <a:p>
            <a:pPr>
              <a:lnSpc>
                <a:spcPts val="2000"/>
              </a:lnSpc>
              <a:spcAft>
                <a:spcPts val="600"/>
              </a:spcAft>
            </a:pPr>
            <a:r>
              <a:rPr lang="en-US" sz="1200" dirty="0">
                <a:solidFill>
                  <a:schemeClr val="tx1"/>
                </a:solidFill>
                <a:latin typeface="+mn-lt"/>
              </a:rPr>
              <a:t>You will pass the test if you correctly answer at least 80% of the questions (8 out of 10). </a:t>
            </a:r>
          </a:p>
          <a:p>
            <a:pPr>
              <a:lnSpc>
                <a:spcPts val="2000"/>
              </a:lnSpc>
              <a:spcAft>
                <a:spcPts val="600"/>
              </a:spcAft>
            </a:pPr>
            <a:r>
              <a:rPr lang="en-US" sz="1200" dirty="0">
                <a:solidFill>
                  <a:schemeClr val="tx1"/>
                </a:solidFill>
                <a:latin typeface="+mn-lt"/>
              </a:rPr>
              <a:t>When you exit the course, if you still haven’t reached the pass mark of 80%, you can take the test again.</a:t>
            </a:r>
          </a:p>
          <a:p>
            <a:pPr>
              <a:lnSpc>
                <a:spcPts val="2000"/>
              </a:lnSpc>
              <a:spcAft>
                <a:spcPts val="600"/>
              </a:spcAft>
            </a:pPr>
            <a:endParaRPr lang="en-US" noProof="0" dirty="0">
              <a:solidFill>
                <a:schemeClr val="tx1"/>
              </a:solidFill>
            </a:endParaRPr>
          </a:p>
          <a:p>
            <a:pPr>
              <a:lnSpc>
                <a:spcPts val="2000"/>
              </a:lnSpc>
              <a:spcAft>
                <a:spcPts val="600"/>
              </a:spcAft>
            </a:pPr>
            <a:r>
              <a:rPr lang="en-US" cap="all" spc="300" dirty="0">
                <a:solidFill>
                  <a:schemeClr val="accent1"/>
                </a:solidFill>
                <a:latin typeface="Sequel 100 Black 45" panose="020B0503050000020004" pitchFamily="34" charset="77"/>
              </a:rPr>
              <a:t>HOW TO DO THE TEST</a:t>
            </a:r>
            <a:br>
              <a:rPr lang="en-US" noProof="0" dirty="0">
                <a:solidFill>
                  <a:schemeClr val="tx1"/>
                </a:solidFill>
              </a:rPr>
            </a:br>
            <a:r>
              <a:rPr lang="en-US" sz="1200" dirty="0">
                <a:solidFill>
                  <a:schemeClr val="tx1"/>
                </a:solidFill>
                <a:latin typeface="+mn-lt"/>
              </a:rPr>
              <a:t>You can change your choice as many times as you like until you click on "Confirm". </a:t>
            </a:r>
          </a:p>
          <a:p>
            <a:pPr>
              <a:lnSpc>
                <a:spcPts val="2000"/>
              </a:lnSpc>
              <a:spcAft>
                <a:spcPts val="600"/>
              </a:spcAft>
            </a:pPr>
            <a:r>
              <a:rPr lang="en-US" sz="1200" dirty="0">
                <a:solidFill>
                  <a:schemeClr val="tx1"/>
                </a:solidFill>
                <a:latin typeface="+mn-lt"/>
              </a:rPr>
              <a:t>You need to answer before you can move on to the next question. </a:t>
            </a:r>
            <a:br>
              <a:rPr lang="en-US" sz="1200" dirty="0">
                <a:solidFill>
                  <a:schemeClr val="tx1"/>
                </a:solidFill>
                <a:latin typeface="+mn-lt"/>
              </a:rPr>
            </a:br>
            <a:r>
              <a:rPr lang="en-US" sz="1200" dirty="0">
                <a:solidFill>
                  <a:schemeClr val="tx1"/>
                </a:solidFill>
                <a:latin typeface="+mn-lt"/>
              </a:rPr>
              <a:t>At the end of the test, a report will show you your score.</a:t>
            </a:r>
          </a:p>
        </p:txBody>
      </p:sp>
      <p:grpSp>
        <p:nvGrpSpPr>
          <p:cNvPr id="3" name="Gruppo 2">
            <a:extLst>
              <a:ext uri="{FF2B5EF4-FFF2-40B4-BE49-F238E27FC236}">
                <a16:creationId xmlns:a16="http://schemas.microsoft.com/office/drawing/2014/main" id="{CDC94BB8-6875-9E55-AFCE-5BE7DEE48F10}"/>
              </a:ext>
            </a:extLst>
          </p:cNvPr>
          <p:cNvGrpSpPr/>
          <p:nvPr/>
        </p:nvGrpSpPr>
        <p:grpSpPr>
          <a:xfrm>
            <a:off x="644680" y="1946832"/>
            <a:ext cx="4156158" cy="410652"/>
            <a:chOff x="1057120" y="2802892"/>
            <a:chExt cx="4156158" cy="410652"/>
          </a:xfrm>
        </p:grpSpPr>
        <p:sp>
          <p:nvSpPr>
            <p:cNvPr id="6" name="CasellaDiTesto 5">
              <a:extLst>
                <a:ext uri="{FF2B5EF4-FFF2-40B4-BE49-F238E27FC236}">
                  <a16:creationId xmlns:a16="http://schemas.microsoft.com/office/drawing/2014/main" id="{90833515-9B51-DC6D-C18F-E151A85DE6C7}"/>
                </a:ext>
              </a:extLst>
            </p:cNvPr>
            <p:cNvSpPr txBox="1"/>
            <p:nvPr/>
          </p:nvSpPr>
          <p:spPr>
            <a:xfrm>
              <a:off x="1559495" y="2838941"/>
              <a:ext cx="365378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defRPr sz="2400" cap="all">
                  <a:solidFill>
                    <a:srgbClr val="FFC000"/>
                  </a:solidFill>
                  <a:latin typeface="Encode Sans ExtraBold" pitchFamily="2" charset="0"/>
                </a:defRPr>
              </a:lvl1pPr>
            </a:lstStyle>
            <a:p>
              <a:r>
                <a:rPr lang="en-US" sz="1600" spc="300" dirty="0">
                  <a:solidFill>
                    <a:schemeClr val="accent1"/>
                  </a:solidFill>
                  <a:latin typeface="Sequel 100 Black 45" panose="020B0503050000020004" pitchFamily="34" charset="77"/>
                </a:rPr>
                <a:t>Final Quiz</a:t>
              </a:r>
              <a:r>
                <a:rPr lang="en-US" sz="1600" noProof="0" dirty="0">
                  <a:solidFill>
                    <a:schemeClr val="tx1"/>
                  </a:solidFill>
                  <a:latin typeface="+mn-lt"/>
                </a:rPr>
                <a:t>: </a:t>
              </a:r>
              <a:r>
                <a:rPr lang="en-US" sz="1200" noProof="0" dirty="0">
                  <a:solidFill>
                    <a:schemeClr val="tx1"/>
                  </a:solidFill>
                  <a:latin typeface="+mn-lt"/>
                </a:rPr>
                <a:t>10 </a:t>
              </a:r>
              <a:r>
                <a:rPr lang="en-US" sz="1200" cap="none" noProof="0" dirty="0">
                  <a:solidFill>
                    <a:schemeClr val="tx1"/>
                  </a:solidFill>
                  <a:latin typeface="+mn-lt"/>
                </a:rPr>
                <a:t>Questions</a:t>
              </a:r>
            </a:p>
          </p:txBody>
        </p:sp>
        <p:pic>
          <p:nvPicPr>
            <p:cNvPr id="7" name="sc7c49aadff14d07b5b33a4dad86af63">
              <a:extLst>
                <a:ext uri="{FF2B5EF4-FFF2-40B4-BE49-F238E27FC236}">
                  <a16:creationId xmlns:a16="http://schemas.microsoft.com/office/drawing/2014/main" id="{92A23703-8983-2890-EDFD-810A8CD53AB7}"/>
                </a:ext>
              </a:extLst>
            </p:cNvPr>
            <p:cNvPicPr>
              <a:picLocks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57120" y="2802892"/>
              <a:ext cx="410652" cy="410652"/>
            </a:xfrm>
            <a:prstGeom prst="rect">
              <a:avLst/>
            </a:prstGeom>
          </p:spPr>
        </p:pic>
      </p:grp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9E28E9B0-C977-2E3B-515F-E5BEF9BBB7F5}"/>
              </a:ext>
            </a:extLst>
          </p:cNvPr>
          <p:cNvSpPr txBox="1"/>
          <p:nvPr/>
        </p:nvSpPr>
        <p:spPr>
          <a:xfrm>
            <a:off x="6230516" y="5880148"/>
            <a:ext cx="4947557" cy="307777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rgbClr val="FFFFFF"/>
                </a:solidFill>
                <a:latin typeface="Sequel 100 Black 45" panose="020B0503050000020004" pitchFamily="34" charset="0"/>
              </a:rPr>
              <a:t>Click HERE to download the Memo File</a:t>
            </a:r>
            <a:endParaRPr lang="en-US" sz="1400" dirty="0">
              <a:solidFill>
                <a:prstClr val="black"/>
              </a:solidFill>
              <a:latin typeface="Microsoft Sans Serif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9559123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ED55FA3-2EF3-8216-BF5B-C1FB087AE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/>
              <a:t>Question 1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24639AB-255F-5048-B60A-69A9C35D857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227532" y="2365676"/>
            <a:ext cx="9729389" cy="32597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We said C-SUV segment represent a very appealing profit pool.</a:t>
            </a:r>
          </a:p>
          <a:p>
            <a:pPr marL="0" indent="0">
              <a:buNone/>
            </a:pPr>
            <a:r>
              <a:rPr lang="en-US" dirty="0"/>
              <a:t>Can you remember how many units (worldwide) per year we’re talking about?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b="1" dirty="0">
                <a:solidFill>
                  <a:srgbClr val="00B050"/>
                </a:solidFill>
              </a:rPr>
              <a:t>1.5 million units</a:t>
            </a:r>
          </a:p>
          <a:p>
            <a:endParaRPr lang="en-US" dirty="0"/>
          </a:p>
          <a:p>
            <a:r>
              <a:rPr lang="en-US" b="1" dirty="0">
                <a:solidFill>
                  <a:srgbClr val="FF0000"/>
                </a:solidFill>
              </a:rPr>
              <a:t>25 million units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15,000 units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Rounded Rectangle 5">
            <a:extLst>
              <a:ext uri="{FF2B5EF4-FFF2-40B4-BE49-F238E27FC236}">
                <a16:creationId xmlns:a16="http://schemas.microsoft.com/office/drawing/2014/main" id="{CE28BA75-7A5E-DB30-8E52-E2EF58B94046}"/>
              </a:ext>
            </a:extLst>
          </p:cNvPr>
          <p:cNvSpPr/>
          <p:nvPr/>
        </p:nvSpPr>
        <p:spPr>
          <a:xfrm>
            <a:off x="8213056" y="5075244"/>
            <a:ext cx="2286000" cy="38951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0" rtlCol="0" anchor="ctr">
            <a:spAutoFit/>
          </a:bodyPr>
          <a:lstStyle/>
          <a:p>
            <a:pPr algn="ctr"/>
            <a:r>
              <a:rPr lang="en-US" noProof="0">
                <a:solidFill>
                  <a:schemeClr val="bg1"/>
                </a:solidFill>
                <a:latin typeface="+mj-lt"/>
              </a:rPr>
              <a:t>CONFIRM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243951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F1E864-330C-7815-ED9C-50E009A0F1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80279A7-8119-4F13-2265-151799F71E04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235074" y="2205038"/>
            <a:ext cx="9729391" cy="42116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/>
              <a:t>Let’s recap some of the Alfa Romeo DNA elements.</a:t>
            </a:r>
          </a:p>
          <a:p>
            <a:pPr marL="0" indent="0">
              <a:buNone/>
            </a:pPr>
            <a:r>
              <a:rPr lang="en-US"/>
              <a:t>Choose the right cluster.</a:t>
            </a:r>
          </a:p>
          <a:p>
            <a:pPr marL="0" indent="0">
              <a:buNone/>
            </a:pPr>
            <a:endParaRPr lang="en-US"/>
          </a:p>
          <a:p>
            <a:r>
              <a:rPr lang="en-US" b="1">
                <a:solidFill>
                  <a:srgbClr val="00B050"/>
                </a:solidFill>
              </a:rPr>
              <a:t>Front &amp; rear independent suspension, FSD suspension/DSV suspension, Brembo brakes.</a:t>
            </a:r>
          </a:p>
          <a:p>
            <a:pPr marL="0" indent="0">
              <a:buNone/>
            </a:pPr>
            <a:endParaRPr lang="en-US"/>
          </a:p>
          <a:p>
            <a:r>
              <a:rPr lang="en-US" b="1">
                <a:solidFill>
                  <a:srgbClr val="FF0000"/>
                </a:solidFill>
              </a:rPr>
              <a:t>Koni suspension, FSD suspension/DSV suspension, Drum brakes.</a:t>
            </a:r>
          </a:p>
          <a:p>
            <a:pPr marL="0" indent="0">
              <a:buNone/>
            </a:pPr>
            <a:endParaRPr lang="en-US" b="1">
              <a:solidFill>
                <a:srgbClr val="FF0000"/>
              </a:solidFill>
            </a:endParaRPr>
          </a:p>
          <a:p>
            <a:r>
              <a:rPr lang="en-US" b="1">
                <a:solidFill>
                  <a:srgbClr val="FF0000"/>
                </a:solidFill>
              </a:rPr>
              <a:t>Front &amp; rear independent suspension, Pirelli </a:t>
            </a:r>
            <a:r>
              <a:rPr lang="en-US" b="1" err="1">
                <a:solidFill>
                  <a:srgbClr val="FF0000"/>
                </a:solidFill>
              </a:rPr>
              <a:t>tyres</a:t>
            </a:r>
            <a:r>
              <a:rPr lang="en-US" b="1">
                <a:solidFill>
                  <a:srgbClr val="FF0000"/>
                </a:solidFill>
              </a:rPr>
              <a:t>, Bosch brakes.</a:t>
            </a: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23EADD3D-8F4D-DE9C-2E63-2C25360A91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7532" y="1393243"/>
            <a:ext cx="9736933" cy="646331"/>
          </a:xfrm>
        </p:spPr>
        <p:txBody>
          <a:bodyPr>
            <a:normAutofit/>
          </a:bodyPr>
          <a:lstStyle/>
          <a:p>
            <a:pPr algn="ctr"/>
            <a:r>
              <a:rPr lang="en-US"/>
              <a:t>Question 2</a:t>
            </a:r>
          </a:p>
        </p:txBody>
      </p:sp>
      <p:sp>
        <p:nvSpPr>
          <p:cNvPr id="2" name="Rounded Rectangle 5">
            <a:extLst>
              <a:ext uri="{FF2B5EF4-FFF2-40B4-BE49-F238E27FC236}">
                <a16:creationId xmlns:a16="http://schemas.microsoft.com/office/drawing/2014/main" id="{CFC4FF91-FD9C-F3E0-381C-5A1845BAE2EF}"/>
              </a:ext>
            </a:extLst>
          </p:cNvPr>
          <p:cNvSpPr/>
          <p:nvPr/>
        </p:nvSpPr>
        <p:spPr>
          <a:xfrm>
            <a:off x="8213056" y="5075244"/>
            <a:ext cx="2286000" cy="38951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0" rtlCol="0" anchor="ctr">
            <a:spAutoFit/>
          </a:bodyPr>
          <a:lstStyle/>
          <a:p>
            <a:pPr algn="ctr"/>
            <a:r>
              <a:rPr lang="en-US" noProof="0">
                <a:solidFill>
                  <a:schemeClr val="bg1"/>
                </a:solidFill>
                <a:latin typeface="+mj-lt"/>
              </a:rPr>
              <a:t>CONFIRM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193681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434FF0-A1CB-644E-C018-356E4ED2B6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44A801C-FD76-A412-4C7F-426CFD6E9CCA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235075" y="2205038"/>
            <a:ext cx="9721849" cy="43418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/>
              <a:t>Talking about track increase.</a:t>
            </a:r>
          </a:p>
          <a:p>
            <a:pPr marL="0" indent="0">
              <a:buNone/>
            </a:pPr>
            <a:r>
              <a:rPr lang="en-US"/>
              <a:t>Choose the right statement.</a:t>
            </a:r>
          </a:p>
          <a:p>
            <a:pPr marL="0" indent="0">
              <a:buNone/>
            </a:pPr>
            <a:endParaRPr lang="en-US"/>
          </a:p>
          <a:p>
            <a:r>
              <a:rPr lang="en-US" b="1">
                <a:solidFill>
                  <a:srgbClr val="00B050"/>
                </a:solidFill>
              </a:rPr>
              <a:t>New Tonale increases track by 4mm on each side on 19” and 20”.</a:t>
            </a:r>
          </a:p>
          <a:p>
            <a:pPr marL="0" indent="0">
              <a:buNone/>
            </a:pPr>
            <a:endParaRPr lang="en-US"/>
          </a:p>
          <a:p>
            <a:r>
              <a:rPr lang="en-US" b="1">
                <a:solidFill>
                  <a:srgbClr val="FF0000"/>
                </a:solidFill>
              </a:rPr>
              <a:t>New Tonale increases track by 4mm on each side on all versions.</a:t>
            </a:r>
          </a:p>
          <a:p>
            <a:pPr marL="0" indent="0">
              <a:buNone/>
            </a:pPr>
            <a:endParaRPr lang="en-US" b="1">
              <a:solidFill>
                <a:srgbClr val="FF0000"/>
              </a:solidFill>
            </a:endParaRPr>
          </a:p>
          <a:p>
            <a:r>
              <a:rPr lang="en-US" b="1">
                <a:solidFill>
                  <a:srgbClr val="FF0000"/>
                </a:solidFill>
              </a:rPr>
              <a:t>New Tonale increases track by 8mm on each side on 18” and 19”.</a:t>
            </a: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AC5169BC-4902-1130-9FA1-3C9DA97217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7532" y="1393243"/>
            <a:ext cx="9736933" cy="646331"/>
          </a:xfrm>
        </p:spPr>
        <p:txBody>
          <a:bodyPr>
            <a:normAutofit/>
          </a:bodyPr>
          <a:lstStyle/>
          <a:p>
            <a:pPr algn="ctr"/>
            <a:r>
              <a:rPr lang="en-US"/>
              <a:t>Question 3</a:t>
            </a:r>
          </a:p>
        </p:txBody>
      </p:sp>
      <p:sp>
        <p:nvSpPr>
          <p:cNvPr id="2" name="Rounded Rectangle 5">
            <a:extLst>
              <a:ext uri="{FF2B5EF4-FFF2-40B4-BE49-F238E27FC236}">
                <a16:creationId xmlns:a16="http://schemas.microsoft.com/office/drawing/2014/main" id="{AF3DF4B7-8E84-F8F3-8F62-F267BE8376B7}"/>
              </a:ext>
            </a:extLst>
          </p:cNvPr>
          <p:cNvSpPr/>
          <p:nvPr/>
        </p:nvSpPr>
        <p:spPr>
          <a:xfrm>
            <a:off x="8213056" y="5075244"/>
            <a:ext cx="2286000" cy="38951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0" rtlCol="0" anchor="ctr">
            <a:spAutoFit/>
          </a:bodyPr>
          <a:lstStyle/>
          <a:p>
            <a:pPr algn="ctr"/>
            <a:r>
              <a:rPr lang="en-US" noProof="0">
                <a:solidFill>
                  <a:schemeClr val="bg1"/>
                </a:solidFill>
                <a:latin typeface="+mj-lt"/>
              </a:rPr>
              <a:t>CONFIRM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2715933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8D7571-BFEC-A918-EE5A-CA04317043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8EF3901-130C-A5EC-C9BD-8B5CD47CAC92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227531" y="2205038"/>
            <a:ext cx="9729393" cy="43418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/>
              <a:t>Talking about overall dimensions.</a:t>
            </a:r>
          </a:p>
          <a:p>
            <a:pPr marL="0" indent="0">
              <a:buNone/>
            </a:pPr>
            <a:r>
              <a:rPr lang="en-US"/>
              <a:t>Choose the right statement.</a:t>
            </a:r>
          </a:p>
          <a:p>
            <a:pPr marL="0" indent="0">
              <a:buNone/>
            </a:pPr>
            <a:endParaRPr lang="en-US"/>
          </a:p>
          <a:p>
            <a:r>
              <a:rPr lang="en-US" b="1">
                <a:solidFill>
                  <a:srgbClr val="00B050"/>
                </a:solidFill>
              </a:rPr>
              <a:t>New Tonale decreases overall length by 6mm on front overhang.</a:t>
            </a:r>
          </a:p>
          <a:p>
            <a:pPr marL="0" indent="0">
              <a:buNone/>
            </a:pPr>
            <a:endParaRPr lang="en-US"/>
          </a:p>
          <a:p>
            <a:r>
              <a:rPr lang="en-US" b="1">
                <a:solidFill>
                  <a:srgbClr val="FF0000"/>
                </a:solidFill>
              </a:rPr>
              <a:t>New Tonale decreases overall length by 12mm on rear overhang.</a:t>
            </a:r>
          </a:p>
          <a:p>
            <a:pPr marL="0" indent="0">
              <a:buNone/>
            </a:pPr>
            <a:endParaRPr lang="en-US" b="1">
              <a:solidFill>
                <a:srgbClr val="FF0000"/>
              </a:solidFill>
            </a:endParaRPr>
          </a:p>
          <a:p>
            <a:r>
              <a:rPr lang="en-US" b="1">
                <a:solidFill>
                  <a:srgbClr val="FF0000"/>
                </a:solidFill>
              </a:rPr>
              <a:t>New Tonale decreases overall length by 6mm on both front and rear overhang.</a:t>
            </a: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99E1CE81-B734-8FC1-2680-5D8B1E2F6F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7532" y="1393243"/>
            <a:ext cx="9736933" cy="646331"/>
          </a:xfrm>
        </p:spPr>
        <p:txBody>
          <a:bodyPr>
            <a:normAutofit/>
          </a:bodyPr>
          <a:lstStyle/>
          <a:p>
            <a:pPr algn="ctr"/>
            <a:r>
              <a:rPr lang="en-US"/>
              <a:t>Question 4</a:t>
            </a:r>
          </a:p>
        </p:txBody>
      </p:sp>
      <p:sp>
        <p:nvSpPr>
          <p:cNvPr id="2" name="Rounded Rectangle 5">
            <a:extLst>
              <a:ext uri="{FF2B5EF4-FFF2-40B4-BE49-F238E27FC236}">
                <a16:creationId xmlns:a16="http://schemas.microsoft.com/office/drawing/2014/main" id="{39297A9C-CB16-94A6-7C55-4D40DAB17320}"/>
              </a:ext>
            </a:extLst>
          </p:cNvPr>
          <p:cNvSpPr/>
          <p:nvPr/>
        </p:nvSpPr>
        <p:spPr>
          <a:xfrm>
            <a:off x="8213056" y="5075244"/>
            <a:ext cx="2286000" cy="38951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0" rtlCol="0" anchor="ctr">
            <a:spAutoFit/>
          </a:bodyPr>
          <a:lstStyle/>
          <a:p>
            <a:pPr algn="ctr"/>
            <a:r>
              <a:rPr lang="en-US" noProof="0">
                <a:solidFill>
                  <a:schemeClr val="bg1"/>
                </a:solidFill>
                <a:latin typeface="+mj-lt"/>
              </a:rPr>
              <a:t>CONFIRM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218662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107BF0C-3EB2-4E9C-F2B0-B830CB59F8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0789" y="2293199"/>
            <a:ext cx="4772472" cy="1200329"/>
          </a:xfrm>
        </p:spPr>
        <p:txBody>
          <a:bodyPr/>
          <a:lstStyle/>
          <a:p>
            <a:r>
              <a:rPr lang="en-US" noProof="0"/>
              <a:t>AN APPEALING PROFIT POOL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3686A06-7313-87CB-B6E0-676F434B32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10789" y="3301113"/>
            <a:ext cx="4738123" cy="2448162"/>
          </a:xfrm>
          <a:noFill/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noProof="0" dirty="0"/>
              <a:t>With a stable trend of </a:t>
            </a:r>
            <a:r>
              <a:rPr lang="en-US" sz="1600" b="1" noProof="0" dirty="0"/>
              <a:t>about 1.5 million </a:t>
            </a:r>
            <a:r>
              <a:rPr lang="en-US" noProof="0" dirty="0"/>
              <a:t>units </a:t>
            </a:r>
            <a:r>
              <a:rPr lang="en-US" sz="1600" b="1" dirty="0"/>
              <a:t>worldwide</a:t>
            </a:r>
            <a:r>
              <a:rPr lang="en-US" noProof="0" dirty="0"/>
              <a:t> in the last</a:t>
            </a:r>
            <a:r>
              <a:rPr lang="en-US" dirty="0"/>
              <a:t> few </a:t>
            </a:r>
            <a:r>
              <a:rPr lang="en-US" noProof="0" dirty="0"/>
              <a:t>years (13% of the </a:t>
            </a:r>
            <a:r>
              <a:rPr lang="en-US" dirty="0"/>
              <a:t>worldwide premium market), </a:t>
            </a:r>
            <a:br>
              <a:rPr lang="en-US" dirty="0"/>
            </a:br>
            <a:r>
              <a:rPr lang="en-US" dirty="0"/>
              <a:t>C-SUV</a:t>
            </a:r>
            <a:r>
              <a:rPr lang="it-IT" dirty="0"/>
              <a:t> </a:t>
            </a:r>
            <a:r>
              <a:rPr lang="it-IT" dirty="0" err="1"/>
              <a:t>is</a:t>
            </a:r>
            <a:r>
              <a:rPr lang="it-IT" dirty="0"/>
              <a:t> the </a:t>
            </a:r>
            <a:r>
              <a:rPr lang="it-IT" sz="1600" b="1" dirty="0"/>
              <a:t>first </a:t>
            </a:r>
            <a:r>
              <a:rPr lang="it-IT" sz="1600" b="1" dirty="0" err="1"/>
              <a:t>segment</a:t>
            </a:r>
            <a:r>
              <a:rPr lang="it-IT" sz="1600" b="1" dirty="0"/>
              <a:t> in Europe </a:t>
            </a:r>
            <a:r>
              <a:rPr lang="it-IT" dirty="0"/>
              <a:t>for </a:t>
            </a:r>
            <a:r>
              <a:rPr lang="it-IT" dirty="0" err="1"/>
              <a:t>volumes</a:t>
            </a:r>
            <a:r>
              <a:rPr lang="it-IT" dirty="0"/>
              <a:t> and </a:t>
            </a:r>
            <a:r>
              <a:rPr lang="en-US" noProof="0" dirty="0"/>
              <a:t>represents a </a:t>
            </a:r>
            <a:r>
              <a:rPr lang="en-US" sz="1600" b="1" noProof="0" dirty="0"/>
              <a:t>very appealing profit pool</a:t>
            </a:r>
            <a:r>
              <a:rPr lang="en-US" noProof="0" dirty="0"/>
              <a:t>, isn’t it?</a:t>
            </a:r>
          </a:p>
          <a:p>
            <a:pPr>
              <a:lnSpc>
                <a:spcPts val="22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noProof="0" dirty="0"/>
              <a:t>From its very first appearance Tonale had </a:t>
            </a:r>
            <a:r>
              <a:rPr lang="en-US" sz="1600" b="1" noProof="0" dirty="0"/>
              <a:t>all it takes </a:t>
            </a:r>
            <a:r>
              <a:rPr lang="en-US" noProof="0" dirty="0"/>
              <a:t>to play a </a:t>
            </a:r>
            <a:r>
              <a:rPr lang="en-US" sz="1600" b="1" noProof="0" dirty="0"/>
              <a:t>primary role and stand out from the crowd </a:t>
            </a:r>
            <a:r>
              <a:rPr lang="en-US" noProof="0" dirty="0"/>
              <a:t>in this scenario; today it has been </a:t>
            </a:r>
            <a:r>
              <a:rPr lang="en-US" sz="1600" b="1" noProof="0" dirty="0"/>
              <a:t>further</a:t>
            </a:r>
            <a:r>
              <a:rPr lang="en-US" sz="1400" b="1" noProof="0" dirty="0">
                <a:latin typeface="+mn-lt"/>
              </a:rPr>
              <a:t> </a:t>
            </a:r>
            <a:r>
              <a:rPr lang="en-US" sz="1600" b="1" noProof="0" dirty="0"/>
              <a:t>improved</a:t>
            </a:r>
            <a:r>
              <a:rPr lang="en-US" noProof="0" dirty="0"/>
              <a:t>… are you ready, too?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3242914E-5F12-A262-EA7A-BAFA3EEC79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eaLnBrk="1" hangingPunct="1"/>
            <a:fld id="{094274B4-52BF-4BE4-A31A-21EA16AB84C3}" type="slidenum">
              <a:rPr lang="en-US" noProof="0" smtClean="0"/>
              <a:pPr algn="l" eaLnBrk="1" hangingPunct="1"/>
              <a:t>5</a:t>
            </a:fld>
            <a:endParaRPr lang="en-US" noProof="0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E725F8B5-358F-DB88-F282-6B045D76CC7B}"/>
              </a:ext>
            </a:extLst>
          </p:cNvPr>
          <p:cNvSpPr txBox="1"/>
          <p:nvPr/>
        </p:nvSpPr>
        <p:spPr>
          <a:xfrm>
            <a:off x="6410789" y="2038260"/>
            <a:ext cx="334828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spc="3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01 | Introduction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6191894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9ADE11-1F08-F834-56F8-85C30DB966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8EFE7CE-A2E0-C3BA-85A7-D042304E9D1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227531" y="2205038"/>
            <a:ext cx="9729393" cy="43418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/>
              <a:t>Talking about range.</a:t>
            </a:r>
          </a:p>
          <a:p>
            <a:pPr marL="0" indent="0">
              <a:buNone/>
            </a:pPr>
            <a:r>
              <a:rPr lang="en-US"/>
              <a:t>Choose the right statement: what changes vs previous Tonale version?</a:t>
            </a:r>
          </a:p>
          <a:p>
            <a:pPr marL="0" indent="0">
              <a:buNone/>
            </a:pPr>
            <a:endParaRPr lang="en-US"/>
          </a:p>
          <a:p>
            <a:r>
              <a:rPr lang="en-US" b="1">
                <a:solidFill>
                  <a:srgbClr val="00B050"/>
                </a:solidFill>
              </a:rPr>
              <a:t>New Tonale today offers 8 vs. 6 colors, 4 vs. 2 versions and 4 vs. 2 interior trims.</a:t>
            </a:r>
          </a:p>
          <a:p>
            <a:pPr marL="0" indent="0">
              <a:buNone/>
            </a:pPr>
            <a:endParaRPr lang="en-US"/>
          </a:p>
          <a:p>
            <a:r>
              <a:rPr lang="en-US" b="1">
                <a:solidFill>
                  <a:srgbClr val="FF0000"/>
                </a:solidFill>
              </a:rPr>
              <a:t>New Tonale today offers the same number of colors, 4 vs. 2 versions and 4 vs. 2 interior trims.</a:t>
            </a:r>
          </a:p>
          <a:p>
            <a:pPr marL="0" indent="0">
              <a:buNone/>
            </a:pPr>
            <a:endParaRPr lang="en-US" b="1">
              <a:solidFill>
                <a:srgbClr val="FF0000"/>
              </a:solidFill>
            </a:endParaRPr>
          </a:p>
          <a:p>
            <a:r>
              <a:rPr lang="en-US" b="1">
                <a:solidFill>
                  <a:srgbClr val="FF0000"/>
                </a:solidFill>
              </a:rPr>
              <a:t>New Tonale today offers 8 vs. 6 colors, the same number of versions and interior trims.</a:t>
            </a: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A3D50C55-5A86-E436-2FAD-B76B572935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7532" y="1393243"/>
            <a:ext cx="9736933" cy="646331"/>
          </a:xfrm>
        </p:spPr>
        <p:txBody>
          <a:bodyPr>
            <a:normAutofit/>
          </a:bodyPr>
          <a:lstStyle/>
          <a:p>
            <a:pPr algn="ctr"/>
            <a:r>
              <a:rPr lang="en-US"/>
              <a:t>Question 5</a:t>
            </a:r>
          </a:p>
        </p:txBody>
      </p:sp>
      <p:sp>
        <p:nvSpPr>
          <p:cNvPr id="2" name="Rounded Rectangle 5">
            <a:extLst>
              <a:ext uri="{FF2B5EF4-FFF2-40B4-BE49-F238E27FC236}">
                <a16:creationId xmlns:a16="http://schemas.microsoft.com/office/drawing/2014/main" id="{6B5A8D9E-7BCA-0068-0985-8F63DBAAF947}"/>
              </a:ext>
            </a:extLst>
          </p:cNvPr>
          <p:cNvSpPr/>
          <p:nvPr/>
        </p:nvSpPr>
        <p:spPr>
          <a:xfrm>
            <a:off x="8285245" y="5270000"/>
            <a:ext cx="2286000" cy="38951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0" rtlCol="0" anchor="ctr">
            <a:spAutoFit/>
          </a:bodyPr>
          <a:lstStyle/>
          <a:p>
            <a:pPr algn="ctr"/>
            <a:r>
              <a:rPr lang="en-US" noProof="0">
                <a:solidFill>
                  <a:schemeClr val="bg1"/>
                </a:solidFill>
                <a:latin typeface="+mj-lt"/>
              </a:rPr>
              <a:t>CONFIRM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604369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173677-F88B-29FC-E4A7-06391A72CD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59E322F-81BF-2455-BB33-BF182B0BAF6E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227531" y="2205038"/>
            <a:ext cx="9736933" cy="43418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Talking about range.</a:t>
            </a:r>
          </a:p>
          <a:p>
            <a:pPr marL="0" indent="0">
              <a:buNone/>
            </a:pPr>
            <a:r>
              <a:rPr lang="en-US" dirty="0"/>
              <a:t>Which one is the statement which best fit to Tonale trim?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b="1" dirty="0">
                <a:solidFill>
                  <a:srgbClr val="00B050"/>
                </a:solidFill>
              </a:rPr>
              <a:t>NOT a naked one, but rather an interesting conquer ground for mainstream customers!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b="1" dirty="0">
                <a:solidFill>
                  <a:srgbClr val="FF0000"/>
                </a:solidFill>
              </a:rPr>
              <a:t>Improved style and perceived quality.</a:t>
            </a:r>
          </a:p>
          <a:p>
            <a:pPr marL="0" indent="0">
              <a:buNone/>
            </a:pPr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An iconic name is back!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The upper positioning for those who want ALL.</a:t>
            </a:r>
          </a:p>
          <a:p>
            <a:pPr marL="0" indent="0">
              <a:buNone/>
            </a:pP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7BDA28E7-8B84-B205-7FE6-20B7B30CB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7532" y="1393243"/>
            <a:ext cx="9736933" cy="646331"/>
          </a:xfrm>
        </p:spPr>
        <p:txBody>
          <a:bodyPr>
            <a:normAutofit/>
          </a:bodyPr>
          <a:lstStyle/>
          <a:p>
            <a:pPr algn="ctr"/>
            <a:r>
              <a:rPr lang="en-US"/>
              <a:t>Question 6</a:t>
            </a:r>
          </a:p>
        </p:txBody>
      </p:sp>
      <p:sp>
        <p:nvSpPr>
          <p:cNvPr id="2" name="Rounded Rectangle 5">
            <a:extLst>
              <a:ext uri="{FF2B5EF4-FFF2-40B4-BE49-F238E27FC236}">
                <a16:creationId xmlns:a16="http://schemas.microsoft.com/office/drawing/2014/main" id="{99063E4F-DF50-4232-3D27-A95AEAB9BA69}"/>
              </a:ext>
            </a:extLst>
          </p:cNvPr>
          <p:cNvSpPr/>
          <p:nvPr/>
        </p:nvSpPr>
        <p:spPr>
          <a:xfrm>
            <a:off x="8213056" y="5075244"/>
            <a:ext cx="2286000" cy="38951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0" rtlCol="0" anchor="ctr">
            <a:spAutoFit/>
          </a:bodyPr>
          <a:lstStyle/>
          <a:p>
            <a:pPr algn="ctr"/>
            <a:r>
              <a:rPr lang="en-US" noProof="0">
                <a:solidFill>
                  <a:schemeClr val="bg1"/>
                </a:solidFill>
                <a:latin typeface="+mj-lt"/>
              </a:rPr>
              <a:t>CONFIRM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4050594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2387CB-D7E8-355F-C121-80FF7756C9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F61AEB2-CFA2-2BE1-5B3E-F4F3F317BFBA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227532" y="2205038"/>
            <a:ext cx="9736932" cy="43418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Talking about range.</a:t>
            </a:r>
          </a:p>
          <a:p>
            <a:pPr marL="0" indent="0">
              <a:buNone/>
            </a:pPr>
            <a:r>
              <a:rPr lang="en-US" dirty="0"/>
              <a:t>Which one is the statement which best fit to Sprint trim?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b="1" dirty="0">
                <a:solidFill>
                  <a:srgbClr val="FF0000"/>
                </a:solidFill>
              </a:rPr>
              <a:t>NOT a naked one, but rather an interesting conquer ground for mainstream customers!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b="1" dirty="0">
                <a:solidFill>
                  <a:srgbClr val="00B050"/>
                </a:solidFill>
              </a:rPr>
              <a:t>Improved style and perceived quality.</a:t>
            </a:r>
          </a:p>
          <a:p>
            <a:pPr marL="0" indent="0">
              <a:buNone/>
            </a:pPr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An iconic name is back!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The upper positioning for those who want ALL.</a:t>
            </a:r>
          </a:p>
          <a:p>
            <a:pPr marL="0" indent="0">
              <a:buNone/>
            </a:pP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800B63B6-F15C-E575-995E-7EA2335D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7532" y="1393243"/>
            <a:ext cx="9736933" cy="646331"/>
          </a:xfrm>
        </p:spPr>
        <p:txBody>
          <a:bodyPr>
            <a:normAutofit/>
          </a:bodyPr>
          <a:lstStyle/>
          <a:p>
            <a:pPr algn="ctr"/>
            <a:r>
              <a:rPr lang="en-US"/>
              <a:t>Question 7</a:t>
            </a:r>
          </a:p>
        </p:txBody>
      </p:sp>
      <p:sp>
        <p:nvSpPr>
          <p:cNvPr id="2" name="Rounded Rectangle 5">
            <a:extLst>
              <a:ext uri="{FF2B5EF4-FFF2-40B4-BE49-F238E27FC236}">
                <a16:creationId xmlns:a16="http://schemas.microsoft.com/office/drawing/2014/main" id="{615A87E5-3395-80B8-9471-39AB3AAA85E7}"/>
              </a:ext>
            </a:extLst>
          </p:cNvPr>
          <p:cNvSpPr/>
          <p:nvPr/>
        </p:nvSpPr>
        <p:spPr>
          <a:xfrm>
            <a:off x="8213056" y="5075244"/>
            <a:ext cx="2286000" cy="38951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0" rtlCol="0" anchor="ctr">
            <a:spAutoFit/>
          </a:bodyPr>
          <a:lstStyle/>
          <a:p>
            <a:pPr algn="ctr"/>
            <a:r>
              <a:rPr lang="en-US" noProof="0">
                <a:solidFill>
                  <a:schemeClr val="bg1"/>
                </a:solidFill>
                <a:latin typeface="+mj-lt"/>
              </a:rPr>
              <a:t>CONFIRM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30526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C1B77E-BA2E-3039-3102-811553C643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0BBA83B-04F5-8603-89FE-2B6ECFDF31C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235074" y="2205038"/>
            <a:ext cx="9736933" cy="43418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Talking about range.</a:t>
            </a:r>
          </a:p>
          <a:p>
            <a:pPr marL="0" indent="0">
              <a:buNone/>
            </a:pPr>
            <a:r>
              <a:rPr lang="en-US" dirty="0"/>
              <a:t>Which one is the statement which best fit to Ti trim?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b="1" dirty="0">
                <a:solidFill>
                  <a:srgbClr val="FF0000"/>
                </a:solidFill>
              </a:rPr>
              <a:t>NOT a naked one, but rather an interesting conquer ground for mainstream customers!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b="1" dirty="0">
                <a:solidFill>
                  <a:srgbClr val="FF0000"/>
                </a:solidFill>
              </a:rPr>
              <a:t>Improved style and perceived quality.</a:t>
            </a:r>
          </a:p>
          <a:p>
            <a:pPr marL="0" indent="0">
              <a:buNone/>
            </a:pPr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00B050"/>
                </a:solidFill>
              </a:rPr>
              <a:t>An iconic name is back!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The upper positioning for those who want ALL.</a:t>
            </a:r>
          </a:p>
          <a:p>
            <a:pPr marL="0" indent="0">
              <a:buNone/>
            </a:pP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5B6E6543-ED0C-1097-3E5D-D04C553D4B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7532" y="1393243"/>
            <a:ext cx="9736933" cy="646331"/>
          </a:xfrm>
        </p:spPr>
        <p:txBody>
          <a:bodyPr>
            <a:normAutofit/>
          </a:bodyPr>
          <a:lstStyle/>
          <a:p>
            <a:pPr algn="ctr"/>
            <a:r>
              <a:rPr lang="en-US"/>
              <a:t>Question 8</a:t>
            </a:r>
          </a:p>
        </p:txBody>
      </p:sp>
      <p:sp>
        <p:nvSpPr>
          <p:cNvPr id="2" name="Rounded Rectangle 5">
            <a:extLst>
              <a:ext uri="{FF2B5EF4-FFF2-40B4-BE49-F238E27FC236}">
                <a16:creationId xmlns:a16="http://schemas.microsoft.com/office/drawing/2014/main" id="{23224651-91EA-2C43-D4A5-48ABC2867957}"/>
              </a:ext>
            </a:extLst>
          </p:cNvPr>
          <p:cNvSpPr/>
          <p:nvPr/>
        </p:nvSpPr>
        <p:spPr>
          <a:xfrm>
            <a:off x="8213056" y="5075244"/>
            <a:ext cx="2286000" cy="38951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0" rtlCol="0" anchor="ctr">
            <a:spAutoFit/>
          </a:bodyPr>
          <a:lstStyle/>
          <a:p>
            <a:pPr algn="ctr"/>
            <a:r>
              <a:rPr lang="en-US" noProof="0">
                <a:solidFill>
                  <a:schemeClr val="bg1"/>
                </a:solidFill>
                <a:latin typeface="+mj-lt"/>
              </a:rPr>
              <a:t>CONFIRM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4178509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D0EA85-89D2-A266-4C19-42715414CD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B0517B7-599F-A691-154A-5A1C4961681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227531" y="2205038"/>
            <a:ext cx="9729393" cy="43418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Talking about range.</a:t>
            </a:r>
          </a:p>
          <a:p>
            <a:pPr marL="0" indent="0">
              <a:buNone/>
            </a:pPr>
            <a:r>
              <a:rPr lang="en-US" dirty="0"/>
              <a:t>Which one is the statement which best fit to Veloce trim?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b="1" dirty="0">
                <a:solidFill>
                  <a:srgbClr val="FF0000"/>
                </a:solidFill>
              </a:rPr>
              <a:t>NOT a naked one, but rather an interesting conquer ground for mainstream customers!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b="1" dirty="0">
                <a:solidFill>
                  <a:srgbClr val="FF0000"/>
                </a:solidFill>
              </a:rPr>
              <a:t>Improved style and perceived quality.</a:t>
            </a:r>
          </a:p>
          <a:p>
            <a:pPr marL="0" indent="0">
              <a:buNone/>
            </a:pPr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An iconic name is back!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00B050"/>
                </a:solidFill>
              </a:rPr>
              <a:t>The upper positioning for those who want ALL.</a:t>
            </a:r>
          </a:p>
          <a:p>
            <a:pPr marL="0" indent="0">
              <a:buNone/>
            </a:pP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F156805A-B928-8393-9567-A10D7364C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7532" y="1393243"/>
            <a:ext cx="9736933" cy="646331"/>
          </a:xfrm>
        </p:spPr>
        <p:txBody>
          <a:bodyPr>
            <a:normAutofit/>
          </a:bodyPr>
          <a:lstStyle/>
          <a:p>
            <a:pPr algn="ctr"/>
            <a:r>
              <a:rPr lang="en-US"/>
              <a:t>Question 9</a:t>
            </a:r>
          </a:p>
        </p:txBody>
      </p:sp>
      <p:sp>
        <p:nvSpPr>
          <p:cNvPr id="2" name="Rounded Rectangle 5">
            <a:extLst>
              <a:ext uri="{FF2B5EF4-FFF2-40B4-BE49-F238E27FC236}">
                <a16:creationId xmlns:a16="http://schemas.microsoft.com/office/drawing/2014/main" id="{C0849A94-7771-6104-C6FF-EB05C3446D75}"/>
              </a:ext>
            </a:extLst>
          </p:cNvPr>
          <p:cNvSpPr/>
          <p:nvPr/>
        </p:nvSpPr>
        <p:spPr>
          <a:xfrm>
            <a:off x="8213056" y="5075244"/>
            <a:ext cx="2286000" cy="38951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0" rtlCol="0" anchor="ctr">
            <a:spAutoFit/>
          </a:bodyPr>
          <a:lstStyle/>
          <a:p>
            <a:pPr algn="ctr"/>
            <a:r>
              <a:rPr lang="en-US" noProof="0">
                <a:solidFill>
                  <a:schemeClr val="bg1"/>
                </a:solidFill>
                <a:latin typeface="+mj-lt"/>
              </a:rPr>
              <a:t>CONFIRM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760861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BDE90D-40F7-931D-6423-B394A49B29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55A5151-A511-7978-FDE2-170AE324E1E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235074" y="2205038"/>
            <a:ext cx="9721851" cy="43418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Talking about range.</a:t>
            </a:r>
          </a:p>
          <a:p>
            <a:pPr marL="0" indent="0">
              <a:buNone/>
            </a:pPr>
            <a:r>
              <a:rPr lang="en-US" dirty="0"/>
              <a:t>Which one is the statement which best fit to Sport Speciale (Launch Edition) trim?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b="1" dirty="0">
                <a:solidFill>
                  <a:srgbClr val="00B050"/>
                </a:solidFill>
              </a:rPr>
              <a:t>The best of Tonale styling, with a very appealing "all inclusive" price.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b="1" dirty="0">
                <a:solidFill>
                  <a:srgbClr val="FF0000"/>
                </a:solidFill>
              </a:rPr>
              <a:t>It’s derived from Veloce, features dedicated color &amp; trim and 19” wheels.</a:t>
            </a:r>
          </a:p>
          <a:p>
            <a:pPr marL="0" indent="0">
              <a:buNone/>
            </a:pPr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It’s derived from Ti, features dedicated color &amp; trim and 21” wheels.</a:t>
            </a: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F78B674C-2522-19D3-21C2-9706AD547A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7532" y="1393243"/>
            <a:ext cx="9736933" cy="646331"/>
          </a:xfrm>
        </p:spPr>
        <p:txBody>
          <a:bodyPr>
            <a:normAutofit/>
          </a:bodyPr>
          <a:lstStyle/>
          <a:p>
            <a:pPr algn="ctr"/>
            <a:r>
              <a:rPr lang="en-US"/>
              <a:t>Question 10</a:t>
            </a:r>
          </a:p>
        </p:txBody>
      </p:sp>
      <p:sp>
        <p:nvSpPr>
          <p:cNvPr id="2" name="Rounded Rectangle 5">
            <a:extLst>
              <a:ext uri="{FF2B5EF4-FFF2-40B4-BE49-F238E27FC236}">
                <a16:creationId xmlns:a16="http://schemas.microsoft.com/office/drawing/2014/main" id="{147777F0-19AE-8F0B-A954-E7AB929E8504}"/>
              </a:ext>
            </a:extLst>
          </p:cNvPr>
          <p:cNvSpPr/>
          <p:nvPr/>
        </p:nvSpPr>
        <p:spPr>
          <a:xfrm>
            <a:off x="8213056" y="5075244"/>
            <a:ext cx="2286000" cy="38951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0" rtlCol="0" anchor="ctr">
            <a:spAutoFit/>
          </a:bodyPr>
          <a:lstStyle/>
          <a:p>
            <a:pPr algn="ctr"/>
            <a:r>
              <a:rPr lang="en-US" noProof="0">
                <a:solidFill>
                  <a:schemeClr val="bg1"/>
                </a:solidFill>
                <a:latin typeface="+mj-lt"/>
              </a:rPr>
              <a:t>CONFIRM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843465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91F9CC-8C88-995D-06D3-A253D3445D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8CF38F2F-C89D-4871-626C-D971C46CAAFB}"/>
              </a:ext>
            </a:extLst>
          </p:cNvPr>
          <p:cNvSpPr txBox="1"/>
          <p:nvPr/>
        </p:nvSpPr>
        <p:spPr>
          <a:xfrm>
            <a:off x="4421856" y="946874"/>
            <a:ext cx="334828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spc="3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01 | Introduction</a:t>
            </a:r>
          </a:p>
        </p:txBody>
      </p:sp>
      <p:sp>
        <p:nvSpPr>
          <p:cNvPr id="5" name="Titolo 4">
            <a:extLst>
              <a:ext uri="{FF2B5EF4-FFF2-40B4-BE49-F238E27FC236}">
                <a16:creationId xmlns:a16="http://schemas.microsoft.com/office/drawing/2014/main" id="{74B87C78-0505-D02F-76D1-EFFC7A725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7532" y="1393243"/>
            <a:ext cx="9736933" cy="349702"/>
          </a:xfrm>
        </p:spPr>
        <p:txBody>
          <a:bodyPr/>
          <a:lstStyle/>
          <a:p>
            <a:pPr algn="ctr"/>
            <a:r>
              <a:rPr lang="en-US" noProof="0" dirty="0"/>
              <a:t>THE CUSTOMER</a:t>
            </a:r>
          </a:p>
        </p:txBody>
      </p:sp>
      <p:pic>
        <p:nvPicPr>
          <p:cNvPr id="9" name="Elemento grafico 8">
            <a:extLst>
              <a:ext uri="{FF2B5EF4-FFF2-40B4-BE49-F238E27FC236}">
                <a16:creationId xmlns:a16="http://schemas.microsoft.com/office/drawing/2014/main" id="{1CEE667E-BECB-9955-47B3-B1D3921BC68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801572" y="6412706"/>
            <a:ext cx="160880" cy="356542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6888FAF0-1A96-D8EC-8F8B-292BDF44E62A}"/>
              </a:ext>
            </a:extLst>
          </p:cNvPr>
          <p:cNvSpPr txBox="1"/>
          <p:nvPr/>
        </p:nvSpPr>
        <p:spPr>
          <a:xfrm>
            <a:off x="8664607" y="6494155"/>
            <a:ext cx="3021222" cy="241980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>
            <a:spAutoFit/>
          </a:bodyPr>
          <a:lstStyle>
            <a:lvl1pPr marL="0" indent="0" defTabSz="91440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it-IT" sz="1200" dirty="0" smtClean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smtClean="0">
                <a:latin typeface="+mn-lt"/>
              </a:defRPr>
            </a:lvl2pPr>
            <a:lvl3pPr marL="11430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smtClean="0">
                <a:latin typeface="+mn-lt"/>
              </a:defRPr>
            </a:lvl3pPr>
            <a:lvl4pPr marL="16002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smtClean="0">
                <a:latin typeface="+mn-lt"/>
              </a:defRPr>
            </a:lvl4pPr>
            <a:lvl5pPr marL="20574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smtClean="0">
                <a:latin typeface="+mn-lt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9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1100" noProof="0"/>
              <a:t>Click the icon to know more.</a:t>
            </a:r>
          </a:p>
        </p:txBody>
      </p:sp>
      <p:pic>
        <p:nvPicPr>
          <p:cNvPr id="23" name="Immagine 22" descr="Immagine che contiene nero, oscurità&#10;&#10;Il contenuto generato dall'IA potrebbe non essere corretto.">
            <a:extLst>
              <a:ext uri="{FF2B5EF4-FFF2-40B4-BE49-F238E27FC236}">
                <a16:creationId xmlns:a16="http://schemas.microsoft.com/office/drawing/2014/main" id="{3B8FE767-B661-1F91-9BCA-96F0E9C10A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4359" y="3713341"/>
            <a:ext cx="603282" cy="603282"/>
          </a:xfrm>
          <a:prstGeom prst="rect">
            <a:avLst/>
          </a:prstGeom>
        </p:spPr>
      </p:pic>
      <p:sp>
        <p:nvSpPr>
          <p:cNvPr id="29" name="Segnaposto contenuto 14">
            <a:extLst>
              <a:ext uri="{FF2B5EF4-FFF2-40B4-BE49-F238E27FC236}">
                <a16:creationId xmlns:a16="http://schemas.microsoft.com/office/drawing/2014/main" id="{333604EC-C443-89EA-221B-402BFF85425D}"/>
              </a:ext>
            </a:extLst>
          </p:cNvPr>
          <p:cNvSpPr txBox="1">
            <a:spLocks/>
          </p:cNvSpPr>
          <p:nvPr/>
        </p:nvSpPr>
        <p:spPr>
          <a:xfrm>
            <a:off x="1227532" y="1748407"/>
            <a:ext cx="9736933" cy="319374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>
            <a:sp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it-IT" sz="1200" kern="1200" dirty="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ts val="22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noProof="0"/>
              <a:t>We well know the "standard" C-SUV Premium customer… the Tonale customer has some specificities it’s well worth to know.</a:t>
            </a:r>
          </a:p>
        </p:txBody>
      </p:sp>
      <p:pic>
        <p:nvPicPr>
          <p:cNvPr id="47" name="Immagine 46">
            <a:extLst>
              <a:ext uri="{FF2B5EF4-FFF2-40B4-BE49-F238E27FC236}">
                <a16:creationId xmlns:a16="http://schemas.microsoft.com/office/drawing/2014/main" id="{4815345A-B60D-948E-E9F2-843969C07E4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55438" r="-506"/>
          <a:stretch>
            <a:fillRect/>
          </a:stretch>
        </p:blipFill>
        <p:spPr>
          <a:xfrm>
            <a:off x="4489870" y="4115898"/>
            <a:ext cx="487633" cy="1081979"/>
          </a:xfrm>
          <a:prstGeom prst="rect">
            <a:avLst/>
          </a:prstGeom>
        </p:spPr>
      </p:pic>
      <p:pic>
        <p:nvPicPr>
          <p:cNvPr id="48" name="Immagine 47">
            <a:extLst>
              <a:ext uri="{FF2B5EF4-FFF2-40B4-BE49-F238E27FC236}">
                <a16:creationId xmlns:a16="http://schemas.microsoft.com/office/drawing/2014/main" id="{37EB7A2E-02C7-E950-6FBA-5635A224AB7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8" r="45082"/>
          <a:stretch>
            <a:fillRect/>
          </a:stretch>
        </p:blipFill>
        <p:spPr>
          <a:xfrm>
            <a:off x="4436571" y="2551375"/>
            <a:ext cx="593783" cy="1081979"/>
          </a:xfrm>
          <a:prstGeom prst="rect">
            <a:avLst/>
          </a:prstGeom>
        </p:spPr>
      </p:pic>
      <p:pic>
        <p:nvPicPr>
          <p:cNvPr id="49" name="Immagine 48">
            <a:extLst>
              <a:ext uri="{FF2B5EF4-FFF2-40B4-BE49-F238E27FC236}">
                <a16:creationId xmlns:a16="http://schemas.microsoft.com/office/drawing/2014/main" id="{0C8784DC-784A-469B-7A02-F18257FC3CA2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54657" r="275"/>
          <a:stretch>
            <a:fillRect/>
          </a:stretch>
        </p:blipFill>
        <p:spPr>
          <a:xfrm>
            <a:off x="1742693" y="2551375"/>
            <a:ext cx="487633" cy="1081979"/>
          </a:xfrm>
          <a:prstGeom prst="rect">
            <a:avLst/>
          </a:prstGeom>
        </p:spPr>
      </p:pic>
      <p:graphicFrame>
        <p:nvGraphicFramePr>
          <p:cNvPr id="50" name="Grafico 49">
            <a:extLst>
              <a:ext uri="{FF2B5EF4-FFF2-40B4-BE49-F238E27FC236}">
                <a16:creationId xmlns:a16="http://schemas.microsoft.com/office/drawing/2014/main" id="{0709B5FD-64EA-14F7-358D-FD64CD3631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46548432"/>
              </p:ext>
            </p:extLst>
          </p:nvPr>
        </p:nvGraphicFramePr>
        <p:xfrm>
          <a:off x="2139357" y="2405740"/>
          <a:ext cx="2413864" cy="16092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51" name="Grafico 50">
            <a:extLst>
              <a:ext uri="{FF2B5EF4-FFF2-40B4-BE49-F238E27FC236}">
                <a16:creationId xmlns:a16="http://schemas.microsoft.com/office/drawing/2014/main" id="{D0A0B861-6EA9-8139-782A-F0EF19E75E1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34180813"/>
              </p:ext>
            </p:extLst>
          </p:nvPr>
        </p:nvGraphicFramePr>
        <p:xfrm>
          <a:off x="2159162" y="4005149"/>
          <a:ext cx="2413864" cy="16092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pic>
        <p:nvPicPr>
          <p:cNvPr id="52" name="Immagine 51">
            <a:extLst>
              <a:ext uri="{FF2B5EF4-FFF2-40B4-BE49-F238E27FC236}">
                <a16:creationId xmlns:a16="http://schemas.microsoft.com/office/drawing/2014/main" id="{D6F6B739-4589-1A31-C05B-7B915E08684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141299" y="4145147"/>
            <a:ext cx="1081978" cy="1081978"/>
          </a:xfrm>
          <a:prstGeom prst="rect">
            <a:avLst/>
          </a:prstGeom>
        </p:spPr>
      </p:pic>
      <p:sp>
        <p:nvSpPr>
          <p:cNvPr id="53" name="CasellaDiTesto 52">
            <a:extLst>
              <a:ext uri="{FF2B5EF4-FFF2-40B4-BE49-F238E27FC236}">
                <a16:creationId xmlns:a16="http://schemas.microsoft.com/office/drawing/2014/main" id="{38662713-FE47-695F-1F37-F8148E644844}"/>
              </a:ext>
            </a:extLst>
          </p:cNvPr>
          <p:cNvSpPr txBox="1"/>
          <p:nvPr/>
        </p:nvSpPr>
        <p:spPr>
          <a:xfrm>
            <a:off x="1530335" y="3645918"/>
            <a:ext cx="914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noProof="0">
                <a:solidFill>
                  <a:schemeClr val="accent6"/>
                </a:solidFill>
                <a:latin typeface="+mj-lt"/>
              </a:rPr>
              <a:t>MALE</a:t>
            </a:r>
          </a:p>
        </p:txBody>
      </p:sp>
      <p:sp>
        <p:nvSpPr>
          <p:cNvPr id="54" name="CasellaDiTesto 53">
            <a:extLst>
              <a:ext uri="{FF2B5EF4-FFF2-40B4-BE49-F238E27FC236}">
                <a16:creationId xmlns:a16="http://schemas.microsoft.com/office/drawing/2014/main" id="{5B669FBF-52CD-3005-4168-B98E1C302223}"/>
              </a:ext>
            </a:extLst>
          </p:cNvPr>
          <p:cNvSpPr txBox="1"/>
          <p:nvPr/>
        </p:nvSpPr>
        <p:spPr>
          <a:xfrm>
            <a:off x="4103092" y="3645918"/>
            <a:ext cx="12632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noProof="0">
                <a:solidFill>
                  <a:schemeClr val="accent6"/>
                </a:solidFill>
                <a:latin typeface="+mj-lt"/>
              </a:rPr>
              <a:t>FEMALE</a:t>
            </a:r>
          </a:p>
        </p:txBody>
      </p:sp>
      <p:sp>
        <p:nvSpPr>
          <p:cNvPr id="55" name="CasellaDiTesto 54">
            <a:extLst>
              <a:ext uri="{FF2B5EF4-FFF2-40B4-BE49-F238E27FC236}">
                <a16:creationId xmlns:a16="http://schemas.microsoft.com/office/drawing/2014/main" id="{1676F0FE-59A0-08A8-7965-33ABD2EB0D44}"/>
              </a:ext>
            </a:extLst>
          </p:cNvPr>
          <p:cNvSpPr txBox="1"/>
          <p:nvPr/>
        </p:nvSpPr>
        <p:spPr>
          <a:xfrm>
            <a:off x="924711" y="5239688"/>
            <a:ext cx="14541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noProof="0">
                <a:solidFill>
                  <a:schemeClr val="accent6"/>
                </a:solidFill>
                <a:latin typeface="+mj-lt"/>
              </a:rPr>
              <a:t>W PARTNER</a:t>
            </a:r>
          </a:p>
        </p:txBody>
      </p:sp>
      <p:sp>
        <p:nvSpPr>
          <p:cNvPr id="56" name="CasellaDiTesto 55">
            <a:extLst>
              <a:ext uri="{FF2B5EF4-FFF2-40B4-BE49-F238E27FC236}">
                <a16:creationId xmlns:a16="http://schemas.microsoft.com/office/drawing/2014/main" id="{D2A4F621-853C-245D-F5D8-96E6E9FEA0F2}"/>
              </a:ext>
            </a:extLst>
          </p:cNvPr>
          <p:cNvSpPr txBox="1"/>
          <p:nvPr/>
        </p:nvSpPr>
        <p:spPr>
          <a:xfrm>
            <a:off x="4007637" y="5239688"/>
            <a:ext cx="14541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noProof="0">
                <a:solidFill>
                  <a:schemeClr val="accent6"/>
                </a:solidFill>
                <a:latin typeface="+mj-lt"/>
              </a:rPr>
              <a:t>SINGLE</a:t>
            </a:r>
          </a:p>
        </p:txBody>
      </p:sp>
      <p:cxnSp>
        <p:nvCxnSpPr>
          <p:cNvPr id="57" name="Connettore diritto 56">
            <a:extLst>
              <a:ext uri="{FF2B5EF4-FFF2-40B4-BE49-F238E27FC236}">
                <a16:creationId xmlns:a16="http://schemas.microsoft.com/office/drawing/2014/main" id="{79365A18-A743-CB09-22B4-CC59C94F2C32}"/>
              </a:ext>
            </a:extLst>
          </p:cNvPr>
          <p:cNvCxnSpPr>
            <a:cxnSpLocks/>
            <a:endCxn id="23" idx="1"/>
          </p:cNvCxnSpPr>
          <p:nvPr/>
        </p:nvCxnSpPr>
        <p:spPr>
          <a:xfrm>
            <a:off x="482615" y="4005457"/>
            <a:ext cx="5311744" cy="9525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TextBox 4">
            <a:extLst>
              <a:ext uri="{FF2B5EF4-FFF2-40B4-BE49-F238E27FC236}">
                <a16:creationId xmlns:a16="http://schemas.microsoft.com/office/drawing/2014/main" id="{C159E4F0-B490-100D-1428-4168ACCBC376}"/>
              </a:ext>
            </a:extLst>
          </p:cNvPr>
          <p:cNvSpPr txBox="1"/>
          <p:nvPr/>
        </p:nvSpPr>
        <p:spPr>
          <a:xfrm>
            <a:off x="2584726" y="2103273"/>
            <a:ext cx="1562736" cy="307777"/>
          </a:xfrm>
          <a:prstGeom prst="rect">
            <a:avLst/>
          </a:prstGeom>
          <a:noFill/>
        </p:spPr>
        <p:txBody>
          <a:bodyPr wrap="square" lIns="144000" rIns="144000" rtlCol="0" anchor="ctr">
            <a:spAutoFit/>
          </a:bodyPr>
          <a:lstStyle>
            <a:defPPr>
              <a:defRPr lang="it-IT"/>
            </a:defPPr>
            <a:lvl1pPr>
              <a:defRPr sz="1200">
                <a:solidFill>
                  <a:schemeClr val="accent6"/>
                </a:solidFill>
                <a:latin typeface="+mj-lt"/>
              </a:defRPr>
            </a:lvl1pPr>
          </a:lstStyle>
          <a:p>
            <a:pPr algn="ctr"/>
            <a:r>
              <a:rPr lang="en-US" sz="1400" noProof="0"/>
              <a:t>AVERAGE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80930BA-D471-1BB6-A123-AF24528088C1}"/>
              </a:ext>
            </a:extLst>
          </p:cNvPr>
          <p:cNvSpPr txBox="1"/>
          <p:nvPr/>
        </p:nvSpPr>
        <p:spPr>
          <a:xfrm>
            <a:off x="924711" y="5998597"/>
            <a:ext cx="1957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200" i="1" dirty="0"/>
              <a:t>Source: NCBS FY2024 EU5</a:t>
            </a:r>
            <a:endParaRPr lang="en-US" sz="1200" i="1" noProof="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480677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B9EB3-990B-5C10-CDB4-05121E0685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5BD70486-BDF0-A0B9-E07B-47B5C8E7F746}"/>
              </a:ext>
            </a:extLst>
          </p:cNvPr>
          <p:cNvSpPr txBox="1"/>
          <p:nvPr/>
        </p:nvSpPr>
        <p:spPr>
          <a:xfrm>
            <a:off x="4421856" y="946874"/>
            <a:ext cx="334828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spc="3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01 | Introduction</a:t>
            </a:r>
          </a:p>
        </p:txBody>
      </p:sp>
      <p:sp>
        <p:nvSpPr>
          <p:cNvPr id="5" name="Titolo 4">
            <a:extLst>
              <a:ext uri="{FF2B5EF4-FFF2-40B4-BE49-F238E27FC236}">
                <a16:creationId xmlns:a16="http://schemas.microsoft.com/office/drawing/2014/main" id="{EC57A6BF-7736-043D-FCF3-902BE307F5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7532" y="1393243"/>
            <a:ext cx="9736933" cy="349702"/>
          </a:xfrm>
        </p:spPr>
        <p:txBody>
          <a:bodyPr/>
          <a:lstStyle/>
          <a:p>
            <a:pPr algn="ctr"/>
            <a:r>
              <a:rPr lang="en-US" noProof="0" dirty="0"/>
              <a:t>THE CUSTOMER</a:t>
            </a:r>
          </a:p>
        </p:txBody>
      </p:sp>
      <p:pic>
        <p:nvPicPr>
          <p:cNvPr id="25" name="Immagine 24">
            <a:extLst>
              <a:ext uri="{FF2B5EF4-FFF2-40B4-BE49-F238E27FC236}">
                <a16:creationId xmlns:a16="http://schemas.microsoft.com/office/drawing/2014/main" id="{F69DA777-9315-199B-8074-1A7D2DA1EE7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5438" r="-506"/>
          <a:stretch>
            <a:fillRect/>
          </a:stretch>
        </p:blipFill>
        <p:spPr>
          <a:xfrm>
            <a:off x="4489870" y="4115898"/>
            <a:ext cx="487633" cy="1081979"/>
          </a:xfrm>
          <a:prstGeom prst="rect">
            <a:avLst/>
          </a:prstGeom>
        </p:spPr>
      </p:pic>
      <p:pic>
        <p:nvPicPr>
          <p:cNvPr id="26" name="Immagine 25">
            <a:extLst>
              <a:ext uri="{FF2B5EF4-FFF2-40B4-BE49-F238E27FC236}">
                <a16:creationId xmlns:a16="http://schemas.microsoft.com/office/drawing/2014/main" id="{D291CEA7-FB66-F1DE-A2F7-265FA0DC104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8" r="45082"/>
          <a:stretch>
            <a:fillRect/>
          </a:stretch>
        </p:blipFill>
        <p:spPr>
          <a:xfrm>
            <a:off x="4436571" y="2551375"/>
            <a:ext cx="593783" cy="1081979"/>
          </a:xfrm>
          <a:prstGeom prst="rect">
            <a:avLst/>
          </a:prstGeom>
        </p:spPr>
      </p:pic>
      <p:pic>
        <p:nvPicPr>
          <p:cNvPr id="27" name="Immagine 26">
            <a:extLst>
              <a:ext uri="{FF2B5EF4-FFF2-40B4-BE49-F238E27FC236}">
                <a16:creationId xmlns:a16="http://schemas.microsoft.com/office/drawing/2014/main" id="{19EF0468-0CB2-6693-F26C-7A5CB24A043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4657" r="275"/>
          <a:stretch>
            <a:fillRect/>
          </a:stretch>
        </p:blipFill>
        <p:spPr>
          <a:xfrm>
            <a:off x="1742693" y="2551375"/>
            <a:ext cx="487633" cy="1081979"/>
          </a:xfrm>
          <a:prstGeom prst="rect">
            <a:avLst/>
          </a:prstGeom>
        </p:spPr>
      </p:pic>
      <p:graphicFrame>
        <p:nvGraphicFramePr>
          <p:cNvPr id="31" name="Grafico 30">
            <a:extLst>
              <a:ext uri="{FF2B5EF4-FFF2-40B4-BE49-F238E27FC236}">
                <a16:creationId xmlns:a16="http://schemas.microsoft.com/office/drawing/2014/main" id="{80858FD2-C1A3-70DF-EB0D-ED56A42EEF4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17293476"/>
              </p:ext>
            </p:extLst>
          </p:nvPr>
        </p:nvGraphicFramePr>
        <p:xfrm>
          <a:off x="2139357" y="2405740"/>
          <a:ext cx="2413864" cy="16092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32" name="Grafico 31">
            <a:extLst>
              <a:ext uri="{FF2B5EF4-FFF2-40B4-BE49-F238E27FC236}">
                <a16:creationId xmlns:a16="http://schemas.microsoft.com/office/drawing/2014/main" id="{07FDD3CC-CBFA-185F-1924-5131F86880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29879388"/>
              </p:ext>
            </p:extLst>
          </p:nvPr>
        </p:nvGraphicFramePr>
        <p:xfrm>
          <a:off x="2159162" y="4005149"/>
          <a:ext cx="2413864" cy="16092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33" name="Immagine 32">
            <a:extLst>
              <a:ext uri="{FF2B5EF4-FFF2-40B4-BE49-F238E27FC236}">
                <a16:creationId xmlns:a16="http://schemas.microsoft.com/office/drawing/2014/main" id="{9B9E194E-5286-4D29-4FB6-99B817D9F9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141299" y="4145147"/>
            <a:ext cx="1081978" cy="1081978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0BD179EE-28DB-229E-0DC1-4BDBB1AD5E9B}"/>
              </a:ext>
            </a:extLst>
          </p:cNvPr>
          <p:cNvSpPr txBox="1"/>
          <p:nvPr/>
        </p:nvSpPr>
        <p:spPr>
          <a:xfrm>
            <a:off x="1530335" y="3645918"/>
            <a:ext cx="914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noProof="0">
                <a:solidFill>
                  <a:schemeClr val="accent6"/>
                </a:solidFill>
                <a:latin typeface="+mj-lt"/>
              </a:rPr>
              <a:t>MALE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0D21EE6A-610B-0E35-7766-8FD56F5A25E0}"/>
              </a:ext>
            </a:extLst>
          </p:cNvPr>
          <p:cNvSpPr txBox="1"/>
          <p:nvPr/>
        </p:nvSpPr>
        <p:spPr>
          <a:xfrm>
            <a:off x="4103092" y="3645918"/>
            <a:ext cx="12632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noProof="0">
                <a:solidFill>
                  <a:schemeClr val="accent6"/>
                </a:solidFill>
                <a:latin typeface="+mj-lt"/>
              </a:rPr>
              <a:t>FEMALE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A048E081-9C94-EB05-6312-D8B34E4926E3}"/>
              </a:ext>
            </a:extLst>
          </p:cNvPr>
          <p:cNvSpPr txBox="1"/>
          <p:nvPr/>
        </p:nvSpPr>
        <p:spPr>
          <a:xfrm>
            <a:off x="924711" y="5239688"/>
            <a:ext cx="14541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noProof="0">
                <a:solidFill>
                  <a:schemeClr val="accent6"/>
                </a:solidFill>
                <a:latin typeface="+mj-lt"/>
              </a:rPr>
              <a:t>W PARTNER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D953AC43-C783-51FB-095D-76E2EEA05453}"/>
              </a:ext>
            </a:extLst>
          </p:cNvPr>
          <p:cNvSpPr txBox="1"/>
          <p:nvPr/>
        </p:nvSpPr>
        <p:spPr>
          <a:xfrm>
            <a:off x="4007637" y="5239688"/>
            <a:ext cx="14541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noProof="0">
                <a:solidFill>
                  <a:schemeClr val="accent6"/>
                </a:solidFill>
                <a:latin typeface="+mj-lt"/>
              </a:rPr>
              <a:t>SINGLE</a:t>
            </a:r>
          </a:p>
        </p:txBody>
      </p:sp>
      <p:sp>
        <p:nvSpPr>
          <p:cNvPr id="29" name="Segnaposto contenuto 14">
            <a:extLst>
              <a:ext uri="{FF2B5EF4-FFF2-40B4-BE49-F238E27FC236}">
                <a16:creationId xmlns:a16="http://schemas.microsoft.com/office/drawing/2014/main" id="{7ECAF81E-A9D5-9260-A2DC-4F156CB88B9C}"/>
              </a:ext>
            </a:extLst>
          </p:cNvPr>
          <p:cNvSpPr txBox="1">
            <a:spLocks/>
          </p:cNvSpPr>
          <p:nvPr/>
        </p:nvSpPr>
        <p:spPr>
          <a:xfrm>
            <a:off x="1227532" y="1748407"/>
            <a:ext cx="9736933" cy="319374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>
            <a:sp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it-IT" sz="1200" kern="1200" dirty="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ts val="22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noProof="0"/>
              <a:t>We well know the "standard" C-SUV Premium customer… the Tonale customer has some specificities it’s well worth to know.</a:t>
            </a:r>
          </a:p>
        </p:txBody>
      </p:sp>
      <p:pic>
        <p:nvPicPr>
          <p:cNvPr id="34" name="Immagine 33" descr="Immagine che contiene rosso, Elementi grafici, design, illustrazione&#10;&#10;Il contenuto generato dall'IA potrebbe non essere corretto.">
            <a:extLst>
              <a:ext uri="{FF2B5EF4-FFF2-40B4-BE49-F238E27FC236}">
                <a16:creationId xmlns:a16="http://schemas.microsoft.com/office/drawing/2014/main" id="{AC408E64-235F-4093-8B0F-E7918A492188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r="45121"/>
          <a:stretch>
            <a:fillRect/>
          </a:stretch>
        </p:blipFill>
        <p:spPr>
          <a:xfrm>
            <a:off x="10001639" y="2551375"/>
            <a:ext cx="593783" cy="1081979"/>
          </a:xfrm>
          <a:prstGeom prst="rect">
            <a:avLst/>
          </a:prstGeom>
        </p:spPr>
      </p:pic>
      <p:pic>
        <p:nvPicPr>
          <p:cNvPr id="35" name="Immagine 34">
            <a:extLst>
              <a:ext uri="{FF2B5EF4-FFF2-40B4-BE49-F238E27FC236}">
                <a16:creationId xmlns:a16="http://schemas.microsoft.com/office/drawing/2014/main" id="{EF7BA90F-6D6E-954F-920C-D7467860820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4657" r="275"/>
          <a:stretch>
            <a:fillRect/>
          </a:stretch>
        </p:blipFill>
        <p:spPr>
          <a:xfrm>
            <a:off x="7307761" y="2551375"/>
            <a:ext cx="487633" cy="1081979"/>
          </a:xfrm>
          <a:prstGeom prst="rect">
            <a:avLst/>
          </a:prstGeom>
        </p:spPr>
      </p:pic>
      <p:graphicFrame>
        <p:nvGraphicFramePr>
          <p:cNvPr id="36" name="Grafico 35">
            <a:extLst>
              <a:ext uri="{FF2B5EF4-FFF2-40B4-BE49-F238E27FC236}">
                <a16:creationId xmlns:a16="http://schemas.microsoft.com/office/drawing/2014/main" id="{D1D5A7FD-29DB-079A-AE7C-AF22BE4B9C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29494214"/>
              </p:ext>
            </p:extLst>
          </p:nvPr>
        </p:nvGraphicFramePr>
        <p:xfrm>
          <a:off x="7704425" y="2405740"/>
          <a:ext cx="2413864" cy="16092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37" name="CasellaDiTesto 36">
            <a:extLst>
              <a:ext uri="{FF2B5EF4-FFF2-40B4-BE49-F238E27FC236}">
                <a16:creationId xmlns:a16="http://schemas.microsoft.com/office/drawing/2014/main" id="{C1EC1A7A-8E7C-D057-75B8-A573C743900B}"/>
              </a:ext>
            </a:extLst>
          </p:cNvPr>
          <p:cNvSpPr txBox="1"/>
          <p:nvPr/>
        </p:nvSpPr>
        <p:spPr>
          <a:xfrm>
            <a:off x="7095403" y="3645918"/>
            <a:ext cx="914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noProof="0">
                <a:solidFill>
                  <a:schemeClr val="accent6"/>
                </a:solidFill>
                <a:latin typeface="+mj-lt"/>
              </a:rPr>
              <a:t>MALE</a:t>
            </a:r>
          </a:p>
        </p:txBody>
      </p: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D37C025F-7F33-0CBE-8E77-02ED51CE5D55}"/>
              </a:ext>
            </a:extLst>
          </p:cNvPr>
          <p:cNvSpPr txBox="1"/>
          <p:nvPr/>
        </p:nvSpPr>
        <p:spPr>
          <a:xfrm>
            <a:off x="9668160" y="3645918"/>
            <a:ext cx="12632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noProof="0">
                <a:solidFill>
                  <a:schemeClr val="accent6"/>
                </a:solidFill>
                <a:latin typeface="+mj-lt"/>
              </a:rPr>
              <a:t>FEMALE</a:t>
            </a:r>
          </a:p>
        </p:txBody>
      </p:sp>
      <p:pic>
        <p:nvPicPr>
          <p:cNvPr id="39" name="Immagine 38" descr="Immagine che contiene rosso, Elementi grafici, design, illustrazione&#10;&#10;Il contenuto generato dall'IA potrebbe non essere corretto.">
            <a:extLst>
              <a:ext uri="{FF2B5EF4-FFF2-40B4-BE49-F238E27FC236}">
                <a16:creationId xmlns:a16="http://schemas.microsoft.com/office/drawing/2014/main" id="{A0155740-05C3-5573-F84A-81ECEE21E8D5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54931"/>
          <a:stretch>
            <a:fillRect/>
          </a:stretch>
        </p:blipFill>
        <p:spPr>
          <a:xfrm>
            <a:off x="10101185" y="4115898"/>
            <a:ext cx="487633" cy="1081979"/>
          </a:xfrm>
          <a:prstGeom prst="rect">
            <a:avLst/>
          </a:prstGeom>
        </p:spPr>
      </p:pic>
      <p:graphicFrame>
        <p:nvGraphicFramePr>
          <p:cNvPr id="40" name="Grafico 39">
            <a:extLst>
              <a:ext uri="{FF2B5EF4-FFF2-40B4-BE49-F238E27FC236}">
                <a16:creationId xmlns:a16="http://schemas.microsoft.com/office/drawing/2014/main" id="{202C18D9-36BF-A6DA-D864-67DCF163F3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09445526"/>
              </p:ext>
            </p:extLst>
          </p:nvPr>
        </p:nvGraphicFramePr>
        <p:xfrm>
          <a:off x="7770477" y="4005149"/>
          <a:ext cx="2413864" cy="16092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pic>
        <p:nvPicPr>
          <p:cNvPr id="41" name="Immagine 40">
            <a:extLst>
              <a:ext uri="{FF2B5EF4-FFF2-40B4-BE49-F238E27FC236}">
                <a16:creationId xmlns:a16="http://schemas.microsoft.com/office/drawing/2014/main" id="{9BDC7F3C-0B98-98BF-30E8-8095651C00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6752614" y="4145147"/>
            <a:ext cx="1081978" cy="1081978"/>
          </a:xfrm>
          <a:prstGeom prst="rect">
            <a:avLst/>
          </a:prstGeom>
        </p:spPr>
      </p:pic>
      <p:sp>
        <p:nvSpPr>
          <p:cNvPr id="42" name="CasellaDiTesto 41">
            <a:extLst>
              <a:ext uri="{FF2B5EF4-FFF2-40B4-BE49-F238E27FC236}">
                <a16:creationId xmlns:a16="http://schemas.microsoft.com/office/drawing/2014/main" id="{2E4A3A7C-0129-D0B0-9747-13F281A6C306}"/>
              </a:ext>
            </a:extLst>
          </p:cNvPr>
          <p:cNvSpPr txBox="1"/>
          <p:nvPr/>
        </p:nvSpPr>
        <p:spPr>
          <a:xfrm>
            <a:off x="6536026" y="5239688"/>
            <a:ext cx="14541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noProof="0">
                <a:solidFill>
                  <a:schemeClr val="accent6"/>
                </a:solidFill>
                <a:latin typeface="+mj-lt"/>
              </a:rPr>
              <a:t>W PARTNER</a:t>
            </a:r>
          </a:p>
        </p:txBody>
      </p:sp>
      <p:sp>
        <p:nvSpPr>
          <p:cNvPr id="43" name="CasellaDiTesto 42">
            <a:extLst>
              <a:ext uri="{FF2B5EF4-FFF2-40B4-BE49-F238E27FC236}">
                <a16:creationId xmlns:a16="http://schemas.microsoft.com/office/drawing/2014/main" id="{E9B2473C-1841-BCCE-8832-327285EA6A2E}"/>
              </a:ext>
            </a:extLst>
          </p:cNvPr>
          <p:cNvSpPr txBox="1"/>
          <p:nvPr/>
        </p:nvSpPr>
        <p:spPr>
          <a:xfrm>
            <a:off x="9618952" y="5239688"/>
            <a:ext cx="14541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noProof="0">
                <a:solidFill>
                  <a:schemeClr val="accent6"/>
                </a:solidFill>
                <a:latin typeface="+mj-lt"/>
              </a:rPr>
              <a:t>SINGLE</a:t>
            </a:r>
          </a:p>
        </p:txBody>
      </p:sp>
      <p:sp>
        <p:nvSpPr>
          <p:cNvPr id="44" name="Segnaposto contenuto 14">
            <a:extLst>
              <a:ext uri="{FF2B5EF4-FFF2-40B4-BE49-F238E27FC236}">
                <a16:creationId xmlns:a16="http://schemas.microsoft.com/office/drawing/2014/main" id="{5BEA2667-6F34-1634-D619-BF8453472CC0}"/>
              </a:ext>
            </a:extLst>
          </p:cNvPr>
          <p:cNvSpPr txBox="1">
            <a:spLocks/>
          </p:cNvSpPr>
          <p:nvPr/>
        </p:nvSpPr>
        <p:spPr>
          <a:xfrm>
            <a:off x="6153246" y="5592537"/>
            <a:ext cx="5648326" cy="688256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>
            <a:sp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it-IT" sz="12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noProof="0">
                <a:solidFill>
                  <a:schemeClr val="accent6"/>
                </a:solidFill>
              </a:rPr>
              <a:t>While the "status" of Tonale customer is more or less the same of the standard one, please note we have </a:t>
            </a:r>
            <a:r>
              <a:rPr lang="en-US" sz="1400" b="1" noProof="0">
                <a:solidFill>
                  <a:schemeClr val="accent6"/>
                </a:solidFill>
              </a:rPr>
              <a:t>10% more male customers </a:t>
            </a:r>
            <a:r>
              <a:rPr lang="en-US" noProof="0">
                <a:solidFill>
                  <a:schemeClr val="accent6"/>
                </a:solidFill>
              </a:rPr>
              <a:t>(89% vs 79%)... good opportunities </a:t>
            </a:r>
            <a:r>
              <a:rPr lang="en-US" sz="1400" b="1" noProof="0">
                <a:solidFill>
                  <a:schemeClr val="accent6"/>
                </a:solidFill>
              </a:rPr>
              <a:t>to conquer a wider female audience!</a:t>
            </a:r>
            <a:endParaRPr lang="en-US" sz="1600" b="1" noProof="0">
              <a:solidFill>
                <a:schemeClr val="accent6"/>
              </a:solidFill>
            </a:endParaRPr>
          </a:p>
        </p:txBody>
      </p:sp>
      <p:cxnSp>
        <p:nvCxnSpPr>
          <p:cNvPr id="46" name="Connettore diritto 45">
            <a:extLst>
              <a:ext uri="{FF2B5EF4-FFF2-40B4-BE49-F238E27FC236}">
                <a16:creationId xmlns:a16="http://schemas.microsoft.com/office/drawing/2014/main" id="{C7F0096B-4A56-24F1-0C17-50076117C89A}"/>
              </a:ext>
            </a:extLst>
          </p:cNvPr>
          <p:cNvCxnSpPr/>
          <p:nvPr/>
        </p:nvCxnSpPr>
        <p:spPr>
          <a:xfrm>
            <a:off x="482615" y="4005457"/>
            <a:ext cx="11226769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4">
            <a:extLst>
              <a:ext uri="{FF2B5EF4-FFF2-40B4-BE49-F238E27FC236}">
                <a16:creationId xmlns:a16="http://schemas.microsoft.com/office/drawing/2014/main" id="{49CA7154-B4EE-6322-0ED9-EB847BE802DD}"/>
              </a:ext>
            </a:extLst>
          </p:cNvPr>
          <p:cNvSpPr txBox="1"/>
          <p:nvPr/>
        </p:nvSpPr>
        <p:spPr>
          <a:xfrm>
            <a:off x="2584726" y="2103273"/>
            <a:ext cx="1562736" cy="307777"/>
          </a:xfrm>
          <a:prstGeom prst="rect">
            <a:avLst/>
          </a:prstGeom>
          <a:noFill/>
        </p:spPr>
        <p:txBody>
          <a:bodyPr wrap="square" lIns="144000" rIns="144000" rtlCol="0" anchor="ctr">
            <a:spAutoFit/>
          </a:bodyPr>
          <a:lstStyle>
            <a:defPPr>
              <a:defRPr lang="it-IT"/>
            </a:defPPr>
            <a:lvl1pPr>
              <a:defRPr sz="1200">
                <a:solidFill>
                  <a:schemeClr val="accent6"/>
                </a:solidFill>
                <a:latin typeface="+mj-lt"/>
              </a:defRPr>
            </a:lvl1pPr>
          </a:lstStyle>
          <a:p>
            <a:pPr algn="ctr"/>
            <a:r>
              <a:rPr lang="en-US" sz="1400" noProof="0"/>
              <a:t>AVERAGE</a:t>
            </a:r>
          </a:p>
        </p:txBody>
      </p:sp>
      <p:sp>
        <p:nvSpPr>
          <p:cNvPr id="11" name="TextBox 5">
            <a:extLst>
              <a:ext uri="{FF2B5EF4-FFF2-40B4-BE49-F238E27FC236}">
                <a16:creationId xmlns:a16="http://schemas.microsoft.com/office/drawing/2014/main" id="{0135C7C6-46B8-E6AB-AEE5-3919935D21D4}"/>
              </a:ext>
            </a:extLst>
          </p:cNvPr>
          <p:cNvSpPr txBox="1"/>
          <p:nvPr/>
        </p:nvSpPr>
        <p:spPr>
          <a:xfrm>
            <a:off x="8266650" y="2103273"/>
            <a:ext cx="1289413" cy="307777"/>
          </a:xfrm>
          <a:prstGeom prst="rect">
            <a:avLst/>
          </a:prstGeom>
          <a:noFill/>
        </p:spPr>
        <p:txBody>
          <a:bodyPr wrap="square" lIns="144000" rIns="144000" rtlCol="0" anchor="ctr">
            <a:spAutoFit/>
          </a:bodyPr>
          <a:lstStyle/>
          <a:p>
            <a:pPr algn="ctr"/>
            <a:r>
              <a:rPr lang="en-US" sz="1400" noProof="0">
                <a:solidFill>
                  <a:schemeClr val="accent1"/>
                </a:solidFill>
                <a:latin typeface="+mj-lt"/>
              </a:rPr>
              <a:t>TONALE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D17AC2B-6F56-34C1-8B4D-DC3F668B0E18}"/>
              </a:ext>
            </a:extLst>
          </p:cNvPr>
          <p:cNvSpPr txBox="1"/>
          <p:nvPr/>
        </p:nvSpPr>
        <p:spPr>
          <a:xfrm>
            <a:off x="924711" y="5998597"/>
            <a:ext cx="1957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200" i="1" dirty="0"/>
              <a:t>Source: NCBS FY2024 EU5</a:t>
            </a:r>
            <a:endParaRPr lang="en-US" sz="1200" i="1" noProof="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025523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1592C0-6805-2132-3640-5E621CDC63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ttangolo 33">
            <a:extLst>
              <a:ext uri="{FF2B5EF4-FFF2-40B4-BE49-F238E27FC236}">
                <a16:creationId xmlns:a16="http://schemas.microsoft.com/office/drawing/2014/main" id="{159AAE1A-3C38-759F-BD4F-946F682B9590}"/>
              </a:ext>
            </a:extLst>
          </p:cNvPr>
          <p:cNvSpPr/>
          <p:nvPr/>
        </p:nvSpPr>
        <p:spPr>
          <a:xfrm>
            <a:off x="461247" y="2734943"/>
            <a:ext cx="5114166" cy="3471647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255EC440-959A-3139-6DD2-A54FF24BF950}"/>
              </a:ext>
            </a:extLst>
          </p:cNvPr>
          <p:cNvSpPr txBox="1"/>
          <p:nvPr/>
        </p:nvSpPr>
        <p:spPr>
          <a:xfrm>
            <a:off x="4421856" y="946874"/>
            <a:ext cx="334828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spc="3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01 | Introduction</a:t>
            </a:r>
          </a:p>
        </p:txBody>
      </p:sp>
      <p:sp>
        <p:nvSpPr>
          <p:cNvPr id="5" name="Titolo 4">
            <a:extLst>
              <a:ext uri="{FF2B5EF4-FFF2-40B4-BE49-F238E27FC236}">
                <a16:creationId xmlns:a16="http://schemas.microsoft.com/office/drawing/2014/main" id="{8B3E0D50-366B-5B58-0DE7-762D5D3C7F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7532" y="1393243"/>
            <a:ext cx="9736933" cy="349702"/>
          </a:xfrm>
        </p:spPr>
        <p:txBody>
          <a:bodyPr/>
          <a:lstStyle/>
          <a:p>
            <a:pPr algn="ctr"/>
            <a:r>
              <a:rPr lang="en-US" dirty="0"/>
              <a:t>THE CUSTOMER</a:t>
            </a:r>
            <a:endParaRPr lang="en-US" noProof="0" dirty="0"/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B7AB8E30-AF1D-3A5A-9787-DB89201DC307}"/>
              </a:ext>
            </a:extLst>
          </p:cNvPr>
          <p:cNvSpPr txBox="1"/>
          <p:nvPr/>
        </p:nvSpPr>
        <p:spPr>
          <a:xfrm>
            <a:off x="1134812" y="2909364"/>
            <a:ext cx="35059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noProof="0">
                <a:solidFill>
                  <a:schemeClr val="accent6"/>
                </a:solidFill>
                <a:latin typeface="+mj-lt"/>
              </a:rPr>
              <a:t>REASON FOR PURCHASE</a:t>
            </a:r>
          </a:p>
        </p:txBody>
      </p:sp>
      <p:pic>
        <p:nvPicPr>
          <p:cNvPr id="9" name="Elemento grafico 8">
            <a:extLst>
              <a:ext uri="{FF2B5EF4-FFF2-40B4-BE49-F238E27FC236}">
                <a16:creationId xmlns:a16="http://schemas.microsoft.com/office/drawing/2014/main" id="{A5C44CD9-C0EB-AC6E-0598-7368CEDC6CA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801572" y="6412706"/>
            <a:ext cx="160880" cy="356542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8FF7CA50-9617-1062-115C-9A971A0F3EAA}"/>
              </a:ext>
            </a:extLst>
          </p:cNvPr>
          <p:cNvSpPr txBox="1"/>
          <p:nvPr/>
        </p:nvSpPr>
        <p:spPr>
          <a:xfrm>
            <a:off x="8664607" y="6494155"/>
            <a:ext cx="3021222" cy="241980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>
            <a:spAutoFit/>
          </a:bodyPr>
          <a:lstStyle>
            <a:lvl1pPr marL="0" indent="0" defTabSz="91440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it-IT" sz="1200" dirty="0" smtClean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smtClean="0">
                <a:latin typeface="+mn-lt"/>
              </a:defRPr>
            </a:lvl2pPr>
            <a:lvl3pPr marL="11430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smtClean="0">
                <a:latin typeface="+mn-lt"/>
              </a:defRPr>
            </a:lvl3pPr>
            <a:lvl4pPr marL="16002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smtClean="0">
                <a:latin typeface="+mn-lt"/>
              </a:defRPr>
            </a:lvl4pPr>
            <a:lvl5pPr marL="20574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smtClean="0">
                <a:latin typeface="+mn-lt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9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1100" noProof="0"/>
              <a:t>Click the icon to know more.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B6DD62BD-BAA8-CF21-BE1F-82284C0C85BD}"/>
              </a:ext>
            </a:extLst>
          </p:cNvPr>
          <p:cNvSpPr txBox="1"/>
          <p:nvPr/>
        </p:nvSpPr>
        <p:spPr>
          <a:xfrm>
            <a:off x="803038" y="3514469"/>
            <a:ext cx="26270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noProof="0">
                <a:solidFill>
                  <a:schemeClr val="accent6"/>
                </a:solidFill>
                <a:latin typeface="+mn-lt"/>
              </a:rPr>
              <a:t>1. MODEL / MAKE LOYALTY</a:t>
            </a:r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78F77C60-65A1-8A4A-DF5D-DEA7D222BF0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028" y="2884985"/>
            <a:ext cx="431466" cy="437218"/>
          </a:xfrm>
          <a:prstGeom prst="rect">
            <a:avLst/>
          </a:prstGeom>
        </p:spPr>
      </p:pic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780D8C38-9179-5A06-B1E9-F3486D2E949B}"/>
              </a:ext>
            </a:extLst>
          </p:cNvPr>
          <p:cNvSpPr txBox="1"/>
          <p:nvPr/>
        </p:nvSpPr>
        <p:spPr>
          <a:xfrm>
            <a:off x="3260545" y="3403080"/>
            <a:ext cx="1133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noProof="0">
                <a:solidFill>
                  <a:schemeClr val="accent6"/>
                </a:solidFill>
                <a:latin typeface="+mj-lt"/>
              </a:rPr>
              <a:t>30%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AB4C1176-2886-0D6C-10C0-213ECCD195E7}"/>
              </a:ext>
            </a:extLst>
          </p:cNvPr>
          <p:cNvSpPr txBox="1"/>
          <p:nvPr/>
        </p:nvSpPr>
        <p:spPr>
          <a:xfrm>
            <a:off x="803038" y="3955007"/>
            <a:ext cx="3820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noProof="0">
                <a:solidFill>
                  <a:schemeClr val="accent6"/>
                </a:solidFill>
                <a:latin typeface="+mn-lt"/>
              </a:rPr>
              <a:t>2. EXTERIOR STYLING / APPEARANCE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6DFB91A1-28D2-8574-1E76-F8C1F89AB106}"/>
              </a:ext>
            </a:extLst>
          </p:cNvPr>
          <p:cNvSpPr txBox="1"/>
          <p:nvPr/>
        </p:nvSpPr>
        <p:spPr>
          <a:xfrm>
            <a:off x="4240288" y="3843618"/>
            <a:ext cx="1133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noProof="0">
                <a:solidFill>
                  <a:schemeClr val="accent6"/>
                </a:solidFill>
                <a:latin typeface="+mj-lt"/>
              </a:rPr>
              <a:t>24%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E1D05636-2A6E-4D85-CC72-167225101110}"/>
              </a:ext>
            </a:extLst>
          </p:cNvPr>
          <p:cNvSpPr txBox="1"/>
          <p:nvPr/>
        </p:nvSpPr>
        <p:spPr>
          <a:xfrm>
            <a:off x="803038" y="4401201"/>
            <a:ext cx="26270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noProof="0">
                <a:solidFill>
                  <a:schemeClr val="accent6"/>
                </a:solidFill>
                <a:latin typeface="+mn-lt"/>
              </a:rPr>
              <a:t>3. BRAND REPUTATION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A38032A6-EECC-EB3F-8C01-29BA341C6718}"/>
              </a:ext>
            </a:extLst>
          </p:cNvPr>
          <p:cNvSpPr txBox="1"/>
          <p:nvPr/>
        </p:nvSpPr>
        <p:spPr>
          <a:xfrm>
            <a:off x="2936695" y="4289812"/>
            <a:ext cx="1133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noProof="0">
                <a:solidFill>
                  <a:schemeClr val="accent6"/>
                </a:solidFill>
                <a:latin typeface="+mj-lt"/>
              </a:rPr>
              <a:t>16%</a:t>
            </a:r>
          </a:p>
        </p:txBody>
      </p:sp>
      <p:sp>
        <p:nvSpPr>
          <p:cNvPr id="35" name="Segnaposto contenuto 14">
            <a:extLst>
              <a:ext uri="{FF2B5EF4-FFF2-40B4-BE49-F238E27FC236}">
                <a16:creationId xmlns:a16="http://schemas.microsoft.com/office/drawing/2014/main" id="{8E06BEE3-216D-BE0B-F886-6C41EA09CCB1}"/>
              </a:ext>
            </a:extLst>
          </p:cNvPr>
          <p:cNvSpPr txBox="1">
            <a:spLocks/>
          </p:cNvSpPr>
          <p:nvPr/>
        </p:nvSpPr>
        <p:spPr>
          <a:xfrm>
            <a:off x="1227532" y="1876244"/>
            <a:ext cx="9736933" cy="319374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>
            <a:sp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it-IT" sz="1200" kern="1200" dirty="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ts val="22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noProof="0"/>
              <a:t>We well know the "standard" C-SUV Premium customer… the Tonale customer has some specificities it’s well worth to know.</a:t>
            </a:r>
          </a:p>
        </p:txBody>
      </p:sp>
      <p:pic>
        <p:nvPicPr>
          <p:cNvPr id="4" name="Immagine 3" descr="Immagine che contiene nero, oscurità&#10;&#10;Il contenuto generato dall'IA potrebbe non essere corretto.">
            <a:extLst>
              <a:ext uri="{FF2B5EF4-FFF2-40B4-BE49-F238E27FC236}">
                <a16:creationId xmlns:a16="http://schemas.microsoft.com/office/drawing/2014/main" id="{94BC1829-54A8-82FC-8C94-AF9B9882DE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4359" y="4169125"/>
            <a:ext cx="603282" cy="603282"/>
          </a:xfrm>
          <a:prstGeom prst="rect">
            <a:avLst/>
          </a:prstGeom>
        </p:spPr>
      </p:pic>
      <p:sp>
        <p:nvSpPr>
          <p:cNvPr id="31" name="TextBox 4">
            <a:extLst>
              <a:ext uri="{FF2B5EF4-FFF2-40B4-BE49-F238E27FC236}">
                <a16:creationId xmlns:a16="http://schemas.microsoft.com/office/drawing/2014/main" id="{C9B7388E-591C-929A-1D95-1B2E93AE49B1}"/>
              </a:ext>
            </a:extLst>
          </p:cNvPr>
          <p:cNvSpPr txBox="1"/>
          <p:nvPr/>
        </p:nvSpPr>
        <p:spPr>
          <a:xfrm>
            <a:off x="461247" y="2346696"/>
            <a:ext cx="5114166" cy="307777"/>
          </a:xfrm>
          <a:prstGeom prst="rect">
            <a:avLst/>
          </a:prstGeom>
          <a:noFill/>
        </p:spPr>
        <p:txBody>
          <a:bodyPr wrap="square" lIns="144000" rIns="144000" rtlCol="0" anchor="ctr">
            <a:spAutoFit/>
          </a:bodyPr>
          <a:lstStyle>
            <a:defPPr>
              <a:defRPr lang="it-IT"/>
            </a:defPPr>
            <a:lvl1pPr>
              <a:defRPr sz="1200">
                <a:solidFill>
                  <a:schemeClr val="accent6"/>
                </a:solidFill>
                <a:latin typeface="+mj-lt"/>
              </a:defRPr>
            </a:lvl1pPr>
          </a:lstStyle>
          <a:p>
            <a:pPr algn="ctr"/>
            <a:r>
              <a:rPr lang="en-US" sz="1400" noProof="0"/>
              <a:t>AVERAGE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2B5FEC6-E250-B2A0-20D3-0D313E2C0804}"/>
              </a:ext>
            </a:extLst>
          </p:cNvPr>
          <p:cNvSpPr txBox="1"/>
          <p:nvPr/>
        </p:nvSpPr>
        <p:spPr>
          <a:xfrm>
            <a:off x="917175" y="5868673"/>
            <a:ext cx="1957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200" i="1" dirty="0"/>
              <a:t>Source: NCBS FY2024 EU5</a:t>
            </a:r>
            <a:endParaRPr lang="en-US" sz="1200" i="1" noProof="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83831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B7D222-D559-DDD1-5FD9-17D84575BC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ttangolo 33">
            <a:extLst>
              <a:ext uri="{FF2B5EF4-FFF2-40B4-BE49-F238E27FC236}">
                <a16:creationId xmlns:a16="http://schemas.microsoft.com/office/drawing/2014/main" id="{F474772C-2718-BB11-5063-ACE018908990}"/>
              </a:ext>
            </a:extLst>
          </p:cNvPr>
          <p:cNvSpPr/>
          <p:nvPr/>
        </p:nvSpPr>
        <p:spPr>
          <a:xfrm>
            <a:off x="461247" y="2734943"/>
            <a:ext cx="5114166" cy="3471647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46749677-037E-46D2-368B-B20D0C4279E3}"/>
              </a:ext>
            </a:extLst>
          </p:cNvPr>
          <p:cNvSpPr txBox="1"/>
          <p:nvPr/>
        </p:nvSpPr>
        <p:spPr>
          <a:xfrm>
            <a:off x="4421856" y="946874"/>
            <a:ext cx="334828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spc="300" noProof="0">
                <a:solidFill>
                  <a:schemeClr val="accent1"/>
                </a:solidFill>
                <a:latin typeface="Sequel 100 Black 45" panose="020B0503050000020004" pitchFamily="34" charset="77"/>
              </a:rPr>
              <a:t>01 | Introduction</a:t>
            </a:r>
          </a:p>
        </p:txBody>
      </p:sp>
      <p:sp>
        <p:nvSpPr>
          <p:cNvPr id="5" name="Titolo 4">
            <a:extLst>
              <a:ext uri="{FF2B5EF4-FFF2-40B4-BE49-F238E27FC236}">
                <a16:creationId xmlns:a16="http://schemas.microsoft.com/office/drawing/2014/main" id="{C6DE449E-870A-C5D2-3A2C-D9CA28EBA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7532" y="1393243"/>
            <a:ext cx="9736933" cy="349702"/>
          </a:xfrm>
        </p:spPr>
        <p:txBody>
          <a:bodyPr/>
          <a:lstStyle/>
          <a:p>
            <a:pPr algn="ctr"/>
            <a:r>
              <a:rPr lang="en-US" dirty="0"/>
              <a:t>THE CUSTOMER</a:t>
            </a:r>
            <a:endParaRPr lang="en-US" noProof="0" dirty="0"/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EA389EC4-805C-380B-E829-4A58DA557AB3}"/>
              </a:ext>
            </a:extLst>
          </p:cNvPr>
          <p:cNvSpPr txBox="1"/>
          <p:nvPr/>
        </p:nvSpPr>
        <p:spPr>
          <a:xfrm>
            <a:off x="1134812" y="2909364"/>
            <a:ext cx="35059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noProof="0">
                <a:solidFill>
                  <a:schemeClr val="accent6"/>
                </a:solidFill>
                <a:latin typeface="+mj-lt"/>
              </a:rPr>
              <a:t>REASON FOR PURCHASE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7FF7D78D-81A6-4E22-C560-5A0120DF6502}"/>
              </a:ext>
            </a:extLst>
          </p:cNvPr>
          <p:cNvSpPr txBox="1"/>
          <p:nvPr/>
        </p:nvSpPr>
        <p:spPr>
          <a:xfrm>
            <a:off x="803038" y="3514469"/>
            <a:ext cx="26270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noProof="0">
                <a:solidFill>
                  <a:schemeClr val="accent6"/>
                </a:solidFill>
                <a:latin typeface="+mn-lt"/>
              </a:rPr>
              <a:t>1. MODEL / MAKE LOYALTY</a:t>
            </a:r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5DE7314A-8108-5682-F5F0-43107FE2F3E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028" y="2884985"/>
            <a:ext cx="431466" cy="437218"/>
          </a:xfrm>
          <a:prstGeom prst="rect">
            <a:avLst/>
          </a:prstGeom>
        </p:spPr>
      </p:pic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E4543986-1A3B-0EBC-76C5-0389DA632B44}"/>
              </a:ext>
            </a:extLst>
          </p:cNvPr>
          <p:cNvSpPr txBox="1"/>
          <p:nvPr/>
        </p:nvSpPr>
        <p:spPr>
          <a:xfrm>
            <a:off x="3260545" y="3403080"/>
            <a:ext cx="1133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noProof="0">
                <a:solidFill>
                  <a:schemeClr val="accent6"/>
                </a:solidFill>
                <a:latin typeface="+mj-lt"/>
              </a:rPr>
              <a:t>30%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A0F9EC7B-0153-C653-5FD3-40AA539F4684}"/>
              </a:ext>
            </a:extLst>
          </p:cNvPr>
          <p:cNvSpPr txBox="1"/>
          <p:nvPr/>
        </p:nvSpPr>
        <p:spPr>
          <a:xfrm>
            <a:off x="803038" y="3955007"/>
            <a:ext cx="3820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noProof="0">
                <a:solidFill>
                  <a:schemeClr val="accent6"/>
                </a:solidFill>
                <a:latin typeface="+mn-lt"/>
              </a:rPr>
              <a:t>2. EXTERIOR STYLING / APPEARANCE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32D21347-C2ED-4F12-56F8-9B60CD7839AC}"/>
              </a:ext>
            </a:extLst>
          </p:cNvPr>
          <p:cNvSpPr txBox="1"/>
          <p:nvPr/>
        </p:nvSpPr>
        <p:spPr>
          <a:xfrm>
            <a:off x="4240288" y="3843618"/>
            <a:ext cx="1133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noProof="0">
                <a:solidFill>
                  <a:schemeClr val="accent6"/>
                </a:solidFill>
                <a:latin typeface="+mj-lt"/>
              </a:rPr>
              <a:t>24%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DA46A3EF-89F5-A174-1386-9206C9E74D62}"/>
              </a:ext>
            </a:extLst>
          </p:cNvPr>
          <p:cNvSpPr txBox="1"/>
          <p:nvPr/>
        </p:nvSpPr>
        <p:spPr>
          <a:xfrm>
            <a:off x="803038" y="4401201"/>
            <a:ext cx="26270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noProof="0">
                <a:solidFill>
                  <a:schemeClr val="accent6"/>
                </a:solidFill>
                <a:latin typeface="+mn-lt"/>
              </a:rPr>
              <a:t>3. BRAND REPUTATION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F40C60AB-EC50-D173-8434-A26F90C22B8C}"/>
              </a:ext>
            </a:extLst>
          </p:cNvPr>
          <p:cNvSpPr txBox="1"/>
          <p:nvPr/>
        </p:nvSpPr>
        <p:spPr>
          <a:xfrm>
            <a:off x="2936695" y="4289812"/>
            <a:ext cx="1133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noProof="0">
                <a:solidFill>
                  <a:schemeClr val="accent6"/>
                </a:solidFill>
                <a:latin typeface="+mj-lt"/>
              </a:rPr>
              <a:t>16%</a:t>
            </a:r>
          </a:p>
        </p:txBody>
      </p:sp>
      <p:sp>
        <p:nvSpPr>
          <p:cNvPr id="35" name="Segnaposto contenuto 14">
            <a:extLst>
              <a:ext uri="{FF2B5EF4-FFF2-40B4-BE49-F238E27FC236}">
                <a16:creationId xmlns:a16="http://schemas.microsoft.com/office/drawing/2014/main" id="{87694A1E-5114-4AE8-D669-CB38CA226A36}"/>
              </a:ext>
            </a:extLst>
          </p:cNvPr>
          <p:cNvSpPr txBox="1">
            <a:spLocks/>
          </p:cNvSpPr>
          <p:nvPr/>
        </p:nvSpPr>
        <p:spPr>
          <a:xfrm>
            <a:off x="1227532" y="1876244"/>
            <a:ext cx="9736933" cy="319374"/>
          </a:xfrm>
          <a:prstGeom prst="rect">
            <a:avLst/>
          </a:prstGeom>
          <a:noFill/>
        </p:spPr>
        <p:txBody>
          <a:bodyPr vert="horz" wrap="square" lIns="72000" tIns="36000" rIns="72000" bIns="36000" rtlCol="0" anchor="t">
            <a:sp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it-IT" sz="1200" kern="1200" dirty="0" smtClean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it-IT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ts val="22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noProof="0"/>
              <a:t>We well know the "standard" C-SUV Premium customer… the Tonale customer has some specificities it’s well worth to know.</a:t>
            </a:r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343A7C2C-A8D2-B495-9DFF-6029B8E2F764}"/>
              </a:ext>
            </a:extLst>
          </p:cNvPr>
          <p:cNvSpPr/>
          <p:nvPr/>
        </p:nvSpPr>
        <p:spPr>
          <a:xfrm>
            <a:off x="6616587" y="2734942"/>
            <a:ext cx="5114166" cy="3471647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A3756B0C-CD04-24F0-88B4-14107194F859}"/>
              </a:ext>
            </a:extLst>
          </p:cNvPr>
          <p:cNvSpPr txBox="1"/>
          <p:nvPr/>
        </p:nvSpPr>
        <p:spPr>
          <a:xfrm>
            <a:off x="7290152" y="2909364"/>
            <a:ext cx="35059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noProof="0">
                <a:solidFill>
                  <a:schemeClr val="accent6"/>
                </a:solidFill>
                <a:latin typeface="+mj-lt"/>
              </a:rPr>
              <a:t>REASON FOR PURCHASE</a:t>
            </a:r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id="{5DCDA8FA-52BF-AF8A-BC47-CAB4B0D7767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1368" y="2884985"/>
            <a:ext cx="431466" cy="437218"/>
          </a:xfrm>
          <a:prstGeom prst="rect">
            <a:avLst/>
          </a:prstGeom>
        </p:spPr>
      </p:pic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2E1E4894-9799-EDA9-F2B7-895D9C8E55B7}"/>
              </a:ext>
            </a:extLst>
          </p:cNvPr>
          <p:cNvSpPr txBox="1"/>
          <p:nvPr/>
        </p:nvSpPr>
        <p:spPr>
          <a:xfrm>
            <a:off x="6958378" y="3431132"/>
            <a:ext cx="3820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noProof="0">
                <a:solidFill>
                  <a:schemeClr val="accent6"/>
                </a:solidFill>
                <a:latin typeface="+mn-lt"/>
              </a:rPr>
              <a:t>1. EXTERIOR STYLING / APPEARANCE</a:t>
            </a: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1ABEA64B-E707-BF9D-F06C-D53D22E51DFA}"/>
              </a:ext>
            </a:extLst>
          </p:cNvPr>
          <p:cNvSpPr txBox="1"/>
          <p:nvPr/>
        </p:nvSpPr>
        <p:spPr>
          <a:xfrm>
            <a:off x="10395628" y="3319743"/>
            <a:ext cx="1133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noProof="0">
                <a:solidFill>
                  <a:schemeClr val="accent1"/>
                </a:solidFill>
                <a:latin typeface="+mj-lt"/>
              </a:rPr>
              <a:t>42%</a:t>
            </a:r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6BA2416F-C727-E045-C0C4-0E9C73C82490}"/>
              </a:ext>
            </a:extLst>
          </p:cNvPr>
          <p:cNvSpPr txBox="1"/>
          <p:nvPr/>
        </p:nvSpPr>
        <p:spPr>
          <a:xfrm>
            <a:off x="6958378" y="4401201"/>
            <a:ext cx="26270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noProof="0">
                <a:solidFill>
                  <a:schemeClr val="accent6"/>
                </a:solidFill>
                <a:latin typeface="+mn-lt"/>
              </a:rPr>
              <a:t>3. BRAND REPUTATION</a:t>
            </a:r>
          </a:p>
        </p:txBody>
      </p:sp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D20BFE4C-BD1D-D6B2-BDBC-AF27F2F73070}"/>
              </a:ext>
            </a:extLst>
          </p:cNvPr>
          <p:cNvSpPr txBox="1"/>
          <p:nvPr/>
        </p:nvSpPr>
        <p:spPr>
          <a:xfrm>
            <a:off x="9092035" y="4289812"/>
            <a:ext cx="1133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noProof="0">
                <a:solidFill>
                  <a:schemeClr val="accent1"/>
                </a:solidFill>
                <a:latin typeface="+mj-lt"/>
              </a:rPr>
              <a:t>17%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4A776C28-4D93-E3B9-59F4-A5D959A0709F}"/>
              </a:ext>
            </a:extLst>
          </p:cNvPr>
          <p:cNvSpPr txBox="1"/>
          <p:nvPr/>
        </p:nvSpPr>
        <p:spPr>
          <a:xfrm>
            <a:off x="6788037" y="5263859"/>
            <a:ext cx="5114166" cy="5027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  <a:spcAft>
                <a:spcPts val="600"/>
              </a:spcAft>
            </a:pPr>
            <a:r>
              <a:rPr lang="en-US" sz="1600" b="1" noProof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Tonale stands out, since its very unique sporty style </a:t>
            </a:r>
            <a:r>
              <a:rPr lang="en-US" sz="1200" noProof="0">
                <a:solidFill>
                  <a:schemeClr val="accent6"/>
                </a:solidFill>
                <a:latin typeface="+mn-lt"/>
              </a:rPr>
              <a:t>assumes a </a:t>
            </a:r>
            <a:r>
              <a:rPr lang="en-US" sz="1600" b="1" noProof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primary role </a:t>
            </a:r>
            <a:r>
              <a:rPr lang="en-US" sz="1200" noProof="0">
                <a:solidFill>
                  <a:schemeClr val="accent6"/>
                </a:solidFill>
                <a:latin typeface="+mn-lt"/>
              </a:rPr>
              <a:t>as a reason for purchasing!</a:t>
            </a:r>
          </a:p>
        </p:txBody>
      </p:sp>
      <p:sp>
        <p:nvSpPr>
          <p:cNvPr id="31" name="TextBox 4">
            <a:extLst>
              <a:ext uri="{FF2B5EF4-FFF2-40B4-BE49-F238E27FC236}">
                <a16:creationId xmlns:a16="http://schemas.microsoft.com/office/drawing/2014/main" id="{AC67F169-0950-7C5C-3AA0-EFA22D8B2CC8}"/>
              </a:ext>
            </a:extLst>
          </p:cNvPr>
          <p:cNvSpPr txBox="1"/>
          <p:nvPr/>
        </p:nvSpPr>
        <p:spPr>
          <a:xfrm>
            <a:off x="461247" y="2346696"/>
            <a:ext cx="5114166" cy="307777"/>
          </a:xfrm>
          <a:prstGeom prst="rect">
            <a:avLst/>
          </a:prstGeom>
          <a:noFill/>
        </p:spPr>
        <p:txBody>
          <a:bodyPr wrap="square" lIns="144000" rIns="144000" rtlCol="0" anchor="ctr">
            <a:spAutoFit/>
          </a:bodyPr>
          <a:lstStyle>
            <a:defPPr>
              <a:defRPr lang="it-IT"/>
            </a:defPPr>
            <a:lvl1pPr>
              <a:defRPr sz="1200">
                <a:solidFill>
                  <a:schemeClr val="accent6"/>
                </a:solidFill>
                <a:latin typeface="+mj-lt"/>
              </a:defRPr>
            </a:lvl1pPr>
          </a:lstStyle>
          <a:p>
            <a:pPr algn="ctr"/>
            <a:r>
              <a:rPr lang="en-US" sz="1400" noProof="0"/>
              <a:t>AVERAGE</a:t>
            </a:r>
          </a:p>
        </p:txBody>
      </p:sp>
      <p:sp>
        <p:nvSpPr>
          <p:cNvPr id="32" name="TextBox 5">
            <a:extLst>
              <a:ext uri="{FF2B5EF4-FFF2-40B4-BE49-F238E27FC236}">
                <a16:creationId xmlns:a16="http://schemas.microsoft.com/office/drawing/2014/main" id="{D4CF30B8-B7BA-B493-F89A-0A58D6F5E736}"/>
              </a:ext>
            </a:extLst>
          </p:cNvPr>
          <p:cNvSpPr txBox="1"/>
          <p:nvPr/>
        </p:nvSpPr>
        <p:spPr>
          <a:xfrm>
            <a:off x="6616588" y="2346696"/>
            <a:ext cx="5114166" cy="307777"/>
          </a:xfrm>
          <a:prstGeom prst="rect">
            <a:avLst/>
          </a:prstGeom>
          <a:noFill/>
        </p:spPr>
        <p:txBody>
          <a:bodyPr wrap="square" lIns="144000" rIns="144000" rtlCol="0" anchor="ctr">
            <a:spAutoFit/>
          </a:bodyPr>
          <a:lstStyle/>
          <a:p>
            <a:pPr algn="ctr"/>
            <a:r>
              <a:rPr lang="en-US" sz="1400" noProof="0">
                <a:solidFill>
                  <a:schemeClr val="accent1"/>
                </a:solidFill>
                <a:latin typeface="+mj-lt"/>
              </a:rPr>
              <a:t>TONALE</a:t>
            </a:r>
          </a:p>
        </p:txBody>
      </p:sp>
      <p:sp>
        <p:nvSpPr>
          <p:cNvPr id="9" name="CasellaDiTesto 7">
            <a:extLst>
              <a:ext uri="{FF2B5EF4-FFF2-40B4-BE49-F238E27FC236}">
                <a16:creationId xmlns:a16="http://schemas.microsoft.com/office/drawing/2014/main" id="{A43A9AF4-F0E6-B269-DB1B-505D8CF51359}"/>
              </a:ext>
            </a:extLst>
          </p:cNvPr>
          <p:cNvSpPr txBox="1"/>
          <p:nvPr/>
        </p:nvSpPr>
        <p:spPr>
          <a:xfrm>
            <a:off x="6958378" y="3952619"/>
            <a:ext cx="26270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accent6"/>
                </a:solidFill>
                <a:latin typeface="+mn-lt"/>
              </a:rPr>
              <a:t>2</a:t>
            </a:r>
            <a:r>
              <a:rPr lang="en-US" sz="1400" noProof="0">
                <a:solidFill>
                  <a:schemeClr val="accent6"/>
                </a:solidFill>
                <a:latin typeface="+mn-lt"/>
              </a:rPr>
              <a:t>. MODEL / MAKE LOYALTY</a:t>
            </a:r>
          </a:p>
        </p:txBody>
      </p:sp>
      <p:sp>
        <p:nvSpPr>
          <p:cNvPr id="10" name="CasellaDiTesto 13">
            <a:extLst>
              <a:ext uri="{FF2B5EF4-FFF2-40B4-BE49-F238E27FC236}">
                <a16:creationId xmlns:a16="http://schemas.microsoft.com/office/drawing/2014/main" id="{F32C5B86-612D-4FB8-069F-E98EB8971C0A}"/>
              </a:ext>
            </a:extLst>
          </p:cNvPr>
          <p:cNvSpPr txBox="1"/>
          <p:nvPr/>
        </p:nvSpPr>
        <p:spPr>
          <a:xfrm>
            <a:off x="9415885" y="3841230"/>
            <a:ext cx="1133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noProof="0">
                <a:solidFill>
                  <a:schemeClr val="accent1"/>
                </a:solidFill>
                <a:latin typeface="+mj-lt"/>
              </a:rPr>
              <a:t>26%</a:t>
            </a:r>
          </a:p>
        </p:txBody>
      </p:sp>
      <p:sp>
        <p:nvSpPr>
          <p:cNvPr id="20" name="CasellaDiTesto 29">
            <a:extLst>
              <a:ext uri="{FF2B5EF4-FFF2-40B4-BE49-F238E27FC236}">
                <a16:creationId xmlns:a16="http://schemas.microsoft.com/office/drawing/2014/main" id="{1421AACD-3595-EE3D-94B2-3A24A0A1DFBB}"/>
              </a:ext>
            </a:extLst>
          </p:cNvPr>
          <p:cNvSpPr txBox="1"/>
          <p:nvPr/>
        </p:nvSpPr>
        <p:spPr>
          <a:xfrm>
            <a:off x="461247" y="5273821"/>
            <a:ext cx="5114166" cy="691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  <a:spcAft>
                <a:spcPts val="600"/>
              </a:spcAft>
            </a:pPr>
            <a:r>
              <a:rPr lang="en-US" sz="1200" noProof="0" dirty="0">
                <a:solidFill>
                  <a:schemeClr val="accent6"/>
                </a:solidFill>
                <a:latin typeface="+mn-lt"/>
              </a:rPr>
              <a:t>Note that style is not a primary reason for purchasing a C-SUV premium. As a result,</a:t>
            </a:r>
            <a:r>
              <a:rPr lang="en-US" sz="1200" dirty="0">
                <a:solidFill>
                  <a:schemeClr val="accent6"/>
                </a:solidFill>
                <a:latin typeface="+mn-lt"/>
              </a:rPr>
              <a:t> the offer in the C-SUV is </a:t>
            </a:r>
            <a:r>
              <a:rPr lang="en-US" sz="1600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wide but boring</a:t>
            </a:r>
            <a:r>
              <a:rPr lang="en-US" sz="1200" dirty="0">
                <a:solidFill>
                  <a:schemeClr val="accent6"/>
                </a:solidFill>
                <a:latin typeface="+mn-lt"/>
              </a:rPr>
              <a:t>, made of cars to go from point A to B without emotion. </a:t>
            </a:r>
            <a:endParaRPr lang="en-US" sz="1200" noProof="0" dirty="0">
              <a:solidFill>
                <a:schemeClr val="accent6"/>
              </a:solidFill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974FC13-50D4-C654-FF17-E1571EF7826D}"/>
              </a:ext>
            </a:extLst>
          </p:cNvPr>
          <p:cNvSpPr txBox="1"/>
          <p:nvPr/>
        </p:nvSpPr>
        <p:spPr>
          <a:xfrm>
            <a:off x="924711" y="5998597"/>
            <a:ext cx="1957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200" i="1" dirty="0"/>
              <a:t>Source: NCBS FY2024 EU5</a:t>
            </a:r>
            <a:endParaRPr lang="en-US" sz="1200" i="1" noProof="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2805638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DESIGN_ID_TEMA DI OFFICE" val="4aR763hd"/>
  <p:tag name="ARTICULATE_DESIGN_ID_PERSONALIZZA STRUTTURA" val="xLuWU3Dd"/>
  <p:tag name="ARTICULATE_SLIDE_THUMBNAIL_REFRESH" val="1"/>
  <p:tag name="ARTICULATE_SLIDE_COUNT" val="55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Personalizza struttura">
  <a:themeElements>
    <a:clrScheme name="ALFA">
      <a:dk1>
        <a:srgbClr val="000000"/>
      </a:dk1>
      <a:lt1>
        <a:sysClr val="window" lastClr="FFFFFF"/>
      </a:lt1>
      <a:dk2>
        <a:srgbClr val="243782"/>
      </a:dk2>
      <a:lt2>
        <a:srgbClr val="EEECE1"/>
      </a:lt2>
      <a:accent1>
        <a:srgbClr val="BA0816"/>
      </a:accent1>
      <a:accent2>
        <a:srgbClr val="E94E24"/>
      </a:accent2>
      <a:accent3>
        <a:srgbClr val="00ADA0"/>
      </a:accent3>
      <a:accent4>
        <a:srgbClr val="F7A600"/>
      </a:accent4>
      <a:accent5>
        <a:srgbClr val="000000"/>
      </a:accent5>
      <a:accent6>
        <a:srgbClr val="000000"/>
      </a:accent6>
      <a:hlink>
        <a:srgbClr val="243782"/>
      </a:hlink>
      <a:folHlink>
        <a:srgbClr val="00B0F0"/>
      </a:folHlink>
    </a:clrScheme>
    <a:fontScheme name="alfa">
      <a:majorFont>
        <a:latin typeface="Sequel 100 Black 45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solidFill>
          <a:srgbClr val="FF0000"/>
        </a:solidFill>
      </a:spPr>
      <a:bodyPr wrap="none" rtlCol="0">
        <a:spAutoFit/>
      </a:bodyPr>
      <a:lstStyle>
        <a:defPPr algn="ctr">
          <a:defRPr sz="1800" noProof="0" dirty="0" smtClean="0">
            <a:solidFill>
              <a:schemeClr val="accent6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0A30D0453DCFF140A02DA75B7251CA94" ma:contentTypeVersion="8" ma:contentTypeDescription="Creare un nuovo documento." ma:contentTypeScope="" ma:versionID="b1ceed0061bc97e1f470bbb92885eb9a">
  <xsd:schema xmlns:xsd="http://www.w3.org/2001/XMLSchema" xmlns:xs="http://www.w3.org/2001/XMLSchema" xmlns:p="http://schemas.microsoft.com/office/2006/metadata/properties" xmlns:ns2="558b349e-6cec-4efa-963e-2de13593909e" targetNamespace="http://schemas.microsoft.com/office/2006/metadata/properties" ma:root="true" ma:fieldsID="537a768437a4d1c69babfb68ed3ffac6" ns2:_="">
    <xsd:import namespace="558b349e-6cec-4efa-963e-2de13593909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8b349e-6cec-4efa-963e-2de13593909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BillingMetadata" ma:index="1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9ABCEC9-D2AE-4810-8F04-8499BDB6CE9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77DEAA5-8E29-48FB-ABB1-B71D12D90E64}">
  <ds:schemaRefs>
    <ds:schemaRef ds:uri="558b349e-6cec-4efa-963e-2de13593909e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E686DAA8-B641-41E6-AC65-62665F940E3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58b349e-6cec-4efa-963e-2de1359390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258</TotalTime>
  <Words>4765</Words>
  <Application>Microsoft Office PowerPoint</Application>
  <PresentationFormat>Widescreen</PresentationFormat>
  <Paragraphs>716</Paragraphs>
  <Slides>55</Slides>
  <Notes>11</Notes>
  <HiddenSlides>0</HiddenSlides>
  <MMClips>1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55</vt:i4>
      </vt:variant>
    </vt:vector>
  </HeadingPairs>
  <TitlesOfParts>
    <vt:vector size="61" baseType="lpstr">
      <vt:lpstr>Aptos</vt:lpstr>
      <vt:lpstr>Arial</vt:lpstr>
      <vt:lpstr>Microsoft Sans Serif</vt:lpstr>
      <vt:lpstr>Sequel 100 Black 45</vt:lpstr>
      <vt:lpstr>Wingdings</vt:lpstr>
      <vt:lpstr>Personalizza struttura</vt:lpstr>
      <vt:lpstr>Presentazione standard di PowerPoint</vt:lpstr>
      <vt:lpstr>Welcome!</vt:lpstr>
      <vt:lpstr>Table of contents </vt:lpstr>
      <vt:lpstr>INTROdUCTION</vt:lpstr>
      <vt:lpstr>AN APPEALING PROFIT POOL</vt:lpstr>
      <vt:lpstr>THE CUSTOMER</vt:lpstr>
      <vt:lpstr>THE CUSTOMER</vt:lpstr>
      <vt:lpstr>THE CUSTOMER</vt:lpstr>
      <vt:lpstr>THE CUSTOMER</vt:lpstr>
      <vt:lpstr>The 4 Tonale pillars</vt:lpstr>
      <vt:lpstr>The 4 Tonale pillars</vt:lpstr>
      <vt:lpstr>A genuine, made in Italy, 100% Alfa Romeo!</vt:lpstr>
      <vt:lpstr>Presentazione standard di PowerPoint</vt:lpstr>
      <vt:lpstr>What’s new</vt:lpstr>
      <vt:lpstr>Presentazione standard di PowerPoint</vt:lpstr>
      <vt:lpstr>Exterior dimensions</vt:lpstr>
      <vt:lpstr>NEW TONALE Exterior dimensions </vt:lpstr>
      <vt:lpstr>Powertrain line-up</vt:lpstr>
      <vt:lpstr>Powertrain line-up – 1.6 Turbo Diesel 130 hp</vt:lpstr>
      <vt:lpstr>Powertrain line-up – 1.5 Ibrida 175 hp</vt:lpstr>
      <vt:lpstr>Powertrain line-up - 1.3 IBRIDA PLUG-IN Q4 270 hp </vt:lpstr>
      <vt:lpstr>Presentazione standard di PowerPoint</vt:lpstr>
      <vt:lpstr>THREE SHIFTINg MODES</vt:lpstr>
      <vt:lpstr>Range evolution</vt:lpstr>
      <vt:lpstr>The new Tonale Range… in a nutshell</vt:lpstr>
      <vt:lpstr>colors</vt:lpstr>
      <vt:lpstr>Presentazione standard di PowerPoint</vt:lpstr>
      <vt:lpstr>More market coverage, more business opportunities</vt:lpstr>
      <vt:lpstr>More market coverage, more business opportunities</vt:lpstr>
      <vt:lpstr>NEW RANGE: Trims, one by one</vt:lpstr>
      <vt:lpstr>Tonale TRIM</vt:lpstr>
      <vt:lpstr>Tonale full contents</vt:lpstr>
      <vt:lpstr>Sprint trim</vt:lpstr>
      <vt:lpstr>Sprint contents  (tonale trim plus..)</vt:lpstr>
      <vt:lpstr>Ti TRIM</vt:lpstr>
      <vt:lpstr>Ti contents  (SPRINT trim plus..) </vt:lpstr>
      <vt:lpstr>Veloce TRIM</vt:lpstr>
      <vt:lpstr>VELOCE contents  (ti trim plus..)  </vt:lpstr>
      <vt:lpstr>Sport Speciale - LAUNCH EDITION range positioning</vt:lpstr>
      <vt:lpstr>Sport Speciale - Launch Edition</vt:lpstr>
      <vt:lpstr>Sport Speciale - Launch Edition contents  (SPRINT trim plus..)  </vt:lpstr>
      <vt:lpstr>Conclusion/1</vt:lpstr>
      <vt:lpstr>Conclusion/2</vt:lpstr>
      <vt:lpstr>TEST OUT</vt:lpstr>
      <vt:lpstr>Instructions for taking the test</vt:lpstr>
      <vt:lpstr>Question 1</vt:lpstr>
      <vt:lpstr>Question 2</vt:lpstr>
      <vt:lpstr>Question 3</vt:lpstr>
      <vt:lpstr>Question 4</vt:lpstr>
      <vt:lpstr>Question 5</vt:lpstr>
      <vt:lpstr>Question 6</vt:lpstr>
      <vt:lpstr>Question 7</vt:lpstr>
      <vt:lpstr>Question 8</vt:lpstr>
      <vt:lpstr>Question 9</vt:lpstr>
      <vt:lpstr>Question 10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Creo Office</dc:creator>
  <cp:lastModifiedBy>Patrizia Gariglio</cp:lastModifiedBy>
  <cp:revision>45</cp:revision>
  <dcterms:created xsi:type="dcterms:W3CDTF">2025-05-12T14:11:55Z</dcterms:created>
  <dcterms:modified xsi:type="dcterms:W3CDTF">2026-06-16T13:19:37Z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0x0101000A30D0453DCFF140A02DA75B7251CA94</vt:lpwstr>
  </property>
  <property fmtid="{D5CDD505-2E9C-101B-9397-08002B2CF9AE}" pid="3" name="ArticulateGUID">
    <vt:lpwstr>609B15AE-754C-4150-B1B0-93C1A45A18AC</vt:lpwstr>
  </property>
  <property fmtid="{D5CDD505-2E9C-101B-9397-08002B2CF9AE}" pid="4" name="ArticulatePath">
    <vt:lpwstr>AR_TONALE_wbt</vt:lpwstr>
  </property>
  <property fmtid="{D5CDD505-2E9C-101B-9397-08002B2CF9AE}" pid="5" name="MSIP_Label_725ca717-11da-4935-b601-f527b9741f2e_Enabled">
    <vt:lpwstr>true</vt:lpwstr>
  </property>
  <property fmtid="{D5CDD505-2E9C-101B-9397-08002B2CF9AE}" pid="6" name="MSIP_Label_725ca717-11da-4935-b601-f527b9741f2e_SetDate">
    <vt:lpwstr>2025-07-24T09:29:33Z</vt:lpwstr>
  </property>
  <property fmtid="{D5CDD505-2E9C-101B-9397-08002B2CF9AE}" pid="7" name="MSIP_Label_725ca717-11da-4935-b601-f527b9741f2e_Method">
    <vt:lpwstr>Privileged</vt:lpwstr>
  </property>
  <property fmtid="{D5CDD505-2E9C-101B-9397-08002B2CF9AE}" pid="8" name="MSIP_Label_725ca717-11da-4935-b601-f527b9741f2e_Name">
    <vt:lpwstr>C2 - Internal</vt:lpwstr>
  </property>
  <property fmtid="{D5CDD505-2E9C-101B-9397-08002B2CF9AE}" pid="9" name="MSIP_Label_725ca717-11da-4935-b601-f527b9741f2e_SiteId">
    <vt:lpwstr>d852d5cd-724c-4128-8812-ffa5db3f8507</vt:lpwstr>
  </property>
  <property fmtid="{D5CDD505-2E9C-101B-9397-08002B2CF9AE}" pid="10" name="MSIP_Label_725ca717-11da-4935-b601-f527b9741f2e_ActionId">
    <vt:lpwstr>9dcb3f4c-3f3c-4487-8008-85f68d7174e4</vt:lpwstr>
  </property>
  <property fmtid="{D5CDD505-2E9C-101B-9397-08002B2CF9AE}" pid="11" name="MSIP_Label_725ca717-11da-4935-b601-f527b9741f2e_ContentBits">
    <vt:lpwstr>0</vt:lpwstr>
  </property>
  <property fmtid="{D5CDD505-2E9C-101B-9397-08002B2CF9AE}" pid="12" name="MSIP_Label_725ca717-11da-4935-b601-f527b9741f2e_Tag">
    <vt:lpwstr>50, 0, 1, 1</vt:lpwstr>
  </property>
</Properties>
</file>