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5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notesSlides/notesSlide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37"/>
  </p:notesMasterIdLst>
  <p:sldIdLst>
    <p:sldId id="257" r:id="rId5"/>
    <p:sldId id="310" r:id="rId6"/>
    <p:sldId id="311" r:id="rId7"/>
    <p:sldId id="318" r:id="rId8"/>
    <p:sldId id="315" r:id="rId9"/>
    <p:sldId id="316" r:id="rId10"/>
    <p:sldId id="317" r:id="rId11"/>
    <p:sldId id="319" r:id="rId12"/>
    <p:sldId id="352" r:id="rId13"/>
    <p:sldId id="329" r:id="rId14"/>
    <p:sldId id="330" r:id="rId15"/>
    <p:sldId id="365" r:id="rId16"/>
    <p:sldId id="326" r:id="rId17"/>
    <p:sldId id="327" r:id="rId18"/>
    <p:sldId id="328" r:id="rId19"/>
    <p:sldId id="331" r:id="rId20"/>
    <p:sldId id="332" r:id="rId21"/>
    <p:sldId id="354" r:id="rId22"/>
    <p:sldId id="363" r:id="rId23"/>
    <p:sldId id="336" r:id="rId24"/>
    <p:sldId id="338" r:id="rId25"/>
    <p:sldId id="339" r:id="rId26"/>
    <p:sldId id="341" r:id="rId27"/>
    <p:sldId id="342" r:id="rId28"/>
    <p:sldId id="344" r:id="rId29"/>
    <p:sldId id="345" r:id="rId30"/>
    <p:sldId id="347" r:id="rId31"/>
    <p:sldId id="348" r:id="rId32"/>
    <p:sldId id="351" r:id="rId33"/>
    <p:sldId id="349" r:id="rId34"/>
    <p:sldId id="353" r:id="rId35"/>
    <p:sldId id="358" r:id="rId36"/>
  </p:sldIdLst>
  <p:sldSz cx="12192000" cy="6858000"/>
  <p:notesSz cx="6858000" cy="9144000"/>
  <p:custDataLst>
    <p:tags r:id="rId38"/>
  </p:custDataLst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902" userDrawn="1">
          <p15:clr>
            <a:srgbClr val="A4A3A4"/>
          </p15:clr>
        </p15:guide>
        <p15:guide id="3" orient="horz" pos="1389" userDrawn="1">
          <p15:clr>
            <a:srgbClr val="A4A3A4"/>
          </p15:clr>
        </p15:guide>
        <p15:guide id="4" orient="horz" pos="2069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778" userDrawn="1">
          <p15:clr>
            <a:srgbClr val="A4A3A4"/>
          </p15:clr>
        </p15:guide>
        <p15:guide id="9" pos="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372E0A-6D26-4FB5-0110-F253A0F80F17}" name="IRENE GENTINI" initials="IG" userId="S::f56914b@inetpsa.com::3ad402de-42fa-4866-bdfe-eb382b3762ad" providerId="AD"/>
  <p188:author id="{88B5911B-D9DB-9BEC-620F-3E5EAD5F734E}" name="Creostudios - Ylenia" initials="C-Y" userId="Creostudios - Ylenia" providerId="None"/>
  <p188:author id="{AE8C3A62-750C-2475-8AB2-3140C891765D}" name="Creo Office" initials="CO" userId="4a9c8978da078759" providerId="Windows Live"/>
  <p188:author id="{803D3B69-FE29-9848-E34E-BBB9F2049212}" name="John Murnane" initials="JM" userId="5b4709fea20849fe" providerId="Windows Live"/>
  <p188:author id="{DC5341D8-42C3-BAB4-F482-11672512AFDA}" name="SERENA CHIONETTI" initials="SC" userId="S::U074606@inetpsa.com::e43aa719-d1a5-4017-86ca-0537c26f2c8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0816"/>
    <a:srgbClr val="000000"/>
    <a:srgbClr val="8E8E8E"/>
    <a:srgbClr val="3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6966"/>
  </p:normalViewPr>
  <p:slideViewPr>
    <p:cSldViewPr snapToGrid="0">
      <p:cViewPr>
        <p:scale>
          <a:sx n="100" d="100"/>
          <a:sy n="100" d="100"/>
        </p:scale>
        <p:origin x="942" y="492"/>
      </p:cViewPr>
      <p:guideLst>
        <p:guide orient="horz" pos="1706"/>
        <p:guide pos="6902"/>
        <p:guide orient="horz" pos="1389"/>
        <p:guide orient="horz" pos="2069"/>
        <p:guide orient="horz" pos="4042"/>
        <p:guide pos="3840"/>
        <p:guide pos="7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93FC19C6-64FC-42B5-B9EB-2D58BB207B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B7A68B1-D459-D1DF-02C0-FB29F4A162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0B37227-2503-8E40-BB2D-0C91B8BF85C2}" type="datetimeFigureOut">
              <a:rPr lang="it-IT"/>
              <a:pPr>
                <a:defRPr/>
              </a:pPr>
              <a:t>01/08/2025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CDD5BCA9-78F6-E7D4-8117-60D7A458D0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E77FC338-C911-FA7B-2D16-D5B25FAD61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86DA442-D6F7-AD47-EE7E-83B768D4F8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80F4374-11C9-5C7F-8C1E-5ADB5BD7EC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C2D649B-7F22-764C-A66A-B8050A5EA9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egnaposto immagine diapositiva 1">
            <a:extLst>
              <a:ext uri="{FF2B5EF4-FFF2-40B4-BE49-F238E27FC236}">
                <a16:creationId xmlns:a16="http://schemas.microsoft.com/office/drawing/2014/main" id="{A2E8B61B-BB6D-9277-8BC8-EEEE567E8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6" name="Segnaposto note 2">
            <a:extLst>
              <a:ext uri="{FF2B5EF4-FFF2-40B4-BE49-F238E27FC236}">
                <a16:creationId xmlns:a16="http://schemas.microsoft.com/office/drawing/2014/main" id="{80CF69D4-E396-BE5A-E091-05F60C640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6147" name="Segnaposto numero diapositiva 3">
            <a:extLst>
              <a:ext uri="{FF2B5EF4-FFF2-40B4-BE49-F238E27FC236}">
                <a16:creationId xmlns:a16="http://schemas.microsoft.com/office/drawing/2014/main" id="{96A538C5-E66C-63BB-A9BA-5FFF70C6A2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060B15-EC3A-FA44-8314-240FAA3EE1B8}" type="slidenum">
              <a:rPr lang="it-IT" altLang="it-I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CARD - SCOPRIRE UNA PER VOLTA LE FIGURE IN ANIMAZIONE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5656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Animazione compare </a:t>
            </a:r>
            <a:r>
              <a:rPr lang="it-IT" err="1"/>
              <a:t>img</a:t>
            </a:r>
            <a:r>
              <a:rPr lang="it-IT"/>
              <a:t> bianca vecchia e poi la rossa con scritto NEW TONALE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0117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F2531-7ACE-E106-ED5C-A4370EF57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2FE1A8-2613-E398-64D5-4BABA0226F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349E1C-10D2-7F78-5049-6CCA167224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Animare</a:t>
            </a:r>
            <a:r>
              <a:rPr lang="en-US" sz="1200" b="0" noProof="0">
                <a:solidFill>
                  <a:schemeClr val="accent6"/>
                </a:solidFill>
                <a:highlight>
                  <a:srgbClr val="FFFF00"/>
                </a:highlight>
              </a:rPr>
              <a:t> : </a:t>
            </a:r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una</a:t>
            </a:r>
            <a:r>
              <a:rPr lang="en-US" sz="1200" b="0" noProof="0">
                <a:solidFill>
                  <a:schemeClr val="accent6"/>
                </a:solidFill>
                <a:highlight>
                  <a:srgbClr val="FFFF00"/>
                </a:highlight>
              </a:rPr>
              <a:t> per </a:t>
            </a:r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una</a:t>
            </a: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7C5D9F7-FEA4-7A11-1496-94D7AA732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168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8612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6DC4A-0B6A-7824-96A6-F5F52D275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D791D04-F3EF-D44C-20ED-B01227ECD7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AF21B87-8251-1C95-A1AC-DF61B9973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err="1">
                <a:solidFill>
                  <a:srgbClr val="FF0000"/>
                </a:solidFill>
              </a:rPr>
              <a:t>Animazione</a:t>
            </a:r>
            <a:r>
              <a:rPr lang="en-US" i="1">
                <a:solidFill>
                  <a:srgbClr val="FF0000"/>
                </a:solidFill>
              </a:rPr>
              <a:t>: </a:t>
            </a:r>
            <a:r>
              <a:rPr lang="en-US" i="1" err="1">
                <a:solidFill>
                  <a:srgbClr val="FF0000"/>
                </a:solidFill>
              </a:rPr>
              <a:t>alla</a:t>
            </a:r>
            <a:r>
              <a:rPr lang="en-US" i="1">
                <a:solidFill>
                  <a:srgbClr val="FF0000"/>
                </a:solidFill>
              </a:rPr>
              <a:t> </a:t>
            </a:r>
            <a:r>
              <a:rPr lang="en-US" i="1" err="1">
                <a:solidFill>
                  <a:srgbClr val="FF0000"/>
                </a:solidFill>
              </a:rPr>
              <a:t>vecchia</a:t>
            </a:r>
            <a:r>
              <a:rPr lang="en-US" i="1">
                <a:solidFill>
                  <a:srgbClr val="FF0000"/>
                </a:solidFill>
              </a:rPr>
              <a:t> gamma ‘25 </a:t>
            </a:r>
            <a:r>
              <a:rPr lang="en-US" i="1" err="1">
                <a:solidFill>
                  <a:srgbClr val="FF0000"/>
                </a:solidFill>
              </a:rPr>
              <a:t>si</a:t>
            </a:r>
            <a:r>
              <a:rPr lang="en-US" i="1">
                <a:solidFill>
                  <a:srgbClr val="FF0000"/>
                </a:solidFill>
              </a:rPr>
              <a:t> </a:t>
            </a:r>
            <a:r>
              <a:rPr lang="en-US" i="1" err="1">
                <a:solidFill>
                  <a:srgbClr val="FF0000"/>
                </a:solidFill>
              </a:rPr>
              <a:t>aggiungono</a:t>
            </a:r>
            <a:r>
              <a:rPr lang="en-US" i="1">
                <a:solidFill>
                  <a:srgbClr val="FF0000"/>
                </a:solidFill>
              </a:rPr>
              <a:t> I due </a:t>
            </a:r>
            <a:r>
              <a:rPr lang="en-US" i="1" err="1">
                <a:solidFill>
                  <a:srgbClr val="FF0000"/>
                </a:solidFill>
              </a:rPr>
              <a:t>nuovi</a:t>
            </a:r>
            <a:r>
              <a:rPr lang="en-US" i="1">
                <a:solidFill>
                  <a:srgbClr val="FF0000"/>
                </a:solidFill>
              </a:rPr>
              <a:t> trim </a:t>
            </a:r>
            <a:r>
              <a:rPr lang="en-US" i="1" err="1">
                <a:solidFill>
                  <a:srgbClr val="FF0000"/>
                </a:solidFill>
              </a:rPr>
              <a:t>entrando</a:t>
            </a:r>
            <a:r>
              <a:rPr lang="en-US" i="1">
                <a:solidFill>
                  <a:srgbClr val="FF0000"/>
                </a:solidFill>
              </a:rPr>
              <a:t> da </a:t>
            </a:r>
            <a:r>
              <a:rPr lang="en-US" i="1" err="1">
                <a:solidFill>
                  <a:srgbClr val="FF0000"/>
                </a:solidFill>
              </a:rPr>
              <a:t>destra</a:t>
            </a:r>
            <a:endParaRPr lang="en-US" i="1">
              <a:solidFill>
                <a:srgbClr val="FF0000"/>
              </a:solidFill>
            </a:endParaRPr>
          </a:p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0C9F307-2640-20E8-534F-38EA8468F7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3514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4629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555C1-FCA4-AF84-8FB0-1A777D04F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5B4213-FD54-F3C8-E764-837192CD1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B4ADD8A-EB02-A64B-3A49-DFAFB3DA8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err="1">
                <a:solidFill>
                  <a:srgbClr val="FF0000"/>
                </a:solidFill>
              </a:rPr>
              <a:t>Animazione</a:t>
            </a:r>
            <a:r>
              <a:rPr lang="en-US" i="1" dirty="0">
                <a:solidFill>
                  <a:srgbClr val="FF0000"/>
                </a:solidFill>
              </a:rPr>
              <a:t>: Sport </a:t>
            </a:r>
            <a:r>
              <a:rPr lang="en-US" i="1" dirty="0" err="1">
                <a:solidFill>
                  <a:srgbClr val="FF0000"/>
                </a:solidFill>
              </a:rPr>
              <a:t>Specialeentra</a:t>
            </a:r>
            <a:r>
              <a:rPr lang="en-US" i="1" dirty="0">
                <a:solidFill>
                  <a:srgbClr val="FF0000"/>
                </a:solidFill>
              </a:rPr>
              <a:t> dopo e </a:t>
            </a:r>
            <a:r>
              <a:rPr lang="en-US" i="1" dirty="0" err="1">
                <a:solidFill>
                  <a:srgbClr val="FF0000"/>
                </a:solidFill>
              </a:rPr>
              <a:t>si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colloca</a:t>
            </a:r>
            <a:r>
              <a:rPr lang="en-US" i="1" dirty="0">
                <a:solidFill>
                  <a:srgbClr val="FF0000"/>
                </a:solidFill>
              </a:rPr>
              <a:t> al </a:t>
            </a:r>
            <a:r>
              <a:rPr lang="en-US" i="1" dirty="0" err="1">
                <a:solidFill>
                  <a:srgbClr val="FF0000"/>
                </a:solidFill>
              </a:rPr>
              <a:t>suo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posto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entrando</a:t>
            </a:r>
            <a:r>
              <a:rPr lang="en-US" i="1" dirty="0">
                <a:solidFill>
                  <a:srgbClr val="FF0000"/>
                </a:solidFill>
              </a:rPr>
              <a:t> da </a:t>
            </a:r>
            <a:r>
              <a:rPr lang="en-US" i="1" dirty="0" err="1">
                <a:solidFill>
                  <a:srgbClr val="FF0000"/>
                </a:solidFill>
              </a:rPr>
              <a:t>destra</a:t>
            </a:r>
            <a:endParaRPr lang="en-US" i="1" dirty="0">
              <a:solidFill>
                <a:srgbClr val="FF0000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6890C1-3BAA-8C44-97ED-2F8BE36DC7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8715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4ADDB-4DEB-7308-C42A-9A555418D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7A18284-01F5-3392-8CB6-05FA3CC75B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67D6FF-05E8-A1FA-C0D2-5F92F8E450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Nota per </a:t>
            </a:r>
            <a:r>
              <a:rPr lang="en-US" err="1"/>
              <a:t>sviluppo</a:t>
            </a:r>
            <a:r>
              <a:rPr lang="en-US"/>
              <a:t>: </a:t>
            </a:r>
            <a:r>
              <a:rPr lang="en-US" err="1"/>
              <a:t>pagina</a:t>
            </a:r>
            <a:r>
              <a:rPr lang="en-US"/>
              <a:t> PIVOT</a:t>
            </a:r>
            <a:br>
              <a:rPr lang="en-US"/>
            </a:br>
            <a:r>
              <a:rPr lang="en-US"/>
              <a:t>le </a:t>
            </a:r>
            <a:r>
              <a:rPr lang="en-US" err="1"/>
              <a:t>etichette</a:t>
            </a:r>
            <a:r>
              <a:rPr lang="en-US"/>
              <a:t> </a:t>
            </a:r>
            <a:r>
              <a:rPr lang="en-US" err="1"/>
              <a:t>dei</a:t>
            </a:r>
            <a:r>
              <a:rPr lang="en-US"/>
              <a:t> trim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attivano</a:t>
            </a:r>
            <a:r>
              <a:rPr lang="en-US"/>
              <a:t> in </a:t>
            </a:r>
            <a:r>
              <a:rPr lang="en-US" err="1"/>
              <a:t>ordine</a:t>
            </a:r>
            <a:r>
              <a:rPr lang="en-US"/>
              <a:t>, </a:t>
            </a:r>
            <a:r>
              <a:rPr lang="en-US" err="1"/>
              <a:t>partendo</a:t>
            </a:r>
            <a:r>
              <a:rPr lang="en-US"/>
              <a:t> da Tonale a </a:t>
            </a:r>
            <a:r>
              <a:rPr lang="en-US" err="1"/>
              <a:t>salire</a:t>
            </a:r>
            <a:endParaRPr lang="en-US"/>
          </a:p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D31344E-9627-D7BE-305A-718AD56E50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6757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video" Target="../media/media1.mp4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image" Target="../media/image14.tiff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2.emf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5" Type="http://schemas.openxmlformats.org/officeDocument/2006/relationships/image" Target="../media/image2.emf"/><Relationship Id="rId4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7.gi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9419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Dna rosso ai generativo | Immagine Premium generata dall'IA">
            <a:extLst>
              <a:ext uri="{FF2B5EF4-FFF2-40B4-BE49-F238E27FC236}">
                <a16:creationId xmlns:a16="http://schemas.microsoft.com/office/drawing/2014/main" id="{DC6881EB-BE22-1588-730B-BB16831CDBC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8" r="2968"/>
          <a:stretch/>
        </p:blipFill>
        <p:spPr bwMode="auto">
          <a:xfrm>
            <a:off x="8977745" y="1246909"/>
            <a:ext cx="3214255" cy="56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DBF4700-CCD5-E73B-4B60-FCC6D520CB4F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A52DE557-FB48-B4E8-4F09-D96CAC08D154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502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DAE25AA-12FE-C467-A7F5-6313E5339E6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89D5B762-FFEB-5173-3616-E6F8AB625638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2105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R neon senza logo">
            <a:hlinkClick r:id="" action="ppaction://media"/>
            <a:extLst>
              <a:ext uri="{FF2B5EF4-FFF2-40B4-BE49-F238E27FC236}">
                <a16:creationId xmlns:a16="http://schemas.microsoft.com/office/drawing/2014/main" id="{72A12267-16BD-07A1-A51E-5B7A8A9B809D}"/>
              </a:ext>
            </a:extLst>
          </p:cNvPr>
          <p:cNvPicPr>
            <a:picLocks noChangeAspect="1"/>
          </p:cNvPicPr>
          <p:nvPr userDrawn="1"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" y="1253067"/>
            <a:ext cx="6096000" cy="5604933"/>
          </a:xfrm>
          <a:prstGeom prst="rect">
            <a:avLst/>
          </a:prstGeom>
          <a:effectLst/>
        </p:spPr>
      </p:pic>
      <p:pic>
        <p:nvPicPr>
          <p:cNvPr id="11" name="Immagine 10" descr="Immagine che contiene nero, schermata, oscurità&#10;&#10;Il contenuto generato dall'IA potrebbe non essere corretto.">
            <a:extLst>
              <a:ext uri="{FF2B5EF4-FFF2-40B4-BE49-F238E27FC236}">
                <a16:creationId xmlns:a16="http://schemas.microsoft.com/office/drawing/2014/main" id="{6989D881-191E-89D3-6801-A824867701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tretch>
            <a:fillRect/>
          </a:stretch>
        </p:blipFill>
        <p:spPr>
          <a:xfrm>
            <a:off x="2501894" y="3496379"/>
            <a:ext cx="1092214" cy="111830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257369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0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uppo 17">
            <a:extLst>
              <a:ext uri="{FF2B5EF4-FFF2-40B4-BE49-F238E27FC236}">
                <a16:creationId xmlns:a16="http://schemas.microsoft.com/office/drawing/2014/main" id="{75790C83-3560-38F8-9D92-AEC83C136564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9" name="Connettore 1 11">
              <a:extLst>
                <a:ext uri="{FF2B5EF4-FFF2-40B4-BE49-F238E27FC236}">
                  <a16:creationId xmlns:a16="http://schemas.microsoft.com/office/drawing/2014/main" id="{C468FDB0-F668-C7EA-1809-CE6C74537FF1}"/>
                </a:ext>
              </a:extLst>
            </p:cNvPr>
            <p:cNvCxnSpPr>
              <a:cxnSpLocks/>
              <a:stCxn id="20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EDF5ADF-D35A-7F67-25AD-98CD3CFD2C6E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3EDA6E73-E5A3-9E84-48D7-02779759D7E4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C18AFB5-0127-C8A3-A375-CDC3DC30E00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54E5519F-AA12-4F4F-566E-0919DFD6156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068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ettyImages-82652099.jpg" descr="GettyImages-82652099.jpg">
            <a:extLst>
              <a:ext uri="{FF2B5EF4-FFF2-40B4-BE49-F238E27FC236}">
                <a16:creationId xmlns:a16="http://schemas.microsoft.com/office/drawing/2014/main" id="{C2ADF164-2079-AEAA-A2AD-36F302A72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150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EB87630D-44BE-A95A-5A07-AB545AEE9A2F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</a:t>
            </a: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+mn-cs"/>
              </a:rPr>
              <a:t>TONALE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22CB33FB-24D4-9E4C-1159-522C128BDC1B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4943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 descr="Immagine che contiene cappello, Bordeaux, rosso, arte&#10;&#10;Il contenuto generato dall'IA potrebbe non essere corretto.">
            <a:extLst>
              <a:ext uri="{FF2B5EF4-FFF2-40B4-BE49-F238E27FC236}">
                <a16:creationId xmlns:a16="http://schemas.microsoft.com/office/drawing/2014/main" id="{DA49D4FB-D19B-289F-0B49-0B4A2B56A5B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120" y="1495895"/>
            <a:ext cx="7055756" cy="3968862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50D3C1B-CF1D-2E29-4739-74021E67F753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</a:t>
            </a: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+mn-cs"/>
              </a:rPr>
              <a:t>TONALE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6BD4679-0281-8434-4A52-C148EA3674D3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229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4627A644-BACE-4409-9175-55F86DE5E6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 t="11000" b="30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F58F7974-C666-5817-2A3C-446F8ECFFB64}"/>
              </a:ext>
            </a:extLst>
          </p:cNvPr>
          <p:cNvSpPr/>
          <p:nvPr userDrawn="1"/>
        </p:nvSpPr>
        <p:spPr>
          <a:xfrm>
            <a:off x="-1" y="-3412"/>
            <a:ext cx="12192001" cy="292034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99B1A8D-4BDE-1707-61EE-AC0A20F5E01A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1078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A7694B51-7576-9E03-76AE-6B6FF8D88D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4A7CA65-65B8-F373-C56A-555F554C16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40000"/>
          </a:blip>
          <a:srcRect t="8463" b="14945"/>
          <a:stretch>
            <a:fillRect/>
          </a:stretch>
        </p:blipFill>
        <p:spPr bwMode="auto">
          <a:xfrm>
            <a:off x="1437978" y="0"/>
            <a:ext cx="931710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0" name="Immagine 1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97A8F4AE-59B7-3945-F587-ABC5A4BBE7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AC09357-760A-8748-B8D7-BE1A440183DC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1A7F99A2-2261-854E-FAA4-D0FC34140C8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1309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782CCA6-B895-9CCD-431F-0E362E8263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505" t="2051" r="21500" b="2051"/>
          <a:stretch>
            <a:fillRect/>
          </a:stretch>
        </p:blipFill>
        <p:spPr bwMode="auto">
          <a:xfrm>
            <a:off x="-93663" y="-52388"/>
            <a:ext cx="12379326" cy="696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0A17B9A-F8D7-631F-8907-B16D8B8087D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23228" y="1404938"/>
            <a:ext cx="1945543" cy="187166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385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DBE2572-BD44-4789-E1DA-008F40534F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80000" contrast="-40000"/>
            <a:alphaModFix amt="80000"/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58C102A-1692-D1AB-3B6A-20D3C8CD36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1" name="Immagine 10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ADE53C5E-341D-03CC-AE6E-020C3576B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2406B606-338C-4A18-69EC-C0E94165DB0A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3" name="Connettore 1 11">
              <a:extLst>
                <a:ext uri="{FF2B5EF4-FFF2-40B4-BE49-F238E27FC236}">
                  <a16:creationId xmlns:a16="http://schemas.microsoft.com/office/drawing/2014/main" id="{CF577139-ACE5-C0B1-BDF5-849979A8F6AF}"/>
                </a:ext>
              </a:extLst>
            </p:cNvPr>
            <p:cNvCxnSpPr>
              <a:cxnSpLocks/>
              <a:stCxn id="14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51E49732-2E4C-1DDB-ACD7-D7825358632D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F752E54-823D-06BB-45B5-BA3AC173CA59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263A1AC-1325-74C3-5890-F1761C03D4F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96328C26-FDA4-B6C8-8D46-8E9FA1410A92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310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981074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E899CC4A-9B8F-8626-C213-E53C0D695717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6495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100" name="Picture 4" descr="2025 Alfa Romeo Tonale | Alfa Romeo Canada">
            <a:extLst>
              <a:ext uri="{FF2B5EF4-FFF2-40B4-BE49-F238E27FC236}">
                <a16:creationId xmlns:a16="http://schemas.microsoft.com/office/drawing/2014/main" id="{AA7A5516-187F-49A6-C85D-D2B8B8419F4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" r="2951"/>
          <a:stretch>
            <a:fillRect/>
          </a:stretch>
        </p:blipFill>
        <p:spPr bwMode="auto">
          <a:xfrm>
            <a:off x="504824" y="508000"/>
            <a:ext cx="11182352" cy="569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75118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A0E7F7CB-516A-7849-A354-E232DF1FE7AC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38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6" descr="Personalizzazione interni Alcantara: SUV Tonale Alfa Romeo - Alcantara">
            <a:extLst>
              <a:ext uri="{FF2B5EF4-FFF2-40B4-BE49-F238E27FC236}">
                <a16:creationId xmlns:a16="http://schemas.microsoft.com/office/drawing/2014/main" id="{1B7F68E7-0EA5-0FB0-8247-0FF86A1EB99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6" b="11168"/>
          <a:stretch>
            <a:fillRect/>
          </a:stretch>
        </p:blipFill>
        <p:spPr bwMode="auto">
          <a:xfrm>
            <a:off x="504821" y="466725"/>
            <a:ext cx="11182356" cy="57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22003" y="1273582"/>
            <a:ext cx="274246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7F49CD-CEC5-CD28-1E99-C858FF8F3988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470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EA1F23-F883-3D73-C29B-C9359CD01A9D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0E04FAAE-6C93-A71C-C8A6-695EFA847A4F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173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5476B01B-3A7F-7068-C4B8-F3841307956C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4C695093-8005-50D4-1F18-24B8F9E0A3C0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77613670-B9A8-B1AF-ACBC-5C64DC29CD0A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560E24BE-887B-C95D-EB6C-86BAA269196C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2FB11B0-9DA6-51EE-94BC-A3204E41EA05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2" name="Segnaposto numero diapositiva 5">
            <a:extLst>
              <a:ext uri="{FF2B5EF4-FFF2-40B4-BE49-F238E27FC236}">
                <a16:creationId xmlns:a16="http://schemas.microsoft.com/office/drawing/2014/main" id="{C3D91D6F-492A-774E-8E0F-57AC12E59450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72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DDE622E-BD14-7210-D9D8-CA479F4940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53134"/>
            <a:ext cx="6063424" cy="560486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F0B6E75-E40F-C061-7ED0-78B324BDB0D8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5" name="Segnaposto numero diapositiva 5">
            <a:extLst>
              <a:ext uri="{FF2B5EF4-FFF2-40B4-BE49-F238E27FC236}">
                <a16:creationId xmlns:a16="http://schemas.microsoft.com/office/drawing/2014/main" id="{EED86E14-71B0-3DC9-BC16-35DEDB44D1A6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6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B553196-3F92-9B5A-5688-0DDC1BEB4F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4972" r="21149"/>
          <a:stretch/>
        </p:blipFill>
        <p:spPr>
          <a:xfrm>
            <a:off x="-1" y="1257547"/>
            <a:ext cx="6096001" cy="560045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00FEF77-71FE-854A-977D-AC998DDFFA59}"/>
              </a:ext>
            </a:extLst>
          </p:cNvPr>
          <p:cNvSpPr txBox="1"/>
          <p:nvPr userDrawn="1"/>
        </p:nvSpPr>
        <p:spPr>
          <a:xfrm>
            <a:off x="971094" y="554038"/>
            <a:ext cx="640125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 dirty="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4" name="Segnaposto numero diapositiva 5">
            <a:extLst>
              <a:ext uri="{FF2B5EF4-FFF2-40B4-BE49-F238E27FC236}">
                <a16:creationId xmlns:a16="http://schemas.microsoft.com/office/drawing/2014/main" id="{274CB3C3-62B0-6637-C205-330AF6503B0E}"/>
              </a:ext>
            </a:extLst>
          </p:cNvPr>
          <p:cNvSpPr txBox="1">
            <a:spLocks/>
          </p:cNvSpPr>
          <p:nvPr userDrawn="1"/>
        </p:nvSpPr>
        <p:spPr>
          <a:xfrm>
            <a:off x="486284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156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116AD62-7202-0980-7B1E-8182AB30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4741"/>
            <a:ext cx="105156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0A987F-3CAF-2E35-8CBA-8BF58FBF2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5736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699F4B-96AD-DB92-FD69-E1DECC1F1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4274B4-52BF-4BE4-A31A-21EA16AB84C3}" type="slidenum">
              <a:rPr lang="it-IT" smtClean="0"/>
              <a:t>‹N›</a:t>
            </a:fld>
            <a:endParaRPr lang="it-IT"/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322739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6" r:id="rId2"/>
    <p:sldLayoutId id="2147483680" r:id="rId3"/>
    <p:sldLayoutId id="2147483683" r:id="rId4"/>
    <p:sldLayoutId id="2147483685" r:id="rId5"/>
    <p:sldLayoutId id="2147483675" r:id="rId6"/>
    <p:sldLayoutId id="2147483673" r:id="rId7"/>
    <p:sldLayoutId id="2147483670" r:id="rId8"/>
    <p:sldLayoutId id="2147483684" r:id="rId9"/>
    <p:sldLayoutId id="2147483678" r:id="rId10"/>
    <p:sldLayoutId id="2147483679" r:id="rId11"/>
    <p:sldLayoutId id="2147483672" r:id="rId12"/>
    <p:sldLayoutId id="2147483676" r:id="rId13"/>
    <p:sldLayoutId id="2147483677" r:id="rId14"/>
    <p:sldLayoutId id="2147483681" r:id="rId15"/>
    <p:sldLayoutId id="2147483682" r:id="rId16"/>
    <p:sldLayoutId id="2147483674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it-IT" sz="2000" kern="1200" cap="all" spc="300" baseline="0" smtClean="0">
          <a:solidFill>
            <a:schemeClr val="accent6"/>
          </a:solidFill>
          <a:latin typeface="Sequel 100 Black 45" panose="020B0503050000020004" pitchFamily="34" charset="77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it-IT" sz="1200" kern="1200" smtClean="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4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6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Relationship Id="rId6" Type="http://schemas.microsoft.com/office/2007/relationships/hdphoto" Target="../media/hdphoto2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5" Type="http://schemas.openxmlformats.org/officeDocument/2006/relationships/image" Target="../media/image45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D65F3FE-1D20-E3C8-911F-3DB4B1F3DEB0}"/>
              </a:ext>
            </a:extLst>
          </p:cNvPr>
          <p:cNvSpPr txBox="1"/>
          <p:nvPr/>
        </p:nvSpPr>
        <p:spPr>
          <a:xfrm>
            <a:off x="3412142" y="4834289"/>
            <a:ext cx="53677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kern="0" spc="600" noProof="0" dirty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C6D341-19B3-0DA5-69F2-B73402EDC5AE}"/>
              </a:ext>
            </a:extLst>
          </p:cNvPr>
          <p:cNvSpPr txBox="1"/>
          <p:nvPr/>
        </p:nvSpPr>
        <p:spPr>
          <a:xfrm>
            <a:off x="2343993" y="5065600"/>
            <a:ext cx="7504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kern="0" spc="300" noProof="0">
                <a:solidFill>
                  <a:srgbClr val="BA08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 for new business opportunities?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E214C-FA88-7154-66BF-61DA06DC1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163BF84-39E2-EC9C-5EF4-0AB714D3535D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304259B7-98CA-8008-7468-34B33B3D7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Exterior dimensions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080AC9B9-57F0-8AFB-3018-BF2A5DCE8CF0}"/>
              </a:ext>
            </a:extLst>
          </p:cNvPr>
          <p:cNvSpPr txBox="1">
            <a:spLocks/>
          </p:cNvSpPr>
          <p:nvPr/>
        </p:nvSpPr>
        <p:spPr>
          <a:xfrm>
            <a:off x="506170" y="2093872"/>
            <a:ext cx="4932606" cy="360360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It’s well worth underlining New Tonale has </a:t>
            </a:r>
            <a:r>
              <a:rPr lang="en-US" sz="1600" b="1" noProof="0"/>
              <a:t>"the right size"</a:t>
            </a:r>
            <a:r>
              <a:rPr lang="en-US" noProof="0"/>
              <a:t>: </a:t>
            </a:r>
            <a:br>
              <a:rPr lang="en-US" noProof="0"/>
            </a:br>
            <a:r>
              <a:rPr lang="en-US" noProof="0"/>
              <a:t>not too long, not too short, to catch the heart of the C-SUV segment.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Nevertheless, the interior space and </a:t>
            </a:r>
            <a:r>
              <a:rPr lang="en-US" sz="1600" b="1" noProof="0"/>
              <a:t>trunk</a:t>
            </a:r>
            <a:r>
              <a:rPr lang="en-US" noProof="0"/>
              <a:t> sport a </a:t>
            </a:r>
            <a:r>
              <a:rPr lang="en-US" sz="1600" b="1" noProof="0"/>
              <a:t>generous volume</a:t>
            </a:r>
            <a:r>
              <a:rPr lang="en-US" noProof="0"/>
              <a:t>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New Tonale keeps its general dimensions, with just </a:t>
            </a:r>
            <a:r>
              <a:rPr lang="en-US" sz="1600" b="1" noProof="0"/>
              <a:t>2 exceptions</a:t>
            </a:r>
            <a:r>
              <a:rPr lang="en-US" noProof="0"/>
              <a:t>: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endParaRPr lang="en-US" noProof="0"/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Today, indeed…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It’s</a:t>
            </a:r>
            <a:r>
              <a:rPr lang="en-US" sz="1200" noProof="0"/>
              <a:t>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shorter (-6 mm) </a:t>
            </a:r>
            <a:r>
              <a:rPr lang="en-US" sz="1200" noProof="0">
                <a:solidFill>
                  <a:schemeClr val="accent5"/>
                </a:solidFill>
              </a:rPr>
              <a:t>as for both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length </a:t>
            </a:r>
            <a:r>
              <a:rPr lang="en-US" sz="1200" noProof="0">
                <a:solidFill>
                  <a:schemeClr val="accent5"/>
                </a:solidFill>
              </a:rPr>
              <a:t>and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 overhang 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It has a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wider track (+8 mm) </a:t>
            </a:r>
            <a:r>
              <a:rPr lang="en-US" sz="1200" noProof="0">
                <a:solidFill>
                  <a:schemeClr val="accent5"/>
                </a:solidFill>
              </a:rPr>
              <a:t>(as already seen, only for </a:t>
            </a:r>
            <a:br>
              <a:rPr lang="en-US" sz="1200" noProof="0">
                <a:solidFill>
                  <a:schemeClr val="accent5"/>
                </a:solidFill>
              </a:rPr>
            </a:br>
            <a:r>
              <a:rPr lang="en-US" sz="1200" noProof="0">
                <a:solidFill>
                  <a:schemeClr val="accent5"/>
                </a:solidFill>
              </a:rPr>
              <a:t>19” and 20” wheels)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9B96C55F-9ECE-AB59-77EE-5BAD2C581391}"/>
              </a:ext>
            </a:extLst>
          </p:cNvPr>
          <p:cNvGrpSpPr/>
          <p:nvPr/>
        </p:nvGrpSpPr>
        <p:grpSpPr>
          <a:xfrm>
            <a:off x="6115651" y="2981457"/>
            <a:ext cx="5665567" cy="2133599"/>
            <a:chOff x="7501098" y="3025940"/>
            <a:chExt cx="4075700" cy="1534870"/>
          </a:xfrm>
        </p:grpSpPr>
        <p:pic>
          <p:nvPicPr>
            <p:cNvPr id="3" name="Elemento grafico 2">
              <a:extLst>
                <a:ext uri="{FF2B5EF4-FFF2-40B4-BE49-F238E27FC236}">
                  <a16:creationId xmlns:a16="http://schemas.microsoft.com/office/drawing/2014/main" id="{220BCC27-6F43-C72F-3031-8303F1200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501098" y="3025940"/>
              <a:ext cx="4075700" cy="1534870"/>
            </a:xfrm>
            <a:prstGeom prst="rect">
              <a:avLst/>
            </a:prstGeom>
          </p:spPr>
        </p:pic>
        <p:pic>
          <p:nvPicPr>
            <p:cNvPr id="8" name="Elemento grafico 7">
              <a:extLst>
                <a:ext uri="{FF2B5EF4-FFF2-40B4-BE49-F238E27FC236}">
                  <a16:creationId xmlns:a16="http://schemas.microsoft.com/office/drawing/2014/main" id="{8E060B93-049D-667C-AB54-373B9B95A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04470" y="3025940"/>
              <a:ext cx="4007047" cy="1534870"/>
            </a:xfrm>
            <a:prstGeom prst="rect">
              <a:avLst/>
            </a:prstGeom>
          </p:spPr>
        </p:pic>
      </p:grp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66391232-B7EA-4029-470E-284DD734B3C4}"/>
              </a:ext>
            </a:extLst>
          </p:cNvPr>
          <p:cNvCxnSpPr>
            <a:cxnSpLocks/>
          </p:cNvCxnSpPr>
          <p:nvPr/>
        </p:nvCxnSpPr>
        <p:spPr>
          <a:xfrm flipH="1">
            <a:off x="5791200" y="5115056"/>
            <a:ext cx="615953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531DC3CE-75A0-A61D-0E18-12292B839F2F}"/>
              </a:ext>
            </a:extLst>
          </p:cNvPr>
          <p:cNvSpPr/>
          <p:nvPr/>
        </p:nvSpPr>
        <p:spPr>
          <a:xfrm>
            <a:off x="5143569" y="5864229"/>
            <a:ext cx="1923056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 dirty="0">
                <a:latin typeface="+mj-lt"/>
              </a:rPr>
              <a:t>Dimensions</a:t>
            </a:r>
          </a:p>
        </p:txBody>
      </p:sp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7CC16333-8352-8DFF-9AE5-1C2F552ADBCF}"/>
              </a:ext>
            </a:extLst>
          </p:cNvPr>
          <p:cNvCxnSpPr>
            <a:cxnSpLocks/>
          </p:cNvCxnSpPr>
          <p:nvPr/>
        </p:nvCxnSpPr>
        <p:spPr>
          <a:xfrm>
            <a:off x="6120336" y="5282138"/>
            <a:ext cx="5565492" cy="0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62E3B8C-1801-6616-8EBA-6342D5C12138}"/>
              </a:ext>
            </a:extLst>
          </p:cNvPr>
          <p:cNvSpPr txBox="1"/>
          <p:nvPr/>
        </p:nvSpPr>
        <p:spPr>
          <a:xfrm>
            <a:off x="7403704" y="3817423"/>
            <a:ext cx="29987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  <a:latin typeface="+mj-lt"/>
              </a:rPr>
              <a:t>NEW TONALE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B8192-9222-3CBB-EBFE-A75D396EE612}"/>
              </a:ext>
            </a:extLst>
          </p:cNvPr>
          <p:cNvSpPr txBox="1"/>
          <p:nvPr/>
        </p:nvSpPr>
        <p:spPr>
          <a:xfrm>
            <a:off x="10255308" y="2022676"/>
            <a:ext cx="952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noProof="0" dirty="0">
                <a:solidFill>
                  <a:srgbClr val="C00000"/>
                </a:solidFill>
              </a:rPr>
              <a:t>New Tonale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44A732D-7428-A7D4-50C2-7E7198B48081}"/>
              </a:ext>
            </a:extLst>
          </p:cNvPr>
          <p:cNvSpPr/>
          <p:nvPr/>
        </p:nvSpPr>
        <p:spPr>
          <a:xfrm>
            <a:off x="11165863" y="2040185"/>
            <a:ext cx="241979" cy="241979"/>
          </a:xfrm>
          <a:prstGeom prst="ellipse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BE7046-727E-3A9E-9758-D35BCB345E32}"/>
              </a:ext>
            </a:extLst>
          </p:cNvPr>
          <p:cNvSpPr txBox="1"/>
          <p:nvPr/>
        </p:nvSpPr>
        <p:spPr>
          <a:xfrm>
            <a:off x="9922269" y="2402963"/>
            <a:ext cx="1285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noProof="0" dirty="0"/>
              <a:t>Previous Tonale 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B72C193-A860-6D9E-9F53-60B2055B4210}"/>
              </a:ext>
            </a:extLst>
          </p:cNvPr>
          <p:cNvSpPr/>
          <p:nvPr/>
        </p:nvSpPr>
        <p:spPr>
          <a:xfrm>
            <a:off x="11165863" y="2420472"/>
            <a:ext cx="241979" cy="24197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189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6557FF-7E68-F528-1546-3EB475CB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5" y="1077278"/>
            <a:ext cx="4871376" cy="626701"/>
          </a:xfrm>
        </p:spPr>
        <p:txBody>
          <a:bodyPr/>
          <a:lstStyle/>
          <a:p>
            <a:pPr algn="r"/>
            <a:r>
              <a:rPr lang="en-US" noProof="0" dirty="0">
                <a:solidFill>
                  <a:schemeClr val="tx1"/>
                </a:solidFill>
              </a:rPr>
              <a:t>NEW TONALE Exterior dimensions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962807-37B1-70E3-3508-7193667680B7}"/>
              </a:ext>
            </a:extLst>
          </p:cNvPr>
          <p:cNvSpPr txBox="1"/>
          <p:nvPr/>
        </p:nvSpPr>
        <p:spPr>
          <a:xfrm>
            <a:off x="4108523" y="2130694"/>
            <a:ext cx="1314784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b="0" i="0" u="none" strike="noStrike" baseline="0" noProof="0" dirty="0">
                <a:solidFill>
                  <a:schemeClr val="accent6"/>
                </a:solidFill>
                <a:latin typeface="+mj-lt"/>
              </a:rPr>
              <a:t>4522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(-6)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F590459-E5FA-8399-3E38-CE3F21F22ADC}"/>
              </a:ext>
            </a:extLst>
          </p:cNvPr>
          <p:cNvSpPr txBox="1"/>
          <p:nvPr/>
        </p:nvSpPr>
        <p:spPr>
          <a:xfrm>
            <a:off x="3147153" y="2165132"/>
            <a:ext cx="103906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pPr algn="r"/>
            <a:r>
              <a:rPr lang="en-US" sz="1200" b="0" i="0" u="none" strike="noStrike" baseline="0" noProof="0">
                <a:solidFill>
                  <a:schemeClr val="accent6"/>
                </a:solidFill>
                <a:latin typeface="+mn-lt"/>
              </a:rPr>
              <a:t>Length [mm]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EC798F1-28A0-4B23-62EF-9EBEA3DED074}"/>
              </a:ext>
            </a:extLst>
          </p:cNvPr>
          <p:cNvSpPr txBox="1"/>
          <p:nvPr/>
        </p:nvSpPr>
        <p:spPr>
          <a:xfrm>
            <a:off x="4108523" y="2659863"/>
            <a:ext cx="715260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1601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EDF28F8-5629-06FC-8CFC-1EDCFA302FEC}"/>
              </a:ext>
            </a:extLst>
          </p:cNvPr>
          <p:cNvSpPr txBox="1"/>
          <p:nvPr/>
        </p:nvSpPr>
        <p:spPr>
          <a:xfrm>
            <a:off x="3172801" y="2684776"/>
            <a:ext cx="1013418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Height [mm]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CEDCE75-61C3-BB1B-FB68-0039AE8A9D5A}"/>
              </a:ext>
            </a:extLst>
          </p:cNvPr>
          <p:cNvSpPr txBox="1"/>
          <p:nvPr/>
        </p:nvSpPr>
        <p:spPr>
          <a:xfrm>
            <a:off x="4108523" y="3189032"/>
            <a:ext cx="700833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1841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0703D8F-6751-7CE2-1357-820E4E079E6A}"/>
              </a:ext>
            </a:extLst>
          </p:cNvPr>
          <p:cNvSpPr txBox="1"/>
          <p:nvPr/>
        </p:nvSpPr>
        <p:spPr>
          <a:xfrm>
            <a:off x="2393742" y="3213945"/>
            <a:ext cx="1792477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- no mirrors [mm]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9AEC600-7E8C-555E-7376-C722B1930A83}"/>
              </a:ext>
            </a:extLst>
          </p:cNvPr>
          <p:cNvSpPr txBox="1"/>
          <p:nvPr/>
        </p:nvSpPr>
        <p:spPr>
          <a:xfrm>
            <a:off x="4108523" y="3718201"/>
            <a:ext cx="764953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1937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3687502-EB84-A2C4-5B87-5B448F990564}"/>
              </a:ext>
            </a:extLst>
          </p:cNvPr>
          <p:cNvSpPr txBox="1"/>
          <p:nvPr/>
        </p:nvSpPr>
        <p:spPr>
          <a:xfrm>
            <a:off x="1754144" y="3743114"/>
            <a:ext cx="243207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– with mirrors folded [mm]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4937223-2609-0F47-3543-282BB532CC82}"/>
              </a:ext>
            </a:extLst>
          </p:cNvPr>
          <p:cNvSpPr txBox="1"/>
          <p:nvPr/>
        </p:nvSpPr>
        <p:spPr>
          <a:xfrm>
            <a:off x="4108523" y="4247370"/>
            <a:ext cx="859531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2082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55B1D89-B58A-B64C-D330-C4AE83D285B4}"/>
              </a:ext>
            </a:extLst>
          </p:cNvPr>
          <p:cNvSpPr txBox="1"/>
          <p:nvPr/>
        </p:nvSpPr>
        <p:spPr>
          <a:xfrm>
            <a:off x="2247869" y="4272283"/>
            <a:ext cx="1938351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- with mirrors [mm]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F3CCE21-8679-84E2-4B9E-EC0222BCD5FA}"/>
              </a:ext>
            </a:extLst>
          </p:cNvPr>
          <p:cNvSpPr txBox="1"/>
          <p:nvPr/>
        </p:nvSpPr>
        <p:spPr>
          <a:xfrm>
            <a:off x="4092915" y="4776537"/>
            <a:ext cx="853119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>
              <a:defRPr sz="1600" b="0" i="0" u="none" strike="noStrik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>
                <a:solidFill>
                  <a:schemeClr val="accent6"/>
                </a:solidFill>
              </a:rPr>
              <a:t>2636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D9E968E-8AAA-ACA8-3200-7BB5000C10A0}"/>
              </a:ext>
            </a:extLst>
          </p:cNvPr>
          <p:cNvSpPr txBox="1"/>
          <p:nvPr/>
        </p:nvSpPr>
        <p:spPr>
          <a:xfrm>
            <a:off x="2826974" y="4801450"/>
            <a:ext cx="133722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Wheelbase [mm]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85A0C6DB-F0B8-FD0D-03F3-86CB33E16316}"/>
              </a:ext>
            </a:extLst>
          </p:cNvPr>
          <p:cNvSpPr txBox="1"/>
          <p:nvPr/>
        </p:nvSpPr>
        <p:spPr>
          <a:xfrm>
            <a:off x="8159201" y="2130694"/>
            <a:ext cx="1157689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>
                <a:solidFill>
                  <a:schemeClr val="accent6"/>
                </a:solidFill>
                <a:latin typeface="+mj-lt"/>
              </a:rPr>
              <a:t>945</a:t>
            </a:r>
            <a:r>
              <a:rPr lang="en-US" sz="1600" b="0" i="0" u="none" strike="noStrike" baseline="0" noProof="0">
                <a:solidFill>
                  <a:schemeClr val="accent1"/>
                </a:solidFill>
                <a:latin typeface="+mj-lt"/>
              </a:rPr>
              <a:t> (-6)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358D8C4-7696-9813-4FC3-0FE1D3987F58}"/>
              </a:ext>
            </a:extLst>
          </p:cNvPr>
          <p:cNvSpPr txBox="1"/>
          <p:nvPr/>
        </p:nvSpPr>
        <p:spPr>
          <a:xfrm>
            <a:off x="6582278" y="2165132"/>
            <a:ext cx="1654620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Front overhang [mm] 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CC92477-2E23-482B-F900-D0C2FFD87DBA}"/>
              </a:ext>
            </a:extLst>
          </p:cNvPr>
          <p:cNvSpPr txBox="1"/>
          <p:nvPr/>
        </p:nvSpPr>
        <p:spPr>
          <a:xfrm>
            <a:off x="8159201" y="2659863"/>
            <a:ext cx="609462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941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B05585D-6BFC-C1AE-9E3A-894F5A619C6D}"/>
              </a:ext>
            </a:extLst>
          </p:cNvPr>
          <p:cNvSpPr txBox="1"/>
          <p:nvPr/>
        </p:nvSpPr>
        <p:spPr>
          <a:xfrm>
            <a:off x="6609529" y="2684776"/>
            <a:ext cx="1627369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Rear overhang [mm] 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88BE069-5E5D-43D3-8E8C-0B8A80424865}"/>
              </a:ext>
            </a:extLst>
          </p:cNvPr>
          <p:cNvSpPr txBox="1"/>
          <p:nvPr/>
        </p:nvSpPr>
        <p:spPr>
          <a:xfrm>
            <a:off x="8159201" y="3189032"/>
            <a:ext cx="2345514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1589*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(+8) </a:t>
            </a:r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/ 1581**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4FEA12B-B3B0-9496-CDE9-9B541FA6AC41}"/>
              </a:ext>
            </a:extLst>
          </p:cNvPr>
          <p:cNvSpPr txBox="1"/>
          <p:nvPr/>
        </p:nvSpPr>
        <p:spPr>
          <a:xfrm>
            <a:off x="6886849" y="3213945"/>
            <a:ext cx="1350049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Front track [mm] 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7BFCEC9-1558-A1BB-231C-4E04D242828C}"/>
              </a:ext>
            </a:extLst>
          </p:cNvPr>
          <p:cNvSpPr txBox="1"/>
          <p:nvPr/>
        </p:nvSpPr>
        <p:spPr>
          <a:xfrm>
            <a:off x="8159201" y="3718201"/>
            <a:ext cx="2432076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1588*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(+8) </a:t>
            </a:r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/ 1580**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8947C06-CF9A-8690-6016-E1D7ABA9AD35}"/>
              </a:ext>
            </a:extLst>
          </p:cNvPr>
          <p:cNvSpPr txBox="1"/>
          <p:nvPr/>
        </p:nvSpPr>
        <p:spPr>
          <a:xfrm>
            <a:off x="6914100" y="3743114"/>
            <a:ext cx="1322798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Rear track [mm] 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96226F8-698D-0183-C915-2B466C780CA7}"/>
              </a:ext>
            </a:extLst>
          </p:cNvPr>
          <p:cNvSpPr txBox="1"/>
          <p:nvPr/>
        </p:nvSpPr>
        <p:spPr>
          <a:xfrm>
            <a:off x="8159202" y="4268524"/>
            <a:ext cx="3280324" cy="492443"/>
          </a:xfrm>
          <a:prstGeom prst="rect">
            <a:avLst/>
          </a:prstGeom>
          <a:noFill/>
        </p:spPr>
        <p:txBody>
          <a:bodyPr wrap="square" tIns="0" bIns="0">
            <a:spAutoFit/>
          </a:bodyPr>
          <a:lstStyle/>
          <a:p>
            <a:r>
              <a:rPr lang="en-US" sz="1600" noProof="0" dirty="0">
                <a:latin typeface="+mj-lt"/>
              </a:rPr>
              <a:t>Diesel/</a:t>
            </a:r>
            <a:r>
              <a:rPr lang="en-US" sz="1600" noProof="0" dirty="0" err="1">
                <a:latin typeface="+mj-lt"/>
              </a:rPr>
              <a:t>Ibrida</a:t>
            </a:r>
            <a:r>
              <a:rPr lang="en-US" sz="1600" noProof="0" dirty="0">
                <a:latin typeface="+mj-lt"/>
              </a:rPr>
              <a:t> 500 – 1550 Plugin 385 - 1430</a:t>
            </a:r>
            <a:r>
              <a:rPr lang="en-US" sz="1600" b="0" i="0" u="none" strike="noStrike" baseline="0" noProof="0" dirty="0">
                <a:latin typeface="+mj-lt"/>
              </a:rPr>
              <a:t>	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BE8BD34F-5404-9CA9-5FC8-05179DB56AFC}"/>
              </a:ext>
            </a:extLst>
          </p:cNvPr>
          <p:cNvSpPr txBox="1"/>
          <p:nvPr/>
        </p:nvSpPr>
        <p:spPr>
          <a:xfrm>
            <a:off x="7211554" y="4293437"/>
            <a:ext cx="1025344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Trunk [liters]</a:t>
            </a:r>
          </a:p>
        </p:txBody>
      </p: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1536B9DF-BD58-A5DE-6D42-A208BD1C2DCC}"/>
              </a:ext>
            </a:extLst>
          </p:cNvPr>
          <p:cNvGrpSpPr/>
          <p:nvPr/>
        </p:nvGrpSpPr>
        <p:grpSpPr>
          <a:xfrm>
            <a:off x="834099" y="2518389"/>
            <a:ext cx="4679279" cy="2116676"/>
            <a:chOff x="834099" y="2518389"/>
            <a:chExt cx="10523802" cy="2116676"/>
          </a:xfrm>
        </p:grpSpPr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BC3A7DE5-7BB2-2D8C-5D0E-BB0BF8185947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105896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0AE79881-44D4-655F-1284-3C6079699885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576727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FE462052-DE82-A5D3-78CE-C8A62BFD3993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04755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diritto 38">
              <a:extLst>
                <a:ext uri="{FF2B5EF4-FFF2-40B4-BE49-F238E27FC236}">
                  <a16:creationId xmlns:a16="http://schemas.microsoft.com/office/drawing/2014/main" id="{9AFF2C6B-B836-EAC9-DD76-60C65F591A26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2518389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0AF7A964-5217-E3FF-9DF5-893E7C020FAF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635065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o 42">
            <a:extLst>
              <a:ext uri="{FF2B5EF4-FFF2-40B4-BE49-F238E27FC236}">
                <a16:creationId xmlns:a16="http://schemas.microsoft.com/office/drawing/2014/main" id="{53B032D9-F2DE-F52E-AB73-E4AD6D59E3B9}"/>
              </a:ext>
            </a:extLst>
          </p:cNvPr>
          <p:cNvGrpSpPr/>
          <p:nvPr/>
        </p:nvGrpSpPr>
        <p:grpSpPr>
          <a:xfrm>
            <a:off x="6000536" y="2518389"/>
            <a:ext cx="5305639" cy="2381309"/>
            <a:chOff x="834099" y="2518389"/>
            <a:chExt cx="10523802" cy="2381309"/>
          </a:xfrm>
        </p:grpSpPr>
        <p:cxnSp>
          <p:nvCxnSpPr>
            <p:cNvPr id="44" name="Connettore diritto 43">
              <a:extLst>
                <a:ext uri="{FF2B5EF4-FFF2-40B4-BE49-F238E27FC236}">
                  <a16:creationId xmlns:a16="http://schemas.microsoft.com/office/drawing/2014/main" id="{68A860D7-929D-7013-3BA9-E8DD25EC6D7B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105896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AD779BA2-C55B-6530-97AD-24C05D441FD3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576727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diritto 45">
              <a:extLst>
                <a:ext uri="{FF2B5EF4-FFF2-40B4-BE49-F238E27FC236}">
                  <a16:creationId xmlns:a16="http://schemas.microsoft.com/office/drawing/2014/main" id="{1EB2B905-27BC-D26E-58C3-C0E0996A17FC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04755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3542411C-F58A-8CBF-3208-F90AEE0A6967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2518389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diritto 47">
              <a:extLst>
                <a:ext uri="{FF2B5EF4-FFF2-40B4-BE49-F238E27FC236}">
                  <a16:creationId xmlns:a16="http://schemas.microsoft.com/office/drawing/2014/main" id="{241353AC-EE38-BE68-B040-8ABF7946997E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89969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0FE52BE6-38B3-8753-6CC7-67603D0EBC9F}"/>
              </a:ext>
            </a:extLst>
          </p:cNvPr>
          <p:cNvCxnSpPr>
            <a:cxnSpLocks/>
          </p:cNvCxnSpPr>
          <p:nvPr/>
        </p:nvCxnSpPr>
        <p:spPr>
          <a:xfrm>
            <a:off x="5762625" y="1077278"/>
            <a:ext cx="0" cy="48186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F1D53C86-727E-B930-0934-C7149DD8C844}"/>
              </a:ext>
            </a:extLst>
          </p:cNvPr>
          <p:cNvSpPr txBox="1"/>
          <p:nvPr/>
        </p:nvSpPr>
        <p:spPr>
          <a:xfrm>
            <a:off x="6096000" y="5554768"/>
            <a:ext cx="52101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noProof="0" dirty="0">
                <a:latin typeface="+mn-lt"/>
              </a:rPr>
              <a:t>*with 19" and </a:t>
            </a:r>
            <a:r>
              <a:rPr lang="en-US" sz="1200" i="1" dirty="0">
                <a:latin typeface="+mn-lt"/>
              </a:rPr>
              <a:t>20</a:t>
            </a:r>
            <a:r>
              <a:rPr lang="en-US" sz="1200" i="1" noProof="0" dirty="0">
                <a:latin typeface="+mn-lt"/>
              </a:rPr>
              <a:t>" wheels</a:t>
            </a:r>
          </a:p>
          <a:p>
            <a:pPr algn="r"/>
            <a:r>
              <a:rPr lang="en-US" sz="1200" i="1" dirty="0">
                <a:latin typeface="+mn-lt"/>
              </a:rPr>
              <a:t>** </a:t>
            </a:r>
            <a:r>
              <a:rPr lang="en-US" sz="1200" i="1" dirty="0"/>
              <a:t>with 17" and 18" wheels</a:t>
            </a:r>
            <a:endParaRPr lang="en-US" sz="1200" i="1" noProof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953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2970-B8DF-0CAC-889E-96A09E7A4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B65F540-0F48-3FDD-B203-B50FA95B38D5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DB7D2780-59C6-745D-144A-FF17EB3B9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Powertrain line-up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C75A7C7B-DD07-7762-833F-6FA85FE6619E}"/>
              </a:ext>
            </a:extLst>
          </p:cNvPr>
          <p:cNvSpPr txBox="1">
            <a:spLocks/>
          </p:cNvSpPr>
          <p:nvPr/>
        </p:nvSpPr>
        <p:spPr>
          <a:xfrm>
            <a:off x="506169" y="1946277"/>
            <a:ext cx="11179660" cy="149597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The new Tonale confirms its </a:t>
            </a:r>
            <a:r>
              <a:rPr lang="en-US" sz="1600" b="1" noProof="0"/>
              <a:t>complete choice </a:t>
            </a:r>
            <a:r>
              <a:rPr lang="en-US" noProof="0"/>
              <a:t>of powertrains, giving </a:t>
            </a:r>
            <a:r>
              <a:rPr lang="en-US" sz="1600" b="1" noProof="0"/>
              <a:t>each customer </a:t>
            </a:r>
            <a:r>
              <a:rPr lang="en-US" noProof="0"/>
              <a:t>the chance to get </a:t>
            </a:r>
            <a:r>
              <a:rPr lang="en-US" sz="1600" b="1" noProof="0"/>
              <a:t>"their right engine"</a:t>
            </a:r>
            <a:r>
              <a:rPr lang="en-US" noProof="0"/>
              <a:t>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Moreover, listening customers’ input, </a:t>
            </a:r>
            <a:r>
              <a:rPr lang="en-US" sz="1600" b="1" noProof="0"/>
              <a:t>the 1.5 </a:t>
            </a:r>
            <a:r>
              <a:rPr lang="en-US" sz="1600" b="1" noProof="0" err="1"/>
              <a:t>Ibrida</a:t>
            </a:r>
            <a:r>
              <a:rPr lang="en-US" sz="1600" b="1" noProof="0"/>
              <a:t> features a power (combined) and performance improvement</a:t>
            </a:r>
            <a:r>
              <a:rPr lang="en-US" noProof="0"/>
              <a:t>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The new technical regulation (GTR21*, mandatory from Euro 7) sets clear indications to indicate </a:t>
            </a:r>
            <a:r>
              <a:rPr lang="en-US" sz="1600" b="1" noProof="0"/>
              <a:t>combined power </a:t>
            </a:r>
            <a:r>
              <a:rPr lang="en-US"/>
              <a:t>between internal combustion engine and electric motor.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Let’s deep dive the updated engine range.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7B13BB55-2B96-B1DE-BFF7-7B09E46801F9}"/>
              </a:ext>
            </a:extLst>
          </p:cNvPr>
          <p:cNvSpPr/>
          <p:nvPr/>
        </p:nvSpPr>
        <p:spPr>
          <a:xfrm>
            <a:off x="2390822" y="3575722"/>
            <a:ext cx="2403962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1.6 TURBO</a:t>
            </a:r>
            <a:b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DIESEL 130 hp</a:t>
            </a:r>
            <a:endParaRPr lang="en-US" sz="1600" b="1" noProof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Aft>
                <a:spcPts val="1200"/>
              </a:spcAft>
            </a:pPr>
            <a:endParaRPr lang="en-US" sz="1600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ounded Rectangle 4">
            <a:extLst>
              <a:ext uri="{FF2B5EF4-FFF2-40B4-BE49-F238E27FC236}">
                <a16:creationId xmlns:a16="http://schemas.microsoft.com/office/drawing/2014/main" id="{321334ED-00CD-FAC6-7AEB-6B2CB7F578FA}"/>
              </a:ext>
            </a:extLst>
          </p:cNvPr>
          <p:cNvSpPr/>
          <p:nvPr/>
        </p:nvSpPr>
        <p:spPr>
          <a:xfrm>
            <a:off x="5564333" y="3575723"/>
            <a:ext cx="2403962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1.5 IBRIDA</a:t>
            </a:r>
            <a:b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175 hp</a:t>
            </a:r>
            <a:endParaRPr lang="en-US" sz="1600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408E90E8-4BEC-9DBE-7D17-5DB2EF1AE0E6}"/>
              </a:ext>
            </a:extLst>
          </p:cNvPr>
          <p:cNvSpPr/>
          <p:nvPr/>
        </p:nvSpPr>
        <p:spPr>
          <a:xfrm>
            <a:off x="8750380" y="3575723"/>
            <a:ext cx="2756434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1.3 IBRIDA PLUG-IN</a:t>
            </a:r>
            <a:b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Q4 270 hp</a:t>
            </a:r>
            <a:endParaRPr lang="en-US" sz="1600" noProof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9F3DEB1-DCD2-CCA6-F378-3D3AEC9F9C6E}"/>
              </a:ext>
            </a:extLst>
          </p:cNvPr>
          <p:cNvSpPr txBox="1"/>
          <p:nvPr/>
        </p:nvSpPr>
        <p:spPr>
          <a:xfrm>
            <a:off x="594360" y="4598660"/>
            <a:ext cx="1443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noProof="0">
                <a:solidFill>
                  <a:schemeClr val="accent1"/>
                </a:solidFill>
                <a:latin typeface="+mj-lt"/>
              </a:rPr>
              <a:t>What’s new? </a:t>
            </a: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E2D3147D-A2F5-6A23-DF67-A960E183FB42}"/>
              </a:ext>
            </a:extLst>
          </p:cNvPr>
          <p:cNvSpPr txBox="1"/>
          <p:nvPr/>
        </p:nvSpPr>
        <p:spPr>
          <a:xfrm>
            <a:off x="2038348" y="5768720"/>
            <a:ext cx="275289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High mileage version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73519C60-CFD8-CB2C-64ED-D6C5C170BB42}"/>
              </a:ext>
            </a:extLst>
          </p:cNvPr>
          <p:cNvSpPr txBox="1"/>
          <p:nvPr/>
        </p:nvSpPr>
        <p:spPr>
          <a:xfrm>
            <a:off x="5208320" y="5768720"/>
            <a:ext cx="275997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Perfec</a:t>
            </a:r>
            <a:r>
              <a:rPr lang="en-US" sz="1400" b="1">
                <a:solidFill>
                  <a:schemeClr val="bg1"/>
                </a:solidFill>
              </a:rPr>
              <a:t>t balance between performance &amp; efficiency</a:t>
            </a:r>
            <a:endParaRPr lang="en-US" sz="1400" b="1" noProof="0">
              <a:solidFill>
                <a:schemeClr val="bg1"/>
              </a:solidFill>
            </a:endParaRP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618F66E5-0553-8026-FD54-0BCA4CC1880F}"/>
              </a:ext>
            </a:extLst>
          </p:cNvPr>
          <p:cNvSpPr txBox="1"/>
          <p:nvPr/>
        </p:nvSpPr>
        <p:spPr>
          <a:xfrm>
            <a:off x="8397907" y="5768720"/>
            <a:ext cx="275643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Maximum performance </a:t>
            </a:r>
            <a:br>
              <a:rPr lang="en-US" sz="1400" b="1" noProof="0">
                <a:solidFill>
                  <a:schemeClr val="bg1"/>
                </a:solidFill>
              </a:rPr>
            </a:br>
            <a:r>
              <a:rPr lang="en-US" sz="1400" b="1" noProof="0">
                <a:solidFill>
                  <a:schemeClr val="bg1"/>
                </a:solidFill>
              </a:rPr>
              <a:t>&amp; efficiency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0985D4A-4785-3AED-94CF-421B8A37BABA}"/>
              </a:ext>
            </a:extLst>
          </p:cNvPr>
          <p:cNvSpPr txBox="1"/>
          <p:nvPr/>
        </p:nvSpPr>
        <p:spPr>
          <a:xfrm>
            <a:off x="594360" y="5876442"/>
            <a:ext cx="144398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  <a:lvl1pPr algn="ctr">
              <a:defRPr sz="1400"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l"/>
            <a:r>
              <a:rPr lang="en-US" sz="1800" noProof="0">
                <a:solidFill>
                  <a:schemeClr val="accent6"/>
                </a:solidFill>
              </a:rPr>
              <a:t>Mission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4422BBBB-962C-6C4F-B1E1-BBC6437ED51A}"/>
              </a:ext>
            </a:extLst>
          </p:cNvPr>
          <p:cNvSpPr/>
          <p:nvPr/>
        </p:nvSpPr>
        <p:spPr>
          <a:xfrm>
            <a:off x="2038349" y="4175408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b="1" noProof="0"/>
              <a:t>No change </a:t>
            </a:r>
            <a:r>
              <a:rPr lang="en-US" sz="1200" noProof="0"/>
              <a:t>with respect to the previous Euro 6E homologation</a:t>
            </a:r>
          </a:p>
          <a:p>
            <a:pPr algn="ctr">
              <a:spcAft>
                <a:spcPts val="600"/>
              </a:spcAft>
            </a:pPr>
            <a:endParaRPr lang="en-US" sz="1600" noProof="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07DAC7B4-4C1D-B2B6-CE98-D59D8227F468}"/>
              </a:ext>
            </a:extLst>
          </p:cNvPr>
          <p:cNvSpPr/>
          <p:nvPr/>
        </p:nvSpPr>
        <p:spPr>
          <a:xfrm>
            <a:off x="5211860" y="4175409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/>
              <a:t>Improved declared power </a:t>
            </a:r>
            <a:r>
              <a:rPr lang="en-US" sz="1200" noProof="0"/>
              <a:t>thanks to the combined value (+14hp)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/>
              <a:t>Improved 0-100 </a:t>
            </a:r>
            <a:r>
              <a:rPr lang="en-US" sz="1200" noProof="0"/>
              <a:t>km/h value </a:t>
            </a:r>
            <a:br>
              <a:rPr lang="en-US" sz="1200" noProof="0"/>
            </a:br>
            <a:r>
              <a:rPr lang="en-US" sz="1200" noProof="0"/>
              <a:t>(-0.3 s)</a:t>
            </a:r>
            <a:endParaRPr lang="en-US" sz="1600" noProof="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6C29BFE6-5444-2CA6-2C35-824BCDADAD79}"/>
              </a:ext>
            </a:extLst>
          </p:cNvPr>
          <p:cNvSpPr/>
          <p:nvPr/>
        </p:nvSpPr>
        <p:spPr>
          <a:xfrm>
            <a:off x="8397907" y="4175409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>
                <a:solidFill>
                  <a:schemeClr val="bg1"/>
                </a:solidFill>
              </a:rPr>
              <a:t>Modifications to the aftertreatment </a:t>
            </a:r>
            <a:r>
              <a:rPr lang="en-US" sz="1200" noProof="0">
                <a:solidFill>
                  <a:schemeClr val="bg1"/>
                </a:solidFill>
              </a:rPr>
              <a:t>for Euro 6E Bis compliance</a:t>
            </a:r>
            <a:endParaRPr lang="en-US" sz="1050" noProof="0">
              <a:solidFill>
                <a:schemeClr val="bg1"/>
              </a:solidFill>
            </a:endParaRP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bg1"/>
                </a:solidFill>
              </a:rPr>
              <a:t>Effect on combined power and declared CO</a:t>
            </a:r>
            <a:r>
              <a:rPr lang="en-US" sz="1200" baseline="-25000" noProof="0">
                <a:solidFill>
                  <a:schemeClr val="bg1"/>
                </a:solidFill>
              </a:rPr>
              <a:t>2 </a:t>
            </a:r>
            <a:r>
              <a:rPr lang="en-US" sz="1200" noProof="0">
                <a:solidFill>
                  <a:schemeClr val="bg1"/>
                </a:solidFill>
              </a:rPr>
              <a:t>(no impact on the customer perceived fuel consumption)</a:t>
            </a:r>
            <a:endParaRPr lang="en-US" sz="1600" noProof="0">
              <a:solidFill>
                <a:schemeClr val="bg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3308474-535C-F7EA-9805-3BB917D9EBC8}"/>
              </a:ext>
            </a:extLst>
          </p:cNvPr>
          <p:cNvSpPr/>
          <p:nvPr/>
        </p:nvSpPr>
        <p:spPr>
          <a:xfrm>
            <a:off x="594360" y="4175409"/>
            <a:ext cx="10559982" cy="14928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EAF21EC-6D0F-E80A-9096-2CC4A68164EA}"/>
              </a:ext>
            </a:extLst>
          </p:cNvPr>
          <p:cNvSpPr/>
          <p:nvPr/>
        </p:nvSpPr>
        <p:spPr>
          <a:xfrm>
            <a:off x="594360" y="5768718"/>
            <a:ext cx="10559982" cy="53263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9D56AC62-D99B-6CE8-6E57-CC29A16A69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348" y="3689269"/>
            <a:ext cx="352474" cy="35247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6A7CC22-879E-17B1-80A9-4E22717E6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8320" y="3689269"/>
            <a:ext cx="352474" cy="352474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F6808988-E54C-798E-AFD5-D0EAEE0C1B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7907" y="3689269"/>
            <a:ext cx="352474" cy="352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6264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FD0738-C89D-8922-C00F-F8499122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235141" cy="349702"/>
          </a:xfrm>
        </p:spPr>
        <p:txBody>
          <a:bodyPr/>
          <a:lstStyle/>
          <a:p>
            <a:r>
              <a:rPr lang="en-US" noProof="0"/>
              <a:t>Powertrain line-up – 1.6 Turbo Diesel 130 hp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CDCC12-A1A0-854C-4A12-CB8E803B02BB}"/>
              </a:ext>
            </a:extLst>
          </p:cNvPr>
          <p:cNvSpPr txBox="1">
            <a:spLocks/>
          </p:cNvSpPr>
          <p:nvPr/>
        </p:nvSpPr>
        <p:spPr>
          <a:xfrm>
            <a:off x="1510378" y="1854249"/>
            <a:ext cx="3623597" cy="125848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FWD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Diesel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  <a:r>
              <a:rPr lang="en-US" sz="1200" noProof="0">
                <a:solidFill>
                  <a:schemeClr val="accent6"/>
                </a:solidFill>
              </a:rPr>
              <a:t>	</a:t>
            </a:r>
            <a:endParaRPr lang="en-US" sz="1400" noProof="0">
              <a:solidFill>
                <a:schemeClr val="accent6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D45FA-71C9-AB55-16F9-9E95978240FB}"/>
              </a:ext>
            </a:extLst>
          </p:cNvPr>
          <p:cNvSpPr txBox="1">
            <a:spLocks/>
          </p:cNvSpPr>
          <p:nvPr/>
        </p:nvSpPr>
        <p:spPr>
          <a:xfrm>
            <a:off x="6762755" y="1903175"/>
            <a:ext cx="4429118" cy="12569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1598 / 1.6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130/96 at 3750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[Nm]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320 at 1500 rpm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8ED708-8437-F31B-1D16-8AB7C08CA84C}"/>
              </a:ext>
            </a:extLst>
          </p:cNvPr>
          <p:cNvSpPr txBox="1">
            <a:spLocks/>
          </p:cNvSpPr>
          <p:nvPr/>
        </p:nvSpPr>
        <p:spPr>
          <a:xfrm>
            <a:off x="1510378" y="4095770"/>
            <a:ext cx="3623597" cy="9814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/>
              <a:t>Gearbox type  </a:t>
            </a:r>
            <a:r>
              <a:rPr lang="en-US" sz="1200" noProof="0" dirty="0">
                <a:solidFill>
                  <a:schemeClr val="accent6"/>
                </a:solidFill>
              </a:rPr>
              <a:t>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DDCT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12ADCD-E489-466E-CC7C-1E69C50BA179}"/>
              </a:ext>
            </a:extLst>
          </p:cNvPr>
          <p:cNvSpPr txBox="1">
            <a:spLocks/>
          </p:cNvSpPr>
          <p:nvPr/>
        </p:nvSpPr>
        <p:spPr>
          <a:xfrm>
            <a:off x="6762755" y="4095770"/>
            <a:ext cx="4354115" cy="18180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/>
              <a:t>Top </a:t>
            </a:r>
            <a:r>
              <a:rPr lang="en-US" sz="1200" dirty="0"/>
              <a:t>s</a:t>
            </a:r>
            <a:r>
              <a:rPr lang="en-US" sz="1200" noProof="0" dirty="0"/>
              <a:t>peed [kph] </a:t>
            </a:r>
            <a:r>
              <a:rPr lang="en-US" sz="1200" noProof="0" dirty="0">
                <a:solidFill>
                  <a:schemeClr val="accent6"/>
                </a:solidFill>
              </a:rPr>
              <a:t>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195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10,9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138 – 144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endParaRPr lang="en-US" sz="1200" dirty="0">
              <a:solidFill>
                <a:schemeClr val="accent6"/>
              </a:solidFill>
              <a:latin typeface="+mj-lt"/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333625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8AC903B-D207-49DD-7B57-AED767DD9A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872465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54C8703-3B2A-1DBD-53C0-277ED34308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096390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2C13047-611D-EBFB-7603-8D52507AB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67427" y="1872465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635FB92-D429-4255-576D-F981DC3D2D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067427" y="4096390"/>
            <a:ext cx="609604" cy="609604"/>
          </a:xfrm>
          <a:prstGeom prst="rect">
            <a:avLst/>
          </a:prstGeom>
        </p:spPr>
      </p:pic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8E890D8-45A2-12EE-B272-57196E3EC22A}"/>
              </a:ext>
            </a:extLst>
          </p:cNvPr>
          <p:cNvCxnSpPr>
            <a:cxnSpLocks/>
          </p:cNvCxnSpPr>
          <p:nvPr/>
        </p:nvCxnSpPr>
        <p:spPr>
          <a:xfrm>
            <a:off x="834099" y="3657600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B0CC0A-D337-6ED7-0799-456CAFF47CCA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8969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76E59-BDAD-65F6-1088-834E224BB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073038-F723-61D4-BA68-5AA2FA16E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235141" cy="349702"/>
          </a:xfrm>
        </p:spPr>
        <p:txBody>
          <a:bodyPr/>
          <a:lstStyle/>
          <a:p>
            <a:r>
              <a:rPr lang="en-US" noProof="0"/>
              <a:t>Powertrain line-up – 1.5 </a:t>
            </a:r>
            <a:r>
              <a:rPr lang="en-US" noProof="0" err="1"/>
              <a:t>Ibrida</a:t>
            </a:r>
            <a:r>
              <a:rPr lang="en-US" noProof="0"/>
              <a:t> 175 hp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029709D-0015-9806-130D-13D1F4200407}"/>
              </a:ext>
            </a:extLst>
          </p:cNvPr>
          <p:cNvSpPr txBox="1">
            <a:spLocks/>
          </p:cNvSpPr>
          <p:nvPr/>
        </p:nvSpPr>
        <p:spPr>
          <a:xfrm>
            <a:off x="1510378" y="1637034"/>
            <a:ext cx="3709320" cy="153394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FWD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Gasoline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Electrification type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Hybrid 48V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CC29CB-3400-F63E-17E9-D80E7479861F}"/>
              </a:ext>
            </a:extLst>
          </p:cNvPr>
          <p:cNvSpPr txBox="1">
            <a:spLocks/>
          </p:cNvSpPr>
          <p:nvPr/>
        </p:nvSpPr>
        <p:spPr>
          <a:xfrm>
            <a:off x="6651360" y="1685960"/>
            <a:ext cx="4921511" cy="20894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1469 / 1.5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combined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174/128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ICE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160 / 118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ICE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240 at 1500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E-motor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20/15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E-motor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55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7B02A7-D55F-7072-0340-E078A7E4B444}"/>
              </a:ext>
            </a:extLst>
          </p:cNvPr>
          <p:cNvSpPr txBox="1">
            <a:spLocks/>
          </p:cNvSpPr>
          <p:nvPr/>
        </p:nvSpPr>
        <p:spPr>
          <a:xfrm>
            <a:off x="1510378" y="4253311"/>
            <a:ext cx="3623597" cy="9814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Gearbox type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DDCT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438F55-1470-6C10-1D35-1283E353983A}"/>
              </a:ext>
            </a:extLst>
          </p:cNvPr>
          <p:cNvSpPr txBox="1">
            <a:spLocks/>
          </p:cNvSpPr>
          <p:nvPr/>
        </p:nvSpPr>
        <p:spPr>
          <a:xfrm>
            <a:off x="6651361" y="4253311"/>
            <a:ext cx="4630340" cy="18168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Top speed [kph] 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212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8,5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128 – 133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419350" algn="l"/>
              </a:tabLst>
            </a:pPr>
            <a:endParaRPr lang="en-US" sz="1200" i="1" dirty="0">
              <a:solidFill>
                <a:schemeClr val="accent6"/>
              </a:solidFill>
              <a:highlight>
                <a:srgbClr val="FFFF00"/>
              </a:highlight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333625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E0B66F-C066-05A3-7BB2-DF00B2F471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655250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2E455EFC-6734-6730-98B5-9853786CA8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253931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2DD29A2-30C6-3B0F-0BF9-880A7EBAEFE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56033" y="1655250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80D7140-CED0-7886-1F6E-645F4283B15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56033" y="4253931"/>
            <a:ext cx="609604" cy="609604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2CE3F926-68AB-D147-3D41-972173B97A48}"/>
              </a:ext>
            </a:extLst>
          </p:cNvPr>
          <p:cNvCxnSpPr>
            <a:cxnSpLocks/>
          </p:cNvCxnSpPr>
          <p:nvPr/>
        </p:nvCxnSpPr>
        <p:spPr>
          <a:xfrm>
            <a:off x="834099" y="3958165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D93BBB57-02F7-C63F-C3C2-960A8DEA76AA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30467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A416A-7120-5BFE-CDC4-50E96873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32D145-BB96-AD7B-9687-E5618BD9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989200" cy="626701"/>
          </a:xfrm>
        </p:spPr>
        <p:txBody>
          <a:bodyPr/>
          <a:lstStyle/>
          <a:p>
            <a:r>
              <a:rPr lang="en-US" noProof="0"/>
              <a:t>Powertrain line-up - 1.3 IBRIDA PLUG-IN Q4 270 hp</a:t>
            </a:r>
            <a:br>
              <a:rPr lang="en-US" noProof="0"/>
            </a:br>
            <a:endParaRPr lang="en-US" noProof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9ED3A1-6DF2-C196-0151-A5D3EC827C95}"/>
              </a:ext>
            </a:extLst>
          </p:cNvPr>
          <p:cNvSpPr txBox="1">
            <a:spLocks/>
          </p:cNvSpPr>
          <p:nvPr/>
        </p:nvSpPr>
        <p:spPr>
          <a:xfrm>
            <a:off x="1510378" y="1638891"/>
            <a:ext cx="4058840" cy="15354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 err="1">
                <a:solidFill>
                  <a:schemeClr val="accent6"/>
                </a:solidFill>
                <a:latin typeface="+mj-lt"/>
              </a:rPr>
              <a:t>eAWD</a:t>
            </a:r>
            <a:endParaRPr lang="en-US" sz="1200" noProof="0">
              <a:solidFill>
                <a:schemeClr val="accent6"/>
              </a:solidFill>
              <a:latin typeface="+mj-lt"/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Gasoline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Electrification type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Plug-In Hybrid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F9D5B9-26DD-977A-A231-28C60F591079}"/>
              </a:ext>
            </a:extLst>
          </p:cNvPr>
          <p:cNvSpPr txBox="1">
            <a:spLocks/>
          </p:cNvSpPr>
          <p:nvPr/>
        </p:nvSpPr>
        <p:spPr>
          <a:xfrm>
            <a:off x="6651360" y="1687817"/>
            <a:ext cx="4921511" cy="20894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1332 / 1.3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combined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268/197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ICE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150 / 110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ICE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270 at 1800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E-motor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128/94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E-motor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250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3B840C-8568-5510-D61A-88354069932D}"/>
              </a:ext>
            </a:extLst>
          </p:cNvPr>
          <p:cNvSpPr txBox="1">
            <a:spLocks/>
          </p:cNvSpPr>
          <p:nvPr/>
        </p:nvSpPr>
        <p:spPr>
          <a:xfrm>
            <a:off x="1510378" y="4226796"/>
            <a:ext cx="3623597" cy="9814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Gearbox type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AT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8E71750-D268-3CDC-42DB-A91F3BEA2446}"/>
              </a:ext>
            </a:extLst>
          </p:cNvPr>
          <p:cNvSpPr txBox="1">
            <a:spLocks/>
          </p:cNvSpPr>
          <p:nvPr/>
        </p:nvSpPr>
        <p:spPr>
          <a:xfrm>
            <a:off x="6651361" y="4226796"/>
            <a:ext cx="4630340" cy="181094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Top speed [kph] 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195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6,6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77-83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EV range WLTP combined* [km]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58</a:t>
            </a:r>
            <a:r>
              <a:rPr lang="en-US" sz="1200" noProof="0" dirty="0">
                <a:solidFill>
                  <a:schemeClr val="accent6"/>
                </a:solidFill>
              </a:rPr>
              <a:t> 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– 61</a:t>
            </a:r>
            <a:endParaRPr lang="en-US" sz="1200" dirty="0">
              <a:solidFill>
                <a:schemeClr val="accent6"/>
              </a:solidFill>
              <a:latin typeface="+mj-lt"/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419350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  <a:endParaRPr lang="en-US" sz="1200" noProof="0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A9B47EB-F243-86FC-7776-64FA464DCB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657107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7EF67C2-9F76-7D6A-2E4B-C4D165572C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227416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06B8552-E016-A86F-829D-341BAD9D450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56033" y="1657107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A13C662-8A49-D64E-7293-8E44737DAC2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56033" y="4227416"/>
            <a:ext cx="609604" cy="609604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3CDD8DF6-BD30-0F9A-78FB-0913992B58EF}"/>
              </a:ext>
            </a:extLst>
          </p:cNvPr>
          <p:cNvCxnSpPr>
            <a:cxnSpLocks/>
          </p:cNvCxnSpPr>
          <p:nvPr/>
        </p:nvCxnSpPr>
        <p:spPr>
          <a:xfrm>
            <a:off x="834099" y="4077011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2022073D-6C30-8E75-8413-5EDCA917F110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1620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19A76-F791-E818-297C-ADC6D2EBD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949F92-ADE4-178D-7184-C9E07E988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3" y="1401113"/>
            <a:ext cx="9736933" cy="369332"/>
          </a:xfrm>
        </p:spPr>
        <p:txBody>
          <a:bodyPr/>
          <a:lstStyle/>
          <a:p>
            <a:pPr algn="ctr"/>
            <a:r>
              <a:rPr lang="en-US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 evolution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D859188-2851-EF22-9629-8A3650475CAE}"/>
              </a:ext>
            </a:extLst>
          </p:cNvPr>
          <p:cNvSpPr txBox="1"/>
          <p:nvPr/>
        </p:nvSpPr>
        <p:spPr>
          <a:xfrm>
            <a:off x="0" y="2190021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A big piece of news about </a:t>
            </a:r>
            <a:r>
              <a:rPr lang="en-US" noProof="0" err="1">
                <a:solidFill>
                  <a:schemeClr val="bg1"/>
                </a:solidFill>
                <a:latin typeface="+mj-lt"/>
              </a:rPr>
              <a:t>Tonale</a:t>
            </a:r>
            <a:r>
              <a:rPr lang="en-US" noProof="0">
                <a:solidFill>
                  <a:schemeClr val="bg1"/>
                </a:solidFill>
                <a:latin typeface="+mj-lt"/>
              </a:rPr>
              <a:t> is about Lineup… let’s see!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860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571AF-F80C-6BE4-55F5-24B2C8B77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C4130C55-FFA7-1C12-0A75-1D78D5684226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FAE5603C-FC93-259D-C976-7514A01FB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The new Tonale Range… in a nutshell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9B090BBC-5233-8B97-F3AD-FC9671DD95B7}"/>
              </a:ext>
            </a:extLst>
          </p:cNvPr>
          <p:cNvSpPr txBox="1">
            <a:spLocks/>
          </p:cNvSpPr>
          <p:nvPr/>
        </p:nvSpPr>
        <p:spPr>
          <a:xfrm>
            <a:off x="1227531" y="2303422"/>
            <a:ext cx="9736933" cy="890043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As stated before about quality, the new Tonale takes inspiration from </a:t>
            </a:r>
            <a:r>
              <a:rPr lang="en-US" sz="1600" b="1" noProof="0"/>
              <a:t>customers’ (and salesmen’s) inputs, </a:t>
            </a:r>
            <a:r>
              <a:rPr lang="en-US"/>
              <a:t>asking for</a:t>
            </a:r>
            <a:r>
              <a:rPr lang="en-US" sz="1600" b="1" noProof="0"/>
              <a:t> more customization and greater choice</a:t>
            </a:r>
            <a:r>
              <a:rPr lang="en-US" noProof="0"/>
              <a:t>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Let’s have a look at a glance. 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9228FEA-5DA3-C214-EB4B-D8AAE0595DD3}"/>
              </a:ext>
            </a:extLst>
          </p:cNvPr>
          <p:cNvSpPr/>
          <p:nvPr/>
        </p:nvSpPr>
        <p:spPr>
          <a:xfrm>
            <a:off x="1227531" y="352075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MORE TRIMS</a:t>
            </a:r>
          </a:p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+2</a:t>
            </a:r>
          </a:p>
          <a:p>
            <a:pPr algn="ctr"/>
            <a:endParaRPr lang="en-US" sz="1600" noProof="0">
              <a:solidFill>
                <a:schemeClr val="accent6"/>
              </a:solidFill>
            </a:endParaRPr>
          </a:p>
          <a:p>
            <a:pPr algn="ctr"/>
            <a:r>
              <a:rPr lang="en-US" sz="1400" noProof="0">
                <a:solidFill>
                  <a:schemeClr val="accent6"/>
                </a:solidFill>
              </a:rPr>
              <a:t>(4 versions vs 2)</a:t>
            </a:r>
          </a:p>
          <a:p>
            <a:pPr algn="ctr"/>
            <a:endParaRPr lang="en-US" sz="1200" noProof="0">
              <a:solidFill>
                <a:schemeClr val="accent6"/>
              </a:solidFill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D29F9C5A-7E2F-E3CC-059A-F55C01876279}"/>
              </a:ext>
            </a:extLst>
          </p:cNvPr>
          <p:cNvSpPr/>
          <p:nvPr/>
        </p:nvSpPr>
        <p:spPr>
          <a:xfrm>
            <a:off x="4678003" y="352075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MORE </a:t>
            </a:r>
          </a:p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COLORS</a:t>
            </a:r>
          </a:p>
          <a:p>
            <a:pPr algn="ctr"/>
            <a:endParaRPr lang="en-US" sz="1600" noProof="0">
              <a:solidFill>
                <a:schemeClr val="accent6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+ 3 all metallic</a:t>
            </a: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black roof option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EDD8E357-B976-A02A-D6FF-80288614ADEA}"/>
              </a:ext>
            </a:extLst>
          </p:cNvPr>
          <p:cNvSpPr/>
          <p:nvPr/>
        </p:nvSpPr>
        <p:spPr>
          <a:xfrm>
            <a:off x="8084594" y="352075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 dirty="0">
                <a:solidFill>
                  <a:schemeClr val="accent6"/>
                </a:solidFill>
                <a:latin typeface="+mj-lt"/>
              </a:rPr>
              <a:t>MORE INTERIOR</a:t>
            </a:r>
          </a:p>
          <a:p>
            <a:pPr algn="ctr"/>
            <a:r>
              <a:rPr lang="en-US" sz="2000" noProof="0" dirty="0">
                <a:solidFill>
                  <a:schemeClr val="accent6"/>
                </a:solidFill>
                <a:latin typeface="+mj-lt"/>
              </a:rPr>
              <a:t>COLORS</a:t>
            </a:r>
          </a:p>
          <a:p>
            <a:pPr algn="ctr"/>
            <a:endParaRPr lang="en-US" sz="1600" noProof="0" dirty="0">
              <a:solidFill>
                <a:schemeClr val="accent6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1400" noProof="0" dirty="0">
                <a:solidFill>
                  <a:schemeClr val="accent6"/>
                </a:solidFill>
              </a:rPr>
              <a:t>+ red leather</a:t>
            </a:r>
          </a:p>
          <a:p>
            <a:pPr algn="ctr">
              <a:spcAft>
                <a:spcPts val="600"/>
              </a:spcAft>
            </a:pPr>
            <a:r>
              <a:rPr lang="en-US" sz="1400" noProof="0" dirty="0">
                <a:solidFill>
                  <a:schemeClr val="accent6"/>
                </a:solidFill>
              </a:rPr>
              <a:t>+ black /white</a:t>
            </a:r>
          </a:p>
          <a:p>
            <a:pPr algn="ctr">
              <a:spcAft>
                <a:spcPts val="600"/>
              </a:spcAft>
            </a:pPr>
            <a:r>
              <a:rPr lang="en-US" sz="1400" noProof="0" dirty="0">
                <a:solidFill>
                  <a:schemeClr val="accent6"/>
                </a:solidFill>
              </a:rPr>
              <a:t>Alcantara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AFA9A234-9EDC-7037-A26D-95E1A80BDDFC}"/>
              </a:ext>
            </a:extLst>
          </p:cNvPr>
          <p:cNvSpPr/>
          <p:nvPr/>
        </p:nvSpPr>
        <p:spPr>
          <a:xfrm>
            <a:off x="5321122" y="6007104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Colors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17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4BC0ED-B869-9FE4-99CE-2116BD04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27250"/>
            <a:ext cx="10235141" cy="646331"/>
          </a:xfrm>
        </p:spPr>
        <p:txBody>
          <a:bodyPr/>
          <a:lstStyle/>
          <a:p>
            <a:r>
              <a:rPr lang="en-US" noProof="0"/>
              <a:t>colors</a:t>
            </a:r>
          </a:p>
        </p:txBody>
      </p:sp>
      <p:pic>
        <p:nvPicPr>
          <p:cNvPr id="3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25298F3-E888-78BA-9B93-2DE7A9FCA0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208" t="33881" r="66359" b="56381"/>
          <a:stretch>
            <a:fillRect/>
          </a:stretch>
        </p:blipFill>
        <p:spPr>
          <a:xfrm>
            <a:off x="2954802" y="2860477"/>
            <a:ext cx="447676" cy="447676"/>
          </a:xfrm>
          <a:prstGeom prst="ellipse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5A0396-8426-2CC8-C60E-04BDB96B467F}"/>
              </a:ext>
            </a:extLst>
          </p:cNvPr>
          <p:cNvSpPr txBox="1"/>
          <p:nvPr/>
        </p:nvSpPr>
        <p:spPr>
          <a:xfrm>
            <a:off x="1280650" y="1369584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As is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F51880A-44FF-1F94-A7A6-D8503C6D2990}"/>
              </a:ext>
            </a:extLst>
          </p:cNvPr>
          <p:cNvSpPr txBox="1"/>
          <p:nvPr/>
        </p:nvSpPr>
        <p:spPr>
          <a:xfrm>
            <a:off x="8490151" y="1369584"/>
            <a:ext cx="2206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To be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9B55F91-93D7-2299-C348-D0E6558DFFB4}"/>
              </a:ext>
            </a:extLst>
          </p:cNvPr>
          <p:cNvSpPr txBox="1"/>
          <p:nvPr/>
        </p:nvSpPr>
        <p:spPr>
          <a:xfrm>
            <a:off x="1280650" y="2531224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Solid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78D7EF-A24C-D7B9-19A5-666758A59DF9}"/>
              </a:ext>
            </a:extLst>
          </p:cNvPr>
          <p:cNvSpPr txBox="1"/>
          <p:nvPr/>
        </p:nvSpPr>
        <p:spPr>
          <a:xfrm>
            <a:off x="1280650" y="3576722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Metallic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A703700-81F5-79C8-FC3F-52005C1C5C90}"/>
              </a:ext>
            </a:extLst>
          </p:cNvPr>
          <p:cNvSpPr txBox="1"/>
          <p:nvPr/>
        </p:nvSpPr>
        <p:spPr>
          <a:xfrm>
            <a:off x="8275118" y="3576722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Metallic</a:t>
            </a:r>
            <a:endParaRPr lang="en-US" sz="1600" noProof="0" dirty="0">
              <a:latin typeface="+mj-lt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C4CD31A-5FEE-84DD-7EB6-1662CEA8AC8D}"/>
              </a:ext>
            </a:extLst>
          </p:cNvPr>
          <p:cNvSpPr txBox="1"/>
          <p:nvPr/>
        </p:nvSpPr>
        <p:spPr>
          <a:xfrm>
            <a:off x="8275118" y="4680036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New Metallic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23924A6-065E-0774-5407-B90C48B55783}"/>
              </a:ext>
            </a:extLst>
          </p:cNvPr>
          <p:cNvSpPr txBox="1"/>
          <p:nvPr/>
        </p:nvSpPr>
        <p:spPr>
          <a:xfrm>
            <a:off x="8275118" y="2531224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Solid</a:t>
            </a:r>
          </a:p>
        </p:txBody>
      </p:sp>
      <p:pic>
        <p:nvPicPr>
          <p:cNvPr id="16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9D73FC9-D378-928E-2056-5B0FC4FDE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19269" t="33881" r="74298" b="56381"/>
          <a:stretch>
            <a:fillRect/>
          </a:stretch>
        </p:blipFill>
        <p:spPr>
          <a:xfrm>
            <a:off x="2363022" y="2860477"/>
            <a:ext cx="447676" cy="447676"/>
          </a:xfrm>
          <a:prstGeom prst="ellipse">
            <a:avLst/>
          </a:prstGeom>
        </p:spPr>
      </p:pic>
      <p:pic>
        <p:nvPicPr>
          <p:cNvPr id="17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5D62EF79-F90C-D500-E08D-E62F72505D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33881" r="82647" b="56381"/>
          <a:stretch>
            <a:fillRect/>
          </a:stretch>
        </p:blipFill>
        <p:spPr>
          <a:xfrm>
            <a:off x="1771242" y="2860477"/>
            <a:ext cx="447676" cy="447676"/>
          </a:xfrm>
          <a:prstGeom prst="ellipse">
            <a:avLst/>
          </a:prstGeom>
        </p:spPr>
      </p:pic>
      <p:pic>
        <p:nvPicPr>
          <p:cNvPr id="18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7DF9418E-0F86-93C6-89D4-37B064E818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69" t="53943" r="74298" b="36319"/>
          <a:stretch>
            <a:fillRect/>
          </a:stretch>
        </p:blipFill>
        <p:spPr>
          <a:xfrm>
            <a:off x="2368976" y="3915441"/>
            <a:ext cx="447676" cy="447676"/>
          </a:xfrm>
          <a:prstGeom prst="ellipse">
            <a:avLst/>
          </a:prstGeom>
        </p:spPr>
      </p:pic>
      <p:pic>
        <p:nvPicPr>
          <p:cNvPr id="19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F687357-60DD-CDC7-1409-45F6923685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783" t="53943" r="82784" b="36319"/>
          <a:stretch>
            <a:fillRect/>
          </a:stretch>
        </p:blipFill>
        <p:spPr>
          <a:xfrm>
            <a:off x="1778558" y="3915441"/>
            <a:ext cx="447676" cy="447676"/>
          </a:xfrm>
          <a:prstGeom prst="ellipse">
            <a:avLst/>
          </a:prstGeom>
        </p:spPr>
      </p:pic>
      <p:pic>
        <p:nvPicPr>
          <p:cNvPr id="20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449142A-8262-C218-DA21-CF31DFA11B7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73212" r="82647" b="17050"/>
          <a:stretch>
            <a:fillRect/>
          </a:stretch>
        </p:blipFill>
        <p:spPr>
          <a:xfrm>
            <a:off x="2959394" y="3915109"/>
            <a:ext cx="447676" cy="447676"/>
          </a:xfrm>
          <a:prstGeom prst="ellipse">
            <a:avLst/>
          </a:prstGeom>
        </p:spPr>
      </p:pic>
      <p:pic>
        <p:nvPicPr>
          <p:cNvPr id="21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91C8B936-1F86-BFD6-0201-31F62B3E79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331" t="73609" r="33236" b="16653"/>
          <a:stretch>
            <a:fillRect/>
          </a:stretch>
        </p:blipFill>
        <p:spPr>
          <a:xfrm>
            <a:off x="8775334" y="5018590"/>
            <a:ext cx="447676" cy="447676"/>
          </a:xfrm>
          <a:prstGeom prst="ellipse">
            <a:avLst/>
          </a:prstGeom>
        </p:spPr>
      </p:pic>
      <p:pic>
        <p:nvPicPr>
          <p:cNvPr id="24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3ACC0E67-B485-636C-B0E5-3DB1BF8A3D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19269" t="33881" r="74298" b="56381"/>
          <a:stretch>
            <a:fillRect/>
          </a:stretch>
        </p:blipFill>
        <p:spPr>
          <a:xfrm>
            <a:off x="9663676" y="2860477"/>
            <a:ext cx="447676" cy="447676"/>
          </a:xfrm>
          <a:prstGeom prst="ellipse">
            <a:avLst/>
          </a:prstGeom>
        </p:spPr>
      </p:pic>
      <p:pic>
        <p:nvPicPr>
          <p:cNvPr id="25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F5814D2-AE48-2175-31C1-EFEF1C7231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33881" r="82647" b="56381"/>
          <a:stretch>
            <a:fillRect/>
          </a:stretch>
        </p:blipFill>
        <p:spPr>
          <a:xfrm>
            <a:off x="9071896" y="2860477"/>
            <a:ext cx="447676" cy="447676"/>
          </a:xfrm>
          <a:prstGeom prst="ellipse">
            <a:avLst/>
          </a:prstGeom>
        </p:spPr>
      </p:pic>
      <p:pic>
        <p:nvPicPr>
          <p:cNvPr id="26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530A7E5A-7A7C-4394-7749-17979FEE4D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69" t="53943" r="74298" b="36319"/>
          <a:stretch>
            <a:fillRect/>
          </a:stretch>
        </p:blipFill>
        <p:spPr>
          <a:xfrm>
            <a:off x="9367114" y="3915441"/>
            <a:ext cx="447676" cy="447676"/>
          </a:xfrm>
          <a:prstGeom prst="ellipse">
            <a:avLst/>
          </a:prstGeom>
        </p:spPr>
      </p:pic>
      <p:pic>
        <p:nvPicPr>
          <p:cNvPr id="27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0005DA9A-1832-DF87-9C5C-9782D12EA0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783" t="53943" r="82784" b="36319"/>
          <a:stretch>
            <a:fillRect/>
          </a:stretch>
        </p:blipFill>
        <p:spPr>
          <a:xfrm>
            <a:off x="8776696" y="3915441"/>
            <a:ext cx="447676" cy="447676"/>
          </a:xfrm>
          <a:prstGeom prst="ellipse">
            <a:avLst/>
          </a:prstGeom>
        </p:spPr>
      </p:pic>
      <p:pic>
        <p:nvPicPr>
          <p:cNvPr id="28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97AA41EE-F5F6-1336-6D2B-0AF7BA5960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73212" r="82647" b="17050"/>
          <a:stretch>
            <a:fillRect/>
          </a:stretch>
        </p:blipFill>
        <p:spPr>
          <a:xfrm>
            <a:off x="9958894" y="3915441"/>
            <a:ext cx="447676" cy="447676"/>
          </a:xfrm>
          <a:prstGeom prst="ellipse">
            <a:avLst/>
          </a:prstGeom>
        </p:spPr>
      </p:pic>
      <p:pic>
        <p:nvPicPr>
          <p:cNvPr id="29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D2921DE3-DCC8-EBF5-87CE-1276C25174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8954" t="73609" r="24613" b="16653"/>
          <a:stretch>
            <a:fillRect/>
          </a:stretch>
        </p:blipFill>
        <p:spPr>
          <a:xfrm>
            <a:off x="9367114" y="5018590"/>
            <a:ext cx="447676" cy="447676"/>
          </a:xfrm>
          <a:prstGeom prst="ellipse">
            <a:avLst/>
          </a:prstGeom>
        </p:spPr>
      </p:pic>
      <p:pic>
        <p:nvPicPr>
          <p:cNvPr id="30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D682053-1B16-AFC1-1960-94C33E88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7714" t="73609" r="15853" b="16653"/>
          <a:stretch>
            <a:fillRect/>
          </a:stretch>
        </p:blipFill>
        <p:spPr>
          <a:xfrm>
            <a:off x="9958894" y="5018590"/>
            <a:ext cx="447676" cy="447676"/>
          </a:xfrm>
          <a:prstGeom prst="ellipse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71533B9-2EFE-3F39-3829-F3768D05BDFD}"/>
              </a:ext>
            </a:extLst>
          </p:cNvPr>
          <p:cNvSpPr txBox="1"/>
          <p:nvPr/>
        </p:nvSpPr>
        <p:spPr>
          <a:xfrm>
            <a:off x="1754886" y="1917336"/>
            <a:ext cx="1687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 err="1">
                <a:solidFill>
                  <a:schemeClr val="bg1"/>
                </a:solidFill>
                <a:latin typeface="+mj-lt"/>
              </a:rPr>
              <a:t>Tonale</a:t>
            </a:r>
            <a:endParaRPr lang="en-US" sz="24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009463-4FA7-BE5A-3B3E-6F1A40F417C8}"/>
              </a:ext>
            </a:extLst>
          </p:cNvPr>
          <p:cNvSpPr txBox="1"/>
          <p:nvPr/>
        </p:nvSpPr>
        <p:spPr>
          <a:xfrm>
            <a:off x="8275118" y="1917336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solidFill>
                  <a:schemeClr val="accent1"/>
                </a:solidFill>
                <a:latin typeface="+mj-lt"/>
              </a:rPr>
              <a:t>New Tonale</a:t>
            </a:r>
          </a:p>
        </p:txBody>
      </p:sp>
      <p:sp>
        <p:nvSpPr>
          <p:cNvPr id="31" name="Titolo 1">
            <a:extLst>
              <a:ext uri="{FF2B5EF4-FFF2-40B4-BE49-F238E27FC236}">
                <a16:creationId xmlns:a16="http://schemas.microsoft.com/office/drawing/2014/main" id="{19422EB0-E6E5-89EC-703C-F2CC57A6EDA3}"/>
              </a:ext>
            </a:extLst>
          </p:cNvPr>
          <p:cNvSpPr txBox="1">
            <a:spLocks/>
          </p:cNvSpPr>
          <p:nvPr/>
        </p:nvSpPr>
        <p:spPr>
          <a:xfrm>
            <a:off x="729324" y="627250"/>
            <a:ext cx="10235141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>
                <a:solidFill>
                  <a:schemeClr val="bg1"/>
                </a:solidFill>
              </a:rPr>
              <a:t>colors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E9098-0414-317E-4A03-3A7910A1CDA8}"/>
              </a:ext>
            </a:extLst>
          </p:cNvPr>
          <p:cNvSpPr txBox="1"/>
          <p:nvPr/>
        </p:nvSpPr>
        <p:spPr>
          <a:xfrm>
            <a:off x="8685574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CB7934-BB95-CFB6-E3A7-DD5B73222808}"/>
              </a:ext>
            </a:extLst>
          </p:cNvPr>
          <p:cNvSpPr txBox="1"/>
          <p:nvPr/>
        </p:nvSpPr>
        <p:spPr>
          <a:xfrm>
            <a:off x="9333790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CCD21D-2E67-BDE3-D739-DBFA46EEBCD9}"/>
              </a:ext>
            </a:extLst>
          </p:cNvPr>
          <p:cNvSpPr txBox="1"/>
          <p:nvPr/>
        </p:nvSpPr>
        <p:spPr>
          <a:xfrm>
            <a:off x="9970245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4850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5A0396-8426-2CC8-C60E-04BDB96B467F}"/>
              </a:ext>
            </a:extLst>
          </p:cNvPr>
          <p:cNvSpPr txBox="1"/>
          <p:nvPr/>
        </p:nvSpPr>
        <p:spPr>
          <a:xfrm>
            <a:off x="1280650" y="1369584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As is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F51880A-44FF-1F94-A7A6-D8503C6D2990}"/>
              </a:ext>
            </a:extLst>
          </p:cNvPr>
          <p:cNvSpPr txBox="1"/>
          <p:nvPr/>
        </p:nvSpPr>
        <p:spPr>
          <a:xfrm>
            <a:off x="8490151" y="1369584"/>
            <a:ext cx="2206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To be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71533B9-2EFE-3F39-3829-F3768D05BDFD}"/>
              </a:ext>
            </a:extLst>
          </p:cNvPr>
          <p:cNvSpPr txBox="1"/>
          <p:nvPr/>
        </p:nvSpPr>
        <p:spPr>
          <a:xfrm>
            <a:off x="1754886" y="1804602"/>
            <a:ext cx="1687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 err="1">
                <a:solidFill>
                  <a:schemeClr val="bg1"/>
                </a:solidFill>
                <a:latin typeface="+mj-lt"/>
              </a:rPr>
              <a:t>Tonale</a:t>
            </a:r>
            <a:endParaRPr lang="en-US" sz="24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009463-4FA7-BE5A-3B3E-6F1A40F417C8}"/>
              </a:ext>
            </a:extLst>
          </p:cNvPr>
          <p:cNvSpPr txBox="1"/>
          <p:nvPr/>
        </p:nvSpPr>
        <p:spPr>
          <a:xfrm>
            <a:off x="8275118" y="1804602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solidFill>
                  <a:schemeClr val="accent1"/>
                </a:solidFill>
                <a:latin typeface="+mj-lt"/>
              </a:rPr>
              <a:t>New Tonale</a:t>
            </a:r>
          </a:p>
        </p:txBody>
      </p:sp>
      <p:sp>
        <p:nvSpPr>
          <p:cNvPr id="37" name="Titolo 1">
            <a:extLst>
              <a:ext uri="{FF2B5EF4-FFF2-40B4-BE49-F238E27FC236}">
                <a16:creationId xmlns:a16="http://schemas.microsoft.com/office/drawing/2014/main" id="{64BB8C55-BB0C-0A94-9386-61C2926F704A}"/>
              </a:ext>
            </a:extLst>
          </p:cNvPr>
          <p:cNvSpPr txBox="1">
            <a:spLocks/>
          </p:cNvSpPr>
          <p:nvPr/>
        </p:nvSpPr>
        <p:spPr>
          <a:xfrm>
            <a:off x="729324" y="627250"/>
            <a:ext cx="10235141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>
                <a:solidFill>
                  <a:schemeClr val="bg1"/>
                </a:solidFill>
              </a:rPr>
              <a:t>SEATS colors</a:t>
            </a:r>
          </a:p>
        </p:txBody>
      </p:sp>
      <p:pic>
        <p:nvPicPr>
          <p:cNvPr id="22" name="Picture 21" descr="A close up of a black shoe&#10;&#10;AI-generated content may be incorrect.">
            <a:extLst>
              <a:ext uri="{FF2B5EF4-FFF2-40B4-BE49-F238E27FC236}">
                <a16:creationId xmlns:a16="http://schemas.microsoft.com/office/drawing/2014/main" id="{F49434F3-A427-9AFD-9122-65BF49D9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454" y="2350639"/>
            <a:ext cx="866756" cy="877199"/>
          </a:xfrm>
          <a:prstGeom prst="rect">
            <a:avLst/>
          </a:prstGeom>
        </p:spPr>
      </p:pic>
      <p:pic>
        <p:nvPicPr>
          <p:cNvPr id="32" name="Picture 31" descr="A close up of a seat&#10;&#10;AI-generated content may be incorrect.">
            <a:extLst>
              <a:ext uri="{FF2B5EF4-FFF2-40B4-BE49-F238E27FC236}">
                <a16:creationId xmlns:a16="http://schemas.microsoft.com/office/drawing/2014/main" id="{7C183A62-390D-65B9-3F3C-30D9914D5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400" y="2350639"/>
            <a:ext cx="866756" cy="877199"/>
          </a:xfrm>
          <a:prstGeom prst="rect">
            <a:avLst/>
          </a:prstGeom>
        </p:spPr>
      </p:pic>
      <p:sp>
        <p:nvSpPr>
          <p:cNvPr id="33" name="CasellaDiTesto 13">
            <a:extLst>
              <a:ext uri="{FF2B5EF4-FFF2-40B4-BE49-F238E27FC236}">
                <a16:creationId xmlns:a16="http://schemas.microsoft.com/office/drawing/2014/main" id="{780611F6-B6FC-FA02-8F7B-ED9BA6158AB2}"/>
              </a:ext>
            </a:extLst>
          </p:cNvPr>
          <p:cNvSpPr txBox="1"/>
          <p:nvPr/>
        </p:nvSpPr>
        <p:spPr>
          <a:xfrm>
            <a:off x="1295819" y="3249140"/>
            <a:ext cx="133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cloth </a:t>
            </a:r>
            <a:br>
              <a:rPr lang="en-US" sz="1100" noProof="0">
                <a:solidFill>
                  <a:schemeClr val="accent6"/>
                </a:solidFill>
                <a:latin typeface="+mj-lt"/>
              </a:rPr>
            </a:br>
            <a:r>
              <a:rPr lang="en-US" sz="1100" noProof="0">
                <a:solidFill>
                  <a:schemeClr val="accent6"/>
                </a:solidFill>
                <a:latin typeface="+mj-lt"/>
              </a:rPr>
              <a:t>&amp; Scuba leatherette ‘’Biscione"</a:t>
            </a:r>
          </a:p>
        </p:txBody>
      </p:sp>
      <p:sp>
        <p:nvSpPr>
          <p:cNvPr id="34" name="CasellaDiTesto 13">
            <a:extLst>
              <a:ext uri="{FF2B5EF4-FFF2-40B4-BE49-F238E27FC236}">
                <a16:creationId xmlns:a16="http://schemas.microsoft.com/office/drawing/2014/main" id="{18579770-AB9E-E549-6C0B-2A34324B2391}"/>
              </a:ext>
            </a:extLst>
          </p:cNvPr>
          <p:cNvSpPr txBox="1"/>
          <p:nvPr/>
        </p:nvSpPr>
        <p:spPr>
          <a:xfrm>
            <a:off x="2581778" y="3249140"/>
            <a:ext cx="133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Black </a:t>
            </a:r>
            <a:br>
              <a:rPr lang="en-US" sz="1100" noProof="0" dirty="0">
                <a:solidFill>
                  <a:schemeClr val="accent6"/>
                </a:solidFill>
                <a:latin typeface="+mj-lt"/>
              </a:rPr>
            </a:br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leather</a:t>
            </a:r>
          </a:p>
        </p:txBody>
      </p:sp>
      <p:pic>
        <p:nvPicPr>
          <p:cNvPr id="35" name="Picture 34" descr="A close up of a black shoe&#10;&#10;AI-generated content may be incorrect.">
            <a:extLst>
              <a:ext uri="{FF2B5EF4-FFF2-40B4-BE49-F238E27FC236}">
                <a16:creationId xmlns:a16="http://schemas.microsoft.com/office/drawing/2014/main" id="{7D63A979-AFB3-0D36-C1FF-78ACF2736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903" y="2350639"/>
            <a:ext cx="866756" cy="877199"/>
          </a:xfrm>
          <a:prstGeom prst="rect">
            <a:avLst/>
          </a:prstGeom>
        </p:spPr>
      </p:pic>
      <p:pic>
        <p:nvPicPr>
          <p:cNvPr id="36" name="Picture 35" descr="A close up of a seat&#10;&#10;AI-generated content may be incorrect.">
            <a:extLst>
              <a:ext uri="{FF2B5EF4-FFF2-40B4-BE49-F238E27FC236}">
                <a16:creationId xmlns:a16="http://schemas.microsoft.com/office/drawing/2014/main" id="{37E1F7A5-30A7-A25D-3C18-7AAA84330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803" y="2350639"/>
            <a:ext cx="866756" cy="877199"/>
          </a:xfrm>
          <a:prstGeom prst="rect">
            <a:avLst/>
          </a:prstGeom>
        </p:spPr>
      </p:pic>
      <p:sp>
        <p:nvSpPr>
          <p:cNvPr id="40" name="CasellaDiTesto 13">
            <a:extLst>
              <a:ext uri="{FF2B5EF4-FFF2-40B4-BE49-F238E27FC236}">
                <a16:creationId xmlns:a16="http://schemas.microsoft.com/office/drawing/2014/main" id="{B06A9BDD-70FB-FC52-B3D2-A8D7A4744D8C}"/>
              </a:ext>
            </a:extLst>
          </p:cNvPr>
          <p:cNvSpPr txBox="1"/>
          <p:nvPr/>
        </p:nvSpPr>
        <p:spPr>
          <a:xfrm>
            <a:off x="8281281" y="3249140"/>
            <a:ext cx="133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cloth &amp; Scuba leatherette ‘’Biscione"</a:t>
            </a:r>
          </a:p>
        </p:txBody>
      </p:sp>
      <p:sp>
        <p:nvSpPr>
          <p:cNvPr id="41" name="CasellaDiTesto 13">
            <a:extLst>
              <a:ext uri="{FF2B5EF4-FFF2-40B4-BE49-F238E27FC236}">
                <a16:creationId xmlns:a16="http://schemas.microsoft.com/office/drawing/2014/main" id="{E766B421-B0AC-7E39-B1E9-42F3B3F1F721}"/>
              </a:ext>
            </a:extLst>
          </p:cNvPr>
          <p:cNvSpPr txBox="1"/>
          <p:nvPr/>
        </p:nvSpPr>
        <p:spPr>
          <a:xfrm>
            <a:off x="9564181" y="3249140"/>
            <a:ext cx="133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Black </a:t>
            </a:r>
            <a:br>
              <a:rPr lang="en-US" sz="1100" noProof="0" dirty="0">
                <a:solidFill>
                  <a:schemeClr val="accent6"/>
                </a:solidFill>
                <a:latin typeface="+mj-lt"/>
              </a:rPr>
            </a:br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leather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03D68F2-C9A9-17F7-E66E-7A383942563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13903" y="4170833"/>
            <a:ext cx="866756" cy="87719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59C081C-B38B-55C8-477A-7CCE928C56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796803" y="4192135"/>
            <a:ext cx="866756" cy="877198"/>
          </a:xfrm>
          <a:prstGeom prst="rect">
            <a:avLst/>
          </a:prstGeom>
        </p:spPr>
      </p:pic>
      <p:sp>
        <p:nvSpPr>
          <p:cNvPr id="44" name="CasellaDiTesto 13">
            <a:extLst>
              <a:ext uri="{FF2B5EF4-FFF2-40B4-BE49-F238E27FC236}">
                <a16:creationId xmlns:a16="http://schemas.microsoft.com/office/drawing/2014/main" id="{E05028B2-724C-66DB-7292-571FA833261E}"/>
              </a:ext>
            </a:extLst>
          </p:cNvPr>
          <p:cNvSpPr txBox="1"/>
          <p:nvPr/>
        </p:nvSpPr>
        <p:spPr>
          <a:xfrm>
            <a:off x="8352489" y="5086365"/>
            <a:ext cx="1189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Red</a:t>
            </a:r>
            <a:br>
              <a:rPr lang="en-US" sz="1100" noProof="0" dirty="0">
                <a:solidFill>
                  <a:schemeClr val="accent6"/>
                </a:solidFill>
                <a:latin typeface="+mj-lt"/>
              </a:rPr>
            </a:br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 leather</a:t>
            </a:r>
          </a:p>
        </p:txBody>
      </p:sp>
      <p:sp>
        <p:nvSpPr>
          <p:cNvPr id="45" name="CasellaDiTesto 13">
            <a:extLst>
              <a:ext uri="{FF2B5EF4-FFF2-40B4-BE49-F238E27FC236}">
                <a16:creationId xmlns:a16="http://schemas.microsoft.com/office/drawing/2014/main" id="{94E30CAF-2C30-6D9E-2538-E032C6155083}"/>
              </a:ext>
            </a:extLst>
          </p:cNvPr>
          <p:cNvSpPr txBox="1"/>
          <p:nvPr/>
        </p:nvSpPr>
        <p:spPr>
          <a:xfrm>
            <a:off x="9344883" y="5085414"/>
            <a:ext cx="167298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Alcantara with white backing and white inserts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F4DC03B0-E369-0202-EE0C-C7C1E2ADE467}"/>
              </a:ext>
            </a:extLst>
          </p:cNvPr>
          <p:cNvSpPr txBox="1"/>
          <p:nvPr/>
        </p:nvSpPr>
        <p:spPr>
          <a:xfrm>
            <a:off x="8685617" y="4823458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79DFCC2B-440D-2771-D024-C4DCB4CB2CBC}"/>
              </a:ext>
            </a:extLst>
          </p:cNvPr>
          <p:cNvSpPr txBox="1"/>
          <p:nvPr/>
        </p:nvSpPr>
        <p:spPr>
          <a:xfrm>
            <a:off x="9891874" y="4823458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>
                <a:solidFill>
                  <a:schemeClr val="bg1"/>
                </a:solidFill>
                <a:latin typeface="+mj-lt"/>
              </a:rPr>
              <a:t>NEW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593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6EC7-DBF0-73B1-2B42-18B900E0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7A5F444A-814F-96BD-28DD-E693F4C4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Welcome!</a:t>
            </a:r>
          </a:p>
        </p:txBody>
      </p:sp>
      <p:sp>
        <p:nvSpPr>
          <p:cNvPr id="2" name="Segnaposto contenuto 11">
            <a:extLst>
              <a:ext uri="{FF2B5EF4-FFF2-40B4-BE49-F238E27FC236}">
                <a16:creationId xmlns:a16="http://schemas.microsoft.com/office/drawing/2014/main" id="{7A91130D-A09E-EC64-0D3B-64C7058E2A5B}"/>
              </a:ext>
            </a:extLst>
          </p:cNvPr>
          <p:cNvSpPr txBox="1">
            <a:spLocks/>
          </p:cNvSpPr>
          <p:nvPr/>
        </p:nvSpPr>
        <p:spPr>
          <a:xfrm>
            <a:off x="1227534" y="3151993"/>
            <a:ext cx="9736933" cy="1191407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600" b="1" dirty="0"/>
              <a:t>Alfa Romeo Tonale </a:t>
            </a:r>
            <a:r>
              <a:rPr lang="en-US" dirty="0"/>
              <a:t>welcomes</a:t>
            </a:r>
            <a:r>
              <a:rPr lang="en-US" sz="1400" b="1" dirty="0"/>
              <a:t> </a:t>
            </a:r>
            <a:r>
              <a:rPr lang="en-US" dirty="0"/>
              <a:t>you to this </a:t>
            </a:r>
            <a:r>
              <a:rPr lang="en-US" sz="1600" b="1" dirty="0"/>
              <a:t>memo-file </a:t>
            </a:r>
            <a:r>
              <a:rPr lang="en-US" dirty="0"/>
              <a:t>aimed to help you recapping the WBT content.</a:t>
            </a:r>
          </a:p>
          <a:p>
            <a:pPr marL="0" indent="0"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dirty="0"/>
              <a:t>You could print this document or just keep it on your tablet/smartphone for a quick reference.</a:t>
            </a:r>
          </a:p>
          <a:p>
            <a:pPr marL="0" indent="0"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0745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DE352-6E9F-BAFC-C607-2F31C65FA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E85627E-1C58-C4BD-B976-C4341F6B15D1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2BD35BA8-2CDC-B573-C5C2-BF06B69C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More market coverage, more business opportunities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92C5C136-D298-BBE8-4E62-3E6D792B7237}"/>
              </a:ext>
            </a:extLst>
          </p:cNvPr>
          <p:cNvSpPr/>
          <p:nvPr/>
        </p:nvSpPr>
        <p:spPr>
          <a:xfrm>
            <a:off x="5395933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16631A74-4FBA-7DDE-6DF6-F0D288B64871}"/>
              </a:ext>
            </a:extLst>
          </p:cNvPr>
          <p:cNvSpPr/>
          <p:nvPr/>
        </p:nvSpPr>
        <p:spPr>
          <a:xfrm>
            <a:off x="5395933" y="4399976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Ti</a:t>
            </a: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5A9AFAB9-D261-6D7E-746C-DEB49F346BA7}"/>
              </a:ext>
            </a:extLst>
          </p:cNvPr>
          <p:cNvSpPr/>
          <p:nvPr/>
        </p:nvSpPr>
        <p:spPr>
          <a:xfrm>
            <a:off x="5395933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25639B85-C33F-6456-3517-E1F4D32406FC}"/>
              </a:ext>
            </a:extLst>
          </p:cNvPr>
          <p:cNvSpPr/>
          <p:nvPr/>
        </p:nvSpPr>
        <p:spPr>
          <a:xfrm>
            <a:off x="5395933" y="5690384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Tonale</a:t>
            </a:r>
          </a:p>
        </p:txBody>
      </p:sp>
      <p:sp>
        <p:nvSpPr>
          <p:cNvPr id="19" name="Line Callout 1 13">
            <a:extLst>
              <a:ext uri="{FF2B5EF4-FFF2-40B4-BE49-F238E27FC236}">
                <a16:creationId xmlns:a16="http://schemas.microsoft.com/office/drawing/2014/main" id="{353CC092-B8CA-E884-96B9-ED7866224A5D}"/>
              </a:ext>
            </a:extLst>
          </p:cNvPr>
          <p:cNvSpPr/>
          <p:nvPr/>
        </p:nvSpPr>
        <p:spPr>
          <a:xfrm>
            <a:off x="8193348" y="3695898"/>
            <a:ext cx="285565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Hero version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No content changes vs MY 25 version </a:t>
            </a:r>
          </a:p>
        </p:txBody>
      </p:sp>
      <p:sp>
        <p:nvSpPr>
          <p:cNvPr id="5" name="Line Callout 1 13">
            <a:extLst>
              <a:ext uri="{FF2B5EF4-FFF2-40B4-BE49-F238E27FC236}">
                <a16:creationId xmlns:a16="http://schemas.microsoft.com/office/drawing/2014/main" id="{AE42A00B-473D-F862-F067-55CCC3053C1E}"/>
              </a:ext>
            </a:extLst>
          </p:cNvPr>
          <p:cNvSpPr/>
          <p:nvPr/>
        </p:nvSpPr>
        <p:spPr>
          <a:xfrm>
            <a:off x="8193348" y="4252791"/>
            <a:ext cx="2855651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To reinforce the upper range between Veloce and Sprint</a:t>
            </a:r>
          </a:p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Iconic name</a:t>
            </a:r>
          </a:p>
        </p:txBody>
      </p:sp>
      <p:sp>
        <p:nvSpPr>
          <p:cNvPr id="9" name="Line Callout 1 13">
            <a:extLst>
              <a:ext uri="{FF2B5EF4-FFF2-40B4-BE49-F238E27FC236}">
                <a16:creationId xmlns:a16="http://schemas.microsoft.com/office/drawing/2014/main" id="{23CA6927-2F65-BB4D-2885-1EA9D606CF38}"/>
              </a:ext>
            </a:extLst>
          </p:cNvPr>
          <p:cNvSpPr/>
          <p:nvPr/>
        </p:nvSpPr>
        <p:spPr>
          <a:xfrm>
            <a:off x="8193348" y="5081899"/>
            <a:ext cx="2855651" cy="2769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Improved style and perceived quality</a:t>
            </a:r>
          </a:p>
        </p:txBody>
      </p:sp>
      <p:sp>
        <p:nvSpPr>
          <p:cNvPr id="15" name="Line Callout 1 13">
            <a:extLst>
              <a:ext uri="{FF2B5EF4-FFF2-40B4-BE49-F238E27FC236}">
                <a16:creationId xmlns:a16="http://schemas.microsoft.com/office/drawing/2014/main" id="{FC8301F2-41BF-4CFF-9C11-98DA60FEA7A4}"/>
              </a:ext>
            </a:extLst>
          </p:cNvPr>
          <p:cNvSpPr/>
          <p:nvPr/>
        </p:nvSpPr>
        <p:spPr>
          <a:xfrm>
            <a:off x="8193348" y="5540942"/>
            <a:ext cx="2855651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More affordable entry price </a:t>
            </a:r>
            <a:br>
              <a:rPr lang="en-US" sz="1200" noProof="0">
                <a:solidFill>
                  <a:schemeClr val="accent6"/>
                </a:solidFill>
              </a:rPr>
            </a:br>
            <a:r>
              <a:rPr lang="en-US" sz="1200" noProof="0">
                <a:solidFill>
                  <a:schemeClr val="accent6"/>
                </a:solidFill>
              </a:rPr>
              <a:t>(but NOT a NAKED version)</a:t>
            </a:r>
          </a:p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Aligned to competitors’ range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15028595-A393-147C-EE34-E692EA06049B}"/>
              </a:ext>
            </a:extLst>
          </p:cNvPr>
          <p:cNvCxnSpPr>
            <a:cxnSpLocks/>
            <a:stCxn id="11" idx="3"/>
            <a:endCxn id="19" idx="1"/>
          </p:cNvCxnSpPr>
          <p:nvPr/>
        </p:nvCxnSpPr>
        <p:spPr>
          <a:xfrm flipV="1">
            <a:off x="6963883" y="3926731"/>
            <a:ext cx="1229465" cy="1158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F03D214-D6AA-BCB6-7088-C9ED24649F02}"/>
              </a:ext>
            </a:extLst>
          </p:cNvPr>
          <p:cNvCxnSpPr>
            <a:cxnSpLocks/>
            <a:stCxn id="12" idx="3"/>
            <a:endCxn id="5" idx="1"/>
          </p:cNvCxnSpPr>
          <p:nvPr/>
        </p:nvCxnSpPr>
        <p:spPr>
          <a:xfrm>
            <a:off x="6963883" y="4573093"/>
            <a:ext cx="1229465" cy="286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7C564BB3-7DA9-B9AF-78A8-9573CD6159C9}"/>
              </a:ext>
            </a:extLst>
          </p:cNvPr>
          <p:cNvCxnSpPr>
            <a:cxnSpLocks/>
            <a:stCxn id="13" idx="3"/>
            <a:endCxn id="9" idx="1"/>
          </p:cNvCxnSpPr>
          <p:nvPr/>
        </p:nvCxnSpPr>
        <p:spPr>
          <a:xfrm>
            <a:off x="6963883" y="5218297"/>
            <a:ext cx="1229465" cy="2102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5E9E7F01-67C3-43F3-7646-E8AAA1B65558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>
            <a:off x="6963883" y="5863501"/>
            <a:ext cx="1229465" cy="60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DC8BD82-4C2F-8B42-A9EE-F172141087EF}"/>
              </a:ext>
            </a:extLst>
          </p:cNvPr>
          <p:cNvSpPr txBox="1"/>
          <p:nvPr/>
        </p:nvSpPr>
        <p:spPr>
          <a:xfrm>
            <a:off x="8193349" y="3156753"/>
            <a:ext cx="2855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>
                <a:solidFill>
                  <a:schemeClr val="accent6"/>
                </a:solidFill>
              </a:rPr>
              <a:t>Reasons why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8601F235-773C-1696-FA3D-36A06703AD45}"/>
              </a:ext>
            </a:extLst>
          </p:cNvPr>
          <p:cNvSpPr txBox="1"/>
          <p:nvPr/>
        </p:nvSpPr>
        <p:spPr>
          <a:xfrm>
            <a:off x="5076825" y="3130255"/>
            <a:ext cx="22061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1"/>
                </a:solidFill>
                <a:latin typeface="+mj-lt"/>
              </a:rPr>
              <a:t>New range</a:t>
            </a:r>
          </a:p>
        </p:txBody>
      </p:sp>
      <p:sp>
        <p:nvSpPr>
          <p:cNvPr id="2" name="Segnaposto contenuto 14">
            <a:extLst>
              <a:ext uri="{FF2B5EF4-FFF2-40B4-BE49-F238E27FC236}">
                <a16:creationId xmlns:a16="http://schemas.microsoft.com/office/drawing/2014/main" id="{D4C52F9E-E772-5836-6197-D2417C6D54E4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6334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To answer the need of a wider market coverage, New Tonale’s </a:t>
            </a:r>
            <a:r>
              <a:rPr lang="en-US" sz="1600" b="1"/>
              <a:t>range adds 2 trims</a:t>
            </a:r>
            <a:r>
              <a:rPr lang="en-US" sz="1600"/>
              <a:t>.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Also in this case, the approach is to have the tailored offer for each customer.</a:t>
            </a: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27970981-258A-6672-943A-143C9FA2A7E0}"/>
              </a:ext>
            </a:extLst>
          </p:cNvPr>
          <p:cNvSpPr/>
          <p:nvPr/>
        </p:nvSpPr>
        <p:spPr>
          <a:xfrm>
            <a:off x="2190759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C3AE085B-1B82-CBE9-D51E-96FE1407EACF}"/>
              </a:ext>
            </a:extLst>
          </p:cNvPr>
          <p:cNvSpPr/>
          <p:nvPr/>
        </p:nvSpPr>
        <p:spPr>
          <a:xfrm>
            <a:off x="2190759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C425F16-6A35-C89E-4A6D-C790299CED2A}"/>
              </a:ext>
            </a:extLst>
          </p:cNvPr>
          <p:cNvSpPr txBox="1"/>
          <p:nvPr/>
        </p:nvSpPr>
        <p:spPr>
          <a:xfrm>
            <a:off x="1656618" y="3130255"/>
            <a:ext cx="2636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Current range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14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DD4CD2-C658-3023-5217-768BFBD5D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Tonale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0E3CC-E795-8D45-87E4-030621144F3F}"/>
              </a:ext>
            </a:extLst>
          </p:cNvPr>
          <p:cNvSpPr txBox="1">
            <a:spLocks/>
          </p:cNvSpPr>
          <p:nvPr/>
        </p:nvSpPr>
        <p:spPr>
          <a:xfrm>
            <a:off x="729324" y="1095504"/>
            <a:ext cx="10662576" cy="11227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 dirty="0">
                <a:solidFill>
                  <a:schemeClr val="accent1"/>
                </a:solidFill>
              </a:rPr>
              <a:t>Key concept: Tonale trim is NOT a naked one!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Ideal to attract customer hesitating Tonale with other mainstream brands.</a:t>
            </a:r>
            <a:br>
              <a:rPr lang="en-US" dirty="0"/>
            </a:br>
            <a:r>
              <a:rPr lang="en-US" noProof="0" dirty="0"/>
              <a:t>It has been conceived to offer a </a:t>
            </a:r>
            <a:r>
              <a:rPr lang="en-US" sz="1600" b="1" noProof="0" dirty="0"/>
              <a:t>more affordable</a:t>
            </a:r>
            <a:r>
              <a:rPr lang="en-US" sz="1600" noProof="0" dirty="0"/>
              <a:t> </a:t>
            </a:r>
            <a:r>
              <a:rPr lang="en-US" noProof="0" dirty="0"/>
              <a:t>entry price extending the </a:t>
            </a:r>
            <a:r>
              <a:rPr lang="en-US" sz="1600" b="1" noProof="0" dirty="0"/>
              <a:t>market coverage</a:t>
            </a:r>
            <a:r>
              <a:rPr lang="en-US" noProof="0" dirty="0"/>
              <a:t>, but </a:t>
            </a:r>
            <a:r>
              <a:rPr lang="en-US" sz="1600" b="1" noProof="0" dirty="0"/>
              <a:t>without giving up</a:t>
            </a:r>
            <a:r>
              <a:rPr lang="en-US" noProof="0" dirty="0"/>
              <a:t> any key equipment.</a:t>
            </a:r>
          </a:p>
        </p:txBody>
      </p:sp>
      <p:pic>
        <p:nvPicPr>
          <p:cNvPr id="4" name="Picture 7" descr="The interior of a car&#10;&#10;AI-generated content may be incorrect.">
            <a:extLst>
              <a:ext uri="{FF2B5EF4-FFF2-40B4-BE49-F238E27FC236}">
                <a16:creationId xmlns:a16="http://schemas.microsoft.com/office/drawing/2014/main" id="{218003D7-0031-B1A7-B672-8548F28A8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08226"/>
            <a:ext cx="5715833" cy="2963765"/>
          </a:xfrm>
          <a:prstGeom prst="rect">
            <a:avLst/>
          </a:prstGeom>
        </p:spPr>
      </p:pic>
      <p:pic>
        <p:nvPicPr>
          <p:cNvPr id="5" name="Picture 9" descr="A black seat with a head rest&#10;&#10;AI-generated content may be incorrect.">
            <a:extLst>
              <a:ext uri="{FF2B5EF4-FFF2-40B4-BE49-F238E27FC236}">
                <a16:creationId xmlns:a16="http://schemas.microsoft.com/office/drawing/2014/main" id="{8D81CF4B-9206-27A6-A10B-FE9384394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552" y="2312984"/>
            <a:ext cx="2063518" cy="2959007"/>
          </a:xfrm>
          <a:prstGeom prst="rect">
            <a:avLst/>
          </a:prstGeom>
        </p:spPr>
      </p:pic>
      <p:pic>
        <p:nvPicPr>
          <p:cNvPr id="6" name="Picture 11" descr="A close-up of a car rim&#10;&#10;AI-generated content may be incorrect.">
            <a:extLst>
              <a:ext uri="{FF2B5EF4-FFF2-40B4-BE49-F238E27FC236}">
                <a16:creationId xmlns:a16="http://schemas.microsoft.com/office/drawing/2014/main" id="{0CB6A996-9056-0206-3C74-87DAE1321F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589" y="2308226"/>
            <a:ext cx="1968500" cy="2425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482400-38A8-D659-15B6-B763A5EF13BF}"/>
              </a:ext>
            </a:extLst>
          </p:cNvPr>
          <p:cNvSpPr txBox="1"/>
          <p:nvPr/>
        </p:nvSpPr>
        <p:spPr>
          <a:xfrm>
            <a:off x="2973355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Black cloth &amp; Scuba leatherette seats with ‘’Biscione’’ on the back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C9A4CAA4-473D-1F09-0990-9B75641BF814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17” Aero Wheels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D7AF93A-087A-BE9C-8254-8386FBABEECB}"/>
              </a:ext>
            </a:extLst>
          </p:cNvPr>
          <p:cNvSpPr txBox="1"/>
          <p:nvPr/>
        </p:nvSpPr>
        <p:spPr>
          <a:xfrm>
            <a:off x="4999441" y="5900321"/>
            <a:ext cx="66062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i="1" noProof="0">
                <a:solidFill>
                  <a:schemeClr val="accent6"/>
                </a:solidFill>
                <a:latin typeface="+mn-lt"/>
              </a:rPr>
              <a:t>Since Tonale is the basic trim, it’s well worth to list </a:t>
            </a:r>
            <a:r>
              <a:rPr lang="en-US" sz="1000" b="1" i="1" noProof="0">
                <a:solidFill>
                  <a:schemeClr val="accent6"/>
                </a:solidFill>
                <a:latin typeface="+mn-lt"/>
              </a:rPr>
              <a:t>ALL</a:t>
            </a:r>
            <a:r>
              <a:rPr lang="en-US" sz="1000" i="1" noProof="0">
                <a:solidFill>
                  <a:schemeClr val="accent6"/>
                </a:solidFill>
                <a:latin typeface="+mn-lt"/>
              </a:rPr>
              <a:t> the contents, being  the upper trims been built by addition.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121B6DC5-3C08-B595-14D6-07A7FD0D744A}"/>
              </a:ext>
            </a:extLst>
          </p:cNvPr>
          <p:cNvSpPr/>
          <p:nvPr/>
        </p:nvSpPr>
        <p:spPr>
          <a:xfrm>
            <a:off x="9198589" y="5409437"/>
            <a:ext cx="1968500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Full 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8446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090A6-9A63-5FF7-2EBF-8837F41DA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3E815C-4B1F-43E2-E065-E1D6F8291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Tonale full contents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394529-E146-1ECC-ABF2-BD213B079C29}"/>
              </a:ext>
            </a:extLst>
          </p:cNvPr>
          <p:cNvSpPr txBox="1">
            <a:spLocks/>
          </p:cNvSpPr>
          <p:nvPr/>
        </p:nvSpPr>
        <p:spPr>
          <a:xfrm>
            <a:off x="1377848" y="1096430"/>
            <a:ext cx="4842797" cy="112851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Grained body kit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Full LED front and rear lights with 3+3 signature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17” Aero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Privacy glass (PHEV)</a:t>
            </a:r>
            <a:endParaRPr lang="en-US" sz="1400" noProof="0">
              <a:solidFill>
                <a:schemeClr val="accent5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481C4B-33B7-7819-6415-65759F9C2705}"/>
              </a:ext>
            </a:extLst>
          </p:cNvPr>
          <p:cNvSpPr txBox="1">
            <a:spLocks/>
          </p:cNvSpPr>
          <p:nvPr/>
        </p:nvSpPr>
        <p:spPr>
          <a:xfrm>
            <a:off x="1377848" y="2324520"/>
            <a:ext cx="4842797" cy="19184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Black cloth &amp; Scuba leatherette seats with ‘’Biscione’’ on the back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Biscotto accent stitching on dashboard and door panels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Leather steering wheel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Front central armrest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60/40 rear seats with central armrest and ski pass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Black ceiling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6-way adjustable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2-way electric lumbar adjust on driver seat</a:t>
            </a:r>
            <a:endParaRPr lang="en-US" sz="1400" b="1" noProof="0">
              <a:solidFill>
                <a:schemeClr val="accent5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ABD0067-BE8D-B184-65A4-643AD3F810CF}"/>
              </a:ext>
            </a:extLst>
          </p:cNvPr>
          <p:cNvSpPr txBox="1">
            <a:spLocks/>
          </p:cNvSpPr>
          <p:nvPr/>
        </p:nvSpPr>
        <p:spPr>
          <a:xfrm>
            <a:off x="1377848" y="4313996"/>
            <a:ext cx="4842797" cy="17209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Safety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Intelligent Adaptive Cruise Control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Auto High Beam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Front &amp; rear parking sensors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Rear back-up camera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Autonomous Emergency Braking with vulnerable road users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Lane keeping system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Drowsy Driver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FA4B129-1B11-47D9-5F53-245AE760B48E}"/>
              </a:ext>
            </a:extLst>
          </p:cNvPr>
          <p:cNvSpPr txBox="1">
            <a:spLocks/>
          </p:cNvSpPr>
          <p:nvPr/>
        </p:nvSpPr>
        <p:spPr>
          <a:xfrm>
            <a:off x="6928776" y="1096430"/>
            <a:ext cx="4533900" cy="23006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12,3” full TFT instrument cluster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10,25’’ Alfa Connect infotainment touch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Alfa Connected Services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Wireless Apple Car Play / Android Auto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Dual zone automatic A/C with AQS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Keyless Entry &amp; Go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Puddle lights &amp; courtesy lights on exterior door handles on the front doors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Electrical-folding side mirrors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Electrochromic interior mirror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572C1C-4BF1-0DB0-8309-FD5AEF38FA25}"/>
              </a:ext>
            </a:extLst>
          </p:cNvPr>
          <p:cNvSpPr txBox="1">
            <a:spLocks/>
          </p:cNvSpPr>
          <p:nvPr/>
        </p:nvSpPr>
        <p:spPr>
          <a:xfrm>
            <a:off x="6928776" y="3749739"/>
            <a:ext cx="4533900" cy="132600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Paddle shifters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18”, 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Winter pack (LHD only) 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A5069F5A-7D99-E838-6FAC-AD670A70C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2399380"/>
            <a:ext cx="535498" cy="535498"/>
          </a:xfrm>
          <a:prstGeom prst="rect">
            <a:avLst/>
          </a:prstGeom>
        </p:spPr>
      </p:pic>
      <p:sp>
        <p:nvSpPr>
          <p:cNvPr id="24" name="Elemento grafico 16">
            <a:extLst>
              <a:ext uri="{FF2B5EF4-FFF2-40B4-BE49-F238E27FC236}">
                <a16:creationId xmlns:a16="http://schemas.microsoft.com/office/drawing/2014/main" id="{13E111E6-C4D7-3B3B-DE97-B7FA18ADE3F3}"/>
              </a:ext>
            </a:extLst>
          </p:cNvPr>
          <p:cNvSpPr/>
          <p:nvPr/>
        </p:nvSpPr>
        <p:spPr>
          <a:xfrm>
            <a:off x="780362" y="1196769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79592053-E824-4D0D-3B72-63FEC8AB18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67734" y="4433494"/>
            <a:ext cx="535498" cy="535498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D9C9578E-2440-BB3F-7A13-50453242AC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336128" y="1119405"/>
            <a:ext cx="535498" cy="535498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F9B3E6-2CF8-9D4E-1E81-8C249C3182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69877" y="3845996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43876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B748C-29DF-D8AF-0CF6-A5E9B889C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06897D-72C0-6DA1-1628-34126E61F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Sprint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EF11C-4544-F250-A53E-EA7C2BEB4127}"/>
              </a:ext>
            </a:extLst>
          </p:cNvPr>
          <p:cNvSpPr txBox="1">
            <a:spLocks/>
          </p:cNvSpPr>
          <p:nvPr/>
        </p:nvSpPr>
        <p:spPr>
          <a:xfrm>
            <a:off x="729324" y="1278384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improved style and perceived quality.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An </a:t>
            </a:r>
            <a:r>
              <a:rPr lang="en-US" sz="1600" b="1" noProof="0"/>
              <a:t>affordable</a:t>
            </a:r>
            <a:r>
              <a:rPr lang="en-US" noProof="0"/>
              <a:t> upselling vs Tonale with </a:t>
            </a:r>
            <a:r>
              <a:rPr lang="en-US" sz="1600" b="1" noProof="0"/>
              <a:t>improved style and functionality</a:t>
            </a:r>
            <a:r>
              <a:rPr lang="en-US"/>
              <a:t>:</a:t>
            </a:r>
            <a:r>
              <a:rPr lang="en-US" noProof="0"/>
              <a:t> this version features radio with navigation &amp; 18” wheels.</a:t>
            </a:r>
          </a:p>
        </p:txBody>
      </p:sp>
      <p:pic>
        <p:nvPicPr>
          <p:cNvPr id="4" name="Picture 7" descr="The interior of a car&#10;&#10;AI-generated content may be incorrect.">
            <a:extLst>
              <a:ext uri="{FF2B5EF4-FFF2-40B4-BE49-F238E27FC236}">
                <a16:creationId xmlns:a16="http://schemas.microsoft.com/office/drawing/2014/main" id="{CA9CF518-7355-9B1E-ED19-118303D83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08226"/>
            <a:ext cx="5715833" cy="2963765"/>
          </a:xfrm>
          <a:prstGeom prst="rect">
            <a:avLst/>
          </a:prstGeom>
        </p:spPr>
      </p:pic>
      <p:pic>
        <p:nvPicPr>
          <p:cNvPr id="5" name="Picture 9" descr="A black seat with a head rest&#10;&#10;AI-generated content may be incorrect.">
            <a:extLst>
              <a:ext uri="{FF2B5EF4-FFF2-40B4-BE49-F238E27FC236}">
                <a16:creationId xmlns:a16="http://schemas.microsoft.com/office/drawing/2014/main" id="{3C167707-174C-2794-F329-299318032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552" y="2312984"/>
            <a:ext cx="2063518" cy="29590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CEC3E4-10DB-12FC-2559-058B7B47D93A}"/>
              </a:ext>
            </a:extLst>
          </p:cNvPr>
          <p:cNvSpPr txBox="1"/>
          <p:nvPr/>
        </p:nvSpPr>
        <p:spPr>
          <a:xfrm>
            <a:off x="2840005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Black cloth &amp; Scuba leatherette seats with ‘’Biscione’’ on the back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66898F71-FA74-DC22-DEF4-CA7C0C98A4CB}"/>
              </a:ext>
            </a:extLst>
          </p:cNvPr>
          <p:cNvSpPr/>
          <p:nvPr/>
        </p:nvSpPr>
        <p:spPr>
          <a:xfrm>
            <a:off x="8726128" y="5695187"/>
            <a:ext cx="2665772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Tonale trim, PLUS…</a:t>
            </a:r>
          </a:p>
        </p:txBody>
      </p:sp>
      <p:pic>
        <p:nvPicPr>
          <p:cNvPr id="13" name="Picture 11">
            <a:extLst>
              <a:ext uri="{FF2B5EF4-FFF2-40B4-BE49-F238E27FC236}">
                <a16:creationId xmlns:a16="http://schemas.microsoft.com/office/drawing/2014/main" id="{C3679780-E0CE-FE49-B73D-689990B8EF1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211657" y="2308226"/>
            <a:ext cx="1968500" cy="2324253"/>
          </a:xfrm>
          <a:prstGeom prst="rect">
            <a:avLst/>
          </a:prstGeom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id="{FE56CF19-1CDB-4F18-A84F-05D7A935CD9E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18” Wheels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081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0ACD5-E50C-1B55-1F94-56F33E696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1BA350-394F-153C-60A3-F1F9178B9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749812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noProof="0"/>
              <a:t>Sprint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</a:t>
            </a:r>
            <a:r>
              <a:rPr lang="en-US" sz="1200" noProof="0" err="1">
                <a:solidFill>
                  <a:schemeClr val="accent5"/>
                </a:solidFill>
                <a:latin typeface="+mn-lt"/>
                <a:cs typeface="+mn-cs"/>
              </a:rPr>
              <a:t>tonale</a:t>
            </a: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 trim plus..)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9EF0BB-002B-D30C-260C-82D0860FF316}"/>
              </a:ext>
            </a:extLst>
          </p:cNvPr>
          <p:cNvSpPr txBox="1">
            <a:spLocks/>
          </p:cNvSpPr>
          <p:nvPr/>
        </p:nvSpPr>
        <p:spPr>
          <a:xfrm>
            <a:off x="1369193" y="1908562"/>
            <a:ext cx="3152775" cy="11233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Glossy black body kit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Privacy glass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18” wheels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B06E89F-3FEC-28FC-1905-27EBCF42083A}"/>
              </a:ext>
            </a:extLst>
          </p:cNvPr>
          <p:cNvSpPr txBox="1">
            <a:spLocks/>
          </p:cNvSpPr>
          <p:nvPr/>
        </p:nvSpPr>
        <p:spPr>
          <a:xfrm>
            <a:off x="1369193" y="3648075"/>
            <a:ext cx="3152775" cy="14157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Aluminum pedals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Aluminum door sills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Multi-color ambient light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endParaRPr lang="en-US" sz="1400" b="1" noProof="0">
              <a:solidFill>
                <a:schemeClr val="accent5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1D5E6E-71C3-C91F-3073-B62FB70D30FF}"/>
              </a:ext>
            </a:extLst>
          </p:cNvPr>
          <p:cNvSpPr txBox="1">
            <a:spLocks/>
          </p:cNvSpPr>
          <p:nvPr/>
        </p:nvSpPr>
        <p:spPr>
          <a:xfrm>
            <a:off x="5486400" y="1908562"/>
            <a:ext cx="5623848" cy="6001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10,25’’ Alfa Connect infotainment touch with Navigation system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D700551-2A1C-5761-C48D-73E8D6263E90}"/>
              </a:ext>
            </a:extLst>
          </p:cNvPr>
          <p:cNvSpPr txBox="1">
            <a:spLocks/>
          </p:cNvSpPr>
          <p:nvPr/>
        </p:nvSpPr>
        <p:spPr>
          <a:xfrm>
            <a:off x="5486400" y="3648075"/>
            <a:ext cx="5623848" cy="164660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>
                <a:solidFill>
                  <a:schemeClr val="accent5"/>
                </a:solidFill>
              </a:rPr>
              <a:t>Paddle shifters</a:t>
            </a:r>
            <a:endParaRPr lang="en-US" sz="1200" noProof="0">
              <a:solidFill>
                <a:schemeClr val="accent5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Winter pack (LHD only)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6CD16F8-69D0-B53D-EEFD-D01D45D1D3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3684913"/>
            <a:ext cx="535498" cy="535498"/>
          </a:xfrm>
          <a:prstGeom prst="rect">
            <a:avLst/>
          </a:prstGeom>
        </p:spPr>
      </p:pic>
      <p:sp>
        <p:nvSpPr>
          <p:cNvPr id="6" name="Elemento grafico 16">
            <a:extLst>
              <a:ext uri="{FF2B5EF4-FFF2-40B4-BE49-F238E27FC236}">
                <a16:creationId xmlns:a16="http://schemas.microsoft.com/office/drawing/2014/main" id="{DED197FB-F94D-BC50-A29F-B8A8E0D4CF80}"/>
              </a:ext>
            </a:extLst>
          </p:cNvPr>
          <p:cNvSpPr/>
          <p:nvPr/>
        </p:nvSpPr>
        <p:spPr>
          <a:xfrm>
            <a:off x="780362" y="2018259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0F03EE4-B7EE-3687-A9E7-2986DFD43A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06063" y="1940786"/>
            <a:ext cx="535498" cy="53549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E938996-4F3A-66C9-BA89-7D9C43793A8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939812" y="3752411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81180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FFBF0-722B-E6CC-DD9C-D1F31BC37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5091EF-982A-7E6D-C14C-35990296E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Ti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F6B59-9417-4604-1961-18C7A4CC644D}"/>
              </a:ext>
            </a:extLst>
          </p:cNvPr>
          <p:cNvSpPr txBox="1">
            <a:spLocks/>
          </p:cNvSpPr>
          <p:nvPr/>
        </p:nvSpPr>
        <p:spPr>
          <a:xfrm>
            <a:off x="729324" y="1278384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the premium version with an iconic name is back!</a:t>
            </a:r>
            <a:endParaRPr lang="en-US" sz="1600" noProof="0">
              <a:solidFill>
                <a:schemeClr val="accent1"/>
              </a:solidFill>
            </a:endParaRP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Ti version </a:t>
            </a:r>
            <a:r>
              <a:rPr lang="en-US" sz="1600" b="1" noProof="0"/>
              <a:t>upgrades the </a:t>
            </a:r>
            <a:r>
              <a:rPr lang="en-US" sz="1600" b="1" noProof="0" err="1"/>
              <a:t>premiumness</a:t>
            </a:r>
            <a:r>
              <a:rPr lang="en-US" sz="1600" b="1" noProof="0"/>
              <a:t> </a:t>
            </a:r>
            <a:r>
              <a:rPr lang="en-US" noProof="0"/>
              <a:t>of the </a:t>
            </a:r>
            <a:r>
              <a:rPr lang="en-US"/>
              <a:t>interior with full leather electrically adjustable, heated and ventilated seats. </a:t>
            </a:r>
            <a:endParaRPr lang="en-US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B9541-6C1F-0FD2-B998-463BC0FEE0E6}"/>
              </a:ext>
            </a:extLst>
          </p:cNvPr>
          <p:cNvSpPr txBox="1"/>
          <p:nvPr/>
        </p:nvSpPr>
        <p:spPr>
          <a:xfrm>
            <a:off x="2537319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Red or Black leather seats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42631648-A377-C8C9-50CE-DBC6DB2B9EC7}"/>
              </a:ext>
            </a:extLst>
          </p:cNvPr>
          <p:cNvSpPr/>
          <p:nvPr/>
        </p:nvSpPr>
        <p:spPr>
          <a:xfrm>
            <a:off x="9211656" y="5695187"/>
            <a:ext cx="196850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Sprint, PLUS…</a:t>
            </a:r>
          </a:p>
        </p:txBody>
      </p:sp>
      <p:pic>
        <p:nvPicPr>
          <p:cNvPr id="13" name="Picture 11">
            <a:extLst>
              <a:ext uri="{FF2B5EF4-FFF2-40B4-BE49-F238E27FC236}">
                <a16:creationId xmlns:a16="http://schemas.microsoft.com/office/drawing/2014/main" id="{1EDA9057-B2E9-0191-E488-36A02992C4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211657" y="2308226"/>
            <a:ext cx="1968500" cy="2324253"/>
          </a:xfrm>
          <a:prstGeom prst="rect">
            <a:avLst/>
          </a:prstGeom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id="{14EE14A7-98AC-52F6-3B5C-1C224BE6D6A0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18” Wheels</a:t>
            </a:r>
          </a:p>
        </p:txBody>
      </p:sp>
      <p:pic>
        <p:nvPicPr>
          <p:cNvPr id="6" name="Picture 6" descr="A front seat of a car&#10;&#10;AI-generated content may be incorrect.">
            <a:extLst>
              <a:ext uri="{FF2B5EF4-FFF2-40B4-BE49-F238E27FC236}">
                <a16:creationId xmlns:a16="http://schemas.microsoft.com/office/drawing/2014/main" id="{3D4C5903-EC69-01F0-425E-E7C8D64F35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94" t="3623" b="4107"/>
          <a:stretch>
            <a:fillRect/>
          </a:stretch>
        </p:blipFill>
        <p:spPr>
          <a:xfrm>
            <a:off x="1782424" y="2289473"/>
            <a:ext cx="6315054" cy="29637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069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F5DFB-055A-32FA-594E-073D30410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40EF7E-7401-FC74-A822-6A3B52CE2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682101"/>
          </a:xfrm>
        </p:spPr>
        <p:txBody>
          <a:bodyPr/>
          <a:lstStyle/>
          <a:p>
            <a:r>
              <a:rPr lang="en-US" noProof="0"/>
              <a:t>Ti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(SPRINT trim plus..)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C23B6B3-484A-B7A6-4974-465E7939CA4D}"/>
              </a:ext>
            </a:extLst>
          </p:cNvPr>
          <p:cNvSpPr txBox="1">
            <a:spLocks/>
          </p:cNvSpPr>
          <p:nvPr/>
        </p:nvSpPr>
        <p:spPr>
          <a:xfrm>
            <a:off x="1400870" y="1839380"/>
            <a:ext cx="3590925" cy="11233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Glossy black side windows surround (DLO)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Ti badge on fender</a:t>
            </a: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None/>
              <a:tabLst>
                <a:tab pos="2514600" algn="l"/>
              </a:tabLst>
            </a:pPr>
            <a:endParaRPr lang="en-US" sz="1200" noProof="0">
              <a:solidFill>
                <a:schemeClr val="accent5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41AF32E-CA85-0941-F324-EE760619D958}"/>
              </a:ext>
            </a:extLst>
          </p:cNvPr>
          <p:cNvSpPr txBox="1">
            <a:spLocks/>
          </p:cNvSpPr>
          <p:nvPr/>
        </p:nvSpPr>
        <p:spPr>
          <a:xfrm>
            <a:off x="1400870" y="3578893"/>
            <a:ext cx="3590925" cy="19082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Paddle shifters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Red or black leather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8-way electrically adjustable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4-way electric lumbar adjust on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and ventilated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steering wheel and nozzles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6551221-D42D-DE6C-8633-18F40467C853}"/>
              </a:ext>
            </a:extLst>
          </p:cNvPr>
          <p:cNvSpPr txBox="1">
            <a:spLocks/>
          </p:cNvSpPr>
          <p:nvPr/>
        </p:nvSpPr>
        <p:spPr>
          <a:xfrm>
            <a:off x="6096000" y="1839380"/>
            <a:ext cx="4133850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Harman Kardon Hi-Fi &amp; memories on driver seat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2E976DB8-B766-F21F-AD6A-FD18944C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3615731"/>
            <a:ext cx="535498" cy="535498"/>
          </a:xfrm>
          <a:prstGeom prst="rect">
            <a:avLst/>
          </a:prstGeom>
        </p:spPr>
      </p:pic>
      <p:sp>
        <p:nvSpPr>
          <p:cNvPr id="13" name="Elemento grafico 16">
            <a:extLst>
              <a:ext uri="{FF2B5EF4-FFF2-40B4-BE49-F238E27FC236}">
                <a16:creationId xmlns:a16="http://schemas.microsoft.com/office/drawing/2014/main" id="{16EB8AF7-47E4-5FC1-5849-C2840034167F}"/>
              </a:ext>
            </a:extLst>
          </p:cNvPr>
          <p:cNvSpPr/>
          <p:nvPr/>
        </p:nvSpPr>
        <p:spPr>
          <a:xfrm>
            <a:off x="780362" y="1949077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CB8DEE-2E67-2964-905E-AB3ADDB0A2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49412" y="1920502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4449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727AC-1EE7-7726-210C-107078117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6E92F6-6A42-71D8-2E44-44C604494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Veloce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A5650-DA51-813B-60C1-95F08E89DBE2}"/>
              </a:ext>
            </a:extLst>
          </p:cNvPr>
          <p:cNvSpPr txBox="1">
            <a:spLocks/>
          </p:cNvSpPr>
          <p:nvPr/>
        </p:nvSpPr>
        <p:spPr>
          <a:xfrm>
            <a:off x="729324" y="1257367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the upper positioning for those who want ALL: style &amp; technical features.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This version features </a:t>
            </a:r>
            <a:r>
              <a:rPr lang="en-US" sz="1600" b="1" noProof="0"/>
              <a:t>19” wheels, Brembo brakes and electronic suspension.</a:t>
            </a:r>
            <a:endParaRPr lang="en-US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AC602-FA0E-1BDC-2F71-656C8E01024B}"/>
              </a:ext>
            </a:extLst>
          </p:cNvPr>
          <p:cNvSpPr txBox="1"/>
          <p:nvPr/>
        </p:nvSpPr>
        <p:spPr>
          <a:xfrm>
            <a:off x="3127869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latin typeface="+mn-lt"/>
              </a:rPr>
              <a:t>Red or Black leather seats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0C061C6E-48BE-CACA-0EC7-488F8648B3A2}"/>
              </a:ext>
            </a:extLst>
          </p:cNvPr>
          <p:cNvSpPr/>
          <p:nvPr/>
        </p:nvSpPr>
        <p:spPr>
          <a:xfrm>
            <a:off x="9211656" y="5695187"/>
            <a:ext cx="196850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Ti, PLUS…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B50836E2-62D0-8408-C1A0-E0F87C2ECE23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19” Wheels</a:t>
            </a:r>
          </a:p>
        </p:txBody>
      </p:sp>
      <p:pic>
        <p:nvPicPr>
          <p:cNvPr id="6" name="Picture 6" descr="A front seat of a car&#10;&#10;AI-generated content may be incorrect.">
            <a:extLst>
              <a:ext uri="{FF2B5EF4-FFF2-40B4-BE49-F238E27FC236}">
                <a16:creationId xmlns:a16="http://schemas.microsoft.com/office/drawing/2014/main" id="{E664D98B-C10A-B0A3-2AEF-3BF8A53FBE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194" t="3623" b="4107"/>
          <a:stretch>
            <a:fillRect/>
          </a:stretch>
        </p:blipFill>
        <p:spPr>
          <a:xfrm>
            <a:off x="2470430" y="2289473"/>
            <a:ext cx="6315054" cy="2963765"/>
          </a:xfrm>
          <a:prstGeom prst="rect">
            <a:avLst/>
          </a:prstGeom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FE852657-0AAD-9CEE-B79E-3A7D4868FE8A}"/>
              </a:ext>
            </a:extLst>
          </p:cNvPr>
          <p:cNvSpPr txBox="1"/>
          <p:nvPr/>
        </p:nvSpPr>
        <p:spPr>
          <a:xfrm>
            <a:off x="729324" y="3632631"/>
            <a:ext cx="1556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i="1">
                <a:latin typeface="+mn-lt"/>
              </a:defRPr>
            </a:lvl1pPr>
          </a:lstStyle>
          <a:p>
            <a:r>
              <a:rPr lang="en-US" noProof="0"/>
              <a:t>Red or black interior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3051815-C92C-8031-8C4E-AA65501F9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1655" y="2421775"/>
            <a:ext cx="1968500" cy="22612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39183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184BD-FC37-DB61-64B6-D3AB91656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5ADB21-30AB-D2FD-A198-4B6070109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682101"/>
          </a:xfrm>
        </p:spPr>
        <p:txBody>
          <a:bodyPr/>
          <a:lstStyle/>
          <a:p>
            <a:r>
              <a:rPr lang="en-US" noProof="0"/>
              <a:t>VELOCE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</a:t>
            </a:r>
            <a:r>
              <a:rPr lang="en-US" sz="1200" noProof="0" err="1">
                <a:solidFill>
                  <a:schemeClr val="accent5"/>
                </a:solidFill>
                <a:latin typeface="+mn-lt"/>
                <a:cs typeface="+mn-cs"/>
              </a:rPr>
              <a:t>ti</a:t>
            </a: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 trim plus..) 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2FCEA04-08DD-5139-8F58-3F3ABF3FA0B3}"/>
              </a:ext>
            </a:extLst>
          </p:cNvPr>
          <p:cNvSpPr txBox="1">
            <a:spLocks/>
          </p:cNvSpPr>
          <p:nvPr/>
        </p:nvSpPr>
        <p:spPr>
          <a:xfrm>
            <a:off x="1381820" y="1820330"/>
            <a:ext cx="3590925" cy="19082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19”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Veloce badge on fenders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>
                <a:solidFill>
                  <a:schemeClr val="accent5"/>
                </a:solidFill>
              </a:rPr>
              <a:t>Tonale black rear logo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Full LED Matrix front lights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Red Brembo brake calipers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Dual chrome exhaust pipes (PHEV)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AA53011-0D63-5E3B-956F-A29010A984E9}"/>
              </a:ext>
            </a:extLst>
          </p:cNvPr>
          <p:cNvSpPr txBox="1">
            <a:spLocks/>
          </p:cNvSpPr>
          <p:nvPr/>
        </p:nvSpPr>
        <p:spPr>
          <a:xfrm>
            <a:off x="1381820" y="4057561"/>
            <a:ext cx="4467225" cy="6001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DSV (Dual Stage Valve) electronic suspension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6E25BF1-172B-973A-29F7-E65092F6F149}"/>
              </a:ext>
            </a:extLst>
          </p:cNvPr>
          <p:cNvSpPr txBox="1">
            <a:spLocks/>
          </p:cNvSpPr>
          <p:nvPr/>
        </p:nvSpPr>
        <p:spPr>
          <a:xfrm>
            <a:off x="6765679" y="1820330"/>
            <a:ext cx="3857625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Harman Kardon Hi-Fi &amp; memories on driver seat</a:t>
            </a:r>
          </a:p>
        </p:txBody>
      </p:sp>
      <p:sp>
        <p:nvSpPr>
          <p:cNvPr id="6" name="Elemento grafico 16">
            <a:extLst>
              <a:ext uri="{FF2B5EF4-FFF2-40B4-BE49-F238E27FC236}">
                <a16:creationId xmlns:a16="http://schemas.microsoft.com/office/drawing/2014/main" id="{CAB030E6-1F60-1A35-A8CC-91605332FB90}"/>
              </a:ext>
            </a:extLst>
          </p:cNvPr>
          <p:cNvSpPr/>
          <p:nvPr/>
        </p:nvSpPr>
        <p:spPr>
          <a:xfrm>
            <a:off x="780362" y="1910977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A887454-22FE-CB3F-65AB-083727E4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4089894"/>
            <a:ext cx="535498" cy="53549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533E318-9619-3B22-EBB8-F57F18933F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19091" y="1894381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3500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1BB02-A18A-A6FD-50EA-EAC3F01F9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43CAC25-D1C8-F17A-3992-D222A8EDD767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DD8A1126-5599-3B61-C717-F65F6CDEF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26701"/>
          </a:xfrm>
        </p:spPr>
        <p:txBody>
          <a:bodyPr/>
          <a:lstStyle/>
          <a:p>
            <a:pPr algn="ctr"/>
            <a:r>
              <a:rPr lang="en-US" noProof="0" dirty="0"/>
              <a:t>Sport Speciale </a:t>
            </a:r>
            <a:r>
              <a:rPr lang="en-US" dirty="0"/>
              <a:t>- LAUNCH EDITION</a:t>
            </a:r>
            <a:br>
              <a:rPr lang="en-US" noProof="0" dirty="0">
                <a:highlight>
                  <a:srgbClr val="FFFF00"/>
                </a:highlight>
              </a:rPr>
            </a:br>
            <a:r>
              <a:rPr lang="en-US" noProof="0" dirty="0"/>
              <a:t>range positioning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F17D6606-6A4D-F7B2-FC54-921C2D507F35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311743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 dirty="0"/>
              <a:t>Let’s have a look at Sport Speciale positioning within the range: it’s a </a:t>
            </a:r>
            <a:r>
              <a:rPr lang="en-US" sz="1600" b="1" noProof="0" dirty="0"/>
              <a:t>“top of the range”</a:t>
            </a:r>
            <a:r>
              <a:rPr lang="en-US" noProof="0" dirty="0"/>
              <a:t>, as we can clearly see.</a:t>
            </a: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71827C28-A350-16A9-B438-A4A7C11A89CF}"/>
              </a:ext>
            </a:extLst>
          </p:cNvPr>
          <p:cNvSpPr/>
          <p:nvPr/>
        </p:nvSpPr>
        <p:spPr>
          <a:xfrm>
            <a:off x="7515224" y="3514840"/>
            <a:ext cx="2619375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 dirty="0">
                <a:solidFill>
                  <a:schemeClr val="bg1"/>
                </a:solidFill>
                <a:latin typeface="+mj-lt"/>
              </a:rPr>
              <a:t>Sport Speciale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9BC6947-5B9A-0889-C264-1CC7A2ADFD71}"/>
              </a:ext>
            </a:extLst>
          </p:cNvPr>
          <p:cNvSpPr/>
          <p:nvPr/>
        </p:nvSpPr>
        <p:spPr>
          <a:xfrm>
            <a:off x="5172072" y="313571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763049DB-75F1-EE7D-1163-F53D65912870}"/>
              </a:ext>
            </a:extLst>
          </p:cNvPr>
          <p:cNvSpPr/>
          <p:nvPr/>
        </p:nvSpPr>
        <p:spPr>
          <a:xfrm>
            <a:off x="5172072" y="465694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B7CCCCF9-E0C8-8A20-7A36-3C79CD62BB81}"/>
              </a:ext>
            </a:extLst>
          </p:cNvPr>
          <p:cNvSpPr/>
          <p:nvPr/>
        </p:nvSpPr>
        <p:spPr>
          <a:xfrm>
            <a:off x="5172072" y="3896329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Ti</a:t>
            </a: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7EE645EC-4538-E844-3D44-6EE756DBBB98}"/>
              </a:ext>
            </a:extLst>
          </p:cNvPr>
          <p:cNvSpPr/>
          <p:nvPr/>
        </p:nvSpPr>
        <p:spPr>
          <a:xfrm>
            <a:off x="5172072" y="5443118"/>
            <a:ext cx="1847850" cy="389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Tonale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5895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5314-4A16-3075-0956-126883E07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12073960-0F6C-1FB6-4424-0322D6B96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1659303"/>
            <a:ext cx="4772472" cy="369332"/>
          </a:xfrm>
        </p:spPr>
        <p:txBody>
          <a:bodyPr/>
          <a:lstStyle/>
          <a:p>
            <a:r>
              <a:rPr lang="en-US" noProof="0"/>
              <a:t>Table of contents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3C2AF1F-F999-90B7-8CD5-6A491CC66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2167116"/>
            <a:ext cx="4553678" cy="100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01. Introduction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The 4 Tonale pillars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Genuine Alfa Romeo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Led by Quality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7758E40-74A3-5F20-2142-908BF09B1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5916627"/>
            <a:ext cx="45536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04. Conclusion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515B7F4-D50D-DECD-963E-4CE117F12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3322055"/>
            <a:ext cx="455367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02. What's new</a:t>
            </a:r>
            <a:r>
              <a:rPr lang="en-US" noProof="0" dirty="0">
                <a:solidFill>
                  <a:srgbClr val="BA0816"/>
                </a:solidFill>
                <a:latin typeface="Sequel 100 Black 45" panose="020B0503050000020004" pitchFamily="34" charset="77"/>
              </a:rPr>
              <a:t>	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Track increase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Exterior dimensions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Powertrain line-up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CEE90B3-F921-F8B9-06D2-922518320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4507772"/>
            <a:ext cx="54954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03. Range evolution</a:t>
            </a:r>
            <a:r>
              <a:rPr lang="en-US" sz="1400" noProof="0" dirty="0">
                <a:latin typeface="Sequel 100 Black 45" panose="020B0503050000020004" pitchFamily="34" charset="77"/>
              </a:rPr>
              <a:t>	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The new Tonale Range… in a nutshell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More market coverage, more business opportunities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Trims, one by one 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Launch Edition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73834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6E824-3312-CA36-3252-8898BCE0B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810BAAA-3AC0-CE77-84E9-A151206EEB2F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C26A8153-614C-A866-59C3-E0B4F4C1D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Sport Speciale - Launch Edition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9D54D-4B2F-EA27-434F-D4FE2AAAE4E9}"/>
              </a:ext>
            </a:extLst>
          </p:cNvPr>
          <p:cNvSpPr txBox="1">
            <a:spLocks/>
          </p:cNvSpPr>
          <p:nvPr/>
        </p:nvSpPr>
        <p:spPr>
          <a:xfrm>
            <a:off x="658548" y="2040157"/>
            <a:ext cx="10804128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Key concept: </a:t>
            </a:r>
            <a:r>
              <a:rPr lang="en-US" sz="1600" b="1" noProof="0"/>
              <a:t>a Launch Edition, affordable but with top of the range style and unique premium interior.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Beside the “regular” range, we have a </a:t>
            </a:r>
            <a:r>
              <a:rPr lang="en-US" sz="1600" b="1" noProof="0"/>
              <a:t>special version</a:t>
            </a:r>
            <a:r>
              <a:rPr lang="en-US" noProof="0"/>
              <a:t>: exterior and interior top equipment with </a:t>
            </a:r>
            <a:r>
              <a:rPr lang="en-US" sz="1600" b="1" noProof="0"/>
              <a:t>dedicated color &amp; trim</a:t>
            </a:r>
            <a:r>
              <a:rPr lang="en-US" noProof="0"/>
              <a:t>, available in all colors, also with black roof option.</a:t>
            </a:r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8BEDD856-A602-5758-9F30-239BCD851B75}"/>
              </a:ext>
            </a:extLst>
          </p:cNvPr>
          <p:cNvSpPr/>
          <p:nvPr/>
        </p:nvSpPr>
        <p:spPr>
          <a:xfrm>
            <a:off x="747330" y="3277522"/>
            <a:ext cx="3138870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 dirty="0">
                <a:solidFill>
                  <a:schemeClr val="bg1"/>
                </a:solidFill>
                <a:latin typeface="+mj-lt"/>
              </a:rPr>
              <a:t>Contents Sprint, PLUS…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D6BC6D-B5C9-030D-4A62-3CE590C5C877}"/>
              </a:ext>
            </a:extLst>
          </p:cNvPr>
          <p:cNvSpPr txBox="1">
            <a:spLocks/>
          </p:cNvSpPr>
          <p:nvPr/>
        </p:nvSpPr>
        <p:spPr>
          <a:xfrm>
            <a:off x="838202" y="4352187"/>
            <a:ext cx="4691722" cy="1845084"/>
          </a:xfrm>
          <a:prstGeom prst="rect">
            <a:avLst/>
          </a:prstGeom>
          <a:solidFill>
            <a:schemeClr val="bg1">
              <a:alpha val="54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txBody>
          <a:bodyPr wrap="square" lIns="144000" tIns="144000" rIns="144000" bIns="14400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 </a:t>
            </a:r>
            <a:endParaRPr lang="en-US" sz="1600" b="1" noProof="0" dirty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Black caliper with white Alfa Romeo lettering 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Sport Speciale badge on fender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20” 2-tone wheels diamond cut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Glossy black body kit with silver accent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dirty="0">
                <a:solidFill>
                  <a:schemeClr val="accent5"/>
                </a:solidFill>
              </a:rPr>
              <a:t>Tonale black rear logo</a:t>
            </a:r>
            <a:endParaRPr lang="en-US" sz="1200" noProof="0" dirty="0">
              <a:solidFill>
                <a:schemeClr val="accent5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EFD39AA-A3E7-563E-36D9-6B4CB0E569CD}"/>
              </a:ext>
            </a:extLst>
          </p:cNvPr>
          <p:cNvSpPr txBox="1">
            <a:spLocks/>
          </p:cNvSpPr>
          <p:nvPr/>
        </p:nvSpPr>
        <p:spPr>
          <a:xfrm>
            <a:off x="6662078" y="4352187"/>
            <a:ext cx="4691722" cy="1768140"/>
          </a:xfrm>
          <a:prstGeom prst="rect">
            <a:avLst/>
          </a:prstGeom>
          <a:solidFill>
            <a:schemeClr val="bg1">
              <a:alpha val="54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txBody>
          <a:bodyPr wrap="square" lIns="144000" tIns="144000" rIns="144000" bIns="14400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 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Alcantara seats with white backing and white inserts</a:t>
            </a:r>
            <a:endParaRPr lang="en-US" sz="1200" strike="sngStrike" noProof="0" dirty="0">
              <a:solidFill>
                <a:schemeClr val="accent5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Alcantara IP fascia (LHD only)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Unique ambient light design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White accent </a:t>
            </a:r>
            <a:r>
              <a:rPr lang="en-US" sz="1200" noProof="0" dirty="0" err="1">
                <a:solidFill>
                  <a:schemeClr val="accent5"/>
                </a:solidFill>
              </a:rPr>
              <a:t>stitchings</a:t>
            </a:r>
            <a:r>
              <a:rPr lang="en-US" sz="1200" noProof="0" dirty="0">
                <a:solidFill>
                  <a:schemeClr val="accent5"/>
                </a:solidFill>
              </a:rPr>
              <a:t> on door panels, dashboard, steering wheel and armrest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3F0924A-5E92-5A24-A741-24497FA103A2}"/>
              </a:ext>
            </a:extLst>
          </p:cNvPr>
          <p:cNvSpPr txBox="1"/>
          <p:nvPr/>
        </p:nvSpPr>
        <p:spPr>
          <a:xfrm>
            <a:off x="4305300" y="3783123"/>
            <a:ext cx="3581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characterizations</a:t>
            </a:r>
            <a:endParaRPr lang="en-US" noProof="0" dirty="0"/>
          </a:p>
        </p:txBody>
      </p:sp>
      <p:cxnSp>
        <p:nvCxnSpPr>
          <p:cNvPr id="10" name="Connettore a gomito 9">
            <a:extLst>
              <a:ext uri="{FF2B5EF4-FFF2-40B4-BE49-F238E27FC236}">
                <a16:creationId xmlns:a16="http://schemas.microsoft.com/office/drawing/2014/main" id="{339A76A2-2CC9-4693-752C-14969E50AB27}"/>
              </a:ext>
            </a:extLst>
          </p:cNvPr>
          <p:cNvCxnSpPr>
            <a:cxnSpLocks/>
            <a:stCxn id="9" idx="3"/>
            <a:endCxn id="8" idx="0"/>
          </p:cNvCxnSpPr>
          <p:nvPr/>
        </p:nvCxnSpPr>
        <p:spPr>
          <a:xfrm>
            <a:off x="7886700" y="3967789"/>
            <a:ext cx="1121239" cy="384398"/>
          </a:xfrm>
          <a:prstGeom prst="bentConnector2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a gomito 10">
            <a:extLst>
              <a:ext uri="{FF2B5EF4-FFF2-40B4-BE49-F238E27FC236}">
                <a16:creationId xmlns:a16="http://schemas.microsoft.com/office/drawing/2014/main" id="{C3C762AF-F31B-BF52-26E5-A139B5B34039}"/>
              </a:ext>
            </a:extLst>
          </p:cNvPr>
          <p:cNvCxnSpPr>
            <a:cxnSpLocks/>
            <a:stCxn id="9" idx="1"/>
            <a:endCxn id="5" idx="0"/>
          </p:cNvCxnSpPr>
          <p:nvPr/>
        </p:nvCxnSpPr>
        <p:spPr>
          <a:xfrm rot="10800000" flipV="1">
            <a:off x="3184064" y="3967789"/>
            <a:ext cx="1121237" cy="384398"/>
          </a:xfrm>
          <a:prstGeom prst="bentConnector2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256473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09375-F9C0-99FB-10EA-7A260A171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olo 4">
            <a:extLst>
              <a:ext uri="{FF2B5EF4-FFF2-40B4-BE49-F238E27FC236}">
                <a16:creationId xmlns:a16="http://schemas.microsoft.com/office/drawing/2014/main" id="{35138001-8D89-C366-57FE-E4553DFF4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Conclusion/1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470AD301-B01E-BF61-37DC-78F7398340AD}"/>
              </a:ext>
            </a:extLst>
          </p:cNvPr>
          <p:cNvSpPr txBox="1">
            <a:spLocks/>
          </p:cNvSpPr>
          <p:nvPr/>
        </p:nvSpPr>
        <p:spPr>
          <a:xfrm>
            <a:off x="633172" y="2689201"/>
            <a:ext cx="6787223" cy="204356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In a very </a:t>
            </a:r>
            <a:r>
              <a:rPr lang="en-US" sz="1400" b="1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appealing profit pool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– the C-SUV is the most important segment in Europe - New Tonale has a strong and distinctive design to stand out from the crowd and to play a primary role.</a:t>
            </a:r>
          </a:p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The main product pillars are confirmed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Design, Driving Experience, Technology and </a:t>
            </a:r>
            <a:r>
              <a:rPr lang="en-US" err="1">
                <a:solidFill>
                  <a:schemeClr val="tx1">
                    <a:lumMod val="95000"/>
                    <a:lumOff val="5000"/>
                  </a:schemeClr>
                </a:solidFill>
              </a:rPr>
              <a:t>Premiumness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Tonale is the C-SUV with emotional style and driving pleasure,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matching the 100% Alfa Romeo DNA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with the comfort and roominess typical of an SUV. </a:t>
            </a:r>
            <a:endParaRPr lang="en-US" strike="sngStrike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431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05084-D129-B5F7-4A9A-3E8075199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olo 4">
            <a:extLst>
              <a:ext uri="{FF2B5EF4-FFF2-40B4-BE49-F238E27FC236}">
                <a16:creationId xmlns:a16="http://schemas.microsoft.com/office/drawing/2014/main" id="{68D5BD6D-FCF3-7121-8D26-D973D2E3F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Conclusion/2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15B2FCF-6417-5F88-A40E-8B740878B94C}"/>
              </a:ext>
            </a:extLst>
          </p:cNvPr>
          <p:cNvSpPr txBox="1"/>
          <p:nvPr/>
        </p:nvSpPr>
        <p:spPr>
          <a:xfrm>
            <a:off x="695323" y="5819030"/>
            <a:ext cx="10801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000">
                <a:solidFill>
                  <a:schemeClr val="accent1"/>
                </a:solidFill>
                <a:latin typeface="+mj-lt"/>
              </a:rPr>
              <a:t>Well, all the best, with Alfa Romeo New Tonale!</a:t>
            </a:r>
          </a:p>
        </p:txBody>
      </p:sp>
      <p:sp>
        <p:nvSpPr>
          <p:cNvPr id="4" name="Segnaposto contenuto 14">
            <a:extLst>
              <a:ext uri="{FF2B5EF4-FFF2-40B4-BE49-F238E27FC236}">
                <a16:creationId xmlns:a16="http://schemas.microsoft.com/office/drawing/2014/main" id="{8B9DA901-62CA-997F-9BDF-8183CD1DF572}"/>
              </a:ext>
            </a:extLst>
          </p:cNvPr>
          <p:cNvSpPr txBox="1">
            <a:spLocks/>
          </p:cNvSpPr>
          <p:nvPr/>
        </p:nvSpPr>
        <p:spPr>
          <a:xfrm>
            <a:off x="479424" y="1902696"/>
            <a:ext cx="6965249" cy="374338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Before recapping the product novelties, let’s remember Alfa Romeo applies a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continuous improvement</a:t>
            </a:r>
            <a:r>
              <a:rPr lang="en-US" sz="1600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policy right listening to its customers: hence, New Tonale is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bound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 to be an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exceptional quality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product: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design with bold stance and even more character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(stay tuned for WBT part 2…)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wheels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More customization: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more exterior colors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(+3 metallic paints, +black roof option), more interior options (red leather, black &amp; white Alcantara)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Improved mechanics: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track increase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(+ 8 mm on 19” and 20”) &amp; complete engine line-up updated to Euro 6E Bis homologation (1.6 TURBO DIESEL 130 hp, 1.5 IBRIDA 175 hp, </a:t>
            </a:r>
            <a:b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1.3 IBRIDA PLUG-IN Q4 270 hp):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the right engine for each customer!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Perfect size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4,52m (- 6mm), not too big, not too small, with large roominess and a big 500L trunk volume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range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Tonale, Sprint, Ti and Veloce. Aside the exclusive Sport Speciale with a perfect match of exterior style and affordable positioning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020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BC49A2-E47B-A894-3301-78A6CA992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8392"/>
            <a:ext cx="9736933" cy="369332"/>
          </a:xfrm>
        </p:spPr>
        <p:txBody>
          <a:bodyPr/>
          <a:lstStyle/>
          <a:p>
            <a:pPr algn="ctr"/>
            <a:r>
              <a:rPr lang="en-US" noProof="0" err="1"/>
              <a:t>INTROdUCTION</a:t>
            </a:r>
            <a:endParaRPr lang="en-US" noProof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936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D68D8-31BD-8C46-7224-B93F039D7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36C95B4-D55F-5111-A0E4-06B102DCF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" r="21385"/>
          <a:stretch>
            <a:fillRect/>
          </a:stretch>
        </p:blipFill>
        <p:spPr>
          <a:xfrm>
            <a:off x="3486343" y="2850313"/>
            <a:ext cx="2339740" cy="235838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979D87A-4B5B-8851-DAC0-AB7A0B1DCE5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012" t="6808" r="17279" b="6808"/>
          <a:stretch>
            <a:fillRect/>
          </a:stretch>
        </p:blipFill>
        <p:spPr>
          <a:xfrm>
            <a:off x="9226192" y="2850313"/>
            <a:ext cx="2358388" cy="235838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793E60E-CC51-EE54-2388-E69A61F566D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244" r="39280"/>
          <a:stretch>
            <a:fillRect/>
          </a:stretch>
        </p:blipFill>
        <p:spPr>
          <a:xfrm>
            <a:off x="6346616" y="2850313"/>
            <a:ext cx="2358388" cy="235838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86FECF3-2A13-172A-50B5-3A161383B7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/>
          <a:stretch>
            <a:fillRect/>
          </a:stretch>
        </p:blipFill>
        <p:spPr>
          <a:xfrm>
            <a:off x="607421" y="2850313"/>
            <a:ext cx="2358388" cy="235838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2F9E405-7C8E-A369-2474-F4888020F4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97" y="2900702"/>
            <a:ext cx="413820" cy="41933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6F3347A-1560-4569-7A74-5214BB3CC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2196" y="2900702"/>
            <a:ext cx="413820" cy="4193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325C0FFB-C0D3-B96D-25AA-06EE705ACF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295" y="2900702"/>
            <a:ext cx="413820" cy="41933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5AE66285-BEA2-6D02-4560-FB1475F06C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6393" y="2900702"/>
            <a:ext cx="413820" cy="419337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3C95CAD-9C01-8088-44FC-158B66023A4A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0F868CD5-1655-C370-06B2-601C1E3C1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The 4 Tonale pillars</a:t>
            </a: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CFE0A3F0-167B-D697-8212-CA84F741CA36}"/>
              </a:ext>
            </a:extLst>
          </p:cNvPr>
          <p:cNvSpPr/>
          <p:nvPr/>
        </p:nvSpPr>
        <p:spPr>
          <a:xfrm>
            <a:off x="605424" y="3819525"/>
            <a:ext cx="2356422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 dirty="0">
                <a:solidFill>
                  <a:schemeClr val="accent6"/>
                </a:solidFill>
              </a:rPr>
              <a:t>Even more character and sportiness on a design that is already a strength for the Tonale… Wait for WBT Part 2 and “touch with your hand” !</a:t>
            </a:r>
          </a:p>
          <a:p>
            <a:pPr algn="ctr"/>
            <a:endParaRPr lang="en-US" sz="1200" noProof="0" dirty="0">
              <a:solidFill>
                <a:schemeClr val="accent6"/>
              </a:solidFill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5054386-984B-D0C5-0C58-E79FABDE12ED}"/>
              </a:ext>
            </a:extLst>
          </p:cNvPr>
          <p:cNvSpPr/>
          <p:nvPr/>
        </p:nvSpPr>
        <p:spPr>
          <a:xfrm>
            <a:off x="3483034" y="3819525"/>
            <a:ext cx="2342393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True Alfa Romeo DNA, </a:t>
            </a:r>
            <a:r>
              <a:rPr lang="it-IT" sz="1200" dirty="0" err="1">
                <a:solidFill>
                  <a:schemeClr val="tx1"/>
                </a:solidFill>
              </a:rPr>
              <a:t>translated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err="1">
                <a:solidFill>
                  <a:schemeClr val="tx1"/>
                </a:solidFill>
              </a:rPr>
              <a:t>into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err="1">
                <a:solidFill>
                  <a:schemeClr val="tx1"/>
                </a:solidFill>
              </a:rPr>
              <a:t>emotion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err="1">
                <a:solidFill>
                  <a:schemeClr val="tx1"/>
                </a:solidFill>
              </a:rPr>
              <a:t>at</a:t>
            </a:r>
            <a:r>
              <a:rPr lang="it-IT" sz="1200" dirty="0">
                <a:solidFill>
                  <a:schemeClr val="tx1"/>
                </a:solidFill>
              </a:rPr>
              <a:t> first drive. 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Dedicated mechanical solutions create the recipe that an </a:t>
            </a:r>
            <a:r>
              <a:rPr lang="en-US" sz="1200" dirty="0" err="1">
                <a:solidFill>
                  <a:schemeClr val="tx1"/>
                </a:solidFill>
              </a:rPr>
              <a:t>Alfista</a:t>
            </a:r>
            <a:r>
              <a:rPr lang="en-US" sz="1200" dirty="0">
                <a:solidFill>
                  <a:schemeClr val="tx1"/>
                </a:solidFill>
              </a:rPr>
              <a:t> would expect.</a:t>
            </a:r>
            <a:endParaRPr lang="it-IT" sz="1200" dirty="0">
              <a:solidFill>
                <a:schemeClr val="tx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AD425AC1-CFF8-B26B-9478-C06A0296C149}"/>
              </a:ext>
            </a:extLst>
          </p:cNvPr>
          <p:cNvSpPr/>
          <p:nvPr/>
        </p:nvSpPr>
        <p:spPr>
          <a:xfrm>
            <a:off x="6345961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>
                <a:solidFill>
                  <a:schemeClr val="accent6"/>
                </a:solidFill>
              </a:rPr>
              <a:t>Cutting edge technology, latest generation infotainment &amp; connectivity, best in class safety (5 stars </a:t>
            </a:r>
            <a:r>
              <a:rPr lang="en-US" sz="1200" noProof="0" err="1">
                <a:solidFill>
                  <a:schemeClr val="accent6"/>
                </a:solidFill>
              </a:rPr>
              <a:t>EuroNCAP</a:t>
            </a:r>
            <a:r>
              <a:rPr lang="en-US" sz="1200" noProof="0">
                <a:solidFill>
                  <a:schemeClr val="accent6"/>
                </a:solidFill>
              </a:rPr>
              <a:t>) &amp; ADAS.</a:t>
            </a:r>
          </a:p>
          <a:p>
            <a:pPr algn="ctr"/>
            <a:endParaRPr lang="en-US" sz="1200" noProof="0">
              <a:solidFill>
                <a:schemeClr val="accent6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F8B6215-A566-661A-F72C-7D3E4776501A}"/>
              </a:ext>
            </a:extLst>
          </p:cNvPr>
          <p:cNvSpPr/>
          <p:nvPr/>
        </p:nvSpPr>
        <p:spPr>
          <a:xfrm>
            <a:off x="9224227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>
                <a:solidFill>
                  <a:schemeClr val="accent6"/>
                </a:solidFill>
              </a:rPr>
              <a:t>Harman Kardon 14-speakers premium Hi-Fi, ventilated front seats, semi-autonomous parking…these are some of the premium features you can find on Tonale.</a:t>
            </a:r>
          </a:p>
        </p:txBody>
      </p:sp>
      <p:sp>
        <p:nvSpPr>
          <p:cNvPr id="16" name="Segnaposto testo 10">
            <a:extLst>
              <a:ext uri="{FF2B5EF4-FFF2-40B4-BE49-F238E27FC236}">
                <a16:creationId xmlns:a16="http://schemas.microsoft.com/office/drawing/2014/main" id="{86348802-FCB4-B859-6581-D1F5FE62D7B6}"/>
              </a:ext>
            </a:extLst>
          </p:cNvPr>
          <p:cNvSpPr txBox="1">
            <a:spLocks/>
          </p:cNvSpPr>
          <p:nvPr/>
        </p:nvSpPr>
        <p:spPr>
          <a:xfrm>
            <a:off x="622106" y="5280091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DESIGN</a:t>
            </a:r>
          </a:p>
        </p:txBody>
      </p:sp>
      <p:sp>
        <p:nvSpPr>
          <p:cNvPr id="17" name="Segnaposto testo 10">
            <a:extLst>
              <a:ext uri="{FF2B5EF4-FFF2-40B4-BE49-F238E27FC236}">
                <a16:creationId xmlns:a16="http://schemas.microsoft.com/office/drawing/2014/main" id="{C7AF8D55-B6DB-34A1-BF2E-7603FBF0FE91}"/>
              </a:ext>
            </a:extLst>
          </p:cNvPr>
          <p:cNvSpPr txBox="1">
            <a:spLocks/>
          </p:cNvSpPr>
          <p:nvPr/>
        </p:nvSpPr>
        <p:spPr>
          <a:xfrm>
            <a:off x="3486343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DRIVING DYNAMICS</a:t>
            </a:r>
          </a:p>
        </p:txBody>
      </p:sp>
      <p:sp>
        <p:nvSpPr>
          <p:cNvPr id="18" name="Segnaposto testo 10">
            <a:extLst>
              <a:ext uri="{FF2B5EF4-FFF2-40B4-BE49-F238E27FC236}">
                <a16:creationId xmlns:a16="http://schemas.microsoft.com/office/drawing/2014/main" id="{8A2FA8D5-B98D-7C89-215D-FAA898F290E6}"/>
              </a:ext>
            </a:extLst>
          </p:cNvPr>
          <p:cNvSpPr txBox="1">
            <a:spLocks/>
          </p:cNvSpPr>
          <p:nvPr/>
        </p:nvSpPr>
        <p:spPr>
          <a:xfrm>
            <a:off x="636726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ENHANCED SOFTWARE EXPERIENCE</a:t>
            </a:r>
          </a:p>
        </p:txBody>
      </p:sp>
      <p:sp>
        <p:nvSpPr>
          <p:cNvPr id="19" name="Segnaposto testo 10">
            <a:extLst>
              <a:ext uri="{FF2B5EF4-FFF2-40B4-BE49-F238E27FC236}">
                <a16:creationId xmlns:a16="http://schemas.microsoft.com/office/drawing/2014/main" id="{131795F4-3627-5093-3DCC-557A6EC6C856}"/>
              </a:ext>
            </a:extLst>
          </p:cNvPr>
          <p:cNvSpPr txBox="1">
            <a:spLocks/>
          </p:cNvSpPr>
          <p:nvPr/>
        </p:nvSpPr>
        <p:spPr>
          <a:xfrm>
            <a:off x="924818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PREMIUMNESS </a:t>
            </a:r>
            <a:br>
              <a:rPr lang="en-US" sz="1400" b="0" noProof="0">
                <a:solidFill>
                  <a:schemeClr val="accent1"/>
                </a:solidFill>
                <a:latin typeface="+mj-lt"/>
              </a:rPr>
            </a:br>
            <a:r>
              <a:rPr lang="en-US" sz="1400" b="0" noProof="0">
                <a:solidFill>
                  <a:schemeClr val="accent1"/>
                </a:solidFill>
                <a:latin typeface="+mj-lt"/>
              </a:rPr>
              <a:t>&amp; QUALITY</a:t>
            </a:r>
          </a:p>
        </p:txBody>
      </p:sp>
      <p:sp>
        <p:nvSpPr>
          <p:cNvPr id="6" name="Segnaposto contenuto 14">
            <a:extLst>
              <a:ext uri="{FF2B5EF4-FFF2-40B4-BE49-F238E27FC236}">
                <a16:creationId xmlns:a16="http://schemas.microsoft.com/office/drawing/2014/main" id="{4174AB5C-2F1F-2A3D-3F1F-A92090D7C259}"/>
              </a:ext>
            </a:extLst>
          </p:cNvPr>
          <p:cNvSpPr txBox="1">
            <a:spLocks/>
          </p:cNvSpPr>
          <p:nvPr/>
        </p:nvSpPr>
        <p:spPr>
          <a:xfrm>
            <a:off x="-2" y="2214216"/>
            <a:ext cx="12192002" cy="33097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noProof="0"/>
              <a:t>Tonale project lays on </a:t>
            </a:r>
            <a:r>
              <a:rPr lang="en-US" sz="1600" b="1" noProof="0"/>
              <a:t>4 main pillars </a:t>
            </a:r>
            <a:r>
              <a:rPr lang="en-US" noProof="0"/>
              <a:t>and it’s well worth a quick recap about them, also with the aim to </a:t>
            </a:r>
            <a:r>
              <a:rPr lang="en-US" sz="1600" b="1" noProof="0"/>
              <a:t>anticipate</a:t>
            </a:r>
            <a:r>
              <a:rPr lang="en-US" noProof="0"/>
              <a:t> the main New Tonale novelties.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484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032BC-696B-DE8B-660C-B39FD2088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807284-A41A-9845-4EB2-8BA3553DA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927704"/>
            <a:ext cx="6937375" cy="646331"/>
          </a:xfrm>
        </p:spPr>
        <p:txBody>
          <a:bodyPr/>
          <a:lstStyle/>
          <a:p>
            <a:r>
              <a:rPr lang="en-US" noProof="0" dirty="0"/>
              <a:t>A genuine, made in Italy, 100% Alfa Romeo!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7903E3F-3E79-3B33-8D78-E18BF5202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2608320"/>
            <a:ext cx="7957993" cy="972180"/>
          </a:xfr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noProof="0"/>
              <a:t>Talking about driving dynamics, it’s well worth underlining </a:t>
            </a:r>
            <a:r>
              <a:rPr lang="en-US" noProof="0" err="1"/>
              <a:t>Tonale</a:t>
            </a:r>
            <a:r>
              <a:rPr lang="en-US" noProof="0"/>
              <a:t> unique driving experience is the result of a 100% Alfa Romeo </a:t>
            </a:r>
            <a:r>
              <a:rPr lang="en-US" sz="1600" b="1" noProof="0"/>
              <a:t>DNA</a:t>
            </a:r>
            <a:r>
              <a:rPr lang="en-US" noProof="0"/>
              <a:t>: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noProof="0"/>
              <a:t>Indeed, Tonale features many </a:t>
            </a:r>
            <a:r>
              <a:rPr lang="en-US" sz="1600" b="1" noProof="0"/>
              <a:t>Alfa Romeo-dedicated mechanical </a:t>
            </a:r>
            <a:r>
              <a:rPr lang="en-US" noProof="0"/>
              <a:t>elements.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DF17D7E-6325-BCBB-F966-15A9FCF2F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3606160"/>
            <a:ext cx="664717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600" b="1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en-US" sz="1400" b="1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…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 &amp; rear independent McPherson suspension with dedicated geometry and Alfa Romeo sporty tuning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Selective Damping (FSD) shock absorber / Dual  Stage Valve (DSV) electronic suspension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steering response calibration, similar to Giulia and Stelvio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Dedicated engine lineup (1.6 Diesel, 1.5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Ibrida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1.3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Ibrida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Plug-In)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Brembo performance brakes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Brake by wire technology, derived from Giulia and Stelvio</a:t>
            </a:r>
            <a:endParaRPr lang="en-US" sz="1200" noProof="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Q4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Wheel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Drive system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B1AEBC4-E8BF-2BEF-857E-01EC8E61F36D}"/>
              </a:ext>
            </a:extLst>
          </p:cNvPr>
          <p:cNvSpPr txBox="1"/>
          <p:nvPr/>
        </p:nvSpPr>
        <p:spPr>
          <a:xfrm>
            <a:off x="479425" y="1672765"/>
            <a:ext cx="34499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pic>
        <p:nvPicPr>
          <p:cNvPr id="1026" name="Picture 2" descr="Dna rosso ai generativo | Immagine Premium generata dall'IA">
            <a:extLst>
              <a:ext uri="{FF2B5EF4-FFF2-40B4-BE49-F238E27FC236}">
                <a16:creationId xmlns:a16="http://schemas.microsoft.com/office/drawing/2014/main" id="{CC9FE58F-365C-5149-590B-4F57D9D33E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8" r="2968"/>
          <a:stretch/>
        </p:blipFill>
        <p:spPr bwMode="auto">
          <a:xfrm>
            <a:off x="8977745" y="1246909"/>
            <a:ext cx="3214255" cy="56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84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78A0B-E5DD-19C7-998C-961389FF3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BE8C92-224A-1272-8534-D22A5F076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2280308"/>
            <a:ext cx="5184181" cy="1895510"/>
          </a:xfr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 dirty="0"/>
              <a:t>Quality is fundamental for a premium brand. </a:t>
            </a:r>
            <a:br>
              <a:rPr lang="en-US" noProof="0" dirty="0"/>
            </a:br>
            <a:r>
              <a:rPr lang="en-US" noProof="0" dirty="0"/>
              <a:t>The Alfa Romeo Tonale was managed in a </a:t>
            </a:r>
            <a:r>
              <a:rPr lang="en-US" sz="1600" b="1" dirty="0"/>
              <a:t>continuous improvement </a:t>
            </a:r>
            <a:r>
              <a:rPr lang="en-US" noProof="0" dirty="0"/>
              <a:t>approach since its launch, always keep increasing the </a:t>
            </a:r>
            <a:r>
              <a:rPr lang="en-US" sz="1600" b="1" dirty="0"/>
              <a:t>customer satisfaction</a:t>
            </a:r>
            <a:r>
              <a:rPr lang="en-US" noProof="0" dirty="0"/>
              <a:t> and </a:t>
            </a:r>
            <a:r>
              <a:rPr lang="en-US" sz="1600" b="1" dirty="0"/>
              <a:t>customer experience </a:t>
            </a:r>
            <a:r>
              <a:rPr lang="en-US" noProof="0" dirty="0"/>
              <a:t>with the model.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 dirty="0"/>
              <a:t>The input? </a:t>
            </a:r>
            <a:r>
              <a:rPr lang="en-US" sz="1600" b="1" dirty="0"/>
              <a:t>The voice of customers </a:t>
            </a:r>
            <a:r>
              <a:rPr lang="en-US" noProof="0" dirty="0"/>
              <a:t>and salesmen! 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9A18ED3-CF91-5A96-F3CD-B5F0B770355A}"/>
              </a:ext>
            </a:extLst>
          </p:cNvPr>
          <p:cNvSpPr/>
          <p:nvPr/>
        </p:nvSpPr>
        <p:spPr>
          <a:xfrm>
            <a:off x="0" y="5334457"/>
            <a:ext cx="6096000" cy="10056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DF2211E-655A-E3CD-A927-9FD1C893E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49" y="4364686"/>
            <a:ext cx="55972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example, some of the many product actions </a:t>
            </a: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introduced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Wireless charger with A/C ventilation at the end of 2023.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ADAS blindness new calibration </a:t>
            </a: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2023</a:t>
            </a:r>
            <a:endParaRPr lang="en-US" sz="1200" noProof="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Infotainment reactivity improvement at the beginning of 2024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Steering wheel buttons new configuration in the summer 2024.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AC85B561-99DC-70B2-42AA-CAA10E4F4D53}"/>
              </a:ext>
            </a:extLst>
          </p:cNvPr>
          <p:cNvSpPr txBox="1">
            <a:spLocks/>
          </p:cNvSpPr>
          <p:nvPr/>
        </p:nvSpPr>
        <p:spPr>
          <a:xfrm>
            <a:off x="1363005" y="5392933"/>
            <a:ext cx="4519905" cy="88869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400" noProof="0">
                <a:solidFill>
                  <a:schemeClr val="bg1"/>
                </a:solidFill>
                <a:latin typeface="+mj-lt"/>
              </a:rPr>
              <a:t>That’s why New </a:t>
            </a:r>
            <a:r>
              <a:rPr lang="en-US" sz="1400" noProof="0" err="1">
                <a:solidFill>
                  <a:schemeClr val="bg1"/>
                </a:solidFill>
                <a:latin typeface="+mj-lt"/>
              </a:rPr>
              <a:t>Tonale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 is going </a:t>
            </a:r>
            <a:br>
              <a:rPr lang="en-US" sz="1400" noProof="0">
                <a:solidFill>
                  <a:schemeClr val="bg1"/>
                </a:solidFill>
                <a:latin typeface="+mj-lt"/>
              </a:rPr>
            </a:br>
            <a:r>
              <a:rPr lang="en-US" sz="1400" noProof="0">
                <a:solidFill>
                  <a:schemeClr val="bg1"/>
                </a:solidFill>
                <a:latin typeface="+mj-lt"/>
              </a:rPr>
              <a:t>to </a:t>
            </a:r>
            <a:r>
              <a:rPr lang="en-US" sz="1800" b="1" noProof="0">
                <a:solidFill>
                  <a:schemeClr val="accent1"/>
                </a:solidFill>
                <a:latin typeface="+mj-lt"/>
              </a:rPr>
              <a:t>offer the best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, both on </a:t>
            </a:r>
            <a:br>
              <a:rPr lang="en-US" sz="1400" noProof="0">
                <a:solidFill>
                  <a:schemeClr val="bg1"/>
                </a:solidFill>
                <a:latin typeface="+mj-lt"/>
              </a:rPr>
            </a:br>
            <a:r>
              <a:rPr lang="en-US" sz="1800" b="1" noProof="0" err="1">
                <a:solidFill>
                  <a:schemeClr val="accent1"/>
                </a:solidFill>
                <a:latin typeface="+mj-lt"/>
              </a:rPr>
              <a:t>on</a:t>
            </a:r>
            <a:r>
              <a:rPr lang="en-US" sz="1800" b="1" noProof="0">
                <a:solidFill>
                  <a:schemeClr val="accent1"/>
                </a:solidFill>
                <a:latin typeface="+mj-lt"/>
              </a:rPr>
              <a:t> quality and features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DED8A370-B524-8CE1-2F2A-929A58F15E65}"/>
              </a:ext>
            </a:extLst>
          </p:cNvPr>
          <p:cNvSpPr txBox="1">
            <a:spLocks/>
          </p:cNvSpPr>
          <p:nvPr/>
        </p:nvSpPr>
        <p:spPr>
          <a:xfrm>
            <a:off x="6410789" y="1741738"/>
            <a:ext cx="4772472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noProof="0" dirty="0"/>
              <a:t>Led by Quality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3763CAC-E646-43E9-A5F5-49DA5DB2042B}"/>
              </a:ext>
            </a:extLst>
          </p:cNvPr>
          <p:cNvSpPr txBox="1"/>
          <p:nvPr/>
        </p:nvSpPr>
        <p:spPr>
          <a:xfrm>
            <a:off x="6410789" y="1486799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88FB570E-F06A-F0FB-4DCD-4AA760C9C4AC}"/>
              </a:ext>
            </a:extLst>
          </p:cNvPr>
          <p:cNvSpPr txBox="1">
            <a:spLocks/>
          </p:cNvSpPr>
          <p:nvPr/>
        </p:nvSpPr>
        <p:spPr>
          <a:xfrm>
            <a:off x="6410788" y="5738603"/>
            <a:ext cx="5052206" cy="6015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new Alfa Tonale comes with </a:t>
            </a:r>
            <a:r>
              <a:rPr lang="en-US" b="1" dirty="0"/>
              <a:t>the highest standards and best in class quality level.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451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01602-1D7C-308D-8786-9F94F1CF3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907E18-F594-9A43-5FDA-E91FB11B0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What’s new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253C15-001F-3D5A-FFB2-6374B517B02F}"/>
              </a:ext>
            </a:extLst>
          </p:cNvPr>
          <p:cNvSpPr txBox="1"/>
          <p:nvPr/>
        </p:nvSpPr>
        <p:spPr>
          <a:xfrm>
            <a:off x="3048000" y="549333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Time to deep dive the news Tonale offers…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72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65A0-9C65-A2A0-87EC-6E7C8AC23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B7CFBE28-950D-BE1E-3ADE-88136DC1320A}"/>
              </a:ext>
            </a:extLst>
          </p:cNvPr>
          <p:cNvSpPr txBox="1">
            <a:spLocks/>
          </p:cNvSpPr>
          <p:nvPr/>
        </p:nvSpPr>
        <p:spPr>
          <a:xfrm>
            <a:off x="702017" y="1912620"/>
            <a:ext cx="6451257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noProof="0"/>
              <a:t>Track increase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1357895-D755-8EC6-C02D-4FBEAC4AD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9676" y="2521807"/>
            <a:ext cx="6555049" cy="300138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“At Alfa Romeo they have people who know how to make gloves for flies”.  </a:t>
            </a:r>
            <a:r>
              <a:rPr lang="en-US" i="1" dirty="0">
                <a:solidFill>
                  <a:schemeClr val="bg1"/>
                </a:solidFill>
              </a:rPr>
              <a:t>(Enzo Ferrari)</a:t>
            </a:r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087516-9312-19ED-D9AF-4BD194994639}"/>
              </a:ext>
            </a:extLst>
          </p:cNvPr>
          <p:cNvSpPr txBox="1"/>
          <p:nvPr/>
        </p:nvSpPr>
        <p:spPr>
          <a:xfrm>
            <a:off x="702017" y="1672765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028F52D8-FE31-0C9F-7543-31BA6B18F655}"/>
              </a:ext>
            </a:extLst>
          </p:cNvPr>
          <p:cNvSpPr/>
          <p:nvPr/>
        </p:nvSpPr>
        <p:spPr>
          <a:xfrm>
            <a:off x="8116999" y="4005167"/>
            <a:ext cx="526249" cy="1121506"/>
          </a:xfrm>
          <a:prstGeom prst="roundRect">
            <a:avLst>
              <a:gd name="adj" fmla="val 19156"/>
            </a:avLst>
          </a:prstGeom>
          <a:solidFill>
            <a:schemeClr val="accent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EDE41657-0F11-88FA-1106-8F9A3F4C17C0}"/>
              </a:ext>
            </a:extLst>
          </p:cNvPr>
          <p:cNvSpPr/>
          <p:nvPr/>
        </p:nvSpPr>
        <p:spPr>
          <a:xfrm>
            <a:off x="10944685" y="4005167"/>
            <a:ext cx="526249" cy="1121506"/>
          </a:xfrm>
          <a:prstGeom prst="roundRect">
            <a:avLst>
              <a:gd name="adj" fmla="val 18251"/>
            </a:avLst>
          </a:prstGeom>
          <a:solidFill>
            <a:schemeClr val="accent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D8A0761A-0F55-ACB3-E40A-75DAA7A85118}"/>
              </a:ext>
            </a:extLst>
          </p:cNvPr>
          <p:cNvCxnSpPr>
            <a:cxnSpLocks/>
          </p:cNvCxnSpPr>
          <p:nvPr/>
        </p:nvCxnSpPr>
        <p:spPr>
          <a:xfrm flipH="1">
            <a:off x="7667625" y="5126673"/>
            <a:ext cx="428310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7BEAD94-6183-A933-99E8-9F535763A1D5}"/>
              </a:ext>
            </a:extLst>
          </p:cNvPr>
          <p:cNvSpPr txBox="1"/>
          <p:nvPr/>
        </p:nvSpPr>
        <p:spPr>
          <a:xfrm>
            <a:off x="8655952" y="5286404"/>
            <a:ext cx="2217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+8 mm </a:t>
            </a:r>
            <a:r>
              <a:rPr lang="en-US" sz="1200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 mm by side)</a:t>
            </a:r>
            <a:endParaRPr lang="en-US" noProof="0"/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5F6ED6F0-6935-3B21-6654-6E0B7A664C85}"/>
              </a:ext>
            </a:extLst>
          </p:cNvPr>
          <p:cNvSpPr/>
          <p:nvPr/>
        </p:nvSpPr>
        <p:spPr>
          <a:xfrm>
            <a:off x="8188553" y="4252202"/>
            <a:ext cx="526249" cy="874471"/>
          </a:xfrm>
          <a:prstGeom prst="roundRect">
            <a:avLst>
              <a:gd name="adj" fmla="val 20966"/>
            </a:avLst>
          </a:prstGeom>
          <a:solidFill>
            <a:schemeClr val="bg1">
              <a:alpha val="70000"/>
            </a:schemeClr>
          </a:solidFill>
          <a:ln w="12700" cap="flat">
            <a:solidFill>
              <a:schemeClr val="accent6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58AF8EAA-3DB7-B51E-2BFC-D19D89CDA093}"/>
              </a:ext>
            </a:extLst>
          </p:cNvPr>
          <p:cNvSpPr/>
          <p:nvPr/>
        </p:nvSpPr>
        <p:spPr>
          <a:xfrm>
            <a:off x="10873132" y="4252202"/>
            <a:ext cx="526249" cy="874471"/>
          </a:xfrm>
          <a:prstGeom prst="roundRect">
            <a:avLst>
              <a:gd name="adj" fmla="val 22776"/>
            </a:avLst>
          </a:prstGeom>
          <a:solidFill>
            <a:schemeClr val="bg1">
              <a:alpha val="70000"/>
            </a:schemeClr>
          </a:solidFill>
          <a:ln w="12700" cap="flat">
            <a:solidFill>
              <a:schemeClr val="accent6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18" name="Figura a mano libera: forma 17">
            <a:extLst>
              <a:ext uri="{FF2B5EF4-FFF2-40B4-BE49-F238E27FC236}">
                <a16:creationId xmlns:a16="http://schemas.microsoft.com/office/drawing/2014/main" id="{DB914FDE-CFAF-DED2-D85A-5454A8D76C49}"/>
              </a:ext>
            </a:extLst>
          </p:cNvPr>
          <p:cNvSpPr/>
          <p:nvPr/>
        </p:nvSpPr>
        <p:spPr>
          <a:xfrm flipH="1">
            <a:off x="8098834" y="2602083"/>
            <a:ext cx="3391150" cy="2280285"/>
          </a:xfrm>
          <a:custGeom>
            <a:avLst/>
            <a:gdLst>
              <a:gd name="connsiteX0" fmla="*/ 1171799 w 2332406"/>
              <a:gd name="connsiteY0" fmla="*/ 43 h 1568362"/>
              <a:gd name="connsiteX1" fmla="*/ 1166203 w 2332406"/>
              <a:gd name="connsiteY1" fmla="*/ 269 h 1568362"/>
              <a:gd name="connsiteX2" fmla="*/ 1160607 w 2332406"/>
              <a:gd name="connsiteY2" fmla="*/ 43 h 1568362"/>
              <a:gd name="connsiteX3" fmla="*/ 654165 w 2332406"/>
              <a:gd name="connsiteY3" fmla="*/ 37952 h 1568362"/>
              <a:gd name="connsiteX4" fmla="*/ 609310 w 2332406"/>
              <a:gd name="connsiteY4" fmla="*/ 40189 h 1568362"/>
              <a:gd name="connsiteX5" fmla="*/ 513714 w 2332406"/>
              <a:gd name="connsiteY5" fmla="*/ 121187 h 1568362"/>
              <a:gd name="connsiteX6" fmla="*/ 359724 w 2332406"/>
              <a:gd name="connsiteY6" fmla="*/ 355703 h 1568362"/>
              <a:gd name="connsiteX7" fmla="*/ 347054 w 2332406"/>
              <a:gd name="connsiteY7" fmla="*/ 370537 h 1568362"/>
              <a:gd name="connsiteX8" fmla="*/ 330995 w 2332406"/>
              <a:gd name="connsiteY8" fmla="*/ 379589 h 1568362"/>
              <a:gd name="connsiteX9" fmla="*/ 330998 w 2332406"/>
              <a:gd name="connsiteY9" fmla="*/ 379602 h 1568362"/>
              <a:gd name="connsiteX10" fmla="*/ 330763 w 2332406"/>
              <a:gd name="connsiteY10" fmla="*/ 379720 h 1568362"/>
              <a:gd name="connsiteX11" fmla="*/ 330995 w 2332406"/>
              <a:gd name="connsiteY11" fmla="*/ 379589 h 1568362"/>
              <a:gd name="connsiteX12" fmla="*/ 323495 w 2332406"/>
              <a:gd name="connsiteY12" fmla="*/ 348426 h 1568362"/>
              <a:gd name="connsiteX13" fmla="*/ 288380 w 2332406"/>
              <a:gd name="connsiteY13" fmla="*/ 262933 h 1568362"/>
              <a:gd name="connsiteX14" fmla="*/ 174183 w 2332406"/>
              <a:gd name="connsiteY14" fmla="*/ 287538 h 1568362"/>
              <a:gd name="connsiteX15" fmla="*/ 154051 w 2332406"/>
              <a:gd name="connsiteY15" fmla="*/ 409270 h 1568362"/>
              <a:gd name="connsiteX16" fmla="*/ 275783 w 2332406"/>
              <a:gd name="connsiteY16" fmla="*/ 417040 h 1568362"/>
              <a:gd name="connsiteX17" fmla="*/ 307335 w 2332406"/>
              <a:gd name="connsiteY17" fmla="*/ 444236 h 1568362"/>
              <a:gd name="connsiteX18" fmla="*/ 177950 w 2332406"/>
              <a:gd name="connsiteY18" fmla="*/ 526764 h 1568362"/>
              <a:gd name="connsiteX19" fmla="*/ 13247 w 2332406"/>
              <a:gd name="connsiteY19" fmla="*/ 844751 h 1568362"/>
              <a:gd name="connsiteX20" fmla="*/ 36322 w 2332406"/>
              <a:gd name="connsiteY20" fmla="*/ 1374533 h 1568362"/>
              <a:gd name="connsiteX21" fmla="*/ 110086 w 2332406"/>
              <a:gd name="connsiteY21" fmla="*/ 1548394 h 1568362"/>
              <a:gd name="connsiteX22" fmla="*/ 413409 w 2332406"/>
              <a:gd name="connsiteY22" fmla="*/ 1556660 h 1568362"/>
              <a:gd name="connsiteX23" fmla="*/ 1166203 w 2332406"/>
              <a:gd name="connsiteY23" fmla="*/ 1556660 h 1568362"/>
              <a:gd name="connsiteX24" fmla="*/ 1918997 w 2332406"/>
              <a:gd name="connsiteY24" fmla="*/ 1556660 h 1568362"/>
              <a:gd name="connsiteX25" fmla="*/ 2222320 w 2332406"/>
              <a:gd name="connsiteY25" fmla="*/ 1548394 h 1568362"/>
              <a:gd name="connsiteX26" fmla="*/ 2296084 w 2332406"/>
              <a:gd name="connsiteY26" fmla="*/ 1374533 h 1568362"/>
              <a:gd name="connsiteX27" fmla="*/ 2319159 w 2332406"/>
              <a:gd name="connsiteY27" fmla="*/ 844751 h 1568362"/>
              <a:gd name="connsiteX28" fmla="*/ 2154456 w 2332406"/>
              <a:gd name="connsiteY28" fmla="*/ 526764 h 1568362"/>
              <a:gd name="connsiteX29" fmla="*/ 2025071 w 2332406"/>
              <a:gd name="connsiteY29" fmla="*/ 444236 h 1568362"/>
              <a:gd name="connsiteX30" fmla="*/ 2056623 w 2332406"/>
              <a:gd name="connsiteY30" fmla="*/ 417040 h 1568362"/>
              <a:gd name="connsiteX31" fmla="*/ 2178355 w 2332406"/>
              <a:gd name="connsiteY31" fmla="*/ 409270 h 1568362"/>
              <a:gd name="connsiteX32" fmla="*/ 2158223 w 2332406"/>
              <a:gd name="connsiteY32" fmla="*/ 287538 h 1568362"/>
              <a:gd name="connsiteX33" fmla="*/ 2044026 w 2332406"/>
              <a:gd name="connsiteY33" fmla="*/ 262933 h 1568362"/>
              <a:gd name="connsiteX34" fmla="*/ 2008911 w 2332406"/>
              <a:gd name="connsiteY34" fmla="*/ 348426 h 1568362"/>
              <a:gd name="connsiteX35" fmla="*/ 2001411 w 2332406"/>
              <a:gd name="connsiteY35" fmla="*/ 379589 h 1568362"/>
              <a:gd name="connsiteX36" fmla="*/ 2001643 w 2332406"/>
              <a:gd name="connsiteY36" fmla="*/ 379720 h 1568362"/>
              <a:gd name="connsiteX37" fmla="*/ 2001408 w 2332406"/>
              <a:gd name="connsiteY37" fmla="*/ 379602 h 1568362"/>
              <a:gd name="connsiteX38" fmla="*/ 2001411 w 2332406"/>
              <a:gd name="connsiteY38" fmla="*/ 379589 h 1568362"/>
              <a:gd name="connsiteX39" fmla="*/ 1985352 w 2332406"/>
              <a:gd name="connsiteY39" fmla="*/ 370537 h 1568362"/>
              <a:gd name="connsiteX40" fmla="*/ 1972682 w 2332406"/>
              <a:gd name="connsiteY40" fmla="*/ 355703 h 1568362"/>
              <a:gd name="connsiteX41" fmla="*/ 1818692 w 2332406"/>
              <a:gd name="connsiteY41" fmla="*/ 121187 h 1568362"/>
              <a:gd name="connsiteX42" fmla="*/ 1723096 w 2332406"/>
              <a:gd name="connsiteY42" fmla="*/ 40189 h 1568362"/>
              <a:gd name="connsiteX43" fmla="*/ 1678241 w 2332406"/>
              <a:gd name="connsiteY43" fmla="*/ 37952 h 1568362"/>
              <a:gd name="connsiteX44" fmla="*/ 1171799 w 2332406"/>
              <a:gd name="connsiteY44" fmla="*/ 43 h 15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332406" h="1568362">
                <a:moveTo>
                  <a:pt x="1171799" y="43"/>
                </a:moveTo>
                <a:lnTo>
                  <a:pt x="1166203" y="269"/>
                </a:lnTo>
                <a:lnTo>
                  <a:pt x="1160607" y="43"/>
                </a:lnTo>
                <a:cubicBezTo>
                  <a:pt x="986309" y="-811"/>
                  <a:pt x="812040" y="10992"/>
                  <a:pt x="654165" y="37952"/>
                </a:cubicBezTo>
                <a:cubicBezTo>
                  <a:pt x="640156" y="40307"/>
                  <a:pt x="624733" y="36775"/>
                  <a:pt x="609310" y="40189"/>
                </a:cubicBezTo>
                <a:cubicBezTo>
                  <a:pt x="580584" y="46546"/>
                  <a:pt x="533846" y="97288"/>
                  <a:pt x="513714" y="121187"/>
                </a:cubicBezTo>
                <a:cubicBezTo>
                  <a:pt x="453908" y="192060"/>
                  <a:pt x="414233" y="286125"/>
                  <a:pt x="359724" y="355703"/>
                </a:cubicBezTo>
                <a:cubicBezTo>
                  <a:pt x="356134" y="360295"/>
                  <a:pt x="351895" y="365887"/>
                  <a:pt x="347054" y="370537"/>
                </a:cubicBezTo>
                <a:lnTo>
                  <a:pt x="330995" y="379589"/>
                </a:lnTo>
                <a:lnTo>
                  <a:pt x="330998" y="379602"/>
                </a:lnTo>
                <a:lnTo>
                  <a:pt x="330763" y="379720"/>
                </a:lnTo>
                <a:lnTo>
                  <a:pt x="330995" y="379589"/>
                </a:lnTo>
                <a:lnTo>
                  <a:pt x="323495" y="348426"/>
                </a:lnTo>
                <a:cubicBezTo>
                  <a:pt x="319041" y="313704"/>
                  <a:pt x="319637" y="272557"/>
                  <a:pt x="288380" y="262933"/>
                </a:cubicBezTo>
                <a:cubicBezTo>
                  <a:pt x="272016" y="257870"/>
                  <a:pt x="191960" y="278826"/>
                  <a:pt x="174183" y="287538"/>
                </a:cubicBezTo>
                <a:cubicBezTo>
                  <a:pt x="132624" y="307905"/>
                  <a:pt x="108843" y="386548"/>
                  <a:pt x="154051" y="409270"/>
                </a:cubicBezTo>
                <a:cubicBezTo>
                  <a:pt x="182071" y="423280"/>
                  <a:pt x="239169" y="411154"/>
                  <a:pt x="275783" y="417040"/>
                </a:cubicBezTo>
                <a:cubicBezTo>
                  <a:pt x="286379" y="418806"/>
                  <a:pt x="315929" y="426459"/>
                  <a:pt x="307335" y="444236"/>
                </a:cubicBezTo>
                <a:cubicBezTo>
                  <a:pt x="300742" y="458010"/>
                  <a:pt x="202791" y="502512"/>
                  <a:pt x="177950" y="526764"/>
                </a:cubicBezTo>
                <a:cubicBezTo>
                  <a:pt x="119321" y="584098"/>
                  <a:pt x="26668" y="763165"/>
                  <a:pt x="13247" y="844751"/>
                </a:cubicBezTo>
                <a:cubicBezTo>
                  <a:pt x="-18305" y="1036532"/>
                  <a:pt x="13482" y="1188874"/>
                  <a:pt x="36322" y="1374533"/>
                </a:cubicBezTo>
                <a:cubicBezTo>
                  <a:pt x="46446" y="1457414"/>
                  <a:pt x="47238" y="1518040"/>
                  <a:pt x="110086" y="1548394"/>
                </a:cubicBezTo>
                <a:cubicBezTo>
                  <a:pt x="172934" y="1578749"/>
                  <a:pt x="104291" y="1568511"/>
                  <a:pt x="413409" y="1556660"/>
                </a:cubicBezTo>
                <a:lnTo>
                  <a:pt x="1166203" y="1556660"/>
                </a:lnTo>
                <a:lnTo>
                  <a:pt x="1918997" y="1556660"/>
                </a:lnTo>
                <a:cubicBezTo>
                  <a:pt x="2228115" y="1568511"/>
                  <a:pt x="2159472" y="1578749"/>
                  <a:pt x="2222320" y="1548394"/>
                </a:cubicBezTo>
                <a:cubicBezTo>
                  <a:pt x="2285168" y="1518040"/>
                  <a:pt x="2285960" y="1457414"/>
                  <a:pt x="2296084" y="1374533"/>
                </a:cubicBezTo>
                <a:cubicBezTo>
                  <a:pt x="2318924" y="1188874"/>
                  <a:pt x="2350711" y="1036532"/>
                  <a:pt x="2319159" y="844751"/>
                </a:cubicBezTo>
                <a:cubicBezTo>
                  <a:pt x="2305738" y="763165"/>
                  <a:pt x="2213085" y="584098"/>
                  <a:pt x="2154456" y="526764"/>
                </a:cubicBezTo>
                <a:cubicBezTo>
                  <a:pt x="2129615" y="502512"/>
                  <a:pt x="2031664" y="458010"/>
                  <a:pt x="2025071" y="444236"/>
                </a:cubicBezTo>
                <a:cubicBezTo>
                  <a:pt x="2016477" y="426459"/>
                  <a:pt x="2046027" y="418806"/>
                  <a:pt x="2056623" y="417040"/>
                </a:cubicBezTo>
                <a:cubicBezTo>
                  <a:pt x="2093237" y="411154"/>
                  <a:pt x="2150335" y="423280"/>
                  <a:pt x="2178355" y="409270"/>
                </a:cubicBezTo>
                <a:cubicBezTo>
                  <a:pt x="2223563" y="386548"/>
                  <a:pt x="2199782" y="307905"/>
                  <a:pt x="2158223" y="287538"/>
                </a:cubicBezTo>
                <a:cubicBezTo>
                  <a:pt x="2140446" y="278826"/>
                  <a:pt x="2060390" y="257870"/>
                  <a:pt x="2044026" y="262933"/>
                </a:cubicBezTo>
                <a:cubicBezTo>
                  <a:pt x="2012769" y="272557"/>
                  <a:pt x="2013365" y="313704"/>
                  <a:pt x="2008911" y="348426"/>
                </a:cubicBezTo>
                <a:lnTo>
                  <a:pt x="2001411" y="379589"/>
                </a:lnTo>
                <a:lnTo>
                  <a:pt x="2001643" y="379720"/>
                </a:lnTo>
                <a:lnTo>
                  <a:pt x="2001408" y="379602"/>
                </a:lnTo>
                <a:lnTo>
                  <a:pt x="2001411" y="379589"/>
                </a:lnTo>
                <a:lnTo>
                  <a:pt x="1985352" y="370537"/>
                </a:lnTo>
                <a:cubicBezTo>
                  <a:pt x="1980511" y="365887"/>
                  <a:pt x="1976272" y="360295"/>
                  <a:pt x="1972682" y="355703"/>
                </a:cubicBezTo>
                <a:cubicBezTo>
                  <a:pt x="1918173" y="286125"/>
                  <a:pt x="1878498" y="192060"/>
                  <a:pt x="1818692" y="121187"/>
                </a:cubicBezTo>
                <a:cubicBezTo>
                  <a:pt x="1798560" y="97288"/>
                  <a:pt x="1751822" y="46546"/>
                  <a:pt x="1723096" y="40189"/>
                </a:cubicBezTo>
                <a:cubicBezTo>
                  <a:pt x="1707673" y="36775"/>
                  <a:pt x="1692250" y="40307"/>
                  <a:pt x="1678241" y="37952"/>
                </a:cubicBezTo>
                <a:cubicBezTo>
                  <a:pt x="1520366" y="10992"/>
                  <a:pt x="1346097" y="-811"/>
                  <a:pt x="1171799" y="43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FEDAFB94-3EEC-CB35-E35F-0CE0225CDE98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10873132" y="5455680"/>
            <a:ext cx="597802" cy="1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A298F68E-02C4-449E-5AF0-FD7E3242F7FF}"/>
              </a:ext>
            </a:extLst>
          </p:cNvPr>
          <p:cNvCxnSpPr>
            <a:cxnSpLocks/>
          </p:cNvCxnSpPr>
          <p:nvPr/>
        </p:nvCxnSpPr>
        <p:spPr>
          <a:xfrm flipH="1" flipV="1">
            <a:off x="8117000" y="5455680"/>
            <a:ext cx="597802" cy="1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8F356151-1AD7-72BF-EAD4-9D0F8E0390BA}"/>
              </a:ext>
            </a:extLst>
          </p:cNvPr>
          <p:cNvSpPr txBox="1">
            <a:spLocks/>
          </p:cNvSpPr>
          <p:nvPr/>
        </p:nvSpPr>
        <p:spPr>
          <a:xfrm>
            <a:off x="769676" y="2999406"/>
            <a:ext cx="6555049" cy="313302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mechanical elements are key to improve an Alfa Romeo.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Matching the new design, to </a:t>
            </a:r>
            <a:r>
              <a:rPr lang="en-US" sz="1600" b="1" dirty="0"/>
              <a:t>further enhance the bold stance </a:t>
            </a:r>
            <a:r>
              <a:rPr lang="en-US" dirty="0"/>
              <a:t>of the New Tonale, the </a:t>
            </a:r>
            <a:r>
              <a:rPr lang="en-US" sz="1600" b="1" dirty="0"/>
              <a:t>wheel track was increased </a:t>
            </a:r>
            <a:r>
              <a:rPr lang="en-US" dirty="0"/>
              <a:t>by 8 mm by modifying the ET of the new 19" and 20" wheels (4 mm by side).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This translates in:</a:t>
            </a:r>
          </a:p>
          <a:p>
            <a:pPr marL="371475" indent="-285750"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ü"/>
            </a:pPr>
            <a:r>
              <a:rPr lang="en-US" sz="1600" b="1" dirty="0"/>
              <a:t>Improved Look</a:t>
            </a:r>
            <a:r>
              <a:rPr lang="en-US" dirty="0"/>
              <a:t>: as a result, the wheels are in an outer position, aligned to the wheel arches, giving the new Tonale a more muscular appearance</a:t>
            </a:r>
          </a:p>
          <a:p>
            <a:pPr marL="371475" indent="-285750"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ü"/>
            </a:pPr>
            <a:r>
              <a:rPr lang="en-US" sz="1600" b="1" dirty="0"/>
              <a:t>Improved roadholding</a:t>
            </a:r>
            <a:r>
              <a:rPr lang="en-US" dirty="0"/>
              <a:t> &amp; </a:t>
            </a:r>
            <a:r>
              <a:rPr lang="en-US" sz="1600" b="1" dirty="0"/>
              <a:t>driving dynamics</a:t>
            </a:r>
            <a:endParaRPr lang="en-US" dirty="0"/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Ah… please note: </a:t>
            </a:r>
            <a:r>
              <a:rPr lang="en-US" sz="1600" b="1" dirty="0"/>
              <a:t>no change </a:t>
            </a:r>
            <a:r>
              <a:rPr lang="en-US" dirty="0"/>
              <a:t>on the 17” and 18” wheels!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937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TEMA DI OFFICE" val="4aR763hd"/>
  <p:tag name="ARTICULATE_DESIGN_ID_PERSONALIZZA STRUTTURA" val="xLuWU3Dd"/>
  <p:tag name="ARTICULATE_SLIDE_THUMBNAIL_REFRESH" val="1"/>
  <p:tag name="ARTICULATE_SLIDE_COUNT" val="3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ersonalizza struttura">
  <a:themeElements>
    <a:clrScheme name="ALFA">
      <a:dk1>
        <a:srgbClr val="000000"/>
      </a:dk1>
      <a:lt1>
        <a:sysClr val="window" lastClr="FFFFFF"/>
      </a:lt1>
      <a:dk2>
        <a:srgbClr val="243782"/>
      </a:dk2>
      <a:lt2>
        <a:srgbClr val="EEECE1"/>
      </a:lt2>
      <a:accent1>
        <a:srgbClr val="BA0816"/>
      </a:accent1>
      <a:accent2>
        <a:srgbClr val="E94E24"/>
      </a:accent2>
      <a:accent3>
        <a:srgbClr val="00ADA0"/>
      </a:accent3>
      <a:accent4>
        <a:srgbClr val="F7A600"/>
      </a:accent4>
      <a:accent5>
        <a:srgbClr val="000000"/>
      </a:accent5>
      <a:accent6>
        <a:srgbClr val="000000"/>
      </a:accent6>
      <a:hlink>
        <a:srgbClr val="243782"/>
      </a:hlink>
      <a:folHlink>
        <a:srgbClr val="00B0F0"/>
      </a:folHlink>
    </a:clrScheme>
    <a:fontScheme name="alfa">
      <a:majorFont>
        <a:latin typeface="Sequel 100 Black 45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rgbClr val="FF0000"/>
        </a:solidFill>
      </a:spPr>
      <a:bodyPr wrap="none" rtlCol="0">
        <a:spAutoFit/>
      </a:bodyPr>
      <a:lstStyle>
        <a:defPPr algn="ctr">
          <a:defRPr sz="1800" noProof="0" dirty="0" smtClean="0">
            <a:solidFill>
              <a:schemeClr val="accent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30D0453DCFF140A02DA75B7251CA94" ma:contentTypeVersion="8" ma:contentTypeDescription="Create a new document." ma:contentTypeScope="" ma:versionID="3759ce7d1410401e18954b01d35f7420">
  <xsd:schema xmlns:xsd="http://www.w3.org/2001/XMLSchema" xmlns:xs="http://www.w3.org/2001/XMLSchema" xmlns:p="http://schemas.microsoft.com/office/2006/metadata/properties" xmlns:ns2="558b349e-6cec-4efa-963e-2de13593909e" targetNamespace="http://schemas.microsoft.com/office/2006/metadata/properties" ma:root="true" ma:fieldsID="fc7823870e096f416172c208eb34d5ef" ns2:_="">
    <xsd:import namespace="558b349e-6cec-4efa-963e-2de1359390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8b349e-6cec-4efa-963e-2de1359390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7DEAA5-8E29-48FB-ABB1-B71D12D90E64}">
  <ds:schemaRefs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558b349e-6cec-4efa-963e-2de13593909e"/>
  </ds:schemaRefs>
</ds:datastoreItem>
</file>

<file path=customXml/itemProps2.xml><?xml version="1.0" encoding="utf-8"?>
<ds:datastoreItem xmlns:ds="http://schemas.openxmlformats.org/officeDocument/2006/customXml" ds:itemID="{883A14CF-7C93-4B1F-9DF3-12FB2E5B64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8b349e-6cec-4efa-963e-2de1359390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ABCEC9-D2AE-4810-8F04-8499BDB6CE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2904</Words>
  <Application>Microsoft Office PowerPoint</Application>
  <PresentationFormat>Widescreen</PresentationFormat>
  <Paragraphs>422</Paragraphs>
  <Slides>32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7" baseType="lpstr">
      <vt:lpstr>Aptos</vt:lpstr>
      <vt:lpstr>Arial</vt:lpstr>
      <vt:lpstr>Sequel 100 Black 45</vt:lpstr>
      <vt:lpstr>Wingdings</vt:lpstr>
      <vt:lpstr>Personalizza struttura</vt:lpstr>
      <vt:lpstr>Presentazione standard di PowerPoint</vt:lpstr>
      <vt:lpstr>Welcome!</vt:lpstr>
      <vt:lpstr>Table of contents </vt:lpstr>
      <vt:lpstr>INTROdUCTION</vt:lpstr>
      <vt:lpstr>The 4 Tonale pillars</vt:lpstr>
      <vt:lpstr>A genuine, made in Italy, 100% Alfa Romeo!</vt:lpstr>
      <vt:lpstr>Presentazione standard di PowerPoint</vt:lpstr>
      <vt:lpstr>What’s new</vt:lpstr>
      <vt:lpstr>Presentazione standard di PowerPoint</vt:lpstr>
      <vt:lpstr>Exterior dimensions</vt:lpstr>
      <vt:lpstr>NEW TONALE Exterior dimensions </vt:lpstr>
      <vt:lpstr>Powertrain line-up</vt:lpstr>
      <vt:lpstr>Powertrain line-up – 1.6 Turbo Diesel 130 hp</vt:lpstr>
      <vt:lpstr>Powertrain line-up – 1.5 Ibrida 175 hp</vt:lpstr>
      <vt:lpstr>Powertrain line-up - 1.3 IBRIDA PLUG-IN Q4 270 hp </vt:lpstr>
      <vt:lpstr>Range evolution</vt:lpstr>
      <vt:lpstr>The new Tonale Range… in a nutshell</vt:lpstr>
      <vt:lpstr>colors</vt:lpstr>
      <vt:lpstr>Presentazione standard di PowerPoint</vt:lpstr>
      <vt:lpstr>More market coverage, more business opportunities</vt:lpstr>
      <vt:lpstr>Tonale TRIM</vt:lpstr>
      <vt:lpstr>Tonale full contents</vt:lpstr>
      <vt:lpstr>Sprint trim</vt:lpstr>
      <vt:lpstr>Sprint contents  (tonale trim plus..)</vt:lpstr>
      <vt:lpstr>Ti TRIM</vt:lpstr>
      <vt:lpstr>Ti contents  (SPRINT trim plus..) </vt:lpstr>
      <vt:lpstr>Veloce TRIM</vt:lpstr>
      <vt:lpstr>VELOCE contents  (ti trim plus..)  </vt:lpstr>
      <vt:lpstr>Sport Speciale - LAUNCH EDITION range positioning</vt:lpstr>
      <vt:lpstr>Sport Speciale - Launch Edition</vt:lpstr>
      <vt:lpstr>Conclusion/1</vt:lpstr>
      <vt:lpstr>Conclusion/2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Creo Office</dc:creator>
  <cp:lastModifiedBy>Patrizia Gariglio</cp:lastModifiedBy>
  <cp:revision>39</cp:revision>
  <dcterms:created xsi:type="dcterms:W3CDTF">2025-05-12T14:11:55Z</dcterms:created>
  <dcterms:modified xsi:type="dcterms:W3CDTF">2025-08-01T16:03:09Z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0x0101000A30D0453DCFF140A02DA75B7251CA94</vt:lpwstr>
  </property>
  <property fmtid="{D5CDD505-2E9C-101B-9397-08002B2CF9AE}" pid="3" name="ArticulateGUID">
    <vt:lpwstr>609B15AE-754C-4150-B1B0-93C1A45A18AC</vt:lpwstr>
  </property>
  <property fmtid="{D5CDD505-2E9C-101B-9397-08002B2CF9AE}" pid="4" name="ArticulatePath">
    <vt:lpwstr>AR_TONALE_wbt</vt:lpwstr>
  </property>
  <property fmtid="{D5CDD505-2E9C-101B-9397-08002B2CF9AE}" pid="5" name="MSIP_Label_725ca717-11da-4935-b601-f527b9741f2e_Enabled">
    <vt:lpwstr>true</vt:lpwstr>
  </property>
  <property fmtid="{D5CDD505-2E9C-101B-9397-08002B2CF9AE}" pid="6" name="MSIP_Label_725ca717-11da-4935-b601-f527b9741f2e_SetDate">
    <vt:lpwstr>2025-07-24T09:29:33Z</vt:lpwstr>
  </property>
  <property fmtid="{D5CDD505-2E9C-101B-9397-08002B2CF9AE}" pid="7" name="MSIP_Label_725ca717-11da-4935-b601-f527b9741f2e_Method">
    <vt:lpwstr>Privileged</vt:lpwstr>
  </property>
  <property fmtid="{D5CDD505-2E9C-101B-9397-08002B2CF9AE}" pid="8" name="MSIP_Label_725ca717-11da-4935-b601-f527b9741f2e_Name">
    <vt:lpwstr>C2 - Internal</vt:lpwstr>
  </property>
  <property fmtid="{D5CDD505-2E9C-101B-9397-08002B2CF9AE}" pid="9" name="MSIP_Label_725ca717-11da-4935-b601-f527b9741f2e_SiteId">
    <vt:lpwstr>d852d5cd-724c-4128-8812-ffa5db3f8507</vt:lpwstr>
  </property>
  <property fmtid="{D5CDD505-2E9C-101B-9397-08002B2CF9AE}" pid="10" name="MSIP_Label_725ca717-11da-4935-b601-f527b9741f2e_ActionId">
    <vt:lpwstr>9dcb3f4c-3f3c-4487-8008-85f68d7174e4</vt:lpwstr>
  </property>
  <property fmtid="{D5CDD505-2E9C-101B-9397-08002B2CF9AE}" pid="11" name="MSIP_Label_725ca717-11da-4935-b601-f527b9741f2e_ContentBits">
    <vt:lpwstr>0</vt:lpwstr>
  </property>
  <property fmtid="{D5CDD505-2E9C-101B-9397-08002B2CF9AE}" pid="12" name="MSIP_Label_725ca717-11da-4935-b601-f527b9741f2e_Tag">
    <vt:lpwstr>50, 0, 1, 1</vt:lpwstr>
  </property>
</Properties>
</file>