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147474763" r:id="rId5"/>
    <p:sldId id="2147474921" r:id="rId6"/>
    <p:sldId id="2147474980" r:id="rId7"/>
    <p:sldId id="2147474981" r:id="rId8"/>
    <p:sldId id="2147474982" r:id="rId9"/>
    <p:sldId id="2147474983" r:id="rId10"/>
    <p:sldId id="2147474984" r:id="rId11"/>
    <p:sldId id="2147474985" r:id="rId12"/>
    <p:sldId id="2147474987" r:id="rId13"/>
    <p:sldId id="2147474988" r:id="rId14"/>
    <p:sldId id="2147474989" r:id="rId15"/>
    <p:sldId id="2147474990" r:id="rId16"/>
    <p:sldId id="2147474993" r:id="rId17"/>
    <p:sldId id="2147474994" r:id="rId18"/>
    <p:sldId id="2147474995" r:id="rId19"/>
    <p:sldId id="2147474961" r:id="rId20"/>
  </p:sldIdLst>
  <p:sldSz cx="12192000" cy="6858000"/>
  <p:notesSz cx="6858000" cy="9144000"/>
  <p:custDataLst>
    <p:tags r:id="rId22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72B35"/>
    <a:srgbClr val="E4E7EC"/>
    <a:srgbClr val="BA0816"/>
    <a:srgbClr val="FFFFFF"/>
    <a:srgbClr val="6BBD21"/>
    <a:srgbClr val="88DC38"/>
    <a:srgbClr val="2B387F"/>
    <a:srgbClr val="E96768"/>
    <a:srgbClr val="F2F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26" autoAdjust="0"/>
    <p:restoredTop sz="96966" autoAdjust="0"/>
  </p:normalViewPr>
  <p:slideViewPr>
    <p:cSldViewPr snapToGrid="0">
      <p:cViewPr varScale="1">
        <p:scale>
          <a:sx n="82" d="100"/>
          <a:sy n="82" d="100"/>
        </p:scale>
        <p:origin x="120" y="1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09A0D-486B-476F-9A25-1F9FD7A7E7B1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07B19-9BDC-4F85-B897-227814C50B3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511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RESENTATION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8BD98B-679C-984B-A8C0-621B52312B3D}"/>
              </a:ext>
            </a:extLst>
          </p:cNvPr>
          <p:cNvSpPr txBox="1"/>
          <p:nvPr userDrawn="1"/>
        </p:nvSpPr>
        <p:spPr>
          <a:xfrm>
            <a:off x="466653" y="3424764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C27084-F7DE-8240-AB9B-3A14C2738887}"/>
              </a:ext>
            </a:extLst>
          </p:cNvPr>
          <p:cNvSpPr txBox="1"/>
          <p:nvPr userDrawn="1"/>
        </p:nvSpPr>
        <p:spPr>
          <a:xfrm>
            <a:off x="146355" y="3414432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CA46B52-4233-E547-9049-3F82CCA7F36E}"/>
              </a:ext>
            </a:extLst>
          </p:cNvPr>
          <p:cNvSpPr txBox="1"/>
          <p:nvPr userDrawn="1"/>
        </p:nvSpPr>
        <p:spPr>
          <a:xfrm>
            <a:off x="3573517" y="-1818289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096DD53-D50B-644A-9FDF-DD348BEE8246}"/>
              </a:ext>
            </a:extLst>
          </p:cNvPr>
          <p:cNvSpPr txBox="1"/>
          <p:nvPr userDrawn="1"/>
        </p:nvSpPr>
        <p:spPr>
          <a:xfrm>
            <a:off x="13773665" y="461319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AB3041C-1AC4-A14E-8AC1-83C2F827C08A}"/>
              </a:ext>
            </a:extLst>
          </p:cNvPr>
          <p:cNvSpPr txBox="1"/>
          <p:nvPr userDrawn="1"/>
        </p:nvSpPr>
        <p:spPr>
          <a:xfrm>
            <a:off x="4763911" y="270933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CC06F31-D972-10D8-C44A-DB3C2892B1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2978" y="145186"/>
            <a:ext cx="413820" cy="419337"/>
          </a:xfrm>
          <a:prstGeom prst="rect">
            <a:avLst/>
          </a:prstGeom>
        </p:spPr>
      </p:pic>
      <p:pic>
        <p:nvPicPr>
          <p:cNvPr id="3" name="Immagine 22">
            <a:extLst>
              <a:ext uri="{FF2B5EF4-FFF2-40B4-BE49-F238E27FC236}">
                <a16:creationId xmlns:a16="http://schemas.microsoft.com/office/drawing/2014/main" id="{E062C5C4-B04F-67CC-E8B8-8BEF6DB873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418" y="145186"/>
            <a:ext cx="419337" cy="419337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DB18FFC8-5C96-6097-7400-55B4E16F6AEA}"/>
              </a:ext>
            </a:extLst>
          </p:cNvPr>
          <p:cNvSpPr txBox="1"/>
          <p:nvPr userDrawn="1"/>
        </p:nvSpPr>
        <p:spPr>
          <a:xfrm>
            <a:off x="603582" y="227896"/>
            <a:ext cx="35910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cap="all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Sequel 100 Black 45" panose="020B0503050000020004" pitchFamily="34" charset="77"/>
              </a:rPr>
              <a:t>Alfa Romeo INTENSA SPECIAL SERIES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113">
          <p15:clr>
            <a:srgbClr val="FBAE40"/>
          </p15:clr>
        </p15:guide>
        <p15:guide id="4" pos="5647">
          <p15:clr>
            <a:srgbClr val="FBAE40"/>
          </p15:clr>
        </p15:guide>
        <p15:guide id="5" orient="horz" pos="78">
          <p15:clr>
            <a:srgbClr val="FBAE40"/>
          </p15:clr>
        </p15:guide>
        <p15:guide id="6" orient="horz" pos="316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RESENTATION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8BD98B-679C-984B-A8C0-621B52312B3D}"/>
              </a:ext>
            </a:extLst>
          </p:cNvPr>
          <p:cNvSpPr txBox="1"/>
          <p:nvPr userDrawn="1"/>
        </p:nvSpPr>
        <p:spPr>
          <a:xfrm>
            <a:off x="466653" y="3424764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C27084-F7DE-8240-AB9B-3A14C2738887}"/>
              </a:ext>
            </a:extLst>
          </p:cNvPr>
          <p:cNvSpPr txBox="1"/>
          <p:nvPr userDrawn="1"/>
        </p:nvSpPr>
        <p:spPr>
          <a:xfrm>
            <a:off x="146355" y="3414432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CA46B52-4233-E547-9049-3F82CCA7F36E}"/>
              </a:ext>
            </a:extLst>
          </p:cNvPr>
          <p:cNvSpPr txBox="1"/>
          <p:nvPr userDrawn="1"/>
        </p:nvSpPr>
        <p:spPr>
          <a:xfrm>
            <a:off x="3573517" y="-1818289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096DD53-D50B-644A-9FDF-DD348BEE8246}"/>
              </a:ext>
            </a:extLst>
          </p:cNvPr>
          <p:cNvSpPr txBox="1"/>
          <p:nvPr userDrawn="1"/>
        </p:nvSpPr>
        <p:spPr>
          <a:xfrm>
            <a:off x="13773665" y="461319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AB3041C-1AC4-A14E-8AC1-83C2F827C08A}"/>
              </a:ext>
            </a:extLst>
          </p:cNvPr>
          <p:cNvSpPr txBox="1"/>
          <p:nvPr userDrawn="1"/>
        </p:nvSpPr>
        <p:spPr>
          <a:xfrm>
            <a:off x="4763911" y="270933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30" name="Segnaposto testo 29">
            <a:extLst>
              <a:ext uri="{FF2B5EF4-FFF2-40B4-BE49-F238E27FC236}">
                <a16:creationId xmlns:a16="http://schemas.microsoft.com/office/drawing/2014/main" id="{61490371-A0A5-4C4D-B752-1F880E0FD7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174521"/>
            <a:ext cx="12191998" cy="508958"/>
          </a:xfrm>
          <a:prstGeom prst="rect">
            <a:avLst/>
          </a:prstGeom>
        </p:spPr>
        <p:txBody>
          <a:bodyPr vert="horz" lIns="91440" tIns="108000" rIns="91440" bIns="108000" rtlCol="0">
            <a:sp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FARE CLIC PER MODIFICARE GLI STILI DEL TESTO </a:t>
            </a:r>
            <a:r>
              <a:rPr lang="it-IT"/>
              <a:t>DELLO SCHEMA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7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113">
          <p15:clr>
            <a:srgbClr val="FBAE40"/>
          </p15:clr>
        </p15:guide>
        <p15:guide id="4" pos="5647">
          <p15:clr>
            <a:srgbClr val="FBAE40"/>
          </p15:clr>
        </p15:guide>
        <p15:guide id="5" orient="horz" pos="78">
          <p15:clr>
            <a:srgbClr val="FBAE40"/>
          </p15:clr>
        </p15:guide>
        <p15:guide id="6" orient="horz" pos="316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PRESENTATION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8BD98B-679C-984B-A8C0-621B52312B3D}"/>
              </a:ext>
            </a:extLst>
          </p:cNvPr>
          <p:cNvSpPr txBox="1"/>
          <p:nvPr userDrawn="1"/>
        </p:nvSpPr>
        <p:spPr>
          <a:xfrm>
            <a:off x="466653" y="3424764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C27084-F7DE-8240-AB9B-3A14C2738887}"/>
              </a:ext>
            </a:extLst>
          </p:cNvPr>
          <p:cNvSpPr txBox="1"/>
          <p:nvPr userDrawn="1"/>
        </p:nvSpPr>
        <p:spPr>
          <a:xfrm>
            <a:off x="146355" y="3414432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CA46B52-4233-E547-9049-3F82CCA7F36E}"/>
              </a:ext>
            </a:extLst>
          </p:cNvPr>
          <p:cNvSpPr txBox="1"/>
          <p:nvPr userDrawn="1"/>
        </p:nvSpPr>
        <p:spPr>
          <a:xfrm>
            <a:off x="3573517" y="-1818289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096DD53-D50B-644A-9FDF-DD348BEE8246}"/>
              </a:ext>
            </a:extLst>
          </p:cNvPr>
          <p:cNvSpPr txBox="1"/>
          <p:nvPr userDrawn="1"/>
        </p:nvSpPr>
        <p:spPr>
          <a:xfrm>
            <a:off x="13773665" y="461319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AB3041C-1AC4-A14E-8AC1-83C2F827C08A}"/>
              </a:ext>
            </a:extLst>
          </p:cNvPr>
          <p:cNvSpPr txBox="1"/>
          <p:nvPr userDrawn="1"/>
        </p:nvSpPr>
        <p:spPr>
          <a:xfrm>
            <a:off x="4763911" y="270933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30" name="Segnaposto testo 29">
            <a:extLst>
              <a:ext uri="{FF2B5EF4-FFF2-40B4-BE49-F238E27FC236}">
                <a16:creationId xmlns:a16="http://schemas.microsoft.com/office/drawing/2014/main" id="{61490371-A0A5-4C4D-B752-1F880E0FD7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174521"/>
            <a:ext cx="12191998" cy="508958"/>
          </a:xfrm>
          <a:prstGeom prst="rect">
            <a:avLst/>
          </a:prstGeom>
        </p:spPr>
        <p:txBody>
          <a:bodyPr vert="horz" lIns="91440" tIns="108000" rIns="91440" bIns="108000" rtlCol="0">
            <a:sp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FARE CLIC PER MODIFICARE GLI STILI DEL TESTO </a:t>
            </a:r>
            <a:r>
              <a:rPr lang="it-IT"/>
              <a:t>DELLO SCHEMA</a:t>
            </a:r>
            <a:endParaRPr lang="it-IT" dirty="0"/>
          </a:p>
        </p:txBody>
      </p:sp>
      <p:cxnSp>
        <p:nvCxnSpPr>
          <p:cNvPr id="2" name="Connettore 1 17">
            <a:extLst>
              <a:ext uri="{FF2B5EF4-FFF2-40B4-BE49-F238E27FC236}">
                <a16:creationId xmlns:a16="http://schemas.microsoft.com/office/drawing/2014/main" id="{21893ADE-979D-CA62-AA9C-712DDD071B02}"/>
              </a:ext>
            </a:extLst>
          </p:cNvPr>
          <p:cNvCxnSpPr>
            <a:cxnSpLocks/>
          </p:cNvCxnSpPr>
          <p:nvPr userDrawn="1"/>
        </p:nvCxnSpPr>
        <p:spPr>
          <a:xfrm>
            <a:off x="528110" y="3426396"/>
            <a:ext cx="1113578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5AEE87D2-34A8-CF8F-AF36-E6CB8BB250F2}"/>
              </a:ext>
            </a:extLst>
          </p:cNvPr>
          <p:cNvSpPr/>
          <p:nvPr userDrawn="1"/>
        </p:nvSpPr>
        <p:spPr>
          <a:xfrm rot="10800000">
            <a:off x="-1" y="3376198"/>
            <a:ext cx="1636712" cy="105601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rgbClr val="BA0816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13FFE53-C6F8-93D0-E219-CB63C9DB3174}"/>
              </a:ext>
            </a:extLst>
          </p:cNvPr>
          <p:cNvSpPr/>
          <p:nvPr userDrawn="1"/>
        </p:nvSpPr>
        <p:spPr>
          <a:xfrm rot="10800000">
            <a:off x="10555288" y="3376200"/>
            <a:ext cx="1636712" cy="1056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3E99CB-518C-A099-2EC3-0162C5300084}"/>
              </a:ext>
            </a:extLst>
          </p:cNvPr>
          <p:cNvSpPr txBox="1"/>
          <p:nvPr userDrawn="1"/>
        </p:nvSpPr>
        <p:spPr>
          <a:xfrm>
            <a:off x="4763911" y="270933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967AEB3-4B2A-E1DE-9745-094300E5C1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2978" y="145186"/>
            <a:ext cx="413820" cy="419337"/>
          </a:xfrm>
          <a:prstGeom prst="rect">
            <a:avLst/>
          </a:prstGeom>
        </p:spPr>
      </p:pic>
      <p:pic>
        <p:nvPicPr>
          <p:cNvPr id="7" name="Immagine 22">
            <a:extLst>
              <a:ext uri="{FF2B5EF4-FFF2-40B4-BE49-F238E27FC236}">
                <a16:creationId xmlns:a16="http://schemas.microsoft.com/office/drawing/2014/main" id="{A9E39745-46EA-93B7-6D34-5486BCE66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418" y="145186"/>
            <a:ext cx="419337" cy="419337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D811EDD8-3A91-9E01-6CFD-D3A603DF08F6}"/>
              </a:ext>
            </a:extLst>
          </p:cNvPr>
          <p:cNvSpPr txBox="1"/>
          <p:nvPr userDrawn="1"/>
        </p:nvSpPr>
        <p:spPr>
          <a:xfrm>
            <a:off x="603582" y="227896"/>
            <a:ext cx="35910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cap="all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Sequel 100 Black 45" panose="020B0503050000020004" pitchFamily="34" charset="77"/>
              </a:rPr>
              <a:t>Alfa Romeo INTENSA SPECIAL SERIES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844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113">
          <p15:clr>
            <a:srgbClr val="FBAE40"/>
          </p15:clr>
        </p15:guide>
        <p15:guide id="4" pos="5647">
          <p15:clr>
            <a:srgbClr val="FBAE40"/>
          </p15:clr>
        </p15:guide>
        <p15:guide id="5" orient="horz" pos="78">
          <p15:clr>
            <a:srgbClr val="FBAE40"/>
          </p15:clr>
        </p15:guide>
        <p15:guide id="6" orient="horz" pos="316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RESENTATION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8BD98B-679C-984B-A8C0-621B52312B3D}"/>
              </a:ext>
            </a:extLst>
          </p:cNvPr>
          <p:cNvSpPr txBox="1"/>
          <p:nvPr userDrawn="1"/>
        </p:nvSpPr>
        <p:spPr>
          <a:xfrm>
            <a:off x="466653" y="883876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C27084-F7DE-8240-AB9B-3A14C2738887}"/>
              </a:ext>
            </a:extLst>
          </p:cNvPr>
          <p:cNvSpPr txBox="1"/>
          <p:nvPr userDrawn="1"/>
        </p:nvSpPr>
        <p:spPr>
          <a:xfrm>
            <a:off x="146355" y="873544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CA46B52-4233-E547-9049-3F82CCA7F36E}"/>
              </a:ext>
            </a:extLst>
          </p:cNvPr>
          <p:cNvSpPr txBox="1"/>
          <p:nvPr userDrawn="1"/>
        </p:nvSpPr>
        <p:spPr>
          <a:xfrm>
            <a:off x="3573517" y="-1818289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096DD53-D50B-644A-9FDF-DD348BEE8246}"/>
              </a:ext>
            </a:extLst>
          </p:cNvPr>
          <p:cNvSpPr txBox="1"/>
          <p:nvPr userDrawn="1"/>
        </p:nvSpPr>
        <p:spPr>
          <a:xfrm>
            <a:off x="13773665" y="461319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30" name="Segnaposto testo 29">
            <a:extLst>
              <a:ext uri="{FF2B5EF4-FFF2-40B4-BE49-F238E27FC236}">
                <a16:creationId xmlns:a16="http://schemas.microsoft.com/office/drawing/2014/main" id="{61490371-A0A5-4C4D-B752-1F880E0FD7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2903" y="1066117"/>
            <a:ext cx="8922385" cy="86793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800" b="0" kern="1200" cap="all" baseline="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FARE CLIC PER MODIFICARE GLI STILI DEL TESTO DELLO SCHEMA</a:t>
            </a:r>
          </a:p>
        </p:txBody>
      </p:sp>
      <p:sp>
        <p:nvSpPr>
          <p:cNvPr id="3" name="Segnaposto testo 29">
            <a:extLst>
              <a:ext uri="{FF2B5EF4-FFF2-40B4-BE49-F238E27FC236}">
                <a16:creationId xmlns:a16="http://schemas.microsoft.com/office/drawing/2014/main" id="{9913B2E9-E692-504D-6609-727BDC70F5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32903" y="2571750"/>
            <a:ext cx="8922385" cy="38029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algn="ctr">
              <a:defRPr lang="it-IT" b="0" dirty="0">
                <a:solidFill>
                  <a:schemeClr val="tx1"/>
                </a:solidFill>
                <a:latin typeface="Helvetica" panose="020B0504020202030204" pitchFamily="34" charset="0"/>
              </a:defRPr>
            </a:lvl1pPr>
          </a:lstStyle>
          <a:p>
            <a:pPr lvl="0">
              <a:lnSpc>
                <a:spcPct val="130000"/>
              </a:lnSpc>
              <a:spcAft>
                <a:spcPts val="1200"/>
              </a:spcAft>
            </a:pPr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4D71882-F277-435D-AE3E-BD132B6A3E2A}"/>
              </a:ext>
            </a:extLst>
          </p:cNvPr>
          <p:cNvGrpSpPr/>
          <p:nvPr userDrawn="1"/>
        </p:nvGrpSpPr>
        <p:grpSpPr>
          <a:xfrm flipV="1">
            <a:off x="-3645" y="1447890"/>
            <a:ext cx="12195645" cy="105589"/>
            <a:chOff x="-3645" y="1210153"/>
            <a:chExt cx="9147645" cy="79200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15C42C6B-FBAF-7156-B1D3-5BDBB0BD58FD}"/>
                </a:ext>
              </a:extLst>
            </p:cNvPr>
            <p:cNvSpPr/>
            <p:nvPr userDrawn="1"/>
          </p:nvSpPr>
          <p:spPr>
            <a:xfrm rot="10800000">
              <a:off x="7916466" y="1210153"/>
              <a:ext cx="1227534" cy="79200"/>
            </a:xfrm>
            <a:prstGeom prst="rect">
              <a:avLst/>
            </a:prstGeom>
            <a:solidFill>
              <a:srgbClr val="BA0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1684BE39-57BD-3D96-D516-1B98745193E7}"/>
                </a:ext>
              </a:extLst>
            </p:cNvPr>
            <p:cNvSpPr/>
            <p:nvPr userDrawn="1"/>
          </p:nvSpPr>
          <p:spPr>
            <a:xfrm rot="10800000">
              <a:off x="-3645" y="1210153"/>
              <a:ext cx="1227534" cy="79200"/>
            </a:xfrm>
            <a:prstGeom prst="rect">
              <a:avLst/>
            </a:prstGeom>
            <a:solidFill>
              <a:srgbClr val="BA0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BD91C1AE-6F7D-F0DE-C8CF-D2EF0E52C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2978" y="145186"/>
            <a:ext cx="413820" cy="419337"/>
          </a:xfrm>
          <a:prstGeom prst="rect">
            <a:avLst/>
          </a:prstGeom>
        </p:spPr>
      </p:pic>
      <p:pic>
        <p:nvPicPr>
          <p:cNvPr id="12" name="Immagine 22">
            <a:extLst>
              <a:ext uri="{FF2B5EF4-FFF2-40B4-BE49-F238E27FC236}">
                <a16:creationId xmlns:a16="http://schemas.microsoft.com/office/drawing/2014/main" id="{B238A8CD-51D5-F14C-0A2B-04BD232FDA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418" y="145186"/>
            <a:ext cx="419337" cy="419337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7EC799C-B6BE-B378-F900-AF2D74DDC4A1}"/>
              </a:ext>
            </a:extLst>
          </p:cNvPr>
          <p:cNvSpPr txBox="1"/>
          <p:nvPr userDrawn="1"/>
        </p:nvSpPr>
        <p:spPr>
          <a:xfrm>
            <a:off x="603582" y="227896"/>
            <a:ext cx="35910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cap="all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Sequel 100 Black 45" panose="020B0503050000020004" pitchFamily="34" charset="77"/>
              </a:rPr>
              <a:t>Alfa Romeo INTENSA SPECIAL SERIES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30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78">
          <p15:clr>
            <a:srgbClr val="FBAE40"/>
          </p15:clr>
        </p15:guide>
        <p15:guide id="6" orient="horz" pos="316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RESENTATION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8BD98B-679C-984B-A8C0-621B52312B3D}"/>
              </a:ext>
            </a:extLst>
          </p:cNvPr>
          <p:cNvSpPr txBox="1"/>
          <p:nvPr userDrawn="1"/>
        </p:nvSpPr>
        <p:spPr>
          <a:xfrm>
            <a:off x="466653" y="883876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C27084-F7DE-8240-AB9B-3A14C2738887}"/>
              </a:ext>
            </a:extLst>
          </p:cNvPr>
          <p:cNvSpPr txBox="1"/>
          <p:nvPr userDrawn="1"/>
        </p:nvSpPr>
        <p:spPr>
          <a:xfrm>
            <a:off x="146355" y="873544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CA46B52-4233-E547-9049-3F82CCA7F36E}"/>
              </a:ext>
            </a:extLst>
          </p:cNvPr>
          <p:cNvSpPr txBox="1"/>
          <p:nvPr userDrawn="1"/>
        </p:nvSpPr>
        <p:spPr>
          <a:xfrm>
            <a:off x="3573517" y="-1818289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096DD53-D50B-644A-9FDF-DD348BEE8246}"/>
              </a:ext>
            </a:extLst>
          </p:cNvPr>
          <p:cNvSpPr txBox="1"/>
          <p:nvPr userDrawn="1"/>
        </p:nvSpPr>
        <p:spPr>
          <a:xfrm>
            <a:off x="13773665" y="461319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30" name="Segnaposto testo 29">
            <a:extLst>
              <a:ext uri="{FF2B5EF4-FFF2-40B4-BE49-F238E27FC236}">
                <a16:creationId xmlns:a16="http://schemas.microsoft.com/office/drawing/2014/main" id="{61490371-A0A5-4C4D-B752-1F880E0FD7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2" y="874802"/>
            <a:ext cx="11306175" cy="75713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FARE CLIC PER MODIFICARE GLI STILI DEL TESTO DELLO SCHEMA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A590A83-A028-9244-82DA-1D2E85172B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2978" y="145186"/>
            <a:ext cx="413820" cy="419337"/>
          </a:xfrm>
          <a:prstGeom prst="rect">
            <a:avLst/>
          </a:prstGeom>
        </p:spPr>
      </p:pic>
      <p:pic>
        <p:nvPicPr>
          <p:cNvPr id="2" name="Immagine 22">
            <a:extLst>
              <a:ext uri="{FF2B5EF4-FFF2-40B4-BE49-F238E27FC236}">
                <a16:creationId xmlns:a16="http://schemas.microsoft.com/office/drawing/2014/main" id="{6BB584A4-2750-8B58-DC3D-FF0D6ED5B0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418" y="145186"/>
            <a:ext cx="419337" cy="419337"/>
          </a:xfrm>
          <a:prstGeom prst="rect">
            <a:avLst/>
          </a:prstGeom>
        </p:spPr>
      </p:pic>
      <p:sp>
        <p:nvSpPr>
          <p:cNvPr id="3" name="Segnaposto testo 29">
            <a:extLst>
              <a:ext uri="{FF2B5EF4-FFF2-40B4-BE49-F238E27FC236}">
                <a16:creationId xmlns:a16="http://schemas.microsoft.com/office/drawing/2014/main" id="{9913B2E9-E692-504D-6609-727BDC70F5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870774"/>
            <a:ext cx="11306175" cy="38029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Helvetica" panose="020B0504020202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DE4EF23-0F3D-1176-5741-2A4BB020CD54}"/>
              </a:ext>
            </a:extLst>
          </p:cNvPr>
          <p:cNvSpPr txBox="1"/>
          <p:nvPr userDrawn="1"/>
        </p:nvSpPr>
        <p:spPr>
          <a:xfrm>
            <a:off x="603582" y="227896"/>
            <a:ext cx="47227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cap="all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Sequel 100 Black 45" panose="020B0503050000020004" pitchFamily="34" charset="77"/>
              </a:rPr>
              <a:t>Alfa Romeo 33 Stradale | Refresh &amp; </a:t>
            </a:r>
            <a:r>
              <a:rPr lang="it-IT" sz="1050" cap="all" baseline="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Sequel 100 Black 45" panose="020B0503050000020004" pitchFamily="34" charset="77"/>
              </a:rPr>
              <a:t>Novelties</a:t>
            </a:r>
            <a:r>
              <a:rPr lang="it-IT" sz="1050" cap="all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Sequel 100 Black 45" panose="020B0503050000020004" pitchFamily="34" charset="77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15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78">
          <p15:clr>
            <a:srgbClr val="FBAE40"/>
          </p15:clr>
        </p15:guide>
        <p15:guide id="6" orient="horz" pos="316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PRESENTATION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8BD98B-679C-984B-A8C0-621B52312B3D}"/>
              </a:ext>
            </a:extLst>
          </p:cNvPr>
          <p:cNvSpPr txBox="1"/>
          <p:nvPr userDrawn="1"/>
        </p:nvSpPr>
        <p:spPr>
          <a:xfrm>
            <a:off x="466653" y="883876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C27084-F7DE-8240-AB9B-3A14C2738887}"/>
              </a:ext>
            </a:extLst>
          </p:cNvPr>
          <p:cNvSpPr txBox="1"/>
          <p:nvPr userDrawn="1"/>
        </p:nvSpPr>
        <p:spPr>
          <a:xfrm>
            <a:off x="146355" y="873544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CA46B52-4233-E547-9049-3F82CCA7F36E}"/>
              </a:ext>
            </a:extLst>
          </p:cNvPr>
          <p:cNvSpPr txBox="1"/>
          <p:nvPr userDrawn="1"/>
        </p:nvSpPr>
        <p:spPr>
          <a:xfrm>
            <a:off x="3573517" y="-1818289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096DD53-D50B-644A-9FDF-DD348BEE8246}"/>
              </a:ext>
            </a:extLst>
          </p:cNvPr>
          <p:cNvSpPr txBox="1"/>
          <p:nvPr userDrawn="1"/>
        </p:nvSpPr>
        <p:spPr>
          <a:xfrm>
            <a:off x="13773665" y="461319"/>
            <a:ext cx="0" cy="0"/>
          </a:xfrm>
          <a:prstGeom prst="rect">
            <a:avLst/>
          </a:prstGeom>
        </p:spPr>
        <p:txBody>
          <a:bodyPr spcFirstLastPara="1"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endParaRPr lang="it-IT" sz="1067">
              <a:solidFill>
                <a:schemeClr val="tx1">
                  <a:lumMod val="50000"/>
                  <a:lumOff val="50000"/>
                </a:schemeClr>
              </a:solidFill>
              <a:latin typeface="☞SEQUEL 100 BLACK 45" panose="020B0503050000020004" pitchFamily="34" charset="77"/>
            </a:endParaRPr>
          </a:p>
        </p:txBody>
      </p:sp>
      <p:sp>
        <p:nvSpPr>
          <p:cNvPr id="30" name="Segnaposto testo 29">
            <a:extLst>
              <a:ext uri="{FF2B5EF4-FFF2-40B4-BE49-F238E27FC236}">
                <a16:creationId xmlns:a16="http://schemas.microsoft.com/office/drawing/2014/main" id="{61490371-A0A5-4C4D-B752-1F880E0FD7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874802"/>
            <a:ext cx="4608511" cy="14219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FARE CLIC PER MODIFICARE GLI STILI DEL TESTO DELLO SCHEMA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A590A83-A028-9244-82DA-1D2E85172B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2978" y="145186"/>
            <a:ext cx="413820" cy="419337"/>
          </a:xfrm>
          <a:prstGeom prst="rect">
            <a:avLst/>
          </a:prstGeom>
        </p:spPr>
      </p:pic>
      <p:sp>
        <p:nvSpPr>
          <p:cNvPr id="3" name="Segnaposto testo 29">
            <a:extLst>
              <a:ext uri="{FF2B5EF4-FFF2-40B4-BE49-F238E27FC236}">
                <a16:creationId xmlns:a16="http://schemas.microsoft.com/office/drawing/2014/main" id="{9913B2E9-E692-504D-6609-727BDC70F5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4" y="2341804"/>
            <a:ext cx="4608511" cy="6958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>
              <a:spcAft>
                <a:spcPts val="1800"/>
              </a:spcAft>
              <a:defRPr lang="it-IT" b="0" dirty="0">
                <a:solidFill>
                  <a:schemeClr val="tx1"/>
                </a:solidFill>
                <a:latin typeface="Helvetica" panose="020B0504020202030204" pitchFamily="34" charset="0"/>
              </a:defRPr>
            </a:lvl1pPr>
          </a:lstStyle>
          <a:p>
            <a:pPr lvl="0">
              <a:lnSpc>
                <a:spcPct val="130000"/>
              </a:lnSpc>
              <a:spcAft>
                <a:spcPts val="1200"/>
              </a:spcAft>
            </a:pPr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DE4EF23-0F3D-1176-5741-2A4BB020CD54}"/>
              </a:ext>
            </a:extLst>
          </p:cNvPr>
          <p:cNvSpPr txBox="1"/>
          <p:nvPr userDrawn="1"/>
        </p:nvSpPr>
        <p:spPr>
          <a:xfrm>
            <a:off x="603582" y="227896"/>
            <a:ext cx="35910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cap="all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Sequel 100 Black 45" panose="020B0503050000020004" pitchFamily="34" charset="77"/>
              </a:rPr>
              <a:t>Alfa Romeo INTENSA SPECIAL SERIES</a:t>
            </a:r>
          </a:p>
        </p:txBody>
      </p:sp>
      <p:pic>
        <p:nvPicPr>
          <p:cNvPr id="2" name="Immagine 22">
            <a:extLst>
              <a:ext uri="{FF2B5EF4-FFF2-40B4-BE49-F238E27FC236}">
                <a16:creationId xmlns:a16="http://schemas.microsoft.com/office/drawing/2014/main" id="{87E39C16-E35F-DB68-AA2D-40ED1A382D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418" y="145186"/>
            <a:ext cx="419337" cy="419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8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pos="3182" userDrawn="1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78">
          <p15:clr>
            <a:srgbClr val="FBAE40"/>
          </p15:clr>
        </p15:guide>
        <p15:guide id="6" orient="horz" pos="316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0">
                <a:solidFill>
                  <a:schemeClr val="tx2"/>
                </a:solidFill>
              </a:defRPr>
            </a:lvl1pPr>
          </a:lstStyle>
          <a:p>
            <a:fld id="{975A587B-5814-4D9B-9598-FE9CB954CB01}" type="slidenum">
              <a:rPr lang="en-US" noProof="0" smtClean="0"/>
              <a:pPr/>
              <a:t>‹N›</a:t>
            </a:fld>
            <a:endParaRPr lang="en-US" noProof="0"/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58129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7" r:id="rId2"/>
    <p:sldLayoutId id="2147483732" r:id="rId3"/>
    <p:sldLayoutId id="2147483728" r:id="rId4"/>
    <p:sldLayoutId id="2147483729" r:id="rId5"/>
    <p:sldLayoutId id="2147483730" r:id="rId6"/>
  </p:sldLayoutIdLst>
  <p:hf hdr="0" ft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1" kern="1200" cap="all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2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ruota, veicolo, Veicolo terrestre, pneumatico&#10;&#10;Il contenuto generato dall'IA potrebbe non essere corretto.">
            <a:extLst>
              <a:ext uri="{FF2B5EF4-FFF2-40B4-BE49-F238E27FC236}">
                <a16:creationId xmlns:a16="http://schemas.microsoft.com/office/drawing/2014/main" id="{363E8F8F-5D7D-EBE2-E4A2-D40A2B6F9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"/>
            <a:ext cx="12192000" cy="6857221"/>
          </a:xfrm>
          <a:prstGeom prst="rect">
            <a:avLst/>
          </a:prstGeom>
        </p:spPr>
      </p:pic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C747FAB2-40D8-47B0-3675-C1A2BA28FF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" y="4733925"/>
            <a:ext cx="12191999" cy="7787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48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Alfa Romeo 33 Stradale </a:t>
            </a:r>
            <a:br>
              <a:rPr lang="en-US" sz="4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Refresh &amp; Novelties</a:t>
            </a:r>
          </a:p>
        </p:txBody>
      </p:sp>
      <p:pic>
        <p:nvPicPr>
          <p:cNvPr id="4" name="Immagine 22">
            <a:extLst>
              <a:ext uri="{FF2B5EF4-FFF2-40B4-BE49-F238E27FC236}">
                <a16:creationId xmlns:a16="http://schemas.microsoft.com/office/drawing/2014/main" id="{DC8226DE-ADA4-4524-38CA-417F96E359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65" y="165036"/>
            <a:ext cx="614480" cy="590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81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12A38-F7C5-24D1-F6BE-F07589D42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7FAD7E4-AFDA-753E-CC81-9253C568A7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874802"/>
            <a:ext cx="5651927" cy="424732"/>
          </a:xfrm>
        </p:spPr>
        <p:txBody>
          <a:bodyPr/>
          <a:lstStyle/>
          <a:p>
            <a:r>
              <a:rPr lang="en-US" noProof="0" dirty="0"/>
              <a:t>TODAY</a:t>
            </a:r>
            <a:r>
              <a:rPr lang="en-US" dirty="0"/>
              <a:t> - </a:t>
            </a:r>
            <a:r>
              <a:rPr lang="en-US" noProof="0" dirty="0"/>
              <a:t>Tech specs (2/3)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25DD8D7-AC5E-DBDC-52C9-D7A9006F0F80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C33E8A7C-8C86-F403-D98F-5ED9B64BE972}"/>
              </a:ext>
            </a:extLst>
          </p:cNvPr>
          <p:cNvSpPr txBox="1"/>
          <p:nvPr/>
        </p:nvSpPr>
        <p:spPr>
          <a:xfrm>
            <a:off x="442913" y="1775740"/>
            <a:ext cx="4912858" cy="375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CHASSIS</a:t>
            </a:r>
          </a:p>
          <a:p>
            <a:pPr marL="361950" indent="-180975">
              <a:lnSpc>
                <a:spcPts val="24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pt-BR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Aluminium H frame </a:t>
            </a:r>
          </a:p>
          <a:p>
            <a:pPr marL="361950" indent="-180975">
              <a:lnSpc>
                <a:spcPts val="24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pt-BR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Carbon ﬁber monocoque</a:t>
            </a:r>
          </a:p>
          <a:p>
            <a:pPr marL="361950" indent="-180975">
              <a:lnSpc>
                <a:spcPts val="24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endParaRPr lang="en-US" sz="1600" b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SUSPENSION</a:t>
            </a:r>
          </a:p>
          <a:p>
            <a:pPr marL="361950" indent="-180975">
              <a:lnSpc>
                <a:spcPts val="24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Front: double-wishbone with virtual steering axle, anti-roll bar (Lifter available) </a:t>
            </a:r>
          </a:p>
          <a:p>
            <a:pPr marL="361950" indent="-180975">
              <a:lnSpc>
                <a:spcPts val="24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Rear: double-wishbone with virtual steering axle, anti-roll bar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85CE429-D6D2-EF39-0D58-73DBF224F870}"/>
              </a:ext>
            </a:extLst>
          </p:cNvPr>
          <p:cNvSpPr/>
          <p:nvPr/>
        </p:nvSpPr>
        <p:spPr>
          <a:xfrm rot="10800000" flipV="1">
            <a:off x="10556455" y="1024854"/>
            <a:ext cx="1636705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7" name="Immagine 16" descr="Immagine che contiene veicolo, Veicolo terrestre, trasporto, ruota&#10;&#10;Il contenuto generato dall'IA potrebbe non essere corretto.">
            <a:extLst>
              <a:ext uri="{FF2B5EF4-FFF2-40B4-BE49-F238E27FC236}">
                <a16:creationId xmlns:a16="http://schemas.microsoft.com/office/drawing/2014/main" id="{96D6543B-E954-4BE0-5835-F6C93C784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t="-10" r="15633"/>
          <a:stretch/>
        </p:blipFill>
        <p:spPr>
          <a:xfrm>
            <a:off x="5500914" y="1304663"/>
            <a:ext cx="6691086" cy="5367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8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FFC7E-C716-48EB-1253-45DCC87E7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ruota, pneumatico, Ricambio auto, veicolo&#10;&#10;Descrizione generata automaticamente">
            <a:extLst>
              <a:ext uri="{FF2B5EF4-FFF2-40B4-BE49-F238E27FC236}">
                <a16:creationId xmlns:a16="http://schemas.microsoft.com/office/drawing/2014/main" id="{47267532-CA8F-2CA3-659E-FC1479179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9" b="24447"/>
          <a:stretch/>
        </p:blipFill>
        <p:spPr>
          <a:xfrm>
            <a:off x="1414562" y="3789086"/>
            <a:ext cx="9362876" cy="3109244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9AEA4454-EE75-DCF5-7047-A55FBB703D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874802"/>
            <a:ext cx="5651927" cy="424732"/>
          </a:xfrm>
        </p:spPr>
        <p:txBody>
          <a:bodyPr/>
          <a:lstStyle/>
          <a:p>
            <a:r>
              <a:rPr lang="en-US" noProof="0" dirty="0"/>
              <a:t>TODAY - Tech specs (3/3)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1A7FAC7-B4DE-82AF-7277-7B885CCF7756}"/>
              </a:ext>
            </a:extLst>
          </p:cNvPr>
          <p:cNvSpPr/>
          <p:nvPr userDrawn="1"/>
        </p:nvSpPr>
        <p:spPr>
          <a:xfrm rot="10800000" flipV="1">
            <a:off x="10556455" y="1024854"/>
            <a:ext cx="1636705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8DA735E-24DD-3B74-CD8F-737F27D9A6DA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C35966D-4866-5167-E273-AE6FE0160F27}"/>
              </a:ext>
            </a:extLst>
          </p:cNvPr>
          <p:cNvSpPr txBox="1"/>
          <p:nvPr/>
        </p:nvSpPr>
        <p:spPr>
          <a:xfrm>
            <a:off x="442912" y="1775740"/>
            <a:ext cx="7496402" cy="190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BRAKES</a:t>
            </a:r>
          </a:p>
          <a:p>
            <a:pPr marL="361950" indent="-180975">
              <a:lnSpc>
                <a:spcPts val="24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pt-BR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Front CCM Carbon Ceramic Brake by Brembo, ventilated and drilled 390x36 rotor with 6-piston monoblock aluminum caliper.</a:t>
            </a:r>
          </a:p>
          <a:p>
            <a:pPr marL="361950" indent="-180975">
              <a:lnSpc>
                <a:spcPts val="24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pt-BR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Rear CCM Carbon Ceramic Brake by Brembo, ventilated and drilled 360x28 rotor with 4-piston monoblock aluminum caliper.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B1BAB19-4B96-AC31-90C8-F95E22B5F0CA}"/>
              </a:ext>
            </a:extLst>
          </p:cNvPr>
          <p:cNvSpPr txBox="1"/>
          <p:nvPr/>
        </p:nvSpPr>
        <p:spPr>
          <a:xfrm>
            <a:off x="8403771" y="1775740"/>
            <a:ext cx="2373668" cy="1293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WHEELS</a:t>
            </a:r>
          </a:p>
          <a:p>
            <a:pPr marL="361950" indent="-180975">
              <a:lnSpc>
                <a:spcPts val="24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  <a:tabLst>
                <a:tab pos="1076325" algn="l"/>
              </a:tabLst>
            </a:pPr>
            <a:r>
              <a:rPr lang="pt-BR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Front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t-BR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245/35 R20</a:t>
            </a:r>
          </a:p>
          <a:p>
            <a:pPr marL="361950" indent="-180975">
              <a:lnSpc>
                <a:spcPts val="24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  <a:tabLst>
                <a:tab pos="1076325" algn="l"/>
              </a:tabLst>
            </a:pPr>
            <a:r>
              <a:rPr lang="pt-BR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Rear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t-BR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305/30 R20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31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6EE02-3F6A-8FB0-8B25-27E665A1D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2D529D23-D1F4-11B3-7ECC-FD57F2A8D44D}"/>
              </a:ext>
            </a:extLst>
          </p:cNvPr>
          <p:cNvPicPr/>
          <p:nvPr/>
        </p:nvPicPr>
        <p:blipFill>
          <a:blip r:embed="rId3" cstate="print"/>
          <a:srcRect t="-1" b="-10831"/>
          <a:stretch/>
        </p:blipFill>
        <p:spPr>
          <a:xfrm>
            <a:off x="3450791" y="1828800"/>
            <a:ext cx="9046009" cy="5580156"/>
          </a:xfrm>
          <a:prstGeom prst="rect">
            <a:avLst/>
          </a:prstGeom>
          <a:solidFill>
            <a:schemeClr val="bg1"/>
          </a:solidFill>
          <a:effectLst>
            <a:softEdge rad="952500"/>
          </a:effectLst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62E56A68-CBA2-6D37-A950-4D0DF78AC8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874802"/>
            <a:ext cx="8529638" cy="757130"/>
          </a:xfrm>
        </p:spPr>
        <p:txBody>
          <a:bodyPr/>
          <a:lstStyle/>
          <a:p>
            <a:r>
              <a:rPr lang="en-US" noProof="0" dirty="0"/>
              <a:t>TODAY - No one like another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DF3ABAD-6F88-8DE0-8910-DDC9A306F5FE}"/>
              </a:ext>
            </a:extLst>
          </p:cNvPr>
          <p:cNvSpPr/>
          <p:nvPr userDrawn="1"/>
        </p:nvSpPr>
        <p:spPr>
          <a:xfrm rot="10800000" flipV="1">
            <a:off x="10556455" y="1024854"/>
            <a:ext cx="1636705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665D160-BAFD-CE27-8D49-0644F0EB1976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F4DF168-4FDA-4285-36E2-E8F39E9C4186}"/>
              </a:ext>
            </a:extLst>
          </p:cNvPr>
          <p:cNvSpPr txBox="1"/>
          <p:nvPr/>
        </p:nvSpPr>
        <p:spPr>
          <a:xfrm>
            <a:off x="442912" y="1650025"/>
            <a:ext cx="11463338" cy="3239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Thanks to an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exclusive customization program 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Centro Stile Alfa Romeo,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each of the 33 Stradale units is a one of a kind creation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certified by Heritage. No two are alike, with customers even able to add their personal signature.</a:t>
            </a:r>
          </a:p>
          <a:p>
            <a:pPr>
              <a:lnSpc>
                <a:spcPts val="2500"/>
              </a:lnSpc>
              <a:spcAft>
                <a:spcPts val="1200"/>
              </a:spcAft>
            </a:pPr>
            <a:endParaRPr lang="en-US" sz="1600" b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customization areas are:</a:t>
            </a:r>
          </a:p>
          <a:p>
            <a:pPr marL="361950" indent="-180975">
              <a:lnSpc>
                <a:spcPts val="25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POWERTRAIN</a:t>
            </a:r>
          </a:p>
          <a:p>
            <a:pPr marL="361950" indent="-180975">
              <a:lnSpc>
                <a:spcPts val="25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INTERIOR</a:t>
            </a:r>
          </a:p>
          <a:p>
            <a:pPr marL="361950" indent="-180975">
              <a:lnSpc>
                <a:spcPts val="25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EXTERIOR</a:t>
            </a:r>
          </a:p>
          <a:p>
            <a:pPr marL="361950" indent="-180975">
              <a:lnSpc>
                <a:spcPts val="25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COMFORT &amp; ACCESSORIES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93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603FC-00B3-727E-DC4B-6F2557B66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43B6019-C68E-4C14-2215-4C3D346CBE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58" r="8320"/>
          <a:stretch/>
        </p:blipFill>
        <p:spPr>
          <a:xfrm>
            <a:off x="6096001" y="0"/>
            <a:ext cx="6095999" cy="6858000"/>
          </a:xfrm>
          <a:prstGeom prst="rect">
            <a:avLst/>
          </a:prstGeom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D94DA117-FEF2-A282-C32D-F0B0DCD953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1" y="874802"/>
            <a:ext cx="5091113" cy="1089529"/>
          </a:xfrm>
        </p:spPr>
        <p:txBody>
          <a:bodyPr/>
          <a:lstStyle/>
          <a:p>
            <a:r>
              <a:rPr lang="en-US" noProof="0" dirty="0"/>
              <a:t>TODAY - A few words about technology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22870E1-BB9B-B682-D578-B4A1323AC8E1}"/>
              </a:ext>
            </a:extLst>
          </p:cNvPr>
          <p:cNvSpPr/>
          <p:nvPr userDrawn="1"/>
        </p:nvSpPr>
        <p:spPr>
          <a:xfrm rot="10800000" flipV="1">
            <a:off x="10556455" y="1024854"/>
            <a:ext cx="1636705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720629E-E9EE-BB0B-E96F-C910F582B45E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E913503-954A-70D4-5EB4-FA53755573A4}"/>
              </a:ext>
            </a:extLst>
          </p:cNvPr>
          <p:cNvSpPr txBox="1"/>
          <p:nvPr/>
        </p:nvSpPr>
        <p:spPr>
          <a:xfrm>
            <a:off x="442912" y="2128165"/>
            <a:ext cx="5338763" cy="3252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Alfa Romeo 33 Stradale a special decision has been taken: since it’s a car born to be driven,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only the commands and features strictly needed to drive are visible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infotainment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present, of course, but it’s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hidden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display can be “extracted” just on demand.</a:t>
            </a:r>
          </a:p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Moreover, the ADAS equipment has been limited to essential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so to offer the most genuine driving experience with very limited system’s intervention.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6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212DE-7808-D6C1-C9F4-14E669999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0D72090-2070-4869-F5DB-3A1EF4314C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1" y="874802"/>
            <a:ext cx="5767389" cy="757130"/>
          </a:xfrm>
        </p:spPr>
        <p:txBody>
          <a:bodyPr/>
          <a:lstStyle/>
          <a:p>
            <a:r>
              <a:rPr lang="en-US" noProof="0" dirty="0"/>
              <a:t>STYLE DETAILS: wheels (1/2)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61F1D13-A46A-1B83-C1F0-0398A1E1528C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6484B92E-966B-0845-26BF-91F35B0C117D}"/>
              </a:ext>
            </a:extLst>
          </p:cNvPr>
          <p:cNvSpPr txBox="1"/>
          <p:nvPr/>
        </p:nvSpPr>
        <p:spPr>
          <a:xfrm>
            <a:off x="442912" y="1966240"/>
            <a:ext cx="5529263" cy="435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Wheels 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one of the most defining features of a car and - for the 33 Stradale - their design, engineering, and evolution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represent the highest balance between aesthetics and performance.</a:t>
            </a:r>
          </a:p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Selecting rims carefully matched to the vehicle configuration ensures that the design is cohesive, completing its character and overall perceived appearance.</a:t>
            </a:r>
          </a:p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33 can have 3 different types of wheel named:</a:t>
            </a:r>
          </a:p>
          <a:p>
            <a:pPr marL="361950" indent="-180975">
              <a:lnSpc>
                <a:spcPts val="25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TRIBUTO“</a:t>
            </a:r>
          </a:p>
          <a:p>
            <a:pPr marL="361950" indent="-180975">
              <a:lnSpc>
                <a:spcPts val="25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"HERITAGE“</a:t>
            </a:r>
          </a:p>
          <a:p>
            <a:pPr marL="361950" indent="-180975">
              <a:lnSpc>
                <a:spcPts val="25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"PROGRESSIVE".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3615BF6-2457-0FDD-AE81-5EE37564D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2"/>
          <a:stretch/>
        </p:blipFill>
        <p:spPr>
          <a:xfrm>
            <a:off x="6424610" y="1"/>
            <a:ext cx="576738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428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E020A-EA51-F078-08E3-4EAFB7524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D6F6974F-5B40-7F65-0306-068D0B3DFE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1" y="874802"/>
            <a:ext cx="6996114" cy="757130"/>
          </a:xfrm>
        </p:spPr>
        <p:txBody>
          <a:bodyPr/>
          <a:lstStyle/>
          <a:p>
            <a:r>
              <a:rPr lang="en-US" noProof="0" dirty="0"/>
              <a:t>STYLE DETAILS: wheels (2/2)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DB50E01-0502-DBD8-BB5F-43B0BDA657D9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51418659-A9D5-8E65-3485-F2F812DF6D16}"/>
              </a:ext>
            </a:extLst>
          </p:cNvPr>
          <p:cNvSpPr txBox="1"/>
          <p:nvPr/>
        </p:nvSpPr>
        <p:spPr>
          <a:xfrm>
            <a:off x="3893818" y="1876897"/>
            <a:ext cx="7984805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TRIBUTO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represents a natural transformation, a modern evolution of Alfa Romeo classic wheel design, where the signature 'holes' have progressively grown larger over successive generations to enhance the cooling of the braking system.</a:t>
            </a:r>
          </a:p>
        </p:txBody>
      </p:sp>
      <p:pic>
        <p:nvPicPr>
          <p:cNvPr id="4" name="Picture 2" descr="Immagine che contiene Progettazione di automobili, supercar, ruota, veicolo&#10;&#10;Descrizione generata automaticamente, Immagine">
            <a:extLst>
              <a:ext uri="{FF2B5EF4-FFF2-40B4-BE49-F238E27FC236}">
                <a16:creationId xmlns:a16="http://schemas.microsoft.com/office/drawing/2014/main" id="{1286B659-7CCA-C66B-56A1-B28DEB4B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1" y="5044631"/>
            <a:ext cx="3235647" cy="170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magine che contiene Progettazione di automobili, trasporto, veicolo, supercar&#10;&#10;Descrizione generata automaticamente, Immagine">
            <a:extLst>
              <a:ext uri="{FF2B5EF4-FFF2-40B4-BE49-F238E27FC236}">
                <a16:creationId xmlns:a16="http://schemas.microsoft.com/office/drawing/2014/main" id="{47694292-422A-F7B6-9482-D608ED79F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1" y="1534291"/>
            <a:ext cx="3235647" cy="170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magine che contiene Progettazione di automobili, veicolo, supercar, trasporto&#10;&#10;Descrizione generata automaticamente, Immagine">
            <a:extLst>
              <a:ext uri="{FF2B5EF4-FFF2-40B4-BE49-F238E27FC236}">
                <a16:creationId xmlns:a16="http://schemas.microsoft.com/office/drawing/2014/main" id="{18BBF749-C43B-C0EE-09EF-D6D90D25E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1" y="3289461"/>
            <a:ext cx="3235647" cy="170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4AB689D2-8C82-A9EA-4088-5DEA2617BCE1}"/>
              </a:ext>
            </a:extLst>
          </p:cNvPr>
          <p:cNvSpPr txBox="1"/>
          <p:nvPr/>
        </p:nvSpPr>
        <p:spPr>
          <a:xfrm>
            <a:off x="3893818" y="5547538"/>
            <a:ext cx="7984805" cy="700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PROGRESSIVE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bold, modern interpretation featuring striking hole patterns, unique color schemes, and carbon fiber inserts: ideal for adventurous configurations.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5509990-85F3-64D2-C35E-62E1EF3FF5C1}"/>
              </a:ext>
            </a:extLst>
          </p:cNvPr>
          <p:cNvSpPr txBox="1"/>
          <p:nvPr/>
        </p:nvSpPr>
        <p:spPr>
          <a:xfrm>
            <a:off x="3893818" y="3952668"/>
            <a:ext cx="7984805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HERITAGE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tribute to the legendary 33 Stradale, honoring Alfa Romeo’s rich legacy.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8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2FD25D-0729-C174-B85E-3FF962202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">
            <a:extLst>
              <a:ext uri="{FF2B5EF4-FFF2-40B4-BE49-F238E27FC236}">
                <a16:creationId xmlns:a16="http://schemas.microsoft.com/office/drawing/2014/main" id="{DAAE1A3B-1310-E9FE-96AC-BD0105D01287}"/>
              </a:ext>
            </a:extLst>
          </p:cNvPr>
          <p:cNvSpPr txBox="1">
            <a:spLocks/>
          </p:cNvSpPr>
          <p:nvPr/>
        </p:nvSpPr>
        <p:spPr>
          <a:xfrm>
            <a:off x="1241571" y="2010279"/>
            <a:ext cx="9412447" cy="39446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noProof="0" dirty="0"/>
          </a:p>
        </p:txBody>
      </p:sp>
      <p:pic>
        <p:nvPicPr>
          <p:cNvPr id="4" name="Immagine 22">
            <a:extLst>
              <a:ext uri="{FF2B5EF4-FFF2-40B4-BE49-F238E27FC236}">
                <a16:creationId xmlns:a16="http://schemas.microsoft.com/office/drawing/2014/main" id="{2E872E61-3292-C9DC-CD6E-39B61F0059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65" y="165036"/>
            <a:ext cx="614480" cy="5905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B176F2E-2E45-C6F7-8CA9-C673F5B87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336268" y="755569"/>
            <a:ext cx="5957614" cy="2895600"/>
          </a:xfrm>
          <a:prstGeom prst="rect">
            <a:avLst/>
          </a:prstGeom>
          <a:effectLst>
            <a:softEdge rad="508000"/>
          </a:effectLst>
        </p:spPr>
      </p:pic>
      <p:sp>
        <p:nvSpPr>
          <p:cNvPr id="5" name="Segnaposto testo 11">
            <a:extLst>
              <a:ext uri="{FF2B5EF4-FFF2-40B4-BE49-F238E27FC236}">
                <a16:creationId xmlns:a16="http://schemas.microsoft.com/office/drawing/2014/main" id="{129725A9-1B57-AD6F-06E6-CE6CEE47D44C}"/>
              </a:ext>
            </a:extLst>
          </p:cNvPr>
          <p:cNvSpPr txBox="1">
            <a:spLocks/>
          </p:cNvSpPr>
          <p:nvPr/>
        </p:nvSpPr>
        <p:spPr>
          <a:xfrm>
            <a:off x="1" y="3748718"/>
            <a:ext cx="12191999" cy="508958"/>
          </a:xfrm>
          <a:prstGeom prst="rect">
            <a:avLst/>
          </a:prstGeom>
        </p:spPr>
        <p:txBody>
          <a:bodyPr vert="horz" lIns="91440" tIns="108000" rIns="91440" bIns="10800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0" kern="120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•"/>
              <a:defRPr sz="15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THANK YOU FOR YOUR ATTENTION</a:t>
            </a:r>
          </a:p>
          <a:p>
            <a:r>
              <a:rPr lang="en-US" sz="3200" dirty="0">
                <a:solidFill>
                  <a:schemeClr val="bg1"/>
                </a:solidFill>
              </a:rPr>
              <a:t>… AND ONCE MORE, </a:t>
            </a:r>
          </a:p>
          <a:p>
            <a:r>
              <a:rPr lang="en-US" sz="3200" dirty="0">
                <a:solidFill>
                  <a:schemeClr val="bg1"/>
                </a:solidFill>
              </a:rPr>
              <a:t>WE ARE ALFA ROMEO!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3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E75EE43B-85D2-38FB-E877-2659CB901EE9}"/>
              </a:ext>
            </a:extLst>
          </p:cNvPr>
          <p:cNvPicPr/>
          <p:nvPr/>
        </p:nvPicPr>
        <p:blipFill>
          <a:blip r:embed="rId3" cstate="print"/>
          <a:srcRect b="22596"/>
          <a:stretch/>
        </p:blipFill>
        <p:spPr>
          <a:xfrm>
            <a:off x="5545394" y="0"/>
            <a:ext cx="6646606" cy="6858000"/>
          </a:xfrm>
          <a:prstGeom prst="rect">
            <a:avLst/>
          </a:prstGeom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31634EA-CBAD-0A6A-184F-E9720E5A1C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874802"/>
            <a:ext cx="4586288" cy="1524520"/>
          </a:xfrm>
        </p:spPr>
        <p:txBody>
          <a:bodyPr/>
          <a:lstStyle/>
          <a:p>
            <a:r>
              <a:rPr lang="en-US" noProof="0" dirty="0"/>
              <a:t>Alfa 33 Stradale, makes its debut on the street</a:t>
            </a:r>
          </a:p>
          <a:p>
            <a:endParaRPr lang="en-US" noProof="0" dirty="0"/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1AE3EF37-4E3F-5225-5A15-D70DC5105617}"/>
              </a:ext>
            </a:extLst>
          </p:cNvPr>
          <p:cNvSpPr txBox="1"/>
          <p:nvPr/>
        </p:nvSpPr>
        <p:spPr>
          <a:xfrm>
            <a:off x="442912" y="2799511"/>
            <a:ext cx="449779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Alfa Legend starts the </a:t>
            </a:r>
            <a:r>
              <a:rPr lang="en-US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delivery</a:t>
            </a:r>
            <a:r>
              <a:rPr lang="en-US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let’s review the inspiring concepts and main features. </a:t>
            </a:r>
          </a:p>
        </p:txBody>
      </p:sp>
      <p:pic>
        <p:nvPicPr>
          <p:cNvPr id="7" name="Immagine 22">
            <a:extLst>
              <a:ext uri="{FF2B5EF4-FFF2-40B4-BE49-F238E27FC236}">
                <a16:creationId xmlns:a16="http://schemas.microsoft.com/office/drawing/2014/main" id="{85E7945C-2E75-8F12-B4D7-CECC11EBE2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9418" y="153357"/>
            <a:ext cx="419337" cy="40299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9963BD5-548E-BA2A-87D9-82F1B364B519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2901586-05ED-E63C-A87C-79DAD5E3E3B8}"/>
              </a:ext>
            </a:extLst>
          </p:cNvPr>
          <p:cNvSpPr/>
          <p:nvPr/>
        </p:nvSpPr>
        <p:spPr>
          <a:xfrm rot="10800000" flipV="1">
            <a:off x="10556455" y="1024854"/>
            <a:ext cx="1636705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86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D01E6-E91E-6E37-0502-03D3E33A7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B02209AE-7D73-A38B-4FFC-49FFC37037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874802"/>
            <a:ext cx="4586288" cy="424732"/>
          </a:xfrm>
        </p:spPr>
        <p:txBody>
          <a:bodyPr/>
          <a:lstStyle/>
          <a:p>
            <a:r>
              <a:rPr lang="en-US" noProof="0" dirty="0"/>
              <a:t>December 17</a:t>
            </a:r>
            <a:r>
              <a:rPr lang="en-US" baseline="30000" noProof="0" dirty="0"/>
              <a:t>th</a:t>
            </a:r>
            <a:r>
              <a:rPr lang="en-US" noProof="0" dirty="0"/>
              <a:t> 1966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35815F1-5D75-950F-85CF-FF6FE5110DC7}"/>
              </a:ext>
            </a:extLst>
          </p:cNvPr>
          <p:cNvSpPr/>
          <p:nvPr userDrawn="1"/>
        </p:nvSpPr>
        <p:spPr>
          <a:xfrm rot="10800000" flipV="1">
            <a:off x="10556455" y="1024854"/>
            <a:ext cx="1636705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656DE37-BFA2-40AB-5BEC-73C87BF5C3BA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pic>
        <p:nvPicPr>
          <p:cNvPr id="2" name="object 3">
            <a:extLst>
              <a:ext uri="{FF2B5EF4-FFF2-40B4-BE49-F238E27FC236}">
                <a16:creationId xmlns:a16="http://schemas.microsoft.com/office/drawing/2014/main" id="{81061371-939D-9FED-7B8C-E5985002B7E0}"/>
              </a:ext>
            </a:extLst>
          </p:cNvPr>
          <p:cNvPicPr/>
          <p:nvPr/>
        </p:nvPicPr>
        <p:blipFill>
          <a:blip r:embed="rId3" cstate="print"/>
          <a:srcRect t="31467" b="-15924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E44E0EE2-F7A2-4505-5949-E3746368C652}"/>
              </a:ext>
            </a:extLst>
          </p:cNvPr>
          <p:cNvSpPr txBox="1"/>
          <p:nvPr/>
        </p:nvSpPr>
        <p:spPr>
          <a:xfrm>
            <a:off x="442912" y="3956423"/>
            <a:ext cx="5208588" cy="166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first delivery took place at the end of 2024, exactly on December 17</a:t>
            </a:r>
            <a:r>
              <a:rPr lang="en-US" sz="1600" b="0" baseline="3000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to celebrate one of the Alfa Romeo historical dates: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release of the ﬁrst sketch of </a:t>
            </a:r>
            <a:b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Alfa Romeo 33 Stradale by the designer Franco Scaglione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A59D55AD-AD69-3891-EFEC-D8F0E28E3313}"/>
              </a:ext>
            </a:extLst>
          </p:cNvPr>
          <p:cNvSpPr txBox="1"/>
          <p:nvPr/>
        </p:nvSpPr>
        <p:spPr>
          <a:xfrm>
            <a:off x="442912" y="1758025"/>
            <a:ext cx="5208588" cy="166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Dear Salesperson,</a:t>
            </a:r>
          </a:p>
          <a:p>
            <a:pPr>
              <a:lnSpc>
                <a:spcPts val="2500"/>
              </a:lnSpc>
            </a:pPr>
            <a:endParaRPr lang="en-US" sz="1600" b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after a frantic wait lasting several months, the "Legend" of the Alfa Romeo brand finally makes its debut on the road.</a:t>
            </a:r>
          </a:p>
        </p:txBody>
      </p:sp>
      <p:pic>
        <p:nvPicPr>
          <p:cNvPr id="12" name="Immagine 22">
            <a:extLst>
              <a:ext uri="{FF2B5EF4-FFF2-40B4-BE49-F238E27FC236}">
                <a16:creationId xmlns:a16="http://schemas.microsoft.com/office/drawing/2014/main" id="{C0FB0A5D-0183-CB8A-0D8F-B07EB2B300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9418" y="153357"/>
            <a:ext cx="419337" cy="402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96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AC39E-06D7-E968-9B49-A26446F49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31B08299-B66B-785B-B69B-CEAAAA10AE00}"/>
              </a:ext>
            </a:extLst>
          </p:cNvPr>
          <p:cNvPicPr/>
          <p:nvPr/>
        </p:nvPicPr>
        <p:blipFill>
          <a:blip r:embed="rId3" cstate="print"/>
          <a:srcRect t="15599"/>
          <a:stretch/>
        </p:blipFill>
        <p:spPr>
          <a:xfrm>
            <a:off x="6096000" y="0"/>
            <a:ext cx="6096000" cy="6853388"/>
          </a:xfrm>
          <a:prstGeom prst="rect">
            <a:avLst/>
          </a:prstGeom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07B2A16D-9C49-1D9D-8D78-41035527F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874802"/>
            <a:ext cx="4586288" cy="424732"/>
          </a:xfrm>
        </p:spPr>
        <p:txBody>
          <a:bodyPr/>
          <a:lstStyle/>
          <a:p>
            <a:r>
              <a:rPr lang="en-US" noProof="0" dirty="0"/>
              <a:t>December 17</a:t>
            </a:r>
            <a:r>
              <a:rPr lang="en-US" baseline="30000" noProof="0" dirty="0"/>
              <a:t>th</a:t>
            </a:r>
            <a:r>
              <a:rPr lang="en-US" noProof="0" dirty="0"/>
              <a:t> 2024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368E17D-D499-0A99-3387-4A2727176A68}"/>
              </a:ext>
            </a:extLst>
          </p:cNvPr>
          <p:cNvSpPr/>
          <p:nvPr userDrawn="1"/>
        </p:nvSpPr>
        <p:spPr>
          <a:xfrm rot="10800000" flipV="1">
            <a:off x="10556455" y="1024854"/>
            <a:ext cx="1636705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01D8DC0-D3C5-2BF3-CA3E-F3B6C92390C0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7B462D6-10ED-A56B-ACA5-38622CF97BCD}"/>
              </a:ext>
            </a:extLst>
          </p:cNvPr>
          <p:cNvSpPr txBox="1"/>
          <p:nvPr/>
        </p:nvSpPr>
        <p:spPr>
          <a:xfrm>
            <a:off x="442912" y="3575965"/>
            <a:ext cx="5284788" cy="245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are talking about a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Limited Production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only 33 units were produced, and they are already sold out.</a:t>
            </a:r>
            <a:b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 won't see many of the 33 Stradale around but each of them is a work of art thanks to the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car's uniqueness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with a distinctive genesis and characteristics that set it apart from others.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88364772-118E-580F-31BF-BA8B1D5FD58E}"/>
              </a:ext>
            </a:extLst>
          </p:cNvPr>
          <p:cNvSpPr txBox="1"/>
          <p:nvPr/>
        </p:nvSpPr>
        <p:spPr>
          <a:xfrm>
            <a:off x="442912" y="1758029"/>
            <a:ext cx="5284788" cy="1341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Exactly 58 years later, history is renewed with the delivery of the first model 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the new generation of 33 Stradale, celebrating the legacy of an icon that still today enchants lovers of pure sportiness and timeless beauty.</a:t>
            </a:r>
          </a:p>
        </p:txBody>
      </p:sp>
      <p:pic>
        <p:nvPicPr>
          <p:cNvPr id="5" name="Immagine 22">
            <a:extLst>
              <a:ext uri="{FF2B5EF4-FFF2-40B4-BE49-F238E27FC236}">
                <a16:creationId xmlns:a16="http://schemas.microsoft.com/office/drawing/2014/main" id="{08E09CC4-47AB-F3B3-2D93-06E252AA73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9418" y="153357"/>
            <a:ext cx="419337" cy="402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39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6EDC2-F98A-9659-3EA5-D4E68C446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187E4B-C4F1-B745-604A-3D25FADBCF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66" t="15612"/>
          <a:stretch/>
        </p:blipFill>
        <p:spPr>
          <a:xfrm>
            <a:off x="7605713" y="0"/>
            <a:ext cx="4586288" cy="6858000"/>
          </a:xfrm>
          <a:prstGeom prst="rect">
            <a:avLst/>
          </a:prstGeom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7A6F6DF4-9246-7A80-5456-681CF8F379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874802"/>
            <a:ext cx="4586288" cy="424732"/>
          </a:xfrm>
        </p:spPr>
        <p:txBody>
          <a:bodyPr/>
          <a:lstStyle/>
          <a:p>
            <a:r>
              <a:rPr lang="en-US" noProof="0" dirty="0"/>
              <a:t>Selling Emotion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F04EAA8-E203-AE78-E3CD-F01D1F3E83F3}"/>
              </a:ext>
            </a:extLst>
          </p:cNvPr>
          <p:cNvSpPr/>
          <p:nvPr userDrawn="1"/>
        </p:nvSpPr>
        <p:spPr>
          <a:xfrm rot="10800000" flipV="1">
            <a:off x="10556455" y="1024854"/>
            <a:ext cx="1636705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F5E4E5A-821D-7D89-705D-9AB55A1357B0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7BD3A60-83F1-FDD4-0244-AD09E408DACD}"/>
              </a:ext>
            </a:extLst>
          </p:cNvPr>
          <p:cNvSpPr txBox="1"/>
          <p:nvPr/>
        </p:nvSpPr>
        <p:spPr>
          <a:xfrm>
            <a:off x="442912" y="1604290"/>
            <a:ext cx="6929438" cy="4842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Because Alfa Romeo is not a brand like the others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it does not just sell the product,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sells an emotion 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 is made - even before the product - of intangible aspects of belonging:</a:t>
            </a:r>
          </a:p>
          <a:p>
            <a:pPr marL="361950" indent="-180975">
              <a:lnSpc>
                <a:spcPts val="25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unique story</a:t>
            </a:r>
          </a:p>
          <a:p>
            <a:pPr marL="361950" indent="-180975">
              <a:lnSpc>
                <a:spcPts val="25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technological know-how</a:t>
            </a:r>
          </a:p>
          <a:p>
            <a:pPr marL="361950" indent="-180975">
              <a:lnSpc>
                <a:spcPts val="25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unique Italian Style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endParaRPr lang="en-US" sz="1600" b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33 Stradale is all this, it is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it is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know-how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it is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style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... and it is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pride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Customers who come in to discover Junior 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Tonale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will talk to us, ask about this and we must be prepared! 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 let's review this Alfa 33 Stradale together!</a:t>
            </a:r>
          </a:p>
        </p:txBody>
      </p:sp>
      <p:pic>
        <p:nvPicPr>
          <p:cNvPr id="7" name="Immagine 22">
            <a:extLst>
              <a:ext uri="{FF2B5EF4-FFF2-40B4-BE49-F238E27FC236}">
                <a16:creationId xmlns:a16="http://schemas.microsoft.com/office/drawing/2014/main" id="{10B3FB8D-4E2F-A5F6-B7EF-02A6233E72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418" y="145186"/>
            <a:ext cx="419337" cy="419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90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EAC2E-1B21-C80E-97D3-3FB981D70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44CBBED-C999-042A-7BF7-0FFE2DDE2A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66" t="15612"/>
          <a:stretch/>
        </p:blipFill>
        <p:spPr>
          <a:xfrm>
            <a:off x="7605713" y="0"/>
            <a:ext cx="4586288" cy="6858000"/>
          </a:xfrm>
          <a:prstGeom prst="rect">
            <a:avLst/>
          </a:prstGeom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48D236D2-B483-43FA-29D5-DCB30272BB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874802"/>
            <a:ext cx="6300787" cy="757130"/>
          </a:xfrm>
        </p:spPr>
        <p:txBody>
          <a:bodyPr/>
          <a:lstStyle/>
          <a:p>
            <a:r>
              <a:rPr lang="en-US" noProof="0" dirty="0"/>
              <a:t>Just a few key pills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7254B33-C90C-902F-C60F-2FA3C27CDC31}"/>
              </a:ext>
            </a:extLst>
          </p:cNvPr>
          <p:cNvSpPr/>
          <p:nvPr userDrawn="1"/>
        </p:nvSpPr>
        <p:spPr>
          <a:xfrm rot="10800000" flipV="1">
            <a:off x="10556455" y="1024854"/>
            <a:ext cx="1636705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D75D3F8-17F1-3BBC-4825-CFD927BDAF70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17649E3-9E8F-E1C8-AA0B-B319511BC9AE}"/>
              </a:ext>
            </a:extLst>
          </p:cNvPr>
          <p:cNvSpPr txBox="1"/>
          <p:nvPr/>
        </p:nvSpPr>
        <p:spPr>
          <a:xfrm>
            <a:off x="442912" y="1775740"/>
            <a:ext cx="6929438" cy="3713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Alfa Romeo 33 Stradale was the street legal version based on the AR Tipo 33 racing car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61950" indent="-180975">
              <a:lnSpc>
                <a:spcPts val="25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Engineered by Auto Delta, designed by Franco Scaglione and bodied by Carrozzeria Marazzi</a:t>
            </a:r>
          </a:p>
          <a:p>
            <a:pPr marL="361950" indent="-180975">
              <a:lnSpc>
                <a:spcPts val="25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limited series production car built between 1967-1969</a:t>
            </a:r>
          </a:p>
          <a:p>
            <a:pPr marL="361950" indent="-180975">
              <a:lnSpc>
                <a:spcPts val="25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 chassis produced: 6 of them were used for concept cars</a:t>
            </a:r>
          </a:p>
          <a:p>
            <a:pPr marL="361950" indent="-180975">
              <a:lnSpc>
                <a:spcPts val="25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Each car was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unique due to the handmade and craftmanship 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the past</a:t>
            </a:r>
          </a:p>
          <a:p>
            <a:pPr marL="361950" indent="-180975">
              <a:lnSpc>
                <a:spcPts val="2500"/>
              </a:lnSpc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 33 Stradale maintains the value of a true art </a:t>
            </a: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masterpiece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" name="Immagine 22">
            <a:extLst>
              <a:ext uri="{FF2B5EF4-FFF2-40B4-BE49-F238E27FC236}">
                <a16:creationId xmlns:a16="http://schemas.microsoft.com/office/drawing/2014/main" id="{8CC26A4B-9CD3-C7ED-4A15-BC295F28EA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418" y="145186"/>
            <a:ext cx="419337" cy="419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4680C-69CA-F9F2-46D3-2A36BB6A6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>
            <a:extLst>
              <a:ext uri="{FF2B5EF4-FFF2-40B4-BE49-F238E27FC236}">
                <a16:creationId xmlns:a16="http://schemas.microsoft.com/office/drawing/2014/main" id="{0DBAAEFA-AA2F-2B5D-4B58-D369F6138C8B}"/>
              </a:ext>
            </a:extLst>
          </p:cNvPr>
          <p:cNvPicPr/>
          <p:nvPr/>
        </p:nvPicPr>
        <p:blipFill>
          <a:blip r:embed="rId3" cstate="print"/>
          <a:srcRect l="146" t="14187" r="703" b="3760"/>
          <a:stretch/>
        </p:blipFill>
        <p:spPr>
          <a:xfrm>
            <a:off x="5324476" y="1285875"/>
            <a:ext cx="6867526" cy="5572124"/>
          </a:xfrm>
          <a:prstGeom prst="rect">
            <a:avLst/>
          </a:prstGeom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AF106F9E-D9B3-2014-7FCC-3E5859B2DF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874802"/>
            <a:ext cx="8967788" cy="1192121"/>
          </a:xfrm>
        </p:spPr>
        <p:txBody>
          <a:bodyPr/>
          <a:lstStyle/>
          <a:p>
            <a:r>
              <a:rPr lang="en-US" noProof="0" dirty="0"/>
              <a:t>The red carpet to Alfa Romeo History.</a:t>
            </a:r>
          </a:p>
          <a:p>
            <a:r>
              <a:rPr lang="en-US" noProof="0" dirty="0"/>
              <a:t>3 Main pillars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548540A-6E1B-0A8F-87E7-30F9F1DE58CB}"/>
              </a:ext>
            </a:extLst>
          </p:cNvPr>
          <p:cNvSpPr/>
          <p:nvPr userDrawn="1"/>
        </p:nvSpPr>
        <p:spPr>
          <a:xfrm rot="10800000" flipV="1">
            <a:off x="10556455" y="1024854"/>
            <a:ext cx="1636705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47261CD-3228-FBE0-7A70-F902A0C9458A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24C6ABB-1A4C-BF46-F4C4-BABD6C62FF76}"/>
              </a:ext>
            </a:extLst>
          </p:cNvPr>
          <p:cNvSpPr txBox="1"/>
          <p:nvPr/>
        </p:nvSpPr>
        <p:spPr>
          <a:xfrm>
            <a:off x="442912" y="1985290"/>
            <a:ext cx="7643814" cy="4188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600" b="1" noProof="0" dirty="0">
                <a:solidFill>
                  <a:srgbClr val="BA081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Iconicity:</a:t>
            </a:r>
          </a:p>
          <a:p>
            <a:pPr marL="361950" indent="-180975">
              <a:lnSpc>
                <a:spcPts val="25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The only </a:t>
            </a:r>
            <a:r>
              <a:rPr lang="en-US" sz="1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Fuoriserie</a:t>
            </a: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by Alfa Romeo since 1969, since the 33 Stradale.</a:t>
            </a:r>
          </a:p>
          <a:p>
            <a:pPr marL="361950" indent="-180975">
              <a:lnSpc>
                <a:spcPts val="2500"/>
              </a:lnSpc>
              <a:spcAft>
                <a:spcPts val="18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A new Icon of style: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"Bellezza </a:t>
            </a:r>
            <a:r>
              <a:rPr lang="en-US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Necessaria"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the i</a:t>
            </a: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deal marriage between shape an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 function.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600" b="1" noProof="0" dirty="0">
                <a:solidFill>
                  <a:srgbClr val="BA08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Uniqueness:</a:t>
            </a:r>
          </a:p>
          <a:p>
            <a:pPr marL="361950" indent="-180975">
              <a:lnSpc>
                <a:spcPts val="25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True essentiality leveraging hand made Italian craftmanship. </a:t>
            </a:r>
          </a:p>
          <a:p>
            <a:pPr marL="361950" indent="-180975">
              <a:lnSpc>
                <a:spcPts val="2500"/>
              </a:lnSpc>
              <a:spcAft>
                <a:spcPts val="18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Signature 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singularity element.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600" b="1" noProof="0" dirty="0">
                <a:solidFill>
                  <a:srgbClr val="BA08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Character:</a:t>
            </a:r>
          </a:p>
          <a:p>
            <a:pPr marL="361950" indent="-180975">
              <a:lnSpc>
                <a:spcPts val="25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Street legal supercar designed by Alfa Romeo developed with F1 racing.</a:t>
            </a:r>
          </a:p>
          <a:p>
            <a:pPr marL="361950" indent="-180975">
              <a:lnSpc>
                <a:spcPts val="25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Embossing coachbuilder tradition.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78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7E5B9-6A6C-1203-0FCD-5DE4EE0F6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18F5F851-BB9F-198A-BA82-08239EE39CA2}"/>
              </a:ext>
            </a:extLst>
          </p:cNvPr>
          <p:cNvPicPr/>
          <p:nvPr/>
        </p:nvPicPr>
        <p:blipFill>
          <a:blip r:embed="rId3" cstate="print"/>
          <a:srcRect l="2422" t="15599" r="2422"/>
          <a:stretch/>
        </p:blipFill>
        <p:spPr>
          <a:xfrm>
            <a:off x="6391274" y="0"/>
            <a:ext cx="5800726" cy="6853388"/>
          </a:xfrm>
          <a:prstGeom prst="rect">
            <a:avLst/>
          </a:prstGeom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9ACA07D-CB99-9B86-B0FF-32BF174C56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874802"/>
            <a:ext cx="5651927" cy="757130"/>
          </a:xfrm>
        </p:spPr>
        <p:txBody>
          <a:bodyPr/>
          <a:lstStyle/>
          <a:p>
            <a:r>
              <a:rPr lang="en-US" noProof="0" dirty="0"/>
              <a:t>TODAY – Business card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09EF36D-55B1-99AE-3242-0DDA6363012E}"/>
              </a:ext>
            </a:extLst>
          </p:cNvPr>
          <p:cNvSpPr/>
          <p:nvPr userDrawn="1"/>
        </p:nvSpPr>
        <p:spPr>
          <a:xfrm rot="10800000" flipV="1">
            <a:off x="10556455" y="1024854"/>
            <a:ext cx="1636705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5921230-AC19-D16B-8045-8F42F2214E65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82439FE-0E5B-8185-89BC-8C31F4E20340}"/>
              </a:ext>
            </a:extLst>
          </p:cNvPr>
          <p:cNvSpPr txBox="1"/>
          <p:nvPr/>
        </p:nvSpPr>
        <p:spPr>
          <a:xfrm>
            <a:off x="442912" y="1631932"/>
            <a:ext cx="5767388" cy="5063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BORN IN THE HEART OF ALFA ROMEO</a:t>
            </a:r>
          </a:p>
          <a:p>
            <a:pPr marL="361950" indent="-180975">
              <a:lnSpc>
                <a:spcPts val="23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Designed by Centro Stile Alfa Romeo </a:t>
            </a:r>
          </a:p>
          <a:p>
            <a:pPr marL="361950" indent="-180975">
              <a:lnSpc>
                <a:spcPts val="2300"/>
              </a:lnSpc>
              <a:spcAft>
                <a:spcPts val="18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Engineered 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the experience of F1</a:t>
            </a:r>
          </a:p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en-US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MANIAC ON LIGHT WEIGHTED MATERIALS</a:t>
            </a:r>
          </a:p>
          <a:p>
            <a:pPr marL="361950" indent="-180975">
              <a:lnSpc>
                <a:spcPts val="23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Aluminum H frame, carbon fiber monocoque and Top Hat</a:t>
            </a:r>
          </a:p>
          <a:p>
            <a:pPr marL="361950" indent="-180975">
              <a:lnSpc>
                <a:spcPts val="2300"/>
              </a:lnSpc>
              <a:spcAft>
                <a:spcPts val="18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 and aluminum roof </a:t>
            </a:r>
          </a:p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en-US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LEADING CLASS AERODYNAMICS W/ F1 EXPERIENCE</a:t>
            </a:r>
          </a:p>
          <a:p>
            <a:pPr marL="361950" indent="-180975">
              <a:lnSpc>
                <a:spcPts val="2300"/>
              </a:lnSpc>
              <a:spcAft>
                <a:spcPts val="18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CX=0,375 without any active aerodynamic systems</a:t>
            </a:r>
          </a:p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en-US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THE BEST HANDLING PIECE OF ART</a:t>
            </a:r>
          </a:p>
          <a:p>
            <a:pPr marL="361950" indent="-180975">
              <a:lnSpc>
                <a:spcPts val="23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Double wishbone suspensions with virtual steering axle</a:t>
            </a:r>
          </a:p>
          <a:p>
            <a:pPr marL="361950" indent="-180975">
              <a:lnSpc>
                <a:spcPts val="23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Top speed: 333 km/h</a:t>
            </a:r>
          </a:p>
          <a:p>
            <a:pPr marL="361950" indent="-180975">
              <a:lnSpc>
                <a:spcPts val="2300"/>
              </a:lnSpc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Acceleration: 0-100 km/h &lt; 3s</a:t>
            </a:r>
          </a:p>
        </p:txBody>
      </p:sp>
      <p:pic>
        <p:nvPicPr>
          <p:cNvPr id="5" name="Immagine 22">
            <a:extLst>
              <a:ext uri="{FF2B5EF4-FFF2-40B4-BE49-F238E27FC236}">
                <a16:creationId xmlns:a16="http://schemas.microsoft.com/office/drawing/2014/main" id="{20C02799-D7F5-E340-CF88-CB43879ED6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9418" y="153357"/>
            <a:ext cx="419337" cy="402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3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5530E-5F8D-DC8D-D05C-BAECD366C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3A0732E-1829-2DE7-ED1F-914B5817F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8989"/>
          <a:stretch/>
        </p:blipFill>
        <p:spPr>
          <a:xfrm>
            <a:off x="4757737" y="2756754"/>
            <a:ext cx="7803638" cy="4400258"/>
          </a:xfrm>
          <a:prstGeom prst="rect">
            <a:avLst/>
          </a:prstGeom>
          <a:solidFill>
            <a:schemeClr val="bg1"/>
          </a:solidFill>
          <a:effectLst>
            <a:softEdge rad="1270000"/>
          </a:effectLst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C858BD7-CFD6-7DC9-B041-BFFC4122F7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874802"/>
            <a:ext cx="5651927" cy="424732"/>
          </a:xfrm>
        </p:spPr>
        <p:txBody>
          <a:bodyPr/>
          <a:lstStyle/>
          <a:p>
            <a:r>
              <a:rPr lang="en-US" noProof="0" dirty="0"/>
              <a:t>TODAY - Tech specs (1/3)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73FBF60-A919-712F-6760-D8D9D48ED1FD}"/>
              </a:ext>
            </a:extLst>
          </p:cNvPr>
          <p:cNvSpPr/>
          <p:nvPr userDrawn="1"/>
        </p:nvSpPr>
        <p:spPr>
          <a:xfrm rot="10800000" flipV="1">
            <a:off x="10556455" y="1024854"/>
            <a:ext cx="1636705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D732D11-1D3C-4ECF-3681-4E1E8DDF0A0B}"/>
              </a:ext>
            </a:extLst>
          </p:cNvPr>
          <p:cNvSpPr/>
          <p:nvPr/>
        </p:nvSpPr>
        <p:spPr>
          <a:xfrm>
            <a:off x="-3645" y="1024855"/>
            <a:ext cx="413821" cy="108000"/>
          </a:xfrm>
          <a:prstGeom prst="rect">
            <a:avLst/>
          </a:prstGeom>
          <a:solidFill>
            <a:srgbClr val="BA0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solidFill>
                <a:srgbClr val="BA0816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E2E0010-969E-91AE-B5E5-2C980C3F0BC5}"/>
              </a:ext>
            </a:extLst>
          </p:cNvPr>
          <p:cNvSpPr txBox="1">
            <a:spLocks/>
          </p:cNvSpPr>
          <p:nvPr/>
        </p:nvSpPr>
        <p:spPr>
          <a:xfrm>
            <a:off x="606550" y="3798332"/>
            <a:ext cx="2165225" cy="189333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  <a:r>
              <a:rPr lang="en-US" b="0" spc="-3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spc="-2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en-US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b="0" spc="-1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en-US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power </a:t>
            </a:r>
            <a:r>
              <a:rPr lang="en-US" b="0" spc="-2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(HP)</a:t>
            </a:r>
            <a:endParaRPr lang="en-US" b="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Ignition </a:t>
            </a:r>
            <a:r>
              <a:rPr lang="en-US" b="0" spc="-1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US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Gearbox &amp; </a:t>
            </a:r>
            <a:r>
              <a:rPr lang="en-US" b="0" spc="-1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endParaRPr lang="en-US" b="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egnaposto contenuto 7">
            <a:extLst>
              <a:ext uri="{FF2B5EF4-FFF2-40B4-BE49-F238E27FC236}">
                <a16:creationId xmlns:a16="http://schemas.microsoft.com/office/drawing/2014/main" id="{A976DCFF-1A67-3886-D3D3-23F144C3F82D}"/>
              </a:ext>
            </a:extLst>
          </p:cNvPr>
          <p:cNvSpPr txBox="1">
            <a:spLocks/>
          </p:cNvSpPr>
          <p:nvPr/>
        </p:nvSpPr>
        <p:spPr>
          <a:xfrm>
            <a:off x="2428874" y="3429000"/>
            <a:ext cx="2354141" cy="22626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b="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0" spc="-1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</a:p>
          <a:p>
            <a:pPr>
              <a:lnSpc>
                <a:spcPct val="150000"/>
              </a:lnSpc>
            </a:pPr>
            <a:r>
              <a:rPr lang="en-US" b="0" spc="-1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3.0L V6</a:t>
            </a:r>
          </a:p>
          <a:p>
            <a:pPr>
              <a:lnSpc>
                <a:spcPct val="150000"/>
              </a:lnSpc>
            </a:pPr>
            <a:r>
              <a:rPr lang="en-US" b="0" spc="-1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620 </a:t>
            </a:r>
          </a:p>
          <a:p>
            <a:pPr>
              <a:lnSpc>
                <a:spcPct val="150000"/>
              </a:lnSpc>
            </a:pPr>
            <a:r>
              <a:rPr lang="en-US" b="0" spc="-1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LHD Twin-Turbo Engine</a:t>
            </a:r>
          </a:p>
          <a:p>
            <a:pPr>
              <a:lnSpc>
                <a:spcPct val="150000"/>
              </a:lnSpc>
            </a:pPr>
            <a:r>
              <a:rPr lang="en-US" b="0" spc="-1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DCT 8 - RWD</a:t>
            </a:r>
            <a:endParaRPr lang="en-US" b="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43E3A304-D080-25D5-5AA4-9234602C1849}"/>
              </a:ext>
            </a:extLst>
          </p:cNvPr>
          <p:cNvGrpSpPr/>
          <p:nvPr/>
        </p:nvGrpSpPr>
        <p:grpSpPr>
          <a:xfrm>
            <a:off x="635377" y="3860518"/>
            <a:ext cx="4238888" cy="1461821"/>
            <a:chOff x="624045" y="1967179"/>
            <a:chExt cx="3934271" cy="1461821"/>
          </a:xfrm>
        </p:grpSpPr>
        <p:cxnSp>
          <p:nvCxnSpPr>
            <p:cNvPr id="27" name="Connettore diritto 26">
              <a:extLst>
                <a:ext uri="{FF2B5EF4-FFF2-40B4-BE49-F238E27FC236}">
                  <a16:creationId xmlns:a16="http://schemas.microsoft.com/office/drawing/2014/main" id="{00D206BB-15F7-CD54-D59C-9DE1A8F16C40}"/>
                </a:ext>
              </a:extLst>
            </p:cNvPr>
            <p:cNvCxnSpPr>
              <a:cxnSpLocks/>
            </p:cNvCxnSpPr>
            <p:nvPr/>
          </p:nvCxnSpPr>
          <p:spPr>
            <a:xfrm>
              <a:off x="624045" y="1967179"/>
              <a:ext cx="393427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AC39BFC0-E67E-DCFF-BF0F-380849111EF6}"/>
                </a:ext>
              </a:extLst>
            </p:cNvPr>
            <p:cNvCxnSpPr>
              <a:cxnSpLocks/>
            </p:cNvCxnSpPr>
            <p:nvPr/>
          </p:nvCxnSpPr>
          <p:spPr>
            <a:xfrm>
              <a:off x="624045" y="2332634"/>
              <a:ext cx="393427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E647F6A2-5A96-8B83-490A-6217107C57B2}"/>
                </a:ext>
              </a:extLst>
            </p:cNvPr>
            <p:cNvCxnSpPr>
              <a:cxnSpLocks/>
            </p:cNvCxnSpPr>
            <p:nvPr/>
          </p:nvCxnSpPr>
          <p:spPr>
            <a:xfrm>
              <a:off x="624045" y="2698089"/>
              <a:ext cx="393427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diritto 29">
              <a:extLst>
                <a:ext uri="{FF2B5EF4-FFF2-40B4-BE49-F238E27FC236}">
                  <a16:creationId xmlns:a16="http://schemas.microsoft.com/office/drawing/2014/main" id="{41F8DAAA-5034-F686-F2E5-FDDC7CDA6ECB}"/>
                </a:ext>
              </a:extLst>
            </p:cNvPr>
            <p:cNvCxnSpPr>
              <a:cxnSpLocks/>
            </p:cNvCxnSpPr>
            <p:nvPr/>
          </p:nvCxnSpPr>
          <p:spPr>
            <a:xfrm>
              <a:off x="624045" y="3063544"/>
              <a:ext cx="393427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3F60BF8B-DD60-EFE8-2058-3DB5152DB201}"/>
                </a:ext>
              </a:extLst>
            </p:cNvPr>
            <p:cNvCxnSpPr>
              <a:cxnSpLocks/>
            </p:cNvCxnSpPr>
            <p:nvPr/>
          </p:nvCxnSpPr>
          <p:spPr>
            <a:xfrm>
              <a:off x="624045" y="3429000"/>
              <a:ext cx="393427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2">
            <a:extLst>
              <a:ext uri="{FF2B5EF4-FFF2-40B4-BE49-F238E27FC236}">
                <a16:creationId xmlns:a16="http://schemas.microsoft.com/office/drawing/2014/main" id="{835394E0-A667-EB3A-2E13-0FB1B6F8DC04}"/>
              </a:ext>
            </a:extLst>
          </p:cNvPr>
          <p:cNvSpPr txBox="1"/>
          <p:nvPr/>
        </p:nvSpPr>
        <p:spPr>
          <a:xfrm>
            <a:off x="442912" y="1594569"/>
            <a:ext cx="11142537" cy="190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16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POWERTRAIN</a:t>
            </a:r>
          </a:p>
          <a:p>
            <a:pPr marL="180975">
              <a:lnSpc>
                <a:spcPts val="2400"/>
              </a:lnSpc>
              <a:spcAft>
                <a:spcPts val="1200"/>
              </a:spcAft>
              <a:buClr>
                <a:srgbClr val="BA0816"/>
              </a:buClr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While a BEV version was initially considered, all 33 exclusive members enthusiastically chose the ICE variant, highlighting their passion for performance and tradition.</a:t>
            </a:r>
            <a:b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>
              <a:lnSpc>
                <a:spcPts val="2400"/>
              </a:lnSpc>
              <a:spcAft>
                <a:spcPts val="1200"/>
              </a:spcAft>
              <a:buClr>
                <a:srgbClr val="BA0816"/>
              </a:buClr>
            </a:pPr>
            <a:r>
              <a:rPr lang="en-US" sz="1600" b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 let’s review this version specs: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36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STELLANTIS - CHAPTER BLUE" val="jk6HfgLa"/>
  <p:tag name="ARTICULATE_DESIGN_ID_PERSONALIZZA STRUTTURA" val="hqE4KA1j"/>
  <p:tag name="ARTICULATE_SLIDE_THUMBNAIL_REFRESH" val="1"/>
  <p:tag name="ARTICULATE_PROJECT_OPEN" val="0"/>
  <p:tag name="ARTICULATE_SLIDE_COUNT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tellantis - Chapter blu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243782"/>
      </a:accent6>
      <a:hlink>
        <a:srgbClr val="243782"/>
      </a:hlink>
      <a:folHlink>
        <a:srgbClr val="272B35"/>
      </a:folHlink>
    </a:clrScheme>
    <a:fontScheme name="Stellantis QN">
      <a:majorFont>
        <a:latin typeface="Encode Sans ExpandedLight"/>
        <a:ea typeface=""/>
        <a:cs typeface=""/>
      </a:majorFont>
      <a:minorFont>
        <a:latin typeface="Encod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Template PowerPoint 16-9 v1.potx" id="{AF6AE716-1209-4599-9086-7EB01C99DBE6}" vid="{DC08C376-4686-4684-B245-4472F83D1AD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8C41E815640F4BAC9B0D203129FDA5" ma:contentTypeVersion="6" ma:contentTypeDescription="Create a new document." ma:contentTypeScope="" ma:versionID="00a6968300ffeb05a625972bb164c0a1">
  <xsd:schema xmlns:xsd="http://www.w3.org/2001/XMLSchema" xmlns:xs="http://www.w3.org/2001/XMLSchema" xmlns:p="http://schemas.microsoft.com/office/2006/metadata/properties" xmlns:ns2="44abe34f-7870-4f0a-ac6d-d3e1bf80773a" xmlns:ns3="58e64a98-75cc-4117-bc03-e4e9305b0382" targetNamespace="http://schemas.microsoft.com/office/2006/metadata/properties" ma:root="true" ma:fieldsID="37582e97bc562a1b8a840856c2d17bb8" ns2:_="" ns3:_="">
    <xsd:import namespace="44abe34f-7870-4f0a-ac6d-d3e1bf80773a"/>
    <xsd:import namespace="58e64a98-75cc-4117-bc03-e4e9305b03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be34f-7870-4f0a-ac6d-d3e1bf8077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e64a98-75cc-4117-bc03-e4e9305b038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51A0F4-1100-4E10-90A6-4A4E75B5BD5B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58e64a98-75cc-4117-bc03-e4e9305b0382"/>
    <ds:schemaRef ds:uri="http://purl.org/dc/elements/1.1/"/>
    <ds:schemaRef ds:uri="http://purl.org/dc/terms/"/>
    <ds:schemaRef ds:uri="http://schemas.openxmlformats.org/package/2006/metadata/core-properties"/>
    <ds:schemaRef ds:uri="44abe34f-7870-4f0a-ac6d-d3e1bf80773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C7E9BB1-432A-40A0-B78C-2D5A1F88B7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abe34f-7870-4f0a-ac6d-d3e1bf80773a"/>
    <ds:schemaRef ds:uri="58e64a98-75cc-4117-bc03-e4e9305b03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B1253E-9436-4DB1-8ED5-F9626C2E9C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1065</Words>
  <Application>Microsoft Office PowerPoint</Application>
  <PresentationFormat>Widescreen</PresentationFormat>
  <Paragraphs>109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☞SEQUEL 100 BLACK 45</vt:lpstr>
      <vt:lpstr>Arial</vt:lpstr>
      <vt:lpstr>Calibri</vt:lpstr>
      <vt:lpstr>Encode Sans</vt:lpstr>
      <vt:lpstr>Helvetica</vt:lpstr>
      <vt:lpstr>Sequel 100 Black 45</vt:lpstr>
      <vt:lpstr>Wingdings</vt:lpstr>
      <vt:lpstr>Stellantis - Chapter blue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RENZO BARBIRATO</dc:creator>
  <cp:lastModifiedBy>Patrizia Gariglio</cp:lastModifiedBy>
  <cp:revision>697</cp:revision>
  <dcterms:created xsi:type="dcterms:W3CDTF">2023-03-29T15:34:21Z</dcterms:created>
  <dcterms:modified xsi:type="dcterms:W3CDTF">2025-06-05T08:17:28Z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0x010100128C41E815640F4BAC9B0D203129FDA5</vt:lpwstr>
  </property>
  <property fmtid="{D5CDD505-2E9C-101B-9397-08002B2CF9AE}" pid="3" name="MSIP_Label_2fd53d93-3f4c-4b90-b511-bd6bdbb4fba9_Enabled">
    <vt:lpwstr>true</vt:lpwstr>
  </property>
  <property fmtid="{D5CDD505-2E9C-101B-9397-08002B2CF9AE}" pid="4" name="MSIP_Label_2fd53d93-3f4c-4b90-b511-bd6bdbb4fba9_SetDate">
    <vt:lpwstr>2023-03-30T07:03:18Z</vt:lpwstr>
  </property>
  <property fmtid="{D5CDD505-2E9C-101B-9397-08002B2CF9AE}" pid="5" name="MSIP_Label_2fd53d93-3f4c-4b90-b511-bd6bdbb4fba9_Method">
    <vt:lpwstr>Standard</vt:lpwstr>
  </property>
  <property fmtid="{D5CDD505-2E9C-101B-9397-08002B2CF9AE}" pid="6" name="MSIP_Label_2fd53d93-3f4c-4b90-b511-bd6bdbb4fba9_Name">
    <vt:lpwstr>2fd53d93-3f4c-4b90-b511-bd6bdbb4fba9</vt:lpwstr>
  </property>
  <property fmtid="{D5CDD505-2E9C-101B-9397-08002B2CF9AE}" pid="7" name="MSIP_Label_2fd53d93-3f4c-4b90-b511-bd6bdbb4fba9_SiteId">
    <vt:lpwstr>d852d5cd-724c-4128-8812-ffa5db3f8507</vt:lpwstr>
  </property>
  <property fmtid="{D5CDD505-2E9C-101B-9397-08002B2CF9AE}" pid="8" name="MSIP_Label_2fd53d93-3f4c-4b90-b511-bd6bdbb4fba9_ActionId">
    <vt:lpwstr>9c3c70de-e931-401e-a5cc-effd6037030b</vt:lpwstr>
  </property>
  <property fmtid="{D5CDD505-2E9C-101B-9397-08002B2CF9AE}" pid="9" name="MSIP_Label_2fd53d93-3f4c-4b90-b511-bd6bdbb4fba9_ContentBits">
    <vt:lpwstr>0</vt:lpwstr>
  </property>
  <property fmtid="{D5CDD505-2E9C-101B-9397-08002B2CF9AE}" pid="10" name="ArticulateGUID">
    <vt:lpwstr>177B0CCF-A6D0-4782-A9DC-EF848126ACA3</vt:lpwstr>
  </property>
  <property fmtid="{D5CDD505-2E9C-101B-9397-08002B2CF9AE}" pid="11" name="ArticulatePath">
    <vt:lpwstr>Capsule Giulia &amp; Stelvio MCE SEPTEMBER 23</vt:lpwstr>
  </property>
</Properties>
</file>