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33.xml" ContentType="application/vnd.openxmlformats-officedocument.presentationml.notesSlide+xml"/>
  <Override PartName="/ppt/tags/tag44.xml" ContentType="application/vnd.openxmlformats-officedocument.presentationml.tags+xml"/>
  <Override PartName="/ppt/notesSlides/notesSlide34.xml" ContentType="application/vnd.openxmlformats-officedocument.presentationml.notesSlide+xml"/>
  <Override PartName="/ppt/tags/tag45.xml" ContentType="application/vnd.openxmlformats-officedocument.presentationml.tags+xml"/>
  <Override PartName="/ppt/notesSlides/notesSlide35.xml" ContentType="application/vnd.openxmlformats-officedocument.presentationml.notesSlide+xml"/>
  <Override PartName="/ppt/tags/tag46.xml" ContentType="application/vnd.openxmlformats-officedocument.presentationml.tags+xml"/>
  <Override PartName="/ppt/notesSlides/notesSlide36.xml" ContentType="application/vnd.openxmlformats-officedocument.presentationml.notesSlide+xml"/>
  <Override PartName="/ppt/tags/tag47.xml" ContentType="application/vnd.openxmlformats-officedocument.presentationml.tags+xml"/>
  <Override PartName="/ppt/notesSlides/notesSlide3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8.xml" ContentType="application/vnd.openxmlformats-officedocument.presentationml.notesSlide+xml"/>
  <Override PartName="/ppt/tags/tag50.xml" ContentType="application/vnd.openxmlformats-officedocument.presentationml.tags+xml"/>
  <Override PartName="/ppt/notesSlides/notesSlide3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40.xml" ContentType="application/vnd.openxmlformats-officedocument.presentationml.notesSlide+xml"/>
  <Override PartName="/ppt/tags/tag53.xml" ContentType="application/vnd.openxmlformats-officedocument.presentationml.tags+xml"/>
  <Override PartName="/ppt/notesSlides/notesSlide41.xml" ContentType="application/vnd.openxmlformats-officedocument.presentationml.notesSlide+xml"/>
  <Override PartName="/ppt/tags/tag54.xml" ContentType="application/vnd.openxmlformats-officedocument.presentationml.tags+xml"/>
  <Override PartName="/ppt/notesSlides/notesSlide42.xml" ContentType="application/vnd.openxmlformats-officedocument.presentationml.notesSlide+xml"/>
  <Override PartName="/ppt/tags/tag55.xml" ContentType="application/vnd.openxmlformats-officedocument.presentationml.tags+xml"/>
  <Override PartName="/ppt/notesSlides/notesSlide43.xml" ContentType="application/vnd.openxmlformats-officedocument.presentationml.notesSlide+xml"/>
  <Override PartName="/ppt/tags/tag56.xml" ContentType="application/vnd.openxmlformats-officedocument.presentationml.tags+xml"/>
  <Override PartName="/ppt/notesSlides/notesSlide44.xml" ContentType="application/vnd.openxmlformats-officedocument.presentationml.notesSlide+xml"/>
  <Override PartName="/ppt/charts/chart1.xml" ContentType="application/vnd.openxmlformats-officedocument.drawingml.chart+xml"/>
  <Override PartName="/ppt/tags/tag57.xml" ContentType="application/vnd.openxmlformats-officedocument.presentationml.tags+xml"/>
  <Override PartName="/ppt/notesSlides/notesSlide45.xml" ContentType="application/vnd.openxmlformats-officedocument.presentationml.notesSlide+xml"/>
  <Override PartName="/ppt/media/image129.svg" ContentType="image/svg"/>
  <Override PartName="/ppt/media/image131.svg" ContentType="image/svg"/>
  <Override PartName="/ppt/media/image133.svg" ContentType="image/svg"/>
  <Override PartName="/ppt/media/image135.svg" ContentType="image/svg"/>
  <Override PartName="/ppt/media/image139.svg" ContentType="image/svg"/>
  <Override PartName="/ppt/tags/tag58.xml" ContentType="application/vnd.openxmlformats-officedocument.presentationml.tags+xml"/>
  <Override PartName="/ppt/notesSlides/notesSlide46.xml" ContentType="application/vnd.openxmlformats-officedocument.presentationml.notesSlide+xml"/>
  <Override PartName="/ppt/media/image142.svg" ContentType="image/svg"/>
  <Override PartName="/ppt/tags/tag59.xml" ContentType="application/vnd.openxmlformats-officedocument.presentationml.tags+xml"/>
  <Override PartName="/ppt/notesSlides/notesSlide47.xml" ContentType="application/vnd.openxmlformats-officedocument.presentationml.notesSlide+xml"/>
  <Override PartName="/ppt/media/image151.svg" ContentType="image/svg"/>
  <Override PartName="/ppt/media/image153.svg" ContentType="image/svg"/>
  <Override PartName="/ppt/tags/tag60.xml" ContentType="application/vnd.openxmlformats-officedocument.presentationml.tags+xml"/>
  <Override PartName="/ppt/notesSlides/notesSlide48.xml" ContentType="application/vnd.openxmlformats-officedocument.presentationml.notesSlide+xml"/>
  <Override PartName="/ppt/tags/tag61.xml" ContentType="application/vnd.openxmlformats-officedocument.presentationml.tags+xml"/>
  <Override PartName="/ppt/notesSlides/notesSlide49.xml" ContentType="application/vnd.openxmlformats-officedocument.presentationml.notesSlide+xml"/>
  <Override PartName="/ppt/tags/tag62.xml" ContentType="application/vnd.openxmlformats-officedocument.presentationml.tags+xml"/>
  <Override PartName="/ppt/notesSlides/notesSlide50.xml" ContentType="application/vnd.openxmlformats-officedocument.presentationml.notesSlide+xml"/>
  <Override PartName="/ppt/media/image158.svg" ContentType="image/svg"/>
  <Override PartName="/ppt/media/image160.svg" ContentType="image/svg"/>
  <Override PartName="/ppt/media/image162.svg" ContentType="image/svg"/>
  <Override PartName="/ppt/media/image164.svg" ContentType="image/svg"/>
  <Override PartName="/ppt/media/image166.svg" ContentType="image/svg"/>
  <Override PartName="/ppt/media/image168.svg" ContentType="image/svg"/>
  <Override PartName="/ppt/media/image170.svg" ContentType="image/svg"/>
  <Override PartName="/ppt/media/image172.svg" ContentType="image/svg"/>
  <Override PartName="/ppt/media/image174.svg" ContentType="image/svg"/>
  <Override PartName="/ppt/tags/tag63.xml" ContentType="application/vnd.openxmlformats-officedocument.presentationml.tags+xml"/>
  <Override PartName="/ppt/notesSlides/notesSlide51.xml" ContentType="application/vnd.openxmlformats-officedocument.presentationml.notesSlide+xml"/>
  <Override PartName="/ppt/tags/tag64.xml" ContentType="application/vnd.openxmlformats-officedocument.presentationml.tags+xml"/>
  <Override PartName="/ppt/notesSlides/notesSlide52.xml" ContentType="application/vnd.openxmlformats-officedocument.presentationml.notesSlide+xml"/>
  <Override PartName="/ppt/tags/tag65.xml" ContentType="application/vnd.openxmlformats-officedocument.presentationml.tags+xml"/>
  <Override PartName="/ppt/notesSlides/notesSlide53.xml" ContentType="application/vnd.openxmlformats-officedocument.presentationml.notesSlide+xml"/>
  <Override PartName="/ppt/tags/tag66.xml" ContentType="application/vnd.openxmlformats-officedocument.presentationml.tags+xml"/>
  <Override PartName="/ppt/notesSlides/notesSlide54.xml" ContentType="application/vnd.openxmlformats-officedocument.presentationml.notesSlide+xml"/>
  <Override PartName="/ppt/tags/tag67.xml" ContentType="application/vnd.openxmlformats-officedocument.presentationml.tags+xml"/>
  <Override PartName="/ppt/notesSlides/notesSlide55.xml" ContentType="application/vnd.openxmlformats-officedocument.presentationml.notesSlide+xml"/>
  <Override PartName="/ppt/tags/tag68.xml" ContentType="application/vnd.openxmlformats-officedocument.presentationml.tags+xml"/>
  <Override PartName="/ppt/notesSlides/notesSlide5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5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58.xml" ContentType="application/vnd.openxmlformats-officedocument.presentationml.notesSlide+xml"/>
  <Override PartName="/ppt/tags/tag7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718" r:id="rId5"/>
    <p:sldMasterId id="2147483701" r:id="rId6"/>
  </p:sldMasterIdLst>
  <p:notesMasterIdLst>
    <p:notesMasterId r:id="rId104"/>
  </p:notesMasterIdLst>
  <p:sldIdLst>
    <p:sldId id="665" r:id="rId7"/>
    <p:sldId id="672" r:id="rId8"/>
    <p:sldId id="2147480889" r:id="rId9"/>
    <p:sldId id="666" r:id="rId10"/>
    <p:sldId id="653" r:id="rId11"/>
    <p:sldId id="655" r:id="rId12"/>
    <p:sldId id="654" r:id="rId13"/>
    <p:sldId id="656" r:id="rId14"/>
    <p:sldId id="657" r:id="rId15"/>
    <p:sldId id="658" r:id="rId16"/>
    <p:sldId id="660" r:id="rId17"/>
    <p:sldId id="659" r:id="rId18"/>
    <p:sldId id="661" r:id="rId19"/>
    <p:sldId id="662" r:id="rId20"/>
    <p:sldId id="2147480883" r:id="rId21"/>
    <p:sldId id="674" r:id="rId22"/>
    <p:sldId id="318" r:id="rId23"/>
    <p:sldId id="644" r:id="rId24"/>
    <p:sldId id="648" r:id="rId25"/>
    <p:sldId id="650" r:id="rId26"/>
    <p:sldId id="319" r:id="rId27"/>
    <p:sldId id="673" r:id="rId28"/>
    <p:sldId id="2147480888" r:id="rId29"/>
    <p:sldId id="2147480884" r:id="rId30"/>
    <p:sldId id="675" r:id="rId31"/>
    <p:sldId id="677" r:id="rId32"/>
    <p:sldId id="680" r:id="rId33"/>
    <p:sldId id="645" r:id="rId34"/>
    <p:sldId id="678" r:id="rId35"/>
    <p:sldId id="679" r:id="rId36"/>
    <p:sldId id="676" r:id="rId37"/>
    <p:sldId id="681" r:id="rId38"/>
    <p:sldId id="700" r:id="rId39"/>
    <p:sldId id="682" r:id="rId40"/>
    <p:sldId id="686" r:id="rId41"/>
    <p:sldId id="684" r:id="rId42"/>
    <p:sldId id="685" r:id="rId43"/>
    <p:sldId id="687" r:id="rId44"/>
    <p:sldId id="698" r:id="rId45"/>
    <p:sldId id="2147480887" r:id="rId46"/>
    <p:sldId id="2147480885" r:id="rId47"/>
    <p:sldId id="331" r:id="rId48"/>
    <p:sldId id="688" r:id="rId49"/>
    <p:sldId id="689" r:id="rId50"/>
    <p:sldId id="690" r:id="rId51"/>
    <p:sldId id="335" r:id="rId52"/>
    <p:sldId id="334" r:id="rId53"/>
    <p:sldId id="695" r:id="rId54"/>
    <p:sldId id="716" r:id="rId55"/>
    <p:sldId id="344" r:id="rId56"/>
    <p:sldId id="345" r:id="rId57"/>
    <p:sldId id="346" r:id="rId58"/>
    <p:sldId id="714" r:id="rId59"/>
    <p:sldId id="691" r:id="rId60"/>
    <p:sldId id="692" r:id="rId61"/>
    <p:sldId id="693" r:id="rId62"/>
    <p:sldId id="351" r:id="rId63"/>
    <p:sldId id="352" r:id="rId64"/>
    <p:sldId id="701" r:id="rId65"/>
    <p:sldId id="694" r:id="rId66"/>
    <p:sldId id="2147480892" r:id="rId67"/>
    <p:sldId id="696" r:id="rId68"/>
    <p:sldId id="356" r:id="rId69"/>
    <p:sldId id="357" r:id="rId70"/>
    <p:sldId id="358" r:id="rId71"/>
    <p:sldId id="2147480886" r:id="rId72"/>
    <p:sldId id="707" r:id="rId73"/>
    <p:sldId id="702" r:id="rId74"/>
    <p:sldId id="711" r:id="rId75"/>
    <p:sldId id="709" r:id="rId76"/>
    <p:sldId id="710" r:id="rId77"/>
    <p:sldId id="703" r:id="rId78"/>
    <p:sldId id="704" r:id="rId79"/>
    <p:sldId id="708" r:id="rId80"/>
    <p:sldId id="705" r:id="rId81"/>
    <p:sldId id="720" r:id="rId82"/>
    <p:sldId id="722" r:id="rId83"/>
    <p:sldId id="717" r:id="rId84"/>
    <p:sldId id="723" r:id="rId85"/>
    <p:sldId id="725" r:id="rId86"/>
    <p:sldId id="2147480862" r:id="rId87"/>
    <p:sldId id="2147480878" r:id="rId88"/>
    <p:sldId id="2147480848" r:id="rId89"/>
    <p:sldId id="2147480881" r:id="rId90"/>
    <p:sldId id="264" r:id="rId91"/>
    <p:sldId id="2147480856" r:id="rId92"/>
    <p:sldId id="2147480869" r:id="rId93"/>
    <p:sldId id="2147480870" r:id="rId94"/>
    <p:sldId id="2147480879" r:id="rId95"/>
    <p:sldId id="2147480880" r:id="rId96"/>
    <p:sldId id="2147480882" r:id="rId97"/>
    <p:sldId id="667" r:id="rId98"/>
    <p:sldId id="643" r:id="rId99"/>
    <p:sldId id="663" r:id="rId100"/>
    <p:sldId id="697" r:id="rId101"/>
    <p:sldId id="2147480891" r:id="rId102"/>
    <p:sldId id="2147480890" r:id="rId103"/>
  </p:sldIdLst>
  <p:sldSz cx="9144000" cy="5386388"/>
  <p:notesSz cx="7315200" cy="9601200"/>
  <p:custDataLst>
    <p:tags r:id="rId105"/>
  </p:custDataLst>
  <p:defaultTextStyle>
    <a:defPPr>
      <a:defRPr lang="it-IT"/>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6" algn="l" defTabSz="457128" rtl="0" eaLnBrk="1" latinLnBrk="0" hangingPunct="1">
      <a:defRPr sz="1800" kern="1200">
        <a:solidFill>
          <a:schemeClr val="tx1"/>
        </a:solidFill>
        <a:latin typeface="+mn-lt"/>
        <a:ea typeface="+mn-ea"/>
        <a:cs typeface="+mn-cs"/>
      </a:defRPr>
    </a:lvl3pPr>
    <a:lvl4pPr marL="1371384" algn="l" defTabSz="457128" rtl="0" eaLnBrk="1" latinLnBrk="0" hangingPunct="1">
      <a:defRPr sz="1800" kern="1200">
        <a:solidFill>
          <a:schemeClr val="tx1"/>
        </a:solidFill>
        <a:latin typeface="+mn-lt"/>
        <a:ea typeface="+mn-ea"/>
        <a:cs typeface="+mn-cs"/>
      </a:defRPr>
    </a:lvl4pPr>
    <a:lvl5pPr marL="1828513" algn="l" defTabSz="457128" rtl="0" eaLnBrk="1" latinLnBrk="0" hangingPunct="1">
      <a:defRPr sz="1800" kern="1200">
        <a:solidFill>
          <a:schemeClr val="tx1"/>
        </a:solidFill>
        <a:latin typeface="+mn-lt"/>
        <a:ea typeface="+mn-ea"/>
        <a:cs typeface="+mn-cs"/>
      </a:defRPr>
    </a:lvl5pPr>
    <a:lvl6pPr marL="2285641" algn="l" defTabSz="457128" rtl="0" eaLnBrk="1" latinLnBrk="0" hangingPunct="1">
      <a:defRPr sz="1800" kern="1200">
        <a:solidFill>
          <a:schemeClr val="tx1"/>
        </a:solidFill>
        <a:latin typeface="+mn-lt"/>
        <a:ea typeface="+mn-ea"/>
        <a:cs typeface="+mn-cs"/>
      </a:defRPr>
    </a:lvl6pPr>
    <a:lvl7pPr marL="2742769" algn="l" defTabSz="457128" rtl="0" eaLnBrk="1" latinLnBrk="0" hangingPunct="1">
      <a:defRPr sz="1800" kern="1200">
        <a:solidFill>
          <a:schemeClr val="tx1"/>
        </a:solidFill>
        <a:latin typeface="+mn-lt"/>
        <a:ea typeface="+mn-ea"/>
        <a:cs typeface="+mn-cs"/>
      </a:defRPr>
    </a:lvl7pPr>
    <a:lvl8pPr marL="3199897" algn="l" defTabSz="457128" rtl="0" eaLnBrk="1" latinLnBrk="0" hangingPunct="1">
      <a:defRPr sz="1800" kern="1200">
        <a:solidFill>
          <a:schemeClr val="tx1"/>
        </a:solidFill>
        <a:latin typeface="+mn-lt"/>
        <a:ea typeface="+mn-ea"/>
        <a:cs typeface="+mn-cs"/>
      </a:defRPr>
    </a:lvl8pPr>
    <a:lvl9pPr marL="3657025" algn="l" defTabSz="45712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1" userDrawn="1">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404549"/>
    <a:srgbClr val="3794B9"/>
    <a:srgbClr val="6E7780"/>
    <a:srgbClr val="929BA4"/>
    <a:srgbClr val="6E7882"/>
    <a:srgbClr val="959EA7"/>
    <a:srgbClr val="707A84"/>
    <a:srgbClr val="5D666F"/>
    <a:srgbClr val="4047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70823" autoAdjust="0"/>
  </p:normalViewPr>
  <p:slideViewPr>
    <p:cSldViewPr snapToGrid="0" snapToObjects="1">
      <p:cViewPr varScale="1">
        <p:scale>
          <a:sx n="90" d="100"/>
          <a:sy n="90" d="100"/>
        </p:scale>
        <p:origin x="504" y="-66"/>
      </p:cViewPr>
      <p:guideLst>
        <p:guide orient="horz" pos="1651"/>
        <p:guide pos="2880"/>
      </p:guideLst>
    </p:cSldViewPr>
  </p:slideViewPr>
  <p:outlineViewPr>
    <p:cViewPr>
      <p:scale>
        <a:sx n="33" d="100"/>
        <a:sy n="33" d="100"/>
      </p:scale>
      <p:origin x="0" y="-540"/>
    </p:cViewPr>
  </p:outlineViewPr>
  <p:notesTextViewPr>
    <p:cViewPr>
      <p:scale>
        <a:sx n="3" d="2"/>
        <a:sy n="3" d="2"/>
      </p:scale>
      <p:origin x="0" y="0"/>
    </p:cViewPr>
  </p:notesTextViewPr>
  <p:sorterViewPr>
    <p:cViewPr>
      <p:scale>
        <a:sx n="156" d="100"/>
        <a:sy n="156" d="100"/>
      </p:scale>
      <p:origin x="0" y="-34524"/>
    </p:cViewPr>
  </p:sorterViewPr>
  <p:notesViewPr>
    <p:cSldViewPr snapToGrid="0" snapToObjects="1">
      <p:cViewPr>
        <p:scale>
          <a:sx n="100" d="100"/>
          <a:sy n="100" d="100"/>
        </p:scale>
        <p:origin x="-1806" y="31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viewProps" Target="viewProp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ableStyles" Target="tableStyle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Bocchette aria</c:v>
                </c:pt>
              </c:strCache>
            </c:strRef>
          </c:tx>
          <c:explosion val="12"/>
          <c:dPt>
            <c:idx val="0"/>
            <c:bubble3D val="0"/>
            <c:explosion val="9"/>
            <c:spPr>
              <a:solidFill>
                <a:srgbClr val="3EB9F3"/>
              </a:solidFill>
              <a:ln w="19050">
                <a:solidFill>
                  <a:schemeClr val="lt1"/>
                </a:solidFill>
              </a:ln>
            </c:spPr>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6="http://schemas.microsoft.com/office/drawing/2014/chart" uri="{C3380CC4-5D6E-409C-BE32-E72D297353CC}">
                <c16:uniqueId val="{00000001-0C16-46ED-BA63-F4D581DFF0EA}"/>
              </c:ext>
            </c:extLst>
          </c:dPt>
          <c:dPt>
            <c:idx val="1"/>
            <c:bubble3D val="0"/>
            <c:explosion val="8"/>
            <c:spPr>
              <a:solidFill>
                <a:srgbClr val="323D84"/>
              </a:solidFill>
              <a:ln w="19050">
                <a:solidFill>
                  <a:schemeClr val="lt1"/>
                </a:solidFill>
              </a:ln>
            </c:spPr>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6="http://schemas.microsoft.com/office/drawing/2014/chart" uri="{C3380CC4-5D6E-409C-BE32-E72D297353CC}">
                <c16:uniqueId val="{00000003-0C16-46ED-BA63-F4D581DFF0EA}"/>
              </c:ext>
            </c:extLst>
          </c:dPt>
          <c:dPt>
            <c:idx val="2"/>
            <c:bubble3D val="0"/>
            <c:spPr>
              <a:solidFill>
                <a:schemeClr val="accent4"/>
              </a:solidFill>
              <a:ln w="19050">
                <a:solidFill>
                  <a:schemeClr val="lt1"/>
                </a:solidFill>
              </a:ln>
            </c:spPr>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6="http://schemas.microsoft.com/office/drawing/2014/chart" uri="{C3380CC4-5D6E-409C-BE32-E72D297353CC}">
                <c16:uniqueId val="{00000005-0C16-46ED-BA63-F4D581DFF0EA}"/>
              </c:ext>
            </c:extLst>
          </c:dPt>
          <c:dPt>
            <c:idx val="3"/>
            <c:bubble3D val="0"/>
            <c:spPr>
              <a:solidFill>
                <a:schemeClr val="accent6">
                  <a:lumMod val="60000"/>
                </a:schemeClr>
              </a:solidFill>
              <a:ln w="19050">
                <a:solidFill>
                  <a:schemeClr val="lt1"/>
                </a:solidFill>
              </a:ln>
            </c:spPr>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6="http://schemas.microsoft.com/office/drawing/2014/chart" uri="{C3380CC4-5D6E-409C-BE32-E72D297353CC}">
                <c16:uniqueId val="{00000007-0C16-46ED-BA63-F4D581DFF0EA}"/>
              </c:ext>
            </c:extLst>
          </c:dPt>
          <c:cat>
            <c:multiLvlStrRef>
              <c:f>Feuil1!$A$2:$A$5</c:f>
            </c:multiLvlStrRef>
          </c:cat>
          <c:val>
            <c:numRef>
              <c:f>Feuil1!$B$2:$B$5</c:f>
              <c:numCache>
                <c:formatCode>General</c:formatCode>
                <c:ptCount val="4"/>
                <c:pt idx="0">
                  <c:v>83</c:v>
                </c:pt>
                <c:pt idx="1">
                  <c:v>17</c:v>
                </c:pt>
              </c:numCache>
            </c:numRef>
          </c:val>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6="http://schemas.microsoft.com/office/drawing/2014/chart" uri="{C3380CC4-5D6E-409C-BE32-E72D297353CC}">
              <c16:uniqueId val="{00000008-0C16-46ED-BA63-F4D581DFF0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it-IT"/>
          </a:p>
        </p:txBody>
      </p:sp>
      <p:sp>
        <p:nvSpPr>
          <p:cNvPr id="3" name="Segnaposto data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05282D7-B501-D64C-8E07-C23A4B3D6357}" type="datetimeFigureOut">
              <a:rPr lang="it-IT" smtClean="0"/>
              <a:pPr/>
              <a:t>16/07/2025</a:t>
            </a:fld>
            <a:endParaRPr lang="it-IT"/>
          </a:p>
        </p:txBody>
      </p:sp>
      <p:sp>
        <p:nvSpPr>
          <p:cNvPr id="4" name="Segnaposto immagine diapositiva 3"/>
          <p:cNvSpPr>
            <a:spLocks noGrp="1" noRot="1" noChangeAspect="1"/>
          </p:cNvSpPr>
          <p:nvPr>
            <p:ph type="sldImg" idx="2"/>
          </p:nvPr>
        </p:nvSpPr>
        <p:spPr>
          <a:xfrm>
            <a:off x="908050" y="1200150"/>
            <a:ext cx="5499100" cy="3240088"/>
          </a:xfrm>
          <a:prstGeom prst="rect">
            <a:avLst/>
          </a:prstGeom>
          <a:noFill/>
          <a:ln w="12700">
            <a:solidFill>
              <a:prstClr val="black"/>
            </a:solidFill>
          </a:ln>
        </p:spPr>
        <p:txBody>
          <a:bodyPr vert="horz" lIns="96661" tIns="48331" rIns="96661" bIns="48331" rtlCol="0" anchor="ctr"/>
          <a:lstStyle/>
          <a:p>
            <a:endParaRPr lang="it-IT"/>
          </a:p>
        </p:txBody>
      </p:sp>
      <p:sp>
        <p:nvSpPr>
          <p:cNvPr id="5" name="Segnaposto note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it-IT"/>
          </a:p>
        </p:txBody>
      </p:sp>
      <p:sp>
        <p:nvSpPr>
          <p:cNvPr id="7" name="Segnaposto numero diapositiva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233272A-AFEE-AC4C-86F9-38A8A700607C}" type="slidenum">
              <a:rPr lang="it-IT" smtClean="0"/>
              <a:pPr/>
              <a:t>‹N›</a:t>
            </a:fld>
            <a:endParaRPr lang="it-IT"/>
          </a:p>
        </p:txBody>
      </p:sp>
    </p:spTree>
    <p:extLst>
      <p:ext uri="{BB962C8B-B14F-4D97-AF65-F5344CB8AC3E}">
        <p14:creationId xmlns:p14="http://schemas.microsoft.com/office/powerpoint/2010/main" val="126612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limiti di sagoma per i veicoli commerciali leggeri (e pesanti) che circolano in condizioni normali sono armonizzati a livello europeo, e l'Art. 61 del Codice della Strada italiano ne è il recepimento nazionale</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11</a:t>
            </a:fld>
            <a:endParaRPr lang="it-IT"/>
          </a:p>
        </p:txBody>
      </p:sp>
    </p:spTree>
    <p:extLst>
      <p:ext uri="{BB962C8B-B14F-4D97-AF65-F5344CB8AC3E}">
        <p14:creationId xmlns:p14="http://schemas.microsoft.com/office/powerpoint/2010/main" val="3300432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533ED-B178-C36B-BD51-38352CF94AF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C1F25EC-1B05-87F1-6F6C-CB4170E3358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B29DEFD-BB85-BFAA-E8ED-940CFB9AD878}"/>
              </a:ext>
            </a:extLst>
          </p:cNvPr>
          <p:cNvSpPr>
            <a:spLocks noGrp="1"/>
          </p:cNvSpPr>
          <p:nvPr>
            <p:ph type="body" idx="1"/>
          </p:nvPr>
        </p:nvSpPr>
        <p:spPr/>
        <p:txBody>
          <a:bodyPr/>
          <a:lstStyle/>
          <a:p>
            <a:r>
              <a:rPr lang="it-IT" dirty="0"/>
              <a:t>A= PC+LCV</a:t>
            </a:r>
          </a:p>
          <a:p>
            <a:r>
              <a:rPr lang="it-IT" dirty="0"/>
              <a:t>B= PC</a:t>
            </a:r>
          </a:p>
          <a:p>
            <a:r>
              <a:rPr lang="it-IT" dirty="0"/>
              <a:t>C= LCV</a:t>
            </a:r>
          </a:p>
        </p:txBody>
      </p:sp>
      <p:sp>
        <p:nvSpPr>
          <p:cNvPr id="4" name="Segnaposto numero diapositiva 3">
            <a:extLst>
              <a:ext uri="{FF2B5EF4-FFF2-40B4-BE49-F238E27FC236}">
                <a16:creationId xmlns:a16="http://schemas.microsoft.com/office/drawing/2014/main" id="{B0F869EA-668F-9EC6-13B8-DCC2B2A3C07A}"/>
              </a:ext>
            </a:extLst>
          </p:cNvPr>
          <p:cNvSpPr>
            <a:spLocks noGrp="1"/>
          </p:cNvSpPr>
          <p:nvPr>
            <p:ph type="sldNum" sz="quarter" idx="5"/>
          </p:nvPr>
        </p:nvSpPr>
        <p:spPr/>
        <p:txBody>
          <a:bodyPr/>
          <a:lstStyle/>
          <a:p>
            <a:fld id="{1233272A-AFEE-AC4C-86F9-38A8A700607C}" type="slidenum">
              <a:rPr lang="it-IT" smtClean="0"/>
              <a:pPr/>
              <a:t>27</a:t>
            </a:fld>
            <a:endParaRPr lang="it-IT"/>
          </a:p>
        </p:txBody>
      </p:sp>
    </p:spTree>
    <p:extLst>
      <p:ext uri="{BB962C8B-B14F-4D97-AF65-F5344CB8AC3E}">
        <p14:creationId xmlns:p14="http://schemas.microsoft.com/office/powerpoint/2010/main" val="543063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233272A-AFEE-AC4C-86F9-38A8A700607C}" type="slidenum">
              <a:rPr lang="it-IT" smtClean="0"/>
              <a:pPr/>
              <a:t>28</a:t>
            </a:fld>
            <a:endParaRPr lang="it-IT"/>
          </a:p>
        </p:txBody>
      </p:sp>
    </p:spTree>
    <p:extLst>
      <p:ext uri="{BB962C8B-B14F-4D97-AF65-F5344CB8AC3E}">
        <p14:creationId xmlns:p14="http://schemas.microsoft.com/office/powerpoint/2010/main" val="28987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856A-606B-6119-E6EF-7F81B3DFDD1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B621255-6288-27FE-10C9-36DBDEC7C36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531561B-7385-B893-57E1-C2D56C2AC4E1}"/>
              </a:ext>
            </a:extLst>
          </p:cNvPr>
          <p:cNvSpPr>
            <a:spLocks noGrp="1"/>
          </p:cNvSpPr>
          <p:nvPr>
            <p:ph type="body" idx="1"/>
          </p:nvPr>
        </p:nvSpPr>
        <p:spPr/>
        <p:txBody>
          <a:bodyPr/>
          <a:lstStyle/>
          <a:p>
            <a:r>
              <a:rPr lang="it-IT" dirty="0"/>
              <a:t>A= PC+LCV</a:t>
            </a:r>
          </a:p>
          <a:p>
            <a:r>
              <a:rPr lang="it-IT" dirty="0"/>
              <a:t>B= PC</a:t>
            </a:r>
          </a:p>
          <a:p>
            <a:r>
              <a:rPr lang="it-IT" dirty="0"/>
              <a:t>C= LCV</a:t>
            </a:r>
          </a:p>
        </p:txBody>
      </p:sp>
      <p:sp>
        <p:nvSpPr>
          <p:cNvPr id="4" name="Segnaposto numero diapositiva 3">
            <a:extLst>
              <a:ext uri="{FF2B5EF4-FFF2-40B4-BE49-F238E27FC236}">
                <a16:creationId xmlns:a16="http://schemas.microsoft.com/office/drawing/2014/main" id="{C0A49B42-F363-1A99-F8F5-18A8F352B78F}"/>
              </a:ext>
            </a:extLst>
          </p:cNvPr>
          <p:cNvSpPr>
            <a:spLocks noGrp="1"/>
          </p:cNvSpPr>
          <p:nvPr>
            <p:ph type="sldNum" sz="quarter" idx="5"/>
          </p:nvPr>
        </p:nvSpPr>
        <p:spPr/>
        <p:txBody>
          <a:bodyPr/>
          <a:lstStyle/>
          <a:p>
            <a:fld id="{1233272A-AFEE-AC4C-86F9-38A8A700607C}" type="slidenum">
              <a:rPr lang="it-IT" smtClean="0"/>
              <a:pPr/>
              <a:t>31</a:t>
            </a:fld>
            <a:endParaRPr lang="it-IT"/>
          </a:p>
        </p:txBody>
      </p:sp>
    </p:spTree>
    <p:extLst>
      <p:ext uri="{BB962C8B-B14F-4D97-AF65-F5344CB8AC3E}">
        <p14:creationId xmlns:p14="http://schemas.microsoft.com/office/powerpoint/2010/main" val="1466930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BE6EB-B031-C68C-0E8A-2F516529FC8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B38C710-503C-5EC8-458E-E2587452F81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A3C1A13-1749-9D84-D803-594C62D9F16A}"/>
              </a:ext>
            </a:extLst>
          </p:cNvPr>
          <p:cNvSpPr>
            <a:spLocks noGrp="1"/>
          </p:cNvSpPr>
          <p:nvPr>
            <p:ph type="body" idx="1"/>
          </p:nvPr>
        </p:nvSpPr>
        <p:spPr/>
        <p:txBody>
          <a:bodyPr/>
          <a:lstStyle/>
          <a:p>
            <a:r>
              <a:rPr lang="it-IT" dirty="0"/>
              <a:t>Compact</a:t>
            </a:r>
          </a:p>
          <a:p>
            <a:r>
              <a:rPr lang="it-IT" dirty="0"/>
              <a:t>Medium – </a:t>
            </a:r>
            <a:r>
              <a:rPr lang="it-IT" dirty="0" err="1"/>
              <a:t>mid</a:t>
            </a:r>
            <a:r>
              <a:rPr lang="it-IT" dirty="0"/>
              <a:t> van</a:t>
            </a:r>
          </a:p>
          <a:p>
            <a:r>
              <a:rPr lang="it-IT" dirty="0"/>
              <a:t>Large </a:t>
            </a:r>
          </a:p>
          <a:p>
            <a:endParaRPr lang="it-IT" dirty="0"/>
          </a:p>
        </p:txBody>
      </p:sp>
      <p:sp>
        <p:nvSpPr>
          <p:cNvPr id="4" name="Segnaposto numero diapositiva 3">
            <a:extLst>
              <a:ext uri="{FF2B5EF4-FFF2-40B4-BE49-F238E27FC236}">
                <a16:creationId xmlns:a16="http://schemas.microsoft.com/office/drawing/2014/main" id="{EF432EFE-E85E-0500-3545-4326BD030387}"/>
              </a:ext>
            </a:extLst>
          </p:cNvPr>
          <p:cNvSpPr>
            <a:spLocks noGrp="1"/>
          </p:cNvSpPr>
          <p:nvPr>
            <p:ph type="sldNum" sz="quarter" idx="10"/>
          </p:nvPr>
        </p:nvSpPr>
        <p:spPr/>
        <p:txBody>
          <a:bodyPr/>
          <a:lstStyle/>
          <a:p>
            <a:fld id="{1233272A-AFEE-AC4C-86F9-38A8A700607C}" type="slidenum">
              <a:rPr lang="it-IT" smtClean="0"/>
              <a:pPr/>
              <a:t>32</a:t>
            </a:fld>
            <a:endParaRPr lang="it-IT"/>
          </a:p>
        </p:txBody>
      </p:sp>
    </p:spTree>
    <p:extLst>
      <p:ext uri="{BB962C8B-B14F-4D97-AF65-F5344CB8AC3E}">
        <p14:creationId xmlns:p14="http://schemas.microsoft.com/office/powerpoint/2010/main" val="941326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68DD3-B942-96BE-80BB-190C318D619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627DDFE-14E9-CEFD-A406-71427107DAA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1395B3C-D76E-6377-9AC3-74ABA3206938}"/>
              </a:ext>
            </a:extLst>
          </p:cNvPr>
          <p:cNvSpPr>
            <a:spLocks noGrp="1"/>
          </p:cNvSpPr>
          <p:nvPr>
            <p:ph type="body" idx="1"/>
          </p:nvPr>
        </p:nvSpPr>
        <p:spPr/>
        <p:txBody>
          <a:bodyPr/>
          <a:lstStyle/>
          <a:p>
            <a:r>
              <a:rPr lang="it-IT" dirty="0"/>
              <a:t>C-VAN </a:t>
            </a:r>
          </a:p>
          <a:p>
            <a:r>
              <a:rPr lang="it-IT" dirty="0"/>
              <a:t>Trasporto urbano/medio raggio</a:t>
            </a:r>
          </a:p>
          <a:p>
            <a:r>
              <a:rPr lang="it-IT" dirty="0"/>
              <a:t>Fino a 1.000 kg di carico utile e 4,4 m3 di volume di carico massimo</a:t>
            </a:r>
          </a:p>
          <a:p>
            <a:r>
              <a:rPr lang="it-IT" dirty="0"/>
              <a:t>Lunghezza del veicolo 4,40 m / 4,75 m</a:t>
            </a:r>
          </a:p>
          <a:p>
            <a:r>
              <a:rPr lang="it-IT" dirty="0"/>
              <a:t>D-VAN </a:t>
            </a:r>
          </a:p>
          <a:p>
            <a:r>
              <a:rPr lang="it-IT" dirty="0"/>
              <a:t>Trasporto urbano/medio raggio</a:t>
            </a:r>
          </a:p>
          <a:p>
            <a:r>
              <a:rPr lang="it-IT" dirty="0"/>
              <a:t>Fino a 1.371 tonnellate di carico utile e 6,6 m3 di volume di carico massimo</a:t>
            </a:r>
          </a:p>
          <a:p>
            <a:r>
              <a:rPr lang="it-IT" dirty="0"/>
              <a:t>Lunghezza del veicolo 5 m / 5,3 m</a:t>
            </a:r>
          </a:p>
          <a:p>
            <a:r>
              <a:rPr lang="it-IT" dirty="0"/>
              <a:t>E-VAN </a:t>
            </a:r>
          </a:p>
          <a:p>
            <a:r>
              <a:rPr lang="it-IT" dirty="0"/>
              <a:t>Dal trasporto urbano a quello a lungo raggio</a:t>
            </a:r>
          </a:p>
          <a:p>
            <a:r>
              <a:rPr lang="it-IT" dirty="0"/>
              <a:t>Fino a 1,5 tonnellate di carico utile per N1 (oltre 2 tonnellate per N2) e  volume di carico da10 a 17 m3</a:t>
            </a:r>
          </a:p>
          <a:p>
            <a:r>
              <a:rPr lang="it-IT" dirty="0"/>
              <a:t>Lunghezza del veicolo da 5 a 6,4 m </a:t>
            </a:r>
          </a:p>
          <a:p>
            <a:endParaRPr lang="it-IT" dirty="0"/>
          </a:p>
          <a:p>
            <a:endParaRPr lang="it-IT" dirty="0"/>
          </a:p>
          <a:p>
            <a:endParaRPr lang="it-IT" dirty="0"/>
          </a:p>
          <a:p>
            <a:endParaRPr lang="it-IT" dirty="0">
              <a:solidFill>
                <a:srgbClr val="FF0000"/>
              </a:solidFill>
            </a:endParaRPr>
          </a:p>
          <a:p>
            <a:endParaRPr lang="it-IT" dirty="0"/>
          </a:p>
        </p:txBody>
      </p:sp>
      <p:sp>
        <p:nvSpPr>
          <p:cNvPr id="4" name="Segnaposto numero diapositiva 3">
            <a:extLst>
              <a:ext uri="{FF2B5EF4-FFF2-40B4-BE49-F238E27FC236}">
                <a16:creationId xmlns:a16="http://schemas.microsoft.com/office/drawing/2014/main" id="{40EAD855-16F6-9705-F132-EC8A65B946A6}"/>
              </a:ext>
            </a:extLst>
          </p:cNvPr>
          <p:cNvSpPr>
            <a:spLocks noGrp="1"/>
          </p:cNvSpPr>
          <p:nvPr>
            <p:ph type="sldNum" sz="quarter" idx="10"/>
          </p:nvPr>
        </p:nvSpPr>
        <p:spPr/>
        <p:txBody>
          <a:bodyPr/>
          <a:lstStyle/>
          <a:p>
            <a:fld id="{1233272A-AFEE-AC4C-86F9-38A8A700607C}" type="slidenum">
              <a:rPr lang="it-IT" smtClean="0"/>
              <a:pPr/>
              <a:t>33</a:t>
            </a:fld>
            <a:endParaRPr lang="it-IT"/>
          </a:p>
        </p:txBody>
      </p:sp>
    </p:spTree>
    <p:extLst>
      <p:ext uri="{BB962C8B-B14F-4D97-AF65-F5344CB8AC3E}">
        <p14:creationId xmlns:p14="http://schemas.microsoft.com/office/powerpoint/2010/main" val="3203716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F4975-2CCC-1D7B-39FD-BC2B771809D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CE3F241-7FD6-A4EF-FB8F-4883539F5A4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EE3387E-84F6-433A-9778-9FBB2C2CE357}"/>
              </a:ext>
            </a:extLst>
          </p:cNvPr>
          <p:cNvSpPr>
            <a:spLocks noGrp="1"/>
          </p:cNvSpPr>
          <p:nvPr>
            <p:ph type="body" idx="1"/>
          </p:nvPr>
        </p:nvSpPr>
        <p:spPr/>
        <p:txBody>
          <a:bodyPr/>
          <a:lstStyle/>
          <a:p>
            <a:r>
              <a:rPr lang="it-IT" dirty="0"/>
              <a:t>Segment C.D. (Car </a:t>
            </a:r>
            <a:r>
              <a:rPr lang="it-IT" dirty="0" err="1"/>
              <a:t>Derived</a:t>
            </a:r>
            <a:r>
              <a:rPr lang="it-IT" dirty="0"/>
              <a:t>)</a:t>
            </a:r>
          </a:p>
          <a:p>
            <a:endParaRPr lang="it-IT" dirty="0"/>
          </a:p>
        </p:txBody>
      </p:sp>
      <p:sp>
        <p:nvSpPr>
          <p:cNvPr id="4" name="Segnaposto numero diapositiva 3">
            <a:extLst>
              <a:ext uri="{FF2B5EF4-FFF2-40B4-BE49-F238E27FC236}">
                <a16:creationId xmlns:a16="http://schemas.microsoft.com/office/drawing/2014/main" id="{4DB50C0A-50BA-EDFC-7890-16DF1C308D3B}"/>
              </a:ext>
            </a:extLst>
          </p:cNvPr>
          <p:cNvSpPr>
            <a:spLocks noGrp="1"/>
          </p:cNvSpPr>
          <p:nvPr>
            <p:ph type="sldNum" sz="quarter" idx="10"/>
          </p:nvPr>
        </p:nvSpPr>
        <p:spPr/>
        <p:txBody>
          <a:bodyPr/>
          <a:lstStyle/>
          <a:p>
            <a:fld id="{1233272A-AFEE-AC4C-86F9-38A8A700607C}" type="slidenum">
              <a:rPr lang="it-IT" smtClean="0"/>
              <a:pPr/>
              <a:t>34</a:t>
            </a:fld>
            <a:endParaRPr lang="it-IT"/>
          </a:p>
        </p:txBody>
      </p:sp>
    </p:spTree>
    <p:extLst>
      <p:ext uri="{BB962C8B-B14F-4D97-AF65-F5344CB8AC3E}">
        <p14:creationId xmlns:p14="http://schemas.microsoft.com/office/powerpoint/2010/main" val="69511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825C2-B291-3B20-44BA-C27A52D0744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D27160-904D-4729-D99C-A221419EB2B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D76097B-9036-12DF-B301-F869AA2B1F50}"/>
              </a:ext>
            </a:extLst>
          </p:cNvPr>
          <p:cNvSpPr>
            <a:spLocks noGrp="1"/>
          </p:cNvSpPr>
          <p:nvPr>
            <p:ph type="body" idx="1"/>
          </p:nvPr>
        </p:nvSpPr>
        <p:spPr/>
        <p:txBody>
          <a:bodyPr/>
          <a:lstStyle/>
          <a:p>
            <a:r>
              <a:rPr lang="it-IT" dirty="0"/>
              <a:t>Compact</a:t>
            </a:r>
          </a:p>
          <a:p>
            <a:r>
              <a:rPr lang="it-IT" dirty="0"/>
              <a:t>Medium – </a:t>
            </a:r>
            <a:r>
              <a:rPr lang="it-IT" dirty="0" err="1"/>
              <a:t>mid</a:t>
            </a:r>
            <a:r>
              <a:rPr lang="it-IT" dirty="0"/>
              <a:t> van</a:t>
            </a:r>
          </a:p>
          <a:p>
            <a:r>
              <a:rPr lang="it-IT" dirty="0"/>
              <a:t>Large </a:t>
            </a:r>
          </a:p>
          <a:p>
            <a:endParaRPr lang="it-IT" dirty="0"/>
          </a:p>
        </p:txBody>
      </p:sp>
      <p:sp>
        <p:nvSpPr>
          <p:cNvPr id="4" name="Segnaposto numero diapositiva 3">
            <a:extLst>
              <a:ext uri="{FF2B5EF4-FFF2-40B4-BE49-F238E27FC236}">
                <a16:creationId xmlns:a16="http://schemas.microsoft.com/office/drawing/2014/main" id="{31A412ED-9AF6-020C-76AD-63AC449743CB}"/>
              </a:ext>
            </a:extLst>
          </p:cNvPr>
          <p:cNvSpPr>
            <a:spLocks noGrp="1"/>
          </p:cNvSpPr>
          <p:nvPr>
            <p:ph type="sldNum" sz="quarter" idx="10"/>
          </p:nvPr>
        </p:nvSpPr>
        <p:spPr/>
        <p:txBody>
          <a:bodyPr/>
          <a:lstStyle/>
          <a:p>
            <a:fld id="{1233272A-AFEE-AC4C-86F9-38A8A700607C}" type="slidenum">
              <a:rPr lang="it-IT" smtClean="0"/>
              <a:pPr/>
              <a:t>35</a:t>
            </a:fld>
            <a:endParaRPr lang="it-IT"/>
          </a:p>
        </p:txBody>
      </p:sp>
    </p:spTree>
    <p:extLst>
      <p:ext uri="{BB962C8B-B14F-4D97-AF65-F5344CB8AC3E}">
        <p14:creationId xmlns:p14="http://schemas.microsoft.com/office/powerpoint/2010/main" val="2985517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805CB-3E66-1E6F-1C8E-114E57F2B22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AFC5E43-776C-E224-CBBD-8BC53DDC556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481BD5A-8767-E596-53AB-1B4D9DB384D0}"/>
              </a:ext>
            </a:extLst>
          </p:cNvPr>
          <p:cNvSpPr>
            <a:spLocks noGrp="1"/>
          </p:cNvSpPr>
          <p:nvPr>
            <p:ph type="body" idx="1"/>
          </p:nvPr>
        </p:nvSpPr>
        <p:spPr/>
        <p:txBody>
          <a:bodyPr/>
          <a:lstStyle/>
          <a:p>
            <a:r>
              <a:rPr lang="it-IT" dirty="0"/>
              <a:t>Compact</a:t>
            </a:r>
          </a:p>
          <a:p>
            <a:r>
              <a:rPr lang="it-IT" dirty="0"/>
              <a:t>Medium – </a:t>
            </a:r>
            <a:r>
              <a:rPr lang="it-IT" dirty="0" err="1"/>
              <a:t>mid</a:t>
            </a:r>
            <a:r>
              <a:rPr lang="it-IT" dirty="0"/>
              <a:t> van</a:t>
            </a:r>
          </a:p>
          <a:p>
            <a:r>
              <a:rPr lang="it-IT" dirty="0"/>
              <a:t>Large </a:t>
            </a:r>
          </a:p>
          <a:p>
            <a:endParaRPr lang="it-IT" dirty="0"/>
          </a:p>
        </p:txBody>
      </p:sp>
      <p:sp>
        <p:nvSpPr>
          <p:cNvPr id="4" name="Segnaposto numero diapositiva 3">
            <a:extLst>
              <a:ext uri="{FF2B5EF4-FFF2-40B4-BE49-F238E27FC236}">
                <a16:creationId xmlns:a16="http://schemas.microsoft.com/office/drawing/2014/main" id="{9420A00E-AD92-6546-4572-5247DD56CF6D}"/>
              </a:ext>
            </a:extLst>
          </p:cNvPr>
          <p:cNvSpPr>
            <a:spLocks noGrp="1"/>
          </p:cNvSpPr>
          <p:nvPr>
            <p:ph type="sldNum" sz="quarter" idx="10"/>
          </p:nvPr>
        </p:nvSpPr>
        <p:spPr/>
        <p:txBody>
          <a:bodyPr/>
          <a:lstStyle/>
          <a:p>
            <a:fld id="{1233272A-AFEE-AC4C-86F9-38A8A700607C}" type="slidenum">
              <a:rPr lang="it-IT" smtClean="0"/>
              <a:pPr/>
              <a:t>36</a:t>
            </a:fld>
            <a:endParaRPr lang="it-IT"/>
          </a:p>
        </p:txBody>
      </p:sp>
    </p:spTree>
    <p:extLst>
      <p:ext uri="{BB962C8B-B14F-4D97-AF65-F5344CB8AC3E}">
        <p14:creationId xmlns:p14="http://schemas.microsoft.com/office/powerpoint/2010/main" val="1270244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6433-9016-5113-3483-247FC7937CD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DAC3C31-085E-F820-20EF-12D5AE83162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9870900-B468-2784-9056-AF66C0072312}"/>
              </a:ext>
            </a:extLst>
          </p:cNvPr>
          <p:cNvSpPr>
            <a:spLocks noGrp="1"/>
          </p:cNvSpPr>
          <p:nvPr>
            <p:ph type="body" idx="1"/>
          </p:nvPr>
        </p:nvSpPr>
        <p:spPr/>
        <p:txBody>
          <a:bodyPr/>
          <a:lstStyle/>
          <a:p>
            <a:r>
              <a:rPr lang="it-IT" dirty="0"/>
              <a:t>Compact</a:t>
            </a:r>
          </a:p>
          <a:p>
            <a:r>
              <a:rPr lang="it-IT" dirty="0"/>
              <a:t>Medium – </a:t>
            </a:r>
            <a:r>
              <a:rPr lang="it-IT" dirty="0" err="1"/>
              <a:t>mid</a:t>
            </a:r>
            <a:r>
              <a:rPr lang="it-IT" dirty="0"/>
              <a:t> van</a:t>
            </a:r>
          </a:p>
          <a:p>
            <a:r>
              <a:rPr lang="it-IT" dirty="0"/>
              <a:t>Large </a:t>
            </a:r>
          </a:p>
          <a:p>
            <a:endParaRPr lang="it-IT" dirty="0"/>
          </a:p>
        </p:txBody>
      </p:sp>
      <p:sp>
        <p:nvSpPr>
          <p:cNvPr id="4" name="Segnaposto numero diapositiva 3">
            <a:extLst>
              <a:ext uri="{FF2B5EF4-FFF2-40B4-BE49-F238E27FC236}">
                <a16:creationId xmlns:a16="http://schemas.microsoft.com/office/drawing/2014/main" id="{67BB8B0D-1CAF-8C96-760A-9E392170EB7F}"/>
              </a:ext>
            </a:extLst>
          </p:cNvPr>
          <p:cNvSpPr>
            <a:spLocks noGrp="1"/>
          </p:cNvSpPr>
          <p:nvPr>
            <p:ph type="sldNum" sz="quarter" idx="10"/>
          </p:nvPr>
        </p:nvSpPr>
        <p:spPr/>
        <p:txBody>
          <a:bodyPr/>
          <a:lstStyle/>
          <a:p>
            <a:fld id="{1233272A-AFEE-AC4C-86F9-38A8A700607C}" type="slidenum">
              <a:rPr lang="it-IT" smtClean="0"/>
              <a:pPr/>
              <a:t>37</a:t>
            </a:fld>
            <a:endParaRPr lang="it-IT"/>
          </a:p>
        </p:txBody>
      </p:sp>
    </p:spTree>
    <p:extLst>
      <p:ext uri="{BB962C8B-B14F-4D97-AF65-F5344CB8AC3E}">
        <p14:creationId xmlns:p14="http://schemas.microsoft.com/office/powerpoint/2010/main" val="1943678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Prima di mostrare la tabella porre la domanda ‘’secondo voi quali sono i 5 modelli di veicoli commerciali più venduti ?’’</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38</a:t>
            </a:fld>
            <a:endParaRPr lang="it-IT"/>
          </a:p>
        </p:txBody>
      </p:sp>
    </p:spTree>
    <p:extLst>
      <p:ext uri="{BB962C8B-B14F-4D97-AF65-F5344CB8AC3E}">
        <p14:creationId xmlns:p14="http://schemas.microsoft.com/office/powerpoint/2010/main" val="14388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1B1C1D"/>
                </a:solidFill>
                <a:effectLst/>
                <a:latin typeface="Google Sans"/>
              </a:rPr>
              <a:t>sanzioni sovraccarico: sono progressive e variano in base alla percentuale di eccedenza rispetto alla massa limite. Possono includere multe salate, la decurtazione di punti dalla patente e, nei casi più gravi, il fermo amministrativo del veicolo.</a:t>
            </a:r>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14</a:t>
            </a:fld>
            <a:endParaRPr lang="it-IT"/>
          </a:p>
        </p:txBody>
      </p:sp>
    </p:spTree>
    <p:extLst>
      <p:ext uri="{BB962C8B-B14F-4D97-AF65-F5344CB8AC3E}">
        <p14:creationId xmlns:p14="http://schemas.microsoft.com/office/powerpoint/2010/main" val="84806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Parco circolante autovetture </a:t>
            </a:r>
            <a:r>
              <a:rPr lang="it-IT" dirty="0"/>
              <a:t>40.568.000 – ante Euro 4: 21,8%</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39</a:t>
            </a:fld>
            <a:endParaRPr lang="it-IT"/>
          </a:p>
        </p:txBody>
      </p:sp>
    </p:spTree>
    <p:extLst>
      <p:ext uri="{BB962C8B-B14F-4D97-AF65-F5344CB8AC3E}">
        <p14:creationId xmlns:p14="http://schemas.microsoft.com/office/powerpoint/2010/main" val="3394407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i="0" dirty="0">
                <a:solidFill>
                  <a:srgbClr val="0F3549"/>
                </a:solidFill>
                <a:effectLst/>
                <a:latin typeface="Source Sans 3"/>
              </a:rPr>
              <a:t>Pro memoria per il docente</a:t>
            </a:r>
          </a:p>
          <a:p>
            <a:r>
              <a:rPr lang="it-IT" b="1" i="0" dirty="0">
                <a:solidFill>
                  <a:srgbClr val="0F3549"/>
                </a:solidFill>
                <a:effectLst/>
                <a:latin typeface="Source Sans 3"/>
              </a:rPr>
              <a:t>Euro 0</a:t>
            </a:r>
            <a:r>
              <a:rPr lang="it-IT" b="0" i="0" dirty="0">
                <a:solidFill>
                  <a:srgbClr val="0F3549"/>
                </a:solidFill>
                <a:effectLst/>
                <a:latin typeface="Source Sans 3"/>
              </a:rPr>
              <a:t>: veicoli immatricolati prima del 31 dicembre 1992, non dispongono di sistemi di post-trattamento dei gas di scarico</a:t>
            </a:r>
          </a:p>
          <a:p>
            <a:r>
              <a:rPr lang="it-IT" b="1" i="0" dirty="0">
                <a:solidFill>
                  <a:srgbClr val="0F3549"/>
                </a:solidFill>
                <a:effectLst/>
                <a:latin typeface="Source Sans 3"/>
              </a:rPr>
              <a:t>Euro 1</a:t>
            </a:r>
            <a:r>
              <a:rPr lang="it-IT" b="0" i="0" dirty="0">
                <a:solidFill>
                  <a:srgbClr val="0F3549"/>
                </a:solidFill>
                <a:effectLst/>
                <a:latin typeface="Source Sans 3"/>
              </a:rPr>
              <a:t>: appartengono i veicoli che introdussero il catalizzatore per quelle a benzina e l’iniezione per le motorizzazioni diesel (riduzione sensibile ossidi di azoto)</a:t>
            </a:r>
          </a:p>
          <a:p>
            <a:r>
              <a:rPr lang="it-IT" b="1" i="0" dirty="0">
                <a:solidFill>
                  <a:srgbClr val="0F3549"/>
                </a:solidFill>
                <a:effectLst/>
                <a:latin typeface="Source Sans 3"/>
              </a:rPr>
              <a:t>Euro 2</a:t>
            </a:r>
            <a:r>
              <a:rPr lang="it-IT" b="0" i="0" dirty="0">
                <a:solidFill>
                  <a:srgbClr val="0F3549"/>
                </a:solidFill>
                <a:effectLst/>
                <a:latin typeface="Source Sans 3"/>
              </a:rPr>
              <a:t>: impose un’ulteriore diminuzione delle emissioni mantenendo tecnologie di base simili e non integrando nuovi dispositivi, migliorò i controlli in fase di omologazione.</a:t>
            </a:r>
          </a:p>
          <a:p>
            <a:r>
              <a:rPr lang="it-IT" sz="1200" b="1" i="0" kern="1200" dirty="0">
                <a:solidFill>
                  <a:schemeClr val="tx1"/>
                </a:solidFill>
                <a:effectLst/>
                <a:latin typeface="+mn-lt"/>
                <a:ea typeface="+mn-ea"/>
                <a:cs typeface="+mn-cs"/>
              </a:rPr>
              <a:t>Euro 3</a:t>
            </a:r>
            <a:r>
              <a:rPr lang="it-IT" sz="1200" b="0" i="0" kern="1200" dirty="0">
                <a:solidFill>
                  <a:schemeClr val="tx1"/>
                </a:solidFill>
                <a:effectLst/>
                <a:latin typeface="+mn-lt"/>
                <a:ea typeface="+mn-ea"/>
                <a:cs typeface="+mn-cs"/>
              </a:rPr>
              <a:t>: introdusse l’EOBD (</a:t>
            </a:r>
            <a:r>
              <a:rPr lang="it-IT" sz="1200" b="0" i="0" kern="1200" dirty="0" err="1">
                <a:solidFill>
                  <a:schemeClr val="tx1"/>
                </a:solidFill>
                <a:effectLst/>
                <a:latin typeface="+mn-lt"/>
                <a:ea typeface="+mn-ea"/>
                <a:cs typeface="+mn-cs"/>
              </a:rPr>
              <a:t>European</a:t>
            </a:r>
            <a:r>
              <a:rPr lang="it-IT" sz="1200" b="0" i="0" kern="1200" dirty="0">
                <a:solidFill>
                  <a:schemeClr val="tx1"/>
                </a:solidFill>
                <a:effectLst/>
                <a:latin typeface="+mn-lt"/>
                <a:ea typeface="+mn-ea"/>
                <a:cs typeface="+mn-cs"/>
              </a:rPr>
              <a:t> On-Board </a:t>
            </a:r>
            <a:r>
              <a:rPr lang="it-IT" sz="1200" b="0" i="0" kern="1200" dirty="0" err="1">
                <a:solidFill>
                  <a:schemeClr val="tx1"/>
                </a:solidFill>
                <a:effectLst/>
                <a:latin typeface="+mn-lt"/>
                <a:ea typeface="+mn-ea"/>
                <a:cs typeface="+mn-cs"/>
              </a:rPr>
              <a:t>Diagnostic</a:t>
            </a:r>
            <a:r>
              <a:rPr lang="it-IT" sz="1200" b="0" i="0" kern="1200" dirty="0">
                <a:solidFill>
                  <a:schemeClr val="tx1"/>
                </a:solidFill>
                <a:effectLst/>
                <a:latin typeface="+mn-lt"/>
                <a:ea typeface="+mn-ea"/>
                <a:cs typeface="+mn-cs"/>
              </a:rPr>
              <a:t>), sistema di diagnostica di bordo che monitora e segnala tramite apposite spie, l’efficacia dei dispositivi di filtraggio, segnalando eventuali malfunzionamenti. </a:t>
            </a:r>
          </a:p>
          <a:p>
            <a:r>
              <a:rPr lang="it-IT" sz="1200" b="1" i="0" kern="1200" dirty="0">
                <a:solidFill>
                  <a:schemeClr val="tx1"/>
                </a:solidFill>
                <a:effectLst/>
                <a:latin typeface="+mn-lt"/>
                <a:ea typeface="+mn-ea"/>
                <a:cs typeface="+mn-cs"/>
              </a:rPr>
              <a:t>Euro 4</a:t>
            </a:r>
            <a:r>
              <a:rPr lang="it-IT" sz="1200" b="0" i="0" kern="1200" dirty="0">
                <a:solidFill>
                  <a:schemeClr val="tx1"/>
                </a:solidFill>
                <a:effectLst/>
                <a:latin typeface="+mn-lt"/>
                <a:ea typeface="+mn-ea"/>
                <a:cs typeface="+mn-cs"/>
              </a:rPr>
              <a:t>: ha ridotto ulteriormente i limiti di CO₂ e NOₓ, senza particolari rivoluzioni tecnologiche rispetto a Euro 3.</a:t>
            </a:r>
            <a:endParaRPr lang="it-IT" sz="1200" b="0" i="0" kern="1200" dirty="0">
              <a:solidFill>
                <a:srgbClr val="0F3549"/>
              </a:solidFill>
              <a:effectLst/>
              <a:latin typeface="Source Sans 3"/>
              <a:ea typeface="+mn-ea"/>
              <a:cs typeface="+mn-cs"/>
            </a:endParaRPr>
          </a:p>
          <a:p>
            <a:r>
              <a:rPr lang="it-IT" b="1" i="0" dirty="0">
                <a:solidFill>
                  <a:srgbClr val="0F3549"/>
                </a:solidFill>
                <a:effectLst/>
                <a:latin typeface="Source Sans 3"/>
              </a:rPr>
              <a:t>Euro 5</a:t>
            </a:r>
            <a:r>
              <a:rPr lang="it-IT" b="0" i="0" dirty="0">
                <a:solidFill>
                  <a:srgbClr val="0F3549"/>
                </a:solidFill>
                <a:effectLst/>
                <a:latin typeface="Source Sans 3"/>
              </a:rPr>
              <a:t>: ha introdotto riduzioni significative del particolato e degli NOₓ grazie ad appositi filtri DPF e sistemi SCR più efficienti. </a:t>
            </a:r>
          </a:p>
          <a:p>
            <a:r>
              <a:rPr lang="it-IT" b="1" i="0" dirty="0">
                <a:solidFill>
                  <a:srgbClr val="0F3549"/>
                </a:solidFill>
                <a:effectLst/>
                <a:latin typeface="Source Sans 3"/>
              </a:rPr>
              <a:t>Euro 6</a:t>
            </a:r>
            <a:r>
              <a:rPr lang="it-IT" b="0" i="0" dirty="0">
                <a:solidFill>
                  <a:srgbClr val="0F3549"/>
                </a:solidFill>
                <a:effectLst/>
                <a:latin typeface="Source Sans 3"/>
              </a:rPr>
              <a:t>: con le sue sottoclassi 6A, 6B e 6C, 6D e 6D-Temp, ha ulteriormente diminuito i livelli delle emissioni grazie al trattamento dei gas di scarico, con sistemi come le </a:t>
            </a:r>
            <a:r>
              <a:rPr lang="it-IT" b="1" i="0" dirty="0">
                <a:solidFill>
                  <a:srgbClr val="0F3549"/>
                </a:solidFill>
                <a:effectLst/>
                <a:latin typeface="Source Sans 3"/>
              </a:rPr>
              <a:t>valvole EGR e SCR</a:t>
            </a:r>
            <a:r>
              <a:rPr lang="it-IT" b="0" i="0" dirty="0">
                <a:solidFill>
                  <a:srgbClr val="0F3549"/>
                </a:solidFill>
                <a:effectLst/>
                <a:latin typeface="Source Sans 3"/>
              </a:rPr>
              <a:t> o speciali additivi ed include le macchine che adottano il ciclo WLTP per misurazioni più realistiche. </a:t>
            </a:r>
            <a:endParaRPr lang="it-IT" dirty="0"/>
          </a:p>
          <a:p>
            <a:endParaRPr lang="it-IT" dirty="0"/>
          </a:p>
          <a:p>
            <a:r>
              <a:rPr lang="it-IT" dirty="0"/>
              <a:t>Ai veicoli commerciali, per via del loro elevato consumo di carburante, è consentito un valore più elevato di emissioni. Ad esempio, se lo standard Euro 6 stabilisce un massimo di 0,50 grammi di CO e 0,08 grammi di NOx emessi per km, lo standard </a:t>
            </a:r>
            <a:r>
              <a:rPr lang="it-IT" b="1" dirty="0"/>
              <a:t>Euro VI </a:t>
            </a:r>
            <a:r>
              <a:rPr lang="it-IT" dirty="0"/>
              <a:t>consente 1,5 grammi di CO e 0,4 grammi di NOx.</a:t>
            </a:r>
          </a:p>
          <a:p>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40</a:t>
            </a:fld>
            <a:endParaRPr lang="it-IT"/>
          </a:p>
        </p:txBody>
      </p:sp>
    </p:spTree>
    <p:extLst>
      <p:ext uri="{BB962C8B-B14F-4D97-AF65-F5344CB8AC3E}">
        <p14:creationId xmlns:p14="http://schemas.microsoft.com/office/powerpoint/2010/main" val="1410783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serbatoio carburante riempito al 90% (1 l diesel = circa 0,85 kg)</a:t>
            </a:r>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44</a:t>
            </a:fld>
            <a:endParaRPr lang="it-IT"/>
          </a:p>
        </p:txBody>
      </p:sp>
    </p:spTree>
    <p:extLst>
      <p:ext uri="{BB962C8B-B14F-4D97-AF65-F5344CB8AC3E}">
        <p14:creationId xmlns:p14="http://schemas.microsoft.com/office/powerpoint/2010/main" val="4181197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latin typeface="Encode Sans" pitchFamily="2" charset="0"/>
              </a:rPr>
              <a:t>dotazione opzionale sono tutti gli opzionali non inclusi nella dotazione di serie che vengono montati in fabbrica dal costruttore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latin typeface="Encode Sans" pitchFamily="2" charset="0"/>
              </a:rPr>
              <a:t>Spesso nei listini appare la dicitura: ‘’</a:t>
            </a:r>
            <a:r>
              <a:rPr lang="it-IT" dirty="0"/>
              <a:t>Le portate indicate possono subire variazioni in base alla configurazione finale del </a:t>
            </a:r>
            <a:r>
              <a:rPr lang="it-IT" dirty="0" err="1"/>
              <a:t>veicolo’</a:t>
            </a:r>
            <a:r>
              <a:rPr lang="it-IT" dirty="0"/>
              <a:t>’</a:t>
            </a:r>
            <a:endParaRPr lang="it-IT" sz="1200" dirty="0">
              <a:latin typeface="Encode Sans" pitchFamily="2" charset="0"/>
            </a:endParaRPr>
          </a:p>
          <a:p>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45</a:t>
            </a:fld>
            <a:endParaRPr lang="it-IT"/>
          </a:p>
        </p:txBody>
      </p:sp>
    </p:spTree>
    <p:extLst>
      <p:ext uri="{BB962C8B-B14F-4D97-AF65-F5344CB8AC3E}">
        <p14:creationId xmlns:p14="http://schemas.microsoft.com/office/powerpoint/2010/main" val="241824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0000"/>
                </a:solidFill>
                <a:latin typeface="+mn-lt"/>
                <a:cs typeface="Helvetica"/>
              </a:rPr>
              <a:t>caratteristiche costruttive(definite elementi quali resistenza dei materiali, capacità del carico dei pneumatici, </a:t>
            </a:r>
            <a:r>
              <a:rPr lang="it-IT" sz="1200" dirty="0" err="1">
                <a:solidFill>
                  <a:srgbClr val="000000"/>
                </a:solidFill>
                <a:latin typeface="+mn-lt"/>
                <a:cs typeface="Helvetica"/>
              </a:rPr>
              <a:t>ecc</a:t>
            </a:r>
            <a:r>
              <a:rPr lang="it-IT" sz="1200" dirty="0">
                <a:solidFill>
                  <a:srgbClr val="000000"/>
                </a:solidFill>
                <a:latin typeface="+mn-lt"/>
                <a:cs typeface="Helvetica"/>
              </a:rPr>
              <a:t> )</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kern="1200" dirty="0">
                <a:solidFill>
                  <a:schemeClr val="tx1"/>
                </a:solidFill>
                <a:effectLst/>
                <a:latin typeface="+mn-lt"/>
                <a:ea typeface="+mn-ea"/>
                <a:cs typeface="+mn-cs"/>
              </a:rPr>
              <a:t> La massa limite complessiva a pieno carico di un veicolo,, non </a:t>
            </a:r>
            <a:r>
              <a:rPr lang="it-IT" sz="1200" b="0" i="0" kern="1200" dirty="0" err="1">
                <a:solidFill>
                  <a:schemeClr val="tx1"/>
                </a:solidFill>
                <a:effectLst/>
                <a:latin typeface="+mn-lt"/>
                <a:ea typeface="+mn-ea"/>
                <a:cs typeface="+mn-cs"/>
              </a:rPr>
              <a:t>puo'</a:t>
            </a:r>
            <a:r>
              <a:rPr lang="it-IT" sz="1200" b="0" i="0" kern="1200" dirty="0">
                <a:solidFill>
                  <a:schemeClr val="tx1"/>
                </a:solidFill>
                <a:effectLst/>
                <a:latin typeface="+mn-lt"/>
                <a:ea typeface="+mn-ea"/>
                <a:cs typeface="+mn-cs"/>
              </a:rPr>
              <a:t> eccedere 5.000 kg per i </a:t>
            </a:r>
            <a:r>
              <a:rPr lang="it-IT" sz="1200" b="0" i="0" kern="1200" dirty="0" err="1">
                <a:solidFill>
                  <a:schemeClr val="tx1"/>
                </a:solidFill>
                <a:effectLst/>
                <a:latin typeface="+mn-lt"/>
                <a:ea typeface="+mn-ea"/>
                <a:cs typeface="+mn-cs"/>
              </a:rPr>
              <a:t>veicocli</a:t>
            </a:r>
            <a:r>
              <a:rPr lang="it-IT" sz="1200" b="0" i="0" kern="1200" dirty="0">
                <a:solidFill>
                  <a:schemeClr val="tx1"/>
                </a:solidFill>
                <a:effectLst/>
                <a:latin typeface="+mn-lt"/>
                <a:ea typeface="+mn-ea"/>
                <a:cs typeface="+mn-cs"/>
              </a:rPr>
              <a:t> ad un asse.</a:t>
            </a:r>
            <a:endParaRPr lang="it-IT" sz="1200" dirty="0">
              <a:solidFill>
                <a:srgbClr val="000000"/>
              </a:solidFill>
              <a:latin typeface="+mn-lt"/>
              <a:cs typeface="Helvetica"/>
            </a:endParaRPr>
          </a:p>
          <a:p>
            <a:endParaRPr lang="it-IT" dirty="0"/>
          </a:p>
        </p:txBody>
      </p:sp>
      <p:sp>
        <p:nvSpPr>
          <p:cNvPr id="4" name="Segnaposto numero diapositiva 3"/>
          <p:cNvSpPr>
            <a:spLocks noGrp="1"/>
          </p:cNvSpPr>
          <p:nvPr>
            <p:ph type="sldNum" sz="quarter" idx="10"/>
          </p:nvPr>
        </p:nvSpPr>
        <p:spPr/>
        <p:txBody>
          <a:bodyPr/>
          <a:lstStyle/>
          <a:p>
            <a:fld id="{1233272A-AFEE-AC4C-86F9-38A8A700607C}" type="slidenum">
              <a:rPr lang="it-IT" smtClean="0"/>
              <a:pPr/>
              <a:t>46</a:t>
            </a:fld>
            <a:endParaRPr lang="it-IT"/>
          </a:p>
        </p:txBody>
      </p:sp>
    </p:spTree>
    <p:extLst>
      <p:ext uri="{BB962C8B-B14F-4D97-AF65-F5344CB8AC3E}">
        <p14:creationId xmlns:p14="http://schemas.microsoft.com/office/powerpoint/2010/main" val="2535140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3863B-EABA-AF66-CE75-7225CA34EA2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C19E2B3-2762-A0DB-E221-A63E0E5727B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0B07491-1242-B091-576D-2C4B4E791CAB}"/>
              </a:ext>
            </a:extLst>
          </p:cNvPr>
          <p:cNvSpPr>
            <a:spLocks noGrp="1"/>
          </p:cNvSpPr>
          <p:nvPr>
            <p:ph type="body" idx="1"/>
          </p:nvPr>
        </p:nvSpPr>
        <p:spPr/>
        <p:txBody>
          <a:bodyPr/>
          <a:lstStyle/>
          <a:p>
            <a:r>
              <a:rPr lang="it-IT" sz="1200" b="0" i="0" kern="1200" dirty="0">
                <a:solidFill>
                  <a:schemeClr val="tx1"/>
                </a:solidFill>
                <a:effectLst/>
                <a:latin typeface="+mn-lt"/>
                <a:ea typeface="+mn-ea"/>
                <a:cs typeface="+mn-cs"/>
              </a:rPr>
              <a:t>volume del vano di carico: varia dai 3-4 m³ dei furgoni compatti fino ai 15-17 m³ dei grandi </a:t>
            </a:r>
            <a:r>
              <a:rPr lang="it-IT" sz="1200" b="0" i="0" kern="1200" dirty="0" err="1">
                <a:solidFill>
                  <a:schemeClr val="tx1"/>
                </a:solidFill>
                <a:effectLst/>
                <a:latin typeface="+mn-lt"/>
                <a:ea typeface="+mn-ea"/>
                <a:cs typeface="+mn-cs"/>
              </a:rPr>
              <a:t>fourgoni</a:t>
            </a:r>
            <a:endParaRPr lang="it-IT" dirty="0"/>
          </a:p>
        </p:txBody>
      </p:sp>
      <p:sp>
        <p:nvSpPr>
          <p:cNvPr id="4" name="Segnaposto numero diapositiva 3">
            <a:extLst>
              <a:ext uri="{FF2B5EF4-FFF2-40B4-BE49-F238E27FC236}">
                <a16:creationId xmlns:a16="http://schemas.microsoft.com/office/drawing/2014/main" id="{BF496CF3-1A82-5F1C-F9E0-C1838FACFBD9}"/>
              </a:ext>
            </a:extLst>
          </p:cNvPr>
          <p:cNvSpPr>
            <a:spLocks noGrp="1"/>
          </p:cNvSpPr>
          <p:nvPr>
            <p:ph type="sldNum" sz="quarter" idx="5"/>
          </p:nvPr>
        </p:nvSpPr>
        <p:spPr/>
        <p:txBody>
          <a:bodyPr/>
          <a:lstStyle/>
          <a:p>
            <a:fld id="{1233272A-AFEE-AC4C-86F9-38A8A700607C}" type="slidenum">
              <a:rPr lang="it-IT" smtClean="0"/>
              <a:pPr/>
              <a:t>49</a:t>
            </a:fld>
            <a:endParaRPr lang="it-IT"/>
          </a:p>
        </p:txBody>
      </p:sp>
    </p:spTree>
    <p:extLst>
      <p:ext uri="{BB962C8B-B14F-4D97-AF65-F5344CB8AC3E}">
        <p14:creationId xmlns:p14="http://schemas.microsoft.com/office/powerpoint/2010/main" val="1732630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200" dirty="0"/>
              <a:t>K9: passo corto 2785 mm, passo lungo 2975 mm</a:t>
            </a:r>
          </a:p>
          <a:p>
            <a:pPr rtl="0" eaLnBrk="1" fontAlgn="ctr" latinLnBrk="0" hangingPunct="1"/>
            <a:endParaRPr lang="it-IT" sz="1200" b="1" i="0" u="none" strike="noStrike" kern="1200" dirty="0">
              <a:solidFill>
                <a:schemeClr val="tx1"/>
              </a:solidFill>
              <a:effectLst/>
              <a:latin typeface="+mn-lt"/>
              <a:ea typeface="+mn-ea"/>
              <a:cs typeface="+mn-cs"/>
            </a:endParaRPr>
          </a:p>
          <a:p>
            <a:pPr rtl="0" eaLnBrk="1" fontAlgn="ctr" latinLnBrk="0" hangingPunct="1"/>
            <a:r>
              <a:rPr lang="it-IT" sz="1200" b="1" i="0" u="none" strike="noStrike" kern="1200" dirty="0">
                <a:solidFill>
                  <a:schemeClr val="tx1"/>
                </a:solidFill>
                <a:effectLst/>
                <a:latin typeface="+mn-lt"/>
                <a:ea typeface="+mn-ea"/>
                <a:cs typeface="+mn-cs"/>
              </a:rPr>
              <a:t>Capacità di Carico</a:t>
            </a:r>
            <a:endParaRPr lang="it-IT" sz="1200" b="0" i="0" u="none" strike="noStrike" kern="1200" dirty="0">
              <a:solidFill>
                <a:schemeClr val="tx1"/>
              </a:solidFill>
              <a:effectLst/>
              <a:latin typeface="+mn-lt"/>
              <a:ea typeface="+mn-ea"/>
              <a:cs typeface="+mn-cs"/>
            </a:endParaRPr>
          </a:p>
          <a:p>
            <a:pPr rtl="0" eaLnBrk="1" fontAlgn="ctr" latinLnBrk="0" hangingPunct="1"/>
            <a:r>
              <a:rPr lang="it-IT" sz="1200" b="0" i="0" u="none" strike="noStrike" kern="1200" dirty="0" err="1">
                <a:solidFill>
                  <a:schemeClr val="tx1"/>
                </a:solidFill>
                <a:effectLst/>
                <a:latin typeface="+mn-lt"/>
                <a:ea typeface="+mn-ea"/>
                <a:cs typeface="+mn-cs"/>
              </a:rPr>
              <a:t>p.c</a:t>
            </a:r>
            <a:r>
              <a:rPr lang="it-IT" sz="1200" b="0" i="0" u="none" strike="noStrike" kern="1200" dirty="0">
                <a:solidFill>
                  <a:schemeClr val="tx1"/>
                </a:solidFill>
                <a:effectLst/>
                <a:latin typeface="+mn-lt"/>
                <a:ea typeface="+mn-ea"/>
                <a:cs typeface="+mn-cs"/>
              </a:rPr>
              <a:t>: volume minore, più sensibile alla distribuzione.</a:t>
            </a:r>
          </a:p>
          <a:p>
            <a:pPr rtl="0" eaLnBrk="1" fontAlgn="ctr" latinLnBrk="0" hangingPunct="1"/>
            <a:r>
              <a:rPr lang="it-IT" sz="1200" b="0" i="0" u="none" strike="noStrike" kern="1200" dirty="0" err="1">
                <a:solidFill>
                  <a:schemeClr val="tx1"/>
                </a:solidFill>
                <a:effectLst/>
                <a:latin typeface="+mn-lt"/>
                <a:ea typeface="+mn-ea"/>
                <a:cs typeface="+mn-cs"/>
              </a:rPr>
              <a:t>p.l</a:t>
            </a:r>
            <a:r>
              <a:rPr lang="it-IT" sz="1200" b="0" i="0" u="none" strike="noStrike" kern="1200" dirty="0">
                <a:solidFill>
                  <a:schemeClr val="tx1"/>
                </a:solidFill>
                <a:effectLst/>
                <a:latin typeface="+mn-lt"/>
                <a:ea typeface="+mn-ea"/>
                <a:cs typeface="+mn-cs"/>
              </a:rPr>
              <a:t>.: volume maggiore, migliore distribuzione dei pesi.</a:t>
            </a:r>
          </a:p>
          <a:p>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54</a:t>
            </a:fld>
            <a:endParaRPr lang="it-IT"/>
          </a:p>
        </p:txBody>
      </p:sp>
    </p:spTree>
    <p:extLst>
      <p:ext uri="{BB962C8B-B14F-4D97-AF65-F5344CB8AC3E}">
        <p14:creationId xmlns:p14="http://schemas.microsoft.com/office/powerpoint/2010/main" val="1454541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2ECA-3401-413A-6935-E4D1BA7F338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CB2CA9C-CB17-A905-A08B-96496AC6439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24DCE54-1B37-14A5-8308-7F6F2239C622}"/>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latin typeface="+mn-lt"/>
                <a:ea typeface="+mn-ea"/>
                <a:cs typeface="Helvetica" pitchFamily="34" charset="0"/>
              </a:rPr>
              <a:t>K0: L2H1, L3H1</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latin typeface="+mn-lt"/>
                <a:ea typeface="+mn-ea"/>
                <a:cs typeface="Helvetica" pitchFamily="34" charset="0"/>
              </a:rPr>
              <a:t>Svantaggi dovuti al trasferimento di carico che tende a essere maggiore agli estremi dell'interasse</a:t>
            </a:r>
            <a:endParaRPr lang="it-IT" dirty="0"/>
          </a:p>
          <a:p>
            <a:endParaRPr lang="it-IT" dirty="0"/>
          </a:p>
        </p:txBody>
      </p:sp>
      <p:sp>
        <p:nvSpPr>
          <p:cNvPr id="4" name="Segnaposto numero diapositiva 3">
            <a:extLst>
              <a:ext uri="{FF2B5EF4-FFF2-40B4-BE49-F238E27FC236}">
                <a16:creationId xmlns:a16="http://schemas.microsoft.com/office/drawing/2014/main" id="{118DEA60-9C80-AF63-9203-E4E87C998B3A}"/>
              </a:ext>
            </a:extLst>
          </p:cNvPr>
          <p:cNvSpPr>
            <a:spLocks noGrp="1"/>
          </p:cNvSpPr>
          <p:nvPr>
            <p:ph type="sldNum" sz="quarter" idx="10"/>
          </p:nvPr>
        </p:nvSpPr>
        <p:spPr/>
        <p:txBody>
          <a:bodyPr/>
          <a:lstStyle/>
          <a:p>
            <a:fld id="{1233272A-AFEE-AC4C-86F9-38A8A700607C}" type="slidenum">
              <a:rPr lang="it-IT" smtClean="0"/>
              <a:pPr/>
              <a:t>55</a:t>
            </a:fld>
            <a:endParaRPr lang="it-IT"/>
          </a:p>
        </p:txBody>
      </p:sp>
    </p:spTree>
    <p:extLst>
      <p:ext uri="{BB962C8B-B14F-4D97-AF65-F5344CB8AC3E}">
        <p14:creationId xmlns:p14="http://schemas.microsoft.com/office/powerpoint/2010/main" val="4280525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scelta del tipo di paratia dipende dall'uso specifico a cui è destinato il veicolo e dal tipo di merci trasportate.</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58</a:t>
            </a:fld>
            <a:endParaRPr lang="it-IT"/>
          </a:p>
        </p:txBody>
      </p:sp>
    </p:spTree>
    <p:extLst>
      <p:ext uri="{BB962C8B-B14F-4D97-AF65-F5344CB8AC3E}">
        <p14:creationId xmlns:p14="http://schemas.microsoft.com/office/powerpoint/2010/main" val="2076883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97B05-4EC0-1A0F-CF90-CEEF27F9177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0673922-4A86-E839-FDB5-8995B1B60C9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4B55379-15D1-4458-3370-93CAB94A2378}"/>
              </a:ext>
            </a:extLst>
          </p:cNvPr>
          <p:cNvSpPr>
            <a:spLocks noGrp="1"/>
          </p:cNvSpPr>
          <p:nvPr>
            <p:ph type="body" idx="1"/>
          </p:nvPr>
        </p:nvSpPr>
        <p:spPr/>
        <p:txBody>
          <a:bodyPr/>
          <a:lstStyle/>
          <a:p>
            <a:r>
              <a:rPr lang="it-IT" dirty="0"/>
              <a:t>Porta posteriore lamierata a battenti - 1/3 (destra) e 2/3 (sinistra) - con apertura a 180° per K9</a:t>
            </a:r>
          </a:p>
          <a:p>
            <a:r>
              <a:rPr lang="it-IT" dirty="0"/>
              <a:t>Porta posteriore a battenti 50-50 con apertura a 180° per K0</a:t>
            </a:r>
          </a:p>
        </p:txBody>
      </p:sp>
      <p:sp>
        <p:nvSpPr>
          <p:cNvPr id="4" name="Segnaposto numero diapositiva 3">
            <a:extLst>
              <a:ext uri="{FF2B5EF4-FFF2-40B4-BE49-F238E27FC236}">
                <a16:creationId xmlns:a16="http://schemas.microsoft.com/office/drawing/2014/main" id="{FE3A59E0-FC88-CA60-977A-ACD2EC511C01}"/>
              </a:ext>
            </a:extLst>
          </p:cNvPr>
          <p:cNvSpPr>
            <a:spLocks noGrp="1"/>
          </p:cNvSpPr>
          <p:nvPr>
            <p:ph type="sldNum" sz="quarter" idx="5"/>
          </p:nvPr>
        </p:nvSpPr>
        <p:spPr/>
        <p:txBody>
          <a:bodyPr/>
          <a:lstStyle/>
          <a:p>
            <a:fld id="{1233272A-AFEE-AC4C-86F9-38A8A700607C}" type="slidenum">
              <a:rPr lang="it-IT" smtClean="0"/>
              <a:pPr/>
              <a:t>59</a:t>
            </a:fld>
            <a:endParaRPr lang="it-IT"/>
          </a:p>
        </p:txBody>
      </p:sp>
    </p:spTree>
    <p:extLst>
      <p:ext uri="{BB962C8B-B14F-4D97-AF65-F5344CB8AC3E}">
        <p14:creationId xmlns:p14="http://schemas.microsoft.com/office/powerpoint/2010/main" val="400131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 Per poter dedurre fiscalmente un autocarro N1 è necessario che esso riporti sul libretto:</a:t>
            </a:r>
          </a:p>
          <a:p>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Immatricolazione o re-immatricolazione N1</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Codice carrozzeria F0</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Quattro o più posti a sedere</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Rapporto tra potenza del motore espressa in KW e la portata (differenza tra massa complessiva e tara) uguale o minore di 180</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Strumentalità del veicolo rispetto all’attività dell’utilizzatore</a:t>
            </a:r>
            <a:endParaRPr lang="it-IT" sz="1200" b="0" i="0" kern="1200" dirty="0">
              <a:solidFill>
                <a:schemeClr val="tx1"/>
              </a:solidFill>
              <a:effectLst/>
              <a:latin typeface="+mn-lt"/>
              <a:ea typeface="+mn-ea"/>
              <a:cs typeface="+mn-cs"/>
            </a:endParaRPr>
          </a:p>
          <a:p>
            <a:pPr marL="0" indent="0">
              <a:spcBef>
                <a:spcPts val="0"/>
              </a:spcBef>
              <a:buNone/>
            </a:pPr>
            <a:r>
              <a:rPr lang="it-IT" sz="1200" b="1" dirty="0">
                <a:solidFill>
                  <a:schemeClr val="tx1"/>
                </a:solidFill>
                <a:latin typeface="+mn-lt"/>
                <a:cs typeface="Helvetica" panose="020B0604020202020204" pitchFamily="34" charset="0"/>
              </a:rPr>
              <a:t>La patente di tipo B </a:t>
            </a:r>
            <a:r>
              <a:rPr lang="it-IT" sz="1200" dirty="0">
                <a:solidFill>
                  <a:schemeClr val="tx1"/>
                </a:solidFill>
                <a:latin typeface="+mn-lt"/>
                <a:cs typeface="Helvetica" panose="020B0604020202020204" pitchFamily="34" charset="0"/>
              </a:rPr>
              <a:t>abilita alla guida di </a:t>
            </a:r>
            <a:r>
              <a:rPr lang="it-IT" sz="1200" b="1" dirty="0">
                <a:solidFill>
                  <a:schemeClr val="tx1"/>
                </a:solidFill>
                <a:latin typeface="+mn-lt"/>
                <a:cs typeface="Helvetica" panose="020B0604020202020204" pitchFamily="34" charset="0"/>
              </a:rPr>
              <a:t>autoveicoli per trasporto di persone e di</a:t>
            </a:r>
            <a:r>
              <a:rPr lang="it-IT" sz="1200" b="1" baseline="0" dirty="0">
                <a:solidFill>
                  <a:schemeClr val="tx1"/>
                </a:solidFill>
                <a:latin typeface="+mn-lt"/>
                <a:cs typeface="Helvetica" panose="020B0604020202020204" pitchFamily="34" charset="0"/>
              </a:rPr>
              <a:t> </a:t>
            </a:r>
            <a:r>
              <a:rPr lang="it-IT" sz="1200" b="1" dirty="0">
                <a:solidFill>
                  <a:schemeClr val="tx1"/>
                </a:solidFill>
                <a:latin typeface="+mn-lt"/>
                <a:cs typeface="Helvetica" panose="020B0604020202020204" pitchFamily="34" charset="0"/>
              </a:rPr>
              <a:t>cose</a:t>
            </a:r>
            <a:r>
              <a:rPr lang="it-IT" sz="1200" dirty="0">
                <a:solidFill>
                  <a:schemeClr val="tx1"/>
                </a:solidFill>
                <a:latin typeface="+mn-lt"/>
                <a:cs typeface="Helvetica" panose="020B0604020202020204" pitchFamily="34" charset="0"/>
              </a:rPr>
              <a:t> fino ad un </a:t>
            </a:r>
            <a:r>
              <a:rPr lang="it-IT" sz="1200" b="1" dirty="0">
                <a:solidFill>
                  <a:schemeClr val="tx1"/>
                </a:solidFill>
                <a:latin typeface="+mn-lt"/>
                <a:cs typeface="Helvetica" panose="020B0604020202020204" pitchFamily="34" charset="0"/>
              </a:rPr>
              <a:t>massimo di</a:t>
            </a:r>
            <a:r>
              <a:rPr lang="it-IT" sz="1200" b="1" baseline="0" dirty="0">
                <a:solidFill>
                  <a:schemeClr val="tx1"/>
                </a:solidFill>
                <a:latin typeface="+mn-lt"/>
                <a:cs typeface="Helvetica" panose="020B0604020202020204" pitchFamily="34" charset="0"/>
              </a:rPr>
              <a:t> </a:t>
            </a:r>
            <a:r>
              <a:rPr lang="it-IT" sz="1200" b="1" dirty="0">
                <a:solidFill>
                  <a:schemeClr val="tx1"/>
                </a:solidFill>
                <a:latin typeface="+mn-lt"/>
                <a:cs typeface="Helvetica" panose="020B0604020202020204" pitchFamily="34" charset="0"/>
              </a:rPr>
              <a:t>nove posti totali compreso il conducente</a:t>
            </a:r>
            <a:r>
              <a:rPr lang="it-IT" sz="1200" dirty="0">
                <a:solidFill>
                  <a:schemeClr val="tx1"/>
                </a:solidFill>
                <a:latin typeface="+mn-lt"/>
                <a:cs typeface="Helvetica" panose="020B0604020202020204" pitchFamily="34" charset="0"/>
              </a:rPr>
              <a:t>, e aventi </a:t>
            </a:r>
            <a:r>
              <a:rPr lang="it-IT" sz="1200" b="1" dirty="0">
                <a:solidFill>
                  <a:schemeClr val="tx1"/>
                </a:solidFill>
                <a:latin typeface="+mn-lt"/>
                <a:cs typeface="Helvetica" panose="020B0604020202020204" pitchFamily="34" charset="0"/>
              </a:rPr>
              <a:t>massa complessiva a pieno carico inferiore od uguale a 3,5 t </a:t>
            </a:r>
            <a:r>
              <a:rPr lang="it-IT" sz="1200" dirty="0">
                <a:solidFill>
                  <a:schemeClr val="tx1"/>
                </a:solidFill>
                <a:latin typeface="+mn-lt"/>
                <a:cs typeface="Helvetica" panose="020B0604020202020204" pitchFamily="34" charset="0"/>
              </a:rPr>
              <a:t>anche trainanti un rimorchio leggero (fino a 750 kg)…. </a:t>
            </a:r>
            <a:endParaRPr lang="it-IT" sz="1200" u="sng" dirty="0">
              <a:solidFill>
                <a:schemeClr val="tx1"/>
              </a:solidFill>
              <a:latin typeface="+mn-lt"/>
              <a:cs typeface="Helvetica" panose="020B0604020202020204" pitchFamily="34" charset="0"/>
            </a:endParaRPr>
          </a:p>
          <a:p>
            <a:endParaRPr lang="it-IT" dirty="0"/>
          </a:p>
        </p:txBody>
      </p:sp>
      <p:sp>
        <p:nvSpPr>
          <p:cNvPr id="4" name="Segnaposto numero diapositiva 3"/>
          <p:cNvSpPr>
            <a:spLocks noGrp="1"/>
          </p:cNvSpPr>
          <p:nvPr>
            <p:ph type="sldNum" sz="quarter" idx="10"/>
          </p:nvPr>
        </p:nvSpPr>
        <p:spPr/>
        <p:txBody>
          <a:bodyPr/>
          <a:lstStyle/>
          <a:p>
            <a:fld id="{1233272A-AFEE-AC4C-86F9-38A8A700607C}" type="slidenum">
              <a:rPr lang="it-IT" smtClean="0"/>
              <a:pPr/>
              <a:t>17</a:t>
            </a:fld>
            <a:endParaRPr lang="it-IT"/>
          </a:p>
        </p:txBody>
      </p:sp>
    </p:spTree>
    <p:extLst>
      <p:ext uri="{BB962C8B-B14F-4D97-AF65-F5344CB8AC3E}">
        <p14:creationId xmlns:p14="http://schemas.microsoft.com/office/powerpoint/2010/main" val="2530798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soluzione pratica per ottimizzare lo spazio di stivaggio all'interno della cabina</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60</a:t>
            </a:fld>
            <a:endParaRPr lang="it-IT"/>
          </a:p>
        </p:txBody>
      </p:sp>
    </p:spTree>
    <p:extLst>
      <p:ext uri="{BB962C8B-B14F-4D97-AF65-F5344CB8AC3E}">
        <p14:creationId xmlns:p14="http://schemas.microsoft.com/office/powerpoint/2010/main" val="3379733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1FF6E-28E3-6DB5-B9C9-EC20B06C76C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26A1488-B22F-00BB-61C2-E5BDDBB2E72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F46BD5C-7C4D-A2B1-4A74-6E0BBA32A8EB}"/>
              </a:ext>
            </a:extLst>
          </p:cNvPr>
          <p:cNvSpPr>
            <a:spLocks noGrp="1"/>
          </p:cNvSpPr>
          <p:nvPr>
            <p:ph type="body" idx="1"/>
          </p:nvPr>
        </p:nvSpPr>
        <p:spPr/>
        <p:txBody>
          <a:bodyPr/>
          <a:lstStyle/>
          <a:p>
            <a:r>
              <a:rPr lang="it-IT" sz="1200" b="0" i="0" kern="1200" dirty="0">
                <a:solidFill>
                  <a:schemeClr val="tx1"/>
                </a:solidFill>
                <a:effectLst/>
                <a:latin typeface="+mn-lt"/>
                <a:ea typeface="+mn-ea"/>
                <a:cs typeface="+mn-cs"/>
              </a:rPr>
              <a:t>N.B: si parla di trazione anteriore e di trazione posteriore, la trazione 4x4 non viene trattata in questa parte.</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Back to Back: ogni cabina ha il proprio</a:t>
            </a:r>
            <a:r>
              <a:rPr lang="it-IT" sz="1200" b="1" i="0" kern="1200" dirty="0">
                <a:solidFill>
                  <a:schemeClr val="tx1"/>
                </a:solidFill>
                <a:effectLst/>
                <a:latin typeface="+mn-lt"/>
                <a:ea typeface="+mn-ea"/>
                <a:cs typeface="+mn-cs"/>
              </a:rPr>
              <a:t> </a:t>
            </a:r>
            <a:r>
              <a:rPr lang="it-IT" sz="1200" b="0" i="0" kern="1200" dirty="0">
                <a:solidFill>
                  <a:schemeClr val="tx1"/>
                </a:solidFill>
                <a:effectLst/>
                <a:latin typeface="+mn-lt"/>
                <a:ea typeface="+mn-ea"/>
                <a:cs typeface="+mn-cs"/>
              </a:rPr>
              <a:t>gruppo propulsore e cambio</a:t>
            </a:r>
            <a:r>
              <a:rPr lang="it-IT" sz="1200" b="1" i="0" kern="1200" dirty="0">
                <a:solidFill>
                  <a:schemeClr val="tx1"/>
                </a:solidFill>
                <a:effectLst/>
                <a:latin typeface="+mn-lt"/>
                <a:ea typeface="+mn-ea"/>
                <a:cs typeface="+mn-cs"/>
              </a:rPr>
              <a:t>, </a:t>
            </a:r>
            <a:r>
              <a:rPr lang="it-IT" sz="1200" b="0" i="0" kern="1200" dirty="0">
                <a:solidFill>
                  <a:schemeClr val="tx1"/>
                </a:solidFill>
                <a:effectLst/>
                <a:latin typeface="+mn-lt"/>
                <a:ea typeface="+mn-ea"/>
                <a:cs typeface="+mn-cs"/>
              </a:rPr>
              <a:t>sono imbullonate insieme su una struttura temporanea. </a:t>
            </a:r>
          </a:p>
          <a:p>
            <a:r>
              <a:rPr lang="it-IT" sz="1200" b="0" i="0" kern="1200" dirty="0">
                <a:solidFill>
                  <a:schemeClr val="tx1"/>
                </a:solidFill>
                <a:effectLst/>
                <a:latin typeface="+mn-lt"/>
                <a:ea typeface="+mn-ea"/>
                <a:cs typeface="+mn-cs"/>
              </a:rPr>
              <a:t>Alcuni veicoli speciali (per il recupero di auto in panne. per servizi di emergenza, ricreazionali, ecc..)  necessitano solo della parte anteriore del veicolo da utilizzare come base per la realizzazione della trasformazione. </a:t>
            </a:r>
          </a:p>
          <a:p>
            <a:r>
              <a:rPr lang="it-IT" sz="1200" b="0" i="0" kern="1200" dirty="0">
                <a:solidFill>
                  <a:schemeClr val="tx1"/>
                </a:solidFill>
                <a:effectLst/>
                <a:latin typeface="+mn-lt"/>
                <a:ea typeface="+mn-ea"/>
                <a:cs typeface="+mn-cs"/>
              </a:rPr>
              <a:t>La configurazione Back to Back dimezza tempi e costi di trasporto. </a:t>
            </a:r>
            <a:endParaRPr lang="it-IT" dirty="0"/>
          </a:p>
        </p:txBody>
      </p:sp>
      <p:sp>
        <p:nvSpPr>
          <p:cNvPr id="4" name="Segnaposto numero diapositiva 3">
            <a:extLst>
              <a:ext uri="{FF2B5EF4-FFF2-40B4-BE49-F238E27FC236}">
                <a16:creationId xmlns:a16="http://schemas.microsoft.com/office/drawing/2014/main" id="{3F9B9DB9-DD5B-024F-4126-418996E34CE5}"/>
              </a:ext>
            </a:extLst>
          </p:cNvPr>
          <p:cNvSpPr>
            <a:spLocks noGrp="1"/>
          </p:cNvSpPr>
          <p:nvPr>
            <p:ph type="sldNum" sz="quarter" idx="5"/>
          </p:nvPr>
        </p:nvSpPr>
        <p:spPr/>
        <p:txBody>
          <a:bodyPr/>
          <a:lstStyle/>
          <a:p>
            <a:fld id="{1233272A-AFEE-AC4C-86F9-38A8A700607C}" type="slidenum">
              <a:rPr lang="it-IT" smtClean="0"/>
              <a:pPr/>
              <a:t>61</a:t>
            </a:fld>
            <a:endParaRPr lang="it-IT"/>
          </a:p>
        </p:txBody>
      </p:sp>
    </p:spTree>
    <p:extLst>
      <p:ext uri="{BB962C8B-B14F-4D97-AF65-F5344CB8AC3E}">
        <p14:creationId xmlns:p14="http://schemas.microsoft.com/office/powerpoint/2010/main" val="4077003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La normativa GSR2 (General </a:t>
            </a:r>
            <a:r>
              <a:rPr lang="it-IT" sz="1200" b="0" i="0" kern="1200" dirty="0" err="1">
                <a:solidFill>
                  <a:schemeClr val="tx1"/>
                </a:solidFill>
                <a:effectLst/>
                <a:latin typeface="+mn-lt"/>
                <a:ea typeface="+mn-ea"/>
                <a:cs typeface="+mn-cs"/>
              </a:rPr>
              <a:t>Safety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Regulation</a:t>
            </a:r>
            <a:r>
              <a:rPr lang="it-IT" sz="1200" b="0" i="0" kern="1200" dirty="0">
                <a:solidFill>
                  <a:schemeClr val="tx1"/>
                </a:solidFill>
                <a:effectLst/>
                <a:latin typeface="+mn-lt"/>
                <a:ea typeface="+mn-ea"/>
                <a:cs typeface="+mn-cs"/>
              </a:rPr>
              <a:t> 2) ha introdotto nuovi sistemi di assistenza alla guida (ADAS) obbligatori per i veicoli di nuova immatricolazione nell'UE a partire dal 7 luglio 2024. L'obiettivo principale è aumentare la sicurezza stradale e ridurre il numero di incidenti. </a:t>
            </a:r>
          </a:p>
          <a:p>
            <a:r>
              <a:rPr lang="it-IT" dirty="0"/>
              <a:t>La GSR2 rende obbligatori diversi sistemi ADAS, tra cui:</a:t>
            </a:r>
          </a:p>
          <a:p>
            <a:pPr marL="171450" indent="-171450">
              <a:buFont typeface="Arial" panose="020B0604020202020204" pitchFamily="34" charset="0"/>
              <a:buChar char="•"/>
            </a:pPr>
            <a:r>
              <a:rPr lang="it-IT" b="1" dirty="0" err="1"/>
              <a:t>Intelligent</a:t>
            </a:r>
            <a:r>
              <a:rPr lang="it-IT" b="1" dirty="0"/>
              <a:t> Speed Assistance (ISA): </a:t>
            </a:r>
            <a:r>
              <a:rPr lang="it-IT" dirty="0"/>
              <a:t>rileva i limiti di velocità e assiste il conducente nel rispettarli, potenzialmente rallentando il veicolo. </a:t>
            </a:r>
          </a:p>
          <a:p>
            <a:pPr marL="171450" indent="-171450">
              <a:buFont typeface="Arial" panose="020B0604020202020204" pitchFamily="34" charset="0"/>
              <a:buChar char="•"/>
            </a:pPr>
            <a:r>
              <a:rPr lang="it-IT" b="1" dirty="0"/>
              <a:t>Rilevamento della stanchezza e della distrazione del conducente</a:t>
            </a:r>
            <a:endParaRPr lang="it-IT" dirty="0"/>
          </a:p>
          <a:p>
            <a:pPr marL="171450" indent="-171450">
              <a:buFont typeface="Arial" panose="020B0604020202020204" pitchFamily="34" charset="0"/>
              <a:buChar char="•"/>
            </a:pPr>
            <a:r>
              <a:rPr lang="it-IT" b="1" dirty="0"/>
              <a:t>Sistema di frenata di emergenza avanzato (AEBS)</a:t>
            </a:r>
            <a:r>
              <a:rPr lang="it-IT" dirty="0"/>
              <a:t>: rileva ostacoli e altri veicoli, e in alcuni casi pedoni e ciclisti, e può attivare la frenata di emergenza per evitare o mitigare gli incidenti. </a:t>
            </a:r>
          </a:p>
          <a:p>
            <a:pPr marL="171450" indent="-171450">
              <a:buFont typeface="Arial" panose="020B0604020202020204" pitchFamily="34" charset="0"/>
              <a:buChar char="•"/>
            </a:pPr>
            <a:r>
              <a:rPr lang="it-IT" b="1" dirty="0"/>
              <a:t>Avviso di abbandono di corsia</a:t>
            </a:r>
            <a:endParaRPr lang="it-IT" dirty="0"/>
          </a:p>
          <a:p>
            <a:pPr marL="171450" indent="-171450">
              <a:buFont typeface="Arial" panose="020B0604020202020204" pitchFamily="34" charset="0"/>
              <a:buChar char="•"/>
            </a:pPr>
            <a:r>
              <a:rPr lang="it-IT" b="1" dirty="0"/>
              <a:t>Controllo dell'area posteriore in retromarcia</a:t>
            </a:r>
            <a:r>
              <a:rPr lang="it-IT" dirty="0"/>
              <a:t>: aiuta il conducente durante le manovre di retromarcia</a:t>
            </a:r>
          </a:p>
          <a:p>
            <a:pPr marL="171450" indent="-171450">
              <a:buFont typeface="Arial" panose="020B0604020202020204" pitchFamily="34" charset="0"/>
              <a:buChar char="•"/>
            </a:pPr>
            <a:r>
              <a:rPr lang="it-IT" b="1" dirty="0"/>
              <a:t>Predisposizione per l'etilometro</a:t>
            </a:r>
            <a:r>
              <a:rPr lang="it-IT" dirty="0"/>
              <a:t>: predisposizione per l'installazione di un </a:t>
            </a:r>
            <a:r>
              <a:rPr lang="it-IT" dirty="0" err="1"/>
              <a:t>etilometroper</a:t>
            </a:r>
            <a:r>
              <a:rPr lang="it-IT" dirty="0"/>
              <a:t> impedire l'avviamento del veicolo in caso di tasso alcolemico elevato (dispositivo in sé non è ancora obbligatorio) </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66</a:t>
            </a:fld>
            <a:endParaRPr lang="it-IT"/>
          </a:p>
        </p:txBody>
      </p:sp>
    </p:spTree>
    <p:extLst>
      <p:ext uri="{BB962C8B-B14F-4D97-AF65-F5344CB8AC3E}">
        <p14:creationId xmlns:p14="http://schemas.microsoft.com/office/powerpoint/2010/main" val="2735075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90D09-BAB8-EB31-89A6-C998B178EF0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FE91FE3-95F0-832B-9D7E-D022BC055B0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6F35EC7-5B69-EAD2-6A69-28C78D3D2C2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560022B-B821-10D3-B765-9159FEA6539E}"/>
              </a:ext>
            </a:extLst>
          </p:cNvPr>
          <p:cNvSpPr>
            <a:spLocks noGrp="1"/>
          </p:cNvSpPr>
          <p:nvPr>
            <p:ph type="sldNum" sz="quarter" idx="5"/>
          </p:nvPr>
        </p:nvSpPr>
        <p:spPr/>
        <p:txBody>
          <a:bodyPr/>
          <a:lstStyle/>
          <a:p>
            <a:fld id="{1233272A-AFEE-AC4C-86F9-38A8A700607C}" type="slidenum">
              <a:rPr lang="it-IT" smtClean="0"/>
              <a:pPr/>
              <a:t>67</a:t>
            </a:fld>
            <a:endParaRPr lang="it-IT"/>
          </a:p>
        </p:txBody>
      </p:sp>
    </p:spTree>
    <p:extLst>
      <p:ext uri="{BB962C8B-B14F-4D97-AF65-F5344CB8AC3E}">
        <p14:creationId xmlns:p14="http://schemas.microsoft.com/office/powerpoint/2010/main" val="3712394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lgn="l">
              <a:spcBef>
                <a:spcPts val="300"/>
              </a:spcBef>
              <a:spcAft>
                <a:spcPts val="300"/>
              </a:spcAft>
              <a:buFont typeface="Arial" panose="020B0604020202020204" pitchFamily="34" charset="0"/>
              <a:buChar char="•"/>
            </a:pPr>
            <a:r>
              <a:rPr lang="it-IT" b="1" i="0" dirty="0">
                <a:solidFill>
                  <a:srgbClr val="424242"/>
                </a:solidFill>
                <a:effectLst/>
                <a:latin typeface="Segoe Sans"/>
              </a:rPr>
              <a:t>Cruise Control Adattivo (ACC)</a:t>
            </a:r>
            <a:r>
              <a:rPr lang="it-IT" b="0" i="0" dirty="0">
                <a:solidFill>
                  <a:srgbClr val="424242"/>
                </a:solidFill>
                <a:effectLst/>
                <a:latin typeface="Segoe Sans"/>
              </a:rPr>
              <a:t>: mantiene la velocità impostata e regola automaticamente la distanza dal veicolo che precede.</a:t>
            </a:r>
          </a:p>
          <a:p>
            <a:pPr marL="171450" indent="-171450" algn="l">
              <a:spcBef>
                <a:spcPts val="300"/>
              </a:spcBef>
              <a:spcAft>
                <a:spcPts val="300"/>
              </a:spcAft>
              <a:buFont typeface="Arial" panose="020B0604020202020204" pitchFamily="34" charset="0"/>
              <a:buChar char="•"/>
            </a:pPr>
            <a:r>
              <a:rPr lang="it-IT" b="1" i="0" dirty="0">
                <a:solidFill>
                  <a:srgbClr val="424242"/>
                </a:solidFill>
                <a:effectLst/>
                <a:latin typeface="Segoe Sans"/>
              </a:rPr>
              <a:t>Lane Keeping Assist (LKA)</a:t>
            </a:r>
            <a:r>
              <a:rPr lang="it-IT" b="0" i="0" dirty="0">
                <a:solidFill>
                  <a:srgbClr val="424242"/>
                </a:solidFill>
                <a:effectLst/>
                <a:latin typeface="Segoe Sans"/>
              </a:rPr>
              <a:t>: aiuta a mantenere il veicolo all'interno della corsia.</a:t>
            </a:r>
          </a:p>
          <a:p>
            <a:pPr marL="171450" indent="-171450" algn="l">
              <a:spcBef>
                <a:spcPts val="300"/>
              </a:spcBef>
              <a:spcAft>
                <a:spcPts val="300"/>
              </a:spcAft>
              <a:buFont typeface="Arial" panose="020B0604020202020204" pitchFamily="34" charset="0"/>
              <a:buChar char="•"/>
            </a:pPr>
            <a:r>
              <a:rPr lang="it-IT" b="1" i="0" dirty="0">
                <a:solidFill>
                  <a:srgbClr val="424242"/>
                </a:solidFill>
                <a:effectLst/>
                <a:latin typeface="Segoe Sans"/>
              </a:rPr>
              <a:t>Lane </a:t>
            </a:r>
            <a:r>
              <a:rPr lang="it-IT" b="1" i="0" dirty="0" err="1">
                <a:solidFill>
                  <a:srgbClr val="424242"/>
                </a:solidFill>
                <a:effectLst/>
                <a:latin typeface="Segoe Sans"/>
              </a:rPr>
              <a:t>Departure</a:t>
            </a:r>
            <a:r>
              <a:rPr lang="it-IT" b="1" i="0" dirty="0">
                <a:solidFill>
                  <a:srgbClr val="424242"/>
                </a:solidFill>
                <a:effectLst/>
                <a:latin typeface="Segoe Sans"/>
              </a:rPr>
              <a:t> Warning (LDW)</a:t>
            </a:r>
            <a:r>
              <a:rPr lang="it-IT" b="0" i="0" dirty="0">
                <a:solidFill>
                  <a:srgbClr val="424242"/>
                </a:solidFill>
                <a:effectLst/>
                <a:latin typeface="Segoe Sans"/>
              </a:rPr>
              <a:t>: avvisa il conducente se il veicolo sta uscendo dalla corsia senza segnalazione.</a:t>
            </a:r>
          </a:p>
          <a:p>
            <a:pPr marL="171450" indent="-171450" algn="l">
              <a:spcBef>
                <a:spcPts val="300"/>
              </a:spcBef>
              <a:spcAft>
                <a:spcPts val="300"/>
              </a:spcAft>
              <a:buFont typeface="Arial" panose="020B0604020202020204" pitchFamily="34" charset="0"/>
              <a:buChar char="•"/>
            </a:pPr>
            <a:r>
              <a:rPr lang="it-IT" b="1" i="0" dirty="0">
                <a:solidFill>
                  <a:srgbClr val="424242"/>
                </a:solidFill>
                <a:effectLst/>
                <a:latin typeface="Segoe Sans"/>
              </a:rPr>
              <a:t>Frenata automatica d’emergenza (AEB)</a:t>
            </a:r>
            <a:r>
              <a:rPr lang="it-IT" b="0" i="0" dirty="0">
                <a:solidFill>
                  <a:srgbClr val="424242"/>
                </a:solidFill>
                <a:effectLst/>
                <a:latin typeface="Segoe Sans"/>
              </a:rPr>
              <a:t>: frena automaticamente per evitare o mitigare una collisione.</a:t>
            </a:r>
          </a:p>
          <a:p>
            <a:pPr marL="171450" indent="-171450" algn="l">
              <a:spcBef>
                <a:spcPts val="300"/>
              </a:spcBef>
              <a:spcAft>
                <a:spcPts val="300"/>
              </a:spcAft>
              <a:buFont typeface="Arial" panose="020B0604020202020204" pitchFamily="34" charset="0"/>
              <a:buChar char="•"/>
            </a:pPr>
            <a:r>
              <a:rPr lang="it-IT" b="1" i="0" dirty="0">
                <a:solidFill>
                  <a:srgbClr val="424242"/>
                </a:solidFill>
                <a:effectLst/>
                <a:latin typeface="Segoe Sans"/>
              </a:rPr>
              <a:t>Riconoscimento segnali stradali (TSR)</a:t>
            </a:r>
            <a:r>
              <a:rPr lang="it-IT" b="0" i="0" dirty="0">
                <a:solidFill>
                  <a:srgbClr val="424242"/>
                </a:solidFill>
                <a:effectLst/>
                <a:latin typeface="Segoe Sans"/>
              </a:rPr>
              <a:t>: legge e visualizza i segnali stradali sul cruscotto.</a:t>
            </a:r>
            <a:r>
              <a:rPr lang="it-IT" b="1" i="0" dirty="0">
                <a:solidFill>
                  <a:srgbClr val="424242"/>
                </a:solidFill>
                <a:effectLst/>
                <a:latin typeface="Segoe Sans"/>
              </a:rPr>
              <a:t> </a:t>
            </a:r>
          </a:p>
          <a:p>
            <a:pPr marL="171450" indent="-171450" algn="l">
              <a:spcBef>
                <a:spcPts val="300"/>
              </a:spcBef>
              <a:spcAft>
                <a:spcPts val="300"/>
              </a:spcAft>
              <a:buFont typeface="Arial" panose="020B0604020202020204" pitchFamily="34" charset="0"/>
              <a:buChar char="•"/>
            </a:pPr>
            <a:r>
              <a:rPr lang="it-IT" b="1" i="0" dirty="0">
                <a:solidFill>
                  <a:srgbClr val="424242"/>
                </a:solidFill>
                <a:effectLst/>
                <a:latin typeface="Segoe Sans"/>
              </a:rPr>
              <a:t>Driver Monitoring System</a:t>
            </a:r>
            <a:r>
              <a:rPr lang="it-IT" b="0" i="0" dirty="0">
                <a:solidFill>
                  <a:srgbClr val="424242"/>
                </a:solidFill>
                <a:effectLst/>
                <a:latin typeface="Segoe Sans"/>
              </a:rPr>
              <a:t>: rileva segni di stanchezza o distrazione del conducente</a:t>
            </a:r>
          </a:p>
          <a:p>
            <a:pPr marL="171450" indent="-171450" algn="l">
              <a:spcBef>
                <a:spcPts val="300"/>
              </a:spcBef>
              <a:spcAft>
                <a:spcPts val="300"/>
              </a:spcAft>
              <a:buFont typeface="Arial" panose="020B0604020202020204" pitchFamily="34" charset="0"/>
              <a:buChar char="•"/>
            </a:pPr>
            <a:r>
              <a:rPr lang="it-IT" b="1" i="0" dirty="0">
                <a:solidFill>
                  <a:srgbClr val="424242"/>
                </a:solidFill>
                <a:effectLst/>
                <a:latin typeface="Segoe Sans"/>
              </a:rPr>
              <a:t>Monitoraggio angolo cieco (BSM)</a:t>
            </a:r>
            <a:r>
              <a:rPr lang="it-IT" b="0" i="0" dirty="0">
                <a:solidFill>
                  <a:srgbClr val="424242"/>
                </a:solidFill>
                <a:effectLst/>
                <a:latin typeface="Segoe Sans"/>
              </a:rPr>
              <a:t>: segnala la presenza di veicoli nei punti ciechi.</a:t>
            </a:r>
          </a:p>
          <a:p>
            <a:pPr marL="171450" indent="-171450" algn="l">
              <a:spcBef>
                <a:spcPts val="300"/>
              </a:spcBef>
              <a:spcAft>
                <a:spcPts val="300"/>
              </a:spcAft>
              <a:buFont typeface="Arial" panose="020B0604020202020204" pitchFamily="34" charset="0"/>
              <a:buChar char="•"/>
            </a:pPr>
            <a:r>
              <a:rPr lang="it-IT" b="1" i="0" dirty="0">
                <a:solidFill>
                  <a:srgbClr val="424242"/>
                </a:solidFill>
                <a:effectLst/>
                <a:latin typeface="Segoe Sans"/>
              </a:rPr>
              <a:t>Park Assist</a:t>
            </a:r>
            <a:r>
              <a:rPr lang="it-IT" b="0" i="0" dirty="0">
                <a:solidFill>
                  <a:srgbClr val="424242"/>
                </a:solidFill>
                <a:effectLst/>
                <a:latin typeface="Segoe Sans"/>
              </a:rPr>
              <a:t>: aiuta o automatizza le manovre di parcheggio.</a:t>
            </a:r>
          </a:p>
          <a:p>
            <a:pPr marL="171450" indent="-171450" algn="l">
              <a:spcBef>
                <a:spcPts val="300"/>
              </a:spcBef>
              <a:spcAft>
                <a:spcPts val="300"/>
              </a:spcAft>
              <a:buFont typeface="Arial" panose="020B0604020202020204" pitchFamily="34" charset="0"/>
              <a:buChar char="•"/>
            </a:pPr>
            <a:r>
              <a:rPr lang="it-IT" b="1" i="0" dirty="0">
                <a:solidFill>
                  <a:srgbClr val="424242"/>
                </a:solidFill>
                <a:effectLst/>
                <a:latin typeface="Segoe Sans"/>
              </a:rPr>
              <a:t>Telecamere a 360°</a:t>
            </a:r>
            <a:r>
              <a:rPr lang="it-IT" b="0" i="0" dirty="0">
                <a:solidFill>
                  <a:srgbClr val="424242"/>
                </a:solidFill>
                <a:effectLst/>
                <a:latin typeface="Segoe Sans"/>
              </a:rPr>
              <a:t>: offrono una visione completa dell’area attorno al veicolo.</a:t>
            </a:r>
          </a:p>
          <a:p>
            <a:pPr marL="171450" indent="-171450" algn="l">
              <a:spcBef>
                <a:spcPts val="300"/>
              </a:spcBef>
              <a:spcAft>
                <a:spcPts val="300"/>
              </a:spcAft>
              <a:buFont typeface="Arial" panose="020B0604020202020204" pitchFamily="34" charset="0"/>
              <a:buChar char="•"/>
            </a:pPr>
            <a:r>
              <a:rPr lang="it-IT" b="1" i="0" dirty="0" err="1">
                <a:solidFill>
                  <a:srgbClr val="424242"/>
                </a:solidFill>
                <a:effectLst/>
                <a:latin typeface="Segoe Sans"/>
              </a:rPr>
              <a:t>Rear</a:t>
            </a:r>
            <a:r>
              <a:rPr lang="it-IT" b="1" i="0" dirty="0">
                <a:solidFill>
                  <a:srgbClr val="424242"/>
                </a:solidFill>
                <a:effectLst/>
                <a:latin typeface="Segoe Sans"/>
              </a:rPr>
              <a:t> Cross Traffic </a:t>
            </a:r>
            <a:r>
              <a:rPr lang="it-IT" b="1" i="0" dirty="0" err="1">
                <a:solidFill>
                  <a:srgbClr val="424242"/>
                </a:solidFill>
                <a:effectLst/>
                <a:latin typeface="Segoe Sans"/>
              </a:rPr>
              <a:t>Alert</a:t>
            </a:r>
            <a:r>
              <a:rPr lang="it-IT" b="0" i="0" dirty="0">
                <a:solidFill>
                  <a:srgbClr val="424242"/>
                </a:solidFill>
                <a:effectLst/>
                <a:latin typeface="Segoe Sans"/>
              </a:rPr>
              <a:t>: avvisa della presenza di veicoli in avvicinamento durante la retromarcia.</a:t>
            </a:r>
          </a:p>
          <a:p>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68</a:t>
            </a:fld>
            <a:endParaRPr lang="it-IT"/>
          </a:p>
        </p:txBody>
      </p:sp>
    </p:spTree>
    <p:extLst>
      <p:ext uri="{BB962C8B-B14F-4D97-AF65-F5344CB8AC3E}">
        <p14:creationId xmlns:p14="http://schemas.microsoft.com/office/powerpoint/2010/main" val="2616128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E0532-76ED-4C1E-BFA9-AE2CE94E92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536D258-C883-8CB4-69E9-8974AFD2F99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F491B66-FA7B-EEA9-CC3A-09CECD46DCF9}"/>
              </a:ext>
            </a:extLst>
          </p:cNvPr>
          <p:cNvSpPr>
            <a:spLocks noGrp="1"/>
          </p:cNvSpPr>
          <p:nvPr>
            <p:ph type="body" idx="1"/>
          </p:nvPr>
        </p:nvSpPr>
        <p:spPr/>
        <p:txBody>
          <a:bodyPr/>
          <a:lstStyle/>
          <a:p>
            <a:r>
              <a:rPr lang="it-IT" sz="1200" b="0" i="0" kern="1200" dirty="0">
                <a:solidFill>
                  <a:schemeClr val="tx1"/>
                </a:solidFill>
                <a:effectLst/>
                <a:latin typeface="+mn-lt"/>
                <a:ea typeface="+mn-ea"/>
                <a:cs typeface="+mn-cs"/>
              </a:rPr>
              <a:t>L’obiettivo è consentire all’UE di raggiungere la "</a:t>
            </a:r>
            <a:r>
              <a:rPr lang="it-IT" sz="1200" b="1" i="0" kern="1200" dirty="0">
                <a:solidFill>
                  <a:schemeClr val="tx1"/>
                </a:solidFill>
                <a:effectLst/>
                <a:latin typeface="+mn-lt"/>
                <a:ea typeface="+mn-ea"/>
                <a:cs typeface="+mn-cs"/>
              </a:rPr>
              <a:t>Vision Zero«</a:t>
            </a:r>
            <a:r>
              <a:rPr lang="it-IT" sz="1200" b="0" i="0" kern="1200" dirty="0">
                <a:solidFill>
                  <a:schemeClr val="tx1"/>
                </a:solidFill>
                <a:effectLst/>
                <a:latin typeface="+mn-lt"/>
                <a:ea typeface="+mn-ea"/>
                <a:cs typeface="+mn-cs"/>
              </a:rPr>
              <a:t> (azzerare le vittime e le lesioni gravi sulle strade europee entro il 2050)</a:t>
            </a:r>
            <a:endParaRPr lang="it-IT" dirty="0"/>
          </a:p>
        </p:txBody>
      </p:sp>
      <p:sp>
        <p:nvSpPr>
          <p:cNvPr id="4" name="Segnaposto numero diapositiva 3">
            <a:extLst>
              <a:ext uri="{FF2B5EF4-FFF2-40B4-BE49-F238E27FC236}">
                <a16:creationId xmlns:a16="http://schemas.microsoft.com/office/drawing/2014/main" id="{4D4F02C0-5B7B-82FC-5988-9B2D3E165CF9}"/>
              </a:ext>
            </a:extLst>
          </p:cNvPr>
          <p:cNvSpPr>
            <a:spLocks noGrp="1"/>
          </p:cNvSpPr>
          <p:nvPr>
            <p:ph type="sldNum" sz="quarter" idx="5"/>
          </p:nvPr>
        </p:nvSpPr>
        <p:spPr/>
        <p:txBody>
          <a:bodyPr/>
          <a:lstStyle/>
          <a:p>
            <a:fld id="{1233272A-AFEE-AC4C-86F9-38A8A700607C}" type="slidenum">
              <a:rPr lang="it-IT" smtClean="0"/>
              <a:pPr/>
              <a:t>69</a:t>
            </a:fld>
            <a:endParaRPr lang="it-IT"/>
          </a:p>
        </p:txBody>
      </p:sp>
    </p:spTree>
    <p:extLst>
      <p:ext uri="{BB962C8B-B14F-4D97-AF65-F5344CB8AC3E}">
        <p14:creationId xmlns:p14="http://schemas.microsoft.com/office/powerpoint/2010/main" val="589349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F76BE-BEEB-C334-378D-EB344F2D263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82C6DA2-EAA9-28C7-9F9A-51214406C18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A1CBEBF-8091-010A-0F11-7A10A2323725}"/>
              </a:ext>
            </a:extLst>
          </p:cNvPr>
          <p:cNvSpPr>
            <a:spLocks noGrp="1"/>
          </p:cNvSpPr>
          <p:nvPr>
            <p:ph type="body" idx="1"/>
          </p:nvPr>
        </p:nvSpPr>
        <p:spPr/>
        <p:txBody>
          <a:bodyPr/>
          <a:lstStyle/>
          <a:p>
            <a:r>
              <a:rPr lang="it-IT" sz="1200" b="0" i="0" kern="1200" dirty="0">
                <a:solidFill>
                  <a:schemeClr val="tx1"/>
                </a:solidFill>
                <a:effectLst/>
                <a:latin typeface="+mn-lt"/>
                <a:ea typeface="+mn-ea"/>
                <a:cs typeface="+mn-cs"/>
              </a:rPr>
              <a:t>L’obiettivo è consentire all’UE di raggiungere la "</a:t>
            </a:r>
            <a:r>
              <a:rPr lang="it-IT" sz="1200" b="1" i="0" kern="1200" dirty="0">
                <a:solidFill>
                  <a:schemeClr val="tx1"/>
                </a:solidFill>
                <a:effectLst/>
                <a:latin typeface="+mn-lt"/>
                <a:ea typeface="+mn-ea"/>
                <a:cs typeface="+mn-cs"/>
              </a:rPr>
              <a:t>Vision Zero«</a:t>
            </a:r>
            <a:r>
              <a:rPr lang="it-IT" sz="1200" b="0" i="0" kern="1200" dirty="0">
                <a:solidFill>
                  <a:schemeClr val="tx1"/>
                </a:solidFill>
                <a:effectLst/>
                <a:latin typeface="+mn-lt"/>
                <a:ea typeface="+mn-ea"/>
                <a:cs typeface="+mn-cs"/>
              </a:rPr>
              <a:t> (azzerare le vittime e le lesioni gravi sulle strade europee entro il 2050)</a:t>
            </a:r>
            <a:endParaRPr lang="it-IT" dirty="0"/>
          </a:p>
        </p:txBody>
      </p:sp>
      <p:sp>
        <p:nvSpPr>
          <p:cNvPr id="4" name="Segnaposto numero diapositiva 3">
            <a:extLst>
              <a:ext uri="{FF2B5EF4-FFF2-40B4-BE49-F238E27FC236}">
                <a16:creationId xmlns:a16="http://schemas.microsoft.com/office/drawing/2014/main" id="{DD60E058-4A40-B4BA-EB53-1058BB393D38}"/>
              </a:ext>
            </a:extLst>
          </p:cNvPr>
          <p:cNvSpPr>
            <a:spLocks noGrp="1"/>
          </p:cNvSpPr>
          <p:nvPr>
            <p:ph type="sldNum" sz="quarter" idx="5"/>
          </p:nvPr>
        </p:nvSpPr>
        <p:spPr/>
        <p:txBody>
          <a:bodyPr/>
          <a:lstStyle/>
          <a:p>
            <a:fld id="{1233272A-AFEE-AC4C-86F9-38A8A700607C}" type="slidenum">
              <a:rPr lang="it-IT" smtClean="0"/>
              <a:pPr/>
              <a:t>70</a:t>
            </a:fld>
            <a:endParaRPr lang="it-IT"/>
          </a:p>
        </p:txBody>
      </p:sp>
    </p:spTree>
    <p:extLst>
      <p:ext uri="{BB962C8B-B14F-4D97-AF65-F5344CB8AC3E}">
        <p14:creationId xmlns:p14="http://schemas.microsoft.com/office/powerpoint/2010/main" val="1634975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BC8E7-36A5-B421-EC22-61746109A41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75973F5-9174-14B5-CE45-F5346D2BBA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B9E9EB7-9D50-F182-568F-45E9F27DCE7A}"/>
              </a:ext>
            </a:extLst>
          </p:cNvPr>
          <p:cNvSpPr>
            <a:spLocks noGrp="1"/>
          </p:cNvSpPr>
          <p:nvPr>
            <p:ph type="body" idx="1"/>
          </p:nvPr>
        </p:nvSpPr>
        <p:spPr/>
        <p:txBody>
          <a:bodyPr/>
          <a:lstStyle/>
          <a:p>
            <a:r>
              <a:rPr lang="it-IT" sz="1200" b="0" i="0" kern="1200" dirty="0">
                <a:solidFill>
                  <a:schemeClr val="tx1"/>
                </a:solidFill>
                <a:effectLst/>
                <a:latin typeface="+mn-lt"/>
                <a:ea typeface="+mn-ea"/>
                <a:cs typeface="+mn-cs"/>
              </a:rPr>
              <a:t>L’obiettivo è consentire all’UE di raggiungere la "</a:t>
            </a:r>
            <a:r>
              <a:rPr lang="it-IT" sz="1200" b="1" i="0" kern="1200" dirty="0">
                <a:solidFill>
                  <a:schemeClr val="tx1"/>
                </a:solidFill>
                <a:effectLst/>
                <a:latin typeface="+mn-lt"/>
                <a:ea typeface="+mn-ea"/>
                <a:cs typeface="+mn-cs"/>
              </a:rPr>
              <a:t>Vision Zero«</a:t>
            </a:r>
            <a:r>
              <a:rPr lang="it-IT" sz="1200" b="0" i="0" kern="1200" dirty="0">
                <a:solidFill>
                  <a:schemeClr val="tx1"/>
                </a:solidFill>
                <a:effectLst/>
                <a:latin typeface="+mn-lt"/>
                <a:ea typeface="+mn-ea"/>
                <a:cs typeface="+mn-cs"/>
              </a:rPr>
              <a:t> (azzerare le vittime e le lesioni gravi sulle strade europee entro il 2050)</a:t>
            </a:r>
            <a:endParaRPr lang="it-IT" dirty="0"/>
          </a:p>
        </p:txBody>
      </p:sp>
      <p:sp>
        <p:nvSpPr>
          <p:cNvPr id="4" name="Segnaposto numero diapositiva 3">
            <a:extLst>
              <a:ext uri="{FF2B5EF4-FFF2-40B4-BE49-F238E27FC236}">
                <a16:creationId xmlns:a16="http://schemas.microsoft.com/office/drawing/2014/main" id="{74602711-2EFF-56E1-6FFE-5C622632EEF4}"/>
              </a:ext>
            </a:extLst>
          </p:cNvPr>
          <p:cNvSpPr>
            <a:spLocks noGrp="1"/>
          </p:cNvSpPr>
          <p:nvPr>
            <p:ph type="sldNum" sz="quarter" idx="5"/>
          </p:nvPr>
        </p:nvSpPr>
        <p:spPr/>
        <p:txBody>
          <a:bodyPr/>
          <a:lstStyle/>
          <a:p>
            <a:fld id="{1233272A-AFEE-AC4C-86F9-38A8A700607C}" type="slidenum">
              <a:rPr lang="it-IT" smtClean="0"/>
              <a:pPr/>
              <a:t>71</a:t>
            </a:fld>
            <a:endParaRPr lang="it-IT"/>
          </a:p>
        </p:txBody>
      </p:sp>
    </p:spTree>
    <p:extLst>
      <p:ext uri="{BB962C8B-B14F-4D97-AF65-F5344CB8AC3E}">
        <p14:creationId xmlns:p14="http://schemas.microsoft.com/office/powerpoint/2010/main" val="1767000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001D35"/>
                </a:solidFill>
                <a:effectLst/>
                <a:latin typeface="Google Sans"/>
              </a:rPr>
              <a:t>La telecamera è generalmente posizionata dietro il parabrezza, in una posizione rialzata, spesso vicino al supporto dello specchietto retrovisore interno. </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radar a corto raggio: lavorano con ampi angoli di apertura e portata ridotta (fino a 100 metri). Sono installati come corner radar all’estremità del paraurti. Si usano nei sistemi di assistenza e di avviso del cambio di corsia e nell’assistente per l’uscita dal parcheggio. </a:t>
            </a:r>
          </a:p>
          <a:p>
            <a:r>
              <a:rPr lang="it-IT" sz="1200" b="0" i="0" kern="1200" dirty="0">
                <a:solidFill>
                  <a:schemeClr val="tx1"/>
                </a:solidFill>
                <a:effectLst/>
                <a:latin typeface="+mn-lt"/>
                <a:ea typeface="+mn-ea"/>
                <a:cs typeface="+mn-cs"/>
              </a:rPr>
              <a:t>radar a portata lunga: coprono maggiori distanze (fino a 250 metri) e provvedono alla raccolta dati per funzionalità come la frenata di emergenza o l’</a:t>
            </a:r>
            <a:r>
              <a:rPr lang="it-IT" sz="1200" b="0" i="0" kern="1200" dirty="0" err="1">
                <a:solidFill>
                  <a:schemeClr val="tx1"/>
                </a:solidFill>
                <a:effectLst/>
                <a:latin typeface="+mn-lt"/>
                <a:ea typeface="+mn-ea"/>
                <a:cs typeface="+mn-cs"/>
              </a:rPr>
              <a:t>adaptive</a:t>
            </a:r>
            <a:r>
              <a:rPr lang="it-IT" sz="1200" b="0" i="0" kern="1200" dirty="0">
                <a:solidFill>
                  <a:schemeClr val="tx1"/>
                </a:solidFill>
                <a:effectLst/>
                <a:latin typeface="+mn-lt"/>
                <a:ea typeface="+mn-ea"/>
                <a:cs typeface="+mn-cs"/>
              </a:rPr>
              <a:t> cruise control (ACC).</a:t>
            </a:r>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73</a:t>
            </a:fld>
            <a:endParaRPr lang="it-IT"/>
          </a:p>
        </p:txBody>
      </p:sp>
    </p:spTree>
    <p:extLst>
      <p:ext uri="{BB962C8B-B14F-4D97-AF65-F5344CB8AC3E}">
        <p14:creationId xmlns:p14="http://schemas.microsoft.com/office/powerpoint/2010/main" val="3622465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0ED30-B1BC-3090-81A6-D3D1846ADCB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B660F0D-6576-D8C5-678A-43A7727A955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39E5C82-9CE1-A868-F8A8-ECC0171378AF}"/>
              </a:ext>
            </a:extLst>
          </p:cNvPr>
          <p:cNvSpPr>
            <a:spLocks noGrp="1"/>
          </p:cNvSpPr>
          <p:nvPr>
            <p:ph type="body" idx="1"/>
          </p:nvPr>
        </p:nvSpPr>
        <p:spPr/>
        <p:txBody>
          <a:bodyPr/>
          <a:lstStyle/>
          <a:p>
            <a:r>
              <a:rPr lang="it-IT" b="0" i="0" dirty="0">
                <a:solidFill>
                  <a:srgbClr val="001D35"/>
                </a:solidFill>
                <a:effectLst/>
                <a:latin typeface="Google Sans"/>
              </a:rPr>
              <a:t>La telecamera è generalmente posizionata dietro il parabrezza, in una posizione rialzata, spesso vicino al supporto dello specchietto retrovisore interno. </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radar a corto raggio: lavorano con ampi angoli di apertura e portata ridotta (fino a 100 metri). Sono installati come corner radar all’estremità del paraurti. Si usano nei sistemi di assistenza e di avviso del cambio di corsia e nell’assistente per l’uscita dal parcheggio. </a:t>
            </a:r>
          </a:p>
          <a:p>
            <a:r>
              <a:rPr lang="it-IT" sz="1200" b="0" i="0" kern="1200" dirty="0">
                <a:solidFill>
                  <a:schemeClr val="tx1"/>
                </a:solidFill>
                <a:effectLst/>
                <a:latin typeface="+mn-lt"/>
                <a:ea typeface="+mn-ea"/>
                <a:cs typeface="+mn-cs"/>
              </a:rPr>
              <a:t>radar a portata lunga: coprono maggiori distanze (fino a 250 metri) e provvedono alla raccolta dati per funzionalità come la frenata di emergenza o l’</a:t>
            </a:r>
            <a:r>
              <a:rPr lang="it-IT" sz="1200" b="0" i="0" kern="1200" dirty="0" err="1">
                <a:solidFill>
                  <a:schemeClr val="tx1"/>
                </a:solidFill>
                <a:effectLst/>
                <a:latin typeface="+mn-lt"/>
                <a:ea typeface="+mn-ea"/>
                <a:cs typeface="+mn-cs"/>
              </a:rPr>
              <a:t>adaptive</a:t>
            </a:r>
            <a:r>
              <a:rPr lang="it-IT" sz="1200" b="0" i="0" kern="1200" dirty="0">
                <a:solidFill>
                  <a:schemeClr val="tx1"/>
                </a:solidFill>
                <a:effectLst/>
                <a:latin typeface="+mn-lt"/>
                <a:ea typeface="+mn-ea"/>
                <a:cs typeface="+mn-cs"/>
              </a:rPr>
              <a:t> cruise control (ACC).</a:t>
            </a:r>
            <a:endParaRPr lang="it-IT" dirty="0"/>
          </a:p>
        </p:txBody>
      </p:sp>
      <p:sp>
        <p:nvSpPr>
          <p:cNvPr id="4" name="Segnaposto numero diapositiva 3">
            <a:extLst>
              <a:ext uri="{FF2B5EF4-FFF2-40B4-BE49-F238E27FC236}">
                <a16:creationId xmlns:a16="http://schemas.microsoft.com/office/drawing/2014/main" id="{9D8993F5-A3D5-8D93-44B2-D741B0EFCC84}"/>
              </a:ext>
            </a:extLst>
          </p:cNvPr>
          <p:cNvSpPr>
            <a:spLocks noGrp="1"/>
          </p:cNvSpPr>
          <p:nvPr>
            <p:ph type="sldNum" sz="quarter" idx="5"/>
          </p:nvPr>
        </p:nvSpPr>
        <p:spPr/>
        <p:txBody>
          <a:bodyPr/>
          <a:lstStyle/>
          <a:p>
            <a:fld id="{1233272A-AFEE-AC4C-86F9-38A8A700607C}" type="slidenum">
              <a:rPr lang="it-IT" smtClean="0"/>
              <a:pPr/>
              <a:t>74</a:t>
            </a:fld>
            <a:endParaRPr lang="it-IT"/>
          </a:p>
        </p:txBody>
      </p:sp>
    </p:spTree>
    <p:extLst>
      <p:ext uri="{BB962C8B-B14F-4D97-AF65-F5344CB8AC3E}">
        <p14:creationId xmlns:p14="http://schemas.microsoft.com/office/powerpoint/2010/main" val="73400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kern="1200" dirty="0">
                <a:solidFill>
                  <a:schemeClr val="tx1"/>
                </a:solidFill>
                <a:effectLst/>
                <a:latin typeface="+mn-lt"/>
                <a:ea typeface="+mn-ea"/>
                <a:cs typeface="+mn-cs"/>
              </a:rPr>
              <a:t>leggeri</a:t>
            </a:r>
            <a:r>
              <a:rPr lang="it-IT" sz="1200" b="0" i="0" kern="1200" dirty="0">
                <a:solidFill>
                  <a:schemeClr val="tx1"/>
                </a:solidFill>
                <a:effectLst/>
                <a:latin typeface="+mn-lt"/>
                <a:ea typeface="+mn-ea"/>
                <a:cs typeface="+mn-cs"/>
              </a:rPr>
              <a:t> (fino a 3,5 ton di MTT), </a:t>
            </a:r>
            <a:r>
              <a:rPr lang="it-IT" sz="1200" b="1" i="0" kern="1200" dirty="0">
                <a:solidFill>
                  <a:schemeClr val="tx1"/>
                </a:solidFill>
                <a:effectLst/>
                <a:latin typeface="+mn-lt"/>
                <a:ea typeface="+mn-ea"/>
                <a:cs typeface="+mn-cs"/>
              </a:rPr>
              <a:t>medi</a:t>
            </a:r>
            <a:r>
              <a:rPr lang="it-IT" sz="1200" b="0" i="0" kern="1200" dirty="0">
                <a:solidFill>
                  <a:schemeClr val="tx1"/>
                </a:solidFill>
                <a:effectLst/>
                <a:latin typeface="+mn-lt"/>
                <a:ea typeface="+mn-ea"/>
                <a:cs typeface="+mn-cs"/>
              </a:rPr>
              <a:t> (da 3,5 a 7,5 ton), </a:t>
            </a:r>
            <a:r>
              <a:rPr lang="it-IT" sz="1200" b="1" i="0" kern="1200" dirty="0">
                <a:solidFill>
                  <a:schemeClr val="tx1"/>
                </a:solidFill>
                <a:effectLst/>
                <a:latin typeface="+mn-lt"/>
                <a:ea typeface="+mn-ea"/>
                <a:cs typeface="+mn-cs"/>
              </a:rPr>
              <a:t>pesanti</a:t>
            </a:r>
            <a:r>
              <a:rPr lang="it-IT" sz="1200" b="0" i="0" kern="1200" dirty="0">
                <a:solidFill>
                  <a:schemeClr val="tx1"/>
                </a:solidFill>
                <a:effectLst/>
                <a:latin typeface="+mn-lt"/>
                <a:ea typeface="+mn-ea"/>
                <a:cs typeface="+mn-cs"/>
              </a:rPr>
              <a:t> (oltre 7,5 ton)</a:t>
            </a:r>
          </a:p>
          <a:p>
            <a:r>
              <a:rPr lang="it-IT" dirty="0"/>
              <a:t>N1: veicoli destinati al trasporto merci, con MMT non superiore a 3,5 t.</a:t>
            </a:r>
          </a:p>
          <a:p>
            <a:r>
              <a:rPr lang="it-IT" dirty="0"/>
              <a:t>N2:  veicoli destinati al trasporto merci, con MMT superiore a 3,5 t ma non superiore a 12 t.</a:t>
            </a:r>
          </a:p>
          <a:p>
            <a:r>
              <a:rPr lang="it-IT" dirty="0"/>
              <a:t>N3:  veicoli destinati al trasporto merci, con MMT superiore a 12 t.</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19</a:t>
            </a:fld>
            <a:endParaRPr lang="it-IT"/>
          </a:p>
        </p:txBody>
      </p:sp>
    </p:spTree>
    <p:extLst>
      <p:ext uri="{BB962C8B-B14F-4D97-AF65-F5344CB8AC3E}">
        <p14:creationId xmlns:p14="http://schemas.microsoft.com/office/powerpoint/2010/main" val="1814759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5F00-BF1B-1A9F-C5FC-307816138EB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EF2BF23-4541-2948-4E13-15EF05F0682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552881E-F1BC-ED2D-C32F-26B95B762EF8}"/>
              </a:ext>
            </a:extLst>
          </p:cNvPr>
          <p:cNvSpPr>
            <a:spLocks noGrp="1"/>
          </p:cNvSpPr>
          <p:nvPr>
            <p:ph type="body" idx="1"/>
          </p:nvPr>
        </p:nvSpPr>
        <p:spPr/>
        <p:txBody>
          <a:bodyPr/>
          <a:lstStyle/>
          <a:p>
            <a:r>
              <a:rPr lang="it-IT" dirty="0"/>
              <a:t>Autonomia reale con veicolo carico</a:t>
            </a:r>
          </a:p>
          <a:p>
            <a:r>
              <a:rPr lang="it-IT" dirty="0"/>
              <a:t>Capienza batteria</a:t>
            </a:r>
          </a:p>
          <a:p>
            <a:r>
              <a:rPr lang="it-IT" dirty="0"/>
              <a:t>Consumo kWh/100 km</a:t>
            </a:r>
          </a:p>
          <a:p>
            <a:r>
              <a:rPr lang="it-IT" dirty="0"/>
              <a:t>OBC</a:t>
            </a:r>
          </a:p>
          <a:p>
            <a:r>
              <a:rPr lang="it-IT" dirty="0"/>
              <a:t>Tempi di ricarica (monofasico, trifasico, CC)</a:t>
            </a:r>
          </a:p>
          <a:p>
            <a:r>
              <a:rPr lang="it-IT" dirty="0"/>
              <a:t>Portata utile effettiva </a:t>
            </a:r>
          </a:p>
          <a:p>
            <a:r>
              <a:rPr lang="it-IT" dirty="0"/>
              <a:t>Volume di carico</a:t>
            </a:r>
          </a:p>
          <a:p>
            <a:r>
              <a:rPr lang="it-IT" dirty="0"/>
              <a:t>Affidabilità</a:t>
            </a:r>
          </a:p>
          <a:p>
            <a:r>
              <a:rPr lang="it-IT" dirty="0"/>
              <a:t>Manutenzione e assistenza post-vendita</a:t>
            </a:r>
          </a:p>
          <a:p>
            <a:r>
              <a:rPr lang="it-IT" dirty="0"/>
              <a:t>Valore residuo</a:t>
            </a:r>
          </a:p>
        </p:txBody>
      </p:sp>
      <p:sp>
        <p:nvSpPr>
          <p:cNvPr id="4" name="Segnaposto numero diapositiva 3">
            <a:extLst>
              <a:ext uri="{FF2B5EF4-FFF2-40B4-BE49-F238E27FC236}">
                <a16:creationId xmlns:a16="http://schemas.microsoft.com/office/drawing/2014/main" id="{7C928092-4C31-131D-A703-E49DD5407CC9}"/>
              </a:ext>
            </a:extLst>
          </p:cNvPr>
          <p:cNvSpPr>
            <a:spLocks noGrp="1"/>
          </p:cNvSpPr>
          <p:nvPr>
            <p:ph type="sldNum" sz="quarter" idx="5"/>
          </p:nvPr>
        </p:nvSpPr>
        <p:spPr/>
        <p:txBody>
          <a:bodyPr/>
          <a:lstStyle/>
          <a:p>
            <a:fld id="{1233272A-AFEE-AC4C-86F9-38A8A700607C}" type="slidenum">
              <a:rPr lang="it-IT" smtClean="0"/>
              <a:pPr/>
              <a:t>76</a:t>
            </a:fld>
            <a:endParaRPr lang="it-IT"/>
          </a:p>
        </p:txBody>
      </p:sp>
    </p:spTree>
    <p:extLst>
      <p:ext uri="{BB962C8B-B14F-4D97-AF65-F5344CB8AC3E}">
        <p14:creationId xmlns:p14="http://schemas.microsoft.com/office/powerpoint/2010/main" val="1244573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38A3-EFF3-A3FD-7D86-D09534A1CEE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46E5ECB-E58E-B149-3E58-D7CD398B421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2FEFB1C-D175-981B-4A94-EE98F5AEC0E5}"/>
              </a:ext>
            </a:extLst>
          </p:cNvPr>
          <p:cNvSpPr>
            <a:spLocks noGrp="1"/>
          </p:cNvSpPr>
          <p:nvPr>
            <p:ph type="body" idx="1"/>
          </p:nvPr>
        </p:nvSpPr>
        <p:spPr/>
        <p:txBody>
          <a:bodyPr/>
          <a:lstStyle/>
          <a:p>
            <a:r>
              <a:rPr lang="it-IT" dirty="0"/>
              <a:t>Autonomia reale con veicolo carico</a:t>
            </a:r>
          </a:p>
          <a:p>
            <a:r>
              <a:rPr lang="it-IT" dirty="0"/>
              <a:t>Capienza batteria</a:t>
            </a:r>
          </a:p>
          <a:p>
            <a:r>
              <a:rPr lang="it-IT" dirty="0"/>
              <a:t>Consumo kWh/100 km</a:t>
            </a:r>
          </a:p>
          <a:p>
            <a:r>
              <a:rPr lang="it-IT" dirty="0"/>
              <a:t>OBC</a:t>
            </a:r>
          </a:p>
          <a:p>
            <a:r>
              <a:rPr lang="it-IT" dirty="0"/>
              <a:t>Tempi di ricarica (monofasico, trifasico, CC)</a:t>
            </a:r>
          </a:p>
          <a:p>
            <a:r>
              <a:rPr lang="it-IT" dirty="0"/>
              <a:t>Portata utile effettiva </a:t>
            </a:r>
          </a:p>
          <a:p>
            <a:r>
              <a:rPr lang="it-IT" dirty="0"/>
              <a:t>Volume di carico</a:t>
            </a:r>
          </a:p>
          <a:p>
            <a:r>
              <a:rPr lang="it-IT" dirty="0"/>
              <a:t>Affidabilità</a:t>
            </a:r>
          </a:p>
          <a:p>
            <a:r>
              <a:rPr lang="it-IT" dirty="0"/>
              <a:t>Manutenzione e assistenza post-vendita</a:t>
            </a:r>
          </a:p>
          <a:p>
            <a:r>
              <a:rPr lang="it-IT" dirty="0"/>
              <a:t>Valore residuo</a:t>
            </a:r>
          </a:p>
        </p:txBody>
      </p:sp>
      <p:sp>
        <p:nvSpPr>
          <p:cNvPr id="4" name="Segnaposto numero diapositiva 3">
            <a:extLst>
              <a:ext uri="{FF2B5EF4-FFF2-40B4-BE49-F238E27FC236}">
                <a16:creationId xmlns:a16="http://schemas.microsoft.com/office/drawing/2014/main" id="{B856E77E-DBFE-E172-F4B2-B3B9872C89D6}"/>
              </a:ext>
            </a:extLst>
          </p:cNvPr>
          <p:cNvSpPr>
            <a:spLocks noGrp="1"/>
          </p:cNvSpPr>
          <p:nvPr>
            <p:ph type="sldNum" sz="quarter" idx="5"/>
          </p:nvPr>
        </p:nvSpPr>
        <p:spPr/>
        <p:txBody>
          <a:bodyPr/>
          <a:lstStyle/>
          <a:p>
            <a:fld id="{1233272A-AFEE-AC4C-86F9-38A8A700607C}" type="slidenum">
              <a:rPr lang="it-IT" smtClean="0"/>
              <a:pPr/>
              <a:t>77</a:t>
            </a:fld>
            <a:endParaRPr lang="it-IT"/>
          </a:p>
        </p:txBody>
      </p:sp>
    </p:spTree>
    <p:extLst>
      <p:ext uri="{BB962C8B-B14F-4D97-AF65-F5344CB8AC3E}">
        <p14:creationId xmlns:p14="http://schemas.microsoft.com/office/powerpoint/2010/main" val="1866412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a:t>
            </a:r>
            <a:r>
              <a:rPr lang="it-IT" dirty="0" err="1"/>
              <a:t>eLCV</a:t>
            </a:r>
            <a:r>
              <a:rPr lang="it-IT" dirty="0"/>
              <a:t> è un mezzo progettato per il trasporto di merci, con un PTT fino a 3,5 tonnellate, alimentato esclusivamente da un motore elettrico e da una batteria ricaricabile</a:t>
            </a:r>
          </a:p>
          <a:p>
            <a:r>
              <a:rPr lang="it-IT" dirty="0"/>
              <a:t>Caratteristiche: i 5 zeri= no cambi di marcia, no vibrazioni, no emissioni, no odori, no rumori e meno manutenzione</a:t>
            </a:r>
          </a:p>
          <a:p>
            <a:r>
              <a:rPr lang="it-IT" dirty="0"/>
              <a:t>Batteria di trazione=serbatoio carburante</a:t>
            </a:r>
          </a:p>
          <a:p>
            <a:r>
              <a:rPr lang="it-IT" dirty="0"/>
              <a:t>Riduttore = ‘’cambio automatico’’</a:t>
            </a:r>
          </a:p>
          <a:p>
            <a:r>
              <a:rPr lang="it-IT" dirty="0"/>
              <a:t>Inverter = </a:t>
            </a:r>
            <a:r>
              <a:rPr lang="it-IT" b="0" i="0" dirty="0">
                <a:solidFill>
                  <a:srgbClr val="424242"/>
                </a:solidFill>
                <a:effectLst/>
                <a:latin typeface="Segoe Sans"/>
              </a:rPr>
              <a:t>regola anche la potenza, quando si preme l’acceleratore l’inverter invia energia al motore elettrico</a:t>
            </a:r>
            <a:endParaRPr lang="it-IT" b="0"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78</a:t>
            </a:fld>
            <a:endParaRPr lang="it-IT"/>
          </a:p>
        </p:txBody>
      </p:sp>
    </p:spTree>
    <p:extLst>
      <p:ext uri="{BB962C8B-B14F-4D97-AF65-F5344CB8AC3E}">
        <p14:creationId xmlns:p14="http://schemas.microsoft.com/office/powerpoint/2010/main" val="2540591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Lo standard CAFE è stato votato dal Parlamento europeo nel 2014. È stato applicato nel 2020.</a:t>
            </a:r>
          </a:p>
          <a:p>
            <a:r>
              <a:rPr lang="it-IT" dirty="0"/>
              <a:t>il primo livello di emissioni di C02 è stato fissato dal 2020 al 2024 a 147 g NEDC. L'equivalenza nella norma WLTP è di 185 g.</a:t>
            </a:r>
          </a:p>
          <a:p>
            <a:endParaRPr lang="it-IT" dirty="0"/>
          </a:p>
          <a:p>
            <a:r>
              <a:rPr lang="it-IT" dirty="0"/>
              <a:t>Dal 2025 al 2030, il livello di emissioni di CO2 è fissato a 153,9 g WLTP.</a:t>
            </a:r>
          </a:p>
          <a:p>
            <a:endParaRPr lang="it-IT" dirty="0"/>
          </a:p>
          <a:p>
            <a:r>
              <a:rPr lang="it-IT" dirty="0"/>
              <a:t>E dal 2030 al 2035, il livello di emissioni di CO2 è fissato a 49,5 g WLTP.</a:t>
            </a:r>
          </a:p>
          <a:p>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79</a:t>
            </a:fld>
            <a:endParaRPr lang="it-IT"/>
          </a:p>
        </p:txBody>
      </p:sp>
    </p:spTree>
    <p:extLst>
      <p:ext uri="{BB962C8B-B14F-4D97-AF65-F5344CB8AC3E}">
        <p14:creationId xmlns:p14="http://schemas.microsoft.com/office/powerpoint/2010/main" val="2291685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36A42-D4CB-FEC2-5680-0C0D105CB87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FEF0A90-8877-1609-D549-556A2A8C48C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F07A815-30F1-3585-9D75-8D1951B1847C}"/>
              </a:ext>
            </a:extLst>
          </p:cNvPr>
          <p:cNvSpPr>
            <a:spLocks noGrp="1"/>
          </p:cNvSpPr>
          <p:nvPr>
            <p:ph type="body" idx="1"/>
          </p:nvPr>
        </p:nvSpPr>
        <p:spPr/>
        <p:txBody>
          <a:bodyPr/>
          <a:lstStyle/>
          <a:p>
            <a:r>
              <a:rPr lang="it-IT" dirty="0"/>
              <a:t>la sempre maggiore tendenza all’urbanizzazione insieme alla necessità di avviare una drastica riduzione delle emissioni combinata con la proliferazione dell'e-commerce, stanno generando un aumento della domanda di veicoli commerciali fino a 35 q.li</a:t>
            </a:r>
          </a:p>
        </p:txBody>
      </p:sp>
      <p:sp>
        <p:nvSpPr>
          <p:cNvPr id="4" name="Segnaposto numero diapositiva 3">
            <a:extLst>
              <a:ext uri="{FF2B5EF4-FFF2-40B4-BE49-F238E27FC236}">
                <a16:creationId xmlns:a16="http://schemas.microsoft.com/office/drawing/2014/main" id="{7BADACB6-3770-A8B4-2E62-9E7FD6C883C5}"/>
              </a:ext>
            </a:extLst>
          </p:cNvPr>
          <p:cNvSpPr>
            <a:spLocks noGrp="1"/>
          </p:cNvSpPr>
          <p:nvPr>
            <p:ph type="sldNum" sz="quarter" idx="5"/>
          </p:nvPr>
        </p:nvSpPr>
        <p:spPr/>
        <p:txBody>
          <a:bodyPr/>
          <a:lstStyle/>
          <a:p>
            <a:fld id="{1233272A-AFEE-AC4C-86F9-38A8A700607C}" type="slidenum">
              <a:rPr lang="it-IT" smtClean="0"/>
              <a:pPr/>
              <a:t>80</a:t>
            </a:fld>
            <a:endParaRPr lang="it-IT"/>
          </a:p>
        </p:txBody>
      </p:sp>
    </p:spTree>
    <p:extLst>
      <p:ext uri="{BB962C8B-B14F-4D97-AF65-F5344CB8AC3E}">
        <p14:creationId xmlns:p14="http://schemas.microsoft.com/office/powerpoint/2010/main" val="2589152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r>
              <a:rPr lang="it-IT" sz="1200" u="none" strike="noStrike" dirty="0"/>
              <a:t>Soddisfare le aspettative dei clienti quando passano all'elettrico.</a:t>
            </a:r>
          </a:p>
          <a:p>
            <a:pPr rtl="0"/>
            <a:r>
              <a:rPr lang="it-IT" sz="1200" u="none" strike="noStrike" dirty="0"/>
              <a:t>Con un gamma allineata con le versioni termiche.</a:t>
            </a:r>
          </a:p>
          <a:p>
            <a:pPr rtl="0"/>
            <a:r>
              <a:rPr lang="it-IT" sz="1200" u="none" strike="noStrike" dirty="0"/>
              <a:t>Capacità, prestazioni e produttività migliori della categoria.</a:t>
            </a:r>
          </a:p>
          <a:p>
            <a:pPr rtl="0"/>
            <a:r>
              <a:rPr lang="it-IT" sz="1200" u="none" strike="noStrike" dirty="0" err="1"/>
              <a:t>Allestibile</a:t>
            </a:r>
            <a:r>
              <a:rPr lang="it-IT" sz="1200" u="none" strike="noStrike" dirty="0"/>
              <a:t> al 100%.</a:t>
            </a:r>
          </a:p>
          <a:p>
            <a:pPr rtl="0"/>
            <a:endParaRPr lang="it-IT" sz="1200" u="none" strike="noStrike" dirty="0"/>
          </a:p>
          <a:p>
            <a:pPr rtl="0"/>
            <a:r>
              <a:rPr lang="it-IT" sz="1200" u="none" strike="noStrike" dirty="0"/>
              <a:t>Tutto ciò di cui ha bisogno: autonomia, carico utile, </a:t>
            </a:r>
            <a:r>
              <a:rPr lang="it-IT" sz="1200" u="none" strike="noStrike" dirty="0" err="1"/>
              <a:t>allestibilità</a:t>
            </a:r>
            <a:r>
              <a:rPr lang="it-IT" sz="1200" u="none" strike="noStrike" dirty="0"/>
              <a:t>, capacità di traino, coppia, ricarica</a:t>
            </a:r>
            <a:endParaRPr lang="it-IT" dirty="0"/>
          </a:p>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3789427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D7FC0-737C-4DC5-4D78-5601D4E9316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0A323C5-399F-01E8-0F23-847273CDFEF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7692198-DE99-2C59-3E2F-97C2A1CEF1CE}"/>
              </a:ext>
            </a:extLst>
          </p:cNvPr>
          <p:cNvSpPr>
            <a:spLocks noGrp="1"/>
          </p:cNvSpPr>
          <p:nvPr>
            <p:ph type="body" idx="1"/>
          </p:nvPr>
        </p:nvSpPr>
        <p:spPr/>
        <p:txBody>
          <a:bodyPr/>
          <a:lstStyle/>
          <a:p>
            <a:pPr rtl="0"/>
            <a:r>
              <a:rPr lang="it-IT" baseline="0" dirty="0"/>
              <a:t>Per il cliente è fondamentale potere controllare l'autonomia del veicolo</a:t>
            </a:r>
            <a:r>
              <a:rPr lang="it-IT" sz="1200" u="none" strike="noStrike" baseline="0" dirty="0"/>
              <a:t>. Che si tratti di edilizia o di logistica dell’ultimo miglio, è il veicolo utilitario elettrico a doversi adattare al suo utilizzatore, e non viceversa.</a:t>
            </a:r>
          </a:p>
          <a:p>
            <a:pPr rtl="0"/>
            <a:r>
              <a:rPr lang="it-IT" sz="1200" u="none" strike="noStrike" baseline="0" dirty="0"/>
              <a:t>Il cliente del LCV elettrico viaggia meno di 200 km al giorno come abbiamo visto.</a:t>
            </a:r>
          </a:p>
          <a:p>
            <a:endParaRPr lang="en-US" baseline="0" dirty="0"/>
          </a:p>
          <a:p>
            <a:pPr rtl="0"/>
            <a:r>
              <a:rPr lang="it-IT" sz="1200" u="none" strike="noStrike" baseline="0" dirty="0"/>
              <a:t>Abbiamo una soluzione da proporre.</a:t>
            </a:r>
          </a:p>
          <a:p>
            <a:pPr rtl="0"/>
            <a:r>
              <a:rPr lang="it-IT" sz="1200" b="1" u="sng" strike="noStrike" baseline="0" dirty="0"/>
              <a:t>Chiedere perché nella tabella oltre alle autonomie che vanno oltre i 200 km compaiono ‘’</a:t>
            </a:r>
            <a:r>
              <a:rPr lang="it-IT" sz="1200" b="1" u="sng" strike="noStrike" baseline="0" dirty="0" err="1"/>
              <a:t>driving</a:t>
            </a:r>
            <a:r>
              <a:rPr lang="it-IT" sz="1200" b="1" u="sng" strike="noStrike" baseline="0" dirty="0"/>
              <a:t> mode’’ e ‘’e-</a:t>
            </a:r>
            <a:r>
              <a:rPr lang="it-IT" sz="1200" b="1" u="sng" strike="noStrike" baseline="0" dirty="0" err="1"/>
              <a:t>coasting</a:t>
            </a:r>
            <a:r>
              <a:rPr lang="it-IT" sz="1200" b="1" u="sng" strike="noStrike" baseline="0" dirty="0"/>
              <a:t>’’? </a:t>
            </a:r>
            <a:r>
              <a:rPr lang="it-IT" sz="1200" u="none" strike="noStrike" baseline="0" dirty="0"/>
              <a:t> </a:t>
            </a:r>
          </a:p>
          <a:p>
            <a:pPr rtl="0"/>
            <a:r>
              <a:rPr lang="it-IT" sz="1200" u="none" strike="noStrike" baseline="0" dirty="0"/>
              <a:t>perché concorrono all’ottimizzazione dei consumi </a:t>
            </a:r>
          </a:p>
          <a:p>
            <a:pPr rtl="0"/>
            <a:r>
              <a:rPr lang="it-IT" sz="1200" u="none" strike="noStrike" baseline="0" dirty="0"/>
              <a:t>avere il controllo dell'autonomia del veicolo</a:t>
            </a:r>
          </a:p>
          <a:p>
            <a:pPr rtl="0"/>
            <a:r>
              <a:rPr lang="it-IT" sz="1200" u="none" strike="noStrike" baseline="0" dirty="0"/>
              <a:t>= lavorare con tranquillità.. </a:t>
            </a:r>
          </a:p>
          <a:p>
            <a:pPr marL="171450" indent="-171450">
              <a:buFont typeface="Wingdings" panose="05000000000000000000" pitchFamily="2" charset="2"/>
              <a:buChar char="è"/>
            </a:pPr>
            <a:endParaRPr lang="en-US" baseline="0" dirty="0"/>
          </a:p>
          <a:p>
            <a:pPr marL="0" marR="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it-IT" sz="1200" u="none" strike="noStrike" dirty="0"/>
              <a:t>Dopo il motore, il sistema di gestione della temperatura della batteria e l’impianto di climatizzazione di un veicolo elettrico sono i maggiori consumatori di riserve energetiche.</a:t>
            </a:r>
          </a:p>
          <a:p>
            <a:pPr marL="0" marR="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endParaRPr lang="en-US" dirty="0"/>
          </a:p>
          <a:p>
            <a:pPr marL="0" marR="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it-IT" sz="1200" u="none" strike="noStrike" dirty="0"/>
              <a:t>Uno dei consigli utili per compensare la riduzione dell'autonomia è di preriscaldare l'abitacolo e la batteria quando la vettura è collegata alla rete elettrica. In questo modo l'energia arriva direttamente senza influenzare l'autonomia. Il </a:t>
            </a:r>
            <a:r>
              <a:rPr lang="it-IT" sz="1200" u="none" strike="noStrike" dirty="0" err="1"/>
              <a:t>precondizionamento</a:t>
            </a:r>
            <a:r>
              <a:rPr lang="it-IT" sz="1200" u="none" strike="noStrike" dirty="0"/>
              <a:t> della batteria riscalda il pacco a una temperatura di 20-30 gradi centigradi.</a:t>
            </a:r>
          </a:p>
          <a:p>
            <a:pPr marL="0" marR="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it-IT" sz="1200" u="none" strike="noStrike" dirty="0"/>
              <a:t>L'avvio del </a:t>
            </a:r>
            <a:r>
              <a:rPr lang="it-IT" sz="1200" u="none" strike="noStrike" dirty="0" err="1"/>
              <a:t>precondizionamento</a:t>
            </a:r>
            <a:r>
              <a:rPr lang="it-IT" sz="1200" u="none" strike="noStrike" dirty="0"/>
              <a:t> può essere fatto direttamente dal menu del veicolo, impostando un timer tramite l'App. </a:t>
            </a:r>
          </a:p>
          <a:p>
            <a:pPr marL="0" marR="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it-IT" sz="1200" u="none" strike="noStrike" dirty="0"/>
              <a:t>I veicoli dotati di una pompa di calore, che viene utilizzata sia per la gestione termica della batteria sia per il riscaldamento/raffreddamento dell'abitacolo, hanno un'efficacia notevolmente aumentata.</a:t>
            </a:r>
          </a:p>
          <a:p>
            <a:pPr marL="0" marR="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endParaRPr lang="en-US" sz="1200" kern="1200" dirty="0">
              <a:solidFill>
                <a:schemeClr val="tx1"/>
              </a:solidFill>
              <a:effectLst/>
            </a:endParaRPr>
          </a:p>
          <a:p>
            <a:pPr rtl="0"/>
            <a:r>
              <a:rPr lang="it-IT" sz="1200" u="none" strike="noStrike" dirty="0"/>
              <a:t>La coppia motrice contribuisce all'efficacia energetica dei veicoli elettrici: la disponibilità immediata di coppia riduce la necessità di aumentare la velocità del motore elettrico per ottenere una rapida accelerazione </a:t>
            </a:r>
            <a:r>
              <a:rPr lang="it-IT" sz="1200" u="none" strike="noStrike" dirty="0">
                <a:sym typeface="Wingdings" panose="05000000000000000000" pitchFamily="2" charset="2"/>
              </a:rPr>
              <a:t></a:t>
            </a:r>
            <a:r>
              <a:rPr lang="it-IT" sz="1200" u="none" strike="noStrike" dirty="0"/>
              <a:t>risparmio di energia.</a:t>
            </a:r>
          </a:p>
          <a:p>
            <a:pPr rtl="0"/>
            <a:r>
              <a:rPr lang="it-IT" sz="1200" u="none" strike="noStrike" dirty="0"/>
              <a:t>I veicoli commerciali elettrici offrono accelerazione e coppia immediata, caratteristiche</a:t>
            </a:r>
            <a:r>
              <a:rPr lang="it-IT" sz="1200" u="none" strike="noStrike" baseline="0" dirty="0"/>
              <a:t> funzionali quando si opera in</a:t>
            </a:r>
            <a:r>
              <a:rPr lang="it-IT" sz="1200" u="none" strike="noStrike" dirty="0"/>
              <a:t> ambienti urbani. </a:t>
            </a:r>
          </a:p>
          <a:p>
            <a:pPr rtl="0"/>
            <a:r>
              <a:rPr lang="it-IT" sz="1200" u="none" strike="noStrike" dirty="0"/>
              <a:t>Inoltre, un alto valore di coppia è essenziale per muovere carichi pesanti e affrontare salite.</a:t>
            </a:r>
            <a:endParaRPr lang="it-IT" dirty="0"/>
          </a:p>
          <a:p>
            <a:pPr marL="0" marR="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endParaRPr lang="it-IT" sz="1200" kern="1200" dirty="0">
              <a:solidFill>
                <a:schemeClr val="tx1"/>
              </a:solidFill>
              <a:effectLst/>
            </a:endParaRPr>
          </a:p>
          <a:p>
            <a:pPr marL="0" marR="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endParaRPr lang="en-US" dirty="0"/>
          </a:p>
          <a:p>
            <a:pPr marL="0" indent="0">
              <a:buFont typeface="Wingdings" panose="05000000000000000000" pitchFamily="2" charset="2"/>
              <a:buNone/>
            </a:pPr>
            <a:endParaRPr lang="it-IT" baseline="0" dirty="0"/>
          </a:p>
        </p:txBody>
      </p:sp>
      <p:sp>
        <p:nvSpPr>
          <p:cNvPr id="4" name="Segnaposto numero diapositiva 3">
            <a:extLst>
              <a:ext uri="{FF2B5EF4-FFF2-40B4-BE49-F238E27FC236}">
                <a16:creationId xmlns:a16="http://schemas.microsoft.com/office/drawing/2014/main" id="{68D82ECC-6F1C-7EE8-FB8E-677FBD0FD72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2398425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indent="-342900" rtl="0">
              <a:lnSpc>
                <a:spcPct val="100000"/>
              </a:lnSpc>
              <a:spcBef>
                <a:spcPct val="0"/>
              </a:spcBef>
              <a:spcAft>
                <a:spcPts val="1200"/>
              </a:spcAft>
              <a:buFont typeface="+mj-lt"/>
              <a:buAutoNum type="arabicPeriod"/>
            </a:pPr>
            <a:r>
              <a:rPr lang="it-IT" sz="1100" u="none" strike="noStrike" dirty="0"/>
              <a:t>Per i veicoli commerciali elettrici, il carico influisce su percentuali molto simili a quelle dei furgoni DIESEL che generalmente, con un carico pari al 75% del carico utile, consumano il 20% in più di combustibile rispetto al veicolo scarico.</a:t>
            </a:r>
          </a:p>
          <a:p>
            <a:pPr marL="342900" indent="-342900" rtl="0">
              <a:lnSpc>
                <a:spcPct val="100000"/>
              </a:lnSpc>
              <a:spcBef>
                <a:spcPct val="0"/>
              </a:spcBef>
              <a:spcAft>
                <a:spcPts val="1200"/>
              </a:spcAft>
              <a:buFont typeface="+mj-lt"/>
              <a:buAutoNum type="arabicPeriod"/>
            </a:pPr>
            <a:r>
              <a:rPr lang="it-IT" sz="1100" u="none" strike="noStrike" dirty="0"/>
              <a:t>Il freddo e il calore influenzano le prestazioni della batteria, sia in termini di autonomia che di efficacia della rigenerazione durante la frenata. Secondo alcuni studi in un ciclo misto in condizioni invernali, le temperature più fredde hanno un impatto maggiore. La diminuzione di autonomia può raggiungere fino al 30% rispetto a quella indicata dal WLTP. A temperature ottimali (20/25°C), in un intervallo di velocità tra 30 e 50 km/h possiamo avere prestazioni migliori e un aumento dell'autonomia rispetto al valore WLTP di circa 10%.</a:t>
            </a:r>
          </a:p>
          <a:p>
            <a:pPr marL="342900" indent="-342900" rtl="0">
              <a:lnSpc>
                <a:spcPct val="100000"/>
              </a:lnSpc>
              <a:spcBef>
                <a:spcPct val="0"/>
              </a:spcBef>
              <a:spcAft>
                <a:spcPts val="1200"/>
              </a:spcAft>
              <a:buFont typeface="+mj-lt"/>
              <a:buAutoNum type="arabicPeriod"/>
            </a:pPr>
            <a:r>
              <a:rPr lang="it-IT" sz="1100" u="none" strike="noStrike" dirty="0"/>
              <a:t>In generale, i furgoni elettrici hanno la massima efficacia su percorsi urbani a velocità media. Una parte del consumo energetico viene recuperata con la rigenerazione della frenata.</a:t>
            </a:r>
          </a:p>
          <a:p>
            <a:pPr>
              <a:lnSpc>
                <a:spcPts val="4000"/>
              </a:lnSpc>
              <a:spcBef>
                <a:spcPct val="0"/>
              </a:spcBef>
            </a:pPr>
            <a:endParaRPr lang="it-IT" sz="1050" dirty="0"/>
          </a:p>
          <a:p>
            <a:pPr marL="0" indent="0" rtl="0">
              <a:lnSpc>
                <a:spcPct val="100000"/>
              </a:lnSpc>
              <a:spcBef>
                <a:spcPct val="0"/>
              </a:spcBef>
              <a:spcAft>
                <a:spcPts val="1200"/>
              </a:spcAft>
              <a:buFont typeface="+mj-lt"/>
              <a:buNone/>
            </a:pPr>
            <a:r>
              <a:rPr lang="it-IT" sz="1600" u="none" strike="noStrike" dirty="0"/>
              <a:t>La maggior parte dei fattori variabili che influenzano l'autonomia effettiva di un BEV veicolo commerciale sono gli stessi che influenzano anche le versioni ICE: </a:t>
            </a:r>
          </a:p>
          <a:p>
            <a:pPr marL="800100" lvl="1" indent="-342900" rtl="0">
              <a:lnSpc>
                <a:spcPct val="100000"/>
              </a:lnSpc>
              <a:spcBef>
                <a:spcPct val="0"/>
              </a:spcBef>
              <a:spcAft>
                <a:spcPts val="1200"/>
              </a:spcAft>
              <a:buFont typeface="Arial" panose="020B0604020202020204" pitchFamily="34" charset="0"/>
              <a:buChar char="•"/>
            </a:pPr>
            <a:r>
              <a:rPr lang="it-IT" sz="1600" u="none" strike="noStrike" dirty="0"/>
              <a:t>tipo di guida </a:t>
            </a:r>
          </a:p>
          <a:p>
            <a:pPr marL="800100" lvl="1" indent="-342900" rtl="0">
              <a:lnSpc>
                <a:spcPct val="100000"/>
              </a:lnSpc>
              <a:spcBef>
                <a:spcPct val="0"/>
              </a:spcBef>
              <a:spcAft>
                <a:spcPts val="1200"/>
              </a:spcAft>
              <a:buFont typeface="Arial" panose="020B0604020202020204" pitchFamily="34" charset="0"/>
              <a:buChar char="•"/>
            </a:pPr>
            <a:r>
              <a:rPr lang="it-IT" sz="1600" u="none" strike="noStrike" dirty="0"/>
              <a:t>carico utile </a:t>
            </a:r>
          </a:p>
          <a:p>
            <a:pPr marL="800100" lvl="1" indent="-342900" rtl="0">
              <a:lnSpc>
                <a:spcPct val="100000"/>
              </a:lnSpc>
              <a:spcBef>
                <a:spcPct val="0"/>
              </a:spcBef>
              <a:spcAft>
                <a:spcPts val="1200"/>
              </a:spcAft>
              <a:buFont typeface="Arial" panose="020B0604020202020204" pitchFamily="34" charset="0"/>
              <a:buChar char="•"/>
            </a:pPr>
            <a:r>
              <a:rPr lang="it-IT" sz="1600" u="none" strike="noStrike" dirty="0"/>
              <a:t>tipo di percorso </a:t>
            </a:r>
          </a:p>
          <a:p>
            <a:pPr marL="800100" lvl="1" indent="-342900" rtl="0">
              <a:lnSpc>
                <a:spcPct val="100000"/>
              </a:lnSpc>
              <a:spcBef>
                <a:spcPct val="0"/>
              </a:spcBef>
              <a:spcAft>
                <a:spcPts val="1200"/>
              </a:spcAft>
              <a:buFont typeface="Arial" panose="020B0604020202020204" pitchFamily="34" charset="0"/>
              <a:buChar char="•"/>
            </a:pPr>
            <a:r>
              <a:rPr lang="it-IT" sz="1600" u="none" strike="noStrike" dirty="0"/>
              <a:t>temperatura</a:t>
            </a:r>
          </a:p>
          <a:p>
            <a:pPr marL="800100" lvl="1" indent="-342900" rtl="0">
              <a:lnSpc>
                <a:spcPct val="100000"/>
              </a:lnSpc>
              <a:spcBef>
                <a:spcPct val="0"/>
              </a:spcBef>
              <a:spcAft>
                <a:spcPts val="1200"/>
              </a:spcAft>
              <a:buFont typeface="Arial" panose="020B0604020202020204" pitchFamily="34" charset="0"/>
              <a:buChar char="•"/>
            </a:pPr>
            <a:r>
              <a:rPr lang="it-IT" sz="1600" u="none" strike="noStrike" dirty="0"/>
              <a:t>climatizzatore</a:t>
            </a:r>
            <a:endParaRPr lang="it-IT" sz="1100" dirty="0"/>
          </a:p>
          <a:p>
            <a:pPr>
              <a:lnSpc>
                <a:spcPts val="4000"/>
              </a:lnSpc>
              <a:spcBef>
                <a:spcPct val="0"/>
              </a:spcBef>
            </a:pPr>
            <a:endParaRPr lang="it-IT" sz="1050" dirty="0"/>
          </a:p>
          <a:p>
            <a:pPr marL="0" marR="0" lvl="0" indent="0" algn="l" defTabSz="914400" rtl="0" eaLnBrk="1" fontAlgn="auto" latinLnBrk="0" hangingPunct="1">
              <a:lnSpc>
                <a:spcPct val="100000"/>
              </a:lnSpc>
              <a:spcBef>
                <a:spcPct val="0"/>
              </a:spcBef>
              <a:spcAft>
                <a:spcPct val="0"/>
              </a:spcAft>
              <a:buClrTx/>
              <a:buSzTx/>
              <a:buFontTx/>
              <a:buNone/>
              <a:defRPr/>
            </a:pPr>
            <a:endParaRPr lang="it-IT" baseline="0"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2264939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EA5FA-E089-C7B6-359F-4CC58B59C44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F40FF71-1D35-00C0-72BF-8946D8104CA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1CFB3B4-C1E1-1C48-4B29-D08A5D022AE7}"/>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it-IT" sz="1200" u="none" strike="noStrike" dirty="0"/>
              <a:t>I passeggeri e il carico influenzano il consumo di un veicolo commerciale elettrico, ma a differenza di un veicolo ICE, il sistema di recupero dell'energia di frenata di un EV e l'e-</a:t>
            </a:r>
            <a:r>
              <a:rPr lang="it-IT" sz="1200" u="none" strike="noStrike" dirty="0" err="1"/>
              <a:t>coasting</a:t>
            </a:r>
            <a:r>
              <a:rPr lang="it-IT" sz="1200" u="none" strike="noStrike" dirty="0"/>
              <a:t> aiutano a recuperare una parte dell'energia. Il peso del carico utile e/o dei passeggeri aumenta la massa e l'impulso del veicolo, aumentando la quantità di energia recuperata nella batteria durante la marcia a vuoto e la frenata.</a:t>
            </a:r>
          </a:p>
          <a:p>
            <a:pPr marL="0" marR="0" indent="0" algn="l" defTabSz="914400" rtl="0" eaLnBrk="1" fontAlgn="auto" latinLnBrk="0" hangingPunct="1">
              <a:lnSpc>
                <a:spcPct val="100000"/>
              </a:lnSpc>
              <a:spcBef>
                <a:spcPct val="0"/>
              </a:spcBef>
              <a:spcAft>
                <a:spcPct val="0"/>
              </a:spcAft>
              <a:buClrTx/>
              <a:buSzTx/>
              <a:buFontTx/>
              <a:buNone/>
              <a:defRPr/>
            </a:pPr>
            <a:endParaRPr lang="it-IT" dirty="0">
              <a:solidFill>
                <a:srgbClr val="000000"/>
              </a:solidFill>
            </a:endParaRPr>
          </a:p>
          <a:p>
            <a:pPr rtl="0"/>
            <a:r>
              <a:rPr lang="it-IT" sz="1200" u="none" strike="noStrike" dirty="0"/>
              <a:t>FRONT DRIVE vs REAR DRIVE aumenta il livello di rigenerazione della batteria durante la frenata, grazie alla maggiore aderenza dovuta al trasferimento di carico durante la frenata.</a:t>
            </a:r>
            <a:endParaRPr lang="it-IT" dirty="0"/>
          </a:p>
          <a:p>
            <a:endParaRPr lang="it-IT" dirty="0"/>
          </a:p>
        </p:txBody>
      </p:sp>
      <p:sp>
        <p:nvSpPr>
          <p:cNvPr id="4" name="Segnaposto numero diapositiva 3">
            <a:extLst>
              <a:ext uri="{FF2B5EF4-FFF2-40B4-BE49-F238E27FC236}">
                <a16:creationId xmlns:a16="http://schemas.microsoft.com/office/drawing/2014/main" id="{19327323-DFBC-C5CE-E84F-D8E18D8C207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23460134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it-IT" sz="1200" u="none" strike="noStrike" dirty="0"/>
              <a:t>Grazie alle caratteristiche tecniche, il cliente ha una vasta gamma di scelte in termini di Volume, Payload e </a:t>
            </a:r>
            <a:r>
              <a:rPr lang="it-IT" sz="1200" u="none" strike="noStrike" dirty="0" err="1"/>
              <a:t>Towing</a:t>
            </a:r>
            <a:r>
              <a:rPr lang="it-IT" sz="1200" u="none" strike="noStrike" dirty="0"/>
              <a:t>, quindi con i nostri veicoli possiamo adattare ogni missione!</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335835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Fiat Ducato Minibus "Top Trim 16+1"</a:t>
            </a:r>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20</a:t>
            </a:fld>
            <a:endParaRPr lang="it-IT"/>
          </a:p>
        </p:txBody>
      </p:sp>
    </p:spTree>
    <p:extLst>
      <p:ext uri="{BB962C8B-B14F-4D97-AF65-F5344CB8AC3E}">
        <p14:creationId xmlns:p14="http://schemas.microsoft.com/office/powerpoint/2010/main" val="1412919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r>
              <a:rPr lang="it-IT" sz="1200" u="none" strike="noStrike" dirty="0"/>
              <a:t>1. Quali conversioni possono essere effettuate su veicoli commerciali elettrici? </a:t>
            </a:r>
          </a:p>
          <a:p>
            <a:pPr marL="0" indent="0" rtl="0">
              <a:buFont typeface="+mj-lt"/>
              <a:buNone/>
            </a:pPr>
            <a:r>
              <a:rPr lang="it-IT" sz="1200" u="none" strike="noStrike" dirty="0"/>
              <a:t>Risposta: sono esattamente gli stessi che abbiamo fatto finora su veicoli commerciali ICE! </a:t>
            </a:r>
          </a:p>
          <a:p>
            <a:pPr marL="0" indent="0">
              <a:buFont typeface="+mj-lt"/>
              <a:buNone/>
            </a:pPr>
            <a:endParaRPr lang="en-US" dirty="0"/>
          </a:p>
          <a:p>
            <a:pPr marL="0" indent="0" rtl="0">
              <a:buFont typeface="+mj-lt"/>
              <a:buNone/>
            </a:pPr>
            <a:r>
              <a:rPr lang="it-IT" sz="1200" u="none" strike="noStrike" dirty="0"/>
              <a:t>2. ...e con il power take-off? </a:t>
            </a:r>
          </a:p>
          <a:p>
            <a:pPr marL="0" indent="0" rtl="0">
              <a:buFont typeface="+mj-lt"/>
              <a:buNone/>
            </a:pPr>
            <a:r>
              <a:rPr lang="it-IT" sz="1200" u="none" strike="noStrike" dirty="0"/>
              <a:t>Risposta: Nessun problema riguardo l'impossibilità di utilizzare i classici prese di forza utilizzati fino ad ora per i veicoli commerciali leggeri ICE: presa di forza elettromagnetica o presa di forza della scatola del cambio per veicoli equipaggiati con motore a combustione interna.</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1896216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r>
              <a:rPr lang="it-IT" sz="1200" u="none" strike="noStrike" dirty="0"/>
              <a:t>Il Power take-off fornisce l'energia necessaria per utilizzare una vasta gamma di attrezzature, come i sistemi di refrigerazione, o altri dispositivi.</a:t>
            </a:r>
          </a:p>
          <a:p>
            <a:pPr algn="l" rtl="0"/>
            <a:endParaRPr lang="en-US" dirty="0">
              <a:solidFill>
                <a:srgbClr val="1F1F1F"/>
              </a:solidFill>
              <a:effectLst/>
              <a:latin typeface="Encode Sans" pitchFamily="2" charset="77"/>
            </a:endParaRPr>
          </a:p>
          <a:p>
            <a:pPr algn="l" rtl="0"/>
            <a:r>
              <a:rPr lang="it-IT" sz="1200" u="none" strike="noStrike" dirty="0">
                <a:solidFill>
                  <a:srgbClr val="1F1F1F"/>
                </a:solidFill>
                <a:latin typeface="Encode Sans" pitchFamily="2" charset="77"/>
              </a:rPr>
              <a:t>L'</a:t>
            </a:r>
            <a:r>
              <a:rPr lang="it-IT" sz="1200" u="none" strike="noStrike" dirty="0" err="1">
                <a:solidFill>
                  <a:srgbClr val="1F1F1F"/>
                </a:solidFill>
                <a:latin typeface="Encode Sans" pitchFamily="2" charset="77"/>
              </a:rPr>
              <a:t>ePTO</a:t>
            </a:r>
            <a:r>
              <a:rPr lang="it-IT" sz="1200" u="none" strike="noStrike" dirty="0">
                <a:solidFill>
                  <a:srgbClr val="1F1F1F"/>
                </a:solidFill>
                <a:latin typeface="Encode Sans" pitchFamily="2" charset="77"/>
              </a:rPr>
              <a:t> ha quindi un ruolo importante nella conversione dei LCV elettrici: </a:t>
            </a:r>
          </a:p>
          <a:p>
            <a:pPr marL="171450" indent="-171450" algn="l" rtl="0">
              <a:buFont typeface="Arial" panose="020B0604020202020204" pitchFamily="34" charset="0"/>
              <a:buChar char="•"/>
            </a:pPr>
            <a:r>
              <a:rPr lang="it-IT" sz="1200" u="none" strike="noStrike" dirty="0">
                <a:solidFill>
                  <a:srgbClr val="1F1F1F"/>
                </a:solidFill>
                <a:latin typeface="Encode Sans" pitchFamily="2" charset="77"/>
              </a:rPr>
              <a:t>evita l'uso di batterie ricaricabili per alimentare dispositivi che operano parti della conversione</a:t>
            </a:r>
          </a:p>
          <a:p>
            <a:pPr marL="171450" indent="-171450" algn="l" rtl="0">
              <a:buFont typeface="Arial" panose="020B0604020202020204" pitchFamily="34" charset="0"/>
              <a:buChar char="•"/>
            </a:pPr>
            <a:r>
              <a:rPr lang="it-IT" sz="1200" u="none" strike="noStrike" dirty="0">
                <a:solidFill>
                  <a:srgbClr val="1F1F1F"/>
                </a:solidFill>
                <a:latin typeface="Encode Sans" pitchFamily="2" charset="77"/>
              </a:rPr>
              <a:t>permette ai culturisti di equipaggiare i veicoli elettrici con una serie di attrezzature e dispositivi in grado di garantire il funzionamento ottimale del setup.</a:t>
            </a:r>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2579610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rtl="0">
              <a:buFontTx/>
              <a:buNone/>
            </a:pPr>
            <a:r>
              <a:rPr lang="it-IT" sz="1200" u="none" strike="noStrike" dirty="0"/>
              <a:t>Bassa tensione 12V 2.5 kW per un sollevatore posteriore. </a:t>
            </a:r>
          </a:p>
          <a:p>
            <a:pPr marL="0" indent="0" rtl="0">
              <a:buFontTx/>
              <a:buNone/>
            </a:pPr>
            <a:r>
              <a:rPr lang="it-IT" sz="1200" u="none" strike="noStrike" dirty="0"/>
              <a:t>Alta tensione 400V per un'unità di refrigerazione. </a:t>
            </a:r>
          </a:p>
          <a:p>
            <a:pPr marL="0" indent="0" rtl="0">
              <a:buFontTx/>
              <a:buNone/>
            </a:pPr>
            <a:r>
              <a:rPr lang="it-IT" sz="1200" u="none" strike="noStrike" dirty="0"/>
              <a:t>Calcolo preciso della portata residua (sia all'avvio del veicolo che durante la marcia), basato sul consumo di energia.</a:t>
            </a:r>
            <a:endParaRPr lang="it-IT" dirty="0">
              <a:solidFill>
                <a:srgbClr val="616161"/>
              </a:solidFill>
            </a:endParaRPr>
          </a:p>
          <a:p>
            <a:pPr marL="0" indent="0">
              <a:buFontTx/>
              <a:buNone/>
            </a:pPr>
            <a:endParaRPr lang="it-IT" dirty="0">
              <a:solidFill>
                <a:srgbClr val="616161"/>
              </a:solidFill>
            </a:endParaRPr>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1471652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r>
              <a:rPr lang="it-IT" sz="1200" u="none" strike="noStrike" dirty="0"/>
              <a:t>Ci sono diversi tipi di stazioni di ricarica che hanno diverse caratteristiche e capacità. Ogni tipo corrisponde a una velocità di ricarica.</a:t>
            </a:r>
          </a:p>
          <a:p>
            <a:pPr marL="171450" indent="-171450" rtl="0">
              <a:buFont typeface="Arial" panose="020B0604020202020204" pitchFamily="34" charset="0"/>
              <a:buChar char="•"/>
            </a:pPr>
            <a:r>
              <a:rPr lang="it-IT" sz="1200" u="none" strike="noStrike" dirty="0"/>
              <a:t>Ricarica lenta: utilizza una Power fino a 7.4 kW ed è adatta per la ricarica dei veicoli per periodi di tempo prolungati</a:t>
            </a:r>
          </a:p>
          <a:p>
            <a:pPr marL="171450" indent="-171450" rtl="0">
              <a:buFont typeface="Arial" panose="020B0604020202020204" pitchFamily="34" charset="0"/>
              <a:buChar char="•"/>
            </a:pPr>
            <a:r>
              <a:rPr lang="it-IT" sz="1200" u="none" strike="noStrike" dirty="0"/>
              <a:t>Ricarica rapida: utilizza Power fino a 22 kW. Queste stazioni sono ideali per una ricarica più veloce rispetto alla ricarica lenta.</a:t>
            </a:r>
          </a:p>
          <a:p>
            <a:pPr marL="171450" indent="-171450" rtl="0">
              <a:buFont typeface="Arial" panose="020B0604020202020204" pitchFamily="34" charset="0"/>
              <a:buChar char="•"/>
            </a:pPr>
            <a:r>
              <a:rPr lang="it-IT" sz="1200" u="none" strike="noStrike" dirty="0"/>
              <a:t>Ricarica rapida: utilizza Power fino a 100 kW, adatta per una ricarica veloce.</a:t>
            </a:r>
          </a:p>
          <a:p>
            <a:pPr marL="171450" indent="-171450" rtl="0">
              <a:buFont typeface="Arial" panose="020B0604020202020204" pitchFamily="34" charset="0"/>
              <a:buChar char="•"/>
            </a:pPr>
            <a:r>
              <a:rPr lang="it-IT" sz="1200" u="none" strike="noStrike" dirty="0">
                <a:solidFill>
                  <a:srgbClr val="1F1F1F"/>
                </a:solidFill>
                <a:latin typeface="Encode Sans" pitchFamily="2" charset="77"/>
              </a:rPr>
              <a:t>Ricarica super-veloce: utilizza Power fino a 150 kW, ideale per una ricarica ancora più veloce</a:t>
            </a:r>
            <a:endParaRPr lang="it-IT" sz="1200" kern="1200" dirty="0">
              <a:solidFill>
                <a:schemeClr val="tx1"/>
              </a:solidFill>
              <a:effectLst/>
            </a:endParaRPr>
          </a:p>
          <a:p>
            <a:pPr marL="171450" indent="-171450" rtl="0">
              <a:buFont typeface="Arial" panose="020B0604020202020204" pitchFamily="34" charset="0"/>
              <a:buChar char="•"/>
            </a:pPr>
            <a:r>
              <a:rPr lang="it-IT" sz="1200" u="none" strike="noStrike" dirty="0"/>
              <a:t>Ricarica ultra-veloce: utilizza Power superiore a 150 kW ed è ideale per la ricarica durante il viaggio o in luoghi ad alto traffico.</a:t>
            </a:r>
            <a:endParaRPr lang="it-IT" sz="1200" kern="1200" dirty="0">
              <a:solidFill>
                <a:schemeClr val="tx1"/>
              </a:solidFill>
              <a:effectLst/>
            </a:endParaRPr>
          </a:p>
          <a:p>
            <a:pPr marL="171450" indent="-171450">
              <a:buFont typeface="Arial" panose="020B0604020202020204" pitchFamily="34" charset="0"/>
              <a:buChar char="•"/>
            </a:pPr>
            <a:endParaRPr lang="it-IT" sz="1200" kern="1200" dirty="0">
              <a:solidFill>
                <a:schemeClr val="tx1"/>
              </a:solidFill>
              <a:effectLst/>
            </a:endParaRPr>
          </a:p>
          <a:p>
            <a:endParaRPr lang="it-IT"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2943116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r>
              <a:rPr lang="it-IT" sz="1200" u="none" strike="noStrike" dirty="0"/>
              <a:t>Per ottenere il massimo in termini di efficacia e produttività per un veicolo/flotta, è necessario conoscere le specifiche tecniche del modello di LCV elettrico: l'OBC, la dimensione della batteria e il tempo necessario per raggiungere l'80% della carica della batteria.</a:t>
            </a:r>
          </a:p>
          <a:p>
            <a:endParaRPr lang="en-US" sz="1200" kern="1200" dirty="0">
              <a:solidFill>
                <a:schemeClr val="tx1"/>
              </a:solidFill>
              <a:effectLst/>
            </a:endParaRPr>
          </a:p>
          <a:p>
            <a:pPr marL="171450" indent="-171450" rtl="0">
              <a:buFont typeface="Arial" panose="020B0604020202020204" pitchFamily="34" charset="0"/>
              <a:buChar char="•"/>
            </a:pPr>
            <a:r>
              <a:rPr lang="it-IT" sz="1200" u="none" strike="noStrike" dirty="0">
                <a:solidFill>
                  <a:srgbClr val="1F1F1F"/>
                </a:solidFill>
                <a:latin typeface="Encode Sans" pitchFamily="2" charset="77"/>
              </a:rPr>
              <a:t>L'OBC converte la corrente alternata in corrente continua (DC) e definisce la velocità di ricarica massima del veicolo. Se si utilizza una stazione AC, l'OBC potrebbe far sì che il veicolo si carichi più lentamente rispetto all'effettiva potenza di uscita del caricabatterie</a:t>
            </a:r>
            <a:endParaRPr lang="en-US" sz="1200" kern="1200" dirty="0">
              <a:solidFill>
                <a:schemeClr val="tx1"/>
              </a:solidFill>
              <a:effectLst/>
            </a:endParaRPr>
          </a:p>
          <a:p>
            <a:pPr marL="171450" indent="-171450" rtl="0">
              <a:buFont typeface="Arial" panose="020B0604020202020204" pitchFamily="34" charset="0"/>
              <a:buChar char="•"/>
            </a:pPr>
            <a:r>
              <a:rPr lang="it-IT" sz="1200" u="none" strike="noStrike" dirty="0">
                <a:solidFill>
                  <a:srgbClr val="1F1F1F"/>
                </a:solidFill>
                <a:latin typeface="Encode Sans" pitchFamily="2" charset="77"/>
              </a:rPr>
              <a:t>A meno che il furgone non venga caricato durante la notte, non c'è bisogno di caricarlo al 100%. Le batterie sono progettate per caricarsi rapidamente dal 20% all'80%. Una volta raggiunto l'80%, la velocità di ricarica rallenta per proteggere la batteria. Sapere il tempo medio necessario per raggiungere l'80% aiuta a ottimizzare i tempi di ricarica.</a:t>
            </a:r>
            <a:endParaRPr lang="en-US" sz="1200" kern="1200" dirty="0">
              <a:solidFill>
                <a:schemeClr val="tx1"/>
              </a:solidFill>
              <a:effectLst/>
            </a:endParaRPr>
          </a:p>
          <a:p>
            <a:pPr marL="171450" indent="-171450">
              <a:buFont typeface="Arial" panose="020B0604020202020204" pitchFamily="34" charset="0"/>
              <a:buChar char="•"/>
            </a:pPr>
            <a:endParaRPr lang="it-IT" sz="1200" kern="1200" dirty="0">
              <a:solidFill>
                <a:schemeClr val="tx1"/>
              </a:solidFill>
              <a:effectLst/>
            </a:endParaRPr>
          </a:p>
          <a:p>
            <a:pPr marL="171450" indent="-171450">
              <a:buFont typeface="Arial" panose="020B0604020202020204" pitchFamily="34" charset="0"/>
              <a:buChar char="•"/>
            </a:pPr>
            <a:endParaRPr lang="it-IT"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4953F-61BE-4960-8030-42E0ACA30937}" type="slidenum">
              <a:rPr kumimoji="0" lang="fr-FR" sz="1200" b="0" i="0" u="none" strike="noStrike" kern="1200" cap="none" spc="0" normalizeH="0" baseline="0" noProof="0" smtClean="0">
                <a:ln>
                  <a:noFill/>
                </a:ln>
                <a:solidFill>
                  <a:prstClr val="black"/>
                </a:solidFill>
                <a:effectLst/>
                <a:uLnTx/>
                <a:uFillTx/>
                <a:latin typeface="Encode Sans" pitchFamily="2" charset="77"/>
                <a:cs typeface="Arial"/>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fr-FR" sz="1200" b="0" i="0" u="none" strike="noStrike" kern="1200" cap="none" spc="0" normalizeH="0" baseline="0" noProof="0" dirty="0">
              <a:ln>
                <a:noFill/>
              </a:ln>
              <a:solidFill>
                <a:prstClr val="black"/>
              </a:solidFill>
              <a:effectLst/>
              <a:uLnTx/>
              <a:uFillTx/>
              <a:latin typeface="Encode Sans" pitchFamily="2" charset="77"/>
              <a:cs typeface="Arial"/>
            </a:endParaRPr>
          </a:p>
        </p:txBody>
      </p:sp>
    </p:spTree>
    <p:extLst>
      <p:ext uri="{BB962C8B-B14F-4D97-AF65-F5344CB8AC3E}">
        <p14:creationId xmlns:p14="http://schemas.microsoft.com/office/powerpoint/2010/main" val="3402845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09D9C-A26A-528C-FAA8-616D136505C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652AFA6-B3FC-B121-179C-0F7C979AD9D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E5ECCC9-9F91-3900-D960-3DBB82FA731A}"/>
              </a:ext>
            </a:extLst>
          </p:cNvPr>
          <p:cNvSpPr>
            <a:spLocks noGrp="1"/>
          </p:cNvSpPr>
          <p:nvPr>
            <p:ph type="body" idx="1"/>
          </p:nvPr>
        </p:nvSpPr>
        <p:spPr/>
        <p:txBody>
          <a:bodyPr/>
          <a:lstStyle/>
          <a:p>
            <a:r>
              <a:rPr lang="it-IT" dirty="0"/>
              <a:t>Autonomia reale con veicolo carico</a:t>
            </a:r>
          </a:p>
          <a:p>
            <a:r>
              <a:rPr lang="it-IT" dirty="0"/>
              <a:t>Capienza batteria</a:t>
            </a:r>
          </a:p>
          <a:p>
            <a:r>
              <a:rPr lang="it-IT" dirty="0"/>
              <a:t>Consumo kWh/100 km</a:t>
            </a:r>
          </a:p>
          <a:p>
            <a:r>
              <a:rPr lang="it-IT" dirty="0"/>
              <a:t>OBC</a:t>
            </a:r>
          </a:p>
          <a:p>
            <a:r>
              <a:rPr lang="it-IT" dirty="0"/>
              <a:t>Tempi di ricarica (monofasico, trifasico, CC)</a:t>
            </a:r>
          </a:p>
          <a:p>
            <a:r>
              <a:rPr lang="it-IT" dirty="0"/>
              <a:t>Portata utile effettiva </a:t>
            </a:r>
          </a:p>
          <a:p>
            <a:r>
              <a:rPr lang="it-IT" dirty="0"/>
              <a:t>Volume di carico</a:t>
            </a:r>
          </a:p>
          <a:p>
            <a:r>
              <a:rPr lang="it-IT" dirty="0"/>
              <a:t>Affidabilità</a:t>
            </a:r>
          </a:p>
          <a:p>
            <a:r>
              <a:rPr lang="it-IT" dirty="0"/>
              <a:t>Manutenzione e assistenza post-vendita</a:t>
            </a:r>
          </a:p>
          <a:p>
            <a:r>
              <a:rPr lang="it-IT" dirty="0"/>
              <a:t>Valore residuo</a:t>
            </a:r>
          </a:p>
        </p:txBody>
      </p:sp>
      <p:sp>
        <p:nvSpPr>
          <p:cNvPr id="4" name="Segnaposto numero diapositiva 3">
            <a:extLst>
              <a:ext uri="{FF2B5EF4-FFF2-40B4-BE49-F238E27FC236}">
                <a16:creationId xmlns:a16="http://schemas.microsoft.com/office/drawing/2014/main" id="{B5F875BF-C395-2C8C-E6CD-F42868C24595}"/>
              </a:ext>
            </a:extLst>
          </p:cNvPr>
          <p:cNvSpPr>
            <a:spLocks noGrp="1"/>
          </p:cNvSpPr>
          <p:nvPr>
            <p:ph type="sldNum" sz="quarter" idx="5"/>
          </p:nvPr>
        </p:nvSpPr>
        <p:spPr/>
        <p:txBody>
          <a:bodyPr/>
          <a:lstStyle/>
          <a:p>
            <a:fld id="{1233272A-AFEE-AC4C-86F9-38A8A700607C}" type="slidenum">
              <a:rPr lang="it-IT" smtClean="0"/>
              <a:pPr/>
              <a:t>91</a:t>
            </a:fld>
            <a:endParaRPr lang="it-IT"/>
          </a:p>
        </p:txBody>
      </p:sp>
    </p:spTree>
    <p:extLst>
      <p:ext uri="{BB962C8B-B14F-4D97-AF65-F5344CB8AC3E}">
        <p14:creationId xmlns:p14="http://schemas.microsoft.com/office/powerpoint/2010/main" val="3022866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1B1C1D"/>
                </a:solidFill>
                <a:effectLst/>
                <a:latin typeface="Google Sans"/>
              </a:rPr>
              <a:t>Per ogni categoria, il venditore deve adattare un approccio</a:t>
            </a:r>
          </a:p>
          <a:p>
            <a:pPr marL="228600" indent="-228600">
              <a:buFont typeface="+mj-lt"/>
              <a:buAutoNum type="arabicPeriod"/>
            </a:pPr>
            <a:r>
              <a:rPr lang="it-IT" b="0" i="0" dirty="0">
                <a:solidFill>
                  <a:srgbClr val="1B1C1D"/>
                </a:solidFill>
                <a:effectLst/>
                <a:latin typeface="Google Sans"/>
              </a:rPr>
              <a:t>Ditte individuali, piccole partite IVA: rapporto personale e di fiducia</a:t>
            </a:r>
          </a:p>
          <a:p>
            <a:pPr marL="228600" indent="-228600">
              <a:buFont typeface="+mj-lt"/>
              <a:buAutoNum type="arabicPeriod"/>
            </a:pPr>
            <a:r>
              <a:rPr lang="it-IT" b="0" dirty="0">
                <a:latin typeface="Encode Sans" pitchFamily="2" charset="0"/>
              </a:rPr>
              <a:t>PMI: </a:t>
            </a:r>
            <a:r>
              <a:rPr lang="it-IT" b="0" i="0" dirty="0">
                <a:solidFill>
                  <a:srgbClr val="1B1C1D"/>
                </a:solidFill>
                <a:effectLst/>
                <a:latin typeface="Google Sans"/>
              </a:rPr>
              <a:t>più figure coinvolte (titolare, responsabile acquisti, responsabile flotte, utilizzatore finale)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it-IT" b="0" i="0" dirty="0">
                <a:solidFill>
                  <a:srgbClr val="1B1C1D"/>
                </a:solidFill>
                <a:effectLst/>
                <a:latin typeface="Google Sans"/>
              </a:rPr>
              <a:t>Enti Pubblici E Istituzioni: acquisto tramite gare d'appalto,  conoscenza procedure di gara e normative sugli acquisti pubblici</a:t>
            </a:r>
            <a:endParaRPr lang="it-IT" dirty="0"/>
          </a:p>
          <a:p>
            <a:pPr marL="228600" indent="-228600">
              <a:buFont typeface="+mj-lt"/>
              <a:buAutoNum type="arabicPeriod"/>
            </a:pPr>
            <a:r>
              <a:rPr lang="it-IT" b="0" i="0" dirty="0">
                <a:solidFill>
                  <a:srgbClr val="1B1C1D"/>
                </a:solidFill>
                <a:effectLst/>
                <a:latin typeface="Google Sans"/>
              </a:rPr>
              <a:t>Grandi Aziende e grandi flotte: acquisto diretto</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92</a:t>
            </a:fld>
            <a:endParaRPr lang="it-IT"/>
          </a:p>
        </p:txBody>
      </p:sp>
    </p:spTree>
    <p:extLst>
      <p:ext uri="{BB962C8B-B14F-4D97-AF65-F5344CB8AC3E}">
        <p14:creationId xmlns:p14="http://schemas.microsoft.com/office/powerpoint/2010/main" val="2482662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F8035-E16F-9BB0-AFDC-BCC6A9AC11B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6ED2375-E6BF-E7B7-2816-D3D4A812C81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F747526-9A08-1CE5-60B0-D088101806B8}"/>
              </a:ext>
            </a:extLst>
          </p:cNvPr>
          <p:cNvSpPr>
            <a:spLocks noGrp="1"/>
          </p:cNvSpPr>
          <p:nvPr>
            <p:ph type="body" idx="1"/>
          </p:nvPr>
        </p:nvSpPr>
        <p:spPr/>
        <p:txBody>
          <a:bodyPr/>
          <a:lstStyle/>
          <a:p>
            <a:r>
              <a:rPr lang="it-IT" dirty="0"/>
              <a:t>Significa andare oltre la semplice vendita di un mezzo di trasporto e posizionarsi come consulente strategico per il business del cliente.</a:t>
            </a:r>
          </a:p>
        </p:txBody>
      </p:sp>
      <p:sp>
        <p:nvSpPr>
          <p:cNvPr id="4" name="Segnaposto numero diapositiva 3">
            <a:extLst>
              <a:ext uri="{FF2B5EF4-FFF2-40B4-BE49-F238E27FC236}">
                <a16:creationId xmlns:a16="http://schemas.microsoft.com/office/drawing/2014/main" id="{B7D87846-0322-A34F-80BD-6BB95673A1EE}"/>
              </a:ext>
            </a:extLst>
          </p:cNvPr>
          <p:cNvSpPr>
            <a:spLocks noGrp="1"/>
          </p:cNvSpPr>
          <p:nvPr>
            <p:ph type="sldNum" sz="quarter" idx="5"/>
          </p:nvPr>
        </p:nvSpPr>
        <p:spPr/>
        <p:txBody>
          <a:bodyPr/>
          <a:lstStyle/>
          <a:p>
            <a:fld id="{1233272A-AFEE-AC4C-86F9-38A8A700607C}" type="slidenum">
              <a:rPr lang="it-IT" smtClean="0"/>
              <a:pPr/>
              <a:t>94</a:t>
            </a:fld>
            <a:endParaRPr lang="it-IT"/>
          </a:p>
        </p:txBody>
      </p:sp>
    </p:spTree>
    <p:extLst>
      <p:ext uri="{BB962C8B-B14F-4D97-AF65-F5344CB8AC3E}">
        <p14:creationId xmlns:p14="http://schemas.microsoft.com/office/powerpoint/2010/main" val="29139218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4A01-8C95-07EC-6972-B05DF0C2C74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818AB6D-4B75-A22E-3EE0-942212F84A4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5CD3B8C-D0CD-9B89-7A7F-0FC7AA4FA7C0}"/>
              </a:ext>
            </a:extLst>
          </p:cNvPr>
          <p:cNvSpPr>
            <a:spLocks noGrp="1"/>
          </p:cNvSpPr>
          <p:nvPr>
            <p:ph type="body" idx="1"/>
          </p:nvPr>
        </p:nvSpPr>
        <p:spPr/>
        <p:txBody>
          <a:bodyPr/>
          <a:lstStyle/>
          <a:p>
            <a:r>
              <a:rPr lang="it-IT" dirty="0"/>
              <a:t>Esempio trapano:  </a:t>
            </a:r>
            <a:r>
              <a:rPr lang="it-IT" dirty="0" err="1"/>
              <a:t>Makita</a:t>
            </a:r>
            <a:r>
              <a:rPr lang="it-IT" dirty="0"/>
              <a:t> vs </a:t>
            </a:r>
            <a:r>
              <a:rPr lang="it-IT" dirty="0" err="1"/>
              <a:t>EinHell</a:t>
            </a:r>
            <a:endParaRPr lang="it-IT" dirty="0"/>
          </a:p>
          <a:p>
            <a:r>
              <a:rPr lang="it-IT" dirty="0"/>
              <a:t>Esempio scarpe running: Nike vs Decathlon </a:t>
            </a:r>
          </a:p>
          <a:p>
            <a:endParaRPr lang="it-IT" b="0" dirty="0"/>
          </a:p>
          <a:p>
            <a:r>
              <a:rPr lang="it-IT" b="0" dirty="0"/>
              <a:t>Il consulente di vendita di veicoli commerciali non si limita a vendere il mezzo, vende il valore della sua soluzione. Significa che dimostra come </a:t>
            </a:r>
            <a:r>
              <a:rPr lang="it-IT" b="0" dirty="0">
                <a:latin typeface="Encode Sans" pitchFamily="2" charset="0"/>
              </a:rPr>
              <a:t>prodotto e tutti i servizi </a:t>
            </a:r>
            <a:r>
              <a:rPr lang="it-IT" b="0" dirty="0"/>
              <a:t>offerti siano perfettamente calibrati per le esigenze lavorative specifiche del cliente, garantendo non solo efficacia nel svolgere la mission, ma anche efficienza nei costi e nei tempi.</a:t>
            </a:r>
          </a:p>
          <a:p>
            <a:endParaRPr lang="it-IT" b="0" dirty="0"/>
          </a:p>
          <a:p>
            <a:endParaRPr lang="it-IT" dirty="0"/>
          </a:p>
        </p:txBody>
      </p:sp>
      <p:sp>
        <p:nvSpPr>
          <p:cNvPr id="4" name="Segnaposto numero diapositiva 3">
            <a:extLst>
              <a:ext uri="{FF2B5EF4-FFF2-40B4-BE49-F238E27FC236}">
                <a16:creationId xmlns:a16="http://schemas.microsoft.com/office/drawing/2014/main" id="{5FBCBAAA-AABD-F2AA-7903-373B4E705702}"/>
              </a:ext>
            </a:extLst>
          </p:cNvPr>
          <p:cNvSpPr>
            <a:spLocks noGrp="1"/>
          </p:cNvSpPr>
          <p:nvPr>
            <p:ph type="sldNum" sz="quarter" idx="5"/>
          </p:nvPr>
        </p:nvSpPr>
        <p:spPr/>
        <p:txBody>
          <a:bodyPr/>
          <a:lstStyle/>
          <a:p>
            <a:fld id="{1233272A-AFEE-AC4C-86F9-38A8A700607C}" type="slidenum">
              <a:rPr lang="it-IT" smtClean="0"/>
              <a:pPr/>
              <a:t>96</a:t>
            </a:fld>
            <a:endParaRPr lang="it-IT"/>
          </a:p>
        </p:txBody>
      </p:sp>
    </p:spTree>
    <p:extLst>
      <p:ext uri="{BB962C8B-B14F-4D97-AF65-F5344CB8AC3E}">
        <p14:creationId xmlns:p14="http://schemas.microsoft.com/office/powerpoint/2010/main" val="3414673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La patente B96 (o patente B+) serve a trainare rimorchi potendo superare il limite dei 3500 kg imposto dalla patente B, arrivando al massimo a 4250 kg (al fine dei calcoli per la patente B96 non conta quanto sono carichi motrice e rimorchio, ma solamente i valori indicati alla F2 di ciascun libretto)</a:t>
            </a:r>
            <a:endParaRPr lang="it-IT" sz="1300" dirty="0"/>
          </a:p>
          <a:p>
            <a:r>
              <a:rPr lang="it-IT" sz="1300" dirty="0"/>
              <a:t>B+: richiesto il superamento di una prova di capacità e comportamento sul complesso di veicoli specifico</a:t>
            </a:r>
            <a:endParaRPr lang="it-IT" sz="1100" dirty="0"/>
          </a:p>
          <a:p>
            <a:endParaRPr lang="it-IT" sz="1100" dirty="0"/>
          </a:p>
          <a:p>
            <a:r>
              <a:rPr lang="it-IT" sz="1100" dirty="0"/>
              <a:t>L’esame per la patente BE è composto da una parte teoria e pratica che si svolge tutto nella stessa giornata</a:t>
            </a:r>
          </a:p>
        </p:txBody>
      </p:sp>
      <p:sp>
        <p:nvSpPr>
          <p:cNvPr id="4" name="Segnaposto numero diapositiva 3"/>
          <p:cNvSpPr>
            <a:spLocks noGrp="1"/>
          </p:cNvSpPr>
          <p:nvPr>
            <p:ph type="sldNum" sz="quarter" idx="10"/>
          </p:nvPr>
        </p:nvSpPr>
        <p:spPr/>
        <p:txBody>
          <a:bodyPr/>
          <a:lstStyle/>
          <a:p>
            <a:fld id="{1233272A-AFEE-AC4C-86F9-38A8A700607C}" type="slidenum">
              <a:rPr lang="it-IT" smtClean="0"/>
              <a:pPr/>
              <a:t>21</a:t>
            </a:fld>
            <a:endParaRPr lang="it-IT"/>
          </a:p>
        </p:txBody>
      </p:sp>
    </p:spTree>
    <p:extLst>
      <p:ext uri="{BB962C8B-B14F-4D97-AF65-F5344CB8AC3E}">
        <p14:creationId xmlns:p14="http://schemas.microsoft.com/office/powerpoint/2010/main" val="212998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baseline="0" dirty="0">
                <a:latin typeface="Arial" panose="020B0604020202020204" pitchFamily="34" charset="0"/>
                <a:cs typeface="Arial" panose="020B0604020202020204" pitchFamily="34" charset="0"/>
              </a:rPr>
              <a:t>Dal 3 aprile gli autisti che hanno la patente «B» conseguita da almeno due anni possono guidare </a:t>
            </a:r>
            <a:r>
              <a:rPr lang="it-IT" sz="1200" b="1" i="0" baseline="0" dirty="0">
                <a:latin typeface="Arial" panose="020B0604020202020204" pitchFamily="34" charset="0"/>
                <a:cs typeface="Arial" panose="020B0604020202020204" pitchFamily="34" charset="0"/>
              </a:rPr>
              <a:t>veicoli merci </a:t>
            </a:r>
            <a:r>
              <a:rPr lang="it-IT" sz="1200" b="0" i="0" baseline="0" dirty="0">
                <a:latin typeface="Arial" panose="020B0604020202020204" pitchFamily="34" charset="0"/>
                <a:cs typeface="Arial" panose="020B0604020202020204" pitchFamily="34" charset="0"/>
              </a:rPr>
              <a:t>con </a:t>
            </a:r>
            <a:r>
              <a:rPr lang="it-IT" sz="1200" b="0" i="0" baseline="0" dirty="0" err="1">
                <a:latin typeface="Arial" panose="020B0604020202020204" pitchFamily="34" charset="0"/>
                <a:cs typeface="Arial" panose="020B0604020202020204" pitchFamily="34" charset="0"/>
              </a:rPr>
              <a:t>Ptt</a:t>
            </a:r>
            <a:r>
              <a:rPr lang="it-IT" sz="1200" b="0" i="0" baseline="0" dirty="0">
                <a:latin typeface="Arial" panose="020B0604020202020204" pitchFamily="34" charset="0"/>
                <a:cs typeface="Arial" panose="020B0604020202020204" pitchFamily="34" charset="0"/>
              </a:rPr>
              <a:t> fino a 4,25 tonnellate. Il provvedimento è stato adottato per favorire i veicoli alimentati con carburanti alternativi (</a:t>
            </a:r>
            <a:r>
              <a:rPr lang="it-IT" sz="1200" b="0" i="0" baseline="0" dirty="0" err="1">
                <a:latin typeface="Arial" panose="020B0604020202020204" pitchFamily="34" charset="0"/>
                <a:cs typeface="Arial" panose="020B0604020202020204" pitchFamily="34" charset="0"/>
              </a:rPr>
              <a:t>Gnc</a:t>
            </a:r>
            <a:r>
              <a:rPr lang="it-IT" sz="1200" b="0" i="0" baseline="0" dirty="0">
                <a:latin typeface="Arial" panose="020B0604020202020204" pitchFamily="34" charset="0"/>
                <a:cs typeface="Arial" panose="020B0604020202020204" pitchFamily="34" charset="0"/>
              </a:rPr>
              <a:t>, Gpl, elettrici e a idrogeno) che, a causa dei serbatoi aggiuntivi o delle batterie, hanno un peso maggiore.</a:t>
            </a:r>
          </a:p>
          <a:p>
            <a:r>
              <a:rPr lang="it-IT" dirty="0"/>
              <a:t>Il peso della batteria influisce sul PTT, la tara degli </a:t>
            </a:r>
            <a:r>
              <a:rPr lang="it-IT" dirty="0" err="1"/>
              <a:t>eLCV</a:t>
            </a:r>
            <a:r>
              <a:rPr lang="it-IT" dirty="0"/>
              <a:t> e </a:t>
            </a:r>
            <a:r>
              <a:rPr lang="it-IT" dirty="0" err="1"/>
              <a:t>fuel</a:t>
            </a:r>
            <a:r>
              <a:rPr lang="it-IT" dirty="0"/>
              <a:t> </a:t>
            </a:r>
            <a:r>
              <a:rPr lang="it-IT" dirty="0" err="1"/>
              <a:t>cell</a:t>
            </a:r>
            <a:r>
              <a:rPr lang="it-IT" dirty="0"/>
              <a:t> è generalmente superiore a quella di un veicolo ICE, ciò riduce il carico utile massimo e, di conseguenza, la portata utile se si considera una MMT di 3500 kg. </a:t>
            </a:r>
          </a:p>
          <a:p>
            <a:r>
              <a:rPr lang="it-IT" dirty="0"/>
              <a:t>A 2 condizioni: 1 &amp; 2</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b="1" i="0" kern="1200" dirty="0">
                <a:solidFill>
                  <a:schemeClr val="tx1"/>
                </a:solidFill>
                <a:effectLst/>
                <a:ea typeface="+mn-ea"/>
                <a:cs typeface="+mn-cs"/>
                <a:sym typeface="Wingdings" panose="05000000000000000000" pitchFamily="2" charset="2"/>
              </a:rPr>
              <a:t> Cosa fare quando è necessario alimentare un dispositivo, uno strumento,</a:t>
            </a:r>
            <a:r>
              <a:rPr lang="it-IT" sz="1200" b="1" i="0" kern="1200" baseline="0" dirty="0">
                <a:solidFill>
                  <a:schemeClr val="tx1"/>
                </a:solidFill>
                <a:effectLst/>
                <a:ea typeface="+mn-ea"/>
                <a:cs typeface="+mn-cs"/>
                <a:sym typeface="Wingdings" panose="05000000000000000000" pitchFamily="2" charset="2"/>
              </a:rPr>
              <a:t> una parte dell’allestimento ?</a:t>
            </a:r>
            <a:endParaRPr lang="it-IT" sz="1200" b="1" i="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1" i="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b="0" i="0" kern="1200" dirty="0">
                <a:solidFill>
                  <a:schemeClr val="tx1"/>
                </a:solidFill>
                <a:effectLst/>
                <a:ea typeface="+mn-ea"/>
                <a:cs typeface="+mn-cs"/>
              </a:rPr>
              <a:t>Decreto Legge 68/2022</a:t>
            </a:r>
            <a:r>
              <a:rPr lang="it-IT" sz="1200" b="0" i="0" kern="1200" baseline="0" dirty="0">
                <a:solidFill>
                  <a:schemeClr val="tx1"/>
                </a:solidFill>
                <a:effectLst/>
                <a:ea typeface="+mn-ea"/>
                <a:cs typeface="+mn-cs"/>
              </a:rPr>
              <a:t> </a:t>
            </a:r>
            <a:r>
              <a:rPr lang="it-IT" sz="1200" b="0" i="0" kern="1200" dirty="0">
                <a:solidFill>
                  <a:schemeClr val="tx1"/>
                </a:solidFill>
                <a:effectLst/>
                <a:ea typeface="+mn-ea"/>
                <a:cs typeface="+mn-cs"/>
              </a:rPr>
              <a:t>(Decreto Infrastrutture), </a:t>
            </a:r>
            <a:r>
              <a:rPr lang="it-IT" dirty="0"/>
              <a:t>in coerenza con la disposizione dell’UE, </a:t>
            </a:r>
            <a:r>
              <a:rPr lang="it-IT" sz="1200" b="0" i="0" kern="1200" dirty="0">
                <a:solidFill>
                  <a:schemeClr val="tx1"/>
                </a:solidFill>
                <a:effectLst/>
                <a:ea typeface="+mn-ea"/>
                <a:cs typeface="+mn-cs"/>
              </a:rPr>
              <a:t>entrato in vigore il 16 giugno 2022 con la pubblicazione sulla Gazzetta Ufficiale n. 139 </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1233272A-AFEE-AC4C-86F9-38A8A700607C}" type="slidenum">
              <a:rPr lang="it-IT" smtClean="0"/>
              <a:pPr/>
              <a:t>22</a:t>
            </a:fld>
            <a:endParaRPr lang="it-IT"/>
          </a:p>
        </p:txBody>
      </p:sp>
    </p:spTree>
    <p:extLst>
      <p:ext uri="{BB962C8B-B14F-4D97-AF65-F5344CB8AC3E}">
        <p14:creationId xmlns:p14="http://schemas.microsoft.com/office/powerpoint/2010/main" val="1638671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 Perché è un commerciale leggero N1</a:t>
            </a:r>
          </a:p>
          <a:p>
            <a:endParaRPr lang="it-IT" dirty="0"/>
          </a:p>
          <a:p>
            <a:r>
              <a:rPr lang="it-IT" dirty="0"/>
              <a:t>Il blocco è per i mezzi pesanti per il trasporto di cose, di massa complessiva massima autorizzata superiore a 7,5 t. </a:t>
            </a:r>
            <a:r>
              <a:rPr lang="it-IT" dirty="0">
                <a:sym typeface="Wingdings" panose="05000000000000000000" pitchFamily="2" charset="2"/>
              </a:rPr>
              <a:t></a:t>
            </a:r>
            <a:r>
              <a:rPr lang="it-IT" dirty="0"/>
              <a:t> calendario del blocco mezzi pesanti</a:t>
            </a:r>
          </a:p>
          <a:p>
            <a:endParaRPr lang="it-IT" dirty="0"/>
          </a:p>
          <a:p>
            <a:r>
              <a:rPr lang="it-IT" dirty="0"/>
              <a:t>https://www.vallistore.com/uso-dell-autocarro</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23</a:t>
            </a:fld>
            <a:endParaRPr lang="it-IT"/>
          </a:p>
        </p:txBody>
      </p:sp>
    </p:spTree>
    <p:extLst>
      <p:ext uri="{BB962C8B-B14F-4D97-AF65-F5344CB8AC3E}">
        <p14:creationId xmlns:p14="http://schemas.microsoft.com/office/powerpoint/2010/main" val="4245176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 PC+LCV</a:t>
            </a:r>
          </a:p>
          <a:p>
            <a:r>
              <a:rPr lang="it-IT" dirty="0"/>
              <a:t>B= PC</a:t>
            </a:r>
          </a:p>
          <a:p>
            <a:r>
              <a:rPr lang="it-IT" dirty="0"/>
              <a:t>C= LCV</a:t>
            </a:r>
          </a:p>
        </p:txBody>
      </p:sp>
      <p:sp>
        <p:nvSpPr>
          <p:cNvPr id="4" name="Segnaposto numero diapositiva 3"/>
          <p:cNvSpPr>
            <a:spLocks noGrp="1"/>
          </p:cNvSpPr>
          <p:nvPr>
            <p:ph type="sldNum" sz="quarter" idx="5"/>
          </p:nvPr>
        </p:nvSpPr>
        <p:spPr/>
        <p:txBody>
          <a:bodyPr/>
          <a:lstStyle/>
          <a:p>
            <a:fld id="{1233272A-AFEE-AC4C-86F9-38A8A700607C}" type="slidenum">
              <a:rPr lang="it-IT" smtClean="0"/>
              <a:pPr/>
              <a:t>25</a:t>
            </a:fld>
            <a:endParaRPr lang="it-IT"/>
          </a:p>
        </p:txBody>
      </p:sp>
    </p:spTree>
    <p:extLst>
      <p:ext uri="{BB962C8B-B14F-4D97-AF65-F5344CB8AC3E}">
        <p14:creationId xmlns:p14="http://schemas.microsoft.com/office/powerpoint/2010/main" val="1151786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747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892F0F9-29CE-2F5F-2227-0B1DFB50812B}"/>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3" name="Segnaposto piè di pagina 2">
            <a:extLst>
              <a:ext uri="{FF2B5EF4-FFF2-40B4-BE49-F238E27FC236}">
                <a16:creationId xmlns:a16="http://schemas.microsoft.com/office/drawing/2014/main" id="{2196EF0E-FB45-6595-3B53-7A7607BC143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200A203-121D-2E91-21A0-B12F28630663}"/>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2183975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E80E89-09C0-B1A6-55DC-7A6F5C747264}"/>
              </a:ext>
            </a:extLst>
          </p:cNvPr>
          <p:cNvSpPr>
            <a:spLocks noGrp="1"/>
          </p:cNvSpPr>
          <p:nvPr>
            <p:ph type="title"/>
          </p:nvPr>
        </p:nvSpPr>
        <p:spPr>
          <a:xfrm>
            <a:off x="630238" y="358775"/>
            <a:ext cx="2949575" cy="12573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D330515-AE4C-A985-A28B-612EB64F00A7}"/>
              </a:ext>
            </a:extLst>
          </p:cNvPr>
          <p:cNvSpPr>
            <a:spLocks noGrp="1"/>
          </p:cNvSpPr>
          <p:nvPr>
            <p:ph idx="1"/>
          </p:nvPr>
        </p:nvSpPr>
        <p:spPr>
          <a:xfrm>
            <a:off x="3887788" y="776288"/>
            <a:ext cx="4629150" cy="38274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6399CFD-707C-91D5-74F7-F7BFF2FA1C87}"/>
              </a:ext>
            </a:extLst>
          </p:cNvPr>
          <p:cNvSpPr>
            <a:spLocks noGrp="1"/>
          </p:cNvSpPr>
          <p:nvPr>
            <p:ph type="body" sz="half" idx="2"/>
          </p:nvPr>
        </p:nvSpPr>
        <p:spPr>
          <a:xfrm>
            <a:off x="630238" y="1616075"/>
            <a:ext cx="2949575" cy="2994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70139A5-BFAD-D02F-01F9-31616E55D21F}"/>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6" name="Segnaposto piè di pagina 5">
            <a:extLst>
              <a:ext uri="{FF2B5EF4-FFF2-40B4-BE49-F238E27FC236}">
                <a16:creationId xmlns:a16="http://schemas.microsoft.com/office/drawing/2014/main" id="{C31E2D56-F3B9-D2D6-1CA7-EABB879B8FE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CD148DB-11C1-799C-7582-A95C3828C620}"/>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261425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A5AB8C-CAFA-F0E9-B557-C3AF653F24B4}"/>
              </a:ext>
            </a:extLst>
          </p:cNvPr>
          <p:cNvSpPr>
            <a:spLocks noGrp="1"/>
          </p:cNvSpPr>
          <p:nvPr>
            <p:ph type="title"/>
          </p:nvPr>
        </p:nvSpPr>
        <p:spPr>
          <a:xfrm>
            <a:off x="630238" y="358775"/>
            <a:ext cx="2949575" cy="12573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E1D2CED-D693-0D87-5816-CC3140B1D5E8}"/>
              </a:ext>
            </a:extLst>
          </p:cNvPr>
          <p:cNvSpPr>
            <a:spLocks noGrp="1"/>
          </p:cNvSpPr>
          <p:nvPr>
            <p:ph type="pic" idx="1"/>
          </p:nvPr>
        </p:nvSpPr>
        <p:spPr>
          <a:xfrm>
            <a:off x="3887788" y="776288"/>
            <a:ext cx="4629150" cy="3827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AC8CFFF-38B4-67A3-295E-4546946CC8B0}"/>
              </a:ext>
            </a:extLst>
          </p:cNvPr>
          <p:cNvSpPr>
            <a:spLocks noGrp="1"/>
          </p:cNvSpPr>
          <p:nvPr>
            <p:ph type="body" sz="half" idx="2"/>
          </p:nvPr>
        </p:nvSpPr>
        <p:spPr>
          <a:xfrm>
            <a:off x="630238" y="1616075"/>
            <a:ext cx="2949575" cy="29940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98E40EA-6D02-9ACC-33FB-DBBFE6E28B82}"/>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6" name="Segnaposto piè di pagina 5">
            <a:extLst>
              <a:ext uri="{FF2B5EF4-FFF2-40B4-BE49-F238E27FC236}">
                <a16:creationId xmlns:a16="http://schemas.microsoft.com/office/drawing/2014/main" id="{7DC4AEC1-FEA7-176A-291F-72E0C6F3F9A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BE18591-27BA-9824-3F67-4DBAC70F6FF6}"/>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2489373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ADB3D2-7EDE-6744-0ADA-FD683C9F2E7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D36E49C-7FE5-F6CB-EDF3-167C1C42F20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B3D9D9E-09CF-84DC-C546-EE2B63F2325E}"/>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5" name="Segnaposto piè di pagina 4">
            <a:extLst>
              <a:ext uri="{FF2B5EF4-FFF2-40B4-BE49-F238E27FC236}">
                <a16:creationId xmlns:a16="http://schemas.microsoft.com/office/drawing/2014/main" id="{8374BAA1-F480-EE09-143F-E37D83D92D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0010FB9-2F5B-DEF1-C703-3A86848F5E08}"/>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1556906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29AF630-65C2-66E8-F497-7FC57966B529}"/>
              </a:ext>
            </a:extLst>
          </p:cNvPr>
          <p:cNvSpPr>
            <a:spLocks noGrp="1"/>
          </p:cNvSpPr>
          <p:nvPr>
            <p:ph type="title" orient="vert"/>
          </p:nvPr>
        </p:nvSpPr>
        <p:spPr>
          <a:xfrm>
            <a:off x="6543675" y="287338"/>
            <a:ext cx="1971675" cy="4564062"/>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721979D-9B0B-FB4B-7393-7773F53997B4}"/>
              </a:ext>
            </a:extLst>
          </p:cNvPr>
          <p:cNvSpPr>
            <a:spLocks noGrp="1"/>
          </p:cNvSpPr>
          <p:nvPr>
            <p:ph type="body" orient="vert" idx="1"/>
          </p:nvPr>
        </p:nvSpPr>
        <p:spPr>
          <a:xfrm>
            <a:off x="628650" y="287338"/>
            <a:ext cx="5762625" cy="456406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0D8CBAE-D4EF-A824-E6F6-60D8AC246BC5}"/>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5" name="Segnaposto piè di pagina 4">
            <a:extLst>
              <a:ext uri="{FF2B5EF4-FFF2-40B4-BE49-F238E27FC236}">
                <a16:creationId xmlns:a16="http://schemas.microsoft.com/office/drawing/2014/main" id="{3A258318-346F-C4D1-6440-B7DAA6229F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727C0D-32C6-FA6E-9D1A-F2CC05022F7C}"/>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2666914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98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002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Layout personalizzato">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xfrm>
            <a:off x="8708454" y="5200106"/>
            <a:ext cx="400050" cy="174824"/>
          </a:xfrm>
          <a:prstGeom prst="rect">
            <a:avLst/>
          </a:prstGeom>
        </p:spPr>
        <p:txBody>
          <a:bodyPr/>
          <a:lstStyle>
            <a:lvl1pPr algn="r">
              <a:defRPr sz="900">
                <a:latin typeface="Helvetica" panose="020B0604020202020204" pitchFamily="34" charset="0"/>
                <a:cs typeface="Helvetica" panose="020B0604020202020204" pitchFamily="34" charset="0"/>
              </a:defRPr>
            </a:lvl1pPr>
          </a:lstStyle>
          <a:p>
            <a:fld id="{821C0111-95B7-48D1-90F9-A940D84C1EF7}" type="slidenum">
              <a:rPr lang="it-IT" smtClean="0"/>
              <a:pPr/>
              <a:t>‹N›</a:t>
            </a:fld>
            <a:endParaRPr lang="it-IT" dirty="0"/>
          </a:p>
        </p:txBody>
      </p:sp>
      <p:sp>
        <p:nvSpPr>
          <p:cNvPr id="6" name="Titolo 12"/>
          <p:cNvSpPr>
            <a:spLocks noGrp="1"/>
          </p:cNvSpPr>
          <p:nvPr>
            <p:ph type="title" hasCustomPrompt="1"/>
          </p:nvPr>
        </p:nvSpPr>
        <p:spPr>
          <a:xfrm>
            <a:off x="304800" y="185335"/>
            <a:ext cx="7848600" cy="369332"/>
          </a:xfrm>
          <a:prstGeom prst="rect">
            <a:avLst/>
          </a:prstGeom>
        </p:spPr>
        <p:txBody>
          <a:bodyPr vert="horz" lIns="0" tIns="0" rIns="0" bIns="0" anchor="t" anchorCtr="0">
            <a:spAutoFit/>
          </a:bodyPr>
          <a:lstStyle>
            <a:lvl1pPr algn="l">
              <a:defRPr kumimoji="0" lang="it-IT" sz="2400" b="1" i="0" u="none" strike="noStrike" kern="0" cap="none" spc="0" normalizeH="0" baseline="0" noProof="0" dirty="0" smtClean="0">
                <a:ln>
                  <a:noFill/>
                </a:ln>
                <a:solidFill>
                  <a:schemeClr val="tx1"/>
                </a:solidFill>
                <a:effectLst/>
                <a:uLnTx/>
                <a:uFillTx/>
                <a:latin typeface="Encode Sans ExpandedSemiBold" pitchFamily="2" charset="0"/>
                <a:ea typeface="ヒラギノ角ゴ Pro W3" charset="-128"/>
                <a:cs typeface="Helvetica" panose="020B0604020202020204" pitchFamily="34" charset="0"/>
              </a:defRPr>
            </a:lvl1pPr>
          </a:lstStyle>
          <a:p>
            <a:pPr lvl="0"/>
            <a:r>
              <a:rPr lang="it-IT" dirty="0"/>
              <a:t>FARE CLIC PER MODIFICARE STILE</a:t>
            </a:r>
          </a:p>
        </p:txBody>
      </p:sp>
    </p:spTree>
    <p:extLst>
      <p:ext uri="{BB962C8B-B14F-4D97-AF65-F5344CB8AC3E}">
        <p14:creationId xmlns:p14="http://schemas.microsoft.com/office/powerpoint/2010/main" val="266489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E4E5E6-49EC-0DF0-42F0-227E69B8C76A}"/>
              </a:ext>
            </a:extLst>
          </p:cNvPr>
          <p:cNvSpPr>
            <a:spLocks noGrp="1"/>
          </p:cNvSpPr>
          <p:nvPr>
            <p:ph type="ctrTitle" hasCustomPrompt="1"/>
          </p:nvPr>
        </p:nvSpPr>
        <p:spPr>
          <a:xfrm>
            <a:off x="1143000" y="881063"/>
            <a:ext cx="6858000" cy="1876425"/>
          </a:xfrm>
        </p:spPr>
        <p:txBody>
          <a:bodyPr anchor="b">
            <a:normAutofit/>
          </a:bodyPr>
          <a:lstStyle>
            <a:lvl1pPr algn="ctr">
              <a:defRPr sz="36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B1FB74B2-886E-7365-95E4-25E49427FC84}"/>
              </a:ext>
            </a:extLst>
          </p:cNvPr>
          <p:cNvSpPr>
            <a:spLocks noGrp="1"/>
          </p:cNvSpPr>
          <p:nvPr>
            <p:ph type="subTitle" idx="1"/>
          </p:nvPr>
        </p:nvSpPr>
        <p:spPr>
          <a:xfrm>
            <a:off x="1143000" y="2828925"/>
            <a:ext cx="6858000" cy="13001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1AB283A-5A9F-8A4B-4BC6-E62505C3A430}"/>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5" name="Segnaposto piè di pagina 4">
            <a:extLst>
              <a:ext uri="{FF2B5EF4-FFF2-40B4-BE49-F238E27FC236}">
                <a16:creationId xmlns:a16="http://schemas.microsoft.com/office/drawing/2014/main" id="{76BD8262-7898-2B7A-8BF5-B06A5A633B7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A3CDC45-D93A-02F0-9B86-A8FE29F0293F}"/>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376039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1CD964-BCC2-78C1-50AB-0A8FFFCF5D8C}"/>
              </a:ext>
            </a:extLst>
          </p:cNvPr>
          <p:cNvSpPr>
            <a:spLocks noGrp="1"/>
          </p:cNvSpPr>
          <p:nvPr>
            <p:ph type="title" hasCustomPrompt="1"/>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414F7822-9D08-42EA-C907-C01588169D9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C97154E-6991-2EBE-3FC8-61B9AF7DC0EE}"/>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5" name="Segnaposto piè di pagina 4">
            <a:extLst>
              <a:ext uri="{FF2B5EF4-FFF2-40B4-BE49-F238E27FC236}">
                <a16:creationId xmlns:a16="http://schemas.microsoft.com/office/drawing/2014/main" id="{16AC47F3-7867-7B55-BF7F-04CEDB60736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BF208BA-9542-7DE6-41E9-8D51C5D1317C}"/>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4152325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D6C666-C6A6-0BAB-4FBA-A85582624F6F}"/>
              </a:ext>
            </a:extLst>
          </p:cNvPr>
          <p:cNvSpPr>
            <a:spLocks noGrp="1"/>
          </p:cNvSpPr>
          <p:nvPr>
            <p:ph type="title"/>
          </p:nvPr>
        </p:nvSpPr>
        <p:spPr>
          <a:xfrm>
            <a:off x="623888" y="1343025"/>
            <a:ext cx="7886700" cy="2239963"/>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68BBD2B-3278-187D-547A-8F12D173ED7C}"/>
              </a:ext>
            </a:extLst>
          </p:cNvPr>
          <p:cNvSpPr>
            <a:spLocks noGrp="1"/>
          </p:cNvSpPr>
          <p:nvPr>
            <p:ph type="body" idx="1"/>
          </p:nvPr>
        </p:nvSpPr>
        <p:spPr>
          <a:xfrm>
            <a:off x="623888" y="3605213"/>
            <a:ext cx="7886700" cy="11779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B6B21F4-944D-3F9A-01E4-027FFBF67A0E}"/>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5" name="Segnaposto piè di pagina 4">
            <a:extLst>
              <a:ext uri="{FF2B5EF4-FFF2-40B4-BE49-F238E27FC236}">
                <a16:creationId xmlns:a16="http://schemas.microsoft.com/office/drawing/2014/main" id="{BF1680C5-B09F-30EB-E6E0-58CEBAB8BF4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7138E92-375C-4070-C9A8-0870650A72ED}"/>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114350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B2E3B2-27A4-AEFA-01F1-E3663D5D65E6}"/>
              </a:ext>
            </a:extLst>
          </p:cNvPr>
          <p:cNvSpPr>
            <a:spLocks noGrp="1"/>
          </p:cNvSpPr>
          <p:nvPr>
            <p:ph type="title" hasCustomPrompt="1"/>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AAA37583-1FBD-3C89-0B9C-4F0D1315B8EC}"/>
              </a:ext>
            </a:extLst>
          </p:cNvPr>
          <p:cNvSpPr>
            <a:spLocks noGrp="1"/>
          </p:cNvSpPr>
          <p:nvPr>
            <p:ph sz="half" idx="1"/>
          </p:nvPr>
        </p:nvSpPr>
        <p:spPr>
          <a:xfrm>
            <a:off x="628650" y="1433513"/>
            <a:ext cx="3867150" cy="341788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EA18AB7-B1D8-09AE-68B5-8B8F95E071D3}"/>
              </a:ext>
            </a:extLst>
          </p:cNvPr>
          <p:cNvSpPr>
            <a:spLocks noGrp="1"/>
          </p:cNvSpPr>
          <p:nvPr>
            <p:ph sz="half" idx="2"/>
          </p:nvPr>
        </p:nvSpPr>
        <p:spPr>
          <a:xfrm>
            <a:off x="4648200" y="1433513"/>
            <a:ext cx="3867150" cy="341788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C716314-8C9C-8F33-CF81-683498FB412B}"/>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6" name="Segnaposto piè di pagina 5">
            <a:extLst>
              <a:ext uri="{FF2B5EF4-FFF2-40B4-BE49-F238E27FC236}">
                <a16:creationId xmlns:a16="http://schemas.microsoft.com/office/drawing/2014/main" id="{B7DCDDDE-0CD9-57EA-78DE-F38A4EA533E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34AB315-47D5-8C6C-5D61-8A463B4E302E}"/>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1934843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5A1105-12B8-444D-31F2-3A100C7E1BB6}"/>
              </a:ext>
            </a:extLst>
          </p:cNvPr>
          <p:cNvSpPr>
            <a:spLocks noGrp="1"/>
          </p:cNvSpPr>
          <p:nvPr>
            <p:ph type="title"/>
          </p:nvPr>
        </p:nvSpPr>
        <p:spPr>
          <a:xfrm>
            <a:off x="630238" y="287338"/>
            <a:ext cx="7886700" cy="103981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13F85A2-86EE-2A99-BDD4-A5998A42606C}"/>
              </a:ext>
            </a:extLst>
          </p:cNvPr>
          <p:cNvSpPr>
            <a:spLocks noGrp="1"/>
          </p:cNvSpPr>
          <p:nvPr>
            <p:ph type="body" idx="1"/>
          </p:nvPr>
        </p:nvSpPr>
        <p:spPr>
          <a:xfrm>
            <a:off x="630238" y="1320800"/>
            <a:ext cx="3868737" cy="6461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37D4F14-CA96-C84A-6422-69E528C19670}"/>
              </a:ext>
            </a:extLst>
          </p:cNvPr>
          <p:cNvSpPr>
            <a:spLocks noGrp="1"/>
          </p:cNvSpPr>
          <p:nvPr>
            <p:ph sz="half" idx="2"/>
          </p:nvPr>
        </p:nvSpPr>
        <p:spPr>
          <a:xfrm>
            <a:off x="630238" y="1966913"/>
            <a:ext cx="3868737" cy="28940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58476C5-B7D4-E21A-09F7-BDDFF5F180C2}"/>
              </a:ext>
            </a:extLst>
          </p:cNvPr>
          <p:cNvSpPr>
            <a:spLocks noGrp="1"/>
          </p:cNvSpPr>
          <p:nvPr>
            <p:ph type="body" sz="quarter" idx="3"/>
          </p:nvPr>
        </p:nvSpPr>
        <p:spPr>
          <a:xfrm>
            <a:off x="4629150" y="1320800"/>
            <a:ext cx="3887788" cy="6461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D777B15-326B-78AB-599E-ECD89CBAB7C1}"/>
              </a:ext>
            </a:extLst>
          </p:cNvPr>
          <p:cNvSpPr>
            <a:spLocks noGrp="1"/>
          </p:cNvSpPr>
          <p:nvPr>
            <p:ph sz="quarter" idx="4"/>
          </p:nvPr>
        </p:nvSpPr>
        <p:spPr>
          <a:xfrm>
            <a:off x="4629150" y="1966913"/>
            <a:ext cx="3887788" cy="28940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8E25EE5-341F-6160-1869-F4CB3334EA50}"/>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8" name="Segnaposto piè di pagina 7">
            <a:extLst>
              <a:ext uri="{FF2B5EF4-FFF2-40B4-BE49-F238E27FC236}">
                <a16:creationId xmlns:a16="http://schemas.microsoft.com/office/drawing/2014/main" id="{CC68E106-55D3-A5D7-8341-8F73DD67E1C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EF68820-8FD0-C73A-9D71-6E75FCDBC7E9}"/>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512600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9A9AAD-5ADF-8FBE-4C30-8E81F568F91E}"/>
              </a:ext>
            </a:extLst>
          </p:cNvPr>
          <p:cNvSpPr>
            <a:spLocks noGrp="1"/>
          </p:cNvSpPr>
          <p:nvPr>
            <p:ph type="title" hasCustomPrompt="1"/>
          </p:nvPr>
        </p:nvSpPr>
        <p:spPr/>
        <p:txBody>
          <a:bodyPr/>
          <a:lstStyle/>
          <a:p>
            <a:r>
              <a:rPr lang="it-IT" dirty="0"/>
              <a:t>FARE CLIC PER MODIFICARE LO STILE DEL TITOLO DELLO SCHEMA</a:t>
            </a:r>
          </a:p>
        </p:txBody>
      </p:sp>
      <p:sp>
        <p:nvSpPr>
          <p:cNvPr id="3" name="Segnaposto data 2">
            <a:extLst>
              <a:ext uri="{FF2B5EF4-FFF2-40B4-BE49-F238E27FC236}">
                <a16:creationId xmlns:a16="http://schemas.microsoft.com/office/drawing/2014/main" id="{ABFBA26C-327C-DC14-7C28-16F3C62C2B1A}"/>
              </a:ext>
            </a:extLst>
          </p:cNvPr>
          <p:cNvSpPr>
            <a:spLocks noGrp="1"/>
          </p:cNvSpPr>
          <p:nvPr>
            <p:ph type="dt" sz="half" idx="10"/>
          </p:nvPr>
        </p:nvSpPr>
        <p:spPr/>
        <p:txBody>
          <a:bodyPr/>
          <a:lstStyle/>
          <a:p>
            <a:fld id="{1B08114F-A9E9-4A03-B40A-31B867F59DC5}" type="datetimeFigureOut">
              <a:rPr lang="it-IT" smtClean="0"/>
              <a:t>16/07/2025</a:t>
            </a:fld>
            <a:endParaRPr lang="it-IT"/>
          </a:p>
        </p:txBody>
      </p:sp>
      <p:sp>
        <p:nvSpPr>
          <p:cNvPr id="4" name="Segnaposto piè di pagina 3">
            <a:extLst>
              <a:ext uri="{FF2B5EF4-FFF2-40B4-BE49-F238E27FC236}">
                <a16:creationId xmlns:a16="http://schemas.microsoft.com/office/drawing/2014/main" id="{A2C20FE4-66E2-C1C5-7949-47E97CEADE9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8F23627-6DB9-ABC1-CF54-8D6A5DCD55CD}"/>
              </a:ext>
            </a:extLst>
          </p:cNvPr>
          <p:cNvSpPr>
            <a:spLocks noGrp="1"/>
          </p:cNvSpPr>
          <p:nvPr>
            <p:ph type="sldNum" sz="quarter" idx="12"/>
          </p:nvPr>
        </p:nvSpPr>
        <p:spPr/>
        <p:txBody>
          <a:bodyPr/>
          <a:lstStyle/>
          <a:p>
            <a:fld id="{DD6F158A-D45D-4E0F-A210-EDC378AFC5D9}" type="slidenum">
              <a:rPr lang="it-IT" smtClean="0"/>
              <a:t>‹N›</a:t>
            </a:fld>
            <a:endParaRPr lang="it-IT"/>
          </a:p>
        </p:txBody>
      </p:sp>
    </p:spTree>
    <p:extLst>
      <p:ext uri="{BB962C8B-B14F-4D97-AF65-F5344CB8AC3E}">
        <p14:creationId xmlns:p14="http://schemas.microsoft.com/office/powerpoint/2010/main" val="18090409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Connettore 1 12"/>
          <p:cNvCxnSpPr/>
          <p:nvPr userDrawn="1"/>
        </p:nvCxnSpPr>
        <p:spPr>
          <a:xfrm>
            <a:off x="0" y="7493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4A7944FB-2519-15A0-B1A1-FFEA24AEB9F9}"/>
              </a:ext>
            </a:extLst>
          </p:cNvPr>
          <p:cNvPicPr>
            <a:picLocks noChangeAspect="1"/>
          </p:cNvPicPr>
          <p:nvPr userDrawn="1"/>
        </p:nvPicPr>
        <p:blipFill>
          <a:blip r:embed="rId5"/>
          <a:stretch>
            <a:fillRect/>
          </a:stretch>
        </p:blipFill>
        <p:spPr>
          <a:xfrm>
            <a:off x="7280032" y="0"/>
            <a:ext cx="1966286" cy="693026"/>
          </a:xfrm>
          <a:prstGeom prst="rect">
            <a:avLst/>
          </a:prstGeom>
        </p:spPr>
      </p:pic>
    </p:spTree>
    <p:extLst>
      <p:ext uri="{BB962C8B-B14F-4D97-AF65-F5344CB8AC3E}">
        <p14:creationId xmlns:p14="http://schemas.microsoft.com/office/powerpoint/2010/main" val="133155707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73B82C8-F761-C139-040B-84E861DF7518}"/>
              </a:ext>
            </a:extLst>
          </p:cNvPr>
          <p:cNvSpPr>
            <a:spLocks noGrp="1"/>
          </p:cNvSpPr>
          <p:nvPr>
            <p:ph type="title"/>
          </p:nvPr>
        </p:nvSpPr>
        <p:spPr>
          <a:xfrm>
            <a:off x="628650" y="287338"/>
            <a:ext cx="7886700" cy="1039812"/>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DCC5D413-2264-2E0C-66A0-78D458036E6F}"/>
              </a:ext>
            </a:extLst>
          </p:cNvPr>
          <p:cNvSpPr>
            <a:spLocks noGrp="1"/>
          </p:cNvSpPr>
          <p:nvPr>
            <p:ph type="body" idx="1"/>
          </p:nvPr>
        </p:nvSpPr>
        <p:spPr>
          <a:xfrm>
            <a:off x="628650" y="1433513"/>
            <a:ext cx="7886700" cy="341788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DFC21E-EC60-CD43-6954-45880578C9F7}"/>
              </a:ext>
            </a:extLst>
          </p:cNvPr>
          <p:cNvSpPr>
            <a:spLocks noGrp="1"/>
          </p:cNvSpPr>
          <p:nvPr>
            <p:ph type="dt" sz="half" idx="2"/>
          </p:nvPr>
        </p:nvSpPr>
        <p:spPr>
          <a:xfrm>
            <a:off x="628650" y="4992688"/>
            <a:ext cx="2057400" cy="285750"/>
          </a:xfrm>
          <a:prstGeom prst="rect">
            <a:avLst/>
          </a:prstGeom>
        </p:spPr>
        <p:txBody>
          <a:bodyPr vert="horz" lIns="91440" tIns="45720" rIns="91440" bIns="45720" rtlCol="0" anchor="ctr"/>
          <a:lstStyle>
            <a:lvl1pPr algn="l">
              <a:defRPr sz="1200">
                <a:solidFill>
                  <a:schemeClr val="tx1">
                    <a:tint val="82000"/>
                  </a:schemeClr>
                </a:solidFill>
              </a:defRPr>
            </a:lvl1pPr>
          </a:lstStyle>
          <a:p>
            <a:fld id="{1B08114F-A9E9-4A03-B40A-31B867F59DC5}" type="datetimeFigureOut">
              <a:rPr lang="it-IT" smtClean="0"/>
              <a:t>16/07/2025</a:t>
            </a:fld>
            <a:endParaRPr lang="it-IT"/>
          </a:p>
        </p:txBody>
      </p:sp>
      <p:sp>
        <p:nvSpPr>
          <p:cNvPr id="5" name="Segnaposto piè di pagina 4">
            <a:extLst>
              <a:ext uri="{FF2B5EF4-FFF2-40B4-BE49-F238E27FC236}">
                <a16:creationId xmlns:a16="http://schemas.microsoft.com/office/drawing/2014/main" id="{1FE410AD-C78B-9834-7CD4-9F943874676D}"/>
              </a:ext>
            </a:extLst>
          </p:cNvPr>
          <p:cNvSpPr>
            <a:spLocks noGrp="1"/>
          </p:cNvSpPr>
          <p:nvPr>
            <p:ph type="ftr" sz="quarter" idx="3"/>
          </p:nvPr>
        </p:nvSpPr>
        <p:spPr>
          <a:xfrm>
            <a:off x="3028950" y="4992688"/>
            <a:ext cx="3086100" cy="2857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9A06B04F-0AB4-2401-D942-4EE806C855D7}"/>
              </a:ext>
            </a:extLst>
          </p:cNvPr>
          <p:cNvSpPr>
            <a:spLocks noGrp="1"/>
          </p:cNvSpPr>
          <p:nvPr>
            <p:ph type="sldNum" sz="quarter" idx="4"/>
          </p:nvPr>
        </p:nvSpPr>
        <p:spPr>
          <a:xfrm>
            <a:off x="6457950" y="4992688"/>
            <a:ext cx="2057400" cy="285750"/>
          </a:xfrm>
          <a:prstGeom prst="rect">
            <a:avLst/>
          </a:prstGeom>
        </p:spPr>
        <p:txBody>
          <a:bodyPr vert="horz" lIns="91440" tIns="45720" rIns="91440" bIns="45720" rtlCol="0" anchor="ctr"/>
          <a:lstStyle>
            <a:lvl1pPr algn="r">
              <a:defRPr sz="1200">
                <a:solidFill>
                  <a:schemeClr val="tx1">
                    <a:tint val="82000"/>
                  </a:schemeClr>
                </a:solidFill>
              </a:defRPr>
            </a:lvl1pPr>
          </a:lstStyle>
          <a:p>
            <a:fld id="{DD6F158A-D45D-4E0F-A210-EDC378AFC5D9}" type="slidenum">
              <a:rPr lang="it-IT" smtClean="0"/>
              <a:t>‹N›</a:t>
            </a:fld>
            <a:endParaRPr lang="it-IT"/>
          </a:p>
        </p:txBody>
      </p:sp>
      <p:pic>
        <p:nvPicPr>
          <p:cNvPr id="7" name="Immagine 6">
            <a:extLst>
              <a:ext uri="{FF2B5EF4-FFF2-40B4-BE49-F238E27FC236}">
                <a16:creationId xmlns:a16="http://schemas.microsoft.com/office/drawing/2014/main" id="{7B9E1EA5-EAC2-D4C7-240C-B2CE32A0E02D}"/>
              </a:ext>
            </a:extLst>
          </p:cNvPr>
          <p:cNvPicPr>
            <a:picLocks noChangeAspect="1"/>
          </p:cNvPicPr>
          <p:nvPr userDrawn="1"/>
        </p:nvPicPr>
        <p:blipFill>
          <a:blip r:embed="rId13"/>
          <a:stretch>
            <a:fillRect/>
          </a:stretch>
        </p:blipFill>
        <p:spPr>
          <a:xfrm>
            <a:off x="6851114" y="355288"/>
            <a:ext cx="1969179" cy="695004"/>
          </a:xfrm>
          <a:prstGeom prst="rect">
            <a:avLst/>
          </a:prstGeom>
        </p:spPr>
      </p:pic>
    </p:spTree>
    <p:extLst>
      <p:ext uri="{BB962C8B-B14F-4D97-AF65-F5344CB8AC3E}">
        <p14:creationId xmlns:p14="http://schemas.microsoft.com/office/powerpoint/2010/main" val="27674517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2400" kern="1200">
          <a:solidFill>
            <a:schemeClr val="tx1"/>
          </a:solidFill>
          <a:latin typeface="Encode Sans ExpandedSemiBold"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Encode Sans"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Encode Sans"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Encode Sans"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Encode Sans"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Encode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27666"/>
      </p:ext>
    </p:extLst>
  </p:cSld>
  <p:clrMap bg1="lt1" tx1="dk1" bg2="lt2" tx2="dk2" accent1="accent1" accent2="accent2" accent3="accent3" accent4="accent4" accent5="accent5" accent6="accent6" hlink="hlink" folHlink="folHlink"/>
  <p:sldLayoutIdLst>
    <p:sldLayoutId id="214748370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5.xml"/><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30.xml"/><Relationship Id="rId5" Type="http://schemas.openxmlformats.org/officeDocument/2006/relationships/image" Target="../media/image88.pn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1.pn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109.png"/><Relationship Id="rId5" Type="http://schemas.openxmlformats.org/officeDocument/2006/relationships/oleObject" Target="../embeddings/oleObject2.bin"/><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45.xml"/><Relationship Id="rId5" Type="http://schemas.openxmlformats.org/officeDocument/2006/relationships/image" Target="../media/image113.png"/><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47.xml"/><Relationship Id="rId5" Type="http://schemas.openxmlformats.org/officeDocument/2006/relationships/image" Target="../media/image118.pn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50.xml"/><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54.xml"/><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55.xml"/><Relationship Id="rId5" Type="http://schemas.openxmlformats.org/officeDocument/2006/relationships/image" Target="../media/image125.png"/><Relationship Id="rId4" Type="http://schemas.openxmlformats.org/officeDocument/2006/relationships/image" Target="../media/image12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chart" Target="../charts/chart1.xml"/></Relationships>
</file>

<file path=ppt/slides/_rels/slide8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3" Type="http://schemas.openxmlformats.org/officeDocument/2006/relationships/notesSlide" Target="../notesSlides/notesSlide45.xml"/><Relationship Id="rId7" Type="http://schemas.openxmlformats.org/officeDocument/2006/relationships/image" Target="../media/image129.svg"/><Relationship Id="rId12" Type="http://schemas.openxmlformats.org/officeDocument/2006/relationships/image" Target="../media/image134.png"/><Relationship Id="rId17" Type="http://schemas.openxmlformats.org/officeDocument/2006/relationships/image" Target="../media/image139.svg"/><Relationship Id="rId2" Type="http://schemas.openxmlformats.org/officeDocument/2006/relationships/slideLayout" Target="../slideLayouts/slideLayout3.xml"/><Relationship Id="rId16" Type="http://schemas.openxmlformats.org/officeDocument/2006/relationships/image" Target="../media/image138.png"/><Relationship Id="rId1" Type="http://schemas.openxmlformats.org/officeDocument/2006/relationships/tags" Target="../tags/tag57.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jpeg"/><Relationship Id="rId15" Type="http://schemas.openxmlformats.org/officeDocument/2006/relationships/image" Target="../media/image137.jpeg"/><Relationship Id="rId10" Type="http://schemas.openxmlformats.org/officeDocument/2006/relationships/image" Target="../media/image132.png"/><Relationship Id="rId4" Type="http://schemas.openxmlformats.org/officeDocument/2006/relationships/image" Target="../media/image126.jpeg"/><Relationship Id="rId9" Type="http://schemas.openxmlformats.org/officeDocument/2006/relationships/image" Target="../media/image131.svg"/><Relationship Id="rId14" Type="http://schemas.openxmlformats.org/officeDocument/2006/relationships/image" Target="../media/image136.jpeg"/></Relationships>
</file>

<file path=ppt/slides/_rels/slide8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notesSlide" Target="../notesSlides/notesSlide46.xml"/><Relationship Id="rId7" Type="http://schemas.openxmlformats.org/officeDocument/2006/relationships/image" Target="../media/image143.png"/><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8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47.xml"/><Relationship Id="rId7" Type="http://schemas.openxmlformats.org/officeDocument/2006/relationships/image" Target="../media/image151.svg"/><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sv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6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svg"/><Relationship Id="rId18" Type="http://schemas.openxmlformats.org/officeDocument/2006/relationships/image" Target="../media/image171.png"/><Relationship Id="rId3" Type="http://schemas.openxmlformats.org/officeDocument/2006/relationships/notesSlide" Target="../notesSlides/notesSlide50.xml"/><Relationship Id="rId21" Type="http://schemas.openxmlformats.org/officeDocument/2006/relationships/image" Target="../media/image174.svg"/><Relationship Id="rId7" Type="http://schemas.openxmlformats.org/officeDocument/2006/relationships/image" Target="../media/image160.svg"/><Relationship Id="rId12" Type="http://schemas.openxmlformats.org/officeDocument/2006/relationships/image" Target="../media/image165.png"/><Relationship Id="rId17" Type="http://schemas.openxmlformats.org/officeDocument/2006/relationships/image" Target="../media/image170.svg"/><Relationship Id="rId2" Type="http://schemas.openxmlformats.org/officeDocument/2006/relationships/slideLayout" Target="../slideLayouts/slideLayout3.xml"/><Relationship Id="rId16" Type="http://schemas.openxmlformats.org/officeDocument/2006/relationships/image" Target="../media/image169.png"/><Relationship Id="rId20" Type="http://schemas.openxmlformats.org/officeDocument/2006/relationships/image" Target="../media/image173.png"/><Relationship Id="rId1" Type="http://schemas.openxmlformats.org/officeDocument/2006/relationships/tags" Target="../tags/tag62.xml"/><Relationship Id="rId6" Type="http://schemas.openxmlformats.org/officeDocument/2006/relationships/image" Target="../media/image159.png"/><Relationship Id="rId11" Type="http://schemas.openxmlformats.org/officeDocument/2006/relationships/image" Target="../media/image164.svg"/><Relationship Id="rId5" Type="http://schemas.openxmlformats.org/officeDocument/2006/relationships/image" Target="../media/image158.svg"/><Relationship Id="rId15" Type="http://schemas.openxmlformats.org/officeDocument/2006/relationships/image" Target="../media/image168.svg"/><Relationship Id="rId10" Type="http://schemas.openxmlformats.org/officeDocument/2006/relationships/image" Target="../media/image163.png"/><Relationship Id="rId19" Type="http://schemas.openxmlformats.org/officeDocument/2006/relationships/image" Target="../media/image172.svg"/><Relationship Id="rId4" Type="http://schemas.openxmlformats.org/officeDocument/2006/relationships/image" Target="../media/image157.png"/><Relationship Id="rId9" Type="http://schemas.openxmlformats.org/officeDocument/2006/relationships/image" Target="../media/image162.svg"/><Relationship Id="rId14" Type="http://schemas.openxmlformats.org/officeDocument/2006/relationships/image" Target="../media/image16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63.xml"/><Relationship Id="rId5" Type="http://schemas.openxmlformats.org/officeDocument/2006/relationships/image" Target="../media/image146.png"/><Relationship Id="rId4" Type="http://schemas.openxmlformats.org/officeDocument/2006/relationships/image" Target="../media/image14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175.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65.xml"/><Relationship Id="rId5" Type="http://schemas.openxmlformats.org/officeDocument/2006/relationships/image" Target="../media/image177.png"/><Relationship Id="rId4" Type="http://schemas.openxmlformats.org/officeDocument/2006/relationships/image" Target="../media/image17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6.xml"/><Relationship Id="rId6" Type="http://schemas.openxmlformats.org/officeDocument/2006/relationships/image" Target="../media/image146.png"/><Relationship Id="rId5" Type="http://schemas.openxmlformats.org/officeDocument/2006/relationships/image" Target="../media/image144.png"/><Relationship Id="rId4" Type="http://schemas.openxmlformats.org/officeDocument/2006/relationships/image" Target="../media/image145.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9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3.xml"/><Relationship Id="rId1" Type="http://schemas.openxmlformats.org/officeDocument/2006/relationships/tags" Target="../tags/tag69.xml"/><Relationship Id="rId5" Type="http://schemas.openxmlformats.org/officeDocument/2006/relationships/image" Target="../media/image180.png"/><Relationship Id="rId4" Type="http://schemas.openxmlformats.org/officeDocument/2006/relationships/image" Target="../media/image17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181.jpeg"/></Relationships>
</file>

<file path=ppt/slides/_rels/slide9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9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notesSlide" Target="../notesSlides/notesSlide58.xml"/><Relationship Id="rId7" Type="http://schemas.openxmlformats.org/officeDocument/2006/relationships/image" Target="../media/image189.png"/><Relationship Id="rId2" Type="http://schemas.openxmlformats.org/officeDocument/2006/relationships/slideLayout" Target="../slideLayouts/slideLayout3.xml"/><Relationship Id="rId1" Type="http://schemas.openxmlformats.org/officeDocument/2006/relationships/tags" Target="../tags/tag7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 Id="rId9" Type="http://schemas.openxmlformats.org/officeDocument/2006/relationships/image" Target="../media/image191.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7B5685D-4FD3-3A24-81E1-3C0CFA352F5D}"/>
              </a:ext>
            </a:extLst>
          </p:cNvPr>
          <p:cNvPicPr>
            <a:picLocks noChangeAspect="1"/>
          </p:cNvPicPr>
          <p:nvPr/>
        </p:nvPicPr>
        <p:blipFill>
          <a:blip r:embed="rId2"/>
          <a:stretch>
            <a:fillRect/>
          </a:stretch>
        </p:blipFill>
        <p:spPr>
          <a:xfrm>
            <a:off x="1" y="-100012"/>
            <a:ext cx="9144000" cy="5486400"/>
          </a:xfrm>
          <a:prstGeom prst="rect">
            <a:avLst/>
          </a:prstGeom>
        </p:spPr>
      </p:pic>
      <p:sp>
        <p:nvSpPr>
          <p:cNvPr id="3" name="Titolo 6">
            <a:extLst>
              <a:ext uri="{FF2B5EF4-FFF2-40B4-BE49-F238E27FC236}">
                <a16:creationId xmlns:a16="http://schemas.microsoft.com/office/drawing/2014/main" id="{A4E0FBE2-AACC-7CA3-8A35-1524199F6836}"/>
              </a:ext>
            </a:extLst>
          </p:cNvPr>
          <p:cNvSpPr txBox="1">
            <a:spLocks/>
          </p:cNvSpPr>
          <p:nvPr/>
        </p:nvSpPr>
        <p:spPr>
          <a:xfrm>
            <a:off x="481101" y="2348198"/>
            <a:ext cx="7752307" cy="172469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it-IT" sz="3600" b="1" dirty="0">
                <a:solidFill>
                  <a:schemeClr val="bg1"/>
                </a:solidFill>
                <a:latin typeface="Encode Sans" pitchFamily="2" charset="0"/>
                <a:ea typeface="+mn-ea"/>
                <a:cs typeface="+mn-cs"/>
              </a:rPr>
            </a:br>
            <a:r>
              <a:rPr lang="it-IT" b="1" dirty="0">
                <a:solidFill>
                  <a:schemeClr val="bg1"/>
                </a:solidFill>
                <a:latin typeface="Encode Sans" pitchFamily="2" charset="0"/>
                <a:ea typeface="ヒラギノ角ゴ Pro W3" charset="-128"/>
                <a:cs typeface="+mn-cs"/>
              </a:rPr>
              <a:t>l’ABC </a:t>
            </a:r>
          </a:p>
          <a:p>
            <a:r>
              <a:rPr lang="it-IT" b="1" dirty="0">
                <a:solidFill>
                  <a:schemeClr val="bg1"/>
                </a:solidFill>
                <a:latin typeface="Encode Sans" pitchFamily="2" charset="0"/>
                <a:ea typeface="ヒラギノ角ゴ Pro W3" charset="-128"/>
                <a:cs typeface="+mn-cs"/>
              </a:rPr>
              <a:t>del </a:t>
            </a:r>
          </a:p>
          <a:p>
            <a:r>
              <a:rPr lang="it-IT" b="1" dirty="0">
                <a:solidFill>
                  <a:schemeClr val="bg1"/>
                </a:solidFill>
                <a:latin typeface="Encode Sans" pitchFamily="2" charset="0"/>
                <a:ea typeface="ヒラギノ角ゴ Pro W3" charset="-128"/>
                <a:cs typeface="+mn-cs"/>
              </a:rPr>
              <a:t>Veicolo Commerciale</a:t>
            </a:r>
          </a:p>
          <a:p>
            <a:endParaRPr lang="it-IT" sz="2000" b="1" dirty="0">
              <a:solidFill>
                <a:schemeClr val="bg1"/>
              </a:solidFill>
              <a:latin typeface="Encode Sans" pitchFamily="2" charset="0"/>
              <a:ea typeface="ヒラギノ角ゴ Pro W3" charset="-128"/>
              <a:cs typeface="+mn-cs"/>
            </a:endParaRPr>
          </a:p>
        </p:txBody>
      </p:sp>
    </p:spTree>
    <p:extLst>
      <p:ext uri="{BB962C8B-B14F-4D97-AF65-F5344CB8AC3E}">
        <p14:creationId xmlns:p14="http://schemas.microsoft.com/office/powerpoint/2010/main" val="1938559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17ABB63-D81C-5FA0-40D8-AED866102467}"/>
              </a:ext>
            </a:extLst>
          </p:cNvPr>
          <p:cNvSpPr txBox="1"/>
          <p:nvPr/>
        </p:nvSpPr>
        <p:spPr>
          <a:xfrm>
            <a:off x="304800" y="1265962"/>
            <a:ext cx="8591550" cy="2308324"/>
          </a:xfrm>
          <a:prstGeom prst="rect">
            <a:avLst/>
          </a:prstGeom>
          <a:noFill/>
        </p:spPr>
        <p:txBody>
          <a:bodyPr wrap="square">
            <a:spAutoFit/>
          </a:bodyPr>
          <a:lstStyle/>
          <a:p>
            <a:r>
              <a:rPr lang="it-IT" b="1" dirty="0">
                <a:latin typeface="Encode Sans" pitchFamily="2" charset="0"/>
              </a:rPr>
              <a:t>Quale tipo di sospensioni è più comunemente utilizzato sull'asse posteriore dei veicoli commerciali leggeri per garantire robustezza e capacità di carico?</a:t>
            </a:r>
          </a:p>
          <a:p>
            <a:endParaRPr lang="it-IT" b="1" dirty="0">
              <a:latin typeface="Encode Sans" pitchFamily="2" charset="0"/>
            </a:endParaRPr>
          </a:p>
          <a:p>
            <a:pPr marL="342900" indent="-342900">
              <a:buFont typeface="+mj-lt"/>
              <a:buAutoNum type="alphaLcParenR"/>
            </a:pPr>
            <a:r>
              <a:rPr lang="it-IT" dirty="0">
                <a:latin typeface="Encode Sans" pitchFamily="2" charset="0"/>
              </a:rPr>
              <a:t>Sospensioni pneumatiche</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b="1" dirty="0">
                <a:latin typeface="Encode Sans" pitchFamily="2" charset="0"/>
              </a:rPr>
              <a:t>Sospensioni a balestra</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dirty="0">
                <a:latin typeface="Encode Sans" pitchFamily="2" charset="0"/>
              </a:rPr>
              <a:t>Sospensioni indipendenti </a:t>
            </a:r>
            <a:r>
              <a:rPr lang="it-IT" dirty="0" err="1">
                <a:latin typeface="Encode Sans" pitchFamily="2" charset="0"/>
              </a:rPr>
              <a:t>MacPherson</a:t>
            </a:r>
            <a:r>
              <a:rPr lang="it-IT" dirty="0">
                <a:latin typeface="Encode Sans" pitchFamily="2" charset="0"/>
              </a:rPr>
              <a:t>.</a:t>
            </a:r>
          </a:p>
        </p:txBody>
      </p:sp>
      <p:sp>
        <p:nvSpPr>
          <p:cNvPr id="7" name="Titolo 6">
            <a:extLst>
              <a:ext uri="{FF2B5EF4-FFF2-40B4-BE49-F238E27FC236}">
                <a16:creationId xmlns:a16="http://schemas.microsoft.com/office/drawing/2014/main" id="{1449396E-FCDE-EB4F-D390-D53E773255B7}"/>
              </a:ext>
            </a:extLst>
          </p:cNvPr>
          <p:cNvSpPr>
            <a:spLocks noGrp="1"/>
          </p:cNvSpPr>
          <p:nvPr>
            <p:ph type="title"/>
          </p:nvPr>
        </p:nvSpPr>
        <p:spPr>
          <a:xfrm>
            <a:off x="304800" y="185335"/>
            <a:ext cx="7848600" cy="369332"/>
          </a:xfrm>
        </p:spPr>
        <p:txBody>
          <a:bodyPr/>
          <a:lstStyle/>
          <a:p>
            <a:pPr algn="ctr"/>
            <a:r>
              <a:rPr lang="it-IT" sz="2400" dirty="0"/>
              <a:t>DOMANDA N°6</a:t>
            </a:r>
          </a:p>
        </p:txBody>
      </p:sp>
    </p:spTree>
    <p:custDataLst>
      <p:tags r:id="rId1"/>
    </p:custDataLst>
    <p:extLst>
      <p:ext uri="{BB962C8B-B14F-4D97-AF65-F5344CB8AC3E}">
        <p14:creationId xmlns:p14="http://schemas.microsoft.com/office/powerpoint/2010/main" val="86217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D98194F-E055-28B5-E015-67A0B76A9E3E}"/>
              </a:ext>
            </a:extLst>
          </p:cNvPr>
          <p:cNvSpPr txBox="1"/>
          <p:nvPr/>
        </p:nvSpPr>
        <p:spPr>
          <a:xfrm>
            <a:off x="257175" y="1263640"/>
            <a:ext cx="8677275" cy="2862322"/>
          </a:xfrm>
          <a:prstGeom prst="rect">
            <a:avLst/>
          </a:prstGeom>
          <a:noFill/>
        </p:spPr>
        <p:txBody>
          <a:bodyPr wrap="square">
            <a:spAutoFit/>
          </a:bodyPr>
          <a:lstStyle/>
          <a:p>
            <a:r>
              <a:rPr lang="it-IT" b="1" dirty="0">
                <a:latin typeface="Encode Sans" pitchFamily="2" charset="0"/>
              </a:rPr>
              <a:t>Secondo il Codice della Strada (</a:t>
            </a:r>
            <a:r>
              <a:rPr lang="it-IT" b="1" dirty="0" err="1">
                <a:latin typeface="Encode Sans" pitchFamily="2" charset="0"/>
              </a:rPr>
              <a:t>C.d.S</a:t>
            </a:r>
            <a:r>
              <a:rPr lang="it-IT" b="1" dirty="0">
                <a:latin typeface="Encode Sans" pitchFamily="2" charset="0"/>
              </a:rPr>
              <a:t>), quali sono le dimensioni massime ammesse per un veicolo commerciale leggero (esclusi gli allestimenti speciali o i veicoli eccezionali)?</a:t>
            </a:r>
            <a:r>
              <a:rPr lang="it-IT" dirty="0">
                <a:latin typeface="Encode Sans" pitchFamily="2" charset="0"/>
              </a:rPr>
              <a:t> </a:t>
            </a:r>
          </a:p>
          <a:p>
            <a:endParaRPr lang="it-IT" dirty="0">
              <a:latin typeface="Encode Sans" pitchFamily="2" charset="0"/>
            </a:endParaRPr>
          </a:p>
          <a:p>
            <a:pPr marL="342900" indent="-342900">
              <a:buFont typeface="+mj-lt"/>
              <a:buAutoNum type="alphaLcParenR"/>
            </a:pPr>
            <a:r>
              <a:rPr lang="it-IT" dirty="0">
                <a:latin typeface="Encode Sans" pitchFamily="2" charset="0"/>
              </a:rPr>
              <a:t>Lunghezza max 7,50 m; larghezza max 2,30 m; altezza max 3,50 m</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b="1" dirty="0">
                <a:latin typeface="Encode Sans" pitchFamily="2" charset="0"/>
              </a:rPr>
              <a:t>Lunghezza max 12,00 m; larghezza max 2,55 m (2,60 m per veicoli a temperatura controllata); altezza max 4,00 m  </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dirty="0">
                <a:latin typeface="Encode Sans" pitchFamily="2" charset="0"/>
              </a:rPr>
              <a:t>Lunghezza max 10,00 m; larghezza max 2,65 m; altezza max 4,20 m</a:t>
            </a:r>
          </a:p>
        </p:txBody>
      </p:sp>
      <p:sp>
        <p:nvSpPr>
          <p:cNvPr id="10" name="Titolo 9">
            <a:extLst>
              <a:ext uri="{FF2B5EF4-FFF2-40B4-BE49-F238E27FC236}">
                <a16:creationId xmlns:a16="http://schemas.microsoft.com/office/drawing/2014/main" id="{13D21C5F-3651-BCB2-6E23-031C1BBB0D64}"/>
              </a:ext>
            </a:extLst>
          </p:cNvPr>
          <p:cNvSpPr>
            <a:spLocks noGrp="1"/>
          </p:cNvSpPr>
          <p:nvPr>
            <p:ph type="title"/>
          </p:nvPr>
        </p:nvSpPr>
        <p:spPr>
          <a:xfrm>
            <a:off x="304800" y="185335"/>
            <a:ext cx="7848600" cy="369332"/>
          </a:xfrm>
        </p:spPr>
        <p:txBody>
          <a:bodyPr/>
          <a:lstStyle/>
          <a:p>
            <a:pPr algn="ctr"/>
            <a:r>
              <a:rPr lang="it-IT" sz="2400" dirty="0"/>
              <a:t>DOMANDA N°7</a:t>
            </a:r>
          </a:p>
        </p:txBody>
      </p:sp>
    </p:spTree>
    <p:custDataLst>
      <p:tags r:id="rId1"/>
    </p:custDataLst>
    <p:extLst>
      <p:ext uri="{BB962C8B-B14F-4D97-AF65-F5344CB8AC3E}">
        <p14:creationId xmlns:p14="http://schemas.microsoft.com/office/powerpoint/2010/main" val="380683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57D5377-2EF2-CFFF-0096-4B1DAE7F468F}"/>
              </a:ext>
            </a:extLst>
          </p:cNvPr>
          <p:cNvSpPr txBox="1"/>
          <p:nvPr/>
        </p:nvSpPr>
        <p:spPr>
          <a:xfrm>
            <a:off x="257175" y="1262093"/>
            <a:ext cx="8648700" cy="3693319"/>
          </a:xfrm>
          <a:prstGeom prst="rect">
            <a:avLst/>
          </a:prstGeom>
          <a:noFill/>
        </p:spPr>
        <p:txBody>
          <a:bodyPr wrap="square">
            <a:spAutoFit/>
          </a:bodyPr>
          <a:lstStyle/>
          <a:p>
            <a:r>
              <a:rPr lang="it-IT" b="1" dirty="0">
                <a:latin typeface="Encode Sans" pitchFamily="2" charset="0"/>
              </a:rPr>
              <a:t>Quale dei seguenti requisiti è essenziale per l'allestimento del vano di carico di un veicolo destinato al trasporto di prodotti alimentari, in conformità con la normativa HACCP e i principi igienico-sanitari?</a:t>
            </a:r>
            <a:r>
              <a:rPr lang="it-IT" dirty="0">
                <a:latin typeface="Encode Sans" pitchFamily="2" charset="0"/>
              </a:rPr>
              <a:t> </a:t>
            </a:r>
          </a:p>
          <a:p>
            <a:endParaRPr lang="it-IT" dirty="0">
              <a:latin typeface="Encode Sans" pitchFamily="2" charset="0"/>
            </a:endParaRPr>
          </a:p>
          <a:p>
            <a:pPr marL="342900" indent="-342900">
              <a:buFont typeface="+mj-lt"/>
              <a:buAutoNum type="alphaLcParenR"/>
            </a:pPr>
            <a:r>
              <a:rPr lang="it-IT" dirty="0">
                <a:latin typeface="Encode Sans" pitchFamily="2" charset="0"/>
              </a:rPr>
              <a:t>Le superfici interne devono essere rivestite con pannelli in legno multistrato impermeabile per migliorare l'isolamento termico</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b="1" dirty="0">
                <a:latin typeface="Encode Sans" pitchFamily="2" charset="0"/>
              </a:rPr>
              <a:t>I materiali di rivestimento del vano di carico devono essere lisci, non porosi, lavabili e disinfettabili, resistenti alla corrosione e con giunzioni e angoli raccordati per evitare accumuli di sporco</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dirty="0">
                <a:latin typeface="Encode Sans" pitchFamily="2" charset="0"/>
              </a:rPr>
              <a:t>Il vano di carico deve essere dotato di un sistema di aerazione forzata per prevenire la formazione di condensa</a:t>
            </a:r>
          </a:p>
        </p:txBody>
      </p:sp>
      <p:sp>
        <p:nvSpPr>
          <p:cNvPr id="7" name="Titolo 6">
            <a:extLst>
              <a:ext uri="{FF2B5EF4-FFF2-40B4-BE49-F238E27FC236}">
                <a16:creationId xmlns:a16="http://schemas.microsoft.com/office/drawing/2014/main" id="{4D27D179-59F5-C186-65D6-917934C86C4D}"/>
              </a:ext>
            </a:extLst>
          </p:cNvPr>
          <p:cNvSpPr>
            <a:spLocks noGrp="1"/>
          </p:cNvSpPr>
          <p:nvPr>
            <p:ph type="title"/>
          </p:nvPr>
        </p:nvSpPr>
        <p:spPr>
          <a:xfrm>
            <a:off x="304800" y="185335"/>
            <a:ext cx="7848600" cy="369332"/>
          </a:xfrm>
        </p:spPr>
        <p:txBody>
          <a:bodyPr/>
          <a:lstStyle/>
          <a:p>
            <a:pPr algn="ctr"/>
            <a:r>
              <a:rPr lang="it-IT" sz="2400" dirty="0"/>
              <a:t>DOMANDA N°8</a:t>
            </a:r>
          </a:p>
        </p:txBody>
      </p:sp>
    </p:spTree>
    <p:custDataLst>
      <p:tags r:id="rId1"/>
    </p:custDataLst>
    <p:extLst>
      <p:ext uri="{BB962C8B-B14F-4D97-AF65-F5344CB8AC3E}">
        <p14:creationId xmlns:p14="http://schemas.microsoft.com/office/powerpoint/2010/main" val="269895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6AC5A7F-C1D4-6BE2-E9E2-5C1538C3B25F}"/>
              </a:ext>
            </a:extLst>
          </p:cNvPr>
          <p:cNvSpPr txBox="1"/>
          <p:nvPr/>
        </p:nvSpPr>
        <p:spPr>
          <a:xfrm>
            <a:off x="257176" y="1258134"/>
            <a:ext cx="8629650" cy="3416320"/>
          </a:xfrm>
          <a:prstGeom prst="rect">
            <a:avLst/>
          </a:prstGeom>
          <a:noFill/>
        </p:spPr>
        <p:txBody>
          <a:bodyPr wrap="square">
            <a:spAutoFit/>
          </a:bodyPr>
          <a:lstStyle/>
          <a:p>
            <a:r>
              <a:rPr lang="it-IT" b="1" dirty="0">
                <a:latin typeface="Encode Sans" pitchFamily="2" charset="0"/>
              </a:rPr>
              <a:t>Quale di queste informazioni ritenete siano le più rilevanti per poter offrire la soluzione adatta alle reali esigenze di un cliente?</a:t>
            </a:r>
          </a:p>
          <a:p>
            <a:endParaRPr lang="it-IT" b="1" dirty="0">
              <a:latin typeface="Encode Sans" pitchFamily="2" charset="0"/>
            </a:endParaRPr>
          </a:p>
          <a:p>
            <a:pPr marL="342900" indent="-342900">
              <a:buFont typeface="+mj-lt"/>
              <a:buAutoNum type="alphaLcParenR"/>
            </a:pPr>
            <a:r>
              <a:rPr lang="it-IT" dirty="0">
                <a:latin typeface="Encode Sans" pitchFamily="2" charset="0"/>
              </a:rPr>
              <a:t>Le preferenze sul tipo di alimentazione (diesel, benzina, elettrico) e la disponibilità di equipaggiamenti tecnologici avanzati</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b="1" dirty="0">
                <a:latin typeface="Encode Sans" pitchFamily="2" charset="0"/>
              </a:rPr>
              <a:t>Il tipo di merce da trasportare, la portata utile/il volume, le modalità di carico/scarico, le distanze medie giornaliere e la tipologia dei percorsi abituali (urbani, extraurbani, misti, cantiere)</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dirty="0">
                <a:latin typeface="Encode Sans" pitchFamily="2" charset="0"/>
              </a:rPr>
              <a:t>Il budget di spesa indicativo per l'acquisto e la marca del veicolo che ha posseduto in precedenza</a:t>
            </a:r>
          </a:p>
        </p:txBody>
      </p:sp>
      <p:sp>
        <p:nvSpPr>
          <p:cNvPr id="8" name="Titolo 7">
            <a:extLst>
              <a:ext uri="{FF2B5EF4-FFF2-40B4-BE49-F238E27FC236}">
                <a16:creationId xmlns:a16="http://schemas.microsoft.com/office/drawing/2014/main" id="{7D39CD61-312D-3941-0BF4-40D754279B34}"/>
              </a:ext>
            </a:extLst>
          </p:cNvPr>
          <p:cNvSpPr>
            <a:spLocks noGrp="1"/>
          </p:cNvSpPr>
          <p:nvPr>
            <p:ph type="title"/>
          </p:nvPr>
        </p:nvSpPr>
        <p:spPr>
          <a:xfrm>
            <a:off x="304800" y="185335"/>
            <a:ext cx="7848600" cy="369332"/>
          </a:xfrm>
        </p:spPr>
        <p:txBody>
          <a:bodyPr/>
          <a:lstStyle/>
          <a:p>
            <a:pPr algn="ctr"/>
            <a:r>
              <a:rPr lang="it-IT" sz="2400" dirty="0"/>
              <a:t>DOMANDA N°9</a:t>
            </a:r>
          </a:p>
        </p:txBody>
      </p:sp>
    </p:spTree>
    <p:custDataLst>
      <p:tags r:id="rId1"/>
    </p:custDataLst>
    <p:extLst>
      <p:ext uri="{BB962C8B-B14F-4D97-AF65-F5344CB8AC3E}">
        <p14:creationId xmlns:p14="http://schemas.microsoft.com/office/powerpoint/2010/main" val="222168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E892B83-2179-1167-7D06-9D1763076AC8}"/>
              </a:ext>
            </a:extLst>
          </p:cNvPr>
          <p:cNvSpPr txBox="1"/>
          <p:nvPr/>
        </p:nvSpPr>
        <p:spPr>
          <a:xfrm>
            <a:off x="257175" y="1271558"/>
            <a:ext cx="8648700" cy="3139321"/>
          </a:xfrm>
          <a:prstGeom prst="rect">
            <a:avLst/>
          </a:prstGeom>
          <a:noFill/>
        </p:spPr>
        <p:txBody>
          <a:bodyPr wrap="square">
            <a:spAutoFit/>
          </a:bodyPr>
          <a:lstStyle/>
          <a:p>
            <a:r>
              <a:rPr lang="it-IT" b="1" dirty="0">
                <a:latin typeface="Encode Sans" pitchFamily="2" charset="0"/>
              </a:rPr>
              <a:t>Secondo il C.d.S., qual è la tolleranza massima consentita sul peso complessivo a pieno carico di un veicolo commerciale leggero, prima che venga considerato in sovraccarico e sanzionabile?</a:t>
            </a:r>
          </a:p>
          <a:p>
            <a:endParaRPr lang="it-IT" b="1" dirty="0">
              <a:latin typeface="Encode Sans" pitchFamily="2" charset="0"/>
            </a:endParaRPr>
          </a:p>
          <a:p>
            <a:pPr marL="342900" indent="-342900">
              <a:buFont typeface="+mj-lt"/>
              <a:buAutoNum type="alphaLcParenR"/>
            </a:pPr>
            <a:r>
              <a:rPr lang="it-IT" dirty="0">
                <a:latin typeface="Encode Sans" pitchFamily="2" charset="0"/>
              </a:rPr>
              <a:t>Il 10% della massa complessiva a pieno carico indicata sulla carta di circolazione, ma senza alcuna tolleranza sul carico per singolo asse</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b="1" dirty="0">
                <a:latin typeface="Encode Sans" pitchFamily="2" charset="0"/>
              </a:rPr>
              <a:t>Il 5% della massa complessiva a pieno carico indicata sulla carta di circolazione, ma senza alcuna tolleranza sul carico per singolo asse</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dirty="0">
                <a:latin typeface="Encode Sans" pitchFamily="2" charset="0"/>
              </a:rPr>
              <a:t>Non esiste una tolleranza; ogni chilo in più oltre il limite è sanzionabile.</a:t>
            </a:r>
          </a:p>
        </p:txBody>
      </p:sp>
      <p:sp>
        <p:nvSpPr>
          <p:cNvPr id="8" name="Titolo 7">
            <a:extLst>
              <a:ext uri="{FF2B5EF4-FFF2-40B4-BE49-F238E27FC236}">
                <a16:creationId xmlns:a16="http://schemas.microsoft.com/office/drawing/2014/main" id="{5CD5BE2B-AEBE-55C7-440B-23476DE50D1E}"/>
              </a:ext>
            </a:extLst>
          </p:cNvPr>
          <p:cNvSpPr>
            <a:spLocks noGrp="1"/>
          </p:cNvSpPr>
          <p:nvPr>
            <p:ph type="title"/>
          </p:nvPr>
        </p:nvSpPr>
        <p:spPr>
          <a:xfrm>
            <a:off x="304800" y="185335"/>
            <a:ext cx="7848600" cy="369332"/>
          </a:xfrm>
        </p:spPr>
        <p:txBody>
          <a:bodyPr/>
          <a:lstStyle/>
          <a:p>
            <a:pPr algn="ctr"/>
            <a:r>
              <a:rPr lang="it-IT" sz="2400" dirty="0"/>
              <a:t>DOMANDA N°10</a:t>
            </a:r>
          </a:p>
        </p:txBody>
      </p:sp>
    </p:spTree>
    <p:custDataLst>
      <p:tags r:id="rId1"/>
    </p:custDataLst>
    <p:extLst>
      <p:ext uri="{BB962C8B-B14F-4D97-AF65-F5344CB8AC3E}">
        <p14:creationId xmlns:p14="http://schemas.microsoft.com/office/powerpoint/2010/main" val="2708664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93D9065-8EDC-F5F8-8DA1-7189895EF03D}"/>
              </a:ext>
            </a:extLst>
          </p:cNvPr>
          <p:cNvSpPr>
            <a:spLocks noGrp="1"/>
          </p:cNvSpPr>
          <p:nvPr>
            <p:ph type="ctrTitle"/>
          </p:nvPr>
        </p:nvSpPr>
        <p:spPr/>
        <p:txBody>
          <a:bodyPr/>
          <a:lstStyle/>
          <a:p>
            <a:r>
              <a:rPr lang="it-IT" dirty="0"/>
              <a:t>DEFINIZIONE DI VEICOLO COMMERCIALE LEGGERO</a:t>
            </a:r>
          </a:p>
        </p:txBody>
      </p:sp>
      <p:sp>
        <p:nvSpPr>
          <p:cNvPr id="4" name="Sottotitolo 3">
            <a:extLst>
              <a:ext uri="{FF2B5EF4-FFF2-40B4-BE49-F238E27FC236}">
                <a16:creationId xmlns:a16="http://schemas.microsoft.com/office/drawing/2014/main" id="{1FEFDBE5-FEAE-4153-0890-8E2AF9FC8DB8}"/>
              </a:ext>
            </a:extLst>
          </p:cNvPr>
          <p:cNvSpPr>
            <a:spLocks noGrp="1"/>
          </p:cNvSpPr>
          <p:nvPr>
            <p:ph type="subTitle" idx="1"/>
          </p:nvPr>
        </p:nvSpPr>
        <p:spPr/>
        <p:txBody>
          <a:bodyPr/>
          <a:lstStyle/>
          <a:p>
            <a:endParaRPr lang="it-IT"/>
          </a:p>
        </p:txBody>
      </p:sp>
    </p:spTree>
    <p:custDataLst>
      <p:tags r:id="rId1"/>
    </p:custDataLst>
    <p:extLst>
      <p:ext uri="{BB962C8B-B14F-4D97-AF65-F5344CB8AC3E}">
        <p14:creationId xmlns:p14="http://schemas.microsoft.com/office/powerpoint/2010/main" val="4252506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FD4152-9FBD-96F6-6A51-CED22504C73D}"/>
              </a:ext>
            </a:extLst>
          </p:cNvPr>
          <p:cNvSpPr>
            <a:spLocks noGrp="1"/>
          </p:cNvSpPr>
          <p:nvPr>
            <p:ph type="title"/>
          </p:nvPr>
        </p:nvSpPr>
        <p:spPr/>
        <p:txBody>
          <a:bodyPr/>
          <a:lstStyle/>
          <a:p>
            <a:r>
              <a:rPr lang="it-IT" dirty="0"/>
              <a:t>DEFINIZIONE DI VEICOLO COMMERCIALE</a:t>
            </a:r>
          </a:p>
        </p:txBody>
      </p:sp>
      <p:sp>
        <p:nvSpPr>
          <p:cNvPr id="4" name="CasellaDiTesto 3">
            <a:extLst>
              <a:ext uri="{FF2B5EF4-FFF2-40B4-BE49-F238E27FC236}">
                <a16:creationId xmlns:a16="http://schemas.microsoft.com/office/drawing/2014/main" id="{1AC102C0-4FD0-A193-7FD9-C9613ECCF5FC}"/>
              </a:ext>
            </a:extLst>
          </p:cNvPr>
          <p:cNvSpPr txBox="1"/>
          <p:nvPr/>
        </p:nvSpPr>
        <p:spPr>
          <a:xfrm>
            <a:off x="1006996" y="1997955"/>
            <a:ext cx="7146403" cy="646331"/>
          </a:xfrm>
          <a:prstGeom prst="rect">
            <a:avLst/>
          </a:prstGeom>
          <a:noFill/>
        </p:spPr>
        <p:txBody>
          <a:bodyPr wrap="square">
            <a:spAutoFit/>
          </a:bodyPr>
          <a:lstStyle/>
          <a:p>
            <a:pPr algn="ctr"/>
            <a:r>
              <a:rPr lang="it-IT" dirty="0">
                <a:latin typeface="Encode Sans" pitchFamily="2" charset="0"/>
              </a:rPr>
              <a:t>Cosa definisce un "veicolo commerciale leggero" e quali caratteristiche lo distinguono da un'autovettura ?</a:t>
            </a:r>
          </a:p>
        </p:txBody>
      </p:sp>
      <p:pic>
        <p:nvPicPr>
          <p:cNvPr id="3" name="Immagine 2">
            <a:extLst>
              <a:ext uri="{FF2B5EF4-FFF2-40B4-BE49-F238E27FC236}">
                <a16:creationId xmlns:a16="http://schemas.microsoft.com/office/drawing/2014/main" id="{D69D9F13-31EE-68AA-BB28-9DD4E71A73D9}"/>
              </a:ext>
            </a:extLst>
          </p:cNvPr>
          <p:cNvPicPr>
            <a:picLocks noChangeAspect="1"/>
          </p:cNvPicPr>
          <p:nvPr/>
        </p:nvPicPr>
        <p:blipFill>
          <a:blip r:embed="rId3">
            <a:biLevel thresh="25000"/>
          </a:blip>
          <a:srcRect l="10751" t="53813" r="49651" b="8833"/>
          <a:stretch>
            <a:fillRect/>
          </a:stretch>
        </p:blipFill>
        <p:spPr>
          <a:xfrm>
            <a:off x="1643038" y="3112654"/>
            <a:ext cx="2217768" cy="1394691"/>
          </a:xfrm>
          <a:prstGeom prst="rect">
            <a:avLst/>
          </a:prstGeom>
        </p:spPr>
      </p:pic>
      <p:pic>
        <p:nvPicPr>
          <p:cNvPr id="6" name="Immagine 5">
            <a:extLst>
              <a:ext uri="{FF2B5EF4-FFF2-40B4-BE49-F238E27FC236}">
                <a16:creationId xmlns:a16="http://schemas.microsoft.com/office/drawing/2014/main" id="{9A954BB8-1E8C-E3B6-29E2-1B5998E68256}"/>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Effect>
                      <a14:saturation sat="0"/>
                    </a14:imgEffect>
                  </a14:imgLayer>
                </a14:imgProps>
              </a:ext>
            </a:extLst>
          </a:blip>
          <a:stretch>
            <a:fillRect/>
          </a:stretch>
        </p:blipFill>
        <p:spPr>
          <a:xfrm flipH="1">
            <a:off x="4315383" y="2931676"/>
            <a:ext cx="3619999" cy="1575669"/>
          </a:xfrm>
          <a:prstGeom prst="rect">
            <a:avLst/>
          </a:prstGeom>
        </p:spPr>
      </p:pic>
    </p:spTree>
    <p:custDataLst>
      <p:tags r:id="rId1"/>
    </p:custDataLst>
    <p:extLst>
      <p:ext uri="{BB962C8B-B14F-4D97-AF65-F5344CB8AC3E}">
        <p14:creationId xmlns:p14="http://schemas.microsoft.com/office/powerpoint/2010/main" val="163871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6DD1718-8E2F-C629-88F2-2839BFDDFAE0}"/>
              </a:ext>
            </a:extLst>
          </p:cNvPr>
          <p:cNvPicPr>
            <a:picLocks noChangeAspect="1"/>
          </p:cNvPicPr>
          <p:nvPr/>
        </p:nvPicPr>
        <p:blipFill>
          <a:blip r:embed="rId4"/>
          <a:stretch>
            <a:fillRect/>
          </a:stretch>
        </p:blipFill>
        <p:spPr>
          <a:xfrm>
            <a:off x="-27562" y="3528279"/>
            <a:ext cx="3043208" cy="1711805"/>
          </a:xfrm>
          <a:prstGeom prst="rect">
            <a:avLst/>
          </a:prstGeom>
        </p:spPr>
      </p:pic>
      <p:pic>
        <p:nvPicPr>
          <p:cNvPr id="12" name="Immagine 11">
            <a:extLst>
              <a:ext uri="{FF2B5EF4-FFF2-40B4-BE49-F238E27FC236}">
                <a16:creationId xmlns:a16="http://schemas.microsoft.com/office/drawing/2014/main" id="{A7CAC2A6-EFD4-C7E9-929E-32C04405272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46758" y="3108294"/>
            <a:ext cx="3595984" cy="2551774"/>
          </a:xfrm>
          <a:prstGeom prst="rect">
            <a:avLst/>
          </a:prstGeom>
        </p:spPr>
      </p:pic>
      <p:sp>
        <p:nvSpPr>
          <p:cNvPr id="4" name="Titolo 2"/>
          <p:cNvSpPr txBox="1">
            <a:spLocks/>
          </p:cNvSpPr>
          <p:nvPr/>
        </p:nvSpPr>
        <p:spPr>
          <a:xfrm>
            <a:off x="304800" y="146304"/>
            <a:ext cx="7848600" cy="3847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800" b="1" dirty="0"/>
          </a:p>
        </p:txBody>
      </p:sp>
      <p:sp>
        <p:nvSpPr>
          <p:cNvPr id="8" name="Segnaposto contenuto 2"/>
          <p:cNvSpPr txBox="1">
            <a:spLocks/>
          </p:cNvSpPr>
          <p:nvPr/>
        </p:nvSpPr>
        <p:spPr>
          <a:xfrm>
            <a:off x="2637730" y="1156651"/>
            <a:ext cx="3490626" cy="4058995"/>
          </a:xfrm>
          <a:prstGeom prst="rect">
            <a:avLst/>
          </a:prstGeom>
        </p:spPr>
        <p:txBody>
          <a:bodyPr/>
          <a:lstStyle>
            <a:lvl1pPr marL="457200" indent="-45720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1pPr>
            <a:lvl2pPr marL="895350" indent="-51435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2pPr>
            <a:lvl3pPr marL="1104900" indent="-342900" algn="l" rtl="0" eaLnBrk="0" fontAlgn="base" hangingPunct="0">
              <a:spcBef>
                <a:spcPct val="20000"/>
              </a:spcBef>
              <a:spcAft>
                <a:spcPct val="0"/>
              </a:spcAft>
              <a:buFont typeface="Arial" pitchFamily="34" charset="0"/>
              <a:buChar char="•"/>
              <a:defRPr sz="1600">
                <a:solidFill>
                  <a:srgbClr val="162554"/>
                </a:solidFill>
                <a:latin typeface="Helvetica"/>
                <a:ea typeface="ヒラギノ角ゴ Pro W3" charset="-128"/>
                <a:cs typeface="Helvetica"/>
              </a:defRPr>
            </a:lvl3pPr>
            <a:lvl4pPr marL="1485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4pPr>
            <a:lvl5pPr marL="1866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5pPr>
            <a:lvl6pPr marL="22479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6pPr>
            <a:lvl7pPr marL="27051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7pPr>
            <a:lvl8pPr marL="31623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8pPr>
            <a:lvl9pPr marL="36195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9pPr>
          </a:lstStyle>
          <a:p>
            <a:pPr marL="0" indent="0">
              <a:buNone/>
            </a:pPr>
            <a:r>
              <a:rPr lang="it-IT" sz="1600" dirty="0">
                <a:solidFill>
                  <a:schemeClr val="tx1"/>
                </a:solidFill>
                <a:latin typeface="Encode Sans" pitchFamily="2" charset="0"/>
                <a:cs typeface="Helvetica" panose="020B0604020202020204" pitchFamily="34" charset="0"/>
              </a:rPr>
              <a:t>Si definisce </a:t>
            </a:r>
            <a:r>
              <a:rPr lang="it-IT" sz="1600" b="1" dirty="0">
                <a:solidFill>
                  <a:schemeClr val="tx1"/>
                </a:solidFill>
                <a:latin typeface="Encode Sans" pitchFamily="2" charset="0"/>
                <a:cs typeface="Helvetica" panose="020B0604020202020204" pitchFamily="34" charset="0"/>
              </a:rPr>
              <a:t>veicolo Commerciale Leggero, </a:t>
            </a:r>
            <a:r>
              <a:rPr lang="it-IT" sz="1600" dirty="0">
                <a:solidFill>
                  <a:schemeClr val="tx1"/>
                </a:solidFill>
                <a:latin typeface="Encode Sans" pitchFamily="2" charset="0"/>
                <a:cs typeface="Helvetica" panose="020B0604020202020204" pitchFamily="34" charset="0"/>
              </a:rPr>
              <a:t>o</a:t>
            </a:r>
            <a:r>
              <a:rPr lang="it-IT" sz="1600" b="1" dirty="0">
                <a:solidFill>
                  <a:schemeClr val="tx1"/>
                </a:solidFill>
                <a:latin typeface="Encode Sans" pitchFamily="2" charset="0"/>
                <a:cs typeface="Helvetica" panose="020B0604020202020204" pitchFamily="34" charset="0"/>
              </a:rPr>
              <a:t> LCV </a:t>
            </a:r>
            <a:r>
              <a:rPr lang="it-IT" sz="1600" dirty="0">
                <a:solidFill>
                  <a:schemeClr val="tx1"/>
                </a:solidFill>
                <a:latin typeface="Encode Sans" pitchFamily="2" charset="0"/>
                <a:cs typeface="Helvetica" panose="020B0604020202020204" pitchFamily="34" charset="0"/>
              </a:rPr>
              <a:t>(</a:t>
            </a:r>
            <a:r>
              <a:rPr lang="it-IT" sz="1600" b="1" dirty="0">
                <a:solidFill>
                  <a:schemeClr val="tx1"/>
                </a:solidFill>
                <a:latin typeface="Encode Sans" pitchFamily="2" charset="0"/>
                <a:cs typeface="Helvetica" panose="020B0604020202020204" pitchFamily="34" charset="0"/>
              </a:rPr>
              <a:t>L</a:t>
            </a:r>
            <a:r>
              <a:rPr lang="it-IT" sz="1600" dirty="0">
                <a:solidFill>
                  <a:schemeClr val="tx1"/>
                </a:solidFill>
                <a:latin typeface="Encode Sans" pitchFamily="2" charset="0"/>
                <a:cs typeface="Helvetica" panose="020B0604020202020204" pitchFamily="34" charset="0"/>
              </a:rPr>
              <a:t>ight </a:t>
            </a:r>
            <a:r>
              <a:rPr lang="it-IT" sz="1600" b="1" dirty="0">
                <a:solidFill>
                  <a:schemeClr val="tx1"/>
                </a:solidFill>
                <a:latin typeface="Encode Sans" pitchFamily="2" charset="0"/>
                <a:cs typeface="Helvetica" panose="020B0604020202020204" pitchFamily="34" charset="0"/>
              </a:rPr>
              <a:t>C</a:t>
            </a:r>
            <a:r>
              <a:rPr lang="it-IT" sz="1600" dirty="0">
                <a:solidFill>
                  <a:schemeClr val="tx1"/>
                </a:solidFill>
                <a:latin typeface="Encode Sans" pitchFamily="2" charset="0"/>
                <a:cs typeface="Helvetica" panose="020B0604020202020204" pitchFamily="34" charset="0"/>
              </a:rPr>
              <a:t>ommercial </a:t>
            </a:r>
            <a:r>
              <a:rPr lang="it-IT" sz="1600" b="1" dirty="0" err="1">
                <a:solidFill>
                  <a:schemeClr val="tx1"/>
                </a:solidFill>
                <a:latin typeface="Encode Sans" pitchFamily="2" charset="0"/>
                <a:cs typeface="Helvetica" panose="020B0604020202020204" pitchFamily="34" charset="0"/>
              </a:rPr>
              <a:t>V</a:t>
            </a:r>
            <a:r>
              <a:rPr lang="it-IT" sz="1600" dirty="0" err="1">
                <a:solidFill>
                  <a:schemeClr val="tx1"/>
                </a:solidFill>
                <a:latin typeface="Encode Sans" pitchFamily="2" charset="0"/>
                <a:cs typeface="Helvetica" panose="020B0604020202020204" pitchFamily="34" charset="0"/>
              </a:rPr>
              <a:t>ehicle</a:t>
            </a:r>
            <a:r>
              <a:rPr lang="it-IT" sz="1600" dirty="0">
                <a:solidFill>
                  <a:schemeClr val="tx1"/>
                </a:solidFill>
                <a:latin typeface="Encode Sans" pitchFamily="2" charset="0"/>
                <a:cs typeface="Helvetica" panose="020B0604020202020204" pitchFamily="34" charset="0"/>
              </a:rPr>
              <a:t>), un </a:t>
            </a:r>
            <a:r>
              <a:rPr lang="it-IT" sz="1600" b="1" dirty="0">
                <a:solidFill>
                  <a:schemeClr val="tx1"/>
                </a:solidFill>
                <a:latin typeface="Encode Sans" pitchFamily="2" charset="0"/>
                <a:cs typeface="Helvetica" panose="020B0604020202020204" pitchFamily="34" charset="0"/>
              </a:rPr>
              <a:t>autocarro</a:t>
            </a:r>
            <a:r>
              <a:rPr lang="it-IT" sz="1600" dirty="0">
                <a:solidFill>
                  <a:schemeClr val="tx1"/>
                </a:solidFill>
                <a:latin typeface="Encode Sans" pitchFamily="2" charset="0"/>
                <a:cs typeface="Helvetica" panose="020B0604020202020204" pitchFamily="34" charset="0"/>
              </a:rPr>
              <a:t>:</a:t>
            </a:r>
            <a:r>
              <a:rPr lang="it-IT" sz="1600" b="1" dirty="0">
                <a:solidFill>
                  <a:schemeClr val="tx1"/>
                </a:solidFill>
                <a:latin typeface="Encode Sans" pitchFamily="2" charset="0"/>
                <a:cs typeface="Helvetica" panose="020B0604020202020204" pitchFamily="34" charset="0"/>
              </a:rPr>
              <a:t> </a:t>
            </a:r>
            <a:endParaRPr lang="it-IT" sz="1600" dirty="0">
              <a:solidFill>
                <a:schemeClr val="tx1"/>
              </a:solidFill>
              <a:latin typeface="Encode Sans" pitchFamily="2" charset="0"/>
              <a:cs typeface="Helvetica" panose="020B0604020202020204" pitchFamily="34" charset="0"/>
            </a:endParaRPr>
          </a:p>
          <a:p>
            <a:pPr>
              <a:buFont typeface="Wingdings" panose="05000000000000000000" pitchFamily="2" charset="2"/>
              <a:buChar char="q"/>
            </a:pPr>
            <a:r>
              <a:rPr lang="it-IT" sz="1600" dirty="0">
                <a:solidFill>
                  <a:schemeClr val="tx1"/>
                </a:solidFill>
                <a:latin typeface="Encode Sans" pitchFamily="2" charset="0"/>
                <a:cs typeface="Helvetica" panose="020B0604020202020204" pitchFamily="34" charset="0"/>
              </a:rPr>
              <a:t>per il </a:t>
            </a:r>
            <a:r>
              <a:rPr lang="it-IT" sz="1600" b="1" dirty="0">
                <a:solidFill>
                  <a:schemeClr val="tx1"/>
                </a:solidFill>
                <a:latin typeface="Encode Sans" pitchFamily="2" charset="0"/>
                <a:cs typeface="Helvetica" panose="020B0604020202020204" pitchFamily="34" charset="0"/>
              </a:rPr>
              <a:t>trasporto di merci e persone afferenti all’attività lavorativa svolta</a:t>
            </a:r>
          </a:p>
          <a:p>
            <a:pPr>
              <a:buFont typeface="Wingdings" panose="05000000000000000000" pitchFamily="2" charset="2"/>
              <a:buChar char="q"/>
            </a:pPr>
            <a:r>
              <a:rPr lang="it-IT" sz="1600" dirty="0">
                <a:solidFill>
                  <a:schemeClr val="tx1"/>
                </a:solidFill>
                <a:latin typeface="Encode Sans" pitchFamily="2" charset="0"/>
                <a:cs typeface="Helvetica" panose="020B0604020202020204" pitchFamily="34" charset="0"/>
              </a:rPr>
              <a:t>con</a:t>
            </a:r>
            <a:r>
              <a:rPr lang="it-IT" sz="1600" b="1" dirty="0">
                <a:solidFill>
                  <a:schemeClr val="tx1"/>
                </a:solidFill>
                <a:latin typeface="Encode Sans" pitchFamily="2" charset="0"/>
                <a:cs typeface="Helvetica" panose="020B0604020202020204" pitchFamily="34" charset="0"/>
              </a:rPr>
              <a:t> MTT </a:t>
            </a:r>
            <a:r>
              <a:rPr lang="it-IT" sz="1600" dirty="0">
                <a:solidFill>
                  <a:schemeClr val="tx1"/>
                </a:solidFill>
                <a:latin typeface="Encode Sans" pitchFamily="2" charset="0"/>
                <a:cs typeface="Helvetica" panose="020B0604020202020204" pitchFamily="34" charset="0"/>
              </a:rPr>
              <a:t>(</a:t>
            </a:r>
            <a:r>
              <a:rPr lang="it-IT" sz="1600" b="1" dirty="0">
                <a:solidFill>
                  <a:schemeClr val="tx1"/>
                </a:solidFill>
                <a:latin typeface="Encode Sans" pitchFamily="2" charset="0"/>
                <a:cs typeface="Helvetica" panose="020B0604020202020204" pitchFamily="34" charset="0"/>
              </a:rPr>
              <a:t>M</a:t>
            </a:r>
            <a:r>
              <a:rPr lang="it-IT" sz="1600" dirty="0">
                <a:solidFill>
                  <a:schemeClr val="tx1"/>
                </a:solidFill>
                <a:latin typeface="Encode Sans" pitchFamily="2" charset="0"/>
                <a:cs typeface="Helvetica" panose="020B0604020202020204" pitchFamily="34" charset="0"/>
              </a:rPr>
              <a:t>assa</a:t>
            </a:r>
            <a:r>
              <a:rPr lang="it-IT" sz="1600" b="1" dirty="0">
                <a:solidFill>
                  <a:schemeClr val="tx1"/>
                </a:solidFill>
                <a:latin typeface="Encode Sans" pitchFamily="2" charset="0"/>
                <a:cs typeface="Helvetica" panose="020B0604020202020204" pitchFamily="34" charset="0"/>
              </a:rPr>
              <a:t> T</a:t>
            </a:r>
            <a:r>
              <a:rPr lang="it-IT" sz="1600" dirty="0">
                <a:solidFill>
                  <a:schemeClr val="tx1"/>
                </a:solidFill>
                <a:latin typeface="Encode Sans" pitchFamily="2" charset="0"/>
                <a:cs typeface="Helvetica" panose="020B0604020202020204" pitchFamily="34" charset="0"/>
              </a:rPr>
              <a:t>otale a </a:t>
            </a:r>
            <a:r>
              <a:rPr lang="it-IT" sz="1600" b="1" dirty="0">
                <a:solidFill>
                  <a:schemeClr val="tx1"/>
                </a:solidFill>
                <a:latin typeface="Encode Sans" pitchFamily="2" charset="0"/>
                <a:cs typeface="Helvetica" panose="020B0604020202020204" pitchFamily="34" charset="0"/>
              </a:rPr>
              <a:t>T</a:t>
            </a:r>
            <a:r>
              <a:rPr lang="it-IT" sz="1600" dirty="0">
                <a:solidFill>
                  <a:schemeClr val="tx1"/>
                </a:solidFill>
                <a:latin typeface="Encode Sans" pitchFamily="2" charset="0"/>
                <a:cs typeface="Helvetica" panose="020B0604020202020204" pitchFamily="34" charset="0"/>
              </a:rPr>
              <a:t>erra) </a:t>
            </a:r>
            <a:r>
              <a:rPr lang="it-IT" sz="1600" b="1" dirty="0">
                <a:latin typeface="Encode Sans" pitchFamily="2" charset="0"/>
              </a:rPr>
              <a:t>≤</a:t>
            </a:r>
            <a:r>
              <a:rPr lang="it-IT" sz="1600" dirty="0">
                <a:latin typeface="Encode Sans" pitchFamily="2" charset="0"/>
              </a:rPr>
              <a:t> </a:t>
            </a:r>
            <a:r>
              <a:rPr lang="it-IT" sz="1600" b="1" dirty="0">
                <a:solidFill>
                  <a:schemeClr val="tx1"/>
                </a:solidFill>
                <a:latin typeface="Encode Sans" pitchFamily="2" charset="0"/>
                <a:cs typeface="Helvetica" panose="020B0604020202020204" pitchFamily="34" charset="0"/>
              </a:rPr>
              <a:t>3,5 t </a:t>
            </a:r>
          </a:p>
          <a:p>
            <a:pPr marL="450850" indent="-450850">
              <a:buNone/>
            </a:pPr>
            <a:r>
              <a:rPr lang="it-IT" sz="1600" b="1" dirty="0">
                <a:solidFill>
                  <a:schemeClr val="tx1"/>
                </a:solidFill>
                <a:latin typeface="Encode Sans" pitchFamily="2" charset="0"/>
                <a:cs typeface="Helvetica" panose="020B0604020202020204" pitchFamily="34" charset="0"/>
                <a:sym typeface="Wingdings" panose="05000000000000000000" pitchFamily="2" charset="2"/>
              </a:rPr>
              <a:t>         </a:t>
            </a:r>
            <a:r>
              <a:rPr lang="it-IT" sz="1600" dirty="0">
                <a:solidFill>
                  <a:schemeClr val="tx1"/>
                </a:solidFill>
                <a:latin typeface="Encode Sans" pitchFamily="2" charset="0"/>
                <a:cs typeface="Helvetica" panose="020B0604020202020204" pitchFamily="34" charset="0"/>
              </a:rPr>
              <a:t> omologato in categoria </a:t>
            </a:r>
            <a:r>
              <a:rPr lang="it-IT" sz="1600" b="1" dirty="0">
                <a:solidFill>
                  <a:schemeClr val="tx1"/>
                </a:solidFill>
                <a:latin typeface="Encode Sans" pitchFamily="2" charset="0"/>
                <a:cs typeface="Helvetica" panose="020B0604020202020204" pitchFamily="34" charset="0"/>
              </a:rPr>
              <a:t>N1 </a:t>
            </a:r>
          </a:p>
          <a:p>
            <a:pPr marL="0" indent="0">
              <a:buNone/>
            </a:pPr>
            <a:r>
              <a:rPr lang="it-IT" sz="1600" dirty="0">
                <a:solidFill>
                  <a:schemeClr val="tx1"/>
                </a:solidFill>
                <a:latin typeface="Encode Sans" pitchFamily="2" charset="0"/>
                <a:cs typeface="Helvetica" panose="020B0604020202020204" pitchFamily="34" charset="0"/>
                <a:sym typeface="Wingdings" panose="05000000000000000000" pitchFamily="2" charset="2"/>
              </a:rPr>
              <a:t>          patente </a:t>
            </a:r>
            <a:r>
              <a:rPr lang="it-IT" sz="1600" b="1" dirty="0">
                <a:solidFill>
                  <a:schemeClr val="tx1"/>
                </a:solidFill>
                <a:latin typeface="Encode Sans" pitchFamily="2" charset="0"/>
                <a:cs typeface="Helvetica" panose="020B0604020202020204" pitchFamily="34" charset="0"/>
                <a:sym typeface="Wingdings" panose="05000000000000000000" pitchFamily="2" charset="2"/>
              </a:rPr>
              <a:t>B</a:t>
            </a:r>
          </a:p>
          <a:p>
            <a:pPr>
              <a:buFont typeface="Wingdings" panose="05000000000000000000" pitchFamily="2" charset="2"/>
              <a:buChar char="q"/>
            </a:pPr>
            <a:r>
              <a:rPr lang="it-IT" sz="1600" dirty="0">
                <a:solidFill>
                  <a:schemeClr val="tx1"/>
                </a:solidFill>
                <a:latin typeface="Encode Sans" pitchFamily="2" charset="0"/>
                <a:cs typeface="Helvetica" panose="020B0604020202020204" pitchFamily="34" charset="0"/>
                <a:sym typeface="Wingdings" panose="05000000000000000000" pitchFamily="2" charset="2"/>
              </a:rPr>
              <a:t>a </a:t>
            </a:r>
            <a:r>
              <a:rPr lang="it-IT" sz="1600" b="1" dirty="0">
                <a:solidFill>
                  <a:schemeClr val="tx1"/>
                </a:solidFill>
                <a:latin typeface="Encode Sans" pitchFamily="2" charset="0"/>
                <a:cs typeface="Helvetica" panose="020B0604020202020204" pitchFamily="34" charset="0"/>
                <a:sym typeface="Wingdings" panose="05000000000000000000" pitchFamily="2" charset="2"/>
              </a:rPr>
              <a:t>deducibilità totale </a:t>
            </a:r>
            <a:r>
              <a:rPr lang="it-IT" sz="1600" dirty="0">
                <a:solidFill>
                  <a:schemeClr val="tx1"/>
                </a:solidFill>
                <a:latin typeface="Encode Sans" pitchFamily="2" charset="0"/>
                <a:cs typeface="Helvetica" panose="020B0604020202020204" pitchFamily="34" charset="0"/>
                <a:sym typeface="Wingdings" panose="05000000000000000000" pitchFamily="2" charset="2"/>
              </a:rPr>
              <a:t>anche ai fini IVA, purché </a:t>
            </a:r>
            <a:r>
              <a:rPr lang="it-IT" sz="1600" b="1" dirty="0">
                <a:solidFill>
                  <a:schemeClr val="tx1"/>
                </a:solidFill>
                <a:latin typeface="Encode Sans" pitchFamily="2" charset="0"/>
                <a:cs typeface="Helvetica" panose="020B0604020202020204" pitchFamily="34" charset="0"/>
                <a:sym typeface="Wingdings" panose="05000000000000000000" pitchFamily="2" charset="2"/>
              </a:rPr>
              <a:t>inerente all’attività di impresa</a:t>
            </a:r>
            <a:endParaRPr lang="it-IT" sz="1600" dirty="0">
              <a:solidFill>
                <a:schemeClr val="tx1"/>
              </a:solidFill>
              <a:latin typeface="Encode Sans" pitchFamily="2" charset="0"/>
              <a:cs typeface="Helvetica" panose="020B0604020202020204" pitchFamily="34" charset="0"/>
              <a:sym typeface="Wingdings" panose="05000000000000000000" pitchFamily="2" charset="2"/>
            </a:endParaRPr>
          </a:p>
          <a:p>
            <a:pPr>
              <a:buFont typeface="Wingdings" panose="05000000000000000000" pitchFamily="2" charset="2"/>
              <a:buChar char="q"/>
            </a:pPr>
            <a:endParaRPr lang="it-IT" sz="1600" dirty="0">
              <a:solidFill>
                <a:schemeClr val="tx1"/>
              </a:solidFill>
              <a:latin typeface="Encode Sans" pitchFamily="2" charset="0"/>
              <a:cs typeface="Helvetica" panose="020B0604020202020204" pitchFamily="34" charset="0"/>
              <a:sym typeface="Wingdings" panose="05000000000000000000" pitchFamily="2" charset="2"/>
            </a:endParaRPr>
          </a:p>
          <a:p>
            <a:pPr>
              <a:buFont typeface="Wingdings" panose="05000000000000000000" pitchFamily="2" charset="2"/>
              <a:buChar char="q"/>
            </a:pPr>
            <a:endParaRPr lang="it-IT" sz="1600" dirty="0">
              <a:solidFill>
                <a:schemeClr val="tx1"/>
              </a:solidFill>
              <a:latin typeface="Encode Sans" pitchFamily="2" charset="0"/>
              <a:cs typeface="Helvetica" panose="020B0604020202020204" pitchFamily="34" charset="0"/>
            </a:endParaRPr>
          </a:p>
          <a:p>
            <a:pPr>
              <a:buFont typeface="Wingdings" panose="05000000000000000000" pitchFamily="2" charset="2"/>
              <a:buChar char="q"/>
            </a:pPr>
            <a:endParaRPr lang="it-IT" sz="1600" dirty="0">
              <a:solidFill>
                <a:schemeClr val="tx1"/>
              </a:solidFill>
              <a:latin typeface="Encode Sans" pitchFamily="2" charset="0"/>
              <a:cs typeface="Helvetica" panose="020B0604020202020204" pitchFamily="34" charset="0"/>
            </a:endParaRPr>
          </a:p>
          <a:p>
            <a:pPr>
              <a:spcBef>
                <a:spcPts val="0"/>
              </a:spcBef>
              <a:buFont typeface="Wingdings" panose="05000000000000000000" pitchFamily="2" charset="2"/>
              <a:buChar char="q"/>
            </a:pPr>
            <a:endParaRPr lang="it-IT" sz="1600" b="1" dirty="0">
              <a:solidFill>
                <a:schemeClr val="tx1"/>
              </a:solidFill>
              <a:latin typeface="Encode Sans" pitchFamily="2" charset="0"/>
              <a:cs typeface="Helvetica" panose="020B0604020202020204" pitchFamily="34" charset="0"/>
            </a:endParaRPr>
          </a:p>
        </p:txBody>
      </p:sp>
      <p:pic>
        <p:nvPicPr>
          <p:cNvPr id="2" name="Immagine 1">
            <a:extLst>
              <a:ext uri="{FF2B5EF4-FFF2-40B4-BE49-F238E27FC236}">
                <a16:creationId xmlns:a16="http://schemas.microsoft.com/office/drawing/2014/main" id="{80E3150C-39A8-B34A-2C54-33CA5F2520EF}"/>
              </a:ext>
            </a:extLst>
          </p:cNvPr>
          <p:cNvPicPr>
            <a:picLocks noChangeAspect="1"/>
          </p:cNvPicPr>
          <p:nvPr/>
        </p:nvPicPr>
        <p:blipFill>
          <a:blip r:embed="rId6"/>
          <a:stretch>
            <a:fillRect/>
          </a:stretch>
        </p:blipFill>
        <p:spPr>
          <a:xfrm>
            <a:off x="86576" y="639199"/>
            <a:ext cx="2595301" cy="1459857"/>
          </a:xfrm>
          <a:prstGeom prst="rect">
            <a:avLst/>
          </a:prstGeom>
        </p:spPr>
      </p:pic>
      <p:pic>
        <p:nvPicPr>
          <p:cNvPr id="3" name="Immagine 2">
            <a:extLst>
              <a:ext uri="{FF2B5EF4-FFF2-40B4-BE49-F238E27FC236}">
                <a16:creationId xmlns:a16="http://schemas.microsoft.com/office/drawing/2014/main" id="{E577D2E3-06E3-59D6-A97D-3808ED7C4D21}"/>
              </a:ext>
            </a:extLst>
          </p:cNvPr>
          <p:cNvPicPr>
            <a:picLocks noChangeAspect="1"/>
          </p:cNvPicPr>
          <p:nvPr/>
        </p:nvPicPr>
        <p:blipFill>
          <a:blip r:embed="rId7"/>
          <a:stretch>
            <a:fillRect/>
          </a:stretch>
        </p:blipFill>
        <p:spPr>
          <a:xfrm>
            <a:off x="64503" y="2114630"/>
            <a:ext cx="2595301" cy="1459858"/>
          </a:xfrm>
          <a:prstGeom prst="rect">
            <a:avLst/>
          </a:prstGeom>
        </p:spPr>
      </p:pic>
      <p:pic>
        <p:nvPicPr>
          <p:cNvPr id="6" name="Immagine 5">
            <a:extLst>
              <a:ext uri="{FF2B5EF4-FFF2-40B4-BE49-F238E27FC236}">
                <a16:creationId xmlns:a16="http://schemas.microsoft.com/office/drawing/2014/main" id="{407927BB-E4B7-1D2C-2E58-64809E8BAD15}"/>
              </a:ext>
            </a:extLst>
          </p:cNvPr>
          <p:cNvPicPr>
            <a:picLocks noChangeAspect="1"/>
          </p:cNvPicPr>
          <p:nvPr/>
        </p:nvPicPr>
        <p:blipFill>
          <a:blip r:embed="rId8"/>
          <a:stretch>
            <a:fillRect/>
          </a:stretch>
        </p:blipFill>
        <p:spPr>
          <a:xfrm>
            <a:off x="5638278" y="473838"/>
            <a:ext cx="3612945" cy="2032282"/>
          </a:xfrm>
          <a:prstGeom prst="rect">
            <a:avLst/>
          </a:prstGeom>
        </p:spPr>
      </p:pic>
      <p:pic>
        <p:nvPicPr>
          <p:cNvPr id="11" name="Immagine 10">
            <a:extLst>
              <a:ext uri="{FF2B5EF4-FFF2-40B4-BE49-F238E27FC236}">
                <a16:creationId xmlns:a16="http://schemas.microsoft.com/office/drawing/2014/main" id="{A2659513-7059-7C7F-CE0F-9EEF88656C01}"/>
              </a:ext>
            </a:extLst>
          </p:cNvPr>
          <p:cNvPicPr>
            <a:picLocks noChangeAspect="1"/>
          </p:cNvPicPr>
          <p:nvPr/>
        </p:nvPicPr>
        <p:blipFill>
          <a:blip r:embed="rId9"/>
          <a:stretch>
            <a:fillRect/>
          </a:stretch>
        </p:blipFill>
        <p:spPr>
          <a:xfrm flipH="1">
            <a:off x="5887558" y="2179155"/>
            <a:ext cx="3595982" cy="1858278"/>
          </a:xfrm>
          <a:prstGeom prst="rect">
            <a:avLst/>
          </a:prstGeom>
        </p:spPr>
      </p:pic>
      <p:sp>
        <p:nvSpPr>
          <p:cNvPr id="16" name="Titolo 15">
            <a:extLst>
              <a:ext uri="{FF2B5EF4-FFF2-40B4-BE49-F238E27FC236}">
                <a16:creationId xmlns:a16="http://schemas.microsoft.com/office/drawing/2014/main" id="{EF0A2B3D-9258-1A86-01D8-CEE94A7171D5}"/>
              </a:ext>
            </a:extLst>
          </p:cNvPr>
          <p:cNvSpPr>
            <a:spLocks noGrp="1"/>
          </p:cNvSpPr>
          <p:nvPr>
            <p:ph type="title"/>
          </p:nvPr>
        </p:nvSpPr>
        <p:spPr>
          <a:xfrm>
            <a:off x="304800" y="185335"/>
            <a:ext cx="7848600" cy="738664"/>
          </a:xfrm>
        </p:spPr>
        <p:txBody>
          <a:bodyPr/>
          <a:lstStyle/>
          <a:p>
            <a:r>
              <a:rPr lang="it-IT" sz="2400" b="1" dirty="0"/>
              <a:t>LCV: DEFINIZIONE</a:t>
            </a:r>
            <a:br>
              <a:rPr lang="it-IT" sz="2400" b="1" dirty="0"/>
            </a:br>
            <a:endParaRPr lang="it-IT" dirty="0"/>
          </a:p>
        </p:txBody>
      </p:sp>
    </p:spTree>
    <p:custDataLst>
      <p:tags r:id="rId1"/>
    </p:custDataLst>
    <p:extLst>
      <p:ext uri="{BB962C8B-B14F-4D97-AF65-F5344CB8AC3E}">
        <p14:creationId xmlns:p14="http://schemas.microsoft.com/office/powerpoint/2010/main" val="1892830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p:cNvSpPr txBox="1">
            <a:spLocks/>
          </p:cNvSpPr>
          <p:nvPr/>
        </p:nvSpPr>
        <p:spPr>
          <a:xfrm>
            <a:off x="304800" y="162331"/>
            <a:ext cx="7848600" cy="3847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800" b="1" dirty="0">
                <a:latin typeface="Encode Sans" pitchFamily="2" charset="0"/>
                <a:cs typeface="Helvetica" pitchFamily="34" charset="0"/>
              </a:rPr>
              <a:t>Art. 54 </a:t>
            </a:r>
            <a:r>
              <a:rPr lang="it-IT" sz="2800" b="1" dirty="0" err="1">
                <a:latin typeface="Encode Sans" pitchFamily="2" charset="0"/>
                <a:cs typeface="Helvetica" pitchFamily="34" charset="0"/>
              </a:rPr>
              <a:t>C.d.S</a:t>
            </a:r>
            <a:r>
              <a:rPr lang="it-IT" sz="2800" b="1" dirty="0">
                <a:latin typeface="Encode Sans" pitchFamily="2" charset="0"/>
                <a:cs typeface="Helvetica" pitchFamily="34" charset="0"/>
              </a:rPr>
              <a:t>. AUTOVEICOLI</a:t>
            </a:r>
            <a:endParaRPr lang="it-IT" sz="2800" b="1" dirty="0">
              <a:latin typeface="Encode Sans" pitchFamily="2" charset="0"/>
            </a:endParaRPr>
          </a:p>
        </p:txBody>
      </p:sp>
      <p:sp>
        <p:nvSpPr>
          <p:cNvPr id="5" name="Text Box 5"/>
          <p:cNvSpPr txBox="1">
            <a:spLocks noChangeArrowheads="1"/>
          </p:cNvSpPr>
          <p:nvPr/>
        </p:nvSpPr>
        <p:spPr bwMode="auto">
          <a:xfrm>
            <a:off x="395535" y="1017827"/>
            <a:ext cx="8473321" cy="3416320"/>
          </a:xfrm>
          <a:prstGeom prst="rect">
            <a:avLst/>
          </a:prstGeom>
          <a:noFill/>
          <a:ln w="9525">
            <a:noFill/>
            <a:miter lim="800000"/>
            <a:headEnd/>
            <a:tailEnd/>
          </a:ln>
        </p:spPr>
        <p:txBody>
          <a:bodyPr wrap="square">
            <a:spAutoFit/>
          </a:bodyPr>
          <a:lstStyle/>
          <a:p>
            <a:pPr eaLnBrk="1" hangingPunct="1">
              <a:spcBef>
                <a:spcPct val="0"/>
              </a:spcBef>
            </a:pPr>
            <a:r>
              <a:rPr lang="it-IT" dirty="0">
                <a:latin typeface="Encode Sans" pitchFamily="2" charset="0"/>
                <a:cs typeface="Helvetica" pitchFamily="34" charset="0"/>
              </a:rPr>
              <a:t>Il C.d.S. prevede una classificazione dei veicoli molto dettagliata. </a:t>
            </a:r>
          </a:p>
          <a:p>
            <a:pPr eaLnBrk="1" hangingPunct="1">
              <a:spcBef>
                <a:spcPct val="0"/>
              </a:spcBef>
            </a:pPr>
            <a:r>
              <a:rPr lang="it-IT" dirty="0">
                <a:latin typeface="Encode Sans" pitchFamily="2" charset="0"/>
                <a:cs typeface="Helvetica" pitchFamily="34" charset="0"/>
              </a:rPr>
              <a:t> </a:t>
            </a:r>
          </a:p>
          <a:p>
            <a:pPr eaLnBrk="1" hangingPunct="1">
              <a:spcBef>
                <a:spcPct val="0"/>
              </a:spcBef>
            </a:pPr>
            <a:r>
              <a:rPr lang="it-IT" dirty="0">
                <a:latin typeface="Encode Sans" pitchFamily="2" charset="0"/>
                <a:cs typeface="Helvetica" pitchFamily="34" charset="0"/>
              </a:rPr>
              <a:t>I veicoli a motore con almeno 4 ruote oggetto del nostro interesse sono:</a:t>
            </a:r>
          </a:p>
          <a:p>
            <a:pPr eaLnBrk="1" hangingPunct="1">
              <a:spcBef>
                <a:spcPct val="0"/>
              </a:spcBef>
            </a:pPr>
            <a:endParaRPr lang="it-IT" dirty="0">
              <a:latin typeface="Encode Sans" pitchFamily="2" charset="0"/>
              <a:cs typeface="Helvetica" pitchFamily="34" charset="0"/>
            </a:endParaRPr>
          </a:p>
          <a:p>
            <a:pPr eaLnBrk="1" hangingPunct="1">
              <a:spcBef>
                <a:spcPct val="0"/>
              </a:spcBef>
              <a:buClr>
                <a:srgbClr val="FF6600"/>
              </a:buClr>
            </a:pPr>
            <a:r>
              <a:rPr lang="it-IT" b="1" u="sng" dirty="0">
                <a:latin typeface="Encode Sans" pitchFamily="2" charset="0"/>
                <a:cs typeface="Helvetica" pitchFamily="34" charset="0"/>
              </a:rPr>
              <a:t>Autovetture</a:t>
            </a:r>
            <a:r>
              <a:rPr lang="it-IT" u="sng" dirty="0">
                <a:latin typeface="Encode Sans" pitchFamily="2" charset="0"/>
                <a:cs typeface="Helvetica" pitchFamily="34" charset="0"/>
              </a:rPr>
              <a:t>:</a:t>
            </a:r>
            <a:r>
              <a:rPr lang="it-IT" dirty="0">
                <a:latin typeface="Encode Sans" pitchFamily="2" charset="0"/>
                <a:cs typeface="Helvetica" pitchFamily="34" charset="0"/>
              </a:rPr>
              <a:t>  veicoli destinati al trasporto di </a:t>
            </a:r>
          </a:p>
          <a:p>
            <a:pPr eaLnBrk="1" hangingPunct="1">
              <a:spcBef>
                <a:spcPct val="0"/>
              </a:spcBef>
              <a:buClr>
                <a:srgbClr val="FF6600"/>
              </a:buClr>
            </a:pPr>
            <a:r>
              <a:rPr lang="it-IT" dirty="0">
                <a:latin typeface="Encode Sans" pitchFamily="2" charset="0"/>
                <a:cs typeface="Helvetica" pitchFamily="34" charset="0"/>
              </a:rPr>
              <a:t>                          persone aventi al massimo 9 posti </a:t>
            </a:r>
          </a:p>
          <a:p>
            <a:pPr eaLnBrk="1" hangingPunct="1">
              <a:spcBef>
                <a:spcPct val="0"/>
              </a:spcBef>
              <a:buClr>
                <a:srgbClr val="FF6600"/>
              </a:buClr>
            </a:pPr>
            <a:r>
              <a:rPr lang="it-IT" dirty="0">
                <a:latin typeface="Encode Sans" pitchFamily="2" charset="0"/>
                <a:cs typeface="Helvetica" pitchFamily="34" charset="0"/>
              </a:rPr>
              <a:t>                          compreso il conducente</a:t>
            </a:r>
          </a:p>
          <a:p>
            <a:pPr eaLnBrk="1" hangingPunct="1">
              <a:spcBef>
                <a:spcPct val="0"/>
              </a:spcBef>
              <a:buClr>
                <a:srgbClr val="FF6600"/>
              </a:buClr>
            </a:pPr>
            <a:endParaRPr lang="it-IT" dirty="0">
              <a:latin typeface="Encode Sans" pitchFamily="2" charset="0"/>
              <a:cs typeface="Helvetica" pitchFamily="34" charset="0"/>
            </a:endParaRPr>
          </a:p>
          <a:p>
            <a:pPr eaLnBrk="1" hangingPunct="1">
              <a:spcBef>
                <a:spcPct val="0"/>
              </a:spcBef>
              <a:buClr>
                <a:srgbClr val="FF6600"/>
              </a:buClr>
            </a:pPr>
            <a:endParaRPr lang="it-IT" dirty="0">
              <a:latin typeface="Encode Sans" pitchFamily="2" charset="0"/>
              <a:cs typeface="Helvetica" pitchFamily="34" charset="0"/>
            </a:endParaRPr>
          </a:p>
          <a:p>
            <a:pPr eaLnBrk="1" hangingPunct="1">
              <a:spcBef>
                <a:spcPct val="0"/>
              </a:spcBef>
              <a:buClr>
                <a:srgbClr val="FF6600"/>
              </a:buClr>
            </a:pPr>
            <a:r>
              <a:rPr lang="it-IT" b="1" u="sng" dirty="0">
                <a:latin typeface="Encode Sans" pitchFamily="2" charset="0"/>
                <a:cs typeface="Helvetica" pitchFamily="34" charset="0"/>
              </a:rPr>
              <a:t>Autocarri</a:t>
            </a:r>
            <a:r>
              <a:rPr lang="it-IT" u="sng" dirty="0">
                <a:latin typeface="Encode Sans" pitchFamily="2" charset="0"/>
                <a:cs typeface="Helvetica" pitchFamily="34" charset="0"/>
              </a:rPr>
              <a:t>:</a:t>
            </a:r>
            <a:r>
              <a:rPr lang="it-IT" dirty="0">
                <a:latin typeface="Encode Sans" pitchFamily="2" charset="0"/>
                <a:cs typeface="Helvetica" pitchFamily="34" charset="0"/>
              </a:rPr>
              <a:t>  veicoli destinati al trasporto di cose e</a:t>
            </a:r>
          </a:p>
          <a:p>
            <a:pPr eaLnBrk="1" hangingPunct="1">
              <a:spcBef>
                <a:spcPct val="0"/>
              </a:spcBef>
              <a:buClr>
                <a:srgbClr val="FF6600"/>
              </a:buClr>
            </a:pPr>
            <a:r>
              <a:rPr lang="it-IT" dirty="0">
                <a:latin typeface="Encode Sans" pitchFamily="2" charset="0"/>
                <a:cs typeface="Helvetica" pitchFamily="34" charset="0"/>
              </a:rPr>
              <a:t>                    di persone addette all’uso o al trasporto</a:t>
            </a:r>
          </a:p>
          <a:p>
            <a:pPr eaLnBrk="1" hangingPunct="1">
              <a:spcBef>
                <a:spcPct val="0"/>
              </a:spcBef>
              <a:buClr>
                <a:srgbClr val="FF6600"/>
              </a:buClr>
            </a:pPr>
            <a:r>
              <a:rPr lang="it-IT" dirty="0">
                <a:latin typeface="Encode Sans" pitchFamily="2" charset="0"/>
                <a:cs typeface="Helvetica" pitchFamily="34" charset="0"/>
              </a:rPr>
              <a:t>                    delle cose stesse</a:t>
            </a:r>
          </a:p>
        </p:txBody>
      </p:sp>
      <p:pic>
        <p:nvPicPr>
          <p:cNvPr id="2" name="Immagine 1">
            <a:extLst>
              <a:ext uri="{FF2B5EF4-FFF2-40B4-BE49-F238E27FC236}">
                <a16:creationId xmlns:a16="http://schemas.microsoft.com/office/drawing/2014/main" id="{55F00905-BAD3-5946-0268-901CFE06C761}"/>
              </a:ext>
            </a:extLst>
          </p:cNvPr>
          <p:cNvPicPr>
            <a:picLocks noChangeAspect="1"/>
          </p:cNvPicPr>
          <p:nvPr/>
        </p:nvPicPr>
        <p:blipFill>
          <a:blip r:embed="rId2"/>
          <a:stretch>
            <a:fillRect/>
          </a:stretch>
        </p:blipFill>
        <p:spPr>
          <a:xfrm>
            <a:off x="5002482" y="2947010"/>
            <a:ext cx="4427846" cy="2049545"/>
          </a:xfrm>
          <a:prstGeom prst="rect">
            <a:avLst/>
          </a:prstGeom>
        </p:spPr>
      </p:pic>
      <p:pic>
        <p:nvPicPr>
          <p:cNvPr id="7" name="Immagine 6">
            <a:extLst>
              <a:ext uri="{FF2B5EF4-FFF2-40B4-BE49-F238E27FC236}">
                <a16:creationId xmlns:a16="http://schemas.microsoft.com/office/drawing/2014/main" id="{551CB2B5-3374-9DB6-3D9C-E3E7A6BC1DA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93370" y="1675536"/>
            <a:ext cx="2836280" cy="1890853"/>
          </a:xfrm>
          <a:prstGeom prst="rect">
            <a:avLst/>
          </a:prstGeom>
        </p:spPr>
      </p:pic>
    </p:spTree>
    <p:extLst>
      <p:ext uri="{BB962C8B-B14F-4D97-AF65-F5344CB8AC3E}">
        <p14:creationId xmlns:p14="http://schemas.microsoft.com/office/powerpoint/2010/main" val="38640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p:cNvSpPr txBox="1">
            <a:spLocks/>
          </p:cNvSpPr>
          <p:nvPr/>
        </p:nvSpPr>
        <p:spPr>
          <a:xfrm>
            <a:off x="131180" y="129758"/>
            <a:ext cx="7848600" cy="3847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800" b="1" dirty="0">
                <a:latin typeface="Encode Sans" pitchFamily="2" charset="0"/>
              </a:rPr>
              <a:t>Art.47 </a:t>
            </a:r>
            <a:r>
              <a:rPr lang="it-IT" sz="2800" b="1" dirty="0" err="1">
                <a:latin typeface="Encode Sans" pitchFamily="2" charset="0"/>
              </a:rPr>
              <a:t>C.d.S</a:t>
            </a:r>
            <a:r>
              <a:rPr lang="it-IT" sz="2800" b="1" dirty="0">
                <a:latin typeface="Encode Sans" pitchFamily="2" charset="0"/>
              </a:rPr>
              <a:t>. CLASSIFICAZIONE DEI VEICOLI </a:t>
            </a:r>
          </a:p>
        </p:txBody>
      </p:sp>
      <p:sp>
        <p:nvSpPr>
          <p:cNvPr id="10" name="Text Box 3"/>
          <p:cNvSpPr txBox="1">
            <a:spLocks noChangeArrowheads="1"/>
          </p:cNvSpPr>
          <p:nvPr/>
        </p:nvSpPr>
        <p:spPr bwMode="auto">
          <a:xfrm>
            <a:off x="214282" y="901436"/>
            <a:ext cx="86423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b="1" dirty="0">
                <a:latin typeface="Encode Sans" pitchFamily="2" charset="0"/>
                <a:cs typeface="Arial" pitchFamily="34" charset="0"/>
              </a:rPr>
              <a:t>Categoria</a:t>
            </a:r>
            <a:r>
              <a:rPr lang="it-IT" dirty="0">
                <a:latin typeface="Encode Sans" pitchFamily="2" charset="0"/>
                <a:cs typeface="Arial" pitchFamily="34" charset="0"/>
              </a:rPr>
              <a:t> “</a:t>
            </a:r>
            <a:r>
              <a:rPr lang="it-IT" b="1" dirty="0">
                <a:latin typeface="Encode Sans" pitchFamily="2" charset="0"/>
                <a:cs typeface="Arial" pitchFamily="34" charset="0"/>
              </a:rPr>
              <a:t>N</a:t>
            </a:r>
            <a:r>
              <a:rPr lang="it-IT" dirty="0">
                <a:latin typeface="Encode Sans" pitchFamily="2" charset="0"/>
                <a:cs typeface="Arial" pitchFamily="34" charset="0"/>
              </a:rPr>
              <a:t>”: </a:t>
            </a:r>
            <a:r>
              <a:rPr lang="it-IT" dirty="0">
                <a:latin typeface="Encode Sans" pitchFamily="2" charset="0"/>
              </a:rPr>
              <a:t>veicoli a motore destinati al </a:t>
            </a:r>
            <a:r>
              <a:rPr lang="it-IT" b="1" dirty="0">
                <a:latin typeface="Encode Sans" pitchFamily="2" charset="0"/>
              </a:rPr>
              <a:t>trasporto di merci</a:t>
            </a:r>
            <a:r>
              <a:rPr lang="it-IT" dirty="0">
                <a:latin typeface="Encode Sans" pitchFamily="2" charset="0"/>
              </a:rPr>
              <a:t>, aventi almeno quattro ruote. </a:t>
            </a:r>
            <a:r>
              <a:rPr lang="it-IT" b="1" dirty="0">
                <a:latin typeface="Encode Sans" pitchFamily="2" charset="0"/>
              </a:rPr>
              <a:t>In base alla MTT</a:t>
            </a:r>
            <a:r>
              <a:rPr lang="it-IT" b="1" dirty="0">
                <a:latin typeface="Encode Sans" pitchFamily="2" charset="0"/>
                <a:cs typeface="Arial" pitchFamily="34" charset="0"/>
              </a:rPr>
              <a:t> </a:t>
            </a:r>
            <a:r>
              <a:rPr lang="it-IT" dirty="0">
                <a:latin typeface="Encode Sans" pitchFamily="2" charset="0"/>
                <a:cs typeface="Arial" pitchFamily="34" charset="0"/>
              </a:rPr>
              <a:t>sono previste le </a:t>
            </a:r>
            <a:r>
              <a:rPr lang="it-IT" b="1" dirty="0">
                <a:latin typeface="Encode Sans" pitchFamily="2" charset="0"/>
                <a:cs typeface="Arial" pitchFamily="34" charset="0"/>
              </a:rPr>
              <a:t>categorie</a:t>
            </a:r>
            <a:r>
              <a:rPr lang="it-IT" dirty="0">
                <a:latin typeface="Encode Sans" pitchFamily="2" charset="0"/>
                <a:cs typeface="Arial" pitchFamily="34" charset="0"/>
              </a:rPr>
              <a:t>:</a:t>
            </a:r>
          </a:p>
        </p:txBody>
      </p:sp>
      <p:pic>
        <p:nvPicPr>
          <p:cNvPr id="14"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6536" y="3470556"/>
            <a:ext cx="71913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8420" y="4747059"/>
            <a:ext cx="507614" cy="4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12272" y="4729635"/>
            <a:ext cx="524555" cy="38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4"/>
          <p:cNvSpPr txBox="1">
            <a:spLocks noChangeArrowheads="1"/>
          </p:cNvSpPr>
          <p:nvPr/>
        </p:nvSpPr>
        <p:spPr bwMode="auto">
          <a:xfrm>
            <a:off x="3182986" y="3520385"/>
            <a:ext cx="3302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it-IT" b="1" dirty="0">
                <a:latin typeface="Encode Sans" pitchFamily="2" charset="0"/>
                <a:cs typeface="Arial" pitchFamily="34" charset="0"/>
              </a:rPr>
              <a:t>MTT non superiore</a:t>
            </a:r>
            <a:r>
              <a:rPr lang="it-IT" dirty="0">
                <a:latin typeface="Encode Sans" pitchFamily="2" charset="0"/>
                <a:cs typeface="Arial" pitchFamily="34" charset="0"/>
              </a:rPr>
              <a:t> </a:t>
            </a:r>
            <a:r>
              <a:rPr lang="it-IT" b="1" dirty="0">
                <a:latin typeface="Encode Sans" pitchFamily="2" charset="0"/>
                <a:cs typeface="Arial" pitchFamily="34" charset="0"/>
              </a:rPr>
              <a:t>3,5 t</a:t>
            </a:r>
            <a:r>
              <a:rPr lang="it-IT" dirty="0">
                <a:latin typeface="Encode Sans" pitchFamily="2" charset="0"/>
                <a:cs typeface="Arial" pitchFamily="34" charset="0"/>
              </a:rPr>
              <a:t>. </a:t>
            </a:r>
            <a:endParaRPr lang="it-IT" u="sng" dirty="0">
              <a:latin typeface="Encode Sans" pitchFamily="2" charset="0"/>
              <a:cs typeface="Arial" pitchFamily="34" charset="0"/>
            </a:endParaRPr>
          </a:p>
        </p:txBody>
      </p:sp>
      <p:sp>
        <p:nvSpPr>
          <p:cNvPr id="24" name="Text Box 5"/>
          <p:cNvSpPr txBox="1">
            <a:spLocks noChangeArrowheads="1"/>
          </p:cNvSpPr>
          <p:nvPr/>
        </p:nvSpPr>
        <p:spPr bwMode="auto">
          <a:xfrm>
            <a:off x="906034" y="4747059"/>
            <a:ext cx="240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it-IT" b="1" dirty="0">
                <a:latin typeface="Encode Sans" pitchFamily="2" charset="0"/>
                <a:cs typeface="Arial" pitchFamily="34" charset="0"/>
              </a:rPr>
              <a:t>MTT tra 3,5 e 12 t.</a:t>
            </a:r>
            <a:endParaRPr lang="it-IT" b="1" u="sng" dirty="0">
              <a:latin typeface="Encode Sans" pitchFamily="2" charset="0"/>
              <a:cs typeface="Arial" pitchFamily="34" charset="0"/>
            </a:endParaRPr>
          </a:p>
        </p:txBody>
      </p:sp>
      <p:sp>
        <p:nvSpPr>
          <p:cNvPr id="25" name="Text Box 11"/>
          <p:cNvSpPr txBox="1">
            <a:spLocks noChangeArrowheads="1"/>
          </p:cNvSpPr>
          <p:nvPr/>
        </p:nvSpPr>
        <p:spPr bwMode="auto">
          <a:xfrm>
            <a:off x="5736535" y="4729635"/>
            <a:ext cx="32611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it-IT" b="1" dirty="0">
                <a:latin typeface="Encode Sans" pitchFamily="2" charset="0"/>
                <a:cs typeface="Arial" pitchFamily="34" charset="0"/>
              </a:rPr>
              <a:t>MTT superiore alle 12 t.</a:t>
            </a:r>
            <a:endParaRPr lang="it-IT" b="1" u="sng" dirty="0">
              <a:latin typeface="Encode Sans" pitchFamily="2" charset="0"/>
              <a:cs typeface="Arial" pitchFamily="34" charset="0"/>
            </a:endParaRPr>
          </a:p>
        </p:txBody>
      </p:sp>
      <p:pic>
        <p:nvPicPr>
          <p:cNvPr id="3" name="Immagine 2"/>
          <p:cNvPicPr>
            <a:picLocks noChangeAspect="1"/>
          </p:cNvPicPr>
          <p:nvPr/>
        </p:nvPicPr>
        <p:blipFill>
          <a:blip r:embed="rId6">
            <a:clrChange>
              <a:clrFrom>
                <a:srgbClr val="FFFFFF"/>
              </a:clrFrom>
              <a:clrTo>
                <a:srgbClr val="FFFFFF">
                  <a:alpha val="0"/>
                </a:srgbClr>
              </a:clrTo>
            </a:clrChange>
          </a:blip>
          <a:stretch>
            <a:fillRect/>
          </a:stretch>
        </p:blipFill>
        <p:spPr>
          <a:xfrm>
            <a:off x="534742" y="3458191"/>
            <a:ext cx="1754283" cy="1562638"/>
          </a:xfrm>
          <a:prstGeom prst="rect">
            <a:avLst/>
          </a:prstGeom>
        </p:spPr>
      </p:pic>
      <p:pic>
        <p:nvPicPr>
          <p:cNvPr id="5" name="Immagine 4"/>
          <p:cNvPicPr>
            <a:picLocks noChangeAspect="1"/>
          </p:cNvPicPr>
          <p:nvPr/>
        </p:nvPicPr>
        <p:blipFill>
          <a:blip r:embed="rId7">
            <a:clrChange>
              <a:clrFrom>
                <a:srgbClr val="FFFFFF"/>
              </a:clrFrom>
              <a:clrTo>
                <a:srgbClr val="FFFFFF">
                  <a:alpha val="0"/>
                </a:srgbClr>
              </a:clrTo>
            </a:clrChange>
          </a:blip>
          <a:stretch>
            <a:fillRect/>
          </a:stretch>
        </p:blipFill>
        <p:spPr>
          <a:xfrm>
            <a:off x="6592070" y="3437613"/>
            <a:ext cx="1683414" cy="1292021"/>
          </a:xfrm>
          <a:prstGeom prst="rect">
            <a:avLst/>
          </a:prstGeom>
        </p:spPr>
      </p:pic>
      <p:pic>
        <p:nvPicPr>
          <p:cNvPr id="6" name="Immagine 5">
            <a:extLst>
              <a:ext uri="{FF2B5EF4-FFF2-40B4-BE49-F238E27FC236}">
                <a16:creationId xmlns:a16="http://schemas.microsoft.com/office/drawing/2014/main" id="{EB3BCA33-B499-5BA2-4083-AC10EA4F96D9}"/>
              </a:ext>
            </a:extLst>
          </p:cNvPr>
          <p:cNvPicPr>
            <a:picLocks noChangeAspect="1"/>
          </p:cNvPicPr>
          <p:nvPr/>
        </p:nvPicPr>
        <p:blipFill>
          <a:blip r:embed="rId8"/>
          <a:stretch>
            <a:fillRect/>
          </a:stretch>
        </p:blipFill>
        <p:spPr>
          <a:xfrm>
            <a:off x="1755394" y="1632204"/>
            <a:ext cx="4947411" cy="1803743"/>
          </a:xfrm>
          <a:prstGeom prst="rect">
            <a:avLst/>
          </a:prstGeom>
        </p:spPr>
      </p:pic>
    </p:spTree>
    <p:extLst>
      <p:ext uri="{BB962C8B-B14F-4D97-AF65-F5344CB8AC3E}">
        <p14:creationId xmlns:p14="http://schemas.microsoft.com/office/powerpoint/2010/main" val="2248369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C3D33-EBFD-0F6F-4EFB-7BFB8320B874}"/>
            </a:ext>
          </a:extLst>
        </p:cNvPr>
        <p:cNvGrpSpPr/>
        <p:nvPr/>
      </p:nvGrpSpPr>
      <p:grpSpPr>
        <a:xfrm>
          <a:off x="0" y="0"/>
          <a:ext cx="0" cy="0"/>
          <a:chOff x="0" y="0"/>
          <a:chExt cx="0" cy="0"/>
        </a:xfrm>
      </p:grpSpPr>
      <p:sp>
        <p:nvSpPr>
          <p:cNvPr id="9" name="Titolo 8">
            <a:extLst>
              <a:ext uri="{FF2B5EF4-FFF2-40B4-BE49-F238E27FC236}">
                <a16:creationId xmlns:a16="http://schemas.microsoft.com/office/drawing/2014/main" id="{B90466FE-BFB8-BC48-8FFA-E25927A90FD5}"/>
              </a:ext>
            </a:extLst>
          </p:cNvPr>
          <p:cNvSpPr>
            <a:spLocks noGrp="1"/>
          </p:cNvSpPr>
          <p:nvPr>
            <p:ph type="title"/>
          </p:nvPr>
        </p:nvSpPr>
        <p:spPr>
          <a:xfrm>
            <a:off x="304800" y="185335"/>
            <a:ext cx="7848600" cy="738664"/>
          </a:xfrm>
        </p:spPr>
        <p:txBody>
          <a:bodyPr/>
          <a:lstStyle/>
          <a:p>
            <a:r>
              <a:rPr lang="it-IT" sz="2400" b="1"/>
              <a:t>OBIETTIVO DEL CORSO</a:t>
            </a:r>
            <a:br>
              <a:rPr lang="it-IT" sz="2400" b="1"/>
            </a:br>
            <a:endParaRPr lang="it-IT" sz="2400" dirty="0"/>
          </a:p>
        </p:txBody>
      </p:sp>
      <p:sp>
        <p:nvSpPr>
          <p:cNvPr id="13" name="CasellaDiTesto 12">
            <a:extLst>
              <a:ext uri="{FF2B5EF4-FFF2-40B4-BE49-F238E27FC236}">
                <a16:creationId xmlns:a16="http://schemas.microsoft.com/office/drawing/2014/main" id="{4B6DC609-A221-127A-8012-E869DF02FEF6}"/>
              </a:ext>
            </a:extLst>
          </p:cNvPr>
          <p:cNvSpPr txBox="1"/>
          <p:nvPr/>
        </p:nvSpPr>
        <p:spPr>
          <a:xfrm>
            <a:off x="654963" y="1232622"/>
            <a:ext cx="7963384" cy="1200329"/>
          </a:xfrm>
          <a:prstGeom prst="rect">
            <a:avLst/>
          </a:prstGeom>
          <a:noFill/>
        </p:spPr>
        <p:txBody>
          <a:bodyPr wrap="square">
            <a:spAutoFit/>
          </a:bodyPr>
          <a:lstStyle/>
          <a:p>
            <a:pPr algn="ctr"/>
            <a:r>
              <a:rPr lang="it-IT" dirty="0">
                <a:latin typeface="Encode Sans" pitchFamily="2" charset="0"/>
              </a:rPr>
              <a:t>Fornire le</a:t>
            </a:r>
          </a:p>
          <a:p>
            <a:pPr algn="ctr"/>
            <a:r>
              <a:rPr lang="it-IT" dirty="0">
                <a:latin typeface="Encode Sans" pitchFamily="2" charset="0"/>
              </a:rPr>
              <a:t> </a:t>
            </a:r>
            <a:r>
              <a:rPr lang="it-IT" b="1" dirty="0">
                <a:latin typeface="Encode Sans" pitchFamily="2" charset="0"/>
              </a:rPr>
              <a:t>conoscenze e le basi essenziali </a:t>
            </a:r>
          </a:p>
          <a:p>
            <a:pPr algn="ctr"/>
            <a:r>
              <a:rPr lang="it-IT" dirty="0">
                <a:latin typeface="Encode Sans" pitchFamily="2" charset="0"/>
              </a:rPr>
              <a:t>per </a:t>
            </a:r>
            <a:r>
              <a:rPr lang="it-IT" b="1" dirty="0">
                <a:latin typeface="Encode Sans" pitchFamily="2" charset="0"/>
              </a:rPr>
              <a:t>operare</a:t>
            </a:r>
            <a:r>
              <a:rPr lang="it-IT" dirty="0">
                <a:latin typeface="Encode Sans" pitchFamily="2" charset="0"/>
              </a:rPr>
              <a:t> nel</a:t>
            </a:r>
          </a:p>
          <a:p>
            <a:pPr algn="ctr"/>
            <a:r>
              <a:rPr lang="it-IT" dirty="0">
                <a:latin typeface="Encode Sans" pitchFamily="2" charset="0"/>
              </a:rPr>
              <a:t> </a:t>
            </a:r>
            <a:r>
              <a:rPr lang="it-IT" b="1" dirty="0">
                <a:latin typeface="Encode Sans" pitchFamily="2" charset="0"/>
              </a:rPr>
              <a:t>mercato del veicolo commerciale leggero (LCV)</a:t>
            </a:r>
            <a:endParaRPr lang="it-IT" dirty="0">
              <a:latin typeface="Encode Sans" pitchFamily="2" charset="0"/>
            </a:endParaRPr>
          </a:p>
        </p:txBody>
      </p:sp>
      <p:pic>
        <p:nvPicPr>
          <p:cNvPr id="2" name="Immagine 1">
            <a:extLst>
              <a:ext uri="{FF2B5EF4-FFF2-40B4-BE49-F238E27FC236}">
                <a16:creationId xmlns:a16="http://schemas.microsoft.com/office/drawing/2014/main" id="{07507732-34D9-6984-0B76-19AC1A6413AF}"/>
              </a:ext>
            </a:extLst>
          </p:cNvPr>
          <p:cNvPicPr>
            <a:picLocks noChangeAspect="1"/>
          </p:cNvPicPr>
          <p:nvPr/>
        </p:nvPicPr>
        <p:blipFill>
          <a:blip r:embed="rId2"/>
          <a:srcRect t="27264" b="29180"/>
          <a:stretch>
            <a:fillRect/>
          </a:stretch>
        </p:blipFill>
        <p:spPr>
          <a:xfrm>
            <a:off x="527153" y="2693194"/>
            <a:ext cx="8089694" cy="2346036"/>
          </a:xfrm>
          <a:prstGeom prst="rect">
            <a:avLst/>
          </a:prstGeom>
        </p:spPr>
      </p:pic>
    </p:spTree>
    <p:extLst>
      <p:ext uri="{BB962C8B-B14F-4D97-AF65-F5344CB8AC3E}">
        <p14:creationId xmlns:p14="http://schemas.microsoft.com/office/powerpoint/2010/main" val="857364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p:cNvSpPr txBox="1">
            <a:spLocks/>
          </p:cNvSpPr>
          <p:nvPr/>
        </p:nvSpPr>
        <p:spPr>
          <a:xfrm>
            <a:off x="72362" y="183432"/>
            <a:ext cx="7848600" cy="3847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800" b="1" dirty="0">
                <a:latin typeface="Encode Sans" pitchFamily="2" charset="0"/>
              </a:rPr>
              <a:t>Art.47 </a:t>
            </a:r>
            <a:r>
              <a:rPr lang="it-IT" sz="2800" b="1" dirty="0" err="1">
                <a:latin typeface="Encode Sans" pitchFamily="2" charset="0"/>
              </a:rPr>
              <a:t>C.d.S</a:t>
            </a:r>
            <a:r>
              <a:rPr lang="it-IT" sz="2800" b="1" dirty="0">
                <a:latin typeface="Encode Sans" pitchFamily="2" charset="0"/>
              </a:rPr>
              <a:t>. CLASSIFICAZIONE DEI VEICOLI </a:t>
            </a:r>
          </a:p>
        </p:txBody>
      </p:sp>
      <p:sp>
        <p:nvSpPr>
          <p:cNvPr id="10" name="Text Box 3"/>
          <p:cNvSpPr txBox="1">
            <a:spLocks noChangeArrowheads="1"/>
          </p:cNvSpPr>
          <p:nvPr/>
        </p:nvSpPr>
        <p:spPr bwMode="auto">
          <a:xfrm>
            <a:off x="304800" y="894492"/>
            <a:ext cx="8531391" cy="923330"/>
          </a:xfrm>
          <a:prstGeom prst="rect">
            <a:avLst/>
          </a:prstGeom>
          <a:noFill/>
          <a:ln w="9525">
            <a:noFill/>
            <a:miter lim="800000"/>
            <a:headEnd/>
            <a:tailEnd/>
          </a:ln>
        </p:spPr>
        <p:txBody>
          <a:bodyPr wrap="square">
            <a:spAutoFit/>
          </a:bodyPr>
          <a:lstStyle/>
          <a:p>
            <a:pPr>
              <a:spcBef>
                <a:spcPct val="50000"/>
              </a:spcBef>
            </a:pPr>
            <a:r>
              <a:rPr lang="it-IT" b="1" dirty="0" err="1">
                <a:latin typeface="Encode Sans" pitchFamily="2" charset="0"/>
                <a:cs typeface="Helvetica" pitchFamily="34" charset="0"/>
              </a:rPr>
              <a:t>Categoria“M</a:t>
            </a:r>
            <a:r>
              <a:rPr lang="it-IT" b="1" dirty="0">
                <a:latin typeface="Encode Sans" pitchFamily="2" charset="0"/>
                <a:cs typeface="Helvetica" pitchFamily="34" charset="0"/>
              </a:rPr>
              <a:t>”</a:t>
            </a:r>
            <a:r>
              <a:rPr lang="it-IT" dirty="0">
                <a:latin typeface="Encode Sans" pitchFamily="2" charset="0"/>
                <a:cs typeface="Helvetica" pitchFamily="34" charset="0"/>
              </a:rPr>
              <a:t>:</a:t>
            </a:r>
            <a:r>
              <a:rPr lang="it-IT" dirty="0">
                <a:latin typeface="Encode Sans" pitchFamily="2" charset="0"/>
              </a:rPr>
              <a:t> veicoli a motore destinati al </a:t>
            </a:r>
            <a:r>
              <a:rPr lang="it-IT" b="1" dirty="0">
                <a:latin typeface="Encode Sans" pitchFamily="2" charset="0"/>
              </a:rPr>
              <a:t>trasporto di persone </a:t>
            </a:r>
            <a:r>
              <a:rPr lang="it-IT" dirty="0">
                <a:latin typeface="Encode Sans" pitchFamily="2" charset="0"/>
              </a:rPr>
              <a:t>ed aventi almeno quattro ruote. </a:t>
            </a:r>
            <a:r>
              <a:rPr lang="it-IT" dirty="0">
                <a:latin typeface="Encode Sans" pitchFamily="2" charset="0"/>
                <a:cs typeface="Helvetica" pitchFamily="34" charset="0"/>
              </a:rPr>
              <a:t>In  base alle </a:t>
            </a:r>
            <a:r>
              <a:rPr lang="it-IT" b="1" dirty="0">
                <a:latin typeface="Encode Sans" pitchFamily="2" charset="0"/>
                <a:cs typeface="Helvetica" pitchFamily="34" charset="0"/>
              </a:rPr>
              <a:t>persone trasportate </a:t>
            </a:r>
            <a:r>
              <a:rPr lang="it-IT" dirty="0">
                <a:latin typeface="Encode Sans" pitchFamily="2" charset="0"/>
                <a:cs typeface="Helvetica" pitchFamily="34" charset="0"/>
              </a:rPr>
              <a:t>e alla </a:t>
            </a:r>
            <a:r>
              <a:rPr lang="it-IT" b="1" dirty="0">
                <a:latin typeface="Encode Sans" pitchFamily="2" charset="0"/>
                <a:cs typeface="Helvetica" pitchFamily="34" charset="0"/>
              </a:rPr>
              <a:t>MTT </a:t>
            </a:r>
            <a:r>
              <a:rPr lang="it-IT" dirty="0">
                <a:latin typeface="Encode Sans" pitchFamily="2" charset="0"/>
                <a:cs typeface="Helvetica" pitchFamily="34" charset="0"/>
              </a:rPr>
              <a:t>sono previste le </a:t>
            </a:r>
            <a:r>
              <a:rPr lang="it-IT" b="1" dirty="0">
                <a:latin typeface="Encode Sans" pitchFamily="2" charset="0"/>
                <a:cs typeface="Helvetica" pitchFamily="34" charset="0"/>
              </a:rPr>
              <a:t>categorie</a:t>
            </a:r>
            <a:r>
              <a:rPr lang="it-IT" dirty="0">
                <a:latin typeface="Encode Sans" pitchFamily="2" charset="0"/>
                <a:cs typeface="Helvetica" pitchFamily="34" charset="0"/>
              </a:rPr>
              <a:t>:</a:t>
            </a:r>
          </a:p>
        </p:txBody>
      </p:sp>
      <p:sp>
        <p:nvSpPr>
          <p:cNvPr id="11" name="Text Box 5"/>
          <p:cNvSpPr txBox="1">
            <a:spLocks noChangeArrowheads="1"/>
          </p:cNvSpPr>
          <p:nvPr/>
        </p:nvSpPr>
        <p:spPr bwMode="auto">
          <a:xfrm>
            <a:off x="2495772" y="1797573"/>
            <a:ext cx="5458169" cy="646331"/>
          </a:xfrm>
          <a:prstGeom prst="rect">
            <a:avLst/>
          </a:prstGeom>
          <a:noFill/>
          <a:ln w="9525">
            <a:noFill/>
            <a:miter lim="800000"/>
            <a:headEnd/>
            <a:tailEnd/>
          </a:ln>
        </p:spPr>
        <p:txBody>
          <a:bodyPr wrap="square">
            <a:spAutoFit/>
          </a:bodyPr>
          <a:lstStyle/>
          <a:p>
            <a:pPr algn="ctr"/>
            <a:r>
              <a:rPr lang="it-IT" b="1" dirty="0">
                <a:latin typeface="Encode Sans" pitchFamily="2" charset="0"/>
                <a:cs typeface="Helvetica" pitchFamily="34" charset="0"/>
              </a:rPr>
              <a:t>massimo 8 posti </a:t>
            </a:r>
            <a:r>
              <a:rPr lang="it-IT" dirty="0">
                <a:latin typeface="Encode Sans" pitchFamily="2" charset="0"/>
                <a:cs typeface="Helvetica" pitchFamily="34" charset="0"/>
              </a:rPr>
              <a:t>a sedere </a:t>
            </a:r>
            <a:r>
              <a:rPr lang="it-IT" b="1" dirty="0">
                <a:latin typeface="Encode Sans" pitchFamily="2" charset="0"/>
                <a:cs typeface="Helvetica" pitchFamily="34" charset="0"/>
              </a:rPr>
              <a:t>+ conducente </a:t>
            </a:r>
          </a:p>
          <a:p>
            <a:pPr algn="ctr"/>
            <a:r>
              <a:rPr lang="it-IT" b="1" dirty="0">
                <a:latin typeface="Encode Sans" pitchFamily="2" charset="0"/>
                <a:cs typeface="Helvetica" pitchFamily="34" charset="0"/>
              </a:rPr>
              <a:t>MTT non superiore alle 3,5 t</a:t>
            </a:r>
            <a:r>
              <a:rPr lang="it-IT" dirty="0">
                <a:latin typeface="Encode Sans" pitchFamily="2" charset="0"/>
                <a:cs typeface="Helvetica" pitchFamily="34" charset="0"/>
              </a:rPr>
              <a:t> </a:t>
            </a:r>
            <a:endParaRPr lang="it-IT" u="sng" dirty="0">
              <a:latin typeface="Encode Sans" pitchFamily="2" charset="0"/>
              <a:cs typeface="Helvetica" pitchFamily="34" charset="0"/>
            </a:endParaRPr>
          </a:p>
        </p:txBody>
      </p:sp>
      <p:sp>
        <p:nvSpPr>
          <p:cNvPr id="12" name="Text Box 7"/>
          <p:cNvSpPr txBox="1">
            <a:spLocks noChangeArrowheads="1"/>
          </p:cNvSpPr>
          <p:nvPr/>
        </p:nvSpPr>
        <p:spPr bwMode="auto">
          <a:xfrm>
            <a:off x="1926738" y="3059386"/>
            <a:ext cx="5309694" cy="646331"/>
          </a:xfrm>
          <a:prstGeom prst="rect">
            <a:avLst/>
          </a:prstGeom>
          <a:noFill/>
          <a:ln w="9525">
            <a:noFill/>
            <a:miter lim="800000"/>
            <a:headEnd/>
            <a:tailEnd/>
          </a:ln>
        </p:spPr>
        <p:txBody>
          <a:bodyPr wrap="square">
            <a:spAutoFit/>
          </a:bodyPr>
          <a:lstStyle/>
          <a:p>
            <a:pPr algn="ctr"/>
            <a:r>
              <a:rPr lang="it-IT" b="1" dirty="0">
                <a:latin typeface="Encode Sans" pitchFamily="2" charset="0"/>
                <a:cs typeface="Helvetica" pitchFamily="34" charset="0"/>
              </a:rPr>
              <a:t>più di 8 posti </a:t>
            </a:r>
            <a:r>
              <a:rPr lang="it-IT" dirty="0">
                <a:latin typeface="Encode Sans" pitchFamily="2" charset="0"/>
                <a:cs typeface="Helvetica" pitchFamily="34" charset="0"/>
              </a:rPr>
              <a:t>a sedere </a:t>
            </a:r>
            <a:r>
              <a:rPr lang="it-IT" b="1" dirty="0">
                <a:latin typeface="Encode Sans" pitchFamily="2" charset="0"/>
                <a:cs typeface="Helvetica" pitchFamily="34" charset="0"/>
              </a:rPr>
              <a:t>+ conducente</a:t>
            </a:r>
          </a:p>
          <a:p>
            <a:pPr algn="ctr"/>
            <a:r>
              <a:rPr lang="it-IT" b="1" dirty="0">
                <a:latin typeface="Encode Sans" pitchFamily="2" charset="0"/>
                <a:cs typeface="Helvetica" pitchFamily="34" charset="0"/>
              </a:rPr>
              <a:t>MTT non superiore alle 5 t</a:t>
            </a:r>
            <a:endParaRPr lang="it-IT" u="sng" dirty="0">
              <a:latin typeface="Encode Sans" pitchFamily="2" charset="0"/>
              <a:cs typeface="Helvetica" pitchFamily="34" charset="0"/>
            </a:endParaRPr>
          </a:p>
        </p:txBody>
      </p:sp>
      <p:pic>
        <p:nvPicPr>
          <p:cNvPr id="13" name="Picture 16"/>
          <p:cNvPicPr>
            <a:picLocks noChangeAspect="1" noChangeArrowheads="1"/>
          </p:cNvPicPr>
          <p:nvPr/>
        </p:nvPicPr>
        <p:blipFill>
          <a:blip r:embed="rId3" cstate="email"/>
          <a:srcRect/>
          <a:stretch>
            <a:fillRect/>
          </a:stretch>
        </p:blipFill>
        <p:spPr bwMode="auto">
          <a:xfrm>
            <a:off x="2304442" y="1903471"/>
            <a:ext cx="839512" cy="503237"/>
          </a:xfrm>
          <a:prstGeom prst="rect">
            <a:avLst/>
          </a:prstGeom>
          <a:noFill/>
          <a:ln w="9525">
            <a:noFill/>
            <a:miter lim="800000"/>
            <a:headEnd/>
            <a:tailEnd/>
          </a:ln>
        </p:spPr>
      </p:pic>
      <p:pic>
        <p:nvPicPr>
          <p:cNvPr id="14" name="Picture 18"/>
          <p:cNvPicPr>
            <a:picLocks noChangeAspect="1" noChangeArrowheads="1"/>
          </p:cNvPicPr>
          <p:nvPr/>
        </p:nvPicPr>
        <p:blipFill>
          <a:blip r:embed="rId4" cstate="email"/>
          <a:srcRect/>
          <a:stretch>
            <a:fillRect/>
          </a:stretch>
        </p:blipFill>
        <p:spPr bwMode="auto">
          <a:xfrm>
            <a:off x="2062271" y="3231450"/>
            <a:ext cx="553442" cy="378851"/>
          </a:xfrm>
          <a:prstGeom prst="rect">
            <a:avLst/>
          </a:prstGeom>
          <a:noFill/>
          <a:ln w="9525">
            <a:noFill/>
            <a:miter lim="800000"/>
            <a:headEnd/>
            <a:tailEnd/>
          </a:ln>
        </p:spPr>
      </p:pic>
      <p:pic>
        <p:nvPicPr>
          <p:cNvPr id="15" name="Picture 20"/>
          <p:cNvPicPr>
            <a:picLocks noChangeAspect="1" noChangeArrowheads="1"/>
          </p:cNvPicPr>
          <p:nvPr/>
        </p:nvPicPr>
        <p:blipFill>
          <a:blip r:embed="rId5" cstate="email"/>
          <a:srcRect/>
          <a:stretch>
            <a:fillRect/>
          </a:stretch>
        </p:blipFill>
        <p:spPr bwMode="auto">
          <a:xfrm>
            <a:off x="3941505" y="4423949"/>
            <a:ext cx="469091" cy="310723"/>
          </a:xfrm>
          <a:prstGeom prst="rect">
            <a:avLst/>
          </a:prstGeom>
          <a:noFill/>
          <a:ln w="9525">
            <a:noFill/>
            <a:miter lim="800000"/>
            <a:headEnd/>
            <a:tailEnd/>
          </a:ln>
        </p:spPr>
      </p:pic>
      <p:sp>
        <p:nvSpPr>
          <p:cNvPr id="16" name="Text Box 21"/>
          <p:cNvSpPr txBox="1">
            <a:spLocks noChangeArrowheads="1"/>
          </p:cNvSpPr>
          <p:nvPr/>
        </p:nvSpPr>
        <p:spPr bwMode="auto">
          <a:xfrm>
            <a:off x="3649320" y="4300950"/>
            <a:ext cx="5494680" cy="646331"/>
          </a:xfrm>
          <a:prstGeom prst="rect">
            <a:avLst/>
          </a:prstGeom>
          <a:noFill/>
          <a:ln w="9525">
            <a:noFill/>
            <a:miter lim="800000"/>
            <a:headEnd/>
            <a:tailEnd/>
          </a:ln>
        </p:spPr>
        <p:txBody>
          <a:bodyPr wrap="square">
            <a:spAutoFit/>
          </a:bodyPr>
          <a:lstStyle/>
          <a:p>
            <a:pPr algn="ctr"/>
            <a:r>
              <a:rPr lang="it-IT" b="1" dirty="0">
                <a:latin typeface="Encode Sans" pitchFamily="2" charset="0"/>
                <a:cs typeface="Helvetica" pitchFamily="34" charset="0"/>
              </a:rPr>
              <a:t>più di 8 posti </a:t>
            </a:r>
            <a:r>
              <a:rPr lang="it-IT" dirty="0">
                <a:latin typeface="Encode Sans" pitchFamily="2" charset="0"/>
                <a:cs typeface="Helvetica" pitchFamily="34" charset="0"/>
              </a:rPr>
              <a:t>a sedere </a:t>
            </a:r>
            <a:r>
              <a:rPr lang="it-IT" b="1" dirty="0">
                <a:latin typeface="Encode Sans" pitchFamily="2" charset="0"/>
                <a:cs typeface="Helvetica" pitchFamily="34" charset="0"/>
              </a:rPr>
              <a:t>+ conducente</a:t>
            </a:r>
          </a:p>
          <a:p>
            <a:pPr algn="ctr"/>
            <a:r>
              <a:rPr lang="it-IT" b="1" dirty="0">
                <a:latin typeface="Encode Sans" pitchFamily="2" charset="0"/>
                <a:cs typeface="Helvetica" pitchFamily="34" charset="0"/>
              </a:rPr>
              <a:t>MTT superiore alle 5 t</a:t>
            </a:r>
            <a:endParaRPr lang="it-IT" u="sng" dirty="0">
              <a:latin typeface="Encode Sans" pitchFamily="2" charset="0"/>
              <a:cs typeface="Helvetica" pitchFamily="34" charset="0"/>
            </a:endParaRPr>
          </a:p>
        </p:txBody>
      </p:sp>
      <p:pic>
        <p:nvPicPr>
          <p:cNvPr id="6" name="Immagine 5"/>
          <p:cNvPicPr>
            <a:picLocks noChangeAspect="1"/>
          </p:cNvPicPr>
          <p:nvPr/>
        </p:nvPicPr>
        <p:blipFill>
          <a:blip r:embed="rId6">
            <a:clrChange>
              <a:clrFrom>
                <a:srgbClr val="FFFFFF"/>
              </a:clrFrom>
              <a:clrTo>
                <a:srgbClr val="FFFFFF">
                  <a:alpha val="0"/>
                </a:srgbClr>
              </a:clrTo>
            </a:clrChange>
          </a:blip>
          <a:stretch>
            <a:fillRect/>
          </a:stretch>
        </p:blipFill>
        <p:spPr>
          <a:xfrm>
            <a:off x="609341" y="3322274"/>
            <a:ext cx="3387321" cy="2371125"/>
          </a:xfrm>
          <a:prstGeom prst="rect">
            <a:avLst/>
          </a:prstGeom>
        </p:spPr>
      </p:pic>
      <p:pic>
        <p:nvPicPr>
          <p:cNvPr id="7" name="Immagine 6">
            <a:extLst>
              <a:ext uri="{FF2B5EF4-FFF2-40B4-BE49-F238E27FC236}">
                <a16:creationId xmlns:a16="http://schemas.microsoft.com/office/drawing/2014/main" id="{91F4B5CD-E244-A302-43EF-B6AAC9B05120}"/>
              </a:ext>
            </a:extLst>
          </p:cNvPr>
          <p:cNvPicPr>
            <a:picLocks noChangeAspect="1"/>
          </p:cNvPicPr>
          <p:nvPr/>
        </p:nvPicPr>
        <p:blipFill>
          <a:blip r:embed="rId7"/>
          <a:stretch>
            <a:fillRect/>
          </a:stretch>
        </p:blipFill>
        <p:spPr>
          <a:xfrm>
            <a:off x="6243570" y="2541076"/>
            <a:ext cx="2791701" cy="1859971"/>
          </a:xfrm>
          <a:prstGeom prst="rect">
            <a:avLst/>
          </a:prstGeom>
        </p:spPr>
      </p:pic>
      <p:pic>
        <p:nvPicPr>
          <p:cNvPr id="9" name="Immagine 8">
            <a:extLst>
              <a:ext uri="{FF2B5EF4-FFF2-40B4-BE49-F238E27FC236}">
                <a16:creationId xmlns:a16="http://schemas.microsoft.com/office/drawing/2014/main" id="{EBA619C6-1772-E052-033D-839DD297B334}"/>
              </a:ext>
            </a:extLst>
          </p:cNvPr>
          <p:cNvPicPr>
            <a:picLocks noChangeAspect="1"/>
          </p:cNvPicPr>
          <p:nvPr/>
        </p:nvPicPr>
        <p:blipFill>
          <a:blip r:embed="rId8"/>
          <a:stretch>
            <a:fillRect/>
          </a:stretch>
        </p:blipFill>
        <p:spPr>
          <a:xfrm>
            <a:off x="228670" y="1637817"/>
            <a:ext cx="2387043" cy="1590973"/>
          </a:xfrm>
          <a:prstGeom prst="rect">
            <a:avLst/>
          </a:prstGeom>
        </p:spPr>
      </p:pic>
    </p:spTree>
    <p:extLst>
      <p:ext uri="{BB962C8B-B14F-4D97-AF65-F5344CB8AC3E}">
        <p14:creationId xmlns:p14="http://schemas.microsoft.com/office/powerpoint/2010/main" val="2045170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p:cNvSpPr txBox="1">
            <a:spLocks/>
          </p:cNvSpPr>
          <p:nvPr/>
        </p:nvSpPr>
        <p:spPr>
          <a:xfrm>
            <a:off x="304800" y="235970"/>
            <a:ext cx="7848600" cy="3847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800" b="1" dirty="0">
                <a:latin typeface="Encode Sans" pitchFamily="2" charset="0"/>
              </a:rPr>
              <a:t>PATENTE B + RIMORCHIO</a:t>
            </a:r>
          </a:p>
        </p:txBody>
      </p:sp>
      <p:pic>
        <p:nvPicPr>
          <p:cNvPr id="2" name="Immagine 1">
            <a:extLst>
              <a:ext uri="{FF2B5EF4-FFF2-40B4-BE49-F238E27FC236}">
                <a16:creationId xmlns:a16="http://schemas.microsoft.com/office/drawing/2014/main" id="{3EE715B9-F5DB-01D0-6FD2-2E72E15924C5}"/>
              </a:ext>
            </a:extLst>
          </p:cNvPr>
          <p:cNvPicPr>
            <a:picLocks noChangeAspect="1"/>
          </p:cNvPicPr>
          <p:nvPr/>
        </p:nvPicPr>
        <p:blipFill>
          <a:blip r:embed="rId3"/>
          <a:stretch>
            <a:fillRect/>
          </a:stretch>
        </p:blipFill>
        <p:spPr>
          <a:xfrm flipH="1">
            <a:off x="1091288" y="996043"/>
            <a:ext cx="1805421" cy="1156373"/>
          </a:xfrm>
          <a:prstGeom prst="rect">
            <a:avLst/>
          </a:prstGeom>
        </p:spPr>
      </p:pic>
      <p:pic>
        <p:nvPicPr>
          <p:cNvPr id="14" name="Immagine 13">
            <a:extLst>
              <a:ext uri="{FF2B5EF4-FFF2-40B4-BE49-F238E27FC236}">
                <a16:creationId xmlns:a16="http://schemas.microsoft.com/office/drawing/2014/main" id="{9895999B-FE45-D279-64A4-55AF18A2AE00}"/>
              </a:ext>
            </a:extLst>
          </p:cNvPr>
          <p:cNvPicPr>
            <a:picLocks noChangeAspect="1"/>
          </p:cNvPicPr>
          <p:nvPr/>
        </p:nvPicPr>
        <p:blipFill>
          <a:blip r:embed="rId4"/>
          <a:stretch>
            <a:fillRect/>
          </a:stretch>
        </p:blipFill>
        <p:spPr>
          <a:xfrm>
            <a:off x="2804944" y="1213905"/>
            <a:ext cx="1142030" cy="541543"/>
          </a:xfrm>
          <a:prstGeom prst="rect">
            <a:avLst/>
          </a:prstGeom>
        </p:spPr>
      </p:pic>
      <p:pic>
        <p:nvPicPr>
          <p:cNvPr id="15" name="Immagine 14">
            <a:extLst>
              <a:ext uri="{FF2B5EF4-FFF2-40B4-BE49-F238E27FC236}">
                <a16:creationId xmlns:a16="http://schemas.microsoft.com/office/drawing/2014/main" id="{A3CA2C85-F967-7455-FF52-1DE6A2A19C19}"/>
              </a:ext>
            </a:extLst>
          </p:cNvPr>
          <p:cNvPicPr>
            <a:picLocks noChangeAspect="1"/>
          </p:cNvPicPr>
          <p:nvPr/>
        </p:nvPicPr>
        <p:blipFill>
          <a:blip r:embed="rId5"/>
          <a:stretch>
            <a:fillRect/>
          </a:stretch>
        </p:blipFill>
        <p:spPr>
          <a:xfrm>
            <a:off x="1000371" y="2448949"/>
            <a:ext cx="1804572" cy="1152244"/>
          </a:xfrm>
          <a:prstGeom prst="rect">
            <a:avLst/>
          </a:prstGeom>
        </p:spPr>
      </p:pic>
      <p:pic>
        <p:nvPicPr>
          <p:cNvPr id="16" name="Immagine 15">
            <a:extLst>
              <a:ext uri="{FF2B5EF4-FFF2-40B4-BE49-F238E27FC236}">
                <a16:creationId xmlns:a16="http://schemas.microsoft.com/office/drawing/2014/main" id="{99E62599-46DB-E16C-659D-DEF407F84F37}"/>
              </a:ext>
            </a:extLst>
          </p:cNvPr>
          <p:cNvPicPr>
            <a:picLocks noChangeAspect="1"/>
          </p:cNvPicPr>
          <p:nvPr/>
        </p:nvPicPr>
        <p:blipFill>
          <a:blip r:embed="rId5"/>
          <a:stretch>
            <a:fillRect/>
          </a:stretch>
        </p:blipFill>
        <p:spPr>
          <a:xfrm>
            <a:off x="877139" y="3906823"/>
            <a:ext cx="1804572" cy="1152244"/>
          </a:xfrm>
          <a:prstGeom prst="rect">
            <a:avLst/>
          </a:prstGeom>
        </p:spPr>
      </p:pic>
      <p:pic>
        <p:nvPicPr>
          <p:cNvPr id="17" name="Immagine 16">
            <a:extLst>
              <a:ext uri="{FF2B5EF4-FFF2-40B4-BE49-F238E27FC236}">
                <a16:creationId xmlns:a16="http://schemas.microsoft.com/office/drawing/2014/main" id="{FE823A87-4BD7-0881-8788-BDDA24D48B31}"/>
              </a:ext>
            </a:extLst>
          </p:cNvPr>
          <p:cNvPicPr>
            <a:picLocks noChangeAspect="1"/>
          </p:cNvPicPr>
          <p:nvPr/>
        </p:nvPicPr>
        <p:blipFill>
          <a:blip r:embed="rId6"/>
          <a:stretch>
            <a:fillRect/>
          </a:stretch>
        </p:blipFill>
        <p:spPr>
          <a:xfrm>
            <a:off x="2742011" y="2474324"/>
            <a:ext cx="1598502" cy="761839"/>
          </a:xfrm>
          <a:prstGeom prst="rect">
            <a:avLst/>
          </a:prstGeom>
        </p:spPr>
      </p:pic>
      <p:pic>
        <p:nvPicPr>
          <p:cNvPr id="18" name="Immagine 17">
            <a:extLst>
              <a:ext uri="{FF2B5EF4-FFF2-40B4-BE49-F238E27FC236}">
                <a16:creationId xmlns:a16="http://schemas.microsoft.com/office/drawing/2014/main" id="{ADE65038-C2D7-26E4-7084-45C270C191E6}"/>
              </a:ext>
            </a:extLst>
          </p:cNvPr>
          <p:cNvPicPr>
            <a:picLocks noChangeAspect="1"/>
          </p:cNvPicPr>
          <p:nvPr/>
        </p:nvPicPr>
        <p:blipFill>
          <a:blip r:embed="rId7"/>
          <a:stretch>
            <a:fillRect/>
          </a:stretch>
        </p:blipFill>
        <p:spPr>
          <a:xfrm>
            <a:off x="2574265" y="3747754"/>
            <a:ext cx="1972318" cy="937413"/>
          </a:xfrm>
          <a:prstGeom prst="rect">
            <a:avLst/>
          </a:prstGeom>
        </p:spPr>
      </p:pic>
      <p:sp>
        <p:nvSpPr>
          <p:cNvPr id="20" name="CasellaDiTesto 19">
            <a:extLst>
              <a:ext uri="{FF2B5EF4-FFF2-40B4-BE49-F238E27FC236}">
                <a16:creationId xmlns:a16="http://schemas.microsoft.com/office/drawing/2014/main" id="{F760B642-C199-27AD-D3CE-66123730AADE}"/>
              </a:ext>
            </a:extLst>
          </p:cNvPr>
          <p:cNvSpPr txBox="1"/>
          <p:nvPr/>
        </p:nvSpPr>
        <p:spPr>
          <a:xfrm>
            <a:off x="4546583" y="2081512"/>
            <a:ext cx="4357387" cy="1754326"/>
          </a:xfrm>
          <a:prstGeom prst="rect">
            <a:avLst/>
          </a:prstGeom>
          <a:noFill/>
        </p:spPr>
        <p:txBody>
          <a:bodyPr wrap="square">
            <a:spAutoFit/>
          </a:bodyPr>
          <a:lstStyle/>
          <a:p>
            <a:pPr algn="l"/>
            <a:r>
              <a:rPr lang="it-IT" b="1" i="0" dirty="0">
                <a:effectLst/>
                <a:latin typeface="Encode Sans" pitchFamily="2" charset="0"/>
              </a:rPr>
              <a:t>Patente B96 (o B+)</a:t>
            </a:r>
          </a:p>
          <a:p>
            <a:r>
              <a:rPr lang="it-IT" b="1" dirty="0">
                <a:latin typeface="Encode Sans" pitchFamily="2" charset="0"/>
              </a:rPr>
              <a:t>massa complessiva </a:t>
            </a:r>
            <a:r>
              <a:rPr lang="it-IT" b="1" i="1" dirty="0">
                <a:latin typeface="Encode Sans" pitchFamily="2" charset="0"/>
              </a:rPr>
              <a:t>motrice + rimorchio</a:t>
            </a:r>
            <a:r>
              <a:rPr lang="it-IT" i="1" dirty="0">
                <a:latin typeface="Encode Sans" pitchFamily="2" charset="0"/>
              </a:rPr>
              <a:t> (+ di 750 kg ma inferiore ai 3.500 kg)</a:t>
            </a:r>
            <a:r>
              <a:rPr lang="it-IT" dirty="0">
                <a:latin typeface="Encode Sans" pitchFamily="2" charset="0"/>
              </a:rPr>
              <a:t> oltre 3500 kg ma </a:t>
            </a:r>
            <a:r>
              <a:rPr lang="it-IT" b="1" dirty="0">
                <a:latin typeface="Encode Sans" pitchFamily="2" charset="0"/>
              </a:rPr>
              <a:t>non superiore a 4250 kg</a:t>
            </a:r>
            <a:endParaRPr lang="it-IT" dirty="0">
              <a:latin typeface="Encode Sans" pitchFamily="2" charset="0"/>
            </a:endParaRPr>
          </a:p>
          <a:p>
            <a:pPr algn="l"/>
            <a:endParaRPr lang="it-IT" b="1" i="0" dirty="0">
              <a:effectLst/>
              <a:latin typeface="Encode Sans" pitchFamily="2" charset="0"/>
            </a:endParaRPr>
          </a:p>
        </p:txBody>
      </p:sp>
      <p:sp>
        <p:nvSpPr>
          <p:cNvPr id="22" name="CasellaDiTesto 21">
            <a:extLst>
              <a:ext uri="{FF2B5EF4-FFF2-40B4-BE49-F238E27FC236}">
                <a16:creationId xmlns:a16="http://schemas.microsoft.com/office/drawing/2014/main" id="{2385E34C-39B9-D938-9048-0D5A5B347D7F}"/>
              </a:ext>
            </a:extLst>
          </p:cNvPr>
          <p:cNvSpPr txBox="1"/>
          <p:nvPr/>
        </p:nvSpPr>
        <p:spPr>
          <a:xfrm>
            <a:off x="4454816" y="3808004"/>
            <a:ext cx="4449153" cy="1754326"/>
          </a:xfrm>
          <a:prstGeom prst="rect">
            <a:avLst/>
          </a:prstGeom>
          <a:noFill/>
        </p:spPr>
        <p:txBody>
          <a:bodyPr wrap="square">
            <a:spAutoFit/>
          </a:bodyPr>
          <a:lstStyle/>
          <a:p>
            <a:r>
              <a:rPr lang="it-IT" b="1" i="0" dirty="0">
                <a:solidFill>
                  <a:srgbClr val="1C2024"/>
                </a:solidFill>
                <a:effectLst/>
                <a:latin typeface="Encode Sans" pitchFamily="2" charset="0"/>
              </a:rPr>
              <a:t> Patente BE</a:t>
            </a:r>
          </a:p>
          <a:p>
            <a:r>
              <a:rPr lang="it-IT" b="0" i="0" dirty="0">
                <a:solidFill>
                  <a:srgbClr val="1C2024"/>
                </a:solidFill>
                <a:effectLst/>
                <a:latin typeface="Encode Sans" pitchFamily="2" charset="0"/>
              </a:rPr>
              <a:t> </a:t>
            </a:r>
            <a:r>
              <a:rPr lang="it-IT" b="1" dirty="0">
                <a:latin typeface="Encode Sans" pitchFamily="2" charset="0"/>
              </a:rPr>
              <a:t>massa complessiva </a:t>
            </a:r>
            <a:r>
              <a:rPr lang="it-IT" b="1" i="1" dirty="0">
                <a:latin typeface="Encode Sans" pitchFamily="2" charset="0"/>
              </a:rPr>
              <a:t>motrice + rimorchio</a:t>
            </a:r>
            <a:r>
              <a:rPr lang="it-IT" i="1" dirty="0">
                <a:latin typeface="Encode Sans" pitchFamily="2" charset="0"/>
              </a:rPr>
              <a:t> (+ di 750 kg ma inferiore ai 3.500 kg)</a:t>
            </a:r>
            <a:r>
              <a:rPr lang="it-IT" dirty="0">
                <a:latin typeface="Encode Sans" pitchFamily="2" charset="0"/>
              </a:rPr>
              <a:t> oltre 4250kg ma </a:t>
            </a:r>
            <a:r>
              <a:rPr lang="it-IT" b="1" dirty="0">
                <a:latin typeface="Encode Sans" pitchFamily="2" charset="0"/>
              </a:rPr>
              <a:t>non superiore a 7000kg</a:t>
            </a:r>
            <a:endParaRPr lang="it-IT" dirty="0">
              <a:latin typeface="Encode Sans" pitchFamily="2" charset="0"/>
            </a:endParaRPr>
          </a:p>
          <a:p>
            <a:endParaRPr lang="it-IT" dirty="0">
              <a:latin typeface="Encode Sans" pitchFamily="2" charset="0"/>
            </a:endParaRPr>
          </a:p>
        </p:txBody>
      </p:sp>
      <p:sp>
        <p:nvSpPr>
          <p:cNvPr id="24" name="CasellaDiTesto 23">
            <a:extLst>
              <a:ext uri="{FF2B5EF4-FFF2-40B4-BE49-F238E27FC236}">
                <a16:creationId xmlns:a16="http://schemas.microsoft.com/office/drawing/2014/main" id="{6A1DA133-167D-9333-4152-08411F72E7CD}"/>
              </a:ext>
            </a:extLst>
          </p:cNvPr>
          <p:cNvSpPr txBox="1"/>
          <p:nvPr/>
        </p:nvSpPr>
        <p:spPr>
          <a:xfrm>
            <a:off x="4610365" y="764807"/>
            <a:ext cx="4116952" cy="1200329"/>
          </a:xfrm>
          <a:prstGeom prst="rect">
            <a:avLst/>
          </a:prstGeom>
          <a:noFill/>
        </p:spPr>
        <p:txBody>
          <a:bodyPr wrap="square">
            <a:spAutoFit/>
          </a:bodyPr>
          <a:lstStyle/>
          <a:p>
            <a:pPr algn="l"/>
            <a:r>
              <a:rPr lang="it-IT" b="1" i="0" dirty="0">
                <a:effectLst/>
                <a:latin typeface="Encode Sans" pitchFamily="2" charset="0"/>
              </a:rPr>
              <a:t>Patente B</a:t>
            </a:r>
          </a:p>
          <a:p>
            <a:r>
              <a:rPr lang="it-IT" b="1" dirty="0">
                <a:latin typeface="Encode Sans" pitchFamily="2" charset="0"/>
              </a:rPr>
              <a:t>massa complessiva </a:t>
            </a:r>
            <a:r>
              <a:rPr lang="it-IT" b="1" i="1" dirty="0">
                <a:latin typeface="Encode Sans" pitchFamily="2" charset="0"/>
              </a:rPr>
              <a:t>motrice + rimorchio leggero</a:t>
            </a:r>
            <a:r>
              <a:rPr lang="it-IT" i="1" dirty="0">
                <a:latin typeface="Encode Sans" pitchFamily="2" charset="0"/>
              </a:rPr>
              <a:t> ( max 750 kg)</a:t>
            </a:r>
            <a:r>
              <a:rPr lang="it-IT" dirty="0">
                <a:latin typeface="Encode Sans" pitchFamily="2" charset="0"/>
              </a:rPr>
              <a:t> oltre 3500 kg ma </a:t>
            </a:r>
            <a:r>
              <a:rPr lang="it-IT" b="1" dirty="0">
                <a:latin typeface="Encode Sans" pitchFamily="2" charset="0"/>
              </a:rPr>
              <a:t>non superiore a 4250 kg</a:t>
            </a:r>
            <a:endParaRPr lang="it-IT" dirty="0">
              <a:latin typeface="Encode Sans" pitchFamily="2" charset="0"/>
            </a:endParaRPr>
          </a:p>
        </p:txBody>
      </p:sp>
    </p:spTree>
    <p:extLst>
      <p:ext uri="{BB962C8B-B14F-4D97-AF65-F5344CB8AC3E}">
        <p14:creationId xmlns:p14="http://schemas.microsoft.com/office/powerpoint/2010/main" val="773471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FC34B951-19F2-8BC7-1606-A1F2EDE07242}"/>
              </a:ext>
            </a:extLst>
          </p:cNvPr>
          <p:cNvSpPr txBox="1">
            <a:spLocks/>
          </p:cNvSpPr>
          <p:nvPr/>
        </p:nvSpPr>
        <p:spPr>
          <a:xfrm>
            <a:off x="225998" y="214172"/>
            <a:ext cx="7680024" cy="457048"/>
          </a:xfrm>
          <a:prstGeom prst="rect">
            <a:avLst/>
          </a:prstGeom>
        </p:spPr>
        <p:txBody>
          <a:bodyPr vert="horz" wrap="square" lIns="68580" tIns="34290" rIns="68580" bIns="3429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it-IT" sz="2800" b="1" dirty="0">
                <a:latin typeface="Encode Sans" pitchFamily="2" charset="0"/>
              </a:rPr>
              <a:t>DECRETO LEGGE INFRASTRUTTURE </a:t>
            </a:r>
            <a:r>
              <a:rPr lang="it-IT" sz="1600" b="1" dirty="0">
                <a:latin typeface="Encode Sans" pitchFamily="2" charset="0"/>
              </a:rPr>
              <a:t>(68/2022)</a:t>
            </a:r>
            <a:endParaRPr lang="en-US" sz="1600" b="1" dirty="0">
              <a:latin typeface="Encode Sans" pitchFamily="2" charset="0"/>
            </a:endParaRPr>
          </a:p>
        </p:txBody>
      </p:sp>
      <p:sp>
        <p:nvSpPr>
          <p:cNvPr id="5" name="CasellaDiTesto 4">
            <a:extLst>
              <a:ext uri="{FF2B5EF4-FFF2-40B4-BE49-F238E27FC236}">
                <a16:creationId xmlns:a16="http://schemas.microsoft.com/office/drawing/2014/main" id="{4183D339-7619-E9BD-76E4-3CB595DC0B9D}"/>
              </a:ext>
            </a:extLst>
          </p:cNvPr>
          <p:cNvSpPr txBox="1"/>
          <p:nvPr/>
        </p:nvSpPr>
        <p:spPr>
          <a:xfrm>
            <a:off x="523875" y="1010825"/>
            <a:ext cx="8334375" cy="530915"/>
          </a:xfrm>
          <a:prstGeom prst="rect">
            <a:avLst/>
          </a:prstGeom>
          <a:noFill/>
        </p:spPr>
        <p:txBody>
          <a:bodyPr wrap="square">
            <a:noAutofit/>
          </a:bodyPr>
          <a:lstStyle/>
          <a:p>
            <a:pPr defTabSz="685800"/>
            <a:r>
              <a:rPr lang="it-IT" dirty="0">
                <a:solidFill>
                  <a:prstClr val="black"/>
                </a:solidFill>
                <a:latin typeface="Encode Sans" pitchFamily="2" charset="0"/>
              </a:rPr>
              <a:t>I veicoli</a:t>
            </a:r>
            <a:r>
              <a:rPr lang="it-IT" dirty="0">
                <a:solidFill>
                  <a:srgbClr val="243782"/>
                </a:solidFill>
                <a:latin typeface="Encode Sans" pitchFamily="2" charset="0"/>
              </a:rPr>
              <a:t> </a:t>
            </a:r>
            <a:r>
              <a:rPr lang="it-IT" b="1" dirty="0">
                <a:solidFill>
                  <a:srgbClr val="243782"/>
                </a:solidFill>
                <a:latin typeface="Encode Sans" pitchFamily="2" charset="0"/>
              </a:rPr>
              <a:t>BEV, FCEV e alimentati a gas naturale senza rimorchio adibiti al trasporto merci </a:t>
            </a:r>
            <a:r>
              <a:rPr lang="it-IT" dirty="0">
                <a:solidFill>
                  <a:prstClr val="black"/>
                </a:solidFill>
                <a:latin typeface="Encode Sans" pitchFamily="2" charset="0"/>
              </a:rPr>
              <a:t>possono essere guidati con la </a:t>
            </a:r>
            <a:r>
              <a:rPr lang="it-IT" b="1" dirty="0">
                <a:solidFill>
                  <a:srgbClr val="243782"/>
                </a:solidFill>
                <a:latin typeface="Encode Sans" pitchFamily="2" charset="0"/>
              </a:rPr>
              <a:t>patente B fino a una massa complessiva di 4.250 kg</a:t>
            </a:r>
            <a:r>
              <a:rPr lang="it-IT" dirty="0">
                <a:solidFill>
                  <a:prstClr val="black"/>
                </a:solidFill>
                <a:latin typeface="Encode Sans" pitchFamily="2" charset="0"/>
              </a:rPr>
              <a:t>.</a:t>
            </a:r>
            <a:r>
              <a:rPr lang="it-IT" dirty="0">
                <a:latin typeface="Encode Sans" pitchFamily="2" charset="0"/>
              </a:rPr>
              <a:t> </a:t>
            </a:r>
            <a:r>
              <a:rPr lang="it-IT" b="1" dirty="0">
                <a:latin typeface="Encode Sans" pitchFamily="2" charset="0"/>
              </a:rPr>
              <a:t>Solo e solo se:</a:t>
            </a:r>
          </a:p>
          <a:p>
            <a:pPr defTabSz="685800"/>
            <a:r>
              <a:rPr lang="it-IT" dirty="0">
                <a:solidFill>
                  <a:prstClr val="black"/>
                </a:solidFill>
                <a:latin typeface="Encode Sans" pitchFamily="2" charset="0"/>
              </a:rPr>
              <a:t> </a:t>
            </a:r>
          </a:p>
        </p:txBody>
      </p:sp>
      <p:grpSp>
        <p:nvGrpSpPr>
          <p:cNvPr id="6" name="Gruppo 5">
            <a:extLst>
              <a:ext uri="{FF2B5EF4-FFF2-40B4-BE49-F238E27FC236}">
                <a16:creationId xmlns:a16="http://schemas.microsoft.com/office/drawing/2014/main" id="{1E6C3993-E051-A2EB-D252-00620C561591}"/>
              </a:ext>
            </a:extLst>
          </p:cNvPr>
          <p:cNvGrpSpPr/>
          <p:nvPr/>
        </p:nvGrpSpPr>
        <p:grpSpPr>
          <a:xfrm>
            <a:off x="4707734" y="2519569"/>
            <a:ext cx="3912394" cy="2208830"/>
            <a:chOff x="6276976" y="3446526"/>
            <a:chExt cx="5216525" cy="2945106"/>
          </a:xfrm>
        </p:grpSpPr>
        <p:pic>
          <p:nvPicPr>
            <p:cNvPr id="7" name="Elemento grafico 6">
              <a:extLst>
                <a:ext uri="{FF2B5EF4-FFF2-40B4-BE49-F238E27FC236}">
                  <a16:creationId xmlns:a16="http://schemas.microsoft.com/office/drawing/2014/main" id="{08172666-1B8B-B67F-C55C-EB5730881A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5549" y="3446526"/>
              <a:ext cx="2014788" cy="1225964"/>
            </a:xfrm>
            <a:prstGeom prst="rect">
              <a:avLst/>
            </a:prstGeom>
          </p:spPr>
        </p:pic>
        <p:sp>
          <p:nvSpPr>
            <p:cNvPr id="8" name="Segnaposto contenuto 2">
              <a:extLst>
                <a:ext uri="{FF2B5EF4-FFF2-40B4-BE49-F238E27FC236}">
                  <a16:creationId xmlns:a16="http://schemas.microsoft.com/office/drawing/2014/main" id="{2D4AC986-8AB4-6996-C819-04C1D9583460}"/>
                </a:ext>
              </a:extLst>
            </p:cNvPr>
            <p:cNvSpPr txBox="1">
              <a:spLocks/>
            </p:cNvSpPr>
            <p:nvPr/>
          </p:nvSpPr>
          <p:spPr>
            <a:xfrm>
              <a:off x="6276976" y="4947507"/>
              <a:ext cx="5216525" cy="14441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685800">
                <a:lnSpc>
                  <a:spcPct val="100000"/>
                </a:lnSpc>
                <a:spcBef>
                  <a:spcPts val="750"/>
                </a:spcBef>
                <a:buFont typeface="+mj-lt"/>
                <a:buAutoNum type="arabicPeriod" startAt="2"/>
              </a:pPr>
              <a:r>
                <a:rPr lang="it-IT" sz="1800" dirty="0">
                  <a:solidFill>
                    <a:prstClr val="black"/>
                  </a:solidFill>
                  <a:latin typeface="Encode Sans" pitchFamily="2" charset="0"/>
                </a:rPr>
                <a:t>la patente sia stata conseguita da almeno due anni.</a:t>
              </a:r>
            </a:p>
            <a:p>
              <a:pPr defTabSz="685800">
                <a:lnSpc>
                  <a:spcPct val="100000"/>
                </a:lnSpc>
                <a:spcBef>
                  <a:spcPts val="750"/>
                </a:spcBef>
              </a:pPr>
              <a:endParaRPr lang="it-IT" sz="1800" dirty="0">
                <a:solidFill>
                  <a:prstClr val="black"/>
                </a:solidFill>
                <a:latin typeface="Encode Sans" pitchFamily="2" charset="0"/>
              </a:endParaRPr>
            </a:p>
          </p:txBody>
        </p:sp>
      </p:grpSp>
      <p:grpSp>
        <p:nvGrpSpPr>
          <p:cNvPr id="9" name="Gruppo 8">
            <a:extLst>
              <a:ext uri="{FF2B5EF4-FFF2-40B4-BE49-F238E27FC236}">
                <a16:creationId xmlns:a16="http://schemas.microsoft.com/office/drawing/2014/main" id="{6A103B75-3569-08BB-7153-3FD4048E459F}"/>
              </a:ext>
            </a:extLst>
          </p:cNvPr>
          <p:cNvGrpSpPr/>
          <p:nvPr/>
        </p:nvGrpSpPr>
        <p:grpSpPr>
          <a:xfrm>
            <a:off x="523874" y="2076373"/>
            <a:ext cx="3912394" cy="2922218"/>
            <a:chOff x="698499" y="2800661"/>
            <a:chExt cx="5216525" cy="3896291"/>
          </a:xfrm>
        </p:grpSpPr>
        <p:sp>
          <p:nvSpPr>
            <p:cNvPr id="10" name="Segnaposto contenuto 2">
              <a:extLst>
                <a:ext uri="{FF2B5EF4-FFF2-40B4-BE49-F238E27FC236}">
                  <a16:creationId xmlns:a16="http://schemas.microsoft.com/office/drawing/2014/main" id="{015C0E85-2EDB-BC9D-AEDB-342853842CC0}"/>
                </a:ext>
              </a:extLst>
            </p:cNvPr>
            <p:cNvSpPr txBox="1">
              <a:spLocks/>
            </p:cNvSpPr>
            <p:nvPr/>
          </p:nvSpPr>
          <p:spPr>
            <a:xfrm>
              <a:off x="698499" y="4947507"/>
              <a:ext cx="5216525" cy="174944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685800">
                <a:lnSpc>
                  <a:spcPct val="100000"/>
                </a:lnSpc>
                <a:spcBef>
                  <a:spcPts val="750"/>
                </a:spcBef>
                <a:buFont typeface="+mj-lt"/>
                <a:buAutoNum type="arabicPeriod"/>
              </a:pPr>
              <a:r>
                <a:rPr lang="it-IT" sz="1800" dirty="0">
                  <a:solidFill>
                    <a:prstClr val="black"/>
                  </a:solidFill>
                  <a:latin typeface="Encode Sans" pitchFamily="2" charset="0"/>
                </a:rPr>
                <a:t>la differenza di massa è riconducibile esclusivamente al peso delle batterie, o delle bombole, e non determina un aumento della capacità di carico</a:t>
              </a:r>
            </a:p>
          </p:txBody>
        </p:sp>
        <p:pic>
          <p:nvPicPr>
            <p:cNvPr id="11" name="Elemento grafico 10">
              <a:extLst>
                <a:ext uri="{FF2B5EF4-FFF2-40B4-BE49-F238E27FC236}">
                  <a16:creationId xmlns:a16="http://schemas.microsoft.com/office/drawing/2014/main" id="{7A03DE92-F6A4-8569-06D9-D69F7DB3BE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9325" y="2800661"/>
              <a:ext cx="2010421" cy="2166481"/>
            </a:xfrm>
            <a:prstGeom prst="rect">
              <a:avLst/>
            </a:prstGeom>
          </p:spPr>
        </p:pic>
      </p:grpSp>
    </p:spTree>
    <p:extLst>
      <p:ext uri="{BB962C8B-B14F-4D97-AF65-F5344CB8AC3E}">
        <p14:creationId xmlns:p14="http://schemas.microsoft.com/office/powerpoint/2010/main" val="2305558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FBF252-1DF8-0AC7-22E3-63319D464F6D}"/>
              </a:ext>
            </a:extLst>
          </p:cNvPr>
          <p:cNvSpPr>
            <a:spLocks noGrp="1"/>
          </p:cNvSpPr>
          <p:nvPr>
            <p:ph type="title"/>
          </p:nvPr>
        </p:nvSpPr>
        <p:spPr/>
        <p:txBody>
          <a:bodyPr/>
          <a:lstStyle/>
          <a:p>
            <a:r>
              <a:rPr lang="it-IT" dirty="0"/>
              <a:t>USO AUTOCARRO N1 GIORNI FESTIVI</a:t>
            </a:r>
          </a:p>
        </p:txBody>
      </p:sp>
      <p:sp>
        <p:nvSpPr>
          <p:cNvPr id="3" name="Segnaposto contenuto 2">
            <a:extLst>
              <a:ext uri="{FF2B5EF4-FFF2-40B4-BE49-F238E27FC236}">
                <a16:creationId xmlns:a16="http://schemas.microsoft.com/office/drawing/2014/main" id="{CB887258-E98C-3504-769A-A590C8349626}"/>
              </a:ext>
            </a:extLst>
          </p:cNvPr>
          <p:cNvSpPr>
            <a:spLocks noGrp="1"/>
          </p:cNvSpPr>
          <p:nvPr>
            <p:ph idx="1"/>
          </p:nvPr>
        </p:nvSpPr>
        <p:spPr/>
        <p:txBody>
          <a:bodyPr/>
          <a:lstStyle/>
          <a:p>
            <a:pPr algn="ctr"/>
            <a:endParaRPr lang="it-IT" dirty="0"/>
          </a:p>
          <a:p>
            <a:pPr algn="ctr"/>
            <a:endParaRPr lang="it-IT" dirty="0"/>
          </a:p>
          <a:p>
            <a:pPr algn="ctr"/>
            <a:r>
              <a:rPr lang="it-IT" dirty="0"/>
              <a:t>La domenica si può utilizzare un autocarro N1?</a:t>
            </a:r>
          </a:p>
        </p:txBody>
      </p:sp>
    </p:spTree>
    <p:extLst>
      <p:ext uri="{BB962C8B-B14F-4D97-AF65-F5344CB8AC3E}">
        <p14:creationId xmlns:p14="http://schemas.microsoft.com/office/powerpoint/2010/main" val="1988329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3FD009-F28D-FBC0-FC26-2F7FEC92F48F}"/>
              </a:ext>
            </a:extLst>
          </p:cNvPr>
          <p:cNvSpPr>
            <a:spLocks noGrp="1"/>
          </p:cNvSpPr>
          <p:nvPr>
            <p:ph type="title"/>
          </p:nvPr>
        </p:nvSpPr>
        <p:spPr/>
        <p:txBody>
          <a:bodyPr anchor="ctr">
            <a:normAutofit/>
          </a:bodyPr>
          <a:lstStyle/>
          <a:p>
            <a:pPr algn="ctr"/>
            <a:r>
              <a:rPr lang="it-IT" sz="3600" dirty="0"/>
              <a:t>IL MERCATO DEL LCV</a:t>
            </a:r>
          </a:p>
        </p:txBody>
      </p:sp>
      <p:sp>
        <p:nvSpPr>
          <p:cNvPr id="3" name="Segnaposto testo 2">
            <a:extLst>
              <a:ext uri="{FF2B5EF4-FFF2-40B4-BE49-F238E27FC236}">
                <a16:creationId xmlns:a16="http://schemas.microsoft.com/office/drawing/2014/main" id="{519D8C3C-5513-3A6F-6D82-9F0B34241917}"/>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56139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2AC35858-05C0-B54F-57A4-DBD4E9DFF681}"/>
              </a:ext>
            </a:extLst>
          </p:cNvPr>
          <p:cNvSpPr/>
          <p:nvPr/>
        </p:nvSpPr>
        <p:spPr>
          <a:xfrm>
            <a:off x="0" y="3537527"/>
            <a:ext cx="9144000" cy="150552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olo 3">
            <a:extLst>
              <a:ext uri="{FF2B5EF4-FFF2-40B4-BE49-F238E27FC236}">
                <a16:creationId xmlns:a16="http://schemas.microsoft.com/office/drawing/2014/main" id="{CA93E056-6EB4-63B4-666F-776C2AB5CA14}"/>
              </a:ext>
            </a:extLst>
          </p:cNvPr>
          <p:cNvSpPr>
            <a:spLocks noGrp="1"/>
          </p:cNvSpPr>
          <p:nvPr>
            <p:ph type="title"/>
          </p:nvPr>
        </p:nvSpPr>
        <p:spPr>
          <a:xfrm>
            <a:off x="304800" y="185335"/>
            <a:ext cx="7848600" cy="369332"/>
          </a:xfrm>
        </p:spPr>
        <p:txBody>
          <a:bodyPr/>
          <a:lstStyle/>
          <a:p>
            <a:r>
              <a:rPr lang="it-IT" dirty="0"/>
              <a:t>IL MERCATO LCV</a:t>
            </a:r>
          </a:p>
        </p:txBody>
      </p:sp>
      <p:sp>
        <p:nvSpPr>
          <p:cNvPr id="6" name="CasellaDiTesto 5">
            <a:extLst>
              <a:ext uri="{FF2B5EF4-FFF2-40B4-BE49-F238E27FC236}">
                <a16:creationId xmlns:a16="http://schemas.microsoft.com/office/drawing/2014/main" id="{B80B9E51-82C0-E06E-3C80-464F6CFC1284}"/>
              </a:ext>
            </a:extLst>
          </p:cNvPr>
          <p:cNvSpPr txBox="1"/>
          <p:nvPr/>
        </p:nvSpPr>
        <p:spPr>
          <a:xfrm>
            <a:off x="946713" y="1400532"/>
            <a:ext cx="7250574" cy="2585323"/>
          </a:xfrm>
          <a:prstGeom prst="rect">
            <a:avLst/>
          </a:prstGeom>
          <a:noFill/>
        </p:spPr>
        <p:txBody>
          <a:bodyPr wrap="square">
            <a:spAutoFit/>
          </a:bodyPr>
          <a:lstStyle/>
          <a:p>
            <a:r>
              <a:rPr lang="it-IT" dirty="0">
                <a:latin typeface="Encode Sans" pitchFamily="2" charset="0"/>
              </a:rPr>
              <a:t>Quanti veicoli commerciali sono stati immatricolati in Italia nel 2024 ?</a:t>
            </a:r>
          </a:p>
          <a:p>
            <a:endParaRPr lang="it-IT" dirty="0">
              <a:latin typeface="Encode Sans" pitchFamily="2" charset="0"/>
            </a:endParaRPr>
          </a:p>
          <a:p>
            <a:pPr marL="342900" indent="-342900">
              <a:buFont typeface="+mj-lt"/>
              <a:buAutoNum type="alphaLcParenR"/>
            </a:pPr>
            <a:r>
              <a:rPr lang="it-IT" dirty="0">
                <a:latin typeface="Encode Sans" pitchFamily="2" charset="0"/>
              </a:rPr>
              <a:t>1.751.796</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dirty="0">
                <a:latin typeface="Encode Sans" pitchFamily="2" charset="0"/>
              </a:rPr>
              <a:t>1.563.682</a:t>
            </a:r>
          </a:p>
          <a:p>
            <a:pPr marL="342900" indent="-342900">
              <a:buFont typeface="+mj-lt"/>
              <a:buAutoNum type="alphaLcParenR"/>
            </a:pPr>
            <a:endParaRPr lang="it-IT" dirty="0">
              <a:latin typeface="Encode Sans" pitchFamily="2" charset="0"/>
            </a:endParaRPr>
          </a:p>
          <a:p>
            <a:pPr marL="531813" indent="-531813">
              <a:buFont typeface="+mj-lt"/>
              <a:buAutoNum type="alphaLcParenR"/>
            </a:pPr>
            <a:r>
              <a:rPr lang="it-IT" b="1" dirty="0">
                <a:latin typeface="Encode Sans" pitchFamily="2" charset="0"/>
              </a:rPr>
              <a:t>188.114</a:t>
            </a:r>
          </a:p>
          <a:p>
            <a:endParaRPr lang="it-IT" dirty="0">
              <a:latin typeface="Encode Sans" pitchFamily="2" charset="0"/>
            </a:endParaRPr>
          </a:p>
          <a:p>
            <a:endParaRPr lang="it-IT" dirty="0">
              <a:latin typeface="Encode Sans" pitchFamily="2" charset="0"/>
            </a:endParaRPr>
          </a:p>
        </p:txBody>
      </p:sp>
      <p:pic>
        <p:nvPicPr>
          <p:cNvPr id="9" name="Immagine 8">
            <a:extLst>
              <a:ext uri="{FF2B5EF4-FFF2-40B4-BE49-F238E27FC236}">
                <a16:creationId xmlns:a16="http://schemas.microsoft.com/office/drawing/2014/main" id="{346B7AF8-5947-803D-7C4A-D8AA0FEE4F1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9531" y="3667101"/>
            <a:ext cx="8181244" cy="1329363"/>
          </a:xfrm>
          <a:prstGeom prst="rect">
            <a:avLst/>
          </a:prstGeom>
        </p:spPr>
      </p:pic>
    </p:spTree>
    <p:extLst>
      <p:ext uri="{BB962C8B-B14F-4D97-AF65-F5344CB8AC3E}">
        <p14:creationId xmlns:p14="http://schemas.microsoft.com/office/powerpoint/2010/main" val="3177341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F5E666-7941-6C94-58F6-69B489F06C45}"/>
              </a:ext>
            </a:extLst>
          </p:cNvPr>
          <p:cNvSpPr>
            <a:spLocks noGrp="1"/>
          </p:cNvSpPr>
          <p:nvPr>
            <p:ph type="title"/>
          </p:nvPr>
        </p:nvSpPr>
        <p:spPr>
          <a:xfrm>
            <a:off x="304800" y="185335"/>
            <a:ext cx="7848600" cy="369332"/>
          </a:xfrm>
        </p:spPr>
        <p:txBody>
          <a:bodyPr/>
          <a:lstStyle/>
          <a:p>
            <a:r>
              <a:rPr lang="en-US" dirty="0"/>
              <a:t>PERFORMANCE MERCATO LCV 2024</a:t>
            </a:r>
            <a:endParaRPr lang="it-IT" dirty="0"/>
          </a:p>
        </p:txBody>
      </p:sp>
      <p:sp>
        <p:nvSpPr>
          <p:cNvPr id="3" name="Titre 2">
            <a:extLst>
              <a:ext uri="{FF2B5EF4-FFF2-40B4-BE49-F238E27FC236}">
                <a16:creationId xmlns:a16="http://schemas.microsoft.com/office/drawing/2014/main" id="{CE144606-89D2-0E65-E538-11C189431364}"/>
              </a:ext>
            </a:extLst>
          </p:cNvPr>
          <p:cNvSpPr txBox="1">
            <a:spLocks/>
          </p:cNvSpPr>
          <p:nvPr/>
        </p:nvSpPr>
        <p:spPr>
          <a:xfrm>
            <a:off x="3160753" y="1224947"/>
            <a:ext cx="2652809" cy="342800"/>
          </a:xfrm>
          <a:prstGeom prst="rect">
            <a:avLst/>
          </a:prstGeom>
          <a:noFill/>
          <a:ln>
            <a:noFill/>
          </a:ln>
        </p:spPr>
        <p:txBody>
          <a:bodyPr spcFirstLastPara="1" vert="horz" wrap="square" lIns="68575" tIns="34275" rIns="68575" bIns="34275" rtlCol="0" anchor="ctr" anchorCtr="0">
            <a:noAutofit/>
          </a:bodyPr>
          <a:lstStyle>
            <a:lvl1pPr lvl="0" algn="l" defTabSz="685800" rtl="0" eaLnBrk="1" latinLnBrk="0" hangingPunct="1">
              <a:lnSpc>
                <a:spcPct val="100000"/>
              </a:lnSpc>
              <a:spcBef>
                <a:spcPts val="0"/>
              </a:spcBef>
              <a:spcAft>
                <a:spcPts val="0"/>
              </a:spcAft>
              <a:buClr>
                <a:srgbClr val="FFFFFF"/>
              </a:buClr>
              <a:buSzPts val="1100"/>
              <a:buNone/>
              <a:defRPr sz="1467" b="1" kern="1200" cap="all" baseline="0">
                <a:solidFill>
                  <a:srgbClr val="FFFFFF"/>
                </a:solidFill>
                <a:latin typeface="+mn-lt"/>
                <a:ea typeface="+mj-ea"/>
                <a:cs typeface="+mj-cs"/>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pPr algn="ctr" defTabSz="685783">
              <a:defRPr/>
            </a:pPr>
            <a:r>
              <a:rPr lang="en-US" sz="1800" dirty="0">
                <a:solidFill>
                  <a:srgbClr val="272B35"/>
                </a:solidFill>
                <a:latin typeface="Encode Sans"/>
                <a:sym typeface="Arial"/>
              </a:rPr>
              <a:t>TOT INDUSTRY</a:t>
            </a:r>
          </a:p>
        </p:txBody>
      </p:sp>
      <p:pic>
        <p:nvPicPr>
          <p:cNvPr id="4" name="Immagine 3">
            <a:extLst>
              <a:ext uri="{FF2B5EF4-FFF2-40B4-BE49-F238E27FC236}">
                <a16:creationId xmlns:a16="http://schemas.microsoft.com/office/drawing/2014/main" id="{97DEE3DD-9B61-4A59-3255-DDB650724FD5}"/>
              </a:ext>
            </a:extLst>
          </p:cNvPr>
          <p:cNvPicPr>
            <a:picLocks noChangeAspect="1"/>
          </p:cNvPicPr>
          <p:nvPr/>
        </p:nvPicPr>
        <p:blipFill>
          <a:blip r:embed="rId3"/>
          <a:stretch>
            <a:fillRect/>
          </a:stretch>
        </p:blipFill>
        <p:spPr>
          <a:xfrm>
            <a:off x="1456005" y="1708755"/>
            <a:ext cx="5819505" cy="2716355"/>
          </a:xfrm>
          <a:prstGeom prst="rect">
            <a:avLst/>
          </a:prstGeom>
        </p:spPr>
      </p:pic>
      <p:sp>
        <p:nvSpPr>
          <p:cNvPr id="5" name="Rettangolo 4">
            <a:extLst>
              <a:ext uri="{FF2B5EF4-FFF2-40B4-BE49-F238E27FC236}">
                <a16:creationId xmlns:a16="http://schemas.microsoft.com/office/drawing/2014/main" id="{19030F76-23DF-0F8B-1FC9-8B7E55AE1E6F}"/>
              </a:ext>
            </a:extLst>
          </p:cNvPr>
          <p:cNvSpPr/>
          <p:nvPr/>
        </p:nvSpPr>
        <p:spPr>
          <a:xfrm rot="20250141">
            <a:off x="787114" y="2765540"/>
            <a:ext cx="7220414" cy="374097"/>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2"/>
                </a:solidFill>
                <a:latin typeface="Encode Sans" pitchFamily="2" charset="0"/>
              </a:rPr>
              <a:t>TOT INDUSTRY 2024</a:t>
            </a:r>
          </a:p>
        </p:txBody>
      </p:sp>
    </p:spTree>
    <p:custDataLst>
      <p:tags r:id="rId1"/>
    </p:custDataLst>
    <p:extLst>
      <p:ext uri="{BB962C8B-B14F-4D97-AF65-F5344CB8AC3E}">
        <p14:creationId xmlns:p14="http://schemas.microsoft.com/office/powerpoint/2010/main" val="3016747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B01B-7ED8-19CE-8F44-55C96AAD330B}"/>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69F368A9-CE26-360E-E971-EEF9287F6160}"/>
              </a:ext>
            </a:extLst>
          </p:cNvPr>
          <p:cNvSpPr>
            <a:spLocks noGrp="1"/>
          </p:cNvSpPr>
          <p:nvPr>
            <p:ph type="title"/>
          </p:nvPr>
        </p:nvSpPr>
        <p:spPr>
          <a:xfrm>
            <a:off x="304800" y="185335"/>
            <a:ext cx="7848600" cy="369332"/>
          </a:xfrm>
        </p:spPr>
        <p:txBody>
          <a:bodyPr/>
          <a:lstStyle/>
          <a:p>
            <a:r>
              <a:rPr lang="en-US" dirty="0"/>
              <a:t>PERFORMANCE MERCATO LCV Q2 2025</a:t>
            </a:r>
            <a:endParaRPr lang="it-IT" dirty="0"/>
          </a:p>
        </p:txBody>
      </p:sp>
      <p:sp>
        <p:nvSpPr>
          <p:cNvPr id="2" name="Titre 2">
            <a:extLst>
              <a:ext uri="{FF2B5EF4-FFF2-40B4-BE49-F238E27FC236}">
                <a16:creationId xmlns:a16="http://schemas.microsoft.com/office/drawing/2014/main" id="{3DE9B7B4-D939-D9BA-24B4-2854B1AED5F9}"/>
              </a:ext>
            </a:extLst>
          </p:cNvPr>
          <p:cNvSpPr txBox="1">
            <a:spLocks/>
          </p:cNvSpPr>
          <p:nvPr/>
        </p:nvSpPr>
        <p:spPr>
          <a:xfrm>
            <a:off x="3160753" y="1224947"/>
            <a:ext cx="2652809" cy="342800"/>
          </a:xfrm>
          <a:prstGeom prst="rect">
            <a:avLst/>
          </a:prstGeom>
          <a:noFill/>
          <a:ln>
            <a:noFill/>
          </a:ln>
        </p:spPr>
        <p:txBody>
          <a:bodyPr spcFirstLastPara="1" vert="horz" wrap="square" lIns="68575" tIns="34275" rIns="68575" bIns="34275" rtlCol="0" anchor="ctr" anchorCtr="0">
            <a:noAutofit/>
          </a:bodyPr>
          <a:lstStyle>
            <a:lvl1pPr lvl="0" algn="l" defTabSz="685800" rtl="0" eaLnBrk="1" latinLnBrk="0" hangingPunct="1">
              <a:lnSpc>
                <a:spcPct val="100000"/>
              </a:lnSpc>
              <a:spcBef>
                <a:spcPts val="0"/>
              </a:spcBef>
              <a:spcAft>
                <a:spcPts val="0"/>
              </a:spcAft>
              <a:buClr>
                <a:srgbClr val="FFFFFF"/>
              </a:buClr>
              <a:buSzPts val="1100"/>
              <a:buNone/>
              <a:defRPr sz="1467" b="1" kern="1200" cap="all" baseline="0">
                <a:solidFill>
                  <a:srgbClr val="FFFFFF"/>
                </a:solidFill>
                <a:latin typeface="+mn-lt"/>
                <a:ea typeface="+mj-ea"/>
                <a:cs typeface="+mj-cs"/>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pPr algn="ctr" defTabSz="685783">
              <a:defRPr/>
            </a:pPr>
            <a:r>
              <a:rPr lang="en-US" sz="1800" dirty="0">
                <a:solidFill>
                  <a:srgbClr val="272B35"/>
                </a:solidFill>
                <a:latin typeface="Encode Sans"/>
                <a:sym typeface="Arial"/>
              </a:rPr>
              <a:t>TOT INDUSTRY</a:t>
            </a:r>
          </a:p>
        </p:txBody>
      </p:sp>
      <p:pic>
        <p:nvPicPr>
          <p:cNvPr id="3" name="Immagine 2">
            <a:extLst>
              <a:ext uri="{FF2B5EF4-FFF2-40B4-BE49-F238E27FC236}">
                <a16:creationId xmlns:a16="http://schemas.microsoft.com/office/drawing/2014/main" id="{D47B5F12-F713-ECE1-5C85-31707210794D}"/>
              </a:ext>
            </a:extLst>
          </p:cNvPr>
          <p:cNvPicPr>
            <a:picLocks noChangeAspect="1"/>
          </p:cNvPicPr>
          <p:nvPr/>
        </p:nvPicPr>
        <p:blipFill>
          <a:blip r:embed="rId3"/>
          <a:stretch>
            <a:fillRect/>
          </a:stretch>
        </p:blipFill>
        <p:spPr>
          <a:xfrm>
            <a:off x="1456005" y="1708755"/>
            <a:ext cx="5819505" cy="2716355"/>
          </a:xfrm>
          <a:prstGeom prst="rect">
            <a:avLst/>
          </a:prstGeom>
        </p:spPr>
      </p:pic>
      <p:sp>
        <p:nvSpPr>
          <p:cNvPr id="5" name="Rettangolo 4">
            <a:extLst>
              <a:ext uri="{FF2B5EF4-FFF2-40B4-BE49-F238E27FC236}">
                <a16:creationId xmlns:a16="http://schemas.microsoft.com/office/drawing/2014/main" id="{FC9CAAF3-16A1-8684-F064-C9FC85127C54}"/>
              </a:ext>
            </a:extLst>
          </p:cNvPr>
          <p:cNvSpPr/>
          <p:nvPr/>
        </p:nvSpPr>
        <p:spPr>
          <a:xfrm rot="20250141">
            <a:off x="787114" y="2765540"/>
            <a:ext cx="7220414" cy="374097"/>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2"/>
                </a:solidFill>
                <a:latin typeface="Encode Sans" pitchFamily="2" charset="0"/>
              </a:rPr>
              <a:t>Q2  2025</a:t>
            </a:r>
          </a:p>
        </p:txBody>
      </p:sp>
    </p:spTree>
    <p:extLst>
      <p:ext uri="{BB962C8B-B14F-4D97-AF65-F5344CB8AC3E}">
        <p14:creationId xmlns:p14="http://schemas.microsoft.com/office/powerpoint/2010/main" val="2003491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4800" y="185335"/>
            <a:ext cx="7848600" cy="400110"/>
          </a:xfrm>
          <a:prstGeom prst="rect">
            <a:avLst/>
          </a:prstGeom>
        </p:spPr>
        <p:txBody>
          <a:bodyPr/>
          <a:lstStyle/>
          <a:p>
            <a:r>
              <a:rPr lang="it-IT" sz="2600" dirty="0"/>
              <a:t>MERCATO LCV ALIMENTAZIONE Q1 2025</a:t>
            </a:r>
          </a:p>
        </p:txBody>
      </p:sp>
      <p:sp>
        <p:nvSpPr>
          <p:cNvPr id="4" name="Rettangolo 3"/>
          <p:cNvSpPr/>
          <p:nvPr/>
        </p:nvSpPr>
        <p:spPr>
          <a:xfrm>
            <a:off x="7078132" y="1128888"/>
            <a:ext cx="3093422" cy="225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869606" y="3820899"/>
            <a:ext cx="7179622" cy="215444"/>
          </a:xfrm>
          <a:prstGeom prst="rect">
            <a:avLst/>
          </a:prstGeom>
        </p:spPr>
        <p:txBody>
          <a:bodyPr wrap="square">
            <a:spAutoFit/>
          </a:bodyPr>
          <a:lstStyle/>
          <a:p>
            <a:pPr algn="ctr"/>
            <a:r>
              <a:rPr lang="it-IT" sz="800" dirty="0"/>
              <a:t>Fonte ANFIA - dati forniti dal Ministero delle infrastrutture e della mobilità sostenibile (</a:t>
            </a:r>
            <a:r>
              <a:rPr lang="it-IT" sz="800" dirty="0" err="1"/>
              <a:t>Aut.Min</a:t>
            </a:r>
            <a:r>
              <a:rPr lang="it-IT" sz="800" dirty="0"/>
              <a:t>. D07161/H4) con dati aggiornati al 31/12/2022</a:t>
            </a:r>
          </a:p>
        </p:txBody>
      </p:sp>
      <p:pic>
        <p:nvPicPr>
          <p:cNvPr id="5" name="Immagine 4">
            <a:extLst>
              <a:ext uri="{FF2B5EF4-FFF2-40B4-BE49-F238E27FC236}">
                <a16:creationId xmlns:a16="http://schemas.microsoft.com/office/drawing/2014/main" id="{4DC408CA-5B41-F4D7-2916-CF984179C549}"/>
              </a:ext>
            </a:extLst>
          </p:cNvPr>
          <p:cNvPicPr>
            <a:picLocks noChangeAspect="1"/>
          </p:cNvPicPr>
          <p:nvPr/>
        </p:nvPicPr>
        <p:blipFill>
          <a:blip r:embed="rId3"/>
          <a:srcRect l="7434" t="20060"/>
          <a:stretch>
            <a:fillRect/>
          </a:stretch>
        </p:blipFill>
        <p:spPr>
          <a:xfrm>
            <a:off x="62761" y="1377384"/>
            <a:ext cx="9165427" cy="2420797"/>
          </a:xfrm>
          <a:prstGeom prst="rect">
            <a:avLst/>
          </a:prstGeom>
        </p:spPr>
      </p:pic>
    </p:spTree>
    <p:extLst>
      <p:ext uri="{BB962C8B-B14F-4D97-AF65-F5344CB8AC3E}">
        <p14:creationId xmlns:p14="http://schemas.microsoft.com/office/powerpoint/2010/main" val="3867915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9F2C3F-2930-0F97-622E-6D37E1F735D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55A874B-0871-2116-80C6-BD40DCB0F591}"/>
              </a:ext>
            </a:extLst>
          </p:cNvPr>
          <p:cNvSpPr>
            <a:spLocks noGrp="1"/>
          </p:cNvSpPr>
          <p:nvPr>
            <p:ph type="title"/>
          </p:nvPr>
        </p:nvSpPr>
        <p:spPr>
          <a:xfrm>
            <a:off x="304800" y="185335"/>
            <a:ext cx="7848600" cy="369332"/>
          </a:xfrm>
        </p:spPr>
        <p:txBody>
          <a:bodyPr/>
          <a:lstStyle/>
          <a:p>
            <a:r>
              <a:rPr lang="en-US" dirty="0"/>
              <a:t>PERFORMANCE MERCATO LCV 2024</a:t>
            </a:r>
            <a:endParaRPr lang="it-IT" dirty="0"/>
          </a:p>
        </p:txBody>
      </p:sp>
      <p:pic>
        <p:nvPicPr>
          <p:cNvPr id="9" name="Immagine 8">
            <a:extLst>
              <a:ext uri="{FF2B5EF4-FFF2-40B4-BE49-F238E27FC236}">
                <a16:creationId xmlns:a16="http://schemas.microsoft.com/office/drawing/2014/main" id="{FA9D183D-7CFD-9D7F-9337-FA95F00940B5}"/>
              </a:ext>
            </a:extLst>
          </p:cNvPr>
          <p:cNvPicPr>
            <a:picLocks noChangeAspect="1"/>
          </p:cNvPicPr>
          <p:nvPr/>
        </p:nvPicPr>
        <p:blipFill>
          <a:blip r:embed="rId2"/>
          <a:stretch>
            <a:fillRect/>
          </a:stretch>
        </p:blipFill>
        <p:spPr>
          <a:xfrm>
            <a:off x="1267616" y="789689"/>
            <a:ext cx="6494108" cy="4596699"/>
          </a:xfrm>
          <a:prstGeom prst="rect">
            <a:avLst/>
          </a:prstGeom>
        </p:spPr>
      </p:pic>
    </p:spTree>
    <p:extLst>
      <p:ext uri="{BB962C8B-B14F-4D97-AF65-F5344CB8AC3E}">
        <p14:creationId xmlns:p14="http://schemas.microsoft.com/office/powerpoint/2010/main" val="4273404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50C0-8E94-050F-C043-A56C04EF0FEE}"/>
            </a:ext>
          </a:extLst>
        </p:cNvPr>
        <p:cNvGrpSpPr/>
        <p:nvPr/>
      </p:nvGrpSpPr>
      <p:grpSpPr>
        <a:xfrm>
          <a:off x="0" y="0"/>
          <a:ext cx="0" cy="0"/>
          <a:chOff x="0" y="0"/>
          <a:chExt cx="0" cy="0"/>
        </a:xfrm>
      </p:grpSpPr>
      <p:sp>
        <p:nvSpPr>
          <p:cNvPr id="9" name="Titolo 8">
            <a:extLst>
              <a:ext uri="{FF2B5EF4-FFF2-40B4-BE49-F238E27FC236}">
                <a16:creationId xmlns:a16="http://schemas.microsoft.com/office/drawing/2014/main" id="{237E7215-41D2-E14F-4327-29F32F109B66}"/>
              </a:ext>
            </a:extLst>
          </p:cNvPr>
          <p:cNvSpPr>
            <a:spLocks noGrp="1"/>
          </p:cNvSpPr>
          <p:nvPr>
            <p:ph type="title"/>
          </p:nvPr>
        </p:nvSpPr>
        <p:spPr>
          <a:xfrm>
            <a:off x="304800" y="185335"/>
            <a:ext cx="7848600" cy="738664"/>
          </a:xfrm>
        </p:spPr>
        <p:txBody>
          <a:bodyPr/>
          <a:lstStyle/>
          <a:p>
            <a:r>
              <a:rPr lang="it-IT" sz="2400" b="1" dirty="0"/>
              <a:t>AGENDA</a:t>
            </a:r>
            <a:br>
              <a:rPr lang="it-IT" sz="2400" b="1" dirty="0"/>
            </a:br>
            <a:endParaRPr lang="it-IT" sz="2400" dirty="0"/>
          </a:p>
        </p:txBody>
      </p:sp>
      <p:sp>
        <p:nvSpPr>
          <p:cNvPr id="13" name="CasellaDiTesto 12">
            <a:extLst>
              <a:ext uri="{FF2B5EF4-FFF2-40B4-BE49-F238E27FC236}">
                <a16:creationId xmlns:a16="http://schemas.microsoft.com/office/drawing/2014/main" id="{5822F158-A857-50D8-DF88-909DD36DAFEB}"/>
              </a:ext>
            </a:extLst>
          </p:cNvPr>
          <p:cNvSpPr txBox="1"/>
          <p:nvPr/>
        </p:nvSpPr>
        <p:spPr>
          <a:xfrm>
            <a:off x="590308" y="1107750"/>
            <a:ext cx="7963384" cy="3693319"/>
          </a:xfrm>
          <a:prstGeom prst="rect">
            <a:avLst/>
          </a:prstGeom>
          <a:noFill/>
        </p:spPr>
        <p:txBody>
          <a:bodyPr wrap="square">
            <a:spAutoFit/>
          </a:bodyPr>
          <a:lstStyle/>
          <a:p>
            <a:pPr marL="285750" indent="-285750">
              <a:buFont typeface="Wingdings" panose="05000000000000000000" pitchFamily="2" charset="2"/>
              <a:buChar char="q"/>
            </a:pPr>
            <a:r>
              <a:rPr lang="it-IT" b="1" dirty="0">
                <a:latin typeface="Encode Sans" pitchFamily="2" charset="0"/>
              </a:rPr>
              <a:t>Quiz di autovalutazione</a:t>
            </a:r>
          </a:p>
          <a:p>
            <a:pPr marL="285750" indent="-285750">
              <a:buFont typeface="Wingdings" panose="05000000000000000000" pitchFamily="2" charset="2"/>
              <a:buChar char="q"/>
            </a:pPr>
            <a:endParaRPr lang="it-IT" b="1"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Definizione di veicolo commerciale leggero </a:t>
            </a:r>
          </a:p>
          <a:p>
            <a:pPr marL="285750" indent="-285750">
              <a:buFont typeface="Wingdings" panose="05000000000000000000" pitchFamily="2" charset="2"/>
              <a:buChar char="q"/>
            </a:pPr>
            <a:endParaRPr lang="it-IT" b="1"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Il mercato del LCV</a:t>
            </a:r>
          </a:p>
          <a:p>
            <a:endParaRPr lang="it-IT" b="1"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Nozioni di base</a:t>
            </a:r>
          </a:p>
          <a:p>
            <a:endParaRPr lang="it-IT" b="1"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Gli ADAS</a:t>
            </a:r>
          </a:p>
          <a:p>
            <a:pPr marL="285750" indent="-285750">
              <a:buFont typeface="Wingdings" panose="05000000000000000000" pitchFamily="2" charset="2"/>
              <a:buChar char="q"/>
            </a:pPr>
            <a:endParaRPr lang="it-IT" b="1"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Gli </a:t>
            </a:r>
            <a:r>
              <a:rPr lang="it-IT" b="1" dirty="0" err="1">
                <a:latin typeface="Encode Sans" pitchFamily="2" charset="0"/>
              </a:rPr>
              <a:t>eLCV</a:t>
            </a:r>
            <a:endParaRPr lang="it-IT" b="1" dirty="0">
              <a:latin typeface="Encode Sans" pitchFamily="2" charset="0"/>
            </a:endParaRPr>
          </a:p>
          <a:p>
            <a:pPr marL="285750" indent="-285750">
              <a:buFont typeface="Wingdings" panose="05000000000000000000" pitchFamily="2" charset="2"/>
              <a:buChar char="q"/>
            </a:pPr>
            <a:endParaRPr lang="it-IT" b="1"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Il cliente LCV</a:t>
            </a:r>
            <a:endParaRPr lang="it-IT" dirty="0">
              <a:latin typeface="Encode Sans" pitchFamily="2" charset="0"/>
            </a:endParaRPr>
          </a:p>
        </p:txBody>
      </p:sp>
      <p:pic>
        <p:nvPicPr>
          <p:cNvPr id="2" name="Immagine 1">
            <a:extLst>
              <a:ext uri="{FF2B5EF4-FFF2-40B4-BE49-F238E27FC236}">
                <a16:creationId xmlns:a16="http://schemas.microsoft.com/office/drawing/2014/main" id="{DFD660F3-023F-0E43-00D7-D806227EF4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39955">
            <a:off x="4391737" y="2410956"/>
            <a:ext cx="4489694" cy="2143385"/>
          </a:xfrm>
          <a:prstGeom prst="rect">
            <a:avLst/>
          </a:prstGeom>
        </p:spPr>
      </p:pic>
    </p:spTree>
    <p:custDataLst>
      <p:tags r:id="rId1"/>
    </p:custDataLst>
    <p:extLst>
      <p:ext uri="{BB962C8B-B14F-4D97-AF65-F5344CB8AC3E}">
        <p14:creationId xmlns:p14="http://schemas.microsoft.com/office/powerpoint/2010/main" val="653170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0B9FF-CEC4-BC70-8C3A-BAD73346339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8DA0D7F-1901-E428-1DDB-C35576B18E0D}"/>
              </a:ext>
            </a:extLst>
          </p:cNvPr>
          <p:cNvSpPr>
            <a:spLocks noGrp="1"/>
          </p:cNvSpPr>
          <p:nvPr>
            <p:ph type="title"/>
          </p:nvPr>
        </p:nvSpPr>
        <p:spPr>
          <a:xfrm>
            <a:off x="304800" y="185335"/>
            <a:ext cx="7848600" cy="369332"/>
          </a:xfrm>
        </p:spPr>
        <p:txBody>
          <a:bodyPr/>
          <a:lstStyle/>
          <a:p>
            <a:r>
              <a:rPr lang="en-US" dirty="0"/>
              <a:t>PERFORMANCE MERCATO LCV Q2 2025</a:t>
            </a:r>
            <a:endParaRPr lang="it-IT" dirty="0"/>
          </a:p>
        </p:txBody>
      </p:sp>
      <p:sp>
        <p:nvSpPr>
          <p:cNvPr id="6" name="Titre 2">
            <a:extLst>
              <a:ext uri="{FF2B5EF4-FFF2-40B4-BE49-F238E27FC236}">
                <a16:creationId xmlns:a16="http://schemas.microsoft.com/office/drawing/2014/main" id="{C1E6694C-A36D-25F0-7B7C-F181BE1106B4}"/>
              </a:ext>
            </a:extLst>
          </p:cNvPr>
          <p:cNvSpPr txBox="1">
            <a:spLocks/>
          </p:cNvSpPr>
          <p:nvPr/>
        </p:nvSpPr>
        <p:spPr>
          <a:xfrm>
            <a:off x="2884346" y="1053547"/>
            <a:ext cx="3033857" cy="342800"/>
          </a:xfrm>
          <a:prstGeom prst="rect">
            <a:avLst/>
          </a:prstGeom>
          <a:noFill/>
          <a:ln>
            <a:noFill/>
          </a:ln>
        </p:spPr>
        <p:txBody>
          <a:bodyPr spcFirstLastPara="1" vert="horz" wrap="square" lIns="68575" tIns="34275" rIns="68575" bIns="34275" rtlCol="0" anchor="ctr" anchorCtr="0">
            <a:noAutofit/>
          </a:bodyPr>
          <a:lstStyle>
            <a:lvl1pPr lvl="0" algn="l" defTabSz="685800" rtl="0" eaLnBrk="1" latinLnBrk="0" hangingPunct="1">
              <a:lnSpc>
                <a:spcPct val="100000"/>
              </a:lnSpc>
              <a:spcBef>
                <a:spcPts val="0"/>
              </a:spcBef>
              <a:spcAft>
                <a:spcPts val="0"/>
              </a:spcAft>
              <a:buClr>
                <a:srgbClr val="FFFFFF"/>
              </a:buClr>
              <a:buSzPts val="1100"/>
              <a:buNone/>
              <a:defRPr sz="1467" b="1" kern="1200" cap="all" baseline="0">
                <a:solidFill>
                  <a:srgbClr val="FFFFFF"/>
                </a:solidFill>
                <a:latin typeface="+mn-lt"/>
                <a:ea typeface="+mj-ea"/>
                <a:cs typeface="+mj-cs"/>
              </a:defRPr>
            </a:lvl1pPr>
            <a:lvl2pPr lvl="1" rtl="0">
              <a:lnSpc>
                <a:spcPct val="100000"/>
              </a:lnSpc>
              <a:spcBef>
                <a:spcPts val="0"/>
              </a:spcBef>
              <a:spcAft>
                <a:spcPts val="0"/>
              </a:spcAft>
              <a:buSzPts val="2000"/>
              <a:buNone/>
              <a:defRPr sz="2667"/>
            </a:lvl2pPr>
            <a:lvl3pPr lvl="2" rtl="0">
              <a:lnSpc>
                <a:spcPct val="100000"/>
              </a:lnSpc>
              <a:spcBef>
                <a:spcPts val="0"/>
              </a:spcBef>
              <a:spcAft>
                <a:spcPts val="0"/>
              </a:spcAft>
              <a:buSzPts val="2000"/>
              <a:buNone/>
              <a:defRPr sz="2667"/>
            </a:lvl3pPr>
            <a:lvl4pPr lvl="3" rtl="0">
              <a:lnSpc>
                <a:spcPct val="100000"/>
              </a:lnSpc>
              <a:spcBef>
                <a:spcPts val="0"/>
              </a:spcBef>
              <a:spcAft>
                <a:spcPts val="0"/>
              </a:spcAft>
              <a:buSzPts val="2000"/>
              <a:buNone/>
              <a:defRPr sz="2667"/>
            </a:lvl4pPr>
            <a:lvl5pPr lvl="4" rtl="0">
              <a:lnSpc>
                <a:spcPct val="100000"/>
              </a:lnSpc>
              <a:spcBef>
                <a:spcPts val="0"/>
              </a:spcBef>
              <a:spcAft>
                <a:spcPts val="0"/>
              </a:spcAft>
              <a:buSzPts val="2000"/>
              <a:buNone/>
              <a:defRPr sz="2667"/>
            </a:lvl5pPr>
            <a:lvl6pPr lvl="5" rtl="0">
              <a:lnSpc>
                <a:spcPct val="100000"/>
              </a:lnSpc>
              <a:spcBef>
                <a:spcPts val="0"/>
              </a:spcBef>
              <a:spcAft>
                <a:spcPts val="0"/>
              </a:spcAft>
              <a:buSzPts val="2000"/>
              <a:buNone/>
              <a:defRPr sz="2667"/>
            </a:lvl6pPr>
            <a:lvl7pPr lvl="6" rtl="0">
              <a:lnSpc>
                <a:spcPct val="100000"/>
              </a:lnSpc>
              <a:spcBef>
                <a:spcPts val="0"/>
              </a:spcBef>
              <a:spcAft>
                <a:spcPts val="0"/>
              </a:spcAft>
              <a:buSzPts val="2000"/>
              <a:buNone/>
              <a:defRPr sz="2667"/>
            </a:lvl7pPr>
            <a:lvl8pPr lvl="7" rtl="0">
              <a:lnSpc>
                <a:spcPct val="100000"/>
              </a:lnSpc>
              <a:spcBef>
                <a:spcPts val="0"/>
              </a:spcBef>
              <a:spcAft>
                <a:spcPts val="0"/>
              </a:spcAft>
              <a:buSzPts val="2000"/>
              <a:buNone/>
              <a:defRPr sz="2667"/>
            </a:lvl8pPr>
            <a:lvl9pPr lvl="8" rtl="0">
              <a:lnSpc>
                <a:spcPct val="100000"/>
              </a:lnSpc>
              <a:spcBef>
                <a:spcPts val="0"/>
              </a:spcBef>
              <a:spcAft>
                <a:spcPts val="0"/>
              </a:spcAft>
              <a:buSzPts val="2000"/>
              <a:buNone/>
              <a:defRPr sz="2667"/>
            </a:lvl9pPr>
          </a:lstStyle>
          <a:p>
            <a:pPr algn="ctr" defTabSz="685783">
              <a:defRPr/>
            </a:pPr>
            <a:r>
              <a:rPr lang="en-US" sz="1800" dirty="0">
                <a:solidFill>
                  <a:srgbClr val="00B050"/>
                </a:solidFill>
                <a:latin typeface="Encode Sans"/>
                <a:sym typeface="Arial"/>
              </a:rPr>
              <a:t>BEV INDUSTRY</a:t>
            </a:r>
          </a:p>
        </p:txBody>
      </p:sp>
      <p:pic>
        <p:nvPicPr>
          <p:cNvPr id="7" name="Immagine 6">
            <a:extLst>
              <a:ext uri="{FF2B5EF4-FFF2-40B4-BE49-F238E27FC236}">
                <a16:creationId xmlns:a16="http://schemas.microsoft.com/office/drawing/2014/main" id="{7B1953DA-87B6-DD4D-B797-1A65303A5AAC}"/>
              </a:ext>
            </a:extLst>
          </p:cNvPr>
          <p:cNvPicPr>
            <a:picLocks noChangeAspect="1"/>
          </p:cNvPicPr>
          <p:nvPr/>
        </p:nvPicPr>
        <p:blipFill>
          <a:blip r:embed="rId2"/>
          <a:stretch>
            <a:fillRect/>
          </a:stretch>
        </p:blipFill>
        <p:spPr>
          <a:xfrm>
            <a:off x="1530808" y="1511725"/>
            <a:ext cx="5803775" cy="3296404"/>
          </a:xfrm>
          <a:prstGeom prst="rect">
            <a:avLst/>
          </a:prstGeom>
        </p:spPr>
      </p:pic>
      <p:sp>
        <p:nvSpPr>
          <p:cNvPr id="5" name="Rettangolo 4">
            <a:extLst>
              <a:ext uri="{FF2B5EF4-FFF2-40B4-BE49-F238E27FC236}">
                <a16:creationId xmlns:a16="http://schemas.microsoft.com/office/drawing/2014/main" id="{9D5CCF2A-9BFF-B572-072E-37FC50934D04}"/>
              </a:ext>
            </a:extLst>
          </p:cNvPr>
          <p:cNvSpPr/>
          <p:nvPr/>
        </p:nvSpPr>
        <p:spPr>
          <a:xfrm rot="20250141">
            <a:off x="618893" y="2972879"/>
            <a:ext cx="7220414" cy="374097"/>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2"/>
                </a:solidFill>
                <a:latin typeface="Encode Sans" pitchFamily="2" charset="0"/>
              </a:rPr>
              <a:t>BEV INDUSTY Q2 2025</a:t>
            </a:r>
          </a:p>
        </p:txBody>
      </p:sp>
    </p:spTree>
    <p:extLst>
      <p:ext uri="{BB962C8B-B14F-4D97-AF65-F5344CB8AC3E}">
        <p14:creationId xmlns:p14="http://schemas.microsoft.com/office/powerpoint/2010/main" val="3181464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44377-E79A-06AE-1941-749736845575}"/>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61E7E000-1D92-48C0-0950-BAA69DFDD430}"/>
              </a:ext>
            </a:extLst>
          </p:cNvPr>
          <p:cNvSpPr>
            <a:spLocks noGrp="1"/>
          </p:cNvSpPr>
          <p:nvPr>
            <p:ph type="title"/>
          </p:nvPr>
        </p:nvSpPr>
        <p:spPr>
          <a:xfrm>
            <a:off x="304800" y="185335"/>
            <a:ext cx="7848600" cy="369332"/>
          </a:xfrm>
        </p:spPr>
        <p:txBody>
          <a:bodyPr/>
          <a:lstStyle/>
          <a:p>
            <a:r>
              <a:rPr lang="it-IT" dirty="0"/>
              <a:t>IL MERCATO LCV</a:t>
            </a:r>
          </a:p>
        </p:txBody>
      </p:sp>
      <p:sp>
        <p:nvSpPr>
          <p:cNvPr id="6" name="CasellaDiTesto 5">
            <a:extLst>
              <a:ext uri="{FF2B5EF4-FFF2-40B4-BE49-F238E27FC236}">
                <a16:creationId xmlns:a16="http://schemas.microsoft.com/office/drawing/2014/main" id="{DBD22804-9C7E-5FFC-A9A7-E74234D42550}"/>
              </a:ext>
            </a:extLst>
          </p:cNvPr>
          <p:cNvSpPr txBox="1"/>
          <p:nvPr/>
        </p:nvSpPr>
        <p:spPr>
          <a:xfrm>
            <a:off x="946713" y="1812760"/>
            <a:ext cx="7250574" cy="1754326"/>
          </a:xfrm>
          <a:prstGeom prst="rect">
            <a:avLst/>
          </a:prstGeom>
          <a:noFill/>
        </p:spPr>
        <p:txBody>
          <a:bodyPr wrap="square">
            <a:spAutoFit/>
          </a:bodyPr>
          <a:lstStyle/>
          <a:p>
            <a:pPr algn="ctr"/>
            <a:r>
              <a:rPr lang="it-IT" dirty="0">
                <a:latin typeface="Encode Sans" pitchFamily="2" charset="0"/>
              </a:rPr>
              <a:t>Quali sono i principali segmenti o tipologie di veicoli che compongono questo mercato ?</a:t>
            </a:r>
          </a:p>
          <a:p>
            <a:pPr algn="ctr"/>
            <a:endParaRPr lang="it-IT" dirty="0">
              <a:latin typeface="Encode Sans" pitchFamily="2" charset="0"/>
            </a:endParaRPr>
          </a:p>
          <a:p>
            <a:pPr algn="ctr"/>
            <a:endParaRPr lang="it-IT" dirty="0">
              <a:latin typeface="Encode Sans" pitchFamily="2" charset="0"/>
            </a:endParaRPr>
          </a:p>
          <a:p>
            <a:pPr algn="ctr"/>
            <a:endParaRPr lang="it-IT" dirty="0">
              <a:latin typeface="Encode Sans" pitchFamily="2" charset="0"/>
            </a:endParaRPr>
          </a:p>
          <a:p>
            <a:pPr algn="ctr"/>
            <a:endParaRPr lang="it-IT" dirty="0">
              <a:latin typeface="Encode Sans" pitchFamily="2" charset="0"/>
            </a:endParaRPr>
          </a:p>
        </p:txBody>
      </p:sp>
    </p:spTree>
    <p:extLst>
      <p:ext uri="{BB962C8B-B14F-4D97-AF65-F5344CB8AC3E}">
        <p14:creationId xmlns:p14="http://schemas.microsoft.com/office/powerpoint/2010/main" val="3147959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0A4AC-7481-D378-00FF-4D533E44A970}"/>
            </a:ext>
          </a:extLst>
        </p:cNvPr>
        <p:cNvGrpSpPr/>
        <p:nvPr/>
      </p:nvGrpSpPr>
      <p:grpSpPr>
        <a:xfrm>
          <a:off x="0" y="0"/>
          <a:ext cx="0" cy="0"/>
          <a:chOff x="0" y="0"/>
          <a:chExt cx="0" cy="0"/>
        </a:xfrm>
      </p:grpSpPr>
      <p:sp>
        <p:nvSpPr>
          <p:cNvPr id="10" name="Rettangolo 9">
            <a:extLst>
              <a:ext uri="{FF2B5EF4-FFF2-40B4-BE49-F238E27FC236}">
                <a16:creationId xmlns:a16="http://schemas.microsoft.com/office/drawing/2014/main" id="{EEBC491F-B455-83A3-DF85-7A28FCC871C5}"/>
              </a:ext>
            </a:extLst>
          </p:cNvPr>
          <p:cNvSpPr/>
          <p:nvPr/>
        </p:nvSpPr>
        <p:spPr>
          <a:xfrm>
            <a:off x="4710540" y="1067333"/>
            <a:ext cx="4394705" cy="3468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a:solidFill>
                  <a:schemeClr val="tx1"/>
                </a:solidFill>
                <a:latin typeface="Encode Sans" pitchFamily="2" charset="0"/>
                <a:cs typeface="Helvetica"/>
              </a:rPr>
              <a:t>SEG C.D. (da M1 a N1)</a:t>
            </a:r>
          </a:p>
        </p:txBody>
      </p:sp>
      <p:sp>
        <p:nvSpPr>
          <p:cNvPr id="11" name="Rettangolo 10">
            <a:extLst>
              <a:ext uri="{FF2B5EF4-FFF2-40B4-BE49-F238E27FC236}">
                <a16:creationId xmlns:a16="http://schemas.microsoft.com/office/drawing/2014/main" id="{77EB52F2-708B-86BD-4ED7-CB3A1CC281B6}"/>
              </a:ext>
            </a:extLst>
          </p:cNvPr>
          <p:cNvSpPr/>
          <p:nvPr/>
        </p:nvSpPr>
        <p:spPr>
          <a:xfrm>
            <a:off x="5662438" y="2099672"/>
            <a:ext cx="3619429" cy="3468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it-IT" b="1" dirty="0">
                <a:solidFill>
                  <a:schemeClr val="tx1"/>
                </a:solidFill>
                <a:latin typeface="Encode Sans" pitchFamily="2" charset="0"/>
                <a:cs typeface="Helvetica"/>
              </a:rPr>
              <a:t>SEG C : furgoni compatti K9</a:t>
            </a:r>
          </a:p>
          <a:p>
            <a:r>
              <a:rPr lang="it-IT" b="1" dirty="0">
                <a:solidFill>
                  <a:schemeClr val="tx1"/>
                </a:solidFill>
                <a:latin typeface="Encode Sans" pitchFamily="2" charset="0"/>
                <a:cs typeface="Helvetica"/>
              </a:rPr>
              <a:t>             (Compact)</a:t>
            </a:r>
          </a:p>
        </p:txBody>
      </p:sp>
      <p:sp>
        <p:nvSpPr>
          <p:cNvPr id="13" name="Rettangolo 12">
            <a:extLst>
              <a:ext uri="{FF2B5EF4-FFF2-40B4-BE49-F238E27FC236}">
                <a16:creationId xmlns:a16="http://schemas.microsoft.com/office/drawing/2014/main" id="{E79141F9-E840-6D07-F316-F315E61F69ED}"/>
              </a:ext>
            </a:extLst>
          </p:cNvPr>
          <p:cNvSpPr/>
          <p:nvPr/>
        </p:nvSpPr>
        <p:spPr>
          <a:xfrm>
            <a:off x="5644136" y="3065600"/>
            <a:ext cx="4081066" cy="3468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it-IT" b="1" dirty="0">
                <a:solidFill>
                  <a:schemeClr val="tx1"/>
                </a:solidFill>
                <a:latin typeface="Encode Sans" pitchFamily="2" charset="0"/>
                <a:cs typeface="Helvetica"/>
              </a:rPr>
              <a:t>SEG D : furgoni medi K0</a:t>
            </a:r>
          </a:p>
          <a:p>
            <a:r>
              <a:rPr lang="it-IT" b="1" dirty="0">
                <a:solidFill>
                  <a:schemeClr val="tx1"/>
                </a:solidFill>
                <a:latin typeface="Encode Sans" pitchFamily="2" charset="0"/>
                <a:cs typeface="Helvetica"/>
              </a:rPr>
              <a:t>               (</a:t>
            </a:r>
            <a:r>
              <a:rPr lang="it-IT" b="1" dirty="0" err="1">
                <a:solidFill>
                  <a:schemeClr val="tx1"/>
                </a:solidFill>
                <a:latin typeface="Encode Sans" pitchFamily="2" charset="0"/>
                <a:cs typeface="Helvetica"/>
              </a:rPr>
              <a:t>Midsize</a:t>
            </a:r>
            <a:r>
              <a:rPr lang="it-IT" b="1" dirty="0">
                <a:solidFill>
                  <a:schemeClr val="tx1"/>
                </a:solidFill>
                <a:latin typeface="Encode Sans" pitchFamily="2" charset="0"/>
                <a:cs typeface="Helvetica"/>
              </a:rPr>
              <a:t>)</a:t>
            </a:r>
          </a:p>
        </p:txBody>
      </p:sp>
      <p:sp>
        <p:nvSpPr>
          <p:cNvPr id="14" name="Rettangolo 13">
            <a:extLst>
              <a:ext uri="{FF2B5EF4-FFF2-40B4-BE49-F238E27FC236}">
                <a16:creationId xmlns:a16="http://schemas.microsoft.com/office/drawing/2014/main" id="{83C9E988-CFE5-B3B9-EFE9-F79B18A209FE}"/>
              </a:ext>
            </a:extLst>
          </p:cNvPr>
          <p:cNvSpPr/>
          <p:nvPr/>
        </p:nvSpPr>
        <p:spPr>
          <a:xfrm>
            <a:off x="5706043" y="4385598"/>
            <a:ext cx="3575824" cy="3468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it-IT" b="1" dirty="0">
                <a:solidFill>
                  <a:schemeClr val="tx1"/>
                </a:solidFill>
                <a:latin typeface="Encode Sans" pitchFamily="2" charset="0"/>
                <a:cs typeface="Helvetica"/>
              </a:rPr>
              <a:t>SEG E : grandi furgoni X250</a:t>
            </a:r>
          </a:p>
          <a:p>
            <a:r>
              <a:rPr lang="it-IT" b="1" dirty="0">
                <a:solidFill>
                  <a:schemeClr val="tx1"/>
                </a:solidFill>
                <a:latin typeface="Encode Sans" pitchFamily="2" charset="0"/>
                <a:cs typeface="Helvetica"/>
              </a:rPr>
              <a:t>              (Large)</a:t>
            </a:r>
          </a:p>
        </p:txBody>
      </p:sp>
      <p:sp>
        <p:nvSpPr>
          <p:cNvPr id="16" name="CasellaDiTesto 15">
            <a:extLst>
              <a:ext uri="{FF2B5EF4-FFF2-40B4-BE49-F238E27FC236}">
                <a16:creationId xmlns:a16="http://schemas.microsoft.com/office/drawing/2014/main" id="{255FCA48-213A-BD34-9E6D-7084FA35E4B3}"/>
              </a:ext>
            </a:extLst>
          </p:cNvPr>
          <p:cNvSpPr txBox="1"/>
          <p:nvPr/>
        </p:nvSpPr>
        <p:spPr bwMode="auto">
          <a:xfrm>
            <a:off x="-604064" y="272010376"/>
            <a:ext cx="45719" cy="358560"/>
          </a:xfrm>
          <a:prstGeom prst="rect">
            <a:avLst/>
          </a:prstGeom>
          <a:solidFill>
            <a:srgbClr val="FF0000"/>
          </a:solidFill>
          <a:ln w="2857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nchor="b">
            <a:prstTxWarp prst="textNoShape">
              <a:avLst/>
            </a:prstTxWarp>
            <a:spAutoFit/>
          </a:bodyPr>
          <a:lstStyle/>
          <a:p>
            <a:pPr algn="ctr">
              <a:lnSpc>
                <a:spcPts val="3000"/>
              </a:lnSpc>
              <a:spcBef>
                <a:spcPct val="0"/>
              </a:spcBef>
            </a:pPr>
            <a:endParaRPr lang="it-IT" sz="2400" b="1" dirty="0">
              <a:latin typeface="Helvetica"/>
              <a:cs typeface="Helvetica"/>
            </a:endParaRPr>
          </a:p>
        </p:txBody>
      </p:sp>
      <p:sp>
        <p:nvSpPr>
          <p:cNvPr id="5" name="Titolo 4">
            <a:extLst>
              <a:ext uri="{FF2B5EF4-FFF2-40B4-BE49-F238E27FC236}">
                <a16:creationId xmlns:a16="http://schemas.microsoft.com/office/drawing/2014/main" id="{F42479B6-F0B2-10C2-8FFA-42D5FAE1718D}"/>
              </a:ext>
            </a:extLst>
          </p:cNvPr>
          <p:cNvSpPr>
            <a:spLocks noGrp="1"/>
          </p:cNvSpPr>
          <p:nvPr>
            <p:ph type="title"/>
          </p:nvPr>
        </p:nvSpPr>
        <p:spPr>
          <a:xfrm>
            <a:off x="304800" y="185335"/>
            <a:ext cx="7848600" cy="738664"/>
          </a:xfrm>
        </p:spPr>
        <p:txBody>
          <a:bodyPr/>
          <a:lstStyle/>
          <a:p>
            <a:r>
              <a:rPr lang="it-IT" dirty="0"/>
              <a:t>I SEGMENTI DI MERCATO</a:t>
            </a:r>
            <a:br>
              <a:rPr lang="it-IT" dirty="0"/>
            </a:br>
            <a:endParaRPr lang="it-IT" dirty="0"/>
          </a:p>
        </p:txBody>
      </p:sp>
      <p:pic>
        <p:nvPicPr>
          <p:cNvPr id="9" name="Immagine 8">
            <a:extLst>
              <a:ext uri="{FF2B5EF4-FFF2-40B4-BE49-F238E27FC236}">
                <a16:creationId xmlns:a16="http://schemas.microsoft.com/office/drawing/2014/main" id="{E7528FF1-196F-3883-4CBF-B6EF42A199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6819" y="716350"/>
            <a:ext cx="1310753" cy="872758"/>
          </a:xfrm>
          <a:prstGeom prst="rect">
            <a:avLst/>
          </a:prstGeom>
        </p:spPr>
      </p:pic>
      <p:pic>
        <p:nvPicPr>
          <p:cNvPr id="19" name="Immagine 18">
            <a:extLst>
              <a:ext uri="{FF2B5EF4-FFF2-40B4-BE49-F238E27FC236}">
                <a16:creationId xmlns:a16="http://schemas.microsoft.com/office/drawing/2014/main" id="{2B0F96C4-C01C-64E2-7C31-E1FFE7EFD6EE}"/>
              </a:ext>
            </a:extLst>
          </p:cNvPr>
          <p:cNvPicPr>
            <a:picLocks noChangeAspect="1"/>
          </p:cNvPicPr>
          <p:nvPr/>
        </p:nvPicPr>
        <p:blipFill>
          <a:blip r:embed="rId4">
            <a:clrChange>
              <a:clrFrom>
                <a:srgbClr val="FFFFFF"/>
              </a:clrFrom>
              <a:clrTo>
                <a:srgbClr val="FFFFFF">
                  <a:alpha val="0"/>
                </a:srgbClr>
              </a:clrTo>
            </a:clrChange>
          </a:blip>
          <a:srcRect l="23537" t="14717" r="22561" b="20749"/>
          <a:stretch>
            <a:fillRect/>
          </a:stretch>
        </p:blipFill>
        <p:spPr>
          <a:xfrm>
            <a:off x="2302129" y="765342"/>
            <a:ext cx="1216926" cy="774368"/>
          </a:xfrm>
          <a:prstGeom prst="rect">
            <a:avLst/>
          </a:prstGeom>
        </p:spPr>
      </p:pic>
      <p:pic>
        <p:nvPicPr>
          <p:cNvPr id="2" name="Immagine 1">
            <a:extLst>
              <a:ext uri="{FF2B5EF4-FFF2-40B4-BE49-F238E27FC236}">
                <a16:creationId xmlns:a16="http://schemas.microsoft.com/office/drawing/2014/main" id="{78E68B00-05FE-EBB3-BC53-DAFC71AF5E7D}"/>
              </a:ext>
            </a:extLst>
          </p:cNvPr>
          <p:cNvPicPr>
            <a:picLocks noChangeAspect="1"/>
          </p:cNvPicPr>
          <p:nvPr/>
        </p:nvPicPr>
        <p:blipFill>
          <a:blip r:embed="rId5"/>
          <a:stretch>
            <a:fillRect/>
          </a:stretch>
        </p:blipFill>
        <p:spPr>
          <a:xfrm>
            <a:off x="211872" y="3983482"/>
            <a:ext cx="5413717" cy="1231499"/>
          </a:xfrm>
          <a:prstGeom prst="rect">
            <a:avLst/>
          </a:prstGeom>
        </p:spPr>
      </p:pic>
      <p:pic>
        <p:nvPicPr>
          <p:cNvPr id="3" name="Immagine 2">
            <a:extLst>
              <a:ext uri="{FF2B5EF4-FFF2-40B4-BE49-F238E27FC236}">
                <a16:creationId xmlns:a16="http://schemas.microsoft.com/office/drawing/2014/main" id="{1EB3627B-0A29-7D5C-59AF-91F07DC9080F}"/>
              </a:ext>
            </a:extLst>
          </p:cNvPr>
          <p:cNvPicPr>
            <a:picLocks noChangeAspect="1"/>
          </p:cNvPicPr>
          <p:nvPr/>
        </p:nvPicPr>
        <p:blipFill>
          <a:blip r:embed="rId6"/>
          <a:srcRect t="50000" b="18579"/>
          <a:stretch>
            <a:fillRect/>
          </a:stretch>
        </p:blipFill>
        <p:spPr>
          <a:xfrm>
            <a:off x="211871" y="1553372"/>
            <a:ext cx="5413717" cy="1133994"/>
          </a:xfrm>
          <a:prstGeom prst="rect">
            <a:avLst/>
          </a:prstGeom>
        </p:spPr>
      </p:pic>
      <p:pic>
        <p:nvPicPr>
          <p:cNvPr id="4" name="Immagine 3">
            <a:extLst>
              <a:ext uri="{FF2B5EF4-FFF2-40B4-BE49-F238E27FC236}">
                <a16:creationId xmlns:a16="http://schemas.microsoft.com/office/drawing/2014/main" id="{D44D43B6-8EBF-E0F2-0710-9CFAD9E2AEAE}"/>
              </a:ext>
            </a:extLst>
          </p:cNvPr>
          <p:cNvPicPr>
            <a:picLocks noChangeAspect="1"/>
          </p:cNvPicPr>
          <p:nvPr/>
        </p:nvPicPr>
        <p:blipFill>
          <a:blip r:embed="rId7"/>
          <a:srcRect t="43086" b="26046"/>
          <a:stretch>
            <a:fillRect/>
          </a:stretch>
        </p:blipFill>
        <p:spPr>
          <a:xfrm>
            <a:off x="211872" y="2789001"/>
            <a:ext cx="5413717" cy="1114086"/>
          </a:xfrm>
          <a:prstGeom prst="rect">
            <a:avLst/>
          </a:prstGeom>
        </p:spPr>
      </p:pic>
    </p:spTree>
    <p:extLst>
      <p:ext uri="{BB962C8B-B14F-4D97-AF65-F5344CB8AC3E}">
        <p14:creationId xmlns:p14="http://schemas.microsoft.com/office/powerpoint/2010/main" val="1641920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E3FB1-064C-D325-FB6A-5A43A2DE901F}"/>
            </a:ext>
          </a:extLst>
        </p:cNvPr>
        <p:cNvGrpSpPr/>
        <p:nvPr/>
      </p:nvGrpSpPr>
      <p:grpSpPr>
        <a:xfrm>
          <a:off x="0" y="0"/>
          <a:ext cx="0" cy="0"/>
          <a:chOff x="0" y="0"/>
          <a:chExt cx="0" cy="0"/>
        </a:xfrm>
      </p:grpSpPr>
      <p:sp>
        <p:nvSpPr>
          <p:cNvPr id="16" name="CasellaDiTesto 15">
            <a:extLst>
              <a:ext uri="{FF2B5EF4-FFF2-40B4-BE49-F238E27FC236}">
                <a16:creationId xmlns:a16="http://schemas.microsoft.com/office/drawing/2014/main" id="{112B14A9-0222-B3BD-A3BE-5F0BF68F410E}"/>
              </a:ext>
            </a:extLst>
          </p:cNvPr>
          <p:cNvSpPr txBox="1"/>
          <p:nvPr/>
        </p:nvSpPr>
        <p:spPr bwMode="auto">
          <a:xfrm>
            <a:off x="-604064" y="272010376"/>
            <a:ext cx="45719" cy="358560"/>
          </a:xfrm>
          <a:prstGeom prst="rect">
            <a:avLst/>
          </a:prstGeom>
          <a:solidFill>
            <a:srgbClr val="FF0000"/>
          </a:solidFill>
          <a:ln w="2857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nchor="b">
            <a:prstTxWarp prst="textNoShape">
              <a:avLst/>
            </a:prstTxWarp>
            <a:spAutoFit/>
          </a:bodyPr>
          <a:lstStyle/>
          <a:p>
            <a:pPr algn="ctr">
              <a:lnSpc>
                <a:spcPts val="3000"/>
              </a:lnSpc>
              <a:spcBef>
                <a:spcPct val="0"/>
              </a:spcBef>
            </a:pPr>
            <a:endParaRPr lang="it-IT" sz="2400" b="1" dirty="0">
              <a:latin typeface="Helvetica"/>
              <a:cs typeface="Helvetica"/>
            </a:endParaRPr>
          </a:p>
        </p:txBody>
      </p:sp>
      <p:sp>
        <p:nvSpPr>
          <p:cNvPr id="5" name="Titolo 4">
            <a:extLst>
              <a:ext uri="{FF2B5EF4-FFF2-40B4-BE49-F238E27FC236}">
                <a16:creationId xmlns:a16="http://schemas.microsoft.com/office/drawing/2014/main" id="{A381E90D-082C-0BD4-B931-709744514C74}"/>
              </a:ext>
            </a:extLst>
          </p:cNvPr>
          <p:cNvSpPr>
            <a:spLocks noGrp="1"/>
          </p:cNvSpPr>
          <p:nvPr>
            <p:ph type="title"/>
          </p:nvPr>
        </p:nvSpPr>
        <p:spPr>
          <a:xfrm>
            <a:off x="304800" y="185335"/>
            <a:ext cx="7848600" cy="738664"/>
          </a:xfrm>
        </p:spPr>
        <p:txBody>
          <a:bodyPr/>
          <a:lstStyle/>
          <a:p>
            <a:r>
              <a:rPr lang="it-IT" dirty="0"/>
              <a:t>I SEGMENTI DI MERCATO</a:t>
            </a:r>
            <a:br>
              <a:rPr lang="it-IT" dirty="0"/>
            </a:br>
            <a:endParaRPr lang="it-IT" dirty="0"/>
          </a:p>
        </p:txBody>
      </p:sp>
      <p:cxnSp>
        <p:nvCxnSpPr>
          <p:cNvPr id="6" name="Connettore 2 5">
            <a:extLst>
              <a:ext uri="{FF2B5EF4-FFF2-40B4-BE49-F238E27FC236}">
                <a16:creationId xmlns:a16="http://schemas.microsoft.com/office/drawing/2014/main" id="{2F79B85E-860C-78C2-32F8-CBEA0768EA51}"/>
              </a:ext>
            </a:extLst>
          </p:cNvPr>
          <p:cNvCxnSpPr/>
          <p:nvPr/>
        </p:nvCxnSpPr>
        <p:spPr>
          <a:xfrm flipH="1" flipV="1">
            <a:off x="1335164" y="382429"/>
            <a:ext cx="9472" cy="4019617"/>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4EB59450-C22D-0260-08BA-376B30F5EEA3}"/>
              </a:ext>
            </a:extLst>
          </p:cNvPr>
          <p:cNvSpPr txBox="1">
            <a:spLocks/>
          </p:cNvSpPr>
          <p:nvPr/>
        </p:nvSpPr>
        <p:spPr>
          <a:xfrm>
            <a:off x="6192880" y="2256658"/>
            <a:ext cx="1983909" cy="359201"/>
          </a:xfrm>
          <a:prstGeom prst="rect">
            <a:avLst/>
          </a:prstGeom>
          <a:noFill/>
        </p:spPr>
        <p:txBody>
          <a:bodyPr wrap="square">
            <a:spAutoFit/>
          </a:bodyPr>
          <a:lstStyle>
            <a:lvl1pPr marL="0" indent="0" algn="l" defTabSz="685783"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5995" indent="-215995" algn="l" defTabSz="685783"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783"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79996" algn="l" defTabSz="685783"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783"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a:r>
              <a:rPr lang="it-IT" sz="1800" b="1">
                <a:solidFill>
                  <a:schemeClr val="tx1">
                    <a:lumMod val="75000"/>
                    <a:lumOff val="25000"/>
                  </a:schemeClr>
                </a:solidFill>
              </a:rPr>
              <a:t>E-VAN</a:t>
            </a:r>
          </a:p>
        </p:txBody>
      </p:sp>
      <p:sp>
        <p:nvSpPr>
          <p:cNvPr id="3" name="Text Placeholder 5">
            <a:extLst>
              <a:ext uri="{FF2B5EF4-FFF2-40B4-BE49-F238E27FC236}">
                <a16:creationId xmlns:a16="http://schemas.microsoft.com/office/drawing/2014/main" id="{8034E940-D875-5982-D32D-59777A62DF4B}"/>
              </a:ext>
            </a:extLst>
          </p:cNvPr>
          <p:cNvSpPr txBox="1">
            <a:spLocks/>
          </p:cNvSpPr>
          <p:nvPr/>
        </p:nvSpPr>
        <p:spPr>
          <a:xfrm>
            <a:off x="3373303" y="2259677"/>
            <a:ext cx="1983909" cy="359201"/>
          </a:xfrm>
          <a:prstGeom prst="rect">
            <a:avLst/>
          </a:prstGeom>
          <a:noFill/>
        </p:spPr>
        <p:txBody>
          <a:bodyPr wrap="square">
            <a:spAutoFit/>
          </a:bodyPr>
          <a:lstStyle>
            <a:lvl1pPr marL="0" indent="0" algn="l" defTabSz="685783"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5995" indent="-215995" algn="l" defTabSz="685783"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783"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79996" algn="l" defTabSz="685783"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783"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a:r>
              <a:rPr lang="it-IT" sz="1800" b="1">
                <a:solidFill>
                  <a:schemeClr val="tx1">
                    <a:lumMod val="75000"/>
                    <a:lumOff val="25000"/>
                  </a:schemeClr>
                </a:solidFill>
              </a:rPr>
              <a:t>D-VAN</a:t>
            </a:r>
          </a:p>
        </p:txBody>
      </p:sp>
      <p:sp>
        <p:nvSpPr>
          <p:cNvPr id="4" name="Text Placeholder 4">
            <a:extLst>
              <a:ext uri="{FF2B5EF4-FFF2-40B4-BE49-F238E27FC236}">
                <a16:creationId xmlns:a16="http://schemas.microsoft.com/office/drawing/2014/main" id="{C4008B99-1F77-AA39-ED21-F3716054BCDC}"/>
              </a:ext>
            </a:extLst>
          </p:cNvPr>
          <p:cNvSpPr txBox="1">
            <a:spLocks/>
          </p:cNvSpPr>
          <p:nvPr/>
        </p:nvSpPr>
        <p:spPr>
          <a:xfrm>
            <a:off x="894884" y="2264932"/>
            <a:ext cx="1983909" cy="359201"/>
          </a:xfrm>
          <a:prstGeom prst="rect">
            <a:avLst/>
          </a:prstGeom>
          <a:noFill/>
        </p:spPr>
        <p:txBody>
          <a:bodyPr wrap="square">
            <a:spAutoFit/>
          </a:bodyPr>
          <a:lstStyle>
            <a:lvl1pPr marL="0" indent="0" algn="l" defTabSz="685783" rtl="0" eaLnBrk="1" latinLnBrk="0" hangingPunct="1">
              <a:lnSpc>
                <a:spcPct val="105000"/>
              </a:lnSpc>
              <a:spcBef>
                <a:spcPts val="0"/>
              </a:spcBef>
              <a:buFont typeface="+mj-lt"/>
              <a:buNone/>
              <a:defRPr sz="2500" b="0" kern="1200" cap="none" baseline="0">
                <a:solidFill>
                  <a:schemeClr val="bg1"/>
                </a:solidFill>
                <a:latin typeface="+mn-lt"/>
                <a:ea typeface="+mn-ea"/>
                <a:cs typeface="+mn-cs"/>
              </a:defRPr>
            </a:lvl1pPr>
            <a:lvl2pPr marL="215995" indent="-215995" algn="l" defTabSz="685783" rtl="0" eaLnBrk="1" latinLnBrk="0" hangingPunct="1">
              <a:lnSpc>
                <a:spcPct val="105000"/>
              </a:lnSpc>
              <a:spcBef>
                <a:spcPts val="0"/>
              </a:spcBef>
              <a:buFont typeface="Arial" panose="020B0604020202020204" pitchFamily="34" charset="0"/>
              <a:buChar char="•"/>
              <a:defRPr sz="2500" kern="1200">
                <a:solidFill>
                  <a:schemeClr val="bg1"/>
                </a:solidFill>
                <a:latin typeface="+mn-lt"/>
                <a:ea typeface="+mn-ea"/>
                <a:cs typeface="+mn-cs"/>
              </a:defRPr>
            </a:lvl2pPr>
            <a:lvl3pPr marL="0" indent="0" algn="l" defTabSz="685783" rtl="0" eaLnBrk="1" latinLnBrk="0" hangingPunct="1">
              <a:lnSpc>
                <a:spcPct val="105000"/>
              </a:lnSpc>
              <a:spcBef>
                <a:spcPts val="0"/>
              </a:spcBef>
              <a:buSzPct val="120000"/>
              <a:buFont typeface="Encode Sans" pitchFamily="2" charset="0"/>
              <a:buNone/>
              <a:defRPr sz="1500" b="0" kern="1200">
                <a:solidFill>
                  <a:schemeClr val="bg1"/>
                </a:solidFill>
                <a:latin typeface="+mn-lt"/>
                <a:ea typeface="+mn-ea"/>
                <a:cs typeface="+mn-cs"/>
              </a:defRPr>
            </a:lvl3pPr>
            <a:lvl4pPr marL="0" indent="-179996" algn="l" defTabSz="685783" rtl="0" eaLnBrk="1" latinLnBrk="0" hangingPunct="1">
              <a:lnSpc>
                <a:spcPct val="105000"/>
              </a:lnSpc>
              <a:spcBef>
                <a:spcPts val="0"/>
              </a:spcBef>
              <a:buFont typeface="Arial" panose="020B0604020202020204" pitchFamily="34" charset="0"/>
              <a:buChar char="•"/>
              <a:defRPr sz="1500" kern="1200">
                <a:solidFill>
                  <a:schemeClr val="bg1"/>
                </a:solidFill>
                <a:latin typeface="+mn-lt"/>
                <a:ea typeface="+mn-ea"/>
                <a:cs typeface="+mn-cs"/>
              </a:defRPr>
            </a:lvl4pPr>
            <a:lvl5pPr marL="0" indent="0" algn="l" defTabSz="685783" rtl="0" eaLnBrk="1" latinLnBrk="0" hangingPunct="1">
              <a:lnSpc>
                <a:spcPct val="105000"/>
              </a:lnSpc>
              <a:spcBef>
                <a:spcPts val="0"/>
              </a:spcBef>
              <a:buFont typeface="Arial" panose="020B0604020202020204" pitchFamily="34" charset="0"/>
              <a:buNone/>
              <a:defRPr sz="1300" kern="1200">
                <a:solidFill>
                  <a:schemeClr val="bg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a:r>
              <a:rPr lang="it-IT" sz="1800" b="1">
                <a:solidFill>
                  <a:schemeClr val="tx1">
                    <a:lumMod val="75000"/>
                    <a:lumOff val="25000"/>
                  </a:schemeClr>
                </a:solidFill>
              </a:rPr>
              <a:t>C-VAN</a:t>
            </a:r>
          </a:p>
        </p:txBody>
      </p:sp>
      <p:pic>
        <p:nvPicPr>
          <p:cNvPr id="9" name="Picture 6">
            <a:extLst>
              <a:ext uri="{FF2B5EF4-FFF2-40B4-BE49-F238E27FC236}">
                <a16:creationId xmlns:a16="http://schemas.microsoft.com/office/drawing/2014/main" id="{D206C1BA-E15D-0F8D-9877-3F4B5E2C4E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880581" y="1114771"/>
            <a:ext cx="2655834" cy="1156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FB587730-E09B-5EEF-7869-EB81DD09D66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3158003" y="1297812"/>
            <a:ext cx="2366790" cy="899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10D0769-36EA-35AB-88B4-3724466658D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37083" y="1450153"/>
            <a:ext cx="2061294" cy="814779"/>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E5CDE30F-2746-1863-2BD6-A93827622236}"/>
              </a:ext>
            </a:extLst>
          </p:cNvPr>
          <p:cNvSpPr txBox="1"/>
          <p:nvPr/>
        </p:nvSpPr>
        <p:spPr>
          <a:xfrm>
            <a:off x="486740" y="2906406"/>
            <a:ext cx="2510624" cy="1754326"/>
          </a:xfrm>
          <a:prstGeom prst="rect">
            <a:avLst/>
          </a:prstGeom>
          <a:noFill/>
        </p:spPr>
        <p:txBody>
          <a:bodyPr wrap="none" rtlCol="0" anchor="ctr">
            <a:spAutoFit/>
          </a:bodyPr>
          <a:lstStyle/>
          <a:p>
            <a:pPr lvl="0" algn="ctr"/>
            <a:r>
              <a:rPr lang="it-IT" b="1" dirty="0">
                <a:latin typeface="Encode Sans" pitchFamily="2" charset="0"/>
              </a:rPr>
              <a:t>K9</a:t>
            </a:r>
          </a:p>
          <a:p>
            <a:pPr lvl="0" algn="ctr"/>
            <a:r>
              <a:rPr lang="it-IT" dirty="0">
                <a:latin typeface="Encode Sans" pitchFamily="2" charset="0"/>
              </a:rPr>
              <a:t>          3,3 / 3,9 [m</a:t>
            </a:r>
            <a:r>
              <a:rPr lang="it-IT" baseline="30000" dirty="0">
                <a:latin typeface="Encode Sans" pitchFamily="2" charset="0"/>
              </a:rPr>
              <a:t>3</a:t>
            </a:r>
            <a:r>
              <a:rPr lang="it-IT" dirty="0">
                <a:latin typeface="Encode Sans" pitchFamily="2" charset="0"/>
              </a:rPr>
              <a:t>]       </a:t>
            </a:r>
          </a:p>
          <a:p>
            <a:pPr lvl="0" algn="ctr"/>
            <a:r>
              <a:rPr lang="it-IT" dirty="0">
                <a:latin typeface="Encode Sans" pitchFamily="2" charset="0"/>
              </a:rPr>
              <a:t>Lungh.est. 4,4 / 4,7 [m]</a:t>
            </a:r>
          </a:p>
          <a:p>
            <a:pPr lvl="0" algn="ctr"/>
            <a:r>
              <a:rPr lang="it-IT" dirty="0">
                <a:latin typeface="Encode Sans" pitchFamily="2" charset="0"/>
              </a:rPr>
              <a:t>P.U fino a 1.000 [kg]</a:t>
            </a:r>
          </a:p>
          <a:p>
            <a:pPr lvl="0" algn="ctr"/>
            <a:endParaRPr lang="it-IT" dirty="0">
              <a:latin typeface="Encode Sans" pitchFamily="2" charset="0"/>
            </a:endParaRPr>
          </a:p>
          <a:p>
            <a:pPr algn="ctr"/>
            <a:endParaRPr lang="it-IT" dirty="0">
              <a:latin typeface="Encode Sans" pitchFamily="2" charset="0"/>
            </a:endParaRPr>
          </a:p>
        </p:txBody>
      </p:sp>
      <p:sp>
        <p:nvSpPr>
          <p:cNvPr id="14" name="CasellaDiTesto 13">
            <a:extLst>
              <a:ext uri="{FF2B5EF4-FFF2-40B4-BE49-F238E27FC236}">
                <a16:creationId xmlns:a16="http://schemas.microsoft.com/office/drawing/2014/main" id="{8F8CA73F-BBD1-05FB-1FB7-88BC49B3A522}"/>
              </a:ext>
            </a:extLst>
          </p:cNvPr>
          <p:cNvSpPr txBox="1"/>
          <p:nvPr/>
        </p:nvSpPr>
        <p:spPr>
          <a:xfrm>
            <a:off x="3158003" y="2906642"/>
            <a:ext cx="2497800" cy="1200329"/>
          </a:xfrm>
          <a:prstGeom prst="rect">
            <a:avLst/>
          </a:prstGeom>
          <a:noFill/>
        </p:spPr>
        <p:txBody>
          <a:bodyPr wrap="none" rtlCol="0">
            <a:spAutoFit/>
          </a:bodyPr>
          <a:lstStyle/>
          <a:p>
            <a:pPr lvl="0" algn="ctr"/>
            <a:r>
              <a:rPr lang="it-IT" b="1" dirty="0">
                <a:latin typeface="Encode Sans" pitchFamily="2" charset="0"/>
              </a:rPr>
              <a:t>K0</a:t>
            </a:r>
          </a:p>
          <a:p>
            <a:pPr lvl="0" algn="ctr"/>
            <a:r>
              <a:rPr lang="it-IT" dirty="0">
                <a:latin typeface="Encode Sans" pitchFamily="2" charset="0"/>
              </a:rPr>
              <a:t>         5,8 / 6,6 [m</a:t>
            </a:r>
            <a:r>
              <a:rPr lang="it-IT" baseline="30000" dirty="0">
                <a:latin typeface="Encode Sans" pitchFamily="2" charset="0"/>
              </a:rPr>
              <a:t>3</a:t>
            </a:r>
            <a:r>
              <a:rPr lang="it-IT" dirty="0">
                <a:latin typeface="Encode Sans" pitchFamily="2" charset="0"/>
              </a:rPr>
              <a:t>]       </a:t>
            </a:r>
          </a:p>
          <a:p>
            <a:pPr lvl="0" algn="ctr"/>
            <a:r>
              <a:rPr lang="it-IT" dirty="0">
                <a:latin typeface="Encode Sans" pitchFamily="2" charset="0"/>
              </a:rPr>
              <a:t>Lungh.est. 4,9 / 5,3 [m]</a:t>
            </a:r>
          </a:p>
          <a:p>
            <a:pPr algn="ctr"/>
            <a:r>
              <a:rPr lang="it-IT" dirty="0">
                <a:latin typeface="Encode Sans" pitchFamily="2" charset="0"/>
              </a:rPr>
              <a:t>P.U fino a 1.300 [kg]</a:t>
            </a:r>
          </a:p>
        </p:txBody>
      </p:sp>
      <p:sp>
        <p:nvSpPr>
          <p:cNvPr id="19" name="CasellaDiTesto 18">
            <a:extLst>
              <a:ext uri="{FF2B5EF4-FFF2-40B4-BE49-F238E27FC236}">
                <a16:creationId xmlns:a16="http://schemas.microsoft.com/office/drawing/2014/main" id="{859BAB84-B5DD-F635-C576-0F18F0BAEC29}"/>
              </a:ext>
            </a:extLst>
          </p:cNvPr>
          <p:cNvSpPr txBox="1"/>
          <p:nvPr/>
        </p:nvSpPr>
        <p:spPr>
          <a:xfrm>
            <a:off x="5880581" y="2906406"/>
            <a:ext cx="2655834" cy="1754326"/>
          </a:xfrm>
          <a:prstGeom prst="rect">
            <a:avLst/>
          </a:prstGeom>
          <a:noFill/>
        </p:spPr>
        <p:txBody>
          <a:bodyPr wrap="square" rtlCol="0">
            <a:spAutoFit/>
          </a:bodyPr>
          <a:lstStyle/>
          <a:p>
            <a:pPr lvl="0" algn="ctr"/>
            <a:r>
              <a:rPr lang="it-IT" b="1" dirty="0">
                <a:latin typeface="Encode Sans" pitchFamily="2" charset="0"/>
              </a:rPr>
              <a:t>X250</a:t>
            </a:r>
          </a:p>
          <a:p>
            <a:pPr lvl="0" algn="ctr"/>
            <a:r>
              <a:rPr lang="it-IT" dirty="0">
                <a:latin typeface="Encode Sans" pitchFamily="2" charset="0"/>
              </a:rPr>
              <a:t>10,0 / 17,0 [m</a:t>
            </a:r>
            <a:r>
              <a:rPr lang="it-IT" baseline="30000" dirty="0">
                <a:latin typeface="Encode Sans" pitchFamily="2" charset="0"/>
              </a:rPr>
              <a:t>3</a:t>
            </a:r>
            <a:r>
              <a:rPr lang="it-IT" dirty="0">
                <a:latin typeface="Encode Sans" pitchFamily="2" charset="0"/>
              </a:rPr>
              <a:t>]    </a:t>
            </a:r>
          </a:p>
          <a:p>
            <a:pPr lvl="0" algn="ctr"/>
            <a:r>
              <a:rPr lang="it-IT" dirty="0">
                <a:latin typeface="Encode Sans" pitchFamily="2" charset="0"/>
              </a:rPr>
              <a:t>Lungh.est. 5,4 / 6,4 [m]</a:t>
            </a:r>
          </a:p>
          <a:p>
            <a:pPr lvl="0" algn="ctr"/>
            <a:r>
              <a:rPr lang="it-IT" dirty="0">
                <a:latin typeface="Encode Sans" pitchFamily="2" charset="0"/>
              </a:rPr>
              <a:t>P.U. N1 fino a 1.500 [kg]</a:t>
            </a:r>
          </a:p>
          <a:p>
            <a:pPr lvl="0" algn="ctr"/>
            <a:r>
              <a:rPr lang="it-IT" dirty="0">
                <a:latin typeface="Encode Sans" pitchFamily="2" charset="0"/>
              </a:rPr>
              <a:t>P.U. N2 oltre 2.000 [kg]</a:t>
            </a:r>
          </a:p>
          <a:p>
            <a:pPr lvl="0" algn="ctr"/>
            <a:endParaRPr lang="it-IT" dirty="0">
              <a:latin typeface="Encode Sans" pitchFamily="2" charset="0"/>
            </a:endParaRPr>
          </a:p>
        </p:txBody>
      </p:sp>
    </p:spTree>
    <p:extLst>
      <p:ext uri="{BB962C8B-B14F-4D97-AF65-F5344CB8AC3E}">
        <p14:creationId xmlns:p14="http://schemas.microsoft.com/office/powerpoint/2010/main" val="795195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4A2E8-48D1-FD7A-13A0-A6FDFBAE4F77}"/>
            </a:ext>
          </a:extLst>
        </p:cNvPr>
        <p:cNvGrpSpPr/>
        <p:nvPr/>
      </p:nvGrpSpPr>
      <p:grpSpPr>
        <a:xfrm>
          <a:off x="0" y="0"/>
          <a:ext cx="0" cy="0"/>
          <a:chOff x="0" y="0"/>
          <a:chExt cx="0" cy="0"/>
        </a:xfrm>
      </p:grpSpPr>
      <p:sp>
        <p:nvSpPr>
          <p:cNvPr id="16" name="CasellaDiTesto 15">
            <a:extLst>
              <a:ext uri="{FF2B5EF4-FFF2-40B4-BE49-F238E27FC236}">
                <a16:creationId xmlns:a16="http://schemas.microsoft.com/office/drawing/2014/main" id="{F82507DF-3053-3754-C932-A30228168D9B}"/>
              </a:ext>
            </a:extLst>
          </p:cNvPr>
          <p:cNvSpPr txBox="1"/>
          <p:nvPr/>
        </p:nvSpPr>
        <p:spPr bwMode="auto">
          <a:xfrm>
            <a:off x="-604064" y="272010376"/>
            <a:ext cx="45719" cy="358560"/>
          </a:xfrm>
          <a:prstGeom prst="rect">
            <a:avLst/>
          </a:prstGeom>
          <a:solidFill>
            <a:srgbClr val="FF0000"/>
          </a:solidFill>
          <a:ln w="2857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nchor="b">
            <a:prstTxWarp prst="textNoShape">
              <a:avLst/>
            </a:prstTxWarp>
            <a:spAutoFit/>
          </a:bodyPr>
          <a:lstStyle/>
          <a:p>
            <a:pPr algn="ctr">
              <a:lnSpc>
                <a:spcPts val="3000"/>
              </a:lnSpc>
              <a:spcBef>
                <a:spcPct val="0"/>
              </a:spcBef>
            </a:pPr>
            <a:endParaRPr lang="it-IT" sz="2400" b="1" dirty="0">
              <a:latin typeface="Helvetica"/>
              <a:cs typeface="Helvetica"/>
            </a:endParaRPr>
          </a:p>
        </p:txBody>
      </p:sp>
      <p:sp>
        <p:nvSpPr>
          <p:cNvPr id="5" name="Titolo 4">
            <a:extLst>
              <a:ext uri="{FF2B5EF4-FFF2-40B4-BE49-F238E27FC236}">
                <a16:creationId xmlns:a16="http://schemas.microsoft.com/office/drawing/2014/main" id="{6EEDE1DF-A266-1C92-00F7-DC2069150EBB}"/>
              </a:ext>
            </a:extLst>
          </p:cNvPr>
          <p:cNvSpPr>
            <a:spLocks noGrp="1"/>
          </p:cNvSpPr>
          <p:nvPr>
            <p:ph type="title"/>
          </p:nvPr>
        </p:nvSpPr>
        <p:spPr>
          <a:xfrm>
            <a:off x="304800" y="185335"/>
            <a:ext cx="7848600" cy="738664"/>
          </a:xfrm>
        </p:spPr>
        <p:txBody>
          <a:bodyPr/>
          <a:lstStyle/>
          <a:p>
            <a:r>
              <a:rPr lang="en-US" dirty="0"/>
              <a:t>SEGMENTO C.D.* - Q2 2025 vs. 2024</a:t>
            </a:r>
            <a:br>
              <a:rPr lang="it-IT" dirty="0"/>
            </a:br>
            <a:endParaRPr lang="it-IT" dirty="0"/>
          </a:p>
        </p:txBody>
      </p:sp>
      <p:pic>
        <p:nvPicPr>
          <p:cNvPr id="9" name="Immagine 8">
            <a:extLst>
              <a:ext uri="{FF2B5EF4-FFF2-40B4-BE49-F238E27FC236}">
                <a16:creationId xmlns:a16="http://schemas.microsoft.com/office/drawing/2014/main" id="{EF4CB0FA-7FB0-458E-190E-63A1F954F0A7}"/>
              </a:ext>
            </a:extLst>
          </p:cNvPr>
          <p:cNvPicPr>
            <a:picLocks noChangeAspect="1"/>
          </p:cNvPicPr>
          <p:nvPr/>
        </p:nvPicPr>
        <p:blipFill>
          <a:blip r:embed="rId3"/>
          <a:stretch>
            <a:fillRect/>
          </a:stretch>
        </p:blipFill>
        <p:spPr>
          <a:xfrm>
            <a:off x="3436775" y="917858"/>
            <a:ext cx="1092172" cy="727217"/>
          </a:xfrm>
          <a:prstGeom prst="rect">
            <a:avLst/>
          </a:prstGeom>
        </p:spPr>
      </p:pic>
      <p:pic>
        <p:nvPicPr>
          <p:cNvPr id="19" name="Immagine 18">
            <a:extLst>
              <a:ext uri="{FF2B5EF4-FFF2-40B4-BE49-F238E27FC236}">
                <a16:creationId xmlns:a16="http://schemas.microsoft.com/office/drawing/2014/main" id="{B10F1F87-C0CB-7D03-358A-E6A20139B5A3}"/>
              </a:ext>
            </a:extLst>
          </p:cNvPr>
          <p:cNvPicPr>
            <a:picLocks noChangeAspect="1"/>
          </p:cNvPicPr>
          <p:nvPr/>
        </p:nvPicPr>
        <p:blipFill>
          <a:blip r:embed="rId4"/>
          <a:srcRect l="23537" t="14717" r="22561" b="20749"/>
          <a:stretch>
            <a:fillRect/>
          </a:stretch>
        </p:blipFill>
        <p:spPr>
          <a:xfrm>
            <a:off x="4583504" y="943630"/>
            <a:ext cx="1061824" cy="675672"/>
          </a:xfrm>
          <a:prstGeom prst="rect">
            <a:avLst/>
          </a:prstGeom>
        </p:spPr>
      </p:pic>
      <p:pic>
        <p:nvPicPr>
          <p:cNvPr id="2" name="Immagine 1">
            <a:extLst>
              <a:ext uri="{FF2B5EF4-FFF2-40B4-BE49-F238E27FC236}">
                <a16:creationId xmlns:a16="http://schemas.microsoft.com/office/drawing/2014/main" id="{517E55A2-3B77-BA90-5874-1DD38986FD2C}"/>
              </a:ext>
            </a:extLst>
          </p:cNvPr>
          <p:cNvPicPr>
            <a:picLocks noChangeAspect="1"/>
          </p:cNvPicPr>
          <p:nvPr/>
        </p:nvPicPr>
        <p:blipFill>
          <a:blip r:embed="rId5"/>
          <a:stretch>
            <a:fillRect/>
          </a:stretch>
        </p:blipFill>
        <p:spPr>
          <a:xfrm>
            <a:off x="1642618" y="1869189"/>
            <a:ext cx="5858764" cy="2688569"/>
          </a:xfrm>
          <a:prstGeom prst="rect">
            <a:avLst/>
          </a:prstGeom>
        </p:spPr>
      </p:pic>
      <p:sp>
        <p:nvSpPr>
          <p:cNvPr id="3" name="Rettangolo 2">
            <a:extLst>
              <a:ext uri="{FF2B5EF4-FFF2-40B4-BE49-F238E27FC236}">
                <a16:creationId xmlns:a16="http://schemas.microsoft.com/office/drawing/2014/main" id="{A1870173-E472-E3BF-FF2C-13B22ED1E7C9}"/>
              </a:ext>
            </a:extLst>
          </p:cNvPr>
          <p:cNvSpPr/>
          <p:nvPr/>
        </p:nvSpPr>
        <p:spPr>
          <a:xfrm rot="20250141">
            <a:off x="918740" y="2986497"/>
            <a:ext cx="7220414" cy="374097"/>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2"/>
                </a:solidFill>
                <a:latin typeface="Encode Sans" pitchFamily="2" charset="0"/>
              </a:rPr>
              <a:t>SEGMENT SHARE – TOTAL INDUSTRY BY MARKET</a:t>
            </a:r>
          </a:p>
        </p:txBody>
      </p:sp>
      <p:sp>
        <p:nvSpPr>
          <p:cNvPr id="17" name="CasellaDiTesto 16">
            <a:extLst>
              <a:ext uri="{FF2B5EF4-FFF2-40B4-BE49-F238E27FC236}">
                <a16:creationId xmlns:a16="http://schemas.microsoft.com/office/drawing/2014/main" id="{443B6B91-4215-7BAB-99E7-8BB1BA4E3FB1}"/>
              </a:ext>
            </a:extLst>
          </p:cNvPr>
          <p:cNvSpPr txBox="1"/>
          <p:nvPr/>
        </p:nvSpPr>
        <p:spPr>
          <a:xfrm>
            <a:off x="3221446" y="4793010"/>
            <a:ext cx="3461787" cy="369332"/>
          </a:xfrm>
          <a:prstGeom prst="rect">
            <a:avLst/>
          </a:prstGeom>
          <a:noFill/>
        </p:spPr>
        <p:txBody>
          <a:bodyPr wrap="square" rtlCol="0">
            <a:spAutoFit/>
          </a:bodyPr>
          <a:lstStyle/>
          <a:p>
            <a:r>
              <a:rPr lang="it-IT" dirty="0"/>
              <a:t>* Segment C.D. (Car </a:t>
            </a:r>
            <a:r>
              <a:rPr lang="it-IT" dirty="0" err="1"/>
              <a:t>Derived</a:t>
            </a:r>
            <a:r>
              <a:rPr lang="it-IT" dirty="0"/>
              <a:t>)</a:t>
            </a:r>
          </a:p>
        </p:txBody>
      </p:sp>
    </p:spTree>
    <p:extLst>
      <p:ext uri="{BB962C8B-B14F-4D97-AF65-F5344CB8AC3E}">
        <p14:creationId xmlns:p14="http://schemas.microsoft.com/office/powerpoint/2010/main" val="2981650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BFD02-15EF-5F4F-921B-6358E0E230D2}"/>
            </a:ext>
          </a:extLst>
        </p:cNvPr>
        <p:cNvGrpSpPr/>
        <p:nvPr/>
      </p:nvGrpSpPr>
      <p:grpSpPr>
        <a:xfrm>
          <a:off x="0" y="0"/>
          <a:ext cx="0" cy="0"/>
          <a:chOff x="0" y="0"/>
          <a:chExt cx="0" cy="0"/>
        </a:xfrm>
      </p:grpSpPr>
      <p:sp>
        <p:nvSpPr>
          <p:cNvPr id="11" name="Rettangolo 10">
            <a:extLst>
              <a:ext uri="{FF2B5EF4-FFF2-40B4-BE49-F238E27FC236}">
                <a16:creationId xmlns:a16="http://schemas.microsoft.com/office/drawing/2014/main" id="{D9402099-0C38-4B1B-61BD-7B7E3846A81A}"/>
              </a:ext>
            </a:extLst>
          </p:cNvPr>
          <p:cNvSpPr/>
          <p:nvPr/>
        </p:nvSpPr>
        <p:spPr>
          <a:xfrm>
            <a:off x="2770363" y="4894161"/>
            <a:ext cx="3619429" cy="3468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tx1"/>
                </a:solidFill>
                <a:latin typeface="Encode Sans" pitchFamily="2" charset="0"/>
                <a:cs typeface="Helvetica"/>
              </a:rPr>
              <a:t>Furgoni Compatti (K9)</a:t>
            </a:r>
          </a:p>
        </p:txBody>
      </p:sp>
      <p:sp>
        <p:nvSpPr>
          <p:cNvPr id="16" name="CasellaDiTesto 15">
            <a:extLst>
              <a:ext uri="{FF2B5EF4-FFF2-40B4-BE49-F238E27FC236}">
                <a16:creationId xmlns:a16="http://schemas.microsoft.com/office/drawing/2014/main" id="{4FA5C251-34BD-79E2-8F6D-B165CD3D422C}"/>
              </a:ext>
            </a:extLst>
          </p:cNvPr>
          <p:cNvSpPr txBox="1"/>
          <p:nvPr/>
        </p:nvSpPr>
        <p:spPr bwMode="auto">
          <a:xfrm>
            <a:off x="-604064" y="272010376"/>
            <a:ext cx="45719" cy="358560"/>
          </a:xfrm>
          <a:prstGeom prst="rect">
            <a:avLst/>
          </a:prstGeom>
          <a:solidFill>
            <a:srgbClr val="FF0000"/>
          </a:solidFill>
          <a:ln w="2857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nchor="b">
            <a:prstTxWarp prst="textNoShape">
              <a:avLst/>
            </a:prstTxWarp>
            <a:spAutoFit/>
          </a:bodyPr>
          <a:lstStyle/>
          <a:p>
            <a:pPr algn="ctr">
              <a:lnSpc>
                <a:spcPts val="3000"/>
              </a:lnSpc>
              <a:spcBef>
                <a:spcPct val="0"/>
              </a:spcBef>
            </a:pPr>
            <a:endParaRPr lang="it-IT" sz="2400" b="1" dirty="0">
              <a:latin typeface="Helvetica"/>
              <a:cs typeface="Helvetica"/>
            </a:endParaRPr>
          </a:p>
        </p:txBody>
      </p:sp>
      <p:sp>
        <p:nvSpPr>
          <p:cNvPr id="5" name="Titolo 4">
            <a:extLst>
              <a:ext uri="{FF2B5EF4-FFF2-40B4-BE49-F238E27FC236}">
                <a16:creationId xmlns:a16="http://schemas.microsoft.com/office/drawing/2014/main" id="{C138C71A-831B-C4C9-672C-6CD846B8BC8E}"/>
              </a:ext>
            </a:extLst>
          </p:cNvPr>
          <p:cNvSpPr>
            <a:spLocks noGrp="1"/>
          </p:cNvSpPr>
          <p:nvPr>
            <p:ph type="title"/>
          </p:nvPr>
        </p:nvSpPr>
        <p:spPr>
          <a:xfrm>
            <a:off x="304800" y="185335"/>
            <a:ext cx="7848600" cy="738664"/>
          </a:xfrm>
        </p:spPr>
        <p:txBody>
          <a:bodyPr/>
          <a:lstStyle/>
          <a:p>
            <a:r>
              <a:rPr lang="en-US" dirty="0"/>
              <a:t>SEGMENTO C - Q2 2025 vs. 2024</a:t>
            </a:r>
            <a:br>
              <a:rPr lang="it-IT" dirty="0"/>
            </a:br>
            <a:endParaRPr lang="it-IT" dirty="0"/>
          </a:p>
        </p:txBody>
      </p:sp>
      <p:pic>
        <p:nvPicPr>
          <p:cNvPr id="3" name="Immagine 2">
            <a:extLst>
              <a:ext uri="{FF2B5EF4-FFF2-40B4-BE49-F238E27FC236}">
                <a16:creationId xmlns:a16="http://schemas.microsoft.com/office/drawing/2014/main" id="{5863B2CB-B8AC-CC76-1B2B-B1C49CDD28A2}"/>
              </a:ext>
            </a:extLst>
          </p:cNvPr>
          <p:cNvPicPr>
            <a:picLocks noChangeAspect="1"/>
          </p:cNvPicPr>
          <p:nvPr/>
        </p:nvPicPr>
        <p:blipFill>
          <a:blip r:embed="rId3"/>
          <a:srcRect t="50000" b="18579"/>
          <a:stretch>
            <a:fillRect/>
          </a:stretch>
        </p:blipFill>
        <p:spPr>
          <a:xfrm>
            <a:off x="1865141" y="896288"/>
            <a:ext cx="5413717" cy="1133994"/>
          </a:xfrm>
          <a:prstGeom prst="rect">
            <a:avLst/>
          </a:prstGeom>
        </p:spPr>
      </p:pic>
      <p:pic>
        <p:nvPicPr>
          <p:cNvPr id="6" name="Immagine 5">
            <a:extLst>
              <a:ext uri="{FF2B5EF4-FFF2-40B4-BE49-F238E27FC236}">
                <a16:creationId xmlns:a16="http://schemas.microsoft.com/office/drawing/2014/main" id="{3A8971E9-5AF3-B05A-FC16-84083355A749}"/>
              </a:ext>
            </a:extLst>
          </p:cNvPr>
          <p:cNvPicPr>
            <a:picLocks noChangeAspect="1"/>
          </p:cNvPicPr>
          <p:nvPr/>
        </p:nvPicPr>
        <p:blipFill>
          <a:blip r:embed="rId4"/>
          <a:stretch>
            <a:fillRect/>
          </a:stretch>
        </p:blipFill>
        <p:spPr>
          <a:xfrm>
            <a:off x="1621279" y="2221061"/>
            <a:ext cx="5901439" cy="2578832"/>
          </a:xfrm>
          <a:prstGeom prst="rect">
            <a:avLst/>
          </a:prstGeom>
        </p:spPr>
      </p:pic>
      <p:sp>
        <p:nvSpPr>
          <p:cNvPr id="2" name="Rettangolo 1">
            <a:extLst>
              <a:ext uri="{FF2B5EF4-FFF2-40B4-BE49-F238E27FC236}">
                <a16:creationId xmlns:a16="http://schemas.microsoft.com/office/drawing/2014/main" id="{A333782E-6919-3D5D-BFF6-379E864D26D8}"/>
              </a:ext>
            </a:extLst>
          </p:cNvPr>
          <p:cNvSpPr/>
          <p:nvPr/>
        </p:nvSpPr>
        <p:spPr>
          <a:xfrm rot="20250141">
            <a:off x="918740" y="2986497"/>
            <a:ext cx="7220414" cy="374097"/>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2"/>
                </a:solidFill>
                <a:latin typeface="Encode Sans" pitchFamily="2" charset="0"/>
              </a:rPr>
              <a:t>SEGMENT SHARE – TOTAL INDUSTRY BY MARKET</a:t>
            </a:r>
          </a:p>
        </p:txBody>
      </p:sp>
    </p:spTree>
    <p:extLst>
      <p:ext uri="{BB962C8B-B14F-4D97-AF65-F5344CB8AC3E}">
        <p14:creationId xmlns:p14="http://schemas.microsoft.com/office/powerpoint/2010/main" val="2234498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34581-1AC7-AE61-C289-9494585067FA}"/>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42817CF3-EAA1-89B7-87F2-FB79F25919CD}"/>
              </a:ext>
            </a:extLst>
          </p:cNvPr>
          <p:cNvSpPr/>
          <p:nvPr/>
        </p:nvSpPr>
        <p:spPr>
          <a:xfrm>
            <a:off x="2615299" y="5049770"/>
            <a:ext cx="4081066" cy="3468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tx1"/>
                </a:solidFill>
                <a:latin typeface="Encode Sans" pitchFamily="2" charset="0"/>
                <a:cs typeface="Helvetica"/>
              </a:rPr>
              <a:t>Furgoni Medi (K0)</a:t>
            </a:r>
          </a:p>
        </p:txBody>
      </p:sp>
      <p:sp>
        <p:nvSpPr>
          <p:cNvPr id="16" name="CasellaDiTesto 15">
            <a:extLst>
              <a:ext uri="{FF2B5EF4-FFF2-40B4-BE49-F238E27FC236}">
                <a16:creationId xmlns:a16="http://schemas.microsoft.com/office/drawing/2014/main" id="{456F575D-479A-E452-611F-665D1B8A0022}"/>
              </a:ext>
            </a:extLst>
          </p:cNvPr>
          <p:cNvSpPr txBox="1"/>
          <p:nvPr/>
        </p:nvSpPr>
        <p:spPr bwMode="auto">
          <a:xfrm>
            <a:off x="-604064" y="272010376"/>
            <a:ext cx="45719" cy="358560"/>
          </a:xfrm>
          <a:prstGeom prst="rect">
            <a:avLst/>
          </a:prstGeom>
          <a:solidFill>
            <a:srgbClr val="FF0000"/>
          </a:solidFill>
          <a:ln w="2857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nchor="b">
            <a:prstTxWarp prst="textNoShape">
              <a:avLst/>
            </a:prstTxWarp>
            <a:spAutoFit/>
          </a:bodyPr>
          <a:lstStyle/>
          <a:p>
            <a:pPr algn="ctr">
              <a:lnSpc>
                <a:spcPts val="3000"/>
              </a:lnSpc>
              <a:spcBef>
                <a:spcPct val="0"/>
              </a:spcBef>
            </a:pPr>
            <a:endParaRPr lang="it-IT" sz="2400" b="1" dirty="0">
              <a:latin typeface="Helvetica"/>
              <a:cs typeface="Helvetica"/>
            </a:endParaRPr>
          </a:p>
        </p:txBody>
      </p:sp>
      <p:sp>
        <p:nvSpPr>
          <p:cNvPr id="5" name="Titolo 4">
            <a:extLst>
              <a:ext uri="{FF2B5EF4-FFF2-40B4-BE49-F238E27FC236}">
                <a16:creationId xmlns:a16="http://schemas.microsoft.com/office/drawing/2014/main" id="{4B17B14D-28D1-B1C6-2D34-B60A1822CC5B}"/>
              </a:ext>
            </a:extLst>
          </p:cNvPr>
          <p:cNvSpPr>
            <a:spLocks noGrp="1"/>
          </p:cNvSpPr>
          <p:nvPr>
            <p:ph type="title"/>
          </p:nvPr>
        </p:nvSpPr>
        <p:spPr>
          <a:xfrm>
            <a:off x="304800" y="185335"/>
            <a:ext cx="7848600" cy="738664"/>
          </a:xfrm>
        </p:spPr>
        <p:txBody>
          <a:bodyPr/>
          <a:lstStyle/>
          <a:p>
            <a:r>
              <a:rPr lang="en-US" dirty="0"/>
              <a:t>SEGMENTO D - Q2 2025 vs. 2024</a:t>
            </a:r>
            <a:br>
              <a:rPr lang="it-IT" dirty="0"/>
            </a:br>
            <a:endParaRPr lang="it-IT" dirty="0"/>
          </a:p>
        </p:txBody>
      </p:sp>
      <p:pic>
        <p:nvPicPr>
          <p:cNvPr id="2" name="Immagine 1">
            <a:extLst>
              <a:ext uri="{FF2B5EF4-FFF2-40B4-BE49-F238E27FC236}">
                <a16:creationId xmlns:a16="http://schemas.microsoft.com/office/drawing/2014/main" id="{35E928B6-C0EF-290D-FBF1-5371E31F8B22}"/>
              </a:ext>
            </a:extLst>
          </p:cNvPr>
          <p:cNvPicPr>
            <a:picLocks noChangeAspect="1"/>
          </p:cNvPicPr>
          <p:nvPr/>
        </p:nvPicPr>
        <p:blipFill>
          <a:blip r:embed="rId3"/>
          <a:stretch>
            <a:fillRect/>
          </a:stretch>
        </p:blipFill>
        <p:spPr>
          <a:xfrm>
            <a:off x="1084593" y="2096655"/>
            <a:ext cx="6886920" cy="2955636"/>
          </a:xfrm>
          <a:prstGeom prst="rect">
            <a:avLst/>
          </a:prstGeom>
        </p:spPr>
      </p:pic>
      <p:pic>
        <p:nvPicPr>
          <p:cNvPr id="3" name="Immagine 2">
            <a:extLst>
              <a:ext uri="{FF2B5EF4-FFF2-40B4-BE49-F238E27FC236}">
                <a16:creationId xmlns:a16="http://schemas.microsoft.com/office/drawing/2014/main" id="{E39315F0-9355-44F1-DE6A-2D5746FD4558}"/>
              </a:ext>
            </a:extLst>
          </p:cNvPr>
          <p:cNvPicPr>
            <a:picLocks noChangeAspect="1"/>
          </p:cNvPicPr>
          <p:nvPr/>
        </p:nvPicPr>
        <p:blipFill>
          <a:blip r:embed="rId4"/>
          <a:stretch>
            <a:fillRect/>
          </a:stretch>
        </p:blipFill>
        <p:spPr>
          <a:xfrm>
            <a:off x="1865141" y="845319"/>
            <a:ext cx="5413717" cy="1109568"/>
          </a:xfrm>
          <a:prstGeom prst="rect">
            <a:avLst/>
          </a:prstGeom>
        </p:spPr>
      </p:pic>
      <p:sp>
        <p:nvSpPr>
          <p:cNvPr id="6" name="Rettangolo 5">
            <a:extLst>
              <a:ext uri="{FF2B5EF4-FFF2-40B4-BE49-F238E27FC236}">
                <a16:creationId xmlns:a16="http://schemas.microsoft.com/office/drawing/2014/main" id="{149C5C0E-C21E-46F2-CA7E-36ABBB03F61A}"/>
              </a:ext>
            </a:extLst>
          </p:cNvPr>
          <p:cNvSpPr/>
          <p:nvPr/>
        </p:nvSpPr>
        <p:spPr>
          <a:xfrm rot="20250141">
            <a:off x="918740" y="2986497"/>
            <a:ext cx="7220414" cy="374097"/>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2"/>
                </a:solidFill>
                <a:latin typeface="Encode Sans" pitchFamily="2" charset="0"/>
              </a:rPr>
              <a:t>SEGMENT SHARE – TOTAL INDUSTRY BY MARKET</a:t>
            </a:r>
          </a:p>
        </p:txBody>
      </p:sp>
    </p:spTree>
    <p:extLst>
      <p:ext uri="{BB962C8B-B14F-4D97-AF65-F5344CB8AC3E}">
        <p14:creationId xmlns:p14="http://schemas.microsoft.com/office/powerpoint/2010/main" val="2287344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6EE9-752E-D085-A5DE-82359CA1FC30}"/>
            </a:ext>
          </a:extLst>
        </p:cNvPr>
        <p:cNvGrpSpPr/>
        <p:nvPr/>
      </p:nvGrpSpPr>
      <p:grpSpPr>
        <a:xfrm>
          <a:off x="0" y="0"/>
          <a:ext cx="0" cy="0"/>
          <a:chOff x="0" y="0"/>
          <a:chExt cx="0" cy="0"/>
        </a:xfrm>
      </p:grpSpPr>
      <p:sp>
        <p:nvSpPr>
          <p:cNvPr id="14" name="Rettangolo 13">
            <a:extLst>
              <a:ext uri="{FF2B5EF4-FFF2-40B4-BE49-F238E27FC236}">
                <a16:creationId xmlns:a16="http://schemas.microsoft.com/office/drawing/2014/main" id="{A2D30EAC-B6D2-A461-92E5-2B2A6A2B3E3E}"/>
              </a:ext>
            </a:extLst>
          </p:cNvPr>
          <p:cNvSpPr/>
          <p:nvPr/>
        </p:nvSpPr>
        <p:spPr>
          <a:xfrm>
            <a:off x="2784088" y="4918836"/>
            <a:ext cx="3575824" cy="3468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tx1"/>
                </a:solidFill>
                <a:latin typeface="Encode Sans" pitchFamily="2" charset="0"/>
                <a:cs typeface="Helvetica"/>
              </a:rPr>
              <a:t>Grandi Furgoni (X250)</a:t>
            </a:r>
          </a:p>
        </p:txBody>
      </p:sp>
      <p:sp>
        <p:nvSpPr>
          <p:cNvPr id="16" name="CasellaDiTesto 15">
            <a:extLst>
              <a:ext uri="{FF2B5EF4-FFF2-40B4-BE49-F238E27FC236}">
                <a16:creationId xmlns:a16="http://schemas.microsoft.com/office/drawing/2014/main" id="{DFE29AE1-4614-04BF-8398-795F2F4CB670}"/>
              </a:ext>
            </a:extLst>
          </p:cNvPr>
          <p:cNvSpPr txBox="1"/>
          <p:nvPr/>
        </p:nvSpPr>
        <p:spPr bwMode="auto">
          <a:xfrm>
            <a:off x="-604064" y="272010376"/>
            <a:ext cx="45719" cy="358560"/>
          </a:xfrm>
          <a:prstGeom prst="rect">
            <a:avLst/>
          </a:prstGeom>
          <a:solidFill>
            <a:srgbClr val="FF0000"/>
          </a:solidFill>
          <a:ln w="2857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nchor="b">
            <a:prstTxWarp prst="textNoShape">
              <a:avLst/>
            </a:prstTxWarp>
            <a:spAutoFit/>
          </a:bodyPr>
          <a:lstStyle/>
          <a:p>
            <a:pPr algn="ctr">
              <a:lnSpc>
                <a:spcPts val="3000"/>
              </a:lnSpc>
              <a:spcBef>
                <a:spcPct val="0"/>
              </a:spcBef>
            </a:pPr>
            <a:endParaRPr lang="it-IT" sz="2400" b="1" dirty="0">
              <a:latin typeface="Helvetica"/>
              <a:cs typeface="Helvetica"/>
            </a:endParaRPr>
          </a:p>
        </p:txBody>
      </p:sp>
      <p:sp>
        <p:nvSpPr>
          <p:cNvPr id="5" name="Titolo 4">
            <a:extLst>
              <a:ext uri="{FF2B5EF4-FFF2-40B4-BE49-F238E27FC236}">
                <a16:creationId xmlns:a16="http://schemas.microsoft.com/office/drawing/2014/main" id="{03B0EE19-34EE-8CCA-718F-66FA1E766D05}"/>
              </a:ext>
            </a:extLst>
          </p:cNvPr>
          <p:cNvSpPr>
            <a:spLocks noGrp="1"/>
          </p:cNvSpPr>
          <p:nvPr>
            <p:ph type="title"/>
          </p:nvPr>
        </p:nvSpPr>
        <p:spPr>
          <a:xfrm>
            <a:off x="304800" y="185335"/>
            <a:ext cx="7848600" cy="738664"/>
          </a:xfrm>
        </p:spPr>
        <p:txBody>
          <a:bodyPr/>
          <a:lstStyle/>
          <a:p>
            <a:r>
              <a:rPr lang="en-US" dirty="0"/>
              <a:t>SEGMENTO E - Q2 2025 vs. 2024</a:t>
            </a:r>
            <a:br>
              <a:rPr lang="it-IT" dirty="0"/>
            </a:br>
            <a:endParaRPr lang="it-IT" dirty="0"/>
          </a:p>
        </p:txBody>
      </p:sp>
      <p:pic>
        <p:nvPicPr>
          <p:cNvPr id="3" name="Immagine 2">
            <a:extLst>
              <a:ext uri="{FF2B5EF4-FFF2-40B4-BE49-F238E27FC236}">
                <a16:creationId xmlns:a16="http://schemas.microsoft.com/office/drawing/2014/main" id="{CC1F4EBE-C837-04C3-A384-92F98C038EC4}"/>
              </a:ext>
            </a:extLst>
          </p:cNvPr>
          <p:cNvPicPr>
            <a:picLocks noChangeAspect="1"/>
          </p:cNvPicPr>
          <p:nvPr/>
        </p:nvPicPr>
        <p:blipFill>
          <a:blip r:embed="rId3"/>
          <a:stretch>
            <a:fillRect/>
          </a:stretch>
        </p:blipFill>
        <p:spPr>
          <a:xfrm>
            <a:off x="1538981" y="2351157"/>
            <a:ext cx="6066038" cy="2567679"/>
          </a:xfrm>
          <a:prstGeom prst="rect">
            <a:avLst/>
          </a:prstGeom>
        </p:spPr>
      </p:pic>
      <p:pic>
        <p:nvPicPr>
          <p:cNvPr id="4" name="Immagine 3">
            <a:extLst>
              <a:ext uri="{FF2B5EF4-FFF2-40B4-BE49-F238E27FC236}">
                <a16:creationId xmlns:a16="http://schemas.microsoft.com/office/drawing/2014/main" id="{7EA1E374-E8FF-5DDE-3EF3-0DFA4028273E}"/>
              </a:ext>
            </a:extLst>
          </p:cNvPr>
          <p:cNvPicPr>
            <a:picLocks noChangeAspect="1"/>
          </p:cNvPicPr>
          <p:nvPr/>
        </p:nvPicPr>
        <p:blipFill>
          <a:blip r:embed="rId4"/>
          <a:srcRect l="3039" t="40812" r="2931" b="25369"/>
          <a:stretch>
            <a:fillRect/>
          </a:stretch>
        </p:blipFill>
        <p:spPr>
          <a:xfrm>
            <a:off x="1868055" y="903407"/>
            <a:ext cx="5407890" cy="1230187"/>
          </a:xfrm>
          <a:prstGeom prst="rect">
            <a:avLst/>
          </a:prstGeom>
        </p:spPr>
      </p:pic>
      <p:sp>
        <p:nvSpPr>
          <p:cNvPr id="2" name="Rettangolo 1">
            <a:extLst>
              <a:ext uri="{FF2B5EF4-FFF2-40B4-BE49-F238E27FC236}">
                <a16:creationId xmlns:a16="http://schemas.microsoft.com/office/drawing/2014/main" id="{2882A7BE-B840-49E4-44DE-F8B42A5E018B}"/>
              </a:ext>
            </a:extLst>
          </p:cNvPr>
          <p:cNvSpPr/>
          <p:nvPr/>
        </p:nvSpPr>
        <p:spPr>
          <a:xfrm rot="20250141">
            <a:off x="918740" y="2986497"/>
            <a:ext cx="7220414" cy="374097"/>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2"/>
                </a:solidFill>
                <a:latin typeface="Encode Sans" pitchFamily="2" charset="0"/>
              </a:rPr>
              <a:t>SEGMENT SHARE – TOTAL INDUSTRY BY MARKET</a:t>
            </a:r>
          </a:p>
        </p:txBody>
      </p:sp>
    </p:spTree>
    <p:extLst>
      <p:ext uri="{BB962C8B-B14F-4D97-AF65-F5344CB8AC3E}">
        <p14:creationId xmlns:p14="http://schemas.microsoft.com/office/powerpoint/2010/main" val="3415708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E255EF-DCA5-823D-AB2A-3E83F7671385}"/>
              </a:ext>
            </a:extLst>
          </p:cNvPr>
          <p:cNvSpPr>
            <a:spLocks noGrp="1"/>
          </p:cNvSpPr>
          <p:nvPr>
            <p:ph type="title"/>
          </p:nvPr>
        </p:nvSpPr>
        <p:spPr/>
        <p:txBody>
          <a:bodyPr/>
          <a:lstStyle/>
          <a:p>
            <a:r>
              <a:rPr lang="it-IT" dirty="0"/>
              <a:t>TOP 15 MODELLI – Q2 2025</a:t>
            </a:r>
          </a:p>
        </p:txBody>
      </p:sp>
      <p:pic>
        <p:nvPicPr>
          <p:cNvPr id="3" name="Immagine 2">
            <a:extLst>
              <a:ext uri="{FF2B5EF4-FFF2-40B4-BE49-F238E27FC236}">
                <a16:creationId xmlns:a16="http://schemas.microsoft.com/office/drawing/2014/main" id="{B75F972C-6D04-4C9F-C169-352A9BE88ABE}"/>
              </a:ext>
            </a:extLst>
          </p:cNvPr>
          <p:cNvPicPr>
            <a:picLocks noChangeAspect="1"/>
          </p:cNvPicPr>
          <p:nvPr/>
        </p:nvPicPr>
        <p:blipFill>
          <a:blip r:embed="rId4"/>
          <a:stretch>
            <a:fillRect/>
          </a:stretch>
        </p:blipFill>
        <p:spPr>
          <a:xfrm>
            <a:off x="0" y="1095627"/>
            <a:ext cx="9144000" cy="3638480"/>
          </a:xfrm>
          <a:prstGeom prst="rect">
            <a:avLst/>
          </a:prstGeom>
        </p:spPr>
      </p:pic>
      <p:sp>
        <p:nvSpPr>
          <p:cNvPr id="5" name="Rettangolo 4">
            <a:extLst>
              <a:ext uri="{FF2B5EF4-FFF2-40B4-BE49-F238E27FC236}">
                <a16:creationId xmlns:a16="http://schemas.microsoft.com/office/drawing/2014/main" id="{14379070-600F-B17C-7943-39E219CCF87B}"/>
              </a:ext>
            </a:extLst>
          </p:cNvPr>
          <p:cNvSpPr/>
          <p:nvPr/>
        </p:nvSpPr>
        <p:spPr>
          <a:xfrm rot="20250141">
            <a:off x="1255072" y="2650167"/>
            <a:ext cx="7220414" cy="374097"/>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Encode Sans" pitchFamily="2" charset="0"/>
              </a:rPr>
              <a:t>THE TOP 15 BEST-SELLING MODELS BY MARKET</a:t>
            </a:r>
            <a:endParaRPr lang="it-IT" b="1" dirty="0">
              <a:solidFill>
                <a:schemeClr val="tx2"/>
              </a:solidFill>
              <a:latin typeface="Encode Sans" pitchFamily="2" charset="0"/>
            </a:endParaRPr>
          </a:p>
        </p:txBody>
      </p:sp>
    </p:spTree>
    <p:custDataLst>
      <p:tags r:id="rId1"/>
    </p:custDataLst>
    <p:extLst>
      <p:ext uri="{BB962C8B-B14F-4D97-AF65-F5344CB8AC3E}">
        <p14:creationId xmlns:p14="http://schemas.microsoft.com/office/powerpoint/2010/main" val="1175741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63896E-26F1-D1F5-8C7C-34C5957D5D0F}"/>
              </a:ext>
            </a:extLst>
          </p:cNvPr>
          <p:cNvSpPr>
            <a:spLocks noGrp="1"/>
          </p:cNvSpPr>
          <p:nvPr>
            <p:ph type="title"/>
          </p:nvPr>
        </p:nvSpPr>
        <p:spPr/>
        <p:txBody>
          <a:bodyPr/>
          <a:lstStyle/>
          <a:p>
            <a:r>
              <a:rPr lang="it-IT" dirty="0"/>
              <a:t>PARCO CIRCOLANTE VEICOLI COMMERCIALI</a:t>
            </a:r>
          </a:p>
        </p:txBody>
      </p:sp>
      <p:pic>
        <p:nvPicPr>
          <p:cNvPr id="4" name="Immagine 3">
            <a:extLst>
              <a:ext uri="{FF2B5EF4-FFF2-40B4-BE49-F238E27FC236}">
                <a16:creationId xmlns:a16="http://schemas.microsoft.com/office/drawing/2014/main" id="{B4DB7077-E531-711E-9349-AB2E0F53147F}"/>
              </a:ext>
            </a:extLst>
          </p:cNvPr>
          <p:cNvPicPr>
            <a:picLocks noChangeAspect="1"/>
          </p:cNvPicPr>
          <p:nvPr/>
        </p:nvPicPr>
        <p:blipFill>
          <a:blip r:embed="rId3">
            <a:clrChange>
              <a:clrFrom>
                <a:srgbClr val="FFFFFF"/>
              </a:clrFrom>
              <a:clrTo>
                <a:srgbClr val="FFFFFF">
                  <a:alpha val="0"/>
                </a:srgbClr>
              </a:clrTo>
            </a:clrChange>
          </a:blip>
          <a:srcRect t="14233" r="4385" b="21553"/>
          <a:stretch>
            <a:fillRect/>
          </a:stretch>
        </p:blipFill>
        <p:spPr>
          <a:xfrm>
            <a:off x="200260" y="932257"/>
            <a:ext cx="7848600" cy="3458874"/>
          </a:xfrm>
          <a:prstGeom prst="rect">
            <a:avLst/>
          </a:prstGeom>
        </p:spPr>
      </p:pic>
      <p:sp>
        <p:nvSpPr>
          <p:cNvPr id="6" name="CasellaDiTesto 5">
            <a:extLst>
              <a:ext uri="{FF2B5EF4-FFF2-40B4-BE49-F238E27FC236}">
                <a16:creationId xmlns:a16="http://schemas.microsoft.com/office/drawing/2014/main" id="{4B0140D8-50C4-4702-3493-1C0D1D6E089C}"/>
              </a:ext>
            </a:extLst>
          </p:cNvPr>
          <p:cNvSpPr txBox="1"/>
          <p:nvPr/>
        </p:nvSpPr>
        <p:spPr>
          <a:xfrm>
            <a:off x="6270170" y="3868617"/>
            <a:ext cx="1279517" cy="307777"/>
          </a:xfrm>
          <a:prstGeom prst="rect">
            <a:avLst/>
          </a:prstGeom>
          <a:noFill/>
        </p:spPr>
        <p:txBody>
          <a:bodyPr wrap="none" rtlCol="0">
            <a:spAutoFit/>
          </a:bodyPr>
          <a:lstStyle/>
          <a:p>
            <a:r>
              <a:rPr lang="it-IT" sz="1400" dirty="0">
                <a:solidFill>
                  <a:schemeClr val="accent1"/>
                </a:solidFill>
                <a:latin typeface="Encode Sans" pitchFamily="2" charset="0"/>
              </a:rPr>
              <a:t>Stima UNRAE</a:t>
            </a:r>
          </a:p>
        </p:txBody>
      </p:sp>
      <p:sp>
        <p:nvSpPr>
          <p:cNvPr id="7" name="CasellaDiTesto 6">
            <a:extLst>
              <a:ext uri="{FF2B5EF4-FFF2-40B4-BE49-F238E27FC236}">
                <a16:creationId xmlns:a16="http://schemas.microsoft.com/office/drawing/2014/main" id="{A443C59B-E82F-EFBF-2104-00CB9FA4A7F4}"/>
              </a:ext>
            </a:extLst>
          </p:cNvPr>
          <p:cNvSpPr txBox="1"/>
          <p:nvPr/>
        </p:nvSpPr>
        <p:spPr>
          <a:xfrm>
            <a:off x="604573" y="4464112"/>
            <a:ext cx="7946703" cy="646331"/>
          </a:xfrm>
          <a:prstGeom prst="rect">
            <a:avLst/>
          </a:prstGeom>
          <a:noFill/>
        </p:spPr>
        <p:txBody>
          <a:bodyPr wrap="square" rtlCol="0">
            <a:spAutoFit/>
          </a:bodyPr>
          <a:lstStyle/>
          <a:p>
            <a:pPr algn="ctr"/>
            <a:r>
              <a:rPr lang="it-IT" b="1" dirty="0">
                <a:latin typeface="Encode Sans" pitchFamily="2" charset="0"/>
              </a:rPr>
              <a:t>Parco veicoli commerciali leggeri al 31.12.2024 = 3.047.628 </a:t>
            </a:r>
          </a:p>
          <a:p>
            <a:pPr algn="ctr"/>
            <a:r>
              <a:rPr lang="it-IT" dirty="0">
                <a:latin typeface="Encode Sans" pitchFamily="2" charset="0"/>
              </a:rPr>
              <a:t>(PTT fino a 2.5 ton: 1.881564 – da 2.6 a 3.5 ton: 2.166.064) </a:t>
            </a:r>
            <a:r>
              <a:rPr lang="it-IT" sz="1400" dirty="0">
                <a:latin typeface="Encode Sans" pitchFamily="2" charset="0"/>
              </a:rPr>
              <a:t>fonte ACI</a:t>
            </a:r>
          </a:p>
        </p:txBody>
      </p:sp>
      <p:sp>
        <p:nvSpPr>
          <p:cNvPr id="8" name="CasellaDiTesto 7">
            <a:extLst>
              <a:ext uri="{FF2B5EF4-FFF2-40B4-BE49-F238E27FC236}">
                <a16:creationId xmlns:a16="http://schemas.microsoft.com/office/drawing/2014/main" id="{696DF303-4B5C-D914-17C6-C59B3C08AC87}"/>
              </a:ext>
            </a:extLst>
          </p:cNvPr>
          <p:cNvSpPr txBox="1"/>
          <p:nvPr/>
        </p:nvSpPr>
        <p:spPr>
          <a:xfrm>
            <a:off x="411412" y="866631"/>
            <a:ext cx="8321320" cy="369332"/>
          </a:xfrm>
          <a:prstGeom prst="rect">
            <a:avLst/>
          </a:prstGeom>
          <a:noFill/>
        </p:spPr>
        <p:txBody>
          <a:bodyPr wrap="square" rtlCol="0">
            <a:spAutoFit/>
          </a:bodyPr>
          <a:lstStyle/>
          <a:p>
            <a:pPr algn="ctr"/>
            <a:r>
              <a:rPr lang="it-IT" b="1" u="sng" dirty="0">
                <a:solidFill>
                  <a:srgbClr val="3794B9"/>
                </a:solidFill>
                <a:latin typeface="Encode Sans" pitchFamily="2" charset="0"/>
              </a:rPr>
              <a:t>Italia - Parco autocarri merci (con PTT fino a oltre 32 ton) al 31/12/2024 </a:t>
            </a:r>
          </a:p>
        </p:txBody>
      </p:sp>
    </p:spTree>
    <p:extLst>
      <p:ext uri="{BB962C8B-B14F-4D97-AF65-F5344CB8AC3E}">
        <p14:creationId xmlns:p14="http://schemas.microsoft.com/office/powerpoint/2010/main" val="2797677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9CC8A8B-EBE9-36F3-C949-95F1F97375EF}"/>
              </a:ext>
            </a:extLst>
          </p:cNvPr>
          <p:cNvSpPr/>
          <p:nvPr/>
        </p:nvSpPr>
        <p:spPr>
          <a:xfrm>
            <a:off x="0" y="915194"/>
            <a:ext cx="9144000" cy="4174042"/>
          </a:xfrm>
          <a:prstGeom prst="rect">
            <a:avLst/>
          </a:prstGeom>
          <a:solidFill>
            <a:srgbClr val="F947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069A16B6-1030-B9C8-43C1-06841F246C13}"/>
              </a:ext>
            </a:extLst>
          </p:cNvPr>
          <p:cNvSpPr>
            <a:spLocks noGrp="1"/>
          </p:cNvSpPr>
          <p:nvPr>
            <p:ph type="title"/>
          </p:nvPr>
        </p:nvSpPr>
        <p:spPr>
          <a:xfrm>
            <a:off x="304800" y="185335"/>
            <a:ext cx="7848600" cy="369332"/>
          </a:xfrm>
        </p:spPr>
        <p:txBody>
          <a:bodyPr anchor="ctr"/>
          <a:lstStyle/>
          <a:p>
            <a:r>
              <a:rPr lang="it-IT" dirty="0"/>
              <a:t>VERIFICA LE TUE BASI</a:t>
            </a:r>
          </a:p>
        </p:txBody>
      </p:sp>
      <p:pic>
        <p:nvPicPr>
          <p:cNvPr id="4" name="Immagine 3">
            <a:extLst>
              <a:ext uri="{FF2B5EF4-FFF2-40B4-BE49-F238E27FC236}">
                <a16:creationId xmlns:a16="http://schemas.microsoft.com/office/drawing/2014/main" id="{C3147BDA-BFD9-A3E9-5039-A12736C56C72}"/>
              </a:ext>
            </a:extLst>
          </p:cNvPr>
          <p:cNvPicPr>
            <a:picLocks noChangeAspect="1"/>
          </p:cNvPicPr>
          <p:nvPr/>
        </p:nvPicPr>
        <p:blipFill>
          <a:blip r:embed="rId3"/>
          <a:srcRect b="11738"/>
          <a:stretch>
            <a:fillRect/>
          </a:stretch>
        </p:blipFill>
        <p:spPr>
          <a:xfrm>
            <a:off x="2853332" y="993087"/>
            <a:ext cx="3437336" cy="3964235"/>
          </a:xfrm>
          <a:prstGeom prst="rect">
            <a:avLst/>
          </a:prstGeom>
        </p:spPr>
      </p:pic>
    </p:spTree>
    <p:custDataLst>
      <p:tags r:id="rId1"/>
    </p:custDataLst>
    <p:extLst>
      <p:ext uri="{BB962C8B-B14F-4D97-AF65-F5344CB8AC3E}">
        <p14:creationId xmlns:p14="http://schemas.microsoft.com/office/powerpoint/2010/main" val="121702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E03D96-5379-A0A6-D42B-AB6BE9B488F0}"/>
              </a:ext>
            </a:extLst>
          </p:cNvPr>
          <p:cNvSpPr>
            <a:spLocks noGrp="1"/>
          </p:cNvSpPr>
          <p:nvPr>
            <p:ph type="title"/>
          </p:nvPr>
        </p:nvSpPr>
        <p:spPr/>
        <p:txBody>
          <a:bodyPr/>
          <a:lstStyle/>
          <a:p>
            <a:r>
              <a:rPr lang="it-IT" dirty="0"/>
              <a:t>CLASSI EURO DA 1 A 7</a:t>
            </a:r>
          </a:p>
        </p:txBody>
      </p:sp>
      <p:pic>
        <p:nvPicPr>
          <p:cNvPr id="4" name="Immagine 3">
            <a:extLst>
              <a:ext uri="{FF2B5EF4-FFF2-40B4-BE49-F238E27FC236}">
                <a16:creationId xmlns:a16="http://schemas.microsoft.com/office/drawing/2014/main" id="{CB5E5D41-01DC-0047-E3B6-248453DE78A5}"/>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1800388" y="660649"/>
            <a:ext cx="5577143" cy="3459652"/>
          </a:xfrm>
          <a:prstGeom prst="rect">
            <a:avLst/>
          </a:prstGeom>
        </p:spPr>
      </p:pic>
      <p:sp>
        <p:nvSpPr>
          <p:cNvPr id="5" name="CasellaDiTesto 4">
            <a:extLst>
              <a:ext uri="{FF2B5EF4-FFF2-40B4-BE49-F238E27FC236}">
                <a16:creationId xmlns:a16="http://schemas.microsoft.com/office/drawing/2014/main" id="{372A24C9-DB64-3381-3D67-5C2A48EF06C1}"/>
              </a:ext>
            </a:extLst>
          </p:cNvPr>
          <p:cNvSpPr txBox="1"/>
          <p:nvPr/>
        </p:nvSpPr>
        <p:spPr>
          <a:xfrm>
            <a:off x="583096" y="4220317"/>
            <a:ext cx="7977808" cy="923330"/>
          </a:xfrm>
          <a:prstGeom prst="rect">
            <a:avLst/>
          </a:prstGeom>
          <a:noFill/>
        </p:spPr>
        <p:txBody>
          <a:bodyPr wrap="square">
            <a:spAutoFit/>
          </a:bodyPr>
          <a:lstStyle/>
          <a:p>
            <a:r>
              <a:rPr lang="it-IT" b="0" i="0" dirty="0">
                <a:solidFill>
                  <a:srgbClr val="000000"/>
                </a:solidFill>
                <a:effectLst/>
                <a:latin typeface="Open Sans" panose="020B0606030504020204" pitchFamily="34" charset="0"/>
              </a:rPr>
              <a:t>La normativa Euro 7 </a:t>
            </a:r>
            <a:r>
              <a:rPr lang="it-IT" b="1" dirty="0">
                <a:solidFill>
                  <a:srgbClr val="000000"/>
                </a:solidFill>
                <a:latin typeface="Open Sans" panose="020B0606030504020204" pitchFamily="34" charset="0"/>
              </a:rPr>
              <a:t>per auto e furgoni </a:t>
            </a:r>
            <a:r>
              <a:rPr lang="it-IT" b="0" i="0" dirty="0">
                <a:solidFill>
                  <a:srgbClr val="000000"/>
                </a:solidFill>
                <a:effectLst/>
                <a:latin typeface="Open Sans" panose="020B0606030504020204" pitchFamily="34" charset="0"/>
              </a:rPr>
              <a:t>entra in vigore il:</a:t>
            </a:r>
          </a:p>
          <a:p>
            <a:pPr marL="285750" indent="-285750" algn="l">
              <a:buFont typeface="Wingdings" panose="05000000000000000000" pitchFamily="2" charset="2"/>
              <a:buChar char="q"/>
            </a:pPr>
            <a:r>
              <a:rPr lang="it-IT" b="1" i="0" dirty="0">
                <a:solidFill>
                  <a:srgbClr val="000000"/>
                </a:solidFill>
                <a:effectLst/>
                <a:latin typeface="Open Sans" panose="020B0606030504020204" pitchFamily="34" charset="0"/>
              </a:rPr>
              <a:t>29 novembre 2026 </a:t>
            </a:r>
            <a:r>
              <a:rPr lang="it-IT" b="0" i="0" dirty="0">
                <a:solidFill>
                  <a:srgbClr val="000000"/>
                </a:solidFill>
                <a:effectLst/>
                <a:latin typeface="Open Sans" panose="020B0606030504020204" pitchFamily="34" charset="0"/>
              </a:rPr>
              <a:t>per </a:t>
            </a:r>
            <a:r>
              <a:rPr lang="it-IT" b="1" i="0" dirty="0">
                <a:solidFill>
                  <a:srgbClr val="000000"/>
                </a:solidFill>
                <a:effectLst/>
                <a:latin typeface="Open Sans" panose="020B0606030504020204" pitchFamily="34" charset="0"/>
              </a:rPr>
              <a:t>l'omologazione </a:t>
            </a:r>
            <a:r>
              <a:rPr lang="it-IT" b="0" i="0" dirty="0">
                <a:solidFill>
                  <a:srgbClr val="000000"/>
                </a:solidFill>
                <a:effectLst/>
                <a:latin typeface="Open Sans" panose="020B0606030504020204" pitchFamily="34" charset="0"/>
              </a:rPr>
              <a:t>UE di nuovi modelli</a:t>
            </a:r>
          </a:p>
          <a:p>
            <a:pPr marL="285750" indent="-285750" algn="l">
              <a:buFont typeface="Wingdings" panose="05000000000000000000" pitchFamily="2" charset="2"/>
              <a:buChar char="q"/>
            </a:pPr>
            <a:r>
              <a:rPr lang="it-IT" b="1" i="0" dirty="0">
                <a:solidFill>
                  <a:srgbClr val="000000"/>
                </a:solidFill>
                <a:effectLst/>
                <a:latin typeface="Open Sans" panose="020B0606030504020204" pitchFamily="34" charset="0"/>
              </a:rPr>
              <a:t>29 novembre 2027</a:t>
            </a:r>
            <a:r>
              <a:rPr lang="it-IT" dirty="0">
                <a:solidFill>
                  <a:srgbClr val="000000"/>
                </a:solidFill>
                <a:latin typeface="Open Sans" panose="020B0606030504020204" pitchFamily="34" charset="0"/>
              </a:rPr>
              <a:t> </a:t>
            </a:r>
            <a:r>
              <a:rPr lang="it-IT" b="0" i="0" dirty="0">
                <a:solidFill>
                  <a:srgbClr val="000000"/>
                </a:solidFill>
                <a:effectLst/>
                <a:latin typeface="Open Sans" panose="020B0606030504020204" pitchFamily="34" charset="0"/>
              </a:rPr>
              <a:t>per la </a:t>
            </a:r>
            <a:r>
              <a:rPr lang="it-IT" b="1" i="0" dirty="0">
                <a:solidFill>
                  <a:srgbClr val="000000"/>
                </a:solidFill>
                <a:effectLst/>
                <a:latin typeface="Open Sans" panose="020B0606030504020204" pitchFamily="34" charset="0"/>
              </a:rPr>
              <a:t>vendita</a:t>
            </a:r>
          </a:p>
        </p:txBody>
      </p:sp>
    </p:spTree>
    <p:extLst>
      <p:ext uri="{BB962C8B-B14F-4D97-AF65-F5344CB8AC3E}">
        <p14:creationId xmlns:p14="http://schemas.microsoft.com/office/powerpoint/2010/main" val="3277269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635897E-63EA-B1E7-09CD-76C478889397}"/>
              </a:ext>
            </a:extLst>
          </p:cNvPr>
          <p:cNvSpPr>
            <a:spLocks noGrp="1"/>
          </p:cNvSpPr>
          <p:nvPr>
            <p:ph type="title"/>
          </p:nvPr>
        </p:nvSpPr>
        <p:spPr/>
        <p:txBody>
          <a:bodyPr anchor="ctr">
            <a:normAutofit/>
          </a:bodyPr>
          <a:lstStyle/>
          <a:p>
            <a:pPr algn="ctr"/>
            <a:r>
              <a:rPr lang="it-IT" sz="3600" dirty="0"/>
              <a:t>NOZIONI DI BASE </a:t>
            </a:r>
          </a:p>
        </p:txBody>
      </p:sp>
      <p:sp>
        <p:nvSpPr>
          <p:cNvPr id="4" name="Segnaposto testo 3">
            <a:extLst>
              <a:ext uri="{FF2B5EF4-FFF2-40B4-BE49-F238E27FC236}">
                <a16:creationId xmlns:a16="http://schemas.microsoft.com/office/drawing/2014/main" id="{CC313792-DA60-D3F8-4906-4AD508577D23}"/>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272523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ABC LCV - Windows Internet Explore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b="32443"/>
          <a:stretch/>
        </p:blipFill>
        <p:spPr>
          <a:xfrm>
            <a:off x="1042649" y="1123263"/>
            <a:ext cx="7058701" cy="3610101"/>
          </a:xfrm>
          <a:prstGeom prst="rect">
            <a:avLst/>
          </a:prstGeom>
        </p:spPr>
      </p:pic>
      <p:sp>
        <p:nvSpPr>
          <p:cNvPr id="2" name="Titolo 1">
            <a:extLst>
              <a:ext uri="{FF2B5EF4-FFF2-40B4-BE49-F238E27FC236}">
                <a16:creationId xmlns:a16="http://schemas.microsoft.com/office/drawing/2014/main" id="{9B9D671D-8D57-D702-FA83-92886205514E}"/>
              </a:ext>
            </a:extLst>
          </p:cNvPr>
          <p:cNvSpPr>
            <a:spLocks noGrp="1"/>
          </p:cNvSpPr>
          <p:nvPr>
            <p:ph type="title"/>
          </p:nvPr>
        </p:nvSpPr>
        <p:spPr>
          <a:xfrm>
            <a:off x="304800" y="141841"/>
            <a:ext cx="7848600" cy="738664"/>
          </a:xfrm>
        </p:spPr>
        <p:txBody>
          <a:bodyPr/>
          <a:lstStyle/>
          <a:p>
            <a:r>
              <a:rPr lang="it-IT" dirty="0"/>
              <a:t>TERMINOLOGIA E NOZIONI DI BASE</a:t>
            </a:r>
            <a:br>
              <a:rPr lang="it-IT" dirty="0"/>
            </a:br>
            <a:endParaRPr lang="it-IT" dirty="0"/>
          </a:p>
        </p:txBody>
      </p:sp>
    </p:spTree>
    <p:extLst>
      <p:ext uri="{BB962C8B-B14F-4D97-AF65-F5344CB8AC3E}">
        <p14:creationId xmlns:p14="http://schemas.microsoft.com/office/powerpoint/2010/main" val="1471008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8B56A-7692-1A90-B672-C33E8A9D46F6}"/>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85B9437A-C5FA-4FBF-8C0D-C1865503D5D9}"/>
              </a:ext>
            </a:extLst>
          </p:cNvPr>
          <p:cNvPicPr>
            <a:picLocks noChangeAspect="1"/>
          </p:cNvPicPr>
          <p:nvPr/>
        </p:nvPicPr>
        <p:blipFill>
          <a:blip r:embed="rId3"/>
          <a:stretch>
            <a:fillRect/>
          </a:stretch>
        </p:blipFill>
        <p:spPr>
          <a:xfrm>
            <a:off x="3730219" y="2202340"/>
            <a:ext cx="1571454" cy="1571454"/>
          </a:xfrm>
          <a:prstGeom prst="rect">
            <a:avLst/>
          </a:prstGeom>
        </p:spPr>
      </p:pic>
      <p:sp>
        <p:nvSpPr>
          <p:cNvPr id="4" name="Titolo 2">
            <a:extLst>
              <a:ext uri="{FF2B5EF4-FFF2-40B4-BE49-F238E27FC236}">
                <a16:creationId xmlns:a16="http://schemas.microsoft.com/office/drawing/2014/main" id="{886A983B-2086-2D21-5D75-D0C7D425731A}"/>
              </a:ext>
            </a:extLst>
          </p:cNvPr>
          <p:cNvSpPr txBox="1">
            <a:spLocks/>
          </p:cNvSpPr>
          <p:nvPr/>
        </p:nvSpPr>
        <p:spPr>
          <a:xfrm>
            <a:off x="251012" y="128394"/>
            <a:ext cx="7848600" cy="3847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800" b="1" dirty="0">
                <a:latin typeface="Encode Sans" pitchFamily="2" charset="0"/>
              </a:rPr>
              <a:t>IL LINGUAGGIO DEGLI LCV</a:t>
            </a:r>
          </a:p>
        </p:txBody>
      </p:sp>
      <p:sp>
        <p:nvSpPr>
          <p:cNvPr id="9" name="Titolo 2">
            <a:extLst>
              <a:ext uri="{FF2B5EF4-FFF2-40B4-BE49-F238E27FC236}">
                <a16:creationId xmlns:a16="http://schemas.microsoft.com/office/drawing/2014/main" id="{FEEAD3D7-658B-0217-B352-42B9CDFE45DC}"/>
              </a:ext>
            </a:extLst>
          </p:cNvPr>
          <p:cNvSpPr txBox="1">
            <a:spLocks/>
          </p:cNvSpPr>
          <p:nvPr/>
        </p:nvSpPr>
        <p:spPr>
          <a:xfrm>
            <a:off x="304800" y="235970"/>
            <a:ext cx="7848600" cy="3585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dirty="0"/>
          </a:p>
        </p:txBody>
      </p:sp>
      <p:sp>
        <p:nvSpPr>
          <p:cNvPr id="5" name="Fumetto: ovale 4">
            <a:extLst>
              <a:ext uri="{FF2B5EF4-FFF2-40B4-BE49-F238E27FC236}">
                <a16:creationId xmlns:a16="http://schemas.microsoft.com/office/drawing/2014/main" id="{D334B343-432C-A9E6-281D-F2607D4B8090}"/>
              </a:ext>
            </a:extLst>
          </p:cNvPr>
          <p:cNvSpPr/>
          <p:nvPr/>
        </p:nvSpPr>
        <p:spPr>
          <a:xfrm>
            <a:off x="480290" y="1115556"/>
            <a:ext cx="2743200" cy="1136447"/>
          </a:xfrm>
          <a:prstGeom prst="wedgeEllipseCallout">
            <a:avLst>
              <a:gd name="adj1" fmla="val 63342"/>
              <a:gd name="adj2" fmla="val 75503"/>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Massa in ordine di marcia ?</a:t>
            </a:r>
          </a:p>
        </p:txBody>
      </p:sp>
      <p:sp>
        <p:nvSpPr>
          <p:cNvPr id="10" name="Fumetto: ovale 9">
            <a:extLst>
              <a:ext uri="{FF2B5EF4-FFF2-40B4-BE49-F238E27FC236}">
                <a16:creationId xmlns:a16="http://schemas.microsoft.com/office/drawing/2014/main" id="{DF78DB58-645A-C285-CADD-5BAE6FB73944}"/>
              </a:ext>
            </a:extLst>
          </p:cNvPr>
          <p:cNvSpPr/>
          <p:nvPr/>
        </p:nvSpPr>
        <p:spPr>
          <a:xfrm>
            <a:off x="251012" y="2569150"/>
            <a:ext cx="3191165" cy="1314829"/>
          </a:xfrm>
          <a:prstGeom prst="wedgeEllipseCallout">
            <a:avLst>
              <a:gd name="adj1" fmla="val 67734"/>
              <a:gd name="adj2" fmla="val 7426"/>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Massa massima tecnicamente ammissibile a pieno carico ?</a:t>
            </a:r>
            <a:endParaRPr lang="it-IT" dirty="0"/>
          </a:p>
        </p:txBody>
      </p:sp>
      <p:sp>
        <p:nvSpPr>
          <p:cNvPr id="11" name="Fumetto: ovale 10">
            <a:extLst>
              <a:ext uri="{FF2B5EF4-FFF2-40B4-BE49-F238E27FC236}">
                <a16:creationId xmlns:a16="http://schemas.microsoft.com/office/drawing/2014/main" id="{3857FC86-BD7B-3AF5-E91A-BE0A1197A2B3}"/>
              </a:ext>
            </a:extLst>
          </p:cNvPr>
          <p:cNvSpPr/>
          <p:nvPr/>
        </p:nvSpPr>
        <p:spPr>
          <a:xfrm>
            <a:off x="6211458" y="2569150"/>
            <a:ext cx="2202869" cy="746606"/>
          </a:xfrm>
          <a:prstGeom prst="wedgeEllipseCallout">
            <a:avLst>
              <a:gd name="adj1" fmla="val -94232"/>
              <a:gd name="adj2" fmla="val 29098"/>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Portata utile ?</a:t>
            </a:r>
          </a:p>
        </p:txBody>
      </p:sp>
      <p:sp>
        <p:nvSpPr>
          <p:cNvPr id="14" name="Fumetto: ovale 13">
            <a:extLst>
              <a:ext uri="{FF2B5EF4-FFF2-40B4-BE49-F238E27FC236}">
                <a16:creationId xmlns:a16="http://schemas.microsoft.com/office/drawing/2014/main" id="{13D5FF1E-C2D2-71FF-638A-450AB0615BD9}"/>
              </a:ext>
            </a:extLst>
          </p:cNvPr>
          <p:cNvSpPr/>
          <p:nvPr/>
        </p:nvSpPr>
        <p:spPr>
          <a:xfrm>
            <a:off x="6128325" y="3773794"/>
            <a:ext cx="2743200" cy="1136447"/>
          </a:xfrm>
          <a:prstGeom prst="wedgeEllipseCallout">
            <a:avLst>
              <a:gd name="adj1" fmla="val -79082"/>
              <a:gd name="adj2" fmla="val -75666"/>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Massa massima ammissibile sull’asse ?</a:t>
            </a:r>
            <a:endParaRPr lang="it-IT" dirty="0"/>
          </a:p>
        </p:txBody>
      </p:sp>
      <p:sp>
        <p:nvSpPr>
          <p:cNvPr id="15" name="Fumetto: ovale 14">
            <a:extLst>
              <a:ext uri="{FF2B5EF4-FFF2-40B4-BE49-F238E27FC236}">
                <a16:creationId xmlns:a16="http://schemas.microsoft.com/office/drawing/2014/main" id="{C784B87C-9205-D8BE-106B-A4DDF6314433}"/>
              </a:ext>
            </a:extLst>
          </p:cNvPr>
          <p:cNvSpPr/>
          <p:nvPr/>
        </p:nvSpPr>
        <p:spPr>
          <a:xfrm>
            <a:off x="3532161" y="4342017"/>
            <a:ext cx="2397584" cy="746606"/>
          </a:xfrm>
          <a:prstGeom prst="wedgeEllipseCallout">
            <a:avLst>
              <a:gd name="adj1" fmla="val -5855"/>
              <a:gd name="adj2" fmla="val -115644"/>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Versione cabina con pianale ?</a:t>
            </a:r>
          </a:p>
        </p:txBody>
      </p:sp>
      <p:sp>
        <p:nvSpPr>
          <p:cNvPr id="16" name="Fumetto: ovale 15">
            <a:extLst>
              <a:ext uri="{FF2B5EF4-FFF2-40B4-BE49-F238E27FC236}">
                <a16:creationId xmlns:a16="http://schemas.microsoft.com/office/drawing/2014/main" id="{3696FC45-ECC8-66A3-7921-D2694906B7BC}"/>
              </a:ext>
            </a:extLst>
          </p:cNvPr>
          <p:cNvSpPr/>
          <p:nvPr/>
        </p:nvSpPr>
        <p:spPr>
          <a:xfrm>
            <a:off x="480291" y="4141246"/>
            <a:ext cx="2077708" cy="881893"/>
          </a:xfrm>
          <a:prstGeom prst="wedgeEllipseCallout">
            <a:avLst>
              <a:gd name="adj1" fmla="val 95195"/>
              <a:gd name="adj2" fmla="val -86222"/>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PLS di serie ?</a:t>
            </a:r>
          </a:p>
        </p:txBody>
      </p:sp>
      <p:sp>
        <p:nvSpPr>
          <p:cNvPr id="17" name="Fumetto: ovale 16">
            <a:extLst>
              <a:ext uri="{FF2B5EF4-FFF2-40B4-BE49-F238E27FC236}">
                <a16:creationId xmlns:a16="http://schemas.microsoft.com/office/drawing/2014/main" id="{14DB9FE3-5CA0-ABD4-6860-A0E5EBCDAB65}"/>
              </a:ext>
            </a:extLst>
          </p:cNvPr>
          <p:cNvSpPr/>
          <p:nvPr/>
        </p:nvSpPr>
        <p:spPr>
          <a:xfrm>
            <a:off x="6049816" y="1044370"/>
            <a:ext cx="2743200" cy="1136447"/>
          </a:xfrm>
          <a:prstGeom prst="wedgeEllipseCallout">
            <a:avLst>
              <a:gd name="adj1" fmla="val -65277"/>
              <a:gd name="adj2" fmla="val 75504"/>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Telaio scatolato ?</a:t>
            </a:r>
          </a:p>
        </p:txBody>
      </p:sp>
      <p:sp>
        <p:nvSpPr>
          <p:cNvPr id="18" name="Fumetto: ovale 17">
            <a:extLst>
              <a:ext uri="{FF2B5EF4-FFF2-40B4-BE49-F238E27FC236}">
                <a16:creationId xmlns:a16="http://schemas.microsoft.com/office/drawing/2014/main" id="{58094776-9241-1FBE-B3CE-40323590C51A}"/>
              </a:ext>
            </a:extLst>
          </p:cNvPr>
          <p:cNvSpPr/>
          <p:nvPr/>
        </p:nvSpPr>
        <p:spPr>
          <a:xfrm>
            <a:off x="3558546" y="957743"/>
            <a:ext cx="1962251" cy="881893"/>
          </a:xfrm>
          <a:prstGeom prst="wedgeEllipseCallout">
            <a:avLst>
              <a:gd name="adj1" fmla="val -122"/>
              <a:gd name="adj2" fmla="val 81352"/>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PTT, MTT ?</a:t>
            </a:r>
          </a:p>
        </p:txBody>
      </p:sp>
    </p:spTree>
    <p:custDataLst>
      <p:tags r:id="rId1"/>
    </p:custDataLst>
    <p:extLst>
      <p:ext uri="{BB962C8B-B14F-4D97-AF65-F5344CB8AC3E}">
        <p14:creationId xmlns:p14="http://schemas.microsoft.com/office/powerpoint/2010/main" val="215464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36F2A-1296-A599-BFBB-7144EB0EC138}"/>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7E7BBCD1-360A-8CFD-2CD8-C21FB14E0F89}"/>
              </a:ext>
            </a:extLst>
          </p:cNvPr>
          <p:cNvPicPr>
            <a:picLocks noChangeAspect="1"/>
          </p:cNvPicPr>
          <p:nvPr/>
        </p:nvPicPr>
        <p:blipFill>
          <a:blip r:embed="rId4"/>
          <a:stretch>
            <a:fillRect/>
          </a:stretch>
        </p:blipFill>
        <p:spPr>
          <a:xfrm>
            <a:off x="4914019" y="1230544"/>
            <a:ext cx="4359018" cy="3462828"/>
          </a:xfrm>
          <a:prstGeom prst="rect">
            <a:avLst/>
          </a:prstGeom>
        </p:spPr>
      </p:pic>
      <p:sp>
        <p:nvSpPr>
          <p:cNvPr id="4" name="Titolo 2">
            <a:extLst>
              <a:ext uri="{FF2B5EF4-FFF2-40B4-BE49-F238E27FC236}">
                <a16:creationId xmlns:a16="http://schemas.microsoft.com/office/drawing/2014/main" id="{37A5D701-82B7-FFF7-3F2C-8DF74ECCA906}"/>
              </a:ext>
            </a:extLst>
          </p:cNvPr>
          <p:cNvSpPr txBox="1">
            <a:spLocks/>
          </p:cNvSpPr>
          <p:nvPr/>
        </p:nvSpPr>
        <p:spPr>
          <a:xfrm>
            <a:off x="251012" y="128394"/>
            <a:ext cx="7848600" cy="3847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800" b="1" dirty="0"/>
          </a:p>
        </p:txBody>
      </p:sp>
      <p:sp>
        <p:nvSpPr>
          <p:cNvPr id="9" name="Titolo 2">
            <a:extLst>
              <a:ext uri="{FF2B5EF4-FFF2-40B4-BE49-F238E27FC236}">
                <a16:creationId xmlns:a16="http://schemas.microsoft.com/office/drawing/2014/main" id="{5D117A72-6188-F24A-E14B-327E1130CB5C}"/>
              </a:ext>
            </a:extLst>
          </p:cNvPr>
          <p:cNvSpPr txBox="1">
            <a:spLocks/>
          </p:cNvSpPr>
          <p:nvPr/>
        </p:nvSpPr>
        <p:spPr>
          <a:xfrm>
            <a:off x="304800" y="235970"/>
            <a:ext cx="7848600" cy="3585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dirty="0"/>
          </a:p>
        </p:txBody>
      </p:sp>
      <p:sp>
        <p:nvSpPr>
          <p:cNvPr id="10" name="Segnaposto contenuto 2">
            <a:extLst>
              <a:ext uri="{FF2B5EF4-FFF2-40B4-BE49-F238E27FC236}">
                <a16:creationId xmlns:a16="http://schemas.microsoft.com/office/drawing/2014/main" id="{95C31429-0239-3542-C122-A1A402BBA9B6}"/>
              </a:ext>
            </a:extLst>
          </p:cNvPr>
          <p:cNvSpPr txBox="1">
            <a:spLocks/>
          </p:cNvSpPr>
          <p:nvPr/>
        </p:nvSpPr>
        <p:spPr>
          <a:xfrm>
            <a:off x="536868" y="1105637"/>
            <a:ext cx="7505700" cy="2967079"/>
          </a:xfrm>
          <a:prstGeom prst="rect">
            <a:avLst/>
          </a:prstGeom>
        </p:spPr>
        <p:txBody>
          <a:bodyPr lIns="72000" rIns="72000"/>
          <a:lstStyle>
            <a:lvl1pPr marL="457200" indent="-45720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1pPr>
            <a:lvl2pPr marL="895350" indent="-51435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2pPr>
            <a:lvl3pPr marL="1104900" indent="-342900" algn="l" rtl="0" eaLnBrk="0" fontAlgn="base" hangingPunct="0">
              <a:spcBef>
                <a:spcPct val="20000"/>
              </a:spcBef>
              <a:spcAft>
                <a:spcPct val="0"/>
              </a:spcAft>
              <a:buFont typeface="Arial" pitchFamily="34" charset="0"/>
              <a:buChar char="•"/>
              <a:defRPr sz="1600">
                <a:solidFill>
                  <a:srgbClr val="162554"/>
                </a:solidFill>
                <a:latin typeface="Helvetica"/>
                <a:ea typeface="ヒラギノ角ゴ Pro W3" charset="-128"/>
                <a:cs typeface="Helvetica"/>
              </a:defRPr>
            </a:lvl3pPr>
            <a:lvl4pPr marL="1485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4pPr>
            <a:lvl5pPr marL="1866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5pPr>
            <a:lvl6pPr marL="22479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6pPr>
            <a:lvl7pPr marL="27051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7pPr>
            <a:lvl8pPr marL="31623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8pPr>
            <a:lvl9pPr marL="36195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9pPr>
          </a:lstStyle>
          <a:p>
            <a:pPr marL="0" indent="0">
              <a:buNone/>
            </a:pPr>
            <a:r>
              <a:rPr lang="it-IT" sz="1800" dirty="0">
                <a:solidFill>
                  <a:schemeClr val="tx1"/>
                </a:solidFill>
                <a:latin typeface="Encode Sans" pitchFamily="2" charset="0"/>
                <a:cs typeface="Chalkduster"/>
              </a:rPr>
              <a:t>è la massa del veicolo nelle condizioni operative ottenuta sommando:</a:t>
            </a:r>
          </a:p>
          <a:p>
            <a:pPr>
              <a:buFont typeface="Wingdings" panose="05000000000000000000" pitchFamily="2" charset="2"/>
              <a:buChar char="q"/>
            </a:pPr>
            <a:r>
              <a:rPr lang="it-IT" sz="1800" dirty="0">
                <a:latin typeface="Encode Sans" pitchFamily="2" charset="0"/>
              </a:rPr>
              <a:t> il peso del veicolo a vuoto (tara)</a:t>
            </a:r>
          </a:p>
          <a:p>
            <a:pPr>
              <a:buFont typeface="Wingdings" panose="05000000000000000000" pitchFamily="2" charset="2"/>
              <a:buChar char="q"/>
            </a:pPr>
            <a:r>
              <a:rPr lang="it-IT" sz="1800" dirty="0">
                <a:latin typeface="Encode Sans" pitchFamily="2" charset="0"/>
              </a:rPr>
              <a:t>il peso del conducente (peso standard di 75 kg)</a:t>
            </a:r>
          </a:p>
          <a:p>
            <a:pPr>
              <a:buFont typeface="Wingdings" panose="05000000000000000000" pitchFamily="2" charset="2"/>
              <a:buChar char="q"/>
            </a:pPr>
            <a:r>
              <a:rPr lang="it-IT" sz="1800" dirty="0">
                <a:solidFill>
                  <a:schemeClr val="tx1"/>
                </a:solidFill>
                <a:latin typeface="Encode Sans" pitchFamily="2" charset="0"/>
                <a:cs typeface="Chalkduster"/>
              </a:rPr>
              <a:t>il peso dei liquidi necessari al </a:t>
            </a:r>
          </a:p>
          <a:p>
            <a:pPr marL="442913" indent="0">
              <a:buNone/>
            </a:pPr>
            <a:r>
              <a:rPr lang="it-IT" sz="1800" dirty="0">
                <a:solidFill>
                  <a:schemeClr val="tx1"/>
                </a:solidFill>
                <a:latin typeface="Encode Sans" pitchFamily="2" charset="0"/>
                <a:cs typeface="Chalkduster"/>
              </a:rPr>
              <a:t>funzionamento del veicolo </a:t>
            </a:r>
          </a:p>
          <a:p>
            <a:pPr marL="0" indent="442913">
              <a:buNone/>
            </a:pPr>
            <a:r>
              <a:rPr lang="it-IT" sz="1800" dirty="0">
                <a:solidFill>
                  <a:schemeClr val="tx1"/>
                </a:solidFill>
                <a:latin typeface="Encode Sans" pitchFamily="2" charset="0"/>
                <a:cs typeface="Chalkduster"/>
              </a:rPr>
              <a:t>(almeno 90% di carburante, lubrificanti, </a:t>
            </a:r>
          </a:p>
          <a:p>
            <a:pPr marL="0" indent="442913">
              <a:buNone/>
            </a:pPr>
            <a:r>
              <a:rPr lang="it-IT" sz="1800" dirty="0">
                <a:solidFill>
                  <a:schemeClr val="tx1"/>
                </a:solidFill>
                <a:latin typeface="Encode Sans" pitchFamily="2" charset="0"/>
                <a:cs typeface="Chalkduster"/>
              </a:rPr>
              <a:t>olio freni, liquido refrigerante)</a:t>
            </a:r>
          </a:p>
          <a:p>
            <a:pPr>
              <a:buFont typeface="Wingdings" panose="05000000000000000000" pitchFamily="2" charset="2"/>
              <a:buChar char="q"/>
            </a:pPr>
            <a:r>
              <a:rPr lang="it-IT" sz="1800" dirty="0">
                <a:latin typeface="Encode Sans" pitchFamily="2" charset="0"/>
              </a:rPr>
              <a:t>Il peso della ruota di scorta e altri accessori </a:t>
            </a:r>
          </a:p>
          <a:p>
            <a:pPr marL="0" indent="0">
              <a:buNone/>
            </a:pPr>
            <a:r>
              <a:rPr lang="it-IT" sz="1800" dirty="0">
                <a:latin typeface="Encode Sans" pitchFamily="2" charset="0"/>
              </a:rPr>
              <a:t>        che fanno parte dell'equipaggiamento di serie</a:t>
            </a:r>
          </a:p>
          <a:p>
            <a:pPr marL="0" indent="0">
              <a:buNone/>
            </a:pPr>
            <a:r>
              <a:rPr lang="it-IT" sz="1800" dirty="0">
                <a:latin typeface="Encode Sans" pitchFamily="2" charset="0"/>
              </a:rPr>
              <a:t>        del veicolo</a:t>
            </a:r>
            <a:br>
              <a:rPr lang="it-IT" sz="1800" dirty="0">
                <a:latin typeface="Encode Sans" pitchFamily="2" charset="0"/>
              </a:rPr>
            </a:br>
            <a:endParaRPr lang="it-IT" sz="1800" dirty="0">
              <a:solidFill>
                <a:schemeClr val="tx1"/>
              </a:solidFill>
              <a:latin typeface="Encode Sans" pitchFamily="2" charset="0"/>
              <a:cs typeface="Chalkduster"/>
            </a:endParaRPr>
          </a:p>
        </p:txBody>
      </p:sp>
      <p:sp>
        <p:nvSpPr>
          <p:cNvPr id="3" name="Titolo 2">
            <a:extLst>
              <a:ext uri="{FF2B5EF4-FFF2-40B4-BE49-F238E27FC236}">
                <a16:creationId xmlns:a16="http://schemas.microsoft.com/office/drawing/2014/main" id="{FA06FDA4-4340-2DA2-E8D0-D5BB6CC95841}"/>
              </a:ext>
            </a:extLst>
          </p:cNvPr>
          <p:cNvSpPr>
            <a:spLocks noGrp="1"/>
          </p:cNvSpPr>
          <p:nvPr>
            <p:ph type="title"/>
          </p:nvPr>
        </p:nvSpPr>
        <p:spPr>
          <a:xfrm>
            <a:off x="304800" y="185335"/>
            <a:ext cx="7848600" cy="738664"/>
          </a:xfrm>
        </p:spPr>
        <p:txBody>
          <a:bodyPr/>
          <a:lstStyle/>
          <a:p>
            <a:r>
              <a:rPr lang="it-IT" dirty="0"/>
              <a:t>MASSA IN ORDINE DI MARCIA</a:t>
            </a:r>
            <a:br>
              <a:rPr lang="it-IT" dirty="0"/>
            </a:br>
            <a:endParaRPr lang="it-IT" dirty="0"/>
          </a:p>
        </p:txBody>
      </p:sp>
    </p:spTree>
    <p:custDataLst>
      <p:tags r:id="rId1"/>
    </p:custDataLst>
    <p:extLst>
      <p:ext uri="{BB962C8B-B14F-4D97-AF65-F5344CB8AC3E}">
        <p14:creationId xmlns:p14="http://schemas.microsoft.com/office/powerpoint/2010/main" val="3230858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170CE-4416-2620-37FD-85FDD4D70B64}"/>
            </a:ext>
          </a:extLst>
        </p:cNvPr>
        <p:cNvGrpSpPr/>
        <p:nvPr/>
      </p:nvGrpSpPr>
      <p:grpSpPr>
        <a:xfrm>
          <a:off x="0" y="0"/>
          <a:ext cx="0" cy="0"/>
          <a:chOff x="0" y="0"/>
          <a:chExt cx="0" cy="0"/>
        </a:xfrm>
      </p:grpSpPr>
      <p:sp>
        <p:nvSpPr>
          <p:cNvPr id="10" name="Segnaposto contenuto 2">
            <a:extLst>
              <a:ext uri="{FF2B5EF4-FFF2-40B4-BE49-F238E27FC236}">
                <a16:creationId xmlns:a16="http://schemas.microsoft.com/office/drawing/2014/main" id="{BBB2319B-0087-EFE3-07A3-1D1AEA922D33}"/>
              </a:ext>
            </a:extLst>
          </p:cNvPr>
          <p:cNvSpPr txBox="1">
            <a:spLocks/>
          </p:cNvSpPr>
          <p:nvPr/>
        </p:nvSpPr>
        <p:spPr>
          <a:xfrm>
            <a:off x="536868" y="810085"/>
            <a:ext cx="8043714" cy="2967079"/>
          </a:xfrm>
          <a:prstGeom prst="rect">
            <a:avLst/>
          </a:prstGeom>
        </p:spPr>
        <p:txBody>
          <a:bodyPr lIns="72000" rIns="72000"/>
          <a:lstStyle>
            <a:lvl1pPr marL="457200" indent="-45720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1pPr>
            <a:lvl2pPr marL="895350" indent="-51435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2pPr>
            <a:lvl3pPr marL="1104900" indent="-342900" algn="l" rtl="0" eaLnBrk="0" fontAlgn="base" hangingPunct="0">
              <a:spcBef>
                <a:spcPct val="20000"/>
              </a:spcBef>
              <a:spcAft>
                <a:spcPct val="0"/>
              </a:spcAft>
              <a:buFont typeface="Arial" pitchFamily="34" charset="0"/>
              <a:buChar char="•"/>
              <a:defRPr sz="1600">
                <a:solidFill>
                  <a:srgbClr val="162554"/>
                </a:solidFill>
                <a:latin typeface="Helvetica"/>
                <a:ea typeface="ヒラギノ角ゴ Pro W3" charset="-128"/>
                <a:cs typeface="Helvetica"/>
              </a:defRPr>
            </a:lvl3pPr>
            <a:lvl4pPr marL="1485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4pPr>
            <a:lvl5pPr marL="1866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5pPr>
            <a:lvl6pPr marL="22479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6pPr>
            <a:lvl7pPr marL="27051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7pPr>
            <a:lvl8pPr marL="31623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8pPr>
            <a:lvl9pPr marL="36195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9pPr>
          </a:lstStyle>
          <a:p>
            <a:pPr marL="0" indent="0">
              <a:buNone/>
            </a:pPr>
            <a:br>
              <a:rPr lang="it-IT" sz="1800" dirty="0">
                <a:latin typeface="Encode Sans" pitchFamily="2" charset="0"/>
              </a:rPr>
            </a:br>
            <a:r>
              <a:rPr lang="it-IT" sz="1800" dirty="0">
                <a:latin typeface="Encode Sans" pitchFamily="2" charset="0"/>
              </a:rPr>
              <a:t>La somma della </a:t>
            </a:r>
            <a:r>
              <a:rPr lang="it-IT" sz="1800" b="1" dirty="0">
                <a:latin typeface="Encode Sans" pitchFamily="2" charset="0"/>
              </a:rPr>
              <a:t>massa in ordine di marcia </a:t>
            </a:r>
            <a:r>
              <a:rPr lang="it-IT" sz="1800" dirty="0">
                <a:latin typeface="Encode Sans" pitchFamily="2" charset="0"/>
              </a:rPr>
              <a:t>e della </a:t>
            </a:r>
            <a:r>
              <a:rPr lang="it-IT" sz="1800" b="1" dirty="0">
                <a:latin typeface="Encode Sans" pitchFamily="2" charset="0"/>
              </a:rPr>
              <a:t>massa della dotazione opzionale montata in fabbrica</a:t>
            </a:r>
            <a:r>
              <a:rPr lang="it-IT" sz="1800" dirty="0">
                <a:latin typeface="Encode Sans" pitchFamily="2" charset="0"/>
              </a:rPr>
              <a:t>, rappresenta la </a:t>
            </a:r>
            <a:r>
              <a:rPr lang="it-IT" sz="1800" b="1" dirty="0">
                <a:latin typeface="Encode Sans" pitchFamily="2" charset="0"/>
              </a:rPr>
              <a:t>massa effettiva del veicolo</a:t>
            </a:r>
            <a:r>
              <a:rPr lang="it-IT" sz="1800" dirty="0">
                <a:latin typeface="Encode Sans" pitchFamily="2" charset="0"/>
              </a:rPr>
              <a:t>. </a:t>
            </a:r>
          </a:p>
          <a:p>
            <a:pPr marL="0" indent="0">
              <a:buNone/>
            </a:pPr>
            <a:endParaRPr lang="it-IT" sz="1800" dirty="0">
              <a:solidFill>
                <a:schemeClr val="tx1"/>
              </a:solidFill>
              <a:latin typeface="Encode Sans" pitchFamily="2" charset="0"/>
              <a:cs typeface="Chalkduster"/>
            </a:endParaRPr>
          </a:p>
          <a:p>
            <a:pPr marL="360363" indent="-360363">
              <a:buNone/>
            </a:pPr>
            <a:endParaRPr lang="it-IT" sz="1800" dirty="0">
              <a:solidFill>
                <a:schemeClr val="tx1"/>
              </a:solidFill>
              <a:latin typeface="Encode Sans" pitchFamily="2" charset="0"/>
              <a:cs typeface="Chalkduster"/>
            </a:endParaRPr>
          </a:p>
          <a:p>
            <a:pPr marL="360363" indent="-360363">
              <a:buNone/>
            </a:pPr>
            <a:endParaRPr lang="it-IT" sz="1800" dirty="0">
              <a:solidFill>
                <a:schemeClr val="tx1"/>
              </a:solidFill>
              <a:latin typeface="Encode Sans" pitchFamily="2" charset="0"/>
              <a:cs typeface="Chalkduster"/>
            </a:endParaRPr>
          </a:p>
          <a:p>
            <a:pPr marL="360363" indent="-360363">
              <a:buNone/>
            </a:pPr>
            <a:endParaRPr lang="it-IT" sz="1800" dirty="0">
              <a:solidFill>
                <a:schemeClr val="tx1"/>
              </a:solidFill>
              <a:latin typeface="Encode Sans" pitchFamily="2" charset="0"/>
              <a:cs typeface="Chalkduster"/>
            </a:endParaRPr>
          </a:p>
          <a:p>
            <a:pPr marL="360363" indent="-360363">
              <a:buNone/>
            </a:pPr>
            <a:endParaRPr lang="it-IT" sz="1400" dirty="0">
              <a:solidFill>
                <a:schemeClr val="tx1"/>
              </a:solidFill>
              <a:latin typeface="Encode Sans" pitchFamily="2" charset="0"/>
              <a:cs typeface="Chalkduster"/>
            </a:endParaRPr>
          </a:p>
          <a:p>
            <a:pPr marL="360363" indent="-360363">
              <a:buNone/>
            </a:pPr>
            <a:endParaRPr lang="it-IT" sz="1400" dirty="0">
              <a:solidFill>
                <a:schemeClr val="tx1"/>
              </a:solidFill>
              <a:latin typeface="Encode Sans" pitchFamily="2" charset="0"/>
              <a:cs typeface="Chalkduster"/>
            </a:endParaRPr>
          </a:p>
          <a:p>
            <a:pPr marL="360363" indent="-360363">
              <a:buNone/>
            </a:pPr>
            <a:endParaRPr lang="it-IT" sz="1400" dirty="0">
              <a:solidFill>
                <a:schemeClr val="tx1"/>
              </a:solidFill>
              <a:latin typeface="Encode Sans" pitchFamily="2" charset="0"/>
              <a:cs typeface="Chalkduster"/>
            </a:endParaRPr>
          </a:p>
          <a:p>
            <a:pPr marL="360363" indent="-360363">
              <a:buNone/>
            </a:pPr>
            <a:endParaRPr lang="it-IT" sz="1400" dirty="0">
              <a:solidFill>
                <a:schemeClr val="tx1"/>
              </a:solidFill>
              <a:latin typeface="Encode Sans" pitchFamily="2" charset="0"/>
              <a:cs typeface="Chalkduster"/>
            </a:endParaRPr>
          </a:p>
          <a:p>
            <a:pPr marL="360363" indent="-360363">
              <a:buNone/>
            </a:pPr>
            <a:endParaRPr lang="it-IT" sz="1400" dirty="0">
              <a:solidFill>
                <a:schemeClr val="tx1"/>
              </a:solidFill>
              <a:latin typeface="Encode Sans" pitchFamily="2" charset="0"/>
              <a:cs typeface="Chalkduster"/>
            </a:endParaRPr>
          </a:p>
          <a:p>
            <a:pPr marL="360363" indent="-360363">
              <a:buNone/>
            </a:pPr>
            <a:r>
              <a:rPr lang="it-IT" sz="1400" dirty="0">
                <a:solidFill>
                  <a:schemeClr val="tx1"/>
                </a:solidFill>
                <a:latin typeface="Encode Sans" pitchFamily="2" charset="0"/>
                <a:cs typeface="Chalkduster"/>
              </a:rPr>
              <a:t>N.B: </a:t>
            </a:r>
            <a:r>
              <a:rPr lang="it-IT" sz="1400" dirty="0">
                <a:latin typeface="Encode Sans" pitchFamily="2" charset="0"/>
              </a:rPr>
              <a:t>Non fanno parte della dotazione opzionale gli accessori installati dopo la consegna del veicolo da parte del concessionario.</a:t>
            </a:r>
            <a:endParaRPr lang="it-IT" sz="1400" dirty="0">
              <a:solidFill>
                <a:schemeClr val="tx1"/>
              </a:solidFill>
              <a:latin typeface="Encode Sans" pitchFamily="2" charset="0"/>
              <a:cs typeface="Chalkduster"/>
            </a:endParaRPr>
          </a:p>
        </p:txBody>
      </p:sp>
      <p:sp>
        <p:nvSpPr>
          <p:cNvPr id="4" name="Titolo 2">
            <a:extLst>
              <a:ext uri="{FF2B5EF4-FFF2-40B4-BE49-F238E27FC236}">
                <a16:creationId xmlns:a16="http://schemas.microsoft.com/office/drawing/2014/main" id="{FFDF2C3E-E8CB-D22B-F18C-EA762FC3B61D}"/>
              </a:ext>
            </a:extLst>
          </p:cNvPr>
          <p:cNvSpPr txBox="1">
            <a:spLocks/>
          </p:cNvSpPr>
          <p:nvPr/>
        </p:nvSpPr>
        <p:spPr>
          <a:xfrm>
            <a:off x="251012" y="128394"/>
            <a:ext cx="7848600" cy="38472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2800" b="1" dirty="0"/>
          </a:p>
        </p:txBody>
      </p:sp>
      <p:sp>
        <p:nvSpPr>
          <p:cNvPr id="9" name="Titolo 2">
            <a:extLst>
              <a:ext uri="{FF2B5EF4-FFF2-40B4-BE49-F238E27FC236}">
                <a16:creationId xmlns:a16="http://schemas.microsoft.com/office/drawing/2014/main" id="{24F59693-C237-1FAD-A992-BE0577D539FF}"/>
              </a:ext>
            </a:extLst>
          </p:cNvPr>
          <p:cNvSpPr txBox="1">
            <a:spLocks/>
          </p:cNvSpPr>
          <p:nvPr/>
        </p:nvSpPr>
        <p:spPr>
          <a:xfrm>
            <a:off x="304800" y="235970"/>
            <a:ext cx="7848600" cy="3585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dirty="0"/>
          </a:p>
        </p:txBody>
      </p:sp>
      <p:sp>
        <p:nvSpPr>
          <p:cNvPr id="3" name="Titolo 2">
            <a:extLst>
              <a:ext uri="{FF2B5EF4-FFF2-40B4-BE49-F238E27FC236}">
                <a16:creationId xmlns:a16="http://schemas.microsoft.com/office/drawing/2014/main" id="{3AF7B280-4F78-3520-D364-FB1019F727D2}"/>
              </a:ext>
            </a:extLst>
          </p:cNvPr>
          <p:cNvSpPr>
            <a:spLocks noGrp="1"/>
          </p:cNvSpPr>
          <p:nvPr>
            <p:ph type="title"/>
          </p:nvPr>
        </p:nvSpPr>
        <p:spPr>
          <a:xfrm>
            <a:off x="304800" y="185335"/>
            <a:ext cx="7848600" cy="738664"/>
          </a:xfrm>
        </p:spPr>
        <p:txBody>
          <a:bodyPr/>
          <a:lstStyle/>
          <a:p>
            <a:r>
              <a:rPr lang="it-IT" dirty="0"/>
              <a:t>MASSA EFFETTIVA DEL VEICOLO</a:t>
            </a:r>
            <a:br>
              <a:rPr lang="it-IT" dirty="0"/>
            </a:br>
            <a:endParaRPr lang="it-IT" dirty="0"/>
          </a:p>
        </p:txBody>
      </p:sp>
      <p:pic>
        <p:nvPicPr>
          <p:cNvPr id="2" name="Picture 2" descr="C:\Users\Daniel\Documents\Materiale x corsi\Foto allestimenti vari\11112008047.jpg">
            <a:extLst>
              <a:ext uri="{FF2B5EF4-FFF2-40B4-BE49-F238E27FC236}">
                <a16:creationId xmlns:a16="http://schemas.microsoft.com/office/drawing/2014/main" id="{B6306D1E-8E1D-C714-4830-2600C40C72B2}"/>
              </a:ext>
            </a:extLst>
          </p:cNvPr>
          <p:cNvPicPr>
            <a:picLocks noChangeAspect="1" noChangeArrowheads="1"/>
          </p:cNvPicPr>
          <p:nvPr/>
        </p:nvPicPr>
        <p:blipFill>
          <a:blip r:embed="rId4" cstate="print"/>
          <a:srcRect t="11597" b="13886"/>
          <a:stretch>
            <a:fillRect/>
          </a:stretch>
        </p:blipFill>
        <p:spPr>
          <a:xfrm>
            <a:off x="1675586" y="1793062"/>
            <a:ext cx="4251837" cy="2376264"/>
          </a:xfrm>
          <a:prstGeom prst="rect">
            <a:avLst/>
          </a:prstGeom>
          <a:ln>
            <a:noFill/>
          </a:ln>
          <a:effectLst>
            <a:outerShdw blurRad="292100" dist="139700" dir="2700000" algn="tl" rotWithShape="0">
              <a:srgbClr val="333333">
                <a:alpha val="65000"/>
              </a:srgbClr>
            </a:outerShdw>
          </a:effectLst>
        </p:spPr>
      </p:pic>
      <p:pic>
        <p:nvPicPr>
          <p:cNvPr id="5" name="Picture 5" descr="C:\Users\Daniel\Documents\Materiale x corsi\Foto allestimenti vari\11112008046.jpg">
            <a:extLst>
              <a:ext uri="{FF2B5EF4-FFF2-40B4-BE49-F238E27FC236}">
                <a16:creationId xmlns:a16="http://schemas.microsoft.com/office/drawing/2014/main" id="{F2D4DDCA-2620-65BD-D76F-2D5C3B0F3E1E}"/>
              </a:ext>
            </a:extLst>
          </p:cNvPr>
          <p:cNvPicPr>
            <a:picLocks noChangeAspect="1" noChangeArrowheads="1"/>
          </p:cNvPicPr>
          <p:nvPr/>
        </p:nvPicPr>
        <p:blipFill>
          <a:blip r:embed="rId5" cstate="print"/>
          <a:srcRect/>
          <a:stretch>
            <a:fillRect/>
          </a:stretch>
        </p:blipFill>
        <p:spPr bwMode="auto">
          <a:xfrm>
            <a:off x="5282024" y="1793062"/>
            <a:ext cx="2115145" cy="158659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370418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CF7F2A-79AE-7638-8D7B-E8717D112407}"/>
              </a:ext>
            </a:extLst>
          </p:cNvPr>
          <p:cNvSpPr>
            <a:spLocks noGrp="1"/>
          </p:cNvSpPr>
          <p:nvPr>
            <p:ph type="title"/>
          </p:nvPr>
        </p:nvSpPr>
        <p:spPr/>
        <p:txBody>
          <a:bodyPr/>
          <a:lstStyle/>
          <a:p>
            <a:r>
              <a:rPr lang="it-IT" dirty="0"/>
              <a:t>MASSA COMPLESSIVA A PIENO CARICO</a:t>
            </a:r>
          </a:p>
        </p:txBody>
      </p:sp>
      <p:sp>
        <p:nvSpPr>
          <p:cNvPr id="4" name="CasellaDiTesto 3">
            <a:extLst>
              <a:ext uri="{FF2B5EF4-FFF2-40B4-BE49-F238E27FC236}">
                <a16:creationId xmlns:a16="http://schemas.microsoft.com/office/drawing/2014/main" id="{4DD99427-BD35-0609-DBE1-B6AF0C77B6CC}"/>
              </a:ext>
            </a:extLst>
          </p:cNvPr>
          <p:cNvSpPr txBox="1"/>
          <p:nvPr/>
        </p:nvSpPr>
        <p:spPr>
          <a:xfrm>
            <a:off x="544945" y="1001922"/>
            <a:ext cx="7608455" cy="4001095"/>
          </a:xfrm>
          <a:prstGeom prst="rect">
            <a:avLst/>
          </a:prstGeom>
          <a:noFill/>
        </p:spPr>
        <p:txBody>
          <a:bodyPr wrap="square">
            <a:spAutoFit/>
          </a:bodyPr>
          <a:lstStyle/>
          <a:p>
            <a:r>
              <a:rPr lang="it-IT" dirty="0">
                <a:latin typeface="Encode Sans" pitchFamily="2" charset="0"/>
              </a:rPr>
              <a:t>Stabilita in sede di omologazione dal costruttore in funzione delle caratteristiche costruttive del mezzo, indica la </a:t>
            </a:r>
            <a:r>
              <a:rPr lang="it-IT" b="1" dirty="0">
                <a:latin typeface="Encode Sans" pitchFamily="2" charset="0"/>
              </a:rPr>
              <a:t>massa massima autorizzata del veicolo in ordine di marcia con il suo carico</a:t>
            </a:r>
            <a:r>
              <a:rPr lang="it-IT" dirty="0">
                <a:latin typeface="Encode Sans" pitchFamily="2" charset="0"/>
              </a:rPr>
              <a:t>.</a:t>
            </a: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r>
              <a:rPr lang="it-IT" sz="1400" dirty="0">
                <a:latin typeface="Encode Sans" pitchFamily="2" charset="0"/>
              </a:rPr>
              <a:t>N.B: Il termine Massa Complessiva a Pieno Carico è sinonimo di: </a:t>
            </a:r>
          </a:p>
          <a:p>
            <a:pPr marL="285750" indent="-285750">
              <a:buFont typeface="Wingdings" panose="05000000000000000000" pitchFamily="2" charset="2"/>
              <a:buChar char="q"/>
            </a:pPr>
            <a:r>
              <a:rPr lang="it-IT" sz="1400" dirty="0">
                <a:latin typeface="Encode Sans" pitchFamily="2" charset="0"/>
              </a:rPr>
              <a:t>Peso Totale a Terra (P.T.T.)</a:t>
            </a:r>
          </a:p>
          <a:p>
            <a:pPr marL="285750" indent="-285750">
              <a:buFont typeface="Wingdings" panose="05000000000000000000" pitchFamily="2" charset="2"/>
              <a:buChar char="q"/>
            </a:pPr>
            <a:r>
              <a:rPr lang="it-IT" sz="1400" dirty="0">
                <a:latin typeface="Encode Sans" pitchFamily="2" charset="0"/>
              </a:rPr>
              <a:t>Peso totale a pieno carico </a:t>
            </a:r>
          </a:p>
          <a:p>
            <a:pPr marL="285750" indent="-285750">
              <a:buFont typeface="Wingdings" panose="05000000000000000000" pitchFamily="2" charset="2"/>
              <a:buChar char="q"/>
            </a:pPr>
            <a:r>
              <a:rPr lang="it-IT" sz="1400" dirty="0">
                <a:latin typeface="Encode Sans" pitchFamily="2" charset="0"/>
              </a:rPr>
              <a:t>Massa Totale a Terra (M.T.T.)</a:t>
            </a:r>
          </a:p>
        </p:txBody>
      </p:sp>
      <p:pic>
        <p:nvPicPr>
          <p:cNvPr id="5" name="Immagine 4">
            <a:extLst>
              <a:ext uri="{FF2B5EF4-FFF2-40B4-BE49-F238E27FC236}">
                <a16:creationId xmlns:a16="http://schemas.microsoft.com/office/drawing/2014/main" id="{1806160E-E945-04E3-BD15-8FB53F039F93}"/>
              </a:ext>
            </a:extLst>
          </p:cNvPr>
          <p:cNvPicPr>
            <a:picLocks noChangeAspect="1"/>
          </p:cNvPicPr>
          <p:nvPr/>
        </p:nvPicPr>
        <p:blipFill>
          <a:blip r:embed="rId4"/>
          <a:stretch>
            <a:fillRect/>
          </a:stretch>
        </p:blipFill>
        <p:spPr>
          <a:xfrm flipH="1">
            <a:off x="544945" y="1997528"/>
            <a:ext cx="3810000" cy="1905000"/>
          </a:xfrm>
          <a:prstGeom prst="rect">
            <a:avLst/>
          </a:prstGeom>
        </p:spPr>
      </p:pic>
      <p:pic>
        <p:nvPicPr>
          <p:cNvPr id="6" name="Immagine 5">
            <a:extLst>
              <a:ext uri="{FF2B5EF4-FFF2-40B4-BE49-F238E27FC236}">
                <a16:creationId xmlns:a16="http://schemas.microsoft.com/office/drawing/2014/main" id="{E9FD9C6D-2AFC-71F4-AF34-AF4D1311B2B8}"/>
              </a:ext>
            </a:extLst>
          </p:cNvPr>
          <p:cNvPicPr>
            <a:picLocks noChangeAspect="1"/>
          </p:cNvPicPr>
          <p:nvPr/>
        </p:nvPicPr>
        <p:blipFill>
          <a:blip r:embed="rId5"/>
          <a:stretch>
            <a:fillRect/>
          </a:stretch>
        </p:blipFill>
        <p:spPr>
          <a:xfrm>
            <a:off x="5325775" y="2254703"/>
            <a:ext cx="1705528" cy="1739776"/>
          </a:xfrm>
          <a:prstGeom prst="rect">
            <a:avLst/>
          </a:prstGeom>
        </p:spPr>
      </p:pic>
      <p:pic>
        <p:nvPicPr>
          <p:cNvPr id="7" name="Immagine 6">
            <a:extLst>
              <a:ext uri="{FF2B5EF4-FFF2-40B4-BE49-F238E27FC236}">
                <a16:creationId xmlns:a16="http://schemas.microsoft.com/office/drawing/2014/main" id="{A3AFA3FF-FB96-8EDF-8A20-52DC26D10C2F}"/>
              </a:ext>
            </a:extLst>
          </p:cNvPr>
          <p:cNvPicPr>
            <a:picLocks noChangeAspect="1"/>
          </p:cNvPicPr>
          <p:nvPr/>
        </p:nvPicPr>
        <p:blipFill>
          <a:blip r:embed="rId6"/>
          <a:stretch>
            <a:fillRect/>
          </a:stretch>
        </p:blipFill>
        <p:spPr>
          <a:xfrm>
            <a:off x="4486927" y="2772815"/>
            <a:ext cx="706865" cy="703552"/>
          </a:xfrm>
          <a:prstGeom prst="rect">
            <a:avLst/>
          </a:prstGeom>
        </p:spPr>
      </p:pic>
    </p:spTree>
    <p:custDataLst>
      <p:tags r:id="rId1"/>
    </p:custDataLst>
    <p:extLst>
      <p:ext uri="{BB962C8B-B14F-4D97-AF65-F5344CB8AC3E}">
        <p14:creationId xmlns:p14="http://schemas.microsoft.com/office/powerpoint/2010/main" val="3378094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533834" y="1327788"/>
            <a:ext cx="8249947" cy="3149208"/>
          </a:xfrm>
          <a:prstGeom prst="rect">
            <a:avLst/>
          </a:prstGeom>
        </p:spPr>
        <p:txBody>
          <a:bodyPr lIns="72000" rIns="72000"/>
          <a:lstStyle>
            <a:lvl1pPr marL="457200" indent="-45720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1pPr>
            <a:lvl2pPr marL="895350" indent="-51435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2pPr>
            <a:lvl3pPr marL="1104900" indent="-342900" algn="l" rtl="0" eaLnBrk="0" fontAlgn="base" hangingPunct="0">
              <a:spcBef>
                <a:spcPct val="20000"/>
              </a:spcBef>
              <a:spcAft>
                <a:spcPct val="0"/>
              </a:spcAft>
              <a:buFont typeface="Arial" pitchFamily="34" charset="0"/>
              <a:buChar char="•"/>
              <a:defRPr sz="1600">
                <a:solidFill>
                  <a:srgbClr val="162554"/>
                </a:solidFill>
                <a:latin typeface="Helvetica"/>
                <a:ea typeface="ヒラギノ角ゴ Pro W3" charset="-128"/>
                <a:cs typeface="Helvetica"/>
              </a:defRPr>
            </a:lvl3pPr>
            <a:lvl4pPr marL="1485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4pPr>
            <a:lvl5pPr marL="1866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5pPr>
            <a:lvl6pPr marL="22479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6pPr>
            <a:lvl7pPr marL="27051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7pPr>
            <a:lvl8pPr marL="31623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8pPr>
            <a:lvl9pPr marL="36195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9pPr>
          </a:lstStyle>
          <a:p>
            <a:pPr marL="0" indent="0">
              <a:buNone/>
            </a:pPr>
            <a:r>
              <a:rPr lang="it-IT" sz="1800" dirty="0">
                <a:solidFill>
                  <a:schemeClr val="tx1"/>
                </a:solidFill>
                <a:latin typeface="Encode Sans" pitchFamily="2" charset="0"/>
                <a:cs typeface="Chalkduster"/>
              </a:rPr>
              <a:t>Rappresenta la massa massima  trasportabile sul veicolo, è la </a:t>
            </a:r>
            <a:r>
              <a:rPr lang="it-IT" sz="1800" b="1" dirty="0">
                <a:solidFill>
                  <a:schemeClr val="tx1"/>
                </a:solidFill>
                <a:latin typeface="Encode Sans" pitchFamily="2" charset="0"/>
                <a:cs typeface="Chalkduster"/>
              </a:rPr>
              <a:t>differenza tra la massa complessiva a pieno carico e la massa in ordine di marcia del veicolo</a:t>
            </a:r>
          </a:p>
          <a:p>
            <a:pPr marL="0" indent="0">
              <a:buNone/>
            </a:pPr>
            <a:endParaRPr lang="it-IT" sz="1800" b="1" dirty="0">
              <a:solidFill>
                <a:schemeClr val="tx1"/>
              </a:solidFill>
              <a:latin typeface="Encode Sans" pitchFamily="2" charset="0"/>
            </a:endParaRPr>
          </a:p>
          <a:p>
            <a:pPr marL="0" indent="0">
              <a:buNone/>
            </a:pPr>
            <a:endParaRPr lang="it-IT" sz="1800" dirty="0"/>
          </a:p>
          <a:p>
            <a:pPr marL="0" indent="0">
              <a:buNone/>
            </a:pPr>
            <a:endParaRPr lang="it-IT" sz="1800" dirty="0">
              <a:solidFill>
                <a:schemeClr val="tx1"/>
              </a:solidFill>
              <a:latin typeface="Encode Sans" pitchFamily="2" charset="0"/>
            </a:endParaRPr>
          </a:p>
          <a:p>
            <a:pPr marL="0" indent="0">
              <a:buNone/>
            </a:pPr>
            <a:endParaRPr lang="it-IT" sz="1800" b="1" dirty="0">
              <a:solidFill>
                <a:schemeClr val="accent2">
                  <a:lumMod val="75000"/>
                </a:schemeClr>
              </a:solidFill>
              <a:latin typeface="Encode Sans" pitchFamily="2" charset="0"/>
              <a:cs typeface="Chalkduster"/>
            </a:endParaRPr>
          </a:p>
        </p:txBody>
      </p:sp>
      <p:pic>
        <p:nvPicPr>
          <p:cNvPr id="3" name="Immagine 2"/>
          <p:cNvPicPr>
            <a:picLocks noChangeAspect="1"/>
          </p:cNvPicPr>
          <p:nvPr/>
        </p:nvPicPr>
        <p:blipFill>
          <a:blip r:embed="rId3"/>
          <a:stretch>
            <a:fillRect/>
          </a:stretch>
        </p:blipFill>
        <p:spPr>
          <a:xfrm>
            <a:off x="2125346" y="1686790"/>
            <a:ext cx="4708579" cy="3699598"/>
          </a:xfrm>
          <a:prstGeom prst="rect">
            <a:avLst/>
          </a:prstGeom>
        </p:spPr>
      </p:pic>
      <p:sp>
        <p:nvSpPr>
          <p:cNvPr id="2" name="Titolo 1">
            <a:extLst>
              <a:ext uri="{FF2B5EF4-FFF2-40B4-BE49-F238E27FC236}">
                <a16:creationId xmlns:a16="http://schemas.microsoft.com/office/drawing/2014/main" id="{77307460-B460-0D4C-D509-77439DE1935A}"/>
              </a:ext>
            </a:extLst>
          </p:cNvPr>
          <p:cNvSpPr>
            <a:spLocks noGrp="1"/>
          </p:cNvSpPr>
          <p:nvPr>
            <p:ph type="title"/>
          </p:nvPr>
        </p:nvSpPr>
        <p:spPr/>
        <p:txBody>
          <a:bodyPr/>
          <a:lstStyle/>
          <a:p>
            <a:r>
              <a:rPr lang="it-IT" dirty="0"/>
              <a:t>PORTATA UTILE / CARICO UTILE</a:t>
            </a:r>
          </a:p>
        </p:txBody>
      </p:sp>
      <p:pic>
        <p:nvPicPr>
          <p:cNvPr id="8" name="Immagine 7">
            <a:extLst>
              <a:ext uri="{FF2B5EF4-FFF2-40B4-BE49-F238E27FC236}">
                <a16:creationId xmlns:a16="http://schemas.microsoft.com/office/drawing/2014/main" id="{06088045-73C6-473C-9611-A6B7C21D0530}"/>
              </a:ext>
            </a:extLst>
          </p:cNvPr>
          <p:cNvPicPr>
            <a:picLocks noChangeAspect="1"/>
          </p:cNvPicPr>
          <p:nvPr/>
        </p:nvPicPr>
        <p:blipFill>
          <a:blip r:embed="rId4"/>
          <a:stretch>
            <a:fillRect/>
          </a:stretch>
        </p:blipFill>
        <p:spPr>
          <a:xfrm>
            <a:off x="2908091" y="2817095"/>
            <a:ext cx="3327818" cy="1871897"/>
          </a:xfrm>
          <a:prstGeom prst="rect">
            <a:avLst/>
          </a:prstGeom>
        </p:spPr>
      </p:pic>
    </p:spTree>
    <p:custDataLst>
      <p:tags r:id="rId1"/>
    </p:custDataLst>
    <p:extLst>
      <p:ext uri="{BB962C8B-B14F-4D97-AF65-F5344CB8AC3E}">
        <p14:creationId xmlns:p14="http://schemas.microsoft.com/office/powerpoint/2010/main" val="1668174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C71E8-2564-7C80-7E77-499E5A2EBB7B}"/>
            </a:ext>
          </a:extLst>
        </p:cNvPr>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5A44C714-277B-53E6-814F-4833B9BA43B5}"/>
              </a:ext>
            </a:extLst>
          </p:cNvPr>
          <p:cNvSpPr txBox="1">
            <a:spLocks/>
          </p:cNvSpPr>
          <p:nvPr/>
        </p:nvSpPr>
        <p:spPr>
          <a:xfrm>
            <a:off x="412054" y="1118590"/>
            <a:ext cx="8279364" cy="3149208"/>
          </a:xfrm>
          <a:prstGeom prst="rect">
            <a:avLst/>
          </a:prstGeom>
        </p:spPr>
        <p:txBody>
          <a:bodyPr lIns="72000" rIns="72000"/>
          <a:lstStyle>
            <a:lvl1pPr marL="457200" indent="-45720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1pPr>
            <a:lvl2pPr marL="895350" indent="-51435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2pPr>
            <a:lvl3pPr marL="1104900" indent="-342900" algn="l" rtl="0" eaLnBrk="0" fontAlgn="base" hangingPunct="0">
              <a:spcBef>
                <a:spcPct val="20000"/>
              </a:spcBef>
              <a:spcAft>
                <a:spcPct val="0"/>
              </a:spcAft>
              <a:buFont typeface="Arial" pitchFamily="34" charset="0"/>
              <a:buChar char="•"/>
              <a:defRPr sz="1600">
                <a:solidFill>
                  <a:srgbClr val="162554"/>
                </a:solidFill>
                <a:latin typeface="Helvetica"/>
                <a:ea typeface="ヒラギノ角ゴ Pro W3" charset="-128"/>
                <a:cs typeface="Helvetica"/>
              </a:defRPr>
            </a:lvl3pPr>
            <a:lvl4pPr marL="1485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4pPr>
            <a:lvl5pPr marL="1866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5pPr>
            <a:lvl6pPr marL="22479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6pPr>
            <a:lvl7pPr marL="27051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7pPr>
            <a:lvl8pPr marL="31623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8pPr>
            <a:lvl9pPr marL="36195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9pPr>
          </a:lstStyle>
          <a:p>
            <a:pPr marL="0" indent="0">
              <a:buNone/>
            </a:pPr>
            <a:r>
              <a:rPr lang="it-IT" sz="1800" dirty="0"/>
              <a:t>L'</a:t>
            </a:r>
            <a:r>
              <a:rPr lang="it-IT" sz="1800" b="1" dirty="0"/>
              <a:t>opzione portata utile maggiorata</a:t>
            </a:r>
            <a:r>
              <a:rPr lang="it-IT" sz="1800" dirty="0"/>
              <a:t> consente di aumentare la capacità di carico del veicolo rispetto alla configurazione standard (aumento della massa complessiva) </a:t>
            </a:r>
            <a:endParaRPr lang="it-IT" sz="1800" b="1" dirty="0">
              <a:solidFill>
                <a:schemeClr val="tx1"/>
              </a:solidFill>
              <a:latin typeface="Encode Sans" pitchFamily="2" charset="0"/>
            </a:endParaRPr>
          </a:p>
          <a:p>
            <a:pPr marL="0" indent="0">
              <a:buNone/>
            </a:pPr>
            <a:endParaRPr lang="it-IT" sz="1800" dirty="0">
              <a:solidFill>
                <a:schemeClr val="tx1"/>
              </a:solidFill>
              <a:latin typeface="Encode Sans" pitchFamily="2" charset="0"/>
            </a:endParaRPr>
          </a:p>
          <a:p>
            <a:pPr marL="0" indent="0">
              <a:buNone/>
            </a:pPr>
            <a:endParaRPr lang="it-IT" sz="1800" b="1" dirty="0">
              <a:solidFill>
                <a:schemeClr val="accent2">
                  <a:lumMod val="75000"/>
                </a:schemeClr>
              </a:solidFill>
              <a:latin typeface="Encode Sans" pitchFamily="2" charset="0"/>
              <a:cs typeface="Chalkduster"/>
            </a:endParaRPr>
          </a:p>
        </p:txBody>
      </p:sp>
      <p:sp>
        <p:nvSpPr>
          <p:cNvPr id="2" name="Titolo 1">
            <a:extLst>
              <a:ext uri="{FF2B5EF4-FFF2-40B4-BE49-F238E27FC236}">
                <a16:creationId xmlns:a16="http://schemas.microsoft.com/office/drawing/2014/main" id="{EADC3980-F54A-B0F0-1FFF-D0ECB8AE59F9}"/>
              </a:ext>
            </a:extLst>
          </p:cNvPr>
          <p:cNvSpPr>
            <a:spLocks noGrp="1"/>
          </p:cNvSpPr>
          <p:nvPr>
            <p:ph type="title"/>
          </p:nvPr>
        </p:nvSpPr>
        <p:spPr/>
        <p:txBody>
          <a:bodyPr/>
          <a:lstStyle/>
          <a:p>
            <a:r>
              <a:rPr lang="it-IT" dirty="0"/>
              <a:t>PORTATA MAGGIORATA</a:t>
            </a:r>
          </a:p>
        </p:txBody>
      </p:sp>
      <p:pic>
        <p:nvPicPr>
          <p:cNvPr id="7" name="Immagine 6">
            <a:extLst>
              <a:ext uri="{FF2B5EF4-FFF2-40B4-BE49-F238E27FC236}">
                <a16:creationId xmlns:a16="http://schemas.microsoft.com/office/drawing/2014/main" id="{AAE1FD9B-E10C-480F-1D7A-006A6A01C9A0}"/>
              </a:ext>
            </a:extLst>
          </p:cNvPr>
          <p:cNvPicPr>
            <a:picLocks noChangeAspect="1"/>
          </p:cNvPicPr>
          <p:nvPr/>
        </p:nvPicPr>
        <p:blipFill>
          <a:blip r:embed="rId3"/>
          <a:srcRect l="2627" t="11817" r="2727"/>
          <a:stretch>
            <a:fillRect/>
          </a:stretch>
        </p:blipFill>
        <p:spPr>
          <a:xfrm>
            <a:off x="270681" y="2142836"/>
            <a:ext cx="8654474" cy="2572241"/>
          </a:xfrm>
          <a:prstGeom prst="rect">
            <a:avLst/>
          </a:prstGeom>
        </p:spPr>
      </p:pic>
    </p:spTree>
    <p:custDataLst>
      <p:tags r:id="rId1"/>
    </p:custDataLst>
    <p:extLst>
      <p:ext uri="{BB962C8B-B14F-4D97-AF65-F5344CB8AC3E}">
        <p14:creationId xmlns:p14="http://schemas.microsoft.com/office/powerpoint/2010/main" val="324040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CB19B-24D2-0442-35E9-EB90CF4F5619}"/>
            </a:ext>
          </a:extLst>
        </p:cNvPr>
        <p:cNvGrpSpPr/>
        <p:nvPr/>
      </p:nvGrpSpPr>
      <p:grpSpPr>
        <a:xfrm>
          <a:off x="0" y="0"/>
          <a:ext cx="0" cy="0"/>
          <a:chOff x="0" y="0"/>
          <a:chExt cx="0" cy="0"/>
        </a:xfrm>
      </p:grpSpPr>
      <p:sp>
        <p:nvSpPr>
          <p:cNvPr id="5" name="Segnaposto contenuto 2">
            <a:extLst>
              <a:ext uri="{FF2B5EF4-FFF2-40B4-BE49-F238E27FC236}">
                <a16:creationId xmlns:a16="http://schemas.microsoft.com/office/drawing/2014/main" id="{8B094F01-5B74-A795-A612-85BB81A0EB5E}"/>
              </a:ext>
            </a:extLst>
          </p:cNvPr>
          <p:cNvSpPr txBox="1">
            <a:spLocks/>
          </p:cNvSpPr>
          <p:nvPr/>
        </p:nvSpPr>
        <p:spPr>
          <a:xfrm>
            <a:off x="415637" y="976505"/>
            <a:ext cx="8135510" cy="2103341"/>
          </a:xfrm>
          <a:prstGeom prst="rect">
            <a:avLst/>
          </a:prstGeom>
        </p:spPr>
        <p:txBody>
          <a:bodyPr/>
          <a:lstStyle>
            <a:lvl1pPr marL="457200" indent="-45720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1pPr>
            <a:lvl2pPr marL="895350" indent="-51435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2pPr>
            <a:lvl3pPr marL="1104900" indent="-342900" algn="l" rtl="0" eaLnBrk="0" fontAlgn="base" hangingPunct="0">
              <a:spcBef>
                <a:spcPct val="20000"/>
              </a:spcBef>
              <a:spcAft>
                <a:spcPct val="0"/>
              </a:spcAft>
              <a:buFont typeface="Arial" pitchFamily="34" charset="0"/>
              <a:buChar char="•"/>
              <a:defRPr sz="1600">
                <a:solidFill>
                  <a:srgbClr val="162554"/>
                </a:solidFill>
                <a:latin typeface="Helvetica"/>
                <a:ea typeface="ヒラギノ角ゴ Pro W3" charset="-128"/>
                <a:cs typeface="Helvetica"/>
              </a:defRPr>
            </a:lvl3pPr>
            <a:lvl4pPr marL="1485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4pPr>
            <a:lvl5pPr marL="1866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5pPr>
            <a:lvl6pPr marL="22479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6pPr>
            <a:lvl7pPr marL="27051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7pPr>
            <a:lvl8pPr marL="31623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8pPr>
            <a:lvl9pPr marL="36195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9pPr>
          </a:lstStyle>
          <a:p>
            <a:pPr marL="0" indent="0">
              <a:buNone/>
            </a:pPr>
            <a:r>
              <a:rPr lang="it-IT" sz="1800" dirty="0">
                <a:solidFill>
                  <a:srgbClr val="000000"/>
                </a:solidFill>
                <a:latin typeface="Encode Sans" pitchFamily="2" charset="0"/>
                <a:cs typeface="Chalkduster"/>
              </a:rPr>
              <a:t>La volumetria del vano di carico di un veicolo commerciale dipende dalla lunghezza, dalla larghezza e dall'altezza utili dello spazio destinato al trasporto delle merci</a:t>
            </a:r>
          </a:p>
        </p:txBody>
      </p:sp>
      <p:sp>
        <p:nvSpPr>
          <p:cNvPr id="3" name="Titolo 2">
            <a:extLst>
              <a:ext uri="{FF2B5EF4-FFF2-40B4-BE49-F238E27FC236}">
                <a16:creationId xmlns:a16="http://schemas.microsoft.com/office/drawing/2014/main" id="{889FCF3A-B01B-4465-9EA6-885C2DD45100}"/>
              </a:ext>
            </a:extLst>
          </p:cNvPr>
          <p:cNvSpPr>
            <a:spLocks noGrp="1"/>
          </p:cNvSpPr>
          <p:nvPr>
            <p:ph type="title"/>
          </p:nvPr>
        </p:nvSpPr>
        <p:spPr>
          <a:xfrm>
            <a:off x="304800" y="185335"/>
            <a:ext cx="7848600" cy="369332"/>
          </a:xfrm>
        </p:spPr>
        <p:txBody>
          <a:bodyPr/>
          <a:lstStyle/>
          <a:p>
            <a:r>
              <a:rPr lang="it-IT" dirty="0"/>
              <a:t>VOLUMETRIA VANO DI CARICO</a:t>
            </a:r>
          </a:p>
        </p:txBody>
      </p:sp>
      <p:pic>
        <p:nvPicPr>
          <p:cNvPr id="4" name="Immagine 3">
            <a:extLst>
              <a:ext uri="{FF2B5EF4-FFF2-40B4-BE49-F238E27FC236}">
                <a16:creationId xmlns:a16="http://schemas.microsoft.com/office/drawing/2014/main" id="{50B479AF-485E-CC27-EB4D-7BCF882DC6EB}"/>
              </a:ext>
            </a:extLst>
          </p:cNvPr>
          <p:cNvPicPr>
            <a:picLocks noChangeAspect="1"/>
          </p:cNvPicPr>
          <p:nvPr/>
        </p:nvPicPr>
        <p:blipFill>
          <a:blip r:embed="rId4">
            <a:clrChange>
              <a:clrFrom>
                <a:srgbClr val="FFFFFF"/>
              </a:clrFrom>
              <a:clrTo>
                <a:srgbClr val="FFFFFF">
                  <a:alpha val="0"/>
                </a:srgbClr>
              </a:clrTo>
            </a:clrChange>
          </a:blip>
          <a:srcRect l="2528" t="8576" r="5713" b="7768"/>
          <a:stretch>
            <a:fillRect/>
          </a:stretch>
        </p:blipFill>
        <p:spPr>
          <a:xfrm>
            <a:off x="1049360" y="1836236"/>
            <a:ext cx="6758210" cy="3478659"/>
          </a:xfrm>
          <a:prstGeom prst="rect">
            <a:avLst/>
          </a:prstGeom>
        </p:spPr>
      </p:pic>
    </p:spTree>
    <p:custDataLst>
      <p:tags r:id="rId1"/>
    </p:custDataLst>
    <p:extLst>
      <p:ext uri="{BB962C8B-B14F-4D97-AF65-F5344CB8AC3E}">
        <p14:creationId xmlns:p14="http://schemas.microsoft.com/office/powerpoint/2010/main" val="3867224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C75E1A-8C75-500F-1805-2A46A20B8CF8}"/>
              </a:ext>
            </a:extLst>
          </p:cNvPr>
          <p:cNvSpPr txBox="1"/>
          <p:nvPr/>
        </p:nvSpPr>
        <p:spPr>
          <a:xfrm>
            <a:off x="238125" y="1262182"/>
            <a:ext cx="8686800" cy="3231654"/>
          </a:xfrm>
          <a:prstGeom prst="rect">
            <a:avLst/>
          </a:prstGeom>
          <a:noFill/>
        </p:spPr>
        <p:txBody>
          <a:bodyPr wrap="square">
            <a:spAutoFit/>
          </a:bodyPr>
          <a:lstStyle/>
          <a:p>
            <a:pPr algn="l">
              <a:spcBef>
                <a:spcPts val="600"/>
              </a:spcBef>
              <a:spcAft>
                <a:spcPts val="600"/>
              </a:spcAft>
            </a:pPr>
            <a:r>
              <a:rPr lang="it-IT" b="1" i="0" dirty="0">
                <a:solidFill>
                  <a:srgbClr val="1B1C1D"/>
                </a:solidFill>
                <a:effectLst/>
                <a:latin typeface="Encode Sans" pitchFamily="2" charset="0"/>
              </a:rPr>
              <a:t>Qual è la caratteristica principale che definisce un "veicolo commerciale leggero" in termini di peso?</a:t>
            </a:r>
          </a:p>
          <a:p>
            <a:pPr algn="l">
              <a:spcBef>
                <a:spcPts val="600"/>
              </a:spcBef>
              <a:spcAft>
                <a:spcPts val="600"/>
              </a:spcAft>
            </a:pPr>
            <a:endParaRPr lang="it-IT" b="1" i="0" dirty="0">
              <a:solidFill>
                <a:srgbClr val="1B1C1D"/>
              </a:solidFill>
              <a:effectLst/>
              <a:latin typeface="Encode Sans" pitchFamily="2" charset="0"/>
            </a:endParaRPr>
          </a:p>
          <a:p>
            <a:pPr marL="342900" indent="-342900" algn="l">
              <a:spcBef>
                <a:spcPts val="600"/>
              </a:spcBef>
              <a:spcAft>
                <a:spcPts val="600"/>
              </a:spcAft>
              <a:buFont typeface="+mj-lt"/>
              <a:buAutoNum type="alphaLcParenR"/>
            </a:pPr>
            <a:r>
              <a:rPr lang="it-IT" b="1" i="0" dirty="0">
                <a:solidFill>
                  <a:srgbClr val="1B1C1D"/>
                </a:solidFill>
                <a:effectLst/>
                <a:latin typeface="Encode Sans" pitchFamily="2" charset="0"/>
              </a:rPr>
              <a:t>Il suo peso totale a terra a pieno carico (P</a:t>
            </a:r>
            <a:r>
              <a:rPr lang="it-IT" b="1" dirty="0">
                <a:solidFill>
                  <a:srgbClr val="1B1C1D"/>
                </a:solidFill>
                <a:latin typeface="Encode Sans" pitchFamily="2" charset="0"/>
              </a:rPr>
              <a:t>T</a:t>
            </a:r>
            <a:r>
              <a:rPr lang="it-IT" b="1" i="0" dirty="0">
                <a:solidFill>
                  <a:srgbClr val="1B1C1D"/>
                </a:solidFill>
                <a:effectLst/>
                <a:latin typeface="Encode Sans" pitchFamily="2" charset="0"/>
              </a:rPr>
              <a:t>T/MMA) non supera i 3.500 k</a:t>
            </a:r>
            <a:r>
              <a:rPr lang="it-IT" b="1" dirty="0">
                <a:solidFill>
                  <a:srgbClr val="1B1C1D"/>
                </a:solidFill>
                <a:latin typeface="Encode Sans" pitchFamily="2" charset="0"/>
              </a:rPr>
              <a:t>g</a:t>
            </a:r>
          </a:p>
          <a:p>
            <a:pPr marL="342900" indent="-342900" algn="l">
              <a:spcBef>
                <a:spcPts val="600"/>
              </a:spcBef>
              <a:spcAft>
                <a:spcPts val="600"/>
              </a:spcAft>
              <a:buFont typeface="+mj-lt"/>
              <a:buAutoNum type="alphaLcParenR"/>
            </a:pPr>
            <a:endParaRPr lang="it-IT" b="1" i="0" dirty="0">
              <a:solidFill>
                <a:srgbClr val="1B1C1D"/>
              </a:solidFill>
              <a:effectLst/>
              <a:latin typeface="Encode Sans" pitchFamily="2" charset="0"/>
            </a:endParaRPr>
          </a:p>
          <a:p>
            <a:pPr marL="342900" indent="-342900" algn="l">
              <a:spcBef>
                <a:spcPts val="600"/>
              </a:spcBef>
              <a:spcAft>
                <a:spcPts val="600"/>
              </a:spcAft>
              <a:buFont typeface="+mj-lt"/>
              <a:buAutoNum type="alphaLcParenR"/>
            </a:pPr>
            <a:r>
              <a:rPr lang="it-IT" b="0" i="0" dirty="0">
                <a:solidFill>
                  <a:srgbClr val="1B1C1D"/>
                </a:solidFill>
                <a:effectLst/>
                <a:latin typeface="Encode Sans" pitchFamily="2" charset="0"/>
              </a:rPr>
              <a:t>La sua portata utile massima è di 3.5 ton</a:t>
            </a:r>
          </a:p>
          <a:p>
            <a:pPr marL="342900" indent="-342900" algn="l">
              <a:spcBef>
                <a:spcPts val="600"/>
              </a:spcBef>
              <a:spcAft>
                <a:spcPts val="600"/>
              </a:spcAft>
              <a:buFont typeface="+mj-lt"/>
              <a:buAutoNum type="alphaLcParenR"/>
            </a:pPr>
            <a:endParaRPr lang="it-IT" b="0" i="0" dirty="0">
              <a:solidFill>
                <a:srgbClr val="1B1C1D"/>
              </a:solidFill>
              <a:effectLst/>
              <a:latin typeface="Encode Sans" pitchFamily="2" charset="0"/>
            </a:endParaRPr>
          </a:p>
          <a:p>
            <a:pPr marL="342900" indent="-342900" algn="l">
              <a:spcBef>
                <a:spcPts val="600"/>
              </a:spcBef>
              <a:spcAft>
                <a:spcPts val="600"/>
              </a:spcAft>
              <a:buFont typeface="+mj-lt"/>
              <a:buAutoNum type="alphaLcParenR"/>
            </a:pPr>
            <a:r>
              <a:rPr lang="it-IT" b="0" i="0" dirty="0">
                <a:solidFill>
                  <a:srgbClr val="1B1C1D"/>
                </a:solidFill>
                <a:effectLst/>
                <a:latin typeface="Encode Sans" pitchFamily="2" charset="0"/>
              </a:rPr>
              <a:t>La sua massa a vuoto è inferiore a 1.700 kg</a:t>
            </a:r>
          </a:p>
        </p:txBody>
      </p:sp>
      <p:sp>
        <p:nvSpPr>
          <p:cNvPr id="7" name="Titolo 6">
            <a:extLst>
              <a:ext uri="{FF2B5EF4-FFF2-40B4-BE49-F238E27FC236}">
                <a16:creationId xmlns:a16="http://schemas.microsoft.com/office/drawing/2014/main" id="{90ACD129-1CBB-DCB5-70BE-435977809BDD}"/>
              </a:ext>
            </a:extLst>
          </p:cNvPr>
          <p:cNvSpPr>
            <a:spLocks noGrp="1"/>
          </p:cNvSpPr>
          <p:nvPr>
            <p:ph type="title"/>
          </p:nvPr>
        </p:nvSpPr>
        <p:spPr>
          <a:xfrm>
            <a:off x="304800" y="185335"/>
            <a:ext cx="7848600" cy="369332"/>
          </a:xfrm>
        </p:spPr>
        <p:txBody>
          <a:bodyPr/>
          <a:lstStyle/>
          <a:p>
            <a:pPr algn="ctr"/>
            <a:r>
              <a:rPr lang="it-IT" sz="2400" dirty="0"/>
              <a:t>DOMANDA N°1</a:t>
            </a:r>
          </a:p>
        </p:txBody>
      </p:sp>
      <p:pic>
        <p:nvPicPr>
          <p:cNvPr id="2" name="Immagine 1">
            <a:extLst>
              <a:ext uri="{FF2B5EF4-FFF2-40B4-BE49-F238E27FC236}">
                <a16:creationId xmlns:a16="http://schemas.microsoft.com/office/drawing/2014/main" id="{D6155686-112B-3178-DFA1-5E449A760F4F}"/>
              </a:ext>
            </a:extLst>
          </p:cNvPr>
          <p:cNvPicPr>
            <a:picLocks noChangeAspect="1"/>
          </p:cNvPicPr>
          <p:nvPr/>
        </p:nvPicPr>
        <p:blipFill>
          <a:blip r:embed="rId3"/>
          <a:stretch>
            <a:fillRect/>
          </a:stretch>
        </p:blipFill>
        <p:spPr>
          <a:xfrm>
            <a:off x="6054277" y="3236364"/>
            <a:ext cx="1648849" cy="1775683"/>
          </a:xfrm>
          <a:prstGeom prst="rect">
            <a:avLst/>
          </a:prstGeom>
        </p:spPr>
      </p:pic>
    </p:spTree>
    <p:custDataLst>
      <p:tags r:id="rId1"/>
    </p:custDataLst>
    <p:extLst>
      <p:ext uri="{BB962C8B-B14F-4D97-AF65-F5344CB8AC3E}">
        <p14:creationId xmlns:p14="http://schemas.microsoft.com/office/powerpoint/2010/main" val="282823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68BF20D-026D-EDD6-9DDF-A7DC5BCE0AA0}"/>
              </a:ext>
            </a:extLst>
          </p:cNvPr>
          <p:cNvPicPr>
            <a:picLocks noChangeAspect="1"/>
          </p:cNvPicPr>
          <p:nvPr/>
        </p:nvPicPr>
        <p:blipFill>
          <a:blip r:embed="rId3"/>
          <a:stretch>
            <a:fillRect/>
          </a:stretch>
        </p:blipFill>
        <p:spPr>
          <a:xfrm>
            <a:off x="5837620" y="148362"/>
            <a:ext cx="3270884" cy="2576381"/>
          </a:xfrm>
          <a:prstGeom prst="rect">
            <a:avLst/>
          </a:prstGeom>
        </p:spPr>
      </p:pic>
      <p:pic>
        <p:nvPicPr>
          <p:cNvPr id="3" name="Immagine 2">
            <a:extLst>
              <a:ext uri="{FF2B5EF4-FFF2-40B4-BE49-F238E27FC236}">
                <a16:creationId xmlns:a16="http://schemas.microsoft.com/office/drawing/2014/main" id="{F8A15023-617D-803E-0732-6F6E0FEEFAAF}"/>
              </a:ext>
            </a:extLst>
          </p:cNvPr>
          <p:cNvPicPr>
            <a:picLocks noChangeAspect="1"/>
          </p:cNvPicPr>
          <p:nvPr/>
        </p:nvPicPr>
        <p:blipFill>
          <a:blip r:embed="rId4"/>
          <a:stretch>
            <a:fillRect/>
          </a:stretch>
        </p:blipFill>
        <p:spPr>
          <a:xfrm>
            <a:off x="-65831" y="184221"/>
            <a:ext cx="3225358" cy="2540522"/>
          </a:xfrm>
          <a:prstGeom prst="rect">
            <a:avLst/>
          </a:prstGeom>
        </p:spPr>
      </p:pic>
      <p:sp>
        <p:nvSpPr>
          <p:cNvPr id="6" name="Titolo 5">
            <a:extLst>
              <a:ext uri="{FF2B5EF4-FFF2-40B4-BE49-F238E27FC236}">
                <a16:creationId xmlns:a16="http://schemas.microsoft.com/office/drawing/2014/main" id="{919A8057-FC6C-94ED-80BA-B1B2EF7E0F6B}"/>
              </a:ext>
            </a:extLst>
          </p:cNvPr>
          <p:cNvSpPr>
            <a:spLocks noGrp="1"/>
          </p:cNvSpPr>
          <p:nvPr>
            <p:ph type="title"/>
          </p:nvPr>
        </p:nvSpPr>
        <p:spPr/>
        <p:txBody>
          <a:bodyPr/>
          <a:lstStyle/>
          <a:p>
            <a:r>
              <a:rPr lang="it-IT" dirty="0"/>
              <a:t>VERSIONI</a:t>
            </a:r>
          </a:p>
        </p:txBody>
      </p:sp>
      <p:sp>
        <p:nvSpPr>
          <p:cNvPr id="13" name="Text Box 10"/>
          <p:cNvSpPr txBox="1">
            <a:spLocks noChangeArrowheads="1"/>
          </p:cNvSpPr>
          <p:nvPr/>
        </p:nvSpPr>
        <p:spPr bwMode="auto">
          <a:xfrm>
            <a:off x="1128029" y="2478800"/>
            <a:ext cx="157181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it-IT" sz="1600" b="1" dirty="0">
                <a:latin typeface="Encode Sans" pitchFamily="2" charset="0"/>
              </a:rPr>
              <a:t>LASTRATO</a:t>
            </a:r>
            <a:endParaRPr lang="en-US" sz="1600" b="1" dirty="0">
              <a:latin typeface="Encode Sans" pitchFamily="2" charset="0"/>
            </a:endParaRPr>
          </a:p>
        </p:txBody>
      </p:sp>
      <p:sp>
        <p:nvSpPr>
          <p:cNvPr id="14" name="Text Box 27"/>
          <p:cNvSpPr txBox="1">
            <a:spLocks noChangeArrowheads="1"/>
          </p:cNvSpPr>
          <p:nvPr/>
        </p:nvSpPr>
        <p:spPr bwMode="auto">
          <a:xfrm>
            <a:off x="6608455" y="2489096"/>
            <a:ext cx="219179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it-IT" sz="1600" b="1" dirty="0">
                <a:latin typeface="Encode Sans" pitchFamily="2" charset="0"/>
              </a:rPr>
              <a:t>SEMI-VETRATO</a:t>
            </a:r>
            <a:endParaRPr lang="en-US" sz="1600" b="1" dirty="0">
              <a:latin typeface="Encode Sans" pitchFamily="2" charset="0"/>
            </a:endParaRPr>
          </a:p>
        </p:txBody>
      </p:sp>
      <p:sp>
        <p:nvSpPr>
          <p:cNvPr id="21" name="Text Box 39"/>
          <p:cNvSpPr txBox="1">
            <a:spLocks noChangeArrowheads="1"/>
          </p:cNvSpPr>
          <p:nvPr/>
        </p:nvSpPr>
        <p:spPr bwMode="auto">
          <a:xfrm>
            <a:off x="858832" y="4665608"/>
            <a:ext cx="137603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a:defRPr sz="1600" b="1"/>
            </a:lvl1pPr>
          </a:lstStyle>
          <a:p>
            <a:r>
              <a:rPr lang="it-IT" dirty="0">
                <a:latin typeface="Encode Sans" pitchFamily="2" charset="0"/>
              </a:rPr>
              <a:t>VETRATO</a:t>
            </a:r>
            <a:endParaRPr lang="en-US" dirty="0">
              <a:latin typeface="Encode Sans" pitchFamily="2" charset="0"/>
            </a:endParaRPr>
          </a:p>
        </p:txBody>
      </p:sp>
      <p:sp>
        <p:nvSpPr>
          <p:cNvPr id="22" name="Text Box 39"/>
          <p:cNvSpPr txBox="1">
            <a:spLocks noChangeArrowheads="1"/>
          </p:cNvSpPr>
          <p:nvPr/>
        </p:nvSpPr>
        <p:spPr bwMode="auto">
          <a:xfrm>
            <a:off x="4062213" y="4665608"/>
            <a:ext cx="16044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a:defRPr sz="1600" b="1"/>
            </a:lvl1pPr>
          </a:lstStyle>
          <a:p>
            <a:r>
              <a:rPr lang="it-IT" dirty="0">
                <a:latin typeface="Encode Sans" pitchFamily="2" charset="0"/>
              </a:rPr>
              <a:t>CABINATO </a:t>
            </a:r>
            <a:endParaRPr lang="en-US" dirty="0">
              <a:latin typeface="Encode Sans" pitchFamily="2" charset="0"/>
            </a:endParaRPr>
          </a:p>
        </p:txBody>
      </p:sp>
      <p:sp>
        <p:nvSpPr>
          <p:cNvPr id="23" name="Text Box 39"/>
          <p:cNvSpPr txBox="1">
            <a:spLocks noChangeArrowheads="1"/>
          </p:cNvSpPr>
          <p:nvPr/>
        </p:nvSpPr>
        <p:spPr bwMode="auto">
          <a:xfrm>
            <a:off x="7022430" y="4737616"/>
            <a:ext cx="168602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a:defRPr sz="1600" b="1"/>
            </a:lvl1pPr>
          </a:lstStyle>
          <a:p>
            <a:r>
              <a:rPr lang="it-IT" dirty="0">
                <a:latin typeface="Encode Sans" pitchFamily="2" charset="0"/>
              </a:rPr>
              <a:t>PIANALATO</a:t>
            </a:r>
            <a:endParaRPr lang="en-US" dirty="0">
              <a:latin typeface="Encode Sans" pitchFamily="2" charset="0"/>
            </a:endParaRPr>
          </a:p>
        </p:txBody>
      </p:sp>
      <p:sp>
        <p:nvSpPr>
          <p:cNvPr id="24" name="Text Box 27"/>
          <p:cNvSpPr txBox="1">
            <a:spLocks noChangeArrowheads="1"/>
          </p:cNvSpPr>
          <p:nvPr/>
        </p:nvSpPr>
        <p:spPr bwMode="auto">
          <a:xfrm>
            <a:off x="3430357" y="2501191"/>
            <a:ext cx="286815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it-IT" sz="1600" b="1" dirty="0">
                <a:latin typeface="Encode Sans" pitchFamily="2" charset="0"/>
              </a:rPr>
              <a:t>VAN DOPPIA CABINA</a:t>
            </a:r>
            <a:endParaRPr lang="en-US" sz="1600" b="1" dirty="0">
              <a:latin typeface="Encode Sans" pitchFamily="2" charset="0"/>
            </a:endParaRPr>
          </a:p>
        </p:txBody>
      </p:sp>
      <p:pic>
        <p:nvPicPr>
          <p:cNvPr id="18" name="Immagine 17">
            <a:extLst>
              <a:ext uri="{FF2B5EF4-FFF2-40B4-BE49-F238E27FC236}">
                <a16:creationId xmlns:a16="http://schemas.microsoft.com/office/drawing/2014/main" id="{4EB6B0A5-1BAE-D91D-79BC-B0A33B8685F9}"/>
              </a:ext>
            </a:extLst>
          </p:cNvPr>
          <p:cNvPicPr>
            <a:picLocks noChangeAspect="1"/>
          </p:cNvPicPr>
          <p:nvPr/>
        </p:nvPicPr>
        <p:blipFill>
          <a:blip r:embed="rId5"/>
          <a:stretch>
            <a:fillRect/>
          </a:stretch>
        </p:blipFill>
        <p:spPr>
          <a:xfrm>
            <a:off x="5666660" y="2958042"/>
            <a:ext cx="3249721" cy="1624861"/>
          </a:xfrm>
          <a:prstGeom prst="rect">
            <a:avLst/>
          </a:prstGeom>
        </p:spPr>
      </p:pic>
      <p:pic>
        <p:nvPicPr>
          <p:cNvPr id="19" name="Immagine 18">
            <a:extLst>
              <a:ext uri="{FF2B5EF4-FFF2-40B4-BE49-F238E27FC236}">
                <a16:creationId xmlns:a16="http://schemas.microsoft.com/office/drawing/2014/main" id="{52A24685-B9D6-75E9-9D17-96565D84C1E1}"/>
              </a:ext>
            </a:extLst>
          </p:cNvPr>
          <p:cNvPicPr>
            <a:picLocks noChangeAspect="1"/>
          </p:cNvPicPr>
          <p:nvPr/>
        </p:nvPicPr>
        <p:blipFill>
          <a:blip r:embed="rId6"/>
          <a:stretch>
            <a:fillRect/>
          </a:stretch>
        </p:blipFill>
        <p:spPr>
          <a:xfrm>
            <a:off x="2706516" y="3036384"/>
            <a:ext cx="2711393" cy="1525159"/>
          </a:xfrm>
          <a:prstGeom prst="rect">
            <a:avLst/>
          </a:prstGeom>
        </p:spPr>
      </p:pic>
      <p:pic>
        <p:nvPicPr>
          <p:cNvPr id="20" name="Immagine 19">
            <a:extLst>
              <a:ext uri="{FF2B5EF4-FFF2-40B4-BE49-F238E27FC236}">
                <a16:creationId xmlns:a16="http://schemas.microsoft.com/office/drawing/2014/main" id="{B5A83628-507F-D952-E1F5-F7F78F788846}"/>
              </a:ext>
            </a:extLst>
          </p:cNvPr>
          <p:cNvPicPr>
            <a:picLocks noChangeAspect="1"/>
          </p:cNvPicPr>
          <p:nvPr/>
        </p:nvPicPr>
        <p:blipFill>
          <a:blip r:embed="rId7"/>
          <a:stretch>
            <a:fillRect/>
          </a:stretch>
        </p:blipFill>
        <p:spPr>
          <a:xfrm>
            <a:off x="3059206" y="1002925"/>
            <a:ext cx="2778414" cy="1389207"/>
          </a:xfrm>
          <a:prstGeom prst="rect">
            <a:avLst/>
          </a:prstGeom>
        </p:spPr>
      </p:pic>
      <p:pic>
        <p:nvPicPr>
          <p:cNvPr id="4" name="Immagine 3">
            <a:extLst>
              <a:ext uri="{FF2B5EF4-FFF2-40B4-BE49-F238E27FC236}">
                <a16:creationId xmlns:a16="http://schemas.microsoft.com/office/drawing/2014/main" id="{D2A2C30C-4B6C-4E2D-139A-5E20D634747E}"/>
              </a:ext>
            </a:extLst>
          </p:cNvPr>
          <p:cNvPicPr>
            <a:picLocks noChangeAspect="1"/>
          </p:cNvPicPr>
          <p:nvPr/>
        </p:nvPicPr>
        <p:blipFill>
          <a:blip r:embed="rId8"/>
          <a:stretch>
            <a:fillRect/>
          </a:stretch>
        </p:blipFill>
        <p:spPr>
          <a:xfrm>
            <a:off x="-65831" y="2921963"/>
            <a:ext cx="3059206" cy="1720803"/>
          </a:xfrm>
          <a:prstGeom prst="rect">
            <a:avLst/>
          </a:prstGeom>
        </p:spPr>
      </p:pic>
    </p:spTree>
    <p:custDataLst>
      <p:tags r:id="rId1"/>
    </p:custDataLst>
    <p:extLst>
      <p:ext uri="{BB962C8B-B14F-4D97-AF65-F5344CB8AC3E}">
        <p14:creationId xmlns:p14="http://schemas.microsoft.com/office/powerpoint/2010/main" val="410946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p:bldP spid="22" grpId="0"/>
      <p:bldP spid="23" grpId="0"/>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FB272D5-B2E2-8CDB-BCF4-0A76C7C99DA3}"/>
              </a:ext>
            </a:extLst>
          </p:cNvPr>
          <p:cNvPicPr>
            <a:picLocks noChangeAspect="1"/>
          </p:cNvPicPr>
          <p:nvPr/>
        </p:nvPicPr>
        <p:blipFill>
          <a:blip r:embed="rId3"/>
          <a:stretch>
            <a:fillRect/>
          </a:stretch>
        </p:blipFill>
        <p:spPr>
          <a:xfrm>
            <a:off x="6202289" y="3332997"/>
            <a:ext cx="2518976" cy="1531293"/>
          </a:xfrm>
          <a:prstGeom prst="rect">
            <a:avLst/>
          </a:prstGeom>
        </p:spPr>
      </p:pic>
      <p:pic>
        <p:nvPicPr>
          <p:cNvPr id="42" name="Picture 4" descr="http://eproduct2.fiatprofessional.com/filemanager-eproduct3/asset/globalwidget/DUCATO/versioni/slideshow_trasformazione/02_slide.jpg"/>
          <p:cNvPicPr>
            <a:picLocks noChangeAspect="1" noChangeArrowheads="1"/>
          </p:cNvPicPr>
          <p:nvPr/>
        </p:nvPicPr>
        <p:blipFill>
          <a:blip r:embed="rId4" cstate="email"/>
          <a:srcRect/>
          <a:stretch>
            <a:fillRect/>
          </a:stretch>
        </p:blipFill>
        <p:spPr bwMode="auto">
          <a:xfrm>
            <a:off x="506126" y="2737501"/>
            <a:ext cx="2446292" cy="1978338"/>
          </a:xfrm>
          <a:prstGeom prst="rect">
            <a:avLst/>
          </a:prstGeom>
          <a:noFill/>
        </p:spPr>
      </p:pic>
      <p:sp>
        <p:nvSpPr>
          <p:cNvPr id="45" name="Text Box 10"/>
          <p:cNvSpPr txBox="1">
            <a:spLocks noChangeArrowheads="1"/>
          </p:cNvSpPr>
          <p:nvPr/>
        </p:nvSpPr>
        <p:spPr bwMode="auto">
          <a:xfrm>
            <a:off x="622586" y="2357032"/>
            <a:ext cx="17854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it-IT" sz="1600" b="1" dirty="0">
                <a:latin typeface="Encode Sans" pitchFamily="2" charset="0"/>
              </a:rPr>
              <a:t>FURGONATO</a:t>
            </a:r>
            <a:endParaRPr lang="en-US" sz="1600" b="1" dirty="0">
              <a:latin typeface="Encode Sans" pitchFamily="2" charset="0"/>
            </a:endParaRPr>
          </a:p>
        </p:txBody>
      </p:sp>
      <p:sp>
        <p:nvSpPr>
          <p:cNvPr id="46" name="Text Box 27"/>
          <p:cNvSpPr txBox="1">
            <a:spLocks noChangeArrowheads="1"/>
          </p:cNvSpPr>
          <p:nvPr/>
        </p:nvSpPr>
        <p:spPr bwMode="auto">
          <a:xfrm>
            <a:off x="126503" y="4789268"/>
            <a:ext cx="3205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it-IT" sz="1600" b="1" dirty="0">
                <a:latin typeface="Encode Sans" pitchFamily="2" charset="0"/>
              </a:rPr>
              <a:t>RIBALTABILE</a:t>
            </a:r>
          </a:p>
        </p:txBody>
      </p:sp>
      <p:sp>
        <p:nvSpPr>
          <p:cNvPr id="47" name="Text Box 39"/>
          <p:cNvSpPr txBox="1">
            <a:spLocks noChangeArrowheads="1"/>
          </p:cNvSpPr>
          <p:nvPr/>
        </p:nvSpPr>
        <p:spPr bwMode="auto">
          <a:xfrm>
            <a:off x="5727314" y="2359446"/>
            <a:ext cx="327077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a:defRPr sz="1600" b="1"/>
            </a:lvl1pPr>
          </a:lstStyle>
          <a:p>
            <a:pPr algn="ctr"/>
            <a:r>
              <a:rPr lang="pt-BR" dirty="0">
                <a:latin typeface="Encode Sans" pitchFamily="2" charset="0"/>
              </a:rPr>
              <a:t>AUTOCARRO CASSONE FISSO</a:t>
            </a:r>
            <a:endParaRPr lang="en-US" dirty="0">
              <a:latin typeface="Encode Sans" pitchFamily="2" charset="0"/>
            </a:endParaRPr>
          </a:p>
        </p:txBody>
      </p:sp>
      <p:sp>
        <p:nvSpPr>
          <p:cNvPr id="48" name="Text Box 39"/>
          <p:cNvSpPr txBox="1">
            <a:spLocks noChangeArrowheads="1"/>
          </p:cNvSpPr>
          <p:nvPr/>
        </p:nvSpPr>
        <p:spPr bwMode="auto">
          <a:xfrm>
            <a:off x="3233880" y="4786566"/>
            <a:ext cx="238000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a:defRPr sz="1600" b="1"/>
            </a:lvl1pPr>
          </a:lstStyle>
          <a:p>
            <a:pPr algn="ctr"/>
            <a:r>
              <a:rPr lang="it-IT" dirty="0">
                <a:latin typeface="Encode Sans" pitchFamily="2" charset="0"/>
              </a:rPr>
              <a:t>CELLA ISOTERMICA </a:t>
            </a:r>
            <a:endParaRPr lang="en-US" dirty="0">
              <a:latin typeface="Encode Sans" pitchFamily="2" charset="0"/>
            </a:endParaRPr>
          </a:p>
        </p:txBody>
      </p:sp>
      <p:sp>
        <p:nvSpPr>
          <p:cNvPr id="49" name="Text Box 39"/>
          <p:cNvSpPr txBox="1">
            <a:spLocks noChangeArrowheads="1"/>
          </p:cNvSpPr>
          <p:nvPr/>
        </p:nvSpPr>
        <p:spPr bwMode="auto">
          <a:xfrm>
            <a:off x="6678073" y="4864290"/>
            <a:ext cx="187874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a:defRPr sz="1600" b="1"/>
            </a:lvl1pPr>
          </a:lstStyle>
          <a:p>
            <a:pPr algn="ctr"/>
            <a:r>
              <a:rPr lang="it-IT" dirty="0">
                <a:latin typeface="Encode Sans" pitchFamily="2" charset="0"/>
              </a:rPr>
              <a:t>ISOTERMICO</a:t>
            </a:r>
            <a:endParaRPr lang="en-US" dirty="0">
              <a:latin typeface="Encode Sans" pitchFamily="2" charset="0"/>
            </a:endParaRPr>
          </a:p>
        </p:txBody>
      </p:sp>
      <p:pic>
        <p:nvPicPr>
          <p:cNvPr id="7" name="Immagine 6">
            <a:extLst>
              <a:ext uri="{FF2B5EF4-FFF2-40B4-BE49-F238E27FC236}">
                <a16:creationId xmlns:a16="http://schemas.microsoft.com/office/drawing/2014/main" id="{4C483C49-4AF7-49DC-A2C8-83D12A2049E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92114" y="923998"/>
            <a:ext cx="1933010" cy="1449757"/>
          </a:xfrm>
          <a:prstGeom prst="rect">
            <a:avLst/>
          </a:prstGeom>
        </p:spPr>
      </p:pic>
      <p:sp>
        <p:nvSpPr>
          <p:cNvPr id="50" name="Text Box 27"/>
          <p:cNvSpPr txBox="1">
            <a:spLocks noChangeArrowheads="1"/>
          </p:cNvSpPr>
          <p:nvPr/>
        </p:nvSpPr>
        <p:spPr bwMode="auto">
          <a:xfrm>
            <a:off x="3085341" y="2165290"/>
            <a:ext cx="27488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it-IT" sz="1600" b="1" dirty="0">
                <a:latin typeface="Encode Sans" pitchFamily="2" charset="0"/>
              </a:rPr>
              <a:t>AUTOCARRO CASSONE FISSO DOPPIA CABINA</a:t>
            </a:r>
            <a:endParaRPr lang="en-US" sz="1600" b="1" dirty="0">
              <a:latin typeface="Encode Sans" pitchFamily="2" charset="0"/>
            </a:endParaRPr>
          </a:p>
        </p:txBody>
      </p:sp>
      <p:sp>
        <p:nvSpPr>
          <p:cNvPr id="2" name="Titolo 1">
            <a:extLst>
              <a:ext uri="{FF2B5EF4-FFF2-40B4-BE49-F238E27FC236}">
                <a16:creationId xmlns:a16="http://schemas.microsoft.com/office/drawing/2014/main" id="{7F3F516D-4D27-4ECF-57F7-B9617A129C7D}"/>
              </a:ext>
            </a:extLst>
          </p:cNvPr>
          <p:cNvSpPr>
            <a:spLocks noGrp="1"/>
          </p:cNvSpPr>
          <p:nvPr>
            <p:ph type="title"/>
          </p:nvPr>
        </p:nvSpPr>
        <p:spPr>
          <a:xfrm>
            <a:off x="304800" y="185335"/>
            <a:ext cx="7848600" cy="738664"/>
          </a:xfrm>
        </p:spPr>
        <p:txBody>
          <a:bodyPr/>
          <a:lstStyle/>
          <a:p>
            <a:r>
              <a:rPr lang="it-IT" dirty="0"/>
              <a:t>VERSIONI</a:t>
            </a:r>
            <a:br>
              <a:rPr lang="it-IT" dirty="0"/>
            </a:br>
            <a:endParaRPr lang="it-IT" dirty="0"/>
          </a:p>
        </p:txBody>
      </p:sp>
      <p:pic>
        <p:nvPicPr>
          <p:cNvPr id="5" name="Immagine 4">
            <a:extLst>
              <a:ext uri="{FF2B5EF4-FFF2-40B4-BE49-F238E27FC236}">
                <a16:creationId xmlns:a16="http://schemas.microsoft.com/office/drawing/2014/main" id="{69B661F9-A04E-50BC-7FE6-99EF405C07D6}"/>
              </a:ext>
            </a:extLst>
          </p:cNvPr>
          <p:cNvPicPr>
            <a:picLocks noChangeAspect="1"/>
          </p:cNvPicPr>
          <p:nvPr/>
        </p:nvPicPr>
        <p:blipFill>
          <a:blip r:embed="rId6"/>
          <a:stretch>
            <a:fillRect/>
          </a:stretch>
        </p:blipFill>
        <p:spPr>
          <a:xfrm>
            <a:off x="3437176" y="3363467"/>
            <a:ext cx="1871282" cy="1420397"/>
          </a:xfrm>
          <a:prstGeom prst="rect">
            <a:avLst/>
          </a:prstGeom>
        </p:spPr>
      </p:pic>
      <p:pic>
        <p:nvPicPr>
          <p:cNvPr id="4" name="Immagine 3">
            <a:extLst>
              <a:ext uri="{FF2B5EF4-FFF2-40B4-BE49-F238E27FC236}">
                <a16:creationId xmlns:a16="http://schemas.microsoft.com/office/drawing/2014/main" id="{19D47702-E078-4D6E-F220-8AEFC2D088E4}"/>
              </a:ext>
            </a:extLst>
          </p:cNvPr>
          <p:cNvPicPr>
            <a:picLocks noChangeAspect="1"/>
          </p:cNvPicPr>
          <p:nvPr/>
        </p:nvPicPr>
        <p:blipFill>
          <a:blip r:embed="rId7"/>
          <a:stretch>
            <a:fillRect/>
          </a:stretch>
        </p:blipFill>
        <p:spPr>
          <a:xfrm>
            <a:off x="192590" y="871364"/>
            <a:ext cx="2645479" cy="1488082"/>
          </a:xfrm>
          <a:prstGeom prst="rect">
            <a:avLst/>
          </a:prstGeom>
        </p:spPr>
      </p:pic>
      <p:pic>
        <p:nvPicPr>
          <p:cNvPr id="11" name="Immagine 10">
            <a:extLst>
              <a:ext uri="{FF2B5EF4-FFF2-40B4-BE49-F238E27FC236}">
                <a16:creationId xmlns:a16="http://schemas.microsoft.com/office/drawing/2014/main" id="{C02FAF05-D895-E82E-4E4D-4C1564365121}"/>
              </a:ext>
            </a:extLst>
          </p:cNvPr>
          <p:cNvPicPr>
            <a:picLocks noChangeAspect="1"/>
          </p:cNvPicPr>
          <p:nvPr/>
        </p:nvPicPr>
        <p:blipFill>
          <a:blip r:embed="rId8"/>
          <a:stretch>
            <a:fillRect/>
          </a:stretch>
        </p:blipFill>
        <p:spPr>
          <a:xfrm>
            <a:off x="6202289" y="890456"/>
            <a:ext cx="2518976" cy="1416924"/>
          </a:xfrm>
          <a:prstGeom prst="rect">
            <a:avLst/>
          </a:prstGeom>
        </p:spPr>
      </p:pic>
    </p:spTree>
    <p:custDataLst>
      <p:tags r:id="rId1"/>
    </p:custDataLst>
    <p:extLst>
      <p:ext uri="{BB962C8B-B14F-4D97-AF65-F5344CB8AC3E}">
        <p14:creationId xmlns:p14="http://schemas.microsoft.com/office/powerpoint/2010/main" val="29039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500" fill="hold"/>
                                        <p:tgtEl>
                                          <p:spTgt spid="49"/>
                                        </p:tgtEl>
                                        <p:attrNameLst>
                                          <p:attrName>ppt_x</p:attrName>
                                        </p:attrNameLst>
                                      </p:cBhvr>
                                      <p:tavLst>
                                        <p:tav tm="0">
                                          <p:val>
                                            <p:strVal val="#ppt_x"/>
                                          </p:val>
                                        </p:tav>
                                        <p:tav tm="100000">
                                          <p:val>
                                            <p:strVal val="#ppt_x"/>
                                          </p:val>
                                        </p:tav>
                                      </p:tavLst>
                                    </p:anim>
                                    <p:anim calcmode="lin" valueType="num">
                                      <p:cBhvr additive="base">
                                        <p:cTn id="24" dur="500" fill="hold"/>
                                        <p:tgtEl>
                                          <p:spTgt spid="4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670150" y="1085307"/>
            <a:ext cx="8636403" cy="2412754"/>
          </a:xfrm>
          <a:prstGeom prst="rect">
            <a:avLst/>
          </a:prstGeom>
        </p:spPr>
        <p:txBody>
          <a:bodyPr numCol="1"/>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spcBef>
                <a:spcPts val="0"/>
              </a:spcBef>
              <a:buSzPct val="103000"/>
              <a:buFont typeface="Wingdings" panose="05000000000000000000" pitchFamily="2" charset="2"/>
              <a:buChar char="q"/>
            </a:pPr>
            <a:r>
              <a:rPr lang="it-IT" sz="1800" dirty="0">
                <a:solidFill>
                  <a:srgbClr val="000000"/>
                </a:solidFill>
                <a:latin typeface="Encode Sans" pitchFamily="2" charset="0"/>
              </a:rPr>
              <a:t>Passo </a:t>
            </a:r>
          </a:p>
          <a:p>
            <a:pPr>
              <a:lnSpc>
                <a:spcPct val="130000"/>
              </a:lnSpc>
              <a:spcBef>
                <a:spcPts val="0"/>
              </a:spcBef>
              <a:buSzPct val="103000"/>
              <a:buFont typeface="Wingdings" panose="05000000000000000000" pitchFamily="2" charset="2"/>
              <a:buChar char="q"/>
            </a:pPr>
            <a:r>
              <a:rPr lang="it-IT" sz="1800" dirty="0">
                <a:solidFill>
                  <a:srgbClr val="000000"/>
                </a:solidFill>
                <a:latin typeface="Encode Sans" pitchFamily="2" charset="0"/>
              </a:rPr>
              <a:t>Sbalzo telaio</a:t>
            </a:r>
          </a:p>
          <a:p>
            <a:pPr>
              <a:lnSpc>
                <a:spcPct val="130000"/>
              </a:lnSpc>
              <a:spcBef>
                <a:spcPts val="0"/>
              </a:spcBef>
              <a:buSzPct val="103000"/>
              <a:buFont typeface="Wingdings" panose="05000000000000000000" pitchFamily="2" charset="2"/>
              <a:buChar char="q"/>
            </a:pPr>
            <a:r>
              <a:rPr lang="it-IT" sz="1800" dirty="0">
                <a:solidFill>
                  <a:srgbClr val="000000"/>
                </a:solidFill>
                <a:latin typeface="Encode Sans" pitchFamily="2" charset="0"/>
              </a:rPr>
              <a:t>Altezza del tetto</a:t>
            </a:r>
          </a:p>
          <a:p>
            <a:pPr>
              <a:lnSpc>
                <a:spcPct val="130000"/>
              </a:lnSpc>
              <a:spcBef>
                <a:spcPts val="0"/>
              </a:spcBef>
              <a:buSzPct val="103000"/>
              <a:buFont typeface="Wingdings" panose="05000000000000000000" pitchFamily="2" charset="2"/>
              <a:buChar char="q"/>
            </a:pPr>
            <a:r>
              <a:rPr lang="it-IT" sz="1800" dirty="0">
                <a:solidFill>
                  <a:srgbClr val="000000"/>
                </a:solidFill>
                <a:latin typeface="Encode Sans" pitchFamily="2" charset="0"/>
              </a:rPr>
              <a:t>PLS</a:t>
            </a:r>
          </a:p>
          <a:p>
            <a:pPr>
              <a:lnSpc>
                <a:spcPct val="130000"/>
              </a:lnSpc>
              <a:spcBef>
                <a:spcPts val="0"/>
              </a:spcBef>
              <a:buSzPct val="103000"/>
              <a:buFont typeface="Wingdings" panose="05000000000000000000" pitchFamily="2" charset="2"/>
              <a:buChar char="q"/>
            </a:pPr>
            <a:r>
              <a:rPr lang="it-IT" sz="1800" dirty="0">
                <a:solidFill>
                  <a:srgbClr val="000000"/>
                </a:solidFill>
                <a:latin typeface="Encode Sans" pitchFamily="2" charset="0"/>
              </a:rPr>
              <a:t>Paratia </a:t>
            </a:r>
          </a:p>
          <a:p>
            <a:pPr>
              <a:lnSpc>
                <a:spcPct val="130000"/>
              </a:lnSpc>
              <a:spcBef>
                <a:spcPts val="0"/>
              </a:spcBef>
              <a:buSzPct val="103000"/>
              <a:buFont typeface="Wingdings" panose="05000000000000000000" pitchFamily="2" charset="2"/>
              <a:buChar char="q"/>
            </a:pPr>
            <a:r>
              <a:rPr lang="it-IT" sz="1800" dirty="0">
                <a:solidFill>
                  <a:srgbClr val="000000"/>
                </a:solidFill>
                <a:latin typeface="Encode Sans" pitchFamily="2" charset="0"/>
              </a:rPr>
              <a:t>Porta posteriore</a:t>
            </a:r>
          </a:p>
          <a:p>
            <a:pPr>
              <a:lnSpc>
                <a:spcPct val="130000"/>
              </a:lnSpc>
              <a:spcBef>
                <a:spcPts val="0"/>
              </a:spcBef>
              <a:buSzPct val="103000"/>
              <a:buFont typeface="Wingdings" panose="05000000000000000000" pitchFamily="2" charset="2"/>
              <a:buChar char="q"/>
            </a:pPr>
            <a:r>
              <a:rPr lang="it-IT" sz="1800" dirty="0">
                <a:solidFill>
                  <a:srgbClr val="000000"/>
                </a:solidFill>
                <a:latin typeface="Encode Sans" pitchFamily="2" charset="0"/>
              </a:rPr>
              <a:t>Capucine </a:t>
            </a:r>
          </a:p>
          <a:p>
            <a:pPr>
              <a:lnSpc>
                <a:spcPct val="130000"/>
              </a:lnSpc>
              <a:spcBef>
                <a:spcPts val="0"/>
              </a:spcBef>
              <a:buSzPct val="103000"/>
              <a:buFont typeface="Wingdings" panose="05000000000000000000" pitchFamily="2" charset="2"/>
              <a:buChar char="q"/>
            </a:pPr>
            <a:r>
              <a:rPr lang="it-IT" sz="1800" dirty="0">
                <a:solidFill>
                  <a:srgbClr val="000000"/>
                </a:solidFill>
                <a:latin typeface="Encode Sans" pitchFamily="2" charset="0"/>
              </a:rPr>
              <a:t>Trazione anteriore vs trazione posteriore</a:t>
            </a:r>
          </a:p>
          <a:p>
            <a:pPr>
              <a:lnSpc>
                <a:spcPct val="130000"/>
              </a:lnSpc>
              <a:spcBef>
                <a:spcPts val="0"/>
              </a:spcBef>
              <a:buSzPct val="103000"/>
              <a:buFont typeface="Wingdings" panose="05000000000000000000" pitchFamily="2" charset="2"/>
              <a:buChar char="q"/>
            </a:pPr>
            <a:r>
              <a:rPr lang="it-IT" sz="1800" dirty="0">
                <a:solidFill>
                  <a:srgbClr val="000000"/>
                </a:solidFill>
                <a:latin typeface="Encode Sans" pitchFamily="2" charset="0"/>
              </a:rPr>
              <a:t>Ruote posteriori singole vs gemellate</a:t>
            </a:r>
            <a:endParaRPr lang="it-IT" sz="1800" dirty="0">
              <a:latin typeface="Encode Sans" pitchFamily="2" charset="0"/>
            </a:endParaRPr>
          </a:p>
          <a:p>
            <a:pPr>
              <a:buSzPct val="50000"/>
              <a:buFont typeface="Wingdings" panose="05000000000000000000" pitchFamily="2" charset="2"/>
              <a:buChar char="q"/>
            </a:pPr>
            <a:endParaRPr lang="it-IT" sz="1800" dirty="0">
              <a:latin typeface="Encode Sans" pitchFamily="2" charset="0"/>
            </a:endParaRPr>
          </a:p>
        </p:txBody>
      </p:sp>
      <p:sp>
        <p:nvSpPr>
          <p:cNvPr id="3" name="Titolo 2">
            <a:extLst>
              <a:ext uri="{FF2B5EF4-FFF2-40B4-BE49-F238E27FC236}">
                <a16:creationId xmlns:a16="http://schemas.microsoft.com/office/drawing/2014/main" id="{1E3D8CA6-2A3F-74F1-09A6-2F76D81C898B}"/>
              </a:ext>
            </a:extLst>
          </p:cNvPr>
          <p:cNvSpPr>
            <a:spLocks noGrp="1"/>
          </p:cNvSpPr>
          <p:nvPr>
            <p:ph type="title"/>
          </p:nvPr>
        </p:nvSpPr>
        <p:spPr>
          <a:xfrm>
            <a:off x="304800" y="185335"/>
            <a:ext cx="7848600" cy="738664"/>
          </a:xfrm>
        </p:spPr>
        <p:txBody>
          <a:bodyPr/>
          <a:lstStyle/>
          <a:p>
            <a:r>
              <a:rPr lang="it-IT" dirty="0"/>
              <a:t>LE CARATTERISTICHE COSTRUTTIVE</a:t>
            </a:r>
            <a:br>
              <a:rPr lang="it-IT" dirty="0"/>
            </a:br>
            <a:endParaRPr lang="it-IT" dirty="0"/>
          </a:p>
        </p:txBody>
      </p:sp>
      <p:pic>
        <p:nvPicPr>
          <p:cNvPr id="6" name="Immagine 5">
            <a:extLst>
              <a:ext uri="{FF2B5EF4-FFF2-40B4-BE49-F238E27FC236}">
                <a16:creationId xmlns:a16="http://schemas.microsoft.com/office/drawing/2014/main" id="{85395E5C-0388-7F05-824E-53F8B824DE72}"/>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3596271" y="738469"/>
            <a:ext cx="5710282" cy="3223930"/>
          </a:xfrm>
          <a:prstGeom prst="rect">
            <a:avLst/>
          </a:prstGeom>
        </p:spPr>
      </p:pic>
    </p:spTree>
    <p:custDataLst>
      <p:tags r:id="rId1"/>
    </p:custDataLst>
    <p:extLst>
      <p:ext uri="{BB962C8B-B14F-4D97-AF65-F5344CB8AC3E}">
        <p14:creationId xmlns:p14="http://schemas.microsoft.com/office/powerpoint/2010/main" val="724703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7379C-7768-4955-33C9-60DE951A9A6F}"/>
            </a:ext>
          </a:extLst>
        </p:cNvPr>
        <p:cNvGrpSpPr/>
        <p:nvPr/>
      </p:nvGrpSpPr>
      <p:grpSpPr>
        <a:xfrm>
          <a:off x="0" y="0"/>
          <a:ext cx="0" cy="0"/>
          <a:chOff x="0" y="0"/>
          <a:chExt cx="0" cy="0"/>
        </a:xfrm>
      </p:grpSpPr>
      <p:sp>
        <p:nvSpPr>
          <p:cNvPr id="10" name="CasellaDiTesto 9">
            <a:extLst>
              <a:ext uri="{FF2B5EF4-FFF2-40B4-BE49-F238E27FC236}">
                <a16:creationId xmlns:a16="http://schemas.microsoft.com/office/drawing/2014/main" id="{F7C4CCBD-3EF8-07D7-F7BF-202FF073EAA3}"/>
              </a:ext>
            </a:extLst>
          </p:cNvPr>
          <p:cNvSpPr txBox="1"/>
          <p:nvPr/>
        </p:nvSpPr>
        <p:spPr>
          <a:xfrm>
            <a:off x="471054" y="3525819"/>
            <a:ext cx="4100946" cy="2571730"/>
          </a:xfrm>
          <a:prstGeom prst="rect">
            <a:avLst/>
          </a:prstGeom>
          <a:noFill/>
        </p:spPr>
        <p:txBody>
          <a:bodyPr wrap="square" numCol="1" rtlCol="0">
            <a:spAutoFit/>
          </a:bodyPr>
          <a:lstStyle/>
          <a:p>
            <a:pPr marL="285750" indent="-285750">
              <a:lnSpc>
                <a:spcPct val="130000"/>
              </a:lnSpc>
              <a:buFont typeface="Wingdings" panose="05000000000000000000" pitchFamily="2" charset="2"/>
              <a:buChar char="q"/>
            </a:pPr>
            <a:r>
              <a:rPr lang="it-IT" dirty="0">
                <a:latin typeface="Encode Sans" pitchFamily="2" charset="0"/>
                <a:cs typeface="Helvetica"/>
              </a:rPr>
              <a:t>Il</a:t>
            </a:r>
            <a:r>
              <a:rPr lang="it-IT" b="1" dirty="0">
                <a:latin typeface="Encode Sans" pitchFamily="2" charset="0"/>
                <a:cs typeface="Helvetica"/>
              </a:rPr>
              <a:t> passo</a:t>
            </a:r>
            <a:r>
              <a:rPr lang="it-IT" dirty="0">
                <a:latin typeface="Encode Sans" pitchFamily="2" charset="0"/>
                <a:cs typeface="Helvetica"/>
              </a:rPr>
              <a:t> (o interasse) è la distanza tra il centro delle ruote dell’asse anteriore e il centro delle ruote dell’asse posteriore</a:t>
            </a:r>
            <a:endParaRPr lang="it-IT" dirty="0">
              <a:latin typeface="Encode Sans" pitchFamily="2" charset="0"/>
            </a:endParaRPr>
          </a:p>
          <a:p>
            <a:pPr marL="285750" indent="-285750" algn="just">
              <a:lnSpc>
                <a:spcPct val="130000"/>
              </a:lnSpc>
              <a:buFont typeface="Wingdings" panose="05000000000000000000" pitchFamily="2" charset="2"/>
              <a:buChar char="q"/>
            </a:pPr>
            <a:endParaRPr lang="it-IT" dirty="0">
              <a:latin typeface="Encode Sans" pitchFamily="2" charset="0"/>
            </a:endParaRPr>
          </a:p>
          <a:p>
            <a:pPr marL="285750" indent="-285750" algn="just">
              <a:lnSpc>
                <a:spcPct val="130000"/>
              </a:lnSpc>
              <a:buFont typeface="Wingdings" panose="05000000000000000000" pitchFamily="2" charset="2"/>
              <a:buChar char="q"/>
            </a:pPr>
            <a:endParaRPr lang="it-IT" dirty="0">
              <a:latin typeface="Encode Sans" pitchFamily="2" charset="0"/>
            </a:endParaRPr>
          </a:p>
          <a:p>
            <a:pPr marL="285750" indent="-285750" algn="just">
              <a:lnSpc>
                <a:spcPct val="130000"/>
              </a:lnSpc>
              <a:buFont typeface="Wingdings" panose="05000000000000000000" pitchFamily="2" charset="2"/>
              <a:buChar char="q"/>
            </a:pPr>
            <a:endParaRPr lang="it-IT" dirty="0">
              <a:latin typeface="Encode Sans" pitchFamily="2" charset="0"/>
            </a:endParaRPr>
          </a:p>
        </p:txBody>
      </p:sp>
      <p:sp>
        <p:nvSpPr>
          <p:cNvPr id="11" name="CasellaDiTesto 10">
            <a:extLst>
              <a:ext uri="{FF2B5EF4-FFF2-40B4-BE49-F238E27FC236}">
                <a16:creationId xmlns:a16="http://schemas.microsoft.com/office/drawing/2014/main" id="{DBD0C161-7F6A-FE8C-EDFF-1BC268E0829E}"/>
              </a:ext>
            </a:extLst>
          </p:cNvPr>
          <p:cNvSpPr txBox="1"/>
          <p:nvPr/>
        </p:nvSpPr>
        <p:spPr>
          <a:xfrm>
            <a:off x="4959738" y="3500299"/>
            <a:ext cx="4008771" cy="1491434"/>
          </a:xfrm>
          <a:prstGeom prst="rect">
            <a:avLst/>
          </a:prstGeom>
          <a:noFill/>
        </p:spPr>
        <p:txBody>
          <a:bodyPr wrap="square" numCol="1" rtlCol="0">
            <a:spAutoFit/>
          </a:bodyPr>
          <a:lstStyle/>
          <a:p>
            <a:pPr marL="285750" indent="-285750">
              <a:lnSpc>
                <a:spcPct val="130000"/>
              </a:lnSpc>
              <a:buFont typeface="Wingdings" panose="05000000000000000000" pitchFamily="2" charset="2"/>
              <a:buChar char="q"/>
            </a:pPr>
            <a:r>
              <a:rPr lang="it-IT" dirty="0">
                <a:latin typeface="Encode Sans" pitchFamily="2" charset="0"/>
              </a:rPr>
              <a:t>Lo </a:t>
            </a:r>
            <a:r>
              <a:rPr lang="it-IT" b="1" dirty="0">
                <a:latin typeface="Encode Sans" pitchFamily="2" charset="0"/>
              </a:rPr>
              <a:t>sbalzo</a:t>
            </a:r>
            <a:r>
              <a:rPr lang="it-IT" dirty="0">
                <a:latin typeface="Encode Sans" pitchFamily="2" charset="0"/>
              </a:rPr>
              <a:t>,</a:t>
            </a:r>
            <a:r>
              <a:rPr lang="it-IT" b="1" dirty="0">
                <a:latin typeface="Encode Sans" pitchFamily="2" charset="0"/>
              </a:rPr>
              <a:t> </a:t>
            </a:r>
            <a:r>
              <a:rPr lang="it-IT" dirty="0">
                <a:latin typeface="Encode Sans" pitchFamily="2" charset="0"/>
              </a:rPr>
              <a:t>anteriore o posteriore</a:t>
            </a:r>
            <a:r>
              <a:rPr lang="it-IT" b="1" dirty="0">
                <a:latin typeface="Encode Sans" pitchFamily="2" charset="0"/>
              </a:rPr>
              <a:t>,</a:t>
            </a:r>
            <a:r>
              <a:rPr lang="it-IT" dirty="0">
                <a:latin typeface="Encode Sans" pitchFamily="2" charset="0"/>
              </a:rPr>
              <a:t> </a:t>
            </a:r>
          </a:p>
          <a:p>
            <a:pPr marL="268288" indent="-268288">
              <a:lnSpc>
                <a:spcPct val="130000"/>
              </a:lnSpc>
            </a:pPr>
            <a:r>
              <a:rPr lang="it-IT" dirty="0">
                <a:latin typeface="Encode Sans" pitchFamily="2" charset="0"/>
              </a:rPr>
              <a:t>     è la distanza dal centro dell’asse fino alla parte più estrema della carrozzeria del veicolo</a:t>
            </a:r>
            <a:endParaRPr lang="it-IT" dirty="0">
              <a:latin typeface="Encode Sans" pitchFamily="2" charset="0"/>
              <a:cs typeface="Helvetica"/>
            </a:endParaRPr>
          </a:p>
        </p:txBody>
      </p:sp>
      <p:sp>
        <p:nvSpPr>
          <p:cNvPr id="4" name="Titolo 3">
            <a:extLst>
              <a:ext uri="{FF2B5EF4-FFF2-40B4-BE49-F238E27FC236}">
                <a16:creationId xmlns:a16="http://schemas.microsoft.com/office/drawing/2014/main" id="{AF86A41E-E4A8-03EE-DEA0-DA2EF05FF794}"/>
              </a:ext>
            </a:extLst>
          </p:cNvPr>
          <p:cNvSpPr>
            <a:spLocks noGrp="1"/>
          </p:cNvSpPr>
          <p:nvPr>
            <p:ph type="title"/>
          </p:nvPr>
        </p:nvSpPr>
        <p:spPr>
          <a:xfrm>
            <a:off x="304800" y="185335"/>
            <a:ext cx="7848600" cy="738664"/>
          </a:xfrm>
        </p:spPr>
        <p:txBody>
          <a:bodyPr/>
          <a:lstStyle/>
          <a:p>
            <a:r>
              <a:rPr lang="it-IT" dirty="0"/>
              <a:t>PASSO E SBALZO</a:t>
            </a:r>
            <a:br>
              <a:rPr lang="it-IT" dirty="0"/>
            </a:br>
            <a:endParaRPr lang="it-IT" dirty="0"/>
          </a:p>
        </p:txBody>
      </p:sp>
      <p:pic>
        <p:nvPicPr>
          <p:cNvPr id="5" name="Immagine 4">
            <a:extLst>
              <a:ext uri="{FF2B5EF4-FFF2-40B4-BE49-F238E27FC236}">
                <a16:creationId xmlns:a16="http://schemas.microsoft.com/office/drawing/2014/main" id="{6DAB4FEE-5029-9FC5-0283-F8407E832B56}"/>
              </a:ext>
            </a:extLst>
          </p:cNvPr>
          <p:cNvPicPr>
            <a:picLocks noChangeAspect="1"/>
          </p:cNvPicPr>
          <p:nvPr/>
        </p:nvPicPr>
        <p:blipFill>
          <a:blip r:embed="rId3">
            <a:clrChange>
              <a:clrFrom>
                <a:srgbClr val="FFFFFF"/>
              </a:clrFrom>
              <a:clrTo>
                <a:srgbClr val="FFFFFF">
                  <a:alpha val="0"/>
                </a:srgbClr>
              </a:clrTo>
            </a:clrChange>
          </a:blip>
          <a:srcRect l="10833" t="7759" r="40550" b="47085"/>
          <a:stretch>
            <a:fillRect/>
          </a:stretch>
        </p:blipFill>
        <p:spPr>
          <a:xfrm>
            <a:off x="2010576" y="813916"/>
            <a:ext cx="5122847" cy="2686383"/>
          </a:xfrm>
          <a:prstGeom prst="rect">
            <a:avLst/>
          </a:prstGeom>
        </p:spPr>
      </p:pic>
    </p:spTree>
    <p:custDataLst>
      <p:tags r:id="rId1"/>
    </p:custDataLst>
    <p:extLst>
      <p:ext uri="{BB962C8B-B14F-4D97-AF65-F5344CB8AC3E}">
        <p14:creationId xmlns:p14="http://schemas.microsoft.com/office/powerpoint/2010/main" val="1756704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F6FB6-457E-1D1D-1FF0-4707272E8296}"/>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CDD8EA6B-609C-95E9-1D1D-C68A59099DA3}"/>
              </a:ext>
            </a:extLst>
          </p:cNvPr>
          <p:cNvSpPr>
            <a:spLocks noGrp="1"/>
          </p:cNvSpPr>
          <p:nvPr>
            <p:ph type="title"/>
          </p:nvPr>
        </p:nvSpPr>
        <p:spPr>
          <a:xfrm>
            <a:off x="304800" y="185335"/>
            <a:ext cx="7848600" cy="738664"/>
          </a:xfrm>
        </p:spPr>
        <p:txBody>
          <a:bodyPr/>
          <a:lstStyle/>
          <a:p>
            <a:r>
              <a:rPr lang="it-IT" dirty="0"/>
              <a:t>PASSO E DINAMICA DI MARCIA</a:t>
            </a:r>
            <a:br>
              <a:rPr lang="it-IT" dirty="0"/>
            </a:br>
            <a:endParaRPr lang="it-IT" dirty="0"/>
          </a:p>
        </p:txBody>
      </p:sp>
      <p:graphicFrame>
        <p:nvGraphicFramePr>
          <p:cNvPr id="5" name="Tabella 4">
            <a:extLst>
              <a:ext uri="{FF2B5EF4-FFF2-40B4-BE49-F238E27FC236}">
                <a16:creationId xmlns:a16="http://schemas.microsoft.com/office/drawing/2014/main" id="{DE564314-1709-AF60-C5A2-E440C7B31649}"/>
              </a:ext>
            </a:extLst>
          </p:cNvPr>
          <p:cNvGraphicFramePr>
            <a:graphicFrameLocks noGrp="1"/>
          </p:cNvGraphicFramePr>
          <p:nvPr>
            <p:extLst>
              <p:ext uri="{D42A27DB-BD31-4B8C-83A1-F6EECF244321}">
                <p14:modId xmlns:p14="http://schemas.microsoft.com/office/powerpoint/2010/main" val="3496051134"/>
              </p:ext>
            </p:extLst>
          </p:nvPr>
        </p:nvGraphicFramePr>
        <p:xfrm>
          <a:off x="535708" y="2189381"/>
          <a:ext cx="8220363" cy="3092828"/>
        </p:xfrm>
        <a:graphic>
          <a:graphicData uri="http://schemas.openxmlformats.org/drawingml/2006/table">
            <a:tbl>
              <a:tblPr/>
              <a:tblGrid>
                <a:gridCol w="1551710">
                  <a:extLst>
                    <a:ext uri="{9D8B030D-6E8A-4147-A177-3AD203B41FA5}">
                      <a16:colId xmlns:a16="http://schemas.microsoft.com/office/drawing/2014/main" val="2990160252"/>
                    </a:ext>
                  </a:extLst>
                </a:gridCol>
                <a:gridCol w="3188482">
                  <a:extLst>
                    <a:ext uri="{9D8B030D-6E8A-4147-A177-3AD203B41FA5}">
                      <a16:colId xmlns:a16="http://schemas.microsoft.com/office/drawing/2014/main" val="4232346169"/>
                    </a:ext>
                  </a:extLst>
                </a:gridCol>
                <a:gridCol w="3480171">
                  <a:extLst>
                    <a:ext uri="{9D8B030D-6E8A-4147-A177-3AD203B41FA5}">
                      <a16:colId xmlns:a16="http://schemas.microsoft.com/office/drawing/2014/main" val="130895691"/>
                    </a:ext>
                  </a:extLst>
                </a:gridCol>
              </a:tblGrid>
              <a:tr h="343647">
                <a:tc>
                  <a:txBody>
                    <a:bodyPr/>
                    <a:lstStyle/>
                    <a:p>
                      <a:pPr algn="ctr"/>
                      <a:r>
                        <a:rPr lang="it-IT" sz="1200" b="1" dirty="0">
                          <a:latin typeface="Encode Sans" pitchFamily="2" charset="0"/>
                        </a:rPr>
                        <a:t>CARATTERISTICA</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it-IT" sz="1200" b="1" dirty="0">
                          <a:latin typeface="Encode Sans" pitchFamily="2" charset="0"/>
                        </a:rPr>
                        <a:t>PASSO CORTO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it-IT" sz="1200" b="1" dirty="0">
                          <a:latin typeface="Encode Sans" pitchFamily="2" charset="0"/>
                        </a:rPr>
                        <a:t>PASSO LUNGO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78713434"/>
                  </a:ext>
                </a:extLst>
              </a:tr>
              <a:tr h="490925">
                <a:tc>
                  <a:txBody>
                    <a:bodyPr/>
                    <a:lstStyle/>
                    <a:p>
                      <a:pPr algn="ctr"/>
                      <a:r>
                        <a:rPr lang="it-IT" sz="1200" b="1" dirty="0">
                          <a:latin typeface="Encode Sans" pitchFamily="2" charset="0"/>
                        </a:rPr>
                        <a:t>Maneggevolezza</a:t>
                      </a:r>
                      <a:endParaRPr lang="it-IT" sz="1200" dirty="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it-IT" sz="1200" dirty="0">
                          <a:latin typeface="Encode Sans" pitchFamily="2" charset="0"/>
                        </a:rPr>
                        <a:t>raggio di sterzata ridotto, agilità in spazi stretti</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l"/>
                      <a:endParaRPr lang="it-IT" sz="1200" dirty="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573621"/>
                  </a:ext>
                </a:extLst>
              </a:tr>
              <a:tr h="490925">
                <a:tc>
                  <a:txBody>
                    <a:bodyPr/>
                    <a:lstStyle/>
                    <a:p>
                      <a:pPr algn="ctr"/>
                      <a:r>
                        <a:rPr lang="it-IT" sz="1200" b="1" dirty="0">
                          <a:latin typeface="Encode Sans" pitchFamily="2" charset="0"/>
                        </a:rPr>
                        <a:t>Stabilità direzionale</a:t>
                      </a:r>
                      <a:endParaRPr lang="it-IT" sz="1200" dirty="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endParaRPr lang="it-IT" sz="1200" dirty="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it-IT" sz="1200" dirty="0">
                          <a:latin typeface="Encode Sans" pitchFamily="2" charset="0"/>
                        </a:rPr>
                        <a:t>migliore (guida meno impegnativa alle alte velocità)</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752691940"/>
                  </a:ext>
                </a:extLst>
              </a:tr>
              <a:tr h="638203">
                <a:tc>
                  <a:txBody>
                    <a:bodyPr/>
                    <a:lstStyle/>
                    <a:p>
                      <a:pPr algn="ctr"/>
                      <a:r>
                        <a:rPr lang="it-IT" sz="1200" b="1" dirty="0">
                          <a:latin typeface="Encode Sans" pitchFamily="2" charset="0"/>
                        </a:rPr>
                        <a:t>Stabilità in curva</a:t>
                      </a:r>
                      <a:endParaRPr lang="it-IT" sz="1200" dirty="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it-IT" sz="1200" dirty="0">
                          <a:latin typeface="Encode Sans" pitchFamily="2" charset="0"/>
                        </a:rPr>
                        <a:t>maggiore tendenza al sovrasterzo con carico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it-IT" sz="1200" dirty="0">
                          <a:latin typeface="Encode Sans" pitchFamily="2" charset="0"/>
                        </a:rPr>
                        <a:t>minore tendenza a sovrasterzo/sottosterzo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3559056434"/>
                  </a:ext>
                </a:extLst>
              </a:tr>
              <a:tr h="490925">
                <a:tc>
                  <a:txBody>
                    <a:bodyPr/>
                    <a:lstStyle/>
                    <a:p>
                      <a:pPr algn="ctr"/>
                      <a:r>
                        <a:rPr lang="it-IT" sz="1200" b="1" dirty="0">
                          <a:latin typeface="Encode Sans" pitchFamily="2" charset="0"/>
                        </a:rPr>
                        <a:t>Comfort di marcia</a:t>
                      </a:r>
                      <a:endParaRPr lang="it-IT" sz="1200" dirty="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it-IT" sz="1200" dirty="0">
                          <a:latin typeface="Encode Sans" pitchFamily="2" charset="0"/>
                        </a:rPr>
                        <a:t>Inferiore (più sensibile alle asperità)</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it-IT" sz="1200" dirty="0">
                          <a:latin typeface="Encode Sans" pitchFamily="2" charset="0"/>
                        </a:rPr>
                        <a:t>migliore assorbimento delle vibrazioni</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2146578264"/>
                  </a:ext>
                </a:extLst>
              </a:tr>
              <a:tr h="638203">
                <a:tc>
                  <a:txBody>
                    <a:bodyPr/>
                    <a:lstStyle/>
                    <a:p>
                      <a:pPr algn="ctr"/>
                      <a:r>
                        <a:rPr lang="it-IT" sz="1200" b="1" dirty="0">
                          <a:latin typeface="Encode Sans" pitchFamily="2" charset="0"/>
                        </a:rPr>
                        <a:t>Beccheggio/rollio</a:t>
                      </a:r>
                      <a:endParaRPr lang="it-IT" sz="1200" dirty="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endParaRPr lang="it-IT" sz="1200" dirty="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it-IT" sz="1200" dirty="0">
                          <a:latin typeface="Encode Sans" pitchFamily="2" charset="0"/>
                        </a:rPr>
                        <a:t>meno accentuato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2966309345"/>
                  </a:ext>
                </a:extLst>
              </a:tr>
            </a:tbl>
          </a:graphicData>
        </a:graphic>
      </p:graphicFrame>
      <p:sp>
        <p:nvSpPr>
          <p:cNvPr id="6" name="CasellaDiTesto 5">
            <a:extLst>
              <a:ext uri="{FF2B5EF4-FFF2-40B4-BE49-F238E27FC236}">
                <a16:creationId xmlns:a16="http://schemas.microsoft.com/office/drawing/2014/main" id="{F12BAABB-1686-30B9-F2A3-FC99A913764B}"/>
              </a:ext>
            </a:extLst>
          </p:cNvPr>
          <p:cNvSpPr txBox="1"/>
          <p:nvPr/>
        </p:nvSpPr>
        <p:spPr>
          <a:xfrm>
            <a:off x="164104" y="1223917"/>
            <a:ext cx="2245198" cy="369332"/>
          </a:xfrm>
          <a:prstGeom prst="rect">
            <a:avLst/>
          </a:prstGeom>
          <a:noFill/>
        </p:spPr>
        <p:txBody>
          <a:bodyPr wrap="square" rtlCol="0">
            <a:spAutoFit/>
          </a:bodyPr>
          <a:lstStyle/>
          <a:p>
            <a:pPr algn="ctr"/>
            <a:r>
              <a:rPr lang="it-IT" b="1" dirty="0"/>
              <a:t>K9</a:t>
            </a:r>
          </a:p>
        </p:txBody>
      </p:sp>
      <p:pic>
        <p:nvPicPr>
          <p:cNvPr id="9" name="Immagine 8">
            <a:extLst>
              <a:ext uri="{FF2B5EF4-FFF2-40B4-BE49-F238E27FC236}">
                <a16:creationId xmlns:a16="http://schemas.microsoft.com/office/drawing/2014/main" id="{23C72885-737B-3439-844E-B569CF5A3EE5}"/>
              </a:ext>
            </a:extLst>
          </p:cNvPr>
          <p:cNvPicPr>
            <a:picLocks noChangeAspect="1"/>
          </p:cNvPicPr>
          <p:nvPr/>
        </p:nvPicPr>
        <p:blipFill rotWithShape="1">
          <a:blip r:embed="rId4"/>
          <a:srcRect l="22308" t="33064" r="18731" b="11825"/>
          <a:stretch/>
        </p:blipFill>
        <p:spPr>
          <a:xfrm>
            <a:off x="2131918" y="763369"/>
            <a:ext cx="3007113" cy="1493919"/>
          </a:xfrm>
          <a:prstGeom prst="rect">
            <a:avLst/>
          </a:prstGeom>
        </p:spPr>
      </p:pic>
      <p:pic>
        <p:nvPicPr>
          <p:cNvPr id="10" name="Immagine 9">
            <a:extLst>
              <a:ext uri="{FF2B5EF4-FFF2-40B4-BE49-F238E27FC236}">
                <a16:creationId xmlns:a16="http://schemas.microsoft.com/office/drawing/2014/main" id="{74183A35-BD8C-9DDD-6FAC-69712697E056}"/>
              </a:ext>
            </a:extLst>
          </p:cNvPr>
          <p:cNvPicPr>
            <a:picLocks noChangeAspect="1"/>
          </p:cNvPicPr>
          <p:nvPr/>
        </p:nvPicPr>
        <p:blipFill rotWithShape="1">
          <a:blip r:embed="rId5"/>
          <a:srcRect l="20330" t="31286" r="17874" b="11470"/>
          <a:stretch/>
        </p:blipFill>
        <p:spPr>
          <a:xfrm>
            <a:off x="5372965" y="693448"/>
            <a:ext cx="3321567" cy="1567167"/>
          </a:xfrm>
          <a:prstGeom prst="rect">
            <a:avLst/>
          </a:prstGeom>
        </p:spPr>
      </p:pic>
    </p:spTree>
    <p:custDataLst>
      <p:tags r:id="rId1"/>
    </p:custDataLst>
    <p:extLst>
      <p:ext uri="{BB962C8B-B14F-4D97-AF65-F5344CB8AC3E}">
        <p14:creationId xmlns:p14="http://schemas.microsoft.com/office/powerpoint/2010/main" val="1894125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ADF62-7ABB-289D-7182-15FC4F2F710A}"/>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6F2F0AE1-658F-53C2-27CB-159D4849F33A}"/>
              </a:ext>
            </a:extLst>
          </p:cNvPr>
          <p:cNvSpPr>
            <a:spLocks noGrp="1"/>
          </p:cNvSpPr>
          <p:nvPr>
            <p:ph type="title"/>
          </p:nvPr>
        </p:nvSpPr>
        <p:spPr>
          <a:xfrm>
            <a:off x="304800" y="185335"/>
            <a:ext cx="7848600" cy="738664"/>
          </a:xfrm>
        </p:spPr>
        <p:txBody>
          <a:bodyPr/>
          <a:lstStyle/>
          <a:p>
            <a:r>
              <a:rPr lang="it-IT" dirty="0"/>
              <a:t>SBALZO POSTERIORE E DINAMICA DI MARCIA</a:t>
            </a:r>
            <a:br>
              <a:rPr lang="it-IT" dirty="0"/>
            </a:br>
            <a:endParaRPr lang="it-IT" dirty="0"/>
          </a:p>
        </p:txBody>
      </p:sp>
      <p:graphicFrame>
        <p:nvGraphicFramePr>
          <p:cNvPr id="5" name="Tabella 4">
            <a:extLst>
              <a:ext uri="{FF2B5EF4-FFF2-40B4-BE49-F238E27FC236}">
                <a16:creationId xmlns:a16="http://schemas.microsoft.com/office/drawing/2014/main" id="{58C4FD07-6969-93BB-B1D6-EB7B9C73CAC6}"/>
              </a:ext>
            </a:extLst>
          </p:cNvPr>
          <p:cNvGraphicFramePr>
            <a:graphicFrameLocks noGrp="1"/>
          </p:cNvGraphicFramePr>
          <p:nvPr>
            <p:extLst>
              <p:ext uri="{D42A27DB-BD31-4B8C-83A1-F6EECF244321}">
                <p14:modId xmlns:p14="http://schemas.microsoft.com/office/powerpoint/2010/main" val="1423734948"/>
              </p:ext>
            </p:extLst>
          </p:nvPr>
        </p:nvGraphicFramePr>
        <p:xfrm>
          <a:off x="397163" y="2210401"/>
          <a:ext cx="8349673" cy="2990652"/>
        </p:xfrm>
        <a:graphic>
          <a:graphicData uri="http://schemas.openxmlformats.org/drawingml/2006/table">
            <a:tbl>
              <a:tblPr/>
              <a:tblGrid>
                <a:gridCol w="1434602">
                  <a:extLst>
                    <a:ext uri="{9D8B030D-6E8A-4147-A177-3AD203B41FA5}">
                      <a16:colId xmlns:a16="http://schemas.microsoft.com/office/drawing/2014/main" val="2428416108"/>
                    </a:ext>
                  </a:extLst>
                </a:gridCol>
                <a:gridCol w="3046071">
                  <a:extLst>
                    <a:ext uri="{9D8B030D-6E8A-4147-A177-3AD203B41FA5}">
                      <a16:colId xmlns:a16="http://schemas.microsoft.com/office/drawing/2014/main" val="3986165677"/>
                    </a:ext>
                  </a:extLst>
                </a:gridCol>
                <a:gridCol w="3869000">
                  <a:extLst>
                    <a:ext uri="{9D8B030D-6E8A-4147-A177-3AD203B41FA5}">
                      <a16:colId xmlns:a16="http://schemas.microsoft.com/office/drawing/2014/main" val="243086201"/>
                    </a:ext>
                  </a:extLst>
                </a:gridCol>
              </a:tblGrid>
              <a:tr h="299065">
                <a:tc>
                  <a:txBody>
                    <a:bodyPr/>
                    <a:lstStyle/>
                    <a:p>
                      <a:pPr algn="ctr"/>
                      <a:r>
                        <a:rPr lang="it-IT" sz="1200" b="1" dirty="0">
                          <a:latin typeface="Encode Sans" pitchFamily="2" charset="0"/>
                        </a:rPr>
                        <a:t>CARATTERISTICA</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it-IT" sz="1200" b="1" dirty="0">
                          <a:latin typeface="Encode Sans" pitchFamily="2" charset="0"/>
                        </a:rPr>
                        <a:t>SBALZO POSTERIORE CORTO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it-IT" sz="1200" b="1" dirty="0">
                          <a:latin typeface="Encode Sans" pitchFamily="2" charset="0"/>
                        </a:rPr>
                        <a:t>SBALZO POSTERIORE LUNGO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4080281"/>
                  </a:ext>
                </a:extLst>
              </a:tr>
              <a:tr h="555407">
                <a:tc>
                  <a:txBody>
                    <a:bodyPr/>
                    <a:lstStyle/>
                    <a:p>
                      <a:pPr algn="l"/>
                      <a:r>
                        <a:rPr lang="it-IT" sz="1200" b="1">
                          <a:latin typeface="Encode Sans" pitchFamily="2" charset="0"/>
                        </a:rPr>
                        <a:t>Distribuzione Pesi</a:t>
                      </a:r>
                      <a:endParaRPr lang="it-IT" sz="120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it-IT" sz="1200" dirty="0">
                          <a:latin typeface="Encode Sans" pitchFamily="2" charset="0"/>
                        </a:rPr>
                        <a:t>migliore: baricentro più centrale</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l"/>
                      <a:r>
                        <a:rPr lang="it-IT" sz="1200" dirty="0">
                          <a:latin typeface="Encode Sans" pitchFamily="2" charset="0"/>
                        </a:rPr>
                        <a:t>alleggerimento anteriore se carico posteriore eccessivo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7849241"/>
                  </a:ext>
                </a:extLst>
              </a:tr>
              <a:tr h="427236">
                <a:tc>
                  <a:txBody>
                    <a:bodyPr/>
                    <a:lstStyle/>
                    <a:p>
                      <a:pPr algn="l"/>
                      <a:r>
                        <a:rPr lang="it-IT" sz="1200" b="1">
                          <a:latin typeface="Encode Sans" pitchFamily="2" charset="0"/>
                        </a:rPr>
                        <a:t>Stabilità Direzionale</a:t>
                      </a:r>
                      <a:endParaRPr lang="it-IT" sz="120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it-IT" sz="1200" dirty="0">
                          <a:latin typeface="Encode Sans" pitchFamily="2" charset="0"/>
                        </a:rPr>
                        <a:t>migliore, meno suscettibile al sovrasterzo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l"/>
                      <a:r>
                        <a:rPr lang="it-IT" sz="1200" dirty="0">
                          <a:latin typeface="Encode Sans" pitchFamily="2" charset="0"/>
                        </a:rPr>
                        <a:t>maggiore tendenza al sovrasterzo</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2611463"/>
                  </a:ext>
                </a:extLst>
              </a:tr>
              <a:tr h="427236">
                <a:tc>
                  <a:txBody>
                    <a:bodyPr/>
                    <a:lstStyle/>
                    <a:p>
                      <a:pPr algn="l"/>
                      <a:r>
                        <a:rPr lang="it-IT" sz="1200" b="1">
                          <a:latin typeface="Encode Sans" pitchFamily="2" charset="0"/>
                        </a:rPr>
                        <a:t>Maneggevolezza</a:t>
                      </a:r>
                      <a:endParaRPr lang="it-IT" sz="120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it-IT" sz="1200" dirty="0">
                          <a:latin typeface="Encode Sans" pitchFamily="2" charset="0"/>
                        </a:rPr>
                        <a:t>più reattivo e agile nei cambi di direzione</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l"/>
                      <a:r>
                        <a:rPr lang="it-IT" sz="1200" dirty="0">
                          <a:latin typeface="Encode Sans" pitchFamily="2" charset="0"/>
                        </a:rPr>
                        <a:t>(maggiore inerzia)</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2338095"/>
                  </a:ext>
                </a:extLst>
              </a:tr>
              <a:tr h="427236">
                <a:tc>
                  <a:txBody>
                    <a:bodyPr/>
                    <a:lstStyle/>
                    <a:p>
                      <a:pPr algn="l"/>
                      <a:r>
                        <a:rPr lang="it-IT" sz="1200" b="1">
                          <a:latin typeface="Encode Sans" pitchFamily="2" charset="0"/>
                        </a:rPr>
                        <a:t>Frenata</a:t>
                      </a:r>
                      <a:endParaRPr lang="it-IT" sz="120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it-IT" sz="1200" dirty="0">
                          <a:latin typeface="Encode Sans" pitchFamily="2" charset="0"/>
                        </a:rPr>
                        <a:t>bilanciamento migliore delle forze frenanti</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l"/>
                      <a:r>
                        <a:rPr lang="it-IT" sz="1200" dirty="0">
                          <a:latin typeface="Encode Sans" pitchFamily="2" charset="0"/>
                        </a:rPr>
                        <a:t>rischio alleggerimento anteriore in frenata</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8563210"/>
                  </a:ext>
                </a:extLst>
              </a:tr>
              <a:tr h="427236">
                <a:tc>
                  <a:txBody>
                    <a:bodyPr/>
                    <a:lstStyle/>
                    <a:p>
                      <a:pPr algn="l"/>
                      <a:r>
                        <a:rPr lang="it-IT" sz="1200" b="1">
                          <a:latin typeface="Encode Sans" pitchFamily="2" charset="0"/>
                        </a:rPr>
                        <a:t>Angolo di Uscita</a:t>
                      </a:r>
                      <a:endParaRPr lang="it-IT" sz="120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it-IT" sz="1200" dirty="0">
                          <a:latin typeface="Encode Sans" pitchFamily="2" charset="0"/>
                        </a:rPr>
                        <a:t>maggiore</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l"/>
                      <a:r>
                        <a:rPr lang="it-IT" sz="1200" dirty="0">
                          <a:latin typeface="Encode Sans" pitchFamily="2" charset="0"/>
                        </a:rPr>
                        <a:t> minore (su alcune rampe rischio di toccare) </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925896"/>
                  </a:ext>
                </a:extLst>
              </a:tr>
              <a:tr h="427236">
                <a:tc>
                  <a:txBody>
                    <a:bodyPr/>
                    <a:lstStyle/>
                    <a:p>
                      <a:pPr algn="l"/>
                      <a:r>
                        <a:rPr lang="it-IT" sz="1200" b="1" dirty="0">
                          <a:latin typeface="Encode Sans" pitchFamily="2" charset="0"/>
                        </a:rPr>
                        <a:t>Comfort di Marcia</a:t>
                      </a:r>
                      <a:endParaRPr lang="it-IT" sz="1200" dirty="0">
                        <a:latin typeface="Encode Sans" pitchFamily="2" charset="0"/>
                      </a:endParaRP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it-IT" sz="1200" dirty="0">
                          <a:latin typeface="Encode Sans" pitchFamily="2" charset="0"/>
                        </a:rPr>
                        <a:t>minore amplificazione delle vibrazioni</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l"/>
                      <a:r>
                        <a:rPr lang="it-IT" sz="1200" dirty="0">
                          <a:latin typeface="Encode Sans" pitchFamily="2" charset="0"/>
                        </a:rPr>
                        <a:t>maggiore amplificazione delle vibrazioni.</a:t>
                      </a:r>
                    </a:p>
                  </a:txBody>
                  <a:tcPr marL="42724" marR="42724" marT="21362" marB="21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203411"/>
                  </a:ext>
                </a:extLst>
              </a:tr>
            </a:tbl>
          </a:graphicData>
        </a:graphic>
      </p:graphicFrame>
      <p:pic>
        <p:nvPicPr>
          <p:cNvPr id="6" name="Immagine 5">
            <a:extLst>
              <a:ext uri="{FF2B5EF4-FFF2-40B4-BE49-F238E27FC236}">
                <a16:creationId xmlns:a16="http://schemas.microsoft.com/office/drawing/2014/main" id="{B18C31E1-ADA4-4E5E-04CB-4511657B2EA8}"/>
              </a:ext>
            </a:extLst>
          </p:cNvPr>
          <p:cNvPicPr>
            <a:picLocks noChangeAspect="1"/>
          </p:cNvPicPr>
          <p:nvPr/>
        </p:nvPicPr>
        <p:blipFill rotWithShape="1">
          <a:blip r:embed="rId4"/>
          <a:srcRect l="12269" t="19354" r="12460" b="5116"/>
          <a:stretch/>
        </p:blipFill>
        <p:spPr>
          <a:xfrm>
            <a:off x="1834103" y="662046"/>
            <a:ext cx="3077466" cy="1641316"/>
          </a:xfrm>
          <a:prstGeom prst="rect">
            <a:avLst/>
          </a:prstGeom>
        </p:spPr>
      </p:pic>
      <p:pic>
        <p:nvPicPr>
          <p:cNvPr id="7" name="Immagine 6">
            <a:extLst>
              <a:ext uri="{FF2B5EF4-FFF2-40B4-BE49-F238E27FC236}">
                <a16:creationId xmlns:a16="http://schemas.microsoft.com/office/drawing/2014/main" id="{FD802E08-D315-8D49-1E1A-0F77E71B5BB3}"/>
              </a:ext>
            </a:extLst>
          </p:cNvPr>
          <p:cNvPicPr>
            <a:picLocks noChangeAspect="1"/>
          </p:cNvPicPr>
          <p:nvPr/>
        </p:nvPicPr>
        <p:blipFill rotWithShape="1">
          <a:blip r:embed="rId5"/>
          <a:srcRect l="11346" t="22203" r="8554" b="6281"/>
          <a:stretch/>
        </p:blipFill>
        <p:spPr>
          <a:xfrm>
            <a:off x="5306036" y="746542"/>
            <a:ext cx="3241831" cy="1538348"/>
          </a:xfrm>
          <a:prstGeom prst="rect">
            <a:avLst/>
          </a:prstGeom>
        </p:spPr>
      </p:pic>
      <p:sp>
        <p:nvSpPr>
          <p:cNvPr id="9" name="CasellaDiTesto 8">
            <a:extLst>
              <a:ext uri="{FF2B5EF4-FFF2-40B4-BE49-F238E27FC236}">
                <a16:creationId xmlns:a16="http://schemas.microsoft.com/office/drawing/2014/main" id="{FFA5B07B-0851-700B-CAA4-A389BE5B0779}"/>
              </a:ext>
            </a:extLst>
          </p:cNvPr>
          <p:cNvSpPr txBox="1"/>
          <p:nvPr/>
        </p:nvSpPr>
        <p:spPr>
          <a:xfrm>
            <a:off x="806044" y="1382534"/>
            <a:ext cx="619179" cy="369332"/>
          </a:xfrm>
          <a:prstGeom prst="rect">
            <a:avLst/>
          </a:prstGeom>
          <a:noFill/>
        </p:spPr>
        <p:txBody>
          <a:bodyPr wrap="square">
            <a:spAutoFit/>
          </a:bodyPr>
          <a:lstStyle/>
          <a:p>
            <a:pPr algn="ctr"/>
            <a:r>
              <a:rPr lang="it-IT" b="1" dirty="0"/>
              <a:t>K0</a:t>
            </a:r>
          </a:p>
        </p:txBody>
      </p:sp>
    </p:spTree>
    <p:custDataLst>
      <p:tags r:id="rId1"/>
    </p:custDataLst>
    <p:extLst>
      <p:ext uri="{BB962C8B-B14F-4D97-AF65-F5344CB8AC3E}">
        <p14:creationId xmlns:p14="http://schemas.microsoft.com/office/powerpoint/2010/main" val="182723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22265-AA74-645D-3E97-13739F259A43}"/>
            </a:ext>
          </a:extLst>
        </p:cNvPr>
        <p:cNvGrpSpPr/>
        <p:nvPr/>
      </p:nvGrpSpPr>
      <p:grpSpPr>
        <a:xfrm>
          <a:off x="0" y="0"/>
          <a:ext cx="0" cy="0"/>
          <a:chOff x="0" y="0"/>
          <a:chExt cx="0" cy="0"/>
        </a:xfrm>
      </p:grpSpPr>
      <p:sp>
        <p:nvSpPr>
          <p:cNvPr id="9" name="CasellaDiTesto 8">
            <a:extLst>
              <a:ext uri="{FF2B5EF4-FFF2-40B4-BE49-F238E27FC236}">
                <a16:creationId xmlns:a16="http://schemas.microsoft.com/office/drawing/2014/main" id="{98471C9B-787B-CE88-2349-BD0C140AFD7A}"/>
              </a:ext>
            </a:extLst>
          </p:cNvPr>
          <p:cNvSpPr txBox="1"/>
          <p:nvPr/>
        </p:nvSpPr>
        <p:spPr>
          <a:xfrm>
            <a:off x="113331" y="1139071"/>
            <a:ext cx="3479613" cy="5078313"/>
          </a:xfrm>
          <a:prstGeom prst="rect">
            <a:avLst/>
          </a:prstGeom>
          <a:noFill/>
        </p:spPr>
        <p:txBody>
          <a:bodyPr wrap="square" rtlCol="0">
            <a:spAutoFit/>
          </a:bodyPr>
          <a:lstStyle/>
          <a:p>
            <a:r>
              <a:rPr lang="it-IT" dirty="0">
                <a:latin typeface="Encode Sans" pitchFamily="2" charset="0"/>
                <a:cs typeface="Helvetica"/>
              </a:rPr>
              <a:t>Alcuni modelli propongono diverse altezze del tetto</a:t>
            </a:r>
          </a:p>
          <a:p>
            <a:r>
              <a:rPr lang="it-IT" dirty="0">
                <a:latin typeface="Encode Sans" pitchFamily="2" charset="0"/>
                <a:cs typeface="Helvetica"/>
                <a:sym typeface="Wingdings" panose="05000000000000000000" pitchFamily="2" charset="2"/>
              </a:rPr>
              <a:t> </a:t>
            </a:r>
            <a:r>
              <a:rPr lang="it-IT" dirty="0">
                <a:latin typeface="Encode Sans" pitchFamily="2" charset="0"/>
                <a:cs typeface="Helvetica"/>
              </a:rPr>
              <a:t>aumenta l’altezza interna e a parità di lunghezza e larghezza del veicolo la volumetria del vano merci.</a:t>
            </a:r>
          </a:p>
          <a:p>
            <a:endParaRPr lang="it-IT" dirty="0">
              <a:latin typeface="Encode Sans" pitchFamily="2" charset="0"/>
              <a:cs typeface="Helvetica"/>
            </a:endParaRPr>
          </a:p>
          <a:p>
            <a:r>
              <a:rPr lang="it-IT" dirty="0">
                <a:latin typeface="Encode Sans" pitchFamily="2" charset="0"/>
                <a:cs typeface="Helvetica"/>
              </a:rPr>
              <a:t>Es. gamma X250: 3 altezze</a:t>
            </a:r>
          </a:p>
          <a:p>
            <a:endParaRPr lang="it-IT" dirty="0">
              <a:latin typeface="Encode Sans" pitchFamily="2" charset="0"/>
              <a:cs typeface="Helvetica"/>
            </a:endParaRPr>
          </a:p>
          <a:p>
            <a:pPr marL="285750" indent="-285750">
              <a:buFont typeface="Wingdings" panose="05000000000000000000" pitchFamily="2" charset="2"/>
              <a:buChar char="q"/>
            </a:pPr>
            <a:r>
              <a:rPr lang="it-IT" dirty="0">
                <a:latin typeface="Encode Sans" pitchFamily="2" charset="0"/>
                <a:cs typeface="Helvetica" panose="020B0604020202020204" pitchFamily="34" charset="0"/>
              </a:rPr>
              <a:t>H1: 2254 mm  Tetto Standard</a:t>
            </a:r>
          </a:p>
          <a:p>
            <a:r>
              <a:rPr lang="it-IT" dirty="0">
                <a:latin typeface="Encode Sans" pitchFamily="2" charset="0"/>
                <a:cs typeface="Helvetica" panose="020B0604020202020204" pitchFamily="34" charset="0"/>
              </a:rPr>
              <a:t> </a:t>
            </a:r>
          </a:p>
          <a:p>
            <a:pPr marL="285750" indent="-285750">
              <a:buFont typeface="Wingdings" panose="05000000000000000000" pitchFamily="2" charset="2"/>
              <a:buChar char="q"/>
            </a:pPr>
            <a:r>
              <a:rPr lang="it-IT" dirty="0">
                <a:latin typeface="Encode Sans" pitchFamily="2" charset="0"/>
                <a:cs typeface="Helvetica" panose="020B0604020202020204" pitchFamily="34" charset="0"/>
              </a:rPr>
              <a:t>H2: 2524 mm  Tetto Alto</a:t>
            </a:r>
          </a:p>
          <a:p>
            <a:r>
              <a:rPr lang="it-IT" dirty="0">
                <a:latin typeface="Encode Sans" pitchFamily="2" charset="0"/>
                <a:cs typeface="Helvetica" panose="020B0604020202020204" pitchFamily="34" charset="0"/>
              </a:rPr>
              <a:t> </a:t>
            </a:r>
          </a:p>
          <a:p>
            <a:pPr marL="285750" indent="-285750">
              <a:buFont typeface="Wingdings" panose="05000000000000000000" pitchFamily="2" charset="2"/>
              <a:buChar char="q"/>
            </a:pPr>
            <a:r>
              <a:rPr lang="it-IT" dirty="0">
                <a:latin typeface="Encode Sans" pitchFamily="2" charset="0"/>
                <a:cs typeface="Helvetica" panose="020B0604020202020204" pitchFamily="34" charset="0"/>
              </a:rPr>
              <a:t>H3: 2764 mm  Tetto Superalto </a:t>
            </a:r>
          </a:p>
          <a:p>
            <a:pPr marL="285750" indent="-285750">
              <a:buFont typeface="Wingdings" panose="05000000000000000000" pitchFamily="2" charset="2"/>
              <a:buChar char="q"/>
            </a:pPr>
            <a:endParaRPr lang="it-IT" dirty="0">
              <a:latin typeface="Encode Sans" pitchFamily="2" charset="0"/>
              <a:cs typeface="Helvetica"/>
            </a:endParaRPr>
          </a:p>
          <a:p>
            <a:endParaRPr lang="it-IT" dirty="0">
              <a:latin typeface="Encode Sans" pitchFamily="2" charset="0"/>
              <a:cs typeface="Helvetica"/>
            </a:endParaRPr>
          </a:p>
          <a:p>
            <a:endParaRPr lang="it-IT" dirty="0">
              <a:latin typeface="Encode Sans" pitchFamily="2" charset="0"/>
              <a:cs typeface="Helvetica"/>
            </a:endParaRPr>
          </a:p>
          <a:p>
            <a:endParaRPr lang="it-IT" dirty="0">
              <a:latin typeface="Encode Sans" pitchFamily="2" charset="0"/>
              <a:cs typeface="Helvetica"/>
            </a:endParaRPr>
          </a:p>
        </p:txBody>
      </p:sp>
      <p:sp>
        <p:nvSpPr>
          <p:cNvPr id="3" name="Titolo 2">
            <a:extLst>
              <a:ext uri="{FF2B5EF4-FFF2-40B4-BE49-F238E27FC236}">
                <a16:creationId xmlns:a16="http://schemas.microsoft.com/office/drawing/2014/main" id="{B83131BB-167F-849F-3D98-193562CA71AE}"/>
              </a:ext>
            </a:extLst>
          </p:cNvPr>
          <p:cNvSpPr>
            <a:spLocks noGrp="1"/>
          </p:cNvSpPr>
          <p:nvPr>
            <p:ph type="title"/>
          </p:nvPr>
        </p:nvSpPr>
        <p:spPr/>
        <p:txBody>
          <a:bodyPr/>
          <a:lstStyle/>
          <a:p>
            <a:r>
              <a:rPr lang="it-IT" dirty="0"/>
              <a:t>ALTEZZA TETTO</a:t>
            </a:r>
          </a:p>
        </p:txBody>
      </p:sp>
      <p:grpSp>
        <p:nvGrpSpPr>
          <p:cNvPr id="7" name="Gruppo 6">
            <a:extLst>
              <a:ext uri="{FF2B5EF4-FFF2-40B4-BE49-F238E27FC236}">
                <a16:creationId xmlns:a16="http://schemas.microsoft.com/office/drawing/2014/main" id="{44B9E0C1-4469-CCE8-47DF-2264AEE86EA5}"/>
              </a:ext>
            </a:extLst>
          </p:cNvPr>
          <p:cNvGrpSpPr/>
          <p:nvPr/>
        </p:nvGrpSpPr>
        <p:grpSpPr>
          <a:xfrm>
            <a:off x="3774595" y="757637"/>
            <a:ext cx="5357674" cy="4637987"/>
            <a:chOff x="3774595" y="757637"/>
            <a:chExt cx="5357674" cy="4637987"/>
          </a:xfrm>
        </p:grpSpPr>
        <p:pic>
          <p:nvPicPr>
            <p:cNvPr id="11" name="Immagine 10">
              <a:extLst>
                <a:ext uri="{FF2B5EF4-FFF2-40B4-BE49-F238E27FC236}">
                  <a16:creationId xmlns:a16="http://schemas.microsoft.com/office/drawing/2014/main" id="{5365AA8C-9DF2-016B-713F-3C62C5933F9A}"/>
                </a:ext>
              </a:extLst>
            </p:cNvPr>
            <p:cNvPicPr>
              <a:picLocks noChangeAspect="1"/>
            </p:cNvPicPr>
            <p:nvPr/>
          </p:nvPicPr>
          <p:blipFill>
            <a:blip r:embed="rId3"/>
            <a:stretch>
              <a:fillRect/>
            </a:stretch>
          </p:blipFill>
          <p:spPr>
            <a:xfrm>
              <a:off x="3774595" y="757637"/>
              <a:ext cx="5357674" cy="4637987"/>
            </a:xfrm>
            <a:prstGeom prst="rect">
              <a:avLst/>
            </a:prstGeom>
          </p:spPr>
        </p:pic>
        <p:sp>
          <p:nvSpPr>
            <p:cNvPr id="2" name="Rettangolo 1">
              <a:extLst>
                <a:ext uri="{FF2B5EF4-FFF2-40B4-BE49-F238E27FC236}">
                  <a16:creationId xmlns:a16="http://schemas.microsoft.com/office/drawing/2014/main" id="{30905D2F-7039-8F97-C761-B7A730535B64}"/>
                </a:ext>
              </a:extLst>
            </p:cNvPr>
            <p:cNvSpPr/>
            <p:nvPr/>
          </p:nvSpPr>
          <p:spPr>
            <a:xfrm>
              <a:off x="7158182" y="4839853"/>
              <a:ext cx="221672" cy="147782"/>
            </a:xfrm>
            <a:prstGeom prst="rect">
              <a:avLst/>
            </a:prstGeom>
            <a:solidFill>
              <a:srgbClr val="404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A24C3FF-89B0-8ED6-4E89-48194EEBF171}"/>
                </a:ext>
              </a:extLst>
            </p:cNvPr>
            <p:cNvSpPr/>
            <p:nvPr/>
          </p:nvSpPr>
          <p:spPr>
            <a:xfrm>
              <a:off x="5814307" y="5130793"/>
              <a:ext cx="221672" cy="147782"/>
            </a:xfrm>
            <a:prstGeom prst="rect">
              <a:avLst/>
            </a:prstGeom>
            <a:solidFill>
              <a:srgbClr val="6E7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diritto 5">
              <a:extLst>
                <a:ext uri="{FF2B5EF4-FFF2-40B4-BE49-F238E27FC236}">
                  <a16:creationId xmlns:a16="http://schemas.microsoft.com/office/drawing/2014/main" id="{14D50076-4E07-8C2E-F932-0E2A74EA9C4B}"/>
                </a:ext>
              </a:extLst>
            </p:cNvPr>
            <p:cNvCxnSpPr/>
            <p:nvPr/>
          </p:nvCxnSpPr>
          <p:spPr>
            <a:xfrm>
              <a:off x="5920510" y="4082473"/>
              <a:ext cx="0" cy="1048320"/>
            </a:xfrm>
            <a:prstGeom prst="line">
              <a:avLst/>
            </a:prstGeom>
            <a:ln w="38100">
              <a:solidFill>
                <a:srgbClr val="6E778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15400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395287" y="1312044"/>
            <a:ext cx="4176713" cy="3970318"/>
          </a:xfrm>
          <a:prstGeom prst="rect">
            <a:avLst/>
          </a:prstGeom>
          <a:noFill/>
        </p:spPr>
        <p:txBody>
          <a:bodyPr wrap="square" rtlCol="0">
            <a:spAutoFit/>
          </a:bodyPr>
          <a:lstStyle/>
          <a:p>
            <a:pPr marL="285750" indent="-285750">
              <a:buSzPct val="99000"/>
              <a:buFont typeface="Wingdings" panose="05000000000000000000" pitchFamily="2" charset="2"/>
              <a:buChar char="q"/>
            </a:pPr>
            <a:r>
              <a:rPr lang="it-IT" dirty="0">
                <a:latin typeface="Encode Sans" pitchFamily="2" charset="0"/>
                <a:cs typeface="Helvetica"/>
              </a:rPr>
              <a:t>La porta laterale scorrevole  consente di accedere agevolmente al vano di carico</a:t>
            </a:r>
          </a:p>
          <a:p>
            <a:pPr marL="285750" indent="-285750">
              <a:buSzPct val="99000"/>
              <a:buFont typeface="Wingdings" panose="05000000000000000000" pitchFamily="2" charset="2"/>
              <a:buChar char="q"/>
            </a:pPr>
            <a:endParaRPr lang="it-IT" dirty="0">
              <a:latin typeface="Encode Sans" pitchFamily="2" charset="0"/>
              <a:cs typeface="Helvetica"/>
            </a:endParaRPr>
          </a:p>
          <a:p>
            <a:pPr marL="285750" indent="-285750">
              <a:buSzPct val="99000"/>
              <a:buFont typeface="Wingdings" panose="05000000000000000000" pitchFamily="2" charset="2"/>
              <a:buChar char="q"/>
            </a:pPr>
            <a:r>
              <a:rPr lang="it-IT" dirty="0">
                <a:latin typeface="Encode Sans" pitchFamily="2" charset="0"/>
                <a:cs typeface="Helvetica"/>
              </a:rPr>
              <a:t>Di serie, generalmente, è prevista la sola porta laterale destra</a:t>
            </a:r>
          </a:p>
          <a:p>
            <a:pPr marL="285750" indent="-285750">
              <a:buSzPct val="99000"/>
              <a:buFont typeface="Wingdings" panose="05000000000000000000" pitchFamily="2" charset="2"/>
              <a:buChar char="q"/>
            </a:pPr>
            <a:endParaRPr lang="it-IT" dirty="0">
              <a:latin typeface="Encode Sans" pitchFamily="2" charset="0"/>
              <a:cs typeface="Helvetica"/>
            </a:endParaRPr>
          </a:p>
          <a:p>
            <a:pPr marL="285750" indent="-285750">
              <a:buSzPct val="99000"/>
              <a:buFont typeface="Wingdings" panose="05000000000000000000" pitchFamily="2" charset="2"/>
              <a:buChar char="q"/>
            </a:pPr>
            <a:r>
              <a:rPr lang="it-IT" dirty="0">
                <a:latin typeface="Encode Sans" pitchFamily="2" charset="0"/>
                <a:cs typeface="Helvetica"/>
              </a:rPr>
              <a:t>Alcuni modelli propongono come optional:</a:t>
            </a:r>
          </a:p>
          <a:p>
            <a:pPr marL="442913" indent="-174625">
              <a:buSzPct val="99000"/>
            </a:pPr>
            <a:r>
              <a:rPr lang="it-IT" dirty="0">
                <a:latin typeface="Encode Sans" pitchFamily="2" charset="0"/>
                <a:cs typeface="Helvetica"/>
              </a:rPr>
              <a:t>- eliminazione porta laterale  scorrevole destra (es. K9)</a:t>
            </a:r>
          </a:p>
          <a:p>
            <a:pPr>
              <a:buSzPct val="99000"/>
            </a:pPr>
            <a:r>
              <a:rPr lang="it-IT" dirty="0">
                <a:latin typeface="Encode Sans" pitchFamily="2" charset="0"/>
                <a:cs typeface="Helvetica"/>
              </a:rPr>
              <a:t>     - porta laterale vetrata </a:t>
            </a:r>
          </a:p>
          <a:p>
            <a:pPr>
              <a:buSzPct val="99000"/>
            </a:pPr>
            <a:r>
              <a:rPr lang="it-IT" dirty="0">
                <a:latin typeface="Encode Sans" pitchFamily="2" charset="0"/>
                <a:cs typeface="Helvetica"/>
              </a:rPr>
              <a:t>     - doppia porta laterale scorrevole</a:t>
            </a:r>
          </a:p>
          <a:p>
            <a:pPr>
              <a:buSzPct val="99000"/>
            </a:pPr>
            <a:endParaRPr lang="it-IT" b="1" dirty="0">
              <a:latin typeface="Encode Sans" pitchFamily="2" charset="0"/>
              <a:cs typeface="Helvetica"/>
            </a:endParaRPr>
          </a:p>
        </p:txBody>
      </p:sp>
      <p:pic>
        <p:nvPicPr>
          <p:cNvPr id="2" name="Immagine 1"/>
          <p:cNvPicPr>
            <a:picLocks noChangeAspect="1"/>
          </p:cNvPicPr>
          <p:nvPr/>
        </p:nvPicPr>
        <p:blipFill rotWithShape="1">
          <a:blip r:embed="rId3">
            <a:clrChange>
              <a:clrFrom>
                <a:srgbClr val="FFFFFF"/>
              </a:clrFrom>
              <a:clrTo>
                <a:srgbClr val="FFFFFF">
                  <a:alpha val="0"/>
                </a:srgbClr>
              </a:clrTo>
            </a:clrChange>
          </a:blip>
          <a:srcRect l="21681" t="20254" r="22587" b="24849"/>
          <a:stretch/>
        </p:blipFill>
        <p:spPr>
          <a:xfrm>
            <a:off x="4571999" y="3038850"/>
            <a:ext cx="4485405" cy="2070987"/>
          </a:xfrm>
          <a:prstGeom prst="rect">
            <a:avLst/>
          </a:prstGeom>
        </p:spPr>
      </p:pic>
      <p:sp>
        <p:nvSpPr>
          <p:cNvPr id="3" name="Titolo 2">
            <a:extLst>
              <a:ext uri="{FF2B5EF4-FFF2-40B4-BE49-F238E27FC236}">
                <a16:creationId xmlns:a16="http://schemas.microsoft.com/office/drawing/2014/main" id="{BD360C38-16DE-616F-A79F-7A871F922510}"/>
              </a:ext>
            </a:extLst>
          </p:cNvPr>
          <p:cNvSpPr>
            <a:spLocks noGrp="1"/>
          </p:cNvSpPr>
          <p:nvPr>
            <p:ph type="title"/>
          </p:nvPr>
        </p:nvSpPr>
        <p:spPr/>
        <p:txBody>
          <a:bodyPr/>
          <a:lstStyle/>
          <a:p>
            <a:r>
              <a:rPr lang="it-IT" dirty="0"/>
              <a:t>PLS: PORTE LATERALI SCORREVOLI</a:t>
            </a:r>
          </a:p>
        </p:txBody>
      </p:sp>
      <p:pic>
        <p:nvPicPr>
          <p:cNvPr id="3074" name="Picture 2" descr="Doblò Serie 3 - Trasporto merci Trasporto merci carousel element 2">
            <a:extLst>
              <a:ext uri="{FF2B5EF4-FFF2-40B4-BE49-F238E27FC236}">
                <a16:creationId xmlns:a16="http://schemas.microsoft.com/office/drawing/2014/main" id="{471F8567-7D1E-1CA3-AA5C-B0DDDB6B23C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1010" t="17361" r="15858" b="15602"/>
          <a:stretch>
            <a:fillRect/>
          </a:stretch>
        </p:blipFill>
        <p:spPr bwMode="auto">
          <a:xfrm>
            <a:off x="5115692" y="1197684"/>
            <a:ext cx="3398020" cy="16688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51861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77953" y="1049628"/>
            <a:ext cx="6486265" cy="4524315"/>
          </a:xfrm>
          <a:prstGeom prst="rect">
            <a:avLst/>
          </a:prstGeom>
          <a:noFill/>
        </p:spPr>
        <p:txBody>
          <a:bodyPr wrap="square" rtlCol="0">
            <a:spAutoFit/>
          </a:bodyPr>
          <a:lstStyle/>
          <a:p>
            <a:r>
              <a:rPr lang="it-IT" dirty="0">
                <a:latin typeface="Encode Sans" pitchFamily="2" charset="0"/>
                <a:cs typeface="Helvetica"/>
              </a:rPr>
              <a:t>È la struttura che separa la cabina dal vano di carico.</a:t>
            </a:r>
          </a:p>
          <a:p>
            <a:r>
              <a:rPr lang="it-IT" dirty="0">
                <a:latin typeface="Encode Sans" pitchFamily="2" charset="0"/>
                <a:cs typeface="Helvetica"/>
              </a:rPr>
              <a:t>La sua funzione principale è garantire la sicurezza degli occupanti della gabina.</a:t>
            </a:r>
          </a:p>
          <a:p>
            <a:endParaRPr lang="it-IT" dirty="0">
              <a:latin typeface="Encode Sans" pitchFamily="2" charset="0"/>
              <a:cs typeface="Helvetica"/>
            </a:endParaRPr>
          </a:p>
          <a:p>
            <a:endParaRPr lang="it-IT" dirty="0">
              <a:latin typeface="Encode Sans" pitchFamily="2" charset="0"/>
              <a:cs typeface="Helvetica"/>
            </a:endParaRPr>
          </a:p>
          <a:p>
            <a:r>
              <a:rPr lang="it-IT" dirty="0">
                <a:latin typeface="Encode Sans" pitchFamily="2" charset="0"/>
                <a:cs typeface="Helvetica"/>
              </a:rPr>
              <a:t>La paratia può essere:</a:t>
            </a:r>
          </a:p>
          <a:p>
            <a:pPr marL="285750" indent="-285750">
              <a:buFont typeface="Wingdings" panose="05000000000000000000" pitchFamily="2" charset="2"/>
              <a:buChar char="q"/>
            </a:pPr>
            <a:r>
              <a:rPr lang="it-IT" dirty="0">
                <a:latin typeface="Encode Sans" pitchFamily="2" charset="0"/>
                <a:cs typeface="Helvetica"/>
              </a:rPr>
              <a:t>Lamierata </a:t>
            </a:r>
            <a:r>
              <a:rPr lang="it-IT" dirty="0">
                <a:latin typeface="Encode Sans" pitchFamily="2" charset="0"/>
                <a:cs typeface="Helvetica"/>
                <a:sym typeface="Wingdings" panose="05000000000000000000" pitchFamily="2" charset="2"/>
              </a:rPr>
              <a:t> isolamento acustico, termico </a:t>
            </a:r>
          </a:p>
          <a:p>
            <a:pPr marL="268288" indent="-268288">
              <a:buFont typeface="Wingdings" panose="05000000000000000000" pitchFamily="2" charset="2"/>
              <a:buChar char="q"/>
            </a:pPr>
            <a:r>
              <a:rPr lang="it-IT" dirty="0">
                <a:latin typeface="Encode Sans" pitchFamily="2" charset="0"/>
                <a:cs typeface="Helvetica"/>
                <a:sym typeface="Wingdings" panose="05000000000000000000" pitchFamily="2" charset="2"/>
              </a:rPr>
              <a:t>Lamierata vetrata  visibilità vano di carico (e posteriore)</a:t>
            </a:r>
          </a:p>
          <a:p>
            <a:pPr marL="268288" indent="-268288">
              <a:buFont typeface="Wingdings" panose="05000000000000000000" pitchFamily="2" charset="2"/>
              <a:buChar char="q"/>
            </a:pPr>
            <a:r>
              <a:rPr lang="it-IT" dirty="0">
                <a:latin typeface="Encode Sans" pitchFamily="2" charset="0"/>
                <a:cs typeface="Helvetica"/>
                <a:sym typeface="Wingdings" panose="05000000000000000000" pitchFamily="2" charset="2"/>
              </a:rPr>
              <a:t>Grigliata (interamente o in parte)  fissa o apribile</a:t>
            </a:r>
          </a:p>
          <a:p>
            <a:pPr marL="285750" indent="-285750">
              <a:buFont typeface="Wingdings" panose="05000000000000000000" pitchFamily="2" charset="2"/>
              <a:buChar char="q"/>
            </a:pPr>
            <a:r>
              <a:rPr lang="it-IT" dirty="0">
                <a:latin typeface="Encode Sans" pitchFamily="2" charset="0"/>
                <a:cs typeface="Helvetica"/>
                <a:sym typeface="Wingdings" panose="05000000000000000000" pitchFamily="2" charset="2"/>
              </a:rPr>
              <a:t>Con apertura  trasporto carichi lunghi</a:t>
            </a:r>
          </a:p>
          <a:p>
            <a:pPr marL="285750" indent="-285750">
              <a:buFont typeface="Wingdings" panose="05000000000000000000" pitchFamily="2" charset="2"/>
              <a:buChar char="q"/>
            </a:pPr>
            <a:r>
              <a:rPr lang="it-IT" dirty="0">
                <a:latin typeface="Encode Sans" pitchFamily="2" charset="0"/>
                <a:cs typeface="Helvetica"/>
                <a:sym typeface="Wingdings" panose="05000000000000000000" pitchFamily="2" charset="2"/>
              </a:rPr>
              <a:t>Mobile  modulare trasporto persone / materiale</a:t>
            </a:r>
          </a:p>
          <a:p>
            <a:pPr marL="285750" indent="-285750">
              <a:buFont typeface="Wingdings" panose="05000000000000000000" pitchFamily="2" charset="2"/>
              <a:buChar char="q"/>
            </a:pPr>
            <a:r>
              <a:rPr lang="it-IT" dirty="0">
                <a:latin typeface="Encode Sans" pitchFamily="2" charset="0"/>
                <a:cs typeface="Helvetica"/>
                <a:sym typeface="Wingdings" panose="05000000000000000000" pitchFamily="2" charset="2"/>
              </a:rPr>
              <a:t>Con porta  passaggio interno cabina - vano di carico </a:t>
            </a:r>
          </a:p>
          <a:p>
            <a:endParaRPr lang="it-IT" dirty="0">
              <a:latin typeface="Encode Sans" pitchFamily="2" charset="0"/>
              <a:cs typeface="Helvetica"/>
            </a:endParaRPr>
          </a:p>
          <a:p>
            <a:endParaRPr lang="it-IT" dirty="0">
              <a:latin typeface="Encode Sans" pitchFamily="2" charset="0"/>
              <a:cs typeface="Helvetica"/>
            </a:endParaRPr>
          </a:p>
          <a:p>
            <a:endParaRPr lang="it-IT" dirty="0">
              <a:latin typeface="Encode Sans" pitchFamily="2" charset="0"/>
              <a:cs typeface="Helvetica"/>
            </a:endParaRPr>
          </a:p>
          <a:p>
            <a:endParaRPr lang="it-IT" dirty="0">
              <a:latin typeface="Encode Sans" pitchFamily="2" charset="0"/>
              <a:cs typeface="Helvetica"/>
            </a:endParaRPr>
          </a:p>
        </p:txBody>
      </p:sp>
      <p:pic>
        <p:nvPicPr>
          <p:cNvPr id="2" name="Immagine 1"/>
          <p:cNvPicPr>
            <a:picLocks noChangeAspect="1"/>
          </p:cNvPicPr>
          <p:nvPr/>
        </p:nvPicPr>
        <p:blipFill>
          <a:blip r:embed="rId4"/>
          <a:stretch>
            <a:fillRect/>
          </a:stretch>
        </p:blipFill>
        <p:spPr>
          <a:xfrm>
            <a:off x="6964218" y="900675"/>
            <a:ext cx="1931954" cy="1473022"/>
          </a:xfrm>
          <a:prstGeom prst="rect">
            <a:avLst/>
          </a:prstGeom>
        </p:spPr>
      </p:pic>
      <p:sp>
        <p:nvSpPr>
          <p:cNvPr id="13" name="Titolo 12">
            <a:extLst>
              <a:ext uri="{FF2B5EF4-FFF2-40B4-BE49-F238E27FC236}">
                <a16:creationId xmlns:a16="http://schemas.microsoft.com/office/drawing/2014/main" id="{7F534289-DFBF-B34A-A195-BCB92CE5E455}"/>
              </a:ext>
            </a:extLst>
          </p:cNvPr>
          <p:cNvSpPr>
            <a:spLocks noGrp="1"/>
          </p:cNvSpPr>
          <p:nvPr>
            <p:ph type="title"/>
          </p:nvPr>
        </p:nvSpPr>
        <p:spPr/>
        <p:txBody>
          <a:bodyPr/>
          <a:lstStyle/>
          <a:p>
            <a:r>
              <a:rPr lang="it-IT" dirty="0"/>
              <a:t>PARATIA</a:t>
            </a:r>
          </a:p>
        </p:txBody>
      </p:sp>
      <p:pic>
        <p:nvPicPr>
          <p:cNvPr id="3" name="Immagine 2">
            <a:extLst>
              <a:ext uri="{FF2B5EF4-FFF2-40B4-BE49-F238E27FC236}">
                <a16:creationId xmlns:a16="http://schemas.microsoft.com/office/drawing/2014/main" id="{5CC3EAB4-96AA-8447-EB4B-2D20EEB6BE80}"/>
              </a:ext>
            </a:extLst>
          </p:cNvPr>
          <p:cNvPicPr>
            <a:picLocks noChangeAspect="1"/>
          </p:cNvPicPr>
          <p:nvPr/>
        </p:nvPicPr>
        <p:blipFill>
          <a:blip r:embed="rId5"/>
          <a:stretch>
            <a:fillRect/>
          </a:stretch>
        </p:blipFill>
        <p:spPr>
          <a:xfrm>
            <a:off x="6838434" y="4089447"/>
            <a:ext cx="2016951" cy="1060526"/>
          </a:xfrm>
          <a:prstGeom prst="rect">
            <a:avLst/>
          </a:prstGeom>
        </p:spPr>
      </p:pic>
      <p:pic>
        <p:nvPicPr>
          <p:cNvPr id="5" name="Immagine 4">
            <a:extLst>
              <a:ext uri="{FF2B5EF4-FFF2-40B4-BE49-F238E27FC236}">
                <a16:creationId xmlns:a16="http://schemas.microsoft.com/office/drawing/2014/main" id="{02F73408-2ADA-D0A5-03AE-8417E3935058}"/>
              </a:ext>
            </a:extLst>
          </p:cNvPr>
          <p:cNvPicPr>
            <a:picLocks noChangeAspect="1"/>
          </p:cNvPicPr>
          <p:nvPr/>
        </p:nvPicPr>
        <p:blipFill>
          <a:blip r:embed="rId6"/>
          <a:stretch>
            <a:fillRect/>
          </a:stretch>
        </p:blipFill>
        <p:spPr>
          <a:xfrm>
            <a:off x="6964219" y="2522650"/>
            <a:ext cx="1931953" cy="1417844"/>
          </a:xfrm>
          <a:prstGeom prst="rect">
            <a:avLst/>
          </a:prstGeom>
        </p:spPr>
      </p:pic>
    </p:spTree>
    <p:custDataLst>
      <p:tags r:id="rId1"/>
    </p:custDataLst>
    <p:extLst>
      <p:ext uri="{BB962C8B-B14F-4D97-AF65-F5344CB8AC3E}">
        <p14:creationId xmlns:p14="http://schemas.microsoft.com/office/powerpoint/2010/main" val="3686830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29C00-2A07-463E-7D70-AA4548A847A9}"/>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97A0E9B1-CBC0-A513-5D7F-D97E08641EFF}"/>
              </a:ext>
            </a:extLst>
          </p:cNvPr>
          <p:cNvSpPr txBox="1"/>
          <p:nvPr/>
        </p:nvSpPr>
        <p:spPr>
          <a:xfrm>
            <a:off x="406401" y="1024396"/>
            <a:ext cx="4165599" cy="2862322"/>
          </a:xfrm>
          <a:prstGeom prst="rect">
            <a:avLst/>
          </a:prstGeom>
          <a:noFill/>
        </p:spPr>
        <p:txBody>
          <a:bodyPr wrap="square" rtlCol="0">
            <a:spAutoFit/>
          </a:bodyPr>
          <a:lstStyle/>
          <a:p>
            <a:r>
              <a:rPr lang="it-IT" dirty="0">
                <a:latin typeface="Encode Sans" pitchFamily="2" charset="0"/>
                <a:cs typeface="Helvetica"/>
              </a:rPr>
              <a:t>Per i van di serie, la porta posteriore a battenti, è la soluzione più pratica e funzionale.</a:t>
            </a:r>
          </a:p>
          <a:p>
            <a:endParaRPr lang="it-IT" dirty="0">
              <a:latin typeface="Encode Sans" pitchFamily="2" charset="0"/>
              <a:cs typeface="Helvetica"/>
            </a:endParaRPr>
          </a:p>
          <a:p>
            <a:r>
              <a:rPr lang="it-IT" dirty="0">
                <a:latin typeface="Encode Sans" pitchFamily="2" charset="0"/>
                <a:cs typeface="Helvetica"/>
              </a:rPr>
              <a:t>I battenti possono essere vetrati.</a:t>
            </a:r>
          </a:p>
          <a:p>
            <a:endParaRPr lang="it-IT" dirty="0">
              <a:latin typeface="Encode Sans" pitchFamily="2" charset="0"/>
              <a:cs typeface="Helvetica"/>
            </a:endParaRPr>
          </a:p>
          <a:p>
            <a:r>
              <a:rPr lang="it-IT" dirty="0">
                <a:latin typeface="Encode Sans" pitchFamily="2" charset="0"/>
                <a:cs typeface="Helvetica"/>
              </a:rPr>
              <a:t>L’angolo massimo di apertura può essere di 180° o 270°.</a:t>
            </a:r>
          </a:p>
          <a:p>
            <a:endParaRPr lang="it-IT" dirty="0">
              <a:latin typeface="Encode Sans" pitchFamily="2" charset="0"/>
              <a:cs typeface="Helvetica"/>
            </a:endParaRPr>
          </a:p>
          <a:p>
            <a:endParaRPr lang="it-IT" dirty="0">
              <a:latin typeface="Encode Sans" pitchFamily="2" charset="0"/>
              <a:cs typeface="Helvetica"/>
            </a:endParaRPr>
          </a:p>
        </p:txBody>
      </p:sp>
      <p:sp>
        <p:nvSpPr>
          <p:cNvPr id="2" name="Titolo 1">
            <a:extLst>
              <a:ext uri="{FF2B5EF4-FFF2-40B4-BE49-F238E27FC236}">
                <a16:creationId xmlns:a16="http://schemas.microsoft.com/office/drawing/2014/main" id="{FC7F80B4-46C2-FE7F-5014-1455FEB2C15F}"/>
              </a:ext>
            </a:extLst>
          </p:cNvPr>
          <p:cNvSpPr>
            <a:spLocks noGrp="1"/>
          </p:cNvSpPr>
          <p:nvPr>
            <p:ph type="title"/>
          </p:nvPr>
        </p:nvSpPr>
        <p:spPr/>
        <p:txBody>
          <a:bodyPr/>
          <a:lstStyle/>
          <a:p>
            <a:r>
              <a:rPr lang="it-IT" dirty="0"/>
              <a:t>PORTA POSTERIORE A BATTENTI</a:t>
            </a:r>
          </a:p>
        </p:txBody>
      </p:sp>
      <p:pic>
        <p:nvPicPr>
          <p:cNvPr id="5" name="Immagine 4">
            <a:extLst>
              <a:ext uri="{FF2B5EF4-FFF2-40B4-BE49-F238E27FC236}">
                <a16:creationId xmlns:a16="http://schemas.microsoft.com/office/drawing/2014/main" id="{6E412A7D-2E04-7EEA-BE5A-8CBA23B49A8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48727" y="881646"/>
            <a:ext cx="2251213" cy="1266307"/>
          </a:xfrm>
          <a:prstGeom prst="rect">
            <a:avLst/>
          </a:prstGeom>
        </p:spPr>
      </p:pic>
      <p:pic>
        <p:nvPicPr>
          <p:cNvPr id="9" name="Immagine 8">
            <a:extLst>
              <a:ext uri="{FF2B5EF4-FFF2-40B4-BE49-F238E27FC236}">
                <a16:creationId xmlns:a16="http://schemas.microsoft.com/office/drawing/2014/main" id="{64CE00A5-AA47-1856-DBAF-D455AEA6D77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62204" y="2603238"/>
            <a:ext cx="3797553" cy="2852460"/>
          </a:xfrm>
          <a:prstGeom prst="rect">
            <a:avLst/>
          </a:prstGeom>
        </p:spPr>
      </p:pic>
      <p:pic>
        <p:nvPicPr>
          <p:cNvPr id="10" name="Immagine 9">
            <a:extLst>
              <a:ext uri="{FF2B5EF4-FFF2-40B4-BE49-F238E27FC236}">
                <a16:creationId xmlns:a16="http://schemas.microsoft.com/office/drawing/2014/main" id="{4F6275F7-226E-493F-7B83-81674E100A8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599993" y="1069247"/>
            <a:ext cx="3859045" cy="2169189"/>
          </a:xfrm>
          <a:prstGeom prst="rect">
            <a:avLst/>
          </a:prstGeom>
        </p:spPr>
      </p:pic>
    </p:spTree>
    <p:custDataLst>
      <p:tags r:id="rId1"/>
    </p:custDataLst>
    <p:extLst>
      <p:ext uri="{BB962C8B-B14F-4D97-AF65-F5344CB8AC3E}">
        <p14:creationId xmlns:p14="http://schemas.microsoft.com/office/powerpoint/2010/main" val="105364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E38B003-A1B3-0F2B-6324-F0D01B0F6FC6}"/>
              </a:ext>
            </a:extLst>
          </p:cNvPr>
          <p:cNvSpPr txBox="1"/>
          <p:nvPr/>
        </p:nvSpPr>
        <p:spPr>
          <a:xfrm>
            <a:off x="200025" y="1275487"/>
            <a:ext cx="8715375" cy="2308324"/>
          </a:xfrm>
          <a:prstGeom prst="rect">
            <a:avLst/>
          </a:prstGeom>
          <a:noFill/>
        </p:spPr>
        <p:txBody>
          <a:bodyPr wrap="square">
            <a:spAutoFit/>
          </a:bodyPr>
          <a:lstStyle/>
          <a:p>
            <a:r>
              <a:rPr lang="it-IT" b="1" dirty="0">
                <a:latin typeface="Encode Sans" pitchFamily="2" charset="0"/>
              </a:rPr>
              <a:t>Quale delle seguenti opzioni NON è un segmento riconosciuto nel mercato dei veicoli commerciali leggeri?</a:t>
            </a:r>
          </a:p>
          <a:p>
            <a:endParaRPr lang="it-IT" dirty="0">
              <a:latin typeface="Encode Sans" pitchFamily="2" charset="0"/>
            </a:endParaRPr>
          </a:p>
          <a:p>
            <a:pPr marL="342900" indent="-342900">
              <a:buFont typeface="+mj-lt"/>
              <a:buAutoNum type="alphaLcParenR"/>
            </a:pPr>
            <a:r>
              <a:rPr lang="it-IT" dirty="0">
                <a:latin typeface="Encode Sans" pitchFamily="2" charset="0"/>
              </a:rPr>
              <a:t>Furgoni compatti</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dirty="0">
                <a:latin typeface="Encode Sans" pitchFamily="2" charset="0"/>
              </a:rPr>
              <a:t> </a:t>
            </a:r>
            <a:r>
              <a:rPr lang="it-IT" b="1" dirty="0">
                <a:latin typeface="Encode Sans" pitchFamily="2" charset="0"/>
              </a:rPr>
              <a:t>Veicoli adibiti al trasporto eccezionale</a:t>
            </a:r>
          </a:p>
          <a:p>
            <a:pPr marL="342900" indent="-342900">
              <a:buFont typeface="+mj-lt"/>
              <a:buAutoNum type="alphaLcParenR"/>
            </a:pPr>
            <a:endParaRPr lang="it-IT" b="1" dirty="0">
              <a:latin typeface="Encode Sans" pitchFamily="2" charset="0"/>
            </a:endParaRPr>
          </a:p>
          <a:p>
            <a:pPr marL="342900" indent="-342900">
              <a:buFont typeface="+mj-lt"/>
              <a:buAutoNum type="alphaLcParenR"/>
            </a:pPr>
            <a:r>
              <a:rPr lang="it-IT" dirty="0">
                <a:latin typeface="Encode Sans" pitchFamily="2" charset="0"/>
              </a:rPr>
              <a:t>Furgoni medi e grandi</a:t>
            </a:r>
          </a:p>
        </p:txBody>
      </p:sp>
      <p:sp>
        <p:nvSpPr>
          <p:cNvPr id="7" name="Titolo 6">
            <a:extLst>
              <a:ext uri="{FF2B5EF4-FFF2-40B4-BE49-F238E27FC236}">
                <a16:creationId xmlns:a16="http://schemas.microsoft.com/office/drawing/2014/main" id="{52C67AAA-9FA2-F13F-D871-C3B5324CEF81}"/>
              </a:ext>
            </a:extLst>
          </p:cNvPr>
          <p:cNvSpPr>
            <a:spLocks noGrp="1"/>
          </p:cNvSpPr>
          <p:nvPr>
            <p:ph type="title"/>
          </p:nvPr>
        </p:nvSpPr>
        <p:spPr>
          <a:xfrm>
            <a:off x="304800" y="185335"/>
            <a:ext cx="7848600" cy="369332"/>
          </a:xfrm>
        </p:spPr>
        <p:txBody>
          <a:bodyPr/>
          <a:lstStyle/>
          <a:p>
            <a:pPr algn="ctr"/>
            <a:r>
              <a:rPr lang="it-IT" sz="2400" dirty="0"/>
              <a:t>DOMANDA N° 2</a:t>
            </a:r>
          </a:p>
        </p:txBody>
      </p:sp>
    </p:spTree>
    <p:custDataLst>
      <p:tags r:id="rId1"/>
    </p:custDataLst>
    <p:extLst>
      <p:ext uri="{BB962C8B-B14F-4D97-AF65-F5344CB8AC3E}">
        <p14:creationId xmlns:p14="http://schemas.microsoft.com/office/powerpoint/2010/main" val="134815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A55821-9914-BFFC-C364-C4FC4068331B}"/>
              </a:ext>
            </a:extLst>
          </p:cNvPr>
          <p:cNvSpPr>
            <a:spLocks noGrp="1"/>
          </p:cNvSpPr>
          <p:nvPr>
            <p:ph type="title"/>
          </p:nvPr>
        </p:nvSpPr>
        <p:spPr/>
        <p:txBody>
          <a:bodyPr/>
          <a:lstStyle/>
          <a:p>
            <a:r>
              <a:rPr lang="it-IT" dirty="0"/>
              <a:t>VANO PORTAOGGETTI CAPUCINE</a:t>
            </a:r>
          </a:p>
        </p:txBody>
      </p:sp>
      <p:sp>
        <p:nvSpPr>
          <p:cNvPr id="4" name="CasellaDiTesto 3">
            <a:extLst>
              <a:ext uri="{FF2B5EF4-FFF2-40B4-BE49-F238E27FC236}">
                <a16:creationId xmlns:a16="http://schemas.microsoft.com/office/drawing/2014/main" id="{711AA2AE-7303-D5D9-5025-43B3F5A46838}"/>
              </a:ext>
            </a:extLst>
          </p:cNvPr>
          <p:cNvSpPr txBox="1"/>
          <p:nvPr/>
        </p:nvSpPr>
        <p:spPr>
          <a:xfrm>
            <a:off x="635001" y="1386220"/>
            <a:ext cx="7964054" cy="646331"/>
          </a:xfrm>
          <a:prstGeom prst="rect">
            <a:avLst/>
          </a:prstGeom>
          <a:noFill/>
        </p:spPr>
        <p:txBody>
          <a:bodyPr wrap="square">
            <a:spAutoFit/>
          </a:bodyPr>
          <a:lstStyle/>
          <a:p>
            <a:r>
              <a:rPr lang="it-IT" dirty="0">
                <a:latin typeface="Encode Sans" pitchFamily="2" charset="0"/>
              </a:rPr>
              <a:t>È una mensola portaoggetti sopra il parabrezza, accessibile dall'interno dell'abitacolo.</a:t>
            </a:r>
          </a:p>
        </p:txBody>
      </p:sp>
      <p:pic>
        <p:nvPicPr>
          <p:cNvPr id="5" name="Immagine 4">
            <a:extLst>
              <a:ext uri="{FF2B5EF4-FFF2-40B4-BE49-F238E27FC236}">
                <a16:creationId xmlns:a16="http://schemas.microsoft.com/office/drawing/2014/main" id="{1FB1956B-8597-24DC-6374-EE11CA32C684}"/>
              </a:ext>
            </a:extLst>
          </p:cNvPr>
          <p:cNvPicPr>
            <a:picLocks noChangeAspect="1"/>
          </p:cNvPicPr>
          <p:nvPr/>
        </p:nvPicPr>
        <p:blipFill>
          <a:blip r:embed="rId4"/>
          <a:srcRect t="3824" b="5060"/>
          <a:stretch>
            <a:fillRect/>
          </a:stretch>
        </p:blipFill>
        <p:spPr>
          <a:xfrm>
            <a:off x="560306" y="2566800"/>
            <a:ext cx="3238952" cy="2161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5">
            <a:extLst>
              <a:ext uri="{FF2B5EF4-FFF2-40B4-BE49-F238E27FC236}">
                <a16:creationId xmlns:a16="http://schemas.microsoft.com/office/drawing/2014/main" id="{4294DBE2-08DD-7483-F8DD-DD64A219C346}"/>
              </a:ext>
            </a:extLst>
          </p:cNvPr>
          <p:cNvPicPr>
            <a:picLocks noChangeAspect="1"/>
          </p:cNvPicPr>
          <p:nvPr/>
        </p:nvPicPr>
        <p:blipFill>
          <a:blip r:embed="rId5"/>
          <a:stretch>
            <a:fillRect/>
          </a:stretch>
        </p:blipFill>
        <p:spPr>
          <a:xfrm rot="356966">
            <a:off x="3947318" y="2106086"/>
            <a:ext cx="4345963" cy="3082737"/>
          </a:xfrm>
          <a:prstGeom prst="rect">
            <a:avLst/>
          </a:prstGeom>
        </p:spPr>
      </p:pic>
      <p:sp>
        <p:nvSpPr>
          <p:cNvPr id="7" name="Rettangolo 6">
            <a:extLst>
              <a:ext uri="{FF2B5EF4-FFF2-40B4-BE49-F238E27FC236}">
                <a16:creationId xmlns:a16="http://schemas.microsoft.com/office/drawing/2014/main" id="{72C4B66C-8FAC-16FF-33F8-465C9C9A0F2E}"/>
              </a:ext>
            </a:extLst>
          </p:cNvPr>
          <p:cNvSpPr/>
          <p:nvPr/>
        </p:nvSpPr>
        <p:spPr>
          <a:xfrm rot="20438310">
            <a:off x="2128197" y="3129124"/>
            <a:ext cx="3906982" cy="355279"/>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FOTO CAPUCINE</a:t>
            </a:r>
          </a:p>
        </p:txBody>
      </p:sp>
    </p:spTree>
    <p:custDataLst>
      <p:tags r:id="rId1"/>
    </p:custDataLst>
    <p:extLst>
      <p:ext uri="{BB962C8B-B14F-4D97-AF65-F5344CB8AC3E}">
        <p14:creationId xmlns:p14="http://schemas.microsoft.com/office/powerpoint/2010/main" val="1637137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F3C02-871D-BF8F-14F0-43ACB8D10654}"/>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9EF6CD34-4E9B-A941-D3EA-98E63158971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94586" y="2837278"/>
            <a:ext cx="4506214" cy="2469078"/>
          </a:xfrm>
          <a:prstGeom prst="rect">
            <a:avLst/>
          </a:prstGeom>
        </p:spPr>
      </p:pic>
      <p:sp>
        <p:nvSpPr>
          <p:cNvPr id="8" name="Segnaposto contenuto 2">
            <a:extLst>
              <a:ext uri="{FF2B5EF4-FFF2-40B4-BE49-F238E27FC236}">
                <a16:creationId xmlns:a16="http://schemas.microsoft.com/office/drawing/2014/main" id="{DBEB8CBE-5622-8A31-29B9-8E5420942AC1}"/>
              </a:ext>
            </a:extLst>
          </p:cNvPr>
          <p:cNvSpPr txBox="1">
            <a:spLocks/>
          </p:cNvSpPr>
          <p:nvPr/>
        </p:nvSpPr>
        <p:spPr>
          <a:xfrm>
            <a:off x="422917" y="853138"/>
            <a:ext cx="8353425" cy="2326220"/>
          </a:xfrm>
          <a:prstGeom prst="rect">
            <a:avLst/>
          </a:prstGeom>
        </p:spPr>
        <p:txBody>
          <a:bodyPr/>
          <a:lstStyle>
            <a:lvl1pPr marL="457200" indent="-45720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1pPr>
            <a:lvl2pPr marL="895350" indent="-51435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2pPr>
            <a:lvl3pPr marL="1104900" indent="-342900" algn="l" rtl="0" eaLnBrk="0" fontAlgn="base" hangingPunct="0">
              <a:spcBef>
                <a:spcPct val="20000"/>
              </a:spcBef>
              <a:spcAft>
                <a:spcPct val="0"/>
              </a:spcAft>
              <a:buFont typeface="Arial" pitchFamily="34" charset="0"/>
              <a:buChar char="•"/>
              <a:defRPr sz="1600">
                <a:solidFill>
                  <a:srgbClr val="162554"/>
                </a:solidFill>
                <a:latin typeface="Helvetica"/>
                <a:ea typeface="ヒラギノ角ゴ Pro W3" charset="-128"/>
                <a:cs typeface="Helvetica"/>
              </a:defRPr>
            </a:lvl3pPr>
            <a:lvl4pPr marL="1485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4pPr>
            <a:lvl5pPr marL="1866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5pPr>
            <a:lvl6pPr marL="22479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6pPr>
            <a:lvl7pPr marL="27051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7pPr>
            <a:lvl8pPr marL="31623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8pPr>
            <a:lvl9pPr marL="36195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9pPr>
          </a:lstStyle>
          <a:p>
            <a:pPr marL="0" indent="0">
              <a:buSzPct val="99000"/>
              <a:buNone/>
            </a:pPr>
            <a:r>
              <a:rPr lang="it-IT" sz="1800" dirty="0">
                <a:solidFill>
                  <a:schemeClr val="tx1"/>
                </a:solidFill>
                <a:latin typeface="Encode Sans" pitchFamily="2" charset="0"/>
              </a:rPr>
              <a:t>Ciascuna soluzione offre vantaggi e svantaggi.</a:t>
            </a:r>
          </a:p>
          <a:p>
            <a:pPr marL="0" indent="0">
              <a:buSzPct val="99000"/>
              <a:buNone/>
            </a:pPr>
            <a:endParaRPr lang="it-IT" sz="1800" dirty="0">
              <a:solidFill>
                <a:schemeClr val="tx1"/>
              </a:solidFill>
              <a:latin typeface="Encode Sans" pitchFamily="2" charset="0"/>
            </a:endParaRPr>
          </a:p>
          <a:p>
            <a:pPr>
              <a:buSzPct val="99000"/>
              <a:buFont typeface="Wingdings" panose="05000000000000000000" pitchFamily="2" charset="2"/>
              <a:buChar char="q"/>
            </a:pPr>
            <a:r>
              <a:rPr lang="it-IT" sz="1800" dirty="0">
                <a:latin typeface="Encode Sans" pitchFamily="2" charset="0"/>
              </a:rPr>
              <a:t>Tutti i modelli della gamma </a:t>
            </a:r>
            <a:r>
              <a:rPr lang="it-IT" sz="1800" dirty="0" err="1">
                <a:latin typeface="Encode Sans" pitchFamily="2" charset="0"/>
              </a:rPr>
              <a:t>Stellantis</a:t>
            </a:r>
            <a:r>
              <a:rPr lang="it-IT" sz="1800" dirty="0">
                <a:latin typeface="Encode Sans" pitchFamily="2" charset="0"/>
              </a:rPr>
              <a:t> </a:t>
            </a:r>
            <a:r>
              <a:rPr lang="it-IT" sz="1800" dirty="0" err="1">
                <a:latin typeface="Encode Sans" pitchFamily="2" charset="0"/>
              </a:rPr>
              <a:t>ProOne</a:t>
            </a:r>
            <a:r>
              <a:rPr lang="it-IT" sz="1800" dirty="0">
                <a:latin typeface="Encode Sans" pitchFamily="2" charset="0"/>
              </a:rPr>
              <a:t> sono dotati di trazione anteriore (FWD), eccetto i pick-up</a:t>
            </a:r>
          </a:p>
          <a:p>
            <a:pPr>
              <a:buSzPct val="99000"/>
              <a:buFont typeface="Wingdings" panose="05000000000000000000" pitchFamily="2" charset="2"/>
              <a:buChar char="q"/>
            </a:pPr>
            <a:r>
              <a:rPr lang="it-IT" sz="1800" dirty="0">
                <a:solidFill>
                  <a:schemeClr val="tx1"/>
                </a:solidFill>
                <a:latin typeface="Encode Sans" pitchFamily="2" charset="0"/>
              </a:rPr>
              <a:t>Altri costruttori propongono:</a:t>
            </a:r>
          </a:p>
          <a:p>
            <a:pPr marL="442913" indent="0">
              <a:buSzPct val="99000"/>
              <a:buNone/>
            </a:pPr>
            <a:r>
              <a:rPr lang="it-IT" sz="1800" dirty="0">
                <a:solidFill>
                  <a:schemeClr val="tx1"/>
                </a:solidFill>
                <a:latin typeface="Encode Sans" pitchFamily="2" charset="0"/>
              </a:rPr>
              <a:t>- modelli a trazione posteriore (RWD)</a:t>
            </a:r>
          </a:p>
          <a:p>
            <a:pPr marL="0" indent="0">
              <a:buSzPct val="99000"/>
              <a:buNone/>
            </a:pPr>
            <a:r>
              <a:rPr lang="it-IT" sz="1800" dirty="0">
                <a:solidFill>
                  <a:schemeClr val="tx1"/>
                </a:solidFill>
                <a:latin typeface="Encode Sans" pitchFamily="2" charset="0"/>
              </a:rPr>
              <a:t>        - la scelta tra entrambe le modalità di trazione per alcuni modelli </a:t>
            </a:r>
          </a:p>
        </p:txBody>
      </p:sp>
      <p:sp>
        <p:nvSpPr>
          <p:cNvPr id="2" name="Titolo 1">
            <a:extLst>
              <a:ext uri="{FF2B5EF4-FFF2-40B4-BE49-F238E27FC236}">
                <a16:creationId xmlns:a16="http://schemas.microsoft.com/office/drawing/2014/main" id="{C90CE341-3F6C-C08B-01BC-04D20F05EDC6}"/>
              </a:ext>
            </a:extLst>
          </p:cNvPr>
          <p:cNvSpPr>
            <a:spLocks noGrp="1"/>
          </p:cNvSpPr>
          <p:nvPr>
            <p:ph type="title"/>
          </p:nvPr>
        </p:nvSpPr>
        <p:spPr>
          <a:xfrm>
            <a:off x="123665" y="224324"/>
            <a:ext cx="8471542" cy="738664"/>
          </a:xfrm>
        </p:spPr>
        <p:txBody>
          <a:bodyPr/>
          <a:lstStyle/>
          <a:p>
            <a:r>
              <a:rPr lang="it-IT" dirty="0"/>
              <a:t>TRAZIONE: ANTERIORE VS POSTERIORE</a:t>
            </a:r>
            <a:br>
              <a:rPr lang="it-IT" dirty="0"/>
            </a:br>
            <a:endParaRPr lang="it-IT" dirty="0"/>
          </a:p>
        </p:txBody>
      </p:sp>
      <p:sp>
        <p:nvSpPr>
          <p:cNvPr id="5" name="CasellaDiTesto 4">
            <a:extLst>
              <a:ext uri="{FF2B5EF4-FFF2-40B4-BE49-F238E27FC236}">
                <a16:creationId xmlns:a16="http://schemas.microsoft.com/office/drawing/2014/main" id="{476C5AF6-9724-A587-B623-696072D253A8}"/>
              </a:ext>
            </a:extLst>
          </p:cNvPr>
          <p:cNvSpPr txBox="1"/>
          <p:nvPr/>
        </p:nvSpPr>
        <p:spPr>
          <a:xfrm>
            <a:off x="6269502" y="4643461"/>
            <a:ext cx="2757487" cy="246221"/>
          </a:xfrm>
          <a:prstGeom prst="rect">
            <a:avLst/>
          </a:prstGeom>
          <a:noFill/>
        </p:spPr>
        <p:txBody>
          <a:bodyPr wrap="square">
            <a:spAutoFit/>
          </a:bodyPr>
          <a:lstStyle/>
          <a:p>
            <a:pPr>
              <a:buNone/>
            </a:pPr>
            <a:r>
              <a:rPr lang="it-IT" sz="1000" i="0" cap="all" dirty="0">
                <a:solidFill>
                  <a:srgbClr val="3B3D40"/>
                </a:solidFill>
                <a:effectLst/>
                <a:latin typeface="Encode Sans" pitchFamily="2" charset="0"/>
              </a:rPr>
              <a:t>CITROEN Jumper “Back to back”</a:t>
            </a:r>
          </a:p>
        </p:txBody>
      </p:sp>
    </p:spTree>
    <p:custDataLst>
      <p:tags r:id="rId1"/>
    </p:custDataLst>
    <p:extLst>
      <p:ext uri="{BB962C8B-B14F-4D97-AF65-F5344CB8AC3E}">
        <p14:creationId xmlns:p14="http://schemas.microsoft.com/office/powerpoint/2010/main" val="317865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9C333-ED10-EA73-FA08-C93FB65579AD}"/>
            </a:ext>
          </a:extLst>
        </p:cNvPr>
        <p:cNvGrpSpPr/>
        <p:nvPr/>
      </p:nvGrpSpPr>
      <p:grpSpPr>
        <a:xfrm>
          <a:off x="0" y="0"/>
          <a:ext cx="0" cy="0"/>
          <a:chOff x="0" y="0"/>
          <a:chExt cx="0" cy="0"/>
        </a:xfrm>
      </p:grpSpPr>
      <p:sp>
        <p:nvSpPr>
          <p:cNvPr id="8" name="Segnaposto contenuto 2">
            <a:extLst>
              <a:ext uri="{FF2B5EF4-FFF2-40B4-BE49-F238E27FC236}">
                <a16:creationId xmlns:a16="http://schemas.microsoft.com/office/drawing/2014/main" id="{FA86FBEA-8B71-E25C-D71E-F50A9A6DEE40}"/>
              </a:ext>
            </a:extLst>
          </p:cNvPr>
          <p:cNvSpPr txBox="1">
            <a:spLocks/>
          </p:cNvSpPr>
          <p:nvPr/>
        </p:nvSpPr>
        <p:spPr>
          <a:xfrm>
            <a:off x="424151" y="1211077"/>
            <a:ext cx="8353425" cy="738664"/>
          </a:xfrm>
          <a:prstGeom prst="rect">
            <a:avLst/>
          </a:prstGeom>
        </p:spPr>
        <p:txBody>
          <a:bodyPr/>
          <a:lstStyle>
            <a:lvl1pPr marL="457200" indent="-45720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1pPr>
            <a:lvl2pPr marL="895350" indent="-51435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2pPr>
            <a:lvl3pPr marL="1104900" indent="-342900" algn="l" rtl="0" eaLnBrk="0" fontAlgn="base" hangingPunct="0">
              <a:spcBef>
                <a:spcPct val="20000"/>
              </a:spcBef>
              <a:spcAft>
                <a:spcPct val="0"/>
              </a:spcAft>
              <a:buFont typeface="Arial" pitchFamily="34" charset="0"/>
              <a:buChar char="•"/>
              <a:defRPr sz="1600">
                <a:solidFill>
                  <a:srgbClr val="162554"/>
                </a:solidFill>
                <a:latin typeface="Helvetica"/>
                <a:ea typeface="ヒラギノ角ゴ Pro W3" charset="-128"/>
                <a:cs typeface="Helvetica"/>
              </a:defRPr>
            </a:lvl3pPr>
            <a:lvl4pPr marL="1485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4pPr>
            <a:lvl5pPr marL="1866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5pPr>
            <a:lvl6pPr marL="22479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6pPr>
            <a:lvl7pPr marL="27051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7pPr>
            <a:lvl8pPr marL="31623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8pPr>
            <a:lvl9pPr marL="36195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9pPr>
          </a:lstStyle>
          <a:p>
            <a:pPr marL="0" indent="0">
              <a:buSzPct val="99000"/>
              <a:buNone/>
            </a:pPr>
            <a:r>
              <a:rPr lang="it-IT" sz="1800" dirty="0">
                <a:solidFill>
                  <a:schemeClr val="tx1"/>
                </a:solidFill>
                <a:latin typeface="Encode Sans" pitchFamily="2" charset="0"/>
              </a:rPr>
              <a:t>I veicoli a trazione posteriore possono avere l'asse posteriore equipaggiato con ruote singole o gemellate</a:t>
            </a:r>
          </a:p>
        </p:txBody>
      </p:sp>
      <p:sp>
        <p:nvSpPr>
          <p:cNvPr id="2" name="Titolo 1">
            <a:extLst>
              <a:ext uri="{FF2B5EF4-FFF2-40B4-BE49-F238E27FC236}">
                <a16:creationId xmlns:a16="http://schemas.microsoft.com/office/drawing/2014/main" id="{910DE884-68DA-09FA-14B0-F61DDE95C0A7}"/>
              </a:ext>
            </a:extLst>
          </p:cNvPr>
          <p:cNvSpPr>
            <a:spLocks noGrp="1"/>
          </p:cNvSpPr>
          <p:nvPr>
            <p:ph type="title"/>
          </p:nvPr>
        </p:nvSpPr>
        <p:spPr>
          <a:xfrm>
            <a:off x="123665" y="224324"/>
            <a:ext cx="8471542" cy="738664"/>
          </a:xfrm>
        </p:spPr>
        <p:txBody>
          <a:bodyPr/>
          <a:lstStyle/>
          <a:p>
            <a:r>
              <a:rPr lang="it-IT" dirty="0"/>
              <a:t>TRAZIONE POSTERIORE</a:t>
            </a:r>
            <a:br>
              <a:rPr lang="it-IT" dirty="0"/>
            </a:br>
            <a:endParaRPr lang="it-IT" dirty="0"/>
          </a:p>
        </p:txBody>
      </p:sp>
      <p:pic>
        <p:nvPicPr>
          <p:cNvPr id="5" name="Immagine 4">
            <a:extLst>
              <a:ext uri="{FF2B5EF4-FFF2-40B4-BE49-F238E27FC236}">
                <a16:creationId xmlns:a16="http://schemas.microsoft.com/office/drawing/2014/main" id="{4C3442C2-539E-503D-F772-63C516794623}"/>
              </a:ext>
            </a:extLst>
          </p:cNvPr>
          <p:cNvPicPr>
            <a:picLocks noChangeAspect="1"/>
          </p:cNvPicPr>
          <p:nvPr/>
        </p:nvPicPr>
        <p:blipFill>
          <a:blip r:embed="rId3"/>
          <a:srcRect l="4672" r="10101"/>
          <a:stretch>
            <a:fillRect/>
          </a:stretch>
        </p:blipFill>
        <p:spPr>
          <a:xfrm rot="5400000">
            <a:off x="3844040" y="2790494"/>
            <a:ext cx="3238881" cy="1643372"/>
          </a:xfrm>
          <a:prstGeom prst="rect">
            <a:avLst/>
          </a:prstGeom>
        </p:spPr>
      </p:pic>
      <p:pic>
        <p:nvPicPr>
          <p:cNvPr id="9" name="Immagine 8">
            <a:extLst>
              <a:ext uri="{FF2B5EF4-FFF2-40B4-BE49-F238E27FC236}">
                <a16:creationId xmlns:a16="http://schemas.microsoft.com/office/drawing/2014/main" id="{9D88CA2B-B11C-0B51-B7BA-4B7DB018B269}"/>
              </a:ext>
            </a:extLst>
          </p:cNvPr>
          <p:cNvPicPr>
            <a:picLocks noChangeAspect="1"/>
          </p:cNvPicPr>
          <p:nvPr/>
        </p:nvPicPr>
        <p:blipFill>
          <a:blip r:embed="rId4"/>
          <a:srcRect l="863" t="53727" r="61518" b="4863"/>
          <a:stretch>
            <a:fillRect/>
          </a:stretch>
        </p:blipFill>
        <p:spPr>
          <a:xfrm rot="5400000">
            <a:off x="1646763" y="2773322"/>
            <a:ext cx="3060028" cy="1498863"/>
          </a:xfrm>
          <a:prstGeom prst="rect">
            <a:avLst/>
          </a:prstGeom>
        </p:spPr>
      </p:pic>
    </p:spTree>
    <p:custDataLst>
      <p:tags r:id="rId1"/>
    </p:custDataLst>
    <p:extLst>
      <p:ext uri="{BB962C8B-B14F-4D97-AF65-F5344CB8AC3E}">
        <p14:creationId xmlns:p14="http://schemas.microsoft.com/office/powerpoint/2010/main" val="2937472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eproduct2.fiatprofessional.com/filemanager-eproduct3/asset/globalwidget/DUCATO/vantaggi_trazione/ruota_singola.gif"/>
          <p:cNvPicPr>
            <a:picLocks noChangeAspect="1" noChangeArrowheads="1" noCrop="1"/>
          </p:cNvPicPr>
          <p:nvPr/>
        </p:nvPicPr>
        <p:blipFill>
          <a:blip r:embed="rId3" cstate="email"/>
          <a:srcRect/>
          <a:stretch>
            <a:fillRect/>
          </a:stretch>
        </p:blipFill>
        <p:spPr bwMode="auto">
          <a:xfrm rot="5400000">
            <a:off x="-216973" y="1995045"/>
            <a:ext cx="3823152" cy="1850784"/>
          </a:xfrm>
          <a:prstGeom prst="rect">
            <a:avLst/>
          </a:prstGeom>
          <a:noFill/>
        </p:spPr>
      </p:pic>
      <p:pic>
        <p:nvPicPr>
          <p:cNvPr id="19" name="Picture 9"/>
          <p:cNvPicPr>
            <a:picLocks noChangeAspect="1" noChangeArrowheads="1"/>
          </p:cNvPicPr>
          <p:nvPr/>
        </p:nvPicPr>
        <p:blipFill>
          <a:blip r:embed="rId4" cstate="email"/>
          <a:srcRect/>
          <a:stretch>
            <a:fillRect/>
          </a:stretch>
        </p:blipFill>
        <p:spPr bwMode="auto">
          <a:xfrm rot="5400000">
            <a:off x="5482453" y="1892619"/>
            <a:ext cx="3925191" cy="1953597"/>
          </a:xfrm>
          <a:prstGeom prst="rect">
            <a:avLst/>
          </a:prstGeom>
          <a:noFill/>
          <a:ln w="9525">
            <a:noFill/>
            <a:miter lim="800000"/>
            <a:headEnd/>
            <a:tailEnd/>
          </a:ln>
        </p:spPr>
      </p:pic>
      <p:sp>
        <p:nvSpPr>
          <p:cNvPr id="2" name="Titolo 1">
            <a:extLst>
              <a:ext uri="{FF2B5EF4-FFF2-40B4-BE49-F238E27FC236}">
                <a16:creationId xmlns:a16="http://schemas.microsoft.com/office/drawing/2014/main" id="{2D54E485-AD9F-DF77-F215-1734340FB053}"/>
              </a:ext>
            </a:extLst>
          </p:cNvPr>
          <p:cNvSpPr>
            <a:spLocks noGrp="1"/>
          </p:cNvSpPr>
          <p:nvPr>
            <p:ph type="title"/>
          </p:nvPr>
        </p:nvSpPr>
        <p:spPr/>
        <p:txBody>
          <a:bodyPr/>
          <a:lstStyle/>
          <a:p>
            <a:r>
              <a:rPr lang="it-IT" dirty="0"/>
              <a:t>VANTAGGI TRAZIONE ANTERIORE</a:t>
            </a:r>
          </a:p>
        </p:txBody>
      </p:sp>
      <p:sp>
        <p:nvSpPr>
          <p:cNvPr id="3" name="Segnaposto contenuto 2">
            <a:extLst>
              <a:ext uri="{FF2B5EF4-FFF2-40B4-BE49-F238E27FC236}">
                <a16:creationId xmlns:a16="http://schemas.microsoft.com/office/drawing/2014/main" id="{A6DF75E3-F07E-C181-F5C8-A152DF35AA84}"/>
              </a:ext>
            </a:extLst>
          </p:cNvPr>
          <p:cNvSpPr txBox="1">
            <a:spLocks/>
          </p:cNvSpPr>
          <p:nvPr/>
        </p:nvSpPr>
        <p:spPr>
          <a:xfrm>
            <a:off x="395287" y="1146422"/>
            <a:ext cx="8353425" cy="738664"/>
          </a:xfrm>
          <a:prstGeom prst="rect">
            <a:avLst/>
          </a:prstGeom>
        </p:spPr>
        <p:txBody>
          <a:bodyPr/>
          <a:lstStyle>
            <a:lvl1pPr marL="457200" indent="-45720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1pPr>
            <a:lvl2pPr marL="895350" indent="-514350" algn="l" rtl="0" eaLnBrk="0" fontAlgn="base" hangingPunct="0">
              <a:spcBef>
                <a:spcPct val="20000"/>
              </a:spcBef>
              <a:spcAft>
                <a:spcPct val="0"/>
              </a:spcAft>
              <a:buFont typeface="Arial" pitchFamily="34" charset="0"/>
              <a:buChar char="•"/>
              <a:defRPr sz="2000">
                <a:solidFill>
                  <a:srgbClr val="162554"/>
                </a:solidFill>
                <a:latin typeface="Helvetica"/>
                <a:ea typeface="ヒラギノ角ゴ Pro W3" charset="-128"/>
                <a:cs typeface="Helvetica"/>
              </a:defRPr>
            </a:lvl2pPr>
            <a:lvl3pPr marL="1104900" indent="-342900" algn="l" rtl="0" eaLnBrk="0" fontAlgn="base" hangingPunct="0">
              <a:spcBef>
                <a:spcPct val="20000"/>
              </a:spcBef>
              <a:spcAft>
                <a:spcPct val="0"/>
              </a:spcAft>
              <a:buFont typeface="Arial" pitchFamily="34" charset="0"/>
              <a:buChar char="•"/>
              <a:defRPr sz="1600">
                <a:solidFill>
                  <a:srgbClr val="162554"/>
                </a:solidFill>
                <a:latin typeface="Helvetica"/>
                <a:ea typeface="ヒラギノ角ゴ Pro W3" charset="-128"/>
                <a:cs typeface="Helvetica"/>
              </a:defRPr>
            </a:lvl3pPr>
            <a:lvl4pPr marL="1485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4pPr>
            <a:lvl5pPr marL="1866900" indent="-342900" algn="l" rtl="0" eaLnBrk="0" fontAlgn="base" hangingPunct="0">
              <a:spcBef>
                <a:spcPct val="20000"/>
              </a:spcBef>
              <a:spcAft>
                <a:spcPct val="0"/>
              </a:spcAft>
              <a:buFont typeface="Arial" pitchFamily="34" charset="0"/>
              <a:buChar char="•"/>
              <a:defRPr sz="1400">
                <a:solidFill>
                  <a:srgbClr val="162554"/>
                </a:solidFill>
                <a:latin typeface="Helvetica"/>
                <a:ea typeface="ヒラギノ角ゴ Pro W3" charset="-128"/>
                <a:cs typeface="Helvetica"/>
              </a:defRPr>
            </a:lvl5pPr>
            <a:lvl6pPr marL="22479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6pPr>
            <a:lvl7pPr marL="27051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7pPr>
            <a:lvl8pPr marL="31623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8pPr>
            <a:lvl9pPr marL="3619500" indent="-266700" algn="l" rtl="0" eaLnBrk="0" fontAlgn="base" hangingPunct="0">
              <a:spcBef>
                <a:spcPct val="20000"/>
              </a:spcBef>
              <a:spcAft>
                <a:spcPct val="0"/>
              </a:spcAft>
              <a:buFont typeface="Times" charset="0"/>
              <a:defRPr sz="1400">
                <a:solidFill>
                  <a:srgbClr val="1C1C1C"/>
                </a:solidFill>
                <a:latin typeface="+mn-lt"/>
                <a:ea typeface="ヒラギノ角ゴ Pro W3" charset="-128"/>
              </a:defRPr>
            </a:lvl9pPr>
          </a:lstStyle>
          <a:p>
            <a:pPr marL="0" indent="0" algn="ctr">
              <a:buSzPct val="99000"/>
              <a:buNone/>
            </a:pPr>
            <a:r>
              <a:rPr lang="it-IT" sz="1800" b="1" dirty="0">
                <a:solidFill>
                  <a:schemeClr val="tx1"/>
                </a:solidFill>
                <a:latin typeface="Encode Sans" pitchFamily="2" charset="0"/>
              </a:rPr>
              <a:t>MECCANICA MENO COMPLESSA</a:t>
            </a:r>
          </a:p>
          <a:p>
            <a:pPr marL="0" indent="0" algn="ctr">
              <a:lnSpc>
                <a:spcPct val="150000"/>
              </a:lnSpc>
              <a:buSzPct val="99000"/>
              <a:buNone/>
            </a:pPr>
            <a:r>
              <a:rPr lang="it-IT" sz="1800" dirty="0">
                <a:solidFill>
                  <a:schemeClr val="tx1"/>
                </a:solidFill>
                <a:latin typeface="Encode Sans" pitchFamily="2" charset="0"/>
              </a:rPr>
              <a:t>senza albero di trasmissione</a:t>
            </a:r>
          </a:p>
          <a:p>
            <a:pPr marL="0" indent="0" algn="ctr">
              <a:lnSpc>
                <a:spcPct val="150000"/>
              </a:lnSpc>
              <a:buSzPct val="99000"/>
              <a:buNone/>
            </a:pPr>
            <a:r>
              <a:rPr lang="it-IT" sz="1800" dirty="0">
                <a:solidFill>
                  <a:schemeClr val="tx1"/>
                </a:solidFill>
                <a:latin typeface="Encode Sans" pitchFamily="2" charset="0"/>
              </a:rPr>
              <a:t>senza differenziale</a:t>
            </a:r>
          </a:p>
          <a:p>
            <a:pPr marL="0" indent="0" algn="ctr">
              <a:lnSpc>
                <a:spcPct val="150000"/>
              </a:lnSpc>
              <a:buSzPct val="99000"/>
              <a:buNone/>
            </a:pPr>
            <a:r>
              <a:rPr lang="it-IT" sz="1800" dirty="0">
                <a:solidFill>
                  <a:schemeClr val="tx1"/>
                </a:solidFill>
                <a:latin typeface="Encode Sans" pitchFamily="2" charset="0"/>
              </a:rPr>
              <a:t>minori attriti (maggiore efficienza)</a:t>
            </a:r>
          </a:p>
          <a:p>
            <a:pPr marL="0" indent="0" algn="ctr">
              <a:lnSpc>
                <a:spcPct val="150000"/>
              </a:lnSpc>
              <a:buSzPct val="99000"/>
              <a:buNone/>
            </a:pPr>
            <a:r>
              <a:rPr lang="it-IT" sz="1800" dirty="0">
                <a:solidFill>
                  <a:schemeClr val="tx1"/>
                </a:solidFill>
                <a:latin typeface="Encode Sans" pitchFamily="2" charset="0"/>
              </a:rPr>
              <a:t>peso minore</a:t>
            </a:r>
          </a:p>
          <a:p>
            <a:pPr marL="0" indent="0" algn="ctr">
              <a:lnSpc>
                <a:spcPct val="150000"/>
              </a:lnSpc>
              <a:buSzPct val="99000"/>
              <a:buNone/>
            </a:pPr>
            <a:r>
              <a:rPr lang="it-IT" sz="1800" dirty="0">
                <a:solidFill>
                  <a:schemeClr val="tx1"/>
                </a:solidFill>
                <a:latin typeface="Encode Sans" pitchFamily="2" charset="0"/>
              </a:rPr>
              <a:t>interasse longheroni maggiore</a:t>
            </a:r>
          </a:p>
          <a:p>
            <a:pPr marL="0" indent="0" algn="ctr">
              <a:lnSpc>
                <a:spcPct val="150000"/>
              </a:lnSpc>
              <a:buSzPct val="99000"/>
              <a:buNone/>
            </a:pPr>
            <a:r>
              <a:rPr lang="it-IT" sz="1800" dirty="0">
                <a:solidFill>
                  <a:schemeClr val="tx1"/>
                </a:solidFill>
                <a:latin typeface="Encode Sans" pitchFamily="2" charset="0"/>
              </a:rPr>
              <a:t>altezza da terra minore </a:t>
            </a:r>
          </a:p>
          <a:p>
            <a:pPr marL="0" indent="0" algn="ctr">
              <a:lnSpc>
                <a:spcPct val="150000"/>
              </a:lnSpc>
              <a:buSzPct val="99000"/>
              <a:buNone/>
            </a:pPr>
            <a:r>
              <a:rPr lang="it-IT" sz="1800" dirty="0">
                <a:solidFill>
                  <a:schemeClr val="tx1"/>
                </a:solidFill>
                <a:latin typeface="Encode Sans" pitchFamily="2" charset="0"/>
              </a:rPr>
              <a:t>guida più facile</a:t>
            </a:r>
          </a:p>
        </p:txBody>
      </p:sp>
    </p:spTree>
    <p:custDataLst>
      <p:tags r:id="rId1"/>
    </p:custDataLst>
    <p:extLst>
      <p:ext uri="{BB962C8B-B14F-4D97-AF65-F5344CB8AC3E}">
        <p14:creationId xmlns:p14="http://schemas.microsoft.com/office/powerpoint/2010/main" val="31570871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2"/>
          <p:cNvSpPr txBox="1">
            <a:spLocks/>
          </p:cNvSpPr>
          <p:nvPr/>
        </p:nvSpPr>
        <p:spPr>
          <a:xfrm>
            <a:off x="387928" y="855529"/>
            <a:ext cx="5637658" cy="3307407"/>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Wingdings" charset="2"/>
              <a:buNone/>
              <a:defRPr sz="1400" kern="1200">
                <a:solidFill>
                  <a:schemeClr val="tx1"/>
                </a:solidFill>
                <a:latin typeface="+mn-lt"/>
                <a:ea typeface="+mn-ea"/>
                <a:cs typeface="+mn-cs"/>
              </a:defRPr>
            </a:lvl1pPr>
            <a:lvl2pPr marL="274320" indent="0" algn="l" defTabSz="914400" rtl="0" eaLnBrk="1" latinLnBrk="0" hangingPunct="1">
              <a:spcBef>
                <a:spcPct val="20000"/>
              </a:spcBef>
              <a:buClr>
                <a:schemeClr val="accent1"/>
              </a:buClr>
              <a:buSzPct val="85000"/>
              <a:buFont typeface="Wingdings" charset="2"/>
              <a:buNone/>
              <a:defRPr sz="1600" kern="1200">
                <a:solidFill>
                  <a:schemeClr val="tx1"/>
                </a:solidFill>
                <a:latin typeface="+mn-lt"/>
                <a:ea typeface="+mn-ea"/>
                <a:cs typeface="+mn-cs"/>
              </a:defRPr>
            </a:lvl2pPr>
            <a:lvl3pPr marL="548640" indent="0" algn="l" defTabSz="914400" rtl="0" eaLnBrk="1" latinLnBrk="0" hangingPunct="1">
              <a:spcBef>
                <a:spcPct val="20000"/>
              </a:spcBef>
              <a:buClr>
                <a:schemeClr val="accent1"/>
              </a:buClr>
              <a:buSzPct val="90000"/>
              <a:buFont typeface="Wingdings" charset="2"/>
              <a:buNone/>
              <a:defRPr sz="1400" kern="1200">
                <a:solidFill>
                  <a:schemeClr val="tx1"/>
                </a:solidFill>
                <a:latin typeface="+mn-lt"/>
                <a:ea typeface="+mn-ea"/>
                <a:cs typeface="+mn-cs"/>
              </a:defRPr>
            </a:lvl3pPr>
            <a:lvl4pPr marL="822960" indent="0" algn="l" defTabSz="914400" rtl="0" eaLnBrk="1" latinLnBrk="0" hangingPunct="1">
              <a:spcBef>
                <a:spcPct val="20000"/>
              </a:spcBef>
              <a:buClr>
                <a:schemeClr val="accent1"/>
              </a:buClr>
              <a:buFont typeface="Wingdings" charset="2"/>
              <a:buNone/>
              <a:defRPr sz="1200" kern="1200">
                <a:solidFill>
                  <a:schemeClr val="tx1"/>
                </a:solidFill>
                <a:latin typeface="+mn-lt"/>
                <a:ea typeface="+mn-ea"/>
                <a:cs typeface="+mn-cs"/>
              </a:defRPr>
            </a:lvl4pPr>
            <a:lvl5pPr marL="1051560" indent="0" algn="l" defTabSz="914400" rtl="0" eaLnBrk="1" latinLnBrk="0" hangingPunct="1">
              <a:spcBef>
                <a:spcPct val="20000"/>
              </a:spcBef>
              <a:buClr>
                <a:schemeClr val="accent1"/>
              </a:buClr>
              <a:buSzPct val="100000"/>
              <a:buFont typeface="Wingdings" charset="2"/>
              <a:buNone/>
              <a:defRPr sz="11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buSzPct val="99000"/>
            </a:pPr>
            <a:r>
              <a:rPr lang="it-IT" sz="1800" b="1" dirty="0">
                <a:latin typeface="Encode Sans" pitchFamily="2" charset="0"/>
                <a:cs typeface="Helvetica"/>
              </a:rPr>
              <a:t>Vantaggi:</a:t>
            </a:r>
          </a:p>
          <a:p>
            <a:pPr marL="442913" indent="-442913">
              <a:buClr>
                <a:schemeClr val="tx1"/>
              </a:buClr>
              <a:buSzPct val="99000"/>
              <a:buFont typeface="Wingdings" panose="05000000000000000000" pitchFamily="2" charset="2"/>
              <a:buChar char="q"/>
            </a:pPr>
            <a:r>
              <a:rPr lang="it-IT" sz="1800" dirty="0">
                <a:solidFill>
                  <a:srgbClr val="000000"/>
                </a:solidFill>
                <a:latin typeface="Encode Sans" pitchFamily="2" charset="0"/>
                <a:cs typeface="Helvetica"/>
              </a:rPr>
              <a:t>Telaio più largo e maggior distanza tra passaruote</a:t>
            </a:r>
          </a:p>
          <a:p>
            <a:pPr marL="442913" indent="-442913">
              <a:buClr>
                <a:schemeClr val="tx1"/>
              </a:buClr>
              <a:buSzPct val="99000"/>
              <a:buFont typeface="Wingdings" panose="05000000000000000000" pitchFamily="2" charset="2"/>
              <a:buChar char="q"/>
            </a:pPr>
            <a:r>
              <a:rPr lang="it-IT" sz="1800" dirty="0">
                <a:solidFill>
                  <a:srgbClr val="000000"/>
                </a:solidFill>
                <a:latin typeface="Encode Sans" pitchFamily="2" charset="0"/>
                <a:cs typeface="Helvetica"/>
              </a:rPr>
              <a:t>Maggiore stabilità (sospensioni più esterne)  </a:t>
            </a:r>
          </a:p>
          <a:p>
            <a:pPr marL="360363" indent="-360363">
              <a:buClr>
                <a:schemeClr val="tx1"/>
              </a:buClr>
              <a:buSzPct val="99000"/>
              <a:buFont typeface="Wingdings" panose="05000000000000000000" pitchFamily="2" charset="2"/>
              <a:buChar char="q"/>
            </a:pPr>
            <a:r>
              <a:rPr lang="it-IT" sz="1800" dirty="0">
                <a:solidFill>
                  <a:srgbClr val="000000"/>
                </a:solidFill>
                <a:latin typeface="Encode Sans" pitchFamily="2" charset="0"/>
                <a:cs typeface="Helvetica"/>
              </a:rPr>
              <a:t>Peso inferiore (due pneumatici e due cerchioni sull'asse posteriore, anziché quattro) </a:t>
            </a:r>
          </a:p>
          <a:p>
            <a:pPr marL="285750" indent="-285750">
              <a:buClr>
                <a:schemeClr val="tx1"/>
              </a:buClr>
              <a:buSzPct val="99000"/>
              <a:buFont typeface="Wingdings" panose="05000000000000000000" pitchFamily="2" charset="2"/>
              <a:buChar char="q"/>
            </a:pPr>
            <a:r>
              <a:rPr lang="it-IT" sz="1800" dirty="0">
                <a:solidFill>
                  <a:srgbClr val="000000"/>
                </a:solidFill>
                <a:latin typeface="Encode Sans" pitchFamily="2" charset="0"/>
                <a:cs typeface="Helvetica"/>
              </a:rPr>
              <a:t> Costi di manutenzione inferiori (pneumatici)</a:t>
            </a:r>
          </a:p>
          <a:p>
            <a:pPr marL="285750" indent="-285750">
              <a:buClr>
                <a:schemeClr val="tx1"/>
              </a:buClr>
              <a:buSzPct val="99000"/>
              <a:buFont typeface="Wingdings" panose="05000000000000000000" pitchFamily="2" charset="2"/>
              <a:buChar char="q"/>
            </a:pPr>
            <a:endParaRPr lang="it-IT" sz="1800" b="1" dirty="0">
              <a:solidFill>
                <a:srgbClr val="000000"/>
              </a:solidFill>
              <a:latin typeface="Encode Sans" pitchFamily="2" charset="0"/>
              <a:cs typeface="Helvetica"/>
            </a:endParaRPr>
          </a:p>
          <a:p>
            <a:pPr>
              <a:buClr>
                <a:schemeClr val="tx1"/>
              </a:buClr>
              <a:buSzPct val="99000"/>
            </a:pPr>
            <a:r>
              <a:rPr lang="it-IT" sz="1800" b="1" dirty="0">
                <a:latin typeface="Encode Sans" pitchFamily="2" charset="0"/>
                <a:cs typeface="Helvetica"/>
              </a:rPr>
              <a:t>Svantaggi:  </a:t>
            </a:r>
          </a:p>
          <a:p>
            <a:pPr marL="285750" indent="-285750">
              <a:buClr>
                <a:schemeClr val="tx1"/>
              </a:buClr>
              <a:buSzPct val="99000"/>
              <a:buFont typeface="Wingdings" panose="05000000000000000000" pitchFamily="2" charset="2"/>
              <a:buChar char="q"/>
            </a:pPr>
            <a:r>
              <a:rPr lang="it-IT" sz="1800" dirty="0">
                <a:latin typeface="Encode Sans" pitchFamily="2" charset="0"/>
                <a:cs typeface="Helvetica"/>
              </a:rPr>
              <a:t> In assenza di Traction Control con sovraccarico concentrato sull’asse posteriore e manto stradale a bassa aderenza si possono verificare problemi di trazione </a:t>
            </a:r>
          </a:p>
          <a:p>
            <a:pPr marL="285750" indent="-285750">
              <a:buClr>
                <a:schemeClr val="tx1"/>
              </a:buClr>
              <a:buSzPct val="99000"/>
              <a:buFont typeface="Wingdings" panose="05000000000000000000" pitchFamily="2" charset="2"/>
              <a:buChar char="q"/>
            </a:pPr>
            <a:endParaRPr lang="it-IT" sz="1800" b="1" dirty="0">
              <a:solidFill>
                <a:srgbClr val="C3140A"/>
              </a:solidFill>
              <a:latin typeface="Encode Sans" pitchFamily="2" charset="0"/>
              <a:cs typeface="Helvetica"/>
            </a:endParaRPr>
          </a:p>
        </p:txBody>
      </p:sp>
      <p:pic>
        <p:nvPicPr>
          <p:cNvPr id="11" name="Picture 2" descr="Risultati immagini per assale posteriore con ruote singole"/>
          <p:cNvPicPr>
            <a:picLocks noChangeAspect="1" noChangeArrowheads="1"/>
          </p:cNvPicPr>
          <p:nvPr/>
        </p:nvPicPr>
        <p:blipFill>
          <a:blip r:embed="rId3" cstate="email"/>
          <a:srcRect/>
          <a:stretch>
            <a:fillRect/>
          </a:stretch>
        </p:blipFill>
        <p:spPr bwMode="auto">
          <a:xfrm>
            <a:off x="6025585" y="1681634"/>
            <a:ext cx="3041019" cy="2280765"/>
          </a:xfrm>
          <a:prstGeom prst="rect">
            <a:avLst/>
          </a:prstGeom>
          <a:noFill/>
        </p:spPr>
      </p:pic>
      <p:sp>
        <p:nvSpPr>
          <p:cNvPr id="2" name="Titolo 1">
            <a:extLst>
              <a:ext uri="{FF2B5EF4-FFF2-40B4-BE49-F238E27FC236}">
                <a16:creationId xmlns:a16="http://schemas.microsoft.com/office/drawing/2014/main" id="{CE3DF80E-7E3C-BBC5-CB77-BB2CBF3DA669}"/>
              </a:ext>
            </a:extLst>
          </p:cNvPr>
          <p:cNvSpPr>
            <a:spLocks noGrp="1"/>
          </p:cNvSpPr>
          <p:nvPr>
            <p:ph type="title"/>
          </p:nvPr>
        </p:nvSpPr>
        <p:spPr>
          <a:xfrm>
            <a:off x="304800" y="185335"/>
            <a:ext cx="7848600" cy="738664"/>
          </a:xfrm>
        </p:spPr>
        <p:txBody>
          <a:bodyPr/>
          <a:lstStyle/>
          <a:p>
            <a:r>
              <a:rPr lang="it-IT" dirty="0"/>
              <a:t>RUOTE SINGOLE VS RUOTE GEMELLATE</a:t>
            </a:r>
            <a:br>
              <a:rPr lang="it-IT" dirty="0"/>
            </a:br>
            <a:endParaRPr lang="it-IT" dirty="0"/>
          </a:p>
        </p:txBody>
      </p:sp>
    </p:spTree>
    <p:custDataLst>
      <p:tags r:id="rId1"/>
    </p:custDataLst>
    <p:extLst>
      <p:ext uri="{BB962C8B-B14F-4D97-AF65-F5344CB8AC3E}">
        <p14:creationId xmlns:p14="http://schemas.microsoft.com/office/powerpoint/2010/main" val="1288531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p:cNvSpPr txBox="1">
            <a:spLocks/>
          </p:cNvSpPr>
          <p:nvPr/>
        </p:nvSpPr>
        <p:spPr>
          <a:xfrm>
            <a:off x="304800" y="992626"/>
            <a:ext cx="5104085" cy="2974740"/>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Wingdings" charset="2"/>
              <a:buNone/>
              <a:defRPr sz="1400" kern="1200">
                <a:solidFill>
                  <a:schemeClr val="tx1"/>
                </a:solidFill>
                <a:latin typeface="+mn-lt"/>
                <a:ea typeface="+mn-ea"/>
                <a:cs typeface="+mn-cs"/>
              </a:defRPr>
            </a:lvl1pPr>
            <a:lvl2pPr marL="274320" indent="0" algn="l" defTabSz="914400" rtl="0" eaLnBrk="1" latinLnBrk="0" hangingPunct="1">
              <a:spcBef>
                <a:spcPct val="20000"/>
              </a:spcBef>
              <a:buClr>
                <a:schemeClr val="accent1"/>
              </a:buClr>
              <a:buSzPct val="85000"/>
              <a:buFont typeface="Wingdings" charset="2"/>
              <a:buNone/>
              <a:defRPr sz="1600" kern="1200">
                <a:solidFill>
                  <a:schemeClr val="tx1"/>
                </a:solidFill>
                <a:latin typeface="+mn-lt"/>
                <a:ea typeface="+mn-ea"/>
                <a:cs typeface="+mn-cs"/>
              </a:defRPr>
            </a:lvl2pPr>
            <a:lvl3pPr marL="548640" indent="0" algn="l" defTabSz="914400" rtl="0" eaLnBrk="1" latinLnBrk="0" hangingPunct="1">
              <a:spcBef>
                <a:spcPct val="20000"/>
              </a:spcBef>
              <a:buClr>
                <a:schemeClr val="accent1"/>
              </a:buClr>
              <a:buSzPct val="90000"/>
              <a:buFont typeface="Wingdings" charset="2"/>
              <a:buNone/>
              <a:defRPr sz="1400" kern="1200">
                <a:solidFill>
                  <a:schemeClr val="tx1"/>
                </a:solidFill>
                <a:latin typeface="+mn-lt"/>
                <a:ea typeface="+mn-ea"/>
                <a:cs typeface="+mn-cs"/>
              </a:defRPr>
            </a:lvl3pPr>
            <a:lvl4pPr marL="822960" indent="0" algn="l" defTabSz="914400" rtl="0" eaLnBrk="1" latinLnBrk="0" hangingPunct="1">
              <a:spcBef>
                <a:spcPct val="20000"/>
              </a:spcBef>
              <a:buClr>
                <a:schemeClr val="accent1"/>
              </a:buClr>
              <a:buFont typeface="Wingdings" charset="2"/>
              <a:buNone/>
              <a:defRPr sz="1200" kern="1200">
                <a:solidFill>
                  <a:schemeClr val="tx1"/>
                </a:solidFill>
                <a:latin typeface="+mn-lt"/>
                <a:ea typeface="+mn-ea"/>
                <a:cs typeface="+mn-cs"/>
              </a:defRPr>
            </a:lvl4pPr>
            <a:lvl5pPr marL="1051560" indent="0" algn="l" defTabSz="914400" rtl="0" eaLnBrk="1" latinLnBrk="0" hangingPunct="1">
              <a:spcBef>
                <a:spcPct val="20000"/>
              </a:spcBef>
              <a:buClr>
                <a:schemeClr val="accent1"/>
              </a:buClr>
              <a:buSzPct val="100000"/>
              <a:buFont typeface="Wingdings" charset="2"/>
              <a:buNone/>
              <a:defRPr sz="11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tx1"/>
              </a:buClr>
              <a:buSzPct val="99000"/>
            </a:pPr>
            <a:r>
              <a:rPr lang="it-IT" sz="1800" b="1" dirty="0">
                <a:latin typeface="Encode Sans" pitchFamily="2" charset="0"/>
                <a:cs typeface="Helvetica"/>
              </a:rPr>
              <a:t>Vantaggi:</a:t>
            </a:r>
            <a:endParaRPr lang="it-IT" sz="1800" dirty="0">
              <a:latin typeface="Encode Sans" pitchFamily="2" charset="0"/>
              <a:cs typeface="Helvetica"/>
            </a:endParaRPr>
          </a:p>
          <a:p>
            <a:pPr marL="285750" indent="-285750">
              <a:buClr>
                <a:schemeClr val="tx1"/>
              </a:buClr>
              <a:buSzPct val="99000"/>
              <a:buFont typeface="Wingdings" panose="05000000000000000000" pitchFamily="2" charset="2"/>
              <a:buChar char="q"/>
            </a:pPr>
            <a:r>
              <a:rPr lang="it-IT" sz="1800" dirty="0">
                <a:latin typeface="Encode Sans" pitchFamily="2" charset="0"/>
                <a:cs typeface="Helvetica"/>
              </a:rPr>
              <a:t>  Maggior portata utile sull’asse posteriore</a:t>
            </a:r>
          </a:p>
          <a:p>
            <a:pPr marL="285750" indent="-285750">
              <a:buClr>
                <a:schemeClr val="tx1"/>
              </a:buClr>
              <a:buSzPct val="99000"/>
              <a:buFont typeface="Wingdings" panose="05000000000000000000" pitchFamily="2" charset="2"/>
              <a:buChar char="q"/>
            </a:pPr>
            <a:r>
              <a:rPr lang="it-IT" sz="1800" dirty="0">
                <a:latin typeface="Encode Sans" pitchFamily="2" charset="0"/>
                <a:cs typeface="Helvetica"/>
              </a:rPr>
              <a:t>  Maggiore impronta a terra (miglior </a:t>
            </a:r>
          </a:p>
          <a:p>
            <a:pPr>
              <a:buClr>
                <a:schemeClr val="tx1"/>
              </a:buClr>
              <a:buSzPct val="99000"/>
            </a:pPr>
            <a:r>
              <a:rPr lang="it-IT" sz="1800" dirty="0">
                <a:latin typeface="Encode Sans" pitchFamily="2" charset="0"/>
                <a:cs typeface="Helvetica"/>
              </a:rPr>
              <a:t>       disimpegno su fondi sdrucciolevoli)</a:t>
            </a:r>
          </a:p>
          <a:p>
            <a:pPr marL="285750" indent="-285750">
              <a:buClr>
                <a:schemeClr val="tx1"/>
              </a:buClr>
              <a:buSzPct val="99000"/>
              <a:buFont typeface="Wingdings" panose="05000000000000000000" pitchFamily="2" charset="2"/>
              <a:buChar char="q"/>
            </a:pPr>
            <a:r>
              <a:rPr lang="it-IT" sz="1800" dirty="0">
                <a:latin typeface="Encode Sans" pitchFamily="2" charset="0"/>
                <a:cs typeface="Helvetica"/>
              </a:rPr>
              <a:t>  Raggio di sterzata minore</a:t>
            </a:r>
          </a:p>
          <a:p>
            <a:pPr marL="285750" indent="-285750">
              <a:buClr>
                <a:schemeClr val="tx1"/>
              </a:buClr>
              <a:buSzPct val="99000"/>
              <a:buFont typeface="Wingdings" panose="05000000000000000000" pitchFamily="2" charset="2"/>
              <a:buChar char="q"/>
            </a:pPr>
            <a:endParaRPr lang="it-IT" sz="1800" dirty="0">
              <a:latin typeface="Encode Sans" pitchFamily="2" charset="0"/>
              <a:cs typeface="Helvetica"/>
            </a:endParaRPr>
          </a:p>
          <a:p>
            <a:pPr>
              <a:buClr>
                <a:schemeClr val="tx1"/>
              </a:buClr>
              <a:buSzPct val="99000"/>
            </a:pPr>
            <a:r>
              <a:rPr lang="it-IT" sz="1800" b="1" dirty="0">
                <a:latin typeface="Encode Sans" pitchFamily="2" charset="0"/>
                <a:cs typeface="Helvetica"/>
              </a:rPr>
              <a:t>Svantaggi:</a:t>
            </a:r>
            <a:endParaRPr lang="it-IT" sz="1800" dirty="0">
              <a:latin typeface="Encode Sans" pitchFamily="2" charset="0"/>
              <a:cs typeface="Helvetica"/>
            </a:endParaRPr>
          </a:p>
          <a:p>
            <a:pPr marL="285750" indent="-285750">
              <a:buClr>
                <a:schemeClr val="tx1"/>
              </a:buClr>
              <a:buSzPct val="99000"/>
              <a:buFont typeface="Wingdings" panose="05000000000000000000" pitchFamily="2" charset="2"/>
              <a:buChar char="q"/>
            </a:pPr>
            <a:r>
              <a:rPr lang="it-IT" sz="1800" dirty="0">
                <a:latin typeface="Encode Sans" pitchFamily="2" charset="0"/>
                <a:cs typeface="Helvetica"/>
              </a:rPr>
              <a:t>  Peso maggiore (albero trasmissione, </a:t>
            </a:r>
          </a:p>
          <a:p>
            <a:pPr>
              <a:buClr>
                <a:schemeClr val="tx1"/>
              </a:buClr>
              <a:buSzPct val="99000"/>
            </a:pPr>
            <a:r>
              <a:rPr lang="it-IT" sz="1800" dirty="0">
                <a:latin typeface="Encode Sans" pitchFamily="2" charset="0"/>
                <a:cs typeface="Helvetica"/>
              </a:rPr>
              <a:t>        differenziale, 2 ruote in più) = tara maggiore </a:t>
            </a:r>
          </a:p>
          <a:p>
            <a:pPr marL="285750" indent="-285750">
              <a:buClr>
                <a:schemeClr val="tx1"/>
              </a:buClr>
              <a:buSzPct val="99000"/>
              <a:buFont typeface="Wingdings" panose="05000000000000000000" pitchFamily="2" charset="2"/>
              <a:buChar char="q"/>
            </a:pPr>
            <a:r>
              <a:rPr lang="it-IT" sz="1800" dirty="0">
                <a:latin typeface="Encode Sans" pitchFamily="2" charset="0"/>
                <a:cs typeface="Helvetica"/>
              </a:rPr>
              <a:t>  Minore portata utile / Maggiori consumi </a:t>
            </a:r>
            <a:r>
              <a:rPr lang="it-IT" sz="1800" b="1" dirty="0">
                <a:latin typeface="Encode Sans" pitchFamily="2" charset="0"/>
                <a:cs typeface="Helvetica"/>
              </a:rPr>
              <a:t>*</a:t>
            </a:r>
          </a:p>
          <a:p>
            <a:pPr marL="176213" indent="-176213">
              <a:buClr>
                <a:schemeClr val="tx1"/>
              </a:buClr>
              <a:buSzPct val="99000"/>
            </a:pPr>
            <a:r>
              <a:rPr lang="it-IT" sz="1800" b="1" dirty="0">
                <a:latin typeface="Encode Sans" pitchFamily="2" charset="0"/>
                <a:cs typeface="Helvetica"/>
              </a:rPr>
              <a:t>*</a:t>
            </a:r>
            <a:r>
              <a:rPr lang="it-IT" sz="1800" dirty="0">
                <a:latin typeface="Encode Sans" pitchFamily="2" charset="0"/>
              </a:rPr>
              <a:t> </a:t>
            </a:r>
            <a:r>
              <a:rPr lang="it-IT" dirty="0">
                <a:latin typeface="Encode Sans" pitchFamily="2" charset="0"/>
                <a:cs typeface="Helvetica" pitchFamily="34" charset="0"/>
              </a:rPr>
              <a:t>Per ogni 100 kg di peso supplementare, un  veicolo leggero consuma circa mezzo litro di carburante in più per fare 100 chilometri</a:t>
            </a:r>
          </a:p>
          <a:p>
            <a:pPr marL="285750" indent="-285750">
              <a:buClr>
                <a:schemeClr val="tx1"/>
              </a:buClr>
              <a:buSzPct val="99000"/>
              <a:buFont typeface="Wingdings" panose="05000000000000000000" pitchFamily="2" charset="2"/>
              <a:buChar char="q"/>
            </a:pPr>
            <a:endParaRPr lang="it-IT" sz="1800" i="1" dirty="0">
              <a:latin typeface="Encode Sans" pitchFamily="2" charset="0"/>
              <a:cs typeface="Helvetica"/>
            </a:endParaRPr>
          </a:p>
        </p:txBody>
      </p:sp>
      <p:graphicFrame>
        <p:nvGraphicFramePr>
          <p:cNvPr id="9" name="Object 5"/>
          <p:cNvGraphicFramePr>
            <a:graphicFrameLocks noChangeAspect="1"/>
          </p:cNvGraphicFramePr>
          <p:nvPr>
            <p:extLst>
              <p:ext uri="{D42A27DB-BD31-4B8C-83A1-F6EECF244321}">
                <p14:modId xmlns:p14="http://schemas.microsoft.com/office/powerpoint/2010/main" val="575145927"/>
              </p:ext>
            </p:extLst>
          </p:nvPr>
        </p:nvGraphicFramePr>
        <p:xfrm>
          <a:off x="5408886" y="2905564"/>
          <a:ext cx="2831472" cy="2123604"/>
        </p:xfrm>
        <a:graphic>
          <a:graphicData uri="http://schemas.openxmlformats.org/presentationml/2006/ole">
            <mc:AlternateContent xmlns:mc="http://schemas.openxmlformats.org/markup-compatibility/2006">
              <mc:Choice xmlns:v="urn:schemas-microsoft-com:vml" Requires="v">
                <p:oleObj name="Fotografia Photo Editor" r:id="rId3" imgW="15238095" imgH="11428571" progId="">
                  <p:embed/>
                </p:oleObj>
              </mc:Choice>
              <mc:Fallback>
                <p:oleObj name="Fotografia Photo Editor" r:id="rId3" imgW="15238095" imgH="11428571" progId="">
                  <p:embed/>
                  <p:pic>
                    <p:nvPicPr>
                      <p:cNvPr id="0" name="Picture 2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886" y="2905564"/>
                        <a:ext cx="2831472" cy="21236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6"/>
          <p:cNvGraphicFramePr>
            <a:graphicFrameLocks noChangeAspect="1"/>
          </p:cNvGraphicFramePr>
          <p:nvPr>
            <p:extLst>
              <p:ext uri="{D42A27DB-BD31-4B8C-83A1-F6EECF244321}">
                <p14:modId xmlns:p14="http://schemas.microsoft.com/office/powerpoint/2010/main" val="772687327"/>
              </p:ext>
            </p:extLst>
          </p:nvPr>
        </p:nvGraphicFramePr>
        <p:xfrm>
          <a:off x="5408885" y="879311"/>
          <a:ext cx="2863359" cy="1912634"/>
        </p:xfrm>
        <a:graphic>
          <a:graphicData uri="http://schemas.openxmlformats.org/presentationml/2006/ole">
            <mc:AlternateContent xmlns:mc="http://schemas.openxmlformats.org/markup-compatibility/2006">
              <mc:Choice xmlns:v="urn:schemas-microsoft-com:vml" Requires="v">
                <p:oleObj name="Fotografia Photo Editor" r:id="rId5" imgW="3258005" imgH="2123810" progId="">
                  <p:embed/>
                </p:oleObj>
              </mc:Choice>
              <mc:Fallback>
                <p:oleObj name="Fotografia Photo Editor" r:id="rId5" imgW="3258005" imgH="2123810" progId="">
                  <p:embed/>
                  <p:pic>
                    <p:nvPicPr>
                      <p:cNvPr id="0" name="Picture 2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8885" y="879311"/>
                        <a:ext cx="2863359" cy="191263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olo 1">
            <a:extLst>
              <a:ext uri="{FF2B5EF4-FFF2-40B4-BE49-F238E27FC236}">
                <a16:creationId xmlns:a16="http://schemas.microsoft.com/office/drawing/2014/main" id="{CA85A0B3-B20E-09E0-4136-662EB8D9ADD4}"/>
              </a:ext>
            </a:extLst>
          </p:cNvPr>
          <p:cNvSpPr>
            <a:spLocks noGrp="1"/>
          </p:cNvSpPr>
          <p:nvPr>
            <p:ph type="title"/>
          </p:nvPr>
        </p:nvSpPr>
        <p:spPr>
          <a:xfrm>
            <a:off x="304800" y="185335"/>
            <a:ext cx="7848600" cy="738664"/>
          </a:xfrm>
        </p:spPr>
        <p:txBody>
          <a:bodyPr/>
          <a:lstStyle/>
          <a:p>
            <a:r>
              <a:rPr lang="it-IT" dirty="0"/>
              <a:t>RUOTE GEMELLATE VS RUOTE SINGOLE</a:t>
            </a:r>
            <a:br>
              <a:rPr lang="it-IT" dirty="0"/>
            </a:br>
            <a:endParaRPr lang="it-IT" dirty="0"/>
          </a:p>
        </p:txBody>
      </p:sp>
    </p:spTree>
    <p:custDataLst>
      <p:tags r:id="rId1"/>
    </p:custDataLst>
    <p:extLst>
      <p:ext uri="{BB962C8B-B14F-4D97-AF65-F5344CB8AC3E}">
        <p14:creationId xmlns:p14="http://schemas.microsoft.com/office/powerpoint/2010/main" val="19656257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F6B3DEA-0150-74FB-6CFD-DDE29DD5A7C4}"/>
              </a:ext>
            </a:extLst>
          </p:cNvPr>
          <p:cNvSpPr>
            <a:spLocks noGrp="1"/>
          </p:cNvSpPr>
          <p:nvPr>
            <p:ph type="title"/>
          </p:nvPr>
        </p:nvSpPr>
        <p:spPr/>
        <p:txBody>
          <a:bodyPr anchor="ctr"/>
          <a:lstStyle/>
          <a:p>
            <a:pPr algn="ctr"/>
            <a:r>
              <a:rPr lang="it-IT" dirty="0"/>
              <a:t>ADAS</a:t>
            </a:r>
          </a:p>
        </p:txBody>
      </p:sp>
      <p:sp>
        <p:nvSpPr>
          <p:cNvPr id="4" name="Segnaposto testo 3">
            <a:extLst>
              <a:ext uri="{FF2B5EF4-FFF2-40B4-BE49-F238E27FC236}">
                <a16:creationId xmlns:a16="http://schemas.microsoft.com/office/drawing/2014/main" id="{857AE431-13A5-ED29-000D-CDBA448CA3FB}"/>
              </a:ext>
            </a:extLst>
          </p:cNvPr>
          <p:cNvSpPr>
            <a:spLocks noGrp="1"/>
          </p:cNvSpPr>
          <p:nvPr>
            <p:ph type="body" idx="1"/>
          </p:nvPr>
        </p:nvSpPr>
        <p:spPr/>
        <p:txBody>
          <a:bodyPr/>
          <a:lstStyle/>
          <a:p>
            <a:pPr algn="ctr"/>
            <a:r>
              <a:rPr lang="it-IT" dirty="0"/>
              <a:t>Sistemi Avanzati di Assistenza alla Guida</a:t>
            </a:r>
          </a:p>
        </p:txBody>
      </p:sp>
    </p:spTree>
    <p:custDataLst>
      <p:tags r:id="rId1"/>
    </p:custDataLst>
    <p:extLst>
      <p:ext uri="{BB962C8B-B14F-4D97-AF65-F5344CB8AC3E}">
        <p14:creationId xmlns:p14="http://schemas.microsoft.com/office/powerpoint/2010/main" val="4476113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91FC0-A2ED-9589-984D-942AEC415C5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E0236AA-8D10-5104-65E7-A6E6E37D11AF}"/>
              </a:ext>
            </a:extLst>
          </p:cNvPr>
          <p:cNvSpPr>
            <a:spLocks noGrp="1"/>
          </p:cNvSpPr>
          <p:nvPr>
            <p:ph type="title"/>
          </p:nvPr>
        </p:nvSpPr>
        <p:spPr/>
        <p:txBody>
          <a:bodyPr/>
          <a:lstStyle/>
          <a:p>
            <a:r>
              <a:rPr lang="it-IT" dirty="0"/>
              <a:t>ADAS</a:t>
            </a:r>
          </a:p>
        </p:txBody>
      </p:sp>
      <p:sp>
        <p:nvSpPr>
          <p:cNvPr id="4" name="CasellaDiTesto 3">
            <a:extLst>
              <a:ext uri="{FF2B5EF4-FFF2-40B4-BE49-F238E27FC236}">
                <a16:creationId xmlns:a16="http://schemas.microsoft.com/office/drawing/2014/main" id="{5B4812C2-CC70-DF1E-FE78-EE976536FDC0}"/>
              </a:ext>
            </a:extLst>
          </p:cNvPr>
          <p:cNvSpPr txBox="1"/>
          <p:nvPr/>
        </p:nvSpPr>
        <p:spPr>
          <a:xfrm>
            <a:off x="993910" y="1126366"/>
            <a:ext cx="7176051" cy="369332"/>
          </a:xfrm>
          <a:prstGeom prst="rect">
            <a:avLst/>
          </a:prstGeom>
          <a:noFill/>
        </p:spPr>
        <p:txBody>
          <a:bodyPr wrap="square">
            <a:spAutoFit/>
          </a:bodyPr>
          <a:lstStyle/>
          <a:p>
            <a:pPr algn="ctr"/>
            <a:r>
              <a:rPr lang="it-IT" dirty="0"/>
              <a:t>Quali sistemi ADAS sono più utili per chi guida un veicolo commerciale ?</a:t>
            </a:r>
          </a:p>
        </p:txBody>
      </p:sp>
      <p:pic>
        <p:nvPicPr>
          <p:cNvPr id="3" name="Immagine 2">
            <a:extLst>
              <a:ext uri="{FF2B5EF4-FFF2-40B4-BE49-F238E27FC236}">
                <a16:creationId xmlns:a16="http://schemas.microsoft.com/office/drawing/2014/main" id="{C0DF12FA-1954-E968-9B9C-570042214511}"/>
              </a:ext>
            </a:extLst>
          </p:cNvPr>
          <p:cNvPicPr>
            <a:picLocks noChangeAspect="1"/>
          </p:cNvPicPr>
          <p:nvPr/>
        </p:nvPicPr>
        <p:blipFill>
          <a:blip r:embed="rId4"/>
          <a:stretch>
            <a:fillRect/>
          </a:stretch>
        </p:blipFill>
        <p:spPr>
          <a:xfrm>
            <a:off x="2626978" y="1802644"/>
            <a:ext cx="3555162" cy="3214412"/>
          </a:xfrm>
          <a:prstGeom prst="rect">
            <a:avLst/>
          </a:prstGeom>
        </p:spPr>
      </p:pic>
    </p:spTree>
    <p:custDataLst>
      <p:tags r:id="rId1"/>
    </p:custDataLst>
    <p:extLst>
      <p:ext uri="{BB962C8B-B14F-4D97-AF65-F5344CB8AC3E}">
        <p14:creationId xmlns:p14="http://schemas.microsoft.com/office/powerpoint/2010/main" val="2735454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BCBFC-43F6-819D-ECDB-CD718152DFD4}"/>
              </a:ext>
            </a:extLst>
          </p:cNvPr>
          <p:cNvSpPr>
            <a:spLocks noGrp="1"/>
          </p:cNvSpPr>
          <p:nvPr>
            <p:ph type="title"/>
          </p:nvPr>
        </p:nvSpPr>
        <p:spPr/>
        <p:txBody>
          <a:bodyPr/>
          <a:lstStyle/>
          <a:p>
            <a:r>
              <a:rPr lang="it-IT" dirty="0"/>
              <a:t>ADAS </a:t>
            </a:r>
            <a:r>
              <a:rPr lang="it-IT" b="0" dirty="0"/>
              <a:t>(Advanced Driver Assistance Systems)</a:t>
            </a:r>
          </a:p>
        </p:txBody>
      </p:sp>
      <p:sp>
        <p:nvSpPr>
          <p:cNvPr id="4" name="CasellaDiTesto 3">
            <a:extLst>
              <a:ext uri="{FF2B5EF4-FFF2-40B4-BE49-F238E27FC236}">
                <a16:creationId xmlns:a16="http://schemas.microsoft.com/office/drawing/2014/main" id="{35FA0342-598F-B03D-1D4B-C7381BFEA5C1}"/>
              </a:ext>
            </a:extLst>
          </p:cNvPr>
          <p:cNvSpPr txBox="1"/>
          <p:nvPr/>
        </p:nvSpPr>
        <p:spPr>
          <a:xfrm>
            <a:off x="642729" y="856927"/>
            <a:ext cx="7944679" cy="1200329"/>
          </a:xfrm>
          <a:prstGeom prst="rect">
            <a:avLst/>
          </a:prstGeom>
          <a:noFill/>
        </p:spPr>
        <p:txBody>
          <a:bodyPr wrap="square">
            <a:spAutoFit/>
          </a:bodyPr>
          <a:lstStyle/>
          <a:p>
            <a:r>
              <a:rPr lang="it-IT" dirty="0">
                <a:latin typeface="Encode Sans" pitchFamily="2" charset="0"/>
              </a:rPr>
              <a:t>Sono sistemi che assistono il conducente aumentando la sicurezza e migliorando l’esperienza di guida.</a:t>
            </a:r>
          </a:p>
          <a:p>
            <a:endParaRPr lang="it-IT" dirty="0">
              <a:latin typeface="Encode Sans" pitchFamily="2" charset="0"/>
            </a:endParaRPr>
          </a:p>
          <a:p>
            <a:endParaRPr lang="it-IT" dirty="0">
              <a:latin typeface="Encode Sans" pitchFamily="2" charset="0"/>
            </a:endParaRPr>
          </a:p>
        </p:txBody>
      </p:sp>
      <p:sp>
        <p:nvSpPr>
          <p:cNvPr id="9" name="CasellaDiTesto 8">
            <a:extLst>
              <a:ext uri="{FF2B5EF4-FFF2-40B4-BE49-F238E27FC236}">
                <a16:creationId xmlns:a16="http://schemas.microsoft.com/office/drawing/2014/main" id="{2660119E-E679-E89E-5285-4579B4C178B2}"/>
              </a:ext>
            </a:extLst>
          </p:cNvPr>
          <p:cNvSpPr txBox="1"/>
          <p:nvPr/>
        </p:nvSpPr>
        <p:spPr>
          <a:xfrm>
            <a:off x="642728" y="1526664"/>
            <a:ext cx="4825565" cy="3693319"/>
          </a:xfrm>
          <a:prstGeom prst="rect">
            <a:avLst/>
          </a:prstGeom>
          <a:noFill/>
        </p:spPr>
        <p:txBody>
          <a:bodyPr wrap="square">
            <a:spAutoFit/>
          </a:bodyPr>
          <a:lstStyle/>
          <a:p>
            <a:r>
              <a:rPr lang="it-IT" dirty="0">
                <a:latin typeface="Encode Sans" pitchFamily="2" charset="0"/>
              </a:rPr>
              <a:t>I principali ADAS sono:</a:t>
            </a:r>
          </a:p>
          <a:p>
            <a:pPr marL="285750" indent="-285750">
              <a:buFont typeface="Wingdings" panose="05000000000000000000" pitchFamily="2" charset="2"/>
              <a:buChar char="q"/>
            </a:pPr>
            <a:r>
              <a:rPr lang="it-IT" b="1" dirty="0">
                <a:latin typeface="Encode Sans" pitchFamily="2" charset="0"/>
              </a:rPr>
              <a:t>Sistemi di assistenza alla guida </a:t>
            </a:r>
            <a:r>
              <a:rPr lang="it-IT" dirty="0">
                <a:latin typeface="Encode Sans" pitchFamily="2" charset="0"/>
              </a:rPr>
              <a:t>(ACC Cruise Control Adattivo , LKA Lane Keeping Assist, LDW Lane </a:t>
            </a:r>
            <a:r>
              <a:rPr lang="it-IT" dirty="0" err="1">
                <a:latin typeface="Encode Sans" pitchFamily="2" charset="0"/>
              </a:rPr>
              <a:t>Departure</a:t>
            </a:r>
            <a:r>
              <a:rPr lang="it-IT" dirty="0">
                <a:latin typeface="Encode Sans" pitchFamily="2" charset="0"/>
              </a:rPr>
              <a:t> Warning)</a:t>
            </a:r>
          </a:p>
          <a:p>
            <a:pPr marL="285750" indent="-285750">
              <a:buFont typeface="Wingdings" panose="05000000000000000000" pitchFamily="2" charset="2"/>
              <a:buChar char="q"/>
            </a:pPr>
            <a:r>
              <a:rPr lang="it-IT" b="1" dirty="0">
                <a:latin typeface="Encode Sans" pitchFamily="2" charset="0"/>
              </a:rPr>
              <a:t>Sistemi di sicurezza attiva </a:t>
            </a:r>
            <a:r>
              <a:rPr lang="it-IT" dirty="0">
                <a:latin typeface="Encode Sans" pitchFamily="2" charset="0"/>
              </a:rPr>
              <a:t>(AEB Frenata automatica d’emergenza, TSR Riconoscimento segnali stradali, BSM    </a:t>
            </a:r>
          </a:p>
          <a:p>
            <a:r>
              <a:rPr lang="it-IT" dirty="0">
                <a:latin typeface="Encode Sans" pitchFamily="2" charset="0"/>
              </a:rPr>
              <a:t>     Monitoraggio angolo cieco, Driver </a:t>
            </a:r>
          </a:p>
          <a:p>
            <a:r>
              <a:rPr lang="it-IT" dirty="0">
                <a:latin typeface="Encode Sans" pitchFamily="2" charset="0"/>
              </a:rPr>
              <a:t>     Monitoring System)  </a:t>
            </a:r>
          </a:p>
          <a:p>
            <a:pPr marL="285750" indent="-285750">
              <a:buFont typeface="Wingdings" panose="05000000000000000000" pitchFamily="2" charset="2"/>
              <a:buChar char="q"/>
            </a:pPr>
            <a:r>
              <a:rPr lang="it-IT" b="1" dirty="0">
                <a:latin typeface="Encode Sans" pitchFamily="2" charset="0"/>
              </a:rPr>
              <a:t>Sistemi di assistenza al parcheggio e alla manovra </a:t>
            </a:r>
            <a:r>
              <a:rPr lang="it-IT" dirty="0">
                <a:latin typeface="Encode Sans" pitchFamily="2" charset="0"/>
              </a:rPr>
              <a:t>(Park Assist, Telecamere a 360°, </a:t>
            </a:r>
            <a:r>
              <a:rPr lang="it-IT" dirty="0" err="1">
                <a:latin typeface="Encode Sans" pitchFamily="2" charset="0"/>
              </a:rPr>
              <a:t>Rear</a:t>
            </a:r>
            <a:r>
              <a:rPr lang="it-IT" dirty="0">
                <a:latin typeface="Encode Sans" pitchFamily="2" charset="0"/>
              </a:rPr>
              <a:t> Cross Traffic </a:t>
            </a:r>
            <a:r>
              <a:rPr lang="it-IT" dirty="0" err="1">
                <a:latin typeface="Encode Sans" pitchFamily="2" charset="0"/>
              </a:rPr>
              <a:t>Alert</a:t>
            </a:r>
            <a:r>
              <a:rPr lang="it-IT" dirty="0">
                <a:latin typeface="Encode Sans" pitchFamily="2" charset="0"/>
              </a:rPr>
              <a:t>, </a:t>
            </a:r>
            <a:r>
              <a:rPr lang="it-IT" dirty="0" err="1">
                <a:latin typeface="Encode Sans" pitchFamily="2" charset="0"/>
              </a:rPr>
              <a:t>Flank</a:t>
            </a:r>
            <a:r>
              <a:rPr lang="it-IT" dirty="0">
                <a:latin typeface="Encode Sans" pitchFamily="2" charset="0"/>
              </a:rPr>
              <a:t> Gard)</a:t>
            </a:r>
          </a:p>
          <a:p>
            <a:endParaRPr lang="it-IT" dirty="0">
              <a:latin typeface="Encode Sans" pitchFamily="2" charset="0"/>
            </a:endParaRPr>
          </a:p>
        </p:txBody>
      </p:sp>
      <p:pic>
        <p:nvPicPr>
          <p:cNvPr id="10" name="Immagine 9">
            <a:extLst>
              <a:ext uri="{FF2B5EF4-FFF2-40B4-BE49-F238E27FC236}">
                <a16:creationId xmlns:a16="http://schemas.microsoft.com/office/drawing/2014/main" id="{6D150A05-2205-D7F5-F550-F50E71E8856C}"/>
              </a:ext>
            </a:extLst>
          </p:cNvPr>
          <p:cNvPicPr>
            <a:picLocks noChangeAspect="1"/>
          </p:cNvPicPr>
          <p:nvPr/>
        </p:nvPicPr>
        <p:blipFill>
          <a:blip r:embed="rId4"/>
          <a:stretch>
            <a:fillRect/>
          </a:stretch>
        </p:blipFill>
        <p:spPr>
          <a:xfrm>
            <a:off x="5536408" y="1367074"/>
            <a:ext cx="3476106" cy="3476106"/>
          </a:xfrm>
          <a:prstGeom prst="rect">
            <a:avLst/>
          </a:prstGeom>
        </p:spPr>
      </p:pic>
    </p:spTree>
    <p:custDataLst>
      <p:tags r:id="rId1"/>
    </p:custDataLst>
    <p:extLst>
      <p:ext uri="{BB962C8B-B14F-4D97-AF65-F5344CB8AC3E}">
        <p14:creationId xmlns:p14="http://schemas.microsoft.com/office/powerpoint/2010/main" val="4195231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B845-36B1-850C-BD0E-A2BC210A721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3D548C6-514B-77D5-EC58-FF88856BD05E}"/>
              </a:ext>
            </a:extLst>
          </p:cNvPr>
          <p:cNvSpPr>
            <a:spLocks noGrp="1"/>
          </p:cNvSpPr>
          <p:nvPr>
            <p:ph type="title"/>
          </p:nvPr>
        </p:nvSpPr>
        <p:spPr/>
        <p:txBody>
          <a:bodyPr/>
          <a:lstStyle/>
          <a:p>
            <a:r>
              <a:rPr lang="it-IT" dirty="0"/>
              <a:t>GSR II: ADAS OBBLIGATORI</a:t>
            </a:r>
          </a:p>
        </p:txBody>
      </p:sp>
      <p:sp>
        <p:nvSpPr>
          <p:cNvPr id="4" name="CasellaDiTesto 3">
            <a:extLst>
              <a:ext uri="{FF2B5EF4-FFF2-40B4-BE49-F238E27FC236}">
                <a16:creationId xmlns:a16="http://schemas.microsoft.com/office/drawing/2014/main" id="{DEF2852A-20F4-180B-7CBC-6CC227F99E4B}"/>
              </a:ext>
            </a:extLst>
          </p:cNvPr>
          <p:cNvSpPr txBox="1"/>
          <p:nvPr/>
        </p:nvSpPr>
        <p:spPr>
          <a:xfrm>
            <a:off x="447040" y="913006"/>
            <a:ext cx="8056880" cy="1200329"/>
          </a:xfrm>
          <a:prstGeom prst="rect">
            <a:avLst/>
          </a:prstGeom>
          <a:noFill/>
        </p:spPr>
        <p:txBody>
          <a:bodyPr wrap="square">
            <a:spAutoFit/>
          </a:bodyPr>
          <a:lstStyle/>
          <a:p>
            <a:r>
              <a:rPr lang="it-IT" dirty="0">
                <a:latin typeface="Encode Sans" pitchFamily="2" charset="0"/>
              </a:rPr>
              <a:t>Da luglio 2024 tutti i nuovi autocarri venduti nell’UE sono conformi alle Norme Generali di Sicurezza (GSR II).</a:t>
            </a:r>
          </a:p>
          <a:p>
            <a:endParaRPr lang="it-IT" dirty="0">
              <a:latin typeface="Encode Sans" pitchFamily="2" charset="0"/>
            </a:endParaRPr>
          </a:p>
          <a:p>
            <a:r>
              <a:rPr lang="it-IT" b="1" u="sng" dirty="0">
                <a:latin typeface="Encode Sans" pitchFamily="2" charset="0"/>
              </a:rPr>
              <a:t>I sistemi di sicurezza obbligatori a supporto dei conducenti sono</a:t>
            </a:r>
            <a:r>
              <a:rPr lang="it-IT" dirty="0">
                <a:latin typeface="Encode Sans" pitchFamily="2" charset="0"/>
              </a:rPr>
              <a:t>:</a:t>
            </a:r>
          </a:p>
        </p:txBody>
      </p:sp>
      <p:sp>
        <p:nvSpPr>
          <p:cNvPr id="3" name="CasellaDiTesto 2">
            <a:extLst>
              <a:ext uri="{FF2B5EF4-FFF2-40B4-BE49-F238E27FC236}">
                <a16:creationId xmlns:a16="http://schemas.microsoft.com/office/drawing/2014/main" id="{493FB4A9-194F-09F6-F62F-007D1DC24C8A}"/>
              </a:ext>
            </a:extLst>
          </p:cNvPr>
          <p:cNvSpPr txBox="1"/>
          <p:nvPr/>
        </p:nvSpPr>
        <p:spPr>
          <a:xfrm>
            <a:off x="374612" y="1932266"/>
            <a:ext cx="4894505" cy="4247317"/>
          </a:xfrm>
          <a:prstGeom prst="rect">
            <a:avLst/>
          </a:prstGeom>
          <a:noFill/>
        </p:spPr>
        <p:txBody>
          <a:bodyPr wrap="square">
            <a:spAutoFit/>
          </a:bodyPr>
          <a:lstStyle/>
          <a:p>
            <a:endParaRPr lang="it-IT"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Frenata automatica d’emergenza (AEBS): i</a:t>
            </a:r>
            <a:r>
              <a:rPr lang="it-IT" dirty="0">
                <a:latin typeface="Encode Sans" pitchFamily="2" charset="0"/>
              </a:rPr>
              <a:t>l sistema è in grado di rilevare potenziali collisioni con veicoli, pedoni e ciclisti e attiva in modo indipendente il sistema di frenata</a:t>
            </a:r>
          </a:p>
          <a:p>
            <a:endParaRPr lang="it-IT"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Mantenimento della corsia di marcia (LKA)</a:t>
            </a:r>
            <a:r>
              <a:rPr lang="it-IT" dirty="0">
                <a:latin typeface="Encode Sans" pitchFamily="2" charset="0"/>
              </a:rPr>
              <a:t>:</a:t>
            </a:r>
            <a:r>
              <a:rPr lang="it-IT" b="1" dirty="0">
                <a:latin typeface="Encode Sans" pitchFamily="2" charset="0"/>
              </a:rPr>
              <a:t> l</a:t>
            </a:r>
            <a:r>
              <a:rPr lang="it-IT" dirty="0">
                <a:latin typeface="Encode Sans" pitchFamily="2" charset="0"/>
              </a:rPr>
              <a:t>a telecamera monitora la segnaletica di corsia e previene gli allontanamenti involontari. Quando necessario, input di sterzata correttivi. </a:t>
            </a: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p:txBody>
      </p:sp>
      <p:pic>
        <p:nvPicPr>
          <p:cNvPr id="6" name="Immagine 5">
            <a:extLst>
              <a:ext uri="{FF2B5EF4-FFF2-40B4-BE49-F238E27FC236}">
                <a16:creationId xmlns:a16="http://schemas.microsoft.com/office/drawing/2014/main" id="{CBBB5621-D74D-BB68-5488-148B46A4EB3C}"/>
              </a:ext>
            </a:extLst>
          </p:cNvPr>
          <p:cNvPicPr>
            <a:picLocks noChangeAspect="1"/>
          </p:cNvPicPr>
          <p:nvPr/>
        </p:nvPicPr>
        <p:blipFill>
          <a:blip r:embed="rId4"/>
          <a:srcRect b="11197"/>
          <a:stretch>
            <a:fillRect/>
          </a:stretch>
        </p:blipFill>
        <p:spPr>
          <a:xfrm>
            <a:off x="5990770" y="2250862"/>
            <a:ext cx="2162630" cy="1440364"/>
          </a:xfrm>
          <a:prstGeom prst="rect">
            <a:avLst/>
          </a:prstGeom>
        </p:spPr>
      </p:pic>
      <p:pic>
        <p:nvPicPr>
          <p:cNvPr id="8" name="Immagine 7">
            <a:extLst>
              <a:ext uri="{FF2B5EF4-FFF2-40B4-BE49-F238E27FC236}">
                <a16:creationId xmlns:a16="http://schemas.microsoft.com/office/drawing/2014/main" id="{52244F0E-D9DF-340F-5BC2-6758BA842CD4}"/>
              </a:ext>
            </a:extLst>
          </p:cNvPr>
          <p:cNvPicPr>
            <a:picLocks noChangeAspect="1"/>
          </p:cNvPicPr>
          <p:nvPr/>
        </p:nvPicPr>
        <p:blipFill>
          <a:blip r:embed="rId5"/>
          <a:srcRect b="11197"/>
          <a:stretch>
            <a:fillRect/>
          </a:stretch>
        </p:blipFill>
        <p:spPr>
          <a:xfrm>
            <a:off x="5990768" y="3828753"/>
            <a:ext cx="2162632" cy="1440364"/>
          </a:xfrm>
          <a:prstGeom prst="rect">
            <a:avLst/>
          </a:prstGeom>
        </p:spPr>
      </p:pic>
    </p:spTree>
    <p:custDataLst>
      <p:tags r:id="rId1"/>
    </p:custDataLst>
    <p:extLst>
      <p:ext uri="{BB962C8B-B14F-4D97-AF65-F5344CB8AC3E}">
        <p14:creationId xmlns:p14="http://schemas.microsoft.com/office/powerpoint/2010/main" val="2721557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DC809E2-DA8E-1EDF-336B-851CCB795B61}"/>
              </a:ext>
            </a:extLst>
          </p:cNvPr>
          <p:cNvSpPr txBox="1"/>
          <p:nvPr/>
        </p:nvSpPr>
        <p:spPr>
          <a:xfrm>
            <a:off x="257174" y="1264414"/>
            <a:ext cx="8658225" cy="2031325"/>
          </a:xfrm>
          <a:prstGeom prst="rect">
            <a:avLst/>
          </a:prstGeom>
          <a:noFill/>
        </p:spPr>
        <p:txBody>
          <a:bodyPr wrap="square">
            <a:spAutoFit/>
          </a:bodyPr>
          <a:lstStyle/>
          <a:p>
            <a:r>
              <a:rPr lang="it-IT" b="1" dirty="0">
                <a:latin typeface="Encode Sans" pitchFamily="2" charset="0"/>
              </a:rPr>
              <a:t>Cosa rappresenta la "Portata Utile" di un veicolo commerciale?</a:t>
            </a:r>
          </a:p>
          <a:p>
            <a:endParaRPr lang="it-IT" dirty="0">
              <a:latin typeface="Encode Sans" pitchFamily="2" charset="0"/>
            </a:endParaRPr>
          </a:p>
          <a:p>
            <a:pPr marL="342900" indent="-342900">
              <a:buFont typeface="+mj-lt"/>
              <a:buAutoNum type="alphaLcParenR"/>
            </a:pPr>
            <a:r>
              <a:rPr lang="it-IT" dirty="0">
                <a:latin typeface="Encode Sans" pitchFamily="2" charset="0"/>
              </a:rPr>
              <a:t>Il volume massimo del vano di carico espresso in m</a:t>
            </a:r>
            <a:r>
              <a:rPr lang="it-IT" baseline="30000" dirty="0">
                <a:latin typeface="Encode Sans" pitchFamily="2" charset="0"/>
              </a:rPr>
              <a:t>3</a:t>
            </a:r>
          </a:p>
          <a:p>
            <a:pPr marL="342900" indent="-342900">
              <a:buFont typeface="+mj-lt"/>
              <a:buAutoNum type="alphaLcParenR"/>
            </a:pPr>
            <a:endParaRPr lang="it-IT" dirty="0">
              <a:latin typeface="Encode Sans" pitchFamily="2" charset="0"/>
            </a:endParaRPr>
          </a:p>
          <a:p>
            <a:pPr marL="361950" indent="-361950">
              <a:buFont typeface="+mj-lt"/>
              <a:buAutoNum type="alphaLcParenR"/>
            </a:pPr>
            <a:r>
              <a:rPr lang="it-IT" dirty="0">
                <a:latin typeface="Encode Sans" pitchFamily="2" charset="0"/>
              </a:rPr>
              <a:t>Il peso del veicolo e del carico inclusi il conducente e i passeggeri</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b="1" dirty="0">
                <a:latin typeface="Encode Sans" pitchFamily="2" charset="0"/>
              </a:rPr>
              <a:t>Il peso massimo del carico che il veicolo può trasportare</a:t>
            </a:r>
          </a:p>
        </p:txBody>
      </p:sp>
      <p:sp>
        <p:nvSpPr>
          <p:cNvPr id="7" name="Titolo 6">
            <a:extLst>
              <a:ext uri="{FF2B5EF4-FFF2-40B4-BE49-F238E27FC236}">
                <a16:creationId xmlns:a16="http://schemas.microsoft.com/office/drawing/2014/main" id="{4B7412A1-426A-EE92-4E77-97FF223A4CB7}"/>
              </a:ext>
            </a:extLst>
          </p:cNvPr>
          <p:cNvSpPr>
            <a:spLocks noGrp="1"/>
          </p:cNvSpPr>
          <p:nvPr>
            <p:ph type="title"/>
          </p:nvPr>
        </p:nvSpPr>
        <p:spPr>
          <a:xfrm>
            <a:off x="304800" y="185335"/>
            <a:ext cx="7848600" cy="369332"/>
          </a:xfrm>
        </p:spPr>
        <p:txBody>
          <a:bodyPr/>
          <a:lstStyle/>
          <a:p>
            <a:pPr algn="ctr"/>
            <a:r>
              <a:rPr lang="it-IT" sz="2400" dirty="0"/>
              <a:t>DOMANDA N°3</a:t>
            </a:r>
          </a:p>
        </p:txBody>
      </p:sp>
    </p:spTree>
    <p:custDataLst>
      <p:tags r:id="rId1"/>
    </p:custDataLst>
    <p:extLst>
      <p:ext uri="{BB962C8B-B14F-4D97-AF65-F5344CB8AC3E}">
        <p14:creationId xmlns:p14="http://schemas.microsoft.com/office/powerpoint/2010/main" val="2163234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CA042-3800-66B6-0D9B-3DC5F13B511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6556638-3933-5ACA-90D1-C73FFE043CA3}"/>
              </a:ext>
            </a:extLst>
          </p:cNvPr>
          <p:cNvSpPr>
            <a:spLocks noGrp="1"/>
          </p:cNvSpPr>
          <p:nvPr>
            <p:ph type="title"/>
          </p:nvPr>
        </p:nvSpPr>
        <p:spPr/>
        <p:txBody>
          <a:bodyPr/>
          <a:lstStyle/>
          <a:p>
            <a:r>
              <a:rPr lang="it-IT" dirty="0"/>
              <a:t>GSR II: ADAS OBBLIGATORI</a:t>
            </a:r>
          </a:p>
        </p:txBody>
      </p:sp>
      <p:sp>
        <p:nvSpPr>
          <p:cNvPr id="4" name="CasellaDiTesto 3">
            <a:extLst>
              <a:ext uri="{FF2B5EF4-FFF2-40B4-BE49-F238E27FC236}">
                <a16:creationId xmlns:a16="http://schemas.microsoft.com/office/drawing/2014/main" id="{4F7512EF-8E44-DFED-D813-F25FA13DF06E}"/>
              </a:ext>
            </a:extLst>
          </p:cNvPr>
          <p:cNvSpPr txBox="1"/>
          <p:nvPr/>
        </p:nvSpPr>
        <p:spPr>
          <a:xfrm>
            <a:off x="519468" y="1101546"/>
            <a:ext cx="5247590" cy="7571303"/>
          </a:xfrm>
          <a:prstGeom prst="rect">
            <a:avLst/>
          </a:prstGeom>
          <a:noFill/>
        </p:spPr>
        <p:txBody>
          <a:bodyPr wrap="square">
            <a:spAutoFit/>
          </a:bodyPr>
          <a:lstStyle/>
          <a:p>
            <a:pPr marL="285750" indent="-285750">
              <a:buFont typeface="Wingdings" panose="05000000000000000000" pitchFamily="2" charset="2"/>
              <a:buChar char="q"/>
            </a:pPr>
            <a:r>
              <a:rPr lang="it-IT" b="1" dirty="0" err="1">
                <a:latin typeface="Encode Sans" pitchFamily="2" charset="0"/>
              </a:rPr>
              <a:t>Intelligent</a:t>
            </a:r>
            <a:r>
              <a:rPr lang="it-IT" b="1" dirty="0">
                <a:latin typeface="Encode Sans" pitchFamily="2" charset="0"/>
              </a:rPr>
              <a:t> speed assist/Speed Limit Information (ISA/SLI)</a:t>
            </a:r>
            <a:r>
              <a:rPr lang="it-IT" dirty="0">
                <a:latin typeface="Encode Sans" pitchFamily="2" charset="0"/>
              </a:rPr>
              <a:t>: il sistema monitora attivamente la velocità e avvisa il conducente se il limite di velocità viene superato</a:t>
            </a:r>
          </a:p>
          <a:p>
            <a:pPr marL="285750" indent="-285750">
              <a:buFont typeface="Wingdings" panose="05000000000000000000" pitchFamily="2" charset="2"/>
              <a:buChar char="q"/>
            </a:pPr>
            <a:endParaRPr lang="it-IT"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Rilevamento ostacoli in retromarcia (REV)</a:t>
            </a:r>
            <a:r>
              <a:rPr lang="it-IT" dirty="0">
                <a:latin typeface="Encode Sans" pitchFamily="2" charset="0"/>
              </a:rPr>
              <a:t>: utilizzo di telecamera e/o sensori per avvisare il conducente della presenza dietro l'autocarro di ostacoli, oggetti,  persone </a:t>
            </a:r>
          </a:p>
          <a:p>
            <a:pPr marL="285750" indent="-285750">
              <a:buFont typeface="Wingdings" panose="05000000000000000000" pitchFamily="2" charset="2"/>
              <a:buChar char="q"/>
            </a:pPr>
            <a:endParaRPr lang="it-IT" b="1"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Fari abbaglianti automatici (HBA)</a:t>
            </a:r>
            <a:r>
              <a:rPr lang="it-IT" dirty="0">
                <a:latin typeface="Encode Sans" pitchFamily="2" charset="0"/>
              </a:rPr>
              <a:t>:</a:t>
            </a:r>
            <a:r>
              <a:rPr lang="it-IT" b="1" dirty="0">
                <a:latin typeface="Encode Sans" pitchFamily="2" charset="0"/>
              </a:rPr>
              <a:t> </a:t>
            </a:r>
            <a:r>
              <a:rPr lang="it-IT" dirty="0">
                <a:latin typeface="Encode Sans" pitchFamily="2" charset="0"/>
              </a:rPr>
              <a:t>il sistema passa automaticamente dagli abbaglianti agli anabbaglianti in base al traffico o alla presenza di veicoli in arrivo dalla direzione opposta.</a:t>
            </a:r>
            <a:endParaRPr lang="it-IT" b="1"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r>
              <a:rPr lang="it-IT" dirty="0">
                <a:latin typeface="Encode Sans" pitchFamily="2" charset="0"/>
              </a:rPr>
              <a:t>avvisare il conducente </a:t>
            </a:r>
          </a:p>
        </p:txBody>
      </p:sp>
      <p:pic>
        <p:nvPicPr>
          <p:cNvPr id="7" name="Immagine 6">
            <a:extLst>
              <a:ext uri="{FF2B5EF4-FFF2-40B4-BE49-F238E27FC236}">
                <a16:creationId xmlns:a16="http://schemas.microsoft.com/office/drawing/2014/main" id="{EE522455-2D12-CC76-46C0-4AEC46A4AD4B}"/>
              </a:ext>
            </a:extLst>
          </p:cNvPr>
          <p:cNvPicPr>
            <a:picLocks noChangeAspect="1"/>
          </p:cNvPicPr>
          <p:nvPr/>
        </p:nvPicPr>
        <p:blipFill>
          <a:blip r:embed="rId4"/>
          <a:stretch>
            <a:fillRect/>
          </a:stretch>
        </p:blipFill>
        <p:spPr>
          <a:xfrm>
            <a:off x="6599754" y="831529"/>
            <a:ext cx="2097206" cy="1444877"/>
          </a:xfrm>
          <a:prstGeom prst="rect">
            <a:avLst/>
          </a:prstGeom>
        </p:spPr>
      </p:pic>
      <p:pic>
        <p:nvPicPr>
          <p:cNvPr id="12" name="Immagine 11">
            <a:extLst>
              <a:ext uri="{FF2B5EF4-FFF2-40B4-BE49-F238E27FC236}">
                <a16:creationId xmlns:a16="http://schemas.microsoft.com/office/drawing/2014/main" id="{C2E6AA47-DF56-970E-2E60-6A39D4CD32A7}"/>
              </a:ext>
            </a:extLst>
          </p:cNvPr>
          <p:cNvPicPr>
            <a:picLocks noChangeAspect="1"/>
          </p:cNvPicPr>
          <p:nvPr/>
        </p:nvPicPr>
        <p:blipFill>
          <a:blip r:embed="rId5"/>
          <a:stretch>
            <a:fillRect/>
          </a:stretch>
        </p:blipFill>
        <p:spPr>
          <a:xfrm>
            <a:off x="6599754" y="2350771"/>
            <a:ext cx="2097206" cy="1441673"/>
          </a:xfrm>
          <a:prstGeom prst="rect">
            <a:avLst/>
          </a:prstGeom>
        </p:spPr>
      </p:pic>
      <p:pic>
        <p:nvPicPr>
          <p:cNvPr id="14" name="Immagine 13">
            <a:extLst>
              <a:ext uri="{FF2B5EF4-FFF2-40B4-BE49-F238E27FC236}">
                <a16:creationId xmlns:a16="http://schemas.microsoft.com/office/drawing/2014/main" id="{8F214811-9567-6F98-0E80-FD1E4C81994A}"/>
              </a:ext>
            </a:extLst>
          </p:cNvPr>
          <p:cNvPicPr>
            <a:picLocks noChangeAspect="1"/>
          </p:cNvPicPr>
          <p:nvPr/>
        </p:nvPicPr>
        <p:blipFill>
          <a:blip r:embed="rId6"/>
          <a:srcRect t="4172" b="4170"/>
          <a:stretch>
            <a:fillRect/>
          </a:stretch>
        </p:blipFill>
        <p:spPr>
          <a:xfrm>
            <a:off x="6608811" y="3866809"/>
            <a:ext cx="2097205" cy="1441673"/>
          </a:xfrm>
          <a:prstGeom prst="rect">
            <a:avLst/>
          </a:prstGeom>
        </p:spPr>
      </p:pic>
    </p:spTree>
    <p:custDataLst>
      <p:tags r:id="rId1"/>
    </p:custDataLst>
    <p:extLst>
      <p:ext uri="{BB962C8B-B14F-4D97-AF65-F5344CB8AC3E}">
        <p14:creationId xmlns:p14="http://schemas.microsoft.com/office/powerpoint/2010/main" val="2059447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8BBF7-A27D-D9B6-AE7E-844BB9880EE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3FDDCCF-A1D9-B873-085B-4BCB2FE1E4E2}"/>
              </a:ext>
            </a:extLst>
          </p:cNvPr>
          <p:cNvSpPr>
            <a:spLocks noGrp="1"/>
          </p:cNvSpPr>
          <p:nvPr>
            <p:ph type="title"/>
          </p:nvPr>
        </p:nvSpPr>
        <p:spPr/>
        <p:txBody>
          <a:bodyPr/>
          <a:lstStyle/>
          <a:p>
            <a:r>
              <a:rPr lang="it-IT" dirty="0"/>
              <a:t>GSR II: ADAS OBBLIGATORI</a:t>
            </a:r>
          </a:p>
        </p:txBody>
      </p:sp>
      <p:sp>
        <p:nvSpPr>
          <p:cNvPr id="4" name="CasellaDiTesto 3">
            <a:extLst>
              <a:ext uri="{FF2B5EF4-FFF2-40B4-BE49-F238E27FC236}">
                <a16:creationId xmlns:a16="http://schemas.microsoft.com/office/drawing/2014/main" id="{38CE5834-ED1E-A297-4E66-81FD8BE0C958}"/>
              </a:ext>
            </a:extLst>
          </p:cNvPr>
          <p:cNvSpPr txBox="1"/>
          <p:nvPr/>
        </p:nvSpPr>
        <p:spPr>
          <a:xfrm>
            <a:off x="447040" y="1103128"/>
            <a:ext cx="5274750" cy="6463308"/>
          </a:xfrm>
          <a:prstGeom prst="rect">
            <a:avLst/>
          </a:prstGeom>
          <a:noFill/>
        </p:spPr>
        <p:txBody>
          <a:bodyPr wrap="square">
            <a:spAutoFit/>
          </a:bodyPr>
          <a:lstStyle/>
          <a:p>
            <a:pPr marL="285750" indent="-285750">
              <a:buFont typeface="Wingdings" panose="05000000000000000000" pitchFamily="2" charset="2"/>
              <a:buChar char="q"/>
            </a:pPr>
            <a:r>
              <a:rPr lang="it-IT" b="1" dirty="0">
                <a:latin typeface="Encode Sans" pitchFamily="2" charset="0"/>
              </a:rPr>
              <a:t>Avviso di disattenzione e stanchezza del conducente (DAA)</a:t>
            </a:r>
            <a:r>
              <a:rPr lang="it-IT" dirty="0">
                <a:latin typeface="Encode Sans" pitchFamily="2" charset="0"/>
              </a:rPr>
              <a:t>:</a:t>
            </a:r>
            <a:r>
              <a:rPr lang="it-IT" b="1" dirty="0">
                <a:latin typeface="Encode Sans" pitchFamily="2" charset="0"/>
              </a:rPr>
              <a:t> </a:t>
            </a:r>
            <a:r>
              <a:rPr lang="it-IT" dirty="0">
                <a:latin typeface="Encode Sans" pitchFamily="2" charset="0"/>
              </a:rPr>
              <a:t>Il sistema riconosce il livello di attenzione, di stanchezza o distrazione del conducente avvisandolo.</a:t>
            </a: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pPr marL="285750" indent="-285750">
              <a:buFont typeface="Wingdings" panose="05000000000000000000" pitchFamily="2" charset="2"/>
              <a:buChar char="q"/>
            </a:pPr>
            <a:r>
              <a:rPr lang="it-IT" b="1" dirty="0">
                <a:latin typeface="Encode Sans" pitchFamily="2" charset="0"/>
              </a:rPr>
              <a:t>Cruise Control (CC)</a:t>
            </a:r>
            <a:r>
              <a:rPr lang="it-IT" dirty="0">
                <a:latin typeface="Encode Sans" pitchFamily="2" charset="0"/>
              </a:rPr>
              <a:t>: Il dispositivo permette di impostare una velocità predefinita. Il Cruise Control è molto comodo nei lunghi viaggi in autostrada, impostando la velocità prevista dal codice stradale</a:t>
            </a:r>
          </a:p>
          <a:p>
            <a:endParaRPr lang="it-IT" b="1"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a:p>
            <a:endParaRPr lang="it-IT" dirty="0">
              <a:latin typeface="Encode Sans" pitchFamily="2" charset="0"/>
            </a:endParaRPr>
          </a:p>
        </p:txBody>
      </p:sp>
      <p:pic>
        <p:nvPicPr>
          <p:cNvPr id="6" name="Immagine 5">
            <a:extLst>
              <a:ext uri="{FF2B5EF4-FFF2-40B4-BE49-F238E27FC236}">
                <a16:creationId xmlns:a16="http://schemas.microsoft.com/office/drawing/2014/main" id="{4C358070-0155-F9A2-ED76-6ABCC4554635}"/>
              </a:ext>
            </a:extLst>
          </p:cNvPr>
          <p:cNvPicPr>
            <a:picLocks noChangeAspect="1"/>
          </p:cNvPicPr>
          <p:nvPr/>
        </p:nvPicPr>
        <p:blipFill>
          <a:blip r:embed="rId4"/>
          <a:stretch>
            <a:fillRect/>
          </a:stretch>
        </p:blipFill>
        <p:spPr>
          <a:xfrm>
            <a:off x="6587561" y="3046261"/>
            <a:ext cx="2109399" cy="1463167"/>
          </a:xfrm>
          <a:prstGeom prst="rect">
            <a:avLst/>
          </a:prstGeom>
        </p:spPr>
      </p:pic>
      <p:pic>
        <p:nvPicPr>
          <p:cNvPr id="8" name="Immagine 7">
            <a:extLst>
              <a:ext uri="{FF2B5EF4-FFF2-40B4-BE49-F238E27FC236}">
                <a16:creationId xmlns:a16="http://schemas.microsoft.com/office/drawing/2014/main" id="{B5EAFA4C-4A20-AFF5-C71A-75472D8A89E6}"/>
              </a:ext>
            </a:extLst>
          </p:cNvPr>
          <p:cNvPicPr>
            <a:picLocks noChangeAspect="1"/>
          </p:cNvPicPr>
          <p:nvPr/>
        </p:nvPicPr>
        <p:blipFill>
          <a:blip r:embed="rId5"/>
          <a:srcRect t="20480" r="47605" b="26045"/>
          <a:stretch>
            <a:fillRect/>
          </a:stretch>
        </p:blipFill>
        <p:spPr>
          <a:xfrm>
            <a:off x="6587560" y="1049513"/>
            <a:ext cx="2109399" cy="1467668"/>
          </a:xfrm>
          <a:prstGeom prst="rect">
            <a:avLst/>
          </a:prstGeom>
        </p:spPr>
      </p:pic>
    </p:spTree>
    <p:custDataLst>
      <p:tags r:id="rId1"/>
    </p:custDataLst>
    <p:extLst>
      <p:ext uri="{BB962C8B-B14F-4D97-AF65-F5344CB8AC3E}">
        <p14:creationId xmlns:p14="http://schemas.microsoft.com/office/powerpoint/2010/main" val="3668337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A38D18-F1AC-2869-9495-29EE4331F324}"/>
              </a:ext>
            </a:extLst>
          </p:cNvPr>
          <p:cNvSpPr>
            <a:spLocks noGrp="1"/>
          </p:cNvSpPr>
          <p:nvPr>
            <p:ph type="title"/>
          </p:nvPr>
        </p:nvSpPr>
        <p:spPr/>
        <p:txBody>
          <a:bodyPr/>
          <a:lstStyle/>
          <a:p>
            <a:r>
              <a:rPr lang="it-IT" dirty="0"/>
              <a:t>ADAS: COMPONENTI E FUNZIONI</a:t>
            </a:r>
          </a:p>
        </p:txBody>
      </p:sp>
      <p:sp>
        <p:nvSpPr>
          <p:cNvPr id="6" name="CasellaDiTesto 5">
            <a:extLst>
              <a:ext uri="{FF2B5EF4-FFF2-40B4-BE49-F238E27FC236}">
                <a16:creationId xmlns:a16="http://schemas.microsoft.com/office/drawing/2014/main" id="{07C80FBE-4DA9-6297-C59A-51062E4B6856}"/>
              </a:ext>
            </a:extLst>
          </p:cNvPr>
          <p:cNvSpPr txBox="1"/>
          <p:nvPr/>
        </p:nvSpPr>
        <p:spPr>
          <a:xfrm>
            <a:off x="466938" y="1687300"/>
            <a:ext cx="4727713" cy="3416320"/>
          </a:xfrm>
          <a:prstGeom prst="rect">
            <a:avLst/>
          </a:prstGeom>
          <a:noFill/>
        </p:spPr>
        <p:txBody>
          <a:bodyPr wrap="square">
            <a:spAutoFit/>
          </a:bodyPr>
          <a:lstStyle/>
          <a:p>
            <a:endParaRPr lang="it-IT" b="0" i="0" dirty="0">
              <a:solidFill>
                <a:srgbClr val="424242"/>
              </a:solidFill>
              <a:effectLst/>
              <a:latin typeface="Encode Sans" pitchFamily="2" charset="0"/>
            </a:endParaRPr>
          </a:p>
          <a:p>
            <a:r>
              <a:rPr lang="it-IT" b="1" i="0" dirty="0">
                <a:solidFill>
                  <a:srgbClr val="424242"/>
                </a:solidFill>
                <a:effectLst/>
                <a:latin typeface="Encode Sans" pitchFamily="2" charset="0"/>
              </a:rPr>
              <a:t>Sensore</a:t>
            </a:r>
          </a:p>
          <a:p>
            <a:pPr marL="285750" indent="-285750">
              <a:buFont typeface="Wingdings" panose="05000000000000000000" pitchFamily="2" charset="2"/>
              <a:buChar char="q"/>
            </a:pPr>
            <a:r>
              <a:rPr lang="it-IT" dirty="0">
                <a:solidFill>
                  <a:srgbClr val="424242"/>
                </a:solidFill>
                <a:latin typeface="Encode Sans" pitchFamily="2" charset="0"/>
              </a:rPr>
              <a:t>Rileva oggetti vicini al veicolo, come altri veicoli, pedoni o ostacoli.</a:t>
            </a:r>
          </a:p>
          <a:p>
            <a:pPr marL="285750" indent="-285750">
              <a:buFont typeface="Wingdings" panose="05000000000000000000" pitchFamily="2" charset="2"/>
              <a:buChar char="q"/>
            </a:pPr>
            <a:r>
              <a:rPr lang="it-IT" i="0" dirty="0">
                <a:solidFill>
                  <a:srgbClr val="424242"/>
                </a:solidFill>
                <a:effectLst/>
                <a:latin typeface="Encode Sans" pitchFamily="2" charset="0"/>
              </a:rPr>
              <a:t>Fornisce dati precisi nel raggio di dieci metri.</a:t>
            </a:r>
          </a:p>
          <a:p>
            <a:endParaRPr lang="it-IT" b="0" i="0" dirty="0">
              <a:solidFill>
                <a:srgbClr val="424242"/>
              </a:solidFill>
              <a:effectLst/>
              <a:latin typeface="Encode Sans" pitchFamily="2" charset="0"/>
            </a:endParaRPr>
          </a:p>
          <a:p>
            <a:r>
              <a:rPr lang="it-IT" dirty="0">
                <a:solidFill>
                  <a:srgbClr val="424242"/>
                </a:solidFill>
                <a:latin typeface="Encode Sans" pitchFamily="2" charset="0"/>
              </a:rPr>
              <a:t>e</a:t>
            </a:r>
            <a:r>
              <a:rPr lang="it-IT" b="0" i="0" dirty="0">
                <a:solidFill>
                  <a:srgbClr val="424242"/>
                </a:solidFill>
                <a:effectLst/>
                <a:latin typeface="Encode Sans" pitchFamily="2" charset="0"/>
              </a:rPr>
              <a:t>s. </a:t>
            </a:r>
            <a:r>
              <a:rPr lang="it-IT" b="1" i="0" dirty="0" err="1">
                <a:solidFill>
                  <a:srgbClr val="424242"/>
                </a:solidFill>
                <a:effectLst/>
                <a:latin typeface="Encode Sans" pitchFamily="2" charset="0"/>
              </a:rPr>
              <a:t>Flank</a:t>
            </a:r>
            <a:r>
              <a:rPr lang="it-IT" b="1" i="0" dirty="0">
                <a:solidFill>
                  <a:srgbClr val="424242"/>
                </a:solidFill>
                <a:effectLst/>
                <a:latin typeface="Encode Sans" pitchFamily="2" charset="0"/>
              </a:rPr>
              <a:t> Guard</a:t>
            </a:r>
            <a:r>
              <a:rPr lang="it-IT" i="0" dirty="0">
                <a:solidFill>
                  <a:srgbClr val="424242"/>
                </a:solidFill>
                <a:effectLst/>
                <a:latin typeface="Encode Sans" pitchFamily="2" charset="0"/>
              </a:rPr>
              <a:t>: </a:t>
            </a:r>
            <a:r>
              <a:rPr lang="it-IT" dirty="0">
                <a:solidFill>
                  <a:srgbClr val="424242"/>
                </a:solidFill>
                <a:latin typeface="Encode Sans" pitchFamily="2" charset="0"/>
              </a:rPr>
              <a:t>g</a:t>
            </a:r>
            <a:r>
              <a:rPr lang="it-IT" b="0" i="0" dirty="0">
                <a:solidFill>
                  <a:srgbClr val="424242"/>
                </a:solidFill>
                <a:effectLst/>
                <a:latin typeface="Encode Sans" pitchFamily="2" charset="0"/>
              </a:rPr>
              <a:t>razie ai suoi 12 sensori, segnala tramite avvisi visivi e audio sullo schermo del sistema di infotainment tutti gli ostacoli che potrebbero non essere visibili nelle curve a bassa velocità.</a:t>
            </a:r>
            <a:endParaRPr lang="it-IT" dirty="0">
              <a:latin typeface="Encode Sans" pitchFamily="2" charset="0"/>
            </a:endParaRPr>
          </a:p>
        </p:txBody>
      </p:sp>
      <p:pic>
        <p:nvPicPr>
          <p:cNvPr id="10" name="Immagine 9">
            <a:extLst>
              <a:ext uri="{FF2B5EF4-FFF2-40B4-BE49-F238E27FC236}">
                <a16:creationId xmlns:a16="http://schemas.microsoft.com/office/drawing/2014/main" id="{FF8CA616-3EE9-4E14-9ECF-5FE2B6349EB7}"/>
              </a:ext>
            </a:extLst>
          </p:cNvPr>
          <p:cNvPicPr>
            <a:picLocks noChangeAspect="1"/>
          </p:cNvPicPr>
          <p:nvPr/>
        </p:nvPicPr>
        <p:blipFill>
          <a:blip r:embed="rId3"/>
          <a:srcRect l="11942"/>
          <a:stretch>
            <a:fillRect/>
          </a:stretch>
        </p:blipFill>
        <p:spPr>
          <a:xfrm>
            <a:off x="5118652" y="1950140"/>
            <a:ext cx="3856383" cy="3289502"/>
          </a:xfrm>
          <a:prstGeom prst="rect">
            <a:avLst/>
          </a:prstGeom>
        </p:spPr>
      </p:pic>
      <p:sp>
        <p:nvSpPr>
          <p:cNvPr id="11" name="CasellaDiTesto 10">
            <a:extLst>
              <a:ext uri="{FF2B5EF4-FFF2-40B4-BE49-F238E27FC236}">
                <a16:creationId xmlns:a16="http://schemas.microsoft.com/office/drawing/2014/main" id="{9511D4E1-9B9D-7B74-179D-E2C27B3F7B5E}"/>
              </a:ext>
            </a:extLst>
          </p:cNvPr>
          <p:cNvSpPr txBox="1"/>
          <p:nvPr/>
        </p:nvSpPr>
        <p:spPr>
          <a:xfrm>
            <a:off x="542936" y="905304"/>
            <a:ext cx="8054412" cy="1200329"/>
          </a:xfrm>
          <a:prstGeom prst="rect">
            <a:avLst/>
          </a:prstGeom>
          <a:noFill/>
        </p:spPr>
        <p:txBody>
          <a:bodyPr wrap="square">
            <a:spAutoFit/>
          </a:bodyPr>
          <a:lstStyle/>
          <a:p>
            <a:r>
              <a:rPr lang="it-IT" b="0" i="0" dirty="0">
                <a:solidFill>
                  <a:srgbClr val="424242"/>
                </a:solidFill>
                <a:effectLst/>
                <a:latin typeface="Encode Sans" pitchFamily="2" charset="0"/>
              </a:rPr>
              <a:t>Questi sistemi utilizzano sensori, telecamere e radar per raccogliere informazioni che il software elabora in tempo reale per assistere il conducente o intervenire direttamente.</a:t>
            </a:r>
          </a:p>
          <a:p>
            <a:endParaRPr lang="it-IT" b="0" i="0" dirty="0">
              <a:solidFill>
                <a:srgbClr val="424242"/>
              </a:solidFill>
              <a:effectLst/>
              <a:latin typeface="Encode Sans" pitchFamily="2" charset="0"/>
            </a:endParaRPr>
          </a:p>
        </p:txBody>
      </p:sp>
    </p:spTree>
    <p:custDataLst>
      <p:tags r:id="rId1"/>
    </p:custDataLst>
    <p:extLst>
      <p:ext uri="{BB962C8B-B14F-4D97-AF65-F5344CB8AC3E}">
        <p14:creationId xmlns:p14="http://schemas.microsoft.com/office/powerpoint/2010/main" val="20553079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4196A-6B43-DC2C-2259-A43AA4372AC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3EC285A-1E97-BF79-6030-C8B124F62BB9}"/>
              </a:ext>
            </a:extLst>
          </p:cNvPr>
          <p:cNvSpPr>
            <a:spLocks noGrp="1"/>
          </p:cNvSpPr>
          <p:nvPr>
            <p:ph type="title"/>
          </p:nvPr>
        </p:nvSpPr>
        <p:spPr/>
        <p:txBody>
          <a:bodyPr/>
          <a:lstStyle/>
          <a:p>
            <a:r>
              <a:rPr lang="it-IT" dirty="0"/>
              <a:t>ADAS: COMPONENTI E FUNZIONI</a:t>
            </a:r>
          </a:p>
        </p:txBody>
      </p:sp>
      <p:sp>
        <p:nvSpPr>
          <p:cNvPr id="6" name="CasellaDiTesto 5">
            <a:extLst>
              <a:ext uri="{FF2B5EF4-FFF2-40B4-BE49-F238E27FC236}">
                <a16:creationId xmlns:a16="http://schemas.microsoft.com/office/drawing/2014/main" id="{A2725DFE-D462-2C16-4C2B-E5A0267F9740}"/>
              </a:ext>
            </a:extLst>
          </p:cNvPr>
          <p:cNvSpPr txBox="1"/>
          <p:nvPr/>
        </p:nvSpPr>
        <p:spPr>
          <a:xfrm>
            <a:off x="647700" y="985034"/>
            <a:ext cx="7848600" cy="1200329"/>
          </a:xfrm>
          <a:prstGeom prst="rect">
            <a:avLst/>
          </a:prstGeom>
          <a:noFill/>
        </p:spPr>
        <p:txBody>
          <a:bodyPr wrap="square">
            <a:spAutoFit/>
          </a:bodyPr>
          <a:lstStyle/>
          <a:p>
            <a:r>
              <a:rPr lang="it-IT" b="1" i="0" dirty="0">
                <a:solidFill>
                  <a:srgbClr val="424242"/>
                </a:solidFill>
                <a:effectLst/>
                <a:latin typeface="Encode Sans" pitchFamily="2" charset="0"/>
              </a:rPr>
              <a:t>Telecamera</a:t>
            </a:r>
          </a:p>
          <a:p>
            <a:pPr marL="285750" indent="-285750">
              <a:buFont typeface="Wingdings" panose="05000000000000000000" pitchFamily="2" charset="2"/>
              <a:buChar char="q"/>
            </a:pPr>
            <a:r>
              <a:rPr lang="it-IT" dirty="0">
                <a:solidFill>
                  <a:srgbClr val="424242"/>
                </a:solidFill>
                <a:latin typeface="Encode Sans" pitchFamily="2" charset="0"/>
              </a:rPr>
              <a:t>R</a:t>
            </a:r>
            <a:r>
              <a:rPr lang="it-IT" b="0" i="0" dirty="0">
                <a:solidFill>
                  <a:srgbClr val="424242"/>
                </a:solidFill>
                <a:effectLst/>
                <a:latin typeface="Encode Sans" pitchFamily="2" charset="0"/>
              </a:rPr>
              <a:t>ileva immagini in tempo reale attorno al veicolo.</a:t>
            </a:r>
          </a:p>
          <a:p>
            <a:pPr marL="285750" indent="-285750">
              <a:buFont typeface="Wingdings" panose="05000000000000000000" pitchFamily="2" charset="2"/>
              <a:buChar char="q"/>
            </a:pPr>
            <a:r>
              <a:rPr lang="it-IT" b="0" i="0" dirty="0">
                <a:solidFill>
                  <a:srgbClr val="424242"/>
                </a:solidFill>
                <a:effectLst/>
                <a:latin typeface="Encode Sans" pitchFamily="2" charset="0"/>
              </a:rPr>
              <a:t>Riconosce segnali stradali, linee di corsia, pedoni, ciclisti, veicoli e semafori.</a:t>
            </a:r>
          </a:p>
        </p:txBody>
      </p:sp>
      <p:pic>
        <p:nvPicPr>
          <p:cNvPr id="4" name="Immagine 3">
            <a:extLst>
              <a:ext uri="{FF2B5EF4-FFF2-40B4-BE49-F238E27FC236}">
                <a16:creationId xmlns:a16="http://schemas.microsoft.com/office/drawing/2014/main" id="{DB793F8D-CC80-9C03-73B0-E33183B6B281}"/>
              </a:ext>
            </a:extLst>
          </p:cNvPr>
          <p:cNvPicPr>
            <a:picLocks noChangeAspect="1"/>
          </p:cNvPicPr>
          <p:nvPr/>
        </p:nvPicPr>
        <p:blipFill>
          <a:blip r:embed="rId4"/>
          <a:stretch>
            <a:fillRect/>
          </a:stretch>
        </p:blipFill>
        <p:spPr>
          <a:xfrm>
            <a:off x="4572000" y="1943657"/>
            <a:ext cx="4462463" cy="3346847"/>
          </a:xfrm>
          <a:prstGeom prst="rect">
            <a:avLst/>
          </a:prstGeom>
        </p:spPr>
      </p:pic>
      <p:sp>
        <p:nvSpPr>
          <p:cNvPr id="5" name="CasellaDiTesto 4">
            <a:extLst>
              <a:ext uri="{FF2B5EF4-FFF2-40B4-BE49-F238E27FC236}">
                <a16:creationId xmlns:a16="http://schemas.microsoft.com/office/drawing/2014/main" id="{A0CEF6F7-4556-0C8C-41EA-5C7BADD9D1CC}"/>
              </a:ext>
            </a:extLst>
          </p:cNvPr>
          <p:cNvSpPr txBox="1"/>
          <p:nvPr/>
        </p:nvSpPr>
        <p:spPr>
          <a:xfrm>
            <a:off x="598211" y="2323863"/>
            <a:ext cx="4159526" cy="1754326"/>
          </a:xfrm>
          <a:prstGeom prst="rect">
            <a:avLst/>
          </a:prstGeom>
          <a:noFill/>
        </p:spPr>
        <p:txBody>
          <a:bodyPr wrap="square">
            <a:spAutoFit/>
          </a:bodyPr>
          <a:lstStyle/>
          <a:p>
            <a:endParaRPr lang="it-IT" b="0" i="0" dirty="0">
              <a:solidFill>
                <a:srgbClr val="424242"/>
              </a:solidFill>
              <a:effectLst/>
              <a:latin typeface="Encode Sans" pitchFamily="2" charset="0"/>
            </a:endParaRPr>
          </a:p>
          <a:p>
            <a:r>
              <a:rPr lang="it-IT" dirty="0">
                <a:solidFill>
                  <a:srgbClr val="424242"/>
                </a:solidFill>
                <a:latin typeface="Encode Sans" pitchFamily="2" charset="0"/>
              </a:rPr>
              <a:t>e</a:t>
            </a:r>
            <a:r>
              <a:rPr lang="it-IT" b="0" i="0" dirty="0">
                <a:solidFill>
                  <a:srgbClr val="424242"/>
                </a:solidFill>
                <a:effectLst/>
                <a:latin typeface="Encode Sans" pitchFamily="2" charset="0"/>
              </a:rPr>
              <a:t>s. </a:t>
            </a:r>
            <a:r>
              <a:rPr lang="it-IT" b="1" i="0" dirty="0">
                <a:solidFill>
                  <a:srgbClr val="424242"/>
                </a:solidFill>
                <a:effectLst/>
                <a:latin typeface="Encode Sans" pitchFamily="2" charset="0"/>
              </a:rPr>
              <a:t>Lane Keeping Assist</a:t>
            </a:r>
            <a:r>
              <a:rPr lang="it-IT" b="0" i="0" dirty="0">
                <a:solidFill>
                  <a:srgbClr val="424242"/>
                </a:solidFill>
                <a:effectLst/>
                <a:latin typeface="Encode Sans" pitchFamily="2" charset="0"/>
              </a:rPr>
              <a:t> (LKA): </a:t>
            </a:r>
          </a:p>
          <a:p>
            <a:r>
              <a:rPr lang="it-IT" b="0" i="0" dirty="0">
                <a:solidFill>
                  <a:srgbClr val="424242"/>
                </a:solidFill>
                <a:effectLst/>
                <a:latin typeface="Encode Sans" pitchFamily="2" charset="0"/>
              </a:rPr>
              <a:t>la telecamera frontale rileva le linee della corsia e aiuta a mantenere il veicolo al centro.</a:t>
            </a:r>
          </a:p>
          <a:p>
            <a:endParaRPr lang="it-IT" b="0" i="0" dirty="0">
              <a:solidFill>
                <a:srgbClr val="424242"/>
              </a:solidFill>
              <a:effectLst/>
              <a:latin typeface="Encode Sans" pitchFamily="2" charset="0"/>
            </a:endParaRPr>
          </a:p>
        </p:txBody>
      </p:sp>
    </p:spTree>
    <p:custDataLst>
      <p:tags r:id="rId1"/>
    </p:custDataLst>
    <p:extLst>
      <p:ext uri="{BB962C8B-B14F-4D97-AF65-F5344CB8AC3E}">
        <p14:creationId xmlns:p14="http://schemas.microsoft.com/office/powerpoint/2010/main" val="17869639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C77B2-79B5-5D0F-0179-05681790999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416EB76-B5EE-7F4F-7114-7C0FF8C0307E}"/>
              </a:ext>
            </a:extLst>
          </p:cNvPr>
          <p:cNvSpPr>
            <a:spLocks noGrp="1"/>
          </p:cNvSpPr>
          <p:nvPr>
            <p:ph type="title"/>
          </p:nvPr>
        </p:nvSpPr>
        <p:spPr/>
        <p:txBody>
          <a:bodyPr/>
          <a:lstStyle/>
          <a:p>
            <a:r>
              <a:rPr lang="it-IT" dirty="0"/>
              <a:t>ADAS: COMPONENTI E FUNZIONI</a:t>
            </a:r>
          </a:p>
        </p:txBody>
      </p:sp>
      <p:sp>
        <p:nvSpPr>
          <p:cNvPr id="6" name="CasellaDiTesto 5">
            <a:extLst>
              <a:ext uri="{FF2B5EF4-FFF2-40B4-BE49-F238E27FC236}">
                <a16:creationId xmlns:a16="http://schemas.microsoft.com/office/drawing/2014/main" id="{F247B5FC-037F-FDA6-98B1-244FF7097A23}"/>
              </a:ext>
            </a:extLst>
          </p:cNvPr>
          <p:cNvSpPr txBox="1"/>
          <p:nvPr/>
        </p:nvSpPr>
        <p:spPr>
          <a:xfrm>
            <a:off x="647700" y="985034"/>
            <a:ext cx="7848600" cy="1477328"/>
          </a:xfrm>
          <a:prstGeom prst="rect">
            <a:avLst/>
          </a:prstGeom>
          <a:noFill/>
        </p:spPr>
        <p:txBody>
          <a:bodyPr wrap="square">
            <a:spAutoFit/>
          </a:bodyPr>
          <a:lstStyle/>
          <a:p>
            <a:r>
              <a:rPr lang="it-IT" b="1" i="0" dirty="0">
                <a:solidFill>
                  <a:srgbClr val="424242"/>
                </a:solidFill>
                <a:effectLst/>
                <a:latin typeface="Encode Sans" pitchFamily="2" charset="0"/>
              </a:rPr>
              <a:t>Radar</a:t>
            </a:r>
          </a:p>
          <a:p>
            <a:pPr marL="285750" indent="-285750">
              <a:buFont typeface="Wingdings" panose="05000000000000000000" pitchFamily="2" charset="2"/>
              <a:buChar char="q"/>
            </a:pPr>
            <a:r>
              <a:rPr lang="it-IT" b="0" i="0" dirty="0">
                <a:solidFill>
                  <a:srgbClr val="424242"/>
                </a:solidFill>
                <a:effectLst/>
                <a:latin typeface="Encode Sans" pitchFamily="2" charset="0"/>
              </a:rPr>
              <a:t>Rileva distanza e velocità degli oggetti utilizzando onde radio.</a:t>
            </a:r>
          </a:p>
          <a:p>
            <a:pPr marL="285750" indent="-285750">
              <a:buFont typeface="Wingdings" panose="05000000000000000000" pitchFamily="2" charset="2"/>
              <a:buChar char="q"/>
            </a:pPr>
            <a:r>
              <a:rPr lang="it-IT" b="0" i="0" dirty="0">
                <a:solidFill>
                  <a:srgbClr val="424242"/>
                </a:solidFill>
                <a:effectLst/>
                <a:latin typeface="Encode Sans" pitchFamily="2" charset="0"/>
              </a:rPr>
              <a:t>Funziona bene anche in condizioni di scarsa visibilità (pioggia, nebbia, buio).</a:t>
            </a:r>
          </a:p>
          <a:p>
            <a:endParaRPr lang="it-IT" b="0" i="0" dirty="0">
              <a:solidFill>
                <a:srgbClr val="424242"/>
              </a:solidFill>
              <a:effectLst/>
              <a:latin typeface="Encode Sans" pitchFamily="2" charset="0"/>
            </a:endParaRPr>
          </a:p>
        </p:txBody>
      </p:sp>
      <p:sp>
        <p:nvSpPr>
          <p:cNvPr id="3" name="CasellaDiTesto 2">
            <a:extLst>
              <a:ext uri="{FF2B5EF4-FFF2-40B4-BE49-F238E27FC236}">
                <a16:creationId xmlns:a16="http://schemas.microsoft.com/office/drawing/2014/main" id="{E3B9EF7C-4292-0C68-2C59-4282CAF00846}"/>
              </a:ext>
            </a:extLst>
          </p:cNvPr>
          <p:cNvSpPr txBox="1"/>
          <p:nvPr/>
        </p:nvSpPr>
        <p:spPr>
          <a:xfrm>
            <a:off x="647700" y="2795741"/>
            <a:ext cx="3861352" cy="1200329"/>
          </a:xfrm>
          <a:prstGeom prst="rect">
            <a:avLst/>
          </a:prstGeom>
          <a:noFill/>
        </p:spPr>
        <p:txBody>
          <a:bodyPr wrap="square">
            <a:spAutoFit/>
          </a:bodyPr>
          <a:lstStyle/>
          <a:p>
            <a:r>
              <a:rPr lang="it-IT" dirty="0">
                <a:solidFill>
                  <a:srgbClr val="424242"/>
                </a:solidFill>
                <a:latin typeface="Encode Sans" pitchFamily="2" charset="0"/>
              </a:rPr>
              <a:t>e</a:t>
            </a:r>
            <a:r>
              <a:rPr lang="it-IT" b="0" i="0" dirty="0">
                <a:solidFill>
                  <a:srgbClr val="424242"/>
                </a:solidFill>
                <a:effectLst/>
                <a:latin typeface="Encode Sans" pitchFamily="2" charset="0"/>
              </a:rPr>
              <a:t>s</a:t>
            </a:r>
            <a:r>
              <a:rPr lang="it-IT" b="1" i="0" dirty="0">
                <a:solidFill>
                  <a:srgbClr val="424242"/>
                </a:solidFill>
                <a:effectLst/>
                <a:latin typeface="Encode Sans" pitchFamily="2" charset="0"/>
              </a:rPr>
              <a:t>.</a:t>
            </a:r>
            <a:r>
              <a:rPr lang="it-IT" b="1" dirty="0">
                <a:solidFill>
                  <a:srgbClr val="424242"/>
                </a:solidFill>
                <a:latin typeface="Encode Sans" pitchFamily="2" charset="0"/>
              </a:rPr>
              <a:t> </a:t>
            </a:r>
            <a:r>
              <a:rPr lang="it-IT" b="1" i="0" dirty="0" err="1">
                <a:solidFill>
                  <a:srgbClr val="424242"/>
                </a:solidFill>
                <a:effectLst/>
                <a:latin typeface="Encode Sans" pitchFamily="2" charset="0"/>
              </a:rPr>
              <a:t>Adaptive</a:t>
            </a:r>
            <a:r>
              <a:rPr lang="it-IT" b="1" i="0" dirty="0">
                <a:solidFill>
                  <a:srgbClr val="424242"/>
                </a:solidFill>
                <a:effectLst/>
                <a:latin typeface="Encode Sans" pitchFamily="2" charset="0"/>
              </a:rPr>
              <a:t> Cruise Control </a:t>
            </a:r>
            <a:r>
              <a:rPr lang="it-IT" b="0" i="0" dirty="0">
                <a:solidFill>
                  <a:srgbClr val="424242"/>
                </a:solidFill>
                <a:effectLst/>
                <a:latin typeface="Encode Sans" pitchFamily="2" charset="0"/>
              </a:rPr>
              <a:t>(ACC): il radar anteriore misura la distanza dal veicolo davanti e regola la velocità per mantenerla costante.</a:t>
            </a:r>
          </a:p>
        </p:txBody>
      </p:sp>
      <p:pic>
        <p:nvPicPr>
          <p:cNvPr id="5" name="Immagine 4">
            <a:extLst>
              <a:ext uri="{FF2B5EF4-FFF2-40B4-BE49-F238E27FC236}">
                <a16:creationId xmlns:a16="http://schemas.microsoft.com/office/drawing/2014/main" id="{EAC1BDDD-5895-01B6-B95A-AFD6884244DE}"/>
              </a:ext>
            </a:extLst>
          </p:cNvPr>
          <p:cNvPicPr>
            <a:picLocks noChangeAspect="1"/>
          </p:cNvPicPr>
          <p:nvPr/>
        </p:nvPicPr>
        <p:blipFill>
          <a:blip r:embed="rId4"/>
          <a:stretch>
            <a:fillRect/>
          </a:stretch>
        </p:blipFill>
        <p:spPr>
          <a:xfrm>
            <a:off x="4768645" y="2051185"/>
            <a:ext cx="4295842" cy="3221881"/>
          </a:xfrm>
          <a:prstGeom prst="rect">
            <a:avLst/>
          </a:prstGeom>
        </p:spPr>
      </p:pic>
    </p:spTree>
    <p:custDataLst>
      <p:tags r:id="rId1"/>
    </p:custDataLst>
    <p:extLst>
      <p:ext uri="{BB962C8B-B14F-4D97-AF65-F5344CB8AC3E}">
        <p14:creationId xmlns:p14="http://schemas.microsoft.com/office/powerpoint/2010/main" val="2063028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371B9-E6D6-FF08-EEDE-864CA87EE90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338F248-0F35-9775-48FA-74C31DD4F2F9}"/>
              </a:ext>
            </a:extLst>
          </p:cNvPr>
          <p:cNvSpPr>
            <a:spLocks noGrp="1"/>
          </p:cNvSpPr>
          <p:nvPr>
            <p:ph type="title"/>
          </p:nvPr>
        </p:nvSpPr>
        <p:spPr/>
        <p:txBody>
          <a:bodyPr/>
          <a:lstStyle/>
          <a:p>
            <a:r>
              <a:rPr lang="it-IT" dirty="0"/>
              <a:t>ADAS: COMPONENTI E FUNZIONI</a:t>
            </a:r>
          </a:p>
        </p:txBody>
      </p:sp>
      <p:sp>
        <p:nvSpPr>
          <p:cNvPr id="6" name="CasellaDiTesto 5">
            <a:extLst>
              <a:ext uri="{FF2B5EF4-FFF2-40B4-BE49-F238E27FC236}">
                <a16:creationId xmlns:a16="http://schemas.microsoft.com/office/drawing/2014/main" id="{8EFD6AA3-BB2F-C05B-BECC-48A60FE65D08}"/>
              </a:ext>
            </a:extLst>
          </p:cNvPr>
          <p:cNvSpPr txBox="1"/>
          <p:nvPr/>
        </p:nvSpPr>
        <p:spPr>
          <a:xfrm>
            <a:off x="496957" y="998739"/>
            <a:ext cx="8050695" cy="1477328"/>
          </a:xfrm>
          <a:prstGeom prst="rect">
            <a:avLst/>
          </a:prstGeom>
          <a:noFill/>
        </p:spPr>
        <p:txBody>
          <a:bodyPr wrap="square">
            <a:spAutoFit/>
          </a:bodyPr>
          <a:lstStyle/>
          <a:p>
            <a:r>
              <a:rPr lang="it-IT" b="1" i="0" dirty="0">
                <a:solidFill>
                  <a:srgbClr val="424242"/>
                </a:solidFill>
                <a:effectLst/>
                <a:latin typeface="Segoe Sans"/>
              </a:rPr>
              <a:t>Software</a:t>
            </a:r>
          </a:p>
          <a:p>
            <a:pPr marL="285750" indent="-285750">
              <a:buFont typeface="Wingdings" panose="05000000000000000000" pitchFamily="2" charset="2"/>
              <a:buChar char="q"/>
            </a:pPr>
            <a:r>
              <a:rPr lang="it-IT" b="0" i="0" dirty="0">
                <a:solidFill>
                  <a:srgbClr val="424242"/>
                </a:solidFill>
                <a:effectLst/>
                <a:latin typeface="Segoe Sans"/>
              </a:rPr>
              <a:t>Elabora i dati raccolti da sensori, radar e telecamere.</a:t>
            </a:r>
          </a:p>
          <a:p>
            <a:pPr marL="285750" indent="-285750">
              <a:buFont typeface="Wingdings" panose="05000000000000000000" pitchFamily="2" charset="2"/>
              <a:buChar char="q"/>
            </a:pPr>
            <a:r>
              <a:rPr lang="it-IT" b="0" i="0" dirty="0">
                <a:solidFill>
                  <a:srgbClr val="424242"/>
                </a:solidFill>
                <a:effectLst/>
                <a:latin typeface="Segoe Sans"/>
              </a:rPr>
              <a:t>Analizza le informazioni in tempo reale e decide la strategia da adottare (se e come intervenire).</a:t>
            </a:r>
          </a:p>
          <a:p>
            <a:endParaRPr lang="it-IT" b="0" i="0" dirty="0">
              <a:solidFill>
                <a:srgbClr val="424242"/>
              </a:solidFill>
              <a:effectLst/>
              <a:latin typeface="Segoe Sans"/>
            </a:endParaRPr>
          </a:p>
        </p:txBody>
      </p:sp>
      <p:sp>
        <p:nvSpPr>
          <p:cNvPr id="3" name="CasellaDiTesto 2">
            <a:extLst>
              <a:ext uri="{FF2B5EF4-FFF2-40B4-BE49-F238E27FC236}">
                <a16:creationId xmlns:a16="http://schemas.microsoft.com/office/drawing/2014/main" id="{BA996D3C-ED0D-14BD-2822-DFE9717CB5C2}"/>
              </a:ext>
            </a:extLst>
          </p:cNvPr>
          <p:cNvSpPr txBox="1"/>
          <p:nvPr/>
        </p:nvSpPr>
        <p:spPr>
          <a:xfrm>
            <a:off x="496957" y="2694418"/>
            <a:ext cx="4184374" cy="1200329"/>
          </a:xfrm>
          <a:prstGeom prst="rect">
            <a:avLst/>
          </a:prstGeom>
          <a:noFill/>
        </p:spPr>
        <p:txBody>
          <a:bodyPr wrap="square">
            <a:spAutoFit/>
          </a:bodyPr>
          <a:lstStyle/>
          <a:p>
            <a:r>
              <a:rPr lang="it-IT" dirty="0">
                <a:solidFill>
                  <a:srgbClr val="424242"/>
                </a:solidFill>
                <a:latin typeface="Segoe Sans"/>
              </a:rPr>
              <a:t>e</a:t>
            </a:r>
            <a:r>
              <a:rPr lang="it-IT" b="0" i="0" dirty="0">
                <a:solidFill>
                  <a:srgbClr val="424242"/>
                </a:solidFill>
                <a:effectLst/>
                <a:latin typeface="Segoe Sans"/>
              </a:rPr>
              <a:t>s. </a:t>
            </a:r>
            <a:r>
              <a:rPr lang="it-IT" b="1" i="0" dirty="0">
                <a:solidFill>
                  <a:srgbClr val="424242"/>
                </a:solidFill>
                <a:effectLst/>
                <a:latin typeface="Segoe Sans"/>
              </a:rPr>
              <a:t>Frenata automatica d’emergenza </a:t>
            </a:r>
            <a:r>
              <a:rPr lang="it-IT" b="0" i="0" dirty="0">
                <a:solidFill>
                  <a:srgbClr val="424242"/>
                </a:solidFill>
                <a:effectLst/>
                <a:latin typeface="Segoe Sans"/>
              </a:rPr>
              <a:t>(AEB): il software calcola se c’è rischio di collisione e attiva i freni se il conducente non reagisce in tempo.</a:t>
            </a:r>
            <a:endParaRPr lang="it-IT" dirty="0"/>
          </a:p>
        </p:txBody>
      </p:sp>
      <p:pic>
        <p:nvPicPr>
          <p:cNvPr id="5" name="Immagine 4">
            <a:extLst>
              <a:ext uri="{FF2B5EF4-FFF2-40B4-BE49-F238E27FC236}">
                <a16:creationId xmlns:a16="http://schemas.microsoft.com/office/drawing/2014/main" id="{43797A11-2333-6FBA-3D60-D8941D082088}"/>
              </a:ext>
            </a:extLst>
          </p:cNvPr>
          <p:cNvPicPr>
            <a:picLocks noChangeAspect="1"/>
          </p:cNvPicPr>
          <p:nvPr/>
        </p:nvPicPr>
        <p:blipFill>
          <a:blip r:embed="rId3"/>
          <a:stretch>
            <a:fillRect/>
          </a:stretch>
        </p:blipFill>
        <p:spPr>
          <a:xfrm>
            <a:off x="4500970" y="1947299"/>
            <a:ext cx="4464126" cy="3353144"/>
          </a:xfrm>
          <a:prstGeom prst="rect">
            <a:avLst/>
          </a:prstGeom>
        </p:spPr>
      </p:pic>
    </p:spTree>
    <p:custDataLst>
      <p:tags r:id="rId1"/>
    </p:custDataLst>
    <p:extLst>
      <p:ext uri="{BB962C8B-B14F-4D97-AF65-F5344CB8AC3E}">
        <p14:creationId xmlns:p14="http://schemas.microsoft.com/office/powerpoint/2010/main" val="2904408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C1F47-5C80-15BE-F21F-D6650261634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064D6EA-B09F-F892-407E-5BE42AA69C0E}"/>
              </a:ext>
            </a:extLst>
          </p:cNvPr>
          <p:cNvSpPr>
            <a:spLocks noGrp="1"/>
          </p:cNvSpPr>
          <p:nvPr>
            <p:ph type="ctrTitle"/>
          </p:nvPr>
        </p:nvSpPr>
        <p:spPr/>
        <p:txBody>
          <a:bodyPr anchor="ctr">
            <a:normAutofit/>
          </a:bodyPr>
          <a:lstStyle/>
          <a:p>
            <a:pPr algn="ctr"/>
            <a:r>
              <a:rPr lang="it-IT" sz="3600" dirty="0"/>
              <a:t>GLI </a:t>
            </a:r>
            <a:r>
              <a:rPr lang="it-IT" sz="3600" dirty="0" err="1"/>
              <a:t>eLCV</a:t>
            </a:r>
            <a:endParaRPr lang="it-IT" sz="3600" dirty="0"/>
          </a:p>
        </p:txBody>
      </p:sp>
      <p:sp>
        <p:nvSpPr>
          <p:cNvPr id="3" name="Sottotitolo 2">
            <a:extLst>
              <a:ext uri="{FF2B5EF4-FFF2-40B4-BE49-F238E27FC236}">
                <a16:creationId xmlns:a16="http://schemas.microsoft.com/office/drawing/2014/main" id="{D3DD7AC4-1C0A-8A8C-9859-038DCFE7CF0C}"/>
              </a:ext>
            </a:extLst>
          </p:cNvPr>
          <p:cNvSpPr>
            <a:spLocks noGrp="1"/>
          </p:cNvSpPr>
          <p:nvPr>
            <p:ph type="subTitle" idx="1"/>
          </p:nvPr>
        </p:nvSpPr>
        <p:spPr/>
        <p:txBody>
          <a:bodyPr/>
          <a:lstStyle/>
          <a:p>
            <a:r>
              <a:rPr lang="it-IT" dirty="0"/>
              <a:t>I veicoli commerciali elettrici</a:t>
            </a:r>
          </a:p>
        </p:txBody>
      </p:sp>
    </p:spTree>
    <p:custDataLst>
      <p:tags r:id="rId1"/>
    </p:custDataLst>
    <p:extLst>
      <p:ext uri="{BB962C8B-B14F-4D97-AF65-F5344CB8AC3E}">
        <p14:creationId xmlns:p14="http://schemas.microsoft.com/office/powerpoint/2010/main" val="2204262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0F49B-174E-574F-240E-95B2FE6B11D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F504192-16DB-7C50-D1B6-F8F098E70A78}"/>
              </a:ext>
            </a:extLst>
          </p:cNvPr>
          <p:cNvSpPr>
            <a:spLocks noGrp="1"/>
          </p:cNvSpPr>
          <p:nvPr>
            <p:ph type="title"/>
          </p:nvPr>
        </p:nvSpPr>
        <p:spPr/>
        <p:txBody>
          <a:bodyPr/>
          <a:lstStyle/>
          <a:p>
            <a:r>
              <a:rPr lang="it-IT" dirty="0"/>
              <a:t>GLI </a:t>
            </a:r>
            <a:r>
              <a:rPr lang="it-IT" dirty="0" err="1"/>
              <a:t>eLCV</a:t>
            </a:r>
            <a:endParaRPr lang="it-IT" dirty="0"/>
          </a:p>
        </p:txBody>
      </p:sp>
      <p:sp>
        <p:nvSpPr>
          <p:cNvPr id="8" name="CasellaDiTesto 7">
            <a:extLst>
              <a:ext uri="{FF2B5EF4-FFF2-40B4-BE49-F238E27FC236}">
                <a16:creationId xmlns:a16="http://schemas.microsoft.com/office/drawing/2014/main" id="{18DD95CC-ACC7-FD3F-B958-CFA9A8D2A21D}"/>
              </a:ext>
            </a:extLst>
          </p:cNvPr>
          <p:cNvSpPr txBox="1"/>
          <p:nvPr/>
        </p:nvSpPr>
        <p:spPr>
          <a:xfrm>
            <a:off x="602906" y="1328738"/>
            <a:ext cx="7948246" cy="646331"/>
          </a:xfrm>
          <a:prstGeom prst="rect">
            <a:avLst/>
          </a:prstGeom>
          <a:noFill/>
        </p:spPr>
        <p:txBody>
          <a:bodyPr wrap="square">
            <a:spAutoFit/>
          </a:bodyPr>
          <a:lstStyle/>
          <a:p>
            <a:pPr algn="ctr"/>
            <a:r>
              <a:rPr lang="it-IT" dirty="0">
                <a:latin typeface="Encode Sans" pitchFamily="2" charset="0"/>
              </a:rPr>
              <a:t>Quali sono le principali domande che un cliente potrebbe fare quando valuta un veicolo commerciale elettrico?</a:t>
            </a:r>
          </a:p>
        </p:txBody>
      </p:sp>
      <p:pic>
        <p:nvPicPr>
          <p:cNvPr id="3" name="Immagine 2">
            <a:extLst>
              <a:ext uri="{FF2B5EF4-FFF2-40B4-BE49-F238E27FC236}">
                <a16:creationId xmlns:a16="http://schemas.microsoft.com/office/drawing/2014/main" id="{AFF6B08E-FC96-CB05-C5B4-C5757260CCA6}"/>
              </a:ext>
            </a:extLst>
          </p:cNvPr>
          <p:cNvPicPr>
            <a:picLocks noChangeAspect="1"/>
          </p:cNvPicPr>
          <p:nvPr/>
        </p:nvPicPr>
        <p:blipFill>
          <a:blip r:embed="rId4"/>
          <a:stretch>
            <a:fillRect/>
          </a:stretch>
        </p:blipFill>
        <p:spPr>
          <a:xfrm>
            <a:off x="1213466" y="2094681"/>
            <a:ext cx="6717067" cy="2788818"/>
          </a:xfrm>
          <a:prstGeom prst="rect">
            <a:avLst/>
          </a:prstGeom>
        </p:spPr>
      </p:pic>
    </p:spTree>
    <p:custDataLst>
      <p:tags r:id="rId1"/>
    </p:custDataLst>
    <p:extLst>
      <p:ext uri="{BB962C8B-B14F-4D97-AF65-F5344CB8AC3E}">
        <p14:creationId xmlns:p14="http://schemas.microsoft.com/office/powerpoint/2010/main" val="3569542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5FFC80-6261-0617-24A8-2F7ED7ABA8BF}"/>
              </a:ext>
            </a:extLst>
          </p:cNvPr>
          <p:cNvSpPr>
            <a:spLocks noGrp="1"/>
          </p:cNvSpPr>
          <p:nvPr>
            <p:ph type="title"/>
          </p:nvPr>
        </p:nvSpPr>
        <p:spPr/>
        <p:txBody>
          <a:bodyPr/>
          <a:lstStyle/>
          <a:p>
            <a:r>
              <a:rPr lang="it-IT" dirty="0"/>
              <a:t>BEV: COMPONENTI PRINCIPALI</a:t>
            </a:r>
          </a:p>
        </p:txBody>
      </p:sp>
      <p:pic>
        <p:nvPicPr>
          <p:cNvPr id="4" name="Immagine 3">
            <a:extLst>
              <a:ext uri="{FF2B5EF4-FFF2-40B4-BE49-F238E27FC236}">
                <a16:creationId xmlns:a16="http://schemas.microsoft.com/office/drawing/2014/main" id="{6EED4210-CDDC-E3F6-0FCA-3D0833A848BB}"/>
              </a:ext>
            </a:extLst>
          </p:cNvPr>
          <p:cNvPicPr>
            <a:picLocks noChangeAspect="1"/>
          </p:cNvPicPr>
          <p:nvPr/>
        </p:nvPicPr>
        <p:blipFill>
          <a:blip r:embed="rId4">
            <a:clrChange>
              <a:clrFrom>
                <a:srgbClr val="EDEDED"/>
              </a:clrFrom>
              <a:clrTo>
                <a:srgbClr val="EDEDED">
                  <a:alpha val="0"/>
                </a:srgbClr>
              </a:clrTo>
            </a:clrChange>
          </a:blip>
          <a:srcRect l="1815" t="16417" r="1639" b="12508"/>
          <a:stretch>
            <a:fillRect/>
          </a:stretch>
        </p:blipFill>
        <p:spPr>
          <a:xfrm>
            <a:off x="5782206" y="1879767"/>
            <a:ext cx="3252057" cy="1798307"/>
          </a:xfrm>
          <a:prstGeom prst="rect">
            <a:avLst/>
          </a:prstGeom>
        </p:spPr>
      </p:pic>
      <p:sp>
        <p:nvSpPr>
          <p:cNvPr id="8" name="CasellaDiTesto 7">
            <a:extLst>
              <a:ext uri="{FF2B5EF4-FFF2-40B4-BE49-F238E27FC236}">
                <a16:creationId xmlns:a16="http://schemas.microsoft.com/office/drawing/2014/main" id="{E5187341-024C-F34E-BD90-225187343432}"/>
              </a:ext>
            </a:extLst>
          </p:cNvPr>
          <p:cNvSpPr txBox="1"/>
          <p:nvPr/>
        </p:nvSpPr>
        <p:spPr>
          <a:xfrm>
            <a:off x="144027" y="989019"/>
            <a:ext cx="5895032" cy="3970318"/>
          </a:xfrm>
          <a:prstGeom prst="rect">
            <a:avLst/>
          </a:prstGeom>
          <a:noFill/>
        </p:spPr>
        <p:txBody>
          <a:bodyPr wrap="square">
            <a:spAutoFit/>
          </a:bodyPr>
          <a:lstStyle/>
          <a:p>
            <a:pPr marL="285750" indent="-285750">
              <a:buFont typeface="Wingdings" panose="05000000000000000000" pitchFamily="2" charset="2"/>
              <a:buChar char="q"/>
            </a:pPr>
            <a:r>
              <a:rPr lang="it-IT" b="1" dirty="0">
                <a:latin typeface="Encode Sans" pitchFamily="2" charset="0"/>
              </a:rPr>
              <a:t>Batteria di trazione</a:t>
            </a:r>
            <a:r>
              <a:rPr lang="it-IT" dirty="0">
                <a:latin typeface="Encode Sans" pitchFamily="2" charset="0"/>
              </a:rPr>
              <a:t>: immagazzina l’energia elettrica per alimentare il motore</a:t>
            </a:r>
          </a:p>
          <a:p>
            <a:pPr marL="285750" indent="-285750">
              <a:buFont typeface="Wingdings" panose="05000000000000000000" pitchFamily="2" charset="2"/>
              <a:buChar char="q"/>
            </a:pPr>
            <a:r>
              <a:rPr lang="it-IT" b="1" dirty="0">
                <a:latin typeface="Encode Sans" pitchFamily="2" charset="0"/>
              </a:rPr>
              <a:t>Motore elettrico</a:t>
            </a:r>
            <a:r>
              <a:rPr lang="it-IT" dirty="0">
                <a:latin typeface="Encode Sans" pitchFamily="2" charset="0"/>
              </a:rPr>
              <a:t>: trasforma l’energia elettrica in energia meccanica per muovere il veicolo</a:t>
            </a:r>
          </a:p>
          <a:p>
            <a:pPr marL="285750" indent="-285750">
              <a:buFont typeface="Wingdings" panose="05000000000000000000" pitchFamily="2" charset="2"/>
              <a:buChar char="q"/>
            </a:pPr>
            <a:r>
              <a:rPr lang="it-IT" b="1" dirty="0">
                <a:latin typeface="Encode Sans" pitchFamily="2" charset="0"/>
              </a:rPr>
              <a:t>Inverter</a:t>
            </a:r>
            <a:r>
              <a:rPr lang="it-IT" dirty="0">
                <a:latin typeface="Encode Sans" pitchFamily="2" charset="0"/>
              </a:rPr>
              <a:t>: converte la corrente continua (DC) della batteria in corrente alternata (AC) per il motore, regola la potenza in base alla richiesta del conducente</a:t>
            </a:r>
          </a:p>
          <a:p>
            <a:pPr marL="285750" indent="-285750">
              <a:buFont typeface="Wingdings" panose="05000000000000000000" pitchFamily="2" charset="2"/>
              <a:buChar char="q"/>
            </a:pPr>
            <a:r>
              <a:rPr lang="it-IT" b="1" dirty="0">
                <a:latin typeface="Encode Sans" pitchFamily="2" charset="0"/>
              </a:rPr>
              <a:t>Riduttore</a:t>
            </a:r>
            <a:r>
              <a:rPr lang="it-IT" dirty="0">
                <a:latin typeface="Encode Sans" pitchFamily="2" charset="0"/>
              </a:rPr>
              <a:t>: trasmette la potenza dal motore alle ruote </a:t>
            </a:r>
          </a:p>
          <a:p>
            <a:r>
              <a:rPr lang="it-IT" dirty="0">
                <a:latin typeface="Encode Sans" pitchFamily="2" charset="0"/>
              </a:rPr>
              <a:t>      con un rapporto fisso</a:t>
            </a:r>
          </a:p>
          <a:p>
            <a:pPr marL="285750" indent="-285750">
              <a:buFont typeface="Wingdings" panose="05000000000000000000" pitchFamily="2" charset="2"/>
              <a:buChar char="q"/>
            </a:pPr>
            <a:r>
              <a:rPr lang="it-IT" b="1" dirty="0">
                <a:latin typeface="Encode Sans" pitchFamily="2" charset="0"/>
              </a:rPr>
              <a:t>Sistema di ricarica </a:t>
            </a:r>
            <a:r>
              <a:rPr lang="it-IT" dirty="0">
                <a:latin typeface="Encode Sans" pitchFamily="2" charset="0"/>
              </a:rPr>
              <a:t>(OBC, On-Board </a:t>
            </a:r>
            <a:r>
              <a:rPr lang="it-IT" dirty="0" err="1">
                <a:latin typeface="Encode Sans" pitchFamily="2" charset="0"/>
              </a:rPr>
              <a:t>Charger</a:t>
            </a:r>
            <a:r>
              <a:rPr lang="it-IT" dirty="0">
                <a:latin typeface="Encode Sans" pitchFamily="2" charset="0"/>
              </a:rPr>
              <a:t>):gestisce la ricarica lenta (AC) o veloce (DC) della batteria </a:t>
            </a:r>
          </a:p>
          <a:p>
            <a:pPr marL="285750" indent="-285750">
              <a:buFont typeface="Wingdings" panose="05000000000000000000" pitchFamily="2" charset="2"/>
              <a:buChar char="q"/>
            </a:pPr>
            <a:r>
              <a:rPr lang="it-IT" b="1" dirty="0">
                <a:latin typeface="Encode Sans" pitchFamily="2" charset="0"/>
              </a:rPr>
              <a:t>Sistema di recupero dell’energia </a:t>
            </a:r>
            <a:r>
              <a:rPr lang="it-IT" dirty="0">
                <a:latin typeface="Encode Sans" pitchFamily="2" charset="0"/>
              </a:rPr>
              <a:t>(frenata rigenerativa): trasforma l’energia cinetica in energia elettrica per ricaricare la batteria</a:t>
            </a:r>
          </a:p>
        </p:txBody>
      </p:sp>
    </p:spTree>
    <p:custDataLst>
      <p:tags r:id="rId1"/>
    </p:custDataLst>
    <p:extLst>
      <p:ext uri="{BB962C8B-B14F-4D97-AF65-F5344CB8AC3E}">
        <p14:creationId xmlns:p14="http://schemas.microsoft.com/office/powerpoint/2010/main" val="409368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46657D-A96C-CB58-9002-7087F5D219B8}"/>
              </a:ext>
            </a:extLst>
          </p:cNvPr>
          <p:cNvSpPr>
            <a:spLocks noGrp="1"/>
          </p:cNvSpPr>
          <p:nvPr>
            <p:ph type="title"/>
          </p:nvPr>
        </p:nvSpPr>
        <p:spPr>
          <a:xfrm>
            <a:off x="304800" y="185335"/>
            <a:ext cx="7848600" cy="738664"/>
          </a:xfrm>
        </p:spPr>
        <p:txBody>
          <a:bodyPr/>
          <a:lstStyle/>
          <a:p>
            <a:r>
              <a:rPr lang="it-IT" dirty="0"/>
              <a:t>LA NORMA DELLO STANDARD CAFE</a:t>
            </a:r>
            <a:br>
              <a:rPr lang="it-IT" dirty="0"/>
            </a:br>
            <a:endParaRPr lang="it-IT" dirty="0"/>
          </a:p>
        </p:txBody>
      </p:sp>
      <p:sp>
        <p:nvSpPr>
          <p:cNvPr id="10" name="ZoneTexte 55">
            <a:extLst>
              <a:ext uri="{FF2B5EF4-FFF2-40B4-BE49-F238E27FC236}">
                <a16:creationId xmlns:a16="http://schemas.microsoft.com/office/drawing/2014/main" id="{96464556-78E3-04DF-3581-7078DE041720}"/>
              </a:ext>
            </a:extLst>
          </p:cNvPr>
          <p:cNvSpPr txBox="1"/>
          <p:nvPr/>
        </p:nvSpPr>
        <p:spPr>
          <a:xfrm>
            <a:off x="2560454" y="986119"/>
            <a:ext cx="771596" cy="315323"/>
          </a:xfrm>
          <a:prstGeom prst="rect">
            <a:avLst/>
          </a:prstGeom>
          <a:noFill/>
        </p:spPr>
        <p:txBody>
          <a:bodyPr wrap="square" rtlCol="0">
            <a:noAutofit/>
          </a:bodyPr>
          <a:lstStyle/>
          <a:p>
            <a:pPr algn="ctr" rtl="0"/>
            <a:r>
              <a:rPr lang="it-IT" b="1" i="0" u="none" strike="noStrike" dirty="0">
                <a:solidFill>
                  <a:schemeClr val="tx2"/>
                </a:solidFill>
                <a:latin typeface="Encode Sans" pitchFamily="2" charset="0"/>
              </a:rPr>
              <a:t>LCV</a:t>
            </a:r>
          </a:p>
        </p:txBody>
      </p:sp>
      <p:sp>
        <p:nvSpPr>
          <p:cNvPr id="11" name="Pentagon 3">
            <a:extLst>
              <a:ext uri="{FF2B5EF4-FFF2-40B4-BE49-F238E27FC236}">
                <a16:creationId xmlns:a16="http://schemas.microsoft.com/office/drawing/2014/main" id="{EAD9A234-01B9-AA53-6F60-BA504B6778A3}"/>
              </a:ext>
            </a:extLst>
          </p:cNvPr>
          <p:cNvSpPr/>
          <p:nvPr/>
        </p:nvSpPr>
        <p:spPr>
          <a:xfrm rot="10800000" flipV="1">
            <a:off x="1236725" y="3912380"/>
            <a:ext cx="3194997" cy="304815"/>
          </a:xfrm>
          <a:prstGeom prst="roundRect">
            <a:avLst>
              <a:gd name="adj" fmla="val 50000"/>
            </a:avLst>
          </a:prstGeom>
          <a:solidFill>
            <a:schemeClr val="accent3">
              <a:lumMod val="50000"/>
            </a:schemeClr>
          </a:solidFill>
          <a:ln>
            <a:noFill/>
          </a:ln>
          <a:scene3d>
            <a:camera prst="orthographicFront"/>
            <a:lightRig rig="threePt" dir="t"/>
          </a:scene3d>
          <a:sp3d contourW="12700" prstMaterial="flat">
            <a:bevelT w="38100" h="381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rtl="0">
              <a:spcBef>
                <a:spcPct val="0"/>
              </a:spcBef>
              <a:buNone/>
            </a:pPr>
            <a:r>
              <a:rPr lang="it-IT" sz="1200" b="1" i="0" u="none" strike="noStrike" dirty="0">
                <a:solidFill>
                  <a:srgbClr val="FFFFFF"/>
                </a:solidFill>
                <a:latin typeface="Encode Sans" pitchFamily="2" charset="0"/>
                <a:ea typeface="Open Sans Regular"/>
                <a:cs typeface="Open Sans Regular"/>
              </a:rPr>
              <a:t>185 gr WLTP = 147 gr NEDC</a:t>
            </a:r>
          </a:p>
        </p:txBody>
      </p:sp>
      <p:sp>
        <p:nvSpPr>
          <p:cNvPr id="12" name="Pentagon 3">
            <a:extLst>
              <a:ext uri="{FF2B5EF4-FFF2-40B4-BE49-F238E27FC236}">
                <a16:creationId xmlns:a16="http://schemas.microsoft.com/office/drawing/2014/main" id="{EB3213EB-10A5-EA81-FA96-438C0C7CBE46}"/>
              </a:ext>
            </a:extLst>
          </p:cNvPr>
          <p:cNvSpPr/>
          <p:nvPr/>
        </p:nvSpPr>
        <p:spPr>
          <a:xfrm rot="10800000" flipV="1">
            <a:off x="1661241" y="3056386"/>
            <a:ext cx="2770480" cy="304815"/>
          </a:xfrm>
          <a:prstGeom prst="roundRect">
            <a:avLst>
              <a:gd name="adj" fmla="val 50000"/>
            </a:avLst>
          </a:prstGeom>
          <a:solidFill>
            <a:schemeClr val="accent3">
              <a:lumMod val="75000"/>
            </a:schemeClr>
          </a:solidFill>
          <a:ln>
            <a:noFill/>
          </a:ln>
          <a:scene3d>
            <a:camera prst="orthographicFront"/>
            <a:lightRig rig="threePt" dir="t"/>
          </a:scene3d>
          <a:sp3d contourW="12700" prstMaterial="flat">
            <a:bevelT w="38100" h="381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rtl="0">
              <a:spcBef>
                <a:spcPct val="0"/>
              </a:spcBef>
              <a:buNone/>
            </a:pPr>
            <a:r>
              <a:rPr lang="it-IT" sz="1200" b="1" i="0" u="none" strike="noStrike" dirty="0">
                <a:solidFill>
                  <a:srgbClr val="FFFFFF"/>
                </a:solidFill>
                <a:latin typeface="Encode Sans" pitchFamily="2" charset="0"/>
                <a:ea typeface="Open Sans Regular"/>
                <a:cs typeface="Open Sans Regular"/>
              </a:rPr>
              <a:t>15</a:t>
            </a:r>
            <a:r>
              <a:rPr lang="it-IT" sz="1200" b="1" dirty="0">
                <a:solidFill>
                  <a:srgbClr val="FFFFFF"/>
                </a:solidFill>
                <a:latin typeface="Encode Sans" pitchFamily="2" charset="0"/>
                <a:ea typeface="Open Sans Regular"/>
                <a:cs typeface="Open Sans Regular"/>
              </a:rPr>
              <a:t>4</a:t>
            </a:r>
            <a:r>
              <a:rPr lang="it-IT" sz="1200" b="1" i="0" u="none" strike="noStrike" dirty="0">
                <a:solidFill>
                  <a:srgbClr val="FFFFFF"/>
                </a:solidFill>
                <a:latin typeface="Encode Sans" pitchFamily="2" charset="0"/>
                <a:ea typeface="Open Sans Regular"/>
                <a:cs typeface="Open Sans Regular"/>
              </a:rPr>
              <a:t> gr WLTP* </a:t>
            </a:r>
          </a:p>
        </p:txBody>
      </p:sp>
      <p:sp>
        <p:nvSpPr>
          <p:cNvPr id="13" name="Pentagon 3">
            <a:extLst>
              <a:ext uri="{FF2B5EF4-FFF2-40B4-BE49-F238E27FC236}">
                <a16:creationId xmlns:a16="http://schemas.microsoft.com/office/drawing/2014/main" id="{A62FD210-2E78-9DF1-D8A8-BEB02F0D534A}"/>
              </a:ext>
            </a:extLst>
          </p:cNvPr>
          <p:cNvSpPr/>
          <p:nvPr/>
        </p:nvSpPr>
        <p:spPr>
          <a:xfrm rot="10800000" flipV="1">
            <a:off x="2175329" y="2201640"/>
            <a:ext cx="2256391" cy="304815"/>
          </a:xfrm>
          <a:prstGeom prst="roundRect">
            <a:avLst>
              <a:gd name="adj" fmla="val 50000"/>
            </a:avLst>
          </a:prstGeom>
          <a:solidFill>
            <a:srgbClr val="00B050"/>
          </a:solidFill>
          <a:ln>
            <a:noFill/>
          </a:ln>
          <a:scene3d>
            <a:camera prst="orthographicFront"/>
            <a:lightRig rig="threePt" dir="t"/>
          </a:scene3d>
          <a:sp3d contourW="12700" prstMaterial="flat">
            <a:bevelT w="38100" h="381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rtl="0">
              <a:spcBef>
                <a:spcPct val="0"/>
              </a:spcBef>
              <a:buNone/>
            </a:pPr>
            <a:r>
              <a:rPr lang="it-IT" sz="1200" b="1" i="0" u="none" strike="noStrike" dirty="0">
                <a:solidFill>
                  <a:srgbClr val="FFFFFF"/>
                </a:solidFill>
                <a:latin typeface="Encode Sans" pitchFamily="2" charset="0"/>
                <a:ea typeface="Open Sans Regular"/>
                <a:cs typeface="Open Sans Regular"/>
              </a:rPr>
              <a:t>90,6 gr WLTP </a:t>
            </a:r>
          </a:p>
        </p:txBody>
      </p:sp>
      <p:sp>
        <p:nvSpPr>
          <p:cNvPr id="14" name="Pentagon 3">
            <a:extLst>
              <a:ext uri="{FF2B5EF4-FFF2-40B4-BE49-F238E27FC236}">
                <a16:creationId xmlns:a16="http://schemas.microsoft.com/office/drawing/2014/main" id="{9DF8969B-9A9D-41A4-827D-BA775F6E8CC4}"/>
              </a:ext>
            </a:extLst>
          </p:cNvPr>
          <p:cNvSpPr/>
          <p:nvPr/>
        </p:nvSpPr>
        <p:spPr>
          <a:xfrm rot="10800000" flipV="1">
            <a:off x="3573036" y="1042743"/>
            <a:ext cx="2025164" cy="304815"/>
          </a:xfrm>
          <a:prstGeom prst="roundRect">
            <a:avLst>
              <a:gd name="adj" fmla="val 50000"/>
            </a:avLst>
          </a:prstGeom>
          <a:solidFill>
            <a:srgbClr val="66FF33"/>
          </a:solidFill>
          <a:ln>
            <a:noFill/>
          </a:ln>
          <a:scene3d>
            <a:camera prst="orthographicFront"/>
            <a:lightRig rig="threePt"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it-IT" sz="1200" b="1" i="0" u="none" strike="noStrike" dirty="0">
                <a:solidFill>
                  <a:schemeClr val="tx2"/>
                </a:solidFill>
                <a:latin typeface="Encode Sans" pitchFamily="2" charset="0"/>
              </a:rPr>
              <a:t>EMISSIONE ZERO</a:t>
            </a:r>
          </a:p>
        </p:txBody>
      </p:sp>
      <p:sp>
        <p:nvSpPr>
          <p:cNvPr id="15" name="Pentagon 3">
            <a:extLst>
              <a:ext uri="{FF2B5EF4-FFF2-40B4-BE49-F238E27FC236}">
                <a16:creationId xmlns:a16="http://schemas.microsoft.com/office/drawing/2014/main" id="{5620C5BF-CBDB-E416-B83A-2C7D12ADCFA8}"/>
              </a:ext>
            </a:extLst>
          </p:cNvPr>
          <p:cNvSpPr/>
          <p:nvPr/>
        </p:nvSpPr>
        <p:spPr>
          <a:xfrm rot="10800000" flipH="1" flipV="1">
            <a:off x="4739514" y="3912380"/>
            <a:ext cx="3094649" cy="304815"/>
          </a:xfrm>
          <a:prstGeom prst="roundRect">
            <a:avLst>
              <a:gd name="adj" fmla="val 50000"/>
            </a:avLst>
          </a:prstGeom>
          <a:solidFill>
            <a:schemeClr val="accent3">
              <a:lumMod val="50000"/>
            </a:schemeClr>
          </a:solidFill>
          <a:ln>
            <a:noFill/>
          </a:ln>
          <a:scene3d>
            <a:camera prst="orthographicFront"/>
            <a:lightRig rig="threePt" dir="t"/>
          </a:scene3d>
          <a:sp3d contourW="12700" prstMaterial="flat">
            <a:bevelT w="38100" h="381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rtl="0">
              <a:spcBef>
                <a:spcPct val="0"/>
              </a:spcBef>
              <a:buNone/>
            </a:pPr>
            <a:r>
              <a:rPr lang="it-IT" sz="1200" b="1" i="0" u="none" strike="noStrike" dirty="0">
                <a:solidFill>
                  <a:srgbClr val="FFFFFF"/>
                </a:solidFill>
                <a:latin typeface="Encode Sans" pitchFamily="2" charset="0"/>
                <a:ea typeface="Open Sans Regular"/>
                <a:cs typeface="Open Sans Regular"/>
              </a:rPr>
              <a:t>120 gr WLTP = 95 gr NEDC</a:t>
            </a:r>
          </a:p>
        </p:txBody>
      </p:sp>
      <p:sp>
        <p:nvSpPr>
          <p:cNvPr id="16" name="Pentagon 3">
            <a:extLst>
              <a:ext uri="{FF2B5EF4-FFF2-40B4-BE49-F238E27FC236}">
                <a16:creationId xmlns:a16="http://schemas.microsoft.com/office/drawing/2014/main" id="{A27D71EA-63F8-387D-4D36-96EDCCEF7C7B}"/>
              </a:ext>
            </a:extLst>
          </p:cNvPr>
          <p:cNvSpPr/>
          <p:nvPr/>
        </p:nvSpPr>
        <p:spPr>
          <a:xfrm rot="10800000" flipH="1" flipV="1">
            <a:off x="4739514" y="3056386"/>
            <a:ext cx="2683747" cy="304815"/>
          </a:xfrm>
          <a:prstGeom prst="roundRect">
            <a:avLst>
              <a:gd name="adj" fmla="val 50000"/>
            </a:avLst>
          </a:prstGeom>
          <a:solidFill>
            <a:schemeClr val="accent3">
              <a:lumMod val="75000"/>
            </a:schemeClr>
          </a:solidFill>
          <a:ln>
            <a:noFill/>
          </a:ln>
          <a:scene3d>
            <a:camera prst="orthographicFront"/>
            <a:lightRig rig="threePt" dir="t"/>
          </a:scene3d>
          <a:sp3d contourW="12700" prstMaterial="flat">
            <a:bevelT w="38100" h="381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rtl="0">
              <a:spcBef>
                <a:spcPct val="0"/>
              </a:spcBef>
              <a:buNone/>
            </a:pPr>
            <a:r>
              <a:rPr lang="it-IT" sz="1200" b="1" i="0" u="none" strike="noStrike" dirty="0">
                <a:solidFill>
                  <a:srgbClr val="FFFFFF"/>
                </a:solidFill>
                <a:latin typeface="Encode Sans" pitchFamily="2" charset="0"/>
                <a:ea typeface="Open Sans Regular"/>
                <a:cs typeface="Open Sans Regular"/>
              </a:rPr>
              <a:t>93 gr WLTP* </a:t>
            </a:r>
          </a:p>
        </p:txBody>
      </p:sp>
      <p:sp>
        <p:nvSpPr>
          <p:cNvPr id="17" name="Pentagon 3">
            <a:extLst>
              <a:ext uri="{FF2B5EF4-FFF2-40B4-BE49-F238E27FC236}">
                <a16:creationId xmlns:a16="http://schemas.microsoft.com/office/drawing/2014/main" id="{8A7A8C23-273E-3FC9-4276-BE53872D3ED1}"/>
              </a:ext>
            </a:extLst>
          </p:cNvPr>
          <p:cNvSpPr/>
          <p:nvPr/>
        </p:nvSpPr>
        <p:spPr>
          <a:xfrm rot="10800000" flipH="1" flipV="1">
            <a:off x="4739514" y="2201640"/>
            <a:ext cx="2185753" cy="304815"/>
          </a:xfrm>
          <a:prstGeom prst="roundRect">
            <a:avLst>
              <a:gd name="adj" fmla="val 50000"/>
            </a:avLst>
          </a:prstGeom>
          <a:solidFill>
            <a:srgbClr val="00B050"/>
          </a:solidFill>
          <a:ln>
            <a:noFill/>
          </a:ln>
          <a:scene3d>
            <a:camera prst="orthographicFront"/>
            <a:lightRig rig="threePt" dir="t"/>
          </a:scene3d>
          <a:sp3d contourW="12700" prstMaterial="flat">
            <a:bevelT w="38100" h="381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rtl="0">
              <a:spcBef>
                <a:spcPct val="0"/>
              </a:spcBef>
              <a:buNone/>
            </a:pPr>
            <a:r>
              <a:rPr lang="it-IT" sz="1200" b="1" i="0" u="none" strike="noStrike" dirty="0">
                <a:solidFill>
                  <a:srgbClr val="FFFFFF"/>
                </a:solidFill>
                <a:latin typeface="Encode Sans" pitchFamily="2" charset="0"/>
                <a:ea typeface="Open Sans Regular"/>
                <a:cs typeface="Open Sans Regular"/>
              </a:rPr>
              <a:t>49,5 gr WLTP </a:t>
            </a:r>
          </a:p>
        </p:txBody>
      </p:sp>
      <p:sp>
        <p:nvSpPr>
          <p:cNvPr id="18" name="ZoneTexte 54">
            <a:extLst>
              <a:ext uri="{FF2B5EF4-FFF2-40B4-BE49-F238E27FC236}">
                <a16:creationId xmlns:a16="http://schemas.microsoft.com/office/drawing/2014/main" id="{10CC47FA-5EFB-3DDC-F3EB-31ED6EC48BB7}"/>
              </a:ext>
            </a:extLst>
          </p:cNvPr>
          <p:cNvSpPr txBox="1"/>
          <p:nvPr/>
        </p:nvSpPr>
        <p:spPr>
          <a:xfrm>
            <a:off x="5633530" y="977040"/>
            <a:ext cx="1329466" cy="315323"/>
          </a:xfrm>
          <a:prstGeom prst="rect">
            <a:avLst/>
          </a:prstGeom>
          <a:noFill/>
        </p:spPr>
        <p:txBody>
          <a:bodyPr wrap="square" rtlCol="0">
            <a:noAutofit/>
          </a:bodyPr>
          <a:lstStyle>
            <a:defPPr>
              <a:defRPr lang="fr-FR"/>
            </a:defPPr>
            <a:lvl1pPr algn="ctr">
              <a:defRPr sz="1600" b="1">
                <a:solidFill>
                  <a:schemeClr val="tx2"/>
                </a:solidFill>
              </a:defRPr>
            </a:lvl1pPr>
          </a:lstStyle>
          <a:p>
            <a:pPr rtl="0"/>
            <a:r>
              <a:rPr lang="it-IT" sz="1800" b="1" i="0" u="none" strike="noStrike" dirty="0">
                <a:latin typeface="Encode Sans" pitchFamily="2" charset="0"/>
              </a:rPr>
              <a:t>AUTO</a:t>
            </a:r>
          </a:p>
        </p:txBody>
      </p:sp>
      <p:sp>
        <p:nvSpPr>
          <p:cNvPr id="19" name="Rettangolo con angoli arrotondati 18">
            <a:extLst>
              <a:ext uri="{FF2B5EF4-FFF2-40B4-BE49-F238E27FC236}">
                <a16:creationId xmlns:a16="http://schemas.microsoft.com/office/drawing/2014/main" id="{490522EC-BCF8-37CC-A429-96A745EF888D}"/>
              </a:ext>
            </a:extLst>
          </p:cNvPr>
          <p:cNvSpPr/>
          <p:nvPr/>
        </p:nvSpPr>
        <p:spPr>
          <a:xfrm>
            <a:off x="174403" y="2768275"/>
            <a:ext cx="8829864" cy="858459"/>
          </a:xfrm>
          <a:prstGeom prst="roundRect">
            <a:avLst>
              <a:gd name="adj" fmla="val 50000"/>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200">
              <a:latin typeface="Encode Sans" pitchFamily="2" charset="0"/>
            </a:endParaRPr>
          </a:p>
        </p:txBody>
      </p:sp>
      <p:cxnSp>
        <p:nvCxnSpPr>
          <p:cNvPr id="20" name="Connettore 2 19">
            <a:extLst>
              <a:ext uri="{FF2B5EF4-FFF2-40B4-BE49-F238E27FC236}">
                <a16:creationId xmlns:a16="http://schemas.microsoft.com/office/drawing/2014/main" id="{A634E31F-A548-3054-B9C3-E7C3A5D781AB}"/>
              </a:ext>
            </a:extLst>
          </p:cNvPr>
          <p:cNvCxnSpPr>
            <a:cxnSpLocks/>
            <a:stCxn id="21" idx="0"/>
            <a:endCxn id="14" idx="2"/>
          </p:cNvCxnSpPr>
          <p:nvPr/>
        </p:nvCxnSpPr>
        <p:spPr>
          <a:xfrm flipV="1">
            <a:off x="4585617" y="1347558"/>
            <a:ext cx="1" cy="3032332"/>
          </a:xfrm>
          <a:prstGeom prst="straightConnector1">
            <a:avLst/>
          </a:prstGeom>
          <a:ln w="381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Rectangle : coins arrondis 40">
            <a:extLst>
              <a:ext uri="{FF2B5EF4-FFF2-40B4-BE49-F238E27FC236}">
                <a16:creationId xmlns:a16="http://schemas.microsoft.com/office/drawing/2014/main" id="{2FE2D72D-F0D4-F160-BD6E-7D02A85D98B0}"/>
              </a:ext>
            </a:extLst>
          </p:cNvPr>
          <p:cNvSpPr/>
          <p:nvPr/>
        </p:nvSpPr>
        <p:spPr>
          <a:xfrm>
            <a:off x="4369937" y="4379890"/>
            <a:ext cx="431360" cy="435886"/>
          </a:xfrm>
          <a:prstGeom prst="ellipse">
            <a:avLst/>
          </a:prstGeom>
          <a:solidFill>
            <a:schemeClr val="accent6">
              <a:lumMod val="75000"/>
              <a:lumOff val="25000"/>
            </a:schemeClr>
          </a:solidFill>
          <a:ln>
            <a:solidFill>
              <a:schemeClr val="tx1">
                <a:lumMod val="25000"/>
                <a:lumOff val="75000"/>
              </a:schemeClr>
            </a:solidFill>
          </a:ln>
        </p:spPr>
        <p:txBody>
          <a:bodyPr wrap="none" lIns="36000" tIns="0" rIns="36000" bIns="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1200" b="1" i="0" u="none" strike="noStrike" kern="1200" cap="none" spc="0" normalizeH="0" baseline="0" noProof="0" dirty="0">
                <a:solidFill>
                  <a:schemeClr val="tx2"/>
                </a:solidFill>
                <a:uLnTx/>
                <a:uFillTx/>
                <a:latin typeface="Encode Sans" pitchFamily="2" charset="0"/>
              </a:rPr>
              <a:t>2020</a:t>
            </a:r>
          </a:p>
        </p:txBody>
      </p:sp>
      <p:sp>
        <p:nvSpPr>
          <p:cNvPr id="22" name="Rectangle : coins arrondis 40">
            <a:extLst>
              <a:ext uri="{FF2B5EF4-FFF2-40B4-BE49-F238E27FC236}">
                <a16:creationId xmlns:a16="http://schemas.microsoft.com/office/drawing/2014/main" id="{35A32599-7B01-3F62-D0ED-7F4EF3C9D50E}"/>
              </a:ext>
            </a:extLst>
          </p:cNvPr>
          <p:cNvSpPr/>
          <p:nvPr/>
        </p:nvSpPr>
        <p:spPr>
          <a:xfrm>
            <a:off x="4369937" y="3420580"/>
            <a:ext cx="431360" cy="435886"/>
          </a:xfrm>
          <a:prstGeom prst="ellipse">
            <a:avLst/>
          </a:prstGeom>
          <a:solidFill>
            <a:schemeClr val="accent6">
              <a:lumMod val="75000"/>
              <a:lumOff val="25000"/>
            </a:schemeClr>
          </a:solidFill>
          <a:ln>
            <a:solidFill>
              <a:schemeClr val="tx1">
                <a:lumMod val="25000"/>
                <a:lumOff val="75000"/>
              </a:schemeClr>
            </a:solidFill>
          </a:ln>
        </p:spPr>
        <p:txBody>
          <a:bodyPr wrap="none" lIns="36000" tIns="0" rIns="36000" bIns="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1200" b="1" i="0" u="none" strike="noStrike" kern="1200" cap="none" spc="0" normalizeH="0" baseline="0" noProof="0" dirty="0">
                <a:solidFill>
                  <a:schemeClr val="tx2"/>
                </a:solidFill>
                <a:uLnTx/>
                <a:uFillTx/>
                <a:latin typeface="Encode Sans" pitchFamily="2" charset="0"/>
              </a:rPr>
              <a:t>2024</a:t>
            </a:r>
          </a:p>
        </p:txBody>
      </p:sp>
      <p:sp>
        <p:nvSpPr>
          <p:cNvPr id="23" name="Rectangle : coins arrondis 40">
            <a:extLst>
              <a:ext uri="{FF2B5EF4-FFF2-40B4-BE49-F238E27FC236}">
                <a16:creationId xmlns:a16="http://schemas.microsoft.com/office/drawing/2014/main" id="{F0B5AE9D-E037-6BDA-812D-42BE20A1A165}"/>
              </a:ext>
            </a:extLst>
          </p:cNvPr>
          <p:cNvSpPr/>
          <p:nvPr/>
        </p:nvSpPr>
        <p:spPr>
          <a:xfrm>
            <a:off x="4369937" y="2560393"/>
            <a:ext cx="431360" cy="435886"/>
          </a:xfrm>
          <a:prstGeom prst="ellipse">
            <a:avLst/>
          </a:prstGeom>
          <a:solidFill>
            <a:schemeClr val="accent6">
              <a:lumMod val="75000"/>
              <a:lumOff val="25000"/>
            </a:schemeClr>
          </a:solidFill>
          <a:ln>
            <a:solidFill>
              <a:schemeClr val="tx1">
                <a:lumMod val="25000"/>
                <a:lumOff val="75000"/>
              </a:schemeClr>
            </a:solidFill>
          </a:ln>
        </p:spPr>
        <p:txBody>
          <a:bodyPr wrap="none" lIns="36000" tIns="0" rIns="36000" bIns="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1200" b="1" i="0" u="none" strike="noStrike" kern="1200" cap="none" spc="0" normalizeH="0" baseline="0" noProof="0" dirty="0">
                <a:solidFill>
                  <a:schemeClr val="tx2"/>
                </a:solidFill>
                <a:uLnTx/>
                <a:uFillTx/>
                <a:latin typeface="Encode Sans" pitchFamily="2" charset="0"/>
              </a:rPr>
              <a:t>2030</a:t>
            </a:r>
          </a:p>
        </p:txBody>
      </p:sp>
      <p:sp>
        <p:nvSpPr>
          <p:cNvPr id="24" name="Rectangle : coins arrondis 40">
            <a:extLst>
              <a:ext uri="{FF2B5EF4-FFF2-40B4-BE49-F238E27FC236}">
                <a16:creationId xmlns:a16="http://schemas.microsoft.com/office/drawing/2014/main" id="{315133F2-1094-8E3F-5BAE-AE447F501C2A}"/>
              </a:ext>
            </a:extLst>
          </p:cNvPr>
          <p:cNvSpPr/>
          <p:nvPr/>
        </p:nvSpPr>
        <p:spPr>
          <a:xfrm>
            <a:off x="4369937" y="1709990"/>
            <a:ext cx="431360" cy="435886"/>
          </a:xfrm>
          <a:prstGeom prst="ellipse">
            <a:avLst/>
          </a:prstGeom>
          <a:solidFill>
            <a:schemeClr val="accent6">
              <a:lumMod val="75000"/>
              <a:lumOff val="25000"/>
            </a:schemeClr>
          </a:solidFill>
          <a:ln>
            <a:solidFill>
              <a:schemeClr val="tx1">
                <a:lumMod val="25000"/>
                <a:lumOff val="75000"/>
              </a:schemeClr>
            </a:solidFill>
          </a:ln>
        </p:spPr>
        <p:txBody>
          <a:bodyPr wrap="none" lIns="36000" tIns="0" rIns="36000" bIns="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1200" b="1" i="0" u="none" strike="noStrike" kern="1200" cap="none" spc="0" normalizeH="0" baseline="0" noProof="0" dirty="0">
                <a:solidFill>
                  <a:schemeClr val="tx2"/>
                </a:solidFill>
                <a:uLnTx/>
                <a:uFillTx/>
                <a:latin typeface="Encode Sans" pitchFamily="2" charset="0"/>
              </a:rPr>
              <a:t>2035</a:t>
            </a:r>
          </a:p>
        </p:txBody>
      </p:sp>
      <p:pic>
        <p:nvPicPr>
          <p:cNvPr id="28" name="Image 53">
            <a:extLst>
              <a:ext uri="{FF2B5EF4-FFF2-40B4-BE49-F238E27FC236}">
                <a16:creationId xmlns:a16="http://schemas.microsoft.com/office/drawing/2014/main" id="{61CBCE83-8912-A9B0-83E9-AAAC2C8568CC}"/>
              </a:ext>
            </a:extLst>
          </p:cNvPr>
          <p:cNvPicPr>
            <a:picLocks noChangeAspect="1"/>
          </p:cNvPicPr>
          <p:nvPr/>
        </p:nvPicPr>
        <p:blipFill>
          <a:blip r:embed="rId4">
            <a:duotone>
              <a:prstClr val="black"/>
              <a:schemeClr val="tx2">
                <a:tint val="45000"/>
                <a:satMod val="400000"/>
              </a:schemeClr>
            </a:duotone>
          </a:blip>
          <a:stretch>
            <a:fillRect/>
          </a:stretch>
        </p:blipFill>
        <p:spPr>
          <a:xfrm>
            <a:off x="5832390" y="4174127"/>
            <a:ext cx="1092139" cy="1092139"/>
          </a:xfrm>
          <a:prstGeom prst="rect">
            <a:avLst/>
          </a:prstGeom>
        </p:spPr>
      </p:pic>
      <p:pic>
        <p:nvPicPr>
          <p:cNvPr id="29" name="Image 56">
            <a:extLst>
              <a:ext uri="{FF2B5EF4-FFF2-40B4-BE49-F238E27FC236}">
                <a16:creationId xmlns:a16="http://schemas.microsoft.com/office/drawing/2014/main" id="{45755C90-0565-6917-C1BF-D6CB107CE85A}"/>
              </a:ext>
            </a:extLst>
          </p:cNvPr>
          <p:cNvPicPr>
            <a:picLocks noChangeAspect="1"/>
          </p:cNvPicPr>
          <p:nvPr/>
        </p:nvPicPr>
        <p:blipFill>
          <a:blip r:embed="rId5">
            <a:duotone>
              <a:prstClr val="black"/>
              <a:schemeClr val="tx2">
                <a:tint val="45000"/>
                <a:satMod val="400000"/>
              </a:schemeClr>
            </a:duotone>
          </a:blip>
          <a:stretch>
            <a:fillRect/>
          </a:stretch>
        </p:blipFill>
        <p:spPr>
          <a:xfrm flipH="1">
            <a:off x="2353221" y="4487987"/>
            <a:ext cx="1186062" cy="655577"/>
          </a:xfrm>
          <a:prstGeom prst="rect">
            <a:avLst/>
          </a:prstGeom>
        </p:spPr>
      </p:pic>
    </p:spTree>
    <p:custDataLst>
      <p:tags r:id="rId1"/>
    </p:custDataLst>
    <p:extLst>
      <p:ext uri="{BB962C8B-B14F-4D97-AF65-F5344CB8AC3E}">
        <p14:creationId xmlns:p14="http://schemas.microsoft.com/office/powerpoint/2010/main" val="355342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841A50B-BAF2-12FC-A5A0-F56FAE0EE14F}"/>
              </a:ext>
            </a:extLst>
          </p:cNvPr>
          <p:cNvSpPr txBox="1"/>
          <p:nvPr/>
        </p:nvSpPr>
        <p:spPr>
          <a:xfrm>
            <a:off x="257174" y="1271558"/>
            <a:ext cx="8620125" cy="2585323"/>
          </a:xfrm>
          <a:prstGeom prst="rect">
            <a:avLst/>
          </a:prstGeom>
          <a:noFill/>
        </p:spPr>
        <p:txBody>
          <a:bodyPr wrap="square">
            <a:spAutoFit/>
          </a:bodyPr>
          <a:lstStyle/>
          <a:p>
            <a:r>
              <a:rPr lang="it-IT" b="1" dirty="0">
                <a:latin typeface="Encode Sans" pitchFamily="2" charset="0"/>
              </a:rPr>
              <a:t>Se un cliente richiede una "paratia fissa vetrata", quale elemento si aspetta di trovare nel veicolo?</a:t>
            </a:r>
          </a:p>
          <a:p>
            <a:endParaRPr lang="it-IT" dirty="0">
              <a:latin typeface="Encode Sans" pitchFamily="2" charset="0"/>
            </a:endParaRPr>
          </a:p>
          <a:p>
            <a:pPr marL="342900" indent="-342900">
              <a:buFont typeface="+mj-lt"/>
              <a:buAutoNum type="alphaLcParenR"/>
            </a:pPr>
            <a:r>
              <a:rPr lang="it-IT" b="1" dirty="0">
                <a:latin typeface="Encode Sans" pitchFamily="2" charset="0"/>
              </a:rPr>
              <a:t>Una separazione rigida tra cabina e vano di carico, dotata di finestrino</a:t>
            </a:r>
          </a:p>
          <a:p>
            <a:pPr marL="342900" indent="-342900">
              <a:buFont typeface="+mj-lt"/>
              <a:buAutoNum type="alphaLcParenR"/>
            </a:pPr>
            <a:endParaRPr lang="it-IT" dirty="0">
              <a:latin typeface="Encode Sans" pitchFamily="2" charset="0"/>
            </a:endParaRPr>
          </a:p>
          <a:p>
            <a:pPr marL="361950" indent="-361950">
              <a:buFont typeface="+mj-lt"/>
              <a:buAutoNum type="alphaLcParenR"/>
            </a:pPr>
            <a:r>
              <a:rPr lang="it-IT" dirty="0">
                <a:latin typeface="Encode Sans" pitchFamily="2" charset="0"/>
              </a:rPr>
              <a:t>Una paratia fissa con parte superiore vetrata che può essere ripiegata per estendere il vano di carico</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dirty="0">
                <a:latin typeface="Encode Sans" pitchFamily="2" charset="0"/>
              </a:rPr>
              <a:t>Una paratia fissa completamente trasparente</a:t>
            </a:r>
          </a:p>
        </p:txBody>
      </p:sp>
      <p:sp>
        <p:nvSpPr>
          <p:cNvPr id="7" name="Titolo 6">
            <a:extLst>
              <a:ext uri="{FF2B5EF4-FFF2-40B4-BE49-F238E27FC236}">
                <a16:creationId xmlns:a16="http://schemas.microsoft.com/office/drawing/2014/main" id="{87FA3612-B96C-8E6E-BB72-F1B836F8616F}"/>
              </a:ext>
            </a:extLst>
          </p:cNvPr>
          <p:cNvSpPr>
            <a:spLocks noGrp="1"/>
          </p:cNvSpPr>
          <p:nvPr>
            <p:ph type="title"/>
          </p:nvPr>
        </p:nvSpPr>
        <p:spPr>
          <a:xfrm>
            <a:off x="304800" y="185335"/>
            <a:ext cx="7848600" cy="369332"/>
          </a:xfrm>
        </p:spPr>
        <p:txBody>
          <a:bodyPr/>
          <a:lstStyle/>
          <a:p>
            <a:pPr algn="ctr"/>
            <a:r>
              <a:rPr lang="it-IT" sz="2400" dirty="0"/>
              <a:t>DOMANDA N°4</a:t>
            </a:r>
          </a:p>
        </p:txBody>
      </p:sp>
    </p:spTree>
    <p:custDataLst>
      <p:tags r:id="rId1"/>
    </p:custDataLst>
    <p:extLst>
      <p:ext uri="{BB962C8B-B14F-4D97-AF65-F5344CB8AC3E}">
        <p14:creationId xmlns:p14="http://schemas.microsoft.com/office/powerpoint/2010/main" val="33643129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1E5EB-2BFA-6CD5-A30A-72782E611F8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0DB3167-995A-C4C1-1F4B-DE56BCB2556A}"/>
              </a:ext>
            </a:extLst>
          </p:cNvPr>
          <p:cNvSpPr>
            <a:spLocks noGrp="1"/>
          </p:cNvSpPr>
          <p:nvPr>
            <p:ph type="title"/>
          </p:nvPr>
        </p:nvSpPr>
        <p:spPr/>
        <p:txBody>
          <a:bodyPr/>
          <a:lstStyle/>
          <a:p>
            <a:r>
              <a:rPr lang="it-IT" dirty="0"/>
              <a:t>PARCO VEICOLARE E PERCORRENZE</a:t>
            </a:r>
          </a:p>
        </p:txBody>
      </p:sp>
      <p:sp>
        <p:nvSpPr>
          <p:cNvPr id="8" name="CasellaDiTesto 7">
            <a:extLst>
              <a:ext uri="{FF2B5EF4-FFF2-40B4-BE49-F238E27FC236}">
                <a16:creationId xmlns:a16="http://schemas.microsoft.com/office/drawing/2014/main" id="{CCA85392-BB37-3723-32BB-C27B254F399F}"/>
              </a:ext>
            </a:extLst>
          </p:cNvPr>
          <p:cNvSpPr txBox="1"/>
          <p:nvPr/>
        </p:nvSpPr>
        <p:spPr>
          <a:xfrm>
            <a:off x="304800" y="924009"/>
            <a:ext cx="5050971" cy="3139321"/>
          </a:xfrm>
          <a:prstGeom prst="rect">
            <a:avLst/>
          </a:prstGeom>
          <a:noFill/>
        </p:spPr>
        <p:txBody>
          <a:bodyPr wrap="square">
            <a:spAutoFit/>
          </a:bodyPr>
          <a:lstStyle/>
          <a:p>
            <a:r>
              <a:rPr lang="it-IT" dirty="0"/>
              <a:t>In Italia:</a:t>
            </a:r>
          </a:p>
          <a:p>
            <a:endParaRPr lang="it-IT" dirty="0"/>
          </a:p>
          <a:p>
            <a:pPr marL="285750" indent="-285750">
              <a:buFont typeface="Wingdings" panose="05000000000000000000" pitchFamily="2" charset="2"/>
              <a:buChar char="q"/>
            </a:pPr>
            <a:r>
              <a:rPr lang="it-IT" b="1" dirty="0"/>
              <a:t>gli LCV</a:t>
            </a:r>
            <a:r>
              <a:rPr lang="it-IT" dirty="0"/>
              <a:t> (PTT entro 3.500 kg) rappresentano circa il </a:t>
            </a:r>
            <a:r>
              <a:rPr lang="it-IT" b="1" dirty="0"/>
              <a:t>70% del parco veicolare commerciale</a:t>
            </a:r>
          </a:p>
          <a:p>
            <a:endParaRPr lang="it-IT" dirty="0"/>
          </a:p>
          <a:p>
            <a:pPr marL="285750" indent="-285750">
              <a:buFont typeface="Wingdings" panose="05000000000000000000" pitchFamily="2" charset="2"/>
              <a:buChar char="q"/>
            </a:pPr>
            <a:r>
              <a:rPr lang="it-IT" dirty="0"/>
              <a:t>l’88% del trasporto delle merci avviene su strada e questo è reso possibile essenzialmente dalle percorrenze piuttosto limitate, </a:t>
            </a:r>
            <a:r>
              <a:rPr lang="it-IT" b="1" dirty="0"/>
              <a:t>l'83% dei clienti LCV percorre meno di 200 km/giorno</a:t>
            </a:r>
          </a:p>
          <a:p>
            <a:pPr marL="285750" indent="-285750">
              <a:buFont typeface="Wingdings" panose="05000000000000000000" pitchFamily="2" charset="2"/>
              <a:buChar char="q"/>
            </a:pPr>
            <a:endParaRPr lang="it-IT" dirty="0"/>
          </a:p>
          <a:p>
            <a:endParaRPr lang="it-IT" dirty="0"/>
          </a:p>
        </p:txBody>
      </p:sp>
      <p:graphicFrame>
        <p:nvGraphicFramePr>
          <p:cNvPr id="3" name="Graphique 7">
            <a:extLst>
              <a:ext uri="{FF2B5EF4-FFF2-40B4-BE49-F238E27FC236}">
                <a16:creationId xmlns:a16="http://schemas.microsoft.com/office/drawing/2014/main" id="{B71C91EB-3B94-F78A-D9D3-E027C0FB5968}"/>
              </a:ext>
            </a:extLst>
          </p:cNvPr>
          <p:cNvGraphicFramePr/>
          <p:nvPr>
            <p:extLst>
              <p:ext uri="{D42A27DB-BD31-4B8C-83A1-F6EECF244321}">
                <p14:modId xmlns:p14="http://schemas.microsoft.com/office/powerpoint/2010/main" val="1442740541"/>
              </p:ext>
            </p:extLst>
          </p:nvPr>
        </p:nvGraphicFramePr>
        <p:xfrm>
          <a:off x="4975551" y="1027165"/>
          <a:ext cx="3757483" cy="2719338"/>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8">
            <a:extLst>
              <a:ext uri="{FF2B5EF4-FFF2-40B4-BE49-F238E27FC236}">
                <a16:creationId xmlns:a16="http://schemas.microsoft.com/office/drawing/2014/main" id="{8A0CC20C-4C1A-152C-F0AF-62515CA0FCB4}"/>
              </a:ext>
            </a:extLst>
          </p:cNvPr>
          <p:cNvSpPr/>
          <p:nvPr/>
        </p:nvSpPr>
        <p:spPr>
          <a:xfrm>
            <a:off x="5774989" y="2386834"/>
            <a:ext cx="2538827" cy="881203"/>
          </a:xfrm>
          <a:prstGeom prst="rect">
            <a:avLst/>
          </a:prstGeom>
        </p:spPr>
        <p:txBody>
          <a:bodyPr wrap="square"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4400" b="1" u="none" strike="noStrike" kern="1200" cap="none" spc="0" normalizeH="0" baseline="0" noProof="0" dirty="0">
                <a:solidFill>
                  <a:srgbClr val="FFFFFF"/>
                </a:solidFill>
                <a:uLnTx/>
                <a:uFillTx/>
                <a:latin typeface="Encode Sans"/>
                <a:ea typeface="Peugeot"/>
                <a:cs typeface="Arial"/>
              </a:rPr>
              <a:t>83% </a:t>
            </a:r>
            <a:endParaRPr kumimoji="0" lang="en-GB" sz="4400" b="1" u="none" strike="noStrike" kern="1200" cap="none" spc="0" normalizeH="0" baseline="0" noProof="0" dirty="0">
              <a:ln>
                <a:noFill/>
              </a:ln>
              <a:solidFill>
                <a:srgbClr val="272B35"/>
              </a:solidFill>
              <a:effectLst/>
              <a:uLnTx/>
              <a:uFillTx/>
              <a:latin typeface="Encode Sans"/>
              <a:cs typeface="Arial" panose="020B0604020202020204" pitchFamily="34" charset="0"/>
            </a:endParaRPr>
          </a:p>
        </p:txBody>
      </p:sp>
      <p:sp>
        <p:nvSpPr>
          <p:cNvPr id="5" name="Rettangolo 4">
            <a:extLst>
              <a:ext uri="{FF2B5EF4-FFF2-40B4-BE49-F238E27FC236}">
                <a16:creationId xmlns:a16="http://schemas.microsoft.com/office/drawing/2014/main" id="{A70F438A-197F-41FD-F431-CE88931C19A8}"/>
              </a:ext>
            </a:extLst>
          </p:cNvPr>
          <p:cNvSpPr/>
          <p:nvPr/>
        </p:nvSpPr>
        <p:spPr>
          <a:xfrm>
            <a:off x="5281795" y="3755933"/>
            <a:ext cx="3210792" cy="307397"/>
          </a:xfrm>
          <a:prstGeom prst="rect">
            <a:avLst/>
          </a:prstGeom>
        </p:spPr>
        <p:txBody>
          <a:bodyPr wrap="square">
            <a:noAutofit/>
          </a:bodyPr>
          <a:lstStyle/>
          <a:p>
            <a:pPr algn="ctr" rtl="0"/>
            <a:r>
              <a:rPr lang="it-IT" u="none" strike="noStrike" dirty="0">
                <a:solidFill>
                  <a:srgbClr val="8790A6"/>
                </a:solidFill>
                <a:latin typeface="Encode Sans"/>
              </a:rPr>
              <a:t>CHILOMETRAGGIO GIORNALIERO</a:t>
            </a:r>
            <a:endParaRPr lang="it-IT" dirty="0">
              <a:solidFill>
                <a:schemeClr val="tx1">
                  <a:lumMod val="50000"/>
                  <a:lumOff val="50000"/>
                </a:schemeClr>
              </a:solidFill>
            </a:endParaRPr>
          </a:p>
        </p:txBody>
      </p:sp>
    </p:spTree>
    <p:custDataLst>
      <p:tags r:id="rId1"/>
    </p:custDataLst>
    <p:extLst>
      <p:ext uri="{BB962C8B-B14F-4D97-AF65-F5344CB8AC3E}">
        <p14:creationId xmlns:p14="http://schemas.microsoft.com/office/powerpoint/2010/main" val="1222152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C61B0EA4-2E05-C581-86B2-092F0689BF15}"/>
              </a:ext>
            </a:extLst>
          </p:cNvPr>
          <p:cNvSpPr txBox="1"/>
          <p:nvPr/>
        </p:nvSpPr>
        <p:spPr>
          <a:xfrm>
            <a:off x="416235" y="1030430"/>
            <a:ext cx="8641556" cy="1986121"/>
          </a:xfrm>
          <a:prstGeom prst="rect">
            <a:avLst/>
          </a:prstGeom>
          <a:noFill/>
        </p:spPr>
        <p:txBody>
          <a:bodyPr wrap="square" rtlCol="0">
            <a:noAutofit/>
          </a:bodyPr>
          <a:lstStyle/>
          <a:p>
            <a:pPr defTabSz="685800">
              <a:lnSpc>
                <a:spcPts val="2550"/>
              </a:lnSpc>
            </a:pPr>
            <a:r>
              <a:rPr lang="it-IT" dirty="0">
                <a:latin typeface="Encode Sans"/>
                <a:cs typeface="Arial"/>
              </a:rPr>
              <a:t>Gli </a:t>
            </a:r>
            <a:r>
              <a:rPr lang="it-IT" dirty="0" err="1">
                <a:latin typeface="Encode Sans"/>
                <a:cs typeface="Arial"/>
              </a:rPr>
              <a:t>eLCV</a:t>
            </a:r>
            <a:r>
              <a:rPr lang="it-IT" dirty="0">
                <a:latin typeface="Encode Sans"/>
                <a:cs typeface="Arial"/>
              </a:rPr>
              <a:t> sono in grado di soddisfare le aspettative dei clienti grazie a:</a:t>
            </a:r>
          </a:p>
          <a:p>
            <a:pPr marL="423862" indent="-285750" defTabSz="685800">
              <a:lnSpc>
                <a:spcPts val="2550"/>
              </a:lnSpc>
              <a:buClr>
                <a:srgbClr val="272B35">
                  <a:lumMod val="75000"/>
                  <a:lumOff val="25000"/>
                </a:srgbClr>
              </a:buClr>
              <a:buFont typeface="Wingdings" panose="05000000000000000000" pitchFamily="2" charset="2"/>
              <a:buChar char="q"/>
            </a:pPr>
            <a:r>
              <a:rPr lang="it-IT" dirty="0">
                <a:latin typeface="Encode Sans"/>
                <a:cs typeface="Arial"/>
              </a:rPr>
              <a:t>Gamma</a:t>
            </a:r>
          </a:p>
          <a:p>
            <a:pPr marL="423862" indent="-285750" defTabSz="685800">
              <a:lnSpc>
                <a:spcPts val="2550"/>
              </a:lnSpc>
              <a:buClr>
                <a:srgbClr val="272B35">
                  <a:lumMod val="75000"/>
                  <a:lumOff val="25000"/>
                </a:srgbClr>
              </a:buClr>
              <a:buFont typeface="Wingdings" panose="05000000000000000000" pitchFamily="2" charset="2"/>
              <a:buChar char="q"/>
            </a:pPr>
            <a:r>
              <a:rPr lang="it-IT" dirty="0">
                <a:latin typeface="Encode Sans"/>
                <a:cs typeface="Arial"/>
              </a:rPr>
              <a:t>Potenza e coppia </a:t>
            </a:r>
          </a:p>
          <a:p>
            <a:pPr marL="423862" indent="-285750" defTabSz="685800">
              <a:lnSpc>
                <a:spcPts val="2550"/>
              </a:lnSpc>
              <a:buClr>
                <a:srgbClr val="272B35">
                  <a:lumMod val="75000"/>
                  <a:lumOff val="25000"/>
                </a:srgbClr>
              </a:buClr>
              <a:buFont typeface="Wingdings" panose="05000000000000000000" pitchFamily="2" charset="2"/>
              <a:buChar char="q"/>
            </a:pPr>
            <a:r>
              <a:rPr lang="it-IT" dirty="0">
                <a:latin typeface="Encode Sans"/>
                <a:cs typeface="Arial"/>
              </a:rPr>
              <a:t>Capacità di carico e traino </a:t>
            </a:r>
          </a:p>
          <a:p>
            <a:pPr marL="423862" indent="-285750" defTabSz="685800">
              <a:lnSpc>
                <a:spcPts val="2550"/>
              </a:lnSpc>
              <a:buClr>
                <a:srgbClr val="272B35">
                  <a:lumMod val="75000"/>
                  <a:lumOff val="25000"/>
                </a:srgbClr>
              </a:buClr>
              <a:buFont typeface="Wingdings" panose="05000000000000000000" pitchFamily="2" charset="2"/>
              <a:buChar char="q"/>
            </a:pPr>
            <a:r>
              <a:rPr lang="it-IT" dirty="0">
                <a:latin typeface="Encode Sans"/>
                <a:cs typeface="Arial"/>
              </a:rPr>
              <a:t>Ricarica</a:t>
            </a:r>
          </a:p>
          <a:p>
            <a:pPr marL="423862" indent="-285750" defTabSz="685800">
              <a:lnSpc>
                <a:spcPts val="2550"/>
              </a:lnSpc>
              <a:buClr>
                <a:srgbClr val="272B35">
                  <a:lumMod val="75000"/>
                  <a:lumOff val="25000"/>
                </a:srgbClr>
              </a:buClr>
              <a:buFont typeface="Wingdings" panose="05000000000000000000" pitchFamily="2" charset="2"/>
              <a:buChar char="q"/>
            </a:pPr>
            <a:r>
              <a:rPr lang="it-IT" dirty="0">
                <a:latin typeface="Encode Sans"/>
                <a:cs typeface="Arial"/>
              </a:rPr>
              <a:t>‘’</a:t>
            </a:r>
            <a:r>
              <a:rPr lang="it-IT" dirty="0" err="1">
                <a:latin typeface="Encode Sans"/>
                <a:cs typeface="Arial"/>
              </a:rPr>
              <a:t>Allestibilità</a:t>
            </a:r>
            <a:r>
              <a:rPr lang="it-IT" dirty="0">
                <a:latin typeface="Encode Sans"/>
                <a:cs typeface="Arial"/>
              </a:rPr>
              <a:t>’’</a:t>
            </a:r>
          </a:p>
        </p:txBody>
      </p:sp>
      <p:pic>
        <p:nvPicPr>
          <p:cNvPr id="39" name="Immagine 38" descr="Immagine che contiene veicolo, ruota, Veicolo terrestre, automobile&#10;&#10;Descrizione generata automaticamente">
            <a:extLst>
              <a:ext uri="{FF2B5EF4-FFF2-40B4-BE49-F238E27FC236}">
                <a16:creationId xmlns:a16="http://schemas.microsoft.com/office/drawing/2014/main" id="{B572AE94-D319-9566-BB33-90D0329043E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36951" y="4412564"/>
            <a:ext cx="1153656" cy="595286"/>
          </a:xfrm>
          <a:prstGeom prst="rect">
            <a:avLst/>
          </a:prstGeom>
        </p:spPr>
      </p:pic>
      <p:grpSp>
        <p:nvGrpSpPr>
          <p:cNvPr id="61" name="Gruppo 60">
            <a:extLst>
              <a:ext uri="{FF2B5EF4-FFF2-40B4-BE49-F238E27FC236}">
                <a16:creationId xmlns:a16="http://schemas.microsoft.com/office/drawing/2014/main" id="{2505BE44-2A5E-D845-0E41-4426954ABFC8}"/>
              </a:ext>
            </a:extLst>
          </p:cNvPr>
          <p:cNvGrpSpPr/>
          <p:nvPr/>
        </p:nvGrpSpPr>
        <p:grpSpPr>
          <a:xfrm>
            <a:off x="4430129" y="4357953"/>
            <a:ext cx="1153656" cy="595286"/>
            <a:chOff x="8858513" y="5684926"/>
            <a:chExt cx="1538208" cy="793715"/>
          </a:xfrm>
        </p:grpSpPr>
        <p:pic>
          <p:nvPicPr>
            <p:cNvPr id="17" name="Immagine 16" descr="Immagine che contiene ruota, veicolo, Veicolo terrestre, furgone&#10;&#10;Descrizione generata automaticamente">
              <a:extLst>
                <a:ext uri="{FF2B5EF4-FFF2-40B4-BE49-F238E27FC236}">
                  <a16:creationId xmlns:a16="http://schemas.microsoft.com/office/drawing/2014/main" id="{5F7A9049-99AB-34D1-A5ED-16A66FCDEEF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58513" y="5684926"/>
              <a:ext cx="1538208" cy="793715"/>
            </a:xfrm>
            <a:prstGeom prst="rect">
              <a:avLst/>
            </a:prstGeom>
          </p:spPr>
        </p:pic>
        <p:sp>
          <p:nvSpPr>
            <p:cNvPr id="55" name="Rettangolo 54">
              <a:extLst>
                <a:ext uri="{FF2B5EF4-FFF2-40B4-BE49-F238E27FC236}">
                  <a16:creationId xmlns:a16="http://schemas.microsoft.com/office/drawing/2014/main" id="{7C6AB852-877D-712E-F36C-3F317E8FE491}"/>
                </a:ext>
              </a:extLst>
            </p:cNvPr>
            <p:cNvSpPr/>
            <p:nvPr/>
          </p:nvSpPr>
          <p:spPr>
            <a:xfrm>
              <a:off x="9396204" y="6200776"/>
              <a:ext cx="562184" cy="100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endParaRPr lang="it-IT" sz="1350" dirty="0">
                <a:solidFill>
                  <a:prstClr val="white"/>
                </a:solidFill>
                <a:latin typeface="Encode Sans"/>
                <a:cs typeface="Arial"/>
              </a:endParaRPr>
            </a:p>
          </p:txBody>
        </p:sp>
        <p:cxnSp>
          <p:nvCxnSpPr>
            <p:cNvPr id="57" name="Connettore a gomito 56">
              <a:extLst>
                <a:ext uri="{FF2B5EF4-FFF2-40B4-BE49-F238E27FC236}">
                  <a16:creationId xmlns:a16="http://schemas.microsoft.com/office/drawing/2014/main" id="{C53EDE50-50E2-EADB-E0F8-B3108631E539}"/>
                </a:ext>
              </a:extLst>
            </p:cNvPr>
            <p:cNvCxnSpPr/>
            <p:nvPr/>
          </p:nvCxnSpPr>
          <p:spPr>
            <a:xfrm rot="5400000" flipH="1" flipV="1">
              <a:off x="9485957" y="5899794"/>
              <a:ext cx="350222" cy="251742"/>
            </a:xfrm>
            <a:prstGeom prst="bentConnector3">
              <a:avLst>
                <a:gd name="adj1" fmla="val 101674"/>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CasellaDiTesto 37">
            <a:extLst>
              <a:ext uri="{FF2B5EF4-FFF2-40B4-BE49-F238E27FC236}">
                <a16:creationId xmlns:a16="http://schemas.microsoft.com/office/drawing/2014/main" id="{A342880C-200E-BC4B-0A71-348FE6B40356}"/>
              </a:ext>
            </a:extLst>
          </p:cNvPr>
          <p:cNvSpPr txBox="1"/>
          <p:nvPr/>
        </p:nvSpPr>
        <p:spPr>
          <a:xfrm>
            <a:off x="3879668" y="4017336"/>
            <a:ext cx="1667049" cy="392415"/>
          </a:xfrm>
          <a:prstGeom prst="rect">
            <a:avLst/>
          </a:prstGeom>
          <a:noFill/>
        </p:spPr>
        <p:txBody>
          <a:bodyPr wrap="square" lIns="0" rIns="0" rtlCol="0">
            <a:noAutofit/>
          </a:bodyPr>
          <a:lstStyle/>
          <a:p>
            <a:pPr algn="ctr" defTabSz="685800"/>
            <a:r>
              <a:rPr lang="it-IT" sz="1050" cap="all" dirty="0">
                <a:latin typeface="Encode Sans"/>
                <a:cs typeface="Arial"/>
              </a:rPr>
              <a:t>100% ADATTO ALLE CONVERSIONI</a:t>
            </a:r>
          </a:p>
        </p:txBody>
      </p:sp>
      <p:pic>
        <p:nvPicPr>
          <p:cNvPr id="63" name="se5cb827fd0f4c93a6eecd53ff0a67d8">
            <a:extLst>
              <a:ext uri="{FF2B5EF4-FFF2-40B4-BE49-F238E27FC236}">
                <a16:creationId xmlns:a16="http://schemas.microsoft.com/office/drawing/2014/main" id="{B0F4E40E-0806-584E-C37D-C80077957B00}"/>
              </a:ext>
            </a:extLst>
          </p:cNvPr>
          <p:cNvPicPr/>
          <p:nvPr/>
        </p:nvPicPr>
        <p:blipFill>
          <a:blip r:embed="rId6">
            <a:extLst>
              <a:ext uri="{96DAC541-7B7A-43D3-8B79-37D633B846F1}">
                <asvg:svgBlip xmlns:asvg="http://schemas.microsoft.com/office/drawing/2016/SVG/main" r:embed="rId7"/>
              </a:ext>
            </a:extLst>
          </a:blip>
          <a:stretch>
            <a:fillRect/>
          </a:stretch>
        </p:blipFill>
        <p:spPr>
          <a:xfrm flipH="1">
            <a:off x="3737633" y="4563617"/>
            <a:ext cx="269343" cy="263358"/>
          </a:xfrm>
          <a:prstGeom prst="rect">
            <a:avLst/>
          </a:prstGeom>
        </p:spPr>
      </p:pic>
      <p:grpSp>
        <p:nvGrpSpPr>
          <p:cNvPr id="83" name="Gruppo 82">
            <a:extLst>
              <a:ext uri="{FF2B5EF4-FFF2-40B4-BE49-F238E27FC236}">
                <a16:creationId xmlns:a16="http://schemas.microsoft.com/office/drawing/2014/main" id="{71441604-1DBB-F770-F287-D70A7619AC2C}"/>
              </a:ext>
            </a:extLst>
          </p:cNvPr>
          <p:cNvGrpSpPr/>
          <p:nvPr/>
        </p:nvGrpSpPr>
        <p:grpSpPr>
          <a:xfrm>
            <a:off x="5692433" y="2700838"/>
            <a:ext cx="3389561" cy="934660"/>
            <a:chOff x="6365772" y="2040164"/>
            <a:chExt cx="4519415" cy="1246213"/>
          </a:xfrm>
        </p:grpSpPr>
        <p:grpSp>
          <p:nvGrpSpPr>
            <p:cNvPr id="32" name="Gruppo 31">
              <a:extLst>
                <a:ext uri="{FF2B5EF4-FFF2-40B4-BE49-F238E27FC236}">
                  <a16:creationId xmlns:a16="http://schemas.microsoft.com/office/drawing/2014/main" id="{390A0582-3B96-15D1-4C8C-CC9F2EAEE15B}"/>
                </a:ext>
              </a:extLst>
            </p:cNvPr>
            <p:cNvGrpSpPr/>
            <p:nvPr/>
          </p:nvGrpSpPr>
          <p:grpSpPr>
            <a:xfrm>
              <a:off x="6660560" y="2492662"/>
              <a:ext cx="2006702" cy="793715"/>
              <a:chOff x="6660560" y="2492662"/>
              <a:chExt cx="2006702" cy="793715"/>
            </a:xfrm>
          </p:grpSpPr>
          <p:pic>
            <p:nvPicPr>
              <p:cNvPr id="14" name="Immagine 13" descr="Immagine che contiene veicolo, ruota, Veicolo terrestre, automobile&#10;&#10;Descrizione generata automaticamente">
                <a:extLst>
                  <a:ext uri="{FF2B5EF4-FFF2-40B4-BE49-F238E27FC236}">
                    <a16:creationId xmlns:a16="http://schemas.microsoft.com/office/drawing/2014/main" id="{6A609E65-39B4-D642-EA05-C01DA369554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60560" y="2492662"/>
                <a:ext cx="1538208" cy="793715"/>
              </a:xfrm>
              <a:prstGeom prst="rect">
                <a:avLst/>
              </a:prstGeom>
            </p:spPr>
          </p:pic>
          <p:cxnSp>
            <p:nvCxnSpPr>
              <p:cNvPr id="20" name="Connettore diritto 19">
                <a:extLst>
                  <a:ext uri="{FF2B5EF4-FFF2-40B4-BE49-F238E27FC236}">
                    <a16:creationId xmlns:a16="http://schemas.microsoft.com/office/drawing/2014/main" id="{A3CB4A4A-8DC6-007A-5055-078420040988}"/>
                  </a:ext>
                </a:extLst>
              </p:cNvPr>
              <p:cNvCxnSpPr/>
              <p:nvPr/>
            </p:nvCxnSpPr>
            <p:spPr>
              <a:xfrm>
                <a:off x="8041687" y="3128734"/>
                <a:ext cx="409575"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3" name="s836212b8e5f487181fcd7d04efe1868">
                <a:extLst>
                  <a:ext uri="{FF2B5EF4-FFF2-40B4-BE49-F238E27FC236}">
                    <a16:creationId xmlns:a16="http://schemas.microsoft.com/office/drawing/2014/main" id="{4071F312-851F-4A41-8BE9-784528C6D874}"/>
                  </a:ext>
                </a:extLst>
              </p:cNvPr>
              <p:cNvPicPr/>
              <p:nvPr/>
            </p:nvPicPr>
            <p:blipFill>
              <a:blip r:embed="rId8">
                <a:extLst>
                  <a:ext uri="{96DAC541-7B7A-43D3-8B79-37D633B846F1}">
                    <asvg:svgBlip xmlns:asvg="http://schemas.microsoft.com/office/drawing/2016/SVG/main" r:embed="rId9"/>
                  </a:ext>
                </a:extLst>
              </a:blip>
              <a:stretch>
                <a:fillRect/>
              </a:stretch>
            </p:blipFill>
            <p:spPr>
              <a:xfrm>
                <a:off x="8235262" y="2713910"/>
                <a:ext cx="432000" cy="432000"/>
              </a:xfrm>
              <a:prstGeom prst="rect">
                <a:avLst/>
              </a:prstGeom>
            </p:spPr>
          </p:pic>
        </p:grpSp>
        <p:grpSp>
          <p:nvGrpSpPr>
            <p:cNvPr id="31" name="Gruppo 30">
              <a:extLst>
                <a:ext uri="{FF2B5EF4-FFF2-40B4-BE49-F238E27FC236}">
                  <a16:creationId xmlns:a16="http://schemas.microsoft.com/office/drawing/2014/main" id="{F9CFB9A6-490E-4FBF-01E3-6B269F9E6A4D}"/>
                </a:ext>
              </a:extLst>
            </p:cNvPr>
            <p:cNvGrpSpPr/>
            <p:nvPr/>
          </p:nvGrpSpPr>
          <p:grpSpPr>
            <a:xfrm>
              <a:off x="8834439" y="2492662"/>
              <a:ext cx="2050748" cy="793715"/>
              <a:chOff x="8834439" y="2492662"/>
              <a:chExt cx="2050748" cy="793715"/>
            </a:xfrm>
          </p:grpSpPr>
          <p:pic>
            <p:nvPicPr>
              <p:cNvPr id="24" name="Immagine 23" descr="Immagine che contiene veicolo, ruota, Veicolo terrestre, automobile&#10;&#10;Descrizione generata automaticamente">
                <a:extLst>
                  <a:ext uri="{FF2B5EF4-FFF2-40B4-BE49-F238E27FC236}">
                    <a16:creationId xmlns:a16="http://schemas.microsoft.com/office/drawing/2014/main" id="{8FB3BEB7-6C96-D5E8-D172-0FF7F1FF33F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34439" y="2492662"/>
                <a:ext cx="1538208" cy="793715"/>
              </a:xfrm>
              <a:prstGeom prst="rect">
                <a:avLst/>
              </a:prstGeom>
            </p:spPr>
          </p:pic>
          <p:sp>
            <p:nvSpPr>
              <p:cNvPr id="30" name="Figura a mano libera: forma 29">
                <a:extLst>
                  <a:ext uri="{FF2B5EF4-FFF2-40B4-BE49-F238E27FC236}">
                    <a16:creationId xmlns:a16="http://schemas.microsoft.com/office/drawing/2014/main" id="{D57737F9-A041-450B-CFAE-C42EFDCAB315}"/>
                  </a:ext>
                </a:extLst>
              </p:cNvPr>
              <p:cNvSpPr/>
              <p:nvPr/>
            </p:nvSpPr>
            <p:spPr>
              <a:xfrm>
                <a:off x="10148888" y="2828925"/>
                <a:ext cx="304800" cy="195531"/>
              </a:xfrm>
              <a:custGeom>
                <a:avLst/>
                <a:gdLst>
                  <a:gd name="connsiteX0" fmla="*/ 0 w 304800"/>
                  <a:gd name="connsiteY0" fmla="*/ 171450 h 195531"/>
                  <a:gd name="connsiteX1" fmla="*/ 147637 w 304800"/>
                  <a:gd name="connsiteY1" fmla="*/ 185738 h 195531"/>
                  <a:gd name="connsiteX2" fmla="*/ 214312 w 304800"/>
                  <a:gd name="connsiteY2" fmla="*/ 42863 h 195531"/>
                  <a:gd name="connsiteX3" fmla="*/ 304800 w 304800"/>
                  <a:gd name="connsiteY3" fmla="*/ 0 h 195531"/>
                </a:gdLst>
                <a:ahLst/>
                <a:cxnLst>
                  <a:cxn ang="0">
                    <a:pos x="connsiteX0" y="connsiteY0"/>
                  </a:cxn>
                  <a:cxn ang="0">
                    <a:pos x="connsiteX1" y="connsiteY1"/>
                  </a:cxn>
                  <a:cxn ang="0">
                    <a:pos x="connsiteX2" y="connsiteY2"/>
                  </a:cxn>
                  <a:cxn ang="0">
                    <a:pos x="connsiteX3" y="connsiteY3"/>
                  </a:cxn>
                </a:cxnLst>
                <a:rect l="l" t="t" r="r" b="b"/>
                <a:pathLst>
                  <a:path w="304800" h="195531">
                    <a:moveTo>
                      <a:pt x="0" y="171450"/>
                    </a:moveTo>
                    <a:cubicBezTo>
                      <a:pt x="55959" y="189309"/>
                      <a:pt x="111918" y="207169"/>
                      <a:pt x="147637" y="185738"/>
                    </a:cubicBezTo>
                    <a:cubicBezTo>
                      <a:pt x="183356" y="164307"/>
                      <a:pt x="188118" y="73819"/>
                      <a:pt x="214312" y="42863"/>
                    </a:cubicBezTo>
                    <a:cubicBezTo>
                      <a:pt x="240506" y="11907"/>
                      <a:pt x="215900" y="47625"/>
                      <a:pt x="304800" y="0"/>
                    </a:cubicBezTo>
                  </a:path>
                </a:pathLst>
              </a:cu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endParaRPr lang="it-IT" sz="1350" dirty="0">
                  <a:solidFill>
                    <a:schemeClr val="tx1"/>
                  </a:solidFill>
                  <a:latin typeface="Encode Sans"/>
                  <a:cs typeface="Arial"/>
                </a:endParaRPr>
              </a:p>
            </p:txBody>
          </p:sp>
          <p:pic>
            <p:nvPicPr>
              <p:cNvPr id="29" name="Elemento grafico 28">
                <a:extLst>
                  <a:ext uri="{FF2B5EF4-FFF2-40B4-BE49-F238E27FC236}">
                    <a16:creationId xmlns:a16="http://schemas.microsoft.com/office/drawing/2014/main" id="{577D6D0C-5B09-4D37-4E8F-0CFE2D496065}"/>
                  </a:ext>
                </a:extLst>
              </p:cNvPr>
              <p:cNvPicPr/>
              <p:nvPr/>
            </p:nvPicPr>
            <p:blipFill>
              <a:blip r:embed="rId10">
                <a:extLst>
                  <a:ext uri="{96DAC541-7B7A-43D3-8B79-37D633B846F1}">
                    <asvg:svgBlip xmlns:asvg="http://schemas.microsoft.com/office/drawing/2016/SVG/main" r:embed="rId11"/>
                  </a:ext>
                </a:extLst>
              </a:blip>
              <a:srcRect t="-4449" r="-9100"/>
              <a:stretch>
                <a:fillRect/>
              </a:stretch>
            </p:blipFill>
            <p:spPr>
              <a:xfrm>
                <a:off x="10338668" y="2600747"/>
                <a:ext cx="546519" cy="523221"/>
              </a:xfrm>
              <a:custGeom>
                <a:avLst/>
                <a:gdLst>
                  <a:gd name="connsiteX0" fmla="*/ 0 w 1571041"/>
                  <a:gd name="connsiteY0" fmla="*/ 64066 h 1504066"/>
                  <a:gd name="connsiteX1" fmla="*/ 887300 w 1571041"/>
                  <a:gd name="connsiteY1" fmla="*/ 64066 h 1504066"/>
                  <a:gd name="connsiteX2" fmla="*/ 887300 w 1571041"/>
                  <a:gd name="connsiteY2" fmla="*/ 1220846 h 1504066"/>
                  <a:gd name="connsiteX3" fmla="*/ 1440000 w 1571041"/>
                  <a:gd name="connsiteY3" fmla="*/ 1220846 h 1504066"/>
                  <a:gd name="connsiteX4" fmla="*/ 1440000 w 1571041"/>
                  <a:gd name="connsiteY4" fmla="*/ 1504066 h 1504066"/>
                  <a:gd name="connsiteX5" fmla="*/ 0 w 1571041"/>
                  <a:gd name="connsiteY5" fmla="*/ 1504066 h 1504066"/>
                  <a:gd name="connsiteX6" fmla="*/ 887300 w 1571041"/>
                  <a:gd name="connsiteY6" fmla="*/ 0 h 1504066"/>
                  <a:gd name="connsiteX7" fmla="*/ 1571041 w 1571041"/>
                  <a:gd name="connsiteY7" fmla="*/ 0 h 1504066"/>
                  <a:gd name="connsiteX8" fmla="*/ 1571041 w 1571041"/>
                  <a:gd name="connsiteY8" fmla="*/ 1220846 h 1504066"/>
                  <a:gd name="connsiteX9" fmla="*/ 1440000 w 1571041"/>
                  <a:gd name="connsiteY9" fmla="*/ 1220846 h 1504066"/>
                  <a:gd name="connsiteX10" fmla="*/ 1440000 w 1571041"/>
                  <a:gd name="connsiteY10" fmla="*/ 64066 h 1504066"/>
                  <a:gd name="connsiteX11" fmla="*/ 887300 w 1571041"/>
                  <a:gd name="connsiteY11" fmla="*/ 64066 h 15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1041" h="1504066">
                    <a:moveTo>
                      <a:pt x="0" y="64066"/>
                    </a:moveTo>
                    <a:lnTo>
                      <a:pt x="887300" y="64066"/>
                    </a:lnTo>
                    <a:lnTo>
                      <a:pt x="887300" y="1220846"/>
                    </a:lnTo>
                    <a:lnTo>
                      <a:pt x="1440000" y="1220846"/>
                    </a:lnTo>
                    <a:lnTo>
                      <a:pt x="1440000" y="1504066"/>
                    </a:lnTo>
                    <a:lnTo>
                      <a:pt x="0" y="1504066"/>
                    </a:lnTo>
                    <a:close/>
                    <a:moveTo>
                      <a:pt x="887300" y="0"/>
                    </a:moveTo>
                    <a:lnTo>
                      <a:pt x="1571041" y="0"/>
                    </a:lnTo>
                    <a:lnTo>
                      <a:pt x="1571041" y="1220846"/>
                    </a:lnTo>
                    <a:lnTo>
                      <a:pt x="1440000" y="1220846"/>
                    </a:lnTo>
                    <a:lnTo>
                      <a:pt x="1440000" y="64066"/>
                    </a:lnTo>
                    <a:lnTo>
                      <a:pt x="887300" y="64066"/>
                    </a:lnTo>
                    <a:close/>
                  </a:path>
                </a:pathLst>
              </a:custGeom>
            </p:spPr>
          </p:pic>
        </p:grpSp>
        <p:sp>
          <p:nvSpPr>
            <p:cNvPr id="18" name="CasellaDiTesto 17">
              <a:extLst>
                <a:ext uri="{FF2B5EF4-FFF2-40B4-BE49-F238E27FC236}">
                  <a16:creationId xmlns:a16="http://schemas.microsoft.com/office/drawing/2014/main" id="{7C0E9939-59A3-B70B-D5DA-07193AE88258}"/>
                </a:ext>
              </a:extLst>
            </p:cNvPr>
            <p:cNvSpPr txBox="1"/>
            <p:nvPr/>
          </p:nvSpPr>
          <p:spPr>
            <a:xfrm>
              <a:off x="6647475" y="2117343"/>
              <a:ext cx="4115775" cy="523220"/>
            </a:xfrm>
            <a:prstGeom prst="rect">
              <a:avLst/>
            </a:prstGeom>
            <a:noFill/>
          </p:spPr>
          <p:txBody>
            <a:bodyPr wrap="square" lIns="0" rIns="0" rtlCol="0">
              <a:noAutofit/>
            </a:bodyPr>
            <a:lstStyle/>
            <a:p>
              <a:pPr algn="ctr" defTabSz="685800"/>
              <a:r>
                <a:rPr lang="it-IT" sz="1050" cap="all" dirty="0">
                  <a:latin typeface="Encode Sans"/>
                  <a:cs typeface="Arial"/>
                </a:rPr>
                <a:t>SODDISFARE le aspettative dei clienti </a:t>
              </a:r>
              <a:br>
                <a:rPr lang="it-IT" sz="1050" cap="all" dirty="0">
                  <a:latin typeface="Encode Sans"/>
                  <a:cs typeface="Arial"/>
                </a:rPr>
              </a:br>
              <a:r>
                <a:rPr lang="it-IT" sz="1050" cap="all" dirty="0">
                  <a:latin typeface="Encode Sans"/>
                  <a:cs typeface="Arial"/>
                </a:rPr>
                <a:t>CHE PASSANO all'elettrico</a:t>
              </a:r>
              <a:endParaRPr lang="en-US" sz="1050" cap="all" dirty="0">
                <a:latin typeface="Encode Sans" pitchFamily="2" charset="77"/>
                <a:cs typeface="Arial"/>
              </a:endParaRPr>
            </a:p>
          </p:txBody>
        </p:sp>
        <p:pic>
          <p:nvPicPr>
            <p:cNvPr id="79" name="sbabb19c77c14e29849de84ea51a00f1">
              <a:extLst>
                <a:ext uri="{FF2B5EF4-FFF2-40B4-BE49-F238E27FC236}">
                  <a16:creationId xmlns:a16="http://schemas.microsoft.com/office/drawing/2014/main" id="{2976B929-D4DF-7F58-EA14-1859E0790F65}"/>
                </a:ext>
              </a:extLst>
            </p:cNvPr>
            <p:cNvPicPr/>
            <p:nvPr/>
          </p:nvPicPr>
          <p:blipFill>
            <a:blip r:embed="rId12">
              <a:extLst>
                <a:ext uri="{96DAC541-7B7A-43D3-8B79-37D633B846F1}">
                  <asvg:svgBlip xmlns:asvg="http://schemas.microsoft.com/office/drawing/2016/SVG/main" r:embed="rId13"/>
                </a:ext>
              </a:extLst>
            </a:blip>
            <a:stretch>
              <a:fillRect/>
            </a:stretch>
          </p:blipFill>
          <p:spPr>
            <a:xfrm>
              <a:off x="6365772" y="2040164"/>
              <a:ext cx="505626" cy="505626"/>
            </a:xfrm>
            <a:prstGeom prst="rect">
              <a:avLst/>
            </a:prstGeom>
          </p:spPr>
        </p:pic>
      </p:grpSp>
      <p:pic>
        <p:nvPicPr>
          <p:cNvPr id="8" name="Immagine 7" descr="Immagine che contiene veicolo, ruota, Veicolo terrestre, trasporto&#10;&#10;Descrizione generata automaticamente">
            <a:extLst>
              <a:ext uri="{FF2B5EF4-FFF2-40B4-BE49-F238E27FC236}">
                <a16:creationId xmlns:a16="http://schemas.microsoft.com/office/drawing/2014/main" id="{5EA8F7DA-5D87-EBA3-E039-F5C48E5288FD}"/>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146203" y="4412564"/>
            <a:ext cx="1153656" cy="595286"/>
          </a:xfrm>
          <a:prstGeom prst="rect">
            <a:avLst/>
          </a:prstGeom>
        </p:spPr>
      </p:pic>
      <p:pic>
        <p:nvPicPr>
          <p:cNvPr id="10" name="Immagine 9">
            <a:extLst>
              <a:ext uri="{FF2B5EF4-FFF2-40B4-BE49-F238E27FC236}">
                <a16:creationId xmlns:a16="http://schemas.microsoft.com/office/drawing/2014/main" id="{5E41FF4A-8DC0-0B38-1336-69BD980B4E8F}"/>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167943" y="4412564"/>
            <a:ext cx="1153656" cy="595286"/>
          </a:xfrm>
          <a:prstGeom prst="rect">
            <a:avLst/>
          </a:prstGeom>
        </p:spPr>
      </p:pic>
      <p:pic>
        <p:nvPicPr>
          <p:cNvPr id="25" name="Immagine 24" descr="Immagine che contiene veicolo, ruota, Veicolo terrestre, automobile&#10;&#10;Descrizione generata automaticamente">
            <a:extLst>
              <a:ext uri="{FF2B5EF4-FFF2-40B4-BE49-F238E27FC236}">
                <a16:creationId xmlns:a16="http://schemas.microsoft.com/office/drawing/2014/main" id="{49DE578C-9B5C-F872-8A5E-8A095965011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4463" y="4412564"/>
            <a:ext cx="1153656" cy="595286"/>
          </a:xfrm>
          <a:prstGeom prst="rect">
            <a:avLst/>
          </a:prstGeom>
        </p:spPr>
      </p:pic>
      <p:sp>
        <p:nvSpPr>
          <p:cNvPr id="33" name="CasellaDiTesto 32">
            <a:extLst>
              <a:ext uri="{FF2B5EF4-FFF2-40B4-BE49-F238E27FC236}">
                <a16:creationId xmlns:a16="http://schemas.microsoft.com/office/drawing/2014/main" id="{81363642-440D-8D1F-999A-E90B53ADB601}"/>
              </a:ext>
            </a:extLst>
          </p:cNvPr>
          <p:cNvSpPr txBox="1"/>
          <p:nvPr/>
        </p:nvSpPr>
        <p:spPr>
          <a:xfrm>
            <a:off x="570681" y="4017336"/>
            <a:ext cx="2305985" cy="392415"/>
          </a:xfrm>
          <a:prstGeom prst="rect">
            <a:avLst/>
          </a:prstGeom>
          <a:noFill/>
        </p:spPr>
        <p:txBody>
          <a:bodyPr wrap="square" lIns="0" rIns="0" rtlCol="0">
            <a:noAutofit/>
          </a:bodyPr>
          <a:lstStyle/>
          <a:p>
            <a:pPr algn="ctr" defTabSz="685800"/>
            <a:r>
              <a:rPr lang="it-IT" sz="1050" cap="all" dirty="0">
                <a:latin typeface="Encode Sans"/>
                <a:cs typeface="Arial"/>
              </a:rPr>
              <a:t>profondità di gamma in linea con GAMMA ICE</a:t>
            </a:r>
          </a:p>
        </p:txBody>
      </p:sp>
      <p:sp>
        <p:nvSpPr>
          <p:cNvPr id="34" name="CasellaDiTesto 33">
            <a:extLst>
              <a:ext uri="{FF2B5EF4-FFF2-40B4-BE49-F238E27FC236}">
                <a16:creationId xmlns:a16="http://schemas.microsoft.com/office/drawing/2014/main" id="{7937FE6D-CA7F-F079-769D-5E5EF84378C2}"/>
              </a:ext>
            </a:extLst>
          </p:cNvPr>
          <p:cNvSpPr txBox="1"/>
          <p:nvPr/>
        </p:nvSpPr>
        <p:spPr>
          <a:xfrm>
            <a:off x="5830492" y="4017336"/>
            <a:ext cx="3194356" cy="392415"/>
          </a:xfrm>
          <a:prstGeom prst="rect">
            <a:avLst/>
          </a:prstGeom>
          <a:noFill/>
        </p:spPr>
        <p:txBody>
          <a:bodyPr wrap="square" lIns="0" rIns="0" rtlCol="0">
            <a:noAutofit/>
          </a:bodyPr>
          <a:lstStyle/>
          <a:p>
            <a:pPr algn="ctr" defTabSz="685800"/>
            <a:r>
              <a:rPr lang="it-IT" sz="1050" cap="all" dirty="0">
                <a:latin typeface="Encode Sans"/>
                <a:cs typeface="Arial"/>
              </a:rPr>
              <a:t>ELEVATE, </a:t>
            </a:r>
            <a:br>
              <a:rPr lang="it-IT" sz="1050" cap="all" dirty="0">
                <a:latin typeface="Encode Sans"/>
                <a:cs typeface="Arial"/>
              </a:rPr>
            </a:br>
            <a:r>
              <a:rPr lang="it-IT" sz="1050" cap="all" dirty="0">
                <a:latin typeface="Encode Sans"/>
                <a:cs typeface="Arial"/>
              </a:rPr>
              <a:t>CAPACITÀ E prestazioni</a:t>
            </a:r>
          </a:p>
        </p:txBody>
      </p:sp>
      <p:grpSp>
        <p:nvGrpSpPr>
          <p:cNvPr id="45" name="Gruppo 44">
            <a:extLst>
              <a:ext uri="{FF2B5EF4-FFF2-40B4-BE49-F238E27FC236}">
                <a16:creationId xmlns:a16="http://schemas.microsoft.com/office/drawing/2014/main" id="{999F40C2-49C9-F772-88C9-190E7F00F84E}"/>
              </a:ext>
            </a:extLst>
          </p:cNvPr>
          <p:cNvGrpSpPr/>
          <p:nvPr/>
        </p:nvGrpSpPr>
        <p:grpSpPr>
          <a:xfrm>
            <a:off x="5740369" y="4412564"/>
            <a:ext cx="1245368" cy="595286"/>
            <a:chOff x="6297566" y="4684144"/>
            <a:chExt cx="1660490" cy="793715"/>
          </a:xfrm>
        </p:grpSpPr>
        <p:pic>
          <p:nvPicPr>
            <p:cNvPr id="35" name="Immagine 34" descr="Immagine che contiene veicolo, ruota, Veicolo terrestre, automobile&#10;&#10;Descrizione generata automaticamente">
              <a:extLst>
                <a:ext uri="{FF2B5EF4-FFF2-40B4-BE49-F238E27FC236}">
                  <a16:creationId xmlns:a16="http://schemas.microsoft.com/office/drawing/2014/main" id="{EDFF8246-726A-21D4-B7C3-7B7C5A035D4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19848" y="4684144"/>
              <a:ext cx="1538208" cy="793715"/>
            </a:xfrm>
            <a:prstGeom prst="rect">
              <a:avLst/>
            </a:prstGeom>
          </p:spPr>
        </p:pic>
        <p:cxnSp>
          <p:nvCxnSpPr>
            <p:cNvPr id="41" name="Connettore diritto 40">
              <a:extLst>
                <a:ext uri="{FF2B5EF4-FFF2-40B4-BE49-F238E27FC236}">
                  <a16:creationId xmlns:a16="http://schemas.microsoft.com/office/drawing/2014/main" id="{72A56C82-24FE-D7B0-9F8F-82895F46B96C}"/>
                </a:ext>
              </a:extLst>
            </p:cNvPr>
            <p:cNvCxnSpPr/>
            <p:nvPr/>
          </p:nvCxnSpPr>
          <p:spPr>
            <a:xfrm>
              <a:off x="6419848" y="4926227"/>
              <a:ext cx="16218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Connettore diritto 41">
              <a:extLst>
                <a:ext uri="{FF2B5EF4-FFF2-40B4-BE49-F238E27FC236}">
                  <a16:creationId xmlns:a16="http://schemas.microsoft.com/office/drawing/2014/main" id="{D6B8909E-DA76-D700-1BBF-866504DEEF70}"/>
                </a:ext>
              </a:extLst>
            </p:cNvPr>
            <p:cNvCxnSpPr/>
            <p:nvPr/>
          </p:nvCxnSpPr>
          <p:spPr>
            <a:xfrm>
              <a:off x="6297566" y="5008605"/>
              <a:ext cx="24327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Connettore diritto 43">
              <a:extLst>
                <a:ext uri="{FF2B5EF4-FFF2-40B4-BE49-F238E27FC236}">
                  <a16:creationId xmlns:a16="http://schemas.microsoft.com/office/drawing/2014/main" id="{E9D099A4-C9B3-8417-4E29-D9F86D91C205}"/>
                </a:ext>
              </a:extLst>
            </p:cNvPr>
            <p:cNvCxnSpPr/>
            <p:nvPr/>
          </p:nvCxnSpPr>
          <p:spPr>
            <a:xfrm>
              <a:off x="6380580" y="5115697"/>
              <a:ext cx="162184"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54" name="Gruppo 53">
            <a:extLst>
              <a:ext uri="{FF2B5EF4-FFF2-40B4-BE49-F238E27FC236}">
                <a16:creationId xmlns:a16="http://schemas.microsoft.com/office/drawing/2014/main" id="{002DB621-F65E-7745-9D49-502110FAD85C}"/>
              </a:ext>
            </a:extLst>
          </p:cNvPr>
          <p:cNvGrpSpPr/>
          <p:nvPr/>
        </p:nvGrpSpPr>
        <p:grpSpPr>
          <a:xfrm>
            <a:off x="7904135" y="4412564"/>
            <a:ext cx="1153656" cy="595286"/>
            <a:chOff x="9366941" y="4684144"/>
            <a:chExt cx="1538208" cy="793715"/>
          </a:xfrm>
        </p:grpSpPr>
        <p:pic>
          <p:nvPicPr>
            <p:cNvPr id="37" name="Immagine 36" descr="Immagine che contiene veicolo, ruota, Veicolo terrestre, automobile&#10;&#10;Descrizione generata automaticamente">
              <a:extLst>
                <a:ext uri="{FF2B5EF4-FFF2-40B4-BE49-F238E27FC236}">
                  <a16:creationId xmlns:a16="http://schemas.microsoft.com/office/drawing/2014/main" id="{41C4A033-B8D1-4363-CD90-451F80CE16F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366941" y="4684144"/>
              <a:ext cx="1538208" cy="793715"/>
            </a:xfrm>
            <a:prstGeom prst="rect">
              <a:avLst/>
            </a:prstGeom>
          </p:spPr>
        </p:pic>
        <p:grpSp>
          <p:nvGrpSpPr>
            <p:cNvPr id="53" name="Gruppo 52">
              <a:extLst>
                <a:ext uri="{FF2B5EF4-FFF2-40B4-BE49-F238E27FC236}">
                  <a16:creationId xmlns:a16="http://schemas.microsoft.com/office/drawing/2014/main" id="{B570B7B9-73D9-B33E-9343-E3A912859457}"/>
                </a:ext>
              </a:extLst>
            </p:cNvPr>
            <p:cNvGrpSpPr/>
            <p:nvPr/>
          </p:nvGrpSpPr>
          <p:grpSpPr>
            <a:xfrm>
              <a:off x="9592595" y="4861091"/>
              <a:ext cx="640430" cy="328041"/>
              <a:chOff x="9592595" y="4861091"/>
              <a:chExt cx="640430" cy="328041"/>
            </a:xfrm>
          </p:grpSpPr>
          <p:sp>
            <p:nvSpPr>
              <p:cNvPr id="50" name="Rettangolo 49">
                <a:extLst>
                  <a:ext uri="{FF2B5EF4-FFF2-40B4-BE49-F238E27FC236}">
                    <a16:creationId xmlns:a16="http://schemas.microsoft.com/office/drawing/2014/main" id="{D4846601-5AAA-ECBD-D2FE-FE451F0C0990}"/>
                  </a:ext>
                </a:extLst>
              </p:cNvPr>
              <p:cNvSpPr/>
              <p:nvPr/>
            </p:nvSpPr>
            <p:spPr>
              <a:xfrm>
                <a:off x="9592595" y="4861091"/>
                <a:ext cx="640430" cy="328041"/>
              </a:xfrm>
              <a:prstGeom prst="rect">
                <a:avLst/>
              </a:prstGeom>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endParaRPr lang="it-IT" sz="1350" dirty="0">
                  <a:solidFill>
                    <a:prstClr val="white"/>
                  </a:solidFill>
                  <a:latin typeface="Encode Sans"/>
                  <a:cs typeface="Arial"/>
                </a:endParaRPr>
              </a:p>
            </p:txBody>
          </p:sp>
          <p:cxnSp>
            <p:nvCxnSpPr>
              <p:cNvPr id="52" name="Connettore 2 51">
                <a:extLst>
                  <a:ext uri="{FF2B5EF4-FFF2-40B4-BE49-F238E27FC236}">
                    <a16:creationId xmlns:a16="http://schemas.microsoft.com/office/drawing/2014/main" id="{A7FE1A76-D614-C00C-7CBB-2DC40E46C70A}"/>
                  </a:ext>
                </a:extLst>
              </p:cNvPr>
              <p:cNvCxnSpPr/>
              <p:nvPr/>
            </p:nvCxnSpPr>
            <p:spPr>
              <a:xfrm flipV="1">
                <a:off x="9592595" y="4861091"/>
                <a:ext cx="640430" cy="323645"/>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nvGrpSpPr>
          <p:cNvPr id="65" name="Gruppo 64">
            <a:extLst>
              <a:ext uri="{FF2B5EF4-FFF2-40B4-BE49-F238E27FC236}">
                <a16:creationId xmlns:a16="http://schemas.microsoft.com/office/drawing/2014/main" id="{40E82E9D-D5B6-D30B-69DA-D43B62195851}"/>
              </a:ext>
            </a:extLst>
          </p:cNvPr>
          <p:cNvGrpSpPr/>
          <p:nvPr/>
        </p:nvGrpSpPr>
        <p:grpSpPr>
          <a:xfrm>
            <a:off x="6882395" y="4412564"/>
            <a:ext cx="1153656" cy="595286"/>
            <a:chOff x="7893394" y="4684144"/>
            <a:chExt cx="1538208" cy="793715"/>
          </a:xfrm>
        </p:grpSpPr>
        <p:pic>
          <p:nvPicPr>
            <p:cNvPr id="36" name="Immagine 35" descr="Immagine che contiene veicolo, ruota, Veicolo terrestre, automobile&#10;&#10;Descrizione generata automaticamente">
              <a:extLst>
                <a:ext uri="{FF2B5EF4-FFF2-40B4-BE49-F238E27FC236}">
                  <a16:creationId xmlns:a16="http://schemas.microsoft.com/office/drawing/2014/main" id="{917A33C7-1758-9A61-C0F9-09ECF32FB2A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93394" y="4684144"/>
              <a:ext cx="1538208" cy="793715"/>
            </a:xfrm>
            <a:prstGeom prst="rect">
              <a:avLst/>
            </a:prstGeom>
          </p:spPr>
        </p:pic>
        <p:pic>
          <p:nvPicPr>
            <p:cNvPr id="64" name="se3491e5a68342029aa12aeb0bc65407">
              <a:extLst>
                <a:ext uri="{FF2B5EF4-FFF2-40B4-BE49-F238E27FC236}">
                  <a16:creationId xmlns:a16="http://schemas.microsoft.com/office/drawing/2014/main" id="{91583CAD-0B22-000E-0449-DC929459E4D9}"/>
                </a:ext>
              </a:extLst>
            </p:cNvPr>
            <p:cNvPicPr/>
            <p:nvPr/>
          </p:nvPicPr>
          <p:blipFill>
            <a:blip r:embed="rId16">
              <a:extLst>
                <a:ext uri="{96DAC541-7B7A-43D3-8B79-37D633B846F1}">
                  <asvg:svgBlip xmlns:asvg="http://schemas.microsoft.com/office/drawing/2016/SVG/main" r:embed="rId17"/>
                </a:ext>
              </a:extLst>
            </a:blip>
            <a:stretch>
              <a:fillRect/>
            </a:stretch>
          </p:blipFill>
          <p:spPr>
            <a:xfrm>
              <a:off x="8377201" y="4842041"/>
              <a:ext cx="378569" cy="400856"/>
            </a:xfrm>
            <a:prstGeom prst="rect">
              <a:avLst/>
            </a:prstGeom>
          </p:spPr>
        </p:pic>
      </p:grpSp>
      <p:cxnSp>
        <p:nvCxnSpPr>
          <p:cNvPr id="87" name="Connettore diritto 86">
            <a:extLst>
              <a:ext uri="{FF2B5EF4-FFF2-40B4-BE49-F238E27FC236}">
                <a16:creationId xmlns:a16="http://schemas.microsoft.com/office/drawing/2014/main" id="{84FAF51C-F505-A1C5-6878-785CB1418A0C}"/>
              </a:ext>
            </a:extLst>
          </p:cNvPr>
          <p:cNvCxnSpPr/>
          <p:nvPr/>
        </p:nvCxnSpPr>
        <p:spPr>
          <a:xfrm flipH="1">
            <a:off x="3313125" y="3922108"/>
            <a:ext cx="0" cy="119996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ttore diritto 87">
            <a:extLst>
              <a:ext uri="{FF2B5EF4-FFF2-40B4-BE49-F238E27FC236}">
                <a16:creationId xmlns:a16="http://schemas.microsoft.com/office/drawing/2014/main" id="{11C1583D-852C-2402-8DCC-5EA696CD1630}"/>
              </a:ext>
            </a:extLst>
          </p:cNvPr>
          <p:cNvCxnSpPr/>
          <p:nvPr/>
        </p:nvCxnSpPr>
        <p:spPr>
          <a:xfrm flipH="1">
            <a:off x="5641986" y="3922108"/>
            <a:ext cx="0" cy="119996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itolo 2">
            <a:extLst>
              <a:ext uri="{FF2B5EF4-FFF2-40B4-BE49-F238E27FC236}">
                <a16:creationId xmlns:a16="http://schemas.microsoft.com/office/drawing/2014/main" id="{E09E8E5C-9D23-C81F-C796-CA4D950E1830}"/>
              </a:ext>
            </a:extLst>
          </p:cNvPr>
          <p:cNvSpPr>
            <a:spLocks noGrp="1"/>
          </p:cNvSpPr>
          <p:nvPr>
            <p:ph type="title"/>
          </p:nvPr>
        </p:nvSpPr>
        <p:spPr/>
        <p:txBody>
          <a:bodyPr/>
          <a:lstStyle/>
          <a:p>
            <a:r>
              <a:rPr lang="it-IT" dirty="0"/>
              <a:t>ASPETTATIVE CLIENTI </a:t>
            </a:r>
            <a:r>
              <a:rPr lang="it-IT" dirty="0" err="1"/>
              <a:t>eLCV</a:t>
            </a:r>
            <a:endParaRPr lang="it-IT" dirty="0"/>
          </a:p>
        </p:txBody>
      </p:sp>
    </p:spTree>
    <p:custDataLst>
      <p:tags r:id="rId1"/>
    </p:custDataLst>
    <p:extLst>
      <p:ext uri="{BB962C8B-B14F-4D97-AF65-F5344CB8AC3E}">
        <p14:creationId xmlns:p14="http://schemas.microsoft.com/office/powerpoint/2010/main" val="2738395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F487-878F-A8D6-C59F-EEBE3CDC630D}"/>
            </a:ext>
          </a:extLst>
        </p:cNvPr>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5C1073B9-FBE9-279B-9B8B-C762A8987193}"/>
              </a:ext>
            </a:extLst>
          </p:cNvPr>
          <p:cNvCxnSpPr/>
          <p:nvPr/>
        </p:nvCxnSpPr>
        <p:spPr>
          <a:xfrm>
            <a:off x="337631" y="2767876"/>
            <a:ext cx="846159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8EC91204-6646-DBC7-D279-792B2D8C4CB9}"/>
              </a:ext>
            </a:extLst>
          </p:cNvPr>
          <p:cNvCxnSpPr/>
          <p:nvPr/>
        </p:nvCxnSpPr>
        <p:spPr>
          <a:xfrm>
            <a:off x="337631" y="3179499"/>
            <a:ext cx="846159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8BBD126C-A2F9-8785-D2BA-3DD5FC02A487}"/>
              </a:ext>
            </a:extLst>
          </p:cNvPr>
          <p:cNvCxnSpPr/>
          <p:nvPr/>
        </p:nvCxnSpPr>
        <p:spPr>
          <a:xfrm>
            <a:off x="337631" y="3585450"/>
            <a:ext cx="846159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129AACA8-50F1-B950-47F0-2B7A86DE2BD3}"/>
              </a:ext>
            </a:extLst>
          </p:cNvPr>
          <p:cNvCxnSpPr/>
          <p:nvPr/>
        </p:nvCxnSpPr>
        <p:spPr>
          <a:xfrm>
            <a:off x="337631" y="4349173"/>
            <a:ext cx="846159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B152BEE7-5FDB-4BF3-78B6-BB4B6F5A369A}"/>
              </a:ext>
            </a:extLst>
          </p:cNvPr>
          <p:cNvCxnSpPr/>
          <p:nvPr/>
        </p:nvCxnSpPr>
        <p:spPr>
          <a:xfrm flipH="1">
            <a:off x="3105261" y="1960396"/>
            <a:ext cx="0" cy="266143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1E790A1A-07F3-B4E6-0005-70D31ECB2181}"/>
              </a:ext>
            </a:extLst>
          </p:cNvPr>
          <p:cNvCxnSpPr/>
          <p:nvPr/>
        </p:nvCxnSpPr>
        <p:spPr>
          <a:xfrm flipH="1">
            <a:off x="4766868" y="1960396"/>
            <a:ext cx="0" cy="80748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0B5C37FA-84CC-D5AB-DAF9-F20C1E2190C5}"/>
              </a:ext>
            </a:extLst>
          </p:cNvPr>
          <p:cNvCxnSpPr/>
          <p:nvPr/>
        </p:nvCxnSpPr>
        <p:spPr>
          <a:xfrm flipH="1">
            <a:off x="6797752" y="1960396"/>
            <a:ext cx="0" cy="80748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37E33FDC-9345-9D79-7245-3D8543097624}"/>
              </a:ext>
            </a:extLst>
          </p:cNvPr>
          <p:cNvCxnSpPr/>
          <p:nvPr/>
        </p:nvCxnSpPr>
        <p:spPr>
          <a:xfrm flipH="1">
            <a:off x="6797752" y="3596511"/>
            <a:ext cx="0" cy="7246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 name="Rettangolo 50">
            <a:extLst>
              <a:ext uri="{FF2B5EF4-FFF2-40B4-BE49-F238E27FC236}">
                <a16:creationId xmlns:a16="http://schemas.microsoft.com/office/drawing/2014/main" id="{88ECF59B-708D-4DF8-BBCF-163565E97D83}"/>
              </a:ext>
            </a:extLst>
          </p:cNvPr>
          <p:cNvSpPr/>
          <p:nvPr/>
        </p:nvSpPr>
        <p:spPr>
          <a:xfrm>
            <a:off x="928688" y="2788815"/>
            <a:ext cx="2019366"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defTabSz="685800"/>
            <a:r>
              <a:rPr lang="it-IT" sz="1350" b="1" dirty="0">
                <a:solidFill>
                  <a:srgbClr val="243782"/>
                </a:solidFill>
                <a:latin typeface="Encode Sans"/>
                <a:cs typeface="Arial"/>
              </a:rPr>
              <a:t>MODALITÀ DI GUIDA</a:t>
            </a:r>
          </a:p>
        </p:txBody>
      </p:sp>
      <p:sp>
        <p:nvSpPr>
          <p:cNvPr id="69" name="Rettangolo 68">
            <a:extLst>
              <a:ext uri="{FF2B5EF4-FFF2-40B4-BE49-F238E27FC236}">
                <a16:creationId xmlns:a16="http://schemas.microsoft.com/office/drawing/2014/main" id="{7B668520-8A54-F8F2-4F70-6D3F50218673}"/>
              </a:ext>
            </a:extLst>
          </p:cNvPr>
          <p:cNvSpPr/>
          <p:nvPr/>
        </p:nvSpPr>
        <p:spPr>
          <a:xfrm>
            <a:off x="970842" y="3596586"/>
            <a:ext cx="1977212" cy="7341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defTabSz="685800"/>
            <a:r>
              <a:rPr lang="it-IT" sz="1350" b="1" dirty="0">
                <a:solidFill>
                  <a:srgbClr val="243782"/>
                </a:solidFill>
                <a:latin typeface="Encode Sans"/>
                <a:cs typeface="Arial"/>
              </a:rPr>
              <a:t>E-COASTING </a:t>
            </a:r>
            <a:r>
              <a:rPr lang="it-IT" sz="1200" dirty="0">
                <a:solidFill>
                  <a:srgbClr val="243782"/>
                </a:solidFill>
                <a:latin typeface="Encode Sans"/>
                <a:cs typeface="Arial"/>
              </a:rPr>
              <a:t>**</a:t>
            </a:r>
          </a:p>
          <a:p>
            <a:pPr defTabSz="685800"/>
            <a:r>
              <a:rPr lang="it-IT" sz="1200" dirty="0">
                <a:solidFill>
                  <a:srgbClr val="243782"/>
                </a:solidFill>
                <a:latin typeface="Encode Sans"/>
                <a:cs typeface="Arial"/>
              </a:rPr>
              <a:t> (palette al volante)</a:t>
            </a:r>
          </a:p>
        </p:txBody>
      </p:sp>
      <p:sp>
        <p:nvSpPr>
          <p:cNvPr id="48" name="Rettangolo 47">
            <a:extLst>
              <a:ext uri="{FF2B5EF4-FFF2-40B4-BE49-F238E27FC236}">
                <a16:creationId xmlns:a16="http://schemas.microsoft.com/office/drawing/2014/main" id="{CA2E411E-6DE3-FE74-2B09-92831CE48FBB}"/>
              </a:ext>
            </a:extLst>
          </p:cNvPr>
          <p:cNvSpPr/>
          <p:nvPr/>
        </p:nvSpPr>
        <p:spPr>
          <a:xfrm>
            <a:off x="3384192" y="2800245"/>
            <a:ext cx="4766825"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ECO / NORMALE / POWER</a:t>
            </a:r>
          </a:p>
        </p:txBody>
      </p:sp>
      <p:sp>
        <p:nvSpPr>
          <p:cNvPr id="28" name="Rettangolo 27">
            <a:extLst>
              <a:ext uri="{FF2B5EF4-FFF2-40B4-BE49-F238E27FC236}">
                <a16:creationId xmlns:a16="http://schemas.microsoft.com/office/drawing/2014/main" id="{184C8D94-BAA2-44A5-5629-4FFDD3B47EF2}"/>
              </a:ext>
            </a:extLst>
          </p:cNvPr>
          <p:cNvSpPr/>
          <p:nvPr/>
        </p:nvSpPr>
        <p:spPr>
          <a:xfrm>
            <a:off x="2949957" y="1960397"/>
            <a:ext cx="1573527"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50</a:t>
            </a:r>
            <a:endParaRPr lang="en-US" sz="1200" dirty="0">
              <a:solidFill>
                <a:srgbClr val="243782"/>
              </a:solidFill>
              <a:latin typeface="Encode Sans"/>
              <a:cs typeface="Arial"/>
            </a:endParaRPr>
          </a:p>
        </p:txBody>
      </p:sp>
      <p:sp>
        <p:nvSpPr>
          <p:cNvPr id="30" name="Rettangolo 29">
            <a:extLst>
              <a:ext uri="{FF2B5EF4-FFF2-40B4-BE49-F238E27FC236}">
                <a16:creationId xmlns:a16="http://schemas.microsoft.com/office/drawing/2014/main" id="{3A1A3AC9-E558-9051-56CE-FF3B1C8E0299}"/>
              </a:ext>
            </a:extLst>
          </p:cNvPr>
          <p:cNvSpPr/>
          <p:nvPr/>
        </p:nvSpPr>
        <p:spPr>
          <a:xfrm>
            <a:off x="4980842" y="1960397"/>
            <a:ext cx="1573527"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49</a:t>
            </a:r>
          </a:p>
          <a:p>
            <a:pPr algn="ctr" defTabSz="685800"/>
            <a:r>
              <a:rPr lang="it-IT" sz="1200" dirty="0">
                <a:solidFill>
                  <a:srgbClr val="243782"/>
                </a:solidFill>
                <a:latin typeface="Encode Sans"/>
                <a:cs typeface="Arial"/>
              </a:rPr>
              <a:t>75</a:t>
            </a:r>
          </a:p>
        </p:txBody>
      </p:sp>
      <p:sp>
        <p:nvSpPr>
          <p:cNvPr id="31" name="Rettangolo 30">
            <a:extLst>
              <a:ext uri="{FF2B5EF4-FFF2-40B4-BE49-F238E27FC236}">
                <a16:creationId xmlns:a16="http://schemas.microsoft.com/office/drawing/2014/main" id="{AE7EF640-D6AE-E00F-9EA8-28CF6A012538}"/>
              </a:ext>
            </a:extLst>
          </p:cNvPr>
          <p:cNvSpPr/>
          <p:nvPr/>
        </p:nvSpPr>
        <p:spPr>
          <a:xfrm>
            <a:off x="7011725" y="1960397"/>
            <a:ext cx="1573527"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110</a:t>
            </a:r>
          </a:p>
        </p:txBody>
      </p:sp>
      <p:sp>
        <p:nvSpPr>
          <p:cNvPr id="42" name="Rettangolo 41">
            <a:extLst>
              <a:ext uri="{FF2B5EF4-FFF2-40B4-BE49-F238E27FC236}">
                <a16:creationId xmlns:a16="http://schemas.microsoft.com/office/drawing/2014/main" id="{8854ACF5-0DC1-0C64-A323-980A49B2D1D8}"/>
              </a:ext>
            </a:extLst>
          </p:cNvPr>
          <p:cNvSpPr/>
          <p:nvPr/>
        </p:nvSpPr>
        <p:spPr>
          <a:xfrm>
            <a:off x="2949957" y="2345525"/>
            <a:ext cx="1573527"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343</a:t>
            </a:r>
          </a:p>
        </p:txBody>
      </p:sp>
      <p:sp>
        <p:nvSpPr>
          <p:cNvPr id="43" name="Rettangolo 42">
            <a:extLst>
              <a:ext uri="{FF2B5EF4-FFF2-40B4-BE49-F238E27FC236}">
                <a16:creationId xmlns:a16="http://schemas.microsoft.com/office/drawing/2014/main" id="{AB5027EC-01F4-E6FF-42B9-518D3EC4E6E0}"/>
              </a:ext>
            </a:extLst>
          </p:cNvPr>
          <p:cNvSpPr/>
          <p:nvPr/>
        </p:nvSpPr>
        <p:spPr>
          <a:xfrm>
            <a:off x="4980842" y="2345525"/>
            <a:ext cx="1573527"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224 (49 kWh)</a:t>
            </a:r>
          </a:p>
          <a:p>
            <a:pPr algn="ctr" defTabSz="685800"/>
            <a:r>
              <a:rPr lang="it-IT" sz="1200" dirty="0">
                <a:solidFill>
                  <a:srgbClr val="243782"/>
                </a:solidFill>
                <a:latin typeface="Encode Sans"/>
                <a:cs typeface="Arial"/>
              </a:rPr>
              <a:t>352 (75 kWh)</a:t>
            </a:r>
          </a:p>
        </p:txBody>
      </p:sp>
      <p:sp>
        <p:nvSpPr>
          <p:cNvPr id="44" name="Rettangolo 43">
            <a:extLst>
              <a:ext uri="{FF2B5EF4-FFF2-40B4-BE49-F238E27FC236}">
                <a16:creationId xmlns:a16="http://schemas.microsoft.com/office/drawing/2014/main" id="{442C887D-E9C1-C188-88B5-565691D895D3}"/>
              </a:ext>
            </a:extLst>
          </p:cNvPr>
          <p:cNvSpPr/>
          <p:nvPr/>
        </p:nvSpPr>
        <p:spPr>
          <a:xfrm>
            <a:off x="7011725" y="2345525"/>
            <a:ext cx="1573527"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420 *</a:t>
            </a:r>
          </a:p>
        </p:txBody>
      </p:sp>
      <p:sp>
        <p:nvSpPr>
          <p:cNvPr id="66" name="Rettangolo 65">
            <a:extLst>
              <a:ext uri="{FF2B5EF4-FFF2-40B4-BE49-F238E27FC236}">
                <a16:creationId xmlns:a16="http://schemas.microsoft.com/office/drawing/2014/main" id="{471B3D20-9611-5265-1B5F-A5702CE644C7}"/>
              </a:ext>
            </a:extLst>
          </p:cNvPr>
          <p:cNvSpPr/>
          <p:nvPr/>
        </p:nvSpPr>
        <p:spPr>
          <a:xfrm>
            <a:off x="3852553" y="3596585"/>
            <a:ext cx="2108891" cy="7341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200025" indent="-200025" defTabSz="685800">
              <a:buFont typeface="+mj-lt"/>
              <a:buAutoNum type="arabicPeriod"/>
            </a:pPr>
            <a:r>
              <a:rPr lang="it-IT" sz="1200" dirty="0">
                <a:solidFill>
                  <a:srgbClr val="243782"/>
                </a:solidFill>
                <a:latin typeface="Encode Sans"/>
                <a:cs typeface="Arial"/>
              </a:rPr>
              <a:t>Decelerazione bassa</a:t>
            </a:r>
          </a:p>
          <a:p>
            <a:pPr marL="200025" indent="-200025" defTabSz="685800">
              <a:buFont typeface="+mj-lt"/>
              <a:buAutoNum type="arabicPeriod"/>
            </a:pPr>
            <a:r>
              <a:rPr lang="it-IT" sz="1200" dirty="0">
                <a:solidFill>
                  <a:srgbClr val="243782"/>
                </a:solidFill>
                <a:latin typeface="Encode Sans"/>
                <a:cs typeface="Arial"/>
              </a:rPr>
              <a:t>Decelerazione media</a:t>
            </a:r>
          </a:p>
          <a:p>
            <a:pPr marL="200025" indent="-200025" defTabSz="685800">
              <a:buFont typeface="+mj-lt"/>
              <a:buAutoNum type="arabicPeriod"/>
            </a:pPr>
            <a:r>
              <a:rPr lang="it-IT" sz="1200" dirty="0">
                <a:solidFill>
                  <a:srgbClr val="243782"/>
                </a:solidFill>
                <a:latin typeface="Encode Sans"/>
                <a:cs typeface="Arial"/>
              </a:rPr>
              <a:t>Decelerazione alta</a:t>
            </a:r>
          </a:p>
        </p:txBody>
      </p:sp>
      <p:sp>
        <p:nvSpPr>
          <p:cNvPr id="68" name="Rettangolo 67">
            <a:extLst>
              <a:ext uri="{FF2B5EF4-FFF2-40B4-BE49-F238E27FC236}">
                <a16:creationId xmlns:a16="http://schemas.microsoft.com/office/drawing/2014/main" id="{573D4C50-34FC-D5FE-E5E3-16F5B4ABC4AC}"/>
              </a:ext>
            </a:extLst>
          </p:cNvPr>
          <p:cNvSpPr/>
          <p:nvPr/>
        </p:nvSpPr>
        <p:spPr>
          <a:xfrm>
            <a:off x="7011725" y="3596586"/>
            <a:ext cx="2067234" cy="7341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200025" indent="-200025" defTabSz="685800">
              <a:buFont typeface="+mj-lt"/>
              <a:buAutoNum type="arabicPeriod"/>
            </a:pPr>
            <a:r>
              <a:rPr lang="it-IT" sz="1200" dirty="0">
                <a:solidFill>
                  <a:srgbClr val="243782"/>
                </a:solidFill>
                <a:latin typeface="Encode Sans"/>
                <a:cs typeface="Arial"/>
              </a:rPr>
              <a:t>Massima scorrevolezza</a:t>
            </a:r>
          </a:p>
          <a:p>
            <a:pPr marL="200025" indent="-200025" defTabSz="685800">
              <a:buFont typeface="+mj-lt"/>
              <a:buAutoNum type="arabicPeriod"/>
            </a:pPr>
            <a:r>
              <a:rPr lang="it-IT" sz="1200" dirty="0">
                <a:solidFill>
                  <a:srgbClr val="243782"/>
                </a:solidFill>
                <a:latin typeface="Encode Sans"/>
                <a:cs typeface="Arial"/>
              </a:rPr>
              <a:t>Decelerazione bassa</a:t>
            </a:r>
          </a:p>
          <a:p>
            <a:pPr marL="200025" indent="-200025" defTabSz="685800">
              <a:buFont typeface="+mj-lt"/>
              <a:buAutoNum type="arabicPeriod"/>
            </a:pPr>
            <a:r>
              <a:rPr lang="it-IT" sz="1200" dirty="0">
                <a:solidFill>
                  <a:srgbClr val="243782"/>
                </a:solidFill>
                <a:latin typeface="Encode Sans"/>
                <a:cs typeface="Arial"/>
              </a:rPr>
              <a:t>Decelerazione media</a:t>
            </a:r>
          </a:p>
          <a:p>
            <a:pPr marL="200025" indent="-200025" defTabSz="685800">
              <a:buFont typeface="+mj-lt"/>
              <a:buAutoNum type="arabicPeriod"/>
            </a:pPr>
            <a:r>
              <a:rPr lang="it-IT" sz="1200" dirty="0">
                <a:solidFill>
                  <a:srgbClr val="243782"/>
                </a:solidFill>
                <a:latin typeface="Encode Sans"/>
                <a:cs typeface="Arial"/>
              </a:rPr>
              <a:t>Decelerazione alta</a:t>
            </a:r>
          </a:p>
        </p:txBody>
      </p:sp>
      <p:sp>
        <p:nvSpPr>
          <p:cNvPr id="73" name="Rettangolo 72">
            <a:extLst>
              <a:ext uri="{FF2B5EF4-FFF2-40B4-BE49-F238E27FC236}">
                <a16:creationId xmlns:a16="http://schemas.microsoft.com/office/drawing/2014/main" id="{3C8952A0-C40F-0509-A89E-29A204F13E8A}"/>
              </a:ext>
            </a:extLst>
          </p:cNvPr>
          <p:cNvSpPr/>
          <p:nvPr/>
        </p:nvSpPr>
        <p:spPr>
          <a:xfrm>
            <a:off x="3755667" y="4336813"/>
            <a:ext cx="4023875"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Ottimizza le prestazioni e la durata della batteria </a:t>
            </a:r>
          </a:p>
        </p:txBody>
      </p:sp>
      <p:sp>
        <p:nvSpPr>
          <p:cNvPr id="74" name="Rettangolo 73">
            <a:extLst>
              <a:ext uri="{FF2B5EF4-FFF2-40B4-BE49-F238E27FC236}">
                <a16:creationId xmlns:a16="http://schemas.microsoft.com/office/drawing/2014/main" id="{200D4CB4-F1C3-3C0F-C673-34D6F051E914}"/>
              </a:ext>
            </a:extLst>
          </p:cNvPr>
          <p:cNvSpPr/>
          <p:nvPr/>
        </p:nvSpPr>
        <p:spPr>
          <a:xfrm>
            <a:off x="492991" y="4406371"/>
            <a:ext cx="2455063"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r" defTabSz="685800"/>
            <a:r>
              <a:rPr lang="it-IT" sz="1350" b="1" dirty="0">
                <a:solidFill>
                  <a:srgbClr val="243782"/>
                </a:solidFill>
                <a:latin typeface="Encode Sans"/>
                <a:cs typeface="Arial"/>
              </a:rPr>
              <a:t>PRECONDIZIONAMENTO</a:t>
            </a:r>
          </a:p>
        </p:txBody>
      </p:sp>
      <p:sp>
        <p:nvSpPr>
          <p:cNvPr id="26" name="Titolo 5">
            <a:extLst>
              <a:ext uri="{FF2B5EF4-FFF2-40B4-BE49-F238E27FC236}">
                <a16:creationId xmlns:a16="http://schemas.microsoft.com/office/drawing/2014/main" id="{6647A2D8-F280-74B1-BC91-0E4793CF74CC}"/>
              </a:ext>
            </a:extLst>
          </p:cNvPr>
          <p:cNvSpPr txBox="1"/>
          <p:nvPr/>
        </p:nvSpPr>
        <p:spPr>
          <a:xfrm>
            <a:off x="889397" y="1435605"/>
            <a:ext cx="1264221" cy="297321"/>
          </a:xfrm>
          <a:solidFill>
            <a:srgbClr val="FFFFFF"/>
          </a:solidFill>
        </p:spPr>
        <p:txBody>
          <a:bodyPr vert="horz" lIns="68580" tIns="34290" rIns="68580" bIns="34290" rtlCol="0" anchor="t">
            <a:noAutofit/>
          </a:bodyPr>
          <a:lstStyle>
            <a:lvl1pPr algn="l" defTabSz="685800" rtl="0" eaLnBrk="1" latinLnBrk="0" hangingPunct="1">
              <a:lnSpc>
                <a:spcPct val="95000"/>
              </a:lnSpc>
              <a:spcBef>
                <a:spcPct val="0"/>
              </a:spcBef>
              <a:buNone/>
              <a:defRPr sz="2600" b="1" kern="1200" cap="all" baseline="0">
                <a:solidFill>
                  <a:schemeClr val="tx2"/>
                </a:solidFill>
                <a:latin typeface="+mn-lt"/>
                <a:ea typeface="+mj-ea"/>
                <a:cs typeface="+mj-cs"/>
              </a:defRPr>
            </a:lvl1pPr>
          </a:lstStyle>
          <a:p>
            <a:pPr algn="ctr" defTabSz="514350"/>
            <a:r>
              <a:rPr lang="it-IT" sz="1800" b="0" dirty="0">
                <a:solidFill>
                  <a:srgbClr val="243782"/>
                </a:solidFill>
                <a:latin typeface="Encode Sans"/>
                <a:cs typeface="Arial"/>
              </a:rPr>
              <a:t>GAMMA</a:t>
            </a:r>
            <a:endParaRPr lang="it-IT" sz="1500" b="0" dirty="0">
              <a:solidFill>
                <a:srgbClr val="243782"/>
              </a:solidFill>
              <a:latin typeface="Encode Sans"/>
              <a:cs typeface="Arial"/>
            </a:endParaRPr>
          </a:p>
        </p:txBody>
      </p:sp>
      <p:sp>
        <p:nvSpPr>
          <p:cNvPr id="76" name="CasellaDiTesto 75">
            <a:extLst>
              <a:ext uri="{FF2B5EF4-FFF2-40B4-BE49-F238E27FC236}">
                <a16:creationId xmlns:a16="http://schemas.microsoft.com/office/drawing/2014/main" id="{BD612BCF-AB6A-6177-422D-7485544A1B01}"/>
              </a:ext>
            </a:extLst>
          </p:cNvPr>
          <p:cNvSpPr txBox="1"/>
          <p:nvPr/>
        </p:nvSpPr>
        <p:spPr>
          <a:xfrm>
            <a:off x="525960" y="4878867"/>
            <a:ext cx="8762408" cy="574983"/>
          </a:xfrm>
          <a:prstGeom prst="rect">
            <a:avLst/>
          </a:prstGeom>
          <a:noFill/>
        </p:spPr>
        <p:txBody>
          <a:bodyPr wrap="square">
            <a:noAutofit/>
          </a:bodyPr>
          <a:lstStyle/>
          <a:p>
            <a:pPr defTabSz="514350">
              <a:spcBef>
                <a:spcPct val="0"/>
              </a:spcBef>
              <a:spcAft>
                <a:spcPct val="0"/>
              </a:spcAft>
              <a:defRPr/>
            </a:pPr>
            <a:r>
              <a:rPr lang="it-IT" sz="750" dirty="0">
                <a:solidFill>
                  <a:srgbClr val="243782"/>
                </a:solidFill>
                <a:latin typeface="Encode Sans"/>
                <a:cs typeface="Arial"/>
              </a:rPr>
              <a:t>(*) versione van L3H2 3.5T con velocità limitata a 90 km/h o versione N2 - Il valore per il van L3H2 3.5T con velocità max= 130 km/h è di ~ 370 km - (**) livelli di decelerazione del veicolo senza agire sul pedale del freno</a:t>
            </a:r>
          </a:p>
        </p:txBody>
      </p:sp>
      <p:pic>
        <p:nvPicPr>
          <p:cNvPr id="46" name="Immagine 45">
            <a:extLst>
              <a:ext uri="{FF2B5EF4-FFF2-40B4-BE49-F238E27FC236}">
                <a16:creationId xmlns:a16="http://schemas.microsoft.com/office/drawing/2014/main" id="{51291FB0-A927-BBFD-F5CF-0DF1BDAFF916}"/>
              </a:ext>
            </a:extLst>
          </p:cNvPr>
          <p:cNvPicPr>
            <a:picLocks noChangeAspect="1"/>
          </p:cNvPicPr>
          <p:nvPr/>
        </p:nvPicPr>
        <p:blipFill>
          <a:blip r:embed="rId4">
            <a:clrChange>
              <a:clrFrom>
                <a:srgbClr val="FCFEFC"/>
              </a:clrFrom>
              <a:clrTo>
                <a:srgbClr val="FCFEFC">
                  <a:alpha val="0"/>
                </a:srgbClr>
              </a:clrTo>
            </a:clrChange>
            <a:duotone>
              <a:prstClr val="black"/>
              <a:schemeClr val="tx2">
                <a:tint val="45000"/>
                <a:satMod val="400000"/>
              </a:schemeClr>
            </a:duotone>
          </a:blip>
          <a:stretch>
            <a:fillRect/>
          </a:stretch>
        </p:blipFill>
        <p:spPr>
          <a:xfrm>
            <a:off x="340888" y="2362019"/>
            <a:ext cx="585826" cy="332231"/>
          </a:xfrm>
          <a:prstGeom prst="rect">
            <a:avLst/>
          </a:prstGeom>
        </p:spPr>
      </p:pic>
      <p:pic>
        <p:nvPicPr>
          <p:cNvPr id="52" name="s9d14443ecff46e0a2f9456d7b296a3d">
            <a:extLst>
              <a:ext uri="{FF2B5EF4-FFF2-40B4-BE49-F238E27FC236}">
                <a16:creationId xmlns:a16="http://schemas.microsoft.com/office/drawing/2014/main" id="{257FEBC2-8160-4648-559A-E0A08D0514C2}"/>
              </a:ext>
            </a:extLst>
          </p:cNvPr>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4553" y="3801133"/>
            <a:ext cx="324220" cy="325024"/>
          </a:xfrm>
          <a:prstGeom prst="rect">
            <a:avLst/>
          </a:prstGeom>
        </p:spPr>
      </p:pic>
      <p:grpSp>
        <p:nvGrpSpPr>
          <p:cNvPr id="58" name="Gruppo 57">
            <a:extLst>
              <a:ext uri="{FF2B5EF4-FFF2-40B4-BE49-F238E27FC236}">
                <a16:creationId xmlns:a16="http://schemas.microsoft.com/office/drawing/2014/main" id="{7D780899-F231-D1A9-32A4-3DBEB27175A5}"/>
              </a:ext>
            </a:extLst>
          </p:cNvPr>
          <p:cNvGrpSpPr/>
          <p:nvPr/>
        </p:nvGrpSpPr>
        <p:grpSpPr>
          <a:xfrm>
            <a:off x="448498" y="2812595"/>
            <a:ext cx="302942" cy="324383"/>
            <a:chOff x="7562598" y="3890090"/>
            <a:chExt cx="1256529" cy="1345461"/>
          </a:xfrm>
        </p:grpSpPr>
        <p:grpSp>
          <p:nvGrpSpPr>
            <p:cNvPr id="59" name="Gruppo 58">
              <a:extLst>
                <a:ext uri="{FF2B5EF4-FFF2-40B4-BE49-F238E27FC236}">
                  <a16:creationId xmlns:a16="http://schemas.microsoft.com/office/drawing/2014/main" id="{DA9F6E5D-382D-37DF-53E9-4D40A4530DCA}"/>
                </a:ext>
              </a:extLst>
            </p:cNvPr>
            <p:cNvGrpSpPr/>
            <p:nvPr/>
          </p:nvGrpSpPr>
          <p:grpSpPr>
            <a:xfrm>
              <a:off x="7562598" y="3944479"/>
              <a:ext cx="1256529" cy="1291072"/>
              <a:chOff x="7562604" y="3944487"/>
              <a:chExt cx="1256530" cy="1291072"/>
            </a:xfrm>
          </p:grpSpPr>
          <p:sp>
            <p:nvSpPr>
              <p:cNvPr id="61" name="Figura a mano libera: forma 60">
                <a:extLst>
                  <a:ext uri="{FF2B5EF4-FFF2-40B4-BE49-F238E27FC236}">
                    <a16:creationId xmlns:a16="http://schemas.microsoft.com/office/drawing/2014/main" id="{62668F19-6675-398C-A805-A5CEB84133BF}"/>
                  </a:ext>
                </a:extLst>
              </p:cNvPr>
              <p:cNvSpPr/>
              <p:nvPr/>
            </p:nvSpPr>
            <p:spPr>
              <a:xfrm flipH="1">
                <a:off x="7761112" y="5136751"/>
                <a:ext cx="81858" cy="84091"/>
              </a:xfrm>
              <a:custGeom>
                <a:avLst/>
                <a:gdLst>
                  <a:gd name="connsiteX0" fmla="*/ 0 w 81858"/>
                  <a:gd name="connsiteY0" fmla="*/ 42046 h 84091"/>
                  <a:gd name="connsiteX1" fmla="*/ 0 w 81858"/>
                  <a:gd name="connsiteY1" fmla="*/ 84092 h 84091"/>
                  <a:gd name="connsiteX2" fmla="*/ 81859 w 81858"/>
                  <a:gd name="connsiteY2" fmla="*/ 0 h 84091"/>
                  <a:gd name="connsiteX3" fmla="*/ 40929 w 81858"/>
                  <a:gd name="connsiteY3" fmla="*/ 0 h 84091"/>
                  <a:gd name="connsiteX4" fmla="*/ 0 w 81858"/>
                  <a:gd name="connsiteY4" fmla="*/ 42046 h 8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58" h="84091">
                    <a:moveTo>
                      <a:pt x="0" y="42046"/>
                    </a:moveTo>
                    <a:lnTo>
                      <a:pt x="0" y="84092"/>
                    </a:lnTo>
                    <a:cubicBezTo>
                      <a:pt x="45278" y="84092"/>
                      <a:pt x="81859" y="46513"/>
                      <a:pt x="81859" y="0"/>
                    </a:cubicBezTo>
                    <a:lnTo>
                      <a:pt x="40929" y="0"/>
                    </a:lnTo>
                    <a:cubicBezTo>
                      <a:pt x="40929" y="23125"/>
                      <a:pt x="22511" y="42046"/>
                      <a:pt x="0" y="42046"/>
                    </a:cubicBezTo>
                    <a:close/>
                  </a:path>
                </a:pathLst>
              </a:custGeom>
              <a:solidFill>
                <a:schemeClr val="tx2"/>
              </a:solidFill>
              <a:ln w="2549" cap="flat">
                <a:noFill/>
                <a:prstDash val="solid"/>
                <a:miter/>
              </a:ln>
            </p:spPr>
            <p:txBody>
              <a:bodyPr rtlCol="0" anchor="ctr">
                <a:noAutofit/>
              </a:bodyPr>
              <a:lstStyle/>
              <a:p>
                <a:pPr defTabSz="685800"/>
                <a:endParaRPr lang="it-IT" sz="1050" dirty="0">
                  <a:solidFill>
                    <a:srgbClr val="243782"/>
                  </a:solidFill>
                  <a:latin typeface="Encode Sans" pitchFamily="2" charset="77"/>
                  <a:cs typeface="Arial"/>
                </a:endParaRPr>
              </a:p>
            </p:txBody>
          </p:sp>
          <p:sp>
            <p:nvSpPr>
              <p:cNvPr id="62" name="Figura a mano libera: forma 61">
                <a:extLst>
                  <a:ext uri="{FF2B5EF4-FFF2-40B4-BE49-F238E27FC236}">
                    <a16:creationId xmlns:a16="http://schemas.microsoft.com/office/drawing/2014/main" id="{85F4F8AD-2004-27D1-4AF2-DE889FAA843B}"/>
                  </a:ext>
                </a:extLst>
              </p:cNvPr>
              <p:cNvSpPr/>
              <p:nvPr/>
            </p:nvSpPr>
            <p:spPr>
              <a:xfrm flipH="1">
                <a:off x="7802041" y="5010613"/>
                <a:ext cx="163717" cy="168183"/>
              </a:xfrm>
              <a:custGeom>
                <a:avLst/>
                <a:gdLst>
                  <a:gd name="connsiteX0" fmla="*/ 122788 w 163717"/>
                  <a:gd name="connsiteY0" fmla="*/ 0 h 168183"/>
                  <a:gd name="connsiteX1" fmla="*/ 0 w 163717"/>
                  <a:gd name="connsiteY1" fmla="*/ 126138 h 168183"/>
                  <a:gd name="connsiteX2" fmla="*/ 0 w 163717"/>
                  <a:gd name="connsiteY2" fmla="*/ 168184 h 168183"/>
                  <a:gd name="connsiteX3" fmla="*/ 163717 w 163717"/>
                  <a:gd name="connsiteY3" fmla="*/ 0 h 168183"/>
                  <a:gd name="connsiteX4" fmla="*/ 122788 w 163717"/>
                  <a:gd name="connsiteY4" fmla="*/ 0 h 168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17" h="168183">
                    <a:moveTo>
                      <a:pt x="122788" y="0"/>
                    </a:moveTo>
                    <a:cubicBezTo>
                      <a:pt x="122788" y="69639"/>
                      <a:pt x="67789" y="126138"/>
                      <a:pt x="0" y="126138"/>
                    </a:cubicBezTo>
                    <a:lnTo>
                      <a:pt x="0" y="168184"/>
                    </a:lnTo>
                    <a:cubicBezTo>
                      <a:pt x="90300" y="168184"/>
                      <a:pt x="163717" y="92764"/>
                      <a:pt x="163717" y="0"/>
                    </a:cubicBezTo>
                    <a:lnTo>
                      <a:pt x="122788" y="0"/>
                    </a:lnTo>
                    <a:close/>
                  </a:path>
                </a:pathLst>
              </a:custGeom>
              <a:solidFill>
                <a:schemeClr val="tx2"/>
              </a:solidFill>
              <a:ln w="2549" cap="flat">
                <a:noFill/>
                <a:prstDash val="solid"/>
                <a:miter/>
              </a:ln>
            </p:spPr>
            <p:txBody>
              <a:bodyPr rtlCol="0" anchor="ctr">
                <a:noAutofit/>
              </a:bodyPr>
              <a:lstStyle/>
              <a:p>
                <a:pPr defTabSz="685800"/>
                <a:endParaRPr lang="it-IT" sz="1050" dirty="0">
                  <a:solidFill>
                    <a:srgbClr val="243782"/>
                  </a:solidFill>
                  <a:latin typeface="Encode Sans" pitchFamily="2" charset="77"/>
                  <a:cs typeface="Arial"/>
                </a:endParaRPr>
              </a:p>
            </p:txBody>
          </p:sp>
          <p:sp>
            <p:nvSpPr>
              <p:cNvPr id="63" name="Figura a mano libera: forma 62">
                <a:extLst>
                  <a:ext uri="{FF2B5EF4-FFF2-40B4-BE49-F238E27FC236}">
                    <a16:creationId xmlns:a16="http://schemas.microsoft.com/office/drawing/2014/main" id="{F5CCD9D0-7960-4EC8-D60A-8C6F547B0A59}"/>
                  </a:ext>
                </a:extLst>
              </p:cNvPr>
              <p:cNvSpPr/>
              <p:nvPr/>
            </p:nvSpPr>
            <p:spPr>
              <a:xfrm flipH="1">
                <a:off x="7562604" y="3944487"/>
                <a:ext cx="1256530" cy="1291072"/>
              </a:xfrm>
              <a:custGeom>
                <a:avLst/>
                <a:gdLst>
                  <a:gd name="connsiteX0" fmla="*/ 914771 w 1256530"/>
                  <a:gd name="connsiteY0" fmla="*/ 1005160 h 1291072"/>
                  <a:gd name="connsiteX1" fmla="*/ 914771 w 1256530"/>
                  <a:gd name="connsiteY1" fmla="*/ 969684 h 1291072"/>
                  <a:gd name="connsiteX2" fmla="*/ 941119 w 1256530"/>
                  <a:gd name="connsiteY2" fmla="*/ 996751 h 1291072"/>
                  <a:gd name="connsiteX3" fmla="*/ 970025 w 1256530"/>
                  <a:gd name="connsiteY3" fmla="*/ 996751 h 1291072"/>
                  <a:gd name="connsiteX4" fmla="*/ 970025 w 1256530"/>
                  <a:gd name="connsiteY4" fmla="*/ 996751 h 1291072"/>
                  <a:gd name="connsiteX5" fmla="*/ 1256531 w 1256530"/>
                  <a:gd name="connsiteY5" fmla="*/ 702429 h 1291072"/>
                  <a:gd name="connsiteX6" fmla="*/ 1145766 w 1256530"/>
                  <a:gd name="connsiteY6" fmla="*/ 0 h 1291072"/>
                  <a:gd name="connsiteX7" fmla="*/ 572755 w 1256530"/>
                  <a:gd name="connsiteY7" fmla="*/ 588643 h 1291072"/>
                  <a:gd name="connsiteX8" fmla="*/ 572755 w 1256530"/>
                  <a:gd name="connsiteY8" fmla="*/ 618338 h 1291072"/>
                  <a:gd name="connsiteX9" fmla="*/ 572755 w 1256530"/>
                  <a:gd name="connsiteY9" fmla="*/ 618338 h 1291072"/>
                  <a:gd name="connsiteX10" fmla="*/ 586569 w 1256530"/>
                  <a:gd name="connsiteY10" fmla="*/ 632528 h 1291072"/>
                  <a:gd name="connsiteX11" fmla="*/ 528244 w 1256530"/>
                  <a:gd name="connsiteY11" fmla="*/ 644616 h 1291072"/>
                  <a:gd name="connsiteX12" fmla="*/ 203879 w 1256530"/>
                  <a:gd name="connsiteY12" fmla="*/ 496667 h 1291072"/>
                  <a:gd name="connsiteX13" fmla="*/ 111532 w 1256530"/>
                  <a:gd name="connsiteY13" fmla="*/ 501397 h 1291072"/>
                  <a:gd name="connsiteX14" fmla="*/ 41953 w 1256530"/>
                  <a:gd name="connsiteY14" fmla="*/ 542129 h 1291072"/>
                  <a:gd name="connsiteX15" fmla="*/ 22000 w 1256530"/>
                  <a:gd name="connsiteY15" fmla="*/ 617549 h 1291072"/>
                  <a:gd name="connsiteX16" fmla="*/ 30697 w 1256530"/>
                  <a:gd name="connsiteY16" fmla="*/ 629112 h 1291072"/>
                  <a:gd name="connsiteX17" fmla="*/ 102323 w 1256530"/>
                  <a:gd name="connsiteY17" fmla="*/ 702692 h 1291072"/>
                  <a:gd name="connsiteX18" fmla="*/ 44511 w 1256530"/>
                  <a:gd name="connsiteY18" fmla="*/ 732387 h 1291072"/>
                  <a:gd name="connsiteX19" fmla="*/ 20465 w 1256530"/>
                  <a:gd name="connsiteY19" fmla="*/ 757089 h 1291072"/>
                  <a:gd name="connsiteX20" fmla="*/ 20465 w 1256530"/>
                  <a:gd name="connsiteY20" fmla="*/ 786784 h 1291072"/>
                  <a:gd name="connsiteX21" fmla="*/ 20465 w 1256530"/>
                  <a:gd name="connsiteY21" fmla="*/ 786784 h 1291072"/>
                  <a:gd name="connsiteX22" fmla="*/ 190066 w 1256530"/>
                  <a:gd name="connsiteY22" fmla="*/ 961012 h 1291072"/>
                  <a:gd name="connsiteX23" fmla="*/ 0 w 1256530"/>
                  <a:gd name="connsiteY23" fmla="*/ 1156262 h 1291072"/>
                  <a:gd name="connsiteX24" fmla="*/ 131230 w 1256530"/>
                  <a:gd name="connsiteY24" fmla="*/ 1291072 h 1291072"/>
                  <a:gd name="connsiteX25" fmla="*/ 321295 w 1256530"/>
                  <a:gd name="connsiteY25" fmla="*/ 1095821 h 1291072"/>
                  <a:gd name="connsiteX26" fmla="*/ 490896 w 1256530"/>
                  <a:gd name="connsiteY26" fmla="*/ 1270049 h 1291072"/>
                  <a:gd name="connsiteX27" fmla="*/ 519803 w 1256530"/>
                  <a:gd name="connsiteY27" fmla="*/ 1270049 h 1291072"/>
                  <a:gd name="connsiteX28" fmla="*/ 519803 w 1256530"/>
                  <a:gd name="connsiteY28" fmla="*/ 1270049 h 1291072"/>
                  <a:gd name="connsiteX29" fmla="*/ 543849 w 1256530"/>
                  <a:gd name="connsiteY29" fmla="*/ 1245347 h 1291072"/>
                  <a:gd name="connsiteX30" fmla="*/ 572755 w 1256530"/>
                  <a:gd name="connsiteY30" fmla="*/ 1185957 h 1291072"/>
                  <a:gd name="connsiteX31" fmla="*/ 640800 w 1256530"/>
                  <a:gd name="connsiteY31" fmla="*/ 1255859 h 1291072"/>
                  <a:gd name="connsiteX32" fmla="*/ 738519 w 1256530"/>
                  <a:gd name="connsiteY32" fmla="*/ 1255859 h 1291072"/>
                  <a:gd name="connsiteX33" fmla="*/ 866935 w 1256530"/>
                  <a:gd name="connsiteY33" fmla="*/ 1123940 h 1291072"/>
                  <a:gd name="connsiteX34" fmla="*/ 914771 w 1256530"/>
                  <a:gd name="connsiteY34" fmla="*/ 1005160 h 1291072"/>
                  <a:gd name="connsiteX35" fmla="*/ 873842 w 1256530"/>
                  <a:gd name="connsiteY35" fmla="*/ 970998 h 1291072"/>
                  <a:gd name="connsiteX36" fmla="*/ 615219 w 1256530"/>
                  <a:gd name="connsiteY36" fmla="*/ 669581 h 1291072"/>
                  <a:gd name="connsiteX37" fmla="*/ 621614 w 1256530"/>
                  <a:gd name="connsiteY37" fmla="*/ 668267 h 1291072"/>
                  <a:gd name="connsiteX38" fmla="*/ 873842 w 1256530"/>
                  <a:gd name="connsiteY38" fmla="*/ 927375 h 1291072"/>
                  <a:gd name="connsiteX39" fmla="*/ 873842 w 1256530"/>
                  <a:gd name="connsiteY39" fmla="*/ 970998 h 1291072"/>
                  <a:gd name="connsiteX40" fmla="*/ 1022978 w 1256530"/>
                  <a:gd name="connsiteY40" fmla="*/ 273298 h 1291072"/>
                  <a:gd name="connsiteX41" fmla="*/ 1051884 w 1256530"/>
                  <a:gd name="connsiteY41" fmla="*/ 302993 h 1291072"/>
                  <a:gd name="connsiteX42" fmla="*/ 806308 w 1256530"/>
                  <a:gd name="connsiteY42" fmla="*/ 555269 h 1291072"/>
                  <a:gd name="connsiteX43" fmla="*/ 777402 w 1256530"/>
                  <a:gd name="connsiteY43" fmla="*/ 525574 h 1291072"/>
                  <a:gd name="connsiteX44" fmla="*/ 1022978 w 1256530"/>
                  <a:gd name="connsiteY44" fmla="*/ 273298 h 1291072"/>
                  <a:gd name="connsiteX45" fmla="*/ 756937 w 1256530"/>
                  <a:gd name="connsiteY45" fmla="*/ 546597 h 1291072"/>
                  <a:gd name="connsiteX46" fmla="*/ 785843 w 1256530"/>
                  <a:gd name="connsiteY46" fmla="*/ 576292 h 1291072"/>
                  <a:gd name="connsiteX47" fmla="*/ 744914 w 1256530"/>
                  <a:gd name="connsiteY47" fmla="*/ 618338 h 1291072"/>
                  <a:gd name="connsiteX48" fmla="*/ 716008 w 1256530"/>
                  <a:gd name="connsiteY48" fmla="*/ 588643 h 1291072"/>
                  <a:gd name="connsiteX49" fmla="*/ 756937 w 1256530"/>
                  <a:gd name="connsiteY49" fmla="*/ 546597 h 1291072"/>
                  <a:gd name="connsiteX50" fmla="*/ 514942 w 1256530"/>
                  <a:gd name="connsiteY50" fmla="*/ 1215915 h 1291072"/>
                  <a:gd name="connsiteX51" fmla="*/ 505477 w 1256530"/>
                  <a:gd name="connsiteY51" fmla="*/ 1225638 h 1291072"/>
                  <a:gd name="connsiteX52" fmla="*/ 63696 w 1256530"/>
                  <a:gd name="connsiteY52" fmla="*/ 771805 h 1291072"/>
                  <a:gd name="connsiteX53" fmla="*/ 73161 w 1256530"/>
                  <a:gd name="connsiteY53" fmla="*/ 762082 h 1291072"/>
                  <a:gd name="connsiteX54" fmla="*/ 159880 w 1256530"/>
                  <a:gd name="connsiteY54" fmla="*/ 762082 h 1291072"/>
                  <a:gd name="connsiteX55" fmla="*/ 514942 w 1256530"/>
                  <a:gd name="connsiteY55" fmla="*/ 1126568 h 1291072"/>
                  <a:gd name="connsiteX56" fmla="*/ 514942 w 1256530"/>
                  <a:gd name="connsiteY56" fmla="*/ 1215915 h 1291072"/>
                  <a:gd name="connsiteX57" fmla="*/ 751053 w 1256530"/>
                  <a:gd name="connsiteY57" fmla="*/ 1183592 h 1291072"/>
                  <a:gd name="connsiteX58" fmla="*/ 125858 w 1256530"/>
                  <a:gd name="connsiteY58" fmla="*/ 541341 h 1291072"/>
                  <a:gd name="connsiteX59" fmla="*/ 131741 w 1256530"/>
                  <a:gd name="connsiteY59" fmla="*/ 537925 h 1291072"/>
                  <a:gd name="connsiteX60" fmla="*/ 187252 w 1256530"/>
                  <a:gd name="connsiteY60" fmla="*/ 535034 h 1291072"/>
                  <a:gd name="connsiteX61" fmla="*/ 320528 w 1256530"/>
                  <a:gd name="connsiteY61" fmla="*/ 596001 h 1291072"/>
                  <a:gd name="connsiteX62" fmla="*/ 296738 w 1256530"/>
                  <a:gd name="connsiteY62" fmla="*/ 620440 h 1291072"/>
                  <a:gd name="connsiteX63" fmla="*/ 325644 w 1256530"/>
                  <a:gd name="connsiteY63" fmla="*/ 650135 h 1291072"/>
                  <a:gd name="connsiteX64" fmla="*/ 360690 w 1256530"/>
                  <a:gd name="connsiteY64" fmla="*/ 614133 h 1291072"/>
                  <a:gd name="connsiteX65" fmla="*/ 405712 w 1256530"/>
                  <a:gd name="connsiteY65" fmla="*/ 634630 h 1291072"/>
                  <a:gd name="connsiteX66" fmla="*/ 358388 w 1256530"/>
                  <a:gd name="connsiteY66" fmla="*/ 683246 h 1291072"/>
                  <a:gd name="connsiteX67" fmla="*/ 387294 w 1256530"/>
                  <a:gd name="connsiteY67" fmla="*/ 712941 h 1291072"/>
                  <a:gd name="connsiteX68" fmla="*/ 445874 w 1256530"/>
                  <a:gd name="connsiteY68" fmla="*/ 652763 h 1291072"/>
                  <a:gd name="connsiteX69" fmla="*/ 490896 w 1256530"/>
                  <a:gd name="connsiteY69" fmla="*/ 673260 h 1291072"/>
                  <a:gd name="connsiteX70" fmla="*/ 419782 w 1256530"/>
                  <a:gd name="connsiteY70" fmla="*/ 746315 h 1291072"/>
                  <a:gd name="connsiteX71" fmla="*/ 448688 w 1256530"/>
                  <a:gd name="connsiteY71" fmla="*/ 776010 h 1291072"/>
                  <a:gd name="connsiteX72" fmla="*/ 536430 w 1256530"/>
                  <a:gd name="connsiteY72" fmla="*/ 685874 h 1291072"/>
                  <a:gd name="connsiteX73" fmla="*/ 575313 w 1256530"/>
                  <a:gd name="connsiteY73" fmla="*/ 677990 h 1291072"/>
                  <a:gd name="connsiteX74" fmla="*/ 873586 w 1256530"/>
                  <a:gd name="connsiteY74" fmla="*/ 1016723 h 1291072"/>
                  <a:gd name="connsiteX75" fmla="*/ 838028 w 1256530"/>
                  <a:gd name="connsiteY75" fmla="*/ 1094245 h 1291072"/>
                  <a:gd name="connsiteX76" fmla="*/ 751053 w 1256530"/>
                  <a:gd name="connsiteY76" fmla="*/ 1183592 h 129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56530" h="1291072">
                    <a:moveTo>
                      <a:pt x="914771" y="1005160"/>
                    </a:moveTo>
                    <a:lnTo>
                      <a:pt x="914771" y="969684"/>
                    </a:lnTo>
                    <a:lnTo>
                      <a:pt x="941119" y="996751"/>
                    </a:lnTo>
                    <a:cubicBezTo>
                      <a:pt x="949049" y="1004897"/>
                      <a:pt x="962095" y="1004897"/>
                      <a:pt x="970025" y="996751"/>
                    </a:cubicBezTo>
                    <a:cubicBezTo>
                      <a:pt x="970025" y="996751"/>
                      <a:pt x="970025" y="996751"/>
                      <a:pt x="970025" y="996751"/>
                    </a:cubicBezTo>
                    <a:lnTo>
                      <a:pt x="1256531" y="702429"/>
                    </a:lnTo>
                    <a:lnTo>
                      <a:pt x="1145766" y="0"/>
                    </a:lnTo>
                    <a:lnTo>
                      <a:pt x="572755" y="588643"/>
                    </a:lnTo>
                    <a:cubicBezTo>
                      <a:pt x="564825" y="596789"/>
                      <a:pt x="564825" y="610191"/>
                      <a:pt x="572755" y="618338"/>
                    </a:cubicBezTo>
                    <a:cubicBezTo>
                      <a:pt x="572755" y="618338"/>
                      <a:pt x="572755" y="618338"/>
                      <a:pt x="572755" y="618338"/>
                    </a:cubicBezTo>
                    <a:lnTo>
                      <a:pt x="586569" y="632528"/>
                    </a:lnTo>
                    <a:lnTo>
                      <a:pt x="528244" y="644616"/>
                    </a:lnTo>
                    <a:lnTo>
                      <a:pt x="203879" y="496667"/>
                    </a:lnTo>
                    <a:cubicBezTo>
                      <a:pt x="174206" y="483265"/>
                      <a:pt x="139927" y="484842"/>
                      <a:pt x="111532" y="501397"/>
                    </a:cubicBezTo>
                    <a:lnTo>
                      <a:pt x="41953" y="542129"/>
                    </a:lnTo>
                    <a:cubicBezTo>
                      <a:pt x="16116" y="557371"/>
                      <a:pt x="7163" y="591008"/>
                      <a:pt x="22000" y="617549"/>
                    </a:cubicBezTo>
                    <a:cubicBezTo>
                      <a:pt x="24302" y="621754"/>
                      <a:pt x="27372" y="625696"/>
                      <a:pt x="30697" y="629112"/>
                    </a:cubicBezTo>
                    <a:lnTo>
                      <a:pt x="102323" y="702692"/>
                    </a:lnTo>
                    <a:cubicBezTo>
                      <a:pt x="80324" y="705846"/>
                      <a:pt x="60115" y="716357"/>
                      <a:pt x="44511" y="732387"/>
                    </a:cubicBezTo>
                    <a:lnTo>
                      <a:pt x="20465" y="757089"/>
                    </a:lnTo>
                    <a:cubicBezTo>
                      <a:pt x="12535" y="765236"/>
                      <a:pt x="12535" y="778638"/>
                      <a:pt x="20465" y="786784"/>
                    </a:cubicBezTo>
                    <a:cubicBezTo>
                      <a:pt x="20465" y="786784"/>
                      <a:pt x="20465" y="786784"/>
                      <a:pt x="20465" y="786784"/>
                    </a:cubicBezTo>
                    <a:lnTo>
                      <a:pt x="190066" y="961012"/>
                    </a:lnTo>
                    <a:lnTo>
                      <a:pt x="0" y="1156262"/>
                    </a:lnTo>
                    <a:lnTo>
                      <a:pt x="131230" y="1291072"/>
                    </a:lnTo>
                    <a:lnTo>
                      <a:pt x="321295" y="1095821"/>
                    </a:lnTo>
                    <a:lnTo>
                      <a:pt x="490896" y="1270049"/>
                    </a:lnTo>
                    <a:cubicBezTo>
                      <a:pt x="498826" y="1278196"/>
                      <a:pt x="511873" y="1278196"/>
                      <a:pt x="519803" y="1270049"/>
                    </a:cubicBezTo>
                    <a:cubicBezTo>
                      <a:pt x="519803" y="1270049"/>
                      <a:pt x="519803" y="1270049"/>
                      <a:pt x="519803" y="1270049"/>
                    </a:cubicBezTo>
                    <a:lnTo>
                      <a:pt x="543849" y="1245347"/>
                    </a:lnTo>
                    <a:cubicBezTo>
                      <a:pt x="559453" y="1229317"/>
                      <a:pt x="569685" y="1208294"/>
                      <a:pt x="572755" y="1185957"/>
                    </a:cubicBezTo>
                    <a:lnTo>
                      <a:pt x="640800" y="1255859"/>
                    </a:lnTo>
                    <a:cubicBezTo>
                      <a:pt x="667916" y="1283451"/>
                      <a:pt x="711403" y="1283451"/>
                      <a:pt x="738519" y="1255859"/>
                    </a:cubicBezTo>
                    <a:lnTo>
                      <a:pt x="866935" y="1123940"/>
                    </a:lnTo>
                    <a:cubicBezTo>
                      <a:pt x="897632" y="1092668"/>
                      <a:pt x="914771" y="1049834"/>
                      <a:pt x="914771" y="1005160"/>
                    </a:cubicBezTo>
                    <a:close/>
                    <a:moveTo>
                      <a:pt x="873842" y="970998"/>
                    </a:moveTo>
                    <a:cubicBezTo>
                      <a:pt x="750286" y="912133"/>
                      <a:pt x="656660" y="802814"/>
                      <a:pt x="615219" y="669581"/>
                    </a:cubicBezTo>
                    <a:lnTo>
                      <a:pt x="621614" y="668267"/>
                    </a:lnTo>
                    <a:lnTo>
                      <a:pt x="873842" y="927375"/>
                    </a:lnTo>
                    <a:lnTo>
                      <a:pt x="873842" y="970998"/>
                    </a:lnTo>
                    <a:close/>
                    <a:moveTo>
                      <a:pt x="1022978" y="273298"/>
                    </a:moveTo>
                    <a:lnTo>
                      <a:pt x="1051884" y="302993"/>
                    </a:lnTo>
                    <a:lnTo>
                      <a:pt x="806308" y="555269"/>
                    </a:lnTo>
                    <a:lnTo>
                      <a:pt x="777402" y="525574"/>
                    </a:lnTo>
                    <a:lnTo>
                      <a:pt x="1022978" y="273298"/>
                    </a:lnTo>
                    <a:close/>
                    <a:moveTo>
                      <a:pt x="756937" y="546597"/>
                    </a:moveTo>
                    <a:lnTo>
                      <a:pt x="785843" y="576292"/>
                    </a:lnTo>
                    <a:lnTo>
                      <a:pt x="744914" y="618338"/>
                    </a:lnTo>
                    <a:lnTo>
                      <a:pt x="716008" y="588643"/>
                    </a:lnTo>
                    <a:lnTo>
                      <a:pt x="756937" y="546597"/>
                    </a:lnTo>
                    <a:close/>
                    <a:moveTo>
                      <a:pt x="514942" y="1215915"/>
                    </a:moveTo>
                    <a:lnTo>
                      <a:pt x="505477" y="1225638"/>
                    </a:lnTo>
                    <a:lnTo>
                      <a:pt x="63696" y="771805"/>
                    </a:lnTo>
                    <a:lnTo>
                      <a:pt x="73161" y="762082"/>
                    </a:lnTo>
                    <a:cubicBezTo>
                      <a:pt x="97207" y="737380"/>
                      <a:pt x="136090" y="737380"/>
                      <a:pt x="159880" y="762082"/>
                    </a:cubicBezTo>
                    <a:lnTo>
                      <a:pt x="514942" y="1126568"/>
                    </a:lnTo>
                    <a:cubicBezTo>
                      <a:pt x="538988" y="1151270"/>
                      <a:pt x="538988" y="1191213"/>
                      <a:pt x="514942" y="1215915"/>
                    </a:cubicBezTo>
                    <a:close/>
                    <a:moveTo>
                      <a:pt x="751053" y="1183592"/>
                    </a:moveTo>
                    <a:lnTo>
                      <a:pt x="125858" y="541341"/>
                    </a:lnTo>
                    <a:lnTo>
                      <a:pt x="131741" y="537925"/>
                    </a:lnTo>
                    <a:cubicBezTo>
                      <a:pt x="148625" y="527939"/>
                      <a:pt x="169345" y="526888"/>
                      <a:pt x="187252" y="535034"/>
                    </a:cubicBezTo>
                    <a:lnTo>
                      <a:pt x="320528" y="596001"/>
                    </a:lnTo>
                    <a:lnTo>
                      <a:pt x="296738" y="620440"/>
                    </a:lnTo>
                    <a:lnTo>
                      <a:pt x="325644" y="650135"/>
                    </a:lnTo>
                    <a:lnTo>
                      <a:pt x="360690" y="614133"/>
                    </a:lnTo>
                    <a:lnTo>
                      <a:pt x="405712" y="634630"/>
                    </a:lnTo>
                    <a:lnTo>
                      <a:pt x="358388" y="683246"/>
                    </a:lnTo>
                    <a:lnTo>
                      <a:pt x="387294" y="712941"/>
                    </a:lnTo>
                    <a:lnTo>
                      <a:pt x="445874" y="652763"/>
                    </a:lnTo>
                    <a:lnTo>
                      <a:pt x="490896" y="673260"/>
                    </a:lnTo>
                    <a:lnTo>
                      <a:pt x="419782" y="746315"/>
                    </a:lnTo>
                    <a:lnTo>
                      <a:pt x="448688" y="776010"/>
                    </a:lnTo>
                    <a:lnTo>
                      <a:pt x="536430" y="685874"/>
                    </a:lnTo>
                    <a:lnTo>
                      <a:pt x="575313" y="677990"/>
                    </a:lnTo>
                    <a:cubicBezTo>
                      <a:pt x="620847" y="830932"/>
                      <a:pt x="730333" y="954968"/>
                      <a:pt x="873586" y="1016723"/>
                    </a:cubicBezTo>
                    <a:cubicBezTo>
                      <a:pt x="871028" y="1046155"/>
                      <a:pt x="858493" y="1073485"/>
                      <a:pt x="838028" y="1094245"/>
                    </a:cubicBezTo>
                    <a:lnTo>
                      <a:pt x="751053" y="1183592"/>
                    </a:lnTo>
                    <a:close/>
                  </a:path>
                </a:pathLst>
              </a:custGeom>
              <a:solidFill>
                <a:schemeClr val="tx2"/>
              </a:solidFill>
              <a:ln w="2549" cap="flat">
                <a:noFill/>
                <a:prstDash val="solid"/>
                <a:miter/>
              </a:ln>
            </p:spPr>
            <p:txBody>
              <a:bodyPr rtlCol="0" anchor="ctr">
                <a:noAutofit/>
              </a:bodyPr>
              <a:lstStyle/>
              <a:p>
                <a:pPr defTabSz="685800"/>
                <a:endParaRPr lang="it-IT" sz="1050" dirty="0">
                  <a:solidFill>
                    <a:srgbClr val="243782"/>
                  </a:solidFill>
                  <a:latin typeface="Encode Sans" pitchFamily="2" charset="77"/>
                  <a:cs typeface="Arial"/>
                </a:endParaRPr>
              </a:p>
            </p:txBody>
          </p:sp>
          <p:sp>
            <p:nvSpPr>
              <p:cNvPr id="64" name="Figura a mano libera: forma 63">
                <a:extLst>
                  <a:ext uri="{FF2B5EF4-FFF2-40B4-BE49-F238E27FC236}">
                    <a16:creationId xmlns:a16="http://schemas.microsoft.com/office/drawing/2014/main" id="{ADCF4ACC-81D1-2BDE-C488-E44F874F67DD}"/>
                  </a:ext>
                </a:extLst>
              </p:cNvPr>
              <p:cNvSpPr/>
              <p:nvPr/>
            </p:nvSpPr>
            <p:spPr>
              <a:xfrm flipH="1">
                <a:off x="8626511" y="4337879"/>
                <a:ext cx="144787" cy="60440"/>
              </a:xfrm>
              <a:custGeom>
                <a:avLst/>
                <a:gdLst>
                  <a:gd name="connsiteX0" fmla="*/ 72394 w 144787"/>
                  <a:gd name="connsiteY0" fmla="*/ 42046 h 60440"/>
                  <a:gd name="connsiteX1" fmla="*/ 115881 w 144787"/>
                  <a:gd name="connsiteY1" fmla="*/ 60441 h 60440"/>
                  <a:gd name="connsiteX2" fmla="*/ 144788 w 144787"/>
                  <a:gd name="connsiteY2" fmla="*/ 30746 h 60440"/>
                  <a:gd name="connsiteX3" fmla="*/ 0 w 144787"/>
                  <a:gd name="connsiteY3" fmla="*/ 30746 h 60440"/>
                  <a:gd name="connsiteX4" fmla="*/ 0 w 144787"/>
                  <a:gd name="connsiteY4" fmla="*/ 30746 h 60440"/>
                  <a:gd name="connsiteX5" fmla="*/ 28906 w 144787"/>
                  <a:gd name="connsiteY5" fmla="*/ 60441 h 60440"/>
                  <a:gd name="connsiteX6" fmla="*/ 72394 w 144787"/>
                  <a:gd name="connsiteY6" fmla="*/ 42046 h 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87" h="60440">
                    <a:moveTo>
                      <a:pt x="72394" y="42046"/>
                    </a:moveTo>
                    <a:cubicBezTo>
                      <a:pt x="88766" y="42046"/>
                      <a:pt x="104370" y="48616"/>
                      <a:pt x="115881" y="60441"/>
                    </a:cubicBezTo>
                    <a:lnTo>
                      <a:pt x="144788" y="30746"/>
                    </a:lnTo>
                    <a:cubicBezTo>
                      <a:pt x="104881" y="-10249"/>
                      <a:pt x="40162" y="-10249"/>
                      <a:pt x="0" y="30746"/>
                    </a:cubicBezTo>
                    <a:cubicBezTo>
                      <a:pt x="0" y="30746"/>
                      <a:pt x="0" y="30746"/>
                      <a:pt x="0" y="30746"/>
                    </a:cubicBezTo>
                    <a:lnTo>
                      <a:pt x="28906" y="60441"/>
                    </a:lnTo>
                    <a:cubicBezTo>
                      <a:pt x="40418" y="48616"/>
                      <a:pt x="56022" y="42046"/>
                      <a:pt x="72394" y="42046"/>
                    </a:cubicBezTo>
                    <a:close/>
                  </a:path>
                </a:pathLst>
              </a:custGeom>
              <a:solidFill>
                <a:schemeClr val="tx2"/>
              </a:solidFill>
              <a:ln w="2549" cap="flat">
                <a:noFill/>
                <a:prstDash val="solid"/>
                <a:miter/>
              </a:ln>
            </p:spPr>
            <p:txBody>
              <a:bodyPr rtlCol="0" anchor="ctr">
                <a:noAutofit/>
              </a:bodyPr>
              <a:lstStyle/>
              <a:p>
                <a:pPr defTabSz="685800"/>
                <a:endParaRPr lang="it-IT" sz="1050" dirty="0">
                  <a:solidFill>
                    <a:srgbClr val="243782"/>
                  </a:solidFill>
                  <a:latin typeface="Encode Sans" pitchFamily="2" charset="77"/>
                  <a:cs typeface="Arial"/>
                </a:endParaRPr>
              </a:p>
            </p:txBody>
          </p:sp>
          <p:sp>
            <p:nvSpPr>
              <p:cNvPr id="65" name="Figura a mano libera: forma 64">
                <a:extLst>
                  <a:ext uri="{FF2B5EF4-FFF2-40B4-BE49-F238E27FC236}">
                    <a16:creationId xmlns:a16="http://schemas.microsoft.com/office/drawing/2014/main" id="{4E30311F-7FD0-A349-6F6D-80D777A043D1}"/>
                  </a:ext>
                </a:extLst>
              </p:cNvPr>
              <p:cNvSpPr/>
              <p:nvPr/>
            </p:nvSpPr>
            <p:spPr>
              <a:xfrm flipH="1">
                <a:off x="8641092" y="4253852"/>
                <a:ext cx="115881" cy="54331"/>
              </a:xfrm>
              <a:custGeom>
                <a:avLst/>
                <a:gdLst>
                  <a:gd name="connsiteX0" fmla="*/ 58069 w 115881"/>
                  <a:gd name="connsiteY0" fmla="*/ 41980 h 54331"/>
                  <a:gd name="connsiteX1" fmla="*/ 86975 w 115881"/>
                  <a:gd name="connsiteY1" fmla="*/ 54331 h 54331"/>
                  <a:gd name="connsiteX2" fmla="*/ 115881 w 115881"/>
                  <a:gd name="connsiteY2" fmla="*/ 24636 h 54331"/>
                  <a:gd name="connsiteX3" fmla="*/ 0 w 115881"/>
                  <a:gd name="connsiteY3" fmla="*/ 24636 h 54331"/>
                  <a:gd name="connsiteX4" fmla="*/ 28906 w 115881"/>
                  <a:gd name="connsiteY4" fmla="*/ 54331 h 54331"/>
                  <a:gd name="connsiteX5" fmla="*/ 58069 w 115881"/>
                  <a:gd name="connsiteY5" fmla="*/ 4198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80" h="54331">
                    <a:moveTo>
                      <a:pt x="58069" y="41980"/>
                    </a:moveTo>
                    <a:cubicBezTo>
                      <a:pt x="68812" y="41980"/>
                      <a:pt x="79301" y="46448"/>
                      <a:pt x="86975" y="54331"/>
                    </a:cubicBezTo>
                    <a:lnTo>
                      <a:pt x="115881" y="24636"/>
                    </a:lnTo>
                    <a:cubicBezTo>
                      <a:pt x="83905" y="-8212"/>
                      <a:pt x="31976" y="-8212"/>
                      <a:pt x="0" y="24636"/>
                    </a:cubicBezTo>
                    <a:lnTo>
                      <a:pt x="28906" y="54331"/>
                    </a:lnTo>
                    <a:cubicBezTo>
                      <a:pt x="36836" y="46448"/>
                      <a:pt x="47069" y="41980"/>
                      <a:pt x="58069" y="41980"/>
                    </a:cubicBezTo>
                    <a:close/>
                  </a:path>
                </a:pathLst>
              </a:custGeom>
              <a:solidFill>
                <a:schemeClr val="tx2"/>
              </a:solidFill>
              <a:ln w="2549" cap="flat">
                <a:noFill/>
                <a:prstDash val="solid"/>
                <a:miter/>
              </a:ln>
            </p:spPr>
            <p:txBody>
              <a:bodyPr rtlCol="0" anchor="ctr">
                <a:noAutofit/>
              </a:bodyPr>
              <a:lstStyle/>
              <a:p>
                <a:pPr defTabSz="685800"/>
                <a:endParaRPr lang="it-IT" sz="1050" dirty="0">
                  <a:solidFill>
                    <a:srgbClr val="243782"/>
                  </a:solidFill>
                  <a:latin typeface="Encode Sans" pitchFamily="2" charset="77"/>
                  <a:cs typeface="Arial"/>
                </a:endParaRPr>
              </a:p>
            </p:txBody>
          </p:sp>
        </p:grpSp>
        <p:cxnSp>
          <p:nvCxnSpPr>
            <p:cNvPr id="60" name="Connettore 2 59">
              <a:extLst>
                <a:ext uri="{FF2B5EF4-FFF2-40B4-BE49-F238E27FC236}">
                  <a16:creationId xmlns:a16="http://schemas.microsoft.com/office/drawing/2014/main" id="{DFFFDB25-2D70-DF75-1B8C-820E7D4965E6}"/>
                </a:ext>
              </a:extLst>
            </p:cNvPr>
            <p:cNvCxnSpPr/>
            <p:nvPr/>
          </p:nvCxnSpPr>
          <p:spPr>
            <a:xfrm flipH="1" flipV="1">
              <a:off x="7997090" y="3890090"/>
              <a:ext cx="402910" cy="402910"/>
            </a:xfrm>
            <a:prstGeom prst="straightConnector1">
              <a:avLst/>
            </a:prstGeom>
            <a:ln w="28575">
              <a:solidFill>
                <a:schemeClr val="tx1">
                  <a:lumMod val="50000"/>
                  <a:lumOff val="50000"/>
                </a:schemeClr>
              </a:solidFill>
              <a:tailEnd type="triangle" w="med" len="med"/>
            </a:ln>
          </p:spPr>
          <p:style>
            <a:lnRef idx="1">
              <a:schemeClr val="accent1"/>
            </a:lnRef>
            <a:fillRef idx="0">
              <a:schemeClr val="accent1"/>
            </a:fillRef>
            <a:effectRef idx="0">
              <a:schemeClr val="accent1"/>
            </a:effectRef>
            <a:fontRef idx="minor">
              <a:schemeClr val="tx1"/>
            </a:fontRef>
          </p:style>
        </p:cxnSp>
      </p:grpSp>
      <p:pic>
        <p:nvPicPr>
          <p:cNvPr id="2" name="Immagine 1" descr="Immagine che contiene nero, oscurità&#10;&#10;Descrizione generata automaticamente">
            <a:extLst>
              <a:ext uri="{FF2B5EF4-FFF2-40B4-BE49-F238E27FC236}">
                <a16:creationId xmlns:a16="http://schemas.microsoft.com/office/drawing/2014/main" id="{0D2B5BF8-2ED7-B010-8E34-BCBF8335614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11618" y="4301500"/>
            <a:ext cx="471839" cy="442790"/>
          </a:xfrm>
          <a:prstGeom prst="rect">
            <a:avLst/>
          </a:prstGeom>
        </p:spPr>
      </p:pic>
      <p:grpSp>
        <p:nvGrpSpPr>
          <p:cNvPr id="29" name="Gruppo 28">
            <a:extLst>
              <a:ext uri="{FF2B5EF4-FFF2-40B4-BE49-F238E27FC236}">
                <a16:creationId xmlns:a16="http://schemas.microsoft.com/office/drawing/2014/main" id="{0EAE27B3-7B1E-E369-2BA1-6C9DE24B7A73}"/>
              </a:ext>
            </a:extLst>
          </p:cNvPr>
          <p:cNvGrpSpPr/>
          <p:nvPr/>
        </p:nvGrpSpPr>
        <p:grpSpPr>
          <a:xfrm rot="5400000">
            <a:off x="474248" y="1926656"/>
            <a:ext cx="236709" cy="414941"/>
            <a:chOff x="2507769" y="1895249"/>
            <a:chExt cx="420716" cy="737497"/>
          </a:xfrm>
        </p:grpSpPr>
        <p:sp>
          <p:nvSpPr>
            <p:cNvPr id="13" name="Rettangolo 12">
              <a:extLst>
                <a:ext uri="{FF2B5EF4-FFF2-40B4-BE49-F238E27FC236}">
                  <a16:creationId xmlns:a16="http://schemas.microsoft.com/office/drawing/2014/main" id="{FC5A8BB7-A328-14D8-1A14-69C0A2827273}"/>
                </a:ext>
              </a:extLst>
            </p:cNvPr>
            <p:cNvSpPr/>
            <p:nvPr/>
          </p:nvSpPr>
          <p:spPr>
            <a:xfrm>
              <a:off x="2550917" y="2465346"/>
              <a:ext cx="334415" cy="128440"/>
            </a:xfrm>
            <a:prstGeom prst="rect">
              <a:avLst/>
            </a:prstGeom>
            <a:solidFill>
              <a:schemeClr val="tx2"/>
            </a:solidFill>
            <a:ln w="6858" cap="flat">
              <a:solidFill>
                <a:schemeClr val="tx1">
                  <a:lumMod val="10000"/>
                  <a:lumOff val="90000"/>
                </a:schemeClr>
              </a:solidFill>
              <a:prstDash val="solid"/>
              <a:miter/>
            </a:ln>
          </p:spPr>
          <p:txBody>
            <a:bodyPr rtlCol="0" anchor="ctr">
              <a:noAutofit/>
            </a:bodyPr>
            <a:lstStyle/>
            <a:p>
              <a:pPr defTabSz="879020"/>
              <a:endParaRPr lang="en-GB" sz="1050" dirty="0">
                <a:solidFill>
                  <a:srgbClr val="243782"/>
                </a:solidFill>
                <a:latin typeface="Encode Sans"/>
                <a:cs typeface="Arial"/>
              </a:endParaRPr>
            </a:p>
          </p:txBody>
        </p:sp>
        <p:sp>
          <p:nvSpPr>
            <p:cNvPr id="14" name="Rettangolo 13">
              <a:extLst>
                <a:ext uri="{FF2B5EF4-FFF2-40B4-BE49-F238E27FC236}">
                  <a16:creationId xmlns:a16="http://schemas.microsoft.com/office/drawing/2014/main" id="{5C2A7219-C4AE-7BC5-6762-01F19424F71A}"/>
                </a:ext>
              </a:extLst>
            </p:cNvPr>
            <p:cNvSpPr/>
            <p:nvPr/>
          </p:nvSpPr>
          <p:spPr>
            <a:xfrm>
              <a:off x="2507769" y="1968654"/>
              <a:ext cx="420716" cy="664092"/>
            </a:xfrm>
            <a:prstGeom prst="rect">
              <a:avLst/>
            </a:prstGeom>
            <a:noFill/>
            <a:ln w="12700" cap="flat">
              <a:solidFill>
                <a:schemeClr val="tx2"/>
              </a:solidFill>
              <a:prstDash val="solid"/>
              <a:miter/>
            </a:ln>
          </p:spPr>
          <p:txBody>
            <a:bodyPr rtlCol="0" anchor="ctr">
              <a:noAutofit/>
            </a:bodyPr>
            <a:lstStyle/>
            <a:p>
              <a:pPr defTabSz="879020"/>
              <a:endParaRPr lang="en-GB" sz="1050" dirty="0">
                <a:solidFill>
                  <a:srgbClr val="243782"/>
                </a:solidFill>
                <a:latin typeface="Encode Sans"/>
                <a:cs typeface="Arial"/>
              </a:endParaRPr>
            </a:p>
          </p:txBody>
        </p:sp>
        <p:sp>
          <p:nvSpPr>
            <p:cNvPr id="18" name="Rettangolo 17">
              <a:extLst>
                <a:ext uri="{FF2B5EF4-FFF2-40B4-BE49-F238E27FC236}">
                  <a16:creationId xmlns:a16="http://schemas.microsoft.com/office/drawing/2014/main" id="{889C50C0-3F90-196B-B57A-E1DBD96353CB}"/>
                </a:ext>
              </a:extLst>
            </p:cNvPr>
            <p:cNvSpPr/>
            <p:nvPr/>
          </p:nvSpPr>
          <p:spPr>
            <a:xfrm>
              <a:off x="2550920" y="2312602"/>
              <a:ext cx="334415" cy="128440"/>
            </a:xfrm>
            <a:prstGeom prst="rect">
              <a:avLst/>
            </a:prstGeom>
            <a:solidFill>
              <a:schemeClr val="tx2"/>
            </a:solidFill>
            <a:ln w="6858" cap="flat">
              <a:solidFill>
                <a:schemeClr val="tx1">
                  <a:lumMod val="10000"/>
                  <a:lumOff val="90000"/>
                </a:schemeClr>
              </a:solidFill>
              <a:prstDash val="solid"/>
              <a:miter/>
            </a:ln>
          </p:spPr>
          <p:txBody>
            <a:bodyPr rtlCol="0" anchor="ctr">
              <a:noAutofit/>
            </a:bodyPr>
            <a:lstStyle/>
            <a:p>
              <a:pPr defTabSz="879020"/>
              <a:endParaRPr lang="en-GB" sz="1050" dirty="0">
                <a:solidFill>
                  <a:srgbClr val="243782"/>
                </a:solidFill>
                <a:latin typeface="Encode Sans"/>
                <a:cs typeface="Arial"/>
              </a:endParaRPr>
            </a:p>
          </p:txBody>
        </p:sp>
        <p:sp>
          <p:nvSpPr>
            <p:cNvPr id="19" name="Rettangolo 18">
              <a:extLst>
                <a:ext uri="{FF2B5EF4-FFF2-40B4-BE49-F238E27FC236}">
                  <a16:creationId xmlns:a16="http://schemas.microsoft.com/office/drawing/2014/main" id="{AFB242FC-36C5-DCE4-0A4C-ADF98AE81B61}"/>
                </a:ext>
              </a:extLst>
            </p:cNvPr>
            <p:cNvSpPr/>
            <p:nvPr/>
          </p:nvSpPr>
          <p:spPr>
            <a:xfrm>
              <a:off x="2550917" y="2159858"/>
              <a:ext cx="334415" cy="128440"/>
            </a:xfrm>
            <a:prstGeom prst="rect">
              <a:avLst/>
            </a:prstGeom>
            <a:solidFill>
              <a:schemeClr val="tx2"/>
            </a:solidFill>
            <a:ln w="6858" cap="flat">
              <a:solidFill>
                <a:schemeClr val="tx1">
                  <a:lumMod val="10000"/>
                  <a:lumOff val="90000"/>
                </a:schemeClr>
              </a:solidFill>
              <a:prstDash val="solid"/>
              <a:miter/>
            </a:ln>
          </p:spPr>
          <p:txBody>
            <a:bodyPr rtlCol="0" anchor="ctr">
              <a:noAutofit/>
            </a:bodyPr>
            <a:lstStyle/>
            <a:p>
              <a:pPr defTabSz="879020"/>
              <a:endParaRPr lang="en-GB" sz="1050" dirty="0">
                <a:solidFill>
                  <a:srgbClr val="243782"/>
                </a:solidFill>
                <a:latin typeface="Encode Sans"/>
                <a:cs typeface="Arial"/>
              </a:endParaRPr>
            </a:p>
          </p:txBody>
        </p:sp>
        <p:sp>
          <p:nvSpPr>
            <p:cNvPr id="20" name="Rettangolo 19">
              <a:extLst>
                <a:ext uri="{FF2B5EF4-FFF2-40B4-BE49-F238E27FC236}">
                  <a16:creationId xmlns:a16="http://schemas.microsoft.com/office/drawing/2014/main" id="{A2945F43-F9B0-3D10-491A-BB961D720F4C}"/>
                </a:ext>
              </a:extLst>
            </p:cNvPr>
            <p:cNvSpPr/>
            <p:nvPr/>
          </p:nvSpPr>
          <p:spPr>
            <a:xfrm>
              <a:off x="2550920" y="2007121"/>
              <a:ext cx="334415" cy="128440"/>
            </a:xfrm>
            <a:prstGeom prst="rect">
              <a:avLst/>
            </a:prstGeom>
            <a:solidFill>
              <a:schemeClr val="tx1">
                <a:lumMod val="25000"/>
                <a:lumOff val="75000"/>
              </a:schemeClr>
            </a:solidFill>
            <a:ln w="6858" cap="flat">
              <a:solidFill>
                <a:schemeClr val="tx1">
                  <a:lumMod val="10000"/>
                  <a:lumOff val="90000"/>
                </a:schemeClr>
              </a:solidFill>
              <a:prstDash val="solid"/>
              <a:miter/>
            </a:ln>
          </p:spPr>
          <p:txBody>
            <a:bodyPr rtlCol="0" anchor="ctr">
              <a:noAutofit/>
            </a:bodyPr>
            <a:lstStyle/>
            <a:p>
              <a:pPr defTabSz="879020"/>
              <a:endParaRPr lang="en-GB" sz="1050" dirty="0">
                <a:solidFill>
                  <a:srgbClr val="243782"/>
                </a:solidFill>
                <a:latin typeface="Encode Sans"/>
                <a:cs typeface="Arial"/>
              </a:endParaRPr>
            </a:p>
          </p:txBody>
        </p:sp>
        <p:sp>
          <p:nvSpPr>
            <p:cNvPr id="21" name="Rettangolo 20">
              <a:extLst>
                <a:ext uri="{FF2B5EF4-FFF2-40B4-BE49-F238E27FC236}">
                  <a16:creationId xmlns:a16="http://schemas.microsoft.com/office/drawing/2014/main" id="{DD312CEF-F0BA-38D7-32A3-C66F49809D52}"/>
                </a:ext>
              </a:extLst>
            </p:cNvPr>
            <p:cNvSpPr/>
            <p:nvPr/>
          </p:nvSpPr>
          <p:spPr>
            <a:xfrm>
              <a:off x="2647182" y="1895249"/>
              <a:ext cx="141877" cy="73404"/>
            </a:xfrm>
            <a:prstGeom prst="rect">
              <a:avLst/>
            </a:prstGeom>
            <a:noFill/>
            <a:ln w="12700" cap="flat">
              <a:solidFill>
                <a:schemeClr val="tx2"/>
              </a:solidFill>
              <a:prstDash val="solid"/>
              <a:miter/>
            </a:ln>
          </p:spPr>
          <p:txBody>
            <a:bodyPr rtlCol="0" anchor="ctr">
              <a:noAutofit/>
            </a:bodyPr>
            <a:lstStyle/>
            <a:p>
              <a:pPr defTabSz="879020"/>
              <a:endParaRPr lang="en-GB" sz="1050" dirty="0">
                <a:solidFill>
                  <a:srgbClr val="243782"/>
                </a:solidFill>
                <a:latin typeface="Encode Sans"/>
                <a:cs typeface="Arial"/>
              </a:endParaRPr>
            </a:p>
          </p:txBody>
        </p:sp>
      </p:grpSp>
      <p:grpSp>
        <p:nvGrpSpPr>
          <p:cNvPr id="4" name="Gruppo 3">
            <a:extLst>
              <a:ext uri="{FF2B5EF4-FFF2-40B4-BE49-F238E27FC236}">
                <a16:creationId xmlns:a16="http://schemas.microsoft.com/office/drawing/2014/main" id="{51CD186A-5AB0-C1B6-FDB8-AC1C4E7C2B7E}"/>
              </a:ext>
            </a:extLst>
          </p:cNvPr>
          <p:cNvGrpSpPr/>
          <p:nvPr/>
        </p:nvGrpSpPr>
        <p:grpSpPr>
          <a:xfrm>
            <a:off x="4916369" y="1155759"/>
            <a:ext cx="1646355" cy="803954"/>
            <a:chOff x="3933824" y="2116438"/>
            <a:chExt cx="2162176" cy="1077033"/>
          </a:xfrm>
        </p:grpSpPr>
        <p:pic>
          <p:nvPicPr>
            <p:cNvPr id="9" name="Immagine 8">
              <a:extLst>
                <a:ext uri="{FF2B5EF4-FFF2-40B4-BE49-F238E27FC236}">
                  <a16:creationId xmlns:a16="http://schemas.microsoft.com/office/drawing/2014/main" id="{FC789E8C-8857-9A4E-250A-58BC2A5A107A}"/>
                </a:ext>
              </a:extLst>
            </p:cNvPr>
            <p:cNvPicPr>
              <a:picLocks noChangeAspect="1"/>
            </p:cNvPicPr>
            <p:nvPr/>
          </p:nvPicPr>
          <p:blipFill>
            <a:blip r:embed="rId8" cstate="email">
              <a:extLst>
                <a:ext uri="{28A0092B-C50C-407E-A947-70E740481C1C}">
                  <a14:useLocalDpi xmlns:a14="http://schemas.microsoft.com/office/drawing/2010/main" val="0"/>
                </a:ext>
              </a:extLst>
            </a:blip>
            <a:srcRect l="31912" r="36864"/>
            <a:stretch>
              <a:fillRect/>
            </a:stretch>
          </p:blipFill>
          <p:spPr>
            <a:xfrm>
              <a:off x="3933824" y="2116438"/>
              <a:ext cx="2162176" cy="1077033"/>
            </a:xfrm>
            <a:prstGeom prst="rect">
              <a:avLst/>
            </a:prstGeom>
          </p:spPr>
        </p:pic>
        <p:sp>
          <p:nvSpPr>
            <p:cNvPr id="12" name="CasellaDiTesto 11">
              <a:extLst>
                <a:ext uri="{FF2B5EF4-FFF2-40B4-BE49-F238E27FC236}">
                  <a16:creationId xmlns:a16="http://schemas.microsoft.com/office/drawing/2014/main" id="{6835EBDE-704C-4D13-5F2D-A38BAC131656}"/>
                </a:ext>
              </a:extLst>
            </p:cNvPr>
            <p:cNvSpPr txBox="1"/>
            <p:nvPr/>
          </p:nvSpPr>
          <p:spPr>
            <a:xfrm>
              <a:off x="4382690" y="2694296"/>
              <a:ext cx="1264444" cy="384721"/>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350" cap="none" dirty="0">
                  <a:solidFill>
                    <a:srgbClr val="243782"/>
                  </a:solidFill>
                  <a:highlight>
                    <a:srgbClr val="FFFFFF"/>
                  </a:highlight>
                  <a:latin typeface="Encode Sans"/>
                  <a:cs typeface="Arial"/>
                </a:rPr>
                <a:t>e</a:t>
              </a:r>
              <a:r>
                <a:rPr lang="it-IT" sz="1350" dirty="0">
                  <a:solidFill>
                    <a:srgbClr val="243782"/>
                  </a:solidFill>
                  <a:highlight>
                    <a:srgbClr val="FFFFFF"/>
                  </a:highlight>
                  <a:latin typeface="Encode Sans"/>
                  <a:cs typeface="Arial"/>
                </a:rPr>
                <a:t>-K0</a:t>
              </a:r>
            </a:p>
          </p:txBody>
        </p:sp>
      </p:grpSp>
      <p:grpSp>
        <p:nvGrpSpPr>
          <p:cNvPr id="32" name="Gruppo 31">
            <a:extLst>
              <a:ext uri="{FF2B5EF4-FFF2-40B4-BE49-F238E27FC236}">
                <a16:creationId xmlns:a16="http://schemas.microsoft.com/office/drawing/2014/main" id="{89AD861A-6B32-E180-6956-8A584A19ABB5}"/>
              </a:ext>
            </a:extLst>
          </p:cNvPr>
          <p:cNvGrpSpPr/>
          <p:nvPr/>
        </p:nvGrpSpPr>
        <p:grpSpPr>
          <a:xfrm>
            <a:off x="6935388" y="1151939"/>
            <a:ext cx="1785937" cy="807775"/>
            <a:chOff x="9247183" y="2116438"/>
            <a:chExt cx="2381249" cy="1077033"/>
          </a:xfrm>
        </p:grpSpPr>
        <p:pic>
          <p:nvPicPr>
            <p:cNvPr id="33" name="Immagine 32">
              <a:extLst>
                <a:ext uri="{FF2B5EF4-FFF2-40B4-BE49-F238E27FC236}">
                  <a16:creationId xmlns:a16="http://schemas.microsoft.com/office/drawing/2014/main" id="{770009AC-83AC-86C5-C144-AA358E161EE6}"/>
                </a:ext>
              </a:extLst>
            </p:cNvPr>
            <p:cNvPicPr>
              <a:picLocks noChangeAspect="1"/>
            </p:cNvPicPr>
            <p:nvPr/>
          </p:nvPicPr>
          <p:blipFill>
            <a:blip r:embed="rId9" cstate="email">
              <a:extLst>
                <a:ext uri="{28A0092B-C50C-407E-A947-70E740481C1C}">
                  <a14:useLocalDpi xmlns:a14="http://schemas.microsoft.com/office/drawing/2010/main" val="0"/>
                </a:ext>
              </a:extLst>
            </a:blip>
            <a:srcRect l="65612"/>
            <a:stretch>
              <a:fillRect/>
            </a:stretch>
          </p:blipFill>
          <p:spPr>
            <a:xfrm>
              <a:off x="9247183" y="2116438"/>
              <a:ext cx="2381249" cy="1077033"/>
            </a:xfrm>
            <a:prstGeom prst="rect">
              <a:avLst/>
            </a:prstGeom>
          </p:spPr>
        </p:pic>
        <p:sp>
          <p:nvSpPr>
            <p:cNvPr id="34" name="CasellaDiTesto 33">
              <a:extLst>
                <a:ext uri="{FF2B5EF4-FFF2-40B4-BE49-F238E27FC236}">
                  <a16:creationId xmlns:a16="http://schemas.microsoft.com/office/drawing/2014/main" id="{B139BAFD-5607-103B-6817-A4B0A4F455BD}"/>
                </a:ext>
              </a:extLst>
            </p:cNvPr>
            <p:cNvSpPr txBox="1"/>
            <p:nvPr/>
          </p:nvSpPr>
          <p:spPr>
            <a:xfrm>
              <a:off x="9462679" y="2513709"/>
              <a:ext cx="1264444" cy="384721"/>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350" cap="none" dirty="0">
                  <a:solidFill>
                    <a:srgbClr val="243782"/>
                  </a:solidFill>
                  <a:highlight>
                    <a:srgbClr val="FFFFFF"/>
                  </a:highlight>
                  <a:latin typeface="Encode Sans"/>
                  <a:cs typeface="Arial"/>
                </a:rPr>
                <a:t>e</a:t>
              </a:r>
              <a:r>
                <a:rPr lang="it-IT" sz="1350" dirty="0">
                  <a:solidFill>
                    <a:srgbClr val="243782"/>
                  </a:solidFill>
                  <a:highlight>
                    <a:srgbClr val="FFFFFF"/>
                  </a:highlight>
                  <a:latin typeface="Encode Sans"/>
                  <a:cs typeface="Arial"/>
                </a:rPr>
                <a:t>-X250</a:t>
              </a:r>
            </a:p>
          </p:txBody>
        </p:sp>
      </p:grpSp>
      <p:grpSp>
        <p:nvGrpSpPr>
          <p:cNvPr id="35" name="Gruppo 34">
            <a:extLst>
              <a:ext uri="{FF2B5EF4-FFF2-40B4-BE49-F238E27FC236}">
                <a16:creationId xmlns:a16="http://schemas.microsoft.com/office/drawing/2014/main" id="{7B054433-F15A-DBCA-25B7-3FBA34D7FF33}"/>
              </a:ext>
            </a:extLst>
          </p:cNvPr>
          <p:cNvGrpSpPr/>
          <p:nvPr/>
        </p:nvGrpSpPr>
        <p:grpSpPr>
          <a:xfrm>
            <a:off x="3123150" y="1216286"/>
            <a:ext cx="1420556" cy="743427"/>
            <a:chOff x="6684063" y="2116438"/>
            <a:chExt cx="1975057" cy="1077033"/>
          </a:xfrm>
        </p:grpSpPr>
        <p:pic>
          <p:nvPicPr>
            <p:cNvPr id="41" name="Immagine 40">
              <a:extLst>
                <a:ext uri="{FF2B5EF4-FFF2-40B4-BE49-F238E27FC236}">
                  <a16:creationId xmlns:a16="http://schemas.microsoft.com/office/drawing/2014/main" id="{BCD07910-7CF3-096B-446A-5D8C8826454C}"/>
                </a:ext>
              </a:extLst>
            </p:cNvPr>
            <p:cNvPicPr>
              <a:picLocks noChangeAspect="1"/>
            </p:cNvPicPr>
            <p:nvPr/>
          </p:nvPicPr>
          <p:blipFill>
            <a:blip r:embed="rId10" cstate="email">
              <a:extLst>
                <a:ext uri="{28A0092B-C50C-407E-A947-70E740481C1C}">
                  <a14:useLocalDpi xmlns:a14="http://schemas.microsoft.com/office/drawing/2010/main" val="0"/>
                </a:ext>
              </a:extLst>
            </a:blip>
            <a:srcRect l="2702" r="68776"/>
            <a:stretch>
              <a:fillRect/>
            </a:stretch>
          </p:blipFill>
          <p:spPr>
            <a:xfrm>
              <a:off x="6684063" y="2116438"/>
              <a:ext cx="1975057" cy="1077033"/>
            </a:xfrm>
            <a:prstGeom prst="rect">
              <a:avLst/>
            </a:prstGeom>
          </p:spPr>
        </p:pic>
        <p:sp>
          <p:nvSpPr>
            <p:cNvPr id="47" name="CasellaDiTesto 46">
              <a:extLst>
                <a:ext uri="{FF2B5EF4-FFF2-40B4-BE49-F238E27FC236}">
                  <a16:creationId xmlns:a16="http://schemas.microsoft.com/office/drawing/2014/main" id="{B4A6FA71-9957-D4C1-E5A4-9644C8DE4226}"/>
                </a:ext>
              </a:extLst>
            </p:cNvPr>
            <p:cNvSpPr txBox="1"/>
            <p:nvPr/>
          </p:nvSpPr>
          <p:spPr>
            <a:xfrm>
              <a:off x="7039369" y="2694296"/>
              <a:ext cx="1264444" cy="384721"/>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350" cap="none" dirty="0">
                  <a:solidFill>
                    <a:srgbClr val="243782"/>
                  </a:solidFill>
                  <a:highlight>
                    <a:srgbClr val="FFFFFF"/>
                  </a:highlight>
                  <a:latin typeface="Encode Sans"/>
                  <a:cs typeface="Arial"/>
                </a:rPr>
                <a:t>e</a:t>
              </a:r>
              <a:r>
                <a:rPr lang="it-IT" sz="1350" dirty="0">
                  <a:solidFill>
                    <a:srgbClr val="243782"/>
                  </a:solidFill>
                  <a:highlight>
                    <a:srgbClr val="FFFFFF"/>
                  </a:highlight>
                  <a:latin typeface="Encode Sans"/>
                  <a:cs typeface="Arial"/>
                </a:rPr>
                <a:t>-K9</a:t>
              </a:r>
            </a:p>
          </p:txBody>
        </p:sp>
      </p:grpSp>
      <p:sp>
        <p:nvSpPr>
          <p:cNvPr id="16" name="Rettangolo 15">
            <a:extLst>
              <a:ext uri="{FF2B5EF4-FFF2-40B4-BE49-F238E27FC236}">
                <a16:creationId xmlns:a16="http://schemas.microsoft.com/office/drawing/2014/main" id="{5B496BA6-7BFD-9F91-981A-5A39D8BAB2EE}"/>
              </a:ext>
            </a:extLst>
          </p:cNvPr>
          <p:cNvSpPr/>
          <p:nvPr/>
        </p:nvSpPr>
        <p:spPr>
          <a:xfrm>
            <a:off x="2949957" y="3177197"/>
            <a:ext cx="3847794" cy="3568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100 (136) / 260</a:t>
            </a:r>
          </a:p>
        </p:txBody>
      </p:sp>
      <p:cxnSp>
        <p:nvCxnSpPr>
          <p:cNvPr id="17" name="Connettore diritto 16">
            <a:extLst>
              <a:ext uri="{FF2B5EF4-FFF2-40B4-BE49-F238E27FC236}">
                <a16:creationId xmlns:a16="http://schemas.microsoft.com/office/drawing/2014/main" id="{7B9E81BC-8CB4-4982-8982-67543EBA62B1}"/>
              </a:ext>
            </a:extLst>
          </p:cNvPr>
          <p:cNvCxnSpPr/>
          <p:nvPr/>
        </p:nvCxnSpPr>
        <p:spPr>
          <a:xfrm flipH="1">
            <a:off x="6797752" y="3199669"/>
            <a:ext cx="0" cy="41896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Rettangolo 36">
            <a:extLst>
              <a:ext uri="{FF2B5EF4-FFF2-40B4-BE49-F238E27FC236}">
                <a16:creationId xmlns:a16="http://schemas.microsoft.com/office/drawing/2014/main" id="{91E5C96C-97A0-7B96-0C86-372828663E2C}"/>
              </a:ext>
            </a:extLst>
          </p:cNvPr>
          <p:cNvSpPr/>
          <p:nvPr/>
        </p:nvSpPr>
        <p:spPr>
          <a:xfrm>
            <a:off x="424481" y="3215806"/>
            <a:ext cx="2954221" cy="3568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defTabSz="685800"/>
            <a:r>
              <a:rPr lang="it-IT" sz="1350" b="1" dirty="0">
                <a:solidFill>
                  <a:srgbClr val="243782"/>
                </a:solidFill>
                <a:latin typeface="Encode Sans"/>
                <a:cs typeface="Arial"/>
              </a:rPr>
              <a:t>        POTENZA/COPPIA</a:t>
            </a:r>
          </a:p>
          <a:p>
            <a:pPr defTabSz="685800"/>
            <a:r>
              <a:rPr lang="it-IT" sz="1200" dirty="0">
                <a:solidFill>
                  <a:srgbClr val="243782"/>
                </a:solidFill>
                <a:latin typeface="Encode Sans"/>
                <a:cs typeface="Arial"/>
              </a:rPr>
              <a:t>                                      [kW (CV) / Nm]</a:t>
            </a:r>
            <a:endParaRPr lang="en-US" sz="1200" dirty="0">
              <a:solidFill>
                <a:srgbClr val="243782"/>
              </a:solidFill>
              <a:latin typeface="Encode Sans"/>
              <a:cs typeface="Arial"/>
            </a:endParaRPr>
          </a:p>
        </p:txBody>
      </p:sp>
      <p:pic>
        <p:nvPicPr>
          <p:cNvPr id="38" name="Immagine 37">
            <a:extLst>
              <a:ext uri="{FF2B5EF4-FFF2-40B4-BE49-F238E27FC236}">
                <a16:creationId xmlns:a16="http://schemas.microsoft.com/office/drawing/2014/main" id="{2FE30F32-C818-15A1-1774-AAFD018E9915}"/>
              </a:ext>
            </a:extLst>
          </p:cNvPr>
          <p:cNvPicPr>
            <a:picLocks noChangeAspect="1"/>
          </p:cNvPicPr>
          <p:nvPr/>
        </p:nvPicPr>
        <p:blipFill>
          <a:blip r:embed="rId11"/>
          <a:srcRect l="1783" t="9175" r="91491" b="13675"/>
          <a:stretch>
            <a:fillRect/>
          </a:stretch>
        </p:blipFill>
        <p:spPr>
          <a:xfrm>
            <a:off x="376027" y="3212311"/>
            <a:ext cx="451586" cy="347267"/>
          </a:xfrm>
          <a:prstGeom prst="rect">
            <a:avLst/>
          </a:prstGeom>
        </p:spPr>
      </p:pic>
      <p:sp>
        <p:nvSpPr>
          <p:cNvPr id="39" name="Rettangolo 38">
            <a:extLst>
              <a:ext uri="{FF2B5EF4-FFF2-40B4-BE49-F238E27FC236}">
                <a16:creationId xmlns:a16="http://schemas.microsoft.com/office/drawing/2014/main" id="{2E5DC8B7-D686-63CA-4EDB-CAD7158A2D86}"/>
              </a:ext>
            </a:extLst>
          </p:cNvPr>
          <p:cNvSpPr/>
          <p:nvPr/>
        </p:nvSpPr>
        <p:spPr>
          <a:xfrm>
            <a:off x="6811573" y="3169537"/>
            <a:ext cx="1973831" cy="3568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sz="1200" dirty="0">
                <a:solidFill>
                  <a:srgbClr val="243782"/>
                </a:solidFill>
                <a:latin typeface="Encode Sans"/>
                <a:cs typeface="Arial"/>
              </a:rPr>
              <a:t>200 (270) / 410</a:t>
            </a:r>
          </a:p>
        </p:txBody>
      </p:sp>
      <p:cxnSp>
        <p:nvCxnSpPr>
          <p:cNvPr id="54" name="Connettore diritto 53">
            <a:extLst>
              <a:ext uri="{FF2B5EF4-FFF2-40B4-BE49-F238E27FC236}">
                <a16:creationId xmlns:a16="http://schemas.microsoft.com/office/drawing/2014/main" id="{A7717786-01A1-969D-360C-77139D99C895}"/>
              </a:ext>
            </a:extLst>
          </p:cNvPr>
          <p:cNvCxnSpPr/>
          <p:nvPr/>
        </p:nvCxnSpPr>
        <p:spPr>
          <a:xfrm>
            <a:off x="373482" y="2310676"/>
            <a:ext cx="846159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988399" y="2018352"/>
            <a:ext cx="1959191" cy="300082"/>
          </a:xfrm>
          <a:prstGeom prst="rect">
            <a:avLst/>
          </a:prstGeom>
        </p:spPr>
        <p:txBody>
          <a:bodyPr wrap="none">
            <a:spAutoFit/>
          </a:bodyPr>
          <a:lstStyle/>
          <a:p>
            <a:pPr defTabSz="685800"/>
            <a:r>
              <a:rPr lang="it-IT" sz="1350" b="1" dirty="0">
                <a:solidFill>
                  <a:srgbClr val="243782"/>
                </a:solidFill>
                <a:latin typeface="Encode Sans"/>
                <a:cs typeface="Arial"/>
              </a:rPr>
              <a:t>BATTERIA        </a:t>
            </a:r>
            <a:r>
              <a:rPr lang="it-IT" sz="1350" dirty="0">
                <a:solidFill>
                  <a:srgbClr val="243782"/>
                </a:solidFill>
                <a:latin typeface="Encode Sans"/>
                <a:cs typeface="Arial"/>
              </a:rPr>
              <a:t>   </a:t>
            </a:r>
            <a:r>
              <a:rPr lang="it-IT" sz="1200" dirty="0">
                <a:solidFill>
                  <a:srgbClr val="243782"/>
                </a:solidFill>
                <a:latin typeface="Encode Sans"/>
                <a:cs typeface="Arial"/>
              </a:rPr>
              <a:t>[kWh]</a:t>
            </a:r>
          </a:p>
        </p:txBody>
      </p:sp>
      <p:sp>
        <p:nvSpPr>
          <p:cNvPr id="36" name="Rettangolo 35"/>
          <p:cNvSpPr/>
          <p:nvPr/>
        </p:nvSpPr>
        <p:spPr>
          <a:xfrm>
            <a:off x="967073" y="2366037"/>
            <a:ext cx="2114681" cy="507831"/>
          </a:xfrm>
          <a:prstGeom prst="rect">
            <a:avLst/>
          </a:prstGeom>
        </p:spPr>
        <p:txBody>
          <a:bodyPr wrap="none">
            <a:spAutoFit/>
          </a:bodyPr>
          <a:lstStyle/>
          <a:p>
            <a:pPr defTabSz="685800"/>
            <a:r>
              <a:rPr lang="it-IT" sz="1350" b="1" dirty="0">
                <a:solidFill>
                  <a:srgbClr val="243782"/>
                </a:solidFill>
                <a:latin typeface="Encode Sans"/>
                <a:cs typeface="Arial"/>
              </a:rPr>
              <a:t>AUTONOMIA</a:t>
            </a:r>
            <a:r>
              <a:rPr lang="it-IT" sz="1350" dirty="0">
                <a:solidFill>
                  <a:srgbClr val="243782"/>
                </a:solidFill>
                <a:latin typeface="Encode Sans"/>
                <a:cs typeface="Arial"/>
              </a:rPr>
              <a:t> </a:t>
            </a:r>
            <a:r>
              <a:rPr lang="it-IT" sz="1200" dirty="0">
                <a:solidFill>
                  <a:srgbClr val="243782"/>
                </a:solidFill>
                <a:latin typeface="Encode Sans"/>
                <a:cs typeface="Arial"/>
              </a:rPr>
              <a:t>[km WLTP]</a:t>
            </a:r>
          </a:p>
          <a:p>
            <a:pPr defTabSz="685800"/>
            <a:endParaRPr lang="it-IT" sz="1350" dirty="0">
              <a:solidFill>
                <a:srgbClr val="243782"/>
              </a:solidFill>
              <a:latin typeface="Encode Sans"/>
              <a:cs typeface="Arial"/>
            </a:endParaRPr>
          </a:p>
        </p:txBody>
      </p:sp>
      <p:sp>
        <p:nvSpPr>
          <p:cNvPr id="40" name="Titolo 39">
            <a:extLst>
              <a:ext uri="{FF2B5EF4-FFF2-40B4-BE49-F238E27FC236}">
                <a16:creationId xmlns:a16="http://schemas.microsoft.com/office/drawing/2014/main" id="{97DACE38-67F1-3FFB-397A-35B55FC7A40C}"/>
              </a:ext>
            </a:extLst>
          </p:cNvPr>
          <p:cNvSpPr>
            <a:spLocks noGrp="1"/>
          </p:cNvSpPr>
          <p:nvPr>
            <p:ph type="title"/>
          </p:nvPr>
        </p:nvSpPr>
        <p:spPr/>
        <p:txBody>
          <a:bodyPr/>
          <a:lstStyle/>
          <a:p>
            <a:r>
              <a:rPr lang="it-IT" dirty="0" err="1"/>
              <a:t>eLCV</a:t>
            </a:r>
            <a:r>
              <a:rPr lang="it-IT" dirty="0"/>
              <a:t>: AUTONOMIA E COPPIA </a:t>
            </a:r>
          </a:p>
        </p:txBody>
      </p:sp>
    </p:spTree>
    <p:custDataLst>
      <p:tags r:id="rId1"/>
    </p:custDataLst>
    <p:extLst>
      <p:ext uri="{BB962C8B-B14F-4D97-AF65-F5344CB8AC3E}">
        <p14:creationId xmlns:p14="http://schemas.microsoft.com/office/powerpoint/2010/main" val="1744693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tangolo 35">
            <a:extLst>
              <a:ext uri="{FF2B5EF4-FFF2-40B4-BE49-F238E27FC236}">
                <a16:creationId xmlns:a16="http://schemas.microsoft.com/office/drawing/2014/main" id="{F1E0B941-F7AB-9E17-DC5D-983918AFCE1E}"/>
              </a:ext>
            </a:extLst>
          </p:cNvPr>
          <p:cNvSpPr/>
          <p:nvPr/>
        </p:nvSpPr>
        <p:spPr>
          <a:xfrm>
            <a:off x="3556395" y="2277007"/>
            <a:ext cx="2028826" cy="2028826"/>
          </a:xfrm>
          <a:prstGeom prst="rect">
            <a:avLst/>
          </a:prstGeom>
          <a:solidFill>
            <a:schemeClr val="bg1"/>
          </a:solidFill>
          <a:ln w="57150">
            <a:solidFill>
              <a:schemeClr val="tx1">
                <a:lumMod val="10000"/>
                <a:lumOff val="90000"/>
              </a:schemeClr>
            </a:solidFill>
          </a:ln>
          <a:effectLst>
            <a:outerShdw blurRad="254000" dist="381000" dir="5400000" sx="86000" sy="86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350" dirty="0">
              <a:solidFill>
                <a:prstClr val="white"/>
              </a:solidFill>
              <a:latin typeface="Encode Sans"/>
              <a:cs typeface="Arial"/>
            </a:endParaRPr>
          </a:p>
        </p:txBody>
      </p:sp>
      <p:sp>
        <p:nvSpPr>
          <p:cNvPr id="37" name="Rettangolo 36">
            <a:extLst>
              <a:ext uri="{FF2B5EF4-FFF2-40B4-BE49-F238E27FC236}">
                <a16:creationId xmlns:a16="http://schemas.microsoft.com/office/drawing/2014/main" id="{11F20E7E-7449-C037-2D82-31023EAC6222}"/>
              </a:ext>
            </a:extLst>
          </p:cNvPr>
          <p:cNvSpPr/>
          <p:nvPr/>
        </p:nvSpPr>
        <p:spPr>
          <a:xfrm>
            <a:off x="6512718" y="2277007"/>
            <a:ext cx="2028826" cy="2028826"/>
          </a:xfrm>
          <a:prstGeom prst="rect">
            <a:avLst/>
          </a:prstGeom>
          <a:solidFill>
            <a:schemeClr val="bg1"/>
          </a:solidFill>
          <a:ln w="57150">
            <a:solidFill>
              <a:schemeClr val="tx1">
                <a:lumMod val="10000"/>
                <a:lumOff val="90000"/>
              </a:schemeClr>
            </a:solidFill>
          </a:ln>
          <a:effectLst>
            <a:outerShdw blurRad="254000" dist="381000" dir="5400000" sx="86000" sy="86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350" dirty="0">
              <a:solidFill>
                <a:prstClr val="white"/>
              </a:solidFill>
              <a:latin typeface="Encode Sans"/>
              <a:cs typeface="Arial"/>
            </a:endParaRPr>
          </a:p>
        </p:txBody>
      </p:sp>
      <p:sp>
        <p:nvSpPr>
          <p:cNvPr id="35" name="Rettangolo 34">
            <a:extLst>
              <a:ext uri="{FF2B5EF4-FFF2-40B4-BE49-F238E27FC236}">
                <a16:creationId xmlns:a16="http://schemas.microsoft.com/office/drawing/2014/main" id="{15A3EA68-E615-60E5-2B6A-8B3F6C21DB2E}"/>
              </a:ext>
            </a:extLst>
          </p:cNvPr>
          <p:cNvSpPr/>
          <p:nvPr/>
        </p:nvSpPr>
        <p:spPr>
          <a:xfrm>
            <a:off x="600075" y="2277007"/>
            <a:ext cx="2028826" cy="2028826"/>
          </a:xfrm>
          <a:prstGeom prst="rect">
            <a:avLst/>
          </a:prstGeom>
          <a:solidFill>
            <a:schemeClr val="bg1"/>
          </a:solidFill>
          <a:ln w="57150">
            <a:solidFill>
              <a:schemeClr val="tx1">
                <a:lumMod val="10000"/>
                <a:lumOff val="90000"/>
              </a:schemeClr>
            </a:solidFill>
          </a:ln>
          <a:effectLst>
            <a:outerShdw blurRad="254000" dist="381000" dir="5400000" sx="86000" sy="86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350" dirty="0">
              <a:solidFill>
                <a:prstClr val="white"/>
              </a:solidFill>
              <a:latin typeface="Encode Sans"/>
              <a:cs typeface="Arial"/>
            </a:endParaRPr>
          </a:p>
        </p:txBody>
      </p:sp>
      <p:grpSp>
        <p:nvGrpSpPr>
          <p:cNvPr id="58" name="Gruppo 57">
            <a:extLst>
              <a:ext uri="{FF2B5EF4-FFF2-40B4-BE49-F238E27FC236}">
                <a16:creationId xmlns:a16="http://schemas.microsoft.com/office/drawing/2014/main" id="{CB56D346-4D95-F23A-D0BC-F14FCD256A79}"/>
              </a:ext>
            </a:extLst>
          </p:cNvPr>
          <p:cNvGrpSpPr/>
          <p:nvPr/>
        </p:nvGrpSpPr>
        <p:grpSpPr>
          <a:xfrm rot="10800000">
            <a:off x="1448327" y="2277401"/>
            <a:ext cx="6258371" cy="163116"/>
            <a:chOff x="1931103" y="6203201"/>
            <a:chExt cx="8344494" cy="217488"/>
          </a:xfrm>
          <a:solidFill>
            <a:schemeClr val="tx1">
              <a:lumMod val="10000"/>
              <a:lumOff val="90000"/>
            </a:schemeClr>
          </a:solidFill>
        </p:grpSpPr>
        <p:sp>
          <p:nvSpPr>
            <p:cNvPr id="55" name="Triangolo isoscele 54">
              <a:extLst>
                <a:ext uri="{FF2B5EF4-FFF2-40B4-BE49-F238E27FC236}">
                  <a16:creationId xmlns:a16="http://schemas.microsoft.com/office/drawing/2014/main" id="{9B2CD587-9688-83E6-6A7A-408A6688C38D}"/>
                </a:ext>
              </a:extLst>
            </p:cNvPr>
            <p:cNvSpPr/>
            <p:nvPr/>
          </p:nvSpPr>
          <p:spPr>
            <a:xfrm rot="10800000" flipV="1">
              <a:off x="5872866" y="6203201"/>
              <a:ext cx="446267" cy="2174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350" dirty="0">
                <a:solidFill>
                  <a:prstClr val="white"/>
                </a:solidFill>
                <a:latin typeface="Encode Sans"/>
                <a:cs typeface="Arial"/>
              </a:endParaRPr>
            </a:p>
          </p:txBody>
        </p:sp>
        <p:sp>
          <p:nvSpPr>
            <p:cNvPr id="56" name="Triangolo isoscele 55">
              <a:extLst>
                <a:ext uri="{FF2B5EF4-FFF2-40B4-BE49-F238E27FC236}">
                  <a16:creationId xmlns:a16="http://schemas.microsoft.com/office/drawing/2014/main" id="{BE08083F-A7F7-E356-5E3F-D806E948369F}"/>
                </a:ext>
              </a:extLst>
            </p:cNvPr>
            <p:cNvSpPr/>
            <p:nvPr/>
          </p:nvSpPr>
          <p:spPr>
            <a:xfrm rot="10800000" flipV="1">
              <a:off x="9829330" y="6203201"/>
              <a:ext cx="446267" cy="2174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350" dirty="0">
                <a:solidFill>
                  <a:prstClr val="white"/>
                </a:solidFill>
                <a:latin typeface="Encode Sans"/>
                <a:cs typeface="Arial"/>
              </a:endParaRPr>
            </a:p>
          </p:txBody>
        </p:sp>
        <p:sp>
          <p:nvSpPr>
            <p:cNvPr id="57" name="Triangolo isoscele 56">
              <a:extLst>
                <a:ext uri="{FF2B5EF4-FFF2-40B4-BE49-F238E27FC236}">
                  <a16:creationId xmlns:a16="http://schemas.microsoft.com/office/drawing/2014/main" id="{EA8F6D9F-593F-EEF2-1D01-2279B942FB9C}"/>
                </a:ext>
              </a:extLst>
            </p:cNvPr>
            <p:cNvSpPr/>
            <p:nvPr/>
          </p:nvSpPr>
          <p:spPr>
            <a:xfrm rot="10800000" flipV="1">
              <a:off x="1931103" y="6203201"/>
              <a:ext cx="446267" cy="2174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350" dirty="0">
                <a:solidFill>
                  <a:prstClr val="white"/>
                </a:solidFill>
                <a:latin typeface="Encode Sans"/>
                <a:cs typeface="Arial"/>
              </a:endParaRPr>
            </a:p>
          </p:txBody>
        </p:sp>
      </p:grpSp>
      <p:sp>
        <p:nvSpPr>
          <p:cNvPr id="12" name="Segnaposto contenuto 5">
            <a:extLst>
              <a:ext uri="{FF2B5EF4-FFF2-40B4-BE49-F238E27FC236}">
                <a16:creationId xmlns:a16="http://schemas.microsoft.com/office/drawing/2014/main" id="{3D98F894-FFFE-CE2C-788C-98A533588E2D}"/>
              </a:ext>
            </a:extLst>
          </p:cNvPr>
          <p:cNvSpPr txBox="1"/>
          <p:nvPr/>
        </p:nvSpPr>
        <p:spPr>
          <a:xfrm>
            <a:off x="600075" y="1668053"/>
            <a:ext cx="7941469" cy="484748"/>
          </a:xfrm>
          <a:prstGeom prst="rect">
            <a:avLst/>
          </a:prstGeom>
        </p:spPr>
        <p:txBody>
          <a:bodyPr vert="horz" wrap="square"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lnSpc>
                <a:spcPct val="100000"/>
              </a:lnSpc>
              <a:spcBef>
                <a:spcPct val="0"/>
              </a:spcBef>
              <a:spcAft>
                <a:spcPts val="1350"/>
              </a:spcAft>
            </a:pPr>
            <a:r>
              <a:rPr lang="it-IT" sz="1350" dirty="0">
                <a:solidFill>
                  <a:srgbClr val="243782"/>
                </a:solidFill>
                <a:latin typeface="Encode Sans"/>
                <a:cs typeface="Arial"/>
              </a:rPr>
              <a:t>Oltre allo stile di guida, i fattori che influenzano negativamente il consumo di un </a:t>
            </a:r>
            <a:r>
              <a:rPr lang="it-IT" sz="1350" dirty="0" err="1">
                <a:solidFill>
                  <a:srgbClr val="243782"/>
                </a:solidFill>
                <a:latin typeface="Encode Sans"/>
                <a:cs typeface="Arial"/>
              </a:rPr>
              <a:t>eLCV</a:t>
            </a:r>
            <a:r>
              <a:rPr lang="it-IT" sz="1350" dirty="0">
                <a:solidFill>
                  <a:srgbClr val="243782"/>
                </a:solidFill>
                <a:latin typeface="Encode Sans"/>
                <a:cs typeface="Arial"/>
              </a:rPr>
              <a:t>  riducendo l'autonomia sono:</a:t>
            </a:r>
          </a:p>
        </p:txBody>
      </p:sp>
      <p:sp>
        <p:nvSpPr>
          <p:cNvPr id="13" name="CasellaDiTesto 12">
            <a:extLst>
              <a:ext uri="{FF2B5EF4-FFF2-40B4-BE49-F238E27FC236}">
                <a16:creationId xmlns:a16="http://schemas.microsoft.com/office/drawing/2014/main" id="{1FD8800E-24BC-780E-0E29-67DF5A8290D7}"/>
              </a:ext>
            </a:extLst>
          </p:cNvPr>
          <p:cNvSpPr txBox="1"/>
          <p:nvPr/>
        </p:nvSpPr>
        <p:spPr>
          <a:xfrm>
            <a:off x="600075" y="3658608"/>
            <a:ext cx="2028826" cy="253916"/>
          </a:xfrm>
          <a:prstGeom prst="rect">
            <a:avLst/>
          </a:prstGeom>
          <a:noFill/>
        </p:spPr>
        <p:txBody>
          <a:bodyPr wrap="square" lIns="0" tIns="0" rIns="0" bIns="0">
            <a:noAutofit/>
          </a:bodyPr>
          <a:lstStyle/>
          <a:p>
            <a:pPr algn="ctr" defTabSz="685800">
              <a:spcAft>
                <a:spcPts val="1350"/>
              </a:spcAft>
              <a:buClr>
                <a:srgbClr val="272B35"/>
              </a:buClr>
            </a:pPr>
            <a:r>
              <a:rPr lang="it-IT" sz="1650" dirty="0">
                <a:solidFill>
                  <a:srgbClr val="243782"/>
                </a:solidFill>
                <a:latin typeface="Encode Sans"/>
                <a:cs typeface="Arial"/>
              </a:rPr>
              <a:t>Carico </a:t>
            </a:r>
          </a:p>
        </p:txBody>
      </p:sp>
      <p:sp>
        <p:nvSpPr>
          <p:cNvPr id="15" name="CasellaDiTesto 14">
            <a:extLst>
              <a:ext uri="{FF2B5EF4-FFF2-40B4-BE49-F238E27FC236}">
                <a16:creationId xmlns:a16="http://schemas.microsoft.com/office/drawing/2014/main" id="{DF172D60-4F19-8D9F-FCFB-5F878CA943F6}"/>
              </a:ext>
            </a:extLst>
          </p:cNvPr>
          <p:cNvSpPr txBox="1"/>
          <p:nvPr/>
        </p:nvSpPr>
        <p:spPr>
          <a:xfrm>
            <a:off x="6512716" y="3597453"/>
            <a:ext cx="2028828" cy="253916"/>
          </a:xfrm>
          <a:prstGeom prst="rect">
            <a:avLst/>
          </a:prstGeom>
          <a:noFill/>
        </p:spPr>
        <p:txBody>
          <a:bodyPr wrap="square" lIns="0" tIns="0" rIns="0" bIns="0">
            <a:noAutofit/>
          </a:bodyPr>
          <a:lstStyle/>
          <a:p>
            <a:pPr algn="ctr" defTabSz="685800">
              <a:spcAft>
                <a:spcPts val="1350"/>
              </a:spcAft>
              <a:buClr>
                <a:srgbClr val="272B35"/>
              </a:buClr>
            </a:pPr>
            <a:r>
              <a:rPr lang="it-IT" sz="1650" dirty="0">
                <a:solidFill>
                  <a:srgbClr val="243782"/>
                </a:solidFill>
                <a:latin typeface="Encode Sans"/>
                <a:cs typeface="Arial"/>
              </a:rPr>
              <a:t>Tipo di percorso</a:t>
            </a:r>
          </a:p>
        </p:txBody>
      </p:sp>
      <p:sp>
        <p:nvSpPr>
          <p:cNvPr id="16" name="CasellaDiTesto 15">
            <a:extLst>
              <a:ext uri="{FF2B5EF4-FFF2-40B4-BE49-F238E27FC236}">
                <a16:creationId xmlns:a16="http://schemas.microsoft.com/office/drawing/2014/main" id="{CDE45B45-B4DC-93B0-13AF-E212B0901FAA}"/>
              </a:ext>
            </a:extLst>
          </p:cNvPr>
          <p:cNvSpPr txBox="1"/>
          <p:nvPr/>
        </p:nvSpPr>
        <p:spPr>
          <a:xfrm>
            <a:off x="3531071" y="3415870"/>
            <a:ext cx="2028828" cy="819455"/>
          </a:xfrm>
          <a:prstGeom prst="rect">
            <a:avLst/>
          </a:prstGeom>
          <a:noFill/>
        </p:spPr>
        <p:txBody>
          <a:bodyPr wrap="square" lIns="0" tIns="0" rIns="0" bIns="0">
            <a:noAutofit/>
          </a:bodyPr>
          <a:lstStyle>
            <a:defPPr>
              <a:defRPr lang="fr-FR"/>
            </a:defPPr>
            <a:lvl1pPr algn="ctr">
              <a:spcAft>
                <a:spcPts val="1800"/>
              </a:spcAft>
              <a:buClr>
                <a:srgbClr val="272B35"/>
              </a:buClr>
              <a:defRPr sz="2200" b="1">
                <a:solidFill>
                  <a:schemeClr val="tx2"/>
                </a:solidFill>
              </a:defRPr>
            </a:lvl1pPr>
          </a:lstStyle>
          <a:p>
            <a:pPr defTabSz="685800">
              <a:spcAft>
                <a:spcPts val="450"/>
              </a:spcAft>
            </a:pPr>
            <a:r>
              <a:rPr lang="it-IT" sz="1650" b="0" dirty="0">
                <a:solidFill>
                  <a:srgbClr val="243782"/>
                </a:solidFill>
                <a:latin typeface="Encode Sans"/>
                <a:cs typeface="Arial"/>
              </a:rPr>
              <a:t>Meteo, Aria condizionata e </a:t>
            </a:r>
          </a:p>
          <a:p>
            <a:pPr defTabSz="685800">
              <a:spcAft>
                <a:spcPts val="450"/>
              </a:spcAft>
            </a:pPr>
            <a:r>
              <a:rPr lang="it-IT" sz="1650" b="0" dirty="0">
                <a:solidFill>
                  <a:srgbClr val="243782"/>
                </a:solidFill>
                <a:latin typeface="Encode Sans"/>
                <a:cs typeface="Arial"/>
              </a:rPr>
              <a:t>pompa di calore </a:t>
            </a:r>
          </a:p>
        </p:txBody>
      </p:sp>
      <p:sp>
        <p:nvSpPr>
          <p:cNvPr id="32" name="CasellaDiTesto 31">
            <a:extLst>
              <a:ext uri="{FF2B5EF4-FFF2-40B4-BE49-F238E27FC236}">
                <a16:creationId xmlns:a16="http://schemas.microsoft.com/office/drawing/2014/main" id="{37A01420-A0F9-A45C-70C2-D7FAF6465A2B}"/>
              </a:ext>
            </a:extLst>
          </p:cNvPr>
          <p:cNvSpPr txBox="1"/>
          <p:nvPr/>
        </p:nvSpPr>
        <p:spPr>
          <a:xfrm>
            <a:off x="0" y="1197598"/>
            <a:ext cx="9144000" cy="346249"/>
          </a:xfrm>
          <a:prstGeom prst="rect">
            <a:avLst/>
          </a:prstGeom>
          <a:noFill/>
        </p:spPr>
        <p:txBody>
          <a:bodyPr wrap="square">
            <a:noAutofit/>
          </a:bodyPr>
          <a:lstStyle/>
          <a:p>
            <a:pPr algn="ctr" defTabSz="685800"/>
            <a:r>
              <a:rPr lang="it-IT" dirty="0">
                <a:latin typeface="Encode Sans"/>
                <a:cs typeface="Arial"/>
              </a:rPr>
              <a:t>CONSUMO DI ENERGIA E AUTONOMIA REALE DI UN LCV ELETTRICO</a:t>
            </a:r>
          </a:p>
        </p:txBody>
      </p:sp>
      <p:pic>
        <p:nvPicPr>
          <p:cNvPr id="34" name="Immagine 33">
            <a:extLst>
              <a:ext uri="{FF2B5EF4-FFF2-40B4-BE49-F238E27FC236}">
                <a16:creationId xmlns:a16="http://schemas.microsoft.com/office/drawing/2014/main" id="{F20814BE-0611-9458-7B07-AFA77B60BE47}"/>
              </a:ext>
            </a:extLst>
          </p:cNvPr>
          <p:cNvPicPr>
            <a:picLocks noChangeAspect="1"/>
          </p:cNvPicPr>
          <p:nvPr/>
        </p:nvPicPr>
        <p:blipFill>
          <a:blip r:embed="rId4" cstate="email">
            <a:extLst>
              <a:ext uri="{28A0092B-C50C-407E-A947-70E740481C1C}">
                <a14:useLocalDpi xmlns:a14="http://schemas.microsoft.com/office/drawing/2010/main" val="0"/>
              </a:ext>
            </a:extLst>
          </a:blip>
          <a:srcRect l="65612"/>
          <a:stretch>
            <a:fillRect/>
          </a:stretch>
        </p:blipFill>
        <p:spPr>
          <a:xfrm flipH="1">
            <a:off x="627555" y="2634585"/>
            <a:ext cx="1865614" cy="843812"/>
          </a:xfrm>
          <a:prstGeom prst="rect">
            <a:avLst/>
          </a:prstGeom>
        </p:spPr>
      </p:pic>
      <p:pic>
        <p:nvPicPr>
          <p:cNvPr id="38" name="Immagine 37">
            <a:extLst>
              <a:ext uri="{FF2B5EF4-FFF2-40B4-BE49-F238E27FC236}">
                <a16:creationId xmlns:a16="http://schemas.microsoft.com/office/drawing/2014/main" id="{EFD64B46-C6DE-E436-4F4F-1389B2CA61DA}"/>
              </a:ext>
            </a:extLst>
          </p:cNvPr>
          <p:cNvPicPr>
            <a:picLocks noChangeAspect="1"/>
          </p:cNvPicPr>
          <p:nvPr/>
        </p:nvPicPr>
        <p:blipFill>
          <a:blip r:embed="rId5" cstate="email">
            <a:extLst>
              <a:ext uri="{28A0092B-C50C-407E-A947-70E740481C1C}">
                <a14:useLocalDpi xmlns:a14="http://schemas.microsoft.com/office/drawing/2010/main" val="0"/>
              </a:ext>
            </a:extLst>
          </a:blip>
          <a:srcRect l="31912" r="36864" b="4836"/>
          <a:stretch>
            <a:fillRect/>
          </a:stretch>
        </p:blipFill>
        <p:spPr>
          <a:xfrm>
            <a:off x="6726805" y="2627336"/>
            <a:ext cx="1467494" cy="695645"/>
          </a:xfrm>
          <a:prstGeom prst="rect">
            <a:avLst/>
          </a:prstGeom>
        </p:spPr>
      </p:pic>
      <p:sp>
        <p:nvSpPr>
          <p:cNvPr id="40" name="Figura a mano libera: forma 39">
            <a:extLst>
              <a:ext uri="{FF2B5EF4-FFF2-40B4-BE49-F238E27FC236}">
                <a16:creationId xmlns:a16="http://schemas.microsoft.com/office/drawing/2014/main" id="{AD6B84DE-63F1-2613-15D9-3478B61D41CE}"/>
              </a:ext>
            </a:extLst>
          </p:cNvPr>
          <p:cNvSpPr/>
          <p:nvPr/>
        </p:nvSpPr>
        <p:spPr>
          <a:xfrm>
            <a:off x="6595615" y="3201177"/>
            <a:ext cx="1887467" cy="200278"/>
          </a:xfrm>
          <a:custGeom>
            <a:avLst/>
            <a:gdLst>
              <a:gd name="connsiteX0" fmla="*/ 0 w 2516623"/>
              <a:gd name="connsiteY0" fmla="*/ 267037 h 267037"/>
              <a:gd name="connsiteX1" fmla="*/ 269707 w 2516623"/>
              <a:gd name="connsiteY1" fmla="*/ 209775 h 267037"/>
              <a:gd name="connsiteX2" fmla="*/ 1513211 w 2516623"/>
              <a:gd name="connsiteY2" fmla="*/ 161841 h 267037"/>
              <a:gd name="connsiteX3" fmla="*/ 2022700 w 2516623"/>
              <a:gd name="connsiteY3" fmla="*/ 121690 h 267037"/>
              <a:gd name="connsiteX4" fmla="*/ 2516623 w 2516623"/>
              <a:gd name="connsiteY4" fmla="*/ 0 h 267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623" h="267037">
                <a:moveTo>
                  <a:pt x="0" y="267037"/>
                </a:moveTo>
                <a:cubicBezTo>
                  <a:pt x="124612" y="184993"/>
                  <a:pt x="119105" y="309858"/>
                  <a:pt x="269707" y="209775"/>
                </a:cubicBezTo>
                <a:cubicBezTo>
                  <a:pt x="420309" y="109692"/>
                  <a:pt x="1221046" y="176522"/>
                  <a:pt x="1513211" y="161841"/>
                </a:cubicBezTo>
                <a:cubicBezTo>
                  <a:pt x="1805376" y="147160"/>
                  <a:pt x="1894582" y="213477"/>
                  <a:pt x="2022700" y="121690"/>
                </a:cubicBezTo>
                <a:cubicBezTo>
                  <a:pt x="2203422" y="-7783"/>
                  <a:pt x="2333457" y="98903"/>
                  <a:pt x="2516623" y="0"/>
                </a:cubicBezTo>
              </a:path>
            </a:pathLst>
          </a:cu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350" dirty="0">
              <a:solidFill>
                <a:prstClr val="white"/>
              </a:solidFill>
              <a:latin typeface="Encode Sans"/>
              <a:cs typeface="Arial"/>
            </a:endParaRPr>
          </a:p>
        </p:txBody>
      </p:sp>
      <p:pic>
        <p:nvPicPr>
          <p:cNvPr id="52" name="s20ec0185899487b821759684c3b35d1">
            <a:extLst>
              <a:ext uri="{FF2B5EF4-FFF2-40B4-BE49-F238E27FC236}">
                <a16:creationId xmlns:a16="http://schemas.microsoft.com/office/drawing/2014/main" id="{F7F09B3E-1787-2BB2-43DB-43B0F76B2B5B}"/>
              </a:ext>
            </a:extLst>
          </p:cNvPr>
          <p:cNvPicPr/>
          <p:nvPr/>
        </p:nvPicPr>
        <p:blipFill>
          <a:blip r:embed="rId6">
            <a:extLst>
              <a:ext uri="{96DAC541-7B7A-43D3-8B79-37D633B846F1}">
                <asvg:svgBlip xmlns:asvg="http://schemas.microsoft.com/office/drawing/2016/SVG/main" r:embed="rId7"/>
              </a:ext>
            </a:extLst>
          </a:blip>
          <a:stretch>
            <a:fillRect/>
          </a:stretch>
        </p:blipFill>
        <p:spPr>
          <a:xfrm>
            <a:off x="3763351" y="2623773"/>
            <a:ext cx="755429" cy="771525"/>
          </a:xfrm>
          <a:prstGeom prst="rect">
            <a:avLst/>
          </a:prstGeom>
        </p:spPr>
      </p:pic>
      <p:pic>
        <p:nvPicPr>
          <p:cNvPr id="54" name="s473e62fb570473284a1f85a7a904ecb">
            <a:extLst>
              <a:ext uri="{FF2B5EF4-FFF2-40B4-BE49-F238E27FC236}">
                <a16:creationId xmlns:a16="http://schemas.microsoft.com/office/drawing/2014/main" id="{BEFE6AF4-0BD9-A0D1-A91D-BF5A2C614B38}"/>
              </a:ext>
            </a:extLst>
          </p:cNvPr>
          <p:cNvPicPr/>
          <p:nvPr/>
        </p:nvPicPr>
        <p:blipFill>
          <a:blip r:embed="rId8">
            <a:extLst>
              <a:ext uri="{96DAC541-7B7A-43D3-8B79-37D633B846F1}">
                <asvg:svgBlip xmlns:asvg="http://schemas.microsoft.com/office/drawing/2016/SVG/main" r:embed="rId9"/>
              </a:ext>
            </a:extLst>
          </a:blip>
          <a:stretch>
            <a:fillRect/>
          </a:stretch>
        </p:blipFill>
        <p:spPr>
          <a:xfrm>
            <a:off x="4625823" y="2623773"/>
            <a:ext cx="755429" cy="771525"/>
          </a:xfrm>
          <a:prstGeom prst="rect">
            <a:avLst/>
          </a:prstGeom>
        </p:spPr>
      </p:pic>
      <p:sp>
        <p:nvSpPr>
          <p:cNvPr id="3" name="Titolo 2">
            <a:extLst>
              <a:ext uri="{FF2B5EF4-FFF2-40B4-BE49-F238E27FC236}">
                <a16:creationId xmlns:a16="http://schemas.microsoft.com/office/drawing/2014/main" id="{961DDDF9-BB06-D147-D49F-BCE2A31AE76B}"/>
              </a:ext>
            </a:extLst>
          </p:cNvPr>
          <p:cNvSpPr>
            <a:spLocks noGrp="1"/>
          </p:cNvSpPr>
          <p:nvPr>
            <p:ph type="title"/>
          </p:nvPr>
        </p:nvSpPr>
        <p:spPr/>
        <p:txBody>
          <a:bodyPr/>
          <a:lstStyle/>
          <a:p>
            <a:r>
              <a:rPr lang="it-IT" dirty="0"/>
              <a:t>AUTONOMIA DELL’</a:t>
            </a:r>
            <a:r>
              <a:rPr lang="it-IT" dirty="0" err="1"/>
              <a:t>eLCV</a:t>
            </a:r>
            <a:endParaRPr lang="it-IT" dirty="0"/>
          </a:p>
        </p:txBody>
      </p:sp>
    </p:spTree>
    <p:custDataLst>
      <p:tags r:id="rId1"/>
    </p:custDataLst>
    <p:extLst>
      <p:ext uri="{BB962C8B-B14F-4D97-AF65-F5344CB8AC3E}">
        <p14:creationId xmlns:p14="http://schemas.microsoft.com/office/powerpoint/2010/main" val="831469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3AB47-98DC-A703-629E-6A5701557B47}"/>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A668101-09E8-72C0-076A-5EFA6BB67B12}"/>
              </a:ext>
            </a:extLst>
          </p:cNvPr>
          <p:cNvSpPr txBox="1"/>
          <p:nvPr/>
        </p:nvSpPr>
        <p:spPr>
          <a:xfrm>
            <a:off x="457028" y="4030786"/>
            <a:ext cx="8592740" cy="651140"/>
          </a:xfrm>
          <a:prstGeom prst="rect">
            <a:avLst/>
          </a:prstGeom>
        </p:spPr>
        <p:txBody>
          <a:bodyPr wrap="square">
            <a:noAutofit/>
          </a:bodyPr>
          <a:lstStyle>
            <a:defPPr>
              <a:defRPr lang="fr-FR"/>
            </a:defPPr>
            <a:lvl1pPr indent="0">
              <a:lnSpc>
                <a:spcPct val="150000"/>
              </a:lnSpc>
              <a:buFont typeface="Wingdings" panose="05000000000000000000" pitchFamily="2" charset="2"/>
              <a:buNone/>
              <a:defRPr>
                <a:solidFill>
                  <a:schemeClr val="tx1">
                    <a:lumMod val="75000"/>
                    <a:lumOff val="25000"/>
                  </a:schemeClr>
                </a:solidFill>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00"/>
            <a:r>
              <a:rPr lang="it-IT" dirty="0">
                <a:solidFill>
                  <a:srgbClr val="243782"/>
                </a:solidFill>
                <a:latin typeface="Encode Sans"/>
                <a:cs typeface="Arial"/>
              </a:rPr>
              <a:t>Il carico (merci e passeggeri) influisce sul consumo di un BEV, ma a differenza di un veicolo ICE, l'impianto frenante rigenerativo aiuta a compensare parte delle perdite di energia.</a:t>
            </a:r>
          </a:p>
        </p:txBody>
      </p:sp>
      <p:sp>
        <p:nvSpPr>
          <p:cNvPr id="5" name="CasellaDiTesto 4">
            <a:extLst>
              <a:ext uri="{FF2B5EF4-FFF2-40B4-BE49-F238E27FC236}">
                <a16:creationId xmlns:a16="http://schemas.microsoft.com/office/drawing/2014/main" id="{56AAF111-65A6-6746-8892-F30F8551CFFE}"/>
              </a:ext>
            </a:extLst>
          </p:cNvPr>
          <p:cNvSpPr txBox="1"/>
          <p:nvPr/>
        </p:nvSpPr>
        <p:spPr>
          <a:xfrm>
            <a:off x="457028" y="891684"/>
            <a:ext cx="8252632" cy="1897635"/>
          </a:xfrm>
          <a:prstGeom prst="rect">
            <a:avLst/>
          </a:prstGeom>
        </p:spPr>
        <p:txBody>
          <a:bodyPr wrap="square">
            <a:noAutofit/>
          </a:bodyPr>
          <a:lstStyle>
            <a:defPPr>
              <a:defRPr lang="fr-FR"/>
            </a:defPPr>
            <a:lvl1pPr marL="177800" indent="-177800">
              <a:lnSpc>
                <a:spcPct val="150000"/>
              </a:lnSpc>
              <a:buFont typeface="Wingdings" panose="05000000000000000000" pitchFamily="2" charset="2"/>
              <a:buChar char="§"/>
              <a:defRPr>
                <a:solidFill>
                  <a:schemeClr val="tx1">
                    <a:lumMod val="75000"/>
                    <a:lumOff val="25000"/>
                  </a:schemeClr>
                </a:solidFill>
              </a:defRPr>
            </a:lvl1pPr>
          </a:lstStyle>
          <a:p>
            <a:pPr marL="0" indent="0" defTabSz="685800">
              <a:buNone/>
            </a:pPr>
            <a:r>
              <a:rPr lang="it-IT" dirty="0">
                <a:solidFill>
                  <a:srgbClr val="243782"/>
                </a:solidFill>
                <a:latin typeface="Encode Sans"/>
                <a:cs typeface="Arial"/>
              </a:rPr>
              <a:t>L'aumento della massa del veicolo corrisponde a un aumento di</a:t>
            </a:r>
            <a:r>
              <a:rPr lang="it-IT" dirty="0">
                <a:solidFill>
                  <a:srgbClr val="272B35">
                    <a:lumMod val="75000"/>
                    <a:lumOff val="25000"/>
                  </a:srgbClr>
                </a:solidFill>
                <a:latin typeface="Encode Sans"/>
                <a:cs typeface="Arial"/>
              </a:rPr>
              <a:t>:</a:t>
            </a:r>
          </a:p>
          <a:p>
            <a:pPr marL="423862" indent="-285750" defTabSz="685800">
              <a:buClr>
                <a:srgbClr val="272B35">
                  <a:lumMod val="75000"/>
                  <a:lumOff val="25000"/>
                </a:srgbClr>
              </a:buClr>
              <a:buFont typeface="Wingdings" panose="05000000000000000000" pitchFamily="2" charset="2"/>
              <a:buChar char="q"/>
            </a:pPr>
            <a:r>
              <a:rPr lang="it-IT" dirty="0">
                <a:solidFill>
                  <a:srgbClr val="243782"/>
                </a:solidFill>
                <a:latin typeface="Encode Sans"/>
                <a:cs typeface="Arial"/>
              </a:rPr>
              <a:t>energia cinetica</a:t>
            </a:r>
          </a:p>
          <a:p>
            <a:pPr marL="423862" indent="-285750" defTabSz="685800">
              <a:buClr>
                <a:srgbClr val="272B35">
                  <a:lumMod val="75000"/>
                  <a:lumOff val="25000"/>
                </a:srgbClr>
              </a:buClr>
              <a:buFont typeface="Wingdings" panose="05000000000000000000" pitchFamily="2" charset="2"/>
              <a:buChar char="q"/>
            </a:pPr>
            <a:r>
              <a:rPr lang="it-IT" dirty="0">
                <a:solidFill>
                  <a:srgbClr val="243782"/>
                </a:solidFill>
                <a:latin typeface="Encode Sans"/>
                <a:cs typeface="Arial"/>
              </a:rPr>
              <a:t>forza d'inerzia</a:t>
            </a:r>
            <a:endParaRPr lang="it-IT" dirty="0">
              <a:solidFill>
                <a:srgbClr val="272B35">
                  <a:lumMod val="75000"/>
                  <a:lumOff val="25000"/>
                </a:srgbClr>
              </a:solidFill>
              <a:latin typeface="Encode Sans"/>
              <a:cs typeface="Arial"/>
            </a:endParaRPr>
          </a:p>
          <a:p>
            <a:pPr marL="0" indent="0" defTabSz="685800">
              <a:buNone/>
            </a:pPr>
            <a:r>
              <a:rPr lang="it-IT" dirty="0">
                <a:solidFill>
                  <a:srgbClr val="243782"/>
                </a:solidFill>
                <a:latin typeface="Encode Sans"/>
                <a:cs typeface="Arial"/>
              </a:rPr>
              <a:t>Pertanto, la quantità di energia recuperata nella batteria aumenta.</a:t>
            </a:r>
          </a:p>
        </p:txBody>
      </p:sp>
      <p:sp>
        <p:nvSpPr>
          <p:cNvPr id="14" name="CasellaDiTesto 13">
            <a:extLst>
              <a:ext uri="{FF2B5EF4-FFF2-40B4-BE49-F238E27FC236}">
                <a16:creationId xmlns:a16="http://schemas.microsoft.com/office/drawing/2014/main" id="{2D160C3E-132E-6FD6-9411-FCFD52F5A613}"/>
              </a:ext>
            </a:extLst>
          </p:cNvPr>
          <p:cNvSpPr txBox="1"/>
          <p:nvPr/>
        </p:nvSpPr>
        <p:spPr>
          <a:xfrm>
            <a:off x="2016211" y="3170274"/>
            <a:ext cx="9144000" cy="346249"/>
          </a:xfrm>
          <a:prstGeom prst="rect">
            <a:avLst/>
          </a:prstGeom>
          <a:noFill/>
        </p:spPr>
        <p:txBody>
          <a:bodyPr wrap="square">
            <a:noAutofit/>
          </a:bodyPr>
          <a:lstStyle/>
          <a:p>
            <a:pPr algn="ctr" defTabSz="685800"/>
            <a:r>
              <a:rPr lang="it-IT" b="1" dirty="0">
                <a:solidFill>
                  <a:srgbClr val="243782"/>
                </a:solidFill>
                <a:latin typeface="Encode Sans"/>
                <a:cs typeface="Arial"/>
              </a:rPr>
              <a:t>+ MASSA = + ENERGIA</a:t>
            </a:r>
          </a:p>
        </p:txBody>
      </p:sp>
      <p:sp>
        <p:nvSpPr>
          <p:cNvPr id="2" name="Titolo 1">
            <a:extLst>
              <a:ext uri="{FF2B5EF4-FFF2-40B4-BE49-F238E27FC236}">
                <a16:creationId xmlns:a16="http://schemas.microsoft.com/office/drawing/2014/main" id="{8BDFEB63-6299-B62C-D868-93A075C48B83}"/>
              </a:ext>
            </a:extLst>
          </p:cNvPr>
          <p:cNvSpPr>
            <a:spLocks noGrp="1"/>
          </p:cNvSpPr>
          <p:nvPr>
            <p:ph type="title"/>
          </p:nvPr>
        </p:nvSpPr>
        <p:spPr/>
        <p:txBody>
          <a:bodyPr/>
          <a:lstStyle/>
          <a:p>
            <a:r>
              <a:rPr lang="it-IT" dirty="0"/>
              <a:t>AUTONOMIA DELL’</a:t>
            </a:r>
            <a:r>
              <a:rPr lang="it-IT" dirty="0" err="1"/>
              <a:t>eLCV</a:t>
            </a:r>
            <a:endParaRPr lang="it-IT" dirty="0"/>
          </a:p>
        </p:txBody>
      </p:sp>
      <p:grpSp>
        <p:nvGrpSpPr>
          <p:cNvPr id="12" name="Gruppo 11">
            <a:extLst>
              <a:ext uri="{FF2B5EF4-FFF2-40B4-BE49-F238E27FC236}">
                <a16:creationId xmlns:a16="http://schemas.microsoft.com/office/drawing/2014/main" id="{46FF2862-1FFE-BA96-6CC2-83AEA95C60AE}"/>
              </a:ext>
            </a:extLst>
          </p:cNvPr>
          <p:cNvGrpSpPr/>
          <p:nvPr/>
        </p:nvGrpSpPr>
        <p:grpSpPr>
          <a:xfrm>
            <a:off x="2166353" y="2390236"/>
            <a:ext cx="2995406" cy="1593580"/>
            <a:chOff x="5288270" y="2020577"/>
            <a:chExt cx="2995406" cy="1593580"/>
          </a:xfrm>
        </p:grpSpPr>
        <p:pic>
          <p:nvPicPr>
            <p:cNvPr id="15" name="Immagine 14">
              <a:extLst>
                <a:ext uri="{FF2B5EF4-FFF2-40B4-BE49-F238E27FC236}">
                  <a16:creationId xmlns:a16="http://schemas.microsoft.com/office/drawing/2014/main" id="{E4637ADA-75EC-9E12-C59F-B0398BDE6642}"/>
                </a:ext>
              </a:extLst>
            </p:cNvPr>
            <p:cNvPicPr>
              <a:picLocks noChangeAspect="1"/>
            </p:cNvPicPr>
            <p:nvPr/>
          </p:nvPicPr>
          <p:blipFill>
            <a:blip r:embed="rId4" cstate="email">
              <a:extLst>
                <a:ext uri="{28A0092B-C50C-407E-A947-70E740481C1C}">
                  <a14:useLocalDpi xmlns:a14="http://schemas.microsoft.com/office/drawing/2010/main" val="0"/>
                </a:ext>
              </a:extLst>
            </a:blip>
            <a:srcRect l="65612"/>
            <a:stretch>
              <a:fillRect/>
            </a:stretch>
          </p:blipFill>
          <p:spPr>
            <a:xfrm>
              <a:off x="5288270" y="2167792"/>
              <a:ext cx="2995406" cy="1354814"/>
            </a:xfrm>
            <a:prstGeom prst="rect">
              <a:avLst/>
            </a:prstGeom>
          </p:spPr>
        </p:pic>
        <p:cxnSp>
          <p:nvCxnSpPr>
            <p:cNvPr id="20" name="Connettore 2 19">
              <a:extLst>
                <a:ext uri="{FF2B5EF4-FFF2-40B4-BE49-F238E27FC236}">
                  <a16:creationId xmlns:a16="http://schemas.microsoft.com/office/drawing/2014/main" id="{3A30D6AB-5F48-C71D-6D27-49DB9C3B1F18}"/>
                </a:ext>
              </a:extLst>
            </p:cNvPr>
            <p:cNvCxnSpPr/>
            <p:nvPr/>
          </p:nvCxnSpPr>
          <p:spPr>
            <a:xfrm>
              <a:off x="6298208" y="3614157"/>
              <a:ext cx="45540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DCD86CA9-D033-0F9E-7993-5A851EF5756F}"/>
                </a:ext>
              </a:extLst>
            </p:cNvPr>
            <p:cNvPicPr>
              <a:picLocks noChangeAspect="1"/>
            </p:cNvPicPr>
            <p:nvPr/>
          </p:nvPicPr>
          <p:blipFill>
            <a:blip r:embed="rId5"/>
            <a:srcRect l="41849" t="951" b="-951"/>
            <a:stretch>
              <a:fillRect/>
            </a:stretch>
          </p:blipFill>
          <p:spPr>
            <a:xfrm>
              <a:off x="6200197" y="2020577"/>
              <a:ext cx="907569" cy="1354811"/>
            </a:xfrm>
            <a:prstGeom prst="rect">
              <a:avLst/>
            </a:prstGeom>
          </p:spPr>
        </p:pic>
        <p:pic>
          <p:nvPicPr>
            <p:cNvPr id="11" name="Immagine 10">
              <a:extLst>
                <a:ext uri="{FF2B5EF4-FFF2-40B4-BE49-F238E27FC236}">
                  <a16:creationId xmlns:a16="http://schemas.microsoft.com/office/drawing/2014/main" id="{D4843403-CB4D-AE11-6AA8-03B2429DFE24}"/>
                </a:ext>
              </a:extLst>
            </p:cNvPr>
            <p:cNvPicPr>
              <a:picLocks noChangeAspect="1"/>
            </p:cNvPicPr>
            <p:nvPr/>
          </p:nvPicPr>
          <p:blipFill>
            <a:blip r:embed="rId6"/>
            <a:stretch>
              <a:fillRect/>
            </a:stretch>
          </p:blipFill>
          <p:spPr>
            <a:xfrm>
              <a:off x="5498553" y="2029271"/>
              <a:ext cx="907569" cy="1224304"/>
            </a:xfrm>
            <a:prstGeom prst="rect">
              <a:avLst/>
            </a:prstGeom>
          </p:spPr>
        </p:pic>
      </p:grpSp>
    </p:spTree>
    <p:custDataLst>
      <p:tags r:id="rId1"/>
    </p:custDataLst>
    <p:extLst>
      <p:ext uri="{BB962C8B-B14F-4D97-AF65-F5344CB8AC3E}">
        <p14:creationId xmlns:p14="http://schemas.microsoft.com/office/powerpoint/2010/main" val="896343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ttore diritto 24">
            <a:extLst>
              <a:ext uri="{FF2B5EF4-FFF2-40B4-BE49-F238E27FC236}">
                <a16:creationId xmlns:a16="http://schemas.microsoft.com/office/drawing/2014/main" id="{415D6140-A315-E85F-BC0A-302BE909AB27}"/>
              </a:ext>
            </a:extLst>
          </p:cNvPr>
          <p:cNvCxnSpPr/>
          <p:nvPr/>
        </p:nvCxnSpPr>
        <p:spPr>
          <a:xfrm>
            <a:off x="286916" y="2937291"/>
            <a:ext cx="846159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F0EF1D6A-7388-83F1-62F9-3EEFA468B3A5}"/>
              </a:ext>
            </a:extLst>
          </p:cNvPr>
          <p:cNvCxnSpPr/>
          <p:nvPr/>
        </p:nvCxnSpPr>
        <p:spPr>
          <a:xfrm>
            <a:off x="286916" y="3470569"/>
            <a:ext cx="846159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C03C6634-6874-C214-4FD9-8A3D12D94915}"/>
              </a:ext>
            </a:extLst>
          </p:cNvPr>
          <p:cNvCxnSpPr/>
          <p:nvPr/>
        </p:nvCxnSpPr>
        <p:spPr>
          <a:xfrm flipH="1">
            <a:off x="2042974" y="2392556"/>
            <a:ext cx="0" cy="161129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Rettangolo 37">
            <a:extLst>
              <a:ext uri="{FF2B5EF4-FFF2-40B4-BE49-F238E27FC236}">
                <a16:creationId xmlns:a16="http://schemas.microsoft.com/office/drawing/2014/main" id="{798D37A8-07ED-0741-0C6C-3561A18780A5}"/>
              </a:ext>
            </a:extLst>
          </p:cNvPr>
          <p:cNvSpPr/>
          <p:nvPr/>
        </p:nvSpPr>
        <p:spPr>
          <a:xfrm>
            <a:off x="123321" y="2485223"/>
            <a:ext cx="1639227"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defTabSz="685800"/>
            <a:r>
              <a:rPr lang="it-IT" sz="1600" b="1" dirty="0">
                <a:solidFill>
                  <a:srgbClr val="243782"/>
                </a:solidFill>
                <a:latin typeface="Encode Sans"/>
                <a:cs typeface="Arial"/>
              </a:rPr>
              <a:t>Volume  </a:t>
            </a:r>
            <a:r>
              <a:rPr lang="it-IT" sz="1600" dirty="0">
                <a:solidFill>
                  <a:srgbClr val="243782"/>
                </a:solidFill>
                <a:latin typeface="Encode Sans"/>
                <a:cs typeface="Arial"/>
              </a:rPr>
              <a:t>[m</a:t>
            </a:r>
            <a:r>
              <a:rPr lang="it-IT" sz="1600" baseline="30000" dirty="0">
                <a:solidFill>
                  <a:srgbClr val="243782"/>
                </a:solidFill>
                <a:latin typeface="Encode Sans"/>
                <a:cs typeface="Arial"/>
              </a:rPr>
              <a:t>3</a:t>
            </a:r>
            <a:r>
              <a:rPr lang="it-IT" sz="1600" dirty="0">
                <a:solidFill>
                  <a:srgbClr val="243782"/>
                </a:solidFill>
                <a:latin typeface="Encode Sans"/>
                <a:cs typeface="Arial"/>
              </a:rPr>
              <a:t> ]</a:t>
            </a:r>
          </a:p>
        </p:txBody>
      </p:sp>
      <p:sp>
        <p:nvSpPr>
          <p:cNvPr id="41" name="Rettangolo 40">
            <a:extLst>
              <a:ext uri="{FF2B5EF4-FFF2-40B4-BE49-F238E27FC236}">
                <a16:creationId xmlns:a16="http://schemas.microsoft.com/office/drawing/2014/main" id="{49560E7C-5606-F4D2-5F6E-E77E41E3A96D}"/>
              </a:ext>
            </a:extLst>
          </p:cNvPr>
          <p:cNvSpPr/>
          <p:nvPr/>
        </p:nvSpPr>
        <p:spPr>
          <a:xfrm>
            <a:off x="2016068" y="2485223"/>
            <a:ext cx="1604126"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dirty="0">
                <a:solidFill>
                  <a:srgbClr val="243782"/>
                </a:solidFill>
                <a:latin typeface="Encode Sans"/>
                <a:cs typeface="Arial"/>
              </a:rPr>
              <a:t>da 3,3 a 4,4</a:t>
            </a:r>
          </a:p>
        </p:txBody>
      </p:sp>
      <p:sp>
        <p:nvSpPr>
          <p:cNvPr id="81" name="Rettangolo 80">
            <a:extLst>
              <a:ext uri="{FF2B5EF4-FFF2-40B4-BE49-F238E27FC236}">
                <a16:creationId xmlns:a16="http://schemas.microsoft.com/office/drawing/2014/main" id="{5716D8E0-366B-92AE-768E-BFBE0BEA1C40}"/>
              </a:ext>
            </a:extLst>
          </p:cNvPr>
          <p:cNvSpPr/>
          <p:nvPr/>
        </p:nvSpPr>
        <p:spPr>
          <a:xfrm>
            <a:off x="132076" y="3028007"/>
            <a:ext cx="2291083"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defTabSz="685800"/>
            <a:r>
              <a:rPr lang="it-IT" sz="1600" b="1" dirty="0">
                <a:solidFill>
                  <a:srgbClr val="243782"/>
                </a:solidFill>
                <a:latin typeface="Encode Sans"/>
                <a:cs typeface="Arial"/>
              </a:rPr>
              <a:t>Portata utile  </a:t>
            </a:r>
            <a:r>
              <a:rPr lang="it-IT" sz="1600" dirty="0">
                <a:solidFill>
                  <a:srgbClr val="243782"/>
                </a:solidFill>
                <a:latin typeface="Encode Sans"/>
                <a:cs typeface="Arial"/>
              </a:rPr>
              <a:t>[kg]</a:t>
            </a:r>
            <a:endParaRPr lang="it-IT" sz="1600" b="1" dirty="0">
              <a:solidFill>
                <a:srgbClr val="243782"/>
              </a:solidFill>
              <a:latin typeface="Encode Sans"/>
              <a:cs typeface="Arial"/>
            </a:endParaRPr>
          </a:p>
        </p:txBody>
      </p:sp>
      <p:sp>
        <p:nvSpPr>
          <p:cNvPr id="82" name="Rettangolo 81">
            <a:extLst>
              <a:ext uri="{FF2B5EF4-FFF2-40B4-BE49-F238E27FC236}">
                <a16:creationId xmlns:a16="http://schemas.microsoft.com/office/drawing/2014/main" id="{A54759B9-F254-CADE-DDE3-88CA0254215D}"/>
              </a:ext>
            </a:extLst>
          </p:cNvPr>
          <p:cNvSpPr/>
          <p:nvPr/>
        </p:nvSpPr>
        <p:spPr>
          <a:xfrm>
            <a:off x="213584" y="3629094"/>
            <a:ext cx="2209572"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defTabSz="685800"/>
            <a:r>
              <a:rPr lang="it-IT" sz="1600" b="1" dirty="0">
                <a:solidFill>
                  <a:srgbClr val="243782"/>
                </a:solidFill>
                <a:latin typeface="Encode Sans"/>
                <a:cs typeface="Arial"/>
              </a:rPr>
              <a:t>Massa massima rimorchiabile </a:t>
            </a:r>
            <a:r>
              <a:rPr lang="it-IT" sz="1600" dirty="0">
                <a:solidFill>
                  <a:srgbClr val="243782"/>
                </a:solidFill>
                <a:latin typeface="Encode Sans"/>
                <a:cs typeface="Arial"/>
              </a:rPr>
              <a:t>[kg]</a:t>
            </a:r>
            <a:endParaRPr lang="en-US" sz="1600" b="1" dirty="0">
              <a:solidFill>
                <a:srgbClr val="243782"/>
              </a:solidFill>
              <a:latin typeface="Encode Sans"/>
              <a:cs typeface="Arial"/>
            </a:endParaRPr>
          </a:p>
        </p:txBody>
      </p:sp>
      <p:grpSp>
        <p:nvGrpSpPr>
          <p:cNvPr id="3" name="Gruppo 2">
            <a:extLst>
              <a:ext uri="{FF2B5EF4-FFF2-40B4-BE49-F238E27FC236}">
                <a16:creationId xmlns:a16="http://schemas.microsoft.com/office/drawing/2014/main" id="{BAF959DF-30F8-8C7E-A00A-EA4A6FA40F82}"/>
              </a:ext>
            </a:extLst>
          </p:cNvPr>
          <p:cNvGrpSpPr/>
          <p:nvPr/>
        </p:nvGrpSpPr>
        <p:grpSpPr>
          <a:xfrm>
            <a:off x="4018173" y="1441535"/>
            <a:ext cx="1646355" cy="803954"/>
            <a:chOff x="3933824" y="2116438"/>
            <a:chExt cx="2162176" cy="1077033"/>
          </a:xfrm>
        </p:grpSpPr>
        <p:pic>
          <p:nvPicPr>
            <p:cNvPr id="4" name="Immagine 3">
              <a:extLst>
                <a:ext uri="{FF2B5EF4-FFF2-40B4-BE49-F238E27FC236}">
                  <a16:creationId xmlns:a16="http://schemas.microsoft.com/office/drawing/2014/main" id="{ECD44B01-ECE5-F86B-D8D8-A637617D59AF}"/>
                </a:ext>
              </a:extLst>
            </p:cNvPr>
            <p:cNvPicPr>
              <a:picLocks noChangeAspect="1"/>
            </p:cNvPicPr>
            <p:nvPr/>
          </p:nvPicPr>
          <p:blipFill>
            <a:blip r:embed="rId4" cstate="email">
              <a:extLst>
                <a:ext uri="{28A0092B-C50C-407E-A947-70E740481C1C}">
                  <a14:useLocalDpi xmlns:a14="http://schemas.microsoft.com/office/drawing/2010/main" val="0"/>
                </a:ext>
              </a:extLst>
            </a:blip>
            <a:srcRect l="31912" r="36864"/>
            <a:stretch>
              <a:fillRect/>
            </a:stretch>
          </p:blipFill>
          <p:spPr>
            <a:xfrm>
              <a:off x="3933824" y="2116438"/>
              <a:ext cx="2162176" cy="1077033"/>
            </a:xfrm>
            <a:prstGeom prst="rect">
              <a:avLst/>
            </a:prstGeom>
          </p:spPr>
        </p:pic>
        <p:sp>
          <p:nvSpPr>
            <p:cNvPr id="5" name="CasellaDiTesto 4">
              <a:extLst>
                <a:ext uri="{FF2B5EF4-FFF2-40B4-BE49-F238E27FC236}">
                  <a16:creationId xmlns:a16="http://schemas.microsoft.com/office/drawing/2014/main" id="{61F70DFC-C368-E8C6-3CC2-218B7FCA3A59}"/>
                </a:ext>
              </a:extLst>
            </p:cNvPr>
            <p:cNvSpPr txBox="1"/>
            <p:nvPr/>
          </p:nvSpPr>
          <p:spPr>
            <a:xfrm>
              <a:off x="3953166" y="2396263"/>
              <a:ext cx="1264444" cy="384721"/>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800" cap="none" dirty="0">
                  <a:solidFill>
                    <a:srgbClr val="243782"/>
                  </a:solidFill>
                  <a:highlight>
                    <a:srgbClr val="FFFFFF"/>
                  </a:highlight>
                  <a:latin typeface="Encode Sans"/>
                  <a:cs typeface="Arial"/>
                </a:rPr>
                <a:t>e-K0</a:t>
              </a:r>
              <a:endParaRPr lang="it-IT" sz="1800" dirty="0">
                <a:solidFill>
                  <a:srgbClr val="243782"/>
                </a:solidFill>
                <a:highlight>
                  <a:srgbClr val="FFFFFF"/>
                </a:highlight>
                <a:latin typeface="Encode Sans"/>
                <a:cs typeface="Arial"/>
              </a:endParaRPr>
            </a:p>
          </p:txBody>
        </p:sp>
      </p:grpSp>
      <p:grpSp>
        <p:nvGrpSpPr>
          <p:cNvPr id="6" name="Gruppo 5">
            <a:extLst>
              <a:ext uri="{FF2B5EF4-FFF2-40B4-BE49-F238E27FC236}">
                <a16:creationId xmlns:a16="http://schemas.microsoft.com/office/drawing/2014/main" id="{AEE5CB61-9F52-CEDD-B009-B9A9EC4F3B26}"/>
              </a:ext>
            </a:extLst>
          </p:cNvPr>
          <p:cNvGrpSpPr/>
          <p:nvPr/>
        </p:nvGrpSpPr>
        <p:grpSpPr>
          <a:xfrm>
            <a:off x="6577062" y="1429124"/>
            <a:ext cx="1785937" cy="807775"/>
            <a:chOff x="9247183" y="2116438"/>
            <a:chExt cx="2381249" cy="1077033"/>
          </a:xfrm>
        </p:grpSpPr>
        <p:pic>
          <p:nvPicPr>
            <p:cNvPr id="7" name="Immagine 6">
              <a:extLst>
                <a:ext uri="{FF2B5EF4-FFF2-40B4-BE49-F238E27FC236}">
                  <a16:creationId xmlns:a16="http://schemas.microsoft.com/office/drawing/2014/main" id="{8A650F6B-2620-6144-2E3C-5768C1710ECB}"/>
                </a:ext>
              </a:extLst>
            </p:cNvPr>
            <p:cNvPicPr>
              <a:picLocks noChangeAspect="1"/>
            </p:cNvPicPr>
            <p:nvPr/>
          </p:nvPicPr>
          <p:blipFill>
            <a:blip r:embed="rId5" cstate="email">
              <a:extLst>
                <a:ext uri="{28A0092B-C50C-407E-A947-70E740481C1C}">
                  <a14:useLocalDpi xmlns:a14="http://schemas.microsoft.com/office/drawing/2010/main" val="0"/>
                </a:ext>
              </a:extLst>
            </a:blip>
            <a:srcRect l="65612"/>
            <a:stretch>
              <a:fillRect/>
            </a:stretch>
          </p:blipFill>
          <p:spPr>
            <a:xfrm>
              <a:off x="9247183" y="2116438"/>
              <a:ext cx="2381249" cy="1077033"/>
            </a:xfrm>
            <a:prstGeom prst="rect">
              <a:avLst/>
            </a:prstGeom>
          </p:spPr>
        </p:pic>
        <p:sp>
          <p:nvSpPr>
            <p:cNvPr id="8" name="CasellaDiTesto 7">
              <a:extLst>
                <a:ext uri="{FF2B5EF4-FFF2-40B4-BE49-F238E27FC236}">
                  <a16:creationId xmlns:a16="http://schemas.microsoft.com/office/drawing/2014/main" id="{75412B58-C7C7-52E9-7486-72BCFB134402}"/>
                </a:ext>
              </a:extLst>
            </p:cNvPr>
            <p:cNvSpPr txBox="1"/>
            <p:nvPr/>
          </p:nvSpPr>
          <p:spPr>
            <a:xfrm>
              <a:off x="9356720" y="2283243"/>
              <a:ext cx="1264444" cy="384721"/>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800" cap="none" dirty="0">
                  <a:solidFill>
                    <a:srgbClr val="243782"/>
                  </a:solidFill>
                  <a:highlight>
                    <a:srgbClr val="FFFFFF"/>
                  </a:highlight>
                  <a:latin typeface="Encode Sans"/>
                  <a:cs typeface="Arial"/>
                </a:rPr>
                <a:t>e-X250</a:t>
              </a:r>
              <a:endParaRPr lang="it-IT" sz="1800" dirty="0">
                <a:solidFill>
                  <a:srgbClr val="243782"/>
                </a:solidFill>
                <a:highlight>
                  <a:srgbClr val="FFFFFF"/>
                </a:highlight>
                <a:latin typeface="Encode Sans"/>
                <a:cs typeface="Arial"/>
              </a:endParaRPr>
            </a:p>
          </p:txBody>
        </p:sp>
      </p:grpSp>
      <p:grpSp>
        <p:nvGrpSpPr>
          <p:cNvPr id="9" name="Gruppo 8">
            <a:extLst>
              <a:ext uri="{FF2B5EF4-FFF2-40B4-BE49-F238E27FC236}">
                <a16:creationId xmlns:a16="http://schemas.microsoft.com/office/drawing/2014/main" id="{C3504732-ABC3-7E49-7F27-19A69F664472}"/>
              </a:ext>
            </a:extLst>
          </p:cNvPr>
          <p:cNvGrpSpPr/>
          <p:nvPr/>
        </p:nvGrpSpPr>
        <p:grpSpPr>
          <a:xfrm>
            <a:off x="2146867" y="1474411"/>
            <a:ext cx="1420556" cy="743427"/>
            <a:chOff x="6684063" y="2116438"/>
            <a:chExt cx="1975057" cy="1077033"/>
          </a:xfrm>
        </p:grpSpPr>
        <p:pic>
          <p:nvPicPr>
            <p:cNvPr id="10" name="Immagine 9">
              <a:extLst>
                <a:ext uri="{FF2B5EF4-FFF2-40B4-BE49-F238E27FC236}">
                  <a16:creationId xmlns:a16="http://schemas.microsoft.com/office/drawing/2014/main" id="{551BFD3B-2B14-B8F1-E6CC-070A3B971142}"/>
                </a:ext>
              </a:extLst>
            </p:cNvPr>
            <p:cNvPicPr>
              <a:picLocks noChangeAspect="1"/>
            </p:cNvPicPr>
            <p:nvPr/>
          </p:nvPicPr>
          <p:blipFill>
            <a:blip r:embed="rId6" cstate="email">
              <a:extLst>
                <a:ext uri="{28A0092B-C50C-407E-A947-70E740481C1C}">
                  <a14:useLocalDpi xmlns:a14="http://schemas.microsoft.com/office/drawing/2010/main" val="0"/>
                </a:ext>
              </a:extLst>
            </a:blip>
            <a:srcRect l="2702" r="68776"/>
            <a:stretch>
              <a:fillRect/>
            </a:stretch>
          </p:blipFill>
          <p:spPr>
            <a:xfrm>
              <a:off x="6684063" y="2116438"/>
              <a:ext cx="1975057" cy="1077033"/>
            </a:xfrm>
            <a:prstGeom prst="rect">
              <a:avLst/>
            </a:prstGeom>
          </p:spPr>
        </p:pic>
        <p:sp>
          <p:nvSpPr>
            <p:cNvPr id="11" name="CasellaDiTesto 10">
              <a:extLst>
                <a:ext uri="{FF2B5EF4-FFF2-40B4-BE49-F238E27FC236}">
                  <a16:creationId xmlns:a16="http://schemas.microsoft.com/office/drawing/2014/main" id="{3B1BACA5-3177-82AE-F076-38850310C60F}"/>
                </a:ext>
              </a:extLst>
            </p:cNvPr>
            <p:cNvSpPr txBox="1"/>
            <p:nvPr/>
          </p:nvSpPr>
          <p:spPr>
            <a:xfrm>
              <a:off x="6684063" y="2419987"/>
              <a:ext cx="1264444" cy="384720"/>
            </a:xfrm>
            <a:prstGeom prst="rect">
              <a:avLst/>
            </a:prstGeom>
            <a:noFill/>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800" cap="none" dirty="0">
                  <a:solidFill>
                    <a:srgbClr val="243782"/>
                  </a:solidFill>
                  <a:highlight>
                    <a:srgbClr val="FFFFFF"/>
                  </a:highlight>
                  <a:latin typeface="Encode Sans"/>
                  <a:cs typeface="Arial"/>
                </a:rPr>
                <a:t>e-K9</a:t>
              </a:r>
              <a:endParaRPr lang="it-IT" sz="1800" dirty="0">
                <a:solidFill>
                  <a:srgbClr val="243782"/>
                </a:solidFill>
                <a:highlight>
                  <a:srgbClr val="FFFFFF"/>
                </a:highlight>
                <a:latin typeface="Encode Sans"/>
                <a:cs typeface="Arial"/>
              </a:endParaRPr>
            </a:p>
          </p:txBody>
        </p:sp>
      </p:grpSp>
      <p:sp>
        <p:nvSpPr>
          <p:cNvPr id="12" name="Rettangolo 11">
            <a:extLst>
              <a:ext uri="{FF2B5EF4-FFF2-40B4-BE49-F238E27FC236}">
                <a16:creationId xmlns:a16="http://schemas.microsoft.com/office/drawing/2014/main" id="{0DCBDBF4-77F0-98A8-A421-FF9DA797A507}"/>
              </a:ext>
            </a:extLst>
          </p:cNvPr>
          <p:cNvSpPr/>
          <p:nvPr/>
        </p:nvSpPr>
        <p:spPr>
          <a:xfrm>
            <a:off x="4028711" y="2495009"/>
            <a:ext cx="1604126"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dirty="0">
                <a:solidFill>
                  <a:srgbClr val="243782"/>
                </a:solidFill>
                <a:latin typeface="Encode Sans"/>
                <a:cs typeface="Arial"/>
              </a:rPr>
              <a:t>da 5.3 a 6.6 </a:t>
            </a:r>
          </a:p>
        </p:txBody>
      </p:sp>
      <p:sp>
        <p:nvSpPr>
          <p:cNvPr id="17" name="Rettangolo 16">
            <a:extLst>
              <a:ext uri="{FF2B5EF4-FFF2-40B4-BE49-F238E27FC236}">
                <a16:creationId xmlns:a16="http://schemas.microsoft.com/office/drawing/2014/main" id="{0571F1A5-8488-0E43-E456-DB4026C61ABA}"/>
              </a:ext>
            </a:extLst>
          </p:cNvPr>
          <p:cNvSpPr/>
          <p:nvPr/>
        </p:nvSpPr>
        <p:spPr>
          <a:xfrm>
            <a:off x="6046723" y="2505450"/>
            <a:ext cx="2612982"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dirty="0">
                <a:solidFill>
                  <a:srgbClr val="243782"/>
                </a:solidFill>
                <a:latin typeface="Encode Sans"/>
                <a:cs typeface="Arial"/>
              </a:rPr>
              <a:t>da 13 a 17  </a:t>
            </a:r>
          </a:p>
        </p:txBody>
      </p:sp>
      <p:cxnSp>
        <p:nvCxnSpPr>
          <p:cNvPr id="19" name="Connettore diritto 18">
            <a:extLst>
              <a:ext uri="{FF2B5EF4-FFF2-40B4-BE49-F238E27FC236}">
                <a16:creationId xmlns:a16="http://schemas.microsoft.com/office/drawing/2014/main" id="{8DB788CE-D7B3-C5B0-590F-AA4B42AA24AB}"/>
              </a:ext>
            </a:extLst>
          </p:cNvPr>
          <p:cNvCxnSpPr>
            <a:cxnSpLocks/>
          </p:cNvCxnSpPr>
          <p:nvPr/>
        </p:nvCxnSpPr>
        <p:spPr>
          <a:xfrm>
            <a:off x="3756888" y="2385835"/>
            <a:ext cx="0" cy="152255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A6C7688F-4F90-4C2F-8B4B-58868147EA2D}"/>
              </a:ext>
            </a:extLst>
          </p:cNvPr>
          <p:cNvCxnSpPr>
            <a:cxnSpLocks/>
          </p:cNvCxnSpPr>
          <p:nvPr/>
        </p:nvCxnSpPr>
        <p:spPr>
          <a:xfrm>
            <a:off x="5896903" y="2385834"/>
            <a:ext cx="0" cy="16170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Rettangolo 27">
            <a:extLst>
              <a:ext uri="{FF2B5EF4-FFF2-40B4-BE49-F238E27FC236}">
                <a16:creationId xmlns:a16="http://schemas.microsoft.com/office/drawing/2014/main" id="{E3FC51B6-3794-25B5-1290-9788705F9755}"/>
              </a:ext>
            </a:extLst>
          </p:cNvPr>
          <p:cNvSpPr/>
          <p:nvPr/>
        </p:nvSpPr>
        <p:spPr>
          <a:xfrm>
            <a:off x="2029945" y="3527304"/>
            <a:ext cx="1604126"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dirty="0">
                <a:solidFill>
                  <a:srgbClr val="243782"/>
                </a:solidFill>
                <a:latin typeface="Encode Sans"/>
                <a:cs typeface="Arial"/>
              </a:rPr>
              <a:t>750  </a:t>
            </a:r>
          </a:p>
        </p:txBody>
      </p:sp>
      <p:sp>
        <p:nvSpPr>
          <p:cNvPr id="29" name="Rettangolo 28">
            <a:extLst>
              <a:ext uri="{FF2B5EF4-FFF2-40B4-BE49-F238E27FC236}">
                <a16:creationId xmlns:a16="http://schemas.microsoft.com/office/drawing/2014/main" id="{6577367E-C75A-160A-527A-469C3FA30B22}"/>
              </a:ext>
            </a:extLst>
          </p:cNvPr>
          <p:cNvSpPr/>
          <p:nvPr/>
        </p:nvSpPr>
        <p:spPr>
          <a:xfrm>
            <a:off x="4014240" y="3039744"/>
            <a:ext cx="1604126"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dirty="0">
                <a:solidFill>
                  <a:srgbClr val="243782"/>
                </a:solidFill>
                <a:latin typeface="Encode Sans"/>
                <a:cs typeface="Arial"/>
              </a:rPr>
              <a:t>fino a 1.178 </a:t>
            </a:r>
          </a:p>
        </p:txBody>
      </p:sp>
      <p:sp>
        <p:nvSpPr>
          <p:cNvPr id="35" name="Rettangolo 34">
            <a:extLst>
              <a:ext uri="{FF2B5EF4-FFF2-40B4-BE49-F238E27FC236}">
                <a16:creationId xmlns:a16="http://schemas.microsoft.com/office/drawing/2014/main" id="{40669997-6A36-0E82-B147-81CA881B2790}"/>
              </a:ext>
            </a:extLst>
          </p:cNvPr>
          <p:cNvSpPr/>
          <p:nvPr/>
        </p:nvSpPr>
        <p:spPr>
          <a:xfrm>
            <a:off x="4035720" y="3537411"/>
            <a:ext cx="1604126"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dirty="0">
                <a:solidFill>
                  <a:srgbClr val="243782"/>
                </a:solidFill>
                <a:latin typeface="Encode Sans"/>
                <a:cs typeface="Arial"/>
              </a:rPr>
              <a:t>1.000  </a:t>
            </a:r>
          </a:p>
        </p:txBody>
      </p:sp>
      <p:sp>
        <p:nvSpPr>
          <p:cNvPr id="39" name="Rettangolo 38">
            <a:extLst>
              <a:ext uri="{FF2B5EF4-FFF2-40B4-BE49-F238E27FC236}">
                <a16:creationId xmlns:a16="http://schemas.microsoft.com/office/drawing/2014/main" id="{C6EEA47F-277D-8574-D1B6-377CA36E435B}"/>
              </a:ext>
            </a:extLst>
          </p:cNvPr>
          <p:cNvSpPr/>
          <p:nvPr/>
        </p:nvSpPr>
        <p:spPr>
          <a:xfrm>
            <a:off x="2076077" y="3011676"/>
            <a:ext cx="1604126"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dirty="0">
                <a:solidFill>
                  <a:srgbClr val="243782"/>
                </a:solidFill>
                <a:latin typeface="Encode Sans"/>
                <a:cs typeface="Arial"/>
              </a:rPr>
              <a:t>fino a 781 </a:t>
            </a:r>
          </a:p>
        </p:txBody>
      </p:sp>
      <p:sp>
        <p:nvSpPr>
          <p:cNvPr id="45" name="Rettangolo 44">
            <a:extLst>
              <a:ext uri="{FF2B5EF4-FFF2-40B4-BE49-F238E27FC236}">
                <a16:creationId xmlns:a16="http://schemas.microsoft.com/office/drawing/2014/main" id="{9BBE73CF-88D7-5C12-B617-7AD28A16F395}"/>
              </a:ext>
            </a:extLst>
          </p:cNvPr>
          <p:cNvSpPr/>
          <p:nvPr/>
        </p:nvSpPr>
        <p:spPr>
          <a:xfrm>
            <a:off x="5639846" y="3162522"/>
            <a:ext cx="2996359"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685800"/>
            <a:r>
              <a:rPr lang="it-IT" dirty="0">
                <a:solidFill>
                  <a:srgbClr val="243782"/>
                </a:solidFill>
                <a:latin typeface="Encode Sans"/>
                <a:cs typeface="Arial"/>
              </a:rPr>
              <a:t>fino a 1.005 (N1)</a:t>
            </a:r>
          </a:p>
          <a:p>
            <a:pPr algn="ctr" defTabSz="685800"/>
            <a:r>
              <a:rPr lang="it-IT" dirty="0">
                <a:solidFill>
                  <a:srgbClr val="243782"/>
                </a:solidFill>
                <a:latin typeface="Encode Sans"/>
                <a:cs typeface="Arial"/>
              </a:rPr>
              <a:t>fino a 1.755  (N2)</a:t>
            </a:r>
          </a:p>
          <a:p>
            <a:pPr algn="ctr" defTabSz="685800"/>
            <a:endParaRPr lang="en-US" dirty="0">
              <a:solidFill>
                <a:srgbClr val="243782"/>
              </a:solidFill>
              <a:latin typeface="Encode Sans"/>
              <a:cs typeface="Arial"/>
            </a:endParaRPr>
          </a:p>
        </p:txBody>
      </p:sp>
      <p:sp>
        <p:nvSpPr>
          <p:cNvPr id="47" name="Rettangolo 46">
            <a:extLst>
              <a:ext uri="{FF2B5EF4-FFF2-40B4-BE49-F238E27FC236}">
                <a16:creationId xmlns:a16="http://schemas.microsoft.com/office/drawing/2014/main" id="{7B685B6E-CAB7-70D0-216C-2D0AD66CC709}"/>
              </a:ext>
            </a:extLst>
          </p:cNvPr>
          <p:cNvSpPr/>
          <p:nvPr/>
        </p:nvSpPr>
        <p:spPr>
          <a:xfrm>
            <a:off x="6218253" y="3621663"/>
            <a:ext cx="2229233" cy="350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defTabSz="685800"/>
            <a:r>
              <a:rPr lang="it-IT" dirty="0">
                <a:solidFill>
                  <a:srgbClr val="243782"/>
                </a:solidFill>
                <a:latin typeface="Encode Sans"/>
                <a:cs typeface="Arial"/>
              </a:rPr>
              <a:t>frenato 750 </a:t>
            </a:r>
          </a:p>
          <a:p>
            <a:pPr defTabSz="685800"/>
            <a:r>
              <a:rPr lang="it-IT" dirty="0">
                <a:solidFill>
                  <a:srgbClr val="243782"/>
                </a:solidFill>
                <a:latin typeface="Encode Sans"/>
                <a:cs typeface="Arial"/>
              </a:rPr>
              <a:t>non frenato 2.400 </a:t>
            </a:r>
          </a:p>
        </p:txBody>
      </p:sp>
      <p:sp>
        <p:nvSpPr>
          <p:cNvPr id="2" name="Titolo 1">
            <a:extLst>
              <a:ext uri="{FF2B5EF4-FFF2-40B4-BE49-F238E27FC236}">
                <a16:creationId xmlns:a16="http://schemas.microsoft.com/office/drawing/2014/main" id="{383E2249-78A0-FAFF-915B-816E4A65C906}"/>
              </a:ext>
            </a:extLst>
          </p:cNvPr>
          <p:cNvSpPr>
            <a:spLocks noGrp="1"/>
          </p:cNvSpPr>
          <p:nvPr>
            <p:ph type="title"/>
          </p:nvPr>
        </p:nvSpPr>
        <p:spPr/>
        <p:txBody>
          <a:bodyPr/>
          <a:lstStyle/>
          <a:p>
            <a:r>
              <a:rPr lang="it-IT" cap="all" dirty="0">
                <a:solidFill>
                  <a:srgbClr val="243782"/>
                </a:solidFill>
                <a:latin typeface="Encode Sans SemiExpandedSemiBol" pitchFamily="2" charset="0"/>
                <a:cs typeface="Arial"/>
              </a:rPr>
              <a:t>VOLUME e portata utile DELL’</a:t>
            </a:r>
            <a:r>
              <a:rPr lang="it-IT" dirty="0" err="1">
                <a:solidFill>
                  <a:srgbClr val="243782"/>
                </a:solidFill>
                <a:latin typeface="Encode Sans SemiExpandedSemiBol" pitchFamily="2" charset="0"/>
                <a:cs typeface="Arial"/>
              </a:rPr>
              <a:t>e</a:t>
            </a:r>
            <a:r>
              <a:rPr lang="it-IT" cap="all" dirty="0" err="1">
                <a:solidFill>
                  <a:srgbClr val="243782"/>
                </a:solidFill>
                <a:latin typeface="Encode Sans SemiExpandedSemiBol" pitchFamily="2" charset="0"/>
                <a:cs typeface="Arial"/>
              </a:rPr>
              <a:t>LCV</a:t>
            </a:r>
            <a:endParaRPr lang="it-IT" dirty="0">
              <a:latin typeface="Encode Sans SemiExpandedSemiBol" pitchFamily="2" charset="0"/>
            </a:endParaRPr>
          </a:p>
        </p:txBody>
      </p:sp>
    </p:spTree>
    <p:custDataLst>
      <p:tags r:id="rId1"/>
    </p:custDataLst>
    <p:extLst>
      <p:ext uri="{BB962C8B-B14F-4D97-AF65-F5344CB8AC3E}">
        <p14:creationId xmlns:p14="http://schemas.microsoft.com/office/powerpoint/2010/main" val="40830673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egnaposto contenuto 2"/>
          <p:cNvSpPr txBox="1"/>
          <p:nvPr/>
        </p:nvSpPr>
        <p:spPr>
          <a:xfrm>
            <a:off x="1372421" y="1134451"/>
            <a:ext cx="6711287" cy="484748"/>
          </a:xfrm>
          <a:prstGeom prst="rect">
            <a:avLst/>
          </a:prstGeom>
        </p:spPr>
        <p:txBody>
          <a:bodyPr vert="horz" wrap="square" lIns="68580" tIns="34290" rIns="68580" bIns="34290" rtlCol="0">
            <a:noAutofit/>
          </a:bodyPr>
          <a:lstStyle>
            <a:lvl1pPr marL="0" indent="0" algn="l" defTabSz="914400" rtl="0" eaLnBrk="1" latinLnBrk="0" hangingPunct="1">
              <a:lnSpc>
                <a:spcPct val="100000"/>
              </a:lnSpc>
              <a:spcBef>
                <a:spcPct val="0"/>
              </a:spcBef>
              <a:spcAft>
                <a:spcPts val="600"/>
              </a:spcAft>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685800">
              <a:spcAft>
                <a:spcPct val="0"/>
              </a:spcAft>
              <a:defRPr/>
            </a:pPr>
            <a:r>
              <a:rPr lang="it-IT" dirty="0">
                <a:solidFill>
                  <a:srgbClr val="243782"/>
                </a:solidFill>
                <a:latin typeface="Encode Sans"/>
                <a:cs typeface="Arial"/>
              </a:rPr>
              <a:t>L’</a:t>
            </a:r>
            <a:r>
              <a:rPr lang="it-IT" dirty="0" err="1">
                <a:solidFill>
                  <a:srgbClr val="243782"/>
                </a:solidFill>
                <a:latin typeface="Encode Sans"/>
                <a:cs typeface="Arial"/>
              </a:rPr>
              <a:t>eLCV</a:t>
            </a:r>
            <a:r>
              <a:rPr lang="it-IT" dirty="0">
                <a:solidFill>
                  <a:srgbClr val="243782"/>
                </a:solidFill>
                <a:latin typeface="Encode Sans"/>
                <a:cs typeface="Arial"/>
              </a:rPr>
              <a:t>, come LCV ICE, viene allestito in funzione della missione e del livello di personalizzazione richiesto dal cliente.</a:t>
            </a:r>
            <a:endParaRPr lang="en-US" dirty="0">
              <a:solidFill>
                <a:srgbClr val="243782"/>
              </a:solidFill>
              <a:latin typeface="Encode Sans"/>
              <a:cs typeface="Arial"/>
            </a:endParaRPr>
          </a:p>
        </p:txBody>
      </p:sp>
      <p:grpSp>
        <p:nvGrpSpPr>
          <p:cNvPr id="37" name="Gruppo 36">
            <a:extLst>
              <a:ext uri="{FF2B5EF4-FFF2-40B4-BE49-F238E27FC236}">
                <a16:creationId xmlns:a16="http://schemas.microsoft.com/office/drawing/2014/main" id="{4DA0C8B4-9DD9-7FCB-5DDA-E9FA58DDE1B4}"/>
              </a:ext>
            </a:extLst>
          </p:cNvPr>
          <p:cNvGrpSpPr/>
          <p:nvPr/>
        </p:nvGrpSpPr>
        <p:grpSpPr>
          <a:xfrm>
            <a:off x="502645" y="2402010"/>
            <a:ext cx="8517438" cy="922523"/>
            <a:chOff x="426909" y="3858866"/>
            <a:chExt cx="11356584" cy="1230031"/>
          </a:xfrm>
        </p:grpSpPr>
        <p:grpSp>
          <p:nvGrpSpPr>
            <p:cNvPr id="340" name="Gruppo 339">
              <a:extLst>
                <a:ext uri="{FF2B5EF4-FFF2-40B4-BE49-F238E27FC236}">
                  <a16:creationId xmlns:a16="http://schemas.microsoft.com/office/drawing/2014/main" id="{4C22C836-8FFB-0968-ECC5-40B8756F4C1F}"/>
                </a:ext>
              </a:extLst>
            </p:cNvPr>
            <p:cNvGrpSpPr/>
            <p:nvPr/>
          </p:nvGrpSpPr>
          <p:grpSpPr>
            <a:xfrm>
              <a:off x="2069518" y="3926141"/>
              <a:ext cx="735125" cy="498578"/>
              <a:chOff x="3466001" y="1231312"/>
              <a:chExt cx="1141532" cy="774213"/>
            </a:xfrm>
          </p:grpSpPr>
          <p:grpSp>
            <p:nvGrpSpPr>
              <p:cNvPr id="342" name="Gruppo 341">
                <a:extLst>
                  <a:ext uri="{FF2B5EF4-FFF2-40B4-BE49-F238E27FC236}">
                    <a16:creationId xmlns:a16="http://schemas.microsoft.com/office/drawing/2014/main" id="{28F4847B-A720-5334-E2B2-9DC6FD609E74}"/>
                  </a:ext>
                </a:extLst>
              </p:cNvPr>
              <p:cNvGrpSpPr/>
              <p:nvPr/>
            </p:nvGrpSpPr>
            <p:grpSpPr>
              <a:xfrm>
                <a:off x="3466001" y="1231312"/>
                <a:ext cx="1133592" cy="774213"/>
                <a:chOff x="4210022" y="1231312"/>
                <a:chExt cx="1133592" cy="774213"/>
              </a:xfrm>
            </p:grpSpPr>
            <p:sp>
              <p:nvSpPr>
                <p:cNvPr id="345" name="Cerchio vuoto 344">
                  <a:extLst>
                    <a:ext uri="{FF2B5EF4-FFF2-40B4-BE49-F238E27FC236}">
                      <a16:creationId xmlns:a16="http://schemas.microsoft.com/office/drawing/2014/main" id="{ABB3EAE9-C739-81B9-643D-0C9784394C58}"/>
                    </a:ext>
                  </a:extLst>
                </p:cNvPr>
                <p:cNvSpPr/>
                <p:nvPr/>
              </p:nvSpPr>
              <p:spPr>
                <a:xfrm>
                  <a:off x="4323528" y="18332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46" name="Cerchio vuoto 345">
                  <a:extLst>
                    <a:ext uri="{FF2B5EF4-FFF2-40B4-BE49-F238E27FC236}">
                      <a16:creationId xmlns:a16="http://schemas.microsoft.com/office/drawing/2014/main" id="{FC84A296-BEEA-3F25-847E-288015F2171B}"/>
                    </a:ext>
                  </a:extLst>
                </p:cNvPr>
                <p:cNvSpPr/>
                <p:nvPr/>
              </p:nvSpPr>
              <p:spPr>
                <a:xfrm>
                  <a:off x="5128390" y="18332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47" name="Rettangolo 346">
                  <a:extLst>
                    <a:ext uri="{FF2B5EF4-FFF2-40B4-BE49-F238E27FC236}">
                      <a16:creationId xmlns:a16="http://schemas.microsoft.com/office/drawing/2014/main" id="{382790FF-F613-ADC8-B149-E68B6F4C6B5C}"/>
                    </a:ext>
                  </a:extLst>
                </p:cNvPr>
                <p:cNvSpPr/>
                <p:nvPr/>
              </p:nvSpPr>
              <p:spPr>
                <a:xfrm>
                  <a:off x="4516806" y="1926467"/>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48" name="Figura a mano libera: forma 347">
                  <a:extLst>
                    <a:ext uri="{FF2B5EF4-FFF2-40B4-BE49-F238E27FC236}">
                      <a16:creationId xmlns:a16="http://schemas.microsoft.com/office/drawing/2014/main" id="{8F113B70-9FED-3125-050E-C15737AF69D4}"/>
                    </a:ext>
                  </a:extLst>
                </p:cNvPr>
                <p:cNvSpPr/>
                <p:nvPr/>
              </p:nvSpPr>
              <p:spPr>
                <a:xfrm>
                  <a:off x="4210022" y="1231312"/>
                  <a:ext cx="1133592" cy="678962"/>
                </a:xfrm>
                <a:custGeom>
                  <a:avLst/>
                  <a:gdLst>
                    <a:gd name="connsiteX0" fmla="*/ 261012 w 1133592"/>
                    <a:gd name="connsiteY0" fmla="*/ 224701 h 678962"/>
                    <a:gd name="connsiteX1" fmla="*/ 178861 w 1133592"/>
                    <a:gd name="connsiteY1" fmla="*/ 294678 h 678962"/>
                    <a:gd name="connsiteX2" fmla="*/ 110865 w 1133592"/>
                    <a:gd name="connsiteY2" fmla="*/ 409645 h 678962"/>
                    <a:gd name="connsiteX3" fmla="*/ 341878 w 1133592"/>
                    <a:gd name="connsiteY3" fmla="*/ 409645 h 678962"/>
                    <a:gd name="connsiteX4" fmla="*/ 341878 w 1133592"/>
                    <a:gd name="connsiteY4" fmla="*/ 225994 h 678962"/>
                    <a:gd name="connsiteX5" fmla="*/ 257201 w 1133592"/>
                    <a:gd name="connsiteY5" fmla="*/ 0 h 678962"/>
                    <a:gd name="connsiteX6" fmla="*/ 1133590 w 1133592"/>
                    <a:gd name="connsiteY6" fmla="*/ 0 h 678962"/>
                    <a:gd name="connsiteX7" fmla="*/ 1133590 w 1133592"/>
                    <a:gd name="connsiteY7" fmla="*/ 128155 h 678962"/>
                    <a:gd name="connsiteX8" fmla="*/ 1133590 w 1133592"/>
                    <a:gd name="connsiteY8" fmla="*/ 140287 h 678962"/>
                    <a:gd name="connsiteX9" fmla="*/ 1133590 w 1133592"/>
                    <a:gd name="connsiteY9" fmla="*/ 192190 h 678962"/>
                    <a:gd name="connsiteX10" fmla="*/ 1133592 w 1133592"/>
                    <a:gd name="connsiteY10" fmla="*/ 192190 h 678962"/>
                    <a:gd name="connsiteX11" fmla="*/ 1133592 w 1133592"/>
                    <a:gd name="connsiteY11" fmla="*/ 611966 h 678962"/>
                    <a:gd name="connsiteX12" fmla="*/ 1103880 w 1133592"/>
                    <a:gd name="connsiteY12" fmla="*/ 645454 h 678962"/>
                    <a:gd name="connsiteX13" fmla="*/ 1003091 w 1133592"/>
                    <a:gd name="connsiteY13" fmla="*/ 578553 h 678962"/>
                    <a:gd name="connsiteX14" fmla="*/ 902301 w 1133592"/>
                    <a:gd name="connsiteY14" fmla="*/ 645454 h 678962"/>
                    <a:gd name="connsiteX15" fmla="*/ 895546 w 1133592"/>
                    <a:gd name="connsiteY15" fmla="*/ 678962 h 678962"/>
                    <a:gd name="connsiteX16" fmla="*/ 306895 w 1133592"/>
                    <a:gd name="connsiteY16" fmla="*/ 678962 h 678962"/>
                    <a:gd name="connsiteX17" fmla="*/ 300139 w 1133592"/>
                    <a:gd name="connsiteY17" fmla="*/ 645454 h 678962"/>
                    <a:gd name="connsiteX18" fmla="*/ 199350 w 1133592"/>
                    <a:gd name="connsiteY18" fmla="*/ 578553 h 678962"/>
                    <a:gd name="connsiteX19" fmla="*/ 98561 w 1133592"/>
                    <a:gd name="connsiteY19" fmla="*/ 645454 h 678962"/>
                    <a:gd name="connsiteX20" fmla="*/ 91805 w 1133592"/>
                    <a:gd name="connsiteY20" fmla="*/ 678962 h 678962"/>
                    <a:gd name="connsiteX21" fmla="*/ 0 w 1133592"/>
                    <a:gd name="connsiteY21" fmla="*/ 678962 h 678962"/>
                    <a:gd name="connsiteX22" fmla="*/ 0 w 1133592"/>
                    <a:gd name="connsiteY22" fmla="*/ 494019 h 678962"/>
                    <a:gd name="connsiteX23" fmla="*/ 2 w 1133592"/>
                    <a:gd name="connsiteY23" fmla="*/ 494019 h 678962"/>
                    <a:gd name="connsiteX24" fmla="*/ 50961 w 1133592"/>
                    <a:gd name="connsiteY24" fmla="*/ 392929 h 678962"/>
                    <a:gd name="connsiteX25" fmla="*/ 113231 w 1133592"/>
                    <a:gd name="connsiteY25" fmla="*/ 302572 h 678962"/>
                    <a:gd name="connsiteX26" fmla="*/ 229216 w 1133592"/>
                    <a:gd name="connsiteY26" fmla="*/ 204907 h 678962"/>
                    <a:gd name="connsiteX27" fmla="*/ 254486 w 1133592"/>
                    <a:gd name="connsiteY27" fmla="*/ 192190 h 678962"/>
                    <a:gd name="connsiteX28" fmla="*/ 344211 w 1133592"/>
                    <a:gd name="connsiteY28" fmla="*/ 192190 h 678962"/>
                    <a:gd name="connsiteX29" fmla="*/ 257201 w 1133592"/>
                    <a:gd name="connsiteY29" fmla="*/ 163021 h 678962"/>
                    <a:gd name="connsiteX30" fmla="*/ 257201 w 1133592"/>
                    <a:gd name="connsiteY30" fmla="*/ 140287 h 678962"/>
                    <a:gd name="connsiteX31" fmla="*/ 257201 w 1133592"/>
                    <a:gd name="connsiteY31" fmla="*/ 128155 h 67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33592" h="678962">
                      <a:moveTo>
                        <a:pt x="261012" y="224701"/>
                      </a:moveTo>
                      <a:cubicBezTo>
                        <a:pt x="232889" y="235910"/>
                        <a:pt x="203886" y="263854"/>
                        <a:pt x="178861" y="294678"/>
                      </a:cubicBezTo>
                      <a:cubicBezTo>
                        <a:pt x="153837" y="325502"/>
                        <a:pt x="128501" y="370226"/>
                        <a:pt x="110865" y="409645"/>
                      </a:cubicBezTo>
                      <a:lnTo>
                        <a:pt x="341878" y="409645"/>
                      </a:lnTo>
                      <a:lnTo>
                        <a:pt x="341878" y="225994"/>
                      </a:lnTo>
                      <a:close/>
                      <a:moveTo>
                        <a:pt x="257201" y="0"/>
                      </a:moveTo>
                      <a:lnTo>
                        <a:pt x="1133590" y="0"/>
                      </a:lnTo>
                      <a:lnTo>
                        <a:pt x="1133590" y="128155"/>
                      </a:lnTo>
                      <a:lnTo>
                        <a:pt x="1133590" y="140287"/>
                      </a:lnTo>
                      <a:lnTo>
                        <a:pt x="1133590" y="192190"/>
                      </a:lnTo>
                      <a:lnTo>
                        <a:pt x="1133592" y="192190"/>
                      </a:lnTo>
                      <a:lnTo>
                        <a:pt x="1133592" y="611966"/>
                      </a:lnTo>
                      <a:lnTo>
                        <a:pt x="1103880" y="645454"/>
                      </a:lnTo>
                      <a:cubicBezTo>
                        <a:pt x="1087274" y="606139"/>
                        <a:pt x="1048399" y="578553"/>
                        <a:pt x="1003091" y="578553"/>
                      </a:cubicBezTo>
                      <a:cubicBezTo>
                        <a:pt x="957782" y="578553"/>
                        <a:pt x="918907" y="606139"/>
                        <a:pt x="902301" y="645454"/>
                      </a:cubicBezTo>
                      <a:lnTo>
                        <a:pt x="895546" y="678962"/>
                      </a:lnTo>
                      <a:lnTo>
                        <a:pt x="306895" y="678962"/>
                      </a:lnTo>
                      <a:lnTo>
                        <a:pt x="300139" y="645454"/>
                      </a:lnTo>
                      <a:cubicBezTo>
                        <a:pt x="283534" y="606139"/>
                        <a:pt x="244659" y="578553"/>
                        <a:pt x="199350" y="578553"/>
                      </a:cubicBezTo>
                      <a:cubicBezTo>
                        <a:pt x="154041" y="578553"/>
                        <a:pt x="115167" y="606139"/>
                        <a:pt x="98561" y="645454"/>
                      </a:cubicBezTo>
                      <a:lnTo>
                        <a:pt x="91805" y="678962"/>
                      </a:lnTo>
                      <a:lnTo>
                        <a:pt x="0" y="678962"/>
                      </a:lnTo>
                      <a:lnTo>
                        <a:pt x="0" y="494019"/>
                      </a:lnTo>
                      <a:lnTo>
                        <a:pt x="2" y="494019"/>
                      </a:lnTo>
                      <a:lnTo>
                        <a:pt x="50961" y="392929"/>
                      </a:lnTo>
                      <a:cubicBezTo>
                        <a:pt x="70041" y="359688"/>
                        <a:pt x="91006" y="328237"/>
                        <a:pt x="113231" y="302572"/>
                      </a:cubicBezTo>
                      <a:cubicBezTo>
                        <a:pt x="146569" y="264075"/>
                        <a:pt x="189884" y="228276"/>
                        <a:pt x="229216" y="204907"/>
                      </a:cubicBezTo>
                      <a:lnTo>
                        <a:pt x="254486" y="192190"/>
                      </a:lnTo>
                      <a:lnTo>
                        <a:pt x="344211" y="192190"/>
                      </a:lnTo>
                      <a:lnTo>
                        <a:pt x="257201" y="163021"/>
                      </a:lnTo>
                      <a:lnTo>
                        <a:pt x="257201" y="140287"/>
                      </a:lnTo>
                      <a:lnTo>
                        <a:pt x="257201" y="128155"/>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grpSp>
          <p:pic>
            <p:nvPicPr>
              <p:cNvPr id="343" name="sbd23039a9db4425a18e671d22eb6a6d">
                <a:extLst>
                  <a:ext uri="{FF2B5EF4-FFF2-40B4-BE49-F238E27FC236}">
                    <a16:creationId xmlns:a16="http://schemas.microsoft.com/office/drawing/2014/main" id="{4560225D-FED0-A0D3-971D-EAEE999EC4B7}"/>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92710" y="1287752"/>
                <a:ext cx="514823" cy="543464"/>
              </a:xfrm>
              <a:prstGeom prst="rect">
                <a:avLst/>
              </a:prstGeom>
            </p:spPr>
          </p:pic>
          <p:pic>
            <p:nvPicPr>
              <p:cNvPr id="344" name="sbb8e76502534848bc52df280f1b3955">
                <a:extLst>
                  <a:ext uri="{FF2B5EF4-FFF2-40B4-BE49-F238E27FC236}">
                    <a16:creationId xmlns:a16="http://schemas.microsoft.com/office/drawing/2014/main" id="{76533941-40BD-9D8A-EEE8-DC0E5D0D5762}"/>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40872" y="1453631"/>
                <a:ext cx="360000" cy="360000"/>
              </a:xfrm>
              <a:prstGeom prst="rect">
                <a:avLst/>
              </a:prstGeom>
            </p:spPr>
          </p:pic>
        </p:grpSp>
        <p:sp>
          <p:nvSpPr>
            <p:cNvPr id="341" name="CasellaDiTesto 340">
              <a:extLst>
                <a:ext uri="{FF2B5EF4-FFF2-40B4-BE49-F238E27FC236}">
                  <a16:creationId xmlns:a16="http://schemas.microsoft.com/office/drawing/2014/main" id="{C617C2A2-7547-9BF4-C3A5-AE9AB08CB0EB}"/>
                </a:ext>
              </a:extLst>
            </p:cNvPr>
            <p:cNvSpPr txBox="1"/>
            <p:nvPr/>
          </p:nvSpPr>
          <p:spPr>
            <a:xfrm>
              <a:off x="1900135" y="4442566"/>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Trasporto di ATP</a:t>
              </a:r>
            </a:p>
          </p:txBody>
        </p:sp>
        <p:grpSp>
          <p:nvGrpSpPr>
            <p:cNvPr id="324" name="Gruppo 323">
              <a:extLst>
                <a:ext uri="{FF2B5EF4-FFF2-40B4-BE49-F238E27FC236}">
                  <a16:creationId xmlns:a16="http://schemas.microsoft.com/office/drawing/2014/main" id="{6D4D0EBE-A24C-58A4-DCC5-DFD8DECB6BE9}"/>
                </a:ext>
              </a:extLst>
            </p:cNvPr>
            <p:cNvGrpSpPr/>
            <p:nvPr/>
          </p:nvGrpSpPr>
          <p:grpSpPr>
            <a:xfrm>
              <a:off x="7957654" y="3909690"/>
              <a:ext cx="730011" cy="515029"/>
              <a:chOff x="5170473" y="2547276"/>
              <a:chExt cx="1133592" cy="799759"/>
            </a:xfrm>
          </p:grpSpPr>
          <p:grpSp>
            <p:nvGrpSpPr>
              <p:cNvPr id="326" name="Gruppo 325">
                <a:extLst>
                  <a:ext uri="{FF2B5EF4-FFF2-40B4-BE49-F238E27FC236}">
                    <a16:creationId xmlns:a16="http://schemas.microsoft.com/office/drawing/2014/main" id="{F760E860-D288-80F7-DC10-C6CE6A835C47}"/>
                  </a:ext>
                </a:extLst>
              </p:cNvPr>
              <p:cNvGrpSpPr/>
              <p:nvPr/>
            </p:nvGrpSpPr>
            <p:grpSpPr>
              <a:xfrm>
                <a:off x="5170473" y="2547276"/>
                <a:ext cx="1133592" cy="799759"/>
                <a:chOff x="4239183" y="2547276"/>
                <a:chExt cx="1133592" cy="799759"/>
              </a:xfrm>
            </p:grpSpPr>
            <p:sp>
              <p:nvSpPr>
                <p:cNvPr id="334" name="Cerchio vuoto 333">
                  <a:extLst>
                    <a:ext uri="{FF2B5EF4-FFF2-40B4-BE49-F238E27FC236}">
                      <a16:creationId xmlns:a16="http://schemas.microsoft.com/office/drawing/2014/main" id="{AD852D84-E8DD-7492-E578-67C386A6A903}"/>
                    </a:ext>
                  </a:extLst>
                </p:cNvPr>
                <p:cNvSpPr/>
                <p:nvPr/>
              </p:nvSpPr>
              <p:spPr>
                <a:xfrm>
                  <a:off x="4352689" y="317479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35" name="Cerchio vuoto 334">
                  <a:extLst>
                    <a:ext uri="{FF2B5EF4-FFF2-40B4-BE49-F238E27FC236}">
                      <a16:creationId xmlns:a16="http://schemas.microsoft.com/office/drawing/2014/main" id="{F2AFD2C9-C15D-5BF5-E1E3-45DA499BF1C9}"/>
                    </a:ext>
                  </a:extLst>
                </p:cNvPr>
                <p:cNvSpPr/>
                <p:nvPr/>
              </p:nvSpPr>
              <p:spPr>
                <a:xfrm>
                  <a:off x="5157551" y="317479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36" name="Rettangolo 335">
                  <a:extLst>
                    <a:ext uri="{FF2B5EF4-FFF2-40B4-BE49-F238E27FC236}">
                      <a16:creationId xmlns:a16="http://schemas.microsoft.com/office/drawing/2014/main" id="{B4D045CB-7CD6-5C08-E33B-8978E3BEF9AA}"/>
                    </a:ext>
                  </a:extLst>
                </p:cNvPr>
                <p:cNvSpPr/>
                <p:nvPr/>
              </p:nvSpPr>
              <p:spPr>
                <a:xfrm>
                  <a:off x="4545967" y="3267977"/>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37" name="Figura a mano libera: forma 336">
                  <a:extLst>
                    <a:ext uri="{FF2B5EF4-FFF2-40B4-BE49-F238E27FC236}">
                      <a16:creationId xmlns:a16="http://schemas.microsoft.com/office/drawing/2014/main" id="{2451D38F-6BDA-6E7D-4D38-2FDABD867A39}"/>
                    </a:ext>
                  </a:extLst>
                </p:cNvPr>
                <p:cNvSpPr/>
                <p:nvPr/>
              </p:nvSpPr>
              <p:spPr>
                <a:xfrm>
                  <a:off x="4239183" y="2547276"/>
                  <a:ext cx="1133592" cy="704508"/>
                </a:xfrm>
                <a:custGeom>
                  <a:avLst/>
                  <a:gdLst>
                    <a:gd name="connsiteX0" fmla="*/ 261012 w 1133592"/>
                    <a:gd name="connsiteY0" fmla="*/ 250247 h 704508"/>
                    <a:gd name="connsiteX1" fmla="*/ 178861 w 1133592"/>
                    <a:gd name="connsiteY1" fmla="*/ 320224 h 704508"/>
                    <a:gd name="connsiteX2" fmla="*/ 110865 w 1133592"/>
                    <a:gd name="connsiteY2" fmla="*/ 435191 h 704508"/>
                    <a:gd name="connsiteX3" fmla="*/ 341878 w 1133592"/>
                    <a:gd name="connsiteY3" fmla="*/ 435191 h 704508"/>
                    <a:gd name="connsiteX4" fmla="*/ 341878 w 1133592"/>
                    <a:gd name="connsiteY4" fmla="*/ 251540 h 704508"/>
                    <a:gd name="connsiteX5" fmla="*/ 251222 w 1133592"/>
                    <a:gd name="connsiteY5" fmla="*/ 0 h 704508"/>
                    <a:gd name="connsiteX6" fmla="*/ 1133592 w 1133592"/>
                    <a:gd name="connsiteY6" fmla="*/ 0 h 704508"/>
                    <a:gd name="connsiteX7" fmla="*/ 1133592 w 1133592"/>
                    <a:gd name="connsiteY7" fmla="*/ 217736 h 704508"/>
                    <a:gd name="connsiteX8" fmla="*/ 1133592 w 1133592"/>
                    <a:gd name="connsiteY8" fmla="*/ 228450 h 704508"/>
                    <a:gd name="connsiteX9" fmla="*/ 1133592 w 1133592"/>
                    <a:gd name="connsiteY9" fmla="*/ 637512 h 704508"/>
                    <a:gd name="connsiteX10" fmla="*/ 1103880 w 1133592"/>
                    <a:gd name="connsiteY10" fmla="*/ 671000 h 704508"/>
                    <a:gd name="connsiteX11" fmla="*/ 1003091 w 1133592"/>
                    <a:gd name="connsiteY11" fmla="*/ 604099 h 704508"/>
                    <a:gd name="connsiteX12" fmla="*/ 902301 w 1133592"/>
                    <a:gd name="connsiteY12" fmla="*/ 671000 h 704508"/>
                    <a:gd name="connsiteX13" fmla="*/ 895546 w 1133592"/>
                    <a:gd name="connsiteY13" fmla="*/ 704508 h 704508"/>
                    <a:gd name="connsiteX14" fmla="*/ 306895 w 1133592"/>
                    <a:gd name="connsiteY14" fmla="*/ 704508 h 704508"/>
                    <a:gd name="connsiteX15" fmla="*/ 300139 w 1133592"/>
                    <a:gd name="connsiteY15" fmla="*/ 671000 h 704508"/>
                    <a:gd name="connsiteX16" fmla="*/ 199350 w 1133592"/>
                    <a:gd name="connsiteY16" fmla="*/ 604099 h 704508"/>
                    <a:gd name="connsiteX17" fmla="*/ 98561 w 1133592"/>
                    <a:gd name="connsiteY17" fmla="*/ 671000 h 704508"/>
                    <a:gd name="connsiteX18" fmla="*/ 91805 w 1133592"/>
                    <a:gd name="connsiteY18" fmla="*/ 704508 h 704508"/>
                    <a:gd name="connsiteX19" fmla="*/ 0 w 1133592"/>
                    <a:gd name="connsiteY19" fmla="*/ 704508 h 704508"/>
                    <a:gd name="connsiteX20" fmla="*/ 0 w 1133592"/>
                    <a:gd name="connsiteY20" fmla="*/ 519565 h 704508"/>
                    <a:gd name="connsiteX21" fmla="*/ 2 w 1133592"/>
                    <a:gd name="connsiteY21" fmla="*/ 519565 h 704508"/>
                    <a:gd name="connsiteX22" fmla="*/ 50961 w 1133592"/>
                    <a:gd name="connsiteY22" fmla="*/ 418475 h 704508"/>
                    <a:gd name="connsiteX23" fmla="*/ 113231 w 1133592"/>
                    <a:gd name="connsiteY23" fmla="*/ 328118 h 704508"/>
                    <a:gd name="connsiteX24" fmla="*/ 229216 w 1133592"/>
                    <a:gd name="connsiteY24" fmla="*/ 230453 h 704508"/>
                    <a:gd name="connsiteX25" fmla="*/ 251222 w 1133592"/>
                    <a:gd name="connsiteY25" fmla="*/ 219379 h 70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33592" h="704508">
                      <a:moveTo>
                        <a:pt x="261012" y="250247"/>
                      </a:moveTo>
                      <a:cubicBezTo>
                        <a:pt x="232889" y="261456"/>
                        <a:pt x="203886" y="289400"/>
                        <a:pt x="178861" y="320224"/>
                      </a:cubicBezTo>
                      <a:cubicBezTo>
                        <a:pt x="153837" y="351048"/>
                        <a:pt x="128501" y="395772"/>
                        <a:pt x="110865" y="435191"/>
                      </a:cubicBezTo>
                      <a:lnTo>
                        <a:pt x="341878" y="435191"/>
                      </a:lnTo>
                      <a:lnTo>
                        <a:pt x="341878" y="251540"/>
                      </a:lnTo>
                      <a:close/>
                      <a:moveTo>
                        <a:pt x="251222" y="0"/>
                      </a:moveTo>
                      <a:lnTo>
                        <a:pt x="1133592" y="0"/>
                      </a:lnTo>
                      <a:lnTo>
                        <a:pt x="1133592" y="217736"/>
                      </a:lnTo>
                      <a:lnTo>
                        <a:pt x="1133592" y="228450"/>
                      </a:lnTo>
                      <a:lnTo>
                        <a:pt x="1133592" y="637512"/>
                      </a:lnTo>
                      <a:lnTo>
                        <a:pt x="1103880" y="671000"/>
                      </a:lnTo>
                      <a:cubicBezTo>
                        <a:pt x="1087274" y="631685"/>
                        <a:pt x="1048399" y="604099"/>
                        <a:pt x="1003091" y="604099"/>
                      </a:cubicBezTo>
                      <a:cubicBezTo>
                        <a:pt x="957782" y="604099"/>
                        <a:pt x="918907" y="631685"/>
                        <a:pt x="902301" y="671000"/>
                      </a:cubicBezTo>
                      <a:lnTo>
                        <a:pt x="895546" y="704508"/>
                      </a:lnTo>
                      <a:lnTo>
                        <a:pt x="306895" y="704508"/>
                      </a:lnTo>
                      <a:lnTo>
                        <a:pt x="300139" y="671000"/>
                      </a:lnTo>
                      <a:cubicBezTo>
                        <a:pt x="283534" y="631685"/>
                        <a:pt x="244659" y="604099"/>
                        <a:pt x="199350" y="604099"/>
                      </a:cubicBezTo>
                      <a:cubicBezTo>
                        <a:pt x="154041" y="604099"/>
                        <a:pt x="115167" y="631685"/>
                        <a:pt x="98561" y="671000"/>
                      </a:cubicBezTo>
                      <a:lnTo>
                        <a:pt x="91805" y="704508"/>
                      </a:lnTo>
                      <a:lnTo>
                        <a:pt x="0" y="704508"/>
                      </a:lnTo>
                      <a:lnTo>
                        <a:pt x="0" y="519565"/>
                      </a:lnTo>
                      <a:lnTo>
                        <a:pt x="2" y="519565"/>
                      </a:lnTo>
                      <a:lnTo>
                        <a:pt x="50961" y="418475"/>
                      </a:lnTo>
                      <a:cubicBezTo>
                        <a:pt x="70041" y="385234"/>
                        <a:pt x="91006" y="353783"/>
                        <a:pt x="113231" y="328118"/>
                      </a:cubicBezTo>
                      <a:cubicBezTo>
                        <a:pt x="146569" y="289621"/>
                        <a:pt x="189884" y="253822"/>
                        <a:pt x="229216" y="230453"/>
                      </a:cubicBezTo>
                      <a:lnTo>
                        <a:pt x="251222" y="219379"/>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338" name="Trapezio 337">
                  <a:extLst>
                    <a:ext uri="{FF2B5EF4-FFF2-40B4-BE49-F238E27FC236}">
                      <a16:creationId xmlns:a16="http://schemas.microsoft.com/office/drawing/2014/main" id="{96FAEAEB-E094-8251-1E59-860CB8BAED64}"/>
                    </a:ext>
                  </a:extLst>
                </p:cNvPr>
                <p:cNvSpPr/>
                <p:nvPr/>
              </p:nvSpPr>
              <p:spPr>
                <a:xfrm>
                  <a:off x="4623876" y="2693915"/>
                  <a:ext cx="686872" cy="168703"/>
                </a:xfrm>
                <a:prstGeom prst="trapezoid">
                  <a:avLst>
                    <a:gd name="adj" fmla="val 37271"/>
                  </a:avLst>
                </a:prstGeom>
                <a:gradFill>
                  <a:gsLst>
                    <a:gs pos="0">
                      <a:schemeClr val="accent6"/>
                    </a:gs>
                    <a:gs pos="84000">
                      <a:srgbClr val="243782"/>
                    </a:gs>
                    <a:gs pos="100000">
                      <a:srgbClr val="24378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39" name="Rettangolo 338">
                  <a:extLst>
                    <a:ext uri="{FF2B5EF4-FFF2-40B4-BE49-F238E27FC236}">
                      <a16:creationId xmlns:a16="http://schemas.microsoft.com/office/drawing/2014/main" id="{DEB3F1BD-FB77-3B7E-2FEB-0D347EC8B4EE}"/>
                    </a:ext>
                  </a:extLst>
                </p:cNvPr>
                <p:cNvSpPr/>
                <p:nvPr/>
              </p:nvSpPr>
              <p:spPr>
                <a:xfrm>
                  <a:off x="4660908" y="2862618"/>
                  <a:ext cx="561174" cy="22845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sp>
            <p:nvSpPr>
              <p:cNvPr id="327" name="Parallelogramma 285">
                <a:extLst>
                  <a:ext uri="{FF2B5EF4-FFF2-40B4-BE49-F238E27FC236}">
                    <a16:creationId xmlns:a16="http://schemas.microsoft.com/office/drawing/2014/main" id="{C543769E-7C3B-801F-F195-4F9E3FB0AE34}"/>
                  </a:ext>
                </a:extLst>
              </p:cNvPr>
              <p:cNvSpPr/>
              <p:nvPr/>
            </p:nvSpPr>
            <p:spPr>
              <a:xfrm flipH="1">
                <a:off x="5940599" y="2688948"/>
                <a:ext cx="166614" cy="172516"/>
              </a:xfrm>
              <a:custGeom>
                <a:avLst/>
                <a:gdLst>
                  <a:gd name="connsiteX0" fmla="*/ 0 w 144207"/>
                  <a:gd name="connsiteY0" fmla="*/ 172516 h 172516"/>
                  <a:gd name="connsiteX1" fmla="*/ 43791 w 144207"/>
                  <a:gd name="connsiteY1" fmla="*/ 0 h 172516"/>
                  <a:gd name="connsiteX2" fmla="*/ 144207 w 144207"/>
                  <a:gd name="connsiteY2" fmla="*/ 0 h 172516"/>
                  <a:gd name="connsiteX3" fmla="*/ 121847 w 144207"/>
                  <a:gd name="connsiteY3" fmla="*/ 172516 h 172516"/>
                  <a:gd name="connsiteX4" fmla="*/ 0 w 144207"/>
                  <a:gd name="connsiteY4" fmla="*/ 172516 h 17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07" h="172516">
                    <a:moveTo>
                      <a:pt x="0" y="172516"/>
                    </a:moveTo>
                    <a:lnTo>
                      <a:pt x="43791" y="0"/>
                    </a:lnTo>
                    <a:lnTo>
                      <a:pt x="144207" y="0"/>
                    </a:lnTo>
                    <a:lnTo>
                      <a:pt x="121847" y="172516"/>
                    </a:lnTo>
                    <a:lnTo>
                      <a:pt x="0" y="172516"/>
                    </a:lnTo>
                    <a:close/>
                  </a:path>
                </a:pathLst>
              </a:custGeom>
              <a:gradFill>
                <a:gsLst>
                  <a:gs pos="0">
                    <a:schemeClr val="accent6">
                      <a:lumMod val="20000"/>
                      <a:lumOff val="80000"/>
                    </a:schemeClr>
                  </a:gs>
                  <a:gs pos="61000">
                    <a:schemeClr val="accent6"/>
                  </a:gs>
                  <a:gs pos="100000">
                    <a:srgbClr val="24378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28" name="Parallelogramma 285">
                <a:extLst>
                  <a:ext uri="{FF2B5EF4-FFF2-40B4-BE49-F238E27FC236}">
                    <a16:creationId xmlns:a16="http://schemas.microsoft.com/office/drawing/2014/main" id="{5986765A-05FF-EA2F-9E40-AEB720B0341E}"/>
                  </a:ext>
                </a:extLst>
              </p:cNvPr>
              <p:cNvSpPr/>
              <p:nvPr/>
            </p:nvSpPr>
            <p:spPr>
              <a:xfrm>
                <a:off x="5675779" y="2688948"/>
                <a:ext cx="166614" cy="172516"/>
              </a:xfrm>
              <a:custGeom>
                <a:avLst/>
                <a:gdLst>
                  <a:gd name="connsiteX0" fmla="*/ 0 w 144207"/>
                  <a:gd name="connsiteY0" fmla="*/ 172516 h 172516"/>
                  <a:gd name="connsiteX1" fmla="*/ 43791 w 144207"/>
                  <a:gd name="connsiteY1" fmla="*/ 0 h 172516"/>
                  <a:gd name="connsiteX2" fmla="*/ 144207 w 144207"/>
                  <a:gd name="connsiteY2" fmla="*/ 0 h 172516"/>
                  <a:gd name="connsiteX3" fmla="*/ 121847 w 144207"/>
                  <a:gd name="connsiteY3" fmla="*/ 172516 h 172516"/>
                  <a:gd name="connsiteX4" fmla="*/ 0 w 144207"/>
                  <a:gd name="connsiteY4" fmla="*/ 172516 h 17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07" h="172516">
                    <a:moveTo>
                      <a:pt x="0" y="172516"/>
                    </a:moveTo>
                    <a:lnTo>
                      <a:pt x="43791" y="0"/>
                    </a:lnTo>
                    <a:lnTo>
                      <a:pt x="144207" y="0"/>
                    </a:lnTo>
                    <a:lnTo>
                      <a:pt x="121847" y="172516"/>
                    </a:lnTo>
                    <a:lnTo>
                      <a:pt x="0" y="172516"/>
                    </a:lnTo>
                    <a:close/>
                  </a:path>
                </a:pathLst>
              </a:custGeom>
              <a:gradFill>
                <a:gsLst>
                  <a:gs pos="0">
                    <a:schemeClr val="accent6">
                      <a:lumMod val="20000"/>
                      <a:lumOff val="80000"/>
                    </a:schemeClr>
                  </a:gs>
                  <a:gs pos="61000">
                    <a:schemeClr val="accent6"/>
                  </a:gs>
                  <a:gs pos="100000">
                    <a:srgbClr val="24378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29" name="Rettangolo con angoli in alto arrotondati 328">
                <a:extLst>
                  <a:ext uri="{FF2B5EF4-FFF2-40B4-BE49-F238E27FC236}">
                    <a16:creationId xmlns:a16="http://schemas.microsoft.com/office/drawing/2014/main" id="{D95B64FD-9CA3-15B9-19C5-998BCFE798CA}"/>
                  </a:ext>
                </a:extLst>
              </p:cNvPr>
              <p:cNvSpPr/>
              <p:nvPr/>
            </p:nvSpPr>
            <p:spPr>
              <a:xfrm>
                <a:off x="5675779" y="2861465"/>
                <a:ext cx="144207" cy="60902"/>
              </a:xfrm>
              <a:prstGeom prst="round2Same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30" name="Rettangolo con angoli in alto arrotondati 329">
                <a:extLst>
                  <a:ext uri="{FF2B5EF4-FFF2-40B4-BE49-F238E27FC236}">
                    <a16:creationId xmlns:a16="http://schemas.microsoft.com/office/drawing/2014/main" id="{A118A4BF-4A6C-3527-0E28-1689F6589253}"/>
                  </a:ext>
                </a:extLst>
              </p:cNvPr>
              <p:cNvSpPr/>
              <p:nvPr/>
            </p:nvSpPr>
            <p:spPr>
              <a:xfrm>
                <a:off x="5963006" y="2861465"/>
                <a:ext cx="144207" cy="60902"/>
              </a:xfrm>
              <a:prstGeom prst="round2Same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31" name="Rettangolo con angoli in alto arrotondati 330">
                <a:extLst>
                  <a:ext uri="{FF2B5EF4-FFF2-40B4-BE49-F238E27FC236}">
                    <a16:creationId xmlns:a16="http://schemas.microsoft.com/office/drawing/2014/main" id="{97CAA065-D715-2AE5-4919-A295E0FADB31}"/>
                  </a:ext>
                </a:extLst>
              </p:cNvPr>
              <p:cNvSpPr/>
              <p:nvPr/>
            </p:nvSpPr>
            <p:spPr>
              <a:xfrm>
                <a:off x="5555166" y="2861465"/>
                <a:ext cx="120613" cy="60902"/>
              </a:xfrm>
              <a:prstGeom prst="round2SameRect">
                <a:avLst>
                  <a:gd name="adj1" fmla="val 0"/>
                  <a:gd name="adj2"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32" name="Rettangolo con angoli in alto arrotondati 331">
                <a:extLst>
                  <a:ext uri="{FF2B5EF4-FFF2-40B4-BE49-F238E27FC236}">
                    <a16:creationId xmlns:a16="http://schemas.microsoft.com/office/drawing/2014/main" id="{46828E6F-A2AB-5C69-F366-01D768D25350}"/>
                  </a:ext>
                </a:extLst>
              </p:cNvPr>
              <p:cNvSpPr/>
              <p:nvPr/>
            </p:nvSpPr>
            <p:spPr>
              <a:xfrm>
                <a:off x="5814762" y="2861465"/>
                <a:ext cx="148243" cy="60902"/>
              </a:xfrm>
              <a:prstGeom prst="round2SameRect">
                <a:avLst>
                  <a:gd name="adj1" fmla="val 0"/>
                  <a:gd name="adj2"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33" name="Rettangolo con angoli in alto arrotondati 332">
                <a:extLst>
                  <a:ext uri="{FF2B5EF4-FFF2-40B4-BE49-F238E27FC236}">
                    <a16:creationId xmlns:a16="http://schemas.microsoft.com/office/drawing/2014/main" id="{E2ECEA2E-D772-4DF7-668B-892CC7C1E0EE}"/>
                  </a:ext>
                </a:extLst>
              </p:cNvPr>
              <p:cNvSpPr/>
              <p:nvPr/>
            </p:nvSpPr>
            <p:spPr>
              <a:xfrm>
                <a:off x="6107213" y="2861465"/>
                <a:ext cx="132857" cy="60902"/>
              </a:xfrm>
              <a:prstGeom prst="round2SameRect">
                <a:avLst>
                  <a:gd name="adj1" fmla="val 0"/>
                  <a:gd name="adj2"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sp>
          <p:nvSpPr>
            <p:cNvPr id="325" name="CasellaDiTesto 324">
              <a:extLst>
                <a:ext uri="{FF2B5EF4-FFF2-40B4-BE49-F238E27FC236}">
                  <a16:creationId xmlns:a16="http://schemas.microsoft.com/office/drawing/2014/main" id="{E3DEFA22-3A6A-BB8A-C972-B447202E29C5}"/>
                </a:ext>
              </a:extLst>
            </p:cNvPr>
            <p:cNvSpPr txBox="1"/>
            <p:nvPr/>
          </p:nvSpPr>
          <p:spPr>
            <a:xfrm>
              <a:off x="7793039" y="4442566"/>
              <a:ext cx="1044000" cy="461666"/>
            </a:xfrm>
            <a:prstGeom prst="rect">
              <a:avLst/>
            </a:prstGeom>
            <a:noFill/>
          </p:spPr>
          <p:txBody>
            <a:bodyPr wrap="square" rtlCol="0">
              <a:noAutofit/>
            </a:bodyPr>
            <a:lstStyle/>
            <a:p>
              <a:pPr algn="ctr" defTabSz="685800"/>
              <a:r>
                <a:rPr lang="it-IT" sz="900" dirty="0">
                  <a:solidFill>
                    <a:srgbClr val="243782"/>
                  </a:solidFill>
                  <a:latin typeface="Encode Sans"/>
                  <a:cs typeface="Arial"/>
                </a:rPr>
                <a:t>Negozio mobile su telaio</a:t>
              </a:r>
            </a:p>
          </p:txBody>
        </p:sp>
        <p:grpSp>
          <p:nvGrpSpPr>
            <p:cNvPr id="305" name="Gruppo 304">
              <a:extLst>
                <a:ext uri="{FF2B5EF4-FFF2-40B4-BE49-F238E27FC236}">
                  <a16:creationId xmlns:a16="http://schemas.microsoft.com/office/drawing/2014/main" id="{38D0CDCC-1920-73A6-DEA5-E40D80D6A076}"/>
                </a:ext>
              </a:extLst>
            </p:cNvPr>
            <p:cNvGrpSpPr/>
            <p:nvPr/>
          </p:nvGrpSpPr>
          <p:grpSpPr>
            <a:xfrm>
              <a:off x="3533410" y="3858866"/>
              <a:ext cx="739061" cy="565853"/>
              <a:chOff x="9533213" y="1128713"/>
              <a:chExt cx="1147646" cy="878681"/>
            </a:xfrm>
          </p:grpSpPr>
          <p:grpSp>
            <p:nvGrpSpPr>
              <p:cNvPr id="307" name="Gruppo 306">
                <a:extLst>
                  <a:ext uri="{FF2B5EF4-FFF2-40B4-BE49-F238E27FC236}">
                    <a16:creationId xmlns:a16="http://schemas.microsoft.com/office/drawing/2014/main" id="{9BF6487D-37E2-0111-97EB-0340BEE3F6FF}"/>
                  </a:ext>
                </a:extLst>
              </p:cNvPr>
              <p:cNvGrpSpPr/>
              <p:nvPr/>
            </p:nvGrpSpPr>
            <p:grpSpPr>
              <a:xfrm>
                <a:off x="9533213" y="1727200"/>
                <a:ext cx="1147646" cy="280194"/>
                <a:chOff x="6884194" y="1727200"/>
                <a:chExt cx="1147646" cy="280194"/>
              </a:xfrm>
            </p:grpSpPr>
            <p:sp>
              <p:nvSpPr>
                <p:cNvPr id="310" name="Cerchio vuoto 309">
                  <a:extLst>
                    <a:ext uri="{FF2B5EF4-FFF2-40B4-BE49-F238E27FC236}">
                      <a16:creationId xmlns:a16="http://schemas.microsoft.com/office/drawing/2014/main" id="{7D72EBAB-7A87-087A-3FAD-4CF24DFC275F}"/>
                    </a:ext>
                  </a:extLst>
                </p:cNvPr>
                <p:cNvSpPr/>
                <p:nvPr/>
              </p:nvSpPr>
              <p:spPr>
                <a:xfrm>
                  <a:off x="6997700" y="1835150"/>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11" name="Cerchio vuoto 310">
                  <a:extLst>
                    <a:ext uri="{FF2B5EF4-FFF2-40B4-BE49-F238E27FC236}">
                      <a16:creationId xmlns:a16="http://schemas.microsoft.com/office/drawing/2014/main" id="{CC45CB76-BD16-9874-D822-E47C111299E0}"/>
                    </a:ext>
                  </a:extLst>
                </p:cNvPr>
                <p:cNvSpPr/>
                <p:nvPr/>
              </p:nvSpPr>
              <p:spPr>
                <a:xfrm>
                  <a:off x="7802562" y="1835150"/>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12" name="Figura a mano libera: forma 311">
                  <a:extLst>
                    <a:ext uri="{FF2B5EF4-FFF2-40B4-BE49-F238E27FC236}">
                      <a16:creationId xmlns:a16="http://schemas.microsoft.com/office/drawing/2014/main" id="{F1BA087A-88E9-57C2-7662-8AD24640BCDA}"/>
                    </a:ext>
                  </a:extLst>
                </p:cNvPr>
                <p:cNvSpPr/>
                <p:nvPr/>
              </p:nvSpPr>
              <p:spPr>
                <a:xfrm>
                  <a:off x="6884194" y="1727200"/>
                  <a:ext cx="1138237" cy="184943"/>
                </a:xfrm>
                <a:custGeom>
                  <a:avLst/>
                  <a:gdLst>
                    <a:gd name="connsiteX0" fmla="*/ 0 w 1138237"/>
                    <a:gd name="connsiteY0" fmla="*/ 0 h 184943"/>
                    <a:gd name="connsiteX1" fmla="*/ 1138237 w 1138237"/>
                    <a:gd name="connsiteY1" fmla="*/ 0 h 184943"/>
                    <a:gd name="connsiteX2" fmla="*/ 1138237 w 1138237"/>
                    <a:gd name="connsiteY2" fmla="*/ 184943 h 184943"/>
                    <a:gd name="connsiteX3" fmla="*/ 1112185 w 1138237"/>
                    <a:gd name="connsiteY3" fmla="*/ 184943 h 184943"/>
                    <a:gd name="connsiteX4" fmla="*/ 1105420 w 1138237"/>
                    <a:gd name="connsiteY4" fmla="*/ 151435 h 184943"/>
                    <a:gd name="connsiteX5" fmla="*/ 1004490 w 1138237"/>
                    <a:gd name="connsiteY5" fmla="*/ 84534 h 184943"/>
                    <a:gd name="connsiteX6" fmla="*/ 903560 w 1138237"/>
                    <a:gd name="connsiteY6" fmla="*/ 151435 h 184943"/>
                    <a:gd name="connsiteX7" fmla="*/ 896795 w 1138237"/>
                    <a:gd name="connsiteY7" fmla="*/ 184943 h 184943"/>
                    <a:gd name="connsiteX8" fmla="*/ 307323 w 1138237"/>
                    <a:gd name="connsiteY8" fmla="*/ 184943 h 184943"/>
                    <a:gd name="connsiteX9" fmla="*/ 300558 w 1138237"/>
                    <a:gd name="connsiteY9" fmla="*/ 151435 h 184943"/>
                    <a:gd name="connsiteX10" fmla="*/ 199628 w 1138237"/>
                    <a:gd name="connsiteY10" fmla="*/ 84534 h 184943"/>
                    <a:gd name="connsiteX11" fmla="*/ 98698 w 1138237"/>
                    <a:gd name="connsiteY11" fmla="*/ 151435 h 184943"/>
                    <a:gd name="connsiteX12" fmla="*/ 91933 w 1138237"/>
                    <a:gd name="connsiteY12" fmla="*/ 184943 h 184943"/>
                    <a:gd name="connsiteX13" fmla="*/ 0 w 1138237"/>
                    <a:gd name="connsiteY13" fmla="*/ 184943 h 1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8237" h="184943">
                      <a:moveTo>
                        <a:pt x="0" y="0"/>
                      </a:moveTo>
                      <a:lnTo>
                        <a:pt x="1138237" y="0"/>
                      </a:lnTo>
                      <a:lnTo>
                        <a:pt x="1138237" y="184943"/>
                      </a:lnTo>
                      <a:lnTo>
                        <a:pt x="1112185" y="184943"/>
                      </a:lnTo>
                      <a:lnTo>
                        <a:pt x="1105420" y="151435"/>
                      </a:lnTo>
                      <a:cubicBezTo>
                        <a:pt x="1088791" y="112120"/>
                        <a:pt x="1049862" y="84534"/>
                        <a:pt x="1004490" y="84534"/>
                      </a:cubicBezTo>
                      <a:cubicBezTo>
                        <a:pt x="959118" y="84534"/>
                        <a:pt x="920189" y="112120"/>
                        <a:pt x="903560" y="151435"/>
                      </a:cubicBezTo>
                      <a:lnTo>
                        <a:pt x="896795" y="184943"/>
                      </a:lnTo>
                      <a:lnTo>
                        <a:pt x="307323" y="184943"/>
                      </a:lnTo>
                      <a:lnTo>
                        <a:pt x="300558" y="151435"/>
                      </a:lnTo>
                      <a:cubicBezTo>
                        <a:pt x="283929" y="112120"/>
                        <a:pt x="245000" y="84534"/>
                        <a:pt x="199628" y="84534"/>
                      </a:cubicBezTo>
                      <a:cubicBezTo>
                        <a:pt x="154256" y="84534"/>
                        <a:pt x="115327" y="112120"/>
                        <a:pt x="98698" y="151435"/>
                      </a:cubicBezTo>
                      <a:lnTo>
                        <a:pt x="91933" y="184943"/>
                      </a:lnTo>
                      <a:lnTo>
                        <a:pt x="0" y="184943"/>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313" name="Rettangolo 312">
                  <a:extLst>
                    <a:ext uri="{FF2B5EF4-FFF2-40B4-BE49-F238E27FC236}">
                      <a16:creationId xmlns:a16="http://schemas.microsoft.com/office/drawing/2014/main" id="{5ADAAEAF-3209-C3A5-7C52-9DA23844C71D}"/>
                    </a:ext>
                  </a:extLst>
                </p:cNvPr>
                <p:cNvSpPr/>
                <p:nvPr/>
              </p:nvSpPr>
              <p:spPr>
                <a:xfrm>
                  <a:off x="7190978" y="1928336"/>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14" name="Rettangolo 313">
                  <a:extLst>
                    <a:ext uri="{FF2B5EF4-FFF2-40B4-BE49-F238E27FC236}">
                      <a16:creationId xmlns:a16="http://schemas.microsoft.com/office/drawing/2014/main" id="{26E1993F-B7D3-DC0D-041A-E08B91F8CEE3}"/>
                    </a:ext>
                  </a:extLst>
                </p:cNvPr>
                <p:cNvSpPr/>
                <p:nvPr/>
              </p:nvSpPr>
              <p:spPr>
                <a:xfrm>
                  <a:off x="7995840" y="1928336"/>
                  <a:ext cx="3600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sp>
            <p:nvSpPr>
              <p:cNvPr id="308" name="Rettangolo 307">
                <a:extLst>
                  <a:ext uri="{FF2B5EF4-FFF2-40B4-BE49-F238E27FC236}">
                    <a16:creationId xmlns:a16="http://schemas.microsoft.com/office/drawing/2014/main" id="{08990383-82FC-265C-36EC-AE0982506093}"/>
                  </a:ext>
                </a:extLst>
              </p:cNvPr>
              <p:cNvSpPr/>
              <p:nvPr/>
            </p:nvSpPr>
            <p:spPr>
              <a:xfrm>
                <a:off x="9904688" y="1128713"/>
                <a:ext cx="766762" cy="631031"/>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09" name="Figura a mano libera: forma 308">
                <a:extLst>
                  <a:ext uri="{FF2B5EF4-FFF2-40B4-BE49-F238E27FC236}">
                    <a16:creationId xmlns:a16="http://schemas.microsoft.com/office/drawing/2014/main" id="{B3DD1AC9-BA75-37E6-FECC-F089E673B4D2}"/>
                  </a:ext>
                </a:extLst>
              </p:cNvPr>
              <p:cNvSpPr/>
              <p:nvPr/>
            </p:nvSpPr>
            <p:spPr>
              <a:xfrm>
                <a:off x="9533214" y="1359467"/>
                <a:ext cx="437080" cy="367734"/>
              </a:xfrm>
              <a:custGeom>
                <a:avLst/>
                <a:gdLst>
                  <a:gd name="connsiteX0" fmla="*/ 261011 w 437080"/>
                  <a:gd name="connsiteY0" fmla="*/ 98415 h 367734"/>
                  <a:gd name="connsiteX1" fmla="*/ 178860 w 437080"/>
                  <a:gd name="connsiteY1" fmla="*/ 168392 h 367734"/>
                  <a:gd name="connsiteX2" fmla="*/ 110864 w 437080"/>
                  <a:gd name="connsiteY2" fmla="*/ 283359 h 367734"/>
                  <a:gd name="connsiteX3" fmla="*/ 341877 w 437080"/>
                  <a:gd name="connsiteY3" fmla="*/ 283359 h 367734"/>
                  <a:gd name="connsiteX4" fmla="*/ 341877 w 437080"/>
                  <a:gd name="connsiteY4" fmla="*/ 99708 h 367734"/>
                  <a:gd name="connsiteX5" fmla="*/ 261011 w 437080"/>
                  <a:gd name="connsiteY5" fmla="*/ 98415 h 367734"/>
                  <a:gd name="connsiteX6" fmla="*/ 250031 w 437080"/>
                  <a:gd name="connsiteY6" fmla="*/ 59758 h 367734"/>
                  <a:gd name="connsiteX7" fmla="*/ 437080 w 437080"/>
                  <a:gd name="connsiteY7" fmla="*/ 0 h 367734"/>
                  <a:gd name="connsiteX8" fmla="*/ 384692 w 437080"/>
                  <a:gd name="connsiteY8" fmla="*/ 367734 h 367734"/>
                  <a:gd name="connsiteX9" fmla="*/ 0 w 437080"/>
                  <a:gd name="connsiteY9" fmla="*/ 367734 h 367734"/>
                  <a:gd name="connsiteX10" fmla="*/ 113230 w 437080"/>
                  <a:gd name="connsiteY10" fmla="*/ 176286 h 367734"/>
                  <a:gd name="connsiteX11" fmla="*/ 250031 w 437080"/>
                  <a:gd name="connsiteY11" fmla="*/ 59758 h 36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080" h="367734">
                    <a:moveTo>
                      <a:pt x="261011" y="98415"/>
                    </a:moveTo>
                    <a:cubicBezTo>
                      <a:pt x="232888" y="109624"/>
                      <a:pt x="203885" y="137568"/>
                      <a:pt x="178860" y="168392"/>
                    </a:cubicBezTo>
                    <a:cubicBezTo>
                      <a:pt x="153836" y="199216"/>
                      <a:pt x="128500" y="243940"/>
                      <a:pt x="110864" y="283359"/>
                    </a:cubicBezTo>
                    <a:lnTo>
                      <a:pt x="341877" y="283359"/>
                    </a:lnTo>
                    <a:lnTo>
                      <a:pt x="341877" y="99708"/>
                    </a:lnTo>
                    <a:lnTo>
                      <a:pt x="261011" y="98415"/>
                    </a:lnTo>
                    <a:close/>
                    <a:moveTo>
                      <a:pt x="250031" y="59758"/>
                    </a:moveTo>
                    <a:lnTo>
                      <a:pt x="437080" y="0"/>
                    </a:lnTo>
                    <a:lnTo>
                      <a:pt x="384692" y="367734"/>
                    </a:lnTo>
                    <a:lnTo>
                      <a:pt x="0" y="367734"/>
                    </a:lnTo>
                    <a:cubicBezTo>
                      <a:pt x="29369" y="302092"/>
                      <a:pt x="71558" y="227615"/>
                      <a:pt x="113230" y="176286"/>
                    </a:cubicBezTo>
                    <a:cubicBezTo>
                      <a:pt x="154902" y="124957"/>
                      <a:pt x="203200" y="78424"/>
                      <a:pt x="250031" y="59758"/>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grpSp>
        <p:sp>
          <p:nvSpPr>
            <p:cNvPr id="306" name="CasellaDiTesto 305">
              <a:extLst>
                <a:ext uri="{FF2B5EF4-FFF2-40B4-BE49-F238E27FC236}">
                  <a16:creationId xmlns:a16="http://schemas.microsoft.com/office/drawing/2014/main" id="{77107E9A-9FEC-F565-18CC-B81BB7AB09E2}"/>
                </a:ext>
              </a:extLst>
            </p:cNvPr>
            <p:cNvSpPr txBox="1"/>
            <p:nvPr/>
          </p:nvSpPr>
          <p:spPr>
            <a:xfrm>
              <a:off x="3373361" y="4442566"/>
              <a:ext cx="1044000" cy="646331"/>
            </a:xfrm>
            <a:prstGeom prst="rect">
              <a:avLst/>
            </a:prstGeom>
            <a:noFill/>
          </p:spPr>
          <p:txBody>
            <a:bodyPr wrap="square" rtlCol="0">
              <a:noAutofit/>
            </a:bodyPr>
            <a:lstStyle/>
            <a:p>
              <a:pPr algn="ctr" defTabSz="685800"/>
              <a:r>
                <a:rPr lang="it-IT" sz="900" dirty="0">
                  <a:solidFill>
                    <a:srgbClr val="243782"/>
                  </a:solidFill>
                  <a:latin typeface="Encode Sans"/>
                  <a:cs typeface="Arial"/>
                </a:rPr>
                <a:t>Corrieri e aziende di logistica</a:t>
              </a:r>
            </a:p>
          </p:txBody>
        </p:sp>
        <p:grpSp>
          <p:nvGrpSpPr>
            <p:cNvPr id="297" name="Gruppo 296">
              <a:extLst>
                <a:ext uri="{FF2B5EF4-FFF2-40B4-BE49-F238E27FC236}">
                  <a16:creationId xmlns:a16="http://schemas.microsoft.com/office/drawing/2014/main" id="{6E24302F-A3F6-FDC5-8B65-367F3594D63D}"/>
                </a:ext>
              </a:extLst>
            </p:cNvPr>
            <p:cNvGrpSpPr/>
            <p:nvPr/>
          </p:nvGrpSpPr>
          <p:grpSpPr>
            <a:xfrm>
              <a:off x="9444962" y="4049908"/>
              <a:ext cx="730010" cy="374811"/>
              <a:chOff x="8031839" y="2765012"/>
              <a:chExt cx="1133592" cy="582023"/>
            </a:xfrm>
          </p:grpSpPr>
          <p:sp>
            <p:nvSpPr>
              <p:cNvPr id="299" name="Cerchio vuoto 298">
                <a:extLst>
                  <a:ext uri="{FF2B5EF4-FFF2-40B4-BE49-F238E27FC236}">
                    <a16:creationId xmlns:a16="http://schemas.microsoft.com/office/drawing/2014/main" id="{DEF97F38-5AFE-7B15-9B90-E4D22B6E7FC0}"/>
                  </a:ext>
                </a:extLst>
              </p:cNvPr>
              <p:cNvSpPr/>
              <p:nvPr/>
            </p:nvSpPr>
            <p:spPr>
              <a:xfrm>
                <a:off x="8145345" y="317479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00" name="Cerchio vuoto 299">
                <a:extLst>
                  <a:ext uri="{FF2B5EF4-FFF2-40B4-BE49-F238E27FC236}">
                    <a16:creationId xmlns:a16="http://schemas.microsoft.com/office/drawing/2014/main" id="{21218377-6FF0-EE54-4175-8957CFAF3FD5}"/>
                  </a:ext>
                </a:extLst>
              </p:cNvPr>
              <p:cNvSpPr/>
              <p:nvPr/>
            </p:nvSpPr>
            <p:spPr>
              <a:xfrm>
                <a:off x="8950207" y="317479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01" name="Rettangolo 300">
                <a:extLst>
                  <a:ext uri="{FF2B5EF4-FFF2-40B4-BE49-F238E27FC236}">
                    <a16:creationId xmlns:a16="http://schemas.microsoft.com/office/drawing/2014/main" id="{69388D65-1575-FDE4-7009-D65A556B84F2}"/>
                  </a:ext>
                </a:extLst>
              </p:cNvPr>
              <p:cNvSpPr/>
              <p:nvPr/>
            </p:nvSpPr>
            <p:spPr>
              <a:xfrm>
                <a:off x="8338623" y="3267977"/>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02" name="Figura a mano libera: forma 301">
                <a:extLst>
                  <a:ext uri="{FF2B5EF4-FFF2-40B4-BE49-F238E27FC236}">
                    <a16:creationId xmlns:a16="http://schemas.microsoft.com/office/drawing/2014/main" id="{94000052-BA17-EA82-CD4F-D93A0B40F78C}"/>
                  </a:ext>
                </a:extLst>
              </p:cNvPr>
              <p:cNvSpPr/>
              <p:nvPr/>
            </p:nvSpPr>
            <p:spPr>
              <a:xfrm>
                <a:off x="8031839" y="2765012"/>
                <a:ext cx="1133592" cy="486772"/>
              </a:xfrm>
              <a:custGeom>
                <a:avLst/>
                <a:gdLst>
                  <a:gd name="connsiteX0" fmla="*/ 261012 w 1133592"/>
                  <a:gd name="connsiteY0" fmla="*/ 32511 h 486772"/>
                  <a:gd name="connsiteX1" fmla="*/ 178861 w 1133592"/>
                  <a:gd name="connsiteY1" fmla="*/ 102488 h 486772"/>
                  <a:gd name="connsiteX2" fmla="*/ 110865 w 1133592"/>
                  <a:gd name="connsiteY2" fmla="*/ 217455 h 486772"/>
                  <a:gd name="connsiteX3" fmla="*/ 341878 w 1133592"/>
                  <a:gd name="connsiteY3" fmla="*/ 217455 h 486772"/>
                  <a:gd name="connsiteX4" fmla="*/ 341878 w 1133592"/>
                  <a:gd name="connsiteY4" fmla="*/ 33804 h 486772"/>
                  <a:gd name="connsiteX5" fmla="*/ 254486 w 1133592"/>
                  <a:gd name="connsiteY5" fmla="*/ 0 h 486772"/>
                  <a:gd name="connsiteX6" fmla="*/ 1133592 w 1133592"/>
                  <a:gd name="connsiteY6" fmla="*/ 0 h 486772"/>
                  <a:gd name="connsiteX7" fmla="*/ 1133592 w 1133592"/>
                  <a:gd name="connsiteY7" fmla="*/ 419776 h 486772"/>
                  <a:gd name="connsiteX8" fmla="*/ 1103880 w 1133592"/>
                  <a:gd name="connsiteY8" fmla="*/ 453264 h 486772"/>
                  <a:gd name="connsiteX9" fmla="*/ 1003091 w 1133592"/>
                  <a:gd name="connsiteY9" fmla="*/ 386363 h 486772"/>
                  <a:gd name="connsiteX10" fmla="*/ 902301 w 1133592"/>
                  <a:gd name="connsiteY10" fmla="*/ 453264 h 486772"/>
                  <a:gd name="connsiteX11" fmla="*/ 895546 w 1133592"/>
                  <a:gd name="connsiteY11" fmla="*/ 486772 h 486772"/>
                  <a:gd name="connsiteX12" fmla="*/ 306895 w 1133592"/>
                  <a:gd name="connsiteY12" fmla="*/ 486772 h 486772"/>
                  <a:gd name="connsiteX13" fmla="*/ 300139 w 1133592"/>
                  <a:gd name="connsiteY13" fmla="*/ 453264 h 486772"/>
                  <a:gd name="connsiteX14" fmla="*/ 199350 w 1133592"/>
                  <a:gd name="connsiteY14" fmla="*/ 386363 h 486772"/>
                  <a:gd name="connsiteX15" fmla="*/ 98561 w 1133592"/>
                  <a:gd name="connsiteY15" fmla="*/ 453264 h 486772"/>
                  <a:gd name="connsiteX16" fmla="*/ 91805 w 1133592"/>
                  <a:gd name="connsiteY16" fmla="*/ 486772 h 486772"/>
                  <a:gd name="connsiteX17" fmla="*/ 0 w 1133592"/>
                  <a:gd name="connsiteY17" fmla="*/ 486772 h 486772"/>
                  <a:gd name="connsiteX18" fmla="*/ 0 w 1133592"/>
                  <a:gd name="connsiteY18" fmla="*/ 301829 h 486772"/>
                  <a:gd name="connsiteX19" fmla="*/ 2 w 1133592"/>
                  <a:gd name="connsiteY19" fmla="*/ 301829 h 486772"/>
                  <a:gd name="connsiteX20" fmla="*/ 50961 w 1133592"/>
                  <a:gd name="connsiteY20" fmla="*/ 200739 h 486772"/>
                  <a:gd name="connsiteX21" fmla="*/ 113231 w 1133592"/>
                  <a:gd name="connsiteY21" fmla="*/ 110382 h 486772"/>
                  <a:gd name="connsiteX22" fmla="*/ 229216 w 1133592"/>
                  <a:gd name="connsiteY22" fmla="*/ 12717 h 4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3592" h="486772">
                    <a:moveTo>
                      <a:pt x="261012" y="32511"/>
                    </a:moveTo>
                    <a:cubicBezTo>
                      <a:pt x="232889" y="43720"/>
                      <a:pt x="203886" y="71664"/>
                      <a:pt x="178861" y="102488"/>
                    </a:cubicBezTo>
                    <a:cubicBezTo>
                      <a:pt x="153837" y="133312"/>
                      <a:pt x="128501" y="178036"/>
                      <a:pt x="110865" y="217455"/>
                    </a:cubicBezTo>
                    <a:lnTo>
                      <a:pt x="341878" y="217455"/>
                    </a:lnTo>
                    <a:lnTo>
                      <a:pt x="341878" y="33804"/>
                    </a:lnTo>
                    <a:close/>
                    <a:moveTo>
                      <a:pt x="254486" y="0"/>
                    </a:moveTo>
                    <a:lnTo>
                      <a:pt x="1133592" y="0"/>
                    </a:lnTo>
                    <a:lnTo>
                      <a:pt x="1133592" y="419776"/>
                    </a:lnTo>
                    <a:lnTo>
                      <a:pt x="1103880" y="453264"/>
                    </a:lnTo>
                    <a:cubicBezTo>
                      <a:pt x="1087274" y="413949"/>
                      <a:pt x="1048399" y="386363"/>
                      <a:pt x="1003091" y="386363"/>
                    </a:cubicBezTo>
                    <a:cubicBezTo>
                      <a:pt x="957782" y="386363"/>
                      <a:pt x="918907" y="413949"/>
                      <a:pt x="902301" y="453264"/>
                    </a:cubicBezTo>
                    <a:lnTo>
                      <a:pt x="895546" y="486772"/>
                    </a:lnTo>
                    <a:lnTo>
                      <a:pt x="306895" y="486772"/>
                    </a:lnTo>
                    <a:lnTo>
                      <a:pt x="300139" y="453264"/>
                    </a:lnTo>
                    <a:cubicBezTo>
                      <a:pt x="283534" y="413949"/>
                      <a:pt x="244659" y="386363"/>
                      <a:pt x="199350" y="386363"/>
                    </a:cubicBezTo>
                    <a:cubicBezTo>
                      <a:pt x="154041" y="386363"/>
                      <a:pt x="115167" y="413949"/>
                      <a:pt x="98561" y="453264"/>
                    </a:cubicBezTo>
                    <a:lnTo>
                      <a:pt x="91805" y="486772"/>
                    </a:lnTo>
                    <a:lnTo>
                      <a:pt x="0" y="486772"/>
                    </a:lnTo>
                    <a:lnTo>
                      <a:pt x="0" y="301829"/>
                    </a:lnTo>
                    <a:lnTo>
                      <a:pt x="2" y="301829"/>
                    </a:lnTo>
                    <a:lnTo>
                      <a:pt x="50961" y="200739"/>
                    </a:lnTo>
                    <a:cubicBezTo>
                      <a:pt x="70041" y="167498"/>
                      <a:pt x="91006" y="136047"/>
                      <a:pt x="113231" y="110382"/>
                    </a:cubicBezTo>
                    <a:cubicBezTo>
                      <a:pt x="146569" y="71885"/>
                      <a:pt x="189884" y="36086"/>
                      <a:pt x="229216" y="12717"/>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303" name="Trapezio 302">
                <a:extLst>
                  <a:ext uri="{FF2B5EF4-FFF2-40B4-BE49-F238E27FC236}">
                    <a16:creationId xmlns:a16="http://schemas.microsoft.com/office/drawing/2014/main" id="{528A3291-075D-3A74-A8C5-818FB36B5B4F}"/>
                  </a:ext>
                </a:extLst>
              </p:cNvPr>
              <p:cNvSpPr/>
              <p:nvPr/>
            </p:nvSpPr>
            <p:spPr>
              <a:xfrm>
                <a:off x="8416532" y="2796366"/>
                <a:ext cx="686872" cy="126000"/>
              </a:xfrm>
              <a:prstGeom prst="trapezoid">
                <a:avLst>
                  <a:gd name="adj" fmla="val 34449"/>
                </a:avLst>
              </a:prstGeom>
              <a:gradFill flip="none" rotWithShape="1">
                <a:gsLst>
                  <a:gs pos="16000">
                    <a:schemeClr val="bg1"/>
                  </a:gs>
                  <a:gs pos="84000">
                    <a:schemeClr val="accent1">
                      <a:lumMod val="45000"/>
                      <a:lumOff val="55000"/>
                    </a:schemeClr>
                  </a:gs>
                  <a:gs pos="100000">
                    <a:schemeClr val="accent1">
                      <a:lumMod val="45000"/>
                      <a:lumOff val="5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04" name="Rettangolo 303">
                <a:extLst>
                  <a:ext uri="{FF2B5EF4-FFF2-40B4-BE49-F238E27FC236}">
                    <a16:creationId xmlns:a16="http://schemas.microsoft.com/office/drawing/2014/main" id="{73CD62AE-3891-6F91-2B7F-49EDBBBAC8C3}"/>
                  </a:ext>
                </a:extLst>
              </p:cNvPr>
              <p:cNvSpPr/>
              <p:nvPr/>
            </p:nvSpPr>
            <p:spPr>
              <a:xfrm>
                <a:off x="8453563" y="2922366"/>
                <a:ext cx="620587" cy="126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sp>
          <p:nvSpPr>
            <p:cNvPr id="298" name="CasellaDiTesto 297">
              <a:extLst>
                <a:ext uri="{FF2B5EF4-FFF2-40B4-BE49-F238E27FC236}">
                  <a16:creationId xmlns:a16="http://schemas.microsoft.com/office/drawing/2014/main" id="{1CE5E258-3D32-81F4-A7D7-A113CB38A96D}"/>
                </a:ext>
              </a:extLst>
            </p:cNvPr>
            <p:cNvSpPr txBox="1"/>
            <p:nvPr/>
          </p:nvSpPr>
          <p:spPr>
            <a:xfrm>
              <a:off x="9266265" y="4442566"/>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Negozio </a:t>
              </a:r>
              <a:br>
                <a:rPr lang="it-IT" sz="900" dirty="0">
                  <a:solidFill>
                    <a:srgbClr val="243782"/>
                  </a:solidFill>
                  <a:latin typeface="Encode Sans"/>
                  <a:cs typeface="Arial"/>
                </a:rPr>
              </a:br>
              <a:r>
                <a:rPr lang="it-IT" sz="900" dirty="0">
                  <a:solidFill>
                    <a:srgbClr val="243782"/>
                  </a:solidFill>
                  <a:latin typeface="Encode Sans"/>
                  <a:cs typeface="Arial"/>
                </a:rPr>
                <a:t>mobile</a:t>
              </a:r>
            </a:p>
          </p:txBody>
        </p:sp>
        <p:grpSp>
          <p:nvGrpSpPr>
            <p:cNvPr id="279" name="Gruppo 278">
              <a:extLst>
                <a:ext uri="{FF2B5EF4-FFF2-40B4-BE49-F238E27FC236}">
                  <a16:creationId xmlns:a16="http://schemas.microsoft.com/office/drawing/2014/main" id="{AEEF1D46-EE26-3C91-F5E8-834C13EE8844}"/>
                </a:ext>
              </a:extLst>
            </p:cNvPr>
            <p:cNvGrpSpPr/>
            <p:nvPr/>
          </p:nvGrpSpPr>
          <p:grpSpPr>
            <a:xfrm>
              <a:off x="597038" y="3935812"/>
              <a:ext cx="733002" cy="488907"/>
              <a:chOff x="1578830" y="1248198"/>
              <a:chExt cx="1138237" cy="759196"/>
            </a:xfrm>
          </p:grpSpPr>
          <p:grpSp>
            <p:nvGrpSpPr>
              <p:cNvPr id="281" name="Gruppo 280">
                <a:extLst>
                  <a:ext uri="{FF2B5EF4-FFF2-40B4-BE49-F238E27FC236}">
                    <a16:creationId xmlns:a16="http://schemas.microsoft.com/office/drawing/2014/main" id="{EE476BE5-CDB9-37D4-00FF-34AB09698E53}"/>
                  </a:ext>
                </a:extLst>
              </p:cNvPr>
              <p:cNvGrpSpPr/>
              <p:nvPr/>
            </p:nvGrpSpPr>
            <p:grpSpPr>
              <a:xfrm>
                <a:off x="1578830" y="1426498"/>
                <a:ext cx="1138237" cy="580896"/>
                <a:chOff x="1578830" y="1426498"/>
                <a:chExt cx="1138237" cy="580896"/>
              </a:xfrm>
            </p:grpSpPr>
            <p:sp>
              <p:nvSpPr>
                <p:cNvPr id="283" name="Cerchio vuoto 282">
                  <a:extLst>
                    <a:ext uri="{FF2B5EF4-FFF2-40B4-BE49-F238E27FC236}">
                      <a16:creationId xmlns:a16="http://schemas.microsoft.com/office/drawing/2014/main" id="{31B84E68-601C-D511-59D2-E520FCAE80AC}"/>
                    </a:ext>
                  </a:extLst>
                </p:cNvPr>
                <p:cNvSpPr/>
                <p:nvPr/>
              </p:nvSpPr>
              <p:spPr>
                <a:xfrm>
                  <a:off x="1692336" y="1835150"/>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84" name="Cerchio vuoto 283">
                  <a:extLst>
                    <a:ext uri="{FF2B5EF4-FFF2-40B4-BE49-F238E27FC236}">
                      <a16:creationId xmlns:a16="http://schemas.microsoft.com/office/drawing/2014/main" id="{DEE0CB8F-DF57-1B52-F5D6-0500C37717FE}"/>
                    </a:ext>
                  </a:extLst>
                </p:cNvPr>
                <p:cNvSpPr/>
                <p:nvPr/>
              </p:nvSpPr>
              <p:spPr>
                <a:xfrm>
                  <a:off x="2497198" y="1835150"/>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85" name="Figura a mano libera: forma 284">
                  <a:extLst>
                    <a:ext uri="{FF2B5EF4-FFF2-40B4-BE49-F238E27FC236}">
                      <a16:creationId xmlns:a16="http://schemas.microsoft.com/office/drawing/2014/main" id="{5D374537-BE65-569D-6C29-A8A0309DCB9E}"/>
                    </a:ext>
                  </a:extLst>
                </p:cNvPr>
                <p:cNvSpPr/>
                <p:nvPr/>
              </p:nvSpPr>
              <p:spPr>
                <a:xfrm>
                  <a:off x="1578830" y="1727200"/>
                  <a:ext cx="1138237" cy="184943"/>
                </a:xfrm>
                <a:custGeom>
                  <a:avLst/>
                  <a:gdLst>
                    <a:gd name="connsiteX0" fmla="*/ 0 w 1138237"/>
                    <a:gd name="connsiteY0" fmla="*/ 0 h 184943"/>
                    <a:gd name="connsiteX1" fmla="*/ 384242 w 1138237"/>
                    <a:gd name="connsiteY1" fmla="*/ 0 h 184943"/>
                    <a:gd name="connsiteX2" fmla="*/ 384242 w 1138237"/>
                    <a:gd name="connsiteY2" fmla="*/ 61715 h 184943"/>
                    <a:gd name="connsiteX3" fmla="*/ 1138237 w 1138237"/>
                    <a:gd name="connsiteY3" fmla="*/ 61715 h 184943"/>
                    <a:gd name="connsiteX4" fmla="*/ 1138237 w 1138237"/>
                    <a:gd name="connsiteY4" fmla="*/ 184943 h 184943"/>
                    <a:gd name="connsiteX5" fmla="*/ 1112185 w 1138237"/>
                    <a:gd name="connsiteY5" fmla="*/ 184943 h 184943"/>
                    <a:gd name="connsiteX6" fmla="*/ 1105420 w 1138237"/>
                    <a:gd name="connsiteY6" fmla="*/ 151435 h 184943"/>
                    <a:gd name="connsiteX7" fmla="*/ 1004490 w 1138237"/>
                    <a:gd name="connsiteY7" fmla="*/ 84534 h 184943"/>
                    <a:gd name="connsiteX8" fmla="*/ 903560 w 1138237"/>
                    <a:gd name="connsiteY8" fmla="*/ 151435 h 184943"/>
                    <a:gd name="connsiteX9" fmla="*/ 896795 w 1138237"/>
                    <a:gd name="connsiteY9" fmla="*/ 184943 h 184943"/>
                    <a:gd name="connsiteX10" fmla="*/ 307323 w 1138237"/>
                    <a:gd name="connsiteY10" fmla="*/ 184943 h 184943"/>
                    <a:gd name="connsiteX11" fmla="*/ 300558 w 1138237"/>
                    <a:gd name="connsiteY11" fmla="*/ 151435 h 184943"/>
                    <a:gd name="connsiteX12" fmla="*/ 199628 w 1138237"/>
                    <a:gd name="connsiteY12" fmla="*/ 84534 h 184943"/>
                    <a:gd name="connsiteX13" fmla="*/ 98698 w 1138237"/>
                    <a:gd name="connsiteY13" fmla="*/ 151435 h 184943"/>
                    <a:gd name="connsiteX14" fmla="*/ 91933 w 1138237"/>
                    <a:gd name="connsiteY14" fmla="*/ 184943 h 184943"/>
                    <a:gd name="connsiteX15" fmla="*/ 0 w 1138237"/>
                    <a:gd name="connsiteY15" fmla="*/ 184943 h 18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8237" h="184943">
                      <a:moveTo>
                        <a:pt x="0" y="0"/>
                      </a:moveTo>
                      <a:lnTo>
                        <a:pt x="384242" y="0"/>
                      </a:lnTo>
                      <a:lnTo>
                        <a:pt x="384242" y="61715"/>
                      </a:lnTo>
                      <a:lnTo>
                        <a:pt x="1138237" y="61715"/>
                      </a:lnTo>
                      <a:lnTo>
                        <a:pt x="1138237" y="184943"/>
                      </a:lnTo>
                      <a:lnTo>
                        <a:pt x="1112185" y="184943"/>
                      </a:lnTo>
                      <a:lnTo>
                        <a:pt x="1105420" y="151435"/>
                      </a:lnTo>
                      <a:cubicBezTo>
                        <a:pt x="1088791" y="112120"/>
                        <a:pt x="1049862" y="84534"/>
                        <a:pt x="1004490" y="84534"/>
                      </a:cubicBezTo>
                      <a:cubicBezTo>
                        <a:pt x="959118" y="84534"/>
                        <a:pt x="920189" y="112120"/>
                        <a:pt x="903560" y="151435"/>
                      </a:cubicBezTo>
                      <a:lnTo>
                        <a:pt x="896795" y="184943"/>
                      </a:lnTo>
                      <a:lnTo>
                        <a:pt x="307323" y="184943"/>
                      </a:lnTo>
                      <a:lnTo>
                        <a:pt x="300558" y="151435"/>
                      </a:lnTo>
                      <a:cubicBezTo>
                        <a:pt x="283929" y="112120"/>
                        <a:pt x="245000" y="84534"/>
                        <a:pt x="199628" y="84534"/>
                      </a:cubicBezTo>
                      <a:cubicBezTo>
                        <a:pt x="154256" y="84534"/>
                        <a:pt x="115327" y="112120"/>
                        <a:pt x="98698" y="151435"/>
                      </a:cubicBezTo>
                      <a:lnTo>
                        <a:pt x="91933" y="184943"/>
                      </a:lnTo>
                      <a:lnTo>
                        <a:pt x="0" y="184943"/>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286" name="Rettangolo 285">
                  <a:extLst>
                    <a:ext uri="{FF2B5EF4-FFF2-40B4-BE49-F238E27FC236}">
                      <a16:creationId xmlns:a16="http://schemas.microsoft.com/office/drawing/2014/main" id="{2FC36B7D-69FD-DC65-5599-38A229E61ED0}"/>
                    </a:ext>
                  </a:extLst>
                </p:cNvPr>
                <p:cNvSpPr/>
                <p:nvPr/>
              </p:nvSpPr>
              <p:spPr>
                <a:xfrm>
                  <a:off x="1885614" y="1928336"/>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87" name="Figura a mano libera: forma 286">
                  <a:extLst>
                    <a:ext uri="{FF2B5EF4-FFF2-40B4-BE49-F238E27FC236}">
                      <a16:creationId xmlns:a16="http://schemas.microsoft.com/office/drawing/2014/main" id="{D3B3DE4C-7DC5-E2CC-6799-5293512351E5}"/>
                    </a:ext>
                  </a:extLst>
                </p:cNvPr>
                <p:cNvSpPr/>
                <p:nvPr/>
              </p:nvSpPr>
              <p:spPr>
                <a:xfrm>
                  <a:off x="1578832" y="1426498"/>
                  <a:ext cx="384241" cy="300704"/>
                </a:xfrm>
                <a:custGeom>
                  <a:avLst/>
                  <a:gdLst>
                    <a:gd name="connsiteX0" fmla="*/ 261011 w 384241"/>
                    <a:gd name="connsiteY0" fmla="*/ 31385 h 300704"/>
                    <a:gd name="connsiteX1" fmla="*/ 178860 w 384241"/>
                    <a:gd name="connsiteY1" fmla="*/ 101362 h 300704"/>
                    <a:gd name="connsiteX2" fmla="*/ 110864 w 384241"/>
                    <a:gd name="connsiteY2" fmla="*/ 216329 h 300704"/>
                    <a:gd name="connsiteX3" fmla="*/ 341877 w 384241"/>
                    <a:gd name="connsiteY3" fmla="*/ 216329 h 300704"/>
                    <a:gd name="connsiteX4" fmla="*/ 341877 w 384241"/>
                    <a:gd name="connsiteY4" fmla="*/ 32678 h 300704"/>
                    <a:gd name="connsiteX5" fmla="*/ 236434 w 384241"/>
                    <a:gd name="connsiteY5" fmla="*/ 0 h 300704"/>
                    <a:gd name="connsiteX6" fmla="*/ 384241 w 384241"/>
                    <a:gd name="connsiteY6" fmla="*/ 0 h 300704"/>
                    <a:gd name="connsiteX7" fmla="*/ 384241 w 384241"/>
                    <a:gd name="connsiteY7" fmla="*/ 300704 h 300704"/>
                    <a:gd name="connsiteX8" fmla="*/ 0 w 384241"/>
                    <a:gd name="connsiteY8" fmla="*/ 300704 h 300704"/>
                    <a:gd name="connsiteX9" fmla="*/ 113230 w 384241"/>
                    <a:gd name="connsiteY9" fmla="*/ 109256 h 300704"/>
                    <a:gd name="connsiteX10" fmla="*/ 214759 w 384241"/>
                    <a:gd name="connsiteY10" fmla="*/ 11592 h 30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241" h="300704">
                      <a:moveTo>
                        <a:pt x="261011" y="31385"/>
                      </a:moveTo>
                      <a:cubicBezTo>
                        <a:pt x="232888" y="42594"/>
                        <a:pt x="203885" y="70538"/>
                        <a:pt x="178860" y="101362"/>
                      </a:cubicBezTo>
                      <a:cubicBezTo>
                        <a:pt x="153836" y="132186"/>
                        <a:pt x="128500" y="176910"/>
                        <a:pt x="110864" y="216329"/>
                      </a:cubicBezTo>
                      <a:lnTo>
                        <a:pt x="341877" y="216329"/>
                      </a:lnTo>
                      <a:lnTo>
                        <a:pt x="341877" y="32678"/>
                      </a:lnTo>
                      <a:close/>
                      <a:moveTo>
                        <a:pt x="236434" y="0"/>
                      </a:moveTo>
                      <a:lnTo>
                        <a:pt x="384241" y="0"/>
                      </a:lnTo>
                      <a:lnTo>
                        <a:pt x="384241" y="300704"/>
                      </a:lnTo>
                      <a:lnTo>
                        <a:pt x="0" y="300704"/>
                      </a:lnTo>
                      <a:cubicBezTo>
                        <a:pt x="29369" y="235062"/>
                        <a:pt x="71558" y="160585"/>
                        <a:pt x="113230" y="109256"/>
                      </a:cubicBezTo>
                      <a:cubicBezTo>
                        <a:pt x="144484" y="70759"/>
                        <a:pt x="179465" y="34960"/>
                        <a:pt x="214759" y="11592"/>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288" name="Rettangolo 287">
                  <a:extLst>
                    <a:ext uri="{FF2B5EF4-FFF2-40B4-BE49-F238E27FC236}">
                      <a16:creationId xmlns:a16="http://schemas.microsoft.com/office/drawing/2014/main" id="{9282ACD3-466F-6E85-B58E-B793E64ECC6B}"/>
                    </a:ext>
                  </a:extLst>
                </p:cNvPr>
                <p:cNvSpPr/>
                <p:nvPr/>
              </p:nvSpPr>
              <p:spPr>
                <a:xfrm>
                  <a:off x="1990725" y="1641475"/>
                  <a:ext cx="726342" cy="118269"/>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pic>
            <p:nvPicPr>
              <p:cNvPr id="282" name="s6722de28a8446bdbe25d041ae7a10f1">
                <a:extLst>
                  <a:ext uri="{FF2B5EF4-FFF2-40B4-BE49-F238E27FC236}">
                    <a16:creationId xmlns:a16="http://schemas.microsoft.com/office/drawing/2014/main" id="{52FAB296-4101-42EF-825B-3F9BFAF86B3B}"/>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140603" y="1248198"/>
                <a:ext cx="486749" cy="451286"/>
              </a:xfrm>
              <a:prstGeom prst="rect">
                <a:avLst/>
              </a:prstGeom>
            </p:spPr>
          </p:pic>
        </p:grpSp>
        <p:sp>
          <p:nvSpPr>
            <p:cNvPr id="280" name="CasellaDiTesto 279">
              <a:extLst>
                <a:ext uri="{FF2B5EF4-FFF2-40B4-BE49-F238E27FC236}">
                  <a16:creationId xmlns:a16="http://schemas.microsoft.com/office/drawing/2014/main" id="{2DE461D4-89DA-0B2A-DD05-2444E8070118}"/>
                </a:ext>
              </a:extLst>
            </p:cNvPr>
            <p:cNvSpPr txBox="1"/>
            <p:nvPr/>
          </p:nvSpPr>
          <p:spPr>
            <a:xfrm>
              <a:off x="426909" y="4442566"/>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Industria edile </a:t>
              </a:r>
            </a:p>
          </p:txBody>
        </p:sp>
        <p:grpSp>
          <p:nvGrpSpPr>
            <p:cNvPr id="269" name="Gruppo 268">
              <a:extLst>
                <a:ext uri="{FF2B5EF4-FFF2-40B4-BE49-F238E27FC236}">
                  <a16:creationId xmlns:a16="http://schemas.microsoft.com/office/drawing/2014/main" id="{12CA9978-F678-BAC7-F03C-8FA1672E9C8A}"/>
                </a:ext>
              </a:extLst>
            </p:cNvPr>
            <p:cNvGrpSpPr/>
            <p:nvPr/>
          </p:nvGrpSpPr>
          <p:grpSpPr>
            <a:xfrm>
              <a:off x="6561456" y="4056724"/>
              <a:ext cx="597258" cy="367995"/>
              <a:chOff x="1539023" y="2765012"/>
              <a:chExt cx="927447" cy="571438"/>
            </a:xfrm>
          </p:grpSpPr>
          <p:grpSp>
            <p:nvGrpSpPr>
              <p:cNvPr id="271" name="Gruppo 270">
                <a:extLst>
                  <a:ext uri="{FF2B5EF4-FFF2-40B4-BE49-F238E27FC236}">
                    <a16:creationId xmlns:a16="http://schemas.microsoft.com/office/drawing/2014/main" id="{5BB0F108-965E-C8E7-1F4D-72F287EE6604}"/>
                  </a:ext>
                </a:extLst>
              </p:cNvPr>
              <p:cNvGrpSpPr/>
              <p:nvPr/>
            </p:nvGrpSpPr>
            <p:grpSpPr>
              <a:xfrm>
                <a:off x="1539023" y="2765012"/>
                <a:ext cx="927447" cy="571438"/>
                <a:chOff x="1539023" y="2765012"/>
                <a:chExt cx="927447" cy="571438"/>
              </a:xfrm>
            </p:grpSpPr>
            <p:sp>
              <p:nvSpPr>
                <p:cNvPr id="273" name="Cerchio vuoto 272">
                  <a:extLst>
                    <a:ext uri="{FF2B5EF4-FFF2-40B4-BE49-F238E27FC236}">
                      <a16:creationId xmlns:a16="http://schemas.microsoft.com/office/drawing/2014/main" id="{500B0903-AE40-D4BD-905A-37C6BDD9E9FB}"/>
                    </a:ext>
                  </a:extLst>
                </p:cNvPr>
                <p:cNvSpPr/>
                <p:nvPr/>
              </p:nvSpPr>
              <p:spPr>
                <a:xfrm>
                  <a:off x="1861075" y="3164206"/>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74" name="Figura a mano libera: forma 273">
                  <a:extLst>
                    <a:ext uri="{FF2B5EF4-FFF2-40B4-BE49-F238E27FC236}">
                      <a16:creationId xmlns:a16="http://schemas.microsoft.com/office/drawing/2014/main" id="{BF51A3CC-86A5-D04F-DC6B-5BFC4DBB5528}"/>
                    </a:ext>
                  </a:extLst>
                </p:cNvPr>
                <p:cNvSpPr/>
                <p:nvPr/>
              </p:nvSpPr>
              <p:spPr>
                <a:xfrm>
                  <a:off x="1539023" y="3257392"/>
                  <a:ext cx="301019" cy="36000"/>
                </a:xfrm>
                <a:custGeom>
                  <a:avLst/>
                  <a:gdLst>
                    <a:gd name="connsiteX0" fmla="*/ 0 w 301019"/>
                    <a:gd name="connsiteY0" fmla="*/ 0 h 36000"/>
                    <a:gd name="connsiteX1" fmla="*/ 301019 w 301019"/>
                    <a:gd name="connsiteY1" fmla="*/ 0 h 36000"/>
                    <a:gd name="connsiteX2" fmla="*/ 301019 w 301019"/>
                    <a:gd name="connsiteY2" fmla="*/ 36000 h 36000"/>
                    <a:gd name="connsiteX3" fmla="*/ 0 w 301019"/>
                    <a:gd name="connsiteY3" fmla="*/ 36000 h 36000"/>
                  </a:gdLst>
                  <a:ahLst/>
                  <a:cxnLst>
                    <a:cxn ang="0">
                      <a:pos x="connsiteX0" y="connsiteY0"/>
                    </a:cxn>
                    <a:cxn ang="0">
                      <a:pos x="connsiteX1" y="connsiteY1"/>
                    </a:cxn>
                    <a:cxn ang="0">
                      <a:pos x="connsiteX2" y="connsiteY2"/>
                    </a:cxn>
                    <a:cxn ang="0">
                      <a:pos x="connsiteX3" y="connsiteY3"/>
                    </a:cxn>
                  </a:cxnLst>
                  <a:rect l="l" t="t" r="r" b="b"/>
                  <a:pathLst>
                    <a:path w="301019" h="36000">
                      <a:moveTo>
                        <a:pt x="0" y="0"/>
                      </a:moveTo>
                      <a:lnTo>
                        <a:pt x="301019" y="0"/>
                      </a:lnTo>
                      <a:lnTo>
                        <a:pt x="301019" y="36000"/>
                      </a:lnTo>
                      <a:lnTo>
                        <a:pt x="0" y="36000"/>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275" name="Figura a mano libera: forma 274">
                  <a:extLst>
                    <a:ext uri="{FF2B5EF4-FFF2-40B4-BE49-F238E27FC236}">
                      <a16:creationId xmlns:a16="http://schemas.microsoft.com/office/drawing/2014/main" id="{EAF78E21-76DC-C246-0E62-A26D90A9E286}"/>
                    </a:ext>
                  </a:extLst>
                </p:cNvPr>
                <p:cNvSpPr/>
                <p:nvPr/>
              </p:nvSpPr>
              <p:spPr>
                <a:xfrm>
                  <a:off x="1539023" y="2765012"/>
                  <a:ext cx="577908" cy="478252"/>
                </a:xfrm>
                <a:custGeom>
                  <a:avLst/>
                  <a:gdLst>
                    <a:gd name="connsiteX0" fmla="*/ 0 w 577908"/>
                    <a:gd name="connsiteY0" fmla="*/ 0 h 478252"/>
                    <a:gd name="connsiteX1" fmla="*/ 577908 w 577908"/>
                    <a:gd name="connsiteY1" fmla="*/ 0 h 478252"/>
                    <a:gd name="connsiteX2" fmla="*/ 577908 w 577908"/>
                    <a:gd name="connsiteY2" fmla="*/ 445322 h 478252"/>
                    <a:gd name="connsiteX3" fmla="*/ 513615 w 577908"/>
                    <a:gd name="connsiteY3" fmla="*/ 478252 h 478252"/>
                    <a:gd name="connsiteX4" fmla="*/ 507719 w 577908"/>
                    <a:gd name="connsiteY4" fmla="*/ 442505 h 478252"/>
                    <a:gd name="connsiteX5" fmla="*/ 507565 w 577908"/>
                    <a:gd name="connsiteY5" fmla="*/ 442679 h 478252"/>
                    <a:gd name="connsiteX6" fmla="*/ 406776 w 577908"/>
                    <a:gd name="connsiteY6" fmla="*/ 375778 h 478252"/>
                    <a:gd name="connsiteX7" fmla="*/ 305986 w 577908"/>
                    <a:gd name="connsiteY7" fmla="*/ 442679 h 478252"/>
                    <a:gd name="connsiteX8" fmla="*/ 299231 w 577908"/>
                    <a:gd name="connsiteY8" fmla="*/ 476187 h 478252"/>
                    <a:gd name="connsiteX9" fmla="*/ 0 w 577908"/>
                    <a:gd name="connsiteY9" fmla="*/ 476187 h 47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908" h="478252">
                      <a:moveTo>
                        <a:pt x="0" y="0"/>
                      </a:moveTo>
                      <a:lnTo>
                        <a:pt x="577908" y="0"/>
                      </a:lnTo>
                      <a:lnTo>
                        <a:pt x="577908" y="445322"/>
                      </a:lnTo>
                      <a:lnTo>
                        <a:pt x="513615" y="478252"/>
                      </a:lnTo>
                      <a:lnTo>
                        <a:pt x="507719" y="442505"/>
                      </a:lnTo>
                      <a:lnTo>
                        <a:pt x="507565" y="442679"/>
                      </a:lnTo>
                      <a:cubicBezTo>
                        <a:pt x="490959" y="403364"/>
                        <a:pt x="452084" y="375778"/>
                        <a:pt x="406776" y="375778"/>
                      </a:cubicBezTo>
                      <a:cubicBezTo>
                        <a:pt x="361467" y="375778"/>
                        <a:pt x="322592" y="403364"/>
                        <a:pt x="305986" y="442679"/>
                      </a:cubicBezTo>
                      <a:lnTo>
                        <a:pt x="299231" y="476187"/>
                      </a:lnTo>
                      <a:lnTo>
                        <a:pt x="0" y="476187"/>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276" name="Rettangolo con angoli arrotondati 275">
                  <a:extLst>
                    <a:ext uri="{FF2B5EF4-FFF2-40B4-BE49-F238E27FC236}">
                      <a16:creationId xmlns:a16="http://schemas.microsoft.com/office/drawing/2014/main" id="{4392B75E-7456-5E8F-B840-F985B0C51354}"/>
                    </a:ext>
                  </a:extLst>
                </p:cNvPr>
                <p:cNvSpPr/>
                <p:nvPr/>
              </p:nvSpPr>
              <p:spPr>
                <a:xfrm>
                  <a:off x="1633735" y="2813377"/>
                  <a:ext cx="414345" cy="2555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77" name="Rettangolo 276">
                  <a:extLst>
                    <a:ext uri="{FF2B5EF4-FFF2-40B4-BE49-F238E27FC236}">
                      <a16:creationId xmlns:a16="http://schemas.microsoft.com/office/drawing/2014/main" id="{539C92E7-0612-D520-88EA-8FDF43EA7A9A}"/>
                    </a:ext>
                  </a:extLst>
                </p:cNvPr>
                <p:cNvSpPr/>
                <p:nvPr/>
              </p:nvSpPr>
              <p:spPr>
                <a:xfrm>
                  <a:off x="2142470" y="3156523"/>
                  <a:ext cx="324000" cy="28519"/>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78" name="Freccia in su 277">
                  <a:extLst>
                    <a:ext uri="{FF2B5EF4-FFF2-40B4-BE49-F238E27FC236}">
                      <a16:creationId xmlns:a16="http://schemas.microsoft.com/office/drawing/2014/main" id="{24215D54-37EA-E661-7542-E41266654716}"/>
                    </a:ext>
                  </a:extLst>
                </p:cNvPr>
                <p:cNvSpPr/>
                <p:nvPr/>
              </p:nvSpPr>
              <p:spPr>
                <a:xfrm>
                  <a:off x="2336020" y="3217961"/>
                  <a:ext cx="80171" cy="91900"/>
                </a:xfrm>
                <a:prstGeom prst="upArrow">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pic>
            <p:nvPicPr>
              <p:cNvPr id="272" name="se6dac5e21b24423af0a4cd1454f3c43">
                <a:extLst>
                  <a:ext uri="{FF2B5EF4-FFF2-40B4-BE49-F238E27FC236}">
                    <a16:creationId xmlns:a16="http://schemas.microsoft.com/office/drawing/2014/main" id="{7CDA937C-9EDB-38E7-F6B3-E2D0EAB3BAC0}"/>
                  </a:ext>
                </a:extLst>
              </p:cNvPr>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77317" y="2878130"/>
                <a:ext cx="241557" cy="282825"/>
              </a:xfrm>
              <a:prstGeom prst="rect">
                <a:avLst/>
              </a:prstGeom>
            </p:spPr>
          </p:pic>
        </p:grpSp>
        <p:sp>
          <p:nvSpPr>
            <p:cNvPr id="270" name="CasellaDiTesto 269">
              <a:extLst>
                <a:ext uri="{FF2B5EF4-FFF2-40B4-BE49-F238E27FC236}">
                  <a16:creationId xmlns:a16="http://schemas.microsoft.com/office/drawing/2014/main" id="{F7056D2C-89D6-113C-DAA9-7FA1B9856428}"/>
                </a:ext>
              </a:extLst>
            </p:cNvPr>
            <p:cNvSpPr txBox="1"/>
            <p:nvPr/>
          </p:nvSpPr>
          <p:spPr>
            <a:xfrm>
              <a:off x="6319813" y="4442566"/>
              <a:ext cx="1044000" cy="646331"/>
            </a:xfrm>
            <a:prstGeom prst="rect">
              <a:avLst/>
            </a:prstGeom>
            <a:noFill/>
          </p:spPr>
          <p:txBody>
            <a:bodyPr wrap="square" rtlCol="0">
              <a:noAutofit/>
            </a:bodyPr>
            <a:lstStyle/>
            <a:p>
              <a:pPr algn="ctr" defTabSz="685800"/>
              <a:r>
                <a:rPr lang="it-IT" sz="900" dirty="0">
                  <a:solidFill>
                    <a:srgbClr val="243782"/>
                  </a:solidFill>
                  <a:latin typeface="Encode Sans"/>
                  <a:cs typeface="Arial"/>
                </a:rPr>
                <a:t>Trasporto di passeggeri disabili</a:t>
              </a:r>
            </a:p>
          </p:txBody>
        </p:sp>
        <p:grpSp>
          <p:nvGrpSpPr>
            <p:cNvPr id="253" name="Gruppo 252">
              <a:extLst>
                <a:ext uri="{FF2B5EF4-FFF2-40B4-BE49-F238E27FC236}">
                  <a16:creationId xmlns:a16="http://schemas.microsoft.com/office/drawing/2014/main" id="{4AB2FC34-42E0-5ABA-1BF2-9127EB094EB1}"/>
                </a:ext>
              </a:extLst>
            </p:cNvPr>
            <p:cNvGrpSpPr/>
            <p:nvPr/>
          </p:nvGrpSpPr>
          <p:grpSpPr>
            <a:xfrm>
              <a:off x="4982594" y="4049664"/>
              <a:ext cx="730011" cy="375055"/>
              <a:chOff x="8781304" y="1421524"/>
              <a:chExt cx="1133592" cy="582401"/>
            </a:xfrm>
          </p:grpSpPr>
          <p:grpSp>
            <p:nvGrpSpPr>
              <p:cNvPr id="255" name="Gruppo 254">
                <a:extLst>
                  <a:ext uri="{FF2B5EF4-FFF2-40B4-BE49-F238E27FC236}">
                    <a16:creationId xmlns:a16="http://schemas.microsoft.com/office/drawing/2014/main" id="{1AB472D3-2486-1F88-BAED-AE7E8B493A45}"/>
                  </a:ext>
                </a:extLst>
              </p:cNvPr>
              <p:cNvGrpSpPr/>
              <p:nvPr/>
            </p:nvGrpSpPr>
            <p:grpSpPr>
              <a:xfrm>
                <a:off x="8781304" y="1421902"/>
                <a:ext cx="1133592" cy="582023"/>
                <a:chOff x="8655049" y="1421902"/>
                <a:chExt cx="1133592" cy="582023"/>
              </a:xfrm>
            </p:grpSpPr>
            <p:sp>
              <p:nvSpPr>
                <p:cNvPr id="257" name="Cerchio vuoto 256">
                  <a:extLst>
                    <a:ext uri="{FF2B5EF4-FFF2-40B4-BE49-F238E27FC236}">
                      <a16:creationId xmlns:a16="http://schemas.microsoft.com/office/drawing/2014/main" id="{E665DE81-372E-917B-6F76-293842D3FB12}"/>
                    </a:ext>
                  </a:extLst>
                </p:cNvPr>
                <p:cNvSpPr/>
                <p:nvPr/>
              </p:nvSpPr>
              <p:spPr>
                <a:xfrm>
                  <a:off x="8768555" y="18316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58" name="Cerchio vuoto 257">
                  <a:extLst>
                    <a:ext uri="{FF2B5EF4-FFF2-40B4-BE49-F238E27FC236}">
                      <a16:creationId xmlns:a16="http://schemas.microsoft.com/office/drawing/2014/main" id="{DF60FF33-7AA5-77B1-6D8C-0F71D51C336A}"/>
                    </a:ext>
                  </a:extLst>
                </p:cNvPr>
                <p:cNvSpPr/>
                <p:nvPr/>
              </p:nvSpPr>
              <p:spPr>
                <a:xfrm>
                  <a:off x="9573417" y="18316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59" name="Rettangolo 258">
                  <a:extLst>
                    <a:ext uri="{FF2B5EF4-FFF2-40B4-BE49-F238E27FC236}">
                      <a16:creationId xmlns:a16="http://schemas.microsoft.com/office/drawing/2014/main" id="{5FE56DD2-CBF7-F8FE-D8E6-5EE807D5E686}"/>
                    </a:ext>
                  </a:extLst>
                </p:cNvPr>
                <p:cNvSpPr/>
                <p:nvPr/>
              </p:nvSpPr>
              <p:spPr>
                <a:xfrm>
                  <a:off x="8961833" y="1924867"/>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60" name="Figura a mano libera: forma 259">
                  <a:extLst>
                    <a:ext uri="{FF2B5EF4-FFF2-40B4-BE49-F238E27FC236}">
                      <a16:creationId xmlns:a16="http://schemas.microsoft.com/office/drawing/2014/main" id="{813108F1-25D6-00A4-985E-05FDE46CCF06}"/>
                    </a:ext>
                  </a:extLst>
                </p:cNvPr>
                <p:cNvSpPr/>
                <p:nvPr/>
              </p:nvSpPr>
              <p:spPr>
                <a:xfrm>
                  <a:off x="8655049" y="1421902"/>
                  <a:ext cx="1133592" cy="486772"/>
                </a:xfrm>
                <a:custGeom>
                  <a:avLst/>
                  <a:gdLst>
                    <a:gd name="connsiteX0" fmla="*/ 261012 w 1133592"/>
                    <a:gd name="connsiteY0" fmla="*/ 32511 h 486772"/>
                    <a:gd name="connsiteX1" fmla="*/ 178861 w 1133592"/>
                    <a:gd name="connsiteY1" fmla="*/ 102488 h 486772"/>
                    <a:gd name="connsiteX2" fmla="*/ 110865 w 1133592"/>
                    <a:gd name="connsiteY2" fmla="*/ 217455 h 486772"/>
                    <a:gd name="connsiteX3" fmla="*/ 341878 w 1133592"/>
                    <a:gd name="connsiteY3" fmla="*/ 217455 h 486772"/>
                    <a:gd name="connsiteX4" fmla="*/ 341878 w 1133592"/>
                    <a:gd name="connsiteY4" fmla="*/ 33804 h 486772"/>
                    <a:gd name="connsiteX5" fmla="*/ 254486 w 1133592"/>
                    <a:gd name="connsiteY5" fmla="*/ 0 h 486772"/>
                    <a:gd name="connsiteX6" fmla="*/ 1133592 w 1133592"/>
                    <a:gd name="connsiteY6" fmla="*/ 0 h 486772"/>
                    <a:gd name="connsiteX7" fmla="*/ 1133592 w 1133592"/>
                    <a:gd name="connsiteY7" fmla="*/ 419776 h 486772"/>
                    <a:gd name="connsiteX8" fmla="*/ 1103880 w 1133592"/>
                    <a:gd name="connsiteY8" fmla="*/ 453264 h 486772"/>
                    <a:gd name="connsiteX9" fmla="*/ 1003091 w 1133592"/>
                    <a:gd name="connsiteY9" fmla="*/ 386363 h 486772"/>
                    <a:gd name="connsiteX10" fmla="*/ 902301 w 1133592"/>
                    <a:gd name="connsiteY10" fmla="*/ 453264 h 486772"/>
                    <a:gd name="connsiteX11" fmla="*/ 895546 w 1133592"/>
                    <a:gd name="connsiteY11" fmla="*/ 486772 h 486772"/>
                    <a:gd name="connsiteX12" fmla="*/ 306895 w 1133592"/>
                    <a:gd name="connsiteY12" fmla="*/ 486772 h 486772"/>
                    <a:gd name="connsiteX13" fmla="*/ 300139 w 1133592"/>
                    <a:gd name="connsiteY13" fmla="*/ 453264 h 486772"/>
                    <a:gd name="connsiteX14" fmla="*/ 199350 w 1133592"/>
                    <a:gd name="connsiteY14" fmla="*/ 386363 h 486772"/>
                    <a:gd name="connsiteX15" fmla="*/ 98561 w 1133592"/>
                    <a:gd name="connsiteY15" fmla="*/ 453264 h 486772"/>
                    <a:gd name="connsiteX16" fmla="*/ 91805 w 1133592"/>
                    <a:gd name="connsiteY16" fmla="*/ 486772 h 486772"/>
                    <a:gd name="connsiteX17" fmla="*/ 0 w 1133592"/>
                    <a:gd name="connsiteY17" fmla="*/ 486772 h 486772"/>
                    <a:gd name="connsiteX18" fmla="*/ 0 w 1133592"/>
                    <a:gd name="connsiteY18" fmla="*/ 301829 h 486772"/>
                    <a:gd name="connsiteX19" fmla="*/ 2 w 1133592"/>
                    <a:gd name="connsiteY19" fmla="*/ 301829 h 486772"/>
                    <a:gd name="connsiteX20" fmla="*/ 50961 w 1133592"/>
                    <a:gd name="connsiteY20" fmla="*/ 200739 h 486772"/>
                    <a:gd name="connsiteX21" fmla="*/ 113231 w 1133592"/>
                    <a:gd name="connsiteY21" fmla="*/ 110382 h 486772"/>
                    <a:gd name="connsiteX22" fmla="*/ 229216 w 1133592"/>
                    <a:gd name="connsiteY22" fmla="*/ 12717 h 4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3592" h="486772">
                      <a:moveTo>
                        <a:pt x="261012" y="32511"/>
                      </a:moveTo>
                      <a:cubicBezTo>
                        <a:pt x="232889" y="43720"/>
                        <a:pt x="203886" y="71664"/>
                        <a:pt x="178861" y="102488"/>
                      </a:cubicBezTo>
                      <a:cubicBezTo>
                        <a:pt x="153837" y="133312"/>
                        <a:pt x="128501" y="178036"/>
                        <a:pt x="110865" y="217455"/>
                      </a:cubicBezTo>
                      <a:lnTo>
                        <a:pt x="341878" y="217455"/>
                      </a:lnTo>
                      <a:lnTo>
                        <a:pt x="341878" y="33804"/>
                      </a:lnTo>
                      <a:close/>
                      <a:moveTo>
                        <a:pt x="254486" y="0"/>
                      </a:moveTo>
                      <a:lnTo>
                        <a:pt x="1133592" y="0"/>
                      </a:lnTo>
                      <a:lnTo>
                        <a:pt x="1133592" y="419776"/>
                      </a:lnTo>
                      <a:lnTo>
                        <a:pt x="1103880" y="453264"/>
                      </a:lnTo>
                      <a:cubicBezTo>
                        <a:pt x="1087274" y="413949"/>
                        <a:pt x="1048399" y="386363"/>
                        <a:pt x="1003091" y="386363"/>
                      </a:cubicBezTo>
                      <a:cubicBezTo>
                        <a:pt x="957782" y="386363"/>
                        <a:pt x="918907" y="413949"/>
                        <a:pt x="902301" y="453264"/>
                      </a:cubicBezTo>
                      <a:lnTo>
                        <a:pt x="895546" y="486772"/>
                      </a:lnTo>
                      <a:lnTo>
                        <a:pt x="306895" y="486772"/>
                      </a:lnTo>
                      <a:lnTo>
                        <a:pt x="300139" y="453264"/>
                      </a:lnTo>
                      <a:cubicBezTo>
                        <a:pt x="283534" y="413949"/>
                        <a:pt x="244659" y="386363"/>
                        <a:pt x="199350" y="386363"/>
                      </a:cubicBezTo>
                      <a:cubicBezTo>
                        <a:pt x="154041" y="386363"/>
                        <a:pt x="115167" y="413949"/>
                        <a:pt x="98561" y="453264"/>
                      </a:cubicBezTo>
                      <a:lnTo>
                        <a:pt x="91805" y="486772"/>
                      </a:lnTo>
                      <a:lnTo>
                        <a:pt x="0" y="486772"/>
                      </a:lnTo>
                      <a:lnTo>
                        <a:pt x="0" y="301829"/>
                      </a:lnTo>
                      <a:lnTo>
                        <a:pt x="2" y="301829"/>
                      </a:lnTo>
                      <a:lnTo>
                        <a:pt x="50961" y="200739"/>
                      </a:lnTo>
                      <a:cubicBezTo>
                        <a:pt x="70041" y="167498"/>
                        <a:pt x="91006" y="136047"/>
                        <a:pt x="113231" y="110382"/>
                      </a:cubicBezTo>
                      <a:cubicBezTo>
                        <a:pt x="146569" y="71885"/>
                        <a:pt x="189884" y="36086"/>
                        <a:pt x="229216" y="12717"/>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grpSp>
          <p:pic>
            <p:nvPicPr>
              <p:cNvPr id="256" name="s3452c4b64f74089a274513ad7a20d4b">
                <a:extLst>
                  <a:ext uri="{FF2B5EF4-FFF2-40B4-BE49-F238E27FC236}">
                    <a16:creationId xmlns:a16="http://schemas.microsoft.com/office/drawing/2014/main" id="{FDDC6B0A-DF3F-F44C-AF7F-46FBD2D2D52A}"/>
                  </a:ext>
                </a:extLst>
              </p:cNvPr>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05392" y="1421524"/>
                <a:ext cx="457666" cy="458564"/>
              </a:xfrm>
              <a:prstGeom prst="rect">
                <a:avLst/>
              </a:prstGeom>
            </p:spPr>
          </p:pic>
        </p:grpSp>
        <p:sp>
          <p:nvSpPr>
            <p:cNvPr id="254" name="CasellaDiTesto 253">
              <a:extLst>
                <a:ext uri="{FF2B5EF4-FFF2-40B4-BE49-F238E27FC236}">
                  <a16:creationId xmlns:a16="http://schemas.microsoft.com/office/drawing/2014/main" id="{3F3DE97C-15F6-9AA9-CCC9-AA0B23354F94}"/>
                </a:ext>
              </a:extLst>
            </p:cNvPr>
            <p:cNvSpPr txBox="1"/>
            <p:nvPr/>
          </p:nvSpPr>
          <p:spPr>
            <a:xfrm>
              <a:off x="4846587" y="4442566"/>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Trasporto HACCP </a:t>
              </a:r>
            </a:p>
          </p:txBody>
        </p:sp>
        <p:grpSp>
          <p:nvGrpSpPr>
            <p:cNvPr id="239" name="Gruppo 238">
              <a:extLst>
                <a:ext uri="{FF2B5EF4-FFF2-40B4-BE49-F238E27FC236}">
                  <a16:creationId xmlns:a16="http://schemas.microsoft.com/office/drawing/2014/main" id="{375D1881-960A-040F-B438-377A52E1CFD6}"/>
                </a:ext>
              </a:extLst>
            </p:cNvPr>
            <p:cNvGrpSpPr/>
            <p:nvPr/>
          </p:nvGrpSpPr>
          <p:grpSpPr>
            <a:xfrm>
              <a:off x="10877586" y="3959323"/>
              <a:ext cx="725840" cy="465396"/>
              <a:chOff x="9532937" y="2619375"/>
              <a:chExt cx="1138237" cy="729818"/>
            </a:xfrm>
          </p:grpSpPr>
          <p:sp>
            <p:nvSpPr>
              <p:cNvPr id="241" name="Figura a mano libera: forma 240">
                <a:extLst>
                  <a:ext uri="{FF2B5EF4-FFF2-40B4-BE49-F238E27FC236}">
                    <a16:creationId xmlns:a16="http://schemas.microsoft.com/office/drawing/2014/main" id="{F4998FCE-B48A-E17D-681A-34F6ADBA4CF9}"/>
                  </a:ext>
                </a:extLst>
              </p:cNvPr>
              <p:cNvSpPr/>
              <p:nvPr/>
            </p:nvSpPr>
            <p:spPr>
              <a:xfrm rot="10800000" flipV="1">
                <a:off x="9532937" y="3044299"/>
                <a:ext cx="1138237" cy="209644"/>
              </a:xfrm>
              <a:custGeom>
                <a:avLst/>
                <a:gdLst>
                  <a:gd name="connsiteX0" fmla="*/ 620182 w 1138237"/>
                  <a:gd name="connsiteY0" fmla="*/ 0 h 209644"/>
                  <a:gd name="connsiteX1" fmla="*/ 481538 w 1138237"/>
                  <a:gd name="connsiteY1" fmla="*/ 0 h 209644"/>
                  <a:gd name="connsiteX2" fmla="*/ 450151 w 1138237"/>
                  <a:gd name="connsiteY2" fmla="*/ 125549 h 209644"/>
                  <a:gd name="connsiteX3" fmla="*/ 329560 w 1138237"/>
                  <a:gd name="connsiteY3" fmla="*/ 125549 h 209644"/>
                  <a:gd name="connsiteX4" fmla="*/ 317553 w 1138237"/>
                  <a:gd name="connsiteY4" fmla="*/ 77520 h 209644"/>
                  <a:gd name="connsiteX5" fmla="*/ 0 w 1138237"/>
                  <a:gd name="connsiteY5" fmla="*/ 77520 h 209644"/>
                  <a:gd name="connsiteX6" fmla="*/ 0 w 1138237"/>
                  <a:gd name="connsiteY6" fmla="*/ 209644 h 209644"/>
                  <a:gd name="connsiteX7" fmla="*/ 26052 w 1138237"/>
                  <a:gd name="connsiteY7" fmla="*/ 209644 h 209644"/>
                  <a:gd name="connsiteX8" fmla="*/ 32817 w 1138237"/>
                  <a:gd name="connsiteY8" fmla="*/ 174920 h 209644"/>
                  <a:gd name="connsiteX9" fmla="*/ 133747 w 1138237"/>
                  <a:gd name="connsiteY9" fmla="*/ 105592 h 209644"/>
                  <a:gd name="connsiteX10" fmla="*/ 234677 w 1138237"/>
                  <a:gd name="connsiteY10" fmla="*/ 174920 h 209644"/>
                  <a:gd name="connsiteX11" fmla="*/ 241442 w 1138237"/>
                  <a:gd name="connsiteY11" fmla="*/ 209644 h 209644"/>
                  <a:gd name="connsiteX12" fmla="*/ 830914 w 1138237"/>
                  <a:gd name="connsiteY12" fmla="*/ 209644 h 209644"/>
                  <a:gd name="connsiteX13" fmla="*/ 837679 w 1138237"/>
                  <a:gd name="connsiteY13" fmla="*/ 174920 h 209644"/>
                  <a:gd name="connsiteX14" fmla="*/ 938609 w 1138237"/>
                  <a:gd name="connsiteY14" fmla="*/ 105592 h 209644"/>
                  <a:gd name="connsiteX15" fmla="*/ 1039539 w 1138237"/>
                  <a:gd name="connsiteY15" fmla="*/ 174920 h 209644"/>
                  <a:gd name="connsiteX16" fmla="*/ 1046304 w 1138237"/>
                  <a:gd name="connsiteY16" fmla="*/ 209644 h 209644"/>
                  <a:gd name="connsiteX17" fmla="*/ 1138237 w 1138237"/>
                  <a:gd name="connsiteY17" fmla="*/ 209644 h 209644"/>
                  <a:gd name="connsiteX18" fmla="*/ 1138237 w 1138237"/>
                  <a:gd name="connsiteY18" fmla="*/ 17990 h 209644"/>
                  <a:gd name="connsiteX19" fmla="*/ 805920 w 1138237"/>
                  <a:gd name="connsiteY19" fmla="*/ 17990 h 209644"/>
                  <a:gd name="connsiteX20" fmla="*/ 779030 w 1138237"/>
                  <a:gd name="connsiteY20" fmla="*/ 125549 h 209644"/>
                  <a:gd name="connsiteX21" fmla="*/ 651569 w 1138237"/>
                  <a:gd name="connsiteY21" fmla="*/ 125549 h 20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8237" h="209644">
                    <a:moveTo>
                      <a:pt x="620182" y="0"/>
                    </a:moveTo>
                    <a:lnTo>
                      <a:pt x="481538" y="0"/>
                    </a:lnTo>
                    <a:lnTo>
                      <a:pt x="450151" y="125549"/>
                    </a:lnTo>
                    <a:lnTo>
                      <a:pt x="329560" y="125549"/>
                    </a:lnTo>
                    <a:lnTo>
                      <a:pt x="317553" y="77520"/>
                    </a:lnTo>
                    <a:lnTo>
                      <a:pt x="0" y="77520"/>
                    </a:lnTo>
                    <a:lnTo>
                      <a:pt x="0" y="209644"/>
                    </a:lnTo>
                    <a:lnTo>
                      <a:pt x="26052" y="209644"/>
                    </a:lnTo>
                    <a:lnTo>
                      <a:pt x="32817" y="174920"/>
                    </a:lnTo>
                    <a:cubicBezTo>
                      <a:pt x="49446" y="134179"/>
                      <a:pt x="88375" y="105592"/>
                      <a:pt x="133747" y="105592"/>
                    </a:cubicBezTo>
                    <a:cubicBezTo>
                      <a:pt x="179119" y="105592"/>
                      <a:pt x="218048" y="134179"/>
                      <a:pt x="234677" y="174920"/>
                    </a:cubicBezTo>
                    <a:lnTo>
                      <a:pt x="241442" y="209644"/>
                    </a:lnTo>
                    <a:lnTo>
                      <a:pt x="830914" y="209644"/>
                    </a:lnTo>
                    <a:lnTo>
                      <a:pt x="837679" y="174920"/>
                    </a:lnTo>
                    <a:cubicBezTo>
                      <a:pt x="854308" y="134179"/>
                      <a:pt x="893237" y="105592"/>
                      <a:pt x="938609" y="105592"/>
                    </a:cubicBezTo>
                    <a:cubicBezTo>
                      <a:pt x="983981" y="105592"/>
                      <a:pt x="1022910" y="134179"/>
                      <a:pt x="1039539" y="174920"/>
                    </a:cubicBezTo>
                    <a:lnTo>
                      <a:pt x="1046304" y="209644"/>
                    </a:lnTo>
                    <a:lnTo>
                      <a:pt x="1138237" y="209644"/>
                    </a:lnTo>
                    <a:lnTo>
                      <a:pt x="1138237" y="17990"/>
                    </a:lnTo>
                    <a:lnTo>
                      <a:pt x="805920" y="17990"/>
                    </a:lnTo>
                    <a:lnTo>
                      <a:pt x="779030" y="125549"/>
                    </a:lnTo>
                    <a:lnTo>
                      <a:pt x="651569" y="125549"/>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242" name="Figura a mano libera: forma 241">
                <a:extLst>
                  <a:ext uri="{FF2B5EF4-FFF2-40B4-BE49-F238E27FC236}">
                    <a16:creationId xmlns:a16="http://schemas.microsoft.com/office/drawing/2014/main" id="{B3AF03AE-4871-FF97-6AB4-44A8887E101A}"/>
                  </a:ext>
                </a:extLst>
              </p:cNvPr>
              <p:cNvSpPr/>
              <p:nvPr/>
            </p:nvSpPr>
            <p:spPr>
              <a:xfrm>
                <a:off x="10048874" y="2619375"/>
                <a:ext cx="476250" cy="416719"/>
              </a:xfrm>
              <a:custGeom>
                <a:avLst/>
                <a:gdLst>
                  <a:gd name="connsiteX0" fmla="*/ 35719 w 476250"/>
                  <a:gd name="connsiteY0" fmla="*/ 416719 h 416719"/>
                  <a:gd name="connsiteX1" fmla="*/ 0 w 476250"/>
                  <a:gd name="connsiteY1" fmla="*/ 0 h 416719"/>
                  <a:gd name="connsiteX2" fmla="*/ 38100 w 476250"/>
                  <a:gd name="connsiteY2" fmla="*/ 2381 h 416719"/>
                  <a:gd name="connsiteX3" fmla="*/ 407194 w 476250"/>
                  <a:gd name="connsiteY3" fmla="*/ 373856 h 416719"/>
                  <a:gd name="connsiteX4" fmla="*/ 461963 w 476250"/>
                  <a:gd name="connsiteY4" fmla="*/ 311944 h 416719"/>
                  <a:gd name="connsiteX5" fmla="*/ 476250 w 476250"/>
                  <a:gd name="connsiteY5" fmla="*/ 311944 h 416719"/>
                  <a:gd name="connsiteX6" fmla="*/ 409575 w 476250"/>
                  <a:gd name="connsiteY6" fmla="*/ 407194 h 416719"/>
                  <a:gd name="connsiteX7" fmla="*/ 45244 w 476250"/>
                  <a:gd name="connsiteY7" fmla="*/ 78581 h 416719"/>
                  <a:gd name="connsiteX8" fmla="*/ 109538 w 476250"/>
                  <a:gd name="connsiteY8" fmla="*/ 414338 h 416719"/>
                  <a:gd name="connsiteX9" fmla="*/ 35719 w 476250"/>
                  <a:gd name="connsiteY9"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0" h="416719">
                    <a:moveTo>
                      <a:pt x="35719" y="416719"/>
                    </a:moveTo>
                    <a:lnTo>
                      <a:pt x="0" y="0"/>
                    </a:lnTo>
                    <a:lnTo>
                      <a:pt x="38100" y="2381"/>
                    </a:lnTo>
                    <a:lnTo>
                      <a:pt x="407194" y="373856"/>
                    </a:lnTo>
                    <a:lnTo>
                      <a:pt x="461963" y="311944"/>
                    </a:lnTo>
                    <a:lnTo>
                      <a:pt x="476250" y="311944"/>
                    </a:lnTo>
                    <a:lnTo>
                      <a:pt x="409575" y="407194"/>
                    </a:lnTo>
                    <a:lnTo>
                      <a:pt x="45244" y="78581"/>
                    </a:lnTo>
                    <a:lnTo>
                      <a:pt x="109538" y="414338"/>
                    </a:lnTo>
                    <a:lnTo>
                      <a:pt x="35719" y="416719"/>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nvGrpSpPr>
              <p:cNvPr id="243" name="Gruppo 242">
                <a:extLst>
                  <a:ext uri="{FF2B5EF4-FFF2-40B4-BE49-F238E27FC236}">
                    <a16:creationId xmlns:a16="http://schemas.microsoft.com/office/drawing/2014/main" id="{16E72A79-F78E-20E5-8326-C97BECAE947F}"/>
                  </a:ext>
                </a:extLst>
              </p:cNvPr>
              <p:cNvGrpSpPr/>
              <p:nvPr/>
            </p:nvGrpSpPr>
            <p:grpSpPr>
              <a:xfrm>
                <a:off x="10058400" y="3024591"/>
                <a:ext cx="119062" cy="119062"/>
                <a:chOff x="10220325" y="3024591"/>
                <a:chExt cx="119062" cy="119062"/>
              </a:xfrm>
            </p:grpSpPr>
            <p:sp>
              <p:nvSpPr>
                <p:cNvPr id="251" name="Ovale 250">
                  <a:extLst>
                    <a:ext uri="{FF2B5EF4-FFF2-40B4-BE49-F238E27FC236}">
                      <a16:creationId xmlns:a16="http://schemas.microsoft.com/office/drawing/2014/main" id="{104A3673-2616-D456-D8B9-95F46D7AF431}"/>
                    </a:ext>
                  </a:extLst>
                </p:cNvPr>
                <p:cNvSpPr/>
                <p:nvPr/>
              </p:nvSpPr>
              <p:spPr>
                <a:xfrm>
                  <a:off x="10220325" y="3024591"/>
                  <a:ext cx="119062" cy="119062"/>
                </a:xfrm>
                <a:prstGeom prst="ellipse">
                  <a:avLst/>
                </a:prstGeom>
                <a:solidFill>
                  <a:schemeClr val="bg1"/>
                </a:solidFill>
                <a:ln w="22225">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52" name="Ovale 251">
                  <a:extLst>
                    <a:ext uri="{FF2B5EF4-FFF2-40B4-BE49-F238E27FC236}">
                      <a16:creationId xmlns:a16="http://schemas.microsoft.com/office/drawing/2014/main" id="{6536421D-BB13-D41D-F52E-3881EC2C92E5}"/>
                    </a:ext>
                  </a:extLst>
                </p:cNvPr>
                <p:cNvSpPr/>
                <p:nvPr/>
              </p:nvSpPr>
              <p:spPr>
                <a:xfrm>
                  <a:off x="10247838" y="3052104"/>
                  <a:ext cx="64036" cy="64036"/>
                </a:xfrm>
                <a:prstGeom prst="ellipse">
                  <a:avLst/>
                </a:prstGeom>
                <a:solidFill>
                  <a:srgbClr val="243782"/>
                </a:solidFill>
                <a:ln>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sp>
            <p:nvSpPr>
              <p:cNvPr id="244" name="Cerchio vuoto 243">
                <a:extLst>
                  <a:ext uri="{FF2B5EF4-FFF2-40B4-BE49-F238E27FC236}">
                    <a16:creationId xmlns:a16="http://schemas.microsoft.com/office/drawing/2014/main" id="{03849123-BE05-745F-6E33-E81D6DCA140A}"/>
                  </a:ext>
                </a:extLst>
              </p:cNvPr>
              <p:cNvSpPr/>
              <p:nvPr/>
            </p:nvSpPr>
            <p:spPr>
              <a:xfrm>
                <a:off x="9646442" y="3176949"/>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45" name="Cerchio vuoto 244">
                <a:extLst>
                  <a:ext uri="{FF2B5EF4-FFF2-40B4-BE49-F238E27FC236}">
                    <a16:creationId xmlns:a16="http://schemas.microsoft.com/office/drawing/2014/main" id="{2582BF5B-9348-DF6F-8A98-8507A11E8938}"/>
                  </a:ext>
                </a:extLst>
              </p:cNvPr>
              <p:cNvSpPr/>
              <p:nvPr/>
            </p:nvSpPr>
            <p:spPr>
              <a:xfrm>
                <a:off x="10451304" y="3176949"/>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46" name="Rettangolo 245">
                <a:extLst>
                  <a:ext uri="{FF2B5EF4-FFF2-40B4-BE49-F238E27FC236}">
                    <a16:creationId xmlns:a16="http://schemas.microsoft.com/office/drawing/2014/main" id="{DE1F8F36-69F9-3B71-2E28-B989195B4ACF}"/>
                  </a:ext>
                </a:extLst>
              </p:cNvPr>
              <p:cNvSpPr/>
              <p:nvPr/>
            </p:nvSpPr>
            <p:spPr>
              <a:xfrm>
                <a:off x="9839720" y="3270135"/>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47" name="Figura a mano libera: forma 246">
                <a:extLst>
                  <a:ext uri="{FF2B5EF4-FFF2-40B4-BE49-F238E27FC236}">
                    <a16:creationId xmlns:a16="http://schemas.microsoft.com/office/drawing/2014/main" id="{F6C96F85-7EF3-1694-3C6F-1F1FEB7EDE02}"/>
                  </a:ext>
                </a:extLst>
              </p:cNvPr>
              <p:cNvSpPr/>
              <p:nvPr/>
            </p:nvSpPr>
            <p:spPr>
              <a:xfrm>
                <a:off x="9532938" y="2765012"/>
                <a:ext cx="375581" cy="420238"/>
              </a:xfrm>
              <a:custGeom>
                <a:avLst/>
                <a:gdLst>
                  <a:gd name="connsiteX0" fmla="*/ 261011 w 375581"/>
                  <a:gd name="connsiteY0" fmla="*/ 27702 h 420238"/>
                  <a:gd name="connsiteX1" fmla="*/ 178860 w 375581"/>
                  <a:gd name="connsiteY1" fmla="*/ 97679 h 420238"/>
                  <a:gd name="connsiteX2" fmla="*/ 110864 w 375581"/>
                  <a:gd name="connsiteY2" fmla="*/ 212646 h 420238"/>
                  <a:gd name="connsiteX3" fmla="*/ 341877 w 375581"/>
                  <a:gd name="connsiteY3" fmla="*/ 212646 h 420238"/>
                  <a:gd name="connsiteX4" fmla="*/ 341877 w 375581"/>
                  <a:gd name="connsiteY4" fmla="*/ 28995 h 420238"/>
                  <a:gd name="connsiteX5" fmla="*/ 229547 w 375581"/>
                  <a:gd name="connsiteY5" fmla="*/ 0 h 420238"/>
                  <a:gd name="connsiteX6" fmla="*/ 375581 w 375581"/>
                  <a:gd name="connsiteY6" fmla="*/ 0 h 420238"/>
                  <a:gd name="connsiteX7" fmla="*/ 375581 w 375581"/>
                  <a:gd name="connsiteY7" fmla="*/ 420238 h 420238"/>
                  <a:gd name="connsiteX8" fmla="*/ 0 w 375581"/>
                  <a:gd name="connsiteY8" fmla="*/ 297021 h 420238"/>
                  <a:gd name="connsiteX9" fmla="*/ 113230 w 375581"/>
                  <a:gd name="connsiteY9" fmla="*/ 105573 h 420238"/>
                  <a:gd name="connsiteX10" fmla="*/ 214759 w 375581"/>
                  <a:gd name="connsiteY10" fmla="*/ 7909 h 4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81" h="420238">
                    <a:moveTo>
                      <a:pt x="261011" y="27702"/>
                    </a:moveTo>
                    <a:cubicBezTo>
                      <a:pt x="232888" y="38911"/>
                      <a:pt x="203885" y="66855"/>
                      <a:pt x="178860" y="97679"/>
                    </a:cubicBezTo>
                    <a:cubicBezTo>
                      <a:pt x="153836" y="128503"/>
                      <a:pt x="128500" y="173227"/>
                      <a:pt x="110864" y="212646"/>
                    </a:cubicBezTo>
                    <a:lnTo>
                      <a:pt x="341877" y="212646"/>
                    </a:lnTo>
                    <a:lnTo>
                      <a:pt x="341877" y="28995"/>
                    </a:lnTo>
                    <a:close/>
                    <a:moveTo>
                      <a:pt x="229547" y="0"/>
                    </a:moveTo>
                    <a:lnTo>
                      <a:pt x="375581" y="0"/>
                    </a:lnTo>
                    <a:lnTo>
                      <a:pt x="375581" y="420238"/>
                    </a:lnTo>
                    <a:lnTo>
                      <a:pt x="0" y="297021"/>
                    </a:lnTo>
                    <a:cubicBezTo>
                      <a:pt x="29369" y="231379"/>
                      <a:pt x="71558" y="156902"/>
                      <a:pt x="113230" y="105573"/>
                    </a:cubicBezTo>
                    <a:cubicBezTo>
                      <a:pt x="144484" y="67076"/>
                      <a:pt x="179465" y="31277"/>
                      <a:pt x="214759" y="7909"/>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248" name="Trapezio 247">
                <a:extLst>
                  <a:ext uri="{FF2B5EF4-FFF2-40B4-BE49-F238E27FC236}">
                    <a16:creationId xmlns:a16="http://schemas.microsoft.com/office/drawing/2014/main" id="{B23E13F5-FC1B-5C06-5B10-9A17A7263B49}"/>
                  </a:ext>
                </a:extLst>
              </p:cNvPr>
              <p:cNvSpPr/>
              <p:nvPr/>
            </p:nvSpPr>
            <p:spPr>
              <a:xfrm flipV="1">
                <a:off x="10442174" y="2885133"/>
                <a:ext cx="126208" cy="64294"/>
              </a:xfrm>
              <a:prstGeom prst="trapezoid">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49" name="Rettangolo 248">
                <a:extLst>
                  <a:ext uri="{FF2B5EF4-FFF2-40B4-BE49-F238E27FC236}">
                    <a16:creationId xmlns:a16="http://schemas.microsoft.com/office/drawing/2014/main" id="{392CF84C-CE90-A5A3-35DE-D855D47A72B6}"/>
                  </a:ext>
                </a:extLst>
              </p:cNvPr>
              <p:cNvSpPr/>
              <p:nvPr/>
            </p:nvSpPr>
            <p:spPr>
              <a:xfrm>
                <a:off x="10365582" y="2857819"/>
                <a:ext cx="298448" cy="288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50" name="Freccia in su 249">
                <a:extLst>
                  <a:ext uri="{FF2B5EF4-FFF2-40B4-BE49-F238E27FC236}">
                    <a16:creationId xmlns:a16="http://schemas.microsoft.com/office/drawing/2014/main" id="{354976AF-9F36-5E5D-D9F7-AE9ACD558219}"/>
                  </a:ext>
                </a:extLst>
              </p:cNvPr>
              <p:cNvSpPr/>
              <p:nvPr/>
            </p:nvSpPr>
            <p:spPr>
              <a:xfrm>
                <a:off x="10583067" y="2748559"/>
                <a:ext cx="80962" cy="92807"/>
              </a:xfrm>
              <a:prstGeom prst="upArrow">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sp>
          <p:nvSpPr>
            <p:cNvPr id="240" name="CasellaDiTesto 239">
              <a:extLst>
                <a:ext uri="{FF2B5EF4-FFF2-40B4-BE49-F238E27FC236}">
                  <a16:creationId xmlns:a16="http://schemas.microsoft.com/office/drawing/2014/main" id="{CDC701BE-E1E4-2C2D-6741-A05D6C7ABDF7}"/>
                </a:ext>
              </a:extLst>
            </p:cNvPr>
            <p:cNvSpPr txBox="1"/>
            <p:nvPr/>
          </p:nvSpPr>
          <p:spPr>
            <a:xfrm>
              <a:off x="10739493" y="4442566"/>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Gru a cestello</a:t>
              </a:r>
            </a:p>
          </p:txBody>
        </p:sp>
      </p:grpSp>
      <p:grpSp>
        <p:nvGrpSpPr>
          <p:cNvPr id="38" name="Gruppo 37">
            <a:extLst>
              <a:ext uri="{FF2B5EF4-FFF2-40B4-BE49-F238E27FC236}">
                <a16:creationId xmlns:a16="http://schemas.microsoft.com/office/drawing/2014/main" id="{C32664A7-A711-6A77-0DA0-25B75353462A}"/>
              </a:ext>
            </a:extLst>
          </p:cNvPr>
          <p:cNvGrpSpPr/>
          <p:nvPr/>
        </p:nvGrpSpPr>
        <p:grpSpPr>
          <a:xfrm>
            <a:off x="516499" y="3480095"/>
            <a:ext cx="8472101" cy="848490"/>
            <a:chOff x="445380" y="5374944"/>
            <a:chExt cx="11296135" cy="1131320"/>
          </a:xfrm>
        </p:grpSpPr>
        <p:grpSp>
          <p:nvGrpSpPr>
            <p:cNvPr id="368" name="Gruppo 367">
              <a:extLst>
                <a:ext uri="{FF2B5EF4-FFF2-40B4-BE49-F238E27FC236}">
                  <a16:creationId xmlns:a16="http://schemas.microsoft.com/office/drawing/2014/main" id="{F31A889D-5681-4980-6068-0B5AFCAE5B2B}"/>
                </a:ext>
              </a:extLst>
            </p:cNvPr>
            <p:cNvGrpSpPr/>
            <p:nvPr/>
          </p:nvGrpSpPr>
          <p:grpSpPr>
            <a:xfrm>
              <a:off x="7905041" y="5455643"/>
              <a:ext cx="730012" cy="374812"/>
              <a:chOff x="4239183" y="5416448"/>
              <a:chExt cx="1133592" cy="582023"/>
            </a:xfrm>
          </p:grpSpPr>
          <p:sp>
            <p:nvSpPr>
              <p:cNvPr id="370" name="Cerchio vuoto 369">
                <a:extLst>
                  <a:ext uri="{FF2B5EF4-FFF2-40B4-BE49-F238E27FC236}">
                    <a16:creationId xmlns:a16="http://schemas.microsoft.com/office/drawing/2014/main" id="{224BB22A-0722-3738-8CC3-71C1E858965A}"/>
                  </a:ext>
                </a:extLst>
              </p:cNvPr>
              <p:cNvSpPr/>
              <p:nvPr/>
            </p:nvSpPr>
            <p:spPr>
              <a:xfrm>
                <a:off x="4352689" y="5826227"/>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71" name="Cerchio vuoto 370">
                <a:extLst>
                  <a:ext uri="{FF2B5EF4-FFF2-40B4-BE49-F238E27FC236}">
                    <a16:creationId xmlns:a16="http://schemas.microsoft.com/office/drawing/2014/main" id="{0F377060-7BA8-25CE-44FB-DCC07AC25A41}"/>
                  </a:ext>
                </a:extLst>
              </p:cNvPr>
              <p:cNvSpPr/>
              <p:nvPr/>
            </p:nvSpPr>
            <p:spPr>
              <a:xfrm>
                <a:off x="5157551" y="5826227"/>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72" name="Rettangolo 371">
                <a:extLst>
                  <a:ext uri="{FF2B5EF4-FFF2-40B4-BE49-F238E27FC236}">
                    <a16:creationId xmlns:a16="http://schemas.microsoft.com/office/drawing/2014/main" id="{41C8E239-5FE8-0D80-22A7-77426A92A48E}"/>
                  </a:ext>
                </a:extLst>
              </p:cNvPr>
              <p:cNvSpPr/>
              <p:nvPr/>
            </p:nvSpPr>
            <p:spPr>
              <a:xfrm>
                <a:off x="4545967" y="5919413"/>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73" name="Figura a mano libera: forma 372">
                <a:extLst>
                  <a:ext uri="{FF2B5EF4-FFF2-40B4-BE49-F238E27FC236}">
                    <a16:creationId xmlns:a16="http://schemas.microsoft.com/office/drawing/2014/main" id="{B9133523-5680-0F51-515B-509BE0BB229E}"/>
                  </a:ext>
                </a:extLst>
              </p:cNvPr>
              <p:cNvSpPr/>
              <p:nvPr/>
            </p:nvSpPr>
            <p:spPr>
              <a:xfrm>
                <a:off x="4239183" y="5416448"/>
                <a:ext cx="1133592" cy="486772"/>
              </a:xfrm>
              <a:custGeom>
                <a:avLst/>
                <a:gdLst>
                  <a:gd name="connsiteX0" fmla="*/ 261012 w 1133592"/>
                  <a:gd name="connsiteY0" fmla="*/ 32511 h 486772"/>
                  <a:gd name="connsiteX1" fmla="*/ 178861 w 1133592"/>
                  <a:gd name="connsiteY1" fmla="*/ 102488 h 486772"/>
                  <a:gd name="connsiteX2" fmla="*/ 110865 w 1133592"/>
                  <a:gd name="connsiteY2" fmla="*/ 217455 h 486772"/>
                  <a:gd name="connsiteX3" fmla="*/ 341878 w 1133592"/>
                  <a:gd name="connsiteY3" fmla="*/ 217455 h 486772"/>
                  <a:gd name="connsiteX4" fmla="*/ 341878 w 1133592"/>
                  <a:gd name="connsiteY4" fmla="*/ 33804 h 486772"/>
                  <a:gd name="connsiteX5" fmla="*/ 254486 w 1133592"/>
                  <a:gd name="connsiteY5" fmla="*/ 0 h 486772"/>
                  <a:gd name="connsiteX6" fmla="*/ 1133592 w 1133592"/>
                  <a:gd name="connsiteY6" fmla="*/ 0 h 486772"/>
                  <a:gd name="connsiteX7" fmla="*/ 1133592 w 1133592"/>
                  <a:gd name="connsiteY7" fmla="*/ 419776 h 486772"/>
                  <a:gd name="connsiteX8" fmla="*/ 1103880 w 1133592"/>
                  <a:gd name="connsiteY8" fmla="*/ 453264 h 486772"/>
                  <a:gd name="connsiteX9" fmla="*/ 1003091 w 1133592"/>
                  <a:gd name="connsiteY9" fmla="*/ 386363 h 486772"/>
                  <a:gd name="connsiteX10" fmla="*/ 902301 w 1133592"/>
                  <a:gd name="connsiteY10" fmla="*/ 453264 h 486772"/>
                  <a:gd name="connsiteX11" fmla="*/ 895546 w 1133592"/>
                  <a:gd name="connsiteY11" fmla="*/ 486772 h 486772"/>
                  <a:gd name="connsiteX12" fmla="*/ 306895 w 1133592"/>
                  <a:gd name="connsiteY12" fmla="*/ 486772 h 486772"/>
                  <a:gd name="connsiteX13" fmla="*/ 300139 w 1133592"/>
                  <a:gd name="connsiteY13" fmla="*/ 453264 h 486772"/>
                  <a:gd name="connsiteX14" fmla="*/ 199350 w 1133592"/>
                  <a:gd name="connsiteY14" fmla="*/ 386363 h 486772"/>
                  <a:gd name="connsiteX15" fmla="*/ 98561 w 1133592"/>
                  <a:gd name="connsiteY15" fmla="*/ 453264 h 486772"/>
                  <a:gd name="connsiteX16" fmla="*/ 91805 w 1133592"/>
                  <a:gd name="connsiteY16" fmla="*/ 486772 h 486772"/>
                  <a:gd name="connsiteX17" fmla="*/ 0 w 1133592"/>
                  <a:gd name="connsiteY17" fmla="*/ 486772 h 486772"/>
                  <a:gd name="connsiteX18" fmla="*/ 0 w 1133592"/>
                  <a:gd name="connsiteY18" fmla="*/ 301829 h 486772"/>
                  <a:gd name="connsiteX19" fmla="*/ 2 w 1133592"/>
                  <a:gd name="connsiteY19" fmla="*/ 301829 h 486772"/>
                  <a:gd name="connsiteX20" fmla="*/ 50961 w 1133592"/>
                  <a:gd name="connsiteY20" fmla="*/ 200739 h 486772"/>
                  <a:gd name="connsiteX21" fmla="*/ 113231 w 1133592"/>
                  <a:gd name="connsiteY21" fmla="*/ 110382 h 486772"/>
                  <a:gd name="connsiteX22" fmla="*/ 229216 w 1133592"/>
                  <a:gd name="connsiteY22" fmla="*/ 12717 h 4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3592" h="486772">
                    <a:moveTo>
                      <a:pt x="261012" y="32511"/>
                    </a:moveTo>
                    <a:cubicBezTo>
                      <a:pt x="232889" y="43720"/>
                      <a:pt x="203886" y="71664"/>
                      <a:pt x="178861" y="102488"/>
                    </a:cubicBezTo>
                    <a:cubicBezTo>
                      <a:pt x="153837" y="133312"/>
                      <a:pt x="128501" y="178036"/>
                      <a:pt x="110865" y="217455"/>
                    </a:cubicBezTo>
                    <a:lnTo>
                      <a:pt x="341878" y="217455"/>
                    </a:lnTo>
                    <a:lnTo>
                      <a:pt x="341878" y="33804"/>
                    </a:lnTo>
                    <a:close/>
                    <a:moveTo>
                      <a:pt x="254486" y="0"/>
                    </a:moveTo>
                    <a:lnTo>
                      <a:pt x="1133592" y="0"/>
                    </a:lnTo>
                    <a:lnTo>
                      <a:pt x="1133592" y="419776"/>
                    </a:lnTo>
                    <a:lnTo>
                      <a:pt x="1103880" y="453264"/>
                    </a:lnTo>
                    <a:cubicBezTo>
                      <a:pt x="1087274" y="413949"/>
                      <a:pt x="1048399" y="386363"/>
                      <a:pt x="1003091" y="386363"/>
                    </a:cubicBezTo>
                    <a:cubicBezTo>
                      <a:pt x="957782" y="386363"/>
                      <a:pt x="918907" y="413949"/>
                      <a:pt x="902301" y="453264"/>
                    </a:cubicBezTo>
                    <a:lnTo>
                      <a:pt x="895546" y="486772"/>
                    </a:lnTo>
                    <a:lnTo>
                      <a:pt x="306895" y="486772"/>
                    </a:lnTo>
                    <a:lnTo>
                      <a:pt x="300139" y="453264"/>
                    </a:lnTo>
                    <a:cubicBezTo>
                      <a:pt x="283534" y="413949"/>
                      <a:pt x="244659" y="386363"/>
                      <a:pt x="199350" y="386363"/>
                    </a:cubicBezTo>
                    <a:cubicBezTo>
                      <a:pt x="154041" y="386363"/>
                      <a:pt x="115167" y="413949"/>
                      <a:pt x="98561" y="453264"/>
                    </a:cubicBezTo>
                    <a:lnTo>
                      <a:pt x="91805" y="486772"/>
                    </a:lnTo>
                    <a:lnTo>
                      <a:pt x="0" y="486772"/>
                    </a:lnTo>
                    <a:lnTo>
                      <a:pt x="0" y="301829"/>
                    </a:lnTo>
                    <a:lnTo>
                      <a:pt x="2" y="301829"/>
                    </a:lnTo>
                    <a:lnTo>
                      <a:pt x="50961" y="200739"/>
                    </a:lnTo>
                    <a:cubicBezTo>
                      <a:pt x="70041" y="167498"/>
                      <a:pt x="91006" y="136047"/>
                      <a:pt x="113231" y="110382"/>
                    </a:cubicBezTo>
                    <a:cubicBezTo>
                      <a:pt x="146569" y="71885"/>
                      <a:pt x="189884" y="36086"/>
                      <a:pt x="229216" y="12717"/>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374" name="Rettangolo 373">
                <a:extLst>
                  <a:ext uri="{FF2B5EF4-FFF2-40B4-BE49-F238E27FC236}">
                    <a16:creationId xmlns:a16="http://schemas.microsoft.com/office/drawing/2014/main" id="{F11A92EC-B320-BE49-9B9C-1EBBA02C430E}"/>
                  </a:ext>
                </a:extLst>
              </p:cNvPr>
              <p:cNvSpPr/>
              <p:nvPr/>
            </p:nvSpPr>
            <p:spPr>
              <a:xfrm>
                <a:off x="4607533" y="5453063"/>
                <a:ext cx="180975"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75" name="Rettangolo 374">
                <a:extLst>
                  <a:ext uri="{FF2B5EF4-FFF2-40B4-BE49-F238E27FC236}">
                    <a16:creationId xmlns:a16="http://schemas.microsoft.com/office/drawing/2014/main" id="{E755F71D-3805-7F99-311A-96864AF1018E}"/>
                  </a:ext>
                </a:extLst>
              </p:cNvPr>
              <p:cNvSpPr/>
              <p:nvPr/>
            </p:nvSpPr>
            <p:spPr>
              <a:xfrm>
                <a:off x="4809179" y="5453063"/>
                <a:ext cx="180975"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76" name="Rettangolo 375">
                <a:extLst>
                  <a:ext uri="{FF2B5EF4-FFF2-40B4-BE49-F238E27FC236}">
                    <a16:creationId xmlns:a16="http://schemas.microsoft.com/office/drawing/2014/main" id="{7460A9E6-9D44-0A2F-79D3-89D3808A30DC}"/>
                  </a:ext>
                </a:extLst>
              </p:cNvPr>
              <p:cNvSpPr/>
              <p:nvPr/>
            </p:nvSpPr>
            <p:spPr>
              <a:xfrm>
                <a:off x="5014456" y="5453063"/>
                <a:ext cx="180975"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77" name="Rettangolo 376">
                <a:extLst>
                  <a:ext uri="{FF2B5EF4-FFF2-40B4-BE49-F238E27FC236}">
                    <a16:creationId xmlns:a16="http://schemas.microsoft.com/office/drawing/2014/main" id="{56AFFB1B-9CFB-C3B5-B2D8-1E1BF08F7ED4}"/>
                  </a:ext>
                </a:extLst>
              </p:cNvPr>
              <p:cNvSpPr/>
              <p:nvPr/>
            </p:nvSpPr>
            <p:spPr>
              <a:xfrm>
                <a:off x="5244528" y="5453063"/>
                <a:ext cx="10293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sp>
          <p:nvSpPr>
            <p:cNvPr id="369" name="CasellaDiTesto 368">
              <a:extLst>
                <a:ext uri="{FF2B5EF4-FFF2-40B4-BE49-F238E27FC236}">
                  <a16:creationId xmlns:a16="http://schemas.microsoft.com/office/drawing/2014/main" id="{6CB0C905-5DF6-C827-42CA-830F37752F57}"/>
                </a:ext>
              </a:extLst>
            </p:cNvPr>
            <p:cNvSpPr txBox="1"/>
            <p:nvPr/>
          </p:nvSpPr>
          <p:spPr>
            <a:xfrm>
              <a:off x="7768335" y="5859933"/>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Trasporto passeggeri</a:t>
              </a:r>
            </a:p>
          </p:txBody>
        </p:sp>
        <p:grpSp>
          <p:nvGrpSpPr>
            <p:cNvPr id="358" name="Gruppo 357">
              <a:extLst>
                <a:ext uri="{FF2B5EF4-FFF2-40B4-BE49-F238E27FC236}">
                  <a16:creationId xmlns:a16="http://schemas.microsoft.com/office/drawing/2014/main" id="{159EEBAA-633B-B9E9-9F2D-15C612126FD8}"/>
                </a:ext>
              </a:extLst>
            </p:cNvPr>
            <p:cNvGrpSpPr/>
            <p:nvPr/>
          </p:nvGrpSpPr>
          <p:grpSpPr>
            <a:xfrm>
              <a:off x="9387261" y="5377419"/>
              <a:ext cx="730012" cy="453036"/>
              <a:chOff x="6156787" y="5295368"/>
              <a:chExt cx="1133592" cy="703494"/>
            </a:xfrm>
          </p:grpSpPr>
          <p:grpSp>
            <p:nvGrpSpPr>
              <p:cNvPr id="360" name="Gruppo 359">
                <a:extLst>
                  <a:ext uri="{FF2B5EF4-FFF2-40B4-BE49-F238E27FC236}">
                    <a16:creationId xmlns:a16="http://schemas.microsoft.com/office/drawing/2014/main" id="{C2E0B4D0-2EC0-E0CD-0EB7-B4C55C8011A5}"/>
                  </a:ext>
                </a:extLst>
              </p:cNvPr>
              <p:cNvGrpSpPr/>
              <p:nvPr/>
            </p:nvGrpSpPr>
            <p:grpSpPr>
              <a:xfrm>
                <a:off x="6156787" y="5295368"/>
                <a:ext cx="1133592" cy="703494"/>
                <a:chOff x="6865581" y="5295366"/>
                <a:chExt cx="1133592" cy="703494"/>
              </a:xfrm>
            </p:grpSpPr>
            <p:sp>
              <p:nvSpPr>
                <p:cNvPr id="362" name="Cerchio vuoto 361">
                  <a:extLst>
                    <a:ext uri="{FF2B5EF4-FFF2-40B4-BE49-F238E27FC236}">
                      <a16:creationId xmlns:a16="http://schemas.microsoft.com/office/drawing/2014/main" id="{0FFC9192-FF92-E8DF-AB4B-8293F39F22D6}"/>
                    </a:ext>
                  </a:extLst>
                </p:cNvPr>
                <p:cNvSpPr/>
                <p:nvPr/>
              </p:nvSpPr>
              <p:spPr>
                <a:xfrm>
                  <a:off x="6979087" y="5826616"/>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63" name="Cerchio vuoto 362">
                  <a:extLst>
                    <a:ext uri="{FF2B5EF4-FFF2-40B4-BE49-F238E27FC236}">
                      <a16:creationId xmlns:a16="http://schemas.microsoft.com/office/drawing/2014/main" id="{B3C4E63A-973A-2F85-FC6D-DD80C7275A8C}"/>
                    </a:ext>
                  </a:extLst>
                </p:cNvPr>
                <p:cNvSpPr/>
                <p:nvPr/>
              </p:nvSpPr>
              <p:spPr>
                <a:xfrm>
                  <a:off x="7783949" y="5826616"/>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64" name="Rettangolo 363">
                  <a:extLst>
                    <a:ext uri="{FF2B5EF4-FFF2-40B4-BE49-F238E27FC236}">
                      <a16:creationId xmlns:a16="http://schemas.microsoft.com/office/drawing/2014/main" id="{E8E7D44C-BE7F-9466-618F-7FF47919C4E2}"/>
                    </a:ext>
                  </a:extLst>
                </p:cNvPr>
                <p:cNvSpPr/>
                <p:nvPr/>
              </p:nvSpPr>
              <p:spPr>
                <a:xfrm>
                  <a:off x="7172365" y="5919802"/>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65" name="Figura a mano libera: forma 364">
                  <a:extLst>
                    <a:ext uri="{FF2B5EF4-FFF2-40B4-BE49-F238E27FC236}">
                      <a16:creationId xmlns:a16="http://schemas.microsoft.com/office/drawing/2014/main" id="{B74C85E3-4C96-9F55-0F6C-C3FEEB10B565}"/>
                    </a:ext>
                  </a:extLst>
                </p:cNvPr>
                <p:cNvSpPr/>
                <p:nvPr/>
              </p:nvSpPr>
              <p:spPr>
                <a:xfrm>
                  <a:off x="6865581" y="5295366"/>
                  <a:ext cx="1133592" cy="608242"/>
                </a:xfrm>
                <a:custGeom>
                  <a:avLst/>
                  <a:gdLst>
                    <a:gd name="connsiteX0" fmla="*/ 261012 w 1133592"/>
                    <a:gd name="connsiteY0" fmla="*/ 153981 h 608242"/>
                    <a:gd name="connsiteX1" fmla="*/ 178861 w 1133592"/>
                    <a:gd name="connsiteY1" fmla="*/ 223958 h 608242"/>
                    <a:gd name="connsiteX2" fmla="*/ 110865 w 1133592"/>
                    <a:gd name="connsiteY2" fmla="*/ 338925 h 608242"/>
                    <a:gd name="connsiteX3" fmla="*/ 341878 w 1133592"/>
                    <a:gd name="connsiteY3" fmla="*/ 338925 h 608242"/>
                    <a:gd name="connsiteX4" fmla="*/ 341878 w 1133592"/>
                    <a:gd name="connsiteY4" fmla="*/ 155274 h 608242"/>
                    <a:gd name="connsiteX5" fmla="*/ 433347 w 1133592"/>
                    <a:gd name="connsiteY5" fmla="*/ 0 h 608242"/>
                    <a:gd name="connsiteX6" fmla="*/ 1023104 w 1133592"/>
                    <a:gd name="connsiteY6" fmla="*/ 0 h 608242"/>
                    <a:gd name="connsiteX7" fmla="*/ 1109226 w 1133592"/>
                    <a:gd name="connsiteY7" fmla="*/ 86122 h 608242"/>
                    <a:gd name="connsiteX8" fmla="*/ 1109226 w 1133592"/>
                    <a:gd name="connsiteY8" fmla="*/ 121470 h 608242"/>
                    <a:gd name="connsiteX9" fmla="*/ 1133592 w 1133592"/>
                    <a:gd name="connsiteY9" fmla="*/ 121470 h 608242"/>
                    <a:gd name="connsiteX10" fmla="*/ 1133592 w 1133592"/>
                    <a:gd name="connsiteY10" fmla="*/ 541246 h 608242"/>
                    <a:gd name="connsiteX11" fmla="*/ 1103880 w 1133592"/>
                    <a:gd name="connsiteY11" fmla="*/ 574734 h 608242"/>
                    <a:gd name="connsiteX12" fmla="*/ 1003091 w 1133592"/>
                    <a:gd name="connsiteY12" fmla="*/ 507833 h 608242"/>
                    <a:gd name="connsiteX13" fmla="*/ 902301 w 1133592"/>
                    <a:gd name="connsiteY13" fmla="*/ 574734 h 608242"/>
                    <a:gd name="connsiteX14" fmla="*/ 895546 w 1133592"/>
                    <a:gd name="connsiteY14" fmla="*/ 608242 h 608242"/>
                    <a:gd name="connsiteX15" fmla="*/ 306895 w 1133592"/>
                    <a:gd name="connsiteY15" fmla="*/ 608242 h 608242"/>
                    <a:gd name="connsiteX16" fmla="*/ 300139 w 1133592"/>
                    <a:gd name="connsiteY16" fmla="*/ 574734 h 608242"/>
                    <a:gd name="connsiteX17" fmla="*/ 199350 w 1133592"/>
                    <a:gd name="connsiteY17" fmla="*/ 507833 h 608242"/>
                    <a:gd name="connsiteX18" fmla="*/ 98561 w 1133592"/>
                    <a:gd name="connsiteY18" fmla="*/ 574734 h 608242"/>
                    <a:gd name="connsiteX19" fmla="*/ 91805 w 1133592"/>
                    <a:gd name="connsiteY19" fmla="*/ 608242 h 608242"/>
                    <a:gd name="connsiteX20" fmla="*/ 0 w 1133592"/>
                    <a:gd name="connsiteY20" fmla="*/ 608242 h 608242"/>
                    <a:gd name="connsiteX21" fmla="*/ 0 w 1133592"/>
                    <a:gd name="connsiteY21" fmla="*/ 423299 h 608242"/>
                    <a:gd name="connsiteX22" fmla="*/ 2 w 1133592"/>
                    <a:gd name="connsiteY22" fmla="*/ 423299 h 608242"/>
                    <a:gd name="connsiteX23" fmla="*/ 50961 w 1133592"/>
                    <a:gd name="connsiteY23" fmla="*/ 322209 h 608242"/>
                    <a:gd name="connsiteX24" fmla="*/ 113231 w 1133592"/>
                    <a:gd name="connsiteY24" fmla="*/ 231852 h 608242"/>
                    <a:gd name="connsiteX25" fmla="*/ 229216 w 1133592"/>
                    <a:gd name="connsiteY25" fmla="*/ 134187 h 608242"/>
                    <a:gd name="connsiteX26" fmla="*/ 254486 w 1133592"/>
                    <a:gd name="connsiteY26" fmla="*/ 121470 h 608242"/>
                    <a:gd name="connsiteX27" fmla="*/ 347225 w 1133592"/>
                    <a:gd name="connsiteY27" fmla="*/ 121470 h 608242"/>
                    <a:gd name="connsiteX28" fmla="*/ 347225 w 1133592"/>
                    <a:gd name="connsiteY28" fmla="*/ 86122 h 608242"/>
                    <a:gd name="connsiteX29" fmla="*/ 433347 w 1133592"/>
                    <a:gd name="connsiteY29" fmla="*/ 0 h 60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3592" h="608242">
                      <a:moveTo>
                        <a:pt x="261012" y="153981"/>
                      </a:moveTo>
                      <a:cubicBezTo>
                        <a:pt x="232889" y="165190"/>
                        <a:pt x="203886" y="193134"/>
                        <a:pt x="178861" y="223958"/>
                      </a:cubicBezTo>
                      <a:cubicBezTo>
                        <a:pt x="153837" y="254782"/>
                        <a:pt x="128501" y="299506"/>
                        <a:pt x="110865" y="338925"/>
                      </a:cubicBezTo>
                      <a:lnTo>
                        <a:pt x="341878" y="338925"/>
                      </a:lnTo>
                      <a:lnTo>
                        <a:pt x="341878" y="155274"/>
                      </a:lnTo>
                      <a:close/>
                      <a:moveTo>
                        <a:pt x="433347" y="0"/>
                      </a:moveTo>
                      <a:lnTo>
                        <a:pt x="1023104" y="0"/>
                      </a:lnTo>
                      <a:cubicBezTo>
                        <a:pt x="1070668" y="0"/>
                        <a:pt x="1109226" y="38558"/>
                        <a:pt x="1109226" y="86122"/>
                      </a:cubicBezTo>
                      <a:lnTo>
                        <a:pt x="1109226" y="121470"/>
                      </a:lnTo>
                      <a:lnTo>
                        <a:pt x="1133592" y="121470"/>
                      </a:lnTo>
                      <a:lnTo>
                        <a:pt x="1133592" y="541246"/>
                      </a:lnTo>
                      <a:lnTo>
                        <a:pt x="1103880" y="574734"/>
                      </a:lnTo>
                      <a:cubicBezTo>
                        <a:pt x="1087274" y="535419"/>
                        <a:pt x="1048399" y="507833"/>
                        <a:pt x="1003091" y="507833"/>
                      </a:cubicBezTo>
                      <a:cubicBezTo>
                        <a:pt x="957782" y="507833"/>
                        <a:pt x="918907" y="535419"/>
                        <a:pt x="902301" y="574734"/>
                      </a:cubicBezTo>
                      <a:lnTo>
                        <a:pt x="895546" y="608242"/>
                      </a:lnTo>
                      <a:lnTo>
                        <a:pt x="306895" y="608242"/>
                      </a:lnTo>
                      <a:lnTo>
                        <a:pt x="300139" y="574734"/>
                      </a:lnTo>
                      <a:cubicBezTo>
                        <a:pt x="283534" y="535419"/>
                        <a:pt x="244659" y="507833"/>
                        <a:pt x="199350" y="507833"/>
                      </a:cubicBezTo>
                      <a:cubicBezTo>
                        <a:pt x="154041" y="507833"/>
                        <a:pt x="115167" y="535419"/>
                        <a:pt x="98561" y="574734"/>
                      </a:cubicBezTo>
                      <a:lnTo>
                        <a:pt x="91805" y="608242"/>
                      </a:lnTo>
                      <a:lnTo>
                        <a:pt x="0" y="608242"/>
                      </a:lnTo>
                      <a:lnTo>
                        <a:pt x="0" y="423299"/>
                      </a:lnTo>
                      <a:lnTo>
                        <a:pt x="2" y="423299"/>
                      </a:lnTo>
                      <a:lnTo>
                        <a:pt x="50961" y="322209"/>
                      </a:lnTo>
                      <a:cubicBezTo>
                        <a:pt x="70041" y="288968"/>
                        <a:pt x="91006" y="257517"/>
                        <a:pt x="113231" y="231852"/>
                      </a:cubicBezTo>
                      <a:cubicBezTo>
                        <a:pt x="146569" y="193355"/>
                        <a:pt x="189884" y="157556"/>
                        <a:pt x="229216" y="134187"/>
                      </a:cubicBezTo>
                      <a:lnTo>
                        <a:pt x="254486" y="121470"/>
                      </a:lnTo>
                      <a:lnTo>
                        <a:pt x="347225" y="121470"/>
                      </a:lnTo>
                      <a:lnTo>
                        <a:pt x="347225" y="86122"/>
                      </a:lnTo>
                      <a:cubicBezTo>
                        <a:pt x="347225" y="38558"/>
                        <a:pt x="385783" y="0"/>
                        <a:pt x="433347" y="0"/>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366" name="Rettangolo con angoli arrotondati 365">
                  <a:extLst>
                    <a:ext uri="{FF2B5EF4-FFF2-40B4-BE49-F238E27FC236}">
                      <a16:creationId xmlns:a16="http://schemas.microsoft.com/office/drawing/2014/main" id="{12017342-6271-1A87-DC42-DDC254D01506}"/>
                    </a:ext>
                  </a:extLst>
                </p:cNvPr>
                <p:cNvSpPr/>
                <p:nvPr/>
              </p:nvSpPr>
              <p:spPr>
                <a:xfrm>
                  <a:off x="7762915" y="5338425"/>
                  <a:ext cx="168772" cy="74950"/>
                </a:xfrm>
                <a:prstGeom prst="roundRect">
                  <a:avLst>
                    <a:gd name="adj" fmla="val 50000"/>
                  </a:avLst>
                </a:prstGeom>
                <a:solidFill>
                  <a:schemeClr val="bg1"/>
                </a:solidFill>
                <a:ln>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67" name="Rettangolo con angoli arrotondati 366">
                  <a:extLst>
                    <a:ext uri="{FF2B5EF4-FFF2-40B4-BE49-F238E27FC236}">
                      <a16:creationId xmlns:a16="http://schemas.microsoft.com/office/drawing/2014/main" id="{1CC33417-FACD-3A7F-7E43-8603E6C02A29}"/>
                    </a:ext>
                  </a:extLst>
                </p:cNvPr>
                <p:cNvSpPr/>
                <p:nvPr/>
              </p:nvSpPr>
              <p:spPr>
                <a:xfrm>
                  <a:off x="7316552" y="5338425"/>
                  <a:ext cx="168772" cy="74950"/>
                </a:xfrm>
                <a:prstGeom prst="roundRect">
                  <a:avLst>
                    <a:gd name="adj" fmla="val 50000"/>
                  </a:avLst>
                </a:prstGeom>
                <a:solidFill>
                  <a:schemeClr val="bg1"/>
                </a:solidFill>
                <a:ln>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pic>
            <p:nvPicPr>
              <p:cNvPr id="361" name="s35c0a5d2a934a8fb7f3b80fdc380bcc">
                <a:extLst>
                  <a:ext uri="{FF2B5EF4-FFF2-40B4-BE49-F238E27FC236}">
                    <a16:creationId xmlns:a16="http://schemas.microsoft.com/office/drawing/2014/main" id="{34CEB4E6-7798-EB2E-6092-1CB24B4BA4BA}"/>
                  </a:ext>
                </a:extLst>
              </p:cNvPr>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74234" y="5463165"/>
                <a:ext cx="358520" cy="373159"/>
              </a:xfrm>
              <a:prstGeom prst="rect">
                <a:avLst/>
              </a:prstGeom>
            </p:spPr>
          </p:pic>
        </p:grpSp>
        <p:sp>
          <p:nvSpPr>
            <p:cNvPr id="359" name="CasellaDiTesto 358">
              <a:extLst>
                <a:ext uri="{FF2B5EF4-FFF2-40B4-BE49-F238E27FC236}">
                  <a16:creationId xmlns:a16="http://schemas.microsoft.com/office/drawing/2014/main" id="{CA30B4A3-55F9-ADC2-57C9-ABC87C826E2E}"/>
                </a:ext>
              </a:extLst>
            </p:cNvPr>
            <p:cNvSpPr txBox="1"/>
            <p:nvPr/>
          </p:nvSpPr>
          <p:spPr>
            <a:xfrm>
              <a:off x="9232926" y="5859933"/>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Trasporto animali</a:t>
              </a:r>
            </a:p>
          </p:txBody>
        </p:sp>
        <p:grpSp>
          <p:nvGrpSpPr>
            <p:cNvPr id="349" name="Gruppo 348">
              <a:extLst>
                <a:ext uri="{FF2B5EF4-FFF2-40B4-BE49-F238E27FC236}">
                  <a16:creationId xmlns:a16="http://schemas.microsoft.com/office/drawing/2014/main" id="{30FC511B-75FB-3225-1507-890BF0085B98}"/>
                </a:ext>
              </a:extLst>
            </p:cNvPr>
            <p:cNvGrpSpPr/>
            <p:nvPr/>
          </p:nvGrpSpPr>
          <p:grpSpPr>
            <a:xfrm>
              <a:off x="6456365" y="5398054"/>
              <a:ext cx="730011" cy="432401"/>
              <a:chOff x="1561744" y="5346172"/>
              <a:chExt cx="1133592" cy="671451"/>
            </a:xfrm>
          </p:grpSpPr>
          <p:grpSp>
            <p:nvGrpSpPr>
              <p:cNvPr id="351" name="Gruppo 350">
                <a:extLst>
                  <a:ext uri="{FF2B5EF4-FFF2-40B4-BE49-F238E27FC236}">
                    <a16:creationId xmlns:a16="http://schemas.microsoft.com/office/drawing/2014/main" id="{4D0F028F-0FE9-AE43-6830-297633A789B0}"/>
                  </a:ext>
                </a:extLst>
              </p:cNvPr>
              <p:cNvGrpSpPr/>
              <p:nvPr/>
            </p:nvGrpSpPr>
            <p:grpSpPr>
              <a:xfrm>
                <a:off x="1561744" y="5435600"/>
                <a:ext cx="1133592" cy="582023"/>
                <a:chOff x="8655049" y="1421902"/>
                <a:chExt cx="1133592" cy="582023"/>
              </a:xfrm>
            </p:grpSpPr>
            <p:sp>
              <p:nvSpPr>
                <p:cNvPr id="354" name="Cerchio vuoto 353">
                  <a:extLst>
                    <a:ext uri="{FF2B5EF4-FFF2-40B4-BE49-F238E27FC236}">
                      <a16:creationId xmlns:a16="http://schemas.microsoft.com/office/drawing/2014/main" id="{33662E2A-86D7-B7A0-9FB1-3F72AA6E4C3C}"/>
                    </a:ext>
                  </a:extLst>
                </p:cNvPr>
                <p:cNvSpPr/>
                <p:nvPr/>
              </p:nvSpPr>
              <p:spPr>
                <a:xfrm>
                  <a:off x="8768555" y="18316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55" name="Cerchio vuoto 354">
                  <a:extLst>
                    <a:ext uri="{FF2B5EF4-FFF2-40B4-BE49-F238E27FC236}">
                      <a16:creationId xmlns:a16="http://schemas.microsoft.com/office/drawing/2014/main" id="{00065DD8-32D6-4607-067D-509F39CF9341}"/>
                    </a:ext>
                  </a:extLst>
                </p:cNvPr>
                <p:cNvSpPr/>
                <p:nvPr/>
              </p:nvSpPr>
              <p:spPr>
                <a:xfrm>
                  <a:off x="9573417" y="18316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56" name="Rettangolo 355">
                  <a:extLst>
                    <a:ext uri="{FF2B5EF4-FFF2-40B4-BE49-F238E27FC236}">
                      <a16:creationId xmlns:a16="http://schemas.microsoft.com/office/drawing/2014/main" id="{828089D7-4F1E-8559-019D-3D7E1E85FF4F}"/>
                    </a:ext>
                  </a:extLst>
                </p:cNvPr>
                <p:cNvSpPr/>
                <p:nvPr/>
              </p:nvSpPr>
              <p:spPr>
                <a:xfrm>
                  <a:off x="8961833" y="1924867"/>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57" name="Figura a mano libera: forma 356">
                  <a:extLst>
                    <a:ext uri="{FF2B5EF4-FFF2-40B4-BE49-F238E27FC236}">
                      <a16:creationId xmlns:a16="http://schemas.microsoft.com/office/drawing/2014/main" id="{390E98B6-B12A-0EC9-72B4-39DFD0F1E8C1}"/>
                    </a:ext>
                  </a:extLst>
                </p:cNvPr>
                <p:cNvSpPr/>
                <p:nvPr/>
              </p:nvSpPr>
              <p:spPr>
                <a:xfrm>
                  <a:off x="8655049" y="1421902"/>
                  <a:ext cx="1133592" cy="486772"/>
                </a:xfrm>
                <a:custGeom>
                  <a:avLst/>
                  <a:gdLst>
                    <a:gd name="connsiteX0" fmla="*/ 261012 w 1133592"/>
                    <a:gd name="connsiteY0" fmla="*/ 32511 h 486772"/>
                    <a:gd name="connsiteX1" fmla="*/ 178861 w 1133592"/>
                    <a:gd name="connsiteY1" fmla="*/ 102488 h 486772"/>
                    <a:gd name="connsiteX2" fmla="*/ 110865 w 1133592"/>
                    <a:gd name="connsiteY2" fmla="*/ 217455 h 486772"/>
                    <a:gd name="connsiteX3" fmla="*/ 341878 w 1133592"/>
                    <a:gd name="connsiteY3" fmla="*/ 217455 h 486772"/>
                    <a:gd name="connsiteX4" fmla="*/ 341878 w 1133592"/>
                    <a:gd name="connsiteY4" fmla="*/ 33804 h 486772"/>
                    <a:gd name="connsiteX5" fmla="*/ 254486 w 1133592"/>
                    <a:gd name="connsiteY5" fmla="*/ 0 h 486772"/>
                    <a:gd name="connsiteX6" fmla="*/ 1133592 w 1133592"/>
                    <a:gd name="connsiteY6" fmla="*/ 0 h 486772"/>
                    <a:gd name="connsiteX7" fmla="*/ 1133592 w 1133592"/>
                    <a:gd name="connsiteY7" fmla="*/ 419776 h 486772"/>
                    <a:gd name="connsiteX8" fmla="*/ 1103880 w 1133592"/>
                    <a:gd name="connsiteY8" fmla="*/ 453264 h 486772"/>
                    <a:gd name="connsiteX9" fmla="*/ 1003091 w 1133592"/>
                    <a:gd name="connsiteY9" fmla="*/ 386363 h 486772"/>
                    <a:gd name="connsiteX10" fmla="*/ 902301 w 1133592"/>
                    <a:gd name="connsiteY10" fmla="*/ 453264 h 486772"/>
                    <a:gd name="connsiteX11" fmla="*/ 895546 w 1133592"/>
                    <a:gd name="connsiteY11" fmla="*/ 486772 h 486772"/>
                    <a:gd name="connsiteX12" fmla="*/ 306895 w 1133592"/>
                    <a:gd name="connsiteY12" fmla="*/ 486772 h 486772"/>
                    <a:gd name="connsiteX13" fmla="*/ 300139 w 1133592"/>
                    <a:gd name="connsiteY13" fmla="*/ 453264 h 486772"/>
                    <a:gd name="connsiteX14" fmla="*/ 199350 w 1133592"/>
                    <a:gd name="connsiteY14" fmla="*/ 386363 h 486772"/>
                    <a:gd name="connsiteX15" fmla="*/ 98561 w 1133592"/>
                    <a:gd name="connsiteY15" fmla="*/ 453264 h 486772"/>
                    <a:gd name="connsiteX16" fmla="*/ 91805 w 1133592"/>
                    <a:gd name="connsiteY16" fmla="*/ 486772 h 486772"/>
                    <a:gd name="connsiteX17" fmla="*/ 0 w 1133592"/>
                    <a:gd name="connsiteY17" fmla="*/ 486772 h 486772"/>
                    <a:gd name="connsiteX18" fmla="*/ 0 w 1133592"/>
                    <a:gd name="connsiteY18" fmla="*/ 301829 h 486772"/>
                    <a:gd name="connsiteX19" fmla="*/ 2 w 1133592"/>
                    <a:gd name="connsiteY19" fmla="*/ 301829 h 486772"/>
                    <a:gd name="connsiteX20" fmla="*/ 50961 w 1133592"/>
                    <a:gd name="connsiteY20" fmla="*/ 200739 h 486772"/>
                    <a:gd name="connsiteX21" fmla="*/ 113231 w 1133592"/>
                    <a:gd name="connsiteY21" fmla="*/ 110382 h 486772"/>
                    <a:gd name="connsiteX22" fmla="*/ 229216 w 1133592"/>
                    <a:gd name="connsiteY22" fmla="*/ 12717 h 4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3592" h="486772">
                      <a:moveTo>
                        <a:pt x="261012" y="32511"/>
                      </a:moveTo>
                      <a:cubicBezTo>
                        <a:pt x="232889" y="43720"/>
                        <a:pt x="203886" y="71664"/>
                        <a:pt x="178861" y="102488"/>
                      </a:cubicBezTo>
                      <a:cubicBezTo>
                        <a:pt x="153837" y="133312"/>
                        <a:pt x="128501" y="178036"/>
                        <a:pt x="110865" y="217455"/>
                      </a:cubicBezTo>
                      <a:lnTo>
                        <a:pt x="341878" y="217455"/>
                      </a:lnTo>
                      <a:lnTo>
                        <a:pt x="341878" y="33804"/>
                      </a:lnTo>
                      <a:close/>
                      <a:moveTo>
                        <a:pt x="254486" y="0"/>
                      </a:moveTo>
                      <a:lnTo>
                        <a:pt x="1133592" y="0"/>
                      </a:lnTo>
                      <a:lnTo>
                        <a:pt x="1133592" y="419776"/>
                      </a:lnTo>
                      <a:lnTo>
                        <a:pt x="1103880" y="453264"/>
                      </a:lnTo>
                      <a:cubicBezTo>
                        <a:pt x="1087274" y="413949"/>
                        <a:pt x="1048399" y="386363"/>
                        <a:pt x="1003091" y="386363"/>
                      </a:cubicBezTo>
                      <a:cubicBezTo>
                        <a:pt x="957782" y="386363"/>
                        <a:pt x="918907" y="413949"/>
                        <a:pt x="902301" y="453264"/>
                      </a:cubicBezTo>
                      <a:lnTo>
                        <a:pt x="895546" y="486772"/>
                      </a:lnTo>
                      <a:lnTo>
                        <a:pt x="306895" y="486772"/>
                      </a:lnTo>
                      <a:lnTo>
                        <a:pt x="300139" y="453264"/>
                      </a:lnTo>
                      <a:cubicBezTo>
                        <a:pt x="283534" y="413949"/>
                        <a:pt x="244659" y="386363"/>
                        <a:pt x="199350" y="386363"/>
                      </a:cubicBezTo>
                      <a:cubicBezTo>
                        <a:pt x="154041" y="386363"/>
                        <a:pt x="115167" y="413949"/>
                        <a:pt x="98561" y="453264"/>
                      </a:cubicBezTo>
                      <a:lnTo>
                        <a:pt x="91805" y="486772"/>
                      </a:lnTo>
                      <a:lnTo>
                        <a:pt x="0" y="486772"/>
                      </a:lnTo>
                      <a:lnTo>
                        <a:pt x="0" y="301829"/>
                      </a:lnTo>
                      <a:lnTo>
                        <a:pt x="2" y="301829"/>
                      </a:lnTo>
                      <a:lnTo>
                        <a:pt x="50961" y="200739"/>
                      </a:lnTo>
                      <a:cubicBezTo>
                        <a:pt x="70041" y="167498"/>
                        <a:pt x="91006" y="136047"/>
                        <a:pt x="113231" y="110382"/>
                      </a:cubicBezTo>
                      <a:cubicBezTo>
                        <a:pt x="146569" y="71885"/>
                        <a:pt x="189884" y="36086"/>
                        <a:pt x="229216" y="12717"/>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grpSp>
          <p:sp>
            <p:nvSpPr>
              <p:cNvPr id="352" name="Rettangolo con angoli in alto arrotondati 351">
                <a:extLst>
                  <a:ext uri="{FF2B5EF4-FFF2-40B4-BE49-F238E27FC236}">
                    <a16:creationId xmlns:a16="http://schemas.microsoft.com/office/drawing/2014/main" id="{424878EA-B4BF-ECA8-0929-E80BE982712B}"/>
                  </a:ext>
                </a:extLst>
              </p:cNvPr>
              <p:cNvSpPr/>
              <p:nvPr/>
            </p:nvSpPr>
            <p:spPr>
              <a:xfrm>
                <a:off x="1847494" y="5346172"/>
                <a:ext cx="90663" cy="67205"/>
              </a:xfrm>
              <a:prstGeom prst="round2SameRect">
                <a:avLst>
                  <a:gd name="adj1" fmla="val 50000"/>
                  <a:gd name="adj2" fmla="val 0"/>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53" name="Segno di addizione 352">
                <a:extLst>
                  <a:ext uri="{FF2B5EF4-FFF2-40B4-BE49-F238E27FC236}">
                    <a16:creationId xmlns:a16="http://schemas.microsoft.com/office/drawing/2014/main" id="{8704DEEA-C3F3-244E-9BAB-CEFF77209942}"/>
                  </a:ext>
                </a:extLst>
              </p:cNvPr>
              <p:cNvSpPr/>
              <p:nvPr/>
            </p:nvSpPr>
            <p:spPr>
              <a:xfrm>
                <a:off x="2013107" y="5521029"/>
                <a:ext cx="315913" cy="315913"/>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sp>
          <p:nvSpPr>
            <p:cNvPr id="350" name="CasellaDiTesto 349">
              <a:extLst>
                <a:ext uri="{FF2B5EF4-FFF2-40B4-BE49-F238E27FC236}">
                  <a16:creationId xmlns:a16="http://schemas.microsoft.com/office/drawing/2014/main" id="{621ED431-0C16-8898-9F9B-5545E1B1E80D}"/>
                </a:ext>
              </a:extLst>
            </p:cNvPr>
            <p:cNvSpPr txBox="1"/>
            <p:nvPr/>
          </p:nvSpPr>
          <p:spPr>
            <a:xfrm>
              <a:off x="6303744" y="5859933"/>
              <a:ext cx="1044000" cy="461666"/>
            </a:xfrm>
            <a:prstGeom prst="rect">
              <a:avLst/>
            </a:prstGeom>
            <a:noFill/>
          </p:spPr>
          <p:txBody>
            <a:bodyPr wrap="square" rtlCol="0">
              <a:noAutofit/>
            </a:bodyPr>
            <a:lstStyle/>
            <a:p>
              <a:pPr algn="ctr" defTabSz="685800"/>
              <a:r>
                <a:rPr lang="it-IT" sz="900" dirty="0">
                  <a:solidFill>
                    <a:srgbClr val="243782"/>
                  </a:solidFill>
                  <a:latin typeface="Encode Sans"/>
                  <a:cs typeface="Arial"/>
                </a:rPr>
                <a:t>Ambulanza</a:t>
              </a:r>
            </a:p>
          </p:txBody>
        </p:sp>
        <p:grpSp>
          <p:nvGrpSpPr>
            <p:cNvPr id="315" name="Gruppo 314">
              <a:extLst>
                <a:ext uri="{FF2B5EF4-FFF2-40B4-BE49-F238E27FC236}">
                  <a16:creationId xmlns:a16="http://schemas.microsoft.com/office/drawing/2014/main" id="{2DABC1AD-189B-5B77-3324-0D689378578D}"/>
                </a:ext>
              </a:extLst>
            </p:cNvPr>
            <p:cNvGrpSpPr/>
            <p:nvPr/>
          </p:nvGrpSpPr>
          <p:grpSpPr>
            <a:xfrm>
              <a:off x="2049036" y="5600391"/>
              <a:ext cx="733142" cy="230064"/>
              <a:chOff x="4229657" y="4312376"/>
              <a:chExt cx="1138455" cy="357254"/>
            </a:xfrm>
          </p:grpSpPr>
          <p:sp>
            <p:nvSpPr>
              <p:cNvPr id="317" name="Cerchio vuoto 316">
                <a:extLst>
                  <a:ext uri="{FF2B5EF4-FFF2-40B4-BE49-F238E27FC236}">
                    <a16:creationId xmlns:a16="http://schemas.microsoft.com/office/drawing/2014/main" id="{4C31146F-6A6F-5558-A47D-9BF5C2D9922A}"/>
                  </a:ext>
                </a:extLst>
              </p:cNvPr>
              <p:cNvSpPr/>
              <p:nvPr/>
            </p:nvSpPr>
            <p:spPr>
              <a:xfrm>
                <a:off x="4346725" y="4520889"/>
                <a:ext cx="148741" cy="148741"/>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18" name="Cerchio vuoto 317">
                <a:extLst>
                  <a:ext uri="{FF2B5EF4-FFF2-40B4-BE49-F238E27FC236}">
                    <a16:creationId xmlns:a16="http://schemas.microsoft.com/office/drawing/2014/main" id="{B8E3982C-AAE9-3CA6-2479-258C80706053}"/>
                  </a:ext>
                </a:extLst>
              </p:cNvPr>
              <p:cNvSpPr/>
              <p:nvPr/>
            </p:nvSpPr>
            <p:spPr>
              <a:xfrm>
                <a:off x="5041763" y="4520889"/>
                <a:ext cx="148741" cy="148741"/>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19" name="Rettangolo 318">
                <a:extLst>
                  <a:ext uri="{FF2B5EF4-FFF2-40B4-BE49-F238E27FC236}">
                    <a16:creationId xmlns:a16="http://schemas.microsoft.com/office/drawing/2014/main" id="{DF9EED4D-84CD-A1B5-50EA-3556D83FADC4}"/>
                  </a:ext>
                </a:extLst>
              </p:cNvPr>
              <p:cNvSpPr/>
              <p:nvPr/>
            </p:nvSpPr>
            <p:spPr>
              <a:xfrm>
                <a:off x="4513630" y="4601360"/>
                <a:ext cx="509969" cy="18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20" name="Figura a mano libera: forma 319">
                <a:extLst>
                  <a:ext uri="{FF2B5EF4-FFF2-40B4-BE49-F238E27FC236}">
                    <a16:creationId xmlns:a16="http://schemas.microsoft.com/office/drawing/2014/main" id="{984722E2-C56C-3E0B-FE3E-99DF93E38B78}"/>
                  </a:ext>
                </a:extLst>
              </p:cNvPr>
              <p:cNvSpPr/>
              <p:nvPr/>
            </p:nvSpPr>
            <p:spPr>
              <a:xfrm>
                <a:off x="4229657" y="4312376"/>
                <a:ext cx="1138455" cy="290172"/>
              </a:xfrm>
              <a:custGeom>
                <a:avLst/>
                <a:gdLst>
                  <a:gd name="connsiteX0" fmla="*/ 501207 w 1138455"/>
                  <a:gd name="connsiteY0" fmla="*/ 0 h 290172"/>
                  <a:gd name="connsiteX1" fmla="*/ 1067622 w 1138455"/>
                  <a:gd name="connsiteY1" fmla="*/ 0 h 290172"/>
                  <a:gd name="connsiteX2" fmla="*/ 1121787 w 1138455"/>
                  <a:gd name="connsiteY2" fmla="*/ 83250 h 290172"/>
                  <a:gd name="connsiteX3" fmla="*/ 1138455 w 1138455"/>
                  <a:gd name="connsiteY3" fmla="*/ 275858 h 290172"/>
                  <a:gd name="connsiteX4" fmla="*/ 986849 w 1138455"/>
                  <a:gd name="connsiteY4" fmla="*/ 290172 h 290172"/>
                  <a:gd name="connsiteX5" fmla="*/ 972304 w 1138455"/>
                  <a:gd name="connsiteY5" fmla="*/ 246065 h 290172"/>
                  <a:gd name="connsiteX6" fmla="*/ 885268 w 1138455"/>
                  <a:gd name="connsiteY6" fmla="*/ 188293 h 290172"/>
                  <a:gd name="connsiteX7" fmla="*/ 798231 w 1138455"/>
                  <a:gd name="connsiteY7" fmla="*/ 246065 h 290172"/>
                  <a:gd name="connsiteX8" fmla="*/ 792398 w 1138455"/>
                  <a:gd name="connsiteY8" fmla="*/ 275001 h 290172"/>
                  <a:gd name="connsiteX9" fmla="*/ 284069 w 1138455"/>
                  <a:gd name="connsiteY9" fmla="*/ 275001 h 290172"/>
                  <a:gd name="connsiteX10" fmla="*/ 278235 w 1138455"/>
                  <a:gd name="connsiteY10" fmla="*/ 246065 h 290172"/>
                  <a:gd name="connsiteX11" fmla="*/ 191199 w 1138455"/>
                  <a:gd name="connsiteY11" fmla="*/ 188293 h 290172"/>
                  <a:gd name="connsiteX12" fmla="*/ 104162 w 1138455"/>
                  <a:gd name="connsiteY12" fmla="*/ 246065 h 290172"/>
                  <a:gd name="connsiteX13" fmla="*/ 98328 w 1138455"/>
                  <a:gd name="connsiteY13" fmla="*/ 275001 h 290172"/>
                  <a:gd name="connsiteX14" fmla="*/ 19050 w 1138455"/>
                  <a:gd name="connsiteY14" fmla="*/ 275001 h 290172"/>
                  <a:gd name="connsiteX15" fmla="*/ 0 w 1138455"/>
                  <a:gd name="connsiteY15" fmla="*/ 229594 h 290172"/>
                  <a:gd name="connsiteX16" fmla="*/ 30960 w 1138455"/>
                  <a:gd name="connsiteY16" fmla="*/ 158156 h 290172"/>
                  <a:gd name="connsiteX17" fmla="*/ 191644 w 1138455"/>
                  <a:gd name="connsiteY17" fmla="*/ 116104 h 290172"/>
                  <a:gd name="connsiteX18" fmla="*/ 350193 w 1138455"/>
                  <a:gd name="connsiteY18" fmla="*/ 107132 h 290172"/>
                  <a:gd name="connsiteX19" fmla="*/ 478669 w 1138455"/>
                  <a:gd name="connsiteY19" fmla="*/ 13691 h 290172"/>
                  <a:gd name="connsiteX20" fmla="*/ 501207 w 1138455"/>
                  <a:gd name="connsiteY20" fmla="*/ 0 h 29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8455" h="290172">
                    <a:moveTo>
                      <a:pt x="501207" y="0"/>
                    </a:moveTo>
                    <a:lnTo>
                      <a:pt x="1067622" y="0"/>
                    </a:lnTo>
                    <a:lnTo>
                      <a:pt x="1121787" y="83250"/>
                    </a:lnTo>
                    <a:lnTo>
                      <a:pt x="1138455" y="275858"/>
                    </a:lnTo>
                    <a:lnTo>
                      <a:pt x="986849" y="290172"/>
                    </a:lnTo>
                    <a:cubicBezTo>
                      <a:pt x="979884" y="271236"/>
                      <a:pt x="979269" y="265001"/>
                      <a:pt x="972304" y="246065"/>
                    </a:cubicBezTo>
                    <a:cubicBezTo>
                      <a:pt x="957964" y="212115"/>
                      <a:pt x="924394" y="188293"/>
                      <a:pt x="885268" y="188293"/>
                    </a:cubicBezTo>
                    <a:cubicBezTo>
                      <a:pt x="846141" y="188293"/>
                      <a:pt x="812571" y="212115"/>
                      <a:pt x="798231" y="246065"/>
                    </a:cubicBezTo>
                    <a:lnTo>
                      <a:pt x="792398" y="275001"/>
                    </a:lnTo>
                    <a:lnTo>
                      <a:pt x="284069" y="275001"/>
                    </a:lnTo>
                    <a:lnTo>
                      <a:pt x="278235" y="246065"/>
                    </a:lnTo>
                    <a:cubicBezTo>
                      <a:pt x="263896" y="212115"/>
                      <a:pt x="230325" y="188293"/>
                      <a:pt x="191199" y="188293"/>
                    </a:cubicBezTo>
                    <a:cubicBezTo>
                      <a:pt x="152072" y="188293"/>
                      <a:pt x="118502" y="212115"/>
                      <a:pt x="104162" y="246065"/>
                    </a:cubicBezTo>
                    <a:lnTo>
                      <a:pt x="98328" y="275001"/>
                    </a:lnTo>
                    <a:lnTo>
                      <a:pt x="19050" y="275001"/>
                    </a:lnTo>
                    <a:lnTo>
                      <a:pt x="0" y="229594"/>
                    </a:lnTo>
                    <a:lnTo>
                      <a:pt x="30960" y="158156"/>
                    </a:lnTo>
                    <a:cubicBezTo>
                      <a:pt x="45628" y="129057"/>
                      <a:pt x="137496" y="125223"/>
                      <a:pt x="191644" y="116104"/>
                    </a:cubicBezTo>
                    <a:cubicBezTo>
                      <a:pt x="239076" y="115973"/>
                      <a:pt x="321475" y="107863"/>
                      <a:pt x="350193" y="107132"/>
                    </a:cubicBezTo>
                    <a:cubicBezTo>
                      <a:pt x="371784" y="82199"/>
                      <a:pt x="434387" y="41164"/>
                      <a:pt x="478669" y="13691"/>
                    </a:cubicBezTo>
                    <a:lnTo>
                      <a:pt x="501207" y="0"/>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321" name="Figura a mano libera: forma 320">
                <a:extLst>
                  <a:ext uri="{FF2B5EF4-FFF2-40B4-BE49-F238E27FC236}">
                    <a16:creationId xmlns:a16="http://schemas.microsoft.com/office/drawing/2014/main" id="{BD0611A3-6B35-6867-F513-6BDCCC739962}"/>
                  </a:ext>
                </a:extLst>
              </p:cNvPr>
              <p:cNvSpPr/>
              <p:nvPr/>
            </p:nvSpPr>
            <p:spPr>
              <a:xfrm>
                <a:off x="4613275" y="4337050"/>
                <a:ext cx="215900" cy="107950"/>
              </a:xfrm>
              <a:custGeom>
                <a:avLst/>
                <a:gdLst>
                  <a:gd name="connsiteX0" fmla="*/ 117475 w 215900"/>
                  <a:gd name="connsiteY0" fmla="*/ 0 h 107950"/>
                  <a:gd name="connsiteX1" fmla="*/ 215900 w 215900"/>
                  <a:gd name="connsiteY1" fmla="*/ 0 h 107950"/>
                  <a:gd name="connsiteX2" fmla="*/ 215900 w 215900"/>
                  <a:gd name="connsiteY2" fmla="*/ 107950 h 107950"/>
                  <a:gd name="connsiteX3" fmla="*/ 0 w 215900"/>
                  <a:gd name="connsiteY3" fmla="*/ 107950 h 107950"/>
                  <a:gd name="connsiteX4" fmla="*/ 117475 w 215900"/>
                  <a:gd name="connsiteY4" fmla="*/ 0 h 10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107950">
                    <a:moveTo>
                      <a:pt x="117475" y="0"/>
                    </a:moveTo>
                    <a:lnTo>
                      <a:pt x="215900" y="0"/>
                    </a:lnTo>
                    <a:lnTo>
                      <a:pt x="215900" y="107950"/>
                    </a:lnTo>
                    <a:lnTo>
                      <a:pt x="0" y="107950"/>
                    </a:lnTo>
                    <a:lnTo>
                      <a:pt x="1174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22" name="Segno di addizione 321">
                <a:extLst>
                  <a:ext uri="{FF2B5EF4-FFF2-40B4-BE49-F238E27FC236}">
                    <a16:creationId xmlns:a16="http://schemas.microsoft.com/office/drawing/2014/main" id="{23D232AF-BE00-9784-BBCD-3F6FDDFC2203}"/>
                  </a:ext>
                </a:extLst>
              </p:cNvPr>
              <p:cNvSpPr/>
              <p:nvPr/>
            </p:nvSpPr>
            <p:spPr>
              <a:xfrm>
                <a:off x="4669333" y="4453364"/>
                <a:ext cx="114300" cy="13605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323" name="Rettangolo 322">
                <a:extLst>
                  <a:ext uri="{FF2B5EF4-FFF2-40B4-BE49-F238E27FC236}">
                    <a16:creationId xmlns:a16="http://schemas.microsoft.com/office/drawing/2014/main" id="{B4F2A0F1-66EE-9205-410A-E9CD355BCCB3}"/>
                  </a:ext>
                </a:extLst>
              </p:cNvPr>
              <p:cNvSpPr/>
              <p:nvPr/>
            </p:nvSpPr>
            <p:spPr>
              <a:xfrm>
                <a:off x="4861125" y="4337051"/>
                <a:ext cx="417065" cy="1079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sp>
          <p:nvSpPr>
            <p:cNvPr id="316" name="CasellaDiTesto 315">
              <a:extLst>
                <a:ext uri="{FF2B5EF4-FFF2-40B4-BE49-F238E27FC236}">
                  <a16:creationId xmlns:a16="http://schemas.microsoft.com/office/drawing/2014/main" id="{6F70F183-1A2B-9C34-C992-A1A23AE7DF8C}"/>
                </a:ext>
              </a:extLst>
            </p:cNvPr>
            <p:cNvSpPr txBox="1"/>
            <p:nvPr/>
          </p:nvSpPr>
          <p:spPr>
            <a:xfrm>
              <a:off x="1909971" y="5859933"/>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Vetture </a:t>
              </a:r>
              <a:br>
                <a:rPr lang="it-IT" sz="900" dirty="0">
                  <a:solidFill>
                    <a:srgbClr val="243782"/>
                  </a:solidFill>
                  <a:latin typeface="Encode Sans"/>
                  <a:cs typeface="Arial"/>
                </a:rPr>
              </a:br>
              <a:r>
                <a:rPr lang="it-IT" sz="900" dirty="0">
                  <a:solidFill>
                    <a:srgbClr val="243782"/>
                  </a:solidFill>
                  <a:latin typeface="Encode Sans"/>
                  <a:cs typeface="Arial"/>
                </a:rPr>
                <a:t>funebri</a:t>
              </a:r>
            </a:p>
          </p:txBody>
        </p:sp>
        <p:grpSp>
          <p:nvGrpSpPr>
            <p:cNvPr id="289" name="Gruppo 288">
              <a:extLst>
                <a:ext uri="{FF2B5EF4-FFF2-40B4-BE49-F238E27FC236}">
                  <a16:creationId xmlns:a16="http://schemas.microsoft.com/office/drawing/2014/main" id="{EE1972A3-6C02-2A13-0688-9EDF77EB9D56}"/>
                </a:ext>
              </a:extLst>
            </p:cNvPr>
            <p:cNvGrpSpPr/>
            <p:nvPr/>
          </p:nvGrpSpPr>
          <p:grpSpPr>
            <a:xfrm>
              <a:off x="3518410" y="5455643"/>
              <a:ext cx="730011" cy="374812"/>
              <a:chOff x="6181892" y="4104652"/>
              <a:chExt cx="1133592" cy="582024"/>
            </a:xfrm>
          </p:grpSpPr>
          <p:grpSp>
            <p:nvGrpSpPr>
              <p:cNvPr id="291" name="Gruppo 290">
                <a:extLst>
                  <a:ext uri="{FF2B5EF4-FFF2-40B4-BE49-F238E27FC236}">
                    <a16:creationId xmlns:a16="http://schemas.microsoft.com/office/drawing/2014/main" id="{40971230-F6CC-30A0-D40A-ECDC623048A5}"/>
                  </a:ext>
                </a:extLst>
              </p:cNvPr>
              <p:cNvGrpSpPr/>
              <p:nvPr/>
            </p:nvGrpSpPr>
            <p:grpSpPr>
              <a:xfrm>
                <a:off x="6181892" y="4104652"/>
                <a:ext cx="1133592" cy="582024"/>
                <a:chOff x="8655049" y="1421901"/>
                <a:chExt cx="1133592" cy="582024"/>
              </a:xfrm>
            </p:grpSpPr>
            <p:sp>
              <p:nvSpPr>
                <p:cNvPr id="293" name="Cerchio vuoto 292">
                  <a:extLst>
                    <a:ext uri="{FF2B5EF4-FFF2-40B4-BE49-F238E27FC236}">
                      <a16:creationId xmlns:a16="http://schemas.microsoft.com/office/drawing/2014/main" id="{5139AD20-8A67-2E8A-1B26-2EBD68B3C69E}"/>
                    </a:ext>
                  </a:extLst>
                </p:cNvPr>
                <p:cNvSpPr/>
                <p:nvPr/>
              </p:nvSpPr>
              <p:spPr>
                <a:xfrm>
                  <a:off x="8768555" y="18316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94" name="Cerchio vuoto 293">
                  <a:extLst>
                    <a:ext uri="{FF2B5EF4-FFF2-40B4-BE49-F238E27FC236}">
                      <a16:creationId xmlns:a16="http://schemas.microsoft.com/office/drawing/2014/main" id="{4FD8A24C-5B3C-ED21-D2BC-0F98541E06CF}"/>
                    </a:ext>
                  </a:extLst>
                </p:cNvPr>
                <p:cNvSpPr/>
                <p:nvPr/>
              </p:nvSpPr>
              <p:spPr>
                <a:xfrm>
                  <a:off x="9573417" y="18316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95" name="Rettangolo 294">
                  <a:extLst>
                    <a:ext uri="{FF2B5EF4-FFF2-40B4-BE49-F238E27FC236}">
                      <a16:creationId xmlns:a16="http://schemas.microsoft.com/office/drawing/2014/main" id="{D17C6CB0-9647-1BE4-E3CC-FD7841EC3341}"/>
                    </a:ext>
                  </a:extLst>
                </p:cNvPr>
                <p:cNvSpPr/>
                <p:nvPr/>
              </p:nvSpPr>
              <p:spPr>
                <a:xfrm>
                  <a:off x="8961833" y="1924867"/>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96" name="Figura a mano libera: forma 295">
                  <a:extLst>
                    <a:ext uri="{FF2B5EF4-FFF2-40B4-BE49-F238E27FC236}">
                      <a16:creationId xmlns:a16="http://schemas.microsoft.com/office/drawing/2014/main" id="{D65D0F68-0D99-2FB7-6716-A358262B5D25}"/>
                    </a:ext>
                  </a:extLst>
                </p:cNvPr>
                <p:cNvSpPr/>
                <p:nvPr/>
              </p:nvSpPr>
              <p:spPr>
                <a:xfrm>
                  <a:off x="8655049" y="1421901"/>
                  <a:ext cx="1133592" cy="486771"/>
                </a:xfrm>
                <a:custGeom>
                  <a:avLst/>
                  <a:gdLst>
                    <a:gd name="connsiteX0" fmla="*/ 261012 w 1133592"/>
                    <a:gd name="connsiteY0" fmla="*/ 32511 h 486772"/>
                    <a:gd name="connsiteX1" fmla="*/ 178861 w 1133592"/>
                    <a:gd name="connsiteY1" fmla="*/ 102488 h 486772"/>
                    <a:gd name="connsiteX2" fmla="*/ 110865 w 1133592"/>
                    <a:gd name="connsiteY2" fmla="*/ 217455 h 486772"/>
                    <a:gd name="connsiteX3" fmla="*/ 341878 w 1133592"/>
                    <a:gd name="connsiteY3" fmla="*/ 217455 h 486772"/>
                    <a:gd name="connsiteX4" fmla="*/ 341878 w 1133592"/>
                    <a:gd name="connsiteY4" fmla="*/ 33804 h 486772"/>
                    <a:gd name="connsiteX5" fmla="*/ 254486 w 1133592"/>
                    <a:gd name="connsiteY5" fmla="*/ 0 h 486772"/>
                    <a:gd name="connsiteX6" fmla="*/ 1133592 w 1133592"/>
                    <a:gd name="connsiteY6" fmla="*/ 0 h 486772"/>
                    <a:gd name="connsiteX7" fmla="*/ 1133592 w 1133592"/>
                    <a:gd name="connsiteY7" fmla="*/ 419776 h 486772"/>
                    <a:gd name="connsiteX8" fmla="*/ 1103880 w 1133592"/>
                    <a:gd name="connsiteY8" fmla="*/ 453264 h 486772"/>
                    <a:gd name="connsiteX9" fmla="*/ 1003091 w 1133592"/>
                    <a:gd name="connsiteY9" fmla="*/ 386363 h 486772"/>
                    <a:gd name="connsiteX10" fmla="*/ 902301 w 1133592"/>
                    <a:gd name="connsiteY10" fmla="*/ 453264 h 486772"/>
                    <a:gd name="connsiteX11" fmla="*/ 895546 w 1133592"/>
                    <a:gd name="connsiteY11" fmla="*/ 486772 h 486772"/>
                    <a:gd name="connsiteX12" fmla="*/ 306895 w 1133592"/>
                    <a:gd name="connsiteY12" fmla="*/ 486772 h 486772"/>
                    <a:gd name="connsiteX13" fmla="*/ 300139 w 1133592"/>
                    <a:gd name="connsiteY13" fmla="*/ 453264 h 486772"/>
                    <a:gd name="connsiteX14" fmla="*/ 199350 w 1133592"/>
                    <a:gd name="connsiteY14" fmla="*/ 386363 h 486772"/>
                    <a:gd name="connsiteX15" fmla="*/ 98561 w 1133592"/>
                    <a:gd name="connsiteY15" fmla="*/ 453264 h 486772"/>
                    <a:gd name="connsiteX16" fmla="*/ 91805 w 1133592"/>
                    <a:gd name="connsiteY16" fmla="*/ 486772 h 486772"/>
                    <a:gd name="connsiteX17" fmla="*/ 0 w 1133592"/>
                    <a:gd name="connsiteY17" fmla="*/ 486772 h 486772"/>
                    <a:gd name="connsiteX18" fmla="*/ 0 w 1133592"/>
                    <a:gd name="connsiteY18" fmla="*/ 301829 h 486772"/>
                    <a:gd name="connsiteX19" fmla="*/ 2 w 1133592"/>
                    <a:gd name="connsiteY19" fmla="*/ 301829 h 486772"/>
                    <a:gd name="connsiteX20" fmla="*/ 50961 w 1133592"/>
                    <a:gd name="connsiteY20" fmla="*/ 200739 h 486772"/>
                    <a:gd name="connsiteX21" fmla="*/ 113231 w 1133592"/>
                    <a:gd name="connsiteY21" fmla="*/ 110382 h 486772"/>
                    <a:gd name="connsiteX22" fmla="*/ 229216 w 1133592"/>
                    <a:gd name="connsiteY22" fmla="*/ 12717 h 4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3592" h="486772">
                      <a:moveTo>
                        <a:pt x="261012" y="32511"/>
                      </a:moveTo>
                      <a:cubicBezTo>
                        <a:pt x="232889" y="43720"/>
                        <a:pt x="203886" y="71664"/>
                        <a:pt x="178861" y="102488"/>
                      </a:cubicBezTo>
                      <a:cubicBezTo>
                        <a:pt x="153837" y="133312"/>
                        <a:pt x="128501" y="178036"/>
                        <a:pt x="110865" y="217455"/>
                      </a:cubicBezTo>
                      <a:lnTo>
                        <a:pt x="341878" y="217455"/>
                      </a:lnTo>
                      <a:lnTo>
                        <a:pt x="341878" y="33804"/>
                      </a:lnTo>
                      <a:close/>
                      <a:moveTo>
                        <a:pt x="254486" y="0"/>
                      </a:moveTo>
                      <a:lnTo>
                        <a:pt x="1133592" y="0"/>
                      </a:lnTo>
                      <a:lnTo>
                        <a:pt x="1133592" y="419776"/>
                      </a:lnTo>
                      <a:lnTo>
                        <a:pt x="1103880" y="453264"/>
                      </a:lnTo>
                      <a:cubicBezTo>
                        <a:pt x="1087274" y="413949"/>
                        <a:pt x="1048399" y="386363"/>
                        <a:pt x="1003091" y="386363"/>
                      </a:cubicBezTo>
                      <a:cubicBezTo>
                        <a:pt x="957782" y="386363"/>
                        <a:pt x="918907" y="413949"/>
                        <a:pt x="902301" y="453264"/>
                      </a:cubicBezTo>
                      <a:lnTo>
                        <a:pt x="895546" y="486772"/>
                      </a:lnTo>
                      <a:lnTo>
                        <a:pt x="306895" y="486772"/>
                      </a:lnTo>
                      <a:lnTo>
                        <a:pt x="300139" y="453264"/>
                      </a:lnTo>
                      <a:cubicBezTo>
                        <a:pt x="283534" y="413949"/>
                        <a:pt x="244659" y="386363"/>
                        <a:pt x="199350" y="386363"/>
                      </a:cubicBezTo>
                      <a:cubicBezTo>
                        <a:pt x="154041" y="386363"/>
                        <a:pt x="115167" y="413949"/>
                        <a:pt x="98561" y="453264"/>
                      </a:cubicBezTo>
                      <a:lnTo>
                        <a:pt x="91805" y="486772"/>
                      </a:lnTo>
                      <a:lnTo>
                        <a:pt x="0" y="486772"/>
                      </a:lnTo>
                      <a:lnTo>
                        <a:pt x="0" y="301829"/>
                      </a:lnTo>
                      <a:lnTo>
                        <a:pt x="2" y="301829"/>
                      </a:lnTo>
                      <a:lnTo>
                        <a:pt x="50961" y="200739"/>
                      </a:lnTo>
                      <a:cubicBezTo>
                        <a:pt x="70041" y="167498"/>
                        <a:pt x="91006" y="136047"/>
                        <a:pt x="113231" y="110382"/>
                      </a:cubicBezTo>
                      <a:cubicBezTo>
                        <a:pt x="146569" y="71885"/>
                        <a:pt x="189884" y="36086"/>
                        <a:pt x="229216" y="12717"/>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grpSp>
          <p:pic>
            <p:nvPicPr>
              <p:cNvPr id="292" name="sd9c571312bd4fc780b7e17869b08284">
                <a:extLst>
                  <a:ext uri="{FF2B5EF4-FFF2-40B4-BE49-F238E27FC236}">
                    <a16:creationId xmlns:a16="http://schemas.microsoft.com/office/drawing/2014/main" id="{3E8F72D8-0AF7-927E-E482-13C2FF8F8450}"/>
                  </a:ext>
                </a:extLst>
              </p:cNvPr>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54564" y="4186229"/>
                <a:ext cx="343136" cy="360334"/>
              </a:xfrm>
              <a:prstGeom prst="rect">
                <a:avLst/>
              </a:prstGeom>
            </p:spPr>
          </p:pic>
        </p:grpSp>
        <p:sp>
          <p:nvSpPr>
            <p:cNvPr id="290" name="CasellaDiTesto 289">
              <a:extLst>
                <a:ext uri="{FF2B5EF4-FFF2-40B4-BE49-F238E27FC236}">
                  <a16:creationId xmlns:a16="http://schemas.microsoft.com/office/drawing/2014/main" id="{39A8A3AA-84CF-1B43-971D-31E3163DD248}"/>
                </a:ext>
              </a:extLst>
            </p:cNvPr>
            <p:cNvSpPr txBox="1"/>
            <p:nvPr/>
          </p:nvSpPr>
          <p:spPr>
            <a:xfrm>
              <a:off x="3374562" y="5859933"/>
              <a:ext cx="1044000" cy="276999"/>
            </a:xfrm>
            <a:prstGeom prst="rect">
              <a:avLst/>
            </a:prstGeom>
            <a:noFill/>
          </p:spPr>
          <p:txBody>
            <a:bodyPr wrap="square" rtlCol="0">
              <a:noAutofit/>
            </a:bodyPr>
            <a:lstStyle/>
            <a:p>
              <a:pPr algn="ctr" defTabSz="685800"/>
              <a:r>
                <a:rPr lang="it-IT" sz="900" dirty="0">
                  <a:solidFill>
                    <a:srgbClr val="243782"/>
                  </a:solidFill>
                  <a:latin typeface="Encode Sans"/>
                  <a:cs typeface="Arial"/>
                </a:rPr>
                <a:t>Giardinaggio </a:t>
              </a:r>
            </a:p>
          </p:txBody>
        </p:sp>
        <p:grpSp>
          <p:nvGrpSpPr>
            <p:cNvPr id="261" name="Gruppo 260">
              <a:extLst>
                <a:ext uri="{FF2B5EF4-FFF2-40B4-BE49-F238E27FC236}">
                  <a16:creationId xmlns:a16="http://schemas.microsoft.com/office/drawing/2014/main" id="{3F160DFD-E52B-2E0D-F40A-0E1A17AEF8B5}"/>
                </a:ext>
              </a:extLst>
            </p:cNvPr>
            <p:cNvGrpSpPr/>
            <p:nvPr/>
          </p:nvGrpSpPr>
          <p:grpSpPr>
            <a:xfrm>
              <a:off x="561618" y="5455644"/>
              <a:ext cx="730010" cy="374811"/>
              <a:chOff x="1597007" y="4082846"/>
              <a:chExt cx="1133592" cy="582023"/>
            </a:xfrm>
          </p:grpSpPr>
          <p:grpSp>
            <p:nvGrpSpPr>
              <p:cNvPr id="263" name="Gruppo 262">
                <a:extLst>
                  <a:ext uri="{FF2B5EF4-FFF2-40B4-BE49-F238E27FC236}">
                    <a16:creationId xmlns:a16="http://schemas.microsoft.com/office/drawing/2014/main" id="{8AE459B8-987F-1249-2D83-960CA5078848}"/>
                  </a:ext>
                </a:extLst>
              </p:cNvPr>
              <p:cNvGrpSpPr/>
              <p:nvPr/>
            </p:nvGrpSpPr>
            <p:grpSpPr>
              <a:xfrm>
                <a:off x="1597007" y="4082846"/>
                <a:ext cx="1133592" cy="582023"/>
                <a:chOff x="8655049" y="1421902"/>
                <a:chExt cx="1133592" cy="582023"/>
              </a:xfrm>
            </p:grpSpPr>
            <p:sp>
              <p:nvSpPr>
                <p:cNvPr id="265" name="Cerchio vuoto 264">
                  <a:extLst>
                    <a:ext uri="{FF2B5EF4-FFF2-40B4-BE49-F238E27FC236}">
                      <a16:creationId xmlns:a16="http://schemas.microsoft.com/office/drawing/2014/main" id="{C83491E8-EBFF-2725-3059-1FEF50BA4ADA}"/>
                    </a:ext>
                  </a:extLst>
                </p:cNvPr>
                <p:cNvSpPr/>
                <p:nvPr/>
              </p:nvSpPr>
              <p:spPr>
                <a:xfrm>
                  <a:off x="8768555" y="18316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66" name="Cerchio vuoto 265">
                  <a:extLst>
                    <a:ext uri="{FF2B5EF4-FFF2-40B4-BE49-F238E27FC236}">
                      <a16:creationId xmlns:a16="http://schemas.microsoft.com/office/drawing/2014/main" id="{3B8934BD-CD02-4476-816A-395F6AB1F2C6}"/>
                    </a:ext>
                  </a:extLst>
                </p:cNvPr>
                <p:cNvSpPr/>
                <p:nvPr/>
              </p:nvSpPr>
              <p:spPr>
                <a:xfrm>
                  <a:off x="9573417" y="1831681"/>
                  <a:ext cx="172244" cy="172244"/>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67" name="Rettangolo 266">
                  <a:extLst>
                    <a:ext uri="{FF2B5EF4-FFF2-40B4-BE49-F238E27FC236}">
                      <a16:creationId xmlns:a16="http://schemas.microsoft.com/office/drawing/2014/main" id="{763D8CD7-FDDE-3CE7-94A9-568145042B4D}"/>
                    </a:ext>
                  </a:extLst>
                </p:cNvPr>
                <p:cNvSpPr/>
                <p:nvPr/>
              </p:nvSpPr>
              <p:spPr>
                <a:xfrm>
                  <a:off x="8961833" y="1924867"/>
                  <a:ext cx="590550" cy="36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68" name="Figura a mano libera: forma 267">
                  <a:extLst>
                    <a:ext uri="{FF2B5EF4-FFF2-40B4-BE49-F238E27FC236}">
                      <a16:creationId xmlns:a16="http://schemas.microsoft.com/office/drawing/2014/main" id="{4A018651-858C-E6F2-98B1-B1A64A388558}"/>
                    </a:ext>
                  </a:extLst>
                </p:cNvPr>
                <p:cNvSpPr/>
                <p:nvPr/>
              </p:nvSpPr>
              <p:spPr>
                <a:xfrm>
                  <a:off x="8655049" y="1421902"/>
                  <a:ext cx="1133592" cy="486772"/>
                </a:xfrm>
                <a:custGeom>
                  <a:avLst/>
                  <a:gdLst>
                    <a:gd name="connsiteX0" fmla="*/ 261012 w 1133592"/>
                    <a:gd name="connsiteY0" fmla="*/ 32511 h 486772"/>
                    <a:gd name="connsiteX1" fmla="*/ 178861 w 1133592"/>
                    <a:gd name="connsiteY1" fmla="*/ 102488 h 486772"/>
                    <a:gd name="connsiteX2" fmla="*/ 110865 w 1133592"/>
                    <a:gd name="connsiteY2" fmla="*/ 217455 h 486772"/>
                    <a:gd name="connsiteX3" fmla="*/ 341878 w 1133592"/>
                    <a:gd name="connsiteY3" fmla="*/ 217455 h 486772"/>
                    <a:gd name="connsiteX4" fmla="*/ 341878 w 1133592"/>
                    <a:gd name="connsiteY4" fmla="*/ 33804 h 486772"/>
                    <a:gd name="connsiteX5" fmla="*/ 254486 w 1133592"/>
                    <a:gd name="connsiteY5" fmla="*/ 0 h 486772"/>
                    <a:gd name="connsiteX6" fmla="*/ 1133592 w 1133592"/>
                    <a:gd name="connsiteY6" fmla="*/ 0 h 486772"/>
                    <a:gd name="connsiteX7" fmla="*/ 1133592 w 1133592"/>
                    <a:gd name="connsiteY7" fmla="*/ 419776 h 486772"/>
                    <a:gd name="connsiteX8" fmla="*/ 1103880 w 1133592"/>
                    <a:gd name="connsiteY8" fmla="*/ 453264 h 486772"/>
                    <a:gd name="connsiteX9" fmla="*/ 1003091 w 1133592"/>
                    <a:gd name="connsiteY9" fmla="*/ 386363 h 486772"/>
                    <a:gd name="connsiteX10" fmla="*/ 902301 w 1133592"/>
                    <a:gd name="connsiteY10" fmla="*/ 453264 h 486772"/>
                    <a:gd name="connsiteX11" fmla="*/ 895546 w 1133592"/>
                    <a:gd name="connsiteY11" fmla="*/ 486772 h 486772"/>
                    <a:gd name="connsiteX12" fmla="*/ 306895 w 1133592"/>
                    <a:gd name="connsiteY12" fmla="*/ 486772 h 486772"/>
                    <a:gd name="connsiteX13" fmla="*/ 300139 w 1133592"/>
                    <a:gd name="connsiteY13" fmla="*/ 453264 h 486772"/>
                    <a:gd name="connsiteX14" fmla="*/ 199350 w 1133592"/>
                    <a:gd name="connsiteY14" fmla="*/ 386363 h 486772"/>
                    <a:gd name="connsiteX15" fmla="*/ 98561 w 1133592"/>
                    <a:gd name="connsiteY15" fmla="*/ 453264 h 486772"/>
                    <a:gd name="connsiteX16" fmla="*/ 91805 w 1133592"/>
                    <a:gd name="connsiteY16" fmla="*/ 486772 h 486772"/>
                    <a:gd name="connsiteX17" fmla="*/ 0 w 1133592"/>
                    <a:gd name="connsiteY17" fmla="*/ 486772 h 486772"/>
                    <a:gd name="connsiteX18" fmla="*/ 0 w 1133592"/>
                    <a:gd name="connsiteY18" fmla="*/ 301829 h 486772"/>
                    <a:gd name="connsiteX19" fmla="*/ 2 w 1133592"/>
                    <a:gd name="connsiteY19" fmla="*/ 301829 h 486772"/>
                    <a:gd name="connsiteX20" fmla="*/ 50961 w 1133592"/>
                    <a:gd name="connsiteY20" fmla="*/ 200739 h 486772"/>
                    <a:gd name="connsiteX21" fmla="*/ 113231 w 1133592"/>
                    <a:gd name="connsiteY21" fmla="*/ 110382 h 486772"/>
                    <a:gd name="connsiteX22" fmla="*/ 229216 w 1133592"/>
                    <a:gd name="connsiteY22" fmla="*/ 12717 h 4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3592" h="486772">
                      <a:moveTo>
                        <a:pt x="261012" y="32511"/>
                      </a:moveTo>
                      <a:cubicBezTo>
                        <a:pt x="232889" y="43720"/>
                        <a:pt x="203886" y="71664"/>
                        <a:pt x="178861" y="102488"/>
                      </a:cubicBezTo>
                      <a:cubicBezTo>
                        <a:pt x="153837" y="133312"/>
                        <a:pt x="128501" y="178036"/>
                        <a:pt x="110865" y="217455"/>
                      </a:cubicBezTo>
                      <a:lnTo>
                        <a:pt x="341878" y="217455"/>
                      </a:lnTo>
                      <a:lnTo>
                        <a:pt x="341878" y="33804"/>
                      </a:lnTo>
                      <a:close/>
                      <a:moveTo>
                        <a:pt x="254486" y="0"/>
                      </a:moveTo>
                      <a:lnTo>
                        <a:pt x="1133592" y="0"/>
                      </a:lnTo>
                      <a:lnTo>
                        <a:pt x="1133592" y="419776"/>
                      </a:lnTo>
                      <a:lnTo>
                        <a:pt x="1103880" y="453264"/>
                      </a:lnTo>
                      <a:cubicBezTo>
                        <a:pt x="1087274" y="413949"/>
                        <a:pt x="1048399" y="386363"/>
                        <a:pt x="1003091" y="386363"/>
                      </a:cubicBezTo>
                      <a:cubicBezTo>
                        <a:pt x="957782" y="386363"/>
                        <a:pt x="918907" y="413949"/>
                        <a:pt x="902301" y="453264"/>
                      </a:cubicBezTo>
                      <a:lnTo>
                        <a:pt x="895546" y="486772"/>
                      </a:lnTo>
                      <a:lnTo>
                        <a:pt x="306895" y="486772"/>
                      </a:lnTo>
                      <a:lnTo>
                        <a:pt x="300139" y="453264"/>
                      </a:lnTo>
                      <a:cubicBezTo>
                        <a:pt x="283534" y="413949"/>
                        <a:pt x="244659" y="386363"/>
                        <a:pt x="199350" y="386363"/>
                      </a:cubicBezTo>
                      <a:cubicBezTo>
                        <a:pt x="154041" y="386363"/>
                        <a:pt x="115167" y="413949"/>
                        <a:pt x="98561" y="453264"/>
                      </a:cubicBezTo>
                      <a:lnTo>
                        <a:pt x="91805" y="486772"/>
                      </a:lnTo>
                      <a:lnTo>
                        <a:pt x="0" y="486772"/>
                      </a:lnTo>
                      <a:lnTo>
                        <a:pt x="0" y="301829"/>
                      </a:lnTo>
                      <a:lnTo>
                        <a:pt x="2" y="301829"/>
                      </a:lnTo>
                      <a:lnTo>
                        <a:pt x="50961" y="200739"/>
                      </a:lnTo>
                      <a:cubicBezTo>
                        <a:pt x="70041" y="167498"/>
                        <a:pt x="91006" y="136047"/>
                        <a:pt x="113231" y="110382"/>
                      </a:cubicBezTo>
                      <a:cubicBezTo>
                        <a:pt x="146569" y="71885"/>
                        <a:pt x="189884" y="36086"/>
                        <a:pt x="229216" y="12717"/>
                      </a:cubicBez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grpSp>
          <p:pic>
            <p:nvPicPr>
              <p:cNvPr id="264" name="sff3139ae9c14b60959b103a89eb2b07">
                <a:extLst>
                  <a:ext uri="{FF2B5EF4-FFF2-40B4-BE49-F238E27FC236}">
                    <a16:creationId xmlns:a16="http://schemas.microsoft.com/office/drawing/2014/main" id="{A6FFA62D-0D83-FCC6-0F16-18F5C60DAAD2}"/>
                  </a:ext>
                </a:extLst>
              </p:cNvPr>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047227" y="4132657"/>
                <a:ext cx="400191" cy="400626"/>
              </a:xfrm>
              <a:prstGeom prst="rect">
                <a:avLst/>
              </a:prstGeom>
            </p:spPr>
          </p:pic>
        </p:grpSp>
        <p:sp>
          <p:nvSpPr>
            <p:cNvPr id="262" name="CasellaDiTesto 261">
              <a:extLst>
                <a:ext uri="{FF2B5EF4-FFF2-40B4-BE49-F238E27FC236}">
                  <a16:creationId xmlns:a16="http://schemas.microsoft.com/office/drawing/2014/main" id="{6FBC78B4-D2C4-4E92-2D7D-9E659AE3D5CE}"/>
                </a:ext>
              </a:extLst>
            </p:cNvPr>
            <p:cNvSpPr txBox="1"/>
            <p:nvPr/>
          </p:nvSpPr>
          <p:spPr>
            <a:xfrm>
              <a:off x="445380" y="5859933"/>
              <a:ext cx="1044000" cy="646331"/>
            </a:xfrm>
            <a:prstGeom prst="rect">
              <a:avLst/>
            </a:prstGeom>
            <a:noFill/>
          </p:spPr>
          <p:txBody>
            <a:bodyPr wrap="square" rtlCol="0">
              <a:noAutofit/>
            </a:bodyPr>
            <a:lstStyle/>
            <a:p>
              <a:pPr algn="ctr" defTabSz="685800"/>
              <a:r>
                <a:rPr lang="it-IT" sz="900" dirty="0">
                  <a:solidFill>
                    <a:srgbClr val="243782"/>
                  </a:solidFill>
                  <a:latin typeface="Encode Sans"/>
                  <a:cs typeface="Arial"/>
                </a:rPr>
                <a:t>Allestimenti interni per servizi</a:t>
              </a:r>
            </a:p>
          </p:txBody>
        </p:sp>
        <p:grpSp>
          <p:nvGrpSpPr>
            <p:cNvPr id="228" name="Gruppo 227">
              <a:extLst>
                <a:ext uri="{FF2B5EF4-FFF2-40B4-BE49-F238E27FC236}">
                  <a16:creationId xmlns:a16="http://schemas.microsoft.com/office/drawing/2014/main" id="{2804EC15-FDB7-1F54-114A-8642C26B3A47}"/>
                </a:ext>
              </a:extLst>
            </p:cNvPr>
            <p:cNvGrpSpPr/>
            <p:nvPr/>
          </p:nvGrpSpPr>
          <p:grpSpPr>
            <a:xfrm>
              <a:off x="4979122" y="5385703"/>
              <a:ext cx="751971" cy="444752"/>
              <a:chOff x="9507138" y="3974238"/>
              <a:chExt cx="1167693" cy="690631"/>
            </a:xfrm>
          </p:grpSpPr>
          <p:grpSp>
            <p:nvGrpSpPr>
              <p:cNvPr id="230" name="Gruppo 229">
                <a:extLst>
                  <a:ext uri="{FF2B5EF4-FFF2-40B4-BE49-F238E27FC236}">
                    <a16:creationId xmlns:a16="http://schemas.microsoft.com/office/drawing/2014/main" id="{AEB57D06-9385-E5F7-9319-80AF32AFCA85}"/>
                  </a:ext>
                </a:extLst>
              </p:cNvPr>
              <p:cNvGrpSpPr/>
              <p:nvPr/>
            </p:nvGrpSpPr>
            <p:grpSpPr>
              <a:xfrm>
                <a:off x="9507138" y="3974238"/>
                <a:ext cx="1152914" cy="690631"/>
                <a:chOff x="9507138" y="3974238"/>
                <a:chExt cx="1152914" cy="690631"/>
              </a:xfrm>
            </p:grpSpPr>
            <p:sp>
              <p:nvSpPr>
                <p:cNvPr id="232" name="Cerchio vuoto 231">
                  <a:extLst>
                    <a:ext uri="{FF2B5EF4-FFF2-40B4-BE49-F238E27FC236}">
                      <a16:creationId xmlns:a16="http://schemas.microsoft.com/office/drawing/2014/main" id="{05AAD17C-5251-1154-77C7-8EC81E2745B0}"/>
                    </a:ext>
                  </a:extLst>
                </p:cNvPr>
                <p:cNvSpPr/>
                <p:nvPr/>
              </p:nvSpPr>
              <p:spPr>
                <a:xfrm>
                  <a:off x="9651897" y="4432198"/>
                  <a:ext cx="232671" cy="232671"/>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33" name="Cerchio vuoto 232">
                  <a:extLst>
                    <a:ext uri="{FF2B5EF4-FFF2-40B4-BE49-F238E27FC236}">
                      <a16:creationId xmlns:a16="http://schemas.microsoft.com/office/drawing/2014/main" id="{A6CFD686-C3A2-2B76-32A5-892BA5EED0C3}"/>
                    </a:ext>
                  </a:extLst>
                </p:cNvPr>
                <p:cNvSpPr/>
                <p:nvPr/>
              </p:nvSpPr>
              <p:spPr>
                <a:xfrm>
                  <a:off x="10313705" y="4432198"/>
                  <a:ext cx="232671" cy="232671"/>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34" name="Rettangolo 233">
                  <a:extLst>
                    <a:ext uri="{FF2B5EF4-FFF2-40B4-BE49-F238E27FC236}">
                      <a16:creationId xmlns:a16="http://schemas.microsoft.com/office/drawing/2014/main" id="{65989F8A-5EC3-AF14-7B64-C7EC44819EB3}"/>
                    </a:ext>
                  </a:extLst>
                </p:cNvPr>
                <p:cNvSpPr/>
                <p:nvPr/>
              </p:nvSpPr>
              <p:spPr>
                <a:xfrm>
                  <a:off x="10614333" y="4453364"/>
                  <a:ext cx="45719" cy="93577"/>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35" name="Figura a mano libera: forma 234">
                  <a:extLst>
                    <a:ext uri="{FF2B5EF4-FFF2-40B4-BE49-F238E27FC236}">
                      <a16:creationId xmlns:a16="http://schemas.microsoft.com/office/drawing/2014/main" id="{8C9B5BA6-838C-0C6E-48E2-46E7B859B6B4}"/>
                    </a:ext>
                  </a:extLst>
                </p:cNvPr>
                <p:cNvSpPr/>
                <p:nvPr/>
              </p:nvSpPr>
              <p:spPr>
                <a:xfrm flipH="1">
                  <a:off x="9507138" y="4026945"/>
                  <a:ext cx="1122762" cy="519618"/>
                </a:xfrm>
                <a:custGeom>
                  <a:avLst/>
                  <a:gdLst>
                    <a:gd name="connsiteX0" fmla="*/ 654429 w 1122762"/>
                    <a:gd name="connsiteY0" fmla="*/ 0 h 519618"/>
                    <a:gd name="connsiteX1" fmla="*/ 654429 w 1122762"/>
                    <a:gd name="connsiteY1" fmla="*/ 284304 h 519618"/>
                    <a:gd name="connsiteX2" fmla="*/ 654427 w 1122762"/>
                    <a:gd name="connsiteY2" fmla="*/ 284303 h 519618"/>
                    <a:gd name="connsiteX3" fmla="*/ 654427 w 1122762"/>
                    <a:gd name="connsiteY3" fmla="*/ 394345 h 519618"/>
                    <a:gd name="connsiteX4" fmla="*/ 0 w 1122762"/>
                    <a:gd name="connsiteY4" fmla="*/ 394345 h 519618"/>
                    <a:gd name="connsiteX5" fmla="*/ 0 w 1122762"/>
                    <a:gd name="connsiteY5" fmla="*/ 519618 h 519618"/>
                    <a:gd name="connsiteX6" fmla="*/ 93290 w 1122762"/>
                    <a:gd name="connsiteY6" fmla="*/ 519618 h 519618"/>
                    <a:gd name="connsiteX7" fmla="*/ 100155 w 1122762"/>
                    <a:gd name="connsiteY7" fmla="*/ 483348 h 519618"/>
                    <a:gd name="connsiteX8" fmla="*/ 202575 w 1122762"/>
                    <a:gd name="connsiteY8" fmla="*/ 410932 h 519618"/>
                    <a:gd name="connsiteX9" fmla="*/ 304994 w 1122762"/>
                    <a:gd name="connsiteY9" fmla="*/ 483348 h 519618"/>
                    <a:gd name="connsiteX10" fmla="*/ 311859 w 1122762"/>
                    <a:gd name="connsiteY10" fmla="*/ 519618 h 519618"/>
                    <a:gd name="connsiteX11" fmla="*/ 485979 w 1122762"/>
                    <a:gd name="connsiteY11" fmla="*/ 519618 h 519618"/>
                    <a:gd name="connsiteX12" fmla="*/ 485980 w 1122762"/>
                    <a:gd name="connsiteY12" fmla="*/ 519618 h 519618"/>
                    <a:gd name="connsiteX13" fmla="*/ 714131 w 1122762"/>
                    <a:gd name="connsiteY13" fmla="*/ 519618 h 519618"/>
                    <a:gd name="connsiteX14" fmla="*/ 723126 w 1122762"/>
                    <a:gd name="connsiteY14" fmla="*/ 475064 h 519618"/>
                    <a:gd name="connsiteX15" fmla="*/ 857327 w 1122762"/>
                    <a:gd name="connsiteY15" fmla="*/ 386110 h 519618"/>
                    <a:gd name="connsiteX16" fmla="*/ 991528 w 1122762"/>
                    <a:gd name="connsiteY16" fmla="*/ 475064 h 519618"/>
                    <a:gd name="connsiteX17" fmla="*/ 1000524 w 1122762"/>
                    <a:gd name="connsiteY17" fmla="*/ 519618 h 519618"/>
                    <a:gd name="connsiteX18" fmla="*/ 1122762 w 1122762"/>
                    <a:gd name="connsiteY18" fmla="*/ 519618 h 519618"/>
                    <a:gd name="connsiteX19" fmla="*/ 1094192 w 1122762"/>
                    <a:gd name="connsiteY19" fmla="*/ 352325 h 519618"/>
                    <a:gd name="connsiteX20" fmla="*/ 1047750 w 1122762"/>
                    <a:gd name="connsiteY20" fmla="*/ 202155 h 519618"/>
                    <a:gd name="connsiteX21" fmla="*/ 974725 w 1122762"/>
                    <a:gd name="connsiteY21" fmla="*/ 46580 h 519618"/>
                    <a:gd name="connsiteX22" fmla="*/ 885032 w 1122762"/>
                    <a:gd name="connsiteY22" fmla="*/ 2381 h 519618"/>
                    <a:gd name="connsiteX23" fmla="*/ 654429 w 1122762"/>
                    <a:gd name="connsiteY23" fmla="*/ 0 h 51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2762" h="519618">
                      <a:moveTo>
                        <a:pt x="654429" y="0"/>
                      </a:moveTo>
                      <a:lnTo>
                        <a:pt x="654429" y="284304"/>
                      </a:lnTo>
                      <a:cubicBezTo>
                        <a:pt x="654428" y="284304"/>
                        <a:pt x="654428" y="284303"/>
                        <a:pt x="654427" y="284303"/>
                      </a:cubicBezTo>
                      <a:lnTo>
                        <a:pt x="654427" y="394345"/>
                      </a:lnTo>
                      <a:lnTo>
                        <a:pt x="0" y="394345"/>
                      </a:lnTo>
                      <a:lnTo>
                        <a:pt x="0" y="519618"/>
                      </a:lnTo>
                      <a:lnTo>
                        <a:pt x="93290" y="519618"/>
                      </a:lnTo>
                      <a:lnTo>
                        <a:pt x="100155" y="483348"/>
                      </a:lnTo>
                      <a:cubicBezTo>
                        <a:pt x="117029" y="440792"/>
                        <a:pt x="156533" y="410932"/>
                        <a:pt x="202575" y="410932"/>
                      </a:cubicBezTo>
                      <a:cubicBezTo>
                        <a:pt x="248617" y="410932"/>
                        <a:pt x="288120" y="440792"/>
                        <a:pt x="304994" y="483348"/>
                      </a:cubicBezTo>
                      <a:lnTo>
                        <a:pt x="311859" y="519618"/>
                      </a:lnTo>
                      <a:lnTo>
                        <a:pt x="485979" y="519618"/>
                      </a:lnTo>
                      <a:lnTo>
                        <a:pt x="485980" y="519618"/>
                      </a:lnTo>
                      <a:lnTo>
                        <a:pt x="714131" y="519618"/>
                      </a:lnTo>
                      <a:lnTo>
                        <a:pt x="723126" y="475064"/>
                      </a:lnTo>
                      <a:cubicBezTo>
                        <a:pt x="745237" y="422789"/>
                        <a:pt x="796998" y="386110"/>
                        <a:pt x="857327" y="386110"/>
                      </a:cubicBezTo>
                      <a:cubicBezTo>
                        <a:pt x="917656" y="386110"/>
                        <a:pt x="969418" y="422789"/>
                        <a:pt x="991528" y="475064"/>
                      </a:cubicBezTo>
                      <a:lnTo>
                        <a:pt x="1000524" y="519618"/>
                      </a:lnTo>
                      <a:lnTo>
                        <a:pt x="1122762" y="519618"/>
                      </a:lnTo>
                      <a:lnTo>
                        <a:pt x="1094192" y="352325"/>
                      </a:lnTo>
                      <a:lnTo>
                        <a:pt x="1047750" y="202155"/>
                      </a:lnTo>
                      <a:lnTo>
                        <a:pt x="974725" y="46580"/>
                      </a:lnTo>
                      <a:lnTo>
                        <a:pt x="885032" y="2381"/>
                      </a:lnTo>
                      <a:lnTo>
                        <a:pt x="654429" y="0"/>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236" name="Figura a mano libera: forma 235">
                  <a:extLst>
                    <a:ext uri="{FF2B5EF4-FFF2-40B4-BE49-F238E27FC236}">
                      <a16:creationId xmlns:a16="http://schemas.microsoft.com/office/drawing/2014/main" id="{E7A84DB8-702C-945D-A52B-FFA7CC3F890B}"/>
                    </a:ext>
                  </a:extLst>
                </p:cNvPr>
                <p:cNvSpPr/>
                <p:nvPr/>
              </p:nvSpPr>
              <p:spPr>
                <a:xfrm>
                  <a:off x="9596438" y="4064794"/>
                  <a:ext cx="257175" cy="207169"/>
                </a:xfrm>
                <a:custGeom>
                  <a:avLst/>
                  <a:gdLst>
                    <a:gd name="connsiteX0" fmla="*/ 257175 w 257175"/>
                    <a:gd name="connsiteY0" fmla="*/ 7144 h 207169"/>
                    <a:gd name="connsiteX1" fmla="*/ 257175 w 257175"/>
                    <a:gd name="connsiteY1" fmla="*/ 161925 h 207169"/>
                    <a:gd name="connsiteX2" fmla="*/ 150018 w 257175"/>
                    <a:gd name="connsiteY2" fmla="*/ 207169 h 207169"/>
                    <a:gd name="connsiteX3" fmla="*/ 0 w 257175"/>
                    <a:gd name="connsiteY3" fmla="*/ 207169 h 207169"/>
                    <a:gd name="connsiteX4" fmla="*/ 80962 w 257175"/>
                    <a:gd name="connsiteY4" fmla="*/ 21431 h 207169"/>
                    <a:gd name="connsiteX5" fmla="*/ 140493 w 257175"/>
                    <a:gd name="connsiteY5" fmla="*/ 0 h 207169"/>
                    <a:gd name="connsiteX6" fmla="*/ 257175 w 257175"/>
                    <a:gd name="connsiteY6" fmla="*/ 7144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207169">
                      <a:moveTo>
                        <a:pt x="257175" y="7144"/>
                      </a:moveTo>
                      <a:lnTo>
                        <a:pt x="257175" y="161925"/>
                      </a:lnTo>
                      <a:lnTo>
                        <a:pt x="150018" y="207169"/>
                      </a:lnTo>
                      <a:lnTo>
                        <a:pt x="0" y="207169"/>
                      </a:lnTo>
                      <a:lnTo>
                        <a:pt x="80962" y="21431"/>
                      </a:lnTo>
                      <a:lnTo>
                        <a:pt x="140493" y="0"/>
                      </a:lnTo>
                      <a:lnTo>
                        <a:pt x="257175" y="71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37" name="Figura a mano libera: forma 236">
                  <a:extLst>
                    <a:ext uri="{FF2B5EF4-FFF2-40B4-BE49-F238E27FC236}">
                      <a16:creationId xmlns:a16="http://schemas.microsoft.com/office/drawing/2014/main" id="{6591BA6A-AD1A-2F6A-A058-95D00BA70EFC}"/>
                    </a:ext>
                  </a:extLst>
                </p:cNvPr>
                <p:cNvSpPr/>
                <p:nvPr/>
              </p:nvSpPr>
              <p:spPr>
                <a:xfrm>
                  <a:off x="10002555" y="4004089"/>
                  <a:ext cx="627345" cy="396460"/>
                </a:xfrm>
                <a:custGeom>
                  <a:avLst/>
                  <a:gdLst>
                    <a:gd name="connsiteX0" fmla="*/ 0 w 627345"/>
                    <a:gd name="connsiteY0" fmla="*/ 0 h 396460"/>
                    <a:gd name="connsiteX1" fmla="*/ 87595 w 627345"/>
                    <a:gd name="connsiteY1" fmla="*/ 0 h 396460"/>
                    <a:gd name="connsiteX2" fmla="*/ 87595 w 627345"/>
                    <a:gd name="connsiteY2" fmla="*/ 330968 h 396460"/>
                    <a:gd name="connsiteX3" fmla="*/ 627345 w 627345"/>
                    <a:gd name="connsiteY3" fmla="*/ 330968 h 396460"/>
                    <a:gd name="connsiteX4" fmla="*/ 627345 w 627345"/>
                    <a:gd name="connsiteY4" fmla="*/ 396460 h 396460"/>
                    <a:gd name="connsiteX5" fmla="*/ 36795 w 627345"/>
                    <a:gd name="connsiteY5" fmla="*/ 396460 h 396460"/>
                    <a:gd name="connsiteX6" fmla="*/ 36795 w 627345"/>
                    <a:gd name="connsiteY6" fmla="*/ 396459 h 396460"/>
                    <a:gd name="connsiteX7" fmla="*/ 0 w 627345"/>
                    <a:gd name="connsiteY7" fmla="*/ 396459 h 39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345" h="396460">
                      <a:moveTo>
                        <a:pt x="0" y="0"/>
                      </a:moveTo>
                      <a:lnTo>
                        <a:pt x="87595" y="0"/>
                      </a:lnTo>
                      <a:lnTo>
                        <a:pt x="87595" y="330968"/>
                      </a:lnTo>
                      <a:lnTo>
                        <a:pt x="627345" y="330968"/>
                      </a:lnTo>
                      <a:lnTo>
                        <a:pt x="627345" y="396460"/>
                      </a:lnTo>
                      <a:lnTo>
                        <a:pt x="36795" y="396460"/>
                      </a:lnTo>
                      <a:lnTo>
                        <a:pt x="36795" y="396459"/>
                      </a:lnTo>
                      <a:lnTo>
                        <a:pt x="0" y="396459"/>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238" name="Rettangolo con angoli arrotondati 237">
                  <a:extLst>
                    <a:ext uri="{FF2B5EF4-FFF2-40B4-BE49-F238E27FC236}">
                      <a16:creationId xmlns:a16="http://schemas.microsoft.com/office/drawing/2014/main" id="{08A8A4EA-BB39-4105-32C2-99B795DF0E53}"/>
                    </a:ext>
                  </a:extLst>
                </p:cNvPr>
                <p:cNvSpPr/>
                <p:nvPr/>
              </p:nvSpPr>
              <p:spPr>
                <a:xfrm>
                  <a:off x="9746059" y="3974238"/>
                  <a:ext cx="138510" cy="59703"/>
                </a:xfrm>
                <a:prstGeom prst="roundRect">
                  <a:avLst>
                    <a:gd name="adj" fmla="val 50000"/>
                  </a:avLst>
                </a:prstGeom>
                <a:solidFill>
                  <a:schemeClr val="bg1"/>
                </a:solidFill>
                <a:ln w="19050">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pic>
            <p:nvPicPr>
              <p:cNvPr id="231" name="sf46684501944737ab7756d0de704c93">
                <a:extLst>
                  <a:ext uri="{FF2B5EF4-FFF2-40B4-BE49-F238E27FC236}">
                    <a16:creationId xmlns:a16="http://schemas.microsoft.com/office/drawing/2014/main" id="{33F28892-DCA0-4538-F73F-E1472F47B73F}"/>
                  </a:ext>
                </a:extLst>
              </p:cNvPr>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91896" y="4112626"/>
                <a:ext cx="582935" cy="224424"/>
              </a:xfrm>
              <a:prstGeom prst="rect">
                <a:avLst/>
              </a:prstGeom>
            </p:spPr>
          </p:pic>
        </p:grpSp>
        <p:sp>
          <p:nvSpPr>
            <p:cNvPr id="229" name="CasellaDiTesto 228">
              <a:extLst>
                <a:ext uri="{FF2B5EF4-FFF2-40B4-BE49-F238E27FC236}">
                  <a16:creationId xmlns:a16="http://schemas.microsoft.com/office/drawing/2014/main" id="{E4D7913A-C1D6-DF66-1ECB-D8375D345122}"/>
                </a:ext>
              </a:extLst>
            </p:cNvPr>
            <p:cNvSpPr txBox="1"/>
            <p:nvPr/>
          </p:nvSpPr>
          <p:spPr>
            <a:xfrm>
              <a:off x="4839153" y="5859933"/>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Carroattrezzi</a:t>
              </a:r>
            </a:p>
          </p:txBody>
        </p:sp>
        <p:grpSp>
          <p:nvGrpSpPr>
            <p:cNvPr id="210" name="Gruppo 209">
              <a:extLst>
                <a:ext uri="{FF2B5EF4-FFF2-40B4-BE49-F238E27FC236}">
                  <a16:creationId xmlns:a16="http://schemas.microsoft.com/office/drawing/2014/main" id="{E771DEDF-9E72-20CD-8B78-1B462690B937}"/>
                </a:ext>
              </a:extLst>
            </p:cNvPr>
            <p:cNvGrpSpPr/>
            <p:nvPr/>
          </p:nvGrpSpPr>
          <p:grpSpPr>
            <a:xfrm>
              <a:off x="10876458" y="5374944"/>
              <a:ext cx="702192" cy="455511"/>
              <a:chOff x="9542680" y="5295368"/>
              <a:chExt cx="1090395" cy="707337"/>
            </a:xfrm>
          </p:grpSpPr>
          <p:sp>
            <p:nvSpPr>
              <p:cNvPr id="212" name="Figura a mano libera: forma 211">
                <a:extLst>
                  <a:ext uri="{FF2B5EF4-FFF2-40B4-BE49-F238E27FC236}">
                    <a16:creationId xmlns:a16="http://schemas.microsoft.com/office/drawing/2014/main" id="{4FEF656F-AE28-007C-09F1-AE6B2574CF9C}"/>
                  </a:ext>
                </a:extLst>
              </p:cNvPr>
              <p:cNvSpPr/>
              <p:nvPr/>
            </p:nvSpPr>
            <p:spPr>
              <a:xfrm>
                <a:off x="10053265" y="5403850"/>
                <a:ext cx="576634" cy="390525"/>
              </a:xfrm>
              <a:custGeom>
                <a:avLst/>
                <a:gdLst>
                  <a:gd name="connsiteX0" fmla="*/ 0 w 576634"/>
                  <a:gd name="connsiteY0" fmla="*/ 0 h 390525"/>
                  <a:gd name="connsiteX1" fmla="*/ 576634 w 576634"/>
                  <a:gd name="connsiteY1" fmla="*/ 0 h 390525"/>
                  <a:gd name="connsiteX2" fmla="*/ 576634 w 576634"/>
                  <a:gd name="connsiteY2" fmla="*/ 390525 h 390525"/>
                  <a:gd name="connsiteX3" fmla="*/ 376449 w 576634"/>
                  <a:gd name="connsiteY3" fmla="*/ 390525 h 390525"/>
                  <a:gd name="connsiteX4" fmla="*/ 360586 w 576634"/>
                  <a:gd name="connsiteY4" fmla="*/ 366997 h 390525"/>
                  <a:gd name="connsiteX5" fmla="*/ 254376 w 576634"/>
                  <a:gd name="connsiteY5" fmla="*/ 323004 h 390525"/>
                  <a:gd name="connsiteX6" fmla="*/ 148166 w 576634"/>
                  <a:gd name="connsiteY6" fmla="*/ 366997 h 390525"/>
                  <a:gd name="connsiteX7" fmla="*/ 132303 w 576634"/>
                  <a:gd name="connsiteY7" fmla="*/ 390525 h 390525"/>
                  <a:gd name="connsiteX8" fmla="*/ 0 w 576634"/>
                  <a:gd name="connsiteY8" fmla="*/ 390525 h 390525"/>
                  <a:gd name="connsiteX9" fmla="*/ 0 w 576634"/>
                  <a:gd name="connsiteY9"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34" h="390525">
                    <a:moveTo>
                      <a:pt x="0" y="0"/>
                    </a:moveTo>
                    <a:lnTo>
                      <a:pt x="576634" y="0"/>
                    </a:lnTo>
                    <a:lnTo>
                      <a:pt x="576634" y="390525"/>
                    </a:lnTo>
                    <a:lnTo>
                      <a:pt x="376449" y="390525"/>
                    </a:lnTo>
                    <a:lnTo>
                      <a:pt x="360586" y="366997"/>
                    </a:lnTo>
                    <a:cubicBezTo>
                      <a:pt x="333404" y="339816"/>
                      <a:pt x="295854" y="323004"/>
                      <a:pt x="254376" y="323004"/>
                    </a:cubicBezTo>
                    <a:cubicBezTo>
                      <a:pt x="212898" y="323004"/>
                      <a:pt x="175348" y="339816"/>
                      <a:pt x="148166" y="366997"/>
                    </a:cubicBezTo>
                    <a:lnTo>
                      <a:pt x="132303" y="390525"/>
                    </a:lnTo>
                    <a:lnTo>
                      <a:pt x="0" y="390525"/>
                    </a:lnTo>
                    <a:lnTo>
                      <a:pt x="0" y="0"/>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200" dirty="0">
                  <a:solidFill>
                    <a:srgbClr val="243782"/>
                  </a:solidFill>
                  <a:latin typeface="Encode Sans"/>
                  <a:cs typeface="Arial"/>
                </a:endParaRPr>
              </a:p>
            </p:txBody>
          </p:sp>
          <p:sp>
            <p:nvSpPr>
              <p:cNvPr id="213" name="Cerchio vuoto 212">
                <a:extLst>
                  <a:ext uri="{FF2B5EF4-FFF2-40B4-BE49-F238E27FC236}">
                    <a16:creationId xmlns:a16="http://schemas.microsoft.com/office/drawing/2014/main" id="{6397D909-6EC0-C09D-F109-FF66DC022BDF}"/>
                  </a:ext>
                </a:extLst>
              </p:cNvPr>
              <p:cNvSpPr/>
              <p:nvPr/>
            </p:nvSpPr>
            <p:spPr>
              <a:xfrm>
                <a:off x="10181994" y="5751410"/>
                <a:ext cx="251295" cy="251295"/>
              </a:xfrm>
              <a:prstGeom prst="donu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14" name="Figura a mano libera: forma 213">
                <a:extLst>
                  <a:ext uri="{FF2B5EF4-FFF2-40B4-BE49-F238E27FC236}">
                    <a16:creationId xmlns:a16="http://schemas.microsoft.com/office/drawing/2014/main" id="{785ADDF9-3CDC-AD1E-C56E-410AF4C7295D}"/>
                  </a:ext>
                </a:extLst>
              </p:cNvPr>
              <p:cNvSpPr/>
              <p:nvPr/>
            </p:nvSpPr>
            <p:spPr>
              <a:xfrm>
                <a:off x="10461625" y="5832475"/>
                <a:ext cx="171450" cy="101600"/>
              </a:xfrm>
              <a:custGeom>
                <a:avLst/>
                <a:gdLst>
                  <a:gd name="connsiteX0" fmla="*/ 0 w 171450"/>
                  <a:gd name="connsiteY0" fmla="*/ 0 h 101600"/>
                  <a:gd name="connsiteX1" fmla="*/ 171450 w 171450"/>
                  <a:gd name="connsiteY1" fmla="*/ 0 h 101600"/>
                  <a:gd name="connsiteX2" fmla="*/ 165100 w 171450"/>
                  <a:gd name="connsiteY2" fmla="*/ 60325 h 101600"/>
                  <a:gd name="connsiteX3" fmla="*/ 0 w 171450"/>
                  <a:gd name="connsiteY3" fmla="*/ 101600 h 101600"/>
                  <a:gd name="connsiteX4" fmla="*/ 0 w 171450"/>
                  <a:gd name="connsiteY4" fmla="*/ 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01600">
                    <a:moveTo>
                      <a:pt x="0" y="0"/>
                    </a:moveTo>
                    <a:lnTo>
                      <a:pt x="171450" y="0"/>
                    </a:lnTo>
                    <a:lnTo>
                      <a:pt x="165100" y="60325"/>
                    </a:lnTo>
                    <a:lnTo>
                      <a:pt x="0" y="101600"/>
                    </a:lnTo>
                    <a:lnTo>
                      <a:pt x="0" y="0"/>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15" name="Figura a mano libera: forma 214">
                <a:extLst>
                  <a:ext uri="{FF2B5EF4-FFF2-40B4-BE49-F238E27FC236}">
                    <a16:creationId xmlns:a16="http://schemas.microsoft.com/office/drawing/2014/main" id="{7FB62E07-BE79-05B8-DECE-ACD5B3CC6919}"/>
                  </a:ext>
                </a:extLst>
              </p:cNvPr>
              <p:cNvSpPr/>
              <p:nvPr/>
            </p:nvSpPr>
            <p:spPr>
              <a:xfrm>
                <a:off x="9604375" y="5403850"/>
                <a:ext cx="542925" cy="533400"/>
              </a:xfrm>
              <a:custGeom>
                <a:avLst/>
                <a:gdLst>
                  <a:gd name="connsiteX0" fmla="*/ 542925 w 542925"/>
                  <a:gd name="connsiteY0" fmla="*/ 422275 h 533400"/>
                  <a:gd name="connsiteX1" fmla="*/ 542925 w 542925"/>
                  <a:gd name="connsiteY1" fmla="*/ 533400 h 533400"/>
                  <a:gd name="connsiteX2" fmla="*/ 311150 w 542925"/>
                  <a:gd name="connsiteY2" fmla="*/ 533400 h 533400"/>
                  <a:gd name="connsiteX3" fmla="*/ 311150 w 542925"/>
                  <a:gd name="connsiteY3" fmla="*/ 377825 h 533400"/>
                  <a:gd name="connsiteX4" fmla="*/ 0 w 542925"/>
                  <a:gd name="connsiteY4" fmla="*/ 377825 h 533400"/>
                  <a:gd name="connsiteX5" fmla="*/ 0 w 542925"/>
                  <a:gd name="connsiteY5" fmla="*/ 244475 h 533400"/>
                  <a:gd name="connsiteX6" fmla="*/ 152400 w 542925"/>
                  <a:gd name="connsiteY6" fmla="*/ 0 h 533400"/>
                  <a:gd name="connsiteX7" fmla="*/ 425450 w 542925"/>
                  <a:gd name="connsiteY7" fmla="*/ 0 h 533400"/>
                  <a:gd name="connsiteX8" fmla="*/ 425450 w 542925"/>
                  <a:gd name="connsiteY8" fmla="*/ 425450 h 533400"/>
                  <a:gd name="connsiteX9" fmla="*/ 542925 w 542925"/>
                  <a:gd name="connsiteY9" fmla="*/ 42227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33400">
                    <a:moveTo>
                      <a:pt x="542925" y="422275"/>
                    </a:moveTo>
                    <a:lnTo>
                      <a:pt x="542925" y="533400"/>
                    </a:lnTo>
                    <a:lnTo>
                      <a:pt x="311150" y="533400"/>
                    </a:lnTo>
                    <a:lnTo>
                      <a:pt x="311150" y="377825"/>
                    </a:lnTo>
                    <a:lnTo>
                      <a:pt x="0" y="377825"/>
                    </a:lnTo>
                    <a:lnTo>
                      <a:pt x="0" y="244475"/>
                    </a:lnTo>
                    <a:lnTo>
                      <a:pt x="152400" y="0"/>
                    </a:lnTo>
                    <a:lnTo>
                      <a:pt x="425450" y="0"/>
                    </a:lnTo>
                    <a:lnTo>
                      <a:pt x="425450" y="425450"/>
                    </a:lnTo>
                    <a:lnTo>
                      <a:pt x="542925" y="422275"/>
                    </a:lnTo>
                    <a:close/>
                  </a:path>
                </a:pathLst>
              </a:cu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16" name="Figura a mano libera: forma 215">
                <a:extLst>
                  <a:ext uri="{FF2B5EF4-FFF2-40B4-BE49-F238E27FC236}">
                    <a16:creationId xmlns:a16="http://schemas.microsoft.com/office/drawing/2014/main" id="{B3963EA3-60BB-5F88-22A9-690EC1D186D1}"/>
                  </a:ext>
                </a:extLst>
              </p:cNvPr>
              <p:cNvSpPr/>
              <p:nvPr/>
            </p:nvSpPr>
            <p:spPr>
              <a:xfrm>
                <a:off x="9645650" y="5435600"/>
                <a:ext cx="346075" cy="231775"/>
              </a:xfrm>
              <a:custGeom>
                <a:avLst/>
                <a:gdLst>
                  <a:gd name="connsiteX0" fmla="*/ 130175 w 346075"/>
                  <a:gd name="connsiteY0" fmla="*/ 0 h 231775"/>
                  <a:gd name="connsiteX1" fmla="*/ 346075 w 346075"/>
                  <a:gd name="connsiteY1" fmla="*/ 0 h 231775"/>
                  <a:gd name="connsiteX2" fmla="*/ 346075 w 346075"/>
                  <a:gd name="connsiteY2" fmla="*/ 231775 h 231775"/>
                  <a:gd name="connsiteX3" fmla="*/ 0 w 346075"/>
                  <a:gd name="connsiteY3" fmla="*/ 231775 h 231775"/>
                  <a:gd name="connsiteX4" fmla="*/ 130175 w 346075"/>
                  <a:gd name="connsiteY4" fmla="*/ 0 h 231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075" h="231775">
                    <a:moveTo>
                      <a:pt x="130175" y="0"/>
                    </a:moveTo>
                    <a:lnTo>
                      <a:pt x="346075" y="0"/>
                    </a:lnTo>
                    <a:lnTo>
                      <a:pt x="346075" y="231775"/>
                    </a:lnTo>
                    <a:lnTo>
                      <a:pt x="0" y="231775"/>
                    </a:lnTo>
                    <a:lnTo>
                      <a:pt x="1301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17" name="Rettangolo con angoli in alto arrotondati 216">
                <a:extLst>
                  <a:ext uri="{FF2B5EF4-FFF2-40B4-BE49-F238E27FC236}">
                    <a16:creationId xmlns:a16="http://schemas.microsoft.com/office/drawing/2014/main" id="{273418D0-A362-89F9-781C-7C2D70E52661}"/>
                  </a:ext>
                </a:extLst>
              </p:cNvPr>
              <p:cNvSpPr/>
              <p:nvPr/>
            </p:nvSpPr>
            <p:spPr>
              <a:xfrm>
                <a:off x="9839236" y="5295368"/>
                <a:ext cx="90663" cy="92607"/>
              </a:xfrm>
              <a:prstGeom prst="round2SameRect">
                <a:avLst>
                  <a:gd name="adj1" fmla="val 50000"/>
                  <a:gd name="adj2" fmla="val 0"/>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sp>
            <p:nvSpPr>
              <p:cNvPr id="218" name="Rettangolo 217">
                <a:extLst>
                  <a:ext uri="{FF2B5EF4-FFF2-40B4-BE49-F238E27FC236}">
                    <a16:creationId xmlns:a16="http://schemas.microsoft.com/office/drawing/2014/main" id="{67C6EC1F-0527-E892-89E4-ABF24AEFDC71}"/>
                  </a:ext>
                </a:extLst>
              </p:cNvPr>
              <p:cNvSpPr/>
              <p:nvPr/>
            </p:nvSpPr>
            <p:spPr>
              <a:xfrm>
                <a:off x="9542680" y="5812862"/>
                <a:ext cx="346075" cy="72000"/>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endParaRPr lang="en-US" sz="1200" dirty="0">
                  <a:solidFill>
                    <a:srgbClr val="243782"/>
                  </a:solidFill>
                  <a:latin typeface="Encode Sans"/>
                  <a:cs typeface="Arial"/>
                </a:endParaRPr>
              </a:p>
            </p:txBody>
          </p:sp>
          <p:grpSp>
            <p:nvGrpSpPr>
              <p:cNvPr id="219" name="Gruppo 218">
                <a:extLst>
                  <a:ext uri="{FF2B5EF4-FFF2-40B4-BE49-F238E27FC236}">
                    <a16:creationId xmlns:a16="http://schemas.microsoft.com/office/drawing/2014/main" id="{4A3E868C-C280-38D3-701A-0F51FB19C616}"/>
                  </a:ext>
                </a:extLst>
              </p:cNvPr>
              <p:cNvGrpSpPr/>
              <p:nvPr/>
            </p:nvGrpSpPr>
            <p:grpSpPr>
              <a:xfrm>
                <a:off x="9555277" y="5912460"/>
                <a:ext cx="320560" cy="86400"/>
                <a:chOff x="9555277" y="5912460"/>
                <a:chExt cx="320560" cy="86400"/>
              </a:xfrm>
            </p:grpSpPr>
            <p:cxnSp>
              <p:nvCxnSpPr>
                <p:cNvPr id="220" name="Connettore diritto 219">
                  <a:extLst>
                    <a:ext uri="{FF2B5EF4-FFF2-40B4-BE49-F238E27FC236}">
                      <a16:creationId xmlns:a16="http://schemas.microsoft.com/office/drawing/2014/main" id="{702DBB39-D717-AF3E-75B3-811EC32242AA}"/>
                    </a:ext>
                  </a:extLst>
                </p:cNvPr>
                <p:cNvCxnSpPr/>
                <p:nvPr/>
              </p:nvCxnSpPr>
              <p:spPr>
                <a:xfrm flipH="1">
                  <a:off x="9875837" y="5912460"/>
                  <a:ext cx="0" cy="86400"/>
                </a:xfrm>
                <a:prstGeom prst="line">
                  <a:avLst/>
                </a:prstGeom>
                <a:ln w="25400">
                  <a:solidFill>
                    <a:srgbClr val="243782"/>
                  </a:solidFill>
                </a:ln>
              </p:spPr>
              <p:style>
                <a:lnRef idx="1">
                  <a:schemeClr val="accent1"/>
                </a:lnRef>
                <a:fillRef idx="0">
                  <a:schemeClr val="accent1"/>
                </a:fillRef>
                <a:effectRef idx="0">
                  <a:schemeClr val="accent1"/>
                </a:effectRef>
                <a:fontRef idx="minor">
                  <a:schemeClr val="tx1"/>
                </a:fontRef>
              </p:style>
            </p:cxnSp>
            <p:cxnSp>
              <p:nvCxnSpPr>
                <p:cNvPr id="221" name="Connettore diritto 220">
                  <a:extLst>
                    <a:ext uri="{FF2B5EF4-FFF2-40B4-BE49-F238E27FC236}">
                      <a16:creationId xmlns:a16="http://schemas.microsoft.com/office/drawing/2014/main" id="{B8D1A35B-1CD7-540D-9F50-987C4148173C}"/>
                    </a:ext>
                  </a:extLst>
                </p:cNvPr>
                <p:cNvCxnSpPr/>
                <p:nvPr/>
              </p:nvCxnSpPr>
              <p:spPr>
                <a:xfrm flipH="1">
                  <a:off x="9830041" y="5912460"/>
                  <a:ext cx="0" cy="86400"/>
                </a:xfrm>
                <a:prstGeom prst="line">
                  <a:avLst/>
                </a:prstGeom>
                <a:ln w="25400">
                  <a:solidFill>
                    <a:srgbClr val="243782"/>
                  </a:solidFill>
                </a:ln>
              </p:spPr>
              <p:style>
                <a:lnRef idx="1">
                  <a:schemeClr val="accent1"/>
                </a:lnRef>
                <a:fillRef idx="0">
                  <a:schemeClr val="accent1"/>
                </a:fillRef>
                <a:effectRef idx="0">
                  <a:schemeClr val="accent1"/>
                </a:effectRef>
                <a:fontRef idx="minor">
                  <a:schemeClr val="tx1"/>
                </a:fontRef>
              </p:style>
            </p:cxnSp>
            <p:cxnSp>
              <p:nvCxnSpPr>
                <p:cNvPr id="222" name="Connettore diritto 221">
                  <a:extLst>
                    <a:ext uri="{FF2B5EF4-FFF2-40B4-BE49-F238E27FC236}">
                      <a16:creationId xmlns:a16="http://schemas.microsoft.com/office/drawing/2014/main" id="{73704A0D-743F-53BF-355D-5DB655CFCF35}"/>
                    </a:ext>
                  </a:extLst>
                </p:cNvPr>
                <p:cNvCxnSpPr/>
                <p:nvPr/>
              </p:nvCxnSpPr>
              <p:spPr>
                <a:xfrm flipH="1">
                  <a:off x="9784247" y="5912460"/>
                  <a:ext cx="0" cy="86400"/>
                </a:xfrm>
                <a:prstGeom prst="line">
                  <a:avLst/>
                </a:prstGeom>
                <a:ln w="25400">
                  <a:solidFill>
                    <a:srgbClr val="243782"/>
                  </a:solidFill>
                </a:ln>
              </p:spPr>
              <p:style>
                <a:lnRef idx="1">
                  <a:schemeClr val="accent1"/>
                </a:lnRef>
                <a:fillRef idx="0">
                  <a:schemeClr val="accent1"/>
                </a:fillRef>
                <a:effectRef idx="0">
                  <a:schemeClr val="accent1"/>
                </a:effectRef>
                <a:fontRef idx="minor">
                  <a:schemeClr val="tx1"/>
                </a:fontRef>
              </p:style>
            </p:cxnSp>
            <p:cxnSp>
              <p:nvCxnSpPr>
                <p:cNvPr id="223" name="Connettore diritto 222">
                  <a:extLst>
                    <a:ext uri="{FF2B5EF4-FFF2-40B4-BE49-F238E27FC236}">
                      <a16:creationId xmlns:a16="http://schemas.microsoft.com/office/drawing/2014/main" id="{D05E3F90-9C0F-A112-A46A-1678CE9F5464}"/>
                    </a:ext>
                  </a:extLst>
                </p:cNvPr>
                <p:cNvCxnSpPr/>
                <p:nvPr/>
              </p:nvCxnSpPr>
              <p:spPr>
                <a:xfrm flipH="1">
                  <a:off x="9738453" y="5912460"/>
                  <a:ext cx="0" cy="86400"/>
                </a:xfrm>
                <a:prstGeom prst="line">
                  <a:avLst/>
                </a:prstGeom>
                <a:ln w="25400">
                  <a:solidFill>
                    <a:srgbClr val="243782"/>
                  </a:solidFill>
                </a:ln>
              </p:spPr>
              <p:style>
                <a:lnRef idx="1">
                  <a:schemeClr val="accent1"/>
                </a:lnRef>
                <a:fillRef idx="0">
                  <a:schemeClr val="accent1"/>
                </a:fillRef>
                <a:effectRef idx="0">
                  <a:schemeClr val="accent1"/>
                </a:effectRef>
                <a:fontRef idx="minor">
                  <a:schemeClr val="tx1"/>
                </a:fontRef>
              </p:style>
            </p:cxnSp>
            <p:cxnSp>
              <p:nvCxnSpPr>
                <p:cNvPr id="224" name="Connettore diritto 223">
                  <a:extLst>
                    <a:ext uri="{FF2B5EF4-FFF2-40B4-BE49-F238E27FC236}">
                      <a16:creationId xmlns:a16="http://schemas.microsoft.com/office/drawing/2014/main" id="{07EDCDAB-E1A7-99E8-C100-74905B752CA2}"/>
                    </a:ext>
                  </a:extLst>
                </p:cNvPr>
                <p:cNvCxnSpPr/>
                <p:nvPr/>
              </p:nvCxnSpPr>
              <p:spPr>
                <a:xfrm flipH="1">
                  <a:off x="9692659" y="5912460"/>
                  <a:ext cx="0" cy="86400"/>
                </a:xfrm>
                <a:prstGeom prst="line">
                  <a:avLst/>
                </a:prstGeom>
                <a:ln w="25400">
                  <a:solidFill>
                    <a:srgbClr val="243782"/>
                  </a:solidFill>
                </a:ln>
              </p:spPr>
              <p:style>
                <a:lnRef idx="1">
                  <a:schemeClr val="accent1"/>
                </a:lnRef>
                <a:fillRef idx="0">
                  <a:schemeClr val="accent1"/>
                </a:fillRef>
                <a:effectRef idx="0">
                  <a:schemeClr val="accent1"/>
                </a:effectRef>
                <a:fontRef idx="minor">
                  <a:schemeClr val="tx1"/>
                </a:fontRef>
              </p:style>
            </p:cxnSp>
            <p:cxnSp>
              <p:nvCxnSpPr>
                <p:cNvPr id="225" name="Connettore diritto 224">
                  <a:extLst>
                    <a:ext uri="{FF2B5EF4-FFF2-40B4-BE49-F238E27FC236}">
                      <a16:creationId xmlns:a16="http://schemas.microsoft.com/office/drawing/2014/main" id="{9A48C8AB-AD1D-0D42-D371-5E5D21D999F1}"/>
                    </a:ext>
                  </a:extLst>
                </p:cNvPr>
                <p:cNvCxnSpPr/>
                <p:nvPr/>
              </p:nvCxnSpPr>
              <p:spPr>
                <a:xfrm flipH="1">
                  <a:off x="9646865" y="5912460"/>
                  <a:ext cx="0" cy="86400"/>
                </a:xfrm>
                <a:prstGeom prst="line">
                  <a:avLst/>
                </a:prstGeom>
                <a:ln w="25400">
                  <a:solidFill>
                    <a:srgbClr val="243782"/>
                  </a:solidFill>
                </a:ln>
              </p:spPr>
              <p:style>
                <a:lnRef idx="1">
                  <a:schemeClr val="accent1"/>
                </a:lnRef>
                <a:fillRef idx="0">
                  <a:schemeClr val="accent1"/>
                </a:fillRef>
                <a:effectRef idx="0">
                  <a:schemeClr val="accent1"/>
                </a:effectRef>
                <a:fontRef idx="minor">
                  <a:schemeClr val="tx1"/>
                </a:fontRef>
              </p:style>
            </p:cxnSp>
            <p:cxnSp>
              <p:nvCxnSpPr>
                <p:cNvPr id="226" name="Connettore diritto 225">
                  <a:extLst>
                    <a:ext uri="{FF2B5EF4-FFF2-40B4-BE49-F238E27FC236}">
                      <a16:creationId xmlns:a16="http://schemas.microsoft.com/office/drawing/2014/main" id="{3CA1101A-61BF-336A-91B2-72E07CBC9726}"/>
                    </a:ext>
                  </a:extLst>
                </p:cNvPr>
                <p:cNvCxnSpPr/>
                <p:nvPr/>
              </p:nvCxnSpPr>
              <p:spPr>
                <a:xfrm flipH="1">
                  <a:off x="9601071" y="5912460"/>
                  <a:ext cx="0" cy="86400"/>
                </a:xfrm>
                <a:prstGeom prst="line">
                  <a:avLst/>
                </a:prstGeom>
                <a:ln w="25400">
                  <a:solidFill>
                    <a:srgbClr val="243782"/>
                  </a:solidFill>
                </a:ln>
              </p:spPr>
              <p:style>
                <a:lnRef idx="1">
                  <a:schemeClr val="accent1"/>
                </a:lnRef>
                <a:fillRef idx="0">
                  <a:schemeClr val="accent1"/>
                </a:fillRef>
                <a:effectRef idx="0">
                  <a:schemeClr val="accent1"/>
                </a:effectRef>
                <a:fontRef idx="minor">
                  <a:schemeClr val="tx1"/>
                </a:fontRef>
              </p:style>
            </p:cxnSp>
            <p:cxnSp>
              <p:nvCxnSpPr>
                <p:cNvPr id="227" name="Connettore diritto 226">
                  <a:extLst>
                    <a:ext uri="{FF2B5EF4-FFF2-40B4-BE49-F238E27FC236}">
                      <a16:creationId xmlns:a16="http://schemas.microsoft.com/office/drawing/2014/main" id="{983906DC-4D08-D131-2D74-3B1DE3EAC99C}"/>
                    </a:ext>
                  </a:extLst>
                </p:cNvPr>
                <p:cNvCxnSpPr/>
                <p:nvPr/>
              </p:nvCxnSpPr>
              <p:spPr>
                <a:xfrm flipH="1">
                  <a:off x="9555277" y="5912460"/>
                  <a:ext cx="0" cy="86400"/>
                </a:xfrm>
                <a:prstGeom prst="line">
                  <a:avLst/>
                </a:prstGeom>
                <a:ln w="25400">
                  <a:solidFill>
                    <a:srgbClr val="243782"/>
                  </a:solidFill>
                </a:ln>
              </p:spPr>
              <p:style>
                <a:lnRef idx="1">
                  <a:schemeClr val="accent1"/>
                </a:lnRef>
                <a:fillRef idx="0">
                  <a:schemeClr val="accent1"/>
                </a:fillRef>
                <a:effectRef idx="0">
                  <a:schemeClr val="accent1"/>
                </a:effectRef>
                <a:fontRef idx="minor">
                  <a:schemeClr val="tx1"/>
                </a:fontRef>
              </p:style>
            </p:cxnSp>
          </p:grpSp>
        </p:grpSp>
        <p:sp>
          <p:nvSpPr>
            <p:cNvPr id="211" name="CasellaDiTesto 210">
              <a:extLst>
                <a:ext uri="{FF2B5EF4-FFF2-40B4-BE49-F238E27FC236}">
                  <a16:creationId xmlns:a16="http://schemas.microsoft.com/office/drawing/2014/main" id="{A2868162-2D1D-AC61-979C-D5C6FB570DAC}"/>
                </a:ext>
              </a:extLst>
            </p:cNvPr>
            <p:cNvSpPr txBox="1"/>
            <p:nvPr/>
          </p:nvSpPr>
          <p:spPr>
            <a:xfrm>
              <a:off x="10697515" y="5859933"/>
              <a:ext cx="1044000" cy="461665"/>
            </a:xfrm>
            <a:prstGeom prst="rect">
              <a:avLst/>
            </a:prstGeom>
            <a:noFill/>
          </p:spPr>
          <p:txBody>
            <a:bodyPr wrap="square" rtlCol="0">
              <a:noAutofit/>
            </a:bodyPr>
            <a:lstStyle/>
            <a:p>
              <a:pPr algn="ctr" defTabSz="685800"/>
              <a:r>
                <a:rPr lang="it-IT" sz="900" dirty="0">
                  <a:solidFill>
                    <a:srgbClr val="243782"/>
                  </a:solidFill>
                  <a:latin typeface="Encode Sans"/>
                  <a:cs typeface="Arial"/>
                </a:rPr>
                <a:t>Pulizia strade</a:t>
              </a:r>
            </a:p>
          </p:txBody>
        </p:sp>
      </p:grpSp>
      <p:sp>
        <p:nvSpPr>
          <p:cNvPr id="2" name="Titolo 1">
            <a:extLst>
              <a:ext uri="{FF2B5EF4-FFF2-40B4-BE49-F238E27FC236}">
                <a16:creationId xmlns:a16="http://schemas.microsoft.com/office/drawing/2014/main" id="{A9052FE4-B8E1-A959-A9AF-B10BB01A77B1}"/>
              </a:ext>
            </a:extLst>
          </p:cNvPr>
          <p:cNvSpPr>
            <a:spLocks noGrp="1"/>
          </p:cNvSpPr>
          <p:nvPr>
            <p:ph type="title"/>
          </p:nvPr>
        </p:nvSpPr>
        <p:spPr/>
        <p:txBody>
          <a:bodyPr/>
          <a:lstStyle/>
          <a:p>
            <a:r>
              <a:rPr lang="it-IT" dirty="0"/>
              <a:t>‘’ALLESTIBILITÀ’’ DELL’</a:t>
            </a:r>
            <a:r>
              <a:rPr lang="it-IT" dirty="0" err="1"/>
              <a:t>eLCV</a:t>
            </a:r>
            <a:endParaRPr lang="it-IT" dirty="0"/>
          </a:p>
        </p:txBody>
      </p:sp>
    </p:spTree>
    <p:custDataLst>
      <p:tags r:id="rId1"/>
    </p:custDataLst>
    <p:extLst>
      <p:ext uri="{BB962C8B-B14F-4D97-AF65-F5344CB8AC3E}">
        <p14:creationId xmlns:p14="http://schemas.microsoft.com/office/powerpoint/2010/main" val="19044139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vert="horz" lIns="68580" tIns="34290" rIns="68580" bIns="34290" rtlCol="0" anchor="t">
            <a:noAutofit/>
          </a:bodyPr>
          <a:lstStyle/>
          <a:p>
            <a:r>
              <a:rPr lang="it-IT" b="0" dirty="0"/>
              <a:t>LA PRESA DI FORZA DELL’</a:t>
            </a:r>
            <a:r>
              <a:rPr lang="it-IT" b="0" dirty="0" err="1"/>
              <a:t>eLCV</a:t>
            </a:r>
            <a:br>
              <a:rPr lang="it-IT" b="0" dirty="0"/>
            </a:br>
            <a:br>
              <a:rPr lang="it-IT" b="0" dirty="0"/>
            </a:br>
            <a:endParaRPr lang="it-IT" b="0" dirty="0"/>
          </a:p>
        </p:txBody>
      </p:sp>
      <p:sp>
        <p:nvSpPr>
          <p:cNvPr id="6" name="Segnaposto contenuto 2"/>
          <p:cNvSpPr txBox="1"/>
          <p:nvPr/>
        </p:nvSpPr>
        <p:spPr>
          <a:xfrm>
            <a:off x="503853" y="935506"/>
            <a:ext cx="8080310" cy="651140"/>
          </a:xfrm>
          <a:prstGeom prst="rect">
            <a:avLst/>
          </a:prstGeom>
        </p:spPr>
        <p:txBody>
          <a:bodyPr vert="horz" wrap="square" lIns="68580" tIns="34290" rIns="68580" bIns="34290" rtlCol="0">
            <a:noAutofit/>
          </a:bodyPr>
          <a:lstStyle>
            <a:lvl1pPr marL="0" indent="0" algn="l" defTabSz="685800" rtl="0" eaLnBrk="1" latinLnBrk="0" hangingPunct="1">
              <a:lnSpc>
                <a:spcPct val="105000"/>
              </a:lnSpc>
              <a:spcBef>
                <a:spcPct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lnSpc>
                <a:spcPct val="150000"/>
              </a:lnSpc>
              <a:spcAft>
                <a:spcPts val="450"/>
              </a:spcAft>
            </a:pPr>
            <a:r>
              <a:rPr lang="it-IT" sz="1800" b="0" dirty="0">
                <a:solidFill>
                  <a:srgbClr val="243782"/>
                </a:solidFill>
                <a:latin typeface="Encode Sans"/>
                <a:cs typeface="Arial"/>
              </a:rPr>
              <a:t> L’</a:t>
            </a:r>
            <a:r>
              <a:rPr lang="it-IT" sz="1800" b="0" dirty="0" err="1">
                <a:solidFill>
                  <a:srgbClr val="243782"/>
                </a:solidFill>
                <a:latin typeface="Encode Sans"/>
                <a:cs typeface="Arial"/>
              </a:rPr>
              <a:t>ePTO</a:t>
            </a:r>
            <a:r>
              <a:rPr lang="it-IT" sz="1800" b="0" dirty="0">
                <a:solidFill>
                  <a:srgbClr val="243782"/>
                </a:solidFill>
                <a:latin typeface="Encode Sans"/>
                <a:cs typeface="Arial"/>
              </a:rPr>
              <a:t> (Power Take-Off elettrico) è un'opzione per gli </a:t>
            </a:r>
            <a:r>
              <a:rPr lang="it-IT" sz="1800" b="0" dirty="0" err="1">
                <a:solidFill>
                  <a:srgbClr val="243782"/>
                </a:solidFill>
                <a:latin typeface="Encode Sans"/>
                <a:cs typeface="Arial"/>
              </a:rPr>
              <a:t>eLCV</a:t>
            </a:r>
            <a:r>
              <a:rPr lang="it-IT" sz="1800" b="0" dirty="0">
                <a:solidFill>
                  <a:srgbClr val="243782"/>
                </a:solidFill>
                <a:latin typeface="Encode Sans"/>
                <a:cs typeface="Arial"/>
              </a:rPr>
              <a:t> che permette di prelevare direttamente energia dalla batteria di trazione ad alta tensione grazie a una presa di corrente da 12V o 230V.</a:t>
            </a:r>
          </a:p>
        </p:txBody>
      </p:sp>
      <p:sp>
        <p:nvSpPr>
          <p:cNvPr id="10" name="Segnaposto contenuto 2">
            <a:extLst>
              <a:ext uri="{FF2B5EF4-FFF2-40B4-BE49-F238E27FC236}">
                <a16:creationId xmlns:a16="http://schemas.microsoft.com/office/drawing/2014/main" id="{39FAA4E7-0E28-59CD-9E86-6B7769936D4F}"/>
              </a:ext>
            </a:extLst>
          </p:cNvPr>
          <p:cNvSpPr txBox="1"/>
          <p:nvPr/>
        </p:nvSpPr>
        <p:spPr>
          <a:xfrm>
            <a:off x="503852" y="2270068"/>
            <a:ext cx="5987871" cy="1998000"/>
          </a:xfrm>
          <a:prstGeom prst="rect">
            <a:avLst/>
          </a:prstGeom>
        </p:spPr>
        <p:txBody>
          <a:bodyPr vert="horz" wrap="square" lIns="68580" tIns="34290" rIns="68580" bIns="34290" rtlCol="0">
            <a:noAutofit/>
          </a:bodyPr>
          <a:lstStyle>
            <a:lvl1pPr marL="0" indent="0" algn="l" defTabSz="685800" rtl="0" eaLnBrk="1" latinLnBrk="0" hangingPunct="1">
              <a:lnSpc>
                <a:spcPct val="105000"/>
              </a:lnSpc>
              <a:spcBef>
                <a:spcPct val="0"/>
              </a:spcBef>
              <a:buFont typeface="Arial" panose="020B0604020202020204" pitchFamily="34" charset="0"/>
              <a:buNone/>
              <a:defRPr sz="1600" b="1" kern="1200">
                <a:solidFill>
                  <a:schemeClr val="tx2"/>
                </a:solidFill>
                <a:latin typeface="+mn-lt"/>
                <a:ea typeface="+mn-ea"/>
                <a:cs typeface="+mn-cs"/>
              </a:defRPr>
            </a:lvl1pPr>
            <a:lvl2pPr marL="216000" indent="-216000" algn="l" defTabSz="685800" rtl="0" eaLnBrk="1" latinLnBrk="0" hangingPunct="1">
              <a:lnSpc>
                <a:spcPct val="105000"/>
              </a:lnSpc>
              <a:spcBef>
                <a:spcPts val="700"/>
              </a:spcBef>
              <a:buFont typeface="Arial" panose="020B0604020202020204" pitchFamily="34" charset="0"/>
              <a:buChar char="•"/>
              <a:defRPr sz="1600" kern="1200">
                <a:solidFill>
                  <a:schemeClr val="tx2"/>
                </a:solidFill>
                <a:latin typeface="+mn-lt"/>
                <a:ea typeface="+mn-ea"/>
                <a:cs typeface="+mn-cs"/>
              </a:defRPr>
            </a:lvl2pPr>
            <a:lvl3pPr marL="216000" indent="0" algn="l" defTabSz="685800" rtl="0" eaLnBrk="1" latinLnBrk="0" hangingPunct="1">
              <a:lnSpc>
                <a:spcPct val="105000"/>
              </a:lnSpc>
              <a:spcBef>
                <a:spcPts val="700"/>
              </a:spcBef>
              <a:buSzPct val="120000"/>
              <a:buFont typeface="Encode Sans" pitchFamily="2" charset="0"/>
              <a:buNone/>
              <a:defRPr sz="1200" b="0" kern="1200">
                <a:solidFill>
                  <a:schemeClr val="tx2"/>
                </a:solidFill>
                <a:latin typeface="+mn-lt"/>
                <a:ea typeface="+mn-ea"/>
                <a:cs typeface="+mn-cs"/>
              </a:defRPr>
            </a:lvl3pPr>
            <a:lvl4pPr marL="216000" indent="0" algn="l" defTabSz="685800" rtl="0" eaLnBrk="1" latinLnBrk="0" hangingPunct="1">
              <a:lnSpc>
                <a:spcPct val="105000"/>
              </a:lnSpc>
              <a:spcBef>
                <a:spcPts val="400"/>
              </a:spcBef>
              <a:buFont typeface="Encode Sans" pitchFamily="2" charset="0"/>
              <a:buNone/>
              <a:defRPr sz="1200" b="1" kern="1200">
                <a:solidFill>
                  <a:schemeClr val="tx2"/>
                </a:solidFill>
                <a:latin typeface="+mn-lt"/>
                <a:ea typeface="+mn-ea"/>
                <a:cs typeface="+mn-cs"/>
              </a:defRPr>
            </a:lvl4pPr>
            <a:lvl5pPr marL="360000" indent="-144000" algn="l" defTabSz="685800" rtl="0" eaLnBrk="1" latinLnBrk="0" hangingPunct="1">
              <a:lnSpc>
                <a:spcPct val="105000"/>
              </a:lnSpc>
              <a:spcBef>
                <a:spcPts val="400"/>
              </a:spcBef>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514350">
              <a:lnSpc>
                <a:spcPct val="120000"/>
              </a:lnSpc>
              <a:spcAft>
                <a:spcPts val="450"/>
              </a:spcAft>
            </a:pPr>
            <a:r>
              <a:rPr lang="it-IT" sz="1800" b="0" dirty="0" err="1">
                <a:solidFill>
                  <a:srgbClr val="243782"/>
                </a:solidFill>
                <a:latin typeface="Encode Sans"/>
                <a:cs typeface="Arial"/>
              </a:rPr>
              <a:t>ePTO</a:t>
            </a:r>
            <a:r>
              <a:rPr lang="it-IT" sz="1800" b="0" dirty="0">
                <a:solidFill>
                  <a:srgbClr val="243782"/>
                </a:solidFill>
                <a:latin typeface="Encode Sans"/>
                <a:cs typeface="Arial"/>
              </a:rPr>
              <a:t>:</a:t>
            </a:r>
          </a:p>
          <a:p>
            <a:pPr marL="485775" indent="-285750" defTabSz="514350">
              <a:lnSpc>
                <a:spcPct val="120000"/>
              </a:lnSpc>
              <a:spcAft>
                <a:spcPts val="450"/>
              </a:spcAft>
              <a:buFont typeface="Wingdings" panose="05000000000000000000" pitchFamily="2" charset="2"/>
              <a:buChar char="q"/>
            </a:pPr>
            <a:r>
              <a:rPr lang="it-IT" sz="1800" b="0" dirty="0">
                <a:solidFill>
                  <a:srgbClr val="243782"/>
                </a:solidFill>
                <a:latin typeface="Encode Sans"/>
                <a:cs typeface="Arial"/>
              </a:rPr>
              <a:t>è collegata direttamente alla batteria di trazione </a:t>
            </a:r>
          </a:p>
          <a:p>
            <a:pPr marL="485775" indent="-285750" defTabSz="514350">
              <a:lnSpc>
                <a:spcPct val="120000"/>
              </a:lnSpc>
              <a:spcAft>
                <a:spcPts val="450"/>
              </a:spcAft>
              <a:buFont typeface="Wingdings" panose="05000000000000000000" pitchFamily="2" charset="2"/>
              <a:buChar char="q"/>
            </a:pPr>
            <a:r>
              <a:rPr lang="it-IT" sz="1800" b="0" dirty="0">
                <a:solidFill>
                  <a:srgbClr val="243782"/>
                </a:solidFill>
                <a:latin typeface="Encode Sans"/>
                <a:cs typeface="Arial"/>
              </a:rPr>
              <a:t>fornisce potenza come una presa di forza tradizionale, ma senza emissioni</a:t>
            </a:r>
          </a:p>
          <a:p>
            <a:pPr marL="485775" indent="-285750" defTabSz="514350">
              <a:lnSpc>
                <a:spcPct val="120000"/>
              </a:lnSpc>
              <a:spcAft>
                <a:spcPts val="450"/>
              </a:spcAft>
              <a:buFont typeface="Wingdings" panose="05000000000000000000" pitchFamily="2" charset="2"/>
              <a:buChar char="q"/>
            </a:pPr>
            <a:r>
              <a:rPr lang="it-IT" sz="1800" b="0" dirty="0">
                <a:solidFill>
                  <a:srgbClr val="243782"/>
                </a:solidFill>
                <a:latin typeface="Encode Sans"/>
                <a:cs typeface="Arial"/>
              </a:rPr>
              <a:t>attiva il motore elettrico della pompa idraulica/compressore, del dispositivo che deve essere utilizzato (gru, ribaltabile, unità di refrigerazione, ecc..)</a:t>
            </a:r>
            <a:endParaRPr lang="it-IT" sz="1800" b="0" dirty="0">
              <a:solidFill>
                <a:srgbClr val="243782"/>
              </a:solidFill>
              <a:latin typeface="Encode Sans" pitchFamily="2" charset="0"/>
              <a:cs typeface="Arial"/>
            </a:endParaRPr>
          </a:p>
        </p:txBody>
      </p:sp>
      <p:grpSp>
        <p:nvGrpSpPr>
          <p:cNvPr id="7" name="Gruppo 6">
            <a:extLst>
              <a:ext uri="{FF2B5EF4-FFF2-40B4-BE49-F238E27FC236}">
                <a16:creationId xmlns:a16="http://schemas.microsoft.com/office/drawing/2014/main" id="{73D81089-2917-61E6-9A17-83FDAD45AA8E}"/>
              </a:ext>
            </a:extLst>
          </p:cNvPr>
          <p:cNvGrpSpPr/>
          <p:nvPr/>
        </p:nvGrpSpPr>
        <p:grpSpPr>
          <a:xfrm>
            <a:off x="6688329" y="3730938"/>
            <a:ext cx="2032979" cy="1083829"/>
            <a:chOff x="3933824" y="2116438"/>
            <a:chExt cx="2162176" cy="1077033"/>
          </a:xfrm>
        </p:grpSpPr>
        <p:pic>
          <p:nvPicPr>
            <p:cNvPr id="14" name="Immagine 13">
              <a:extLst>
                <a:ext uri="{FF2B5EF4-FFF2-40B4-BE49-F238E27FC236}">
                  <a16:creationId xmlns:a16="http://schemas.microsoft.com/office/drawing/2014/main" id="{FFB5A821-56A5-C03D-EFD7-7930C18EE010}"/>
                </a:ext>
              </a:extLst>
            </p:cNvPr>
            <p:cNvPicPr>
              <a:picLocks noChangeAspect="1"/>
            </p:cNvPicPr>
            <p:nvPr/>
          </p:nvPicPr>
          <p:blipFill>
            <a:blip r:embed="rId4" cstate="email">
              <a:extLst>
                <a:ext uri="{28A0092B-C50C-407E-A947-70E740481C1C}">
                  <a14:useLocalDpi xmlns:a14="http://schemas.microsoft.com/office/drawing/2010/main" val="0"/>
                </a:ext>
              </a:extLst>
            </a:blip>
            <a:srcRect l="31912" r="36864"/>
            <a:stretch>
              <a:fillRect/>
            </a:stretch>
          </p:blipFill>
          <p:spPr>
            <a:xfrm>
              <a:off x="3933824" y="2116438"/>
              <a:ext cx="2162176" cy="1077033"/>
            </a:xfrm>
            <a:prstGeom prst="rect">
              <a:avLst/>
            </a:prstGeom>
          </p:spPr>
        </p:pic>
        <p:sp>
          <p:nvSpPr>
            <p:cNvPr id="15" name="CasellaDiTesto 14">
              <a:extLst>
                <a:ext uri="{FF2B5EF4-FFF2-40B4-BE49-F238E27FC236}">
                  <a16:creationId xmlns:a16="http://schemas.microsoft.com/office/drawing/2014/main" id="{CAE3094F-9A7A-5C9A-3DA6-A7AA2705C7EE}"/>
                </a:ext>
              </a:extLst>
            </p:cNvPr>
            <p:cNvSpPr txBox="1"/>
            <p:nvPr/>
          </p:nvSpPr>
          <p:spPr>
            <a:xfrm>
              <a:off x="4382690" y="2694296"/>
              <a:ext cx="1264444" cy="384721"/>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350" cap="none" dirty="0">
                  <a:solidFill>
                    <a:srgbClr val="243782"/>
                  </a:solidFill>
                  <a:highlight>
                    <a:srgbClr val="FFFFFF"/>
                  </a:highlight>
                  <a:latin typeface="Encode Sans"/>
                  <a:cs typeface="Arial"/>
                </a:rPr>
                <a:t>e</a:t>
              </a:r>
              <a:r>
                <a:rPr lang="it-IT" sz="1350" dirty="0">
                  <a:solidFill>
                    <a:srgbClr val="243782"/>
                  </a:solidFill>
                  <a:highlight>
                    <a:srgbClr val="FFFFFF"/>
                  </a:highlight>
                  <a:latin typeface="Encode Sans"/>
                  <a:cs typeface="Arial"/>
                </a:rPr>
                <a:t>-K0</a:t>
              </a:r>
            </a:p>
          </p:txBody>
        </p:sp>
      </p:grpSp>
      <p:grpSp>
        <p:nvGrpSpPr>
          <p:cNvPr id="17" name="Gruppo 16">
            <a:extLst>
              <a:ext uri="{FF2B5EF4-FFF2-40B4-BE49-F238E27FC236}">
                <a16:creationId xmlns:a16="http://schemas.microsoft.com/office/drawing/2014/main" id="{F15DEA08-B175-7AE0-EA82-D2702471CFFD}"/>
              </a:ext>
            </a:extLst>
          </p:cNvPr>
          <p:cNvGrpSpPr/>
          <p:nvPr/>
        </p:nvGrpSpPr>
        <p:grpSpPr>
          <a:xfrm>
            <a:off x="6791210" y="2470003"/>
            <a:ext cx="1754155" cy="1002231"/>
            <a:chOff x="6684063" y="2116438"/>
            <a:chExt cx="1975057" cy="1077033"/>
          </a:xfrm>
        </p:grpSpPr>
        <p:pic>
          <p:nvPicPr>
            <p:cNvPr id="18" name="Immagine 17">
              <a:extLst>
                <a:ext uri="{FF2B5EF4-FFF2-40B4-BE49-F238E27FC236}">
                  <a16:creationId xmlns:a16="http://schemas.microsoft.com/office/drawing/2014/main" id="{D025E228-C0FC-603C-EDCE-261359FEA6D3}"/>
                </a:ext>
              </a:extLst>
            </p:cNvPr>
            <p:cNvPicPr>
              <a:picLocks noChangeAspect="1"/>
            </p:cNvPicPr>
            <p:nvPr/>
          </p:nvPicPr>
          <p:blipFill>
            <a:blip r:embed="rId5" cstate="email">
              <a:extLst>
                <a:ext uri="{28A0092B-C50C-407E-A947-70E740481C1C}">
                  <a14:useLocalDpi xmlns:a14="http://schemas.microsoft.com/office/drawing/2010/main" val="0"/>
                </a:ext>
              </a:extLst>
            </a:blip>
            <a:srcRect l="2702" r="68776"/>
            <a:stretch>
              <a:fillRect/>
            </a:stretch>
          </p:blipFill>
          <p:spPr>
            <a:xfrm>
              <a:off x="6684063" y="2116438"/>
              <a:ext cx="1975057" cy="1077033"/>
            </a:xfrm>
            <a:prstGeom prst="rect">
              <a:avLst/>
            </a:prstGeom>
          </p:spPr>
        </p:pic>
        <p:sp>
          <p:nvSpPr>
            <p:cNvPr id="19" name="CasellaDiTesto 18">
              <a:extLst>
                <a:ext uri="{FF2B5EF4-FFF2-40B4-BE49-F238E27FC236}">
                  <a16:creationId xmlns:a16="http://schemas.microsoft.com/office/drawing/2014/main" id="{8663B219-2C22-9EC8-0EB0-870B64850DB1}"/>
                </a:ext>
              </a:extLst>
            </p:cNvPr>
            <p:cNvSpPr txBox="1"/>
            <p:nvPr/>
          </p:nvSpPr>
          <p:spPr>
            <a:xfrm>
              <a:off x="7039369" y="2694296"/>
              <a:ext cx="1264444" cy="384721"/>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350" cap="none" dirty="0">
                  <a:solidFill>
                    <a:srgbClr val="243782"/>
                  </a:solidFill>
                  <a:highlight>
                    <a:srgbClr val="FFFFFF"/>
                  </a:highlight>
                  <a:latin typeface="Encode Sans"/>
                  <a:cs typeface="Arial"/>
                </a:rPr>
                <a:t>e</a:t>
              </a:r>
              <a:r>
                <a:rPr lang="it-IT" sz="1350" dirty="0">
                  <a:solidFill>
                    <a:srgbClr val="243782"/>
                  </a:solidFill>
                  <a:highlight>
                    <a:srgbClr val="FFFFFF"/>
                  </a:highlight>
                  <a:latin typeface="Encode Sans"/>
                  <a:cs typeface="Arial"/>
                </a:rPr>
                <a:t>-K9</a:t>
              </a:r>
            </a:p>
          </p:txBody>
        </p:sp>
      </p:grpSp>
      <p:sp>
        <p:nvSpPr>
          <p:cNvPr id="20" name="Figura a mano libera: forma 72713">
            <a:extLst>
              <a:ext uri="{FF2B5EF4-FFF2-40B4-BE49-F238E27FC236}">
                <a16:creationId xmlns:a16="http://schemas.microsoft.com/office/drawing/2014/main" id="{FE00AC2F-593A-D80C-EDBC-4822C109B04C}"/>
              </a:ext>
            </a:extLst>
          </p:cNvPr>
          <p:cNvSpPr/>
          <p:nvPr/>
        </p:nvSpPr>
        <p:spPr>
          <a:xfrm>
            <a:off x="7331729" y="4268068"/>
            <a:ext cx="169264" cy="321575"/>
          </a:xfrm>
          <a:custGeom>
            <a:avLst/>
            <a:gdLst>
              <a:gd name="connsiteX0" fmla="*/ 30216 w 123697"/>
              <a:gd name="connsiteY0" fmla="*/ 162391 h 162391"/>
              <a:gd name="connsiteX1" fmla="*/ 123697 w 123697"/>
              <a:gd name="connsiteY1" fmla="*/ 69290 h 162391"/>
              <a:gd name="connsiteX2" fmla="*/ 76115 w 123697"/>
              <a:gd name="connsiteY2" fmla="*/ 68781 h 162391"/>
              <a:gd name="connsiteX3" fmla="*/ 91950 w 123697"/>
              <a:gd name="connsiteY3" fmla="*/ 0 h 162391"/>
              <a:gd name="connsiteX4" fmla="*/ 0 w 123697"/>
              <a:gd name="connsiteY4" fmla="*/ 93713 h 162391"/>
              <a:gd name="connsiteX5" fmla="*/ 52658 w 123697"/>
              <a:gd name="connsiteY5" fmla="*/ 94221 h 162391"/>
              <a:gd name="connsiteX6" fmla="*/ 30216 w 123697"/>
              <a:gd name="connsiteY6" fmla="*/ 162391 h 162391"/>
              <a:gd name="connsiteX7" fmla="*/ 0 w 133829"/>
              <a:gd name="connsiteY7" fmla="*/ 166555 h 166555"/>
              <a:gd name="connsiteX8" fmla="*/ 0 w 133829"/>
              <a:gd name="connsiteY8" fmla="*/ 166555 h 166555"/>
              <a:gd name="connsiteX9" fmla="*/ 25841 w 133829"/>
              <a:gd name="connsiteY9" fmla="*/ 166373 h 166555"/>
              <a:gd name="connsiteX10" fmla="*/ 45511 w 153499"/>
              <a:gd name="connsiteY10" fmla="*/ 166373 h 22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97" h="162391">
                <a:moveTo>
                  <a:pt x="30216" y="162391"/>
                </a:moveTo>
                <a:lnTo>
                  <a:pt x="123697" y="69290"/>
                </a:lnTo>
                <a:lnTo>
                  <a:pt x="76115" y="68781"/>
                </a:lnTo>
                <a:lnTo>
                  <a:pt x="91950" y="0"/>
                </a:lnTo>
                <a:lnTo>
                  <a:pt x="0" y="93713"/>
                </a:lnTo>
                <a:lnTo>
                  <a:pt x="52658" y="94221"/>
                </a:lnTo>
                <a:lnTo>
                  <a:pt x="30216" y="162391"/>
                </a:lnTo>
                <a:close/>
              </a:path>
            </a:pathLst>
          </a:custGeom>
          <a:solidFill>
            <a:srgbClr val="3EB9F3"/>
          </a:solidFill>
          <a:ln w="6858" cap="flat">
            <a:noFill/>
            <a:prstDash val="solid"/>
            <a:miter/>
          </a:ln>
        </p:spPr>
        <p:txBody>
          <a:bodyPr rtlCol="0" anchor="ctr">
            <a:noAutofit/>
          </a:bodyPr>
          <a:lstStyle/>
          <a:p>
            <a:pPr defTabSz="879020"/>
            <a:endParaRPr lang="en-GB" sz="1725" dirty="0">
              <a:solidFill>
                <a:srgbClr val="243782"/>
              </a:solidFill>
              <a:latin typeface="Encode Sans"/>
              <a:cs typeface="Arial"/>
            </a:endParaRPr>
          </a:p>
        </p:txBody>
      </p:sp>
      <p:sp>
        <p:nvSpPr>
          <p:cNvPr id="16" name="Figura a mano libera: forma 72713">
            <a:extLst>
              <a:ext uri="{FF2B5EF4-FFF2-40B4-BE49-F238E27FC236}">
                <a16:creationId xmlns:a16="http://schemas.microsoft.com/office/drawing/2014/main" id="{894E6D32-FCA4-B49C-A158-13F6F870E09A}"/>
              </a:ext>
            </a:extLst>
          </p:cNvPr>
          <p:cNvSpPr/>
          <p:nvPr/>
        </p:nvSpPr>
        <p:spPr>
          <a:xfrm>
            <a:off x="7289993" y="2980535"/>
            <a:ext cx="183226" cy="321575"/>
          </a:xfrm>
          <a:custGeom>
            <a:avLst/>
            <a:gdLst>
              <a:gd name="connsiteX0" fmla="*/ 30216 w 123697"/>
              <a:gd name="connsiteY0" fmla="*/ 162391 h 162391"/>
              <a:gd name="connsiteX1" fmla="*/ 123697 w 123697"/>
              <a:gd name="connsiteY1" fmla="*/ 69290 h 162391"/>
              <a:gd name="connsiteX2" fmla="*/ 76115 w 123697"/>
              <a:gd name="connsiteY2" fmla="*/ 68781 h 162391"/>
              <a:gd name="connsiteX3" fmla="*/ 91950 w 123697"/>
              <a:gd name="connsiteY3" fmla="*/ 0 h 162391"/>
              <a:gd name="connsiteX4" fmla="*/ 0 w 123697"/>
              <a:gd name="connsiteY4" fmla="*/ 93713 h 162391"/>
              <a:gd name="connsiteX5" fmla="*/ 52658 w 123697"/>
              <a:gd name="connsiteY5" fmla="*/ 94221 h 162391"/>
              <a:gd name="connsiteX6" fmla="*/ 30216 w 123697"/>
              <a:gd name="connsiteY6" fmla="*/ 162391 h 162391"/>
              <a:gd name="connsiteX7" fmla="*/ 0 w 133829"/>
              <a:gd name="connsiteY7" fmla="*/ 166555 h 166555"/>
              <a:gd name="connsiteX8" fmla="*/ 0 w 133829"/>
              <a:gd name="connsiteY8" fmla="*/ 166555 h 166555"/>
              <a:gd name="connsiteX9" fmla="*/ 25841 w 133829"/>
              <a:gd name="connsiteY9" fmla="*/ 166373 h 166555"/>
              <a:gd name="connsiteX10" fmla="*/ 45511 w 153499"/>
              <a:gd name="connsiteY10" fmla="*/ 166373 h 22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97" h="162391">
                <a:moveTo>
                  <a:pt x="30216" y="162391"/>
                </a:moveTo>
                <a:lnTo>
                  <a:pt x="123697" y="69290"/>
                </a:lnTo>
                <a:lnTo>
                  <a:pt x="76115" y="68781"/>
                </a:lnTo>
                <a:lnTo>
                  <a:pt x="91950" y="0"/>
                </a:lnTo>
                <a:lnTo>
                  <a:pt x="0" y="93713"/>
                </a:lnTo>
                <a:lnTo>
                  <a:pt x="52658" y="94221"/>
                </a:lnTo>
                <a:lnTo>
                  <a:pt x="30216" y="162391"/>
                </a:lnTo>
                <a:close/>
              </a:path>
            </a:pathLst>
          </a:custGeom>
          <a:solidFill>
            <a:srgbClr val="3EB9F3"/>
          </a:solidFill>
          <a:ln w="6858" cap="flat">
            <a:noFill/>
            <a:prstDash val="solid"/>
            <a:miter/>
          </a:ln>
        </p:spPr>
        <p:txBody>
          <a:bodyPr rtlCol="0" anchor="ctr">
            <a:noAutofit/>
          </a:bodyPr>
          <a:lstStyle/>
          <a:p>
            <a:pPr defTabSz="879020"/>
            <a:endParaRPr lang="en-GB" sz="1725" dirty="0">
              <a:solidFill>
                <a:srgbClr val="243782"/>
              </a:solidFill>
              <a:latin typeface="Encode Sans"/>
              <a:cs typeface="Arial"/>
            </a:endParaRPr>
          </a:p>
        </p:txBody>
      </p:sp>
    </p:spTree>
    <p:custDataLst>
      <p:tags r:id="rId1"/>
    </p:custDataLst>
    <p:extLst>
      <p:ext uri="{BB962C8B-B14F-4D97-AF65-F5344CB8AC3E}">
        <p14:creationId xmlns:p14="http://schemas.microsoft.com/office/powerpoint/2010/main" val="3642321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vert="horz" lIns="68580" tIns="34290" rIns="68580" bIns="34290" rtlCol="0" anchor="t">
            <a:noAutofit/>
          </a:bodyPr>
          <a:lstStyle/>
          <a:p>
            <a:r>
              <a:rPr kumimoji="0" lang="it-IT" sz="2400" b="0" i="0" u="none" strike="noStrike" kern="0" cap="none" spc="0" normalizeH="0" baseline="0" noProof="0">
                <a:ln>
                  <a:noFill/>
                </a:ln>
                <a:solidFill>
                  <a:prstClr val="black"/>
                </a:solidFill>
                <a:effectLst/>
                <a:uLnTx/>
                <a:uFillTx/>
                <a:latin typeface="Encode Sans ExpandedSemiBold" pitchFamily="2" charset="0"/>
                <a:ea typeface="ヒラギノ角ゴ Pro W3" charset="-128"/>
                <a:cs typeface="Helvetica" panose="020B0604020202020204" pitchFamily="34" charset="0"/>
              </a:rPr>
              <a:t>LA PRESA DI FORZA DELL’eLCV</a:t>
            </a:r>
            <a:endParaRPr lang="it-IT" sz="1500" b="0" dirty="0"/>
          </a:p>
        </p:txBody>
      </p:sp>
      <p:pic>
        <p:nvPicPr>
          <p:cNvPr id="6" name="Segnaposto contenuto 5"/>
          <p:cNvPicPr>
            <a:picLocks noChangeAspect="1"/>
          </p:cNvPicPr>
          <p:nvPr/>
        </p:nvPicPr>
        <p:blipFill>
          <a:blip r:embed="rId4">
            <a:extLst>
              <a:ext uri="{28A0092B-C50C-407E-A947-70E740481C1C}">
                <a14:useLocalDpi xmlns:a14="http://schemas.microsoft.com/office/drawing/2010/main"/>
              </a:ext>
            </a:extLst>
          </a:blip>
          <a:srcRect l="11913" r="8522"/>
          <a:stretch>
            <a:fillRect/>
          </a:stretch>
        </p:blipFill>
        <p:spPr>
          <a:xfrm>
            <a:off x="5244388" y="1942324"/>
            <a:ext cx="3886199" cy="2430886"/>
          </a:xfrm>
          <a:prstGeom prst="rect">
            <a:avLst/>
          </a:prstGeom>
        </p:spPr>
      </p:pic>
      <p:sp>
        <p:nvSpPr>
          <p:cNvPr id="5" name="Rettangolo 4">
            <a:extLst>
              <a:ext uri="{FF2B5EF4-FFF2-40B4-BE49-F238E27FC236}">
                <a16:creationId xmlns:a16="http://schemas.microsoft.com/office/drawing/2014/main" id="{3B8B5F66-7196-4D36-B09B-34B2EF8C6444}"/>
              </a:ext>
            </a:extLst>
          </p:cNvPr>
          <p:cNvSpPr/>
          <p:nvPr/>
        </p:nvSpPr>
        <p:spPr>
          <a:xfrm>
            <a:off x="437834" y="838679"/>
            <a:ext cx="7848600" cy="2808687"/>
          </a:xfrm>
          <a:prstGeom prst="rect">
            <a:avLst/>
          </a:prstGeom>
        </p:spPr>
        <p:txBody>
          <a:bodyPr wrap="square">
            <a:noAutofit/>
          </a:bodyPr>
          <a:lstStyle/>
          <a:p>
            <a:pPr defTabSz="685800">
              <a:lnSpc>
                <a:spcPct val="130000"/>
              </a:lnSpc>
              <a:spcAft>
                <a:spcPts val="900"/>
              </a:spcAft>
            </a:pPr>
            <a:r>
              <a:rPr lang="it-IT" dirty="0">
                <a:solidFill>
                  <a:schemeClr val="tx2"/>
                </a:solidFill>
                <a:latin typeface="Encode Sans"/>
                <a:cs typeface="Arial"/>
              </a:rPr>
              <a:t>L'opzione di </a:t>
            </a:r>
            <a:r>
              <a:rPr lang="it-IT" b="1" dirty="0">
                <a:solidFill>
                  <a:schemeClr val="tx2"/>
                </a:solidFill>
                <a:latin typeface="Encode Sans"/>
                <a:cs typeface="Arial"/>
              </a:rPr>
              <a:t>presa di corrente </a:t>
            </a:r>
            <a:r>
              <a:rPr lang="it-IT" dirty="0">
                <a:solidFill>
                  <a:schemeClr val="tx2"/>
                </a:solidFill>
                <a:latin typeface="Encode Sans"/>
                <a:cs typeface="Arial"/>
              </a:rPr>
              <a:t>(12V o 230V) fornisce:</a:t>
            </a:r>
            <a:endParaRPr lang="it-IT" dirty="0">
              <a:solidFill>
                <a:schemeClr val="tx2"/>
              </a:solidFill>
              <a:latin typeface="Encode Sans" pitchFamily="2" charset="0"/>
              <a:cs typeface="Arial"/>
            </a:endParaRPr>
          </a:p>
          <a:p>
            <a:pPr marL="285750" indent="-285750" defTabSz="685800">
              <a:lnSpc>
                <a:spcPct val="130000"/>
              </a:lnSpc>
              <a:spcAft>
                <a:spcPts val="900"/>
              </a:spcAft>
              <a:buClr>
                <a:srgbClr val="272B35">
                  <a:lumMod val="75000"/>
                  <a:lumOff val="25000"/>
                </a:srgbClr>
              </a:buClr>
              <a:buFont typeface="Wingdings" panose="05000000000000000000" pitchFamily="2" charset="2"/>
              <a:buChar char="q"/>
            </a:pPr>
            <a:r>
              <a:rPr lang="it-IT" b="1" dirty="0">
                <a:solidFill>
                  <a:schemeClr val="tx2"/>
                </a:solidFill>
                <a:latin typeface="Encode Sans"/>
                <a:cs typeface="Arial"/>
              </a:rPr>
              <a:t>accesso ad alta potenza </a:t>
            </a:r>
            <a:r>
              <a:rPr lang="it-IT" dirty="0">
                <a:solidFill>
                  <a:schemeClr val="tx2"/>
                </a:solidFill>
                <a:latin typeface="Encode Sans"/>
                <a:cs typeface="Arial"/>
              </a:rPr>
              <a:t>(tra 3 e 5 kW di picco: il limite preciso deve essere stabilito)</a:t>
            </a:r>
          </a:p>
        </p:txBody>
      </p:sp>
      <p:sp>
        <p:nvSpPr>
          <p:cNvPr id="3" name="Rettangolo 2">
            <a:extLst>
              <a:ext uri="{FF2B5EF4-FFF2-40B4-BE49-F238E27FC236}">
                <a16:creationId xmlns:a16="http://schemas.microsoft.com/office/drawing/2014/main" id="{CE983BC7-1603-F3BA-CC9E-03C9184FB2F5}"/>
              </a:ext>
            </a:extLst>
          </p:cNvPr>
          <p:cNvSpPr/>
          <p:nvPr/>
        </p:nvSpPr>
        <p:spPr>
          <a:xfrm>
            <a:off x="437834" y="2125204"/>
            <a:ext cx="4806554" cy="2808687"/>
          </a:xfrm>
          <a:prstGeom prst="rect">
            <a:avLst/>
          </a:prstGeom>
        </p:spPr>
        <p:txBody>
          <a:bodyPr wrap="square">
            <a:noAutofit/>
          </a:bodyPr>
          <a:lstStyle/>
          <a:p>
            <a:pPr marL="285750" indent="-285750" defTabSz="685800">
              <a:lnSpc>
                <a:spcPct val="130000"/>
              </a:lnSpc>
              <a:spcAft>
                <a:spcPts val="900"/>
              </a:spcAft>
              <a:buClr>
                <a:srgbClr val="272B35">
                  <a:lumMod val="75000"/>
                  <a:lumOff val="25000"/>
                </a:srgbClr>
              </a:buClr>
              <a:buFont typeface="Wingdings" panose="05000000000000000000" pitchFamily="2" charset="2"/>
              <a:buChar char="q"/>
            </a:pPr>
            <a:r>
              <a:rPr lang="it-IT" dirty="0">
                <a:solidFill>
                  <a:schemeClr val="tx2"/>
                </a:solidFill>
                <a:latin typeface="Encode Sans"/>
                <a:cs typeface="Arial"/>
              </a:rPr>
              <a:t>Sono presenti tutte le </a:t>
            </a:r>
            <a:r>
              <a:rPr lang="it-IT" b="1" dirty="0">
                <a:solidFill>
                  <a:schemeClr val="tx2"/>
                </a:solidFill>
                <a:latin typeface="Encode Sans"/>
                <a:cs typeface="Arial"/>
              </a:rPr>
              <a:t>funzioni di sicurezza </a:t>
            </a:r>
            <a:r>
              <a:rPr lang="it-IT" dirty="0">
                <a:solidFill>
                  <a:schemeClr val="tx2"/>
                </a:solidFill>
                <a:latin typeface="Encode Sans"/>
                <a:cs typeface="Arial"/>
              </a:rPr>
              <a:t>per evitare di danneggiare la batteria di trazione e il dispositivo elettrico collegato</a:t>
            </a:r>
            <a:endParaRPr lang="it-IT" dirty="0">
              <a:solidFill>
                <a:schemeClr val="tx2"/>
              </a:solidFill>
              <a:latin typeface="Encode Sans" pitchFamily="2" charset="0"/>
              <a:cs typeface="Arial"/>
            </a:endParaRPr>
          </a:p>
          <a:p>
            <a:pPr marL="285750" indent="-285750" defTabSz="685800">
              <a:lnSpc>
                <a:spcPct val="130000"/>
              </a:lnSpc>
              <a:spcAft>
                <a:spcPts val="900"/>
              </a:spcAft>
              <a:buClr>
                <a:srgbClr val="272B35">
                  <a:lumMod val="75000"/>
                  <a:lumOff val="25000"/>
                </a:srgbClr>
              </a:buClr>
              <a:buFont typeface="Wingdings" panose="05000000000000000000" pitchFamily="2" charset="2"/>
              <a:buChar char="q"/>
            </a:pPr>
            <a:r>
              <a:rPr lang="it-IT" dirty="0">
                <a:solidFill>
                  <a:schemeClr val="tx2"/>
                </a:solidFill>
                <a:latin typeface="Encode Sans"/>
                <a:cs typeface="Arial"/>
              </a:rPr>
              <a:t>L’</a:t>
            </a:r>
            <a:r>
              <a:rPr lang="it-IT" b="1" dirty="0">
                <a:solidFill>
                  <a:schemeClr val="tx2"/>
                </a:solidFill>
                <a:latin typeface="Encode Sans"/>
                <a:cs typeface="Arial"/>
              </a:rPr>
              <a:t>autonomia</a:t>
            </a:r>
            <a:r>
              <a:rPr lang="it-IT" dirty="0">
                <a:solidFill>
                  <a:schemeClr val="tx2"/>
                </a:solidFill>
                <a:latin typeface="Encode Sans"/>
                <a:cs typeface="Arial"/>
              </a:rPr>
              <a:t> visualizzata sul display è sempre </a:t>
            </a:r>
            <a:r>
              <a:rPr lang="it-IT" b="1" dirty="0">
                <a:solidFill>
                  <a:schemeClr val="tx2"/>
                </a:solidFill>
                <a:latin typeface="Encode Sans"/>
                <a:cs typeface="Arial"/>
              </a:rPr>
              <a:t>aggiornata</a:t>
            </a:r>
            <a:r>
              <a:rPr lang="it-IT" dirty="0">
                <a:solidFill>
                  <a:schemeClr val="tx2"/>
                </a:solidFill>
                <a:latin typeface="Encode Sans"/>
                <a:cs typeface="Arial"/>
              </a:rPr>
              <a:t> ricevendo informazioni dall'</a:t>
            </a:r>
            <a:r>
              <a:rPr lang="it-IT" dirty="0" err="1">
                <a:solidFill>
                  <a:schemeClr val="tx2"/>
                </a:solidFill>
                <a:latin typeface="Encode Sans"/>
                <a:cs typeface="Arial"/>
              </a:rPr>
              <a:t>ePTO</a:t>
            </a:r>
            <a:r>
              <a:rPr lang="it-IT" dirty="0">
                <a:solidFill>
                  <a:schemeClr val="tx2"/>
                </a:solidFill>
                <a:latin typeface="Encode Sans"/>
                <a:cs typeface="Arial"/>
              </a:rPr>
              <a:t> sull'assorbimento del dispositivo elettrico collegato.</a:t>
            </a:r>
            <a:endParaRPr lang="it-IT" dirty="0">
              <a:solidFill>
                <a:schemeClr val="tx2"/>
              </a:solidFill>
              <a:latin typeface="Encode Sans" pitchFamily="2" charset="0"/>
              <a:cs typeface="Arial"/>
            </a:endParaRPr>
          </a:p>
        </p:txBody>
      </p:sp>
    </p:spTree>
    <p:custDataLst>
      <p:tags r:id="rId1"/>
    </p:custDataLst>
    <p:extLst>
      <p:ext uri="{BB962C8B-B14F-4D97-AF65-F5344CB8AC3E}">
        <p14:creationId xmlns:p14="http://schemas.microsoft.com/office/powerpoint/2010/main" val="4222224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8">
            <a:extLst>
              <a:ext uri="{FF2B5EF4-FFF2-40B4-BE49-F238E27FC236}">
                <a16:creationId xmlns:a16="http://schemas.microsoft.com/office/drawing/2014/main" id="{96ECB1FF-5DCF-479E-A23B-370E604B754B}"/>
              </a:ext>
            </a:extLst>
          </p:cNvPr>
          <p:cNvSpPr txBox="1"/>
          <p:nvPr/>
        </p:nvSpPr>
        <p:spPr>
          <a:xfrm>
            <a:off x="573217" y="886070"/>
            <a:ext cx="3363240" cy="1586011"/>
          </a:xfrm>
          <a:prstGeom prst="rect">
            <a:avLst/>
          </a:prstGeom>
          <a:noFill/>
          <a:ln>
            <a:noFill/>
          </a:ln>
        </p:spPr>
        <p:txBody>
          <a:bodyPr wrap="square" rtlCol="0">
            <a:noAutofit/>
          </a:bodyPr>
          <a:lstStyle/>
          <a:p>
            <a:pPr algn="r" defTabSz="685800">
              <a:lnSpc>
                <a:spcPct val="150000"/>
              </a:lnSpc>
              <a:spcBef>
                <a:spcPct val="0"/>
              </a:spcBef>
              <a:spcAft>
                <a:spcPct val="0"/>
              </a:spcAft>
              <a:defRPr/>
            </a:pPr>
            <a:r>
              <a:rPr lang="it-IT" dirty="0">
                <a:solidFill>
                  <a:schemeClr val="tx2"/>
                </a:solidFill>
                <a:latin typeface="Encode Sans"/>
                <a:cs typeface="Arial"/>
              </a:rPr>
              <a:t>Il </a:t>
            </a:r>
            <a:r>
              <a:rPr lang="it-IT" b="1" dirty="0">
                <a:solidFill>
                  <a:schemeClr val="tx2"/>
                </a:solidFill>
                <a:latin typeface="Encode Sans"/>
                <a:cs typeface="Arial"/>
              </a:rPr>
              <a:t>90% </a:t>
            </a:r>
            <a:r>
              <a:rPr lang="it-IT" dirty="0">
                <a:solidFill>
                  <a:schemeClr val="tx2"/>
                </a:solidFill>
                <a:latin typeface="Encode Sans"/>
                <a:cs typeface="Arial"/>
              </a:rPr>
              <a:t>della ricarica avviene di notte, nelle aree di ricarica aziendali o a casa dell’utilizzatore.</a:t>
            </a:r>
            <a:endParaRPr lang="fr-FR" dirty="0">
              <a:solidFill>
                <a:schemeClr val="tx2"/>
              </a:solidFill>
              <a:latin typeface="Encode Sans"/>
              <a:cs typeface="Arial" panose="020B0604020202020204" pitchFamily="34" charset="0"/>
            </a:endParaRPr>
          </a:p>
        </p:txBody>
      </p:sp>
      <p:sp>
        <p:nvSpPr>
          <p:cNvPr id="16" name="ZoneTexte 18">
            <a:extLst>
              <a:ext uri="{FF2B5EF4-FFF2-40B4-BE49-F238E27FC236}">
                <a16:creationId xmlns:a16="http://schemas.microsoft.com/office/drawing/2014/main" id="{6BB684C0-E411-44D7-A34C-A3204C95810A}"/>
              </a:ext>
            </a:extLst>
          </p:cNvPr>
          <p:cNvSpPr txBox="1"/>
          <p:nvPr/>
        </p:nvSpPr>
        <p:spPr>
          <a:xfrm>
            <a:off x="5337644" y="886384"/>
            <a:ext cx="3209197" cy="1586011"/>
          </a:xfrm>
          <a:prstGeom prst="rect">
            <a:avLst/>
          </a:prstGeom>
          <a:noFill/>
        </p:spPr>
        <p:txBody>
          <a:bodyPr wrap="square" rtlCol="0">
            <a:noAutofit/>
          </a:bodyPr>
          <a:lstStyle/>
          <a:p>
            <a:pPr defTabSz="685800">
              <a:lnSpc>
                <a:spcPct val="150000"/>
              </a:lnSpc>
              <a:spcBef>
                <a:spcPct val="0"/>
              </a:spcBef>
              <a:spcAft>
                <a:spcPct val="0"/>
              </a:spcAft>
              <a:defRPr/>
            </a:pPr>
            <a:r>
              <a:rPr lang="it-IT" dirty="0">
                <a:solidFill>
                  <a:schemeClr val="tx2"/>
                </a:solidFill>
                <a:latin typeface="Encode Sans"/>
                <a:ea typeface="Peugeot"/>
                <a:cs typeface="Arial"/>
              </a:rPr>
              <a:t>30 minuti sono sufficienti per ricaricare l’</a:t>
            </a:r>
            <a:r>
              <a:rPr lang="it-IT" b="1" dirty="0">
                <a:solidFill>
                  <a:schemeClr val="tx2"/>
                </a:solidFill>
                <a:latin typeface="Encode Sans"/>
                <a:cs typeface="Arial"/>
              </a:rPr>
              <a:t>80%</a:t>
            </a:r>
            <a:r>
              <a:rPr lang="it-IT" dirty="0">
                <a:solidFill>
                  <a:schemeClr val="tx2"/>
                </a:solidFill>
                <a:latin typeface="Encode Sans"/>
                <a:ea typeface="Peugeot"/>
                <a:cs typeface="Arial"/>
              </a:rPr>
              <a:t> </a:t>
            </a:r>
            <a:br>
              <a:rPr lang="it-IT" dirty="0">
                <a:solidFill>
                  <a:schemeClr val="tx2"/>
                </a:solidFill>
                <a:latin typeface="Encode Sans"/>
                <a:ea typeface="Peugeot"/>
                <a:cs typeface="Arial"/>
              </a:rPr>
            </a:br>
            <a:r>
              <a:rPr lang="it-IT" dirty="0">
                <a:solidFill>
                  <a:schemeClr val="tx2"/>
                </a:solidFill>
                <a:latin typeface="Encode Sans"/>
                <a:ea typeface="Peugeot"/>
                <a:cs typeface="Arial"/>
              </a:rPr>
              <a:t>della batteria con la ricarica rapida.</a:t>
            </a:r>
            <a:endParaRPr lang="fr-FR" dirty="0">
              <a:solidFill>
                <a:schemeClr val="tx2"/>
              </a:solidFill>
              <a:latin typeface="Encode Sans"/>
              <a:ea typeface="Peugeot" panose="02000503040000020003" pitchFamily="2" charset="-128"/>
              <a:cs typeface="Arial" panose="020B0604020202020204" pitchFamily="34" charset="0"/>
            </a:endParaRPr>
          </a:p>
        </p:txBody>
      </p:sp>
      <p:pic>
        <p:nvPicPr>
          <p:cNvPr id="9" name="Immagine 8"/>
          <p:cNvPicPr>
            <a:picLocks noChangeAspect="1"/>
          </p:cNvPicPr>
          <p:nvPr/>
        </p:nvPicPr>
        <p:blipFill>
          <a:blip r:embed="rId4"/>
          <a:srcRect l="9419" t="22219" r="67965" b="7129"/>
          <a:stretch>
            <a:fillRect/>
          </a:stretch>
        </p:blipFill>
        <p:spPr>
          <a:xfrm>
            <a:off x="2183363" y="2246974"/>
            <a:ext cx="1622995" cy="2852443"/>
          </a:xfrm>
          <a:prstGeom prst="rect">
            <a:avLst/>
          </a:prstGeom>
        </p:spPr>
      </p:pic>
      <p:pic>
        <p:nvPicPr>
          <p:cNvPr id="17" name="Immagine 16"/>
          <p:cNvPicPr>
            <a:picLocks noChangeAspect="1"/>
          </p:cNvPicPr>
          <p:nvPr/>
        </p:nvPicPr>
        <p:blipFill>
          <a:blip r:embed="rId5"/>
          <a:srcRect l="74042" t="10014" b="5079"/>
          <a:stretch>
            <a:fillRect/>
          </a:stretch>
        </p:blipFill>
        <p:spPr>
          <a:xfrm>
            <a:off x="5381772" y="2246974"/>
            <a:ext cx="1550343" cy="2852443"/>
          </a:xfrm>
          <a:prstGeom prst="rect">
            <a:avLst/>
          </a:prstGeom>
        </p:spPr>
      </p:pic>
      <p:sp>
        <p:nvSpPr>
          <p:cNvPr id="2" name="Titolo 1">
            <a:extLst>
              <a:ext uri="{FF2B5EF4-FFF2-40B4-BE49-F238E27FC236}">
                <a16:creationId xmlns:a16="http://schemas.microsoft.com/office/drawing/2014/main" id="{65E3A8AF-D0E9-7912-03C3-F52B8A14246B}"/>
              </a:ext>
            </a:extLst>
          </p:cNvPr>
          <p:cNvSpPr>
            <a:spLocks noGrp="1"/>
          </p:cNvSpPr>
          <p:nvPr>
            <p:ph type="title"/>
          </p:nvPr>
        </p:nvSpPr>
        <p:spPr/>
        <p:txBody>
          <a:bodyPr/>
          <a:lstStyle/>
          <a:p>
            <a:r>
              <a:rPr lang="it-IT" dirty="0"/>
              <a:t>LA RICARICA DELL’</a:t>
            </a:r>
            <a:r>
              <a:rPr lang="it-IT" dirty="0" err="1"/>
              <a:t>eLCV</a:t>
            </a:r>
            <a:endParaRPr lang="it-IT" dirty="0"/>
          </a:p>
        </p:txBody>
      </p:sp>
    </p:spTree>
    <p:custDataLst>
      <p:tags r:id="rId1"/>
    </p:custDataLst>
    <p:extLst>
      <p:ext uri="{BB962C8B-B14F-4D97-AF65-F5344CB8AC3E}">
        <p14:creationId xmlns:p14="http://schemas.microsoft.com/office/powerpoint/2010/main" val="130550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BFBEAD2-CD83-CBDF-DB3C-D3759E2B86F2}"/>
              </a:ext>
            </a:extLst>
          </p:cNvPr>
          <p:cNvSpPr txBox="1"/>
          <p:nvPr/>
        </p:nvSpPr>
        <p:spPr>
          <a:xfrm>
            <a:off x="257175" y="1265188"/>
            <a:ext cx="8639175" cy="2308324"/>
          </a:xfrm>
          <a:prstGeom prst="rect">
            <a:avLst/>
          </a:prstGeom>
          <a:noFill/>
        </p:spPr>
        <p:txBody>
          <a:bodyPr wrap="square">
            <a:spAutoFit/>
          </a:bodyPr>
          <a:lstStyle/>
          <a:p>
            <a:r>
              <a:rPr lang="it-IT" b="1" dirty="0">
                <a:latin typeface="Encode Sans" pitchFamily="2" charset="0"/>
              </a:rPr>
              <a:t>Quando si valuta la convenienza economica di un veicolo commerciale nel tempo, quale indicatore viene utilizzato con l'acronimo "TCO"?</a:t>
            </a:r>
          </a:p>
          <a:p>
            <a:endParaRPr lang="it-IT" dirty="0">
              <a:latin typeface="Encode Sans" pitchFamily="2" charset="0"/>
            </a:endParaRPr>
          </a:p>
          <a:p>
            <a:pPr marL="342900" indent="-342900">
              <a:buFont typeface="+mj-lt"/>
              <a:buAutoNum type="alphaLcParenR"/>
            </a:pPr>
            <a:r>
              <a:rPr lang="it-IT" dirty="0">
                <a:latin typeface="Encode Sans" pitchFamily="2" charset="0"/>
              </a:rPr>
              <a:t>Tempo di Consegna Ottimale</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b="1" dirty="0">
                <a:latin typeface="Encode Sans" pitchFamily="2" charset="0"/>
              </a:rPr>
              <a:t>Total Cost of Ownership (Costo Totale di Proprietà)</a:t>
            </a:r>
          </a:p>
          <a:p>
            <a:pPr marL="342900" indent="-342900">
              <a:buFont typeface="+mj-lt"/>
              <a:buAutoNum type="alphaLcParenR"/>
            </a:pPr>
            <a:endParaRPr lang="it-IT" dirty="0">
              <a:latin typeface="Encode Sans" pitchFamily="2" charset="0"/>
            </a:endParaRPr>
          </a:p>
          <a:p>
            <a:pPr marL="342900" indent="-342900">
              <a:buFont typeface="+mj-lt"/>
              <a:buAutoNum type="alphaLcParenR"/>
            </a:pPr>
            <a:r>
              <a:rPr lang="it-IT" dirty="0">
                <a:latin typeface="Encode Sans" pitchFamily="2" charset="0"/>
              </a:rPr>
              <a:t>Tasso di Consumo Ottimale</a:t>
            </a:r>
          </a:p>
        </p:txBody>
      </p:sp>
      <p:sp>
        <p:nvSpPr>
          <p:cNvPr id="7" name="Titolo 6">
            <a:extLst>
              <a:ext uri="{FF2B5EF4-FFF2-40B4-BE49-F238E27FC236}">
                <a16:creationId xmlns:a16="http://schemas.microsoft.com/office/drawing/2014/main" id="{88A70773-8B7F-0E0A-0BB4-64C5C2A29526}"/>
              </a:ext>
            </a:extLst>
          </p:cNvPr>
          <p:cNvSpPr>
            <a:spLocks noGrp="1"/>
          </p:cNvSpPr>
          <p:nvPr>
            <p:ph type="title"/>
          </p:nvPr>
        </p:nvSpPr>
        <p:spPr>
          <a:xfrm>
            <a:off x="304800" y="185335"/>
            <a:ext cx="7848600" cy="369332"/>
          </a:xfrm>
        </p:spPr>
        <p:txBody>
          <a:bodyPr/>
          <a:lstStyle/>
          <a:p>
            <a:pPr algn="ctr"/>
            <a:r>
              <a:rPr lang="it-IT" sz="2400" dirty="0"/>
              <a:t>DOMANDA N°5</a:t>
            </a:r>
          </a:p>
        </p:txBody>
      </p:sp>
    </p:spTree>
    <p:custDataLst>
      <p:tags r:id="rId1"/>
    </p:custDataLst>
    <p:extLst>
      <p:ext uri="{BB962C8B-B14F-4D97-AF65-F5344CB8AC3E}">
        <p14:creationId xmlns:p14="http://schemas.microsoft.com/office/powerpoint/2010/main" val="1091150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la 14"/>
          <p:cNvGraphicFramePr>
            <a:graphicFrameLocks noGrp="1"/>
          </p:cNvGraphicFramePr>
          <p:nvPr>
            <p:extLst>
              <p:ext uri="{D42A27DB-BD31-4B8C-83A1-F6EECF244321}">
                <p14:modId xmlns:p14="http://schemas.microsoft.com/office/powerpoint/2010/main" val="103698454"/>
              </p:ext>
            </p:extLst>
          </p:nvPr>
        </p:nvGraphicFramePr>
        <p:xfrm>
          <a:off x="193367" y="2187558"/>
          <a:ext cx="8641559" cy="923445"/>
        </p:xfrm>
        <a:graphic>
          <a:graphicData uri="http://schemas.openxmlformats.org/drawingml/2006/table">
            <a:tbl>
              <a:tblPr firstRow="1" bandRow="1">
                <a:tableStyleId>{5C22544A-7EE6-4342-B048-85BDC9FD1C3A}</a:tableStyleId>
              </a:tblPr>
              <a:tblGrid>
                <a:gridCol w="2784871">
                  <a:extLst>
                    <a:ext uri="{9D8B030D-6E8A-4147-A177-3AD203B41FA5}">
                      <a16:colId xmlns:a16="http://schemas.microsoft.com/office/drawing/2014/main" val="20000"/>
                    </a:ext>
                  </a:extLst>
                </a:gridCol>
                <a:gridCol w="1464172">
                  <a:extLst>
                    <a:ext uri="{9D8B030D-6E8A-4147-A177-3AD203B41FA5}">
                      <a16:colId xmlns:a16="http://schemas.microsoft.com/office/drawing/2014/main" val="20001"/>
                    </a:ext>
                  </a:extLst>
                </a:gridCol>
                <a:gridCol w="1464172">
                  <a:extLst>
                    <a:ext uri="{9D8B030D-6E8A-4147-A177-3AD203B41FA5}">
                      <a16:colId xmlns:a16="http://schemas.microsoft.com/office/drawing/2014/main" val="20002"/>
                    </a:ext>
                  </a:extLst>
                </a:gridCol>
                <a:gridCol w="1464172">
                  <a:extLst>
                    <a:ext uri="{9D8B030D-6E8A-4147-A177-3AD203B41FA5}">
                      <a16:colId xmlns:a16="http://schemas.microsoft.com/office/drawing/2014/main" val="20003"/>
                    </a:ext>
                  </a:extLst>
                </a:gridCol>
                <a:gridCol w="1464172">
                  <a:extLst>
                    <a:ext uri="{9D8B030D-6E8A-4147-A177-3AD203B41FA5}">
                      <a16:colId xmlns:a16="http://schemas.microsoft.com/office/drawing/2014/main" val="20004"/>
                    </a:ext>
                  </a:extLst>
                </a:gridCol>
              </a:tblGrid>
              <a:tr h="367185">
                <a:tc>
                  <a:txBody>
                    <a:bodyPr/>
                    <a:lstStyle/>
                    <a:p>
                      <a:pPr rtl="0"/>
                      <a:r>
                        <a:rPr lang="it-IT" sz="1200" b="0" i="0" u="none" strike="noStrike" noProof="0" dirty="0">
                          <a:solidFill>
                            <a:schemeClr val="tx2"/>
                          </a:solidFill>
                          <a:latin typeface="Encode Sans"/>
                        </a:rPr>
                        <a:t>Capacità della batteria                   [kWh]</a:t>
                      </a:r>
                    </a:p>
                  </a:txBody>
                  <a:tcPr marL="68580" marR="68580" marT="34290" marB="34290" anchor="ctr">
                    <a:lnL w="12700" cmpd="sng">
                      <a:noFill/>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50</a:t>
                      </a: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noProof="0" dirty="0">
                          <a:solidFill>
                            <a:schemeClr val="tx2"/>
                          </a:solidFill>
                        </a:rPr>
                        <a:t>49</a:t>
                      </a: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75</a:t>
                      </a: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110</a:t>
                      </a: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8130">
                <a:tc>
                  <a:txBody>
                    <a:bodyPr/>
                    <a:lstStyle/>
                    <a:p>
                      <a:pPr rtl="0"/>
                      <a:r>
                        <a:rPr lang="it-IT" sz="1200" b="0" i="0" u="none" strike="noStrike" noProof="0" dirty="0">
                          <a:solidFill>
                            <a:schemeClr val="tx2"/>
                          </a:solidFill>
                          <a:latin typeface="Encode Sans"/>
                        </a:rPr>
                        <a:t>OBC                                                     [kW]</a:t>
                      </a:r>
                    </a:p>
                  </a:txBody>
                  <a:tcPr marL="68580" marR="68580" marT="34290" marB="34290" anchor="ctr">
                    <a:lnL w="12700" cmpd="sng">
                      <a:noFill/>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7 – 11 </a:t>
                      </a:r>
                      <a:r>
                        <a:rPr lang="it-IT" sz="1200" b="0" i="0" u="none" strike="noStrike" noProof="0" dirty="0" err="1">
                          <a:solidFill>
                            <a:schemeClr val="tx2"/>
                          </a:solidFill>
                          <a:latin typeface="Encode Sans"/>
                        </a:rPr>
                        <a:t>opt</a:t>
                      </a:r>
                      <a:endParaRPr lang="it-IT" sz="1200" b="0" i="0" u="none" strike="noStrike" noProof="0" dirty="0">
                        <a:solidFill>
                          <a:schemeClr val="tx2"/>
                        </a:solidFill>
                        <a:latin typeface="Encode Sans"/>
                      </a:endParaRP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7 -11 </a:t>
                      </a:r>
                      <a:r>
                        <a:rPr lang="it-IT" sz="1200" b="0" i="0" u="none" strike="noStrike" noProof="0" dirty="0" err="1">
                          <a:solidFill>
                            <a:schemeClr val="tx2"/>
                          </a:solidFill>
                          <a:latin typeface="Encode Sans"/>
                        </a:rPr>
                        <a:t>opt</a:t>
                      </a:r>
                      <a:endParaRPr lang="it-IT" sz="1200" b="0" i="0" u="none" strike="noStrike" noProof="0" dirty="0">
                        <a:solidFill>
                          <a:schemeClr val="tx2"/>
                        </a:solidFill>
                        <a:latin typeface="Encode Sans"/>
                      </a:endParaRP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7 – 11 </a:t>
                      </a:r>
                      <a:r>
                        <a:rPr lang="it-IT" sz="1200" b="0" i="0" u="none" strike="noStrike" noProof="0" dirty="0" err="1">
                          <a:solidFill>
                            <a:schemeClr val="tx2"/>
                          </a:solidFill>
                          <a:latin typeface="Encode Sans"/>
                        </a:rPr>
                        <a:t>opt</a:t>
                      </a:r>
                      <a:endParaRPr lang="it-IT" sz="1200" b="0" i="0" u="none" strike="noStrike" noProof="0" dirty="0">
                        <a:solidFill>
                          <a:schemeClr val="tx2"/>
                        </a:solidFill>
                        <a:latin typeface="Encode Sans"/>
                      </a:endParaRP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11</a:t>
                      </a: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78130">
                <a:tc>
                  <a:txBody>
                    <a:bodyPr/>
                    <a:lstStyle/>
                    <a:p>
                      <a:pPr rtl="0"/>
                      <a:r>
                        <a:rPr lang="it-IT" sz="1200" b="0" i="0" u="none" strike="noStrike" noProof="0" dirty="0">
                          <a:solidFill>
                            <a:schemeClr val="tx2"/>
                          </a:solidFill>
                          <a:latin typeface="Encode Sans"/>
                        </a:rPr>
                        <a:t>Ricarica rapida fino a                       [kW]</a:t>
                      </a:r>
                      <a:endParaRPr lang="en-US" sz="1200" noProof="0" dirty="0">
                        <a:solidFill>
                          <a:schemeClr val="tx2"/>
                        </a:solidFill>
                      </a:endParaRPr>
                    </a:p>
                  </a:txBody>
                  <a:tcPr marL="68580" marR="68580" marT="34290" marB="34290" anchor="ctr">
                    <a:lnL w="12700" cmpd="sng">
                      <a:noFill/>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100</a:t>
                      </a: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100</a:t>
                      </a: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100</a:t>
                      </a: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a:r>
                        <a:rPr lang="it-IT" sz="1200" b="0" i="0" u="none" strike="noStrike" noProof="0" dirty="0">
                          <a:solidFill>
                            <a:schemeClr val="tx2"/>
                          </a:solidFill>
                          <a:latin typeface="Encode Sans"/>
                        </a:rPr>
                        <a:t>150</a:t>
                      </a:r>
                    </a:p>
                  </a:txBody>
                  <a:tcPr marL="68580" marR="68580" marT="34290" marB="34290" anchor="ctr">
                    <a:lnL w="6350" cap="flat" cmpd="sng" algn="ctr">
                      <a:solidFill>
                        <a:schemeClr val="tx1">
                          <a:lumMod val="50000"/>
                          <a:lumOff val="50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3" name="Gruppo 2">
            <a:extLst>
              <a:ext uri="{FF2B5EF4-FFF2-40B4-BE49-F238E27FC236}">
                <a16:creationId xmlns:a16="http://schemas.microsoft.com/office/drawing/2014/main" id="{4DBF039B-6798-46E4-4F90-00252374105E}"/>
              </a:ext>
            </a:extLst>
          </p:cNvPr>
          <p:cNvGrpSpPr/>
          <p:nvPr/>
        </p:nvGrpSpPr>
        <p:grpSpPr>
          <a:xfrm>
            <a:off x="7284987" y="1316068"/>
            <a:ext cx="1645644" cy="807775"/>
            <a:chOff x="9247184" y="2430763"/>
            <a:chExt cx="2194192" cy="1077033"/>
          </a:xfrm>
        </p:grpSpPr>
        <p:pic>
          <p:nvPicPr>
            <p:cNvPr id="10" name="Immagine 9">
              <a:extLst>
                <a:ext uri="{FF2B5EF4-FFF2-40B4-BE49-F238E27FC236}">
                  <a16:creationId xmlns:a16="http://schemas.microsoft.com/office/drawing/2014/main" id="{46277B17-7A32-3E77-C5BD-B87045B3BF31}"/>
                </a:ext>
              </a:extLst>
            </p:cNvPr>
            <p:cNvPicPr>
              <a:picLocks noChangeAspect="1"/>
            </p:cNvPicPr>
            <p:nvPr/>
          </p:nvPicPr>
          <p:blipFill>
            <a:blip r:embed="rId4" cstate="email">
              <a:extLst>
                <a:ext uri="{28A0092B-C50C-407E-A947-70E740481C1C}">
                  <a14:useLocalDpi xmlns:a14="http://schemas.microsoft.com/office/drawing/2010/main" val="0"/>
                </a:ext>
              </a:extLst>
            </a:blip>
            <a:srcRect l="65612" r="2701"/>
            <a:stretch>
              <a:fillRect/>
            </a:stretch>
          </p:blipFill>
          <p:spPr>
            <a:xfrm>
              <a:off x="9247184" y="2430763"/>
              <a:ext cx="2194192" cy="1077033"/>
            </a:xfrm>
            <a:prstGeom prst="rect">
              <a:avLst/>
            </a:prstGeom>
          </p:spPr>
        </p:pic>
        <p:sp>
          <p:nvSpPr>
            <p:cNvPr id="11" name="CasellaDiTesto 10">
              <a:extLst>
                <a:ext uri="{FF2B5EF4-FFF2-40B4-BE49-F238E27FC236}">
                  <a16:creationId xmlns:a16="http://schemas.microsoft.com/office/drawing/2014/main" id="{BB681503-A08C-D680-55A9-BC19EBF8CBCF}"/>
                </a:ext>
              </a:extLst>
            </p:cNvPr>
            <p:cNvSpPr txBox="1"/>
            <p:nvPr/>
          </p:nvSpPr>
          <p:spPr>
            <a:xfrm>
              <a:off x="9247184" y="2657858"/>
              <a:ext cx="1264444" cy="384721"/>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350" cap="none" dirty="0">
                  <a:highlight>
                    <a:srgbClr val="FFFFFF"/>
                  </a:highlight>
                  <a:latin typeface="Encode Sans"/>
                  <a:cs typeface="Arial"/>
                </a:rPr>
                <a:t>e</a:t>
              </a:r>
              <a:r>
                <a:rPr lang="it-IT" sz="1350" dirty="0">
                  <a:highlight>
                    <a:srgbClr val="FFFFFF"/>
                  </a:highlight>
                  <a:latin typeface="Encode Sans"/>
                  <a:cs typeface="Arial"/>
                </a:rPr>
                <a:t>-X250</a:t>
              </a:r>
            </a:p>
          </p:txBody>
        </p:sp>
      </p:grpSp>
      <p:grpSp>
        <p:nvGrpSpPr>
          <p:cNvPr id="12" name="Gruppo 11">
            <a:extLst>
              <a:ext uri="{FF2B5EF4-FFF2-40B4-BE49-F238E27FC236}">
                <a16:creationId xmlns:a16="http://schemas.microsoft.com/office/drawing/2014/main" id="{46EC0749-9090-3E2F-2EE8-B5D80D761442}"/>
              </a:ext>
            </a:extLst>
          </p:cNvPr>
          <p:cNvGrpSpPr/>
          <p:nvPr/>
        </p:nvGrpSpPr>
        <p:grpSpPr>
          <a:xfrm>
            <a:off x="5096619" y="1319888"/>
            <a:ext cx="1646355" cy="803954"/>
            <a:chOff x="3933824" y="2116438"/>
            <a:chExt cx="2162176" cy="1077033"/>
          </a:xfrm>
        </p:grpSpPr>
        <p:pic>
          <p:nvPicPr>
            <p:cNvPr id="13" name="Immagine 12">
              <a:extLst>
                <a:ext uri="{FF2B5EF4-FFF2-40B4-BE49-F238E27FC236}">
                  <a16:creationId xmlns:a16="http://schemas.microsoft.com/office/drawing/2014/main" id="{98ED4021-EB16-A11D-C977-C86A0BD20F4E}"/>
                </a:ext>
              </a:extLst>
            </p:cNvPr>
            <p:cNvPicPr>
              <a:picLocks noChangeAspect="1"/>
            </p:cNvPicPr>
            <p:nvPr/>
          </p:nvPicPr>
          <p:blipFill>
            <a:blip r:embed="rId5" cstate="email">
              <a:extLst>
                <a:ext uri="{28A0092B-C50C-407E-A947-70E740481C1C}">
                  <a14:useLocalDpi xmlns:a14="http://schemas.microsoft.com/office/drawing/2010/main" val="0"/>
                </a:ext>
              </a:extLst>
            </a:blip>
            <a:srcRect l="31912" r="36864"/>
            <a:stretch>
              <a:fillRect/>
            </a:stretch>
          </p:blipFill>
          <p:spPr>
            <a:xfrm>
              <a:off x="3933824" y="2116438"/>
              <a:ext cx="2162176" cy="1077033"/>
            </a:xfrm>
            <a:prstGeom prst="rect">
              <a:avLst/>
            </a:prstGeom>
          </p:spPr>
        </p:pic>
        <p:sp>
          <p:nvSpPr>
            <p:cNvPr id="14" name="CasellaDiTesto 13">
              <a:extLst>
                <a:ext uri="{FF2B5EF4-FFF2-40B4-BE49-F238E27FC236}">
                  <a16:creationId xmlns:a16="http://schemas.microsoft.com/office/drawing/2014/main" id="{5BF6FBBF-5B14-24FD-413C-78A307C4F067}"/>
                </a:ext>
              </a:extLst>
            </p:cNvPr>
            <p:cNvSpPr txBox="1"/>
            <p:nvPr/>
          </p:nvSpPr>
          <p:spPr>
            <a:xfrm>
              <a:off x="3933824" y="2447997"/>
              <a:ext cx="1264444" cy="384721"/>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350" cap="none" dirty="0">
                  <a:highlight>
                    <a:srgbClr val="FFFFFF"/>
                  </a:highlight>
                  <a:latin typeface="Encode Sans"/>
                  <a:cs typeface="Arial"/>
                </a:rPr>
                <a:t>e</a:t>
              </a:r>
              <a:r>
                <a:rPr lang="it-IT" sz="1350" dirty="0">
                  <a:highlight>
                    <a:srgbClr val="FFFFFF"/>
                  </a:highlight>
                  <a:latin typeface="Encode Sans"/>
                  <a:cs typeface="Arial"/>
                </a:rPr>
                <a:t>-K0</a:t>
              </a:r>
            </a:p>
          </p:txBody>
        </p:sp>
      </p:grpSp>
      <p:grpSp>
        <p:nvGrpSpPr>
          <p:cNvPr id="16" name="Gruppo 15">
            <a:extLst>
              <a:ext uri="{FF2B5EF4-FFF2-40B4-BE49-F238E27FC236}">
                <a16:creationId xmlns:a16="http://schemas.microsoft.com/office/drawing/2014/main" id="{542D6F51-7D9B-F3BE-05EA-F14EF86978DA}"/>
              </a:ext>
            </a:extLst>
          </p:cNvPr>
          <p:cNvGrpSpPr/>
          <p:nvPr/>
        </p:nvGrpSpPr>
        <p:grpSpPr>
          <a:xfrm>
            <a:off x="2994174" y="1380415"/>
            <a:ext cx="1420556" cy="743427"/>
            <a:chOff x="6684063" y="2116438"/>
            <a:chExt cx="1975057" cy="1077033"/>
          </a:xfrm>
        </p:grpSpPr>
        <p:pic>
          <p:nvPicPr>
            <p:cNvPr id="17" name="Immagine 16">
              <a:extLst>
                <a:ext uri="{FF2B5EF4-FFF2-40B4-BE49-F238E27FC236}">
                  <a16:creationId xmlns:a16="http://schemas.microsoft.com/office/drawing/2014/main" id="{15F197AC-4D61-4C11-439C-E2252E698CF3}"/>
                </a:ext>
              </a:extLst>
            </p:cNvPr>
            <p:cNvPicPr>
              <a:picLocks noChangeAspect="1"/>
            </p:cNvPicPr>
            <p:nvPr/>
          </p:nvPicPr>
          <p:blipFill>
            <a:blip r:embed="rId6" cstate="email">
              <a:extLst>
                <a:ext uri="{28A0092B-C50C-407E-A947-70E740481C1C}">
                  <a14:useLocalDpi xmlns:a14="http://schemas.microsoft.com/office/drawing/2010/main" val="0"/>
                </a:ext>
              </a:extLst>
            </a:blip>
            <a:srcRect l="2702" r="68776"/>
            <a:stretch>
              <a:fillRect/>
            </a:stretch>
          </p:blipFill>
          <p:spPr>
            <a:xfrm>
              <a:off x="6684063" y="2116438"/>
              <a:ext cx="1975057" cy="1077033"/>
            </a:xfrm>
            <a:prstGeom prst="rect">
              <a:avLst/>
            </a:prstGeom>
          </p:spPr>
        </p:pic>
        <p:sp>
          <p:nvSpPr>
            <p:cNvPr id="19" name="CasellaDiTesto 18">
              <a:extLst>
                <a:ext uri="{FF2B5EF4-FFF2-40B4-BE49-F238E27FC236}">
                  <a16:creationId xmlns:a16="http://schemas.microsoft.com/office/drawing/2014/main" id="{3998E5DB-B0DA-90C2-D14A-8AD8DB6F3545}"/>
                </a:ext>
              </a:extLst>
            </p:cNvPr>
            <p:cNvSpPr txBox="1"/>
            <p:nvPr/>
          </p:nvSpPr>
          <p:spPr>
            <a:xfrm>
              <a:off x="6684063" y="2478978"/>
              <a:ext cx="1264444" cy="384720"/>
            </a:xfrm>
            <a:prstGeom prst="rect">
              <a:avLst/>
            </a:prstGeom>
          </p:spPr>
          <p:txBody>
            <a:bodyPr vert="horz" lIns="68580" tIns="34290" rIns="68580" bIns="34290" rtlCol="0" anchor="t">
              <a:noAutofit/>
            </a:bodyPr>
            <a:lstStyle>
              <a:defPPr>
                <a:defRPr lang="fr-FR"/>
              </a:defPPr>
              <a:lvl1pPr algn="ctr" defTabSz="685800">
                <a:lnSpc>
                  <a:spcPct val="95000"/>
                </a:lnSpc>
                <a:spcBef>
                  <a:spcPct val="0"/>
                </a:spcBef>
                <a:buNone/>
                <a:defRPr sz="2000" b="1" cap="all" baseline="0">
                  <a:solidFill>
                    <a:schemeClr val="tx2"/>
                  </a:solidFill>
                  <a:ea typeface="+mj-ea"/>
                  <a:cs typeface="+mj-cs"/>
                </a:defRPr>
              </a:lvl1pPr>
            </a:lstStyle>
            <a:p>
              <a:pPr defTabSz="514350"/>
              <a:r>
                <a:rPr lang="it-IT" sz="1350" cap="none" dirty="0">
                  <a:highlight>
                    <a:srgbClr val="FFFFFF"/>
                  </a:highlight>
                  <a:latin typeface="Encode Sans"/>
                  <a:cs typeface="Arial"/>
                </a:rPr>
                <a:t>e</a:t>
              </a:r>
              <a:r>
                <a:rPr lang="it-IT" sz="1350" dirty="0">
                  <a:highlight>
                    <a:srgbClr val="FFFFFF"/>
                  </a:highlight>
                  <a:latin typeface="Encode Sans"/>
                  <a:cs typeface="Arial"/>
                </a:rPr>
                <a:t>-K9</a:t>
              </a:r>
            </a:p>
          </p:txBody>
        </p:sp>
      </p:grpSp>
      <p:sp>
        <p:nvSpPr>
          <p:cNvPr id="20" name="Titolo 5">
            <a:extLst>
              <a:ext uri="{FF2B5EF4-FFF2-40B4-BE49-F238E27FC236}">
                <a16:creationId xmlns:a16="http://schemas.microsoft.com/office/drawing/2014/main" id="{B9E7982E-AFE4-EF44-07C3-A00C9C52188F}"/>
              </a:ext>
            </a:extLst>
          </p:cNvPr>
          <p:cNvSpPr txBox="1"/>
          <p:nvPr/>
        </p:nvSpPr>
        <p:spPr>
          <a:xfrm>
            <a:off x="193364" y="1889747"/>
            <a:ext cx="2595263" cy="297321"/>
          </a:xfrm>
          <a:solidFill>
            <a:srgbClr val="FFFFFF"/>
          </a:solidFill>
        </p:spPr>
        <p:txBody>
          <a:bodyPr vert="horz" lIns="68580" tIns="34290" rIns="68580" bIns="34290" rtlCol="0" anchor="t">
            <a:noAutofit/>
          </a:bodyPr>
          <a:lstStyle>
            <a:lvl1pPr algn="l" defTabSz="685800" rtl="0" eaLnBrk="1" latinLnBrk="0" hangingPunct="1">
              <a:lnSpc>
                <a:spcPct val="95000"/>
              </a:lnSpc>
              <a:spcBef>
                <a:spcPct val="0"/>
              </a:spcBef>
              <a:buNone/>
              <a:defRPr sz="2600" b="1" kern="1200" cap="all" baseline="0">
                <a:solidFill>
                  <a:schemeClr val="tx2"/>
                </a:solidFill>
                <a:latin typeface="+mn-lt"/>
                <a:ea typeface="+mj-ea"/>
                <a:cs typeface="+mj-cs"/>
              </a:defRPr>
            </a:lvl1pPr>
          </a:lstStyle>
          <a:p>
            <a:pPr defTabSz="514350"/>
            <a:r>
              <a:rPr lang="it-IT" sz="1200" b="0" dirty="0">
                <a:latin typeface="Encode Sans"/>
                <a:cs typeface="Arial"/>
              </a:rPr>
              <a:t>Specifiche tecniche</a:t>
            </a:r>
          </a:p>
          <a:p>
            <a:pPr defTabSz="514350"/>
            <a:endParaRPr lang="en-US" sz="1050" b="0" dirty="0">
              <a:latin typeface="Encode Sans"/>
              <a:cs typeface="Arial"/>
            </a:endParaRPr>
          </a:p>
        </p:txBody>
      </p:sp>
      <p:sp>
        <p:nvSpPr>
          <p:cNvPr id="9" name="CasellaDiTesto 8">
            <a:extLst>
              <a:ext uri="{FF2B5EF4-FFF2-40B4-BE49-F238E27FC236}">
                <a16:creationId xmlns:a16="http://schemas.microsoft.com/office/drawing/2014/main" id="{412EF714-87B0-01B6-EA4C-42A12C06A388}"/>
              </a:ext>
            </a:extLst>
          </p:cNvPr>
          <p:cNvSpPr txBox="1"/>
          <p:nvPr/>
        </p:nvSpPr>
        <p:spPr>
          <a:xfrm>
            <a:off x="326872" y="3269903"/>
            <a:ext cx="8175716" cy="1223412"/>
          </a:xfrm>
          <a:prstGeom prst="rect">
            <a:avLst/>
          </a:prstGeom>
          <a:noFill/>
        </p:spPr>
        <p:txBody>
          <a:bodyPr wrap="square">
            <a:noAutofit/>
          </a:bodyPr>
          <a:lstStyle/>
          <a:p>
            <a:pPr marL="285750" indent="-285750" defTabSz="685800">
              <a:spcAft>
                <a:spcPts val="450"/>
              </a:spcAft>
              <a:buClr>
                <a:srgbClr val="404549"/>
              </a:buClr>
              <a:buFont typeface="Wingdings" panose="05000000000000000000" pitchFamily="2" charset="2"/>
              <a:buChar char="q"/>
            </a:pPr>
            <a:r>
              <a:rPr lang="it-IT" dirty="0">
                <a:solidFill>
                  <a:schemeClr val="tx2"/>
                </a:solidFill>
                <a:latin typeface="Encode Sans"/>
                <a:cs typeface="Arial"/>
              </a:rPr>
              <a:t>Con la ricarica AC </a:t>
            </a:r>
            <a:r>
              <a:rPr lang="it-IT" dirty="0" err="1">
                <a:solidFill>
                  <a:schemeClr val="tx2"/>
                </a:solidFill>
                <a:latin typeface="Encode Sans"/>
                <a:cs typeface="Arial"/>
              </a:rPr>
              <a:t>Wallbox</a:t>
            </a:r>
            <a:r>
              <a:rPr lang="it-IT" dirty="0">
                <a:solidFill>
                  <a:schemeClr val="tx2"/>
                </a:solidFill>
                <a:latin typeface="Encode Sans"/>
                <a:cs typeface="Arial"/>
              </a:rPr>
              <a:t> monofase: tempi di ricarica tra 5 e 16h *.</a:t>
            </a:r>
          </a:p>
          <a:p>
            <a:pPr marL="285750" indent="-285750" defTabSz="685800">
              <a:spcAft>
                <a:spcPts val="450"/>
              </a:spcAft>
              <a:buClr>
                <a:srgbClr val="404549"/>
              </a:buClr>
              <a:buFont typeface="Wingdings" panose="05000000000000000000" pitchFamily="2" charset="2"/>
              <a:buChar char="q"/>
            </a:pPr>
            <a:r>
              <a:rPr lang="it-IT" dirty="0">
                <a:solidFill>
                  <a:schemeClr val="tx2"/>
                </a:solidFill>
                <a:latin typeface="Encode Sans"/>
                <a:cs typeface="Arial"/>
              </a:rPr>
              <a:t>Con la ricarica DC:</a:t>
            </a:r>
          </a:p>
          <a:p>
            <a:pPr marL="342900" lvl="1" defTabSz="685800">
              <a:spcAft>
                <a:spcPts val="450"/>
              </a:spcAft>
              <a:buClr>
                <a:srgbClr val="243782"/>
              </a:buClr>
            </a:pPr>
            <a:r>
              <a:rPr lang="it-IT" dirty="0">
                <a:solidFill>
                  <a:schemeClr val="tx2"/>
                </a:solidFill>
                <a:latin typeface="Encode Sans"/>
                <a:cs typeface="Arial"/>
              </a:rPr>
              <a:t>- fino a 100 kW, tempo di ricarica fino all'80% (per e-K9 e e-K0) tra 30 - 45 minuti</a:t>
            </a:r>
          </a:p>
          <a:p>
            <a:pPr marL="342900" lvl="1" defTabSz="685800">
              <a:spcAft>
                <a:spcPts val="450"/>
              </a:spcAft>
              <a:buClr>
                <a:srgbClr val="243782"/>
              </a:buClr>
            </a:pPr>
            <a:r>
              <a:rPr lang="it-IT" dirty="0">
                <a:solidFill>
                  <a:schemeClr val="tx2"/>
                </a:solidFill>
                <a:latin typeface="Encode Sans"/>
                <a:cs typeface="Arial"/>
              </a:rPr>
              <a:t>- fino a 150 kW, tempo di ricarica fino all'80% (per e-X250) 55 minuti </a:t>
            </a:r>
          </a:p>
          <a:p>
            <a:pPr defTabSz="685800">
              <a:spcAft>
                <a:spcPts val="450"/>
              </a:spcAft>
            </a:pPr>
            <a:endParaRPr lang="en-US" dirty="0">
              <a:solidFill>
                <a:schemeClr val="tx2"/>
              </a:solidFill>
              <a:latin typeface="Encode Sans"/>
              <a:cs typeface="Arial"/>
            </a:endParaRPr>
          </a:p>
        </p:txBody>
      </p:sp>
      <p:sp>
        <p:nvSpPr>
          <p:cNvPr id="24" name="CasellaDiTesto 23">
            <a:extLst>
              <a:ext uri="{FF2B5EF4-FFF2-40B4-BE49-F238E27FC236}">
                <a16:creationId xmlns:a16="http://schemas.microsoft.com/office/drawing/2014/main" id="{F804CF05-044E-5F65-283C-6482DE67FB77}"/>
              </a:ext>
            </a:extLst>
          </p:cNvPr>
          <p:cNvSpPr txBox="1"/>
          <p:nvPr/>
        </p:nvSpPr>
        <p:spPr>
          <a:xfrm>
            <a:off x="251219" y="4969904"/>
            <a:ext cx="2188368" cy="207749"/>
          </a:xfrm>
          <a:prstGeom prst="rect">
            <a:avLst/>
          </a:prstGeom>
          <a:noFill/>
        </p:spPr>
        <p:txBody>
          <a:bodyPr wrap="square">
            <a:noAutofit/>
          </a:bodyPr>
          <a:lstStyle/>
          <a:p>
            <a:pPr defTabSz="685800"/>
            <a:r>
              <a:rPr lang="it-IT" sz="900" dirty="0">
                <a:solidFill>
                  <a:schemeClr val="tx2"/>
                </a:solidFill>
                <a:latin typeface="Encode Sans"/>
                <a:cs typeface="Arial"/>
              </a:rPr>
              <a:t>* Per e-X250</a:t>
            </a:r>
            <a:endParaRPr lang="en-US" sz="900" dirty="0">
              <a:solidFill>
                <a:schemeClr val="tx2"/>
              </a:solidFill>
              <a:latin typeface="Encode Sans"/>
              <a:cs typeface="Arial"/>
            </a:endParaRPr>
          </a:p>
        </p:txBody>
      </p:sp>
      <p:sp>
        <p:nvSpPr>
          <p:cNvPr id="7" name="Titolo 6">
            <a:extLst>
              <a:ext uri="{FF2B5EF4-FFF2-40B4-BE49-F238E27FC236}">
                <a16:creationId xmlns:a16="http://schemas.microsoft.com/office/drawing/2014/main" id="{29D9BC72-0D02-3071-12B3-92CDDEA8FA63}"/>
              </a:ext>
            </a:extLst>
          </p:cNvPr>
          <p:cNvSpPr>
            <a:spLocks noGrp="1"/>
          </p:cNvSpPr>
          <p:nvPr>
            <p:ph type="title"/>
          </p:nvPr>
        </p:nvSpPr>
        <p:spPr/>
        <p:txBody>
          <a:bodyPr/>
          <a:lstStyle/>
          <a:p>
            <a:r>
              <a:rPr lang="it-IT" dirty="0"/>
              <a:t>LA RICARICA DELL’</a:t>
            </a:r>
            <a:r>
              <a:rPr lang="it-IT" dirty="0" err="1"/>
              <a:t>eLCV</a:t>
            </a:r>
            <a:endParaRPr lang="it-IT" dirty="0"/>
          </a:p>
        </p:txBody>
      </p:sp>
    </p:spTree>
    <p:custDataLst>
      <p:tags r:id="rId1"/>
    </p:custDataLst>
    <p:extLst>
      <p:ext uri="{BB962C8B-B14F-4D97-AF65-F5344CB8AC3E}">
        <p14:creationId xmlns:p14="http://schemas.microsoft.com/office/powerpoint/2010/main" val="7614709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06188-A0AB-A82F-EF0C-151BB060FF5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D70348F-CD8B-7A05-8FA1-E9EDA683F656}"/>
              </a:ext>
            </a:extLst>
          </p:cNvPr>
          <p:cNvSpPr>
            <a:spLocks noGrp="1"/>
          </p:cNvSpPr>
          <p:nvPr>
            <p:ph type="title"/>
          </p:nvPr>
        </p:nvSpPr>
        <p:spPr/>
        <p:txBody>
          <a:bodyPr anchor="ctr">
            <a:normAutofit/>
          </a:bodyPr>
          <a:lstStyle/>
          <a:p>
            <a:pPr algn="ctr"/>
            <a:r>
              <a:rPr lang="it-IT" sz="3600" dirty="0"/>
              <a:t>IL CLIENTE LCV</a:t>
            </a:r>
          </a:p>
        </p:txBody>
      </p:sp>
      <p:sp>
        <p:nvSpPr>
          <p:cNvPr id="4" name="Segnaposto testo 3">
            <a:extLst>
              <a:ext uri="{FF2B5EF4-FFF2-40B4-BE49-F238E27FC236}">
                <a16:creationId xmlns:a16="http://schemas.microsoft.com/office/drawing/2014/main" id="{0FE6B9E5-BA3B-86CF-E7EC-9DE0D8F53502}"/>
              </a:ext>
            </a:extLst>
          </p:cNvPr>
          <p:cNvSpPr>
            <a:spLocks noGrp="1"/>
          </p:cNvSpPr>
          <p:nvPr>
            <p:ph type="body" idx="1"/>
          </p:nvPr>
        </p:nvSpPr>
        <p:spPr/>
        <p:txBody>
          <a:bodyPr/>
          <a:lstStyle/>
          <a:p>
            <a:endParaRPr lang="it-IT"/>
          </a:p>
        </p:txBody>
      </p:sp>
    </p:spTree>
    <p:custDataLst>
      <p:tags r:id="rId1"/>
    </p:custDataLst>
    <p:extLst>
      <p:ext uri="{BB962C8B-B14F-4D97-AF65-F5344CB8AC3E}">
        <p14:creationId xmlns:p14="http://schemas.microsoft.com/office/powerpoint/2010/main" val="704671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963840-E64E-5B2E-6106-DF9A0AF89358}"/>
              </a:ext>
            </a:extLst>
          </p:cNvPr>
          <p:cNvSpPr>
            <a:spLocks noGrp="1"/>
          </p:cNvSpPr>
          <p:nvPr>
            <p:ph type="title"/>
          </p:nvPr>
        </p:nvSpPr>
        <p:spPr>
          <a:xfrm>
            <a:off x="304800" y="185335"/>
            <a:ext cx="7848600" cy="369332"/>
          </a:xfrm>
        </p:spPr>
        <p:txBody>
          <a:bodyPr/>
          <a:lstStyle/>
          <a:p>
            <a:r>
              <a:rPr lang="it-IT" dirty="0"/>
              <a:t>IL CLIENTE VEICOLI COMMERCIALI </a:t>
            </a:r>
          </a:p>
        </p:txBody>
      </p:sp>
      <p:sp>
        <p:nvSpPr>
          <p:cNvPr id="5" name="CasellaDiTesto 4">
            <a:extLst>
              <a:ext uri="{FF2B5EF4-FFF2-40B4-BE49-F238E27FC236}">
                <a16:creationId xmlns:a16="http://schemas.microsoft.com/office/drawing/2014/main" id="{D096FCC3-AB3B-F682-93E6-74ACBD1B0B58}"/>
              </a:ext>
            </a:extLst>
          </p:cNvPr>
          <p:cNvSpPr txBox="1"/>
          <p:nvPr/>
        </p:nvSpPr>
        <p:spPr>
          <a:xfrm>
            <a:off x="483394" y="938510"/>
            <a:ext cx="8203406" cy="4801314"/>
          </a:xfrm>
          <a:prstGeom prst="rect">
            <a:avLst/>
          </a:prstGeom>
          <a:noFill/>
        </p:spPr>
        <p:txBody>
          <a:bodyPr wrap="square">
            <a:spAutoFit/>
          </a:bodyPr>
          <a:lstStyle/>
          <a:p>
            <a:r>
              <a:rPr lang="it-IT" dirty="0">
                <a:solidFill>
                  <a:schemeClr val="tx2"/>
                </a:solidFill>
                <a:latin typeface="Encode Sans" pitchFamily="2" charset="0"/>
              </a:rPr>
              <a:t>La clientela è molto diversificata, ma può essere raggruppata in alcune </a:t>
            </a:r>
            <a:r>
              <a:rPr lang="it-IT" b="1" dirty="0">
                <a:solidFill>
                  <a:schemeClr val="tx2"/>
                </a:solidFill>
                <a:latin typeface="Encode Sans" pitchFamily="2" charset="0"/>
              </a:rPr>
              <a:t>macro- categorie</a:t>
            </a:r>
            <a:r>
              <a:rPr lang="it-IT" dirty="0">
                <a:solidFill>
                  <a:schemeClr val="tx2"/>
                </a:solidFill>
                <a:latin typeface="Encode Sans" pitchFamily="2" charset="0"/>
              </a:rPr>
              <a:t>:</a:t>
            </a:r>
          </a:p>
          <a:p>
            <a:endParaRPr lang="it-IT" dirty="0">
              <a:solidFill>
                <a:schemeClr val="tx2"/>
              </a:solidFill>
              <a:latin typeface="Encode Sans" pitchFamily="2" charset="0"/>
            </a:endParaRPr>
          </a:p>
          <a:p>
            <a:pPr marL="285750" indent="-285750">
              <a:buFont typeface="Wingdings" panose="05000000000000000000" pitchFamily="2" charset="2"/>
              <a:buChar char="q"/>
            </a:pPr>
            <a:r>
              <a:rPr lang="it-IT" b="1" dirty="0">
                <a:solidFill>
                  <a:schemeClr val="tx2"/>
                </a:solidFill>
                <a:latin typeface="Encode Sans" pitchFamily="2" charset="0"/>
              </a:rPr>
              <a:t>Ditte Individuali / Partite IVA</a:t>
            </a:r>
            <a:r>
              <a:rPr lang="it-IT" dirty="0">
                <a:solidFill>
                  <a:schemeClr val="tx2"/>
                </a:solidFill>
                <a:latin typeface="Encode Sans" pitchFamily="2" charset="0"/>
              </a:rPr>
              <a:t>: elettricisti, idraulici, falegnami, muratori, pittori), commercianti ambulanti, piccoli corrieri o trasportatori indipendenti, manutentori, giardinieri</a:t>
            </a:r>
          </a:p>
          <a:p>
            <a:pPr marL="285750" indent="-285750">
              <a:buFont typeface="Wingdings" panose="05000000000000000000" pitchFamily="2" charset="2"/>
              <a:buChar char="q"/>
            </a:pPr>
            <a:endParaRPr lang="it-IT" dirty="0">
              <a:solidFill>
                <a:schemeClr val="tx2"/>
              </a:solidFill>
              <a:latin typeface="Encode Sans" pitchFamily="2" charset="0"/>
            </a:endParaRPr>
          </a:p>
          <a:p>
            <a:pPr marL="285750" indent="-285750">
              <a:buFont typeface="Wingdings" panose="05000000000000000000" pitchFamily="2" charset="2"/>
              <a:buChar char="q"/>
            </a:pPr>
            <a:r>
              <a:rPr lang="it-IT" b="1" dirty="0">
                <a:solidFill>
                  <a:schemeClr val="tx2"/>
                </a:solidFill>
                <a:latin typeface="Encode Sans" pitchFamily="2" charset="0"/>
              </a:rPr>
              <a:t>Piccole e Medie Imprese (PMI)</a:t>
            </a:r>
            <a:r>
              <a:rPr lang="it-IT" dirty="0">
                <a:solidFill>
                  <a:schemeClr val="tx2"/>
                </a:solidFill>
                <a:latin typeface="Encode Sans" pitchFamily="2" charset="0"/>
              </a:rPr>
              <a:t>:</a:t>
            </a:r>
            <a:r>
              <a:rPr lang="it-IT" b="1" dirty="0">
                <a:solidFill>
                  <a:schemeClr val="tx2"/>
                </a:solidFill>
                <a:latin typeface="Encode Sans" pitchFamily="2" charset="0"/>
              </a:rPr>
              <a:t>  </a:t>
            </a:r>
            <a:r>
              <a:rPr lang="it-IT" dirty="0">
                <a:solidFill>
                  <a:schemeClr val="tx2"/>
                </a:solidFill>
                <a:latin typeface="Encode Sans" pitchFamily="2" charset="0"/>
              </a:rPr>
              <a:t>imprese edili, aziende di servizi, piccole industrie manifatturiere, negozi con propria logistica</a:t>
            </a:r>
          </a:p>
          <a:p>
            <a:pPr marL="285750" indent="-285750">
              <a:buFont typeface="Wingdings" panose="05000000000000000000" pitchFamily="2" charset="2"/>
              <a:buChar char="q"/>
            </a:pPr>
            <a:endParaRPr lang="it-IT" dirty="0">
              <a:solidFill>
                <a:schemeClr val="tx2"/>
              </a:solidFill>
              <a:latin typeface="Encode Sans" pitchFamily="2" charset="0"/>
            </a:endParaRPr>
          </a:p>
          <a:p>
            <a:pPr marL="285750" indent="-285750">
              <a:buFont typeface="Wingdings" panose="05000000000000000000" pitchFamily="2" charset="2"/>
              <a:buChar char="q"/>
            </a:pPr>
            <a:r>
              <a:rPr lang="it-IT" b="1" dirty="0">
                <a:solidFill>
                  <a:schemeClr val="tx2"/>
                </a:solidFill>
                <a:latin typeface="Encode Sans" pitchFamily="2" charset="0"/>
              </a:rPr>
              <a:t>Enti Pubblici e Istituzioni</a:t>
            </a:r>
            <a:r>
              <a:rPr lang="it-IT" dirty="0">
                <a:solidFill>
                  <a:schemeClr val="tx2"/>
                </a:solidFill>
                <a:latin typeface="Encode Sans" pitchFamily="2" charset="0"/>
              </a:rPr>
              <a:t>: comuni, ASL, Protezione Civile, aziende municipalizzate, enti di pubblica utilità</a:t>
            </a:r>
          </a:p>
          <a:p>
            <a:pPr marL="285750" indent="-285750">
              <a:buFont typeface="Wingdings" panose="05000000000000000000" pitchFamily="2" charset="2"/>
              <a:buChar char="q"/>
            </a:pPr>
            <a:endParaRPr lang="it-IT" dirty="0">
              <a:solidFill>
                <a:schemeClr val="tx2"/>
              </a:solidFill>
              <a:latin typeface="Encode Sans" pitchFamily="2" charset="0"/>
            </a:endParaRPr>
          </a:p>
          <a:p>
            <a:pPr marL="285750" indent="-285750">
              <a:buFont typeface="Wingdings" panose="05000000000000000000" pitchFamily="2" charset="2"/>
              <a:buChar char="q"/>
            </a:pPr>
            <a:r>
              <a:rPr lang="it-IT" b="1" dirty="0">
                <a:solidFill>
                  <a:schemeClr val="tx2"/>
                </a:solidFill>
                <a:latin typeface="Encode Sans" pitchFamily="2" charset="0"/>
              </a:rPr>
              <a:t> Flotte</a:t>
            </a:r>
            <a:r>
              <a:rPr lang="it-IT" dirty="0">
                <a:solidFill>
                  <a:schemeClr val="tx2"/>
                </a:solidFill>
                <a:latin typeface="Encode Sans" pitchFamily="2" charset="0"/>
              </a:rPr>
              <a:t> </a:t>
            </a:r>
            <a:r>
              <a:rPr lang="it-IT" b="1" dirty="0">
                <a:solidFill>
                  <a:schemeClr val="tx2"/>
                </a:solidFill>
                <a:latin typeface="Encode Sans" pitchFamily="2" charset="0"/>
              </a:rPr>
              <a:t>e</a:t>
            </a:r>
            <a:r>
              <a:rPr lang="it-IT" dirty="0">
                <a:solidFill>
                  <a:schemeClr val="tx2"/>
                </a:solidFill>
                <a:latin typeface="Encode Sans" pitchFamily="2" charset="0"/>
              </a:rPr>
              <a:t> </a:t>
            </a:r>
            <a:r>
              <a:rPr lang="it-IT" b="1" dirty="0">
                <a:solidFill>
                  <a:schemeClr val="tx2"/>
                </a:solidFill>
                <a:latin typeface="Encode Sans" pitchFamily="2" charset="0"/>
              </a:rPr>
              <a:t>Grandi Aziende</a:t>
            </a:r>
            <a:r>
              <a:rPr lang="it-IT" dirty="0">
                <a:solidFill>
                  <a:schemeClr val="tx2"/>
                </a:solidFill>
                <a:latin typeface="Encode Sans" pitchFamily="2" charset="0"/>
              </a:rPr>
              <a:t>: corrieri nazionali/internazionali, aziende di telecomunicazioni, utility (acqua, luce, gas), catene di grande distribuzione</a:t>
            </a:r>
          </a:p>
          <a:p>
            <a:endParaRPr lang="it-IT" b="1" dirty="0">
              <a:solidFill>
                <a:schemeClr val="tx2"/>
              </a:solidFill>
              <a:latin typeface="Encode Sans" pitchFamily="2" charset="0"/>
            </a:endParaRPr>
          </a:p>
          <a:p>
            <a:endParaRPr lang="it-IT" b="1" dirty="0">
              <a:solidFill>
                <a:schemeClr val="tx2"/>
              </a:solidFill>
              <a:latin typeface="Encode Sans" pitchFamily="2" charset="0"/>
            </a:endParaRPr>
          </a:p>
        </p:txBody>
      </p:sp>
      <p:sp>
        <p:nvSpPr>
          <p:cNvPr id="3" name="Rettangolo 2">
            <a:extLst>
              <a:ext uri="{FF2B5EF4-FFF2-40B4-BE49-F238E27FC236}">
                <a16:creationId xmlns:a16="http://schemas.microsoft.com/office/drawing/2014/main" id="{3D724A79-EF3A-F9B1-8116-820AF86EDC73}"/>
              </a:ext>
            </a:extLst>
          </p:cNvPr>
          <p:cNvSpPr/>
          <p:nvPr/>
        </p:nvSpPr>
        <p:spPr>
          <a:xfrm rot="20357391">
            <a:off x="685799" y="2537745"/>
            <a:ext cx="7287768" cy="9144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Da sostituire con diapo macro-categorie PPT di M. Guidobaldi </a:t>
            </a:r>
          </a:p>
        </p:txBody>
      </p:sp>
      <p:sp>
        <p:nvSpPr>
          <p:cNvPr id="4" name="Ovale 3">
            <a:extLst>
              <a:ext uri="{FF2B5EF4-FFF2-40B4-BE49-F238E27FC236}">
                <a16:creationId xmlns:a16="http://schemas.microsoft.com/office/drawing/2014/main" id="{805DEA9D-A2AF-7AE5-AAB5-00868F74AF0E}"/>
              </a:ext>
            </a:extLst>
          </p:cNvPr>
          <p:cNvSpPr/>
          <p:nvPr/>
        </p:nvSpPr>
        <p:spPr>
          <a:xfrm>
            <a:off x="8153400" y="24110"/>
            <a:ext cx="914400" cy="914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ustDataLst>
      <p:tags r:id="rId1"/>
    </p:custDataLst>
    <p:extLst>
      <p:ext uri="{BB962C8B-B14F-4D97-AF65-F5344CB8AC3E}">
        <p14:creationId xmlns:p14="http://schemas.microsoft.com/office/powerpoint/2010/main" val="30385735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01F3803-1CA7-8A01-68E9-7E1CABA96BBE}"/>
              </a:ext>
            </a:extLst>
          </p:cNvPr>
          <p:cNvPicPr>
            <a:picLocks noChangeAspect="1"/>
          </p:cNvPicPr>
          <p:nvPr/>
        </p:nvPicPr>
        <p:blipFill>
          <a:blip r:embed="rId3">
            <a:clrChange>
              <a:clrFrom>
                <a:srgbClr val="FFFFFF"/>
              </a:clrFrom>
              <a:clrTo>
                <a:srgbClr val="FFFFFF">
                  <a:alpha val="0"/>
                </a:srgbClr>
              </a:clrTo>
            </a:clrChange>
          </a:blip>
          <a:srcRect l="10363" t="12701" r="19285" b="19340"/>
          <a:stretch>
            <a:fillRect/>
          </a:stretch>
        </p:blipFill>
        <p:spPr>
          <a:xfrm>
            <a:off x="2269372" y="2764486"/>
            <a:ext cx="3938378" cy="2139936"/>
          </a:xfrm>
          <a:prstGeom prst="rect">
            <a:avLst/>
          </a:prstGeom>
        </p:spPr>
      </p:pic>
      <p:pic>
        <p:nvPicPr>
          <p:cNvPr id="7" name="Immagine 6">
            <a:extLst>
              <a:ext uri="{FF2B5EF4-FFF2-40B4-BE49-F238E27FC236}">
                <a16:creationId xmlns:a16="http://schemas.microsoft.com/office/drawing/2014/main" id="{FE7C0FC4-4F61-7E3C-B2BC-5782A94FB555}"/>
              </a:ext>
            </a:extLst>
          </p:cNvPr>
          <p:cNvPicPr>
            <a:picLocks noChangeAspect="1"/>
          </p:cNvPicPr>
          <p:nvPr/>
        </p:nvPicPr>
        <p:blipFill>
          <a:blip r:embed="rId4">
            <a:clrChange>
              <a:clrFrom>
                <a:srgbClr val="FFFFFF"/>
              </a:clrFrom>
              <a:clrTo>
                <a:srgbClr val="FFFFFF">
                  <a:alpha val="0"/>
                </a:srgbClr>
              </a:clrTo>
            </a:clrChange>
          </a:blip>
          <a:srcRect l="26522" t="24885" r="23043" b="23520"/>
          <a:stretch>
            <a:fillRect/>
          </a:stretch>
        </p:blipFill>
        <p:spPr>
          <a:xfrm>
            <a:off x="6051398" y="3206507"/>
            <a:ext cx="2829776" cy="1628342"/>
          </a:xfrm>
          <a:prstGeom prst="rect">
            <a:avLst/>
          </a:prstGeom>
        </p:spPr>
      </p:pic>
      <p:sp>
        <p:nvSpPr>
          <p:cNvPr id="2" name="Segnaposto numero diapositiva 1"/>
          <p:cNvSpPr>
            <a:spLocks noGrp="1"/>
          </p:cNvSpPr>
          <p:nvPr>
            <p:ph type="sldNum" sz="quarter" idx="10"/>
          </p:nvPr>
        </p:nvSpPr>
        <p:spPr>
          <a:xfrm>
            <a:off x="8708454" y="5200106"/>
            <a:ext cx="400050" cy="174824"/>
          </a:xfrm>
        </p:spPr>
        <p:txBody>
          <a:bodyPr/>
          <a:lstStyle/>
          <a:p>
            <a:fld id="{821C0111-95B7-48D1-90F9-A940D84C1EF7}" type="slidenum">
              <a:rPr lang="it-IT" smtClean="0"/>
              <a:pPr/>
              <a:t>93</a:t>
            </a:fld>
            <a:endParaRPr lang="it-IT" dirty="0"/>
          </a:p>
        </p:txBody>
      </p:sp>
      <p:sp>
        <p:nvSpPr>
          <p:cNvPr id="4" name="Titolo 3">
            <a:extLst>
              <a:ext uri="{FF2B5EF4-FFF2-40B4-BE49-F238E27FC236}">
                <a16:creationId xmlns:a16="http://schemas.microsoft.com/office/drawing/2014/main" id="{88035282-AFA8-6F46-51D6-7CEDF7384CFC}"/>
              </a:ext>
            </a:extLst>
          </p:cNvPr>
          <p:cNvSpPr>
            <a:spLocks noGrp="1"/>
          </p:cNvSpPr>
          <p:nvPr>
            <p:ph type="title"/>
          </p:nvPr>
        </p:nvSpPr>
        <p:spPr>
          <a:xfrm>
            <a:off x="304800" y="185335"/>
            <a:ext cx="7848600" cy="738664"/>
          </a:xfrm>
        </p:spPr>
        <p:txBody>
          <a:bodyPr/>
          <a:lstStyle/>
          <a:p>
            <a:r>
              <a:rPr lang="it-IT" dirty="0"/>
              <a:t>ORGANIZZATI PER USO E DESTINAZIONE</a:t>
            </a:r>
            <a:br>
              <a:rPr lang="it-IT" dirty="0"/>
            </a:br>
            <a:endParaRPr lang="it-IT" dirty="0"/>
          </a:p>
        </p:txBody>
      </p:sp>
      <p:sp>
        <p:nvSpPr>
          <p:cNvPr id="15" name="Segnaposto contenuto 2"/>
          <p:cNvSpPr txBox="1">
            <a:spLocks/>
          </p:cNvSpPr>
          <p:nvPr/>
        </p:nvSpPr>
        <p:spPr>
          <a:xfrm>
            <a:off x="304800" y="1051739"/>
            <a:ext cx="8353425" cy="129636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it-IT" sz="1800" b="1" dirty="0">
                <a:solidFill>
                  <a:schemeClr val="tx2"/>
                </a:solidFill>
                <a:latin typeface="Encode Sans" pitchFamily="2" charset="0"/>
              </a:rPr>
              <a:t>A cosa le servirà il veicolo ?</a:t>
            </a:r>
          </a:p>
          <a:p>
            <a:pPr marL="0" indent="0" algn="ctr">
              <a:buFont typeface="Arial" panose="020B0604020202020204" pitchFamily="34" charset="0"/>
              <a:buNone/>
            </a:pPr>
            <a:r>
              <a:rPr lang="it-IT" sz="1800" b="1" dirty="0">
                <a:solidFill>
                  <a:schemeClr val="tx2"/>
                </a:solidFill>
                <a:latin typeface="Encode Sans" pitchFamily="2" charset="0"/>
              </a:rPr>
              <a:t> </a:t>
            </a:r>
          </a:p>
          <a:p>
            <a:pPr marL="0" indent="0" algn="ctr">
              <a:buFont typeface="Arial" panose="020B0604020202020204" pitchFamily="34" charset="0"/>
              <a:buNone/>
            </a:pPr>
            <a:r>
              <a:rPr lang="it-IT" sz="1800" b="1" dirty="0">
                <a:solidFill>
                  <a:schemeClr val="tx2"/>
                </a:solidFill>
                <a:latin typeface="Encode Sans" pitchFamily="2" charset="0"/>
              </a:rPr>
              <a:t>Che attività svolge ? </a:t>
            </a:r>
          </a:p>
        </p:txBody>
      </p:sp>
      <p:sp>
        <p:nvSpPr>
          <p:cNvPr id="17" name="Rettangolo 16"/>
          <p:cNvSpPr/>
          <p:nvPr/>
        </p:nvSpPr>
        <p:spPr>
          <a:xfrm>
            <a:off x="-224876" y="2559762"/>
            <a:ext cx="3084159" cy="4307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a:solidFill>
                  <a:schemeClr val="tx2"/>
                </a:solidFill>
                <a:latin typeface="Encode Sans" pitchFamily="2" charset="0"/>
                <a:cs typeface="Helvetica"/>
              </a:rPr>
              <a:t>Merci</a:t>
            </a:r>
          </a:p>
        </p:txBody>
      </p:sp>
      <p:sp>
        <p:nvSpPr>
          <p:cNvPr id="18" name="Rettangolo 17"/>
          <p:cNvSpPr/>
          <p:nvPr/>
        </p:nvSpPr>
        <p:spPr>
          <a:xfrm>
            <a:off x="5797015" y="2542740"/>
            <a:ext cx="3084159" cy="4307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a:solidFill>
                  <a:schemeClr val="tx2"/>
                </a:solidFill>
                <a:latin typeface="Encode Sans" pitchFamily="2" charset="0"/>
                <a:cs typeface="Helvetica"/>
              </a:rPr>
              <a:t>Persone e merci</a:t>
            </a:r>
          </a:p>
        </p:txBody>
      </p:sp>
      <p:sp>
        <p:nvSpPr>
          <p:cNvPr id="19" name="Rettangolo 18"/>
          <p:cNvSpPr/>
          <p:nvPr/>
        </p:nvSpPr>
        <p:spPr>
          <a:xfrm>
            <a:off x="2690538" y="2542740"/>
            <a:ext cx="3517212" cy="4333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b="1" dirty="0">
                <a:solidFill>
                  <a:schemeClr val="tx2"/>
                </a:solidFill>
                <a:latin typeface="Encode Sans" pitchFamily="2" charset="0"/>
                <a:cs typeface="Helvetica"/>
              </a:rPr>
              <a:t>Allestimento </a:t>
            </a:r>
          </a:p>
        </p:txBody>
      </p:sp>
      <p:pic>
        <p:nvPicPr>
          <p:cNvPr id="9" name="Immagine 8">
            <a:extLst>
              <a:ext uri="{FF2B5EF4-FFF2-40B4-BE49-F238E27FC236}">
                <a16:creationId xmlns:a16="http://schemas.microsoft.com/office/drawing/2014/main" id="{2694EB09-36C3-BEDD-9A81-65B639A5FD97}"/>
              </a:ext>
            </a:extLst>
          </p:cNvPr>
          <p:cNvPicPr>
            <a:picLocks noChangeAspect="1"/>
          </p:cNvPicPr>
          <p:nvPr/>
        </p:nvPicPr>
        <p:blipFill>
          <a:blip r:embed="rId5"/>
          <a:stretch>
            <a:fillRect/>
          </a:stretch>
        </p:blipFill>
        <p:spPr>
          <a:xfrm>
            <a:off x="-845371" y="2988008"/>
            <a:ext cx="4572000" cy="2114550"/>
          </a:xfrm>
          <a:prstGeom prst="rect">
            <a:avLst/>
          </a:prstGeom>
        </p:spPr>
      </p:pic>
    </p:spTree>
    <p:custDataLst>
      <p:tags r:id="rId1"/>
    </p:custDataLst>
    <p:extLst>
      <p:ext uri="{BB962C8B-B14F-4D97-AF65-F5344CB8AC3E}">
        <p14:creationId xmlns:p14="http://schemas.microsoft.com/office/powerpoint/2010/main" val="2893331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DB94-7491-35D1-D86F-2689D3213A97}"/>
            </a:ext>
          </a:extLst>
        </p:cNvPr>
        <p:cNvGrpSpPr/>
        <p:nvPr/>
      </p:nvGrpSpPr>
      <p:grpSpPr>
        <a:xfrm>
          <a:off x="0" y="0"/>
          <a:ext cx="0" cy="0"/>
          <a:chOff x="0" y="0"/>
          <a:chExt cx="0" cy="0"/>
        </a:xfrm>
      </p:grpSpPr>
      <p:pic>
        <p:nvPicPr>
          <p:cNvPr id="21" name="Picture 2" descr="Risultati immagini per valore e qualità">
            <a:extLst>
              <a:ext uri="{FF2B5EF4-FFF2-40B4-BE49-F238E27FC236}">
                <a16:creationId xmlns:a16="http://schemas.microsoft.com/office/drawing/2014/main" id="{CF325F5B-301A-7186-F4B7-2C6C861BC4CB}"/>
              </a:ext>
            </a:extLst>
          </p:cNvPr>
          <p:cNvPicPr>
            <a:picLocks noChangeAspect="1" noChangeArrowheads="1"/>
          </p:cNvPicPr>
          <p:nvPr/>
        </p:nvPicPr>
        <p:blipFill>
          <a:blip r:embed="rId4" cstate="email"/>
          <a:srcRect/>
          <a:stretch>
            <a:fillRect/>
          </a:stretch>
        </p:blipFill>
        <p:spPr bwMode="auto">
          <a:xfrm>
            <a:off x="5828384" y="1479956"/>
            <a:ext cx="3140051" cy="2355038"/>
          </a:xfrm>
          <a:prstGeom prst="rect">
            <a:avLst/>
          </a:prstGeom>
          <a:noFill/>
        </p:spPr>
      </p:pic>
      <p:sp>
        <p:nvSpPr>
          <p:cNvPr id="3" name="CasellaDiTesto 2">
            <a:extLst>
              <a:ext uri="{FF2B5EF4-FFF2-40B4-BE49-F238E27FC236}">
                <a16:creationId xmlns:a16="http://schemas.microsoft.com/office/drawing/2014/main" id="{5EF258A1-A5BF-41BF-9F1C-895CC6D55742}"/>
              </a:ext>
            </a:extLst>
          </p:cNvPr>
          <p:cNvSpPr txBox="1"/>
          <p:nvPr/>
        </p:nvSpPr>
        <p:spPr>
          <a:xfrm>
            <a:off x="519112" y="1400532"/>
            <a:ext cx="5100638" cy="3139321"/>
          </a:xfrm>
          <a:prstGeom prst="rect">
            <a:avLst/>
          </a:prstGeom>
          <a:noFill/>
        </p:spPr>
        <p:txBody>
          <a:bodyPr wrap="square">
            <a:spAutoFit/>
          </a:bodyPr>
          <a:lstStyle/>
          <a:p>
            <a:r>
              <a:rPr lang="it-IT" dirty="0">
                <a:solidFill>
                  <a:schemeClr val="tx2"/>
                </a:solidFill>
                <a:latin typeface="Encode Sans" pitchFamily="2" charset="0"/>
              </a:rPr>
              <a:t>Il cliente </a:t>
            </a:r>
            <a:r>
              <a:rPr lang="it-IT" b="1" dirty="0">
                <a:solidFill>
                  <a:schemeClr val="tx2"/>
                </a:solidFill>
                <a:latin typeface="Encode Sans" pitchFamily="2" charset="0"/>
              </a:rPr>
              <a:t>investe</a:t>
            </a:r>
            <a:r>
              <a:rPr lang="it-IT" dirty="0">
                <a:solidFill>
                  <a:schemeClr val="tx2"/>
                </a:solidFill>
                <a:latin typeface="Encode Sans" pitchFamily="2" charset="0"/>
              </a:rPr>
              <a:t> in un veicolo commerciale, con l'obiettivo di </a:t>
            </a:r>
            <a:r>
              <a:rPr lang="it-IT" b="1" dirty="0">
                <a:solidFill>
                  <a:schemeClr val="tx2"/>
                </a:solidFill>
                <a:latin typeface="Encode Sans" pitchFamily="2" charset="0"/>
              </a:rPr>
              <a:t>ottenere il massimo valore dall'investimento </a:t>
            </a:r>
            <a:r>
              <a:rPr lang="it-IT" dirty="0">
                <a:solidFill>
                  <a:schemeClr val="tx2"/>
                </a:solidFill>
                <a:latin typeface="Encode Sans" pitchFamily="2" charset="0"/>
              </a:rPr>
              <a:t>(per generare o supportare un reddito).</a:t>
            </a:r>
          </a:p>
          <a:p>
            <a:r>
              <a:rPr lang="it-IT" dirty="0">
                <a:solidFill>
                  <a:schemeClr val="tx2"/>
                </a:solidFill>
                <a:latin typeface="Encode Sans" pitchFamily="2" charset="0"/>
              </a:rPr>
              <a:t>Questo si traduce nella scelta della </a:t>
            </a:r>
            <a:r>
              <a:rPr lang="it-IT" b="1" dirty="0">
                <a:solidFill>
                  <a:schemeClr val="tx2"/>
                </a:solidFill>
                <a:latin typeface="Encode Sans" pitchFamily="2" charset="0"/>
              </a:rPr>
              <a:t>soluzione più vantaggiosa </a:t>
            </a:r>
            <a:r>
              <a:rPr lang="it-IT" dirty="0">
                <a:solidFill>
                  <a:schemeClr val="tx2"/>
                </a:solidFill>
                <a:latin typeface="Encode Sans" pitchFamily="2" charset="0"/>
              </a:rPr>
              <a:t>(TCO) </a:t>
            </a:r>
            <a:r>
              <a:rPr lang="it-IT" b="1" dirty="0">
                <a:solidFill>
                  <a:schemeClr val="tx2"/>
                </a:solidFill>
                <a:latin typeface="Encode Sans" pitchFamily="2" charset="0"/>
              </a:rPr>
              <a:t>ed efficace</a:t>
            </a:r>
            <a:r>
              <a:rPr lang="it-IT" dirty="0">
                <a:solidFill>
                  <a:schemeClr val="tx2"/>
                </a:solidFill>
                <a:latin typeface="Encode Sans" pitchFamily="2" charset="0"/>
              </a:rPr>
              <a:t> che il budget consente. </a:t>
            </a:r>
          </a:p>
          <a:p>
            <a:r>
              <a:rPr lang="it-IT" dirty="0">
                <a:solidFill>
                  <a:schemeClr val="tx2"/>
                </a:solidFill>
                <a:latin typeface="Encode Sans" pitchFamily="2" charset="0"/>
              </a:rPr>
              <a:t>Questa soluzione non è il veicolo in sé, ma un </a:t>
            </a:r>
            <a:r>
              <a:rPr lang="it-IT" b="1" dirty="0">
                <a:solidFill>
                  <a:schemeClr val="tx2"/>
                </a:solidFill>
                <a:latin typeface="Encode Sans" pitchFamily="2" charset="0"/>
              </a:rPr>
              <a:t>"paniere" completo</a:t>
            </a:r>
            <a:r>
              <a:rPr lang="it-IT" dirty="0">
                <a:solidFill>
                  <a:schemeClr val="tx2"/>
                </a:solidFill>
                <a:latin typeface="Encode Sans" pitchFamily="2" charset="0"/>
              </a:rPr>
              <a:t>, ovvero la combinazione ideale tra il </a:t>
            </a:r>
            <a:r>
              <a:rPr lang="it-IT" b="1" dirty="0">
                <a:solidFill>
                  <a:schemeClr val="tx2"/>
                </a:solidFill>
                <a:latin typeface="Encode Sans" pitchFamily="2" charset="0"/>
              </a:rPr>
              <a:t>prodotto (il veicolo)</a:t>
            </a:r>
            <a:r>
              <a:rPr lang="it-IT" dirty="0">
                <a:solidFill>
                  <a:schemeClr val="tx2"/>
                </a:solidFill>
                <a:latin typeface="Encode Sans" pitchFamily="2" charset="0"/>
              </a:rPr>
              <a:t> e tutti i </a:t>
            </a:r>
            <a:r>
              <a:rPr lang="it-IT" b="1" dirty="0">
                <a:solidFill>
                  <a:schemeClr val="tx2"/>
                </a:solidFill>
                <a:latin typeface="Encode Sans" pitchFamily="2" charset="0"/>
              </a:rPr>
              <a:t>servizi</a:t>
            </a:r>
            <a:r>
              <a:rPr lang="it-IT" dirty="0">
                <a:solidFill>
                  <a:schemeClr val="tx2"/>
                </a:solidFill>
                <a:latin typeface="Encode Sans" pitchFamily="2" charset="0"/>
              </a:rPr>
              <a:t> complementari.</a:t>
            </a:r>
          </a:p>
        </p:txBody>
      </p:sp>
      <p:sp>
        <p:nvSpPr>
          <p:cNvPr id="8" name="Titolo 7">
            <a:extLst>
              <a:ext uri="{FF2B5EF4-FFF2-40B4-BE49-F238E27FC236}">
                <a16:creationId xmlns:a16="http://schemas.microsoft.com/office/drawing/2014/main" id="{D756F476-C4C1-6AA2-C56B-201815572B3F}"/>
              </a:ext>
            </a:extLst>
          </p:cNvPr>
          <p:cNvSpPr>
            <a:spLocks noGrp="1"/>
          </p:cNvSpPr>
          <p:nvPr>
            <p:ph type="title"/>
          </p:nvPr>
        </p:nvSpPr>
        <p:spPr>
          <a:xfrm>
            <a:off x="304800" y="185335"/>
            <a:ext cx="7848600" cy="738664"/>
          </a:xfrm>
        </p:spPr>
        <p:txBody>
          <a:bodyPr/>
          <a:lstStyle/>
          <a:p>
            <a:r>
              <a:rPr lang="it-IT" sz="2400" b="1" dirty="0"/>
              <a:t>MOTIVAZIONE D'ACQUISTO CLIENTE LCV</a:t>
            </a:r>
            <a:br>
              <a:rPr lang="it-IT" sz="2400" b="1" dirty="0"/>
            </a:br>
            <a:endParaRPr lang="it-IT" sz="2400" dirty="0"/>
          </a:p>
        </p:txBody>
      </p:sp>
    </p:spTree>
    <p:custDataLst>
      <p:tags r:id="rId1"/>
    </p:custDataLst>
    <p:extLst>
      <p:ext uri="{BB962C8B-B14F-4D97-AF65-F5344CB8AC3E}">
        <p14:creationId xmlns:p14="http://schemas.microsoft.com/office/powerpoint/2010/main" val="620916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38443-7F57-75E8-A158-E7B3D7EAB49E}"/>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2E085014-4BCF-DE77-EC1E-B0BB56FF5D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62754" y="1454223"/>
            <a:ext cx="4766079" cy="4766079"/>
          </a:xfrm>
          <a:prstGeom prst="rect">
            <a:avLst/>
          </a:prstGeom>
        </p:spPr>
      </p:pic>
      <p:grpSp>
        <p:nvGrpSpPr>
          <p:cNvPr id="3" name="Gruppo 2">
            <a:extLst>
              <a:ext uri="{FF2B5EF4-FFF2-40B4-BE49-F238E27FC236}">
                <a16:creationId xmlns:a16="http://schemas.microsoft.com/office/drawing/2014/main" id="{E42FBABB-AB84-FB03-CBBF-8FC6823F1C5A}"/>
              </a:ext>
            </a:extLst>
          </p:cNvPr>
          <p:cNvGrpSpPr/>
          <p:nvPr/>
        </p:nvGrpSpPr>
        <p:grpSpPr>
          <a:xfrm>
            <a:off x="573538" y="1076226"/>
            <a:ext cx="1912975" cy="554562"/>
            <a:chOff x="538333" y="1422783"/>
            <a:chExt cx="1643703" cy="554562"/>
          </a:xfrm>
        </p:grpSpPr>
        <p:sp>
          <p:nvSpPr>
            <p:cNvPr id="15" name="object 23">
              <a:extLst>
                <a:ext uri="{FF2B5EF4-FFF2-40B4-BE49-F238E27FC236}">
                  <a16:creationId xmlns:a16="http://schemas.microsoft.com/office/drawing/2014/main" id="{878A81F8-5A3E-597C-7A12-EAA1A78230F2}"/>
                </a:ext>
              </a:extLst>
            </p:cNvPr>
            <p:cNvSpPr txBox="1"/>
            <p:nvPr/>
          </p:nvSpPr>
          <p:spPr>
            <a:xfrm>
              <a:off x="735857" y="1505307"/>
              <a:ext cx="1279773" cy="410369"/>
            </a:xfrm>
            <a:prstGeom prst="rect">
              <a:avLst/>
            </a:prstGeom>
          </p:spPr>
          <p:txBody>
            <a:bodyPr vert="horz" wrap="square" lIns="0" tIns="0" rIns="0" bIns="0" rtlCol="0">
              <a:spAutoFit/>
            </a:bodyPr>
            <a:lstStyle/>
            <a:p>
              <a:pPr marL="12700" marR="5080" indent="33655">
                <a:lnSpc>
                  <a:spcPts val="1600"/>
                </a:lnSpc>
              </a:pPr>
              <a:r>
                <a:rPr lang="it-IT" sz="1600" dirty="0">
                  <a:solidFill>
                    <a:schemeClr val="tx2"/>
                  </a:solidFill>
                  <a:latin typeface="Encode Sans" pitchFamily="2" charset="0"/>
                  <a:cs typeface="Calibri"/>
                </a:rPr>
                <a:t>Fidelizzazione</a:t>
              </a:r>
            </a:p>
            <a:p>
              <a:pPr marL="12700" marR="5080" indent="33655">
                <a:lnSpc>
                  <a:spcPts val="1600"/>
                </a:lnSpc>
              </a:pPr>
              <a:r>
                <a:rPr lang="it-IT" sz="1600" dirty="0">
                  <a:solidFill>
                    <a:schemeClr val="tx2"/>
                  </a:solidFill>
                  <a:latin typeface="Encode Sans" pitchFamily="2" charset="0"/>
                  <a:cs typeface="Calibri"/>
                </a:rPr>
                <a:t>Marca/Modello</a:t>
              </a:r>
              <a:endParaRPr sz="1600" dirty="0">
                <a:solidFill>
                  <a:schemeClr val="tx2"/>
                </a:solidFill>
                <a:latin typeface="Encode Sans" pitchFamily="2" charset="0"/>
                <a:cs typeface="Calibri"/>
              </a:endParaRPr>
            </a:p>
          </p:txBody>
        </p:sp>
        <p:grpSp>
          <p:nvGrpSpPr>
            <p:cNvPr id="17" name="Gruppo 16">
              <a:extLst>
                <a:ext uri="{FF2B5EF4-FFF2-40B4-BE49-F238E27FC236}">
                  <a16:creationId xmlns:a16="http://schemas.microsoft.com/office/drawing/2014/main" id="{4BCFD092-4C49-FD7E-5434-8A3815E2A883}"/>
                </a:ext>
              </a:extLst>
            </p:cNvPr>
            <p:cNvGrpSpPr/>
            <p:nvPr/>
          </p:nvGrpSpPr>
          <p:grpSpPr>
            <a:xfrm>
              <a:off x="538333" y="1422783"/>
              <a:ext cx="1643703" cy="554562"/>
              <a:chOff x="4927600" y="1730375"/>
              <a:chExt cx="3038587" cy="1295400"/>
            </a:xfrm>
          </p:grpSpPr>
          <p:pic>
            <p:nvPicPr>
              <p:cNvPr id="18" name="Immagine 17" descr="quadre metalliche.png">
                <a:extLst>
                  <a:ext uri="{FF2B5EF4-FFF2-40B4-BE49-F238E27FC236}">
                    <a16:creationId xmlns:a16="http://schemas.microsoft.com/office/drawing/2014/main" id="{C338C0B7-1B37-D630-7FD5-775B9BDD46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a:off x="4927600" y="1730375"/>
                <a:ext cx="631371" cy="1295400"/>
              </a:xfrm>
              <a:prstGeom prst="rect">
                <a:avLst/>
              </a:prstGeom>
            </p:spPr>
          </p:pic>
          <p:pic>
            <p:nvPicPr>
              <p:cNvPr id="19" name="Immagine 18" descr="quadre metalliche.png">
                <a:extLst>
                  <a:ext uri="{FF2B5EF4-FFF2-40B4-BE49-F238E27FC236}">
                    <a16:creationId xmlns:a16="http://schemas.microsoft.com/office/drawing/2014/main" id="{B67307AA-DFE1-30BA-19A2-24FDDC2076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rot="10800000">
                <a:off x="7334816" y="1730375"/>
                <a:ext cx="631371" cy="1295400"/>
              </a:xfrm>
              <a:prstGeom prst="rect">
                <a:avLst/>
              </a:prstGeom>
            </p:spPr>
          </p:pic>
        </p:grpSp>
      </p:grpSp>
      <p:grpSp>
        <p:nvGrpSpPr>
          <p:cNvPr id="36" name="Gruppo 35">
            <a:extLst>
              <a:ext uri="{FF2B5EF4-FFF2-40B4-BE49-F238E27FC236}">
                <a16:creationId xmlns:a16="http://schemas.microsoft.com/office/drawing/2014/main" id="{6D22855F-7A66-7BDF-79FF-7E4DDE25C971}"/>
              </a:ext>
            </a:extLst>
          </p:cNvPr>
          <p:cNvGrpSpPr/>
          <p:nvPr/>
        </p:nvGrpSpPr>
        <p:grpSpPr>
          <a:xfrm>
            <a:off x="4795764" y="1079906"/>
            <a:ext cx="1845184" cy="554562"/>
            <a:chOff x="4710573" y="1464326"/>
            <a:chExt cx="1643703" cy="554562"/>
          </a:xfrm>
        </p:grpSpPr>
        <p:sp>
          <p:nvSpPr>
            <p:cNvPr id="6" name="object 39">
              <a:extLst>
                <a:ext uri="{FF2B5EF4-FFF2-40B4-BE49-F238E27FC236}">
                  <a16:creationId xmlns:a16="http://schemas.microsoft.com/office/drawing/2014/main" id="{D4DD8284-ADE1-4FD2-E025-1DA6CF4B38FB}"/>
                </a:ext>
              </a:extLst>
            </p:cNvPr>
            <p:cNvSpPr txBox="1"/>
            <p:nvPr/>
          </p:nvSpPr>
          <p:spPr>
            <a:xfrm>
              <a:off x="4784914" y="1540034"/>
              <a:ext cx="1498871" cy="410369"/>
            </a:xfrm>
            <a:prstGeom prst="rect">
              <a:avLst/>
            </a:prstGeom>
          </p:spPr>
          <p:txBody>
            <a:bodyPr vert="horz" wrap="square" lIns="0" tIns="0" rIns="0" bIns="0" rtlCol="0">
              <a:spAutoFit/>
            </a:bodyPr>
            <a:lstStyle/>
            <a:p>
              <a:pPr marL="12065" marR="5080" algn="ctr">
                <a:lnSpc>
                  <a:spcPts val="1600"/>
                </a:lnSpc>
              </a:pPr>
              <a:r>
                <a:rPr lang="it-IT" sz="1600" dirty="0">
                  <a:solidFill>
                    <a:schemeClr val="tx2"/>
                  </a:solidFill>
                  <a:latin typeface="Encode Sans" pitchFamily="2" charset="0"/>
                  <a:cs typeface="Calibri"/>
                </a:rPr>
                <a:t>Prezzi/Tempi di consegna</a:t>
              </a:r>
              <a:endParaRPr sz="1600" dirty="0">
                <a:solidFill>
                  <a:schemeClr val="tx2"/>
                </a:solidFill>
                <a:latin typeface="Encode Sans" pitchFamily="2" charset="0"/>
                <a:cs typeface="Calibri"/>
              </a:endParaRPr>
            </a:p>
          </p:txBody>
        </p:sp>
        <p:grpSp>
          <p:nvGrpSpPr>
            <p:cNvPr id="20" name="Gruppo 19">
              <a:extLst>
                <a:ext uri="{FF2B5EF4-FFF2-40B4-BE49-F238E27FC236}">
                  <a16:creationId xmlns:a16="http://schemas.microsoft.com/office/drawing/2014/main" id="{775E46F5-18E8-B10A-9A1A-FD53460EA543}"/>
                </a:ext>
              </a:extLst>
            </p:cNvPr>
            <p:cNvGrpSpPr/>
            <p:nvPr/>
          </p:nvGrpSpPr>
          <p:grpSpPr>
            <a:xfrm>
              <a:off x="4710573" y="1464326"/>
              <a:ext cx="1643703" cy="554562"/>
              <a:chOff x="4927600" y="1730375"/>
              <a:chExt cx="3038587" cy="1295400"/>
            </a:xfrm>
          </p:grpSpPr>
          <p:pic>
            <p:nvPicPr>
              <p:cNvPr id="21" name="Immagine 20" descr="quadre metalliche.png">
                <a:extLst>
                  <a:ext uri="{FF2B5EF4-FFF2-40B4-BE49-F238E27FC236}">
                    <a16:creationId xmlns:a16="http://schemas.microsoft.com/office/drawing/2014/main" id="{7CBF69B9-91B7-C6FD-4940-738FBBD46A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a:off x="4927600" y="1730375"/>
                <a:ext cx="631371" cy="1295400"/>
              </a:xfrm>
              <a:prstGeom prst="rect">
                <a:avLst/>
              </a:prstGeom>
            </p:spPr>
          </p:pic>
          <p:pic>
            <p:nvPicPr>
              <p:cNvPr id="22" name="Immagine 21" descr="quadre metalliche.png">
                <a:extLst>
                  <a:ext uri="{FF2B5EF4-FFF2-40B4-BE49-F238E27FC236}">
                    <a16:creationId xmlns:a16="http://schemas.microsoft.com/office/drawing/2014/main" id="{EACAA10F-6245-EDC6-26D8-0D27B4A394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rot="10800000">
                <a:off x="7334816" y="1730375"/>
                <a:ext cx="631371" cy="1295400"/>
              </a:xfrm>
              <a:prstGeom prst="rect">
                <a:avLst/>
              </a:prstGeom>
            </p:spPr>
          </p:pic>
        </p:grpSp>
      </p:grpSp>
      <p:grpSp>
        <p:nvGrpSpPr>
          <p:cNvPr id="35" name="Gruppo 34">
            <a:extLst>
              <a:ext uri="{FF2B5EF4-FFF2-40B4-BE49-F238E27FC236}">
                <a16:creationId xmlns:a16="http://schemas.microsoft.com/office/drawing/2014/main" id="{0BA5BE46-68E2-9E3C-4275-FF5AB6D5E1B9}"/>
              </a:ext>
            </a:extLst>
          </p:cNvPr>
          <p:cNvGrpSpPr/>
          <p:nvPr/>
        </p:nvGrpSpPr>
        <p:grpSpPr>
          <a:xfrm>
            <a:off x="2716977" y="1079906"/>
            <a:ext cx="1827310" cy="554562"/>
            <a:chOff x="2554003" y="1437449"/>
            <a:chExt cx="1643703" cy="554562"/>
          </a:xfrm>
        </p:grpSpPr>
        <p:sp>
          <p:nvSpPr>
            <p:cNvPr id="9" name="object 55">
              <a:extLst>
                <a:ext uri="{FF2B5EF4-FFF2-40B4-BE49-F238E27FC236}">
                  <a16:creationId xmlns:a16="http://schemas.microsoft.com/office/drawing/2014/main" id="{D94478CF-D8C8-6999-BEF6-4575586E639A}"/>
                </a:ext>
              </a:extLst>
            </p:cNvPr>
            <p:cNvSpPr txBox="1"/>
            <p:nvPr/>
          </p:nvSpPr>
          <p:spPr>
            <a:xfrm>
              <a:off x="2722824" y="1593017"/>
              <a:ext cx="1399093" cy="205184"/>
            </a:xfrm>
            <a:prstGeom prst="rect">
              <a:avLst/>
            </a:prstGeom>
          </p:spPr>
          <p:txBody>
            <a:bodyPr vert="horz" wrap="square" lIns="0" tIns="0" rIns="0" bIns="0" rtlCol="0">
              <a:spAutoFit/>
            </a:bodyPr>
            <a:lstStyle>
              <a:defPPr>
                <a:defRPr lang="it-IT"/>
              </a:defPPr>
              <a:lvl1pPr marL="110489" marR="5080" indent="-98425">
                <a:lnSpc>
                  <a:spcPts val="1600"/>
                </a:lnSpc>
                <a:defRPr sz="1500" b="1">
                  <a:solidFill>
                    <a:srgbClr val="FFFFFF"/>
                  </a:solidFill>
                  <a:latin typeface="Arial Black"/>
                  <a:cs typeface="Arial Black"/>
                </a:defRPr>
              </a:lvl1pPr>
            </a:lstStyle>
            <a:p>
              <a:pPr marL="12065" algn="ctr"/>
              <a:r>
                <a:rPr lang="it-IT" sz="1600" b="0" dirty="0">
                  <a:solidFill>
                    <a:schemeClr val="tx2"/>
                  </a:solidFill>
                  <a:latin typeface="Encode Sans" pitchFamily="2" charset="0"/>
                  <a:cs typeface="Calibri"/>
                </a:rPr>
                <a:t>Capacità di carico</a:t>
              </a:r>
            </a:p>
          </p:txBody>
        </p:sp>
        <p:grpSp>
          <p:nvGrpSpPr>
            <p:cNvPr id="23" name="Gruppo 22">
              <a:extLst>
                <a:ext uri="{FF2B5EF4-FFF2-40B4-BE49-F238E27FC236}">
                  <a16:creationId xmlns:a16="http://schemas.microsoft.com/office/drawing/2014/main" id="{A4B6252A-47CB-E300-13F3-644CEF85F7FA}"/>
                </a:ext>
              </a:extLst>
            </p:cNvPr>
            <p:cNvGrpSpPr/>
            <p:nvPr/>
          </p:nvGrpSpPr>
          <p:grpSpPr>
            <a:xfrm>
              <a:off x="2554003" y="1437449"/>
              <a:ext cx="1643703" cy="554562"/>
              <a:chOff x="4927600" y="1730375"/>
              <a:chExt cx="3038587" cy="1295400"/>
            </a:xfrm>
          </p:grpSpPr>
          <p:pic>
            <p:nvPicPr>
              <p:cNvPr id="24" name="Immagine 23" descr="quadre metalliche.png">
                <a:extLst>
                  <a:ext uri="{FF2B5EF4-FFF2-40B4-BE49-F238E27FC236}">
                    <a16:creationId xmlns:a16="http://schemas.microsoft.com/office/drawing/2014/main" id="{EB42DFFC-CE21-A7D3-7494-7D09D30EF7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a:off x="4927600" y="1730375"/>
                <a:ext cx="631371" cy="1295400"/>
              </a:xfrm>
              <a:prstGeom prst="rect">
                <a:avLst/>
              </a:prstGeom>
            </p:spPr>
          </p:pic>
          <p:pic>
            <p:nvPicPr>
              <p:cNvPr id="25" name="Immagine 24" descr="quadre metalliche.png">
                <a:extLst>
                  <a:ext uri="{FF2B5EF4-FFF2-40B4-BE49-F238E27FC236}">
                    <a16:creationId xmlns:a16="http://schemas.microsoft.com/office/drawing/2014/main" id="{C3474A11-0373-FD37-6728-431F59B8D05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rot="10800000">
                <a:off x="7334816" y="1730375"/>
                <a:ext cx="631371" cy="1295400"/>
              </a:xfrm>
              <a:prstGeom prst="rect">
                <a:avLst/>
              </a:prstGeom>
            </p:spPr>
          </p:pic>
        </p:grpSp>
      </p:grpSp>
      <p:grpSp>
        <p:nvGrpSpPr>
          <p:cNvPr id="37" name="Gruppo 36">
            <a:extLst>
              <a:ext uri="{FF2B5EF4-FFF2-40B4-BE49-F238E27FC236}">
                <a16:creationId xmlns:a16="http://schemas.microsoft.com/office/drawing/2014/main" id="{115F0C53-A530-BAAC-D94A-20D4BCC1EC73}"/>
              </a:ext>
            </a:extLst>
          </p:cNvPr>
          <p:cNvGrpSpPr/>
          <p:nvPr/>
        </p:nvGrpSpPr>
        <p:grpSpPr>
          <a:xfrm>
            <a:off x="6902256" y="1079906"/>
            <a:ext cx="1761458" cy="554562"/>
            <a:chOff x="6965815" y="1510985"/>
            <a:chExt cx="1762691" cy="554562"/>
          </a:xfrm>
        </p:grpSpPr>
        <p:sp>
          <p:nvSpPr>
            <p:cNvPr id="12" name="object 71">
              <a:extLst>
                <a:ext uri="{FF2B5EF4-FFF2-40B4-BE49-F238E27FC236}">
                  <a16:creationId xmlns:a16="http://schemas.microsoft.com/office/drawing/2014/main" id="{B2CF2153-5E29-EA86-827F-F8E8F3A36471}"/>
                </a:ext>
              </a:extLst>
            </p:cNvPr>
            <p:cNvSpPr txBox="1"/>
            <p:nvPr/>
          </p:nvSpPr>
          <p:spPr>
            <a:xfrm>
              <a:off x="7119646" y="1573080"/>
              <a:ext cx="1267325" cy="410369"/>
            </a:xfrm>
            <a:prstGeom prst="rect">
              <a:avLst/>
            </a:prstGeom>
          </p:spPr>
          <p:txBody>
            <a:bodyPr vert="horz" wrap="square" lIns="0" tIns="0" rIns="0" bIns="0" rtlCol="0">
              <a:spAutoFit/>
            </a:bodyPr>
            <a:lstStyle/>
            <a:p>
              <a:pPr marL="110489" marR="5080" indent="-98425" algn="ctr">
                <a:lnSpc>
                  <a:spcPts val="1600"/>
                </a:lnSpc>
              </a:pPr>
              <a:r>
                <a:rPr lang="it-IT" sz="1600" dirty="0">
                  <a:solidFill>
                    <a:schemeClr val="tx2"/>
                  </a:solidFill>
                  <a:latin typeface="Encode Sans" pitchFamily="2" charset="0"/>
                  <a:cs typeface="Calibri"/>
                </a:rPr>
                <a:t>Prestazioni</a:t>
              </a:r>
            </a:p>
            <a:p>
              <a:pPr marL="110489" marR="5080" indent="-98425" algn="ctr">
                <a:lnSpc>
                  <a:spcPts val="1600"/>
                </a:lnSpc>
              </a:pPr>
              <a:r>
                <a:rPr lang="it-IT" sz="1600" dirty="0">
                  <a:solidFill>
                    <a:schemeClr val="tx2"/>
                  </a:solidFill>
                  <a:latin typeface="Encode Sans" pitchFamily="2" charset="0"/>
                  <a:cs typeface="Calibri"/>
                </a:rPr>
                <a:t> e Affidabilità</a:t>
              </a:r>
              <a:endParaRPr sz="1600" dirty="0">
                <a:solidFill>
                  <a:schemeClr val="tx2"/>
                </a:solidFill>
                <a:latin typeface="Encode Sans" pitchFamily="2" charset="0"/>
                <a:cs typeface="Calibri"/>
              </a:endParaRPr>
            </a:p>
          </p:txBody>
        </p:sp>
        <p:grpSp>
          <p:nvGrpSpPr>
            <p:cNvPr id="26" name="Gruppo 25">
              <a:extLst>
                <a:ext uri="{FF2B5EF4-FFF2-40B4-BE49-F238E27FC236}">
                  <a16:creationId xmlns:a16="http://schemas.microsoft.com/office/drawing/2014/main" id="{089E3AC0-4AF2-8449-3F5C-6E029795AEE7}"/>
                </a:ext>
              </a:extLst>
            </p:cNvPr>
            <p:cNvGrpSpPr/>
            <p:nvPr/>
          </p:nvGrpSpPr>
          <p:grpSpPr>
            <a:xfrm>
              <a:off x="6965815" y="1510985"/>
              <a:ext cx="1762691" cy="554562"/>
              <a:chOff x="4927600" y="1730375"/>
              <a:chExt cx="3258549" cy="1295400"/>
            </a:xfrm>
          </p:grpSpPr>
          <p:pic>
            <p:nvPicPr>
              <p:cNvPr id="27" name="Immagine 26" descr="quadre metalliche.png">
                <a:extLst>
                  <a:ext uri="{FF2B5EF4-FFF2-40B4-BE49-F238E27FC236}">
                    <a16:creationId xmlns:a16="http://schemas.microsoft.com/office/drawing/2014/main" id="{C5355CB8-0E8B-867C-75D0-3CC994A814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a:off x="4927600" y="1730375"/>
                <a:ext cx="631371" cy="1295400"/>
              </a:xfrm>
              <a:prstGeom prst="rect">
                <a:avLst/>
              </a:prstGeom>
            </p:spPr>
          </p:pic>
          <p:pic>
            <p:nvPicPr>
              <p:cNvPr id="28" name="Immagine 27" descr="quadre metalliche.png">
                <a:extLst>
                  <a:ext uri="{FF2B5EF4-FFF2-40B4-BE49-F238E27FC236}">
                    <a16:creationId xmlns:a16="http://schemas.microsoft.com/office/drawing/2014/main" id="{12A48E38-037E-8068-39E6-EA98A6C326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rot="10800000">
                <a:off x="7554778" y="1730375"/>
                <a:ext cx="631371" cy="1295400"/>
              </a:xfrm>
              <a:prstGeom prst="rect">
                <a:avLst/>
              </a:prstGeom>
            </p:spPr>
          </p:pic>
        </p:grpSp>
      </p:grpSp>
      <p:sp>
        <p:nvSpPr>
          <p:cNvPr id="5" name="Titolo 4">
            <a:extLst>
              <a:ext uri="{FF2B5EF4-FFF2-40B4-BE49-F238E27FC236}">
                <a16:creationId xmlns:a16="http://schemas.microsoft.com/office/drawing/2014/main" id="{14A57C7B-A79A-CCAE-5E59-BCBFB545EC85}"/>
              </a:ext>
            </a:extLst>
          </p:cNvPr>
          <p:cNvSpPr>
            <a:spLocks noGrp="1"/>
          </p:cNvSpPr>
          <p:nvPr>
            <p:ph type="title"/>
          </p:nvPr>
        </p:nvSpPr>
        <p:spPr/>
        <p:txBody>
          <a:bodyPr/>
          <a:lstStyle/>
          <a:p>
            <a:r>
              <a:rPr lang="it-IT" dirty="0"/>
              <a:t>MOTIVI DI ACQUISTO</a:t>
            </a:r>
          </a:p>
        </p:txBody>
      </p:sp>
      <p:pic>
        <p:nvPicPr>
          <p:cNvPr id="7" name="Immagine 6">
            <a:extLst>
              <a:ext uri="{FF2B5EF4-FFF2-40B4-BE49-F238E27FC236}">
                <a16:creationId xmlns:a16="http://schemas.microsoft.com/office/drawing/2014/main" id="{BAF6B5F2-4710-8153-C70A-827F77771ECC}"/>
              </a:ext>
            </a:extLst>
          </p:cNvPr>
          <p:cNvPicPr>
            <a:picLocks noChangeAspect="1"/>
          </p:cNvPicPr>
          <p:nvPr/>
        </p:nvPicPr>
        <p:blipFill>
          <a:blip r:embed="rId5">
            <a:clrChange>
              <a:clrFrom>
                <a:srgbClr val="E6E6E6"/>
              </a:clrFrom>
              <a:clrTo>
                <a:srgbClr val="E6E6E6">
                  <a:alpha val="0"/>
                </a:srgbClr>
              </a:clrTo>
            </a:clrChange>
          </a:blip>
          <a:stretch>
            <a:fillRect/>
          </a:stretch>
        </p:blipFill>
        <p:spPr>
          <a:xfrm>
            <a:off x="3209068" y="3707195"/>
            <a:ext cx="695632" cy="731960"/>
          </a:xfrm>
          <a:prstGeom prst="rect">
            <a:avLst/>
          </a:prstGeom>
        </p:spPr>
      </p:pic>
      <p:pic>
        <p:nvPicPr>
          <p:cNvPr id="11" name="Immagine 10">
            <a:extLst>
              <a:ext uri="{FF2B5EF4-FFF2-40B4-BE49-F238E27FC236}">
                <a16:creationId xmlns:a16="http://schemas.microsoft.com/office/drawing/2014/main" id="{E0D12D1B-3F8C-B1A7-410C-8F6D08670238}"/>
              </a:ext>
            </a:extLst>
          </p:cNvPr>
          <p:cNvPicPr>
            <a:picLocks noChangeAspect="1"/>
          </p:cNvPicPr>
          <p:nvPr/>
        </p:nvPicPr>
        <p:blipFill>
          <a:blip r:embed="rId6">
            <a:clrChange>
              <a:clrFrom>
                <a:srgbClr val="E6E6E6"/>
              </a:clrFrom>
              <a:clrTo>
                <a:srgbClr val="E6E6E6">
                  <a:alpha val="0"/>
                </a:srgbClr>
              </a:clrTo>
            </a:clrChange>
          </a:blip>
          <a:srcRect l="20230" r="16865" b="29583"/>
          <a:stretch>
            <a:fillRect/>
          </a:stretch>
        </p:blipFill>
        <p:spPr>
          <a:xfrm>
            <a:off x="5179164" y="3231603"/>
            <a:ext cx="695632" cy="605659"/>
          </a:xfrm>
          <a:prstGeom prst="rect">
            <a:avLst/>
          </a:prstGeom>
        </p:spPr>
      </p:pic>
      <p:grpSp>
        <p:nvGrpSpPr>
          <p:cNvPr id="13" name="Gruppo 12">
            <a:extLst>
              <a:ext uri="{FF2B5EF4-FFF2-40B4-BE49-F238E27FC236}">
                <a16:creationId xmlns:a16="http://schemas.microsoft.com/office/drawing/2014/main" id="{3C182165-E21F-1C75-D7CB-9703982031BF}"/>
              </a:ext>
            </a:extLst>
          </p:cNvPr>
          <p:cNvGrpSpPr/>
          <p:nvPr/>
        </p:nvGrpSpPr>
        <p:grpSpPr>
          <a:xfrm>
            <a:off x="3615512" y="1841473"/>
            <a:ext cx="1912975" cy="554562"/>
            <a:chOff x="538333" y="1422783"/>
            <a:chExt cx="1643703" cy="554562"/>
          </a:xfrm>
        </p:grpSpPr>
        <p:sp>
          <p:nvSpPr>
            <p:cNvPr id="14" name="object 23">
              <a:extLst>
                <a:ext uri="{FF2B5EF4-FFF2-40B4-BE49-F238E27FC236}">
                  <a16:creationId xmlns:a16="http://schemas.microsoft.com/office/drawing/2014/main" id="{F315AC8A-7D67-FD8D-0FB4-7770A97DED93}"/>
                </a:ext>
              </a:extLst>
            </p:cNvPr>
            <p:cNvSpPr txBox="1"/>
            <p:nvPr/>
          </p:nvSpPr>
          <p:spPr>
            <a:xfrm>
              <a:off x="735857" y="1624575"/>
              <a:ext cx="1279773" cy="205184"/>
            </a:xfrm>
            <a:prstGeom prst="rect">
              <a:avLst/>
            </a:prstGeom>
          </p:spPr>
          <p:txBody>
            <a:bodyPr vert="horz" wrap="square" lIns="0" tIns="0" rIns="0" bIns="0" rtlCol="0">
              <a:spAutoFit/>
            </a:bodyPr>
            <a:lstStyle/>
            <a:p>
              <a:pPr marL="12700" marR="5080" indent="33655" algn="ctr">
                <a:lnSpc>
                  <a:spcPts val="1600"/>
                </a:lnSpc>
              </a:pPr>
              <a:r>
                <a:rPr lang="it-IT" sz="1600" dirty="0">
                  <a:solidFill>
                    <a:schemeClr val="tx2"/>
                  </a:solidFill>
                  <a:latin typeface="Encode Sans" pitchFamily="2" charset="0"/>
                  <a:cs typeface="Calibri"/>
                </a:rPr>
                <a:t>TCO</a:t>
              </a:r>
            </a:p>
          </p:txBody>
        </p:sp>
        <p:grpSp>
          <p:nvGrpSpPr>
            <p:cNvPr id="16" name="Gruppo 15">
              <a:extLst>
                <a:ext uri="{FF2B5EF4-FFF2-40B4-BE49-F238E27FC236}">
                  <a16:creationId xmlns:a16="http://schemas.microsoft.com/office/drawing/2014/main" id="{9C9ECF17-97B3-4192-9C3F-43D3B71EDD86}"/>
                </a:ext>
              </a:extLst>
            </p:cNvPr>
            <p:cNvGrpSpPr/>
            <p:nvPr/>
          </p:nvGrpSpPr>
          <p:grpSpPr>
            <a:xfrm>
              <a:off x="538333" y="1422783"/>
              <a:ext cx="1643703" cy="554562"/>
              <a:chOff x="4927600" y="1730375"/>
              <a:chExt cx="3038587" cy="1295400"/>
            </a:xfrm>
          </p:grpSpPr>
          <p:pic>
            <p:nvPicPr>
              <p:cNvPr id="29" name="Immagine 28" descr="quadre metalliche.png">
                <a:extLst>
                  <a:ext uri="{FF2B5EF4-FFF2-40B4-BE49-F238E27FC236}">
                    <a16:creationId xmlns:a16="http://schemas.microsoft.com/office/drawing/2014/main" id="{16CCCF0A-0F13-DF6B-EF81-4A6CE13BB4A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a:off x="4927600" y="1730375"/>
                <a:ext cx="631371" cy="1295400"/>
              </a:xfrm>
              <a:prstGeom prst="rect">
                <a:avLst/>
              </a:prstGeom>
            </p:spPr>
          </p:pic>
          <p:pic>
            <p:nvPicPr>
              <p:cNvPr id="38" name="Immagine 37" descr="quadre metalliche.png">
                <a:extLst>
                  <a:ext uri="{FF2B5EF4-FFF2-40B4-BE49-F238E27FC236}">
                    <a16:creationId xmlns:a16="http://schemas.microsoft.com/office/drawing/2014/main" id="{D5B42D77-789A-FA9A-660B-EF4451B9F7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5630"/>
              <a:stretch/>
            </p:blipFill>
            <p:spPr>
              <a:xfrm rot="10800000">
                <a:off x="7334816" y="1730375"/>
                <a:ext cx="631371" cy="1295400"/>
              </a:xfrm>
              <a:prstGeom prst="rect">
                <a:avLst/>
              </a:prstGeom>
            </p:spPr>
          </p:pic>
        </p:grpSp>
      </p:grpSp>
    </p:spTree>
    <p:custDataLst>
      <p:tags r:id="rId1"/>
    </p:custDataLst>
    <p:extLst>
      <p:ext uri="{BB962C8B-B14F-4D97-AF65-F5344CB8AC3E}">
        <p14:creationId xmlns:p14="http://schemas.microsoft.com/office/powerpoint/2010/main" val="33519533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01913-D32D-D7D1-D6F0-9B0F5500170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E6BEE45-3EB6-2175-980E-23C87062D3D5}"/>
              </a:ext>
            </a:extLst>
          </p:cNvPr>
          <p:cNvSpPr txBox="1"/>
          <p:nvPr/>
        </p:nvSpPr>
        <p:spPr bwMode="auto">
          <a:xfrm>
            <a:off x="600363" y="1057868"/>
            <a:ext cx="7943273" cy="721993"/>
          </a:xfrm>
          <a:prstGeom prst="rect">
            <a:avLst/>
          </a:prstGeom>
          <a:solidFill>
            <a:schemeClr val="bg1"/>
          </a:solidFill>
          <a:ln w="28575">
            <a:noFill/>
            <a:miter lim="800000"/>
            <a:headEnd/>
            <a:tailEnd/>
          </a:ln>
          <a:effectLst/>
        </p:spPr>
        <p:txBody>
          <a:bodyPr wrap="square" lIns="0" tIns="0" rIns="0" bIns="0" rtlCol="0" anchor="b">
            <a:prstTxWarp prst="textNoShape">
              <a:avLst/>
            </a:prstTxWarp>
            <a:spAutoFit/>
          </a:bodyPr>
          <a:lstStyle/>
          <a:p>
            <a:pPr algn="ctr">
              <a:lnSpc>
                <a:spcPts val="3000"/>
              </a:lnSpc>
              <a:spcBef>
                <a:spcPct val="0"/>
              </a:spcBef>
            </a:pPr>
            <a:r>
              <a:rPr lang="it-IT" sz="2000" dirty="0">
                <a:solidFill>
                  <a:schemeClr val="tx2"/>
                </a:solidFill>
                <a:latin typeface="Encode Sans" pitchFamily="2" charset="0"/>
                <a:cs typeface="Helvetica" pitchFamily="34" charset="0"/>
              </a:rPr>
              <a:t>«</a:t>
            </a:r>
            <a:r>
              <a:rPr lang="it-IT" dirty="0">
                <a:solidFill>
                  <a:schemeClr val="tx2"/>
                </a:solidFill>
                <a:latin typeface="Encode Sans" pitchFamily="2" charset="0"/>
                <a:cs typeface="Helvetica" pitchFamily="34" charset="0"/>
              </a:rPr>
              <a:t>Tutte le persone conoscono il </a:t>
            </a:r>
            <a:r>
              <a:rPr lang="it-IT" b="1" dirty="0">
                <a:solidFill>
                  <a:schemeClr val="tx2"/>
                </a:solidFill>
                <a:latin typeface="Encode Sans" pitchFamily="2" charset="0"/>
                <a:cs typeface="Helvetica" pitchFamily="34" charset="0"/>
              </a:rPr>
              <a:t>prezzo</a:t>
            </a:r>
            <a:r>
              <a:rPr lang="it-IT" dirty="0">
                <a:solidFill>
                  <a:schemeClr val="tx2"/>
                </a:solidFill>
                <a:latin typeface="Encode Sans" pitchFamily="2" charset="0"/>
                <a:cs typeface="Helvetica" pitchFamily="34" charset="0"/>
              </a:rPr>
              <a:t> delle cose ma soltanto alcune ne conoscono il vero</a:t>
            </a:r>
            <a:r>
              <a:rPr lang="it-IT" b="1" dirty="0">
                <a:solidFill>
                  <a:schemeClr val="tx2"/>
                </a:solidFill>
                <a:latin typeface="Encode Sans" pitchFamily="2" charset="0"/>
                <a:cs typeface="Helvetica" pitchFamily="34" charset="0"/>
              </a:rPr>
              <a:t> valore</a:t>
            </a:r>
            <a:r>
              <a:rPr lang="it-IT" dirty="0">
                <a:solidFill>
                  <a:schemeClr val="tx2"/>
                </a:solidFill>
                <a:latin typeface="Encode Sans" pitchFamily="2" charset="0"/>
                <a:cs typeface="Helvetica" pitchFamily="34" charset="0"/>
              </a:rPr>
              <a:t>.»  </a:t>
            </a:r>
            <a:r>
              <a:rPr lang="it-IT" sz="1200" dirty="0">
                <a:solidFill>
                  <a:schemeClr val="tx2"/>
                </a:solidFill>
                <a:latin typeface="Encode Sans" pitchFamily="2" charset="0"/>
                <a:cs typeface="Helvetica" pitchFamily="34" charset="0"/>
              </a:rPr>
              <a:t>Oscar Wilde</a:t>
            </a:r>
          </a:p>
        </p:txBody>
      </p:sp>
      <p:sp>
        <p:nvSpPr>
          <p:cNvPr id="9" name="Titolo 8">
            <a:extLst>
              <a:ext uri="{FF2B5EF4-FFF2-40B4-BE49-F238E27FC236}">
                <a16:creationId xmlns:a16="http://schemas.microsoft.com/office/drawing/2014/main" id="{7BC79463-F157-7E53-B159-C2ED211155F6}"/>
              </a:ext>
            </a:extLst>
          </p:cNvPr>
          <p:cNvSpPr>
            <a:spLocks noGrp="1"/>
          </p:cNvSpPr>
          <p:nvPr>
            <p:ph type="title"/>
          </p:nvPr>
        </p:nvSpPr>
        <p:spPr>
          <a:xfrm>
            <a:off x="304800" y="185335"/>
            <a:ext cx="7848600" cy="738664"/>
          </a:xfrm>
        </p:spPr>
        <p:txBody>
          <a:bodyPr/>
          <a:lstStyle/>
          <a:p>
            <a:r>
              <a:rPr lang="it-IT" sz="2400" b="1" dirty="0"/>
              <a:t>IL CONSULENTE VENDE VALORE</a:t>
            </a:r>
            <a:br>
              <a:rPr lang="it-IT" sz="2400" b="1" dirty="0"/>
            </a:br>
            <a:endParaRPr lang="it-IT" sz="2400" dirty="0"/>
          </a:p>
        </p:txBody>
      </p:sp>
      <p:sp>
        <p:nvSpPr>
          <p:cNvPr id="10" name="CasellaDiTesto 9">
            <a:extLst>
              <a:ext uri="{FF2B5EF4-FFF2-40B4-BE49-F238E27FC236}">
                <a16:creationId xmlns:a16="http://schemas.microsoft.com/office/drawing/2014/main" id="{37F6F8AB-E9DE-29AE-1544-D5345953B943}"/>
              </a:ext>
            </a:extLst>
          </p:cNvPr>
          <p:cNvSpPr txBox="1"/>
          <p:nvPr/>
        </p:nvSpPr>
        <p:spPr>
          <a:xfrm>
            <a:off x="535709" y="4305122"/>
            <a:ext cx="7878618" cy="646331"/>
          </a:xfrm>
          <a:prstGeom prst="rect">
            <a:avLst/>
          </a:prstGeom>
          <a:noFill/>
        </p:spPr>
        <p:txBody>
          <a:bodyPr wrap="square">
            <a:spAutoFit/>
          </a:bodyPr>
          <a:lstStyle/>
          <a:p>
            <a:pPr algn="ctr"/>
            <a:r>
              <a:rPr lang="it-IT" b="1" dirty="0">
                <a:solidFill>
                  <a:schemeClr val="tx2"/>
                </a:solidFill>
                <a:latin typeface="Encode Sans" pitchFamily="2" charset="0"/>
              </a:rPr>
              <a:t>Il cliente </a:t>
            </a:r>
            <a:r>
              <a:rPr lang="it-IT" dirty="0">
                <a:solidFill>
                  <a:schemeClr val="tx2"/>
                </a:solidFill>
                <a:latin typeface="Encode Sans" pitchFamily="2" charset="0"/>
              </a:rPr>
              <a:t>non compra solo un veicolo, </a:t>
            </a:r>
            <a:r>
              <a:rPr lang="it-IT" b="1" dirty="0">
                <a:solidFill>
                  <a:schemeClr val="tx2"/>
                </a:solidFill>
                <a:latin typeface="Encode Sans" pitchFamily="2" charset="0"/>
              </a:rPr>
              <a:t>investe in</a:t>
            </a:r>
            <a:r>
              <a:rPr lang="it-IT" dirty="0">
                <a:solidFill>
                  <a:schemeClr val="tx2"/>
                </a:solidFill>
                <a:latin typeface="Encode Sans" pitchFamily="2" charset="0"/>
              </a:rPr>
              <a:t> </a:t>
            </a:r>
            <a:r>
              <a:rPr lang="it-IT" b="1" dirty="0">
                <a:solidFill>
                  <a:schemeClr val="tx2"/>
                </a:solidFill>
                <a:latin typeface="Encode Sans" pitchFamily="2" charset="0"/>
              </a:rPr>
              <a:t>una soluzione completa</a:t>
            </a:r>
            <a:r>
              <a:rPr lang="it-IT" dirty="0">
                <a:solidFill>
                  <a:schemeClr val="tx2"/>
                </a:solidFill>
                <a:latin typeface="Encode Sans" pitchFamily="2" charset="0"/>
              </a:rPr>
              <a:t> che deve supportare la sua attività</a:t>
            </a:r>
          </a:p>
        </p:txBody>
      </p:sp>
      <p:pic>
        <p:nvPicPr>
          <p:cNvPr id="8" name="Immagine 7">
            <a:extLst>
              <a:ext uri="{FF2B5EF4-FFF2-40B4-BE49-F238E27FC236}">
                <a16:creationId xmlns:a16="http://schemas.microsoft.com/office/drawing/2014/main" id="{4B11AA64-66A9-06F1-DAE5-42859B2C40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6414" y="2348334"/>
            <a:ext cx="1938316" cy="1562767"/>
          </a:xfrm>
          <a:prstGeom prst="rect">
            <a:avLst/>
          </a:prstGeom>
        </p:spPr>
      </p:pic>
      <p:pic>
        <p:nvPicPr>
          <p:cNvPr id="15" name="Immagine 14">
            <a:extLst>
              <a:ext uri="{FF2B5EF4-FFF2-40B4-BE49-F238E27FC236}">
                <a16:creationId xmlns:a16="http://schemas.microsoft.com/office/drawing/2014/main" id="{01FF7F05-D4CC-CB12-F132-08216541A39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712053" y="2367283"/>
            <a:ext cx="1466755" cy="1466755"/>
          </a:xfrm>
          <a:prstGeom prst="rect">
            <a:avLst/>
          </a:prstGeom>
        </p:spPr>
      </p:pic>
      <p:pic>
        <p:nvPicPr>
          <p:cNvPr id="16" name="Immagine 15">
            <a:extLst>
              <a:ext uri="{FF2B5EF4-FFF2-40B4-BE49-F238E27FC236}">
                <a16:creationId xmlns:a16="http://schemas.microsoft.com/office/drawing/2014/main" id="{B5B5F49A-872D-C2B0-DF94-D462020F9E7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572000" y="2266316"/>
            <a:ext cx="2382445" cy="1616403"/>
          </a:xfrm>
          <a:prstGeom prst="rect">
            <a:avLst/>
          </a:prstGeom>
        </p:spPr>
      </p:pic>
      <p:pic>
        <p:nvPicPr>
          <p:cNvPr id="17" name="Immagine 16">
            <a:extLst>
              <a:ext uri="{FF2B5EF4-FFF2-40B4-BE49-F238E27FC236}">
                <a16:creationId xmlns:a16="http://schemas.microsoft.com/office/drawing/2014/main" id="{254BF4B7-085A-A595-9AD5-C17665ABCB11}"/>
              </a:ext>
            </a:extLst>
          </p:cNvPr>
          <p:cNvPicPr>
            <a:picLocks noChangeAspect="1"/>
          </p:cNvPicPr>
          <p:nvPr/>
        </p:nvPicPr>
        <p:blipFill>
          <a:blip r:embed="rId7">
            <a:clrChange>
              <a:clrFrom>
                <a:srgbClr val="F3F3F3"/>
              </a:clrFrom>
              <a:clrTo>
                <a:srgbClr val="F3F3F3">
                  <a:alpha val="0"/>
                </a:srgbClr>
              </a:clrTo>
            </a:clrChange>
          </a:blip>
          <a:stretch>
            <a:fillRect/>
          </a:stretch>
        </p:blipFill>
        <p:spPr>
          <a:xfrm>
            <a:off x="6809272" y="2015398"/>
            <a:ext cx="2170523" cy="2170523"/>
          </a:xfrm>
          <a:prstGeom prst="rect">
            <a:avLst/>
          </a:prstGeom>
        </p:spPr>
      </p:pic>
      <p:pic>
        <p:nvPicPr>
          <p:cNvPr id="3" name="Immagine 2">
            <a:extLst>
              <a:ext uri="{FF2B5EF4-FFF2-40B4-BE49-F238E27FC236}">
                <a16:creationId xmlns:a16="http://schemas.microsoft.com/office/drawing/2014/main" id="{3058093D-B5E6-F4FE-89EF-AFB5190823B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371655" y="3013439"/>
            <a:ext cx="579501" cy="579501"/>
          </a:xfrm>
          <a:prstGeom prst="rect">
            <a:avLst/>
          </a:prstGeom>
        </p:spPr>
      </p:pic>
      <p:pic>
        <p:nvPicPr>
          <p:cNvPr id="4" name="Immagine 3">
            <a:extLst>
              <a:ext uri="{FF2B5EF4-FFF2-40B4-BE49-F238E27FC236}">
                <a16:creationId xmlns:a16="http://schemas.microsoft.com/office/drawing/2014/main" id="{DF9B142A-4D3F-4B77-84A8-4A25E307FB9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480933" y="2989076"/>
            <a:ext cx="575246" cy="575246"/>
          </a:xfrm>
          <a:prstGeom prst="rect">
            <a:avLst/>
          </a:prstGeom>
        </p:spPr>
      </p:pic>
    </p:spTree>
    <p:custDataLst>
      <p:tags r:id="rId1"/>
    </p:custDataLst>
    <p:extLst>
      <p:ext uri="{BB962C8B-B14F-4D97-AF65-F5344CB8AC3E}">
        <p14:creationId xmlns:p14="http://schemas.microsoft.com/office/powerpoint/2010/main" val="31424486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57386B9-68E7-46B4-D4FC-8928587AC3ED}"/>
              </a:ext>
            </a:extLst>
          </p:cNvPr>
          <p:cNvSpPr txBox="1"/>
          <p:nvPr/>
        </p:nvSpPr>
        <p:spPr>
          <a:xfrm>
            <a:off x="2622588" y="1542971"/>
            <a:ext cx="3579826" cy="1569660"/>
          </a:xfrm>
          <a:prstGeom prst="rect">
            <a:avLst/>
          </a:prstGeom>
          <a:noFill/>
        </p:spPr>
        <p:txBody>
          <a:bodyPr wrap="none" rtlCol="0">
            <a:spAutoFit/>
          </a:bodyPr>
          <a:lstStyle/>
          <a:p>
            <a:r>
              <a:rPr lang="it-IT" sz="9600" dirty="0">
                <a:latin typeface="Encode Sans" pitchFamily="2" charset="0"/>
              </a:rPr>
              <a:t>Grazie</a:t>
            </a:r>
          </a:p>
        </p:txBody>
      </p:sp>
    </p:spTree>
    <p:custDataLst>
      <p:tags r:id="rId1"/>
    </p:custDataLst>
    <p:extLst>
      <p:ext uri="{BB962C8B-B14F-4D97-AF65-F5344CB8AC3E}">
        <p14:creationId xmlns:p14="http://schemas.microsoft.com/office/powerpoint/2010/main" val="34983180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A0715B6-F4A4-4B0E-8BE5-8BCC5E42778D}">
  <ds:schemaRefs>
    <ds:schemaRef ds:uri="http://schemas.microsoft.com/sharepoint/v3/contenttype/forms"/>
  </ds:schemaRefs>
</ds:datastoreItem>
</file>

<file path=customXml/itemProps2.xml><?xml version="1.0" encoding="utf-8"?>
<ds:datastoreItem xmlns:ds="http://schemas.openxmlformats.org/officeDocument/2006/customXml" ds:itemID="{DFF91332-F443-48B8-969F-1B5F9D2AAE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0E939B9-99FD-414D-B9B7-CB0A6EB1CF62}">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TotalTime>
  <Words>8444</Words>
  <Application>Microsoft Office PowerPoint</Application>
  <PresentationFormat>Personalizzato</PresentationFormat>
  <Paragraphs>1027</Paragraphs>
  <Slides>97</Slides>
  <Notes>58</Notes>
  <HiddenSlides>1</HiddenSlides>
  <MMClips>0</MMClips>
  <ScaleCrop>false</ScaleCrop>
  <HeadingPairs>
    <vt:vector size="8" baseType="variant">
      <vt:variant>
        <vt:lpstr>Caratteri utilizzati</vt:lpstr>
      </vt:variant>
      <vt:variant>
        <vt:i4>12</vt:i4>
      </vt:variant>
      <vt:variant>
        <vt:lpstr>Tema</vt:lpstr>
      </vt:variant>
      <vt:variant>
        <vt:i4>3</vt:i4>
      </vt:variant>
      <vt:variant>
        <vt:lpstr>Server OLE incorporati</vt:lpstr>
      </vt:variant>
      <vt:variant>
        <vt:i4>1</vt:i4>
      </vt:variant>
      <vt:variant>
        <vt:lpstr>Titoli diapositive</vt:lpstr>
      </vt:variant>
      <vt:variant>
        <vt:i4>97</vt:i4>
      </vt:variant>
    </vt:vector>
  </HeadingPairs>
  <TitlesOfParts>
    <vt:vector size="113" baseType="lpstr">
      <vt:lpstr>Aptos</vt:lpstr>
      <vt:lpstr>Arial</vt:lpstr>
      <vt:lpstr>Calibri</vt:lpstr>
      <vt:lpstr>Encode Sans</vt:lpstr>
      <vt:lpstr>Encode Sans ExpandedSemiBold</vt:lpstr>
      <vt:lpstr>Encode Sans SemiExpandedSemiBol</vt:lpstr>
      <vt:lpstr>Google Sans</vt:lpstr>
      <vt:lpstr>Helvetica</vt:lpstr>
      <vt:lpstr>Open Sans</vt:lpstr>
      <vt:lpstr>Segoe Sans</vt:lpstr>
      <vt:lpstr>Source Sans 3</vt:lpstr>
      <vt:lpstr>Wingdings</vt:lpstr>
      <vt:lpstr>Personalizza struttura</vt:lpstr>
      <vt:lpstr>3_Personalizza struttura</vt:lpstr>
      <vt:lpstr>2_Personalizza struttura</vt:lpstr>
      <vt:lpstr>Fotografia Photo Editor</vt:lpstr>
      <vt:lpstr>Presentazione standard di PowerPoint</vt:lpstr>
      <vt:lpstr>OBIETTIVO DEL CORSO </vt:lpstr>
      <vt:lpstr>AGENDA </vt:lpstr>
      <vt:lpstr>VERIFICA LE TUE BASI</vt:lpstr>
      <vt:lpstr>DOMANDA N°1</vt:lpstr>
      <vt:lpstr>DOMANDA N° 2</vt:lpstr>
      <vt:lpstr>DOMANDA N°3</vt:lpstr>
      <vt:lpstr>DOMANDA N°4</vt:lpstr>
      <vt:lpstr>DOMANDA N°5</vt:lpstr>
      <vt:lpstr>DOMANDA N°6</vt:lpstr>
      <vt:lpstr>DOMANDA N°7</vt:lpstr>
      <vt:lpstr>DOMANDA N°8</vt:lpstr>
      <vt:lpstr>DOMANDA N°9</vt:lpstr>
      <vt:lpstr>DOMANDA N°10</vt:lpstr>
      <vt:lpstr>DEFINIZIONE DI VEICOLO COMMERCIALE LEGGERO</vt:lpstr>
      <vt:lpstr>DEFINIZIONE DI VEICOLO COMMERCIALE</vt:lpstr>
      <vt:lpstr>LCV: DEFINIZIONE </vt:lpstr>
      <vt:lpstr>Presentazione standard di PowerPoint</vt:lpstr>
      <vt:lpstr>Presentazione standard di PowerPoint</vt:lpstr>
      <vt:lpstr>Presentazione standard di PowerPoint</vt:lpstr>
      <vt:lpstr>Presentazione standard di PowerPoint</vt:lpstr>
      <vt:lpstr>Presentazione standard di PowerPoint</vt:lpstr>
      <vt:lpstr>USO AUTOCARRO N1 GIORNI FESTIVI</vt:lpstr>
      <vt:lpstr>IL MERCATO DEL LCV</vt:lpstr>
      <vt:lpstr>IL MERCATO LCV</vt:lpstr>
      <vt:lpstr>PERFORMANCE MERCATO LCV 2024</vt:lpstr>
      <vt:lpstr>PERFORMANCE MERCATO LCV Q2 2025</vt:lpstr>
      <vt:lpstr>MERCATO LCV ALIMENTAZIONE Q1 2025</vt:lpstr>
      <vt:lpstr>PERFORMANCE MERCATO LCV 2024</vt:lpstr>
      <vt:lpstr>PERFORMANCE MERCATO LCV Q2 2025</vt:lpstr>
      <vt:lpstr>IL MERCATO LCV</vt:lpstr>
      <vt:lpstr>I SEGMENTI DI MERCATO </vt:lpstr>
      <vt:lpstr>I SEGMENTI DI MERCATO </vt:lpstr>
      <vt:lpstr>SEGMENTO C.D.* - Q2 2025 vs. 2024 </vt:lpstr>
      <vt:lpstr>SEGMENTO C - Q2 2025 vs. 2024 </vt:lpstr>
      <vt:lpstr>SEGMENTO D - Q2 2025 vs. 2024 </vt:lpstr>
      <vt:lpstr>SEGMENTO E - Q2 2025 vs. 2024 </vt:lpstr>
      <vt:lpstr>TOP 15 MODELLI – Q2 2025</vt:lpstr>
      <vt:lpstr>PARCO CIRCOLANTE VEICOLI COMMERCIALI</vt:lpstr>
      <vt:lpstr>CLASSI EURO DA 1 A 7</vt:lpstr>
      <vt:lpstr>NOZIONI DI BASE </vt:lpstr>
      <vt:lpstr>TERMINOLOGIA E NOZIONI DI BASE </vt:lpstr>
      <vt:lpstr>Presentazione standard di PowerPoint</vt:lpstr>
      <vt:lpstr>MASSA IN ORDINE DI MARCIA </vt:lpstr>
      <vt:lpstr>MASSA EFFETTIVA DEL VEICOLO </vt:lpstr>
      <vt:lpstr>MASSA COMPLESSIVA A PIENO CARICO</vt:lpstr>
      <vt:lpstr>PORTATA UTILE / CARICO UTILE</vt:lpstr>
      <vt:lpstr>PORTATA MAGGIORATA</vt:lpstr>
      <vt:lpstr>VOLUMETRIA VANO DI CARICO</vt:lpstr>
      <vt:lpstr>VERSIONI</vt:lpstr>
      <vt:lpstr>VERSIONI </vt:lpstr>
      <vt:lpstr>LE CARATTERISTICHE COSTRUTTIVE </vt:lpstr>
      <vt:lpstr>PASSO E SBALZO </vt:lpstr>
      <vt:lpstr>PASSO E DINAMICA DI MARCIA </vt:lpstr>
      <vt:lpstr>SBALZO POSTERIORE E DINAMICA DI MARCIA </vt:lpstr>
      <vt:lpstr>ALTEZZA TETTO</vt:lpstr>
      <vt:lpstr>PLS: PORTE LATERALI SCORREVOLI</vt:lpstr>
      <vt:lpstr>PARATIA</vt:lpstr>
      <vt:lpstr>PORTA POSTERIORE A BATTENTI</vt:lpstr>
      <vt:lpstr>VANO PORTAOGGETTI CAPUCINE</vt:lpstr>
      <vt:lpstr>TRAZIONE: ANTERIORE VS POSTERIORE </vt:lpstr>
      <vt:lpstr>TRAZIONE POSTERIORE </vt:lpstr>
      <vt:lpstr>VANTAGGI TRAZIONE ANTERIORE</vt:lpstr>
      <vt:lpstr>RUOTE SINGOLE VS RUOTE GEMELLATE </vt:lpstr>
      <vt:lpstr>RUOTE GEMELLATE VS RUOTE SINGOLE </vt:lpstr>
      <vt:lpstr>ADAS</vt:lpstr>
      <vt:lpstr>ADAS</vt:lpstr>
      <vt:lpstr>ADAS (Advanced Driver Assistance Systems)</vt:lpstr>
      <vt:lpstr>GSR II: ADAS OBBLIGATORI</vt:lpstr>
      <vt:lpstr>GSR II: ADAS OBBLIGATORI</vt:lpstr>
      <vt:lpstr>GSR II: ADAS OBBLIGATORI</vt:lpstr>
      <vt:lpstr>ADAS: COMPONENTI E FUNZIONI</vt:lpstr>
      <vt:lpstr>ADAS: COMPONENTI E FUNZIONI</vt:lpstr>
      <vt:lpstr>ADAS: COMPONENTI E FUNZIONI</vt:lpstr>
      <vt:lpstr>ADAS: COMPONENTI E FUNZIONI</vt:lpstr>
      <vt:lpstr>GLI eLCV</vt:lpstr>
      <vt:lpstr>GLI eLCV</vt:lpstr>
      <vt:lpstr>BEV: COMPONENTI PRINCIPALI</vt:lpstr>
      <vt:lpstr>LA NORMA DELLO STANDARD CAFE </vt:lpstr>
      <vt:lpstr>PARCO VEICOLARE E PERCORRENZE</vt:lpstr>
      <vt:lpstr>ASPETTATIVE CLIENTI eLCV</vt:lpstr>
      <vt:lpstr>eLCV: AUTONOMIA E COPPIA </vt:lpstr>
      <vt:lpstr>AUTONOMIA DELL’eLCV</vt:lpstr>
      <vt:lpstr>AUTONOMIA DELL’eLCV</vt:lpstr>
      <vt:lpstr>VOLUME e portata utile DELL’eLCV</vt:lpstr>
      <vt:lpstr>‘’ALLESTIBILITÀ’’ DELL’eLCV</vt:lpstr>
      <vt:lpstr>LA PRESA DI FORZA DELL’eLCV  </vt:lpstr>
      <vt:lpstr>LA PRESA DI FORZA DELL’eLCV</vt:lpstr>
      <vt:lpstr>LA RICARICA DELL’eLCV</vt:lpstr>
      <vt:lpstr>LA RICARICA DELL’eLCV</vt:lpstr>
      <vt:lpstr>IL CLIENTE LCV</vt:lpstr>
      <vt:lpstr>IL CLIENTE VEICOLI COMMERCIALI </vt:lpstr>
      <vt:lpstr>ORGANIZZATI PER USO E DESTINAZIONE </vt:lpstr>
      <vt:lpstr>MOTIVAZIONE D'ACQUISTO CLIENTE LCV </vt:lpstr>
      <vt:lpstr>MOTIVI DI ACQUISTO</vt:lpstr>
      <vt:lpstr>IL CONSULENTE VENDE VALORE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Andrea Cramarossa</dc:creator>
  <cp:lastModifiedBy>Patrizia Gariglio</cp:lastModifiedBy>
  <cp:revision>1046</cp:revision>
  <cp:lastPrinted>2016-05-03T08:44:06Z</cp:lastPrinted>
  <dcterms:created xsi:type="dcterms:W3CDTF">2016-04-01T11:39:55Z</dcterms:created>
  <dcterms:modified xsi:type="dcterms:W3CDTF">2025-07-16T16:00:28Z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69C1052A-FF2B-4E57-9CE8-1DA5275FF5B0</vt:lpwstr>
  </property>
  <property fmtid="{D5CDD505-2E9C-101B-9397-08002B2CF9AE}" pid="3" name="ArticulatePath">
    <vt:lpwstr>NSP 2025 evo 2022_4_Basics LCV</vt:lpwstr>
  </property>
</Properties>
</file>