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2.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xml" ContentType="application/vnd.openxmlformats-officedocument.presentationml.notesSlide+xml"/>
  <Override PartName="/ppt/tags/tag27.xml" ContentType="application/vnd.openxmlformats-officedocument.presentationml.tags+xml"/>
  <Override PartName="/ppt/notesSlides/notesSlide2.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3.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276" r:id="rId3"/>
    <p:sldId id="296" r:id="rId4"/>
    <p:sldId id="298" r:id="rId5"/>
    <p:sldId id="297" r:id="rId6"/>
    <p:sldId id="307" r:id="rId7"/>
    <p:sldId id="308" r:id="rId8"/>
    <p:sldId id="309" r:id="rId9"/>
    <p:sldId id="310" r:id="rId10"/>
    <p:sldId id="295" r:id="rId11"/>
    <p:sldId id="294" r:id="rId12"/>
    <p:sldId id="274" r:id="rId13"/>
    <p:sldId id="280" r:id="rId14"/>
    <p:sldId id="281" r:id="rId15"/>
    <p:sldId id="299" r:id="rId16"/>
    <p:sldId id="278" r:id="rId17"/>
    <p:sldId id="273" r:id="rId18"/>
    <p:sldId id="282" r:id="rId19"/>
    <p:sldId id="283" r:id="rId20"/>
    <p:sldId id="284" r:id="rId21"/>
    <p:sldId id="304" r:id="rId22"/>
    <p:sldId id="272" r:id="rId23"/>
    <p:sldId id="285" r:id="rId24"/>
    <p:sldId id="270" r:id="rId25"/>
    <p:sldId id="286" r:id="rId26"/>
    <p:sldId id="287" r:id="rId27"/>
    <p:sldId id="288" r:id="rId28"/>
    <p:sldId id="289" r:id="rId29"/>
    <p:sldId id="290" r:id="rId30"/>
    <p:sldId id="291" r:id="rId31"/>
    <p:sldId id="305" r:id="rId32"/>
    <p:sldId id="279" r:id="rId33"/>
    <p:sldId id="267" r:id="rId34"/>
    <p:sldId id="292" r:id="rId35"/>
    <p:sldId id="293" r:id="rId36"/>
    <p:sldId id="306" r:id="rId37"/>
    <p:sldId id="303" r:id="rId38"/>
  </p:sldIdLst>
  <p:sldSz cx="12192000" cy="6858000"/>
  <p:notesSz cx="6858000" cy="9144000"/>
  <p:custDataLst>
    <p:tags r:id="rId40"/>
  </p:custData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35" userDrawn="1">
          <p15:clr>
            <a:srgbClr val="A4A3A4"/>
          </p15:clr>
        </p15:guide>
        <p15:guide id="7" pos="14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F72"/>
    <a:srgbClr val="E28700"/>
    <a:srgbClr val="305598"/>
    <a:srgbClr val="4472C4"/>
    <a:srgbClr val="F0F1F4"/>
    <a:srgbClr val="DBE8F3"/>
    <a:srgbClr val="FFE868"/>
    <a:srgbClr val="E5E7EB"/>
    <a:srgbClr val="E0E1E4"/>
    <a:srgbClr val="C6C8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09" autoAdjust="0"/>
    <p:restoredTop sz="94797" autoAdjust="0"/>
  </p:normalViewPr>
  <p:slideViewPr>
    <p:cSldViewPr snapToGrid="0">
      <p:cViewPr varScale="1">
        <p:scale>
          <a:sx n="74" d="100"/>
          <a:sy n="74" d="100"/>
        </p:scale>
        <p:origin x="78" y="54"/>
      </p:cViewPr>
      <p:guideLst>
        <p:guide orient="horz" pos="3135"/>
        <p:guide pos="14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C6E947-E4B2-469E-A734-ED01E7295B8E}" type="datetimeFigureOut">
              <a:rPr lang="en-US" smtClean="0"/>
              <a:t>7/10/2025</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31BB80-0D72-4B36-99E7-3D9A7A9973CE}" type="slidenum">
              <a:rPr lang="en-US" smtClean="0"/>
              <a:t>‹N›</a:t>
            </a:fld>
            <a:endParaRPr lang="en-US"/>
          </a:p>
        </p:txBody>
      </p:sp>
    </p:spTree>
    <p:extLst>
      <p:ext uri="{BB962C8B-B14F-4D97-AF65-F5344CB8AC3E}">
        <p14:creationId xmlns:p14="http://schemas.microsoft.com/office/powerpoint/2010/main" val="4184284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sa.csod.com/catalog/CustomPage.aspx?id=221000693"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sa.csod.com/catalog/CustomPage.aspx?id=221000699"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45DB8-28D5-D05B-5ED0-042D2490F6E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DAD9366-7995-DEB8-E9F7-FA1DF3222F65}"/>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F9CD4CF-8F33-DBDB-8728-943CBE6300C0}"/>
              </a:ext>
            </a:extLst>
          </p:cNvPr>
          <p:cNvSpPr>
            <a:spLocks noGrp="1"/>
          </p:cNvSpPr>
          <p:nvPr>
            <p:ph type="body" idx="1"/>
          </p:nvPr>
        </p:nvSpPr>
        <p:spPr/>
        <p:txBody>
          <a:bodyPr/>
          <a:lstStyle/>
          <a:p>
            <a:endParaRPr lang="en-US" dirty="0"/>
          </a:p>
        </p:txBody>
      </p:sp>
      <p:sp>
        <p:nvSpPr>
          <p:cNvPr id="4" name="Segnaposto numero diapositiva 3">
            <a:extLst>
              <a:ext uri="{FF2B5EF4-FFF2-40B4-BE49-F238E27FC236}">
                <a16:creationId xmlns:a16="http://schemas.microsoft.com/office/drawing/2014/main" id="{FFAF2BFA-0DDE-B71B-589F-6FF0AF750185}"/>
              </a:ext>
            </a:extLst>
          </p:cNvPr>
          <p:cNvSpPr>
            <a:spLocks noGrp="1"/>
          </p:cNvSpPr>
          <p:nvPr>
            <p:ph type="sldNum" sz="quarter" idx="5"/>
          </p:nvPr>
        </p:nvSpPr>
        <p:spPr/>
        <p:txBody>
          <a:bodyPr/>
          <a:lstStyle/>
          <a:p>
            <a:fld id="{B631BB80-0D72-4B36-99E7-3D9A7A9973CE}" type="slidenum">
              <a:rPr lang="en-US" smtClean="0"/>
              <a:t>9</a:t>
            </a:fld>
            <a:endParaRPr lang="en-US"/>
          </a:p>
        </p:txBody>
      </p:sp>
    </p:spTree>
    <p:extLst>
      <p:ext uri="{BB962C8B-B14F-4D97-AF65-F5344CB8AC3E}">
        <p14:creationId xmlns:p14="http://schemas.microsoft.com/office/powerpoint/2010/main" val="607346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home page </a:t>
            </a:r>
            <a:r>
              <a:rPr lang="en-US" sz="1200" u="sng" kern="1200" dirty="0">
                <a:solidFill>
                  <a:schemeClr val="tx1"/>
                </a:solidFill>
                <a:effectLst/>
                <a:latin typeface="+mn-lt"/>
                <a:ea typeface="+mn-ea"/>
                <a:cs typeface="+mn-cs"/>
                <a:hlinkClick r:id="rId3" tooltip="https://psa.csod.com/catalog/custompage.aspx?id=221000693"/>
              </a:rPr>
              <a:t>https://psa.csod.com/catalog/CustomPage.aspx?id=221000693</a:t>
            </a:r>
            <a:endParaRPr lang="it-IT" sz="1200" kern="1200" dirty="0">
              <a:solidFill>
                <a:schemeClr val="tx1"/>
              </a:solidFill>
              <a:effectLst/>
              <a:latin typeface="+mn-lt"/>
              <a:ea typeface="+mn-ea"/>
              <a:cs typeface="+mn-cs"/>
            </a:endParaRPr>
          </a:p>
          <a:p>
            <a:endParaRPr lang="en-US" dirty="0"/>
          </a:p>
        </p:txBody>
      </p:sp>
      <p:sp>
        <p:nvSpPr>
          <p:cNvPr id="4" name="Segnaposto numero diapositiva 3"/>
          <p:cNvSpPr>
            <a:spLocks noGrp="1"/>
          </p:cNvSpPr>
          <p:nvPr>
            <p:ph type="sldNum" sz="quarter" idx="5"/>
          </p:nvPr>
        </p:nvSpPr>
        <p:spPr/>
        <p:txBody>
          <a:bodyPr/>
          <a:lstStyle/>
          <a:p>
            <a:fld id="{B631BB80-0D72-4B36-99E7-3D9A7A9973CE}" type="slidenum">
              <a:rPr lang="en-US" smtClean="0"/>
              <a:t>10</a:t>
            </a:fld>
            <a:endParaRPr lang="en-US"/>
          </a:p>
        </p:txBody>
      </p:sp>
    </p:spTree>
    <p:extLst>
      <p:ext uri="{BB962C8B-B14F-4D97-AF65-F5344CB8AC3E}">
        <p14:creationId xmlns:p14="http://schemas.microsoft.com/office/powerpoint/2010/main" val="507239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u="sng" kern="1200" dirty="0">
                <a:solidFill>
                  <a:schemeClr val="tx1"/>
                </a:solidFill>
                <a:effectLst/>
                <a:latin typeface="+mn-lt"/>
                <a:ea typeface="+mn-ea"/>
                <a:cs typeface="+mn-cs"/>
                <a:hlinkClick r:id="rId3" tooltip="https://psa.csod.com/catalog/custompage.aspx?id=221000699"/>
              </a:rPr>
              <a:t>https://psa.csod.com/catalog/CustomPage.aspx?id=221000699</a:t>
            </a:r>
            <a:r>
              <a:rPr lang="it-IT" sz="1200" kern="1200" dirty="0">
                <a:solidFill>
                  <a:schemeClr val="tx1"/>
                </a:solidFill>
                <a:effectLst/>
                <a:latin typeface="+mn-lt"/>
                <a:ea typeface="+mn-ea"/>
                <a:cs typeface="+mn-cs"/>
              </a:rPr>
              <a:t> – fase 1</a:t>
            </a:r>
          </a:p>
          <a:p>
            <a:endParaRPr lang="en-US" dirty="0"/>
          </a:p>
        </p:txBody>
      </p:sp>
      <p:sp>
        <p:nvSpPr>
          <p:cNvPr id="4" name="Segnaposto numero diapositiva 3"/>
          <p:cNvSpPr>
            <a:spLocks noGrp="1"/>
          </p:cNvSpPr>
          <p:nvPr>
            <p:ph type="sldNum" sz="quarter" idx="5"/>
          </p:nvPr>
        </p:nvSpPr>
        <p:spPr/>
        <p:txBody>
          <a:bodyPr/>
          <a:lstStyle/>
          <a:p>
            <a:fld id="{B631BB80-0D72-4B36-99E7-3D9A7A9973CE}" type="slidenum">
              <a:rPr lang="en-US" smtClean="0"/>
              <a:t>12</a:t>
            </a:fld>
            <a:endParaRPr lang="en-US"/>
          </a:p>
        </p:txBody>
      </p:sp>
    </p:spTree>
    <p:extLst>
      <p:ext uri="{BB962C8B-B14F-4D97-AF65-F5344CB8AC3E}">
        <p14:creationId xmlns:p14="http://schemas.microsoft.com/office/powerpoint/2010/main" val="25410572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svg"/><Relationship Id="rId12"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2.xml"/><Relationship Id="rId6" Type="http://schemas.openxmlformats.org/officeDocument/2006/relationships/image" Target="../media/image24.png"/><Relationship Id="rId11" Type="http://schemas.openxmlformats.org/officeDocument/2006/relationships/image" Target="../media/image8.png"/><Relationship Id="rId5" Type="http://schemas.openxmlformats.org/officeDocument/2006/relationships/image" Target="../media/image23.svg"/><Relationship Id="rId10" Type="http://schemas.openxmlformats.org/officeDocument/2006/relationships/image" Target="../media/image7.gif"/><Relationship Id="rId4" Type="http://schemas.openxmlformats.org/officeDocument/2006/relationships/image" Target="../media/image22.png"/><Relationship Id="rId9"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svg"/><Relationship Id="rId12"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3.xml"/><Relationship Id="rId6" Type="http://schemas.openxmlformats.org/officeDocument/2006/relationships/image" Target="../media/image24.png"/><Relationship Id="rId11" Type="http://schemas.openxmlformats.org/officeDocument/2006/relationships/image" Target="../media/image8.png"/><Relationship Id="rId5" Type="http://schemas.openxmlformats.org/officeDocument/2006/relationships/image" Target="../media/image23.svg"/><Relationship Id="rId10" Type="http://schemas.openxmlformats.org/officeDocument/2006/relationships/image" Target="../media/image7.gif"/><Relationship Id="rId4" Type="http://schemas.openxmlformats.org/officeDocument/2006/relationships/image" Target="../media/image22.png"/><Relationship Id="rId9"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14.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gif"/></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8.sv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slideMaster" Target="../slideMasters/slideMaster1.xml"/><Relationship Id="rId16" Type="http://schemas.openxmlformats.org/officeDocument/2006/relationships/image" Target="../media/image34.svg"/><Relationship Id="rId1" Type="http://schemas.openxmlformats.org/officeDocument/2006/relationships/tags" Target="../tags/tag15.xml"/><Relationship Id="rId6" Type="http://schemas.openxmlformats.org/officeDocument/2006/relationships/image" Target="../media/image27.png"/><Relationship Id="rId11" Type="http://schemas.openxmlformats.org/officeDocument/2006/relationships/image" Target="../media/image29.png"/><Relationship Id="rId5" Type="http://schemas.openxmlformats.org/officeDocument/2006/relationships/image" Target="../media/image23.svg"/><Relationship Id="rId15" Type="http://schemas.openxmlformats.org/officeDocument/2006/relationships/image" Target="../media/image33.png"/><Relationship Id="rId10"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25.svg"/><Relationship Id="rId14" Type="http://schemas.openxmlformats.org/officeDocument/2006/relationships/image" Target="../media/image32.sv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4.svg"/><Relationship Id="rId3" Type="http://schemas.openxmlformats.org/officeDocument/2006/relationships/image" Target="../media/image21.png"/><Relationship Id="rId7" Type="http://schemas.openxmlformats.org/officeDocument/2006/relationships/image" Target="../media/image28.svg"/><Relationship Id="rId12" Type="http://schemas.openxmlformats.org/officeDocument/2006/relationships/image" Target="../media/image33.png"/><Relationship Id="rId17" Type="http://schemas.openxmlformats.org/officeDocument/2006/relationships/image" Target="../media/image35.png"/><Relationship Id="rId2" Type="http://schemas.openxmlformats.org/officeDocument/2006/relationships/slideMaster" Target="../slideMasters/slideMaster1.xml"/><Relationship Id="rId16" Type="http://schemas.openxmlformats.org/officeDocument/2006/relationships/image" Target="../media/image32.svg"/><Relationship Id="rId1" Type="http://schemas.openxmlformats.org/officeDocument/2006/relationships/tags" Target="../tags/tag16.xml"/><Relationship Id="rId6" Type="http://schemas.openxmlformats.org/officeDocument/2006/relationships/image" Target="../media/image27.png"/><Relationship Id="rId11" Type="http://schemas.openxmlformats.org/officeDocument/2006/relationships/image" Target="../media/image29.png"/><Relationship Id="rId5" Type="http://schemas.openxmlformats.org/officeDocument/2006/relationships/image" Target="../media/image23.sv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25.svg"/><Relationship Id="rId14" Type="http://schemas.openxmlformats.org/officeDocument/2006/relationships/image" Target="../media/image30.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10.png"/><Relationship Id="rId3" Type="http://schemas.openxmlformats.org/officeDocument/2006/relationships/image" Target="../media/image21.png"/><Relationship Id="rId7" Type="http://schemas.openxmlformats.org/officeDocument/2006/relationships/image" Target="../media/image25.svg"/><Relationship Id="rId12" Type="http://schemas.openxmlformats.org/officeDocument/2006/relationships/image" Target="../media/image30.png"/><Relationship Id="rId17" Type="http://schemas.openxmlformats.org/officeDocument/2006/relationships/image" Target="../media/image8.png"/><Relationship Id="rId2" Type="http://schemas.openxmlformats.org/officeDocument/2006/relationships/slideMaster" Target="../slideMasters/slideMaster1.xml"/><Relationship Id="rId16" Type="http://schemas.openxmlformats.org/officeDocument/2006/relationships/image" Target="../media/image7.gif"/><Relationship Id="rId1" Type="http://schemas.openxmlformats.org/officeDocument/2006/relationships/tags" Target="../tags/tag17.xml"/><Relationship Id="rId6" Type="http://schemas.openxmlformats.org/officeDocument/2006/relationships/image" Target="../media/image24.png"/><Relationship Id="rId11" Type="http://schemas.openxmlformats.org/officeDocument/2006/relationships/image" Target="../media/image34.svg"/><Relationship Id="rId5" Type="http://schemas.openxmlformats.org/officeDocument/2006/relationships/image" Target="../media/image23.svg"/><Relationship Id="rId15" Type="http://schemas.openxmlformats.org/officeDocument/2006/relationships/image" Target="../media/image9.png"/><Relationship Id="rId10" Type="http://schemas.openxmlformats.org/officeDocument/2006/relationships/image" Target="../media/image33.png"/><Relationship Id="rId4" Type="http://schemas.openxmlformats.org/officeDocument/2006/relationships/image" Target="../media/image22.png"/><Relationship Id="rId9" Type="http://schemas.openxmlformats.org/officeDocument/2006/relationships/image" Target="../media/image29.png"/><Relationship Id="rId14" Type="http://schemas.openxmlformats.org/officeDocument/2006/relationships/image" Target="../media/image32.sv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gi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8.png"/><Relationship Id="rId5" Type="http://schemas.openxmlformats.org/officeDocument/2006/relationships/image" Target="../media/image7.gif"/><Relationship Id="rId4" Type="http://schemas.openxmlformats.org/officeDocument/2006/relationships/image" Target="../media/image6.sv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2.png"/><Relationship Id="rId12"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gif"/></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8.png"/><Relationship Id="rId5" Type="http://schemas.openxmlformats.org/officeDocument/2006/relationships/image" Target="../media/image7.gif"/><Relationship Id="rId4" Type="http://schemas.openxmlformats.org/officeDocument/2006/relationships/image" Target="../media/image13.sv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15.png"/><Relationship Id="rId12"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gif"/></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5.png"/><Relationship Id="rId7"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9.xml"/><Relationship Id="rId6" Type="http://schemas.openxmlformats.org/officeDocument/2006/relationships/image" Target="../media/image8.png"/><Relationship Id="rId5" Type="http://schemas.openxmlformats.org/officeDocument/2006/relationships/image" Target="../media/image7.gif"/><Relationship Id="rId4" Type="http://schemas.openxmlformats.org/officeDocument/2006/relationships/image" Target="../media/image16.sv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8.png"/><Relationship Id="rId12"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10.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gif"/></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8.png"/><Relationship Id="rId7"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11.xml"/><Relationship Id="rId6" Type="http://schemas.openxmlformats.org/officeDocument/2006/relationships/image" Target="../media/image8.png"/><Relationship Id="rId5" Type="http://schemas.openxmlformats.org/officeDocument/2006/relationships/image" Target="../media/image7.gif"/><Relationship Id="rId4" Type="http://schemas.openxmlformats.org/officeDocument/2006/relationships/image" Target="../media/image19.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0194516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Diapositiva titolo">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46CA506B-97E5-16BE-176F-92C186696CA5}"/>
              </a:ext>
            </a:extLst>
          </p:cNvPr>
          <p:cNvPicPr>
            <a:picLocks noChangeAspect="1"/>
          </p:cNvPicPr>
          <p:nvPr userDrawn="1"/>
        </p:nvPicPr>
        <p:blipFill>
          <a:blip r:embed="rId3">
            <a:extLst>
              <a:ext uri="{28A0092B-C50C-407E-A947-70E740481C1C}">
                <a14:useLocalDpi xmlns:a14="http://schemas.microsoft.com/office/drawing/2010/main" val="0"/>
              </a:ext>
            </a:extLst>
          </a:blip>
          <a:srcRect l="20599" t="28227" r="23692" b="16057"/>
          <a:stretch>
            <a:fillRect/>
          </a:stretch>
        </p:blipFill>
        <p:spPr>
          <a:xfrm>
            <a:off x="0" y="0"/>
            <a:ext cx="12188512" cy="6858000"/>
          </a:xfrm>
          <a:prstGeom prst="rect">
            <a:avLst/>
          </a:prstGeom>
        </p:spPr>
      </p:pic>
      <p:pic>
        <p:nvPicPr>
          <p:cNvPr id="10" name="Elemento grafico 9">
            <a:extLst>
              <a:ext uri="{FF2B5EF4-FFF2-40B4-BE49-F238E27FC236}">
                <a16:creationId xmlns:a16="http://schemas.microsoft.com/office/drawing/2014/main" id="{94D2D99B-70B6-E77D-6B07-B16A5E28296C}"/>
              </a:ext>
            </a:extLst>
          </p:cNvPr>
          <p:cNvPicPr>
            <a:picLocks noChangeAspect="1"/>
          </p:cNvPicPr>
          <p:nvPr userDrawn="1"/>
        </p:nvPicPr>
        <p:blipFill>
          <a:blip r:embed="rId4">
            <a:extLst>
              <a:ext uri="{96DAC541-7B7A-43D3-8B79-37D633B846F1}">
                <asvg:svgBlip xmlns:asvg="http://schemas.microsoft.com/office/drawing/2016/SVG/main" r:embed="rId5"/>
              </a:ext>
            </a:extLst>
          </a:blip>
          <a:srcRect b="13217"/>
          <a:stretch>
            <a:fillRect/>
          </a:stretch>
        </p:blipFill>
        <p:spPr>
          <a:xfrm>
            <a:off x="520747" y="186495"/>
            <a:ext cx="11851154" cy="6671505"/>
          </a:xfrm>
          <a:prstGeom prst="rect">
            <a:avLst/>
          </a:prstGeom>
        </p:spPr>
      </p:pic>
      <p:pic>
        <p:nvPicPr>
          <p:cNvPr id="13" name="Elemento grafico 12">
            <a:extLst>
              <a:ext uri="{FF2B5EF4-FFF2-40B4-BE49-F238E27FC236}">
                <a16:creationId xmlns:a16="http://schemas.microsoft.com/office/drawing/2014/main" id="{88769BCD-4F09-8AAC-737F-EE7BD9E24351}"/>
              </a:ext>
            </a:extLst>
          </p:cNvPr>
          <p:cNvPicPr>
            <a:picLocks noChangeAspect="1"/>
          </p:cNvPicPr>
          <p:nvPr userDrawn="1"/>
        </p:nvPicPr>
        <p:blipFill>
          <a:blip r:embed="rId6">
            <a:extLst>
              <a:ext uri="{96DAC541-7B7A-43D3-8B79-37D633B846F1}">
                <asvg:svgBlip xmlns:asvg="http://schemas.microsoft.com/office/drawing/2016/SVG/main" r:embed="rId7"/>
              </a:ext>
            </a:extLst>
          </a:blip>
          <a:srcRect l="69533" b="15930"/>
          <a:stretch>
            <a:fillRect/>
          </a:stretch>
        </p:blipFill>
        <p:spPr>
          <a:xfrm>
            <a:off x="12700" y="4518605"/>
            <a:ext cx="1570781" cy="2199695"/>
          </a:xfrm>
          <a:prstGeom prst="rect">
            <a:avLst/>
          </a:prstGeom>
        </p:spPr>
      </p:pic>
      <p:pic>
        <p:nvPicPr>
          <p:cNvPr id="14" name="Immagine 13" descr="Immagine che contiene chiave, oggetti in metallo, Portachiavi&#10;&#10;Il contenuto generato dall'IA potrebbe non essere corretto.">
            <a:extLst>
              <a:ext uri="{FF2B5EF4-FFF2-40B4-BE49-F238E27FC236}">
                <a16:creationId xmlns:a16="http://schemas.microsoft.com/office/drawing/2014/main" id="{5CD3E4B7-F7D5-0557-5AC4-8E8FBE86F1B7}"/>
              </a:ext>
            </a:extLst>
          </p:cNvPr>
          <p:cNvPicPr>
            <a:picLocks noChangeAspect="1"/>
          </p:cNvPicPr>
          <p:nvPr userDrawn="1"/>
        </p:nvPicPr>
        <p:blipFill>
          <a:blip r:embed="rId8">
            <a:extLst>
              <a:ext uri="{28A0092B-C50C-407E-A947-70E740481C1C}">
                <a14:useLocalDpi xmlns:a14="http://schemas.microsoft.com/office/drawing/2010/main" val="0"/>
              </a:ext>
            </a:extLst>
          </a:blip>
          <a:srcRect r="30082"/>
          <a:stretch>
            <a:fillRect/>
          </a:stretch>
        </p:blipFill>
        <p:spPr>
          <a:xfrm>
            <a:off x="10860272" y="5290368"/>
            <a:ext cx="1319817" cy="1061952"/>
          </a:xfrm>
          <a:prstGeom prst="rect">
            <a:avLst/>
          </a:prstGeom>
        </p:spPr>
      </p:pic>
      <p:sp>
        <p:nvSpPr>
          <p:cNvPr id="15" name="Rettangolo 14">
            <a:extLst>
              <a:ext uri="{FF2B5EF4-FFF2-40B4-BE49-F238E27FC236}">
                <a16:creationId xmlns:a16="http://schemas.microsoft.com/office/drawing/2014/main" id="{10D590AD-D991-12C7-173D-07DAE26477FF}"/>
              </a:ext>
            </a:extLst>
          </p:cNvPr>
          <p:cNvSpPr/>
          <p:nvPr userDrawn="1"/>
        </p:nvSpPr>
        <p:spPr>
          <a:xfrm>
            <a:off x="2007897" y="401256"/>
            <a:ext cx="8100000" cy="518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0" name="Rettangolo 19">
            <a:extLst>
              <a:ext uri="{FF2B5EF4-FFF2-40B4-BE49-F238E27FC236}">
                <a16:creationId xmlns:a16="http://schemas.microsoft.com/office/drawing/2014/main" id="{24563EA3-325A-2B26-3BC5-61EEF9E16904}"/>
              </a:ext>
            </a:extLst>
          </p:cNvPr>
          <p:cNvSpPr/>
          <p:nvPr userDrawn="1"/>
        </p:nvSpPr>
        <p:spPr>
          <a:xfrm>
            <a:off x="11216512" y="6244352"/>
            <a:ext cx="972000" cy="613648"/>
          </a:xfrm>
          <a:prstGeom prst="rect">
            <a:avLst/>
          </a:prstGeom>
          <a:solidFill>
            <a:schemeClr val="tx1">
              <a:lumMod val="75000"/>
              <a:lumOff val="25000"/>
            </a:schemeClr>
          </a:solidFill>
          <a:ln w="127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Rettangolo 20">
            <a:extLst>
              <a:ext uri="{FF2B5EF4-FFF2-40B4-BE49-F238E27FC236}">
                <a16:creationId xmlns:a16="http://schemas.microsoft.com/office/drawing/2014/main" id="{12BD41C3-F6AE-B24F-3C75-A74B1BAEB2BB}"/>
              </a:ext>
            </a:extLst>
          </p:cNvPr>
          <p:cNvSpPr/>
          <p:nvPr userDrawn="1"/>
        </p:nvSpPr>
        <p:spPr>
          <a:xfrm>
            <a:off x="10236090" y="6244352"/>
            <a:ext cx="972000" cy="613648"/>
          </a:xfrm>
          <a:prstGeom prst="rect">
            <a:avLst/>
          </a:prstGeom>
          <a:solidFill>
            <a:schemeClr val="tx1">
              <a:lumMod val="50000"/>
              <a:lumOff val="50000"/>
            </a:schemeClr>
          </a:solidFill>
          <a:ln w="127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ttangolo 21">
            <a:extLst>
              <a:ext uri="{FF2B5EF4-FFF2-40B4-BE49-F238E27FC236}">
                <a16:creationId xmlns:a16="http://schemas.microsoft.com/office/drawing/2014/main" id="{E732744D-E319-DC11-72C6-702453A99CD5}"/>
              </a:ext>
            </a:extLst>
          </p:cNvPr>
          <p:cNvSpPr/>
          <p:nvPr userDrawn="1"/>
        </p:nvSpPr>
        <p:spPr>
          <a:xfrm>
            <a:off x="8292090" y="6244352"/>
            <a:ext cx="1944000" cy="613648"/>
          </a:xfrm>
          <a:prstGeom prst="rect">
            <a:avLst/>
          </a:prstGeom>
          <a:solidFill>
            <a:schemeClr val="tx1">
              <a:lumMod val="50000"/>
              <a:lumOff val="50000"/>
            </a:schemeClr>
          </a:solidFill>
          <a:ln w="127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100" noProof="0" dirty="0"/>
          </a:p>
        </p:txBody>
      </p:sp>
      <p:sp>
        <p:nvSpPr>
          <p:cNvPr id="23" name="Rettangolo 22">
            <a:extLst>
              <a:ext uri="{FF2B5EF4-FFF2-40B4-BE49-F238E27FC236}">
                <a16:creationId xmlns:a16="http://schemas.microsoft.com/office/drawing/2014/main" id="{307012ED-EF30-7C70-D034-1A44DA842AF6}"/>
              </a:ext>
            </a:extLst>
          </p:cNvPr>
          <p:cNvSpPr/>
          <p:nvPr userDrawn="1"/>
        </p:nvSpPr>
        <p:spPr>
          <a:xfrm>
            <a:off x="0" y="6244352"/>
            <a:ext cx="972000" cy="613648"/>
          </a:xfrm>
          <a:prstGeom prst="rect">
            <a:avLst/>
          </a:prstGeom>
          <a:solidFill>
            <a:schemeClr val="tx1">
              <a:lumMod val="75000"/>
              <a:lumOff val="25000"/>
            </a:schemeClr>
          </a:solidFill>
          <a:ln w="127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24" name="Immagine 23">
            <a:extLst>
              <a:ext uri="{FF2B5EF4-FFF2-40B4-BE49-F238E27FC236}">
                <a16:creationId xmlns:a16="http://schemas.microsoft.com/office/drawing/2014/main" id="{C37214C2-C1EE-B19F-45F7-59ABA0135634}"/>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255978" y="6339839"/>
            <a:ext cx="414583" cy="414583"/>
          </a:xfrm>
          <a:prstGeom prst="rect">
            <a:avLst/>
          </a:prstGeom>
        </p:spPr>
      </p:pic>
      <p:pic>
        <p:nvPicPr>
          <p:cNvPr id="25" name="Immagine 24" descr="Immagine che contiene Elementi grafici, simbolo, bianco, Carattere&#10;&#10;Il contenuto generato dall'IA potrebbe non essere corretto.">
            <a:extLst>
              <a:ext uri="{FF2B5EF4-FFF2-40B4-BE49-F238E27FC236}">
                <a16:creationId xmlns:a16="http://schemas.microsoft.com/office/drawing/2014/main" id="{82343FA1-95C4-723B-255C-8082E8B79F78}"/>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471680" y="6320344"/>
            <a:ext cx="461665" cy="461665"/>
          </a:xfrm>
          <a:prstGeom prst="rect">
            <a:avLst/>
          </a:prstGeom>
        </p:spPr>
      </p:pic>
      <p:pic>
        <p:nvPicPr>
          <p:cNvPr id="26" name="Immagine 25">
            <a:extLst>
              <a:ext uri="{FF2B5EF4-FFF2-40B4-BE49-F238E27FC236}">
                <a16:creationId xmlns:a16="http://schemas.microsoft.com/office/drawing/2014/main" id="{A431240C-37A2-EA8D-C015-ACB876F77FA2}"/>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flipH="1">
            <a:off x="10491258" y="6320344"/>
            <a:ext cx="461665" cy="461665"/>
          </a:xfrm>
          <a:prstGeom prst="rect">
            <a:avLst/>
          </a:prstGeom>
        </p:spPr>
      </p:pic>
      <p:sp>
        <p:nvSpPr>
          <p:cNvPr id="27" name="Rettangolo 26">
            <a:extLst>
              <a:ext uri="{FF2B5EF4-FFF2-40B4-BE49-F238E27FC236}">
                <a16:creationId xmlns:a16="http://schemas.microsoft.com/office/drawing/2014/main" id="{8D6B95C6-0423-C6B7-D141-5BF003E2327D}"/>
              </a:ext>
            </a:extLst>
          </p:cNvPr>
          <p:cNvSpPr/>
          <p:nvPr userDrawn="1"/>
        </p:nvSpPr>
        <p:spPr>
          <a:xfrm>
            <a:off x="955061" y="6244352"/>
            <a:ext cx="3007340" cy="613648"/>
          </a:xfrm>
          <a:prstGeom prst="rect">
            <a:avLst/>
          </a:prstGeom>
          <a:solidFill>
            <a:schemeClr val="bg1"/>
          </a:solidFill>
          <a:ln w="127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Rettangolo 27">
            <a:extLst>
              <a:ext uri="{FF2B5EF4-FFF2-40B4-BE49-F238E27FC236}">
                <a16:creationId xmlns:a16="http://schemas.microsoft.com/office/drawing/2014/main" id="{CFBDDD42-8F16-8E75-DDAC-2A241888FCA3}"/>
              </a:ext>
            </a:extLst>
          </p:cNvPr>
          <p:cNvSpPr/>
          <p:nvPr userDrawn="1"/>
        </p:nvSpPr>
        <p:spPr>
          <a:xfrm>
            <a:off x="3961372" y="6244352"/>
            <a:ext cx="4330713" cy="613648"/>
          </a:xfrm>
          <a:prstGeom prst="rect">
            <a:avLst/>
          </a:prstGeom>
          <a:solidFill>
            <a:srgbClr val="E5E7EB"/>
          </a:solidFill>
          <a:ln w="127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CasellaDiTesto 28">
            <a:extLst>
              <a:ext uri="{FF2B5EF4-FFF2-40B4-BE49-F238E27FC236}">
                <a16:creationId xmlns:a16="http://schemas.microsoft.com/office/drawing/2014/main" id="{86C093EB-29F3-BF07-AA2A-BFEFE509A1C8}"/>
              </a:ext>
            </a:extLst>
          </p:cNvPr>
          <p:cNvSpPr txBox="1"/>
          <p:nvPr userDrawn="1"/>
        </p:nvSpPr>
        <p:spPr>
          <a:xfrm>
            <a:off x="3969793" y="6354313"/>
            <a:ext cx="4330713" cy="400110"/>
          </a:xfrm>
          <a:prstGeom prst="rect">
            <a:avLst/>
          </a:prstGeom>
          <a:noFill/>
        </p:spPr>
        <p:txBody>
          <a:bodyPr wrap="square">
            <a:spAutoFit/>
          </a:bodyPr>
          <a:lstStyle/>
          <a:p>
            <a:pPr algn="ctr"/>
            <a:r>
              <a:rPr lang="en-US" sz="2000" b="1" noProof="0" dirty="0">
                <a:solidFill>
                  <a:schemeClr val="accent1"/>
                </a:solidFill>
              </a:rPr>
              <a:t>SALES METHODS </a:t>
            </a:r>
            <a:r>
              <a:rPr lang="en-US" sz="2000" kern="1200" spc="300" noProof="0" dirty="0">
                <a:solidFill>
                  <a:schemeClr val="tx1">
                    <a:lumMod val="50000"/>
                    <a:lumOff val="50000"/>
                  </a:schemeClr>
                </a:solidFill>
                <a:latin typeface="+mn-lt"/>
                <a:ea typeface="+mn-ea"/>
                <a:cs typeface="+mn-cs"/>
              </a:rPr>
              <a:t>|</a:t>
            </a:r>
            <a:r>
              <a:rPr lang="en-US" sz="2000" b="1" noProof="0" dirty="0">
                <a:solidFill>
                  <a:schemeClr val="accent1"/>
                </a:solidFill>
              </a:rPr>
              <a:t> </a:t>
            </a:r>
            <a:r>
              <a:rPr lang="en-US" sz="1400" spc="300" noProof="0" dirty="0">
                <a:solidFill>
                  <a:schemeClr val="tx1">
                    <a:lumMod val="75000"/>
                    <a:lumOff val="25000"/>
                  </a:schemeClr>
                </a:solidFill>
              </a:rPr>
              <a:t>Quick guide</a:t>
            </a:r>
          </a:p>
        </p:txBody>
      </p:sp>
      <p:pic>
        <p:nvPicPr>
          <p:cNvPr id="30" name="Immagine 29">
            <a:extLst>
              <a:ext uri="{FF2B5EF4-FFF2-40B4-BE49-F238E27FC236}">
                <a16:creationId xmlns:a16="http://schemas.microsoft.com/office/drawing/2014/main" id="{424B6F8A-F3CC-9A3C-874E-2B0CA48AC42F}"/>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1255471" y="6165184"/>
            <a:ext cx="2422430" cy="771984"/>
          </a:xfrm>
          <a:prstGeom prst="rect">
            <a:avLst/>
          </a:prstGeom>
          <a:ln>
            <a:noFill/>
          </a:ln>
        </p:spPr>
      </p:pic>
      <p:sp>
        <p:nvSpPr>
          <p:cNvPr id="7" name="Rettangolo 6">
            <a:extLst>
              <a:ext uri="{FF2B5EF4-FFF2-40B4-BE49-F238E27FC236}">
                <a16:creationId xmlns:a16="http://schemas.microsoft.com/office/drawing/2014/main" id="{2B31F9F2-A586-27B0-4D6D-137EFF2EFDDD}"/>
              </a:ext>
            </a:extLst>
          </p:cNvPr>
          <p:cNvSpPr/>
          <p:nvPr userDrawn="1"/>
        </p:nvSpPr>
        <p:spPr>
          <a:xfrm>
            <a:off x="8292090" y="6244352"/>
            <a:ext cx="1944000" cy="613648"/>
          </a:xfrm>
          <a:prstGeom prst="rect">
            <a:avLst/>
          </a:prstGeom>
          <a:solidFill>
            <a:schemeClr val="tx1">
              <a:lumMod val="75000"/>
              <a:lumOff val="25000"/>
            </a:schemeClr>
          </a:solidFill>
          <a:ln w="127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100" noProof="0" dirty="0"/>
          </a:p>
        </p:txBody>
      </p:sp>
      <p:sp>
        <p:nvSpPr>
          <p:cNvPr id="16" name="Rettangolo 15">
            <a:extLst>
              <a:ext uri="{FF2B5EF4-FFF2-40B4-BE49-F238E27FC236}">
                <a16:creationId xmlns:a16="http://schemas.microsoft.com/office/drawing/2014/main" id="{39540212-A934-10DA-8E76-F463538639C2}"/>
              </a:ext>
            </a:extLst>
          </p:cNvPr>
          <p:cNvSpPr/>
          <p:nvPr userDrawn="1"/>
        </p:nvSpPr>
        <p:spPr>
          <a:xfrm>
            <a:off x="8317168" y="6301859"/>
            <a:ext cx="1910500" cy="4986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rIns="72000" rtlCol="0" anchor="ctr"/>
          <a:lstStyle/>
          <a:p>
            <a:pPr algn="ctr" defTabSz="801929">
              <a:defRPr/>
            </a:pPr>
            <a:r>
              <a:rPr lang="en-US" sz="1200" b="1" noProof="0" dirty="0">
                <a:solidFill>
                  <a:schemeClr val="bg1"/>
                </a:solidFill>
              </a:rPr>
              <a:t>Click here to discover tools and courses</a:t>
            </a:r>
            <a:endParaRPr lang="en-US" sz="1200" noProof="0" dirty="0">
              <a:solidFill>
                <a:schemeClr val="bg1"/>
              </a:solidFill>
            </a:endParaRPr>
          </a:p>
        </p:txBody>
      </p:sp>
    </p:spTree>
    <p:custDataLst>
      <p:tags r:id="rId1"/>
    </p:custDataLst>
    <p:extLst>
      <p:ext uri="{BB962C8B-B14F-4D97-AF65-F5344CB8AC3E}">
        <p14:creationId xmlns:p14="http://schemas.microsoft.com/office/powerpoint/2010/main" val="11859434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Diapositiva titolo">
    <p:spTree>
      <p:nvGrpSpPr>
        <p:cNvPr id="1" name=""/>
        <p:cNvGrpSpPr/>
        <p:nvPr/>
      </p:nvGrpSpPr>
      <p:grpSpPr>
        <a:xfrm>
          <a:off x="0" y="0"/>
          <a:ext cx="0" cy="0"/>
          <a:chOff x="0" y="0"/>
          <a:chExt cx="0" cy="0"/>
        </a:xfrm>
      </p:grpSpPr>
      <p:pic>
        <p:nvPicPr>
          <p:cNvPr id="16" name="Immagine 15">
            <a:extLst>
              <a:ext uri="{FF2B5EF4-FFF2-40B4-BE49-F238E27FC236}">
                <a16:creationId xmlns:a16="http://schemas.microsoft.com/office/drawing/2014/main" id="{F68318D5-495A-5C7A-64BE-97050F592839}"/>
              </a:ext>
            </a:extLst>
          </p:cNvPr>
          <p:cNvPicPr>
            <a:picLocks noChangeAspect="1"/>
          </p:cNvPicPr>
          <p:nvPr userDrawn="1"/>
        </p:nvPicPr>
        <p:blipFill>
          <a:blip r:embed="rId3">
            <a:extLst>
              <a:ext uri="{28A0092B-C50C-407E-A947-70E740481C1C}">
                <a14:useLocalDpi xmlns:a14="http://schemas.microsoft.com/office/drawing/2010/main" val="0"/>
              </a:ext>
            </a:extLst>
          </a:blip>
          <a:srcRect l="20599" t="28227" r="23692" b="16057"/>
          <a:stretch>
            <a:fillRect/>
          </a:stretch>
        </p:blipFill>
        <p:spPr>
          <a:xfrm>
            <a:off x="0" y="0"/>
            <a:ext cx="12188512" cy="6858000"/>
          </a:xfrm>
          <a:prstGeom prst="rect">
            <a:avLst/>
          </a:prstGeom>
        </p:spPr>
      </p:pic>
      <p:pic>
        <p:nvPicPr>
          <p:cNvPr id="23" name="Elemento grafico 22">
            <a:extLst>
              <a:ext uri="{FF2B5EF4-FFF2-40B4-BE49-F238E27FC236}">
                <a16:creationId xmlns:a16="http://schemas.microsoft.com/office/drawing/2014/main" id="{C2F6C881-714E-BAEA-D98E-7234AE32645B}"/>
              </a:ext>
            </a:extLst>
          </p:cNvPr>
          <p:cNvPicPr>
            <a:picLocks noChangeAspect="1"/>
          </p:cNvPicPr>
          <p:nvPr userDrawn="1"/>
        </p:nvPicPr>
        <p:blipFill>
          <a:blip r:embed="rId4">
            <a:extLst>
              <a:ext uri="{96DAC541-7B7A-43D3-8B79-37D633B846F1}">
                <asvg:svgBlip xmlns:asvg="http://schemas.microsoft.com/office/drawing/2016/SVG/main" r:embed="rId5"/>
              </a:ext>
            </a:extLst>
          </a:blip>
          <a:srcRect b="13217"/>
          <a:stretch>
            <a:fillRect/>
          </a:stretch>
        </p:blipFill>
        <p:spPr>
          <a:xfrm>
            <a:off x="520747" y="186495"/>
            <a:ext cx="11851154" cy="6671505"/>
          </a:xfrm>
          <a:prstGeom prst="rect">
            <a:avLst/>
          </a:prstGeom>
        </p:spPr>
      </p:pic>
      <p:pic>
        <p:nvPicPr>
          <p:cNvPr id="31" name="Elemento grafico 30">
            <a:extLst>
              <a:ext uri="{FF2B5EF4-FFF2-40B4-BE49-F238E27FC236}">
                <a16:creationId xmlns:a16="http://schemas.microsoft.com/office/drawing/2014/main" id="{5E59AAA8-2FE1-FCA2-626D-6FD1E0147EC9}"/>
              </a:ext>
            </a:extLst>
          </p:cNvPr>
          <p:cNvPicPr>
            <a:picLocks noChangeAspect="1"/>
          </p:cNvPicPr>
          <p:nvPr userDrawn="1"/>
        </p:nvPicPr>
        <p:blipFill>
          <a:blip r:embed="rId6">
            <a:extLst>
              <a:ext uri="{96DAC541-7B7A-43D3-8B79-37D633B846F1}">
                <asvg:svgBlip xmlns:asvg="http://schemas.microsoft.com/office/drawing/2016/SVG/main" r:embed="rId7"/>
              </a:ext>
            </a:extLst>
          </a:blip>
          <a:srcRect l="69533" b="15930"/>
          <a:stretch>
            <a:fillRect/>
          </a:stretch>
        </p:blipFill>
        <p:spPr>
          <a:xfrm>
            <a:off x="12700" y="4518605"/>
            <a:ext cx="1570781" cy="2199695"/>
          </a:xfrm>
          <a:prstGeom prst="rect">
            <a:avLst/>
          </a:prstGeom>
        </p:spPr>
      </p:pic>
      <p:pic>
        <p:nvPicPr>
          <p:cNvPr id="32" name="Immagine 31" descr="Immagine che contiene chiave, oggetti in metallo, Portachiavi&#10;&#10;Il contenuto generato dall'IA potrebbe non essere corretto.">
            <a:extLst>
              <a:ext uri="{FF2B5EF4-FFF2-40B4-BE49-F238E27FC236}">
                <a16:creationId xmlns:a16="http://schemas.microsoft.com/office/drawing/2014/main" id="{2C7C5963-49D5-DCD7-D5A7-F7F85AA0A1D2}"/>
              </a:ext>
            </a:extLst>
          </p:cNvPr>
          <p:cNvPicPr>
            <a:picLocks noChangeAspect="1"/>
          </p:cNvPicPr>
          <p:nvPr userDrawn="1"/>
        </p:nvPicPr>
        <p:blipFill>
          <a:blip r:embed="rId8">
            <a:extLst>
              <a:ext uri="{28A0092B-C50C-407E-A947-70E740481C1C}">
                <a14:useLocalDpi xmlns:a14="http://schemas.microsoft.com/office/drawing/2010/main" val="0"/>
              </a:ext>
            </a:extLst>
          </a:blip>
          <a:srcRect r="30082"/>
          <a:stretch>
            <a:fillRect/>
          </a:stretch>
        </p:blipFill>
        <p:spPr>
          <a:xfrm>
            <a:off x="10860272" y="5290368"/>
            <a:ext cx="1319817" cy="1061952"/>
          </a:xfrm>
          <a:prstGeom prst="rect">
            <a:avLst/>
          </a:prstGeom>
        </p:spPr>
      </p:pic>
      <p:sp>
        <p:nvSpPr>
          <p:cNvPr id="26" name="Rettangolo 25">
            <a:extLst>
              <a:ext uri="{FF2B5EF4-FFF2-40B4-BE49-F238E27FC236}">
                <a16:creationId xmlns:a16="http://schemas.microsoft.com/office/drawing/2014/main" id="{83CC0F3C-52EB-9ED3-5021-D1F3F52F8176}"/>
              </a:ext>
            </a:extLst>
          </p:cNvPr>
          <p:cNvSpPr/>
          <p:nvPr userDrawn="1"/>
        </p:nvSpPr>
        <p:spPr>
          <a:xfrm>
            <a:off x="2007897" y="401256"/>
            <a:ext cx="8100000" cy="5184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Rettangolo 6">
            <a:extLst>
              <a:ext uri="{FF2B5EF4-FFF2-40B4-BE49-F238E27FC236}">
                <a16:creationId xmlns:a16="http://schemas.microsoft.com/office/drawing/2014/main" id="{13124ED2-F2D2-0D9B-E08E-A7D77B05C0FC}"/>
              </a:ext>
            </a:extLst>
          </p:cNvPr>
          <p:cNvSpPr/>
          <p:nvPr userDrawn="1"/>
        </p:nvSpPr>
        <p:spPr>
          <a:xfrm>
            <a:off x="11216512" y="6244352"/>
            <a:ext cx="972000" cy="613648"/>
          </a:xfrm>
          <a:prstGeom prst="rect">
            <a:avLst/>
          </a:prstGeom>
          <a:solidFill>
            <a:schemeClr val="tx1">
              <a:lumMod val="75000"/>
              <a:lumOff val="25000"/>
            </a:schemeClr>
          </a:solidFill>
          <a:ln w="127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ttangolo 13">
            <a:extLst>
              <a:ext uri="{FF2B5EF4-FFF2-40B4-BE49-F238E27FC236}">
                <a16:creationId xmlns:a16="http://schemas.microsoft.com/office/drawing/2014/main" id="{F7A78EE9-91B8-03FF-F7B7-43AD1C2BE5A0}"/>
              </a:ext>
            </a:extLst>
          </p:cNvPr>
          <p:cNvSpPr/>
          <p:nvPr userDrawn="1"/>
        </p:nvSpPr>
        <p:spPr>
          <a:xfrm>
            <a:off x="10236090" y="6244352"/>
            <a:ext cx="972000" cy="613648"/>
          </a:xfrm>
          <a:prstGeom prst="rect">
            <a:avLst/>
          </a:prstGeom>
          <a:solidFill>
            <a:schemeClr val="tx1">
              <a:lumMod val="50000"/>
              <a:lumOff val="50000"/>
            </a:schemeClr>
          </a:solidFill>
          <a:ln w="127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ettangolo 16">
            <a:extLst>
              <a:ext uri="{FF2B5EF4-FFF2-40B4-BE49-F238E27FC236}">
                <a16:creationId xmlns:a16="http://schemas.microsoft.com/office/drawing/2014/main" id="{D2A1FCC3-B8CA-0599-3129-1A14C4EDAEA3}"/>
              </a:ext>
            </a:extLst>
          </p:cNvPr>
          <p:cNvSpPr/>
          <p:nvPr userDrawn="1"/>
        </p:nvSpPr>
        <p:spPr>
          <a:xfrm>
            <a:off x="8292090" y="6244352"/>
            <a:ext cx="1944000" cy="613648"/>
          </a:xfrm>
          <a:prstGeom prst="rect">
            <a:avLst/>
          </a:prstGeom>
          <a:solidFill>
            <a:schemeClr val="tx1">
              <a:lumMod val="50000"/>
              <a:lumOff val="50000"/>
            </a:schemeClr>
          </a:solidFill>
          <a:ln w="127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100" noProof="0" dirty="0"/>
          </a:p>
        </p:txBody>
      </p:sp>
      <p:sp>
        <p:nvSpPr>
          <p:cNvPr id="19" name="Rettangolo 18">
            <a:extLst>
              <a:ext uri="{FF2B5EF4-FFF2-40B4-BE49-F238E27FC236}">
                <a16:creationId xmlns:a16="http://schemas.microsoft.com/office/drawing/2014/main" id="{7073A5BF-6DF6-6BB2-182E-72895E35DD0D}"/>
              </a:ext>
            </a:extLst>
          </p:cNvPr>
          <p:cNvSpPr/>
          <p:nvPr userDrawn="1"/>
        </p:nvSpPr>
        <p:spPr>
          <a:xfrm>
            <a:off x="0" y="6244352"/>
            <a:ext cx="972000" cy="613648"/>
          </a:xfrm>
          <a:prstGeom prst="rect">
            <a:avLst/>
          </a:prstGeom>
          <a:solidFill>
            <a:schemeClr val="tx1">
              <a:lumMod val="75000"/>
              <a:lumOff val="25000"/>
            </a:schemeClr>
          </a:solidFill>
          <a:ln w="127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20" name="Immagine 19">
            <a:extLst>
              <a:ext uri="{FF2B5EF4-FFF2-40B4-BE49-F238E27FC236}">
                <a16:creationId xmlns:a16="http://schemas.microsoft.com/office/drawing/2014/main" id="{CBD5B635-CE3C-03AB-33BF-BE47D1285243}"/>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255978" y="6339839"/>
            <a:ext cx="414583" cy="414583"/>
          </a:xfrm>
          <a:prstGeom prst="rect">
            <a:avLst/>
          </a:prstGeom>
        </p:spPr>
      </p:pic>
      <p:pic>
        <p:nvPicPr>
          <p:cNvPr id="21" name="Immagine 20" descr="Immagine che contiene Elementi grafici, simbolo, bianco, Carattere&#10;&#10;Il contenuto generato dall'IA potrebbe non essere corretto.">
            <a:extLst>
              <a:ext uri="{FF2B5EF4-FFF2-40B4-BE49-F238E27FC236}">
                <a16:creationId xmlns:a16="http://schemas.microsoft.com/office/drawing/2014/main" id="{986E8BBE-88D9-C838-E954-6AAC19DA117F}"/>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471680" y="6320344"/>
            <a:ext cx="461665" cy="461665"/>
          </a:xfrm>
          <a:prstGeom prst="rect">
            <a:avLst/>
          </a:prstGeom>
        </p:spPr>
      </p:pic>
      <p:pic>
        <p:nvPicPr>
          <p:cNvPr id="22" name="Immagine 21">
            <a:extLst>
              <a:ext uri="{FF2B5EF4-FFF2-40B4-BE49-F238E27FC236}">
                <a16:creationId xmlns:a16="http://schemas.microsoft.com/office/drawing/2014/main" id="{7FDD4DA6-09BF-F320-24E0-7A22BB817DBC}"/>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flipH="1">
            <a:off x="10491258" y="6320344"/>
            <a:ext cx="461665" cy="461665"/>
          </a:xfrm>
          <a:prstGeom prst="rect">
            <a:avLst/>
          </a:prstGeom>
        </p:spPr>
      </p:pic>
      <p:sp>
        <p:nvSpPr>
          <p:cNvPr id="27" name="Rettangolo 26">
            <a:extLst>
              <a:ext uri="{FF2B5EF4-FFF2-40B4-BE49-F238E27FC236}">
                <a16:creationId xmlns:a16="http://schemas.microsoft.com/office/drawing/2014/main" id="{2F10F98D-579D-C2DF-5A5D-476B82C70761}"/>
              </a:ext>
            </a:extLst>
          </p:cNvPr>
          <p:cNvSpPr/>
          <p:nvPr userDrawn="1"/>
        </p:nvSpPr>
        <p:spPr>
          <a:xfrm>
            <a:off x="955061" y="6244352"/>
            <a:ext cx="3007340" cy="613648"/>
          </a:xfrm>
          <a:prstGeom prst="rect">
            <a:avLst/>
          </a:prstGeom>
          <a:solidFill>
            <a:schemeClr val="bg1"/>
          </a:solidFill>
          <a:ln w="127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Rettangolo 27">
            <a:extLst>
              <a:ext uri="{FF2B5EF4-FFF2-40B4-BE49-F238E27FC236}">
                <a16:creationId xmlns:a16="http://schemas.microsoft.com/office/drawing/2014/main" id="{7C7B696A-B098-5CEB-333B-21278EF86DBC}"/>
              </a:ext>
            </a:extLst>
          </p:cNvPr>
          <p:cNvSpPr/>
          <p:nvPr userDrawn="1"/>
        </p:nvSpPr>
        <p:spPr>
          <a:xfrm>
            <a:off x="3961372" y="6244352"/>
            <a:ext cx="4330713" cy="613648"/>
          </a:xfrm>
          <a:prstGeom prst="rect">
            <a:avLst/>
          </a:prstGeom>
          <a:solidFill>
            <a:srgbClr val="E5E7EB"/>
          </a:solidFill>
          <a:ln w="127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CasellaDiTesto 28">
            <a:extLst>
              <a:ext uri="{FF2B5EF4-FFF2-40B4-BE49-F238E27FC236}">
                <a16:creationId xmlns:a16="http://schemas.microsoft.com/office/drawing/2014/main" id="{580D74FE-C25F-600D-12E3-68AFBD7BFADD}"/>
              </a:ext>
            </a:extLst>
          </p:cNvPr>
          <p:cNvSpPr txBox="1"/>
          <p:nvPr userDrawn="1"/>
        </p:nvSpPr>
        <p:spPr>
          <a:xfrm>
            <a:off x="3969793" y="6354313"/>
            <a:ext cx="4330713" cy="400110"/>
          </a:xfrm>
          <a:prstGeom prst="rect">
            <a:avLst/>
          </a:prstGeom>
          <a:noFill/>
        </p:spPr>
        <p:txBody>
          <a:bodyPr wrap="square">
            <a:spAutoFit/>
          </a:bodyPr>
          <a:lstStyle/>
          <a:p>
            <a:pPr algn="ctr"/>
            <a:r>
              <a:rPr lang="en-US" sz="2000" b="1" noProof="0" dirty="0">
                <a:solidFill>
                  <a:schemeClr val="accent1"/>
                </a:solidFill>
              </a:rPr>
              <a:t>SALES METHODS </a:t>
            </a:r>
            <a:r>
              <a:rPr lang="en-US" sz="2000" kern="1200" spc="300" noProof="0" dirty="0">
                <a:solidFill>
                  <a:schemeClr val="tx1">
                    <a:lumMod val="50000"/>
                    <a:lumOff val="50000"/>
                  </a:schemeClr>
                </a:solidFill>
                <a:latin typeface="+mn-lt"/>
                <a:ea typeface="+mn-ea"/>
                <a:cs typeface="+mn-cs"/>
              </a:rPr>
              <a:t>|</a:t>
            </a:r>
            <a:r>
              <a:rPr lang="en-US" sz="2000" b="1" noProof="0" dirty="0">
                <a:solidFill>
                  <a:schemeClr val="accent1"/>
                </a:solidFill>
              </a:rPr>
              <a:t> </a:t>
            </a:r>
            <a:r>
              <a:rPr lang="en-US" sz="1400" spc="300" noProof="0" dirty="0">
                <a:solidFill>
                  <a:schemeClr val="tx1">
                    <a:lumMod val="75000"/>
                    <a:lumOff val="25000"/>
                  </a:schemeClr>
                </a:solidFill>
              </a:rPr>
              <a:t>Quick guide</a:t>
            </a:r>
          </a:p>
        </p:txBody>
      </p:sp>
      <p:pic>
        <p:nvPicPr>
          <p:cNvPr id="30" name="Immagine 29">
            <a:extLst>
              <a:ext uri="{FF2B5EF4-FFF2-40B4-BE49-F238E27FC236}">
                <a16:creationId xmlns:a16="http://schemas.microsoft.com/office/drawing/2014/main" id="{B1E2DFEB-72EB-645E-2E3D-B644916BF84F}"/>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1255471" y="6165184"/>
            <a:ext cx="2422430" cy="771984"/>
          </a:xfrm>
          <a:prstGeom prst="rect">
            <a:avLst/>
          </a:prstGeom>
          <a:ln>
            <a:noFill/>
          </a:ln>
        </p:spPr>
      </p:pic>
    </p:spTree>
    <p:custDataLst>
      <p:tags r:id="rId1"/>
    </p:custDataLst>
    <p:extLst>
      <p:ext uri="{BB962C8B-B14F-4D97-AF65-F5344CB8AC3E}">
        <p14:creationId xmlns:p14="http://schemas.microsoft.com/office/powerpoint/2010/main" val="29528971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Diapositiva titolo">
    <p:bg>
      <p:bgPr>
        <a:solidFill>
          <a:srgbClr val="DBE8F3"/>
        </a:solidFill>
        <a:effectLst/>
      </p:bgPr>
    </p:bg>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13124ED2-F2D2-0D9B-E08E-A7D77B05C0FC}"/>
              </a:ext>
            </a:extLst>
          </p:cNvPr>
          <p:cNvSpPr/>
          <p:nvPr userDrawn="1"/>
        </p:nvSpPr>
        <p:spPr>
          <a:xfrm>
            <a:off x="11216512" y="6244352"/>
            <a:ext cx="972000" cy="613648"/>
          </a:xfrm>
          <a:prstGeom prst="rect">
            <a:avLst/>
          </a:prstGeom>
          <a:solidFill>
            <a:schemeClr val="tx1">
              <a:lumMod val="75000"/>
              <a:lumOff val="25000"/>
            </a:schemeClr>
          </a:solidFill>
          <a:ln w="127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ttangolo 13">
            <a:extLst>
              <a:ext uri="{FF2B5EF4-FFF2-40B4-BE49-F238E27FC236}">
                <a16:creationId xmlns:a16="http://schemas.microsoft.com/office/drawing/2014/main" id="{F7A78EE9-91B8-03FF-F7B7-43AD1C2BE5A0}"/>
              </a:ext>
            </a:extLst>
          </p:cNvPr>
          <p:cNvSpPr/>
          <p:nvPr userDrawn="1"/>
        </p:nvSpPr>
        <p:spPr>
          <a:xfrm>
            <a:off x="10236090" y="6244352"/>
            <a:ext cx="972000" cy="613648"/>
          </a:xfrm>
          <a:prstGeom prst="rect">
            <a:avLst/>
          </a:prstGeom>
          <a:solidFill>
            <a:schemeClr val="tx1">
              <a:lumMod val="50000"/>
              <a:lumOff val="50000"/>
            </a:schemeClr>
          </a:solidFill>
          <a:ln w="127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ettangolo 16">
            <a:extLst>
              <a:ext uri="{FF2B5EF4-FFF2-40B4-BE49-F238E27FC236}">
                <a16:creationId xmlns:a16="http://schemas.microsoft.com/office/drawing/2014/main" id="{D2A1FCC3-B8CA-0599-3129-1A14C4EDAEA3}"/>
              </a:ext>
            </a:extLst>
          </p:cNvPr>
          <p:cNvSpPr/>
          <p:nvPr userDrawn="1"/>
        </p:nvSpPr>
        <p:spPr>
          <a:xfrm>
            <a:off x="8292090" y="6244352"/>
            <a:ext cx="1944000" cy="613648"/>
          </a:xfrm>
          <a:prstGeom prst="rect">
            <a:avLst/>
          </a:prstGeom>
          <a:solidFill>
            <a:schemeClr val="tx1">
              <a:lumMod val="50000"/>
              <a:lumOff val="50000"/>
            </a:schemeClr>
          </a:solidFill>
          <a:ln w="127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100" noProof="0" dirty="0"/>
          </a:p>
        </p:txBody>
      </p:sp>
      <p:sp>
        <p:nvSpPr>
          <p:cNvPr id="19" name="Rettangolo 18">
            <a:extLst>
              <a:ext uri="{FF2B5EF4-FFF2-40B4-BE49-F238E27FC236}">
                <a16:creationId xmlns:a16="http://schemas.microsoft.com/office/drawing/2014/main" id="{7073A5BF-6DF6-6BB2-182E-72895E35DD0D}"/>
              </a:ext>
            </a:extLst>
          </p:cNvPr>
          <p:cNvSpPr/>
          <p:nvPr userDrawn="1"/>
        </p:nvSpPr>
        <p:spPr>
          <a:xfrm>
            <a:off x="0" y="6244352"/>
            <a:ext cx="972000" cy="613648"/>
          </a:xfrm>
          <a:prstGeom prst="rect">
            <a:avLst/>
          </a:prstGeom>
          <a:solidFill>
            <a:schemeClr val="tx1">
              <a:lumMod val="75000"/>
              <a:lumOff val="25000"/>
            </a:schemeClr>
          </a:solidFill>
          <a:ln w="127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20" name="Immagine 19">
            <a:extLst>
              <a:ext uri="{FF2B5EF4-FFF2-40B4-BE49-F238E27FC236}">
                <a16:creationId xmlns:a16="http://schemas.microsoft.com/office/drawing/2014/main" id="{CBD5B635-CE3C-03AB-33BF-BE47D128524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255978" y="6339839"/>
            <a:ext cx="414583" cy="414583"/>
          </a:xfrm>
          <a:prstGeom prst="rect">
            <a:avLst/>
          </a:prstGeom>
        </p:spPr>
      </p:pic>
      <p:pic>
        <p:nvPicPr>
          <p:cNvPr id="21" name="Immagine 20" descr="Immagine che contiene Elementi grafici, simbolo, bianco, Carattere&#10;&#10;Il contenuto generato dall'IA potrebbe non essere corretto.">
            <a:extLst>
              <a:ext uri="{FF2B5EF4-FFF2-40B4-BE49-F238E27FC236}">
                <a16:creationId xmlns:a16="http://schemas.microsoft.com/office/drawing/2014/main" id="{986E8BBE-88D9-C838-E954-6AAC19DA11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71680" y="6320344"/>
            <a:ext cx="461665" cy="461665"/>
          </a:xfrm>
          <a:prstGeom prst="rect">
            <a:avLst/>
          </a:prstGeom>
        </p:spPr>
      </p:pic>
      <p:pic>
        <p:nvPicPr>
          <p:cNvPr id="22" name="Immagine 21">
            <a:extLst>
              <a:ext uri="{FF2B5EF4-FFF2-40B4-BE49-F238E27FC236}">
                <a16:creationId xmlns:a16="http://schemas.microsoft.com/office/drawing/2014/main" id="{7FDD4DA6-09BF-F320-24E0-7A22BB817DB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flipH="1">
            <a:off x="10491258" y="6320344"/>
            <a:ext cx="461665" cy="461665"/>
          </a:xfrm>
          <a:prstGeom prst="rect">
            <a:avLst/>
          </a:prstGeom>
        </p:spPr>
      </p:pic>
      <p:sp>
        <p:nvSpPr>
          <p:cNvPr id="27" name="Rettangolo 26">
            <a:extLst>
              <a:ext uri="{FF2B5EF4-FFF2-40B4-BE49-F238E27FC236}">
                <a16:creationId xmlns:a16="http://schemas.microsoft.com/office/drawing/2014/main" id="{2F10F98D-579D-C2DF-5A5D-476B82C70761}"/>
              </a:ext>
            </a:extLst>
          </p:cNvPr>
          <p:cNvSpPr/>
          <p:nvPr userDrawn="1"/>
        </p:nvSpPr>
        <p:spPr>
          <a:xfrm>
            <a:off x="955061" y="6244352"/>
            <a:ext cx="3007340" cy="613648"/>
          </a:xfrm>
          <a:prstGeom prst="rect">
            <a:avLst/>
          </a:prstGeom>
          <a:solidFill>
            <a:schemeClr val="bg1"/>
          </a:solidFill>
          <a:ln w="127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Rettangolo 27">
            <a:extLst>
              <a:ext uri="{FF2B5EF4-FFF2-40B4-BE49-F238E27FC236}">
                <a16:creationId xmlns:a16="http://schemas.microsoft.com/office/drawing/2014/main" id="{7C7B696A-B098-5CEB-333B-21278EF86DBC}"/>
              </a:ext>
            </a:extLst>
          </p:cNvPr>
          <p:cNvSpPr/>
          <p:nvPr userDrawn="1"/>
        </p:nvSpPr>
        <p:spPr>
          <a:xfrm>
            <a:off x="3961372" y="6244352"/>
            <a:ext cx="4330713" cy="613648"/>
          </a:xfrm>
          <a:prstGeom prst="rect">
            <a:avLst/>
          </a:prstGeom>
          <a:solidFill>
            <a:srgbClr val="E5E7EB"/>
          </a:solidFill>
          <a:ln w="127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CasellaDiTesto 28">
            <a:extLst>
              <a:ext uri="{FF2B5EF4-FFF2-40B4-BE49-F238E27FC236}">
                <a16:creationId xmlns:a16="http://schemas.microsoft.com/office/drawing/2014/main" id="{580D74FE-C25F-600D-12E3-68AFBD7BFADD}"/>
              </a:ext>
            </a:extLst>
          </p:cNvPr>
          <p:cNvSpPr txBox="1"/>
          <p:nvPr userDrawn="1"/>
        </p:nvSpPr>
        <p:spPr>
          <a:xfrm>
            <a:off x="3969793" y="6354313"/>
            <a:ext cx="4330713" cy="400110"/>
          </a:xfrm>
          <a:prstGeom prst="rect">
            <a:avLst/>
          </a:prstGeom>
          <a:noFill/>
        </p:spPr>
        <p:txBody>
          <a:bodyPr wrap="square">
            <a:spAutoFit/>
          </a:bodyPr>
          <a:lstStyle/>
          <a:p>
            <a:pPr algn="ctr"/>
            <a:r>
              <a:rPr lang="en-US" sz="2000" b="1" noProof="0" dirty="0">
                <a:solidFill>
                  <a:schemeClr val="accent1"/>
                </a:solidFill>
              </a:rPr>
              <a:t>SALES METHODS </a:t>
            </a:r>
            <a:r>
              <a:rPr lang="en-US" sz="2000" kern="1200" spc="300" noProof="0" dirty="0">
                <a:solidFill>
                  <a:schemeClr val="tx1">
                    <a:lumMod val="50000"/>
                    <a:lumOff val="50000"/>
                  </a:schemeClr>
                </a:solidFill>
                <a:latin typeface="+mn-lt"/>
                <a:ea typeface="+mn-ea"/>
                <a:cs typeface="+mn-cs"/>
              </a:rPr>
              <a:t>|</a:t>
            </a:r>
            <a:r>
              <a:rPr lang="en-US" sz="2000" b="1" noProof="0" dirty="0">
                <a:solidFill>
                  <a:schemeClr val="accent1"/>
                </a:solidFill>
              </a:rPr>
              <a:t> </a:t>
            </a:r>
            <a:r>
              <a:rPr lang="en-US" sz="1400" spc="300" noProof="0" dirty="0">
                <a:solidFill>
                  <a:schemeClr val="tx1">
                    <a:lumMod val="75000"/>
                    <a:lumOff val="25000"/>
                  </a:schemeClr>
                </a:solidFill>
              </a:rPr>
              <a:t>Quick guide</a:t>
            </a:r>
          </a:p>
        </p:txBody>
      </p:sp>
      <p:pic>
        <p:nvPicPr>
          <p:cNvPr id="30" name="Immagine 29">
            <a:extLst>
              <a:ext uri="{FF2B5EF4-FFF2-40B4-BE49-F238E27FC236}">
                <a16:creationId xmlns:a16="http://schemas.microsoft.com/office/drawing/2014/main" id="{B1E2DFEB-72EB-645E-2E3D-B644916BF84F}"/>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255471" y="6165184"/>
            <a:ext cx="2422430" cy="771984"/>
          </a:xfrm>
          <a:prstGeom prst="rect">
            <a:avLst/>
          </a:prstGeom>
          <a:ln>
            <a:noFill/>
          </a:ln>
        </p:spPr>
      </p:pic>
    </p:spTree>
    <p:custDataLst>
      <p:tags r:id="rId1"/>
    </p:custDataLst>
    <p:extLst>
      <p:ext uri="{BB962C8B-B14F-4D97-AF65-F5344CB8AC3E}">
        <p14:creationId xmlns:p14="http://schemas.microsoft.com/office/powerpoint/2010/main" val="6470101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pic>
        <p:nvPicPr>
          <p:cNvPr id="27" name="Immagine 26">
            <a:extLst>
              <a:ext uri="{FF2B5EF4-FFF2-40B4-BE49-F238E27FC236}">
                <a16:creationId xmlns:a16="http://schemas.microsoft.com/office/drawing/2014/main" id="{84A2722C-BCBE-47BB-C6C8-CCAB79F9C0D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77" y="0"/>
            <a:ext cx="12190444" cy="6857999"/>
          </a:xfrm>
          <a:prstGeom prst="rect">
            <a:avLst/>
          </a:prstGeom>
        </p:spPr>
      </p:pic>
      <p:grpSp>
        <p:nvGrpSpPr>
          <p:cNvPr id="2" name="Gruppo 1">
            <a:extLst>
              <a:ext uri="{FF2B5EF4-FFF2-40B4-BE49-F238E27FC236}">
                <a16:creationId xmlns:a16="http://schemas.microsoft.com/office/drawing/2014/main" id="{261AC083-F149-1886-7426-BB684C29EBD0}"/>
              </a:ext>
            </a:extLst>
          </p:cNvPr>
          <p:cNvGrpSpPr/>
          <p:nvPr userDrawn="1"/>
        </p:nvGrpSpPr>
        <p:grpSpPr>
          <a:xfrm>
            <a:off x="-2" y="1953775"/>
            <a:ext cx="12192002" cy="4904224"/>
            <a:chOff x="-355663" y="1529024"/>
            <a:chExt cx="13247944" cy="5328976"/>
          </a:xfrm>
        </p:grpSpPr>
        <p:pic>
          <p:nvPicPr>
            <p:cNvPr id="3" name="Elemento grafico 2">
              <a:extLst>
                <a:ext uri="{FF2B5EF4-FFF2-40B4-BE49-F238E27FC236}">
                  <a16:creationId xmlns:a16="http://schemas.microsoft.com/office/drawing/2014/main" id="{65CB0BCC-072A-5FF8-19D8-5AB843238CB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689164" y="1530065"/>
              <a:ext cx="7174970" cy="4654240"/>
            </a:xfrm>
            <a:prstGeom prst="rect">
              <a:avLst/>
            </a:prstGeom>
          </p:spPr>
        </p:pic>
        <p:pic>
          <p:nvPicPr>
            <p:cNvPr id="5" name="Elemento grafico 4">
              <a:extLst>
                <a:ext uri="{FF2B5EF4-FFF2-40B4-BE49-F238E27FC236}">
                  <a16:creationId xmlns:a16="http://schemas.microsoft.com/office/drawing/2014/main" id="{45CE8FB0-3E4C-73E4-EB6A-B4CA7A0739D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168065" y="1529024"/>
              <a:ext cx="947906" cy="956043"/>
            </a:xfrm>
            <a:prstGeom prst="rect">
              <a:avLst/>
            </a:prstGeom>
          </p:spPr>
        </p:pic>
        <p:pic>
          <p:nvPicPr>
            <p:cNvPr id="6" name="Elemento grafico 5">
              <a:extLst>
                <a:ext uri="{FF2B5EF4-FFF2-40B4-BE49-F238E27FC236}">
                  <a16:creationId xmlns:a16="http://schemas.microsoft.com/office/drawing/2014/main" id="{7FEA18D1-E048-CAAE-154A-721E0DDDB072}"/>
                </a:ext>
              </a:extLst>
            </p:cNvPr>
            <p:cNvPicPr>
              <a:picLocks noChangeAspect="1"/>
            </p:cNvPicPr>
            <p:nvPr userDrawn="1"/>
          </p:nvPicPr>
          <p:blipFill>
            <a:blip r:embed="rId8">
              <a:extLst>
                <a:ext uri="{96DAC541-7B7A-43D3-8B79-37D633B846F1}">
                  <asvg:svgBlip xmlns:asvg="http://schemas.microsoft.com/office/drawing/2016/SVG/main" r:embed="rId9"/>
                </a:ext>
              </a:extLst>
            </a:blip>
            <a:srcRect l="3009"/>
            <a:stretch>
              <a:fillRect/>
            </a:stretch>
          </p:blipFill>
          <p:spPr>
            <a:xfrm>
              <a:off x="-355663" y="4237405"/>
              <a:ext cx="3027426" cy="1584082"/>
            </a:xfrm>
            <a:prstGeom prst="rect">
              <a:avLst/>
            </a:prstGeom>
          </p:spPr>
        </p:pic>
        <p:pic>
          <p:nvPicPr>
            <p:cNvPr id="7" name="Immagine 6" descr="Immagine che contiene chiave, oggetti in metallo, Portachiavi&#10;&#10;Il contenuto generato dall'IA potrebbe non essere corretto.">
              <a:extLst>
                <a:ext uri="{FF2B5EF4-FFF2-40B4-BE49-F238E27FC236}">
                  <a16:creationId xmlns:a16="http://schemas.microsoft.com/office/drawing/2014/main" id="{82A1E1B8-1879-917A-2287-FC562F27C4F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146381" y="4779176"/>
              <a:ext cx="1142843" cy="642931"/>
            </a:xfrm>
            <a:prstGeom prst="rect">
              <a:avLst/>
            </a:prstGeom>
          </p:spPr>
        </p:pic>
        <p:pic>
          <p:nvPicPr>
            <p:cNvPr id="8" name="Immagine 7">
              <a:extLst>
                <a:ext uri="{FF2B5EF4-FFF2-40B4-BE49-F238E27FC236}">
                  <a16:creationId xmlns:a16="http://schemas.microsoft.com/office/drawing/2014/main" id="{731BAB07-69FF-B69F-609A-08A4F61CBE2A}"/>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10109953" y="4480287"/>
              <a:ext cx="2058695" cy="1158164"/>
            </a:xfrm>
            <a:prstGeom prst="rect">
              <a:avLst/>
            </a:prstGeom>
          </p:spPr>
        </p:pic>
        <p:pic>
          <p:nvPicPr>
            <p:cNvPr id="10" name="Immagine 9" descr="Immagine che contiene testo, schermata, computer, computer&#10;&#10;Il contenuto generato dall'IA potrebbe non essere corretto.">
              <a:extLst>
                <a:ext uri="{FF2B5EF4-FFF2-40B4-BE49-F238E27FC236}">
                  <a16:creationId xmlns:a16="http://schemas.microsoft.com/office/drawing/2014/main" id="{7F010B85-1841-1DDB-8BC8-EF2D3F337113}"/>
                </a:ext>
              </a:extLst>
            </p:cNvPr>
            <p:cNvPicPr>
              <a:picLocks noChangeAspect="1"/>
            </p:cNvPicPr>
            <p:nvPr userDrawn="1"/>
          </p:nvPicPr>
          <p:blipFill>
            <a:blip r:embed="rId12">
              <a:extLst>
                <a:ext uri="{28A0092B-C50C-407E-A947-70E740481C1C}">
                  <a14:useLocalDpi xmlns:a14="http://schemas.microsoft.com/office/drawing/2010/main" val="0"/>
                </a:ext>
              </a:extLst>
            </a:blip>
            <a:srcRect l="41178" t="15800" r="37662" b="60817"/>
            <a:stretch>
              <a:fillRect/>
            </a:stretch>
          </p:blipFill>
          <p:spPr>
            <a:xfrm>
              <a:off x="10296968" y="5244449"/>
              <a:ext cx="2595313" cy="1613551"/>
            </a:xfrm>
            <a:prstGeom prst="rect">
              <a:avLst/>
            </a:prstGeom>
          </p:spPr>
        </p:pic>
        <p:pic>
          <p:nvPicPr>
            <p:cNvPr id="11" name="Elemento grafico 10">
              <a:extLst>
                <a:ext uri="{FF2B5EF4-FFF2-40B4-BE49-F238E27FC236}">
                  <a16:creationId xmlns:a16="http://schemas.microsoft.com/office/drawing/2014/main" id="{91546C6C-3EBA-85CF-A28F-EF05D5BF8E86}"/>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9534525" y="6165889"/>
              <a:ext cx="1831180" cy="377008"/>
            </a:xfrm>
            <a:prstGeom prst="rect">
              <a:avLst/>
            </a:prstGeom>
          </p:spPr>
        </p:pic>
        <p:pic>
          <p:nvPicPr>
            <p:cNvPr id="9" name="Elemento grafico 8">
              <a:extLst>
                <a:ext uri="{FF2B5EF4-FFF2-40B4-BE49-F238E27FC236}">
                  <a16:creationId xmlns:a16="http://schemas.microsoft.com/office/drawing/2014/main" id="{27A460C2-A8EA-D94B-ABCA-CB7364BB0F7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731154" y="5522496"/>
              <a:ext cx="1888860" cy="1286786"/>
            </a:xfrm>
            <a:prstGeom prst="rect">
              <a:avLst/>
            </a:prstGeom>
          </p:spPr>
        </p:pic>
      </p:grpSp>
      <p:pic>
        <p:nvPicPr>
          <p:cNvPr id="12" name="Immagine 11">
            <a:extLst>
              <a:ext uri="{FF2B5EF4-FFF2-40B4-BE49-F238E27FC236}">
                <a16:creationId xmlns:a16="http://schemas.microsoft.com/office/drawing/2014/main" id="{768B896B-535C-5E11-A088-6A94D347C81D}"/>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p:blipFill>
        <p:spPr>
          <a:xfrm>
            <a:off x="4011233" y="2926361"/>
            <a:ext cx="3671397" cy="1170006"/>
          </a:xfrm>
          <a:prstGeom prst="rect">
            <a:avLst/>
          </a:prstGeom>
        </p:spPr>
      </p:pic>
    </p:spTree>
    <p:custDataLst>
      <p:tags r:id="rId1"/>
    </p:custDataLst>
    <p:extLst>
      <p:ext uri="{BB962C8B-B14F-4D97-AF65-F5344CB8AC3E}">
        <p14:creationId xmlns:p14="http://schemas.microsoft.com/office/powerpoint/2010/main" val="39055548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olo titolo">
    <p:spTree>
      <p:nvGrpSpPr>
        <p:cNvPr id="1" name=""/>
        <p:cNvGrpSpPr/>
        <p:nvPr/>
      </p:nvGrpSpPr>
      <p:grpSpPr>
        <a:xfrm>
          <a:off x="0" y="0"/>
          <a:ext cx="0" cy="0"/>
          <a:chOff x="0" y="0"/>
          <a:chExt cx="0" cy="0"/>
        </a:xfrm>
      </p:grpSpPr>
      <p:pic>
        <p:nvPicPr>
          <p:cNvPr id="211" name="Immagine 210">
            <a:extLst>
              <a:ext uri="{FF2B5EF4-FFF2-40B4-BE49-F238E27FC236}">
                <a16:creationId xmlns:a16="http://schemas.microsoft.com/office/drawing/2014/main" id="{C12E369D-1FE0-840F-A7BA-8BEC9C0A0647}"/>
              </a:ext>
            </a:extLst>
          </p:cNvPr>
          <p:cNvPicPr>
            <a:picLocks noChangeAspect="1"/>
          </p:cNvPicPr>
          <p:nvPr userDrawn="1"/>
        </p:nvPicPr>
        <p:blipFill>
          <a:blip r:embed="rId3">
            <a:extLst>
              <a:ext uri="{28A0092B-C50C-407E-A947-70E740481C1C}">
                <a14:useLocalDpi xmlns:a14="http://schemas.microsoft.com/office/drawing/2010/main" val="0"/>
              </a:ext>
            </a:extLst>
          </a:blip>
          <a:srcRect l="3661" t="9188" r="6321" b="941"/>
          <a:stretch>
            <a:fillRect/>
          </a:stretch>
        </p:blipFill>
        <p:spPr>
          <a:xfrm>
            <a:off x="0" y="-1"/>
            <a:ext cx="12210271" cy="6858001"/>
          </a:xfrm>
          <a:prstGeom prst="rect">
            <a:avLst/>
          </a:prstGeom>
        </p:spPr>
      </p:pic>
      <p:grpSp>
        <p:nvGrpSpPr>
          <p:cNvPr id="214" name="Gruppo 213">
            <a:extLst>
              <a:ext uri="{FF2B5EF4-FFF2-40B4-BE49-F238E27FC236}">
                <a16:creationId xmlns:a16="http://schemas.microsoft.com/office/drawing/2014/main" id="{2CE76A97-1E81-BB9D-9356-073EDC053157}"/>
              </a:ext>
            </a:extLst>
          </p:cNvPr>
          <p:cNvGrpSpPr/>
          <p:nvPr userDrawn="1"/>
        </p:nvGrpSpPr>
        <p:grpSpPr>
          <a:xfrm>
            <a:off x="0" y="1407080"/>
            <a:ext cx="12192000" cy="5448300"/>
            <a:chOff x="0" y="1524000"/>
            <a:chExt cx="12192000" cy="5448300"/>
          </a:xfrm>
        </p:grpSpPr>
        <p:pic>
          <p:nvPicPr>
            <p:cNvPr id="9" name="Elemento grafico 8">
              <a:extLst>
                <a:ext uri="{FF2B5EF4-FFF2-40B4-BE49-F238E27FC236}">
                  <a16:creationId xmlns:a16="http://schemas.microsoft.com/office/drawing/2014/main" id="{DF706EB7-680B-13DA-967D-2D9207F56C6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709864" y="1524000"/>
              <a:ext cx="7174970" cy="4654240"/>
            </a:xfrm>
            <a:prstGeom prst="rect">
              <a:avLst/>
            </a:prstGeom>
          </p:spPr>
        </p:pic>
        <p:pic>
          <p:nvPicPr>
            <p:cNvPr id="11" name="Elemento grafico 10">
              <a:extLst>
                <a:ext uri="{FF2B5EF4-FFF2-40B4-BE49-F238E27FC236}">
                  <a16:creationId xmlns:a16="http://schemas.microsoft.com/office/drawing/2014/main" id="{11189F2D-51EE-B18B-FB33-2636DB037F2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168065" y="1529024"/>
              <a:ext cx="947906" cy="956043"/>
            </a:xfrm>
            <a:prstGeom prst="rect">
              <a:avLst/>
            </a:prstGeom>
          </p:spPr>
        </p:pic>
        <p:pic>
          <p:nvPicPr>
            <p:cNvPr id="13" name="Elemento grafico 12">
              <a:extLst>
                <a:ext uri="{FF2B5EF4-FFF2-40B4-BE49-F238E27FC236}">
                  <a16:creationId xmlns:a16="http://schemas.microsoft.com/office/drawing/2014/main" id="{F44424BC-863C-458B-4149-AAF3E68A852D}"/>
                </a:ext>
              </a:extLst>
            </p:cNvPr>
            <p:cNvPicPr>
              <a:picLocks noChangeAspect="1"/>
            </p:cNvPicPr>
            <p:nvPr userDrawn="1"/>
          </p:nvPicPr>
          <p:blipFill>
            <a:blip r:embed="rId8">
              <a:extLst>
                <a:ext uri="{96DAC541-7B7A-43D3-8B79-37D633B846F1}">
                  <asvg:svgBlip xmlns:asvg="http://schemas.microsoft.com/office/drawing/2016/SVG/main" r:embed="rId9"/>
                </a:ext>
              </a:extLst>
            </a:blip>
            <a:srcRect l="8648"/>
            <a:stretch>
              <a:fillRect/>
            </a:stretch>
          </p:blipFill>
          <p:spPr>
            <a:xfrm>
              <a:off x="0" y="4313605"/>
              <a:ext cx="2851408" cy="1584082"/>
            </a:xfrm>
            <a:prstGeom prst="rect">
              <a:avLst/>
            </a:prstGeom>
          </p:spPr>
        </p:pic>
        <p:pic>
          <p:nvPicPr>
            <p:cNvPr id="205" name="Immagine 204" descr="Immagine che contiene chiave, oggetti in metallo, Portachiavi&#10;&#10;Il contenuto generato dall'IA potrebbe non essere corretto.">
              <a:extLst>
                <a:ext uri="{FF2B5EF4-FFF2-40B4-BE49-F238E27FC236}">
                  <a16:creationId xmlns:a16="http://schemas.microsoft.com/office/drawing/2014/main" id="{35D57055-FCF7-1937-E8AB-4F01B576B3B7}"/>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146381" y="4868076"/>
              <a:ext cx="1142843" cy="642931"/>
            </a:xfrm>
            <a:prstGeom prst="rect">
              <a:avLst/>
            </a:prstGeom>
          </p:spPr>
        </p:pic>
        <p:pic>
          <p:nvPicPr>
            <p:cNvPr id="208" name="Immagine 207">
              <a:extLst>
                <a:ext uri="{FF2B5EF4-FFF2-40B4-BE49-F238E27FC236}">
                  <a16:creationId xmlns:a16="http://schemas.microsoft.com/office/drawing/2014/main" id="{FA710CB7-3548-6900-C0F7-15EF958E5BB2}"/>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10109953" y="4556487"/>
              <a:ext cx="2058695" cy="1158164"/>
            </a:xfrm>
            <a:prstGeom prst="rect">
              <a:avLst/>
            </a:prstGeom>
          </p:spPr>
        </p:pic>
        <p:pic>
          <p:nvPicPr>
            <p:cNvPr id="15" name="Elemento grafico 14">
              <a:extLst>
                <a:ext uri="{FF2B5EF4-FFF2-40B4-BE49-F238E27FC236}">
                  <a16:creationId xmlns:a16="http://schemas.microsoft.com/office/drawing/2014/main" id="{F7EBDAFD-D00F-AF3F-B673-76D9E1ED0867}"/>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782904" y="5598696"/>
              <a:ext cx="1888860" cy="1286786"/>
            </a:xfrm>
            <a:prstGeom prst="rect">
              <a:avLst/>
            </a:prstGeom>
          </p:spPr>
        </p:pic>
        <p:pic>
          <p:nvPicPr>
            <p:cNvPr id="213" name="Immagine 212" descr="Immagine che contiene testo, schermata, computer, computer&#10;&#10;Il contenuto generato dall'IA potrebbe non essere corretto.">
              <a:extLst>
                <a:ext uri="{FF2B5EF4-FFF2-40B4-BE49-F238E27FC236}">
                  <a16:creationId xmlns:a16="http://schemas.microsoft.com/office/drawing/2014/main" id="{5591DCAC-87F9-5BEC-D18B-17C219819C27}"/>
                </a:ext>
              </a:extLst>
            </p:cNvPr>
            <p:cNvPicPr>
              <a:picLocks noChangeAspect="1"/>
            </p:cNvPicPr>
            <p:nvPr userDrawn="1"/>
          </p:nvPicPr>
          <p:blipFill>
            <a:blip r:embed="rId14">
              <a:extLst>
                <a:ext uri="{28A0092B-C50C-407E-A947-70E740481C1C}">
                  <a14:useLocalDpi xmlns:a14="http://schemas.microsoft.com/office/drawing/2010/main" val="0"/>
                </a:ext>
              </a:extLst>
            </a:blip>
            <a:srcRect l="41179" t="15800" r="43561" b="60817"/>
            <a:stretch>
              <a:fillRect/>
            </a:stretch>
          </p:blipFill>
          <p:spPr>
            <a:xfrm>
              <a:off x="10320321" y="5358749"/>
              <a:ext cx="1871679" cy="1613551"/>
            </a:xfrm>
            <a:prstGeom prst="rect">
              <a:avLst/>
            </a:prstGeom>
          </p:spPr>
        </p:pic>
        <p:pic>
          <p:nvPicPr>
            <p:cNvPr id="22" name="Elemento grafico 21">
              <a:extLst>
                <a:ext uri="{FF2B5EF4-FFF2-40B4-BE49-F238E27FC236}">
                  <a16:creationId xmlns:a16="http://schemas.microsoft.com/office/drawing/2014/main" id="{AA12B2C4-8367-257E-0600-A1F1408BC116}"/>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9534525" y="6292889"/>
              <a:ext cx="1831180" cy="377008"/>
            </a:xfrm>
            <a:prstGeom prst="rect">
              <a:avLst/>
            </a:prstGeom>
          </p:spPr>
        </p:pic>
      </p:grpSp>
      <p:sp>
        <p:nvSpPr>
          <p:cNvPr id="4" name="CasellaDiTesto 3">
            <a:extLst>
              <a:ext uri="{FF2B5EF4-FFF2-40B4-BE49-F238E27FC236}">
                <a16:creationId xmlns:a16="http://schemas.microsoft.com/office/drawing/2014/main" id="{02F92961-686E-9E28-3C18-C3CF6D4F00CF}"/>
              </a:ext>
            </a:extLst>
          </p:cNvPr>
          <p:cNvSpPr txBox="1"/>
          <p:nvPr userDrawn="1"/>
        </p:nvSpPr>
        <p:spPr>
          <a:xfrm>
            <a:off x="914164" y="790626"/>
            <a:ext cx="10363672" cy="400110"/>
          </a:xfrm>
          <a:prstGeom prst="rect">
            <a:avLst/>
          </a:prstGeom>
          <a:noFill/>
        </p:spPr>
        <p:txBody>
          <a:bodyPr wrap="square">
            <a:spAutoFit/>
          </a:bodyPr>
          <a:lstStyle/>
          <a:p>
            <a:pPr algn="ctr"/>
            <a:r>
              <a:rPr lang="en-US" sz="2000" noProof="0" dirty="0">
                <a:solidFill>
                  <a:schemeClr val="accent1"/>
                </a:solidFill>
                <a:latin typeface="augie" pitchFamily="2" charset="0"/>
                <a:ea typeface="HelloPicasso" panose="02000603000000000000" pitchFamily="2" charset="0"/>
              </a:rPr>
              <a:t>Click on the object to discover the sales methods</a:t>
            </a:r>
          </a:p>
        </p:txBody>
      </p:sp>
      <p:pic>
        <p:nvPicPr>
          <p:cNvPr id="7" name="Immagine 6">
            <a:extLst>
              <a:ext uri="{FF2B5EF4-FFF2-40B4-BE49-F238E27FC236}">
                <a16:creationId xmlns:a16="http://schemas.microsoft.com/office/drawing/2014/main" id="{46846957-FEEA-633E-27C1-0E4DD18FF1A0}"/>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p:blipFill>
        <p:spPr>
          <a:xfrm>
            <a:off x="4185028" y="2580321"/>
            <a:ext cx="3671397" cy="1170006"/>
          </a:xfrm>
          <a:prstGeom prst="rect">
            <a:avLst/>
          </a:prstGeom>
        </p:spPr>
      </p:pic>
    </p:spTree>
    <p:custDataLst>
      <p:tags r:id="rId1"/>
    </p:custDataLst>
    <p:extLst>
      <p:ext uri="{BB962C8B-B14F-4D97-AF65-F5344CB8AC3E}">
        <p14:creationId xmlns:p14="http://schemas.microsoft.com/office/powerpoint/2010/main" val="2008213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olo titolo">
    <p:spTree>
      <p:nvGrpSpPr>
        <p:cNvPr id="1" name=""/>
        <p:cNvGrpSpPr/>
        <p:nvPr/>
      </p:nvGrpSpPr>
      <p:grpSpPr>
        <a:xfrm>
          <a:off x="0" y="0"/>
          <a:ext cx="0" cy="0"/>
          <a:chOff x="0" y="0"/>
          <a:chExt cx="0" cy="0"/>
        </a:xfrm>
      </p:grpSpPr>
      <p:pic>
        <p:nvPicPr>
          <p:cNvPr id="211" name="Immagine 210">
            <a:extLst>
              <a:ext uri="{FF2B5EF4-FFF2-40B4-BE49-F238E27FC236}">
                <a16:creationId xmlns:a16="http://schemas.microsoft.com/office/drawing/2014/main" id="{C12E369D-1FE0-840F-A7BA-8BEC9C0A0647}"/>
              </a:ext>
            </a:extLst>
          </p:cNvPr>
          <p:cNvPicPr>
            <a:picLocks noChangeAspect="1"/>
          </p:cNvPicPr>
          <p:nvPr userDrawn="1"/>
        </p:nvPicPr>
        <p:blipFill>
          <a:blip r:embed="rId3">
            <a:extLst>
              <a:ext uri="{28A0092B-C50C-407E-A947-70E740481C1C}">
                <a14:useLocalDpi xmlns:a14="http://schemas.microsoft.com/office/drawing/2010/main" val="0"/>
              </a:ext>
            </a:extLst>
          </a:blip>
          <a:srcRect l="5114" t="19788" r="7928" b="941"/>
          <a:stretch>
            <a:fillRect/>
          </a:stretch>
        </p:blipFill>
        <p:spPr>
          <a:xfrm>
            <a:off x="-1" y="0"/>
            <a:ext cx="12188513" cy="6250736"/>
          </a:xfrm>
          <a:prstGeom prst="rect">
            <a:avLst/>
          </a:prstGeom>
        </p:spPr>
      </p:pic>
      <p:grpSp>
        <p:nvGrpSpPr>
          <p:cNvPr id="214" name="Gruppo 213">
            <a:extLst>
              <a:ext uri="{FF2B5EF4-FFF2-40B4-BE49-F238E27FC236}">
                <a16:creationId xmlns:a16="http://schemas.microsoft.com/office/drawing/2014/main" id="{2CE76A97-1E81-BB9D-9356-073EDC053157}"/>
              </a:ext>
            </a:extLst>
          </p:cNvPr>
          <p:cNvGrpSpPr/>
          <p:nvPr userDrawn="1"/>
        </p:nvGrpSpPr>
        <p:grpSpPr>
          <a:xfrm>
            <a:off x="1" y="611936"/>
            <a:ext cx="12210268" cy="5638800"/>
            <a:chOff x="329515" y="1524000"/>
            <a:chExt cx="11550255" cy="5334000"/>
          </a:xfrm>
        </p:grpSpPr>
        <p:pic>
          <p:nvPicPr>
            <p:cNvPr id="9" name="Elemento grafico 8">
              <a:extLst>
                <a:ext uri="{FF2B5EF4-FFF2-40B4-BE49-F238E27FC236}">
                  <a16:creationId xmlns:a16="http://schemas.microsoft.com/office/drawing/2014/main" id="{DF706EB7-680B-13DA-967D-2D9207F56C6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709864" y="1524000"/>
              <a:ext cx="7174970" cy="4654240"/>
            </a:xfrm>
            <a:prstGeom prst="rect">
              <a:avLst/>
            </a:prstGeom>
          </p:spPr>
        </p:pic>
        <p:pic>
          <p:nvPicPr>
            <p:cNvPr id="13" name="Elemento grafico 12">
              <a:extLst>
                <a:ext uri="{FF2B5EF4-FFF2-40B4-BE49-F238E27FC236}">
                  <a16:creationId xmlns:a16="http://schemas.microsoft.com/office/drawing/2014/main" id="{F44424BC-863C-458B-4149-AAF3E68A852D}"/>
                </a:ext>
              </a:extLst>
            </p:cNvPr>
            <p:cNvPicPr>
              <a:picLocks noChangeAspect="1"/>
            </p:cNvPicPr>
            <p:nvPr userDrawn="1"/>
          </p:nvPicPr>
          <p:blipFill>
            <a:blip r:embed="rId6">
              <a:extLst>
                <a:ext uri="{96DAC541-7B7A-43D3-8B79-37D633B846F1}">
                  <asvg:svgBlip xmlns:asvg="http://schemas.microsoft.com/office/drawing/2016/SVG/main" r:embed="rId7"/>
                </a:ext>
              </a:extLst>
            </a:blip>
            <a:srcRect l="11884"/>
            <a:stretch>
              <a:fillRect/>
            </a:stretch>
          </p:blipFill>
          <p:spPr>
            <a:xfrm>
              <a:off x="329515" y="4299122"/>
              <a:ext cx="2518073" cy="1450285"/>
            </a:xfrm>
            <a:prstGeom prst="rect">
              <a:avLst/>
            </a:prstGeom>
          </p:spPr>
        </p:pic>
        <p:pic>
          <p:nvPicPr>
            <p:cNvPr id="205" name="Immagine 204" descr="Immagine che contiene chiave, oggetti in metallo, Portachiavi&#10;&#10;Il contenuto generato dall'IA potrebbe non essere corretto.">
              <a:extLst>
                <a:ext uri="{FF2B5EF4-FFF2-40B4-BE49-F238E27FC236}">
                  <a16:creationId xmlns:a16="http://schemas.microsoft.com/office/drawing/2014/main" id="{35D57055-FCF7-1937-E8AB-4F01B576B3B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177478" y="4872879"/>
              <a:ext cx="1142843" cy="642931"/>
            </a:xfrm>
            <a:prstGeom prst="rect">
              <a:avLst/>
            </a:prstGeom>
          </p:spPr>
        </p:pic>
        <p:pic>
          <p:nvPicPr>
            <p:cNvPr id="208" name="Immagine 207">
              <a:extLst>
                <a:ext uri="{FF2B5EF4-FFF2-40B4-BE49-F238E27FC236}">
                  <a16:creationId xmlns:a16="http://schemas.microsoft.com/office/drawing/2014/main" id="{FA710CB7-3548-6900-C0F7-15EF958E5BB2}"/>
                </a:ext>
              </a:extLst>
            </p:cNvPr>
            <p:cNvPicPr>
              <a:picLocks noChangeAspect="1"/>
            </p:cNvPicPr>
            <p:nvPr userDrawn="1"/>
          </p:nvPicPr>
          <p:blipFill>
            <a:blip r:embed="rId9">
              <a:extLst>
                <a:ext uri="{28A0092B-C50C-407E-A947-70E740481C1C}">
                  <a14:useLocalDpi xmlns:a14="http://schemas.microsoft.com/office/drawing/2010/main" val="0"/>
                </a:ext>
              </a:extLst>
            </a:blip>
            <a:srcRect r="12125"/>
            <a:stretch>
              <a:fillRect/>
            </a:stretch>
          </p:blipFill>
          <p:spPr>
            <a:xfrm>
              <a:off x="10070698" y="4521559"/>
              <a:ext cx="1809072" cy="1158164"/>
            </a:xfrm>
            <a:prstGeom prst="rect">
              <a:avLst/>
            </a:prstGeom>
          </p:spPr>
        </p:pic>
        <p:pic>
          <p:nvPicPr>
            <p:cNvPr id="15" name="Elemento grafico 14">
              <a:extLst>
                <a:ext uri="{FF2B5EF4-FFF2-40B4-BE49-F238E27FC236}">
                  <a16:creationId xmlns:a16="http://schemas.microsoft.com/office/drawing/2014/main" id="{F7EBDAFD-D00F-AF3F-B673-76D9E1ED086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821003" y="5522496"/>
              <a:ext cx="1888860" cy="1286786"/>
            </a:xfrm>
            <a:prstGeom prst="rect">
              <a:avLst/>
            </a:prstGeom>
          </p:spPr>
        </p:pic>
        <p:pic>
          <p:nvPicPr>
            <p:cNvPr id="213" name="Immagine 212" descr="Immagine che contiene testo, schermata, computer, computer&#10;&#10;Il contenuto generato dall'IA potrebbe non essere corretto.">
              <a:extLst>
                <a:ext uri="{FF2B5EF4-FFF2-40B4-BE49-F238E27FC236}">
                  <a16:creationId xmlns:a16="http://schemas.microsoft.com/office/drawing/2014/main" id="{5591DCAC-87F9-5BEC-D18B-17C219819C27}"/>
                </a:ext>
              </a:extLst>
            </p:cNvPr>
            <p:cNvPicPr>
              <a:picLocks noChangeAspect="1"/>
            </p:cNvPicPr>
            <p:nvPr userDrawn="1"/>
          </p:nvPicPr>
          <p:blipFill>
            <a:blip r:embed="rId12">
              <a:extLst>
                <a:ext uri="{28A0092B-C50C-407E-A947-70E740481C1C}">
                  <a14:useLocalDpi xmlns:a14="http://schemas.microsoft.com/office/drawing/2010/main" val="0"/>
                </a:ext>
              </a:extLst>
            </a:blip>
            <a:srcRect l="41179" t="15800" r="46106" b="60817"/>
            <a:stretch>
              <a:fillRect/>
            </a:stretch>
          </p:blipFill>
          <p:spPr>
            <a:xfrm>
              <a:off x="10320321" y="5244449"/>
              <a:ext cx="1559449" cy="1613551"/>
            </a:xfrm>
            <a:prstGeom prst="rect">
              <a:avLst/>
            </a:prstGeom>
          </p:spPr>
        </p:pic>
        <p:pic>
          <p:nvPicPr>
            <p:cNvPr id="22" name="Elemento grafico 21">
              <a:extLst>
                <a:ext uri="{FF2B5EF4-FFF2-40B4-BE49-F238E27FC236}">
                  <a16:creationId xmlns:a16="http://schemas.microsoft.com/office/drawing/2014/main" id="{AA12B2C4-8367-257E-0600-A1F1408BC116}"/>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9534525" y="6165889"/>
              <a:ext cx="1831180" cy="377008"/>
            </a:xfrm>
            <a:prstGeom prst="rect">
              <a:avLst/>
            </a:prstGeom>
          </p:spPr>
        </p:pic>
      </p:grpSp>
      <p:sp>
        <p:nvSpPr>
          <p:cNvPr id="2" name="Rettangolo 1">
            <a:extLst>
              <a:ext uri="{FF2B5EF4-FFF2-40B4-BE49-F238E27FC236}">
                <a16:creationId xmlns:a16="http://schemas.microsoft.com/office/drawing/2014/main" id="{82691CF4-FB5A-08A4-EDA8-21107E79117C}"/>
              </a:ext>
            </a:extLst>
          </p:cNvPr>
          <p:cNvSpPr/>
          <p:nvPr userDrawn="1"/>
        </p:nvSpPr>
        <p:spPr>
          <a:xfrm>
            <a:off x="11216512" y="6244352"/>
            <a:ext cx="972000" cy="613648"/>
          </a:xfrm>
          <a:prstGeom prst="rect">
            <a:avLst/>
          </a:prstGeom>
          <a:solidFill>
            <a:schemeClr val="tx1">
              <a:lumMod val="75000"/>
              <a:lumOff val="25000"/>
            </a:schemeClr>
          </a:solidFill>
          <a:ln w="127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ttangolo 2">
            <a:extLst>
              <a:ext uri="{FF2B5EF4-FFF2-40B4-BE49-F238E27FC236}">
                <a16:creationId xmlns:a16="http://schemas.microsoft.com/office/drawing/2014/main" id="{4DA00B77-E4DE-B487-9F4F-676657ED66E9}"/>
              </a:ext>
            </a:extLst>
          </p:cNvPr>
          <p:cNvSpPr/>
          <p:nvPr userDrawn="1"/>
        </p:nvSpPr>
        <p:spPr>
          <a:xfrm>
            <a:off x="10236090" y="6244352"/>
            <a:ext cx="972000" cy="613648"/>
          </a:xfrm>
          <a:prstGeom prst="rect">
            <a:avLst/>
          </a:prstGeom>
          <a:solidFill>
            <a:schemeClr val="tx1">
              <a:lumMod val="50000"/>
              <a:lumOff val="50000"/>
            </a:schemeClr>
          </a:solidFill>
          <a:ln w="127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Rettangolo 4">
            <a:extLst>
              <a:ext uri="{FF2B5EF4-FFF2-40B4-BE49-F238E27FC236}">
                <a16:creationId xmlns:a16="http://schemas.microsoft.com/office/drawing/2014/main" id="{D481A09D-DE78-E687-6694-A95BD099F278}"/>
              </a:ext>
            </a:extLst>
          </p:cNvPr>
          <p:cNvSpPr/>
          <p:nvPr userDrawn="1"/>
        </p:nvSpPr>
        <p:spPr>
          <a:xfrm>
            <a:off x="8292090" y="6244352"/>
            <a:ext cx="1944000" cy="613648"/>
          </a:xfrm>
          <a:prstGeom prst="rect">
            <a:avLst/>
          </a:prstGeom>
          <a:solidFill>
            <a:schemeClr val="tx1">
              <a:lumMod val="50000"/>
              <a:lumOff val="50000"/>
            </a:schemeClr>
          </a:solidFill>
          <a:ln w="127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100" noProof="0" dirty="0"/>
          </a:p>
        </p:txBody>
      </p:sp>
      <p:sp>
        <p:nvSpPr>
          <p:cNvPr id="6" name="Rettangolo 5">
            <a:extLst>
              <a:ext uri="{FF2B5EF4-FFF2-40B4-BE49-F238E27FC236}">
                <a16:creationId xmlns:a16="http://schemas.microsoft.com/office/drawing/2014/main" id="{5A52502D-398C-DE46-BE61-791161D03398}"/>
              </a:ext>
            </a:extLst>
          </p:cNvPr>
          <p:cNvSpPr/>
          <p:nvPr userDrawn="1"/>
        </p:nvSpPr>
        <p:spPr>
          <a:xfrm>
            <a:off x="0" y="6244352"/>
            <a:ext cx="972000" cy="613648"/>
          </a:xfrm>
          <a:prstGeom prst="rect">
            <a:avLst/>
          </a:prstGeom>
          <a:solidFill>
            <a:schemeClr val="tx1">
              <a:lumMod val="75000"/>
              <a:lumOff val="25000"/>
            </a:schemeClr>
          </a:solidFill>
          <a:ln w="127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8" name="Immagine 7">
            <a:extLst>
              <a:ext uri="{FF2B5EF4-FFF2-40B4-BE49-F238E27FC236}">
                <a16:creationId xmlns:a16="http://schemas.microsoft.com/office/drawing/2014/main" id="{4DA8C547-802B-05FD-144F-0A9A4E6CFCF6}"/>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255978" y="6339839"/>
            <a:ext cx="414583" cy="414583"/>
          </a:xfrm>
          <a:prstGeom prst="rect">
            <a:avLst/>
          </a:prstGeom>
        </p:spPr>
      </p:pic>
      <p:pic>
        <p:nvPicPr>
          <p:cNvPr id="10" name="Immagine 9" descr="Immagine che contiene Elementi grafici, simbolo, bianco, Carattere&#10;&#10;Il contenuto generato dall'IA potrebbe non essere corretto.">
            <a:extLst>
              <a:ext uri="{FF2B5EF4-FFF2-40B4-BE49-F238E27FC236}">
                <a16:creationId xmlns:a16="http://schemas.microsoft.com/office/drawing/2014/main" id="{F153F609-6BA1-C366-3D0B-581BDCBA05A6}"/>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1471680" y="6320344"/>
            <a:ext cx="461665" cy="461665"/>
          </a:xfrm>
          <a:prstGeom prst="rect">
            <a:avLst/>
          </a:prstGeom>
        </p:spPr>
      </p:pic>
      <p:pic>
        <p:nvPicPr>
          <p:cNvPr id="12" name="Immagine 11">
            <a:extLst>
              <a:ext uri="{FF2B5EF4-FFF2-40B4-BE49-F238E27FC236}">
                <a16:creationId xmlns:a16="http://schemas.microsoft.com/office/drawing/2014/main" id="{D2ADA7F0-3910-A948-E762-1FE3004D4123}"/>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p:blipFill>
        <p:spPr>
          <a:xfrm flipH="1">
            <a:off x="10491258" y="6320344"/>
            <a:ext cx="461665" cy="461665"/>
          </a:xfrm>
          <a:prstGeom prst="rect">
            <a:avLst/>
          </a:prstGeom>
        </p:spPr>
      </p:pic>
      <p:sp>
        <p:nvSpPr>
          <p:cNvPr id="14" name="Rettangolo 13">
            <a:extLst>
              <a:ext uri="{FF2B5EF4-FFF2-40B4-BE49-F238E27FC236}">
                <a16:creationId xmlns:a16="http://schemas.microsoft.com/office/drawing/2014/main" id="{52F254D9-4AC1-F141-1D45-E6002B000EBA}"/>
              </a:ext>
            </a:extLst>
          </p:cNvPr>
          <p:cNvSpPr/>
          <p:nvPr userDrawn="1"/>
        </p:nvSpPr>
        <p:spPr>
          <a:xfrm>
            <a:off x="955061" y="6244352"/>
            <a:ext cx="3007340" cy="613648"/>
          </a:xfrm>
          <a:prstGeom prst="rect">
            <a:avLst/>
          </a:prstGeom>
          <a:solidFill>
            <a:schemeClr val="bg1"/>
          </a:solidFill>
          <a:ln w="127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ttangolo 15">
            <a:extLst>
              <a:ext uri="{FF2B5EF4-FFF2-40B4-BE49-F238E27FC236}">
                <a16:creationId xmlns:a16="http://schemas.microsoft.com/office/drawing/2014/main" id="{16D8F664-2B7A-3274-96AC-EF33D2AFB49F}"/>
              </a:ext>
            </a:extLst>
          </p:cNvPr>
          <p:cNvSpPr/>
          <p:nvPr userDrawn="1"/>
        </p:nvSpPr>
        <p:spPr>
          <a:xfrm>
            <a:off x="3961372" y="6244352"/>
            <a:ext cx="4330713" cy="613648"/>
          </a:xfrm>
          <a:prstGeom prst="rect">
            <a:avLst/>
          </a:prstGeom>
          <a:solidFill>
            <a:srgbClr val="E5E7EB"/>
          </a:solidFill>
          <a:ln w="127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CasellaDiTesto 16">
            <a:extLst>
              <a:ext uri="{FF2B5EF4-FFF2-40B4-BE49-F238E27FC236}">
                <a16:creationId xmlns:a16="http://schemas.microsoft.com/office/drawing/2014/main" id="{3D549A96-219C-8EC5-D8E3-4842728465B9}"/>
              </a:ext>
            </a:extLst>
          </p:cNvPr>
          <p:cNvSpPr txBox="1"/>
          <p:nvPr userDrawn="1"/>
        </p:nvSpPr>
        <p:spPr>
          <a:xfrm>
            <a:off x="3969793" y="6354313"/>
            <a:ext cx="4330713" cy="400110"/>
          </a:xfrm>
          <a:prstGeom prst="rect">
            <a:avLst/>
          </a:prstGeom>
          <a:noFill/>
        </p:spPr>
        <p:txBody>
          <a:bodyPr wrap="square">
            <a:spAutoFit/>
          </a:bodyPr>
          <a:lstStyle/>
          <a:p>
            <a:pPr algn="ctr"/>
            <a:r>
              <a:rPr lang="en-US" sz="2000" b="1" noProof="0" dirty="0">
                <a:solidFill>
                  <a:schemeClr val="accent1"/>
                </a:solidFill>
              </a:rPr>
              <a:t>SALES METHODS </a:t>
            </a:r>
            <a:r>
              <a:rPr lang="en-US" sz="2000" kern="1200" spc="300" noProof="0" dirty="0">
                <a:solidFill>
                  <a:schemeClr val="tx1">
                    <a:lumMod val="50000"/>
                    <a:lumOff val="50000"/>
                  </a:schemeClr>
                </a:solidFill>
                <a:latin typeface="+mn-lt"/>
                <a:ea typeface="+mn-ea"/>
                <a:cs typeface="+mn-cs"/>
              </a:rPr>
              <a:t>|</a:t>
            </a:r>
            <a:r>
              <a:rPr lang="en-US" sz="2000" b="1" noProof="0" dirty="0">
                <a:solidFill>
                  <a:schemeClr val="accent1"/>
                </a:solidFill>
              </a:rPr>
              <a:t> </a:t>
            </a:r>
            <a:r>
              <a:rPr lang="en-US" sz="1400" spc="300" noProof="0" dirty="0">
                <a:solidFill>
                  <a:schemeClr val="tx1">
                    <a:lumMod val="75000"/>
                    <a:lumOff val="25000"/>
                  </a:schemeClr>
                </a:solidFill>
              </a:rPr>
              <a:t>Quick guide</a:t>
            </a:r>
          </a:p>
        </p:txBody>
      </p:sp>
      <p:pic>
        <p:nvPicPr>
          <p:cNvPr id="18" name="Immagine 17">
            <a:extLst>
              <a:ext uri="{FF2B5EF4-FFF2-40B4-BE49-F238E27FC236}">
                <a16:creationId xmlns:a16="http://schemas.microsoft.com/office/drawing/2014/main" id="{3AFC1315-DF7F-BF6B-3C5A-42FA4B86B7D7}"/>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p:blipFill>
        <p:spPr>
          <a:xfrm>
            <a:off x="1255471" y="6165184"/>
            <a:ext cx="2422430" cy="771984"/>
          </a:xfrm>
          <a:prstGeom prst="rect">
            <a:avLst/>
          </a:prstGeom>
          <a:ln>
            <a:noFill/>
          </a:ln>
        </p:spPr>
      </p:pic>
    </p:spTree>
    <p:custDataLst>
      <p:tags r:id="rId1"/>
    </p:custDataLst>
    <p:extLst>
      <p:ext uri="{BB962C8B-B14F-4D97-AF65-F5344CB8AC3E}">
        <p14:creationId xmlns:p14="http://schemas.microsoft.com/office/powerpoint/2010/main" val="17099243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titolo">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DFA3E102-7169-D521-2159-C68E0584841A}"/>
              </a:ext>
            </a:extLst>
          </p:cNvPr>
          <p:cNvSpPr/>
          <p:nvPr userDrawn="1"/>
        </p:nvSpPr>
        <p:spPr>
          <a:xfrm>
            <a:off x="0" y="-1"/>
            <a:ext cx="2266950" cy="6236261"/>
          </a:xfrm>
          <a:prstGeom prst="rect">
            <a:avLst/>
          </a:prstGeom>
          <a:solidFill>
            <a:schemeClr val="bg1"/>
          </a:solidFill>
          <a:ln>
            <a:noFill/>
          </a:ln>
          <a:effectLst>
            <a:outerShdw blurRad="50800" dist="38100" algn="l"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Text 0">
            <a:extLst>
              <a:ext uri="{FF2B5EF4-FFF2-40B4-BE49-F238E27FC236}">
                <a16:creationId xmlns:a16="http://schemas.microsoft.com/office/drawing/2014/main" id="{38909E8A-0CAD-456C-96B2-41A7A68D5F11}"/>
              </a:ext>
            </a:extLst>
          </p:cNvPr>
          <p:cNvSpPr/>
          <p:nvPr userDrawn="1"/>
        </p:nvSpPr>
        <p:spPr>
          <a:xfrm>
            <a:off x="660781" y="950319"/>
            <a:ext cx="1539360" cy="637849"/>
          </a:xfrm>
          <a:prstGeom prst="rect">
            <a:avLst/>
          </a:prstGeom>
          <a:noFill/>
          <a:ln/>
        </p:spPr>
        <p:txBody>
          <a:bodyPr wrap="square" lIns="72000" tIns="72000" rIns="72000" bIns="72000" rtlCol="0" anchor="t">
            <a:spAutoFit/>
          </a:bodyPr>
          <a:lstStyle/>
          <a:p>
            <a:r>
              <a:rPr lang="en-US" sz="1600" b="1" cap="all" noProof="0" dirty="0">
                <a:solidFill>
                  <a:srgbClr val="4472C4"/>
                </a:solidFill>
                <a:latin typeface="Encode Sans Condensed" pitchFamily="2" charset="0"/>
              </a:rPr>
              <a:t>Preparation Phase</a:t>
            </a:r>
          </a:p>
        </p:txBody>
      </p:sp>
      <p:grpSp>
        <p:nvGrpSpPr>
          <p:cNvPr id="4" name="Gruppo 3">
            <a:extLst>
              <a:ext uri="{FF2B5EF4-FFF2-40B4-BE49-F238E27FC236}">
                <a16:creationId xmlns:a16="http://schemas.microsoft.com/office/drawing/2014/main" id="{EED2B7C0-2C74-C678-B333-4700AD603D6F}"/>
              </a:ext>
            </a:extLst>
          </p:cNvPr>
          <p:cNvGrpSpPr/>
          <p:nvPr userDrawn="1"/>
        </p:nvGrpSpPr>
        <p:grpSpPr>
          <a:xfrm>
            <a:off x="133013" y="910668"/>
            <a:ext cx="505474" cy="699404"/>
            <a:chOff x="133013" y="929027"/>
            <a:chExt cx="505474" cy="699404"/>
          </a:xfrm>
        </p:grpSpPr>
        <p:sp>
          <p:nvSpPr>
            <p:cNvPr id="5" name="Rettangolo 4">
              <a:extLst>
                <a:ext uri="{FF2B5EF4-FFF2-40B4-BE49-F238E27FC236}">
                  <a16:creationId xmlns:a16="http://schemas.microsoft.com/office/drawing/2014/main" id="{735479C9-2279-5DDE-F700-D7486E7EFDF1}"/>
                </a:ext>
              </a:extLst>
            </p:cNvPr>
            <p:cNvSpPr/>
            <p:nvPr/>
          </p:nvSpPr>
          <p:spPr>
            <a:xfrm>
              <a:off x="155307" y="1046013"/>
              <a:ext cx="483180" cy="483180"/>
            </a:xfrm>
            <a:prstGeom prst="rect">
              <a:avLst/>
            </a:prstGeom>
            <a:solidFill>
              <a:srgbClr val="4472C4"/>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ext 0">
              <a:extLst>
                <a:ext uri="{FF2B5EF4-FFF2-40B4-BE49-F238E27FC236}">
                  <a16:creationId xmlns:a16="http://schemas.microsoft.com/office/drawing/2014/main" id="{6F7D2376-92B3-51C7-707A-FA8C89B859A8}"/>
                </a:ext>
              </a:extLst>
            </p:cNvPr>
            <p:cNvSpPr/>
            <p:nvPr/>
          </p:nvSpPr>
          <p:spPr>
            <a:xfrm>
              <a:off x="133013" y="929027"/>
              <a:ext cx="484208" cy="699404"/>
            </a:xfrm>
            <a:prstGeom prst="rect">
              <a:avLst/>
            </a:prstGeom>
            <a:noFill/>
            <a:ln/>
          </p:spPr>
          <p:txBody>
            <a:bodyPr wrap="square" lIns="72000" tIns="72000" rIns="72000" bIns="72000" rtlCol="0" anchor="t">
              <a:spAutoFit/>
            </a:bodyPr>
            <a:lstStyle/>
            <a:p>
              <a:pPr algn="ctr"/>
              <a:r>
                <a:rPr lang="en-US" sz="3600" noProof="0" dirty="0">
                  <a:solidFill>
                    <a:schemeClr val="bg1"/>
                  </a:solidFill>
                  <a:latin typeface="Encode Sans Condensed Black" pitchFamily="2" charset="0"/>
                </a:rPr>
                <a:t>1</a:t>
              </a:r>
              <a:endParaRPr lang="en-US" sz="3200" spc="100" noProof="0" dirty="0">
                <a:solidFill>
                  <a:schemeClr val="bg1"/>
                </a:solidFill>
                <a:latin typeface="Encode Sans Condensed" pitchFamily="2" charset="0"/>
              </a:endParaRPr>
            </a:p>
          </p:txBody>
        </p:sp>
      </p:grpSp>
      <p:sp>
        <p:nvSpPr>
          <p:cNvPr id="8" name="CasellaDiTesto 7">
            <a:extLst>
              <a:ext uri="{FF2B5EF4-FFF2-40B4-BE49-F238E27FC236}">
                <a16:creationId xmlns:a16="http://schemas.microsoft.com/office/drawing/2014/main" id="{3A2F75E3-2EA5-8CB8-6E82-50CDAFAF06D0}"/>
              </a:ext>
            </a:extLst>
          </p:cNvPr>
          <p:cNvSpPr txBox="1"/>
          <p:nvPr userDrawn="1"/>
        </p:nvSpPr>
        <p:spPr>
          <a:xfrm>
            <a:off x="3275885" y="270788"/>
            <a:ext cx="3104845" cy="584775"/>
          </a:xfrm>
          <a:prstGeom prst="rect">
            <a:avLst/>
          </a:prstGeom>
          <a:noFill/>
          <a:ln>
            <a:noFill/>
          </a:ln>
        </p:spPr>
        <p:txBody>
          <a:bodyPr wrap="square" rtlCol="0">
            <a:spAutoFit/>
          </a:bodyPr>
          <a:lstStyle/>
          <a:p>
            <a:pPr defTabSz="801929">
              <a:defRPr/>
            </a:pPr>
            <a:r>
              <a:rPr lang="en-US" sz="3200" noProof="0" dirty="0">
                <a:solidFill>
                  <a:srgbClr val="4472C4"/>
                </a:solidFill>
              </a:rPr>
              <a:t>How to act?</a:t>
            </a:r>
          </a:p>
        </p:txBody>
      </p:sp>
      <p:sp>
        <p:nvSpPr>
          <p:cNvPr id="9" name="CasellaDiTesto 8">
            <a:extLst>
              <a:ext uri="{FF2B5EF4-FFF2-40B4-BE49-F238E27FC236}">
                <a16:creationId xmlns:a16="http://schemas.microsoft.com/office/drawing/2014/main" id="{A7A7D9F8-BB55-AE96-8621-FDF4B413C4C5}"/>
              </a:ext>
            </a:extLst>
          </p:cNvPr>
          <p:cNvSpPr txBox="1"/>
          <p:nvPr userDrawn="1"/>
        </p:nvSpPr>
        <p:spPr>
          <a:xfrm>
            <a:off x="8147630" y="243222"/>
            <a:ext cx="3026061" cy="584775"/>
          </a:xfrm>
          <a:prstGeom prst="rect">
            <a:avLst/>
          </a:prstGeom>
          <a:noFill/>
          <a:ln>
            <a:noFill/>
          </a:ln>
        </p:spPr>
        <p:txBody>
          <a:bodyPr wrap="square" rtlCol="0">
            <a:spAutoFit/>
          </a:bodyPr>
          <a:lstStyle/>
          <a:p>
            <a:pPr defTabSz="801929">
              <a:defRPr/>
            </a:pPr>
            <a:r>
              <a:rPr lang="en-US" sz="3200" noProof="0" dirty="0">
                <a:solidFill>
                  <a:srgbClr val="4472C4"/>
                </a:solidFill>
              </a:rPr>
              <a:t>Why?</a:t>
            </a:r>
          </a:p>
        </p:txBody>
      </p:sp>
      <p:grpSp>
        <p:nvGrpSpPr>
          <p:cNvPr id="10" name="Gruppo 9">
            <a:extLst>
              <a:ext uri="{FF2B5EF4-FFF2-40B4-BE49-F238E27FC236}">
                <a16:creationId xmlns:a16="http://schemas.microsoft.com/office/drawing/2014/main" id="{5916AE95-80D9-D6C5-9D0E-DC984C44D2BE}"/>
              </a:ext>
            </a:extLst>
          </p:cNvPr>
          <p:cNvGrpSpPr/>
          <p:nvPr userDrawn="1"/>
        </p:nvGrpSpPr>
        <p:grpSpPr>
          <a:xfrm>
            <a:off x="2518462" y="85770"/>
            <a:ext cx="655791" cy="729000"/>
            <a:chOff x="3132362" y="310753"/>
            <a:chExt cx="789594" cy="877740"/>
          </a:xfrm>
        </p:grpSpPr>
        <p:sp>
          <p:nvSpPr>
            <p:cNvPr id="11" name="Rettangolo 10">
              <a:extLst>
                <a:ext uri="{FF2B5EF4-FFF2-40B4-BE49-F238E27FC236}">
                  <a16:creationId xmlns:a16="http://schemas.microsoft.com/office/drawing/2014/main" id="{25869192-51C5-7EA7-DA40-7EAAD9039861}"/>
                </a:ext>
              </a:extLst>
            </p:cNvPr>
            <p:cNvSpPr/>
            <p:nvPr/>
          </p:nvSpPr>
          <p:spPr>
            <a:xfrm>
              <a:off x="3174531" y="441068"/>
              <a:ext cx="747425" cy="747425"/>
            </a:xfrm>
            <a:prstGeom prst="rect">
              <a:avLst/>
            </a:prstGeom>
            <a:solidFill>
              <a:srgbClr val="4472C4"/>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2" name="Elemento grafico 11">
              <a:extLst>
                <a:ext uri="{FF2B5EF4-FFF2-40B4-BE49-F238E27FC236}">
                  <a16:creationId xmlns:a16="http://schemas.microsoft.com/office/drawing/2014/main" id="{DAB738E5-B110-5E0A-0451-E9ACD2158E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32362" y="310753"/>
              <a:ext cx="701638" cy="802171"/>
            </a:xfrm>
            <a:prstGeom prst="rect">
              <a:avLst/>
            </a:prstGeom>
          </p:spPr>
        </p:pic>
      </p:grpSp>
      <p:cxnSp>
        <p:nvCxnSpPr>
          <p:cNvPr id="13" name="Connettore diritto 12">
            <a:extLst>
              <a:ext uri="{FF2B5EF4-FFF2-40B4-BE49-F238E27FC236}">
                <a16:creationId xmlns:a16="http://schemas.microsoft.com/office/drawing/2014/main" id="{36472ECA-7EED-E734-2352-76A6EFFC068D}"/>
              </a:ext>
            </a:extLst>
          </p:cNvPr>
          <p:cNvCxnSpPr>
            <a:cxnSpLocks/>
          </p:cNvCxnSpPr>
          <p:nvPr userDrawn="1"/>
        </p:nvCxnSpPr>
        <p:spPr>
          <a:xfrm flipV="1">
            <a:off x="7235414" y="194002"/>
            <a:ext cx="0" cy="5832000"/>
          </a:xfrm>
          <a:prstGeom prst="line">
            <a:avLst/>
          </a:prstGeom>
          <a:ln w="12700">
            <a:solidFill>
              <a:schemeClr val="tx1">
                <a:lumMod val="25000"/>
                <a:lumOff val="75000"/>
              </a:schemeClr>
            </a:solidFill>
          </a:ln>
        </p:spPr>
        <p:style>
          <a:lnRef idx="2">
            <a:schemeClr val="accent1"/>
          </a:lnRef>
          <a:fillRef idx="0">
            <a:schemeClr val="accent1"/>
          </a:fillRef>
          <a:effectRef idx="1">
            <a:schemeClr val="accent1"/>
          </a:effectRef>
          <a:fontRef idx="minor">
            <a:schemeClr val="tx1"/>
          </a:fontRef>
        </p:style>
      </p:cxnSp>
      <p:grpSp>
        <p:nvGrpSpPr>
          <p:cNvPr id="14" name="Gruppo 13">
            <a:extLst>
              <a:ext uri="{FF2B5EF4-FFF2-40B4-BE49-F238E27FC236}">
                <a16:creationId xmlns:a16="http://schemas.microsoft.com/office/drawing/2014/main" id="{1CF4B5D6-A8A9-C1A8-201D-E04CBD276475}"/>
              </a:ext>
            </a:extLst>
          </p:cNvPr>
          <p:cNvGrpSpPr/>
          <p:nvPr userDrawn="1"/>
        </p:nvGrpSpPr>
        <p:grpSpPr>
          <a:xfrm>
            <a:off x="7288574" y="130920"/>
            <a:ext cx="859056" cy="696338"/>
            <a:chOff x="7292482" y="130920"/>
            <a:chExt cx="859056" cy="696338"/>
          </a:xfrm>
        </p:grpSpPr>
        <p:sp>
          <p:nvSpPr>
            <p:cNvPr id="15" name="Rettangolo 14">
              <a:extLst>
                <a:ext uri="{FF2B5EF4-FFF2-40B4-BE49-F238E27FC236}">
                  <a16:creationId xmlns:a16="http://schemas.microsoft.com/office/drawing/2014/main" id="{BC44F888-C643-8F91-6A35-0EC2C5C067B5}"/>
                </a:ext>
              </a:extLst>
            </p:cNvPr>
            <p:cNvSpPr/>
            <p:nvPr/>
          </p:nvSpPr>
          <p:spPr>
            <a:xfrm>
              <a:off x="7444624" y="194021"/>
              <a:ext cx="620749" cy="620749"/>
            </a:xfrm>
            <a:prstGeom prst="rect">
              <a:avLst/>
            </a:prstGeom>
            <a:solidFill>
              <a:srgbClr val="4472C4"/>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6" name="Elemento grafico 15">
              <a:extLst>
                <a:ext uri="{FF2B5EF4-FFF2-40B4-BE49-F238E27FC236}">
                  <a16:creationId xmlns:a16="http://schemas.microsoft.com/office/drawing/2014/main" id="{4590B5CC-EA74-4D19-8BD6-C356A21A20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92482" y="130920"/>
              <a:ext cx="859056" cy="696338"/>
            </a:xfrm>
            <a:prstGeom prst="rect">
              <a:avLst/>
            </a:prstGeom>
          </p:spPr>
        </p:pic>
      </p:grpSp>
      <p:pic>
        <p:nvPicPr>
          <p:cNvPr id="17" name="Elemento grafico 16">
            <a:extLst>
              <a:ext uri="{FF2B5EF4-FFF2-40B4-BE49-F238E27FC236}">
                <a16:creationId xmlns:a16="http://schemas.microsoft.com/office/drawing/2014/main" id="{47E54379-B096-E57F-4AFC-18342E556446}"/>
              </a:ext>
            </a:extLst>
          </p:cNvPr>
          <p:cNvPicPr>
            <a:picLocks noChangeAspect="1"/>
          </p:cNvPicPr>
          <p:nvPr userDrawn="1"/>
        </p:nvPicPr>
        <p:blipFill>
          <a:blip r:embed="rId7">
            <a:extLst>
              <a:ext uri="{96DAC541-7B7A-43D3-8B79-37D633B846F1}">
                <asvg:svgBlip xmlns:asvg="http://schemas.microsoft.com/office/drawing/2016/SVG/main" r:embed="rId8"/>
              </a:ext>
            </a:extLst>
          </a:blip>
          <a:srcRect l="-154" r="1"/>
          <a:stretch>
            <a:fillRect/>
          </a:stretch>
        </p:blipFill>
        <p:spPr>
          <a:xfrm>
            <a:off x="499837" y="194544"/>
            <a:ext cx="1351172" cy="649553"/>
          </a:xfrm>
          <a:prstGeom prst="rect">
            <a:avLst/>
          </a:prstGeom>
        </p:spPr>
      </p:pic>
      <p:grpSp>
        <p:nvGrpSpPr>
          <p:cNvPr id="46" name="Gruppo 45">
            <a:extLst>
              <a:ext uri="{FF2B5EF4-FFF2-40B4-BE49-F238E27FC236}">
                <a16:creationId xmlns:a16="http://schemas.microsoft.com/office/drawing/2014/main" id="{7C8CF477-F2BB-39B9-A800-ECE4EC677EB4}"/>
              </a:ext>
            </a:extLst>
          </p:cNvPr>
          <p:cNvGrpSpPr/>
          <p:nvPr userDrawn="1"/>
        </p:nvGrpSpPr>
        <p:grpSpPr>
          <a:xfrm>
            <a:off x="196334" y="2378335"/>
            <a:ext cx="1980000" cy="432000"/>
            <a:chOff x="110723" y="2407881"/>
            <a:chExt cx="1956088" cy="394165"/>
          </a:xfrm>
        </p:grpSpPr>
        <p:cxnSp>
          <p:nvCxnSpPr>
            <p:cNvPr id="47" name="Connettore diritto 46">
              <a:extLst>
                <a:ext uri="{FF2B5EF4-FFF2-40B4-BE49-F238E27FC236}">
                  <a16:creationId xmlns:a16="http://schemas.microsoft.com/office/drawing/2014/main" id="{1A8F3FB7-9CA3-5719-F73C-78A1D8C81CBB}"/>
                </a:ext>
              </a:extLst>
            </p:cNvPr>
            <p:cNvCxnSpPr>
              <a:cxnSpLocks/>
            </p:cNvCxnSpPr>
            <p:nvPr/>
          </p:nvCxnSpPr>
          <p:spPr>
            <a:xfrm flipH="1">
              <a:off x="110723" y="2407881"/>
              <a:ext cx="1956088" cy="0"/>
            </a:xfrm>
            <a:prstGeom prst="line">
              <a:avLst/>
            </a:prstGeom>
            <a:ln w="12700">
              <a:solidFill>
                <a:schemeClr val="tx1">
                  <a:lumMod val="10000"/>
                  <a:lumOff val="90000"/>
                </a:schemeClr>
              </a:solidFill>
            </a:ln>
          </p:spPr>
          <p:style>
            <a:lnRef idx="2">
              <a:schemeClr val="accent1"/>
            </a:lnRef>
            <a:fillRef idx="0">
              <a:schemeClr val="accent1"/>
            </a:fillRef>
            <a:effectRef idx="1">
              <a:schemeClr val="accent1"/>
            </a:effectRef>
            <a:fontRef idx="minor">
              <a:schemeClr val="tx1"/>
            </a:fontRef>
          </p:style>
        </p:cxnSp>
        <p:cxnSp>
          <p:nvCxnSpPr>
            <p:cNvPr id="48" name="Connettore diritto 47">
              <a:extLst>
                <a:ext uri="{FF2B5EF4-FFF2-40B4-BE49-F238E27FC236}">
                  <a16:creationId xmlns:a16="http://schemas.microsoft.com/office/drawing/2014/main" id="{7BCB9016-D939-E945-A10D-81A3E7393C8E}"/>
                </a:ext>
              </a:extLst>
            </p:cNvPr>
            <p:cNvCxnSpPr>
              <a:cxnSpLocks/>
            </p:cNvCxnSpPr>
            <p:nvPr/>
          </p:nvCxnSpPr>
          <p:spPr>
            <a:xfrm flipH="1">
              <a:off x="110723" y="2802046"/>
              <a:ext cx="1956088" cy="0"/>
            </a:xfrm>
            <a:prstGeom prst="line">
              <a:avLst/>
            </a:prstGeom>
            <a:ln w="12700">
              <a:solidFill>
                <a:schemeClr val="tx1">
                  <a:lumMod val="10000"/>
                  <a:lumOff val="90000"/>
                </a:schemeClr>
              </a:solidFill>
            </a:ln>
          </p:spPr>
          <p:style>
            <a:lnRef idx="2">
              <a:schemeClr val="accent1"/>
            </a:lnRef>
            <a:fillRef idx="0">
              <a:schemeClr val="accent1"/>
            </a:fillRef>
            <a:effectRef idx="1">
              <a:schemeClr val="accent1"/>
            </a:effectRef>
            <a:fontRef idx="minor">
              <a:schemeClr val="tx1"/>
            </a:fontRef>
          </p:style>
        </p:cxnSp>
      </p:grpSp>
      <p:sp>
        <p:nvSpPr>
          <p:cNvPr id="7" name="Rettangolo 6">
            <a:extLst>
              <a:ext uri="{FF2B5EF4-FFF2-40B4-BE49-F238E27FC236}">
                <a16:creationId xmlns:a16="http://schemas.microsoft.com/office/drawing/2014/main" id="{114144DB-4605-B8D6-654B-CB50A98099DD}"/>
              </a:ext>
            </a:extLst>
          </p:cNvPr>
          <p:cNvSpPr/>
          <p:nvPr userDrawn="1"/>
        </p:nvSpPr>
        <p:spPr>
          <a:xfrm>
            <a:off x="1" y="5152248"/>
            <a:ext cx="2266948" cy="1098775"/>
          </a:xfrm>
          <a:prstGeom prst="rect">
            <a:avLst/>
          </a:prstGeom>
          <a:solidFill>
            <a:srgbClr val="F0F1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CasellaDiTesto 21">
            <a:extLst>
              <a:ext uri="{FF2B5EF4-FFF2-40B4-BE49-F238E27FC236}">
                <a16:creationId xmlns:a16="http://schemas.microsoft.com/office/drawing/2014/main" id="{4B7E01E8-3067-70B1-95BB-CDF49882F9B7}"/>
              </a:ext>
            </a:extLst>
          </p:cNvPr>
          <p:cNvSpPr txBox="1"/>
          <p:nvPr userDrawn="1"/>
        </p:nvSpPr>
        <p:spPr>
          <a:xfrm>
            <a:off x="340199" y="5372858"/>
            <a:ext cx="898138" cy="584775"/>
          </a:xfrm>
          <a:prstGeom prst="rect">
            <a:avLst/>
          </a:prstGeom>
          <a:noFill/>
        </p:spPr>
        <p:txBody>
          <a:bodyPr wrap="square" rtlCol="0">
            <a:spAutoFit/>
          </a:bodyPr>
          <a:lstStyle/>
          <a:p>
            <a:pPr algn="r"/>
            <a:r>
              <a:rPr lang="en-US" sz="1600" noProof="0" dirty="0">
                <a:solidFill>
                  <a:srgbClr val="305598"/>
                </a:solidFill>
              </a:rPr>
              <a:t>In a nutshell</a:t>
            </a:r>
          </a:p>
        </p:txBody>
      </p:sp>
      <p:sp>
        <p:nvSpPr>
          <p:cNvPr id="23" name="Rettangolo 22">
            <a:extLst>
              <a:ext uri="{FF2B5EF4-FFF2-40B4-BE49-F238E27FC236}">
                <a16:creationId xmlns:a16="http://schemas.microsoft.com/office/drawing/2014/main" id="{E4F1CE4A-74BD-634A-4EFF-3D359E838F18}"/>
              </a:ext>
            </a:extLst>
          </p:cNvPr>
          <p:cNvSpPr/>
          <p:nvPr userDrawn="1"/>
        </p:nvSpPr>
        <p:spPr>
          <a:xfrm>
            <a:off x="11216512" y="6244352"/>
            <a:ext cx="972000" cy="613648"/>
          </a:xfrm>
          <a:prstGeom prst="rect">
            <a:avLst/>
          </a:prstGeom>
          <a:solidFill>
            <a:srgbClr val="305598"/>
          </a:solidFill>
          <a:ln w="12700">
            <a:solidFill>
              <a:srgbClr val="305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Rettangolo 24">
            <a:extLst>
              <a:ext uri="{FF2B5EF4-FFF2-40B4-BE49-F238E27FC236}">
                <a16:creationId xmlns:a16="http://schemas.microsoft.com/office/drawing/2014/main" id="{18CFF209-C459-43F8-22E5-A705489D99F2}"/>
              </a:ext>
            </a:extLst>
          </p:cNvPr>
          <p:cNvSpPr/>
          <p:nvPr userDrawn="1"/>
        </p:nvSpPr>
        <p:spPr>
          <a:xfrm>
            <a:off x="10236090" y="6244352"/>
            <a:ext cx="972000" cy="613648"/>
          </a:xfrm>
          <a:prstGeom prst="rect">
            <a:avLst/>
          </a:prstGeom>
          <a:solidFill>
            <a:srgbClr val="4472C4"/>
          </a:solidFill>
          <a:ln w="12700">
            <a:solidFill>
              <a:srgbClr val="305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ttangolo 26">
            <a:extLst>
              <a:ext uri="{FF2B5EF4-FFF2-40B4-BE49-F238E27FC236}">
                <a16:creationId xmlns:a16="http://schemas.microsoft.com/office/drawing/2014/main" id="{EB31272D-A13E-E09C-8D5E-AD8B0A710A6D}"/>
              </a:ext>
            </a:extLst>
          </p:cNvPr>
          <p:cNvSpPr/>
          <p:nvPr userDrawn="1"/>
        </p:nvSpPr>
        <p:spPr>
          <a:xfrm>
            <a:off x="955061" y="6244352"/>
            <a:ext cx="3007340" cy="613648"/>
          </a:xfrm>
          <a:prstGeom prst="rect">
            <a:avLst/>
          </a:prstGeom>
          <a:solidFill>
            <a:schemeClr val="bg1"/>
          </a:solidFill>
          <a:ln w="12700">
            <a:solidFill>
              <a:srgbClr val="305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ttangolo 28">
            <a:extLst>
              <a:ext uri="{FF2B5EF4-FFF2-40B4-BE49-F238E27FC236}">
                <a16:creationId xmlns:a16="http://schemas.microsoft.com/office/drawing/2014/main" id="{70467684-6FFB-EF46-E4F0-C93A5DE12A51}"/>
              </a:ext>
            </a:extLst>
          </p:cNvPr>
          <p:cNvSpPr/>
          <p:nvPr userDrawn="1"/>
        </p:nvSpPr>
        <p:spPr>
          <a:xfrm>
            <a:off x="3961372" y="6244352"/>
            <a:ext cx="4330713" cy="613648"/>
          </a:xfrm>
          <a:prstGeom prst="rect">
            <a:avLst/>
          </a:prstGeom>
          <a:solidFill>
            <a:srgbClr val="E5E7EB"/>
          </a:solidFill>
          <a:ln w="12700">
            <a:solidFill>
              <a:srgbClr val="305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Rettangolo 31">
            <a:extLst>
              <a:ext uri="{FF2B5EF4-FFF2-40B4-BE49-F238E27FC236}">
                <a16:creationId xmlns:a16="http://schemas.microsoft.com/office/drawing/2014/main" id="{4540107F-7B55-C53E-3ADF-F7D6F43F564A}"/>
              </a:ext>
            </a:extLst>
          </p:cNvPr>
          <p:cNvSpPr/>
          <p:nvPr userDrawn="1"/>
        </p:nvSpPr>
        <p:spPr>
          <a:xfrm>
            <a:off x="8292090" y="6244352"/>
            <a:ext cx="1944000" cy="613648"/>
          </a:xfrm>
          <a:prstGeom prst="rect">
            <a:avLst/>
          </a:prstGeom>
          <a:solidFill>
            <a:srgbClr val="305598"/>
          </a:solidFill>
          <a:ln w="12700">
            <a:solidFill>
              <a:srgbClr val="305598"/>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100" noProof="0" dirty="0"/>
          </a:p>
        </p:txBody>
      </p:sp>
      <p:sp>
        <p:nvSpPr>
          <p:cNvPr id="33" name="Rettangolo 32">
            <a:extLst>
              <a:ext uri="{FF2B5EF4-FFF2-40B4-BE49-F238E27FC236}">
                <a16:creationId xmlns:a16="http://schemas.microsoft.com/office/drawing/2014/main" id="{60284DBD-9880-D2F2-66A3-EEEF3194227A}"/>
              </a:ext>
            </a:extLst>
          </p:cNvPr>
          <p:cNvSpPr/>
          <p:nvPr userDrawn="1"/>
        </p:nvSpPr>
        <p:spPr>
          <a:xfrm>
            <a:off x="0" y="6244352"/>
            <a:ext cx="972000" cy="613648"/>
          </a:xfrm>
          <a:prstGeom prst="rect">
            <a:avLst/>
          </a:prstGeom>
          <a:solidFill>
            <a:srgbClr val="305598"/>
          </a:solidFill>
          <a:ln w="12700">
            <a:solidFill>
              <a:srgbClr val="305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34" name="Immagine 33" descr="Immagine che contiene Elementi grafici, simbolo, bianco, Carattere&#10;&#10;Il contenuto generato dall'IA potrebbe non essere corretto.">
            <a:extLst>
              <a:ext uri="{FF2B5EF4-FFF2-40B4-BE49-F238E27FC236}">
                <a16:creationId xmlns:a16="http://schemas.microsoft.com/office/drawing/2014/main" id="{A0FCAF16-3911-C32C-AC22-8A3CE9529A6B}"/>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471680" y="6320344"/>
            <a:ext cx="461665" cy="461665"/>
          </a:xfrm>
          <a:prstGeom prst="rect">
            <a:avLst/>
          </a:prstGeom>
        </p:spPr>
      </p:pic>
      <p:pic>
        <p:nvPicPr>
          <p:cNvPr id="38" name="Immagine 37">
            <a:extLst>
              <a:ext uri="{FF2B5EF4-FFF2-40B4-BE49-F238E27FC236}">
                <a16:creationId xmlns:a16="http://schemas.microsoft.com/office/drawing/2014/main" id="{4CEC9FEC-46AF-1F0E-6D50-C4303D8B6133}"/>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flipH="1">
            <a:off x="10491258" y="6320344"/>
            <a:ext cx="461665" cy="461665"/>
          </a:xfrm>
          <a:prstGeom prst="rect">
            <a:avLst/>
          </a:prstGeom>
        </p:spPr>
      </p:pic>
      <p:sp>
        <p:nvSpPr>
          <p:cNvPr id="45" name="Rettangolo 44">
            <a:extLst>
              <a:ext uri="{FF2B5EF4-FFF2-40B4-BE49-F238E27FC236}">
                <a16:creationId xmlns:a16="http://schemas.microsoft.com/office/drawing/2014/main" id="{7574495D-E872-02EB-60AC-0BFAF2A924F0}"/>
              </a:ext>
            </a:extLst>
          </p:cNvPr>
          <p:cNvSpPr/>
          <p:nvPr userDrawn="1"/>
        </p:nvSpPr>
        <p:spPr>
          <a:xfrm>
            <a:off x="8317168" y="6301859"/>
            <a:ext cx="1910500" cy="4986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rIns="72000" rtlCol="0" anchor="ctr"/>
          <a:lstStyle/>
          <a:p>
            <a:pPr algn="ctr" defTabSz="801929">
              <a:defRPr/>
            </a:pPr>
            <a:r>
              <a:rPr lang="en-US" sz="1200" b="1" noProof="0" dirty="0">
                <a:solidFill>
                  <a:schemeClr val="bg1"/>
                </a:solidFill>
              </a:rPr>
              <a:t>Click here to discover tools and courses</a:t>
            </a:r>
            <a:endParaRPr lang="en-US" sz="1200" noProof="0" dirty="0">
              <a:solidFill>
                <a:schemeClr val="bg1"/>
              </a:solidFill>
            </a:endParaRPr>
          </a:p>
        </p:txBody>
      </p:sp>
      <p:sp>
        <p:nvSpPr>
          <p:cNvPr id="49" name="CasellaDiTesto 48">
            <a:extLst>
              <a:ext uri="{FF2B5EF4-FFF2-40B4-BE49-F238E27FC236}">
                <a16:creationId xmlns:a16="http://schemas.microsoft.com/office/drawing/2014/main" id="{CB8D829F-43A2-A735-6862-B4CD2D1FCD40}"/>
              </a:ext>
            </a:extLst>
          </p:cNvPr>
          <p:cNvSpPr txBox="1"/>
          <p:nvPr userDrawn="1"/>
        </p:nvSpPr>
        <p:spPr>
          <a:xfrm>
            <a:off x="3969793" y="6354313"/>
            <a:ext cx="4330713" cy="400110"/>
          </a:xfrm>
          <a:prstGeom prst="rect">
            <a:avLst/>
          </a:prstGeom>
          <a:noFill/>
        </p:spPr>
        <p:txBody>
          <a:bodyPr wrap="square">
            <a:spAutoFit/>
          </a:bodyPr>
          <a:lstStyle/>
          <a:p>
            <a:pPr algn="ctr"/>
            <a:r>
              <a:rPr lang="en-US" sz="2000" b="1" noProof="0" dirty="0">
                <a:solidFill>
                  <a:schemeClr val="accent1"/>
                </a:solidFill>
              </a:rPr>
              <a:t>SALES METHODS </a:t>
            </a:r>
            <a:r>
              <a:rPr lang="en-US" sz="2000" kern="1200" spc="300" noProof="0" dirty="0">
                <a:solidFill>
                  <a:schemeClr val="tx1">
                    <a:lumMod val="50000"/>
                    <a:lumOff val="50000"/>
                  </a:schemeClr>
                </a:solidFill>
                <a:latin typeface="+mn-lt"/>
                <a:ea typeface="+mn-ea"/>
                <a:cs typeface="+mn-cs"/>
              </a:rPr>
              <a:t>|</a:t>
            </a:r>
            <a:r>
              <a:rPr lang="en-US" sz="2000" b="1" noProof="0" dirty="0">
                <a:solidFill>
                  <a:schemeClr val="accent1"/>
                </a:solidFill>
              </a:rPr>
              <a:t> </a:t>
            </a:r>
            <a:r>
              <a:rPr lang="en-US" sz="1400" spc="300" noProof="0" dirty="0">
                <a:solidFill>
                  <a:schemeClr val="tx1">
                    <a:lumMod val="75000"/>
                    <a:lumOff val="25000"/>
                  </a:schemeClr>
                </a:solidFill>
              </a:rPr>
              <a:t>Quick guide</a:t>
            </a:r>
          </a:p>
        </p:txBody>
      </p:sp>
      <p:pic>
        <p:nvPicPr>
          <p:cNvPr id="50" name="Immagine 49">
            <a:extLst>
              <a:ext uri="{FF2B5EF4-FFF2-40B4-BE49-F238E27FC236}">
                <a16:creationId xmlns:a16="http://schemas.microsoft.com/office/drawing/2014/main" id="{B30F6AFB-A1A6-35E7-658F-5E4D2C422270}"/>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255978" y="6339839"/>
            <a:ext cx="414583" cy="414583"/>
          </a:xfrm>
          <a:prstGeom prst="rect">
            <a:avLst/>
          </a:prstGeom>
        </p:spPr>
      </p:pic>
      <p:pic>
        <p:nvPicPr>
          <p:cNvPr id="51" name="Immagine 50">
            <a:extLst>
              <a:ext uri="{FF2B5EF4-FFF2-40B4-BE49-F238E27FC236}">
                <a16:creationId xmlns:a16="http://schemas.microsoft.com/office/drawing/2014/main" id="{CBAAA80E-BF2E-72C3-CDDB-53E62245C6AE}"/>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1255471" y="6165184"/>
            <a:ext cx="2422430" cy="771984"/>
          </a:xfrm>
          <a:prstGeom prst="rect">
            <a:avLst/>
          </a:prstGeom>
          <a:ln>
            <a:noFill/>
          </a:ln>
        </p:spPr>
      </p:pic>
      <p:pic>
        <p:nvPicPr>
          <p:cNvPr id="19" name="Immagine 18" descr="Immagine che contiene persona, Viso umano, vestiti, Capelli lunghi&#10;&#10;Descrizione generata automaticamente">
            <a:extLst>
              <a:ext uri="{FF2B5EF4-FFF2-40B4-BE49-F238E27FC236}">
                <a16:creationId xmlns:a16="http://schemas.microsoft.com/office/drawing/2014/main" id="{84635644-7395-BEE2-F7B8-B114BBFC19A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08110" y="5328916"/>
            <a:ext cx="695422" cy="695422"/>
          </a:xfrm>
          <a:prstGeom prst="rect">
            <a:avLst/>
          </a:prstGeom>
        </p:spPr>
      </p:pic>
    </p:spTree>
    <p:custDataLst>
      <p:tags r:id="rId1"/>
    </p:custDataLst>
    <p:extLst>
      <p:ext uri="{BB962C8B-B14F-4D97-AF65-F5344CB8AC3E}">
        <p14:creationId xmlns:p14="http://schemas.microsoft.com/office/powerpoint/2010/main" val="1561769806"/>
      </p:ext>
    </p:extLst>
  </p:cSld>
  <p:clrMapOvr>
    <a:masterClrMapping/>
  </p:clrMapOvr>
  <p:extLst>
    <p:ext uri="{DCECCB84-F9BA-43D5-87BE-67443E8EF086}">
      <p15:sldGuideLst xmlns:p15="http://schemas.microsoft.com/office/powerpoint/2012/main">
        <p15:guide id="1" orient="horz" pos="640" userDrawn="1">
          <p15:clr>
            <a:srgbClr val="FBAE40"/>
          </p15:clr>
        </p15:guide>
        <p15:guide id="2" pos="4556" userDrawn="1">
          <p15:clr>
            <a:srgbClr val="FBAE40"/>
          </p15:clr>
        </p15:guide>
        <p15:guide id="3" pos="1595" userDrawn="1">
          <p15:clr>
            <a:srgbClr val="FBAE40"/>
          </p15:clr>
        </p15:guide>
        <p15:guide id="4" pos="4430" userDrawn="1">
          <p15:clr>
            <a:srgbClr val="FBAE40"/>
          </p15:clr>
        </p15:guide>
        <p15:guide id="5" pos="4679" userDrawn="1">
          <p15:clr>
            <a:srgbClr val="FBAE40"/>
          </p15:clr>
        </p15:guide>
        <p15:guide id="6" orient="horz" pos="3793" userDrawn="1">
          <p15:clr>
            <a:srgbClr val="FBAE40"/>
          </p15:clr>
        </p15:guide>
        <p15:guide id="7" pos="751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Diapositiva titolo">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DFA3E102-7169-D521-2159-C68E0584841A}"/>
              </a:ext>
            </a:extLst>
          </p:cNvPr>
          <p:cNvSpPr/>
          <p:nvPr userDrawn="1"/>
        </p:nvSpPr>
        <p:spPr>
          <a:xfrm>
            <a:off x="0" y="-1"/>
            <a:ext cx="2266950" cy="6236261"/>
          </a:xfrm>
          <a:prstGeom prst="rect">
            <a:avLst/>
          </a:prstGeom>
          <a:solidFill>
            <a:schemeClr val="bg1"/>
          </a:solidFill>
          <a:ln>
            <a:noFill/>
          </a:ln>
          <a:effectLst>
            <a:outerShdw blurRad="50800" dist="38100" algn="l"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Text 0">
            <a:extLst>
              <a:ext uri="{FF2B5EF4-FFF2-40B4-BE49-F238E27FC236}">
                <a16:creationId xmlns:a16="http://schemas.microsoft.com/office/drawing/2014/main" id="{38909E8A-0CAD-456C-96B2-41A7A68D5F11}"/>
              </a:ext>
            </a:extLst>
          </p:cNvPr>
          <p:cNvSpPr/>
          <p:nvPr userDrawn="1"/>
        </p:nvSpPr>
        <p:spPr>
          <a:xfrm>
            <a:off x="660781" y="950319"/>
            <a:ext cx="1539360" cy="637849"/>
          </a:xfrm>
          <a:prstGeom prst="rect">
            <a:avLst/>
          </a:prstGeom>
          <a:noFill/>
          <a:ln/>
        </p:spPr>
        <p:txBody>
          <a:bodyPr wrap="square" lIns="72000" tIns="72000" rIns="72000" bIns="72000" rtlCol="0" anchor="t">
            <a:spAutoFit/>
          </a:bodyPr>
          <a:lstStyle/>
          <a:p>
            <a:r>
              <a:rPr lang="en-US" sz="1600" b="1" cap="all" noProof="0" dirty="0">
                <a:solidFill>
                  <a:srgbClr val="4472C4"/>
                </a:solidFill>
                <a:latin typeface="Encode Sans Condensed" pitchFamily="2" charset="0"/>
              </a:rPr>
              <a:t>Preparation Phase</a:t>
            </a:r>
          </a:p>
        </p:txBody>
      </p:sp>
      <p:grpSp>
        <p:nvGrpSpPr>
          <p:cNvPr id="4" name="Gruppo 3">
            <a:extLst>
              <a:ext uri="{FF2B5EF4-FFF2-40B4-BE49-F238E27FC236}">
                <a16:creationId xmlns:a16="http://schemas.microsoft.com/office/drawing/2014/main" id="{EED2B7C0-2C74-C678-B333-4700AD603D6F}"/>
              </a:ext>
            </a:extLst>
          </p:cNvPr>
          <p:cNvGrpSpPr/>
          <p:nvPr userDrawn="1"/>
        </p:nvGrpSpPr>
        <p:grpSpPr>
          <a:xfrm>
            <a:off x="133013" y="910668"/>
            <a:ext cx="505474" cy="699404"/>
            <a:chOff x="133013" y="929027"/>
            <a:chExt cx="505474" cy="699404"/>
          </a:xfrm>
        </p:grpSpPr>
        <p:sp>
          <p:nvSpPr>
            <p:cNvPr id="5" name="Rettangolo 4">
              <a:extLst>
                <a:ext uri="{FF2B5EF4-FFF2-40B4-BE49-F238E27FC236}">
                  <a16:creationId xmlns:a16="http://schemas.microsoft.com/office/drawing/2014/main" id="{735479C9-2279-5DDE-F700-D7486E7EFDF1}"/>
                </a:ext>
              </a:extLst>
            </p:cNvPr>
            <p:cNvSpPr/>
            <p:nvPr/>
          </p:nvSpPr>
          <p:spPr>
            <a:xfrm>
              <a:off x="155307" y="1046013"/>
              <a:ext cx="483180" cy="483180"/>
            </a:xfrm>
            <a:prstGeom prst="rect">
              <a:avLst/>
            </a:prstGeom>
            <a:solidFill>
              <a:srgbClr val="4472C4"/>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ext 0">
              <a:extLst>
                <a:ext uri="{FF2B5EF4-FFF2-40B4-BE49-F238E27FC236}">
                  <a16:creationId xmlns:a16="http://schemas.microsoft.com/office/drawing/2014/main" id="{6F7D2376-92B3-51C7-707A-FA8C89B859A8}"/>
                </a:ext>
              </a:extLst>
            </p:cNvPr>
            <p:cNvSpPr/>
            <p:nvPr/>
          </p:nvSpPr>
          <p:spPr>
            <a:xfrm>
              <a:off x="133013" y="929027"/>
              <a:ext cx="484208" cy="699404"/>
            </a:xfrm>
            <a:prstGeom prst="rect">
              <a:avLst/>
            </a:prstGeom>
            <a:noFill/>
            <a:ln/>
          </p:spPr>
          <p:txBody>
            <a:bodyPr wrap="square" lIns="72000" tIns="72000" rIns="72000" bIns="72000" rtlCol="0" anchor="t">
              <a:spAutoFit/>
            </a:bodyPr>
            <a:lstStyle/>
            <a:p>
              <a:pPr algn="ctr"/>
              <a:r>
                <a:rPr lang="en-US" sz="3600" noProof="0" dirty="0">
                  <a:solidFill>
                    <a:schemeClr val="bg1"/>
                  </a:solidFill>
                  <a:latin typeface="Encode Sans Condensed Black" pitchFamily="2" charset="0"/>
                </a:rPr>
                <a:t>1</a:t>
              </a:r>
              <a:endParaRPr lang="en-US" sz="3200" spc="100" noProof="0" dirty="0">
                <a:solidFill>
                  <a:schemeClr val="bg1"/>
                </a:solidFill>
                <a:latin typeface="Encode Sans Condensed" pitchFamily="2" charset="0"/>
              </a:endParaRPr>
            </a:p>
          </p:txBody>
        </p:sp>
      </p:grpSp>
      <p:pic>
        <p:nvPicPr>
          <p:cNvPr id="17" name="Elemento grafico 16">
            <a:extLst>
              <a:ext uri="{FF2B5EF4-FFF2-40B4-BE49-F238E27FC236}">
                <a16:creationId xmlns:a16="http://schemas.microsoft.com/office/drawing/2014/main" id="{47E54379-B096-E57F-4AFC-18342E556446}"/>
              </a:ext>
            </a:extLst>
          </p:cNvPr>
          <p:cNvPicPr>
            <a:picLocks noChangeAspect="1"/>
          </p:cNvPicPr>
          <p:nvPr userDrawn="1"/>
        </p:nvPicPr>
        <p:blipFill>
          <a:blip r:embed="rId3">
            <a:extLst>
              <a:ext uri="{96DAC541-7B7A-43D3-8B79-37D633B846F1}">
                <asvg:svgBlip xmlns:asvg="http://schemas.microsoft.com/office/drawing/2016/SVG/main" r:embed="rId4"/>
              </a:ext>
            </a:extLst>
          </a:blip>
          <a:srcRect l="-154" r="1"/>
          <a:stretch>
            <a:fillRect/>
          </a:stretch>
        </p:blipFill>
        <p:spPr>
          <a:xfrm>
            <a:off x="499837" y="194544"/>
            <a:ext cx="1351172" cy="649553"/>
          </a:xfrm>
          <a:prstGeom prst="rect">
            <a:avLst/>
          </a:prstGeom>
        </p:spPr>
      </p:pic>
      <p:grpSp>
        <p:nvGrpSpPr>
          <p:cNvPr id="46" name="Gruppo 45">
            <a:extLst>
              <a:ext uri="{FF2B5EF4-FFF2-40B4-BE49-F238E27FC236}">
                <a16:creationId xmlns:a16="http://schemas.microsoft.com/office/drawing/2014/main" id="{7C8CF477-F2BB-39B9-A800-ECE4EC677EB4}"/>
              </a:ext>
            </a:extLst>
          </p:cNvPr>
          <p:cNvGrpSpPr/>
          <p:nvPr userDrawn="1"/>
        </p:nvGrpSpPr>
        <p:grpSpPr>
          <a:xfrm>
            <a:off x="196334" y="2378335"/>
            <a:ext cx="1980000" cy="432000"/>
            <a:chOff x="110723" y="2407881"/>
            <a:chExt cx="1956088" cy="394165"/>
          </a:xfrm>
        </p:grpSpPr>
        <p:cxnSp>
          <p:nvCxnSpPr>
            <p:cNvPr id="47" name="Connettore diritto 46">
              <a:extLst>
                <a:ext uri="{FF2B5EF4-FFF2-40B4-BE49-F238E27FC236}">
                  <a16:creationId xmlns:a16="http://schemas.microsoft.com/office/drawing/2014/main" id="{1A8F3FB7-9CA3-5719-F73C-78A1D8C81CBB}"/>
                </a:ext>
              </a:extLst>
            </p:cNvPr>
            <p:cNvCxnSpPr>
              <a:cxnSpLocks/>
            </p:cNvCxnSpPr>
            <p:nvPr/>
          </p:nvCxnSpPr>
          <p:spPr>
            <a:xfrm flipH="1">
              <a:off x="110723" y="2407881"/>
              <a:ext cx="1956088" cy="0"/>
            </a:xfrm>
            <a:prstGeom prst="line">
              <a:avLst/>
            </a:prstGeom>
            <a:ln w="12700">
              <a:solidFill>
                <a:schemeClr val="tx1">
                  <a:lumMod val="10000"/>
                  <a:lumOff val="90000"/>
                </a:schemeClr>
              </a:solidFill>
            </a:ln>
          </p:spPr>
          <p:style>
            <a:lnRef idx="2">
              <a:schemeClr val="accent1"/>
            </a:lnRef>
            <a:fillRef idx="0">
              <a:schemeClr val="accent1"/>
            </a:fillRef>
            <a:effectRef idx="1">
              <a:schemeClr val="accent1"/>
            </a:effectRef>
            <a:fontRef idx="minor">
              <a:schemeClr val="tx1"/>
            </a:fontRef>
          </p:style>
        </p:cxnSp>
        <p:cxnSp>
          <p:nvCxnSpPr>
            <p:cNvPr id="48" name="Connettore diritto 47">
              <a:extLst>
                <a:ext uri="{FF2B5EF4-FFF2-40B4-BE49-F238E27FC236}">
                  <a16:creationId xmlns:a16="http://schemas.microsoft.com/office/drawing/2014/main" id="{7BCB9016-D939-E945-A10D-81A3E7393C8E}"/>
                </a:ext>
              </a:extLst>
            </p:cNvPr>
            <p:cNvCxnSpPr>
              <a:cxnSpLocks/>
            </p:cNvCxnSpPr>
            <p:nvPr/>
          </p:nvCxnSpPr>
          <p:spPr>
            <a:xfrm flipH="1">
              <a:off x="110723" y="2802046"/>
              <a:ext cx="1956088" cy="0"/>
            </a:xfrm>
            <a:prstGeom prst="line">
              <a:avLst/>
            </a:prstGeom>
            <a:ln w="12700">
              <a:solidFill>
                <a:schemeClr val="tx1">
                  <a:lumMod val="10000"/>
                  <a:lumOff val="90000"/>
                </a:schemeClr>
              </a:solidFill>
            </a:ln>
          </p:spPr>
          <p:style>
            <a:lnRef idx="2">
              <a:schemeClr val="accent1"/>
            </a:lnRef>
            <a:fillRef idx="0">
              <a:schemeClr val="accent1"/>
            </a:fillRef>
            <a:effectRef idx="1">
              <a:schemeClr val="accent1"/>
            </a:effectRef>
            <a:fontRef idx="minor">
              <a:schemeClr val="tx1"/>
            </a:fontRef>
          </p:style>
        </p:cxnSp>
      </p:grpSp>
      <p:sp>
        <p:nvSpPr>
          <p:cNvPr id="23" name="Rettangolo 22">
            <a:extLst>
              <a:ext uri="{FF2B5EF4-FFF2-40B4-BE49-F238E27FC236}">
                <a16:creationId xmlns:a16="http://schemas.microsoft.com/office/drawing/2014/main" id="{E4F1CE4A-74BD-634A-4EFF-3D359E838F18}"/>
              </a:ext>
            </a:extLst>
          </p:cNvPr>
          <p:cNvSpPr/>
          <p:nvPr userDrawn="1"/>
        </p:nvSpPr>
        <p:spPr>
          <a:xfrm>
            <a:off x="11216512" y="6244352"/>
            <a:ext cx="972000" cy="613648"/>
          </a:xfrm>
          <a:prstGeom prst="rect">
            <a:avLst/>
          </a:prstGeom>
          <a:solidFill>
            <a:srgbClr val="305598"/>
          </a:solidFill>
          <a:ln w="12700">
            <a:solidFill>
              <a:srgbClr val="305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Rettangolo 24">
            <a:extLst>
              <a:ext uri="{FF2B5EF4-FFF2-40B4-BE49-F238E27FC236}">
                <a16:creationId xmlns:a16="http://schemas.microsoft.com/office/drawing/2014/main" id="{18CFF209-C459-43F8-22E5-A705489D99F2}"/>
              </a:ext>
            </a:extLst>
          </p:cNvPr>
          <p:cNvSpPr/>
          <p:nvPr userDrawn="1"/>
        </p:nvSpPr>
        <p:spPr>
          <a:xfrm>
            <a:off x="10236090" y="6244352"/>
            <a:ext cx="972000" cy="613648"/>
          </a:xfrm>
          <a:prstGeom prst="rect">
            <a:avLst/>
          </a:prstGeom>
          <a:solidFill>
            <a:srgbClr val="4472C4"/>
          </a:solidFill>
          <a:ln w="12700">
            <a:solidFill>
              <a:srgbClr val="305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ttangolo 26">
            <a:extLst>
              <a:ext uri="{FF2B5EF4-FFF2-40B4-BE49-F238E27FC236}">
                <a16:creationId xmlns:a16="http://schemas.microsoft.com/office/drawing/2014/main" id="{EB31272D-A13E-E09C-8D5E-AD8B0A710A6D}"/>
              </a:ext>
            </a:extLst>
          </p:cNvPr>
          <p:cNvSpPr/>
          <p:nvPr userDrawn="1"/>
        </p:nvSpPr>
        <p:spPr>
          <a:xfrm>
            <a:off x="955061" y="6244352"/>
            <a:ext cx="3007340" cy="613648"/>
          </a:xfrm>
          <a:prstGeom prst="rect">
            <a:avLst/>
          </a:prstGeom>
          <a:solidFill>
            <a:schemeClr val="bg1"/>
          </a:solidFill>
          <a:ln w="12700">
            <a:solidFill>
              <a:srgbClr val="305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ttangolo 28">
            <a:extLst>
              <a:ext uri="{FF2B5EF4-FFF2-40B4-BE49-F238E27FC236}">
                <a16:creationId xmlns:a16="http://schemas.microsoft.com/office/drawing/2014/main" id="{70467684-6FFB-EF46-E4F0-C93A5DE12A51}"/>
              </a:ext>
            </a:extLst>
          </p:cNvPr>
          <p:cNvSpPr/>
          <p:nvPr userDrawn="1"/>
        </p:nvSpPr>
        <p:spPr>
          <a:xfrm>
            <a:off x="3961372" y="6244352"/>
            <a:ext cx="4330713" cy="613648"/>
          </a:xfrm>
          <a:prstGeom prst="rect">
            <a:avLst/>
          </a:prstGeom>
          <a:solidFill>
            <a:srgbClr val="E5E7EB"/>
          </a:solidFill>
          <a:ln w="12700">
            <a:solidFill>
              <a:srgbClr val="305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Rettangolo 31">
            <a:extLst>
              <a:ext uri="{FF2B5EF4-FFF2-40B4-BE49-F238E27FC236}">
                <a16:creationId xmlns:a16="http://schemas.microsoft.com/office/drawing/2014/main" id="{4540107F-7B55-C53E-3ADF-F7D6F43F564A}"/>
              </a:ext>
            </a:extLst>
          </p:cNvPr>
          <p:cNvSpPr/>
          <p:nvPr userDrawn="1"/>
        </p:nvSpPr>
        <p:spPr>
          <a:xfrm>
            <a:off x="8292090" y="6244352"/>
            <a:ext cx="1944000" cy="613648"/>
          </a:xfrm>
          <a:prstGeom prst="rect">
            <a:avLst/>
          </a:prstGeom>
          <a:solidFill>
            <a:srgbClr val="305598"/>
          </a:solidFill>
          <a:ln w="12700">
            <a:solidFill>
              <a:srgbClr val="305598"/>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100" noProof="0" dirty="0"/>
          </a:p>
        </p:txBody>
      </p:sp>
      <p:sp>
        <p:nvSpPr>
          <p:cNvPr id="33" name="Rettangolo 32">
            <a:extLst>
              <a:ext uri="{FF2B5EF4-FFF2-40B4-BE49-F238E27FC236}">
                <a16:creationId xmlns:a16="http://schemas.microsoft.com/office/drawing/2014/main" id="{60284DBD-9880-D2F2-66A3-EEEF3194227A}"/>
              </a:ext>
            </a:extLst>
          </p:cNvPr>
          <p:cNvSpPr/>
          <p:nvPr userDrawn="1"/>
        </p:nvSpPr>
        <p:spPr>
          <a:xfrm>
            <a:off x="0" y="6244352"/>
            <a:ext cx="972000" cy="613648"/>
          </a:xfrm>
          <a:prstGeom prst="rect">
            <a:avLst/>
          </a:prstGeom>
          <a:solidFill>
            <a:srgbClr val="305598"/>
          </a:solidFill>
          <a:ln w="12700">
            <a:solidFill>
              <a:srgbClr val="305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34" name="Immagine 33" descr="Immagine che contiene Elementi grafici, simbolo, bianco, Carattere&#10;&#10;Il contenuto generato dall'IA potrebbe non essere corretto.">
            <a:extLst>
              <a:ext uri="{FF2B5EF4-FFF2-40B4-BE49-F238E27FC236}">
                <a16:creationId xmlns:a16="http://schemas.microsoft.com/office/drawing/2014/main" id="{A0FCAF16-3911-C32C-AC22-8A3CE9529A6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471680" y="6320344"/>
            <a:ext cx="461665" cy="461665"/>
          </a:xfrm>
          <a:prstGeom prst="rect">
            <a:avLst/>
          </a:prstGeom>
        </p:spPr>
      </p:pic>
      <p:pic>
        <p:nvPicPr>
          <p:cNvPr id="38" name="Immagine 37">
            <a:extLst>
              <a:ext uri="{FF2B5EF4-FFF2-40B4-BE49-F238E27FC236}">
                <a16:creationId xmlns:a16="http://schemas.microsoft.com/office/drawing/2014/main" id="{4CEC9FEC-46AF-1F0E-6D50-C4303D8B6133}"/>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flipH="1">
            <a:off x="10491258" y="6320344"/>
            <a:ext cx="461665" cy="461665"/>
          </a:xfrm>
          <a:prstGeom prst="rect">
            <a:avLst/>
          </a:prstGeom>
        </p:spPr>
      </p:pic>
      <p:sp>
        <p:nvSpPr>
          <p:cNvPr id="45" name="Rettangolo 44">
            <a:extLst>
              <a:ext uri="{FF2B5EF4-FFF2-40B4-BE49-F238E27FC236}">
                <a16:creationId xmlns:a16="http://schemas.microsoft.com/office/drawing/2014/main" id="{7574495D-E872-02EB-60AC-0BFAF2A924F0}"/>
              </a:ext>
            </a:extLst>
          </p:cNvPr>
          <p:cNvSpPr/>
          <p:nvPr userDrawn="1"/>
        </p:nvSpPr>
        <p:spPr>
          <a:xfrm>
            <a:off x="8317168" y="6301859"/>
            <a:ext cx="1910500" cy="4986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rIns="72000" rtlCol="0" anchor="ctr"/>
          <a:lstStyle/>
          <a:p>
            <a:pPr algn="ctr" defTabSz="801929">
              <a:defRPr/>
            </a:pPr>
            <a:r>
              <a:rPr lang="en-US" sz="1600" b="1" noProof="0" dirty="0">
                <a:solidFill>
                  <a:schemeClr val="bg1"/>
                </a:solidFill>
              </a:rPr>
              <a:t>CONFIRM</a:t>
            </a:r>
            <a:endParaRPr lang="en-US" sz="1600" noProof="0" dirty="0">
              <a:solidFill>
                <a:schemeClr val="bg1"/>
              </a:solidFill>
            </a:endParaRPr>
          </a:p>
        </p:txBody>
      </p:sp>
      <p:sp>
        <p:nvSpPr>
          <p:cNvPr id="49" name="CasellaDiTesto 48">
            <a:extLst>
              <a:ext uri="{FF2B5EF4-FFF2-40B4-BE49-F238E27FC236}">
                <a16:creationId xmlns:a16="http://schemas.microsoft.com/office/drawing/2014/main" id="{CB8D829F-43A2-A735-6862-B4CD2D1FCD40}"/>
              </a:ext>
            </a:extLst>
          </p:cNvPr>
          <p:cNvSpPr txBox="1"/>
          <p:nvPr userDrawn="1"/>
        </p:nvSpPr>
        <p:spPr>
          <a:xfrm>
            <a:off x="3969793" y="6354313"/>
            <a:ext cx="4330713" cy="400110"/>
          </a:xfrm>
          <a:prstGeom prst="rect">
            <a:avLst/>
          </a:prstGeom>
          <a:noFill/>
        </p:spPr>
        <p:txBody>
          <a:bodyPr wrap="square">
            <a:spAutoFit/>
          </a:bodyPr>
          <a:lstStyle/>
          <a:p>
            <a:pPr algn="ctr"/>
            <a:r>
              <a:rPr lang="en-US" sz="2000" b="1" noProof="0" dirty="0">
                <a:solidFill>
                  <a:schemeClr val="accent1"/>
                </a:solidFill>
              </a:rPr>
              <a:t>SALES METHODS </a:t>
            </a:r>
            <a:r>
              <a:rPr lang="en-US" sz="2000" kern="1200" spc="300" noProof="0" dirty="0">
                <a:solidFill>
                  <a:schemeClr val="tx1">
                    <a:lumMod val="50000"/>
                    <a:lumOff val="50000"/>
                  </a:schemeClr>
                </a:solidFill>
                <a:latin typeface="+mn-lt"/>
                <a:ea typeface="+mn-ea"/>
                <a:cs typeface="+mn-cs"/>
              </a:rPr>
              <a:t>|</a:t>
            </a:r>
            <a:r>
              <a:rPr lang="en-US" sz="2000" b="1" noProof="0" dirty="0">
                <a:solidFill>
                  <a:schemeClr val="accent1"/>
                </a:solidFill>
              </a:rPr>
              <a:t> </a:t>
            </a:r>
            <a:r>
              <a:rPr lang="en-US" sz="1400" spc="300" noProof="0" dirty="0">
                <a:solidFill>
                  <a:schemeClr val="tx1">
                    <a:lumMod val="75000"/>
                    <a:lumOff val="25000"/>
                  </a:schemeClr>
                </a:solidFill>
              </a:rPr>
              <a:t>Quick guide</a:t>
            </a:r>
          </a:p>
        </p:txBody>
      </p:sp>
      <p:pic>
        <p:nvPicPr>
          <p:cNvPr id="50" name="Immagine 49">
            <a:extLst>
              <a:ext uri="{FF2B5EF4-FFF2-40B4-BE49-F238E27FC236}">
                <a16:creationId xmlns:a16="http://schemas.microsoft.com/office/drawing/2014/main" id="{B30F6AFB-A1A6-35E7-658F-5E4D2C422270}"/>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255978" y="6339839"/>
            <a:ext cx="414583" cy="414583"/>
          </a:xfrm>
          <a:prstGeom prst="rect">
            <a:avLst/>
          </a:prstGeom>
        </p:spPr>
      </p:pic>
      <p:pic>
        <p:nvPicPr>
          <p:cNvPr id="51" name="Immagine 50">
            <a:extLst>
              <a:ext uri="{FF2B5EF4-FFF2-40B4-BE49-F238E27FC236}">
                <a16:creationId xmlns:a16="http://schemas.microsoft.com/office/drawing/2014/main" id="{CBAAA80E-BF2E-72C3-CDDB-53E62245C6AE}"/>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255471" y="6165184"/>
            <a:ext cx="2422430" cy="771984"/>
          </a:xfrm>
          <a:prstGeom prst="rect">
            <a:avLst/>
          </a:prstGeom>
          <a:ln>
            <a:noFill/>
          </a:ln>
        </p:spPr>
      </p:pic>
    </p:spTree>
    <p:custDataLst>
      <p:tags r:id="rId1"/>
    </p:custDataLst>
    <p:extLst>
      <p:ext uri="{BB962C8B-B14F-4D97-AF65-F5344CB8AC3E}">
        <p14:creationId xmlns:p14="http://schemas.microsoft.com/office/powerpoint/2010/main" val="2954448892"/>
      </p:ext>
    </p:extLst>
  </p:cSld>
  <p:clrMapOvr>
    <a:masterClrMapping/>
  </p:clrMapOvr>
  <p:extLst>
    <p:ext uri="{DCECCB84-F9BA-43D5-87BE-67443E8EF086}">
      <p15:sldGuideLst xmlns:p15="http://schemas.microsoft.com/office/powerpoint/2012/main">
        <p15:guide id="1" orient="horz" pos="640">
          <p15:clr>
            <a:srgbClr val="FBAE40"/>
          </p15:clr>
        </p15:guide>
        <p15:guide id="2" pos="4556">
          <p15:clr>
            <a:srgbClr val="FBAE40"/>
          </p15:clr>
        </p15:guide>
        <p15:guide id="3" pos="1595">
          <p15:clr>
            <a:srgbClr val="FBAE40"/>
          </p15:clr>
        </p15:guide>
        <p15:guide id="4" pos="4430">
          <p15:clr>
            <a:srgbClr val="FBAE40"/>
          </p15:clr>
        </p15:guide>
        <p15:guide id="5" pos="4679">
          <p15:clr>
            <a:srgbClr val="FBAE40"/>
          </p15:clr>
        </p15:guide>
        <p15:guide id="6" orient="horz" pos="3793">
          <p15:clr>
            <a:srgbClr val="FBAE40"/>
          </p15:clr>
        </p15:guide>
        <p15:guide id="7" pos="751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iapositiva titolo">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DFA3E102-7169-D521-2159-C68E0584841A}"/>
              </a:ext>
            </a:extLst>
          </p:cNvPr>
          <p:cNvSpPr/>
          <p:nvPr userDrawn="1"/>
        </p:nvSpPr>
        <p:spPr>
          <a:xfrm>
            <a:off x="0" y="0"/>
            <a:ext cx="2266950" cy="6244352"/>
          </a:xfrm>
          <a:prstGeom prst="rect">
            <a:avLst/>
          </a:prstGeom>
          <a:solidFill>
            <a:schemeClr val="bg1"/>
          </a:solidFill>
          <a:ln>
            <a:noFill/>
          </a:ln>
          <a:effectLst>
            <a:outerShdw blurRad="50800" dist="38100" algn="l"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Text 0">
            <a:extLst>
              <a:ext uri="{FF2B5EF4-FFF2-40B4-BE49-F238E27FC236}">
                <a16:creationId xmlns:a16="http://schemas.microsoft.com/office/drawing/2014/main" id="{38909E8A-0CAD-456C-96B2-41A7A68D5F11}"/>
              </a:ext>
            </a:extLst>
          </p:cNvPr>
          <p:cNvSpPr/>
          <p:nvPr userDrawn="1"/>
        </p:nvSpPr>
        <p:spPr>
          <a:xfrm>
            <a:off x="660781" y="950319"/>
            <a:ext cx="1539360" cy="637849"/>
          </a:xfrm>
          <a:prstGeom prst="rect">
            <a:avLst/>
          </a:prstGeom>
          <a:noFill/>
          <a:ln/>
        </p:spPr>
        <p:txBody>
          <a:bodyPr wrap="square" lIns="72000" tIns="72000" rIns="72000" bIns="72000" rtlCol="0" anchor="t">
            <a:spAutoFit/>
          </a:bodyPr>
          <a:lstStyle/>
          <a:p>
            <a:r>
              <a:rPr lang="en-US" sz="1600" b="1" noProof="0" dirty="0">
                <a:solidFill>
                  <a:schemeClr val="accent4"/>
                </a:solidFill>
                <a:latin typeface="Encode Sans Condensed" pitchFamily="2" charset="0"/>
              </a:rPr>
              <a:t>PROSPECTION &amp; RETENTION</a:t>
            </a:r>
          </a:p>
        </p:txBody>
      </p:sp>
      <p:grpSp>
        <p:nvGrpSpPr>
          <p:cNvPr id="4" name="Gruppo 3">
            <a:extLst>
              <a:ext uri="{FF2B5EF4-FFF2-40B4-BE49-F238E27FC236}">
                <a16:creationId xmlns:a16="http://schemas.microsoft.com/office/drawing/2014/main" id="{EED2B7C0-2C74-C678-B333-4700AD603D6F}"/>
              </a:ext>
            </a:extLst>
          </p:cNvPr>
          <p:cNvGrpSpPr/>
          <p:nvPr userDrawn="1"/>
        </p:nvGrpSpPr>
        <p:grpSpPr>
          <a:xfrm>
            <a:off x="133013" y="910668"/>
            <a:ext cx="505474" cy="699404"/>
            <a:chOff x="133013" y="929027"/>
            <a:chExt cx="505474" cy="699404"/>
          </a:xfrm>
        </p:grpSpPr>
        <p:sp>
          <p:nvSpPr>
            <p:cNvPr id="5" name="Rettangolo 4">
              <a:extLst>
                <a:ext uri="{FF2B5EF4-FFF2-40B4-BE49-F238E27FC236}">
                  <a16:creationId xmlns:a16="http://schemas.microsoft.com/office/drawing/2014/main" id="{735479C9-2279-5DDE-F700-D7486E7EFDF1}"/>
                </a:ext>
              </a:extLst>
            </p:cNvPr>
            <p:cNvSpPr/>
            <p:nvPr/>
          </p:nvSpPr>
          <p:spPr>
            <a:xfrm>
              <a:off x="155307" y="1046013"/>
              <a:ext cx="483180" cy="483180"/>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ext 0">
              <a:extLst>
                <a:ext uri="{FF2B5EF4-FFF2-40B4-BE49-F238E27FC236}">
                  <a16:creationId xmlns:a16="http://schemas.microsoft.com/office/drawing/2014/main" id="{6F7D2376-92B3-51C7-707A-FA8C89B859A8}"/>
                </a:ext>
              </a:extLst>
            </p:cNvPr>
            <p:cNvSpPr/>
            <p:nvPr/>
          </p:nvSpPr>
          <p:spPr>
            <a:xfrm>
              <a:off x="133013" y="929027"/>
              <a:ext cx="484208" cy="699404"/>
            </a:xfrm>
            <a:prstGeom prst="rect">
              <a:avLst/>
            </a:prstGeom>
            <a:noFill/>
            <a:ln/>
          </p:spPr>
          <p:txBody>
            <a:bodyPr wrap="square" lIns="72000" tIns="72000" rIns="72000" bIns="72000" rtlCol="0" anchor="t">
              <a:spAutoFit/>
            </a:bodyPr>
            <a:lstStyle/>
            <a:p>
              <a:pPr algn="ctr"/>
              <a:r>
                <a:rPr lang="en-US" sz="3600" noProof="0" dirty="0">
                  <a:solidFill>
                    <a:schemeClr val="bg1"/>
                  </a:solidFill>
                  <a:latin typeface="Encode Sans Condensed Black" pitchFamily="2" charset="0"/>
                </a:rPr>
                <a:t>2</a:t>
              </a:r>
              <a:endParaRPr lang="en-US" sz="3200" spc="100" noProof="0" dirty="0">
                <a:solidFill>
                  <a:schemeClr val="bg1"/>
                </a:solidFill>
                <a:latin typeface="Encode Sans Condensed" pitchFamily="2" charset="0"/>
              </a:endParaRPr>
            </a:p>
          </p:txBody>
        </p:sp>
      </p:grpSp>
      <p:sp>
        <p:nvSpPr>
          <p:cNvPr id="8" name="CasellaDiTesto 7">
            <a:extLst>
              <a:ext uri="{FF2B5EF4-FFF2-40B4-BE49-F238E27FC236}">
                <a16:creationId xmlns:a16="http://schemas.microsoft.com/office/drawing/2014/main" id="{3A2F75E3-2EA5-8CB8-6E82-50CDAFAF06D0}"/>
              </a:ext>
            </a:extLst>
          </p:cNvPr>
          <p:cNvSpPr txBox="1"/>
          <p:nvPr userDrawn="1"/>
        </p:nvSpPr>
        <p:spPr>
          <a:xfrm>
            <a:off x="3275885" y="270788"/>
            <a:ext cx="3104845" cy="584775"/>
          </a:xfrm>
          <a:prstGeom prst="rect">
            <a:avLst/>
          </a:prstGeom>
          <a:noFill/>
          <a:ln>
            <a:noFill/>
          </a:ln>
        </p:spPr>
        <p:txBody>
          <a:bodyPr wrap="square" rtlCol="0">
            <a:spAutoFit/>
          </a:bodyPr>
          <a:lstStyle/>
          <a:p>
            <a:pPr defTabSz="801929">
              <a:defRPr/>
            </a:pPr>
            <a:r>
              <a:rPr lang="en-US" sz="3200" noProof="0" dirty="0">
                <a:solidFill>
                  <a:schemeClr val="accent4"/>
                </a:solidFill>
              </a:rPr>
              <a:t>How to act?</a:t>
            </a:r>
          </a:p>
        </p:txBody>
      </p:sp>
      <p:sp>
        <p:nvSpPr>
          <p:cNvPr id="9" name="CasellaDiTesto 8">
            <a:extLst>
              <a:ext uri="{FF2B5EF4-FFF2-40B4-BE49-F238E27FC236}">
                <a16:creationId xmlns:a16="http://schemas.microsoft.com/office/drawing/2014/main" id="{A7A7D9F8-BB55-AE96-8621-FDF4B413C4C5}"/>
              </a:ext>
            </a:extLst>
          </p:cNvPr>
          <p:cNvSpPr txBox="1"/>
          <p:nvPr userDrawn="1"/>
        </p:nvSpPr>
        <p:spPr>
          <a:xfrm>
            <a:off x="8147630" y="243222"/>
            <a:ext cx="3026061" cy="584775"/>
          </a:xfrm>
          <a:prstGeom prst="rect">
            <a:avLst/>
          </a:prstGeom>
          <a:noFill/>
          <a:ln>
            <a:noFill/>
          </a:ln>
        </p:spPr>
        <p:txBody>
          <a:bodyPr wrap="square" rtlCol="0">
            <a:spAutoFit/>
          </a:bodyPr>
          <a:lstStyle/>
          <a:p>
            <a:pPr defTabSz="801929">
              <a:defRPr/>
            </a:pPr>
            <a:r>
              <a:rPr lang="en-US" sz="3200" noProof="0" dirty="0">
                <a:solidFill>
                  <a:schemeClr val="accent4"/>
                </a:solidFill>
              </a:rPr>
              <a:t>Why?</a:t>
            </a:r>
          </a:p>
        </p:txBody>
      </p:sp>
      <p:grpSp>
        <p:nvGrpSpPr>
          <p:cNvPr id="10" name="Gruppo 9">
            <a:extLst>
              <a:ext uri="{FF2B5EF4-FFF2-40B4-BE49-F238E27FC236}">
                <a16:creationId xmlns:a16="http://schemas.microsoft.com/office/drawing/2014/main" id="{5916AE95-80D9-D6C5-9D0E-DC984C44D2BE}"/>
              </a:ext>
            </a:extLst>
          </p:cNvPr>
          <p:cNvGrpSpPr/>
          <p:nvPr userDrawn="1"/>
        </p:nvGrpSpPr>
        <p:grpSpPr>
          <a:xfrm>
            <a:off x="2518462" y="85770"/>
            <a:ext cx="655791" cy="729000"/>
            <a:chOff x="3132362" y="310753"/>
            <a:chExt cx="789594" cy="877740"/>
          </a:xfrm>
        </p:grpSpPr>
        <p:sp>
          <p:nvSpPr>
            <p:cNvPr id="11" name="Rettangolo 10">
              <a:extLst>
                <a:ext uri="{FF2B5EF4-FFF2-40B4-BE49-F238E27FC236}">
                  <a16:creationId xmlns:a16="http://schemas.microsoft.com/office/drawing/2014/main" id="{25869192-51C5-7EA7-DA40-7EAAD9039861}"/>
                </a:ext>
              </a:extLst>
            </p:cNvPr>
            <p:cNvSpPr/>
            <p:nvPr/>
          </p:nvSpPr>
          <p:spPr>
            <a:xfrm>
              <a:off x="3174531" y="441068"/>
              <a:ext cx="747425" cy="747425"/>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2" name="Elemento grafico 11">
              <a:extLst>
                <a:ext uri="{FF2B5EF4-FFF2-40B4-BE49-F238E27FC236}">
                  <a16:creationId xmlns:a16="http://schemas.microsoft.com/office/drawing/2014/main" id="{DAB738E5-B110-5E0A-0451-E9ACD2158E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32362" y="310753"/>
              <a:ext cx="701638" cy="802171"/>
            </a:xfrm>
            <a:prstGeom prst="rect">
              <a:avLst/>
            </a:prstGeom>
          </p:spPr>
        </p:pic>
      </p:grpSp>
      <p:grpSp>
        <p:nvGrpSpPr>
          <p:cNvPr id="14" name="Gruppo 13">
            <a:extLst>
              <a:ext uri="{FF2B5EF4-FFF2-40B4-BE49-F238E27FC236}">
                <a16:creationId xmlns:a16="http://schemas.microsoft.com/office/drawing/2014/main" id="{1CF4B5D6-A8A9-C1A8-201D-E04CBD276475}"/>
              </a:ext>
            </a:extLst>
          </p:cNvPr>
          <p:cNvGrpSpPr/>
          <p:nvPr userDrawn="1"/>
        </p:nvGrpSpPr>
        <p:grpSpPr>
          <a:xfrm>
            <a:off x="7288574" y="130920"/>
            <a:ext cx="859056" cy="696338"/>
            <a:chOff x="7292482" y="130920"/>
            <a:chExt cx="859056" cy="696338"/>
          </a:xfrm>
        </p:grpSpPr>
        <p:sp>
          <p:nvSpPr>
            <p:cNvPr id="15" name="Rettangolo 14">
              <a:extLst>
                <a:ext uri="{FF2B5EF4-FFF2-40B4-BE49-F238E27FC236}">
                  <a16:creationId xmlns:a16="http://schemas.microsoft.com/office/drawing/2014/main" id="{BC44F888-C643-8F91-6A35-0EC2C5C067B5}"/>
                </a:ext>
              </a:extLst>
            </p:cNvPr>
            <p:cNvSpPr/>
            <p:nvPr/>
          </p:nvSpPr>
          <p:spPr>
            <a:xfrm>
              <a:off x="7444624" y="194021"/>
              <a:ext cx="620749" cy="620749"/>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6" name="Elemento grafico 15">
              <a:extLst>
                <a:ext uri="{FF2B5EF4-FFF2-40B4-BE49-F238E27FC236}">
                  <a16:creationId xmlns:a16="http://schemas.microsoft.com/office/drawing/2014/main" id="{4590B5CC-EA74-4D19-8BD6-C356A21A20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92482" y="130920"/>
              <a:ext cx="859056" cy="696338"/>
            </a:xfrm>
            <a:prstGeom prst="rect">
              <a:avLst/>
            </a:prstGeom>
          </p:spPr>
        </p:pic>
      </p:grpSp>
      <p:pic>
        <p:nvPicPr>
          <p:cNvPr id="29" name="Elemento grafico 28">
            <a:extLst>
              <a:ext uri="{FF2B5EF4-FFF2-40B4-BE49-F238E27FC236}">
                <a16:creationId xmlns:a16="http://schemas.microsoft.com/office/drawing/2014/main" id="{FC87B890-BEFA-80D4-1169-5EBCBAD7AF3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93777" y="133350"/>
            <a:ext cx="1006048" cy="674788"/>
          </a:xfrm>
          <a:prstGeom prst="rect">
            <a:avLst/>
          </a:prstGeom>
        </p:spPr>
      </p:pic>
      <p:grpSp>
        <p:nvGrpSpPr>
          <p:cNvPr id="51" name="Gruppo 50">
            <a:extLst>
              <a:ext uri="{FF2B5EF4-FFF2-40B4-BE49-F238E27FC236}">
                <a16:creationId xmlns:a16="http://schemas.microsoft.com/office/drawing/2014/main" id="{93471935-63F9-11F4-4A5E-44AD07956C70}"/>
              </a:ext>
            </a:extLst>
          </p:cNvPr>
          <p:cNvGrpSpPr/>
          <p:nvPr userDrawn="1"/>
        </p:nvGrpSpPr>
        <p:grpSpPr>
          <a:xfrm>
            <a:off x="196334" y="2400374"/>
            <a:ext cx="1980000" cy="1198500"/>
            <a:chOff x="110723" y="2570525"/>
            <a:chExt cx="1956088" cy="875510"/>
          </a:xfrm>
        </p:grpSpPr>
        <p:cxnSp>
          <p:nvCxnSpPr>
            <p:cNvPr id="52" name="Connettore diritto 51">
              <a:extLst>
                <a:ext uri="{FF2B5EF4-FFF2-40B4-BE49-F238E27FC236}">
                  <a16:creationId xmlns:a16="http://schemas.microsoft.com/office/drawing/2014/main" id="{7E7CABEF-7175-C0D9-D1EC-731C04A5A9C7}"/>
                </a:ext>
              </a:extLst>
            </p:cNvPr>
            <p:cNvCxnSpPr>
              <a:cxnSpLocks/>
            </p:cNvCxnSpPr>
            <p:nvPr/>
          </p:nvCxnSpPr>
          <p:spPr>
            <a:xfrm flipH="1">
              <a:off x="110723" y="2570525"/>
              <a:ext cx="1956088" cy="0"/>
            </a:xfrm>
            <a:prstGeom prst="line">
              <a:avLst/>
            </a:prstGeom>
            <a:ln w="12700">
              <a:solidFill>
                <a:schemeClr val="tx1">
                  <a:lumMod val="10000"/>
                  <a:lumOff val="90000"/>
                </a:schemeClr>
              </a:solidFill>
            </a:ln>
          </p:spPr>
          <p:style>
            <a:lnRef idx="2">
              <a:schemeClr val="accent1"/>
            </a:lnRef>
            <a:fillRef idx="0">
              <a:schemeClr val="accent1"/>
            </a:fillRef>
            <a:effectRef idx="1">
              <a:schemeClr val="accent1"/>
            </a:effectRef>
            <a:fontRef idx="minor">
              <a:schemeClr val="tx1"/>
            </a:fontRef>
          </p:style>
        </p:cxnSp>
        <p:cxnSp>
          <p:nvCxnSpPr>
            <p:cNvPr id="53" name="Connettore diritto 52">
              <a:extLst>
                <a:ext uri="{FF2B5EF4-FFF2-40B4-BE49-F238E27FC236}">
                  <a16:creationId xmlns:a16="http://schemas.microsoft.com/office/drawing/2014/main" id="{793E75A3-EE96-362E-52EF-46DC1718FCB6}"/>
                </a:ext>
              </a:extLst>
            </p:cNvPr>
            <p:cNvCxnSpPr>
              <a:cxnSpLocks/>
            </p:cNvCxnSpPr>
            <p:nvPr/>
          </p:nvCxnSpPr>
          <p:spPr>
            <a:xfrm flipH="1">
              <a:off x="110723" y="3011268"/>
              <a:ext cx="1956088" cy="0"/>
            </a:xfrm>
            <a:prstGeom prst="line">
              <a:avLst/>
            </a:prstGeom>
            <a:ln w="12700">
              <a:solidFill>
                <a:schemeClr val="tx1">
                  <a:lumMod val="10000"/>
                  <a:lumOff val="90000"/>
                </a:schemeClr>
              </a:solidFill>
            </a:ln>
          </p:spPr>
          <p:style>
            <a:lnRef idx="2">
              <a:schemeClr val="accent1"/>
            </a:lnRef>
            <a:fillRef idx="0">
              <a:schemeClr val="accent1"/>
            </a:fillRef>
            <a:effectRef idx="1">
              <a:schemeClr val="accent1"/>
            </a:effectRef>
            <a:fontRef idx="minor">
              <a:schemeClr val="tx1"/>
            </a:fontRef>
          </p:style>
        </p:cxnSp>
        <p:cxnSp>
          <p:nvCxnSpPr>
            <p:cNvPr id="54" name="Connettore diritto 53">
              <a:extLst>
                <a:ext uri="{FF2B5EF4-FFF2-40B4-BE49-F238E27FC236}">
                  <a16:creationId xmlns:a16="http://schemas.microsoft.com/office/drawing/2014/main" id="{F77B9BE8-7067-B972-DDE6-284354832724}"/>
                </a:ext>
              </a:extLst>
            </p:cNvPr>
            <p:cNvCxnSpPr>
              <a:cxnSpLocks/>
            </p:cNvCxnSpPr>
            <p:nvPr/>
          </p:nvCxnSpPr>
          <p:spPr>
            <a:xfrm flipH="1">
              <a:off x="110723" y="3446035"/>
              <a:ext cx="1956088" cy="0"/>
            </a:xfrm>
            <a:prstGeom prst="line">
              <a:avLst/>
            </a:prstGeom>
            <a:ln w="12700">
              <a:solidFill>
                <a:schemeClr val="tx1">
                  <a:lumMod val="10000"/>
                  <a:lumOff val="90000"/>
                </a:schemeClr>
              </a:solidFill>
            </a:ln>
          </p:spPr>
          <p:style>
            <a:lnRef idx="2">
              <a:schemeClr val="accent1"/>
            </a:lnRef>
            <a:fillRef idx="0">
              <a:schemeClr val="accent1"/>
            </a:fillRef>
            <a:effectRef idx="1">
              <a:schemeClr val="accent1"/>
            </a:effectRef>
            <a:fontRef idx="minor">
              <a:schemeClr val="tx1"/>
            </a:fontRef>
          </p:style>
        </p:cxnSp>
      </p:grpSp>
      <p:sp>
        <p:nvSpPr>
          <p:cNvPr id="7" name="Rettangolo 6">
            <a:extLst>
              <a:ext uri="{FF2B5EF4-FFF2-40B4-BE49-F238E27FC236}">
                <a16:creationId xmlns:a16="http://schemas.microsoft.com/office/drawing/2014/main" id="{19DFCACB-8AB2-7D76-2FF5-00AE4E846D49}"/>
              </a:ext>
            </a:extLst>
          </p:cNvPr>
          <p:cNvSpPr/>
          <p:nvPr userDrawn="1"/>
        </p:nvSpPr>
        <p:spPr>
          <a:xfrm>
            <a:off x="-1101" y="5145577"/>
            <a:ext cx="2266948" cy="1098775"/>
          </a:xfrm>
          <a:prstGeom prst="rect">
            <a:avLst/>
          </a:prstGeom>
          <a:solidFill>
            <a:srgbClr val="F0F1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CasellaDiTesto 20">
            <a:extLst>
              <a:ext uri="{FF2B5EF4-FFF2-40B4-BE49-F238E27FC236}">
                <a16:creationId xmlns:a16="http://schemas.microsoft.com/office/drawing/2014/main" id="{3C9EDC28-6B4A-271A-AC8A-8B5753914B31}"/>
              </a:ext>
            </a:extLst>
          </p:cNvPr>
          <p:cNvSpPr txBox="1"/>
          <p:nvPr userDrawn="1"/>
        </p:nvSpPr>
        <p:spPr>
          <a:xfrm>
            <a:off x="340199" y="5372858"/>
            <a:ext cx="898138" cy="584775"/>
          </a:xfrm>
          <a:prstGeom prst="rect">
            <a:avLst/>
          </a:prstGeom>
          <a:noFill/>
        </p:spPr>
        <p:txBody>
          <a:bodyPr wrap="square" rtlCol="0">
            <a:spAutoFit/>
          </a:bodyPr>
          <a:lstStyle/>
          <a:p>
            <a:pPr algn="r"/>
            <a:r>
              <a:rPr lang="en-US" sz="1600" noProof="0" dirty="0">
                <a:solidFill>
                  <a:srgbClr val="E28700"/>
                </a:solidFill>
              </a:rPr>
              <a:t>In a nutshell</a:t>
            </a:r>
          </a:p>
        </p:txBody>
      </p:sp>
      <p:sp>
        <p:nvSpPr>
          <p:cNvPr id="22" name="Rettangolo 21">
            <a:extLst>
              <a:ext uri="{FF2B5EF4-FFF2-40B4-BE49-F238E27FC236}">
                <a16:creationId xmlns:a16="http://schemas.microsoft.com/office/drawing/2014/main" id="{884AE997-F206-5BFD-B072-3EB52CEA1CCB}"/>
              </a:ext>
            </a:extLst>
          </p:cNvPr>
          <p:cNvSpPr/>
          <p:nvPr userDrawn="1"/>
        </p:nvSpPr>
        <p:spPr>
          <a:xfrm>
            <a:off x="11216512" y="6244352"/>
            <a:ext cx="972000" cy="613648"/>
          </a:xfrm>
          <a:prstGeom prst="rect">
            <a:avLst/>
          </a:prstGeom>
          <a:solidFill>
            <a:srgbClr val="E28700"/>
          </a:solidFill>
          <a:ln w="12700">
            <a:solidFill>
              <a:srgbClr val="E287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Rettangolo 22">
            <a:extLst>
              <a:ext uri="{FF2B5EF4-FFF2-40B4-BE49-F238E27FC236}">
                <a16:creationId xmlns:a16="http://schemas.microsoft.com/office/drawing/2014/main" id="{667928B4-30E5-29EB-2B2A-5552139F7FF9}"/>
              </a:ext>
            </a:extLst>
          </p:cNvPr>
          <p:cNvSpPr/>
          <p:nvPr userDrawn="1"/>
        </p:nvSpPr>
        <p:spPr>
          <a:xfrm>
            <a:off x="10236090" y="6244352"/>
            <a:ext cx="972000" cy="613648"/>
          </a:xfrm>
          <a:prstGeom prst="rect">
            <a:avLst/>
          </a:prstGeom>
          <a:solidFill>
            <a:schemeClr val="accent4"/>
          </a:solidFill>
          <a:ln w="12700">
            <a:solidFill>
              <a:srgbClr val="E287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Rettangolo 24">
            <a:extLst>
              <a:ext uri="{FF2B5EF4-FFF2-40B4-BE49-F238E27FC236}">
                <a16:creationId xmlns:a16="http://schemas.microsoft.com/office/drawing/2014/main" id="{5F1F7D1B-6314-71A4-261D-AB99848DB52C}"/>
              </a:ext>
            </a:extLst>
          </p:cNvPr>
          <p:cNvSpPr/>
          <p:nvPr userDrawn="1"/>
        </p:nvSpPr>
        <p:spPr>
          <a:xfrm>
            <a:off x="955061" y="6244352"/>
            <a:ext cx="3007340" cy="613648"/>
          </a:xfrm>
          <a:prstGeom prst="rect">
            <a:avLst/>
          </a:prstGeom>
          <a:solidFill>
            <a:schemeClr val="bg1"/>
          </a:solidFill>
          <a:ln w="12700">
            <a:solidFill>
              <a:srgbClr val="E287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ttangolo 25">
            <a:extLst>
              <a:ext uri="{FF2B5EF4-FFF2-40B4-BE49-F238E27FC236}">
                <a16:creationId xmlns:a16="http://schemas.microsoft.com/office/drawing/2014/main" id="{738D9AD9-06EB-E691-95ED-C30B7BCB76B9}"/>
              </a:ext>
            </a:extLst>
          </p:cNvPr>
          <p:cNvSpPr/>
          <p:nvPr userDrawn="1"/>
        </p:nvSpPr>
        <p:spPr>
          <a:xfrm>
            <a:off x="3961372" y="6244352"/>
            <a:ext cx="4330713" cy="613648"/>
          </a:xfrm>
          <a:prstGeom prst="rect">
            <a:avLst/>
          </a:prstGeom>
          <a:solidFill>
            <a:srgbClr val="E5E7EB"/>
          </a:solidFill>
          <a:ln w="12700">
            <a:solidFill>
              <a:srgbClr val="E287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ttangolo 26">
            <a:extLst>
              <a:ext uri="{FF2B5EF4-FFF2-40B4-BE49-F238E27FC236}">
                <a16:creationId xmlns:a16="http://schemas.microsoft.com/office/drawing/2014/main" id="{C2DA03BD-C6EB-1F61-98F1-F6D9DA194A5B}"/>
              </a:ext>
            </a:extLst>
          </p:cNvPr>
          <p:cNvSpPr/>
          <p:nvPr userDrawn="1"/>
        </p:nvSpPr>
        <p:spPr>
          <a:xfrm>
            <a:off x="8292090" y="6244352"/>
            <a:ext cx="1944000" cy="613648"/>
          </a:xfrm>
          <a:prstGeom prst="rect">
            <a:avLst/>
          </a:prstGeom>
          <a:solidFill>
            <a:srgbClr val="E28700"/>
          </a:solidFill>
          <a:ln w="12700">
            <a:solidFill>
              <a:srgbClr val="E28700"/>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100" noProof="0" dirty="0"/>
          </a:p>
        </p:txBody>
      </p:sp>
      <p:sp>
        <p:nvSpPr>
          <p:cNvPr id="28" name="Rettangolo 27">
            <a:extLst>
              <a:ext uri="{FF2B5EF4-FFF2-40B4-BE49-F238E27FC236}">
                <a16:creationId xmlns:a16="http://schemas.microsoft.com/office/drawing/2014/main" id="{E8DBF420-F946-87C1-AA39-F55DE6EF20D5}"/>
              </a:ext>
            </a:extLst>
          </p:cNvPr>
          <p:cNvSpPr/>
          <p:nvPr userDrawn="1"/>
        </p:nvSpPr>
        <p:spPr>
          <a:xfrm>
            <a:off x="0" y="6244352"/>
            <a:ext cx="972000" cy="613648"/>
          </a:xfrm>
          <a:prstGeom prst="rect">
            <a:avLst/>
          </a:prstGeom>
          <a:solidFill>
            <a:srgbClr val="E28700"/>
          </a:solidFill>
          <a:ln w="12700">
            <a:solidFill>
              <a:srgbClr val="E287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33" name="Immagine 32" descr="Immagine che contiene Elementi grafici, simbolo, bianco, Carattere&#10;&#10;Il contenuto generato dall'IA potrebbe non essere corretto.">
            <a:extLst>
              <a:ext uri="{FF2B5EF4-FFF2-40B4-BE49-F238E27FC236}">
                <a16:creationId xmlns:a16="http://schemas.microsoft.com/office/drawing/2014/main" id="{5CF001EE-E1FE-08A2-5195-D3652355002A}"/>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471680" y="6320344"/>
            <a:ext cx="461665" cy="461665"/>
          </a:xfrm>
          <a:prstGeom prst="rect">
            <a:avLst/>
          </a:prstGeom>
        </p:spPr>
      </p:pic>
      <p:pic>
        <p:nvPicPr>
          <p:cNvPr id="36" name="Immagine 35">
            <a:extLst>
              <a:ext uri="{FF2B5EF4-FFF2-40B4-BE49-F238E27FC236}">
                <a16:creationId xmlns:a16="http://schemas.microsoft.com/office/drawing/2014/main" id="{9CA61C90-4D88-33BD-75BE-8E8EADDEBE39}"/>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flipH="1">
            <a:off x="10491258" y="6320344"/>
            <a:ext cx="461665" cy="461665"/>
          </a:xfrm>
          <a:prstGeom prst="rect">
            <a:avLst/>
          </a:prstGeom>
        </p:spPr>
      </p:pic>
      <p:sp>
        <p:nvSpPr>
          <p:cNvPr id="41" name="Rettangolo 40">
            <a:extLst>
              <a:ext uri="{FF2B5EF4-FFF2-40B4-BE49-F238E27FC236}">
                <a16:creationId xmlns:a16="http://schemas.microsoft.com/office/drawing/2014/main" id="{24FA6CB9-E07A-E77E-90C7-3E34D779C523}"/>
              </a:ext>
            </a:extLst>
          </p:cNvPr>
          <p:cNvSpPr/>
          <p:nvPr userDrawn="1"/>
        </p:nvSpPr>
        <p:spPr>
          <a:xfrm>
            <a:off x="8317168" y="6301859"/>
            <a:ext cx="1910500" cy="4986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rIns="72000" rtlCol="0" anchor="ctr"/>
          <a:lstStyle/>
          <a:p>
            <a:pPr algn="ctr" defTabSz="801929">
              <a:defRPr/>
            </a:pPr>
            <a:r>
              <a:rPr lang="en-US" sz="1200" b="1" noProof="0" dirty="0">
                <a:solidFill>
                  <a:schemeClr val="bg1"/>
                </a:solidFill>
              </a:rPr>
              <a:t>Click here to discover tools and courses</a:t>
            </a:r>
            <a:endParaRPr lang="en-US" sz="1200" noProof="0" dirty="0">
              <a:solidFill>
                <a:schemeClr val="bg1"/>
              </a:solidFill>
            </a:endParaRPr>
          </a:p>
        </p:txBody>
      </p:sp>
      <p:sp>
        <p:nvSpPr>
          <p:cNvPr id="45" name="CasellaDiTesto 44">
            <a:extLst>
              <a:ext uri="{FF2B5EF4-FFF2-40B4-BE49-F238E27FC236}">
                <a16:creationId xmlns:a16="http://schemas.microsoft.com/office/drawing/2014/main" id="{8C67AAE3-162B-1778-D739-D73EE71271DB}"/>
              </a:ext>
            </a:extLst>
          </p:cNvPr>
          <p:cNvSpPr txBox="1"/>
          <p:nvPr userDrawn="1"/>
        </p:nvSpPr>
        <p:spPr>
          <a:xfrm>
            <a:off x="3969793" y="6354313"/>
            <a:ext cx="4330713" cy="400110"/>
          </a:xfrm>
          <a:prstGeom prst="rect">
            <a:avLst/>
          </a:prstGeom>
          <a:noFill/>
        </p:spPr>
        <p:txBody>
          <a:bodyPr wrap="square">
            <a:spAutoFit/>
          </a:bodyPr>
          <a:lstStyle/>
          <a:p>
            <a:pPr algn="ctr"/>
            <a:r>
              <a:rPr lang="en-US" sz="2000" b="1" noProof="0" dirty="0">
                <a:solidFill>
                  <a:schemeClr val="accent1"/>
                </a:solidFill>
              </a:rPr>
              <a:t>SALES METHODS </a:t>
            </a:r>
            <a:r>
              <a:rPr lang="en-US" sz="2000" kern="1200" spc="300" noProof="0" dirty="0">
                <a:solidFill>
                  <a:schemeClr val="tx1">
                    <a:lumMod val="50000"/>
                    <a:lumOff val="50000"/>
                  </a:schemeClr>
                </a:solidFill>
                <a:latin typeface="+mn-lt"/>
                <a:ea typeface="+mn-ea"/>
                <a:cs typeface="+mn-cs"/>
              </a:rPr>
              <a:t>|</a:t>
            </a:r>
            <a:r>
              <a:rPr lang="en-US" sz="2000" b="1" noProof="0" dirty="0">
                <a:solidFill>
                  <a:schemeClr val="accent1"/>
                </a:solidFill>
              </a:rPr>
              <a:t> </a:t>
            </a:r>
            <a:r>
              <a:rPr lang="en-US" sz="1400" spc="300" noProof="0" dirty="0">
                <a:solidFill>
                  <a:schemeClr val="tx1">
                    <a:lumMod val="75000"/>
                    <a:lumOff val="25000"/>
                  </a:schemeClr>
                </a:solidFill>
              </a:rPr>
              <a:t>Quick guide</a:t>
            </a:r>
          </a:p>
        </p:txBody>
      </p:sp>
      <p:pic>
        <p:nvPicPr>
          <p:cNvPr id="47" name="Immagine 46">
            <a:extLst>
              <a:ext uri="{FF2B5EF4-FFF2-40B4-BE49-F238E27FC236}">
                <a16:creationId xmlns:a16="http://schemas.microsoft.com/office/drawing/2014/main" id="{7715F9AF-FBC1-3D10-CC58-C7789C209BDE}"/>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255978" y="6339839"/>
            <a:ext cx="414583" cy="414583"/>
          </a:xfrm>
          <a:prstGeom prst="rect">
            <a:avLst/>
          </a:prstGeom>
        </p:spPr>
      </p:pic>
      <p:pic>
        <p:nvPicPr>
          <p:cNvPr id="48" name="Immagine 47">
            <a:extLst>
              <a:ext uri="{FF2B5EF4-FFF2-40B4-BE49-F238E27FC236}">
                <a16:creationId xmlns:a16="http://schemas.microsoft.com/office/drawing/2014/main" id="{862041AE-DF3A-C597-FB99-871E29E47986}"/>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1255471" y="6165184"/>
            <a:ext cx="2422430" cy="771984"/>
          </a:xfrm>
          <a:prstGeom prst="rect">
            <a:avLst/>
          </a:prstGeom>
          <a:ln>
            <a:noFill/>
          </a:ln>
        </p:spPr>
      </p:pic>
      <p:cxnSp>
        <p:nvCxnSpPr>
          <p:cNvPr id="49" name="Connettore diritto 48">
            <a:extLst>
              <a:ext uri="{FF2B5EF4-FFF2-40B4-BE49-F238E27FC236}">
                <a16:creationId xmlns:a16="http://schemas.microsoft.com/office/drawing/2014/main" id="{F5B5D59A-9300-A7E1-06D3-8C516E39FEC1}"/>
              </a:ext>
            </a:extLst>
          </p:cNvPr>
          <p:cNvCxnSpPr>
            <a:cxnSpLocks/>
          </p:cNvCxnSpPr>
          <p:nvPr userDrawn="1"/>
        </p:nvCxnSpPr>
        <p:spPr>
          <a:xfrm flipV="1">
            <a:off x="7235414" y="194002"/>
            <a:ext cx="0" cy="5832000"/>
          </a:xfrm>
          <a:prstGeom prst="line">
            <a:avLst/>
          </a:prstGeom>
          <a:ln w="12700">
            <a:solidFill>
              <a:schemeClr val="tx1">
                <a:lumMod val="25000"/>
                <a:lumOff val="75000"/>
              </a:schemeClr>
            </a:solidFill>
          </a:ln>
        </p:spPr>
        <p:style>
          <a:lnRef idx="2">
            <a:schemeClr val="accent1"/>
          </a:lnRef>
          <a:fillRef idx="0">
            <a:schemeClr val="accent1"/>
          </a:fillRef>
          <a:effectRef idx="1">
            <a:schemeClr val="accent1"/>
          </a:effectRef>
          <a:fontRef idx="minor">
            <a:schemeClr val="tx1"/>
          </a:fontRef>
        </p:style>
      </p:cxnSp>
      <p:pic>
        <p:nvPicPr>
          <p:cNvPr id="17" name="Immagine 16" descr="Immagine che contiene persona, Viso umano, vestiti, uomo&#10;&#10;Descrizione generata automaticamente">
            <a:extLst>
              <a:ext uri="{FF2B5EF4-FFF2-40B4-BE49-F238E27FC236}">
                <a16:creationId xmlns:a16="http://schemas.microsoft.com/office/drawing/2014/main" id="{186D16EB-B324-5210-70E2-C486D75C5D4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94640" y="5317534"/>
            <a:ext cx="695422" cy="695422"/>
          </a:xfrm>
          <a:prstGeom prst="rect">
            <a:avLst/>
          </a:prstGeom>
        </p:spPr>
      </p:pic>
    </p:spTree>
    <p:custDataLst>
      <p:tags r:id="rId1"/>
    </p:custDataLst>
    <p:extLst>
      <p:ext uri="{BB962C8B-B14F-4D97-AF65-F5344CB8AC3E}">
        <p14:creationId xmlns:p14="http://schemas.microsoft.com/office/powerpoint/2010/main" val="2784438023"/>
      </p:ext>
    </p:extLst>
  </p:cSld>
  <p:clrMapOvr>
    <a:masterClrMapping/>
  </p:clrMapOvr>
  <p:extLst>
    <p:ext uri="{DCECCB84-F9BA-43D5-87BE-67443E8EF086}">
      <p15:sldGuideLst xmlns:p15="http://schemas.microsoft.com/office/powerpoint/2012/main">
        <p15:guide id="1" orient="horz" pos="640" userDrawn="1">
          <p15:clr>
            <a:srgbClr val="FBAE40"/>
          </p15:clr>
        </p15:guide>
        <p15:guide id="2" pos="4556" userDrawn="1">
          <p15:clr>
            <a:srgbClr val="FBAE40"/>
          </p15:clr>
        </p15:guide>
        <p15:guide id="3" pos="1595" userDrawn="1">
          <p15:clr>
            <a:srgbClr val="FBAE40"/>
          </p15:clr>
        </p15:guide>
        <p15:guide id="4" pos="4430" userDrawn="1">
          <p15:clr>
            <a:srgbClr val="FBAE40"/>
          </p15:clr>
        </p15:guide>
        <p15:guide id="5" pos="4679" userDrawn="1">
          <p15:clr>
            <a:srgbClr val="FBAE40"/>
          </p15:clr>
        </p15:guide>
        <p15:guide id="6" orient="horz" pos="3793" userDrawn="1">
          <p15:clr>
            <a:srgbClr val="FBAE40"/>
          </p15:clr>
        </p15:guide>
        <p15:guide id="7" pos="751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Diapositiva titolo">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DFA3E102-7169-D521-2159-C68E0584841A}"/>
              </a:ext>
            </a:extLst>
          </p:cNvPr>
          <p:cNvSpPr/>
          <p:nvPr userDrawn="1"/>
        </p:nvSpPr>
        <p:spPr>
          <a:xfrm>
            <a:off x="0" y="0"/>
            <a:ext cx="2266950" cy="6244352"/>
          </a:xfrm>
          <a:prstGeom prst="rect">
            <a:avLst/>
          </a:prstGeom>
          <a:solidFill>
            <a:schemeClr val="bg1"/>
          </a:solidFill>
          <a:ln>
            <a:noFill/>
          </a:ln>
          <a:effectLst>
            <a:outerShdw blurRad="50800" dist="38100" algn="l"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Text 0">
            <a:extLst>
              <a:ext uri="{FF2B5EF4-FFF2-40B4-BE49-F238E27FC236}">
                <a16:creationId xmlns:a16="http://schemas.microsoft.com/office/drawing/2014/main" id="{38909E8A-0CAD-456C-96B2-41A7A68D5F11}"/>
              </a:ext>
            </a:extLst>
          </p:cNvPr>
          <p:cNvSpPr/>
          <p:nvPr userDrawn="1"/>
        </p:nvSpPr>
        <p:spPr>
          <a:xfrm>
            <a:off x="660781" y="950319"/>
            <a:ext cx="1539360" cy="637849"/>
          </a:xfrm>
          <a:prstGeom prst="rect">
            <a:avLst/>
          </a:prstGeom>
          <a:noFill/>
          <a:ln/>
        </p:spPr>
        <p:txBody>
          <a:bodyPr wrap="square" lIns="72000" tIns="72000" rIns="72000" bIns="72000" rtlCol="0" anchor="t">
            <a:spAutoFit/>
          </a:bodyPr>
          <a:lstStyle/>
          <a:p>
            <a:r>
              <a:rPr lang="en-US" sz="1600" b="1" noProof="0" dirty="0">
                <a:solidFill>
                  <a:schemeClr val="accent4"/>
                </a:solidFill>
                <a:latin typeface="Encode Sans Condensed" pitchFamily="2" charset="0"/>
              </a:rPr>
              <a:t>PROSPECTION &amp; RETENTION</a:t>
            </a:r>
          </a:p>
        </p:txBody>
      </p:sp>
      <p:grpSp>
        <p:nvGrpSpPr>
          <p:cNvPr id="4" name="Gruppo 3">
            <a:extLst>
              <a:ext uri="{FF2B5EF4-FFF2-40B4-BE49-F238E27FC236}">
                <a16:creationId xmlns:a16="http://schemas.microsoft.com/office/drawing/2014/main" id="{EED2B7C0-2C74-C678-B333-4700AD603D6F}"/>
              </a:ext>
            </a:extLst>
          </p:cNvPr>
          <p:cNvGrpSpPr/>
          <p:nvPr userDrawn="1"/>
        </p:nvGrpSpPr>
        <p:grpSpPr>
          <a:xfrm>
            <a:off x="133013" y="910668"/>
            <a:ext cx="505474" cy="699404"/>
            <a:chOff x="133013" y="929027"/>
            <a:chExt cx="505474" cy="699404"/>
          </a:xfrm>
        </p:grpSpPr>
        <p:sp>
          <p:nvSpPr>
            <p:cNvPr id="5" name="Rettangolo 4">
              <a:extLst>
                <a:ext uri="{FF2B5EF4-FFF2-40B4-BE49-F238E27FC236}">
                  <a16:creationId xmlns:a16="http://schemas.microsoft.com/office/drawing/2014/main" id="{735479C9-2279-5DDE-F700-D7486E7EFDF1}"/>
                </a:ext>
              </a:extLst>
            </p:cNvPr>
            <p:cNvSpPr/>
            <p:nvPr/>
          </p:nvSpPr>
          <p:spPr>
            <a:xfrm>
              <a:off x="155307" y="1046013"/>
              <a:ext cx="483180" cy="483180"/>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ext 0">
              <a:extLst>
                <a:ext uri="{FF2B5EF4-FFF2-40B4-BE49-F238E27FC236}">
                  <a16:creationId xmlns:a16="http://schemas.microsoft.com/office/drawing/2014/main" id="{6F7D2376-92B3-51C7-707A-FA8C89B859A8}"/>
                </a:ext>
              </a:extLst>
            </p:cNvPr>
            <p:cNvSpPr/>
            <p:nvPr/>
          </p:nvSpPr>
          <p:spPr>
            <a:xfrm>
              <a:off x="133013" y="929027"/>
              <a:ext cx="484208" cy="699404"/>
            </a:xfrm>
            <a:prstGeom prst="rect">
              <a:avLst/>
            </a:prstGeom>
            <a:noFill/>
            <a:ln/>
          </p:spPr>
          <p:txBody>
            <a:bodyPr wrap="square" lIns="72000" tIns="72000" rIns="72000" bIns="72000" rtlCol="0" anchor="t">
              <a:spAutoFit/>
            </a:bodyPr>
            <a:lstStyle/>
            <a:p>
              <a:pPr algn="ctr"/>
              <a:r>
                <a:rPr lang="en-US" sz="3600" noProof="0" dirty="0">
                  <a:solidFill>
                    <a:schemeClr val="bg1"/>
                  </a:solidFill>
                  <a:latin typeface="Encode Sans Condensed Black" pitchFamily="2" charset="0"/>
                </a:rPr>
                <a:t>2</a:t>
              </a:r>
              <a:endParaRPr lang="en-US" sz="3200" spc="100" noProof="0" dirty="0">
                <a:solidFill>
                  <a:schemeClr val="bg1"/>
                </a:solidFill>
                <a:latin typeface="Encode Sans Condensed" pitchFamily="2" charset="0"/>
              </a:endParaRPr>
            </a:p>
          </p:txBody>
        </p:sp>
      </p:grpSp>
      <p:pic>
        <p:nvPicPr>
          <p:cNvPr id="29" name="Elemento grafico 28">
            <a:extLst>
              <a:ext uri="{FF2B5EF4-FFF2-40B4-BE49-F238E27FC236}">
                <a16:creationId xmlns:a16="http://schemas.microsoft.com/office/drawing/2014/main" id="{FC87B890-BEFA-80D4-1169-5EBCBAD7AF3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93777" y="133350"/>
            <a:ext cx="1006048" cy="674788"/>
          </a:xfrm>
          <a:prstGeom prst="rect">
            <a:avLst/>
          </a:prstGeom>
        </p:spPr>
      </p:pic>
      <p:grpSp>
        <p:nvGrpSpPr>
          <p:cNvPr id="51" name="Gruppo 50">
            <a:extLst>
              <a:ext uri="{FF2B5EF4-FFF2-40B4-BE49-F238E27FC236}">
                <a16:creationId xmlns:a16="http://schemas.microsoft.com/office/drawing/2014/main" id="{93471935-63F9-11F4-4A5E-44AD07956C70}"/>
              </a:ext>
            </a:extLst>
          </p:cNvPr>
          <p:cNvGrpSpPr/>
          <p:nvPr userDrawn="1"/>
        </p:nvGrpSpPr>
        <p:grpSpPr>
          <a:xfrm>
            <a:off x="196334" y="2400374"/>
            <a:ext cx="1980000" cy="1198500"/>
            <a:chOff x="110723" y="2570525"/>
            <a:chExt cx="1956088" cy="875510"/>
          </a:xfrm>
        </p:grpSpPr>
        <p:cxnSp>
          <p:nvCxnSpPr>
            <p:cNvPr id="52" name="Connettore diritto 51">
              <a:extLst>
                <a:ext uri="{FF2B5EF4-FFF2-40B4-BE49-F238E27FC236}">
                  <a16:creationId xmlns:a16="http://schemas.microsoft.com/office/drawing/2014/main" id="{7E7CABEF-7175-C0D9-D1EC-731C04A5A9C7}"/>
                </a:ext>
              </a:extLst>
            </p:cNvPr>
            <p:cNvCxnSpPr>
              <a:cxnSpLocks/>
            </p:cNvCxnSpPr>
            <p:nvPr/>
          </p:nvCxnSpPr>
          <p:spPr>
            <a:xfrm flipH="1">
              <a:off x="110723" y="2570525"/>
              <a:ext cx="1956088" cy="0"/>
            </a:xfrm>
            <a:prstGeom prst="line">
              <a:avLst/>
            </a:prstGeom>
            <a:ln w="12700">
              <a:solidFill>
                <a:schemeClr val="tx1">
                  <a:lumMod val="10000"/>
                  <a:lumOff val="90000"/>
                </a:schemeClr>
              </a:solidFill>
            </a:ln>
          </p:spPr>
          <p:style>
            <a:lnRef idx="2">
              <a:schemeClr val="accent1"/>
            </a:lnRef>
            <a:fillRef idx="0">
              <a:schemeClr val="accent1"/>
            </a:fillRef>
            <a:effectRef idx="1">
              <a:schemeClr val="accent1"/>
            </a:effectRef>
            <a:fontRef idx="minor">
              <a:schemeClr val="tx1"/>
            </a:fontRef>
          </p:style>
        </p:cxnSp>
        <p:cxnSp>
          <p:nvCxnSpPr>
            <p:cNvPr id="53" name="Connettore diritto 52">
              <a:extLst>
                <a:ext uri="{FF2B5EF4-FFF2-40B4-BE49-F238E27FC236}">
                  <a16:creationId xmlns:a16="http://schemas.microsoft.com/office/drawing/2014/main" id="{793E75A3-EE96-362E-52EF-46DC1718FCB6}"/>
                </a:ext>
              </a:extLst>
            </p:cNvPr>
            <p:cNvCxnSpPr>
              <a:cxnSpLocks/>
            </p:cNvCxnSpPr>
            <p:nvPr/>
          </p:nvCxnSpPr>
          <p:spPr>
            <a:xfrm flipH="1">
              <a:off x="110723" y="3011268"/>
              <a:ext cx="1956088" cy="0"/>
            </a:xfrm>
            <a:prstGeom prst="line">
              <a:avLst/>
            </a:prstGeom>
            <a:ln w="12700">
              <a:solidFill>
                <a:schemeClr val="tx1">
                  <a:lumMod val="10000"/>
                  <a:lumOff val="90000"/>
                </a:schemeClr>
              </a:solidFill>
            </a:ln>
          </p:spPr>
          <p:style>
            <a:lnRef idx="2">
              <a:schemeClr val="accent1"/>
            </a:lnRef>
            <a:fillRef idx="0">
              <a:schemeClr val="accent1"/>
            </a:fillRef>
            <a:effectRef idx="1">
              <a:schemeClr val="accent1"/>
            </a:effectRef>
            <a:fontRef idx="minor">
              <a:schemeClr val="tx1"/>
            </a:fontRef>
          </p:style>
        </p:cxnSp>
        <p:cxnSp>
          <p:nvCxnSpPr>
            <p:cNvPr id="54" name="Connettore diritto 53">
              <a:extLst>
                <a:ext uri="{FF2B5EF4-FFF2-40B4-BE49-F238E27FC236}">
                  <a16:creationId xmlns:a16="http://schemas.microsoft.com/office/drawing/2014/main" id="{F77B9BE8-7067-B972-DDE6-284354832724}"/>
                </a:ext>
              </a:extLst>
            </p:cNvPr>
            <p:cNvCxnSpPr>
              <a:cxnSpLocks/>
            </p:cNvCxnSpPr>
            <p:nvPr/>
          </p:nvCxnSpPr>
          <p:spPr>
            <a:xfrm flipH="1">
              <a:off x="110723" y="3446035"/>
              <a:ext cx="1956088" cy="0"/>
            </a:xfrm>
            <a:prstGeom prst="line">
              <a:avLst/>
            </a:prstGeom>
            <a:ln w="12700">
              <a:solidFill>
                <a:schemeClr val="tx1">
                  <a:lumMod val="10000"/>
                  <a:lumOff val="90000"/>
                </a:schemeClr>
              </a:solidFill>
            </a:ln>
          </p:spPr>
          <p:style>
            <a:lnRef idx="2">
              <a:schemeClr val="accent1"/>
            </a:lnRef>
            <a:fillRef idx="0">
              <a:schemeClr val="accent1"/>
            </a:fillRef>
            <a:effectRef idx="1">
              <a:schemeClr val="accent1"/>
            </a:effectRef>
            <a:fontRef idx="minor">
              <a:schemeClr val="tx1"/>
            </a:fontRef>
          </p:style>
        </p:cxnSp>
      </p:grpSp>
      <p:sp>
        <p:nvSpPr>
          <p:cNvPr id="22" name="Rettangolo 21">
            <a:extLst>
              <a:ext uri="{FF2B5EF4-FFF2-40B4-BE49-F238E27FC236}">
                <a16:creationId xmlns:a16="http://schemas.microsoft.com/office/drawing/2014/main" id="{884AE997-F206-5BFD-B072-3EB52CEA1CCB}"/>
              </a:ext>
            </a:extLst>
          </p:cNvPr>
          <p:cNvSpPr/>
          <p:nvPr userDrawn="1"/>
        </p:nvSpPr>
        <p:spPr>
          <a:xfrm>
            <a:off x="11216512" y="6244352"/>
            <a:ext cx="972000" cy="613648"/>
          </a:xfrm>
          <a:prstGeom prst="rect">
            <a:avLst/>
          </a:prstGeom>
          <a:solidFill>
            <a:srgbClr val="E28700"/>
          </a:solidFill>
          <a:ln w="12700">
            <a:solidFill>
              <a:srgbClr val="E287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Rettangolo 22">
            <a:extLst>
              <a:ext uri="{FF2B5EF4-FFF2-40B4-BE49-F238E27FC236}">
                <a16:creationId xmlns:a16="http://schemas.microsoft.com/office/drawing/2014/main" id="{667928B4-30E5-29EB-2B2A-5552139F7FF9}"/>
              </a:ext>
            </a:extLst>
          </p:cNvPr>
          <p:cNvSpPr/>
          <p:nvPr userDrawn="1"/>
        </p:nvSpPr>
        <p:spPr>
          <a:xfrm>
            <a:off x="10236090" y="6244352"/>
            <a:ext cx="972000" cy="613648"/>
          </a:xfrm>
          <a:prstGeom prst="rect">
            <a:avLst/>
          </a:prstGeom>
          <a:solidFill>
            <a:schemeClr val="accent4"/>
          </a:solidFill>
          <a:ln w="12700">
            <a:solidFill>
              <a:srgbClr val="E287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Rettangolo 24">
            <a:extLst>
              <a:ext uri="{FF2B5EF4-FFF2-40B4-BE49-F238E27FC236}">
                <a16:creationId xmlns:a16="http://schemas.microsoft.com/office/drawing/2014/main" id="{5F1F7D1B-6314-71A4-261D-AB99848DB52C}"/>
              </a:ext>
            </a:extLst>
          </p:cNvPr>
          <p:cNvSpPr/>
          <p:nvPr userDrawn="1"/>
        </p:nvSpPr>
        <p:spPr>
          <a:xfrm>
            <a:off x="955061" y="6244352"/>
            <a:ext cx="3007340" cy="613648"/>
          </a:xfrm>
          <a:prstGeom prst="rect">
            <a:avLst/>
          </a:prstGeom>
          <a:solidFill>
            <a:schemeClr val="bg1"/>
          </a:solidFill>
          <a:ln w="12700">
            <a:solidFill>
              <a:srgbClr val="E287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ttangolo 25">
            <a:extLst>
              <a:ext uri="{FF2B5EF4-FFF2-40B4-BE49-F238E27FC236}">
                <a16:creationId xmlns:a16="http://schemas.microsoft.com/office/drawing/2014/main" id="{738D9AD9-06EB-E691-95ED-C30B7BCB76B9}"/>
              </a:ext>
            </a:extLst>
          </p:cNvPr>
          <p:cNvSpPr/>
          <p:nvPr userDrawn="1"/>
        </p:nvSpPr>
        <p:spPr>
          <a:xfrm>
            <a:off x="3961372" y="6244352"/>
            <a:ext cx="4330713" cy="613648"/>
          </a:xfrm>
          <a:prstGeom prst="rect">
            <a:avLst/>
          </a:prstGeom>
          <a:solidFill>
            <a:srgbClr val="E5E7EB"/>
          </a:solidFill>
          <a:ln w="12700">
            <a:solidFill>
              <a:srgbClr val="E287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Rettangolo 26">
            <a:extLst>
              <a:ext uri="{FF2B5EF4-FFF2-40B4-BE49-F238E27FC236}">
                <a16:creationId xmlns:a16="http://schemas.microsoft.com/office/drawing/2014/main" id="{C2DA03BD-C6EB-1F61-98F1-F6D9DA194A5B}"/>
              </a:ext>
            </a:extLst>
          </p:cNvPr>
          <p:cNvSpPr/>
          <p:nvPr userDrawn="1"/>
        </p:nvSpPr>
        <p:spPr>
          <a:xfrm>
            <a:off x="8292090" y="6244352"/>
            <a:ext cx="1944000" cy="613648"/>
          </a:xfrm>
          <a:prstGeom prst="rect">
            <a:avLst/>
          </a:prstGeom>
          <a:solidFill>
            <a:srgbClr val="E28700"/>
          </a:solidFill>
          <a:ln w="12700">
            <a:solidFill>
              <a:srgbClr val="E28700"/>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100" noProof="0" dirty="0"/>
          </a:p>
        </p:txBody>
      </p:sp>
      <p:sp>
        <p:nvSpPr>
          <p:cNvPr id="28" name="Rettangolo 27">
            <a:extLst>
              <a:ext uri="{FF2B5EF4-FFF2-40B4-BE49-F238E27FC236}">
                <a16:creationId xmlns:a16="http://schemas.microsoft.com/office/drawing/2014/main" id="{E8DBF420-F946-87C1-AA39-F55DE6EF20D5}"/>
              </a:ext>
            </a:extLst>
          </p:cNvPr>
          <p:cNvSpPr/>
          <p:nvPr userDrawn="1"/>
        </p:nvSpPr>
        <p:spPr>
          <a:xfrm>
            <a:off x="0" y="6244352"/>
            <a:ext cx="972000" cy="613648"/>
          </a:xfrm>
          <a:prstGeom prst="rect">
            <a:avLst/>
          </a:prstGeom>
          <a:solidFill>
            <a:srgbClr val="E28700"/>
          </a:solidFill>
          <a:ln w="12700">
            <a:solidFill>
              <a:srgbClr val="E287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33" name="Immagine 32" descr="Immagine che contiene Elementi grafici, simbolo, bianco, Carattere&#10;&#10;Il contenuto generato dall'IA potrebbe non essere corretto.">
            <a:extLst>
              <a:ext uri="{FF2B5EF4-FFF2-40B4-BE49-F238E27FC236}">
                <a16:creationId xmlns:a16="http://schemas.microsoft.com/office/drawing/2014/main" id="{5CF001EE-E1FE-08A2-5195-D3652355002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471680" y="6320344"/>
            <a:ext cx="461665" cy="461665"/>
          </a:xfrm>
          <a:prstGeom prst="rect">
            <a:avLst/>
          </a:prstGeom>
        </p:spPr>
      </p:pic>
      <p:pic>
        <p:nvPicPr>
          <p:cNvPr id="36" name="Immagine 35">
            <a:extLst>
              <a:ext uri="{FF2B5EF4-FFF2-40B4-BE49-F238E27FC236}">
                <a16:creationId xmlns:a16="http://schemas.microsoft.com/office/drawing/2014/main" id="{9CA61C90-4D88-33BD-75BE-8E8EADDEBE39}"/>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flipH="1">
            <a:off x="10491258" y="6320344"/>
            <a:ext cx="461665" cy="461665"/>
          </a:xfrm>
          <a:prstGeom prst="rect">
            <a:avLst/>
          </a:prstGeom>
        </p:spPr>
      </p:pic>
      <p:sp>
        <p:nvSpPr>
          <p:cNvPr id="45" name="CasellaDiTesto 44">
            <a:extLst>
              <a:ext uri="{FF2B5EF4-FFF2-40B4-BE49-F238E27FC236}">
                <a16:creationId xmlns:a16="http://schemas.microsoft.com/office/drawing/2014/main" id="{8C67AAE3-162B-1778-D739-D73EE71271DB}"/>
              </a:ext>
            </a:extLst>
          </p:cNvPr>
          <p:cNvSpPr txBox="1"/>
          <p:nvPr userDrawn="1"/>
        </p:nvSpPr>
        <p:spPr>
          <a:xfrm>
            <a:off x="3969793" y="6354313"/>
            <a:ext cx="4330713" cy="400110"/>
          </a:xfrm>
          <a:prstGeom prst="rect">
            <a:avLst/>
          </a:prstGeom>
          <a:noFill/>
        </p:spPr>
        <p:txBody>
          <a:bodyPr wrap="square">
            <a:spAutoFit/>
          </a:bodyPr>
          <a:lstStyle/>
          <a:p>
            <a:pPr algn="ctr"/>
            <a:r>
              <a:rPr lang="en-US" sz="2000" b="1" noProof="0" dirty="0">
                <a:solidFill>
                  <a:schemeClr val="accent1"/>
                </a:solidFill>
              </a:rPr>
              <a:t>SALES METHODS </a:t>
            </a:r>
            <a:r>
              <a:rPr lang="en-US" sz="2000" kern="1200" spc="300" noProof="0" dirty="0">
                <a:solidFill>
                  <a:schemeClr val="tx1">
                    <a:lumMod val="50000"/>
                    <a:lumOff val="50000"/>
                  </a:schemeClr>
                </a:solidFill>
                <a:latin typeface="+mn-lt"/>
                <a:ea typeface="+mn-ea"/>
                <a:cs typeface="+mn-cs"/>
              </a:rPr>
              <a:t>|</a:t>
            </a:r>
            <a:r>
              <a:rPr lang="en-US" sz="2000" b="1" noProof="0" dirty="0">
                <a:solidFill>
                  <a:schemeClr val="accent1"/>
                </a:solidFill>
              </a:rPr>
              <a:t> </a:t>
            </a:r>
            <a:r>
              <a:rPr lang="en-US" sz="1400" spc="300" noProof="0" dirty="0">
                <a:solidFill>
                  <a:schemeClr val="tx1">
                    <a:lumMod val="75000"/>
                    <a:lumOff val="25000"/>
                  </a:schemeClr>
                </a:solidFill>
              </a:rPr>
              <a:t>Quick guide</a:t>
            </a:r>
          </a:p>
        </p:txBody>
      </p:sp>
      <p:pic>
        <p:nvPicPr>
          <p:cNvPr id="47" name="Immagine 46">
            <a:extLst>
              <a:ext uri="{FF2B5EF4-FFF2-40B4-BE49-F238E27FC236}">
                <a16:creationId xmlns:a16="http://schemas.microsoft.com/office/drawing/2014/main" id="{7715F9AF-FBC1-3D10-CC58-C7789C209BDE}"/>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255978" y="6339839"/>
            <a:ext cx="414583" cy="414583"/>
          </a:xfrm>
          <a:prstGeom prst="rect">
            <a:avLst/>
          </a:prstGeom>
        </p:spPr>
      </p:pic>
      <p:pic>
        <p:nvPicPr>
          <p:cNvPr id="48" name="Immagine 47">
            <a:extLst>
              <a:ext uri="{FF2B5EF4-FFF2-40B4-BE49-F238E27FC236}">
                <a16:creationId xmlns:a16="http://schemas.microsoft.com/office/drawing/2014/main" id="{862041AE-DF3A-C597-FB99-871E29E47986}"/>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255471" y="6165184"/>
            <a:ext cx="2422430" cy="771984"/>
          </a:xfrm>
          <a:prstGeom prst="rect">
            <a:avLst/>
          </a:prstGeom>
          <a:ln>
            <a:noFill/>
          </a:ln>
        </p:spPr>
      </p:pic>
      <p:sp>
        <p:nvSpPr>
          <p:cNvPr id="13" name="Rettangolo 12">
            <a:extLst>
              <a:ext uri="{FF2B5EF4-FFF2-40B4-BE49-F238E27FC236}">
                <a16:creationId xmlns:a16="http://schemas.microsoft.com/office/drawing/2014/main" id="{630CC417-2308-EB67-8968-1AF4A9662F2B}"/>
              </a:ext>
            </a:extLst>
          </p:cNvPr>
          <p:cNvSpPr/>
          <p:nvPr userDrawn="1"/>
        </p:nvSpPr>
        <p:spPr>
          <a:xfrm>
            <a:off x="8317168" y="6301859"/>
            <a:ext cx="1910500" cy="4986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rIns="72000" rtlCol="0" anchor="ctr"/>
          <a:lstStyle/>
          <a:p>
            <a:pPr algn="ctr" defTabSz="801929">
              <a:defRPr/>
            </a:pPr>
            <a:r>
              <a:rPr lang="en-US" sz="1600" b="1" noProof="0" dirty="0">
                <a:solidFill>
                  <a:schemeClr val="bg1"/>
                </a:solidFill>
              </a:rPr>
              <a:t>CONFIRM</a:t>
            </a:r>
            <a:endParaRPr lang="en-US" sz="1600" noProof="0" dirty="0">
              <a:solidFill>
                <a:schemeClr val="bg1"/>
              </a:solidFill>
            </a:endParaRPr>
          </a:p>
        </p:txBody>
      </p:sp>
    </p:spTree>
    <p:custDataLst>
      <p:tags r:id="rId1"/>
    </p:custDataLst>
    <p:extLst>
      <p:ext uri="{BB962C8B-B14F-4D97-AF65-F5344CB8AC3E}">
        <p14:creationId xmlns:p14="http://schemas.microsoft.com/office/powerpoint/2010/main" val="2640950106"/>
      </p:ext>
    </p:extLst>
  </p:cSld>
  <p:clrMapOvr>
    <a:masterClrMapping/>
  </p:clrMapOvr>
  <p:extLst>
    <p:ext uri="{DCECCB84-F9BA-43D5-87BE-67443E8EF086}">
      <p15:sldGuideLst xmlns:p15="http://schemas.microsoft.com/office/powerpoint/2012/main">
        <p15:guide id="1" orient="horz" pos="640">
          <p15:clr>
            <a:srgbClr val="FBAE40"/>
          </p15:clr>
        </p15:guide>
        <p15:guide id="2" pos="4556">
          <p15:clr>
            <a:srgbClr val="FBAE40"/>
          </p15:clr>
        </p15:guide>
        <p15:guide id="3" pos="1595">
          <p15:clr>
            <a:srgbClr val="FBAE40"/>
          </p15:clr>
        </p15:guide>
        <p15:guide id="4" pos="4430">
          <p15:clr>
            <a:srgbClr val="FBAE40"/>
          </p15:clr>
        </p15:guide>
        <p15:guide id="5" pos="4679">
          <p15:clr>
            <a:srgbClr val="FBAE40"/>
          </p15:clr>
        </p15:guide>
        <p15:guide id="6" orient="horz" pos="3793">
          <p15:clr>
            <a:srgbClr val="FBAE40"/>
          </p15:clr>
        </p15:guide>
        <p15:guide id="7" pos="751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Diapositiva titolo">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DFA3E102-7169-D521-2159-C68E0584841A}"/>
              </a:ext>
            </a:extLst>
          </p:cNvPr>
          <p:cNvSpPr/>
          <p:nvPr userDrawn="1"/>
        </p:nvSpPr>
        <p:spPr>
          <a:xfrm>
            <a:off x="0" y="0"/>
            <a:ext cx="2266950" cy="6244352"/>
          </a:xfrm>
          <a:prstGeom prst="rect">
            <a:avLst/>
          </a:prstGeom>
          <a:solidFill>
            <a:schemeClr val="bg1"/>
          </a:solidFill>
          <a:ln>
            <a:noFill/>
          </a:ln>
          <a:effectLst>
            <a:outerShdw blurRad="50800" dist="38100" algn="l"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Text 0">
            <a:extLst>
              <a:ext uri="{FF2B5EF4-FFF2-40B4-BE49-F238E27FC236}">
                <a16:creationId xmlns:a16="http://schemas.microsoft.com/office/drawing/2014/main" id="{38909E8A-0CAD-456C-96B2-41A7A68D5F11}"/>
              </a:ext>
            </a:extLst>
          </p:cNvPr>
          <p:cNvSpPr/>
          <p:nvPr userDrawn="1"/>
        </p:nvSpPr>
        <p:spPr>
          <a:xfrm>
            <a:off x="660781" y="950319"/>
            <a:ext cx="1539360" cy="637849"/>
          </a:xfrm>
          <a:prstGeom prst="rect">
            <a:avLst/>
          </a:prstGeom>
          <a:noFill/>
          <a:ln/>
        </p:spPr>
        <p:txBody>
          <a:bodyPr wrap="square" lIns="72000" tIns="72000" rIns="72000" bIns="72000" rtlCol="0" anchor="t">
            <a:spAutoFit/>
          </a:bodyPr>
          <a:lstStyle/>
          <a:p>
            <a:r>
              <a:rPr lang="en-US" sz="1600" b="1" noProof="0" dirty="0">
                <a:solidFill>
                  <a:schemeClr val="accent3"/>
                </a:solidFill>
                <a:latin typeface="Encode Sans Condensed" pitchFamily="2" charset="0"/>
              </a:rPr>
              <a:t>CUSTOMER MANAGEMENT </a:t>
            </a:r>
          </a:p>
        </p:txBody>
      </p:sp>
      <p:grpSp>
        <p:nvGrpSpPr>
          <p:cNvPr id="4" name="Gruppo 3">
            <a:extLst>
              <a:ext uri="{FF2B5EF4-FFF2-40B4-BE49-F238E27FC236}">
                <a16:creationId xmlns:a16="http://schemas.microsoft.com/office/drawing/2014/main" id="{EED2B7C0-2C74-C678-B333-4700AD603D6F}"/>
              </a:ext>
            </a:extLst>
          </p:cNvPr>
          <p:cNvGrpSpPr/>
          <p:nvPr userDrawn="1"/>
        </p:nvGrpSpPr>
        <p:grpSpPr>
          <a:xfrm>
            <a:off x="133013" y="910668"/>
            <a:ext cx="505474" cy="699404"/>
            <a:chOff x="133013" y="929027"/>
            <a:chExt cx="505474" cy="699404"/>
          </a:xfrm>
        </p:grpSpPr>
        <p:sp>
          <p:nvSpPr>
            <p:cNvPr id="5" name="Rettangolo 4">
              <a:extLst>
                <a:ext uri="{FF2B5EF4-FFF2-40B4-BE49-F238E27FC236}">
                  <a16:creationId xmlns:a16="http://schemas.microsoft.com/office/drawing/2014/main" id="{735479C9-2279-5DDE-F700-D7486E7EFDF1}"/>
                </a:ext>
              </a:extLst>
            </p:cNvPr>
            <p:cNvSpPr/>
            <p:nvPr/>
          </p:nvSpPr>
          <p:spPr>
            <a:xfrm>
              <a:off x="155307" y="1046013"/>
              <a:ext cx="483180" cy="483180"/>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ext 0">
              <a:extLst>
                <a:ext uri="{FF2B5EF4-FFF2-40B4-BE49-F238E27FC236}">
                  <a16:creationId xmlns:a16="http://schemas.microsoft.com/office/drawing/2014/main" id="{6F7D2376-92B3-51C7-707A-FA8C89B859A8}"/>
                </a:ext>
              </a:extLst>
            </p:cNvPr>
            <p:cNvSpPr/>
            <p:nvPr/>
          </p:nvSpPr>
          <p:spPr>
            <a:xfrm>
              <a:off x="133013" y="929027"/>
              <a:ext cx="484208" cy="699404"/>
            </a:xfrm>
            <a:prstGeom prst="rect">
              <a:avLst/>
            </a:prstGeom>
            <a:noFill/>
            <a:ln/>
          </p:spPr>
          <p:txBody>
            <a:bodyPr wrap="square" lIns="72000" tIns="72000" rIns="72000" bIns="72000" rtlCol="0" anchor="t">
              <a:spAutoFit/>
            </a:bodyPr>
            <a:lstStyle/>
            <a:p>
              <a:pPr algn="ctr"/>
              <a:r>
                <a:rPr lang="en-US" sz="3600" noProof="0" dirty="0">
                  <a:solidFill>
                    <a:schemeClr val="bg1"/>
                  </a:solidFill>
                  <a:latin typeface="Encode Sans Condensed Black" pitchFamily="2" charset="0"/>
                </a:rPr>
                <a:t>3</a:t>
              </a:r>
              <a:endParaRPr lang="en-US" sz="3200" spc="100" noProof="0" dirty="0">
                <a:solidFill>
                  <a:schemeClr val="bg1"/>
                </a:solidFill>
                <a:latin typeface="Encode Sans Condensed" pitchFamily="2" charset="0"/>
              </a:endParaRPr>
            </a:p>
          </p:txBody>
        </p:sp>
      </p:grpSp>
      <p:sp>
        <p:nvSpPr>
          <p:cNvPr id="8" name="CasellaDiTesto 7">
            <a:extLst>
              <a:ext uri="{FF2B5EF4-FFF2-40B4-BE49-F238E27FC236}">
                <a16:creationId xmlns:a16="http://schemas.microsoft.com/office/drawing/2014/main" id="{3A2F75E3-2EA5-8CB8-6E82-50CDAFAF06D0}"/>
              </a:ext>
            </a:extLst>
          </p:cNvPr>
          <p:cNvSpPr txBox="1"/>
          <p:nvPr userDrawn="1"/>
        </p:nvSpPr>
        <p:spPr>
          <a:xfrm>
            <a:off x="3275885" y="270788"/>
            <a:ext cx="3104845" cy="584775"/>
          </a:xfrm>
          <a:prstGeom prst="rect">
            <a:avLst/>
          </a:prstGeom>
          <a:noFill/>
          <a:ln>
            <a:noFill/>
          </a:ln>
        </p:spPr>
        <p:txBody>
          <a:bodyPr wrap="square" rtlCol="0">
            <a:spAutoFit/>
          </a:bodyPr>
          <a:lstStyle/>
          <a:p>
            <a:pPr defTabSz="801929">
              <a:defRPr/>
            </a:pPr>
            <a:r>
              <a:rPr lang="en-US" sz="3200" noProof="0" dirty="0">
                <a:solidFill>
                  <a:schemeClr val="accent3"/>
                </a:solidFill>
              </a:rPr>
              <a:t>How to act?</a:t>
            </a:r>
          </a:p>
        </p:txBody>
      </p:sp>
      <p:sp>
        <p:nvSpPr>
          <p:cNvPr id="9" name="CasellaDiTesto 8">
            <a:extLst>
              <a:ext uri="{FF2B5EF4-FFF2-40B4-BE49-F238E27FC236}">
                <a16:creationId xmlns:a16="http://schemas.microsoft.com/office/drawing/2014/main" id="{A7A7D9F8-BB55-AE96-8621-FDF4B413C4C5}"/>
              </a:ext>
            </a:extLst>
          </p:cNvPr>
          <p:cNvSpPr txBox="1"/>
          <p:nvPr userDrawn="1"/>
        </p:nvSpPr>
        <p:spPr>
          <a:xfrm>
            <a:off x="8147630" y="243222"/>
            <a:ext cx="3026061" cy="584775"/>
          </a:xfrm>
          <a:prstGeom prst="rect">
            <a:avLst/>
          </a:prstGeom>
          <a:noFill/>
          <a:ln>
            <a:noFill/>
          </a:ln>
        </p:spPr>
        <p:txBody>
          <a:bodyPr wrap="square" rtlCol="0">
            <a:spAutoFit/>
          </a:bodyPr>
          <a:lstStyle/>
          <a:p>
            <a:pPr defTabSz="801929">
              <a:defRPr/>
            </a:pPr>
            <a:r>
              <a:rPr lang="en-US" sz="3200" noProof="0" dirty="0">
                <a:solidFill>
                  <a:schemeClr val="accent3"/>
                </a:solidFill>
              </a:rPr>
              <a:t>Why?</a:t>
            </a:r>
          </a:p>
        </p:txBody>
      </p:sp>
      <p:grpSp>
        <p:nvGrpSpPr>
          <p:cNvPr id="10" name="Gruppo 9">
            <a:extLst>
              <a:ext uri="{FF2B5EF4-FFF2-40B4-BE49-F238E27FC236}">
                <a16:creationId xmlns:a16="http://schemas.microsoft.com/office/drawing/2014/main" id="{5916AE95-80D9-D6C5-9D0E-DC984C44D2BE}"/>
              </a:ext>
            </a:extLst>
          </p:cNvPr>
          <p:cNvGrpSpPr/>
          <p:nvPr userDrawn="1"/>
        </p:nvGrpSpPr>
        <p:grpSpPr>
          <a:xfrm>
            <a:off x="2518462" y="85770"/>
            <a:ext cx="655791" cy="729000"/>
            <a:chOff x="3132362" y="310753"/>
            <a:chExt cx="789594" cy="877740"/>
          </a:xfrm>
        </p:grpSpPr>
        <p:sp>
          <p:nvSpPr>
            <p:cNvPr id="11" name="Rettangolo 10">
              <a:extLst>
                <a:ext uri="{FF2B5EF4-FFF2-40B4-BE49-F238E27FC236}">
                  <a16:creationId xmlns:a16="http://schemas.microsoft.com/office/drawing/2014/main" id="{25869192-51C5-7EA7-DA40-7EAAD9039861}"/>
                </a:ext>
              </a:extLst>
            </p:cNvPr>
            <p:cNvSpPr/>
            <p:nvPr/>
          </p:nvSpPr>
          <p:spPr>
            <a:xfrm>
              <a:off x="3174531" y="441068"/>
              <a:ext cx="747425" cy="747425"/>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2" name="Elemento grafico 11">
              <a:extLst>
                <a:ext uri="{FF2B5EF4-FFF2-40B4-BE49-F238E27FC236}">
                  <a16:creationId xmlns:a16="http://schemas.microsoft.com/office/drawing/2014/main" id="{DAB738E5-B110-5E0A-0451-E9ACD2158E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32362" y="310753"/>
              <a:ext cx="701638" cy="802171"/>
            </a:xfrm>
            <a:prstGeom prst="rect">
              <a:avLst/>
            </a:prstGeom>
          </p:spPr>
        </p:pic>
      </p:grpSp>
      <p:grpSp>
        <p:nvGrpSpPr>
          <p:cNvPr id="14" name="Gruppo 13">
            <a:extLst>
              <a:ext uri="{FF2B5EF4-FFF2-40B4-BE49-F238E27FC236}">
                <a16:creationId xmlns:a16="http://schemas.microsoft.com/office/drawing/2014/main" id="{1CF4B5D6-A8A9-C1A8-201D-E04CBD276475}"/>
              </a:ext>
            </a:extLst>
          </p:cNvPr>
          <p:cNvGrpSpPr/>
          <p:nvPr userDrawn="1"/>
        </p:nvGrpSpPr>
        <p:grpSpPr>
          <a:xfrm>
            <a:off x="7288574" y="130920"/>
            <a:ext cx="859056" cy="696338"/>
            <a:chOff x="7292482" y="130920"/>
            <a:chExt cx="859056" cy="696338"/>
          </a:xfrm>
        </p:grpSpPr>
        <p:sp>
          <p:nvSpPr>
            <p:cNvPr id="15" name="Rettangolo 14">
              <a:extLst>
                <a:ext uri="{FF2B5EF4-FFF2-40B4-BE49-F238E27FC236}">
                  <a16:creationId xmlns:a16="http://schemas.microsoft.com/office/drawing/2014/main" id="{BC44F888-C643-8F91-6A35-0EC2C5C067B5}"/>
                </a:ext>
              </a:extLst>
            </p:cNvPr>
            <p:cNvSpPr/>
            <p:nvPr/>
          </p:nvSpPr>
          <p:spPr>
            <a:xfrm>
              <a:off x="7444624" y="194021"/>
              <a:ext cx="620749" cy="620749"/>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6" name="Elemento grafico 15">
              <a:extLst>
                <a:ext uri="{FF2B5EF4-FFF2-40B4-BE49-F238E27FC236}">
                  <a16:creationId xmlns:a16="http://schemas.microsoft.com/office/drawing/2014/main" id="{4590B5CC-EA74-4D19-8BD6-C356A21A20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92482" y="130920"/>
              <a:ext cx="859056" cy="696338"/>
            </a:xfrm>
            <a:prstGeom prst="rect">
              <a:avLst/>
            </a:prstGeom>
          </p:spPr>
        </p:pic>
      </p:grpSp>
      <p:pic>
        <p:nvPicPr>
          <p:cNvPr id="19" name="Elemento grafico 18">
            <a:extLst>
              <a:ext uri="{FF2B5EF4-FFF2-40B4-BE49-F238E27FC236}">
                <a16:creationId xmlns:a16="http://schemas.microsoft.com/office/drawing/2014/main" id="{37E10A5F-1E3E-5EB2-9206-EF0F4E44CA9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56742" y="80262"/>
            <a:ext cx="753467" cy="838536"/>
          </a:xfrm>
          <a:prstGeom prst="rect">
            <a:avLst/>
          </a:prstGeom>
        </p:spPr>
      </p:pic>
      <p:sp>
        <p:nvSpPr>
          <p:cNvPr id="7" name="Rettangolo 6">
            <a:extLst>
              <a:ext uri="{FF2B5EF4-FFF2-40B4-BE49-F238E27FC236}">
                <a16:creationId xmlns:a16="http://schemas.microsoft.com/office/drawing/2014/main" id="{E8FA1034-8B64-4A28-9155-51B51366670E}"/>
              </a:ext>
            </a:extLst>
          </p:cNvPr>
          <p:cNvSpPr/>
          <p:nvPr userDrawn="1"/>
        </p:nvSpPr>
        <p:spPr>
          <a:xfrm>
            <a:off x="1" y="5152248"/>
            <a:ext cx="2266948" cy="1098775"/>
          </a:xfrm>
          <a:prstGeom prst="rect">
            <a:avLst/>
          </a:prstGeom>
          <a:solidFill>
            <a:srgbClr val="F0F1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CasellaDiTesto 28">
            <a:extLst>
              <a:ext uri="{FF2B5EF4-FFF2-40B4-BE49-F238E27FC236}">
                <a16:creationId xmlns:a16="http://schemas.microsoft.com/office/drawing/2014/main" id="{609C136E-E844-D432-3FE2-E72CC5377D71}"/>
              </a:ext>
            </a:extLst>
          </p:cNvPr>
          <p:cNvSpPr txBox="1"/>
          <p:nvPr userDrawn="1"/>
        </p:nvSpPr>
        <p:spPr>
          <a:xfrm>
            <a:off x="340199" y="5372858"/>
            <a:ext cx="898138" cy="584775"/>
          </a:xfrm>
          <a:prstGeom prst="rect">
            <a:avLst/>
          </a:prstGeom>
          <a:noFill/>
        </p:spPr>
        <p:txBody>
          <a:bodyPr wrap="square" rtlCol="0">
            <a:spAutoFit/>
          </a:bodyPr>
          <a:lstStyle/>
          <a:p>
            <a:pPr algn="r"/>
            <a:r>
              <a:rPr lang="en-US" sz="1600" noProof="0" dirty="0">
                <a:solidFill>
                  <a:schemeClr val="accent3"/>
                </a:solidFill>
              </a:rPr>
              <a:t>In a nutshell</a:t>
            </a:r>
          </a:p>
        </p:txBody>
      </p:sp>
      <p:sp>
        <p:nvSpPr>
          <p:cNvPr id="33" name="Rettangolo 32">
            <a:extLst>
              <a:ext uri="{FF2B5EF4-FFF2-40B4-BE49-F238E27FC236}">
                <a16:creationId xmlns:a16="http://schemas.microsoft.com/office/drawing/2014/main" id="{8B4D641E-77EE-ECD1-D6CB-D65010182397}"/>
              </a:ext>
            </a:extLst>
          </p:cNvPr>
          <p:cNvSpPr/>
          <p:nvPr userDrawn="1"/>
        </p:nvSpPr>
        <p:spPr>
          <a:xfrm>
            <a:off x="11216512" y="6244352"/>
            <a:ext cx="972000" cy="613648"/>
          </a:xfrm>
          <a:prstGeom prst="rect">
            <a:avLst/>
          </a:prstGeom>
          <a:solidFill>
            <a:schemeClr val="accent3">
              <a:lumMod val="75000"/>
            </a:schemeClr>
          </a:solidFill>
          <a:ln w="127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1" name="Rettangolo 40">
            <a:extLst>
              <a:ext uri="{FF2B5EF4-FFF2-40B4-BE49-F238E27FC236}">
                <a16:creationId xmlns:a16="http://schemas.microsoft.com/office/drawing/2014/main" id="{3EED7AD3-AA90-6D6E-C377-FE6067BAA53B}"/>
              </a:ext>
            </a:extLst>
          </p:cNvPr>
          <p:cNvSpPr/>
          <p:nvPr userDrawn="1"/>
        </p:nvSpPr>
        <p:spPr>
          <a:xfrm>
            <a:off x="10236090" y="6244352"/>
            <a:ext cx="972000" cy="613648"/>
          </a:xfrm>
          <a:prstGeom prst="rect">
            <a:avLst/>
          </a:prstGeom>
          <a:solidFill>
            <a:schemeClr val="accent3"/>
          </a:solidFill>
          <a:ln w="127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5" name="Rettangolo 44">
            <a:extLst>
              <a:ext uri="{FF2B5EF4-FFF2-40B4-BE49-F238E27FC236}">
                <a16:creationId xmlns:a16="http://schemas.microsoft.com/office/drawing/2014/main" id="{78126765-FB47-76E1-264D-070667F14EE9}"/>
              </a:ext>
            </a:extLst>
          </p:cNvPr>
          <p:cNvSpPr/>
          <p:nvPr userDrawn="1"/>
        </p:nvSpPr>
        <p:spPr>
          <a:xfrm>
            <a:off x="955061" y="6244352"/>
            <a:ext cx="3007340" cy="613648"/>
          </a:xfrm>
          <a:prstGeom prst="rect">
            <a:avLst/>
          </a:prstGeom>
          <a:solidFill>
            <a:schemeClr val="bg1"/>
          </a:solidFill>
          <a:ln w="127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7" name="Rettangolo 46">
            <a:extLst>
              <a:ext uri="{FF2B5EF4-FFF2-40B4-BE49-F238E27FC236}">
                <a16:creationId xmlns:a16="http://schemas.microsoft.com/office/drawing/2014/main" id="{6CD73A33-4241-6E64-FB5C-2641EE7C3EA5}"/>
              </a:ext>
            </a:extLst>
          </p:cNvPr>
          <p:cNvSpPr/>
          <p:nvPr userDrawn="1"/>
        </p:nvSpPr>
        <p:spPr>
          <a:xfrm>
            <a:off x="3961372" y="6244352"/>
            <a:ext cx="4330713" cy="613648"/>
          </a:xfrm>
          <a:prstGeom prst="rect">
            <a:avLst/>
          </a:prstGeom>
          <a:solidFill>
            <a:srgbClr val="E5E7EB"/>
          </a:solidFill>
          <a:ln w="127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8" name="Rettangolo 47">
            <a:extLst>
              <a:ext uri="{FF2B5EF4-FFF2-40B4-BE49-F238E27FC236}">
                <a16:creationId xmlns:a16="http://schemas.microsoft.com/office/drawing/2014/main" id="{137A22BB-B74C-BEAA-6CCD-36A4537CDD8C}"/>
              </a:ext>
            </a:extLst>
          </p:cNvPr>
          <p:cNvSpPr/>
          <p:nvPr userDrawn="1"/>
        </p:nvSpPr>
        <p:spPr>
          <a:xfrm>
            <a:off x="8292090" y="6244352"/>
            <a:ext cx="1944000" cy="613648"/>
          </a:xfrm>
          <a:prstGeom prst="rect">
            <a:avLst/>
          </a:prstGeom>
          <a:solidFill>
            <a:schemeClr val="accent3">
              <a:lumMod val="75000"/>
            </a:schemeClr>
          </a:solidFill>
          <a:ln w="127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100" noProof="0" dirty="0"/>
          </a:p>
        </p:txBody>
      </p:sp>
      <p:sp>
        <p:nvSpPr>
          <p:cNvPr id="49" name="Rettangolo 48">
            <a:extLst>
              <a:ext uri="{FF2B5EF4-FFF2-40B4-BE49-F238E27FC236}">
                <a16:creationId xmlns:a16="http://schemas.microsoft.com/office/drawing/2014/main" id="{21FFA58F-AF4C-9D6B-545B-28737C335277}"/>
              </a:ext>
            </a:extLst>
          </p:cNvPr>
          <p:cNvSpPr/>
          <p:nvPr userDrawn="1"/>
        </p:nvSpPr>
        <p:spPr>
          <a:xfrm>
            <a:off x="0" y="6244352"/>
            <a:ext cx="972000" cy="613648"/>
          </a:xfrm>
          <a:prstGeom prst="rect">
            <a:avLst/>
          </a:prstGeom>
          <a:solidFill>
            <a:schemeClr val="accent3">
              <a:lumMod val="75000"/>
            </a:schemeClr>
          </a:solidFill>
          <a:ln w="127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50" name="Immagine 49" descr="Immagine che contiene Elementi grafici, simbolo, bianco, Carattere&#10;&#10;Il contenuto generato dall'IA potrebbe non essere corretto.">
            <a:extLst>
              <a:ext uri="{FF2B5EF4-FFF2-40B4-BE49-F238E27FC236}">
                <a16:creationId xmlns:a16="http://schemas.microsoft.com/office/drawing/2014/main" id="{EB4455DD-6DEC-0C74-91D8-7D533F84AAA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471680" y="6320344"/>
            <a:ext cx="461665" cy="461665"/>
          </a:xfrm>
          <a:prstGeom prst="rect">
            <a:avLst/>
          </a:prstGeom>
        </p:spPr>
      </p:pic>
      <p:pic>
        <p:nvPicPr>
          <p:cNvPr id="51" name="Immagine 50">
            <a:extLst>
              <a:ext uri="{FF2B5EF4-FFF2-40B4-BE49-F238E27FC236}">
                <a16:creationId xmlns:a16="http://schemas.microsoft.com/office/drawing/2014/main" id="{D7F312B6-0729-4916-3B98-B9C78061A99F}"/>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flipH="1">
            <a:off x="10491258" y="6320344"/>
            <a:ext cx="461665" cy="461665"/>
          </a:xfrm>
          <a:prstGeom prst="rect">
            <a:avLst/>
          </a:prstGeom>
        </p:spPr>
      </p:pic>
      <p:sp>
        <p:nvSpPr>
          <p:cNvPr id="52" name="Rettangolo 51">
            <a:extLst>
              <a:ext uri="{FF2B5EF4-FFF2-40B4-BE49-F238E27FC236}">
                <a16:creationId xmlns:a16="http://schemas.microsoft.com/office/drawing/2014/main" id="{7B0BDEEE-D983-54FD-83B4-0EF3F03B9605}"/>
              </a:ext>
            </a:extLst>
          </p:cNvPr>
          <p:cNvSpPr/>
          <p:nvPr userDrawn="1"/>
        </p:nvSpPr>
        <p:spPr>
          <a:xfrm>
            <a:off x="8317168" y="6301859"/>
            <a:ext cx="1910500" cy="4986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rIns="72000" rtlCol="0" anchor="ctr"/>
          <a:lstStyle/>
          <a:p>
            <a:pPr algn="ctr" defTabSz="801929">
              <a:defRPr/>
            </a:pPr>
            <a:r>
              <a:rPr lang="en-US" sz="1200" b="1" noProof="0" dirty="0">
                <a:solidFill>
                  <a:schemeClr val="bg1"/>
                </a:solidFill>
              </a:rPr>
              <a:t>Click here to discover tools and courses</a:t>
            </a:r>
            <a:endParaRPr lang="en-US" sz="1200" noProof="0" dirty="0">
              <a:solidFill>
                <a:schemeClr val="bg1"/>
              </a:solidFill>
            </a:endParaRPr>
          </a:p>
        </p:txBody>
      </p:sp>
      <p:sp>
        <p:nvSpPr>
          <p:cNvPr id="53" name="CasellaDiTesto 52">
            <a:extLst>
              <a:ext uri="{FF2B5EF4-FFF2-40B4-BE49-F238E27FC236}">
                <a16:creationId xmlns:a16="http://schemas.microsoft.com/office/drawing/2014/main" id="{32536710-B7DF-A942-B8A9-6EE494528C30}"/>
              </a:ext>
            </a:extLst>
          </p:cNvPr>
          <p:cNvSpPr txBox="1"/>
          <p:nvPr userDrawn="1"/>
        </p:nvSpPr>
        <p:spPr>
          <a:xfrm>
            <a:off x="3969793" y="6354313"/>
            <a:ext cx="4330713" cy="400110"/>
          </a:xfrm>
          <a:prstGeom prst="rect">
            <a:avLst/>
          </a:prstGeom>
          <a:noFill/>
        </p:spPr>
        <p:txBody>
          <a:bodyPr wrap="square">
            <a:spAutoFit/>
          </a:bodyPr>
          <a:lstStyle/>
          <a:p>
            <a:pPr algn="ctr"/>
            <a:r>
              <a:rPr lang="en-US" sz="2000" b="1" noProof="0" dirty="0">
                <a:solidFill>
                  <a:schemeClr val="accent1"/>
                </a:solidFill>
              </a:rPr>
              <a:t>SALES METHODS </a:t>
            </a:r>
            <a:r>
              <a:rPr lang="en-US" sz="2000" kern="1200" spc="300" noProof="0" dirty="0">
                <a:solidFill>
                  <a:schemeClr val="tx1">
                    <a:lumMod val="50000"/>
                    <a:lumOff val="50000"/>
                  </a:schemeClr>
                </a:solidFill>
                <a:latin typeface="+mn-lt"/>
                <a:ea typeface="+mn-ea"/>
                <a:cs typeface="+mn-cs"/>
              </a:rPr>
              <a:t>|</a:t>
            </a:r>
            <a:r>
              <a:rPr lang="en-US" sz="2000" b="1" noProof="0" dirty="0">
                <a:solidFill>
                  <a:schemeClr val="accent1"/>
                </a:solidFill>
              </a:rPr>
              <a:t> </a:t>
            </a:r>
            <a:r>
              <a:rPr lang="en-US" sz="1400" spc="300" noProof="0" dirty="0">
                <a:solidFill>
                  <a:schemeClr val="tx1">
                    <a:lumMod val="75000"/>
                    <a:lumOff val="25000"/>
                  </a:schemeClr>
                </a:solidFill>
              </a:rPr>
              <a:t>Quick guide</a:t>
            </a:r>
          </a:p>
        </p:txBody>
      </p:sp>
      <p:pic>
        <p:nvPicPr>
          <p:cNvPr id="54" name="Immagine 53">
            <a:extLst>
              <a:ext uri="{FF2B5EF4-FFF2-40B4-BE49-F238E27FC236}">
                <a16:creationId xmlns:a16="http://schemas.microsoft.com/office/drawing/2014/main" id="{6D39BC37-666D-7FCF-E763-9F21F4C0C64D}"/>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255978" y="6339839"/>
            <a:ext cx="414583" cy="414583"/>
          </a:xfrm>
          <a:prstGeom prst="rect">
            <a:avLst/>
          </a:prstGeom>
        </p:spPr>
      </p:pic>
      <p:pic>
        <p:nvPicPr>
          <p:cNvPr id="55" name="Immagine 54">
            <a:extLst>
              <a:ext uri="{FF2B5EF4-FFF2-40B4-BE49-F238E27FC236}">
                <a16:creationId xmlns:a16="http://schemas.microsoft.com/office/drawing/2014/main" id="{71660FA2-C9CD-40D4-CDD0-0FF1E5EEE37D}"/>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1255471" y="6165184"/>
            <a:ext cx="2422430" cy="771984"/>
          </a:xfrm>
          <a:prstGeom prst="rect">
            <a:avLst/>
          </a:prstGeom>
          <a:ln>
            <a:noFill/>
          </a:ln>
        </p:spPr>
      </p:pic>
      <p:cxnSp>
        <p:nvCxnSpPr>
          <p:cNvPr id="56" name="Connettore diritto 55">
            <a:extLst>
              <a:ext uri="{FF2B5EF4-FFF2-40B4-BE49-F238E27FC236}">
                <a16:creationId xmlns:a16="http://schemas.microsoft.com/office/drawing/2014/main" id="{D2D2AE9F-FA77-532F-CB45-511F4949C106}"/>
              </a:ext>
            </a:extLst>
          </p:cNvPr>
          <p:cNvCxnSpPr>
            <a:cxnSpLocks/>
          </p:cNvCxnSpPr>
          <p:nvPr userDrawn="1"/>
        </p:nvCxnSpPr>
        <p:spPr>
          <a:xfrm flipV="1">
            <a:off x="7235414" y="194002"/>
            <a:ext cx="0" cy="5832000"/>
          </a:xfrm>
          <a:prstGeom prst="line">
            <a:avLst/>
          </a:prstGeom>
          <a:ln w="12700">
            <a:solidFill>
              <a:schemeClr val="tx1">
                <a:lumMod val="25000"/>
                <a:lumOff val="75000"/>
              </a:schemeClr>
            </a:solidFill>
          </a:ln>
        </p:spPr>
        <p:style>
          <a:lnRef idx="2">
            <a:schemeClr val="accent1"/>
          </a:lnRef>
          <a:fillRef idx="0">
            <a:schemeClr val="accent1"/>
          </a:fillRef>
          <a:effectRef idx="1">
            <a:schemeClr val="accent1"/>
          </a:effectRef>
          <a:fontRef idx="minor">
            <a:schemeClr val="tx1"/>
          </a:fontRef>
        </p:style>
      </p:cxnSp>
      <p:grpSp>
        <p:nvGrpSpPr>
          <p:cNvPr id="57" name="Gruppo 56">
            <a:extLst>
              <a:ext uri="{FF2B5EF4-FFF2-40B4-BE49-F238E27FC236}">
                <a16:creationId xmlns:a16="http://schemas.microsoft.com/office/drawing/2014/main" id="{A0C2AC60-04FB-6E33-3D56-0C1073F79D34}"/>
              </a:ext>
            </a:extLst>
          </p:cNvPr>
          <p:cNvGrpSpPr/>
          <p:nvPr userDrawn="1"/>
        </p:nvGrpSpPr>
        <p:grpSpPr>
          <a:xfrm>
            <a:off x="196334" y="2226570"/>
            <a:ext cx="1980000" cy="2436870"/>
            <a:chOff x="110723" y="2272921"/>
            <a:chExt cx="1956088" cy="1984075"/>
          </a:xfrm>
        </p:grpSpPr>
        <p:cxnSp>
          <p:nvCxnSpPr>
            <p:cNvPr id="58" name="Connettore diritto 57">
              <a:extLst>
                <a:ext uri="{FF2B5EF4-FFF2-40B4-BE49-F238E27FC236}">
                  <a16:creationId xmlns:a16="http://schemas.microsoft.com/office/drawing/2014/main" id="{1716BCC3-5BF4-B9D1-5175-5F15B8ABD4BC}"/>
                </a:ext>
              </a:extLst>
            </p:cNvPr>
            <p:cNvCxnSpPr>
              <a:cxnSpLocks/>
            </p:cNvCxnSpPr>
            <p:nvPr/>
          </p:nvCxnSpPr>
          <p:spPr>
            <a:xfrm flipH="1">
              <a:off x="110723" y="2272921"/>
              <a:ext cx="1956088" cy="0"/>
            </a:xfrm>
            <a:prstGeom prst="line">
              <a:avLst/>
            </a:prstGeom>
            <a:ln w="12700">
              <a:solidFill>
                <a:schemeClr val="tx1">
                  <a:lumMod val="10000"/>
                  <a:lumOff val="90000"/>
                </a:schemeClr>
              </a:solidFill>
            </a:ln>
          </p:spPr>
          <p:style>
            <a:lnRef idx="2">
              <a:schemeClr val="accent1"/>
            </a:lnRef>
            <a:fillRef idx="0">
              <a:schemeClr val="accent1"/>
            </a:fillRef>
            <a:effectRef idx="1">
              <a:schemeClr val="accent1"/>
            </a:effectRef>
            <a:fontRef idx="minor">
              <a:schemeClr val="tx1"/>
            </a:fontRef>
          </p:style>
        </p:cxnSp>
        <p:cxnSp>
          <p:nvCxnSpPr>
            <p:cNvPr id="59" name="Connettore diritto 58">
              <a:extLst>
                <a:ext uri="{FF2B5EF4-FFF2-40B4-BE49-F238E27FC236}">
                  <a16:creationId xmlns:a16="http://schemas.microsoft.com/office/drawing/2014/main" id="{CB1FCF1B-0FDA-80F3-7D7D-71A248099649}"/>
                </a:ext>
              </a:extLst>
            </p:cNvPr>
            <p:cNvCxnSpPr>
              <a:cxnSpLocks/>
            </p:cNvCxnSpPr>
            <p:nvPr/>
          </p:nvCxnSpPr>
          <p:spPr>
            <a:xfrm flipH="1">
              <a:off x="110723" y="2734284"/>
              <a:ext cx="1956088" cy="0"/>
            </a:xfrm>
            <a:prstGeom prst="line">
              <a:avLst/>
            </a:prstGeom>
            <a:ln w="12700">
              <a:solidFill>
                <a:schemeClr val="tx1">
                  <a:lumMod val="10000"/>
                  <a:lumOff val="90000"/>
                </a:schemeClr>
              </a:solidFill>
            </a:ln>
          </p:spPr>
          <p:style>
            <a:lnRef idx="2">
              <a:schemeClr val="accent1"/>
            </a:lnRef>
            <a:fillRef idx="0">
              <a:schemeClr val="accent1"/>
            </a:fillRef>
            <a:effectRef idx="1">
              <a:schemeClr val="accent1"/>
            </a:effectRef>
            <a:fontRef idx="minor">
              <a:schemeClr val="tx1"/>
            </a:fontRef>
          </p:style>
        </p:cxnSp>
        <p:cxnSp>
          <p:nvCxnSpPr>
            <p:cNvPr id="60" name="Connettore diritto 59">
              <a:extLst>
                <a:ext uri="{FF2B5EF4-FFF2-40B4-BE49-F238E27FC236}">
                  <a16:creationId xmlns:a16="http://schemas.microsoft.com/office/drawing/2014/main" id="{503C93BF-3EB8-4BD0-392C-E42F5B703F3E}"/>
                </a:ext>
              </a:extLst>
            </p:cNvPr>
            <p:cNvCxnSpPr>
              <a:cxnSpLocks/>
            </p:cNvCxnSpPr>
            <p:nvPr/>
          </p:nvCxnSpPr>
          <p:spPr>
            <a:xfrm flipH="1">
              <a:off x="110723" y="3046360"/>
              <a:ext cx="1956088" cy="0"/>
            </a:xfrm>
            <a:prstGeom prst="line">
              <a:avLst/>
            </a:prstGeom>
            <a:ln w="12700">
              <a:solidFill>
                <a:schemeClr val="tx1">
                  <a:lumMod val="10000"/>
                  <a:lumOff val="90000"/>
                </a:schemeClr>
              </a:solidFill>
            </a:ln>
          </p:spPr>
          <p:style>
            <a:lnRef idx="2">
              <a:schemeClr val="accent1"/>
            </a:lnRef>
            <a:fillRef idx="0">
              <a:schemeClr val="accent1"/>
            </a:fillRef>
            <a:effectRef idx="1">
              <a:schemeClr val="accent1"/>
            </a:effectRef>
            <a:fontRef idx="minor">
              <a:schemeClr val="tx1"/>
            </a:fontRef>
          </p:style>
        </p:cxnSp>
        <p:cxnSp>
          <p:nvCxnSpPr>
            <p:cNvPr id="61" name="Connettore diritto 60">
              <a:extLst>
                <a:ext uri="{FF2B5EF4-FFF2-40B4-BE49-F238E27FC236}">
                  <a16:creationId xmlns:a16="http://schemas.microsoft.com/office/drawing/2014/main" id="{D08FE6FA-AA0D-3998-4197-AAE3079F83D7}"/>
                </a:ext>
              </a:extLst>
            </p:cNvPr>
            <p:cNvCxnSpPr>
              <a:cxnSpLocks/>
            </p:cNvCxnSpPr>
            <p:nvPr/>
          </p:nvCxnSpPr>
          <p:spPr>
            <a:xfrm flipH="1">
              <a:off x="110723" y="3501691"/>
              <a:ext cx="1956088" cy="0"/>
            </a:xfrm>
            <a:prstGeom prst="line">
              <a:avLst/>
            </a:prstGeom>
            <a:ln w="12700">
              <a:solidFill>
                <a:schemeClr val="tx1">
                  <a:lumMod val="10000"/>
                  <a:lumOff val="90000"/>
                </a:schemeClr>
              </a:solidFill>
            </a:ln>
          </p:spPr>
          <p:style>
            <a:lnRef idx="2">
              <a:schemeClr val="accent1"/>
            </a:lnRef>
            <a:fillRef idx="0">
              <a:schemeClr val="accent1"/>
            </a:fillRef>
            <a:effectRef idx="1">
              <a:schemeClr val="accent1"/>
            </a:effectRef>
            <a:fontRef idx="minor">
              <a:schemeClr val="tx1"/>
            </a:fontRef>
          </p:style>
        </p:cxnSp>
        <p:cxnSp>
          <p:nvCxnSpPr>
            <p:cNvPr id="62" name="Connettore diritto 61">
              <a:extLst>
                <a:ext uri="{FF2B5EF4-FFF2-40B4-BE49-F238E27FC236}">
                  <a16:creationId xmlns:a16="http://schemas.microsoft.com/office/drawing/2014/main" id="{018DC77A-9834-ACB5-92C1-DC348427F565}"/>
                </a:ext>
              </a:extLst>
            </p:cNvPr>
            <p:cNvCxnSpPr>
              <a:cxnSpLocks/>
            </p:cNvCxnSpPr>
            <p:nvPr/>
          </p:nvCxnSpPr>
          <p:spPr>
            <a:xfrm flipH="1">
              <a:off x="110723" y="3813842"/>
              <a:ext cx="1956088" cy="0"/>
            </a:xfrm>
            <a:prstGeom prst="line">
              <a:avLst/>
            </a:prstGeom>
            <a:ln w="12700">
              <a:solidFill>
                <a:schemeClr val="tx1">
                  <a:lumMod val="10000"/>
                  <a:lumOff val="90000"/>
                </a:schemeClr>
              </a:solidFill>
            </a:ln>
          </p:spPr>
          <p:style>
            <a:lnRef idx="2">
              <a:schemeClr val="accent1"/>
            </a:lnRef>
            <a:fillRef idx="0">
              <a:schemeClr val="accent1"/>
            </a:fillRef>
            <a:effectRef idx="1">
              <a:schemeClr val="accent1"/>
            </a:effectRef>
            <a:fontRef idx="minor">
              <a:schemeClr val="tx1"/>
            </a:fontRef>
          </p:style>
        </p:cxnSp>
        <p:cxnSp>
          <p:nvCxnSpPr>
            <p:cNvPr id="63" name="Connettore diritto 62">
              <a:extLst>
                <a:ext uri="{FF2B5EF4-FFF2-40B4-BE49-F238E27FC236}">
                  <a16:creationId xmlns:a16="http://schemas.microsoft.com/office/drawing/2014/main" id="{1CAB7A0C-4E03-2BCD-9E69-F4487E8497DE}"/>
                </a:ext>
              </a:extLst>
            </p:cNvPr>
            <p:cNvCxnSpPr>
              <a:cxnSpLocks/>
            </p:cNvCxnSpPr>
            <p:nvPr/>
          </p:nvCxnSpPr>
          <p:spPr>
            <a:xfrm flipH="1">
              <a:off x="110723" y="4256996"/>
              <a:ext cx="1956088" cy="0"/>
            </a:xfrm>
            <a:prstGeom prst="line">
              <a:avLst/>
            </a:prstGeom>
            <a:ln w="12700">
              <a:solidFill>
                <a:schemeClr val="tx1">
                  <a:lumMod val="10000"/>
                  <a:lumOff val="90000"/>
                </a:schemeClr>
              </a:solidFill>
            </a:ln>
          </p:spPr>
          <p:style>
            <a:lnRef idx="2">
              <a:schemeClr val="accent1"/>
            </a:lnRef>
            <a:fillRef idx="0">
              <a:schemeClr val="accent1"/>
            </a:fillRef>
            <a:effectRef idx="1">
              <a:schemeClr val="accent1"/>
            </a:effectRef>
            <a:fontRef idx="minor">
              <a:schemeClr val="tx1"/>
            </a:fontRef>
          </p:style>
        </p:cxnSp>
      </p:grpSp>
      <p:pic>
        <p:nvPicPr>
          <p:cNvPr id="18" name="Immagine 17" descr="Immagine che contiene Viso umano, persona, vestiti, Presentatore televisivo&#10;&#10;Descrizione generata automaticamente">
            <a:extLst>
              <a:ext uri="{FF2B5EF4-FFF2-40B4-BE49-F238E27FC236}">
                <a16:creationId xmlns:a16="http://schemas.microsoft.com/office/drawing/2014/main" id="{03A4D540-6E2B-D389-308C-562AF2C8F2D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97094" y="5326403"/>
            <a:ext cx="695422" cy="695422"/>
          </a:xfrm>
          <a:prstGeom prst="rect">
            <a:avLst/>
          </a:prstGeom>
        </p:spPr>
      </p:pic>
    </p:spTree>
    <p:custDataLst>
      <p:tags r:id="rId1"/>
    </p:custDataLst>
    <p:extLst>
      <p:ext uri="{BB962C8B-B14F-4D97-AF65-F5344CB8AC3E}">
        <p14:creationId xmlns:p14="http://schemas.microsoft.com/office/powerpoint/2010/main" val="1232254731"/>
      </p:ext>
    </p:extLst>
  </p:cSld>
  <p:clrMapOvr>
    <a:masterClrMapping/>
  </p:clrMapOvr>
  <p:extLst>
    <p:ext uri="{DCECCB84-F9BA-43D5-87BE-67443E8EF086}">
      <p15:sldGuideLst xmlns:p15="http://schemas.microsoft.com/office/powerpoint/2012/main">
        <p15:guide id="1" orient="horz" pos="640" userDrawn="1">
          <p15:clr>
            <a:srgbClr val="FBAE40"/>
          </p15:clr>
        </p15:guide>
        <p15:guide id="2" pos="4556" userDrawn="1">
          <p15:clr>
            <a:srgbClr val="FBAE40"/>
          </p15:clr>
        </p15:guide>
        <p15:guide id="3" pos="1595" userDrawn="1">
          <p15:clr>
            <a:srgbClr val="FBAE40"/>
          </p15:clr>
        </p15:guide>
        <p15:guide id="4" pos="4430" userDrawn="1">
          <p15:clr>
            <a:srgbClr val="FBAE40"/>
          </p15:clr>
        </p15:guide>
        <p15:guide id="5" pos="4679" userDrawn="1">
          <p15:clr>
            <a:srgbClr val="FBAE40"/>
          </p15:clr>
        </p15:guide>
        <p15:guide id="6" orient="horz" pos="3793" userDrawn="1">
          <p15:clr>
            <a:srgbClr val="FBAE40"/>
          </p15:clr>
        </p15:guide>
        <p15:guide id="7" pos="751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Diapositiva titolo">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DFA3E102-7169-D521-2159-C68E0584841A}"/>
              </a:ext>
            </a:extLst>
          </p:cNvPr>
          <p:cNvSpPr/>
          <p:nvPr userDrawn="1"/>
        </p:nvSpPr>
        <p:spPr>
          <a:xfrm>
            <a:off x="0" y="0"/>
            <a:ext cx="2266950" cy="6244352"/>
          </a:xfrm>
          <a:prstGeom prst="rect">
            <a:avLst/>
          </a:prstGeom>
          <a:solidFill>
            <a:schemeClr val="bg1"/>
          </a:solidFill>
          <a:ln>
            <a:noFill/>
          </a:ln>
          <a:effectLst>
            <a:outerShdw blurRad="50800" dist="38100" algn="l"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Text 0">
            <a:extLst>
              <a:ext uri="{FF2B5EF4-FFF2-40B4-BE49-F238E27FC236}">
                <a16:creationId xmlns:a16="http://schemas.microsoft.com/office/drawing/2014/main" id="{38909E8A-0CAD-456C-96B2-41A7A68D5F11}"/>
              </a:ext>
            </a:extLst>
          </p:cNvPr>
          <p:cNvSpPr/>
          <p:nvPr userDrawn="1"/>
        </p:nvSpPr>
        <p:spPr>
          <a:xfrm>
            <a:off x="660781" y="950319"/>
            <a:ext cx="1539360" cy="637849"/>
          </a:xfrm>
          <a:prstGeom prst="rect">
            <a:avLst/>
          </a:prstGeom>
          <a:noFill/>
          <a:ln/>
        </p:spPr>
        <p:txBody>
          <a:bodyPr wrap="square" lIns="72000" tIns="72000" rIns="72000" bIns="72000" rtlCol="0" anchor="t">
            <a:spAutoFit/>
          </a:bodyPr>
          <a:lstStyle/>
          <a:p>
            <a:r>
              <a:rPr lang="en-US" sz="1600" b="1" noProof="0" dirty="0">
                <a:solidFill>
                  <a:schemeClr val="accent3"/>
                </a:solidFill>
                <a:latin typeface="Encode Sans Condensed" pitchFamily="2" charset="0"/>
              </a:rPr>
              <a:t>CUSTOMER MANAGEMENT </a:t>
            </a:r>
          </a:p>
        </p:txBody>
      </p:sp>
      <p:grpSp>
        <p:nvGrpSpPr>
          <p:cNvPr id="4" name="Gruppo 3">
            <a:extLst>
              <a:ext uri="{FF2B5EF4-FFF2-40B4-BE49-F238E27FC236}">
                <a16:creationId xmlns:a16="http://schemas.microsoft.com/office/drawing/2014/main" id="{EED2B7C0-2C74-C678-B333-4700AD603D6F}"/>
              </a:ext>
            </a:extLst>
          </p:cNvPr>
          <p:cNvGrpSpPr/>
          <p:nvPr userDrawn="1"/>
        </p:nvGrpSpPr>
        <p:grpSpPr>
          <a:xfrm>
            <a:off x="133013" y="910668"/>
            <a:ext cx="505474" cy="699404"/>
            <a:chOff x="133013" y="929027"/>
            <a:chExt cx="505474" cy="699404"/>
          </a:xfrm>
        </p:grpSpPr>
        <p:sp>
          <p:nvSpPr>
            <p:cNvPr id="5" name="Rettangolo 4">
              <a:extLst>
                <a:ext uri="{FF2B5EF4-FFF2-40B4-BE49-F238E27FC236}">
                  <a16:creationId xmlns:a16="http://schemas.microsoft.com/office/drawing/2014/main" id="{735479C9-2279-5DDE-F700-D7486E7EFDF1}"/>
                </a:ext>
              </a:extLst>
            </p:cNvPr>
            <p:cNvSpPr/>
            <p:nvPr/>
          </p:nvSpPr>
          <p:spPr>
            <a:xfrm>
              <a:off x="155307" y="1046013"/>
              <a:ext cx="483180" cy="483180"/>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ext 0">
              <a:extLst>
                <a:ext uri="{FF2B5EF4-FFF2-40B4-BE49-F238E27FC236}">
                  <a16:creationId xmlns:a16="http://schemas.microsoft.com/office/drawing/2014/main" id="{6F7D2376-92B3-51C7-707A-FA8C89B859A8}"/>
                </a:ext>
              </a:extLst>
            </p:cNvPr>
            <p:cNvSpPr/>
            <p:nvPr/>
          </p:nvSpPr>
          <p:spPr>
            <a:xfrm>
              <a:off x="133013" y="929027"/>
              <a:ext cx="484208" cy="699404"/>
            </a:xfrm>
            <a:prstGeom prst="rect">
              <a:avLst/>
            </a:prstGeom>
            <a:noFill/>
            <a:ln/>
          </p:spPr>
          <p:txBody>
            <a:bodyPr wrap="square" lIns="72000" tIns="72000" rIns="72000" bIns="72000" rtlCol="0" anchor="t">
              <a:spAutoFit/>
            </a:bodyPr>
            <a:lstStyle/>
            <a:p>
              <a:pPr algn="ctr"/>
              <a:r>
                <a:rPr lang="en-US" sz="3600" noProof="0" dirty="0">
                  <a:solidFill>
                    <a:schemeClr val="bg1"/>
                  </a:solidFill>
                  <a:latin typeface="Encode Sans Condensed Black" pitchFamily="2" charset="0"/>
                </a:rPr>
                <a:t>3</a:t>
              </a:r>
              <a:endParaRPr lang="en-US" sz="3200" spc="100" noProof="0" dirty="0">
                <a:solidFill>
                  <a:schemeClr val="bg1"/>
                </a:solidFill>
                <a:latin typeface="Encode Sans Condensed" pitchFamily="2" charset="0"/>
              </a:endParaRPr>
            </a:p>
          </p:txBody>
        </p:sp>
      </p:grpSp>
      <p:pic>
        <p:nvPicPr>
          <p:cNvPr id="19" name="Elemento grafico 18">
            <a:extLst>
              <a:ext uri="{FF2B5EF4-FFF2-40B4-BE49-F238E27FC236}">
                <a16:creationId xmlns:a16="http://schemas.microsoft.com/office/drawing/2014/main" id="{37E10A5F-1E3E-5EB2-9206-EF0F4E44CA9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56742" y="80262"/>
            <a:ext cx="753467" cy="838536"/>
          </a:xfrm>
          <a:prstGeom prst="rect">
            <a:avLst/>
          </a:prstGeom>
        </p:spPr>
      </p:pic>
      <p:sp>
        <p:nvSpPr>
          <p:cNvPr id="33" name="Rettangolo 32">
            <a:extLst>
              <a:ext uri="{FF2B5EF4-FFF2-40B4-BE49-F238E27FC236}">
                <a16:creationId xmlns:a16="http://schemas.microsoft.com/office/drawing/2014/main" id="{8B4D641E-77EE-ECD1-D6CB-D65010182397}"/>
              </a:ext>
            </a:extLst>
          </p:cNvPr>
          <p:cNvSpPr/>
          <p:nvPr userDrawn="1"/>
        </p:nvSpPr>
        <p:spPr>
          <a:xfrm>
            <a:off x="11216512" y="6244352"/>
            <a:ext cx="972000" cy="613648"/>
          </a:xfrm>
          <a:prstGeom prst="rect">
            <a:avLst/>
          </a:prstGeom>
          <a:solidFill>
            <a:schemeClr val="accent3">
              <a:lumMod val="75000"/>
            </a:schemeClr>
          </a:solidFill>
          <a:ln w="127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1" name="Rettangolo 40">
            <a:extLst>
              <a:ext uri="{FF2B5EF4-FFF2-40B4-BE49-F238E27FC236}">
                <a16:creationId xmlns:a16="http://schemas.microsoft.com/office/drawing/2014/main" id="{3EED7AD3-AA90-6D6E-C377-FE6067BAA53B}"/>
              </a:ext>
            </a:extLst>
          </p:cNvPr>
          <p:cNvSpPr/>
          <p:nvPr userDrawn="1"/>
        </p:nvSpPr>
        <p:spPr>
          <a:xfrm>
            <a:off x="10236090" y="6244352"/>
            <a:ext cx="972000" cy="613648"/>
          </a:xfrm>
          <a:prstGeom prst="rect">
            <a:avLst/>
          </a:prstGeom>
          <a:solidFill>
            <a:schemeClr val="accent3"/>
          </a:solidFill>
          <a:ln w="127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5" name="Rettangolo 44">
            <a:extLst>
              <a:ext uri="{FF2B5EF4-FFF2-40B4-BE49-F238E27FC236}">
                <a16:creationId xmlns:a16="http://schemas.microsoft.com/office/drawing/2014/main" id="{78126765-FB47-76E1-264D-070667F14EE9}"/>
              </a:ext>
            </a:extLst>
          </p:cNvPr>
          <p:cNvSpPr/>
          <p:nvPr userDrawn="1"/>
        </p:nvSpPr>
        <p:spPr>
          <a:xfrm>
            <a:off x="955061" y="6244352"/>
            <a:ext cx="3007340" cy="613648"/>
          </a:xfrm>
          <a:prstGeom prst="rect">
            <a:avLst/>
          </a:prstGeom>
          <a:solidFill>
            <a:schemeClr val="bg1"/>
          </a:solidFill>
          <a:ln w="127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7" name="Rettangolo 46">
            <a:extLst>
              <a:ext uri="{FF2B5EF4-FFF2-40B4-BE49-F238E27FC236}">
                <a16:creationId xmlns:a16="http://schemas.microsoft.com/office/drawing/2014/main" id="{6CD73A33-4241-6E64-FB5C-2641EE7C3EA5}"/>
              </a:ext>
            </a:extLst>
          </p:cNvPr>
          <p:cNvSpPr/>
          <p:nvPr userDrawn="1"/>
        </p:nvSpPr>
        <p:spPr>
          <a:xfrm>
            <a:off x="3961372" y="6244352"/>
            <a:ext cx="4330713" cy="613648"/>
          </a:xfrm>
          <a:prstGeom prst="rect">
            <a:avLst/>
          </a:prstGeom>
          <a:solidFill>
            <a:srgbClr val="E5E7EB"/>
          </a:solidFill>
          <a:ln w="127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8" name="Rettangolo 47">
            <a:extLst>
              <a:ext uri="{FF2B5EF4-FFF2-40B4-BE49-F238E27FC236}">
                <a16:creationId xmlns:a16="http://schemas.microsoft.com/office/drawing/2014/main" id="{137A22BB-B74C-BEAA-6CCD-36A4537CDD8C}"/>
              </a:ext>
            </a:extLst>
          </p:cNvPr>
          <p:cNvSpPr/>
          <p:nvPr userDrawn="1"/>
        </p:nvSpPr>
        <p:spPr>
          <a:xfrm>
            <a:off x="8292090" y="6244352"/>
            <a:ext cx="1944000" cy="613648"/>
          </a:xfrm>
          <a:prstGeom prst="rect">
            <a:avLst/>
          </a:prstGeom>
          <a:solidFill>
            <a:schemeClr val="accent3">
              <a:lumMod val="75000"/>
            </a:schemeClr>
          </a:solidFill>
          <a:ln w="127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100" noProof="0" dirty="0"/>
          </a:p>
        </p:txBody>
      </p:sp>
      <p:sp>
        <p:nvSpPr>
          <p:cNvPr id="49" name="Rettangolo 48">
            <a:extLst>
              <a:ext uri="{FF2B5EF4-FFF2-40B4-BE49-F238E27FC236}">
                <a16:creationId xmlns:a16="http://schemas.microsoft.com/office/drawing/2014/main" id="{21FFA58F-AF4C-9D6B-545B-28737C335277}"/>
              </a:ext>
            </a:extLst>
          </p:cNvPr>
          <p:cNvSpPr/>
          <p:nvPr userDrawn="1"/>
        </p:nvSpPr>
        <p:spPr>
          <a:xfrm>
            <a:off x="0" y="6244352"/>
            <a:ext cx="972000" cy="613648"/>
          </a:xfrm>
          <a:prstGeom prst="rect">
            <a:avLst/>
          </a:prstGeom>
          <a:solidFill>
            <a:schemeClr val="accent3">
              <a:lumMod val="75000"/>
            </a:schemeClr>
          </a:solidFill>
          <a:ln w="127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50" name="Immagine 49" descr="Immagine che contiene Elementi grafici, simbolo, bianco, Carattere&#10;&#10;Il contenuto generato dall'IA potrebbe non essere corretto.">
            <a:extLst>
              <a:ext uri="{FF2B5EF4-FFF2-40B4-BE49-F238E27FC236}">
                <a16:creationId xmlns:a16="http://schemas.microsoft.com/office/drawing/2014/main" id="{EB4455DD-6DEC-0C74-91D8-7D533F84AAA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471680" y="6320344"/>
            <a:ext cx="461665" cy="461665"/>
          </a:xfrm>
          <a:prstGeom prst="rect">
            <a:avLst/>
          </a:prstGeom>
        </p:spPr>
      </p:pic>
      <p:pic>
        <p:nvPicPr>
          <p:cNvPr id="51" name="Immagine 50">
            <a:extLst>
              <a:ext uri="{FF2B5EF4-FFF2-40B4-BE49-F238E27FC236}">
                <a16:creationId xmlns:a16="http://schemas.microsoft.com/office/drawing/2014/main" id="{D7F312B6-0729-4916-3B98-B9C78061A99F}"/>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flipH="1">
            <a:off x="10491258" y="6320344"/>
            <a:ext cx="461665" cy="461665"/>
          </a:xfrm>
          <a:prstGeom prst="rect">
            <a:avLst/>
          </a:prstGeom>
        </p:spPr>
      </p:pic>
      <p:sp>
        <p:nvSpPr>
          <p:cNvPr id="53" name="CasellaDiTesto 52">
            <a:extLst>
              <a:ext uri="{FF2B5EF4-FFF2-40B4-BE49-F238E27FC236}">
                <a16:creationId xmlns:a16="http://schemas.microsoft.com/office/drawing/2014/main" id="{32536710-B7DF-A942-B8A9-6EE494528C30}"/>
              </a:ext>
            </a:extLst>
          </p:cNvPr>
          <p:cNvSpPr txBox="1"/>
          <p:nvPr userDrawn="1"/>
        </p:nvSpPr>
        <p:spPr>
          <a:xfrm>
            <a:off x="3969793" y="6354313"/>
            <a:ext cx="4330713" cy="400110"/>
          </a:xfrm>
          <a:prstGeom prst="rect">
            <a:avLst/>
          </a:prstGeom>
          <a:noFill/>
        </p:spPr>
        <p:txBody>
          <a:bodyPr wrap="square">
            <a:spAutoFit/>
          </a:bodyPr>
          <a:lstStyle/>
          <a:p>
            <a:pPr algn="ctr"/>
            <a:r>
              <a:rPr lang="en-US" sz="2000" b="1" noProof="0" dirty="0">
                <a:solidFill>
                  <a:schemeClr val="accent1"/>
                </a:solidFill>
              </a:rPr>
              <a:t>SALES METHODS </a:t>
            </a:r>
            <a:r>
              <a:rPr lang="en-US" sz="2000" kern="1200" spc="300" noProof="0" dirty="0">
                <a:solidFill>
                  <a:schemeClr val="tx1">
                    <a:lumMod val="50000"/>
                    <a:lumOff val="50000"/>
                  </a:schemeClr>
                </a:solidFill>
                <a:latin typeface="+mn-lt"/>
                <a:ea typeface="+mn-ea"/>
                <a:cs typeface="+mn-cs"/>
              </a:rPr>
              <a:t>|</a:t>
            </a:r>
            <a:r>
              <a:rPr lang="en-US" sz="2000" b="1" noProof="0" dirty="0">
                <a:solidFill>
                  <a:schemeClr val="accent1"/>
                </a:solidFill>
              </a:rPr>
              <a:t> </a:t>
            </a:r>
            <a:r>
              <a:rPr lang="en-US" sz="1400" spc="300" noProof="0" dirty="0">
                <a:solidFill>
                  <a:schemeClr val="tx1">
                    <a:lumMod val="75000"/>
                    <a:lumOff val="25000"/>
                  </a:schemeClr>
                </a:solidFill>
              </a:rPr>
              <a:t>Quick guide</a:t>
            </a:r>
          </a:p>
        </p:txBody>
      </p:sp>
      <p:pic>
        <p:nvPicPr>
          <p:cNvPr id="54" name="Immagine 53">
            <a:extLst>
              <a:ext uri="{FF2B5EF4-FFF2-40B4-BE49-F238E27FC236}">
                <a16:creationId xmlns:a16="http://schemas.microsoft.com/office/drawing/2014/main" id="{6D39BC37-666D-7FCF-E763-9F21F4C0C64D}"/>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255978" y="6339839"/>
            <a:ext cx="414583" cy="414583"/>
          </a:xfrm>
          <a:prstGeom prst="rect">
            <a:avLst/>
          </a:prstGeom>
        </p:spPr>
      </p:pic>
      <p:pic>
        <p:nvPicPr>
          <p:cNvPr id="55" name="Immagine 54">
            <a:extLst>
              <a:ext uri="{FF2B5EF4-FFF2-40B4-BE49-F238E27FC236}">
                <a16:creationId xmlns:a16="http://schemas.microsoft.com/office/drawing/2014/main" id="{71660FA2-C9CD-40D4-CDD0-0FF1E5EEE37D}"/>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255471" y="6165184"/>
            <a:ext cx="2422430" cy="771984"/>
          </a:xfrm>
          <a:prstGeom prst="rect">
            <a:avLst/>
          </a:prstGeom>
          <a:ln>
            <a:noFill/>
          </a:ln>
        </p:spPr>
      </p:pic>
      <p:grpSp>
        <p:nvGrpSpPr>
          <p:cNvPr id="57" name="Gruppo 56">
            <a:extLst>
              <a:ext uri="{FF2B5EF4-FFF2-40B4-BE49-F238E27FC236}">
                <a16:creationId xmlns:a16="http://schemas.microsoft.com/office/drawing/2014/main" id="{A0C2AC60-04FB-6E33-3D56-0C1073F79D34}"/>
              </a:ext>
            </a:extLst>
          </p:cNvPr>
          <p:cNvGrpSpPr/>
          <p:nvPr userDrawn="1"/>
        </p:nvGrpSpPr>
        <p:grpSpPr>
          <a:xfrm>
            <a:off x="196334" y="2226570"/>
            <a:ext cx="1980000" cy="2436870"/>
            <a:chOff x="110723" y="2272921"/>
            <a:chExt cx="1956088" cy="1984075"/>
          </a:xfrm>
        </p:grpSpPr>
        <p:cxnSp>
          <p:nvCxnSpPr>
            <p:cNvPr id="58" name="Connettore diritto 57">
              <a:extLst>
                <a:ext uri="{FF2B5EF4-FFF2-40B4-BE49-F238E27FC236}">
                  <a16:creationId xmlns:a16="http://schemas.microsoft.com/office/drawing/2014/main" id="{1716BCC3-5BF4-B9D1-5175-5F15B8ABD4BC}"/>
                </a:ext>
              </a:extLst>
            </p:cNvPr>
            <p:cNvCxnSpPr>
              <a:cxnSpLocks/>
            </p:cNvCxnSpPr>
            <p:nvPr/>
          </p:nvCxnSpPr>
          <p:spPr>
            <a:xfrm flipH="1">
              <a:off x="110723" y="2272921"/>
              <a:ext cx="1956088" cy="0"/>
            </a:xfrm>
            <a:prstGeom prst="line">
              <a:avLst/>
            </a:prstGeom>
            <a:ln w="12700">
              <a:solidFill>
                <a:schemeClr val="tx1">
                  <a:lumMod val="10000"/>
                  <a:lumOff val="90000"/>
                </a:schemeClr>
              </a:solidFill>
            </a:ln>
          </p:spPr>
          <p:style>
            <a:lnRef idx="2">
              <a:schemeClr val="accent1"/>
            </a:lnRef>
            <a:fillRef idx="0">
              <a:schemeClr val="accent1"/>
            </a:fillRef>
            <a:effectRef idx="1">
              <a:schemeClr val="accent1"/>
            </a:effectRef>
            <a:fontRef idx="minor">
              <a:schemeClr val="tx1"/>
            </a:fontRef>
          </p:style>
        </p:cxnSp>
        <p:cxnSp>
          <p:nvCxnSpPr>
            <p:cNvPr id="59" name="Connettore diritto 58">
              <a:extLst>
                <a:ext uri="{FF2B5EF4-FFF2-40B4-BE49-F238E27FC236}">
                  <a16:creationId xmlns:a16="http://schemas.microsoft.com/office/drawing/2014/main" id="{CB1FCF1B-0FDA-80F3-7D7D-71A248099649}"/>
                </a:ext>
              </a:extLst>
            </p:cNvPr>
            <p:cNvCxnSpPr>
              <a:cxnSpLocks/>
            </p:cNvCxnSpPr>
            <p:nvPr/>
          </p:nvCxnSpPr>
          <p:spPr>
            <a:xfrm flipH="1">
              <a:off x="110723" y="2734284"/>
              <a:ext cx="1956088" cy="0"/>
            </a:xfrm>
            <a:prstGeom prst="line">
              <a:avLst/>
            </a:prstGeom>
            <a:ln w="12700">
              <a:solidFill>
                <a:schemeClr val="tx1">
                  <a:lumMod val="10000"/>
                  <a:lumOff val="90000"/>
                </a:schemeClr>
              </a:solidFill>
            </a:ln>
          </p:spPr>
          <p:style>
            <a:lnRef idx="2">
              <a:schemeClr val="accent1"/>
            </a:lnRef>
            <a:fillRef idx="0">
              <a:schemeClr val="accent1"/>
            </a:fillRef>
            <a:effectRef idx="1">
              <a:schemeClr val="accent1"/>
            </a:effectRef>
            <a:fontRef idx="minor">
              <a:schemeClr val="tx1"/>
            </a:fontRef>
          </p:style>
        </p:cxnSp>
        <p:cxnSp>
          <p:nvCxnSpPr>
            <p:cNvPr id="60" name="Connettore diritto 59">
              <a:extLst>
                <a:ext uri="{FF2B5EF4-FFF2-40B4-BE49-F238E27FC236}">
                  <a16:creationId xmlns:a16="http://schemas.microsoft.com/office/drawing/2014/main" id="{503C93BF-3EB8-4BD0-392C-E42F5B703F3E}"/>
                </a:ext>
              </a:extLst>
            </p:cNvPr>
            <p:cNvCxnSpPr>
              <a:cxnSpLocks/>
            </p:cNvCxnSpPr>
            <p:nvPr/>
          </p:nvCxnSpPr>
          <p:spPr>
            <a:xfrm flipH="1">
              <a:off x="110723" y="3046360"/>
              <a:ext cx="1956088" cy="0"/>
            </a:xfrm>
            <a:prstGeom prst="line">
              <a:avLst/>
            </a:prstGeom>
            <a:ln w="12700">
              <a:solidFill>
                <a:schemeClr val="tx1">
                  <a:lumMod val="10000"/>
                  <a:lumOff val="90000"/>
                </a:schemeClr>
              </a:solidFill>
            </a:ln>
          </p:spPr>
          <p:style>
            <a:lnRef idx="2">
              <a:schemeClr val="accent1"/>
            </a:lnRef>
            <a:fillRef idx="0">
              <a:schemeClr val="accent1"/>
            </a:fillRef>
            <a:effectRef idx="1">
              <a:schemeClr val="accent1"/>
            </a:effectRef>
            <a:fontRef idx="minor">
              <a:schemeClr val="tx1"/>
            </a:fontRef>
          </p:style>
        </p:cxnSp>
        <p:cxnSp>
          <p:nvCxnSpPr>
            <p:cNvPr id="61" name="Connettore diritto 60">
              <a:extLst>
                <a:ext uri="{FF2B5EF4-FFF2-40B4-BE49-F238E27FC236}">
                  <a16:creationId xmlns:a16="http://schemas.microsoft.com/office/drawing/2014/main" id="{D08FE6FA-AA0D-3998-4197-AAE3079F83D7}"/>
                </a:ext>
              </a:extLst>
            </p:cNvPr>
            <p:cNvCxnSpPr>
              <a:cxnSpLocks/>
            </p:cNvCxnSpPr>
            <p:nvPr/>
          </p:nvCxnSpPr>
          <p:spPr>
            <a:xfrm flipH="1">
              <a:off x="110723" y="3501691"/>
              <a:ext cx="1956088" cy="0"/>
            </a:xfrm>
            <a:prstGeom prst="line">
              <a:avLst/>
            </a:prstGeom>
            <a:ln w="12700">
              <a:solidFill>
                <a:schemeClr val="tx1">
                  <a:lumMod val="10000"/>
                  <a:lumOff val="90000"/>
                </a:schemeClr>
              </a:solidFill>
            </a:ln>
          </p:spPr>
          <p:style>
            <a:lnRef idx="2">
              <a:schemeClr val="accent1"/>
            </a:lnRef>
            <a:fillRef idx="0">
              <a:schemeClr val="accent1"/>
            </a:fillRef>
            <a:effectRef idx="1">
              <a:schemeClr val="accent1"/>
            </a:effectRef>
            <a:fontRef idx="minor">
              <a:schemeClr val="tx1"/>
            </a:fontRef>
          </p:style>
        </p:cxnSp>
        <p:cxnSp>
          <p:nvCxnSpPr>
            <p:cNvPr id="62" name="Connettore diritto 61">
              <a:extLst>
                <a:ext uri="{FF2B5EF4-FFF2-40B4-BE49-F238E27FC236}">
                  <a16:creationId xmlns:a16="http://schemas.microsoft.com/office/drawing/2014/main" id="{018DC77A-9834-ACB5-92C1-DC348427F565}"/>
                </a:ext>
              </a:extLst>
            </p:cNvPr>
            <p:cNvCxnSpPr>
              <a:cxnSpLocks/>
            </p:cNvCxnSpPr>
            <p:nvPr/>
          </p:nvCxnSpPr>
          <p:spPr>
            <a:xfrm flipH="1">
              <a:off x="110723" y="3813842"/>
              <a:ext cx="1956088" cy="0"/>
            </a:xfrm>
            <a:prstGeom prst="line">
              <a:avLst/>
            </a:prstGeom>
            <a:ln w="12700">
              <a:solidFill>
                <a:schemeClr val="tx1">
                  <a:lumMod val="10000"/>
                  <a:lumOff val="90000"/>
                </a:schemeClr>
              </a:solidFill>
            </a:ln>
          </p:spPr>
          <p:style>
            <a:lnRef idx="2">
              <a:schemeClr val="accent1"/>
            </a:lnRef>
            <a:fillRef idx="0">
              <a:schemeClr val="accent1"/>
            </a:fillRef>
            <a:effectRef idx="1">
              <a:schemeClr val="accent1"/>
            </a:effectRef>
            <a:fontRef idx="minor">
              <a:schemeClr val="tx1"/>
            </a:fontRef>
          </p:style>
        </p:cxnSp>
        <p:cxnSp>
          <p:nvCxnSpPr>
            <p:cNvPr id="63" name="Connettore diritto 62">
              <a:extLst>
                <a:ext uri="{FF2B5EF4-FFF2-40B4-BE49-F238E27FC236}">
                  <a16:creationId xmlns:a16="http://schemas.microsoft.com/office/drawing/2014/main" id="{1CAB7A0C-4E03-2BCD-9E69-F4487E8497DE}"/>
                </a:ext>
              </a:extLst>
            </p:cNvPr>
            <p:cNvCxnSpPr>
              <a:cxnSpLocks/>
            </p:cNvCxnSpPr>
            <p:nvPr/>
          </p:nvCxnSpPr>
          <p:spPr>
            <a:xfrm flipH="1">
              <a:off x="110723" y="4256996"/>
              <a:ext cx="1956088" cy="0"/>
            </a:xfrm>
            <a:prstGeom prst="line">
              <a:avLst/>
            </a:prstGeom>
            <a:ln w="12700">
              <a:solidFill>
                <a:schemeClr val="tx1">
                  <a:lumMod val="10000"/>
                  <a:lumOff val="90000"/>
                </a:schemeClr>
              </a:solidFill>
            </a:ln>
          </p:spPr>
          <p:style>
            <a:lnRef idx="2">
              <a:schemeClr val="accent1"/>
            </a:lnRef>
            <a:fillRef idx="0">
              <a:schemeClr val="accent1"/>
            </a:fillRef>
            <a:effectRef idx="1">
              <a:schemeClr val="accent1"/>
            </a:effectRef>
            <a:fontRef idx="minor">
              <a:schemeClr val="tx1"/>
            </a:fontRef>
          </p:style>
        </p:cxnSp>
      </p:grpSp>
      <p:sp>
        <p:nvSpPr>
          <p:cNvPr id="13" name="Rettangolo 12">
            <a:extLst>
              <a:ext uri="{FF2B5EF4-FFF2-40B4-BE49-F238E27FC236}">
                <a16:creationId xmlns:a16="http://schemas.microsoft.com/office/drawing/2014/main" id="{3A3D4806-6DF8-FBE2-0B1E-9E2CF8E82DFA}"/>
              </a:ext>
            </a:extLst>
          </p:cNvPr>
          <p:cNvSpPr/>
          <p:nvPr userDrawn="1"/>
        </p:nvSpPr>
        <p:spPr>
          <a:xfrm>
            <a:off x="8317168" y="6301859"/>
            <a:ext cx="1910500" cy="4986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rIns="72000" rtlCol="0" anchor="ctr"/>
          <a:lstStyle/>
          <a:p>
            <a:pPr algn="ctr" defTabSz="801929">
              <a:defRPr/>
            </a:pPr>
            <a:r>
              <a:rPr lang="en-US" sz="1600" b="1" noProof="0" dirty="0">
                <a:solidFill>
                  <a:schemeClr val="bg1"/>
                </a:solidFill>
              </a:rPr>
              <a:t>CONFIRM</a:t>
            </a:r>
            <a:endParaRPr lang="en-US" sz="1600" noProof="0" dirty="0">
              <a:solidFill>
                <a:schemeClr val="bg1"/>
              </a:solidFill>
            </a:endParaRPr>
          </a:p>
        </p:txBody>
      </p:sp>
    </p:spTree>
    <p:custDataLst>
      <p:tags r:id="rId1"/>
    </p:custDataLst>
    <p:extLst>
      <p:ext uri="{BB962C8B-B14F-4D97-AF65-F5344CB8AC3E}">
        <p14:creationId xmlns:p14="http://schemas.microsoft.com/office/powerpoint/2010/main" val="480567073"/>
      </p:ext>
    </p:extLst>
  </p:cSld>
  <p:clrMapOvr>
    <a:masterClrMapping/>
  </p:clrMapOvr>
  <p:extLst>
    <p:ext uri="{DCECCB84-F9BA-43D5-87BE-67443E8EF086}">
      <p15:sldGuideLst xmlns:p15="http://schemas.microsoft.com/office/powerpoint/2012/main">
        <p15:guide id="1" orient="horz" pos="640">
          <p15:clr>
            <a:srgbClr val="FBAE40"/>
          </p15:clr>
        </p15:guide>
        <p15:guide id="2" pos="4556">
          <p15:clr>
            <a:srgbClr val="FBAE40"/>
          </p15:clr>
        </p15:guide>
        <p15:guide id="3" pos="1595">
          <p15:clr>
            <a:srgbClr val="FBAE40"/>
          </p15:clr>
        </p15:guide>
        <p15:guide id="4" pos="4430">
          <p15:clr>
            <a:srgbClr val="FBAE40"/>
          </p15:clr>
        </p15:guide>
        <p15:guide id="5" pos="4679">
          <p15:clr>
            <a:srgbClr val="FBAE40"/>
          </p15:clr>
        </p15:guide>
        <p15:guide id="6" orient="horz" pos="3793">
          <p15:clr>
            <a:srgbClr val="FBAE40"/>
          </p15:clr>
        </p15:guide>
        <p15:guide id="7" pos="751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Diapositiva titolo">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DFA3E102-7169-D521-2159-C68E0584841A}"/>
              </a:ext>
            </a:extLst>
          </p:cNvPr>
          <p:cNvSpPr/>
          <p:nvPr userDrawn="1"/>
        </p:nvSpPr>
        <p:spPr>
          <a:xfrm>
            <a:off x="0" y="0"/>
            <a:ext cx="2266950" cy="6244352"/>
          </a:xfrm>
          <a:prstGeom prst="rect">
            <a:avLst/>
          </a:prstGeom>
          <a:solidFill>
            <a:schemeClr val="bg1"/>
          </a:solidFill>
          <a:ln>
            <a:noFill/>
          </a:ln>
          <a:effectLst>
            <a:outerShdw blurRad="50800" dist="38100" algn="l"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Rettangolo 23">
            <a:extLst>
              <a:ext uri="{FF2B5EF4-FFF2-40B4-BE49-F238E27FC236}">
                <a16:creationId xmlns:a16="http://schemas.microsoft.com/office/drawing/2014/main" id="{180894EE-97EA-1E55-B54B-47FAE05D5093}"/>
              </a:ext>
            </a:extLst>
          </p:cNvPr>
          <p:cNvSpPr/>
          <p:nvPr userDrawn="1"/>
        </p:nvSpPr>
        <p:spPr>
          <a:xfrm>
            <a:off x="1" y="5152248"/>
            <a:ext cx="2266948" cy="1098775"/>
          </a:xfrm>
          <a:prstGeom prst="rect">
            <a:avLst/>
          </a:prstGeom>
          <a:solidFill>
            <a:srgbClr val="F0F1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Text 0">
            <a:extLst>
              <a:ext uri="{FF2B5EF4-FFF2-40B4-BE49-F238E27FC236}">
                <a16:creationId xmlns:a16="http://schemas.microsoft.com/office/drawing/2014/main" id="{38909E8A-0CAD-456C-96B2-41A7A68D5F11}"/>
              </a:ext>
            </a:extLst>
          </p:cNvPr>
          <p:cNvSpPr/>
          <p:nvPr userDrawn="1"/>
        </p:nvSpPr>
        <p:spPr>
          <a:xfrm>
            <a:off x="660781" y="950319"/>
            <a:ext cx="1539360" cy="637849"/>
          </a:xfrm>
          <a:prstGeom prst="rect">
            <a:avLst/>
          </a:prstGeom>
          <a:noFill/>
          <a:ln/>
        </p:spPr>
        <p:txBody>
          <a:bodyPr wrap="square" lIns="72000" tIns="72000" rIns="72000" bIns="72000" rtlCol="0" anchor="t">
            <a:spAutoFit/>
          </a:bodyPr>
          <a:lstStyle/>
          <a:p>
            <a:r>
              <a:rPr lang="en-US" sz="1600" b="1" cap="all" noProof="0" dirty="0">
                <a:solidFill>
                  <a:schemeClr val="accent2"/>
                </a:solidFill>
                <a:latin typeface="Encode Sans Condensed" pitchFamily="2" charset="0"/>
              </a:rPr>
              <a:t>Loyalty management </a:t>
            </a:r>
          </a:p>
        </p:txBody>
      </p:sp>
      <p:grpSp>
        <p:nvGrpSpPr>
          <p:cNvPr id="4" name="Gruppo 3">
            <a:extLst>
              <a:ext uri="{FF2B5EF4-FFF2-40B4-BE49-F238E27FC236}">
                <a16:creationId xmlns:a16="http://schemas.microsoft.com/office/drawing/2014/main" id="{EED2B7C0-2C74-C678-B333-4700AD603D6F}"/>
              </a:ext>
            </a:extLst>
          </p:cNvPr>
          <p:cNvGrpSpPr/>
          <p:nvPr userDrawn="1"/>
        </p:nvGrpSpPr>
        <p:grpSpPr>
          <a:xfrm>
            <a:off x="133013" y="910668"/>
            <a:ext cx="505474" cy="699404"/>
            <a:chOff x="133013" y="929027"/>
            <a:chExt cx="505474" cy="699404"/>
          </a:xfrm>
        </p:grpSpPr>
        <p:sp>
          <p:nvSpPr>
            <p:cNvPr id="5" name="Rettangolo 4">
              <a:extLst>
                <a:ext uri="{FF2B5EF4-FFF2-40B4-BE49-F238E27FC236}">
                  <a16:creationId xmlns:a16="http://schemas.microsoft.com/office/drawing/2014/main" id="{735479C9-2279-5DDE-F700-D7486E7EFDF1}"/>
                </a:ext>
              </a:extLst>
            </p:cNvPr>
            <p:cNvSpPr/>
            <p:nvPr/>
          </p:nvSpPr>
          <p:spPr>
            <a:xfrm>
              <a:off x="155307" y="1046013"/>
              <a:ext cx="483180" cy="48318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ext 0">
              <a:extLst>
                <a:ext uri="{FF2B5EF4-FFF2-40B4-BE49-F238E27FC236}">
                  <a16:creationId xmlns:a16="http://schemas.microsoft.com/office/drawing/2014/main" id="{6F7D2376-92B3-51C7-707A-FA8C89B859A8}"/>
                </a:ext>
              </a:extLst>
            </p:cNvPr>
            <p:cNvSpPr/>
            <p:nvPr/>
          </p:nvSpPr>
          <p:spPr>
            <a:xfrm>
              <a:off x="133013" y="929027"/>
              <a:ext cx="484208" cy="699404"/>
            </a:xfrm>
            <a:prstGeom prst="rect">
              <a:avLst/>
            </a:prstGeom>
            <a:noFill/>
            <a:ln/>
          </p:spPr>
          <p:txBody>
            <a:bodyPr wrap="square" lIns="72000" tIns="72000" rIns="72000" bIns="72000" rtlCol="0" anchor="t">
              <a:spAutoFit/>
            </a:bodyPr>
            <a:lstStyle/>
            <a:p>
              <a:pPr algn="ctr"/>
              <a:r>
                <a:rPr lang="en-US" sz="3600" noProof="0" dirty="0">
                  <a:solidFill>
                    <a:schemeClr val="bg1"/>
                  </a:solidFill>
                  <a:latin typeface="Encode Sans Condensed Black" pitchFamily="2" charset="0"/>
                </a:rPr>
                <a:t>4</a:t>
              </a:r>
              <a:endParaRPr lang="en-US" sz="3200" spc="100" noProof="0" dirty="0">
                <a:solidFill>
                  <a:schemeClr val="bg1"/>
                </a:solidFill>
                <a:latin typeface="Encode Sans Condensed" pitchFamily="2" charset="0"/>
              </a:endParaRPr>
            </a:p>
          </p:txBody>
        </p:sp>
      </p:grpSp>
      <p:sp>
        <p:nvSpPr>
          <p:cNvPr id="8" name="CasellaDiTesto 7">
            <a:extLst>
              <a:ext uri="{FF2B5EF4-FFF2-40B4-BE49-F238E27FC236}">
                <a16:creationId xmlns:a16="http://schemas.microsoft.com/office/drawing/2014/main" id="{3A2F75E3-2EA5-8CB8-6E82-50CDAFAF06D0}"/>
              </a:ext>
            </a:extLst>
          </p:cNvPr>
          <p:cNvSpPr txBox="1"/>
          <p:nvPr userDrawn="1"/>
        </p:nvSpPr>
        <p:spPr>
          <a:xfrm>
            <a:off x="3275885" y="270788"/>
            <a:ext cx="3104845" cy="584775"/>
          </a:xfrm>
          <a:prstGeom prst="rect">
            <a:avLst/>
          </a:prstGeom>
          <a:noFill/>
          <a:ln>
            <a:noFill/>
          </a:ln>
        </p:spPr>
        <p:txBody>
          <a:bodyPr wrap="square" rtlCol="0">
            <a:spAutoFit/>
          </a:bodyPr>
          <a:lstStyle/>
          <a:p>
            <a:pPr defTabSz="801929">
              <a:defRPr/>
            </a:pPr>
            <a:r>
              <a:rPr lang="en-US" sz="3200" noProof="0" dirty="0">
                <a:solidFill>
                  <a:schemeClr val="accent2"/>
                </a:solidFill>
              </a:rPr>
              <a:t>How to act?</a:t>
            </a:r>
          </a:p>
        </p:txBody>
      </p:sp>
      <p:sp>
        <p:nvSpPr>
          <p:cNvPr id="9" name="CasellaDiTesto 8">
            <a:extLst>
              <a:ext uri="{FF2B5EF4-FFF2-40B4-BE49-F238E27FC236}">
                <a16:creationId xmlns:a16="http://schemas.microsoft.com/office/drawing/2014/main" id="{A7A7D9F8-BB55-AE96-8621-FDF4B413C4C5}"/>
              </a:ext>
            </a:extLst>
          </p:cNvPr>
          <p:cNvSpPr txBox="1"/>
          <p:nvPr userDrawn="1"/>
        </p:nvSpPr>
        <p:spPr>
          <a:xfrm>
            <a:off x="8147630" y="243222"/>
            <a:ext cx="3026061" cy="584775"/>
          </a:xfrm>
          <a:prstGeom prst="rect">
            <a:avLst/>
          </a:prstGeom>
          <a:noFill/>
          <a:ln>
            <a:noFill/>
          </a:ln>
        </p:spPr>
        <p:txBody>
          <a:bodyPr wrap="square" rtlCol="0">
            <a:spAutoFit/>
          </a:bodyPr>
          <a:lstStyle/>
          <a:p>
            <a:pPr defTabSz="801929">
              <a:defRPr/>
            </a:pPr>
            <a:r>
              <a:rPr lang="en-US" sz="3200" noProof="0" dirty="0">
                <a:solidFill>
                  <a:schemeClr val="accent2"/>
                </a:solidFill>
              </a:rPr>
              <a:t>Why?</a:t>
            </a:r>
          </a:p>
        </p:txBody>
      </p:sp>
      <p:grpSp>
        <p:nvGrpSpPr>
          <p:cNvPr id="10" name="Gruppo 9">
            <a:extLst>
              <a:ext uri="{FF2B5EF4-FFF2-40B4-BE49-F238E27FC236}">
                <a16:creationId xmlns:a16="http://schemas.microsoft.com/office/drawing/2014/main" id="{5916AE95-80D9-D6C5-9D0E-DC984C44D2BE}"/>
              </a:ext>
            </a:extLst>
          </p:cNvPr>
          <p:cNvGrpSpPr/>
          <p:nvPr userDrawn="1"/>
        </p:nvGrpSpPr>
        <p:grpSpPr>
          <a:xfrm>
            <a:off x="2518462" y="85770"/>
            <a:ext cx="655791" cy="729000"/>
            <a:chOff x="3132362" y="310753"/>
            <a:chExt cx="789594" cy="877740"/>
          </a:xfrm>
        </p:grpSpPr>
        <p:sp>
          <p:nvSpPr>
            <p:cNvPr id="11" name="Rettangolo 10">
              <a:extLst>
                <a:ext uri="{FF2B5EF4-FFF2-40B4-BE49-F238E27FC236}">
                  <a16:creationId xmlns:a16="http://schemas.microsoft.com/office/drawing/2014/main" id="{25869192-51C5-7EA7-DA40-7EAAD9039861}"/>
                </a:ext>
              </a:extLst>
            </p:cNvPr>
            <p:cNvSpPr/>
            <p:nvPr/>
          </p:nvSpPr>
          <p:spPr>
            <a:xfrm>
              <a:off x="3174531" y="441068"/>
              <a:ext cx="747425" cy="747425"/>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2" name="Elemento grafico 11">
              <a:extLst>
                <a:ext uri="{FF2B5EF4-FFF2-40B4-BE49-F238E27FC236}">
                  <a16:creationId xmlns:a16="http://schemas.microsoft.com/office/drawing/2014/main" id="{DAB738E5-B110-5E0A-0451-E9ACD2158E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32362" y="310753"/>
              <a:ext cx="701638" cy="802171"/>
            </a:xfrm>
            <a:prstGeom prst="rect">
              <a:avLst/>
            </a:prstGeom>
          </p:spPr>
        </p:pic>
      </p:grpSp>
      <p:grpSp>
        <p:nvGrpSpPr>
          <p:cNvPr id="14" name="Gruppo 13">
            <a:extLst>
              <a:ext uri="{FF2B5EF4-FFF2-40B4-BE49-F238E27FC236}">
                <a16:creationId xmlns:a16="http://schemas.microsoft.com/office/drawing/2014/main" id="{1CF4B5D6-A8A9-C1A8-201D-E04CBD276475}"/>
              </a:ext>
            </a:extLst>
          </p:cNvPr>
          <p:cNvGrpSpPr/>
          <p:nvPr userDrawn="1"/>
        </p:nvGrpSpPr>
        <p:grpSpPr>
          <a:xfrm>
            <a:off x="7288574" y="130920"/>
            <a:ext cx="859056" cy="696338"/>
            <a:chOff x="7292482" y="130920"/>
            <a:chExt cx="859056" cy="696338"/>
          </a:xfrm>
        </p:grpSpPr>
        <p:sp>
          <p:nvSpPr>
            <p:cNvPr id="15" name="Rettangolo 14">
              <a:extLst>
                <a:ext uri="{FF2B5EF4-FFF2-40B4-BE49-F238E27FC236}">
                  <a16:creationId xmlns:a16="http://schemas.microsoft.com/office/drawing/2014/main" id="{BC44F888-C643-8F91-6A35-0EC2C5C067B5}"/>
                </a:ext>
              </a:extLst>
            </p:cNvPr>
            <p:cNvSpPr/>
            <p:nvPr/>
          </p:nvSpPr>
          <p:spPr>
            <a:xfrm>
              <a:off x="7444624" y="194021"/>
              <a:ext cx="620749" cy="620749"/>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6" name="Elemento grafico 15">
              <a:extLst>
                <a:ext uri="{FF2B5EF4-FFF2-40B4-BE49-F238E27FC236}">
                  <a16:creationId xmlns:a16="http://schemas.microsoft.com/office/drawing/2014/main" id="{4590B5CC-EA74-4D19-8BD6-C356A21A20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92482" y="130920"/>
              <a:ext cx="859056" cy="696338"/>
            </a:xfrm>
            <a:prstGeom prst="rect">
              <a:avLst/>
            </a:prstGeom>
          </p:spPr>
        </p:pic>
      </p:grpSp>
      <p:sp>
        <p:nvSpPr>
          <p:cNvPr id="43" name="CasellaDiTesto 42">
            <a:extLst>
              <a:ext uri="{FF2B5EF4-FFF2-40B4-BE49-F238E27FC236}">
                <a16:creationId xmlns:a16="http://schemas.microsoft.com/office/drawing/2014/main" id="{A73CD541-8EC2-F9B7-1764-07C088FD61CF}"/>
              </a:ext>
            </a:extLst>
          </p:cNvPr>
          <p:cNvSpPr txBox="1"/>
          <p:nvPr userDrawn="1"/>
        </p:nvSpPr>
        <p:spPr>
          <a:xfrm>
            <a:off x="340199" y="5372858"/>
            <a:ext cx="898138" cy="584775"/>
          </a:xfrm>
          <a:prstGeom prst="rect">
            <a:avLst/>
          </a:prstGeom>
          <a:noFill/>
        </p:spPr>
        <p:txBody>
          <a:bodyPr wrap="square" rtlCol="0">
            <a:spAutoFit/>
          </a:bodyPr>
          <a:lstStyle/>
          <a:p>
            <a:pPr algn="r"/>
            <a:r>
              <a:rPr lang="en-US" sz="1600" noProof="0" dirty="0">
                <a:solidFill>
                  <a:schemeClr val="accent2"/>
                </a:solidFill>
              </a:rPr>
              <a:t>In a nutshell</a:t>
            </a:r>
          </a:p>
        </p:txBody>
      </p:sp>
      <p:sp>
        <p:nvSpPr>
          <p:cNvPr id="21" name="Text 0">
            <a:extLst>
              <a:ext uri="{FF2B5EF4-FFF2-40B4-BE49-F238E27FC236}">
                <a16:creationId xmlns:a16="http://schemas.microsoft.com/office/drawing/2014/main" id="{911A43B0-528E-FD2D-B256-0DD034FE774D}"/>
              </a:ext>
            </a:extLst>
          </p:cNvPr>
          <p:cNvSpPr/>
          <p:nvPr userDrawn="1"/>
        </p:nvSpPr>
        <p:spPr>
          <a:xfrm>
            <a:off x="660781" y="968678"/>
            <a:ext cx="1539360" cy="391628"/>
          </a:xfrm>
          <a:prstGeom prst="rect">
            <a:avLst/>
          </a:prstGeom>
          <a:noFill/>
          <a:ln/>
        </p:spPr>
        <p:txBody>
          <a:bodyPr wrap="square" lIns="72000" tIns="72000" rIns="72000" bIns="72000" rtlCol="0" anchor="t">
            <a:spAutoFit/>
          </a:bodyPr>
          <a:lstStyle/>
          <a:p>
            <a:endParaRPr lang="en-US" sz="1600" b="1" cap="all" noProof="0" dirty="0">
              <a:solidFill>
                <a:schemeClr val="accent2"/>
              </a:solidFill>
              <a:latin typeface="Encode Sans Condensed" pitchFamily="2" charset="0"/>
            </a:endParaRPr>
          </a:p>
        </p:txBody>
      </p:sp>
      <p:pic>
        <p:nvPicPr>
          <p:cNvPr id="27" name="Elemento grafico 26">
            <a:extLst>
              <a:ext uri="{FF2B5EF4-FFF2-40B4-BE49-F238E27FC236}">
                <a16:creationId xmlns:a16="http://schemas.microsoft.com/office/drawing/2014/main" id="{0DDB385B-0BF6-ED69-F368-424402E6C0BF}"/>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00426" y="165320"/>
            <a:ext cx="1066099" cy="691735"/>
          </a:xfrm>
          <a:prstGeom prst="rect">
            <a:avLst/>
          </a:prstGeom>
        </p:spPr>
      </p:pic>
      <p:grpSp>
        <p:nvGrpSpPr>
          <p:cNvPr id="46" name="Gruppo 45">
            <a:extLst>
              <a:ext uri="{FF2B5EF4-FFF2-40B4-BE49-F238E27FC236}">
                <a16:creationId xmlns:a16="http://schemas.microsoft.com/office/drawing/2014/main" id="{7C8CF477-F2BB-39B9-A800-ECE4EC677EB4}"/>
              </a:ext>
            </a:extLst>
          </p:cNvPr>
          <p:cNvGrpSpPr/>
          <p:nvPr userDrawn="1"/>
        </p:nvGrpSpPr>
        <p:grpSpPr>
          <a:xfrm>
            <a:off x="196334" y="2378336"/>
            <a:ext cx="1980000" cy="603450"/>
            <a:chOff x="110723" y="2407881"/>
            <a:chExt cx="1956088" cy="550599"/>
          </a:xfrm>
        </p:grpSpPr>
        <p:cxnSp>
          <p:nvCxnSpPr>
            <p:cNvPr id="47" name="Connettore diritto 46">
              <a:extLst>
                <a:ext uri="{FF2B5EF4-FFF2-40B4-BE49-F238E27FC236}">
                  <a16:creationId xmlns:a16="http://schemas.microsoft.com/office/drawing/2014/main" id="{1A8F3FB7-9CA3-5719-F73C-78A1D8C81CBB}"/>
                </a:ext>
              </a:extLst>
            </p:cNvPr>
            <p:cNvCxnSpPr>
              <a:cxnSpLocks/>
            </p:cNvCxnSpPr>
            <p:nvPr/>
          </p:nvCxnSpPr>
          <p:spPr>
            <a:xfrm flipH="1">
              <a:off x="110723" y="2407881"/>
              <a:ext cx="1956088" cy="0"/>
            </a:xfrm>
            <a:prstGeom prst="line">
              <a:avLst/>
            </a:prstGeom>
            <a:ln w="12700">
              <a:solidFill>
                <a:schemeClr val="tx1">
                  <a:lumMod val="10000"/>
                  <a:lumOff val="90000"/>
                </a:schemeClr>
              </a:solidFill>
            </a:ln>
          </p:spPr>
          <p:style>
            <a:lnRef idx="2">
              <a:schemeClr val="accent1"/>
            </a:lnRef>
            <a:fillRef idx="0">
              <a:schemeClr val="accent1"/>
            </a:fillRef>
            <a:effectRef idx="1">
              <a:schemeClr val="accent1"/>
            </a:effectRef>
            <a:fontRef idx="minor">
              <a:schemeClr val="tx1"/>
            </a:fontRef>
          </p:style>
        </p:cxnSp>
        <p:cxnSp>
          <p:nvCxnSpPr>
            <p:cNvPr id="48" name="Connettore diritto 47">
              <a:extLst>
                <a:ext uri="{FF2B5EF4-FFF2-40B4-BE49-F238E27FC236}">
                  <a16:creationId xmlns:a16="http://schemas.microsoft.com/office/drawing/2014/main" id="{7BCB9016-D939-E945-A10D-81A3E7393C8E}"/>
                </a:ext>
              </a:extLst>
            </p:cNvPr>
            <p:cNvCxnSpPr>
              <a:cxnSpLocks/>
            </p:cNvCxnSpPr>
            <p:nvPr/>
          </p:nvCxnSpPr>
          <p:spPr>
            <a:xfrm flipH="1">
              <a:off x="110723" y="2958480"/>
              <a:ext cx="1956088" cy="0"/>
            </a:xfrm>
            <a:prstGeom prst="line">
              <a:avLst/>
            </a:prstGeom>
            <a:ln w="12700">
              <a:solidFill>
                <a:schemeClr val="tx1">
                  <a:lumMod val="10000"/>
                  <a:lumOff val="90000"/>
                </a:schemeClr>
              </a:solidFill>
            </a:ln>
          </p:spPr>
          <p:style>
            <a:lnRef idx="2">
              <a:schemeClr val="accent1"/>
            </a:lnRef>
            <a:fillRef idx="0">
              <a:schemeClr val="accent1"/>
            </a:fillRef>
            <a:effectRef idx="1">
              <a:schemeClr val="accent1"/>
            </a:effectRef>
            <a:fontRef idx="minor">
              <a:schemeClr val="tx1"/>
            </a:fontRef>
          </p:style>
        </p:cxnSp>
      </p:grpSp>
      <p:sp>
        <p:nvSpPr>
          <p:cNvPr id="7" name="Rettangolo 6">
            <a:extLst>
              <a:ext uri="{FF2B5EF4-FFF2-40B4-BE49-F238E27FC236}">
                <a16:creationId xmlns:a16="http://schemas.microsoft.com/office/drawing/2014/main" id="{79E4464C-CCE3-3BF3-F294-D27E67641A63}"/>
              </a:ext>
            </a:extLst>
          </p:cNvPr>
          <p:cNvSpPr/>
          <p:nvPr userDrawn="1"/>
        </p:nvSpPr>
        <p:spPr>
          <a:xfrm>
            <a:off x="11216512" y="6244352"/>
            <a:ext cx="972000" cy="613648"/>
          </a:xfrm>
          <a:prstGeom prst="rect">
            <a:avLst/>
          </a:prstGeom>
          <a:solidFill>
            <a:schemeClr val="accent2">
              <a:lumMod val="75000"/>
            </a:schemeClr>
          </a:solidFill>
          <a:ln w="127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ettangolo 16">
            <a:extLst>
              <a:ext uri="{FF2B5EF4-FFF2-40B4-BE49-F238E27FC236}">
                <a16:creationId xmlns:a16="http://schemas.microsoft.com/office/drawing/2014/main" id="{429B7DBE-CC56-9EFC-B59A-A024D1187D4F}"/>
              </a:ext>
            </a:extLst>
          </p:cNvPr>
          <p:cNvSpPr/>
          <p:nvPr userDrawn="1"/>
        </p:nvSpPr>
        <p:spPr>
          <a:xfrm>
            <a:off x="10236090" y="6244352"/>
            <a:ext cx="972000" cy="613648"/>
          </a:xfrm>
          <a:prstGeom prst="rect">
            <a:avLst/>
          </a:prstGeom>
          <a:solidFill>
            <a:schemeClr val="accent2"/>
          </a:solidFill>
          <a:ln w="127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ettangolo 18">
            <a:extLst>
              <a:ext uri="{FF2B5EF4-FFF2-40B4-BE49-F238E27FC236}">
                <a16:creationId xmlns:a16="http://schemas.microsoft.com/office/drawing/2014/main" id="{FB485136-FBB0-2CD5-E6ED-4E2E15FAB6C5}"/>
              </a:ext>
            </a:extLst>
          </p:cNvPr>
          <p:cNvSpPr/>
          <p:nvPr userDrawn="1"/>
        </p:nvSpPr>
        <p:spPr>
          <a:xfrm>
            <a:off x="955061" y="6244352"/>
            <a:ext cx="3007340" cy="613648"/>
          </a:xfrm>
          <a:prstGeom prst="rect">
            <a:avLst/>
          </a:prstGeom>
          <a:solidFill>
            <a:schemeClr val="bg1"/>
          </a:solidFill>
          <a:ln w="127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Rettangolo 19">
            <a:extLst>
              <a:ext uri="{FF2B5EF4-FFF2-40B4-BE49-F238E27FC236}">
                <a16:creationId xmlns:a16="http://schemas.microsoft.com/office/drawing/2014/main" id="{1B697952-B61D-F4F7-B847-9355CFF231FA}"/>
              </a:ext>
            </a:extLst>
          </p:cNvPr>
          <p:cNvSpPr/>
          <p:nvPr userDrawn="1"/>
        </p:nvSpPr>
        <p:spPr>
          <a:xfrm>
            <a:off x="3961372" y="6244352"/>
            <a:ext cx="4330713" cy="613648"/>
          </a:xfrm>
          <a:prstGeom prst="rect">
            <a:avLst/>
          </a:prstGeom>
          <a:solidFill>
            <a:srgbClr val="E5E7EB"/>
          </a:solidFill>
          <a:ln w="127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ttangolo 21">
            <a:extLst>
              <a:ext uri="{FF2B5EF4-FFF2-40B4-BE49-F238E27FC236}">
                <a16:creationId xmlns:a16="http://schemas.microsoft.com/office/drawing/2014/main" id="{858A9981-1736-3C44-4CA1-3A3E277D5C62}"/>
              </a:ext>
            </a:extLst>
          </p:cNvPr>
          <p:cNvSpPr/>
          <p:nvPr userDrawn="1"/>
        </p:nvSpPr>
        <p:spPr>
          <a:xfrm>
            <a:off x="8292090" y="6244352"/>
            <a:ext cx="1944000" cy="613648"/>
          </a:xfrm>
          <a:prstGeom prst="rect">
            <a:avLst/>
          </a:prstGeom>
          <a:solidFill>
            <a:schemeClr val="accent2">
              <a:lumMod val="75000"/>
            </a:schemeClr>
          </a:solidFill>
          <a:ln w="127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100" noProof="0" dirty="0"/>
          </a:p>
        </p:txBody>
      </p:sp>
      <p:sp>
        <p:nvSpPr>
          <p:cNvPr id="23" name="Rettangolo 22">
            <a:extLst>
              <a:ext uri="{FF2B5EF4-FFF2-40B4-BE49-F238E27FC236}">
                <a16:creationId xmlns:a16="http://schemas.microsoft.com/office/drawing/2014/main" id="{1CCDD951-AE20-ADC9-5280-7E1E363CA4FB}"/>
              </a:ext>
            </a:extLst>
          </p:cNvPr>
          <p:cNvSpPr/>
          <p:nvPr userDrawn="1"/>
        </p:nvSpPr>
        <p:spPr>
          <a:xfrm>
            <a:off x="0" y="6244352"/>
            <a:ext cx="972000" cy="613648"/>
          </a:xfrm>
          <a:prstGeom prst="rect">
            <a:avLst/>
          </a:prstGeom>
          <a:solidFill>
            <a:schemeClr val="accent2">
              <a:lumMod val="75000"/>
            </a:schemeClr>
          </a:solidFill>
          <a:ln w="127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25" name="Immagine 24" descr="Immagine che contiene Elementi grafici, simbolo, bianco, Carattere&#10;&#10;Il contenuto generato dall'IA potrebbe non essere corretto.">
            <a:extLst>
              <a:ext uri="{FF2B5EF4-FFF2-40B4-BE49-F238E27FC236}">
                <a16:creationId xmlns:a16="http://schemas.microsoft.com/office/drawing/2014/main" id="{5DE298A0-4917-878E-890D-AF5E89736D8D}"/>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471680" y="6320344"/>
            <a:ext cx="461665" cy="461665"/>
          </a:xfrm>
          <a:prstGeom prst="rect">
            <a:avLst/>
          </a:prstGeom>
        </p:spPr>
      </p:pic>
      <p:pic>
        <p:nvPicPr>
          <p:cNvPr id="29" name="Immagine 28">
            <a:extLst>
              <a:ext uri="{FF2B5EF4-FFF2-40B4-BE49-F238E27FC236}">
                <a16:creationId xmlns:a16="http://schemas.microsoft.com/office/drawing/2014/main" id="{BAF29A4B-6C71-DB0E-6717-2C16E38FF0E8}"/>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flipH="1">
            <a:off x="10491258" y="6320344"/>
            <a:ext cx="461665" cy="461665"/>
          </a:xfrm>
          <a:prstGeom prst="rect">
            <a:avLst/>
          </a:prstGeom>
        </p:spPr>
      </p:pic>
      <p:sp>
        <p:nvSpPr>
          <p:cNvPr id="33" name="Rettangolo 32">
            <a:extLst>
              <a:ext uri="{FF2B5EF4-FFF2-40B4-BE49-F238E27FC236}">
                <a16:creationId xmlns:a16="http://schemas.microsoft.com/office/drawing/2014/main" id="{D0ABD774-AA73-221D-FEED-47DA6DD9E992}"/>
              </a:ext>
            </a:extLst>
          </p:cNvPr>
          <p:cNvSpPr/>
          <p:nvPr userDrawn="1"/>
        </p:nvSpPr>
        <p:spPr>
          <a:xfrm>
            <a:off x="8317168" y="6301859"/>
            <a:ext cx="1910500" cy="4986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rIns="72000" rtlCol="0" anchor="ctr"/>
          <a:lstStyle/>
          <a:p>
            <a:pPr algn="ctr" defTabSz="801929">
              <a:defRPr/>
            </a:pPr>
            <a:r>
              <a:rPr lang="en-US" sz="1200" b="1" noProof="0" dirty="0">
                <a:solidFill>
                  <a:schemeClr val="bg1"/>
                </a:solidFill>
              </a:rPr>
              <a:t>Click here to discover tools and courses</a:t>
            </a:r>
            <a:endParaRPr lang="en-US" sz="1200" noProof="0" dirty="0">
              <a:solidFill>
                <a:schemeClr val="bg1"/>
              </a:solidFill>
            </a:endParaRPr>
          </a:p>
        </p:txBody>
      </p:sp>
      <p:sp>
        <p:nvSpPr>
          <p:cNvPr id="38" name="CasellaDiTesto 37">
            <a:extLst>
              <a:ext uri="{FF2B5EF4-FFF2-40B4-BE49-F238E27FC236}">
                <a16:creationId xmlns:a16="http://schemas.microsoft.com/office/drawing/2014/main" id="{54353664-8C5F-0304-1948-7D0F83A3F885}"/>
              </a:ext>
            </a:extLst>
          </p:cNvPr>
          <p:cNvSpPr txBox="1"/>
          <p:nvPr userDrawn="1"/>
        </p:nvSpPr>
        <p:spPr>
          <a:xfrm>
            <a:off x="3969793" y="6354313"/>
            <a:ext cx="4330713" cy="400110"/>
          </a:xfrm>
          <a:prstGeom prst="rect">
            <a:avLst/>
          </a:prstGeom>
          <a:noFill/>
        </p:spPr>
        <p:txBody>
          <a:bodyPr wrap="square">
            <a:spAutoFit/>
          </a:bodyPr>
          <a:lstStyle/>
          <a:p>
            <a:pPr algn="ctr"/>
            <a:r>
              <a:rPr lang="en-US" sz="2000" b="1" noProof="0" dirty="0">
                <a:solidFill>
                  <a:schemeClr val="accent1"/>
                </a:solidFill>
              </a:rPr>
              <a:t>SALES METHODS </a:t>
            </a:r>
            <a:r>
              <a:rPr lang="en-US" sz="2000" kern="1200" spc="300" noProof="0" dirty="0">
                <a:solidFill>
                  <a:schemeClr val="tx1">
                    <a:lumMod val="50000"/>
                    <a:lumOff val="50000"/>
                  </a:schemeClr>
                </a:solidFill>
                <a:latin typeface="+mn-lt"/>
                <a:ea typeface="+mn-ea"/>
                <a:cs typeface="+mn-cs"/>
              </a:rPr>
              <a:t>|</a:t>
            </a:r>
            <a:r>
              <a:rPr lang="en-US" sz="2000" b="1" noProof="0" dirty="0">
                <a:solidFill>
                  <a:schemeClr val="accent1"/>
                </a:solidFill>
              </a:rPr>
              <a:t> </a:t>
            </a:r>
            <a:r>
              <a:rPr lang="en-US" sz="1400" spc="300" noProof="0" dirty="0">
                <a:solidFill>
                  <a:schemeClr val="tx1">
                    <a:lumMod val="75000"/>
                    <a:lumOff val="25000"/>
                  </a:schemeClr>
                </a:solidFill>
              </a:rPr>
              <a:t>Quick guide</a:t>
            </a:r>
          </a:p>
        </p:txBody>
      </p:sp>
      <p:pic>
        <p:nvPicPr>
          <p:cNvPr id="45" name="Immagine 44">
            <a:extLst>
              <a:ext uri="{FF2B5EF4-FFF2-40B4-BE49-F238E27FC236}">
                <a16:creationId xmlns:a16="http://schemas.microsoft.com/office/drawing/2014/main" id="{10F13096-AEA0-3DF1-C926-1D6854268DB1}"/>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255978" y="6339839"/>
            <a:ext cx="414583" cy="414583"/>
          </a:xfrm>
          <a:prstGeom prst="rect">
            <a:avLst/>
          </a:prstGeom>
        </p:spPr>
      </p:pic>
      <p:pic>
        <p:nvPicPr>
          <p:cNvPr id="49" name="Immagine 48">
            <a:extLst>
              <a:ext uri="{FF2B5EF4-FFF2-40B4-BE49-F238E27FC236}">
                <a16:creationId xmlns:a16="http://schemas.microsoft.com/office/drawing/2014/main" id="{2ACC1396-CB8F-9F3A-4300-1E9AA20F1E59}"/>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1255471" y="6165184"/>
            <a:ext cx="2422430" cy="771984"/>
          </a:xfrm>
          <a:prstGeom prst="rect">
            <a:avLst/>
          </a:prstGeom>
          <a:ln>
            <a:noFill/>
          </a:ln>
        </p:spPr>
      </p:pic>
      <p:cxnSp>
        <p:nvCxnSpPr>
          <p:cNvPr id="50" name="Connettore diritto 49">
            <a:extLst>
              <a:ext uri="{FF2B5EF4-FFF2-40B4-BE49-F238E27FC236}">
                <a16:creationId xmlns:a16="http://schemas.microsoft.com/office/drawing/2014/main" id="{90494E9C-CB63-429B-E637-CE141619D03B}"/>
              </a:ext>
            </a:extLst>
          </p:cNvPr>
          <p:cNvCxnSpPr>
            <a:cxnSpLocks/>
          </p:cNvCxnSpPr>
          <p:nvPr userDrawn="1"/>
        </p:nvCxnSpPr>
        <p:spPr>
          <a:xfrm flipV="1">
            <a:off x="7235414" y="194002"/>
            <a:ext cx="0" cy="5832000"/>
          </a:xfrm>
          <a:prstGeom prst="line">
            <a:avLst/>
          </a:prstGeom>
          <a:ln w="12700">
            <a:solidFill>
              <a:schemeClr val="tx1">
                <a:lumMod val="25000"/>
                <a:lumOff val="75000"/>
              </a:schemeClr>
            </a:solidFill>
          </a:ln>
        </p:spPr>
        <p:style>
          <a:lnRef idx="2">
            <a:schemeClr val="accent1"/>
          </a:lnRef>
          <a:fillRef idx="0">
            <a:schemeClr val="accent1"/>
          </a:fillRef>
          <a:effectRef idx="1">
            <a:schemeClr val="accent1"/>
          </a:effectRef>
          <a:fontRef idx="minor">
            <a:schemeClr val="tx1"/>
          </a:fontRef>
        </p:style>
      </p:cxnSp>
      <p:pic>
        <p:nvPicPr>
          <p:cNvPr id="18" name="Immagine 17" descr="Immagine che contiene persona, uomo, Viso umano, vestiti&#10;&#10;Descrizione generata automaticamente">
            <a:extLst>
              <a:ext uri="{FF2B5EF4-FFF2-40B4-BE49-F238E27FC236}">
                <a16:creationId xmlns:a16="http://schemas.microsoft.com/office/drawing/2014/main" id="{69D79FCD-7838-0436-9A59-EC28A37D4B9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97094" y="5312771"/>
            <a:ext cx="695422" cy="704948"/>
          </a:xfrm>
          <a:prstGeom prst="rect">
            <a:avLst/>
          </a:prstGeom>
        </p:spPr>
      </p:pic>
    </p:spTree>
    <p:custDataLst>
      <p:tags r:id="rId1"/>
    </p:custDataLst>
    <p:extLst>
      <p:ext uri="{BB962C8B-B14F-4D97-AF65-F5344CB8AC3E}">
        <p14:creationId xmlns:p14="http://schemas.microsoft.com/office/powerpoint/2010/main" val="744210315"/>
      </p:ext>
    </p:extLst>
  </p:cSld>
  <p:clrMapOvr>
    <a:masterClrMapping/>
  </p:clrMapOvr>
  <p:extLst>
    <p:ext uri="{DCECCB84-F9BA-43D5-87BE-67443E8EF086}">
      <p15:sldGuideLst xmlns:p15="http://schemas.microsoft.com/office/powerpoint/2012/main">
        <p15:guide id="1" orient="horz" pos="640" userDrawn="1">
          <p15:clr>
            <a:srgbClr val="FBAE40"/>
          </p15:clr>
        </p15:guide>
        <p15:guide id="2" pos="4556" userDrawn="1">
          <p15:clr>
            <a:srgbClr val="FBAE40"/>
          </p15:clr>
        </p15:guide>
        <p15:guide id="3" pos="1595" userDrawn="1">
          <p15:clr>
            <a:srgbClr val="FBAE40"/>
          </p15:clr>
        </p15:guide>
        <p15:guide id="4" pos="4430" userDrawn="1">
          <p15:clr>
            <a:srgbClr val="FBAE40"/>
          </p15:clr>
        </p15:guide>
        <p15:guide id="5" pos="4679" userDrawn="1">
          <p15:clr>
            <a:srgbClr val="FBAE40"/>
          </p15:clr>
        </p15:guide>
        <p15:guide id="6" orient="horz" pos="3793" userDrawn="1">
          <p15:clr>
            <a:srgbClr val="FBAE40"/>
          </p15:clr>
        </p15:guide>
        <p15:guide id="7" pos="751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Diapositiva titolo">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DFA3E102-7169-D521-2159-C68E0584841A}"/>
              </a:ext>
            </a:extLst>
          </p:cNvPr>
          <p:cNvSpPr/>
          <p:nvPr userDrawn="1"/>
        </p:nvSpPr>
        <p:spPr>
          <a:xfrm>
            <a:off x="0" y="0"/>
            <a:ext cx="2266950" cy="6244352"/>
          </a:xfrm>
          <a:prstGeom prst="rect">
            <a:avLst/>
          </a:prstGeom>
          <a:solidFill>
            <a:schemeClr val="bg1"/>
          </a:solidFill>
          <a:ln>
            <a:noFill/>
          </a:ln>
          <a:effectLst>
            <a:outerShdw blurRad="50800" dist="38100" algn="l"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Text 0">
            <a:extLst>
              <a:ext uri="{FF2B5EF4-FFF2-40B4-BE49-F238E27FC236}">
                <a16:creationId xmlns:a16="http://schemas.microsoft.com/office/drawing/2014/main" id="{38909E8A-0CAD-456C-96B2-41A7A68D5F11}"/>
              </a:ext>
            </a:extLst>
          </p:cNvPr>
          <p:cNvSpPr/>
          <p:nvPr userDrawn="1"/>
        </p:nvSpPr>
        <p:spPr>
          <a:xfrm>
            <a:off x="660781" y="950319"/>
            <a:ext cx="1539360" cy="637849"/>
          </a:xfrm>
          <a:prstGeom prst="rect">
            <a:avLst/>
          </a:prstGeom>
          <a:noFill/>
          <a:ln/>
        </p:spPr>
        <p:txBody>
          <a:bodyPr wrap="square" lIns="72000" tIns="72000" rIns="72000" bIns="72000" rtlCol="0" anchor="t">
            <a:spAutoFit/>
          </a:bodyPr>
          <a:lstStyle/>
          <a:p>
            <a:r>
              <a:rPr lang="en-US" sz="1600" b="1" cap="all" noProof="0" dirty="0">
                <a:solidFill>
                  <a:schemeClr val="accent2"/>
                </a:solidFill>
                <a:latin typeface="Encode Sans Condensed" pitchFamily="2" charset="0"/>
              </a:rPr>
              <a:t>Loyalty management </a:t>
            </a:r>
          </a:p>
        </p:txBody>
      </p:sp>
      <p:grpSp>
        <p:nvGrpSpPr>
          <p:cNvPr id="4" name="Gruppo 3">
            <a:extLst>
              <a:ext uri="{FF2B5EF4-FFF2-40B4-BE49-F238E27FC236}">
                <a16:creationId xmlns:a16="http://schemas.microsoft.com/office/drawing/2014/main" id="{EED2B7C0-2C74-C678-B333-4700AD603D6F}"/>
              </a:ext>
            </a:extLst>
          </p:cNvPr>
          <p:cNvGrpSpPr/>
          <p:nvPr userDrawn="1"/>
        </p:nvGrpSpPr>
        <p:grpSpPr>
          <a:xfrm>
            <a:off x="133013" y="910668"/>
            <a:ext cx="505474" cy="699404"/>
            <a:chOff x="133013" y="929027"/>
            <a:chExt cx="505474" cy="699404"/>
          </a:xfrm>
        </p:grpSpPr>
        <p:sp>
          <p:nvSpPr>
            <p:cNvPr id="5" name="Rettangolo 4">
              <a:extLst>
                <a:ext uri="{FF2B5EF4-FFF2-40B4-BE49-F238E27FC236}">
                  <a16:creationId xmlns:a16="http://schemas.microsoft.com/office/drawing/2014/main" id="{735479C9-2279-5DDE-F700-D7486E7EFDF1}"/>
                </a:ext>
              </a:extLst>
            </p:cNvPr>
            <p:cNvSpPr/>
            <p:nvPr/>
          </p:nvSpPr>
          <p:spPr>
            <a:xfrm>
              <a:off x="155307" y="1046013"/>
              <a:ext cx="483180" cy="48318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ext 0">
              <a:extLst>
                <a:ext uri="{FF2B5EF4-FFF2-40B4-BE49-F238E27FC236}">
                  <a16:creationId xmlns:a16="http://schemas.microsoft.com/office/drawing/2014/main" id="{6F7D2376-92B3-51C7-707A-FA8C89B859A8}"/>
                </a:ext>
              </a:extLst>
            </p:cNvPr>
            <p:cNvSpPr/>
            <p:nvPr/>
          </p:nvSpPr>
          <p:spPr>
            <a:xfrm>
              <a:off x="133013" y="929027"/>
              <a:ext cx="484208" cy="699404"/>
            </a:xfrm>
            <a:prstGeom prst="rect">
              <a:avLst/>
            </a:prstGeom>
            <a:noFill/>
            <a:ln/>
          </p:spPr>
          <p:txBody>
            <a:bodyPr wrap="square" lIns="72000" tIns="72000" rIns="72000" bIns="72000" rtlCol="0" anchor="t">
              <a:spAutoFit/>
            </a:bodyPr>
            <a:lstStyle/>
            <a:p>
              <a:pPr algn="ctr"/>
              <a:r>
                <a:rPr lang="en-US" sz="3600" noProof="0" dirty="0">
                  <a:solidFill>
                    <a:schemeClr val="bg1"/>
                  </a:solidFill>
                  <a:latin typeface="Encode Sans Condensed Black" pitchFamily="2" charset="0"/>
                </a:rPr>
                <a:t>4</a:t>
              </a:r>
              <a:endParaRPr lang="en-US" sz="3200" spc="100" noProof="0" dirty="0">
                <a:solidFill>
                  <a:schemeClr val="bg1"/>
                </a:solidFill>
                <a:latin typeface="Encode Sans Condensed" pitchFamily="2" charset="0"/>
              </a:endParaRPr>
            </a:p>
          </p:txBody>
        </p:sp>
      </p:grpSp>
      <p:sp>
        <p:nvSpPr>
          <p:cNvPr id="21" name="Text 0">
            <a:extLst>
              <a:ext uri="{FF2B5EF4-FFF2-40B4-BE49-F238E27FC236}">
                <a16:creationId xmlns:a16="http://schemas.microsoft.com/office/drawing/2014/main" id="{911A43B0-528E-FD2D-B256-0DD034FE774D}"/>
              </a:ext>
            </a:extLst>
          </p:cNvPr>
          <p:cNvSpPr/>
          <p:nvPr userDrawn="1"/>
        </p:nvSpPr>
        <p:spPr>
          <a:xfrm>
            <a:off x="660781" y="968678"/>
            <a:ext cx="1539360" cy="391628"/>
          </a:xfrm>
          <a:prstGeom prst="rect">
            <a:avLst/>
          </a:prstGeom>
          <a:noFill/>
          <a:ln/>
        </p:spPr>
        <p:txBody>
          <a:bodyPr wrap="square" lIns="72000" tIns="72000" rIns="72000" bIns="72000" rtlCol="0" anchor="t">
            <a:spAutoFit/>
          </a:bodyPr>
          <a:lstStyle/>
          <a:p>
            <a:endParaRPr lang="en-US" sz="1600" b="1" cap="all" noProof="0" dirty="0">
              <a:solidFill>
                <a:schemeClr val="accent2"/>
              </a:solidFill>
              <a:latin typeface="Encode Sans Condensed" pitchFamily="2" charset="0"/>
            </a:endParaRPr>
          </a:p>
        </p:txBody>
      </p:sp>
      <p:pic>
        <p:nvPicPr>
          <p:cNvPr id="27" name="Elemento grafico 26">
            <a:extLst>
              <a:ext uri="{FF2B5EF4-FFF2-40B4-BE49-F238E27FC236}">
                <a16:creationId xmlns:a16="http://schemas.microsoft.com/office/drawing/2014/main" id="{0DDB385B-0BF6-ED69-F368-424402E6C0B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00426" y="165320"/>
            <a:ext cx="1066099" cy="691735"/>
          </a:xfrm>
          <a:prstGeom prst="rect">
            <a:avLst/>
          </a:prstGeom>
        </p:spPr>
      </p:pic>
      <p:grpSp>
        <p:nvGrpSpPr>
          <p:cNvPr id="46" name="Gruppo 45">
            <a:extLst>
              <a:ext uri="{FF2B5EF4-FFF2-40B4-BE49-F238E27FC236}">
                <a16:creationId xmlns:a16="http://schemas.microsoft.com/office/drawing/2014/main" id="{7C8CF477-F2BB-39B9-A800-ECE4EC677EB4}"/>
              </a:ext>
            </a:extLst>
          </p:cNvPr>
          <p:cNvGrpSpPr/>
          <p:nvPr userDrawn="1"/>
        </p:nvGrpSpPr>
        <p:grpSpPr>
          <a:xfrm>
            <a:off x="196334" y="2378336"/>
            <a:ext cx="1980000" cy="603450"/>
            <a:chOff x="110723" y="2407881"/>
            <a:chExt cx="1956088" cy="550599"/>
          </a:xfrm>
        </p:grpSpPr>
        <p:cxnSp>
          <p:nvCxnSpPr>
            <p:cNvPr id="47" name="Connettore diritto 46">
              <a:extLst>
                <a:ext uri="{FF2B5EF4-FFF2-40B4-BE49-F238E27FC236}">
                  <a16:creationId xmlns:a16="http://schemas.microsoft.com/office/drawing/2014/main" id="{1A8F3FB7-9CA3-5719-F73C-78A1D8C81CBB}"/>
                </a:ext>
              </a:extLst>
            </p:cNvPr>
            <p:cNvCxnSpPr>
              <a:cxnSpLocks/>
            </p:cNvCxnSpPr>
            <p:nvPr/>
          </p:nvCxnSpPr>
          <p:spPr>
            <a:xfrm flipH="1">
              <a:off x="110723" y="2407881"/>
              <a:ext cx="1956088" cy="0"/>
            </a:xfrm>
            <a:prstGeom prst="line">
              <a:avLst/>
            </a:prstGeom>
            <a:ln w="12700">
              <a:solidFill>
                <a:schemeClr val="tx1">
                  <a:lumMod val="10000"/>
                  <a:lumOff val="90000"/>
                </a:schemeClr>
              </a:solidFill>
            </a:ln>
          </p:spPr>
          <p:style>
            <a:lnRef idx="2">
              <a:schemeClr val="accent1"/>
            </a:lnRef>
            <a:fillRef idx="0">
              <a:schemeClr val="accent1"/>
            </a:fillRef>
            <a:effectRef idx="1">
              <a:schemeClr val="accent1"/>
            </a:effectRef>
            <a:fontRef idx="minor">
              <a:schemeClr val="tx1"/>
            </a:fontRef>
          </p:style>
        </p:cxnSp>
        <p:cxnSp>
          <p:nvCxnSpPr>
            <p:cNvPr id="48" name="Connettore diritto 47">
              <a:extLst>
                <a:ext uri="{FF2B5EF4-FFF2-40B4-BE49-F238E27FC236}">
                  <a16:creationId xmlns:a16="http://schemas.microsoft.com/office/drawing/2014/main" id="{7BCB9016-D939-E945-A10D-81A3E7393C8E}"/>
                </a:ext>
              </a:extLst>
            </p:cNvPr>
            <p:cNvCxnSpPr>
              <a:cxnSpLocks/>
            </p:cNvCxnSpPr>
            <p:nvPr/>
          </p:nvCxnSpPr>
          <p:spPr>
            <a:xfrm flipH="1">
              <a:off x="110723" y="2958480"/>
              <a:ext cx="1956088" cy="0"/>
            </a:xfrm>
            <a:prstGeom prst="line">
              <a:avLst/>
            </a:prstGeom>
            <a:ln w="12700">
              <a:solidFill>
                <a:schemeClr val="tx1">
                  <a:lumMod val="10000"/>
                  <a:lumOff val="90000"/>
                </a:schemeClr>
              </a:solidFill>
            </a:ln>
          </p:spPr>
          <p:style>
            <a:lnRef idx="2">
              <a:schemeClr val="accent1"/>
            </a:lnRef>
            <a:fillRef idx="0">
              <a:schemeClr val="accent1"/>
            </a:fillRef>
            <a:effectRef idx="1">
              <a:schemeClr val="accent1"/>
            </a:effectRef>
            <a:fontRef idx="minor">
              <a:schemeClr val="tx1"/>
            </a:fontRef>
          </p:style>
        </p:cxnSp>
      </p:grpSp>
      <p:sp>
        <p:nvSpPr>
          <p:cNvPr id="7" name="Rettangolo 6">
            <a:extLst>
              <a:ext uri="{FF2B5EF4-FFF2-40B4-BE49-F238E27FC236}">
                <a16:creationId xmlns:a16="http://schemas.microsoft.com/office/drawing/2014/main" id="{79E4464C-CCE3-3BF3-F294-D27E67641A63}"/>
              </a:ext>
            </a:extLst>
          </p:cNvPr>
          <p:cNvSpPr/>
          <p:nvPr userDrawn="1"/>
        </p:nvSpPr>
        <p:spPr>
          <a:xfrm>
            <a:off x="11216512" y="6244352"/>
            <a:ext cx="972000" cy="613648"/>
          </a:xfrm>
          <a:prstGeom prst="rect">
            <a:avLst/>
          </a:prstGeom>
          <a:solidFill>
            <a:schemeClr val="accent2">
              <a:lumMod val="75000"/>
            </a:schemeClr>
          </a:solidFill>
          <a:ln w="127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ettangolo 16">
            <a:extLst>
              <a:ext uri="{FF2B5EF4-FFF2-40B4-BE49-F238E27FC236}">
                <a16:creationId xmlns:a16="http://schemas.microsoft.com/office/drawing/2014/main" id="{429B7DBE-CC56-9EFC-B59A-A024D1187D4F}"/>
              </a:ext>
            </a:extLst>
          </p:cNvPr>
          <p:cNvSpPr/>
          <p:nvPr userDrawn="1"/>
        </p:nvSpPr>
        <p:spPr>
          <a:xfrm>
            <a:off x="10236090" y="6244352"/>
            <a:ext cx="972000" cy="613648"/>
          </a:xfrm>
          <a:prstGeom prst="rect">
            <a:avLst/>
          </a:prstGeom>
          <a:solidFill>
            <a:schemeClr val="accent2"/>
          </a:solidFill>
          <a:ln w="127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ettangolo 18">
            <a:extLst>
              <a:ext uri="{FF2B5EF4-FFF2-40B4-BE49-F238E27FC236}">
                <a16:creationId xmlns:a16="http://schemas.microsoft.com/office/drawing/2014/main" id="{FB485136-FBB0-2CD5-E6ED-4E2E15FAB6C5}"/>
              </a:ext>
            </a:extLst>
          </p:cNvPr>
          <p:cNvSpPr/>
          <p:nvPr userDrawn="1"/>
        </p:nvSpPr>
        <p:spPr>
          <a:xfrm>
            <a:off x="955061" y="6244352"/>
            <a:ext cx="3007340" cy="613648"/>
          </a:xfrm>
          <a:prstGeom prst="rect">
            <a:avLst/>
          </a:prstGeom>
          <a:solidFill>
            <a:schemeClr val="bg1"/>
          </a:solidFill>
          <a:ln w="127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Rettangolo 19">
            <a:extLst>
              <a:ext uri="{FF2B5EF4-FFF2-40B4-BE49-F238E27FC236}">
                <a16:creationId xmlns:a16="http://schemas.microsoft.com/office/drawing/2014/main" id="{1B697952-B61D-F4F7-B847-9355CFF231FA}"/>
              </a:ext>
            </a:extLst>
          </p:cNvPr>
          <p:cNvSpPr/>
          <p:nvPr userDrawn="1"/>
        </p:nvSpPr>
        <p:spPr>
          <a:xfrm>
            <a:off x="3961372" y="6244352"/>
            <a:ext cx="4330713" cy="613648"/>
          </a:xfrm>
          <a:prstGeom prst="rect">
            <a:avLst/>
          </a:prstGeom>
          <a:solidFill>
            <a:srgbClr val="E5E7EB"/>
          </a:solidFill>
          <a:ln w="127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ttangolo 21">
            <a:extLst>
              <a:ext uri="{FF2B5EF4-FFF2-40B4-BE49-F238E27FC236}">
                <a16:creationId xmlns:a16="http://schemas.microsoft.com/office/drawing/2014/main" id="{858A9981-1736-3C44-4CA1-3A3E277D5C62}"/>
              </a:ext>
            </a:extLst>
          </p:cNvPr>
          <p:cNvSpPr/>
          <p:nvPr userDrawn="1"/>
        </p:nvSpPr>
        <p:spPr>
          <a:xfrm>
            <a:off x="8292090" y="6244352"/>
            <a:ext cx="1944000" cy="613648"/>
          </a:xfrm>
          <a:prstGeom prst="rect">
            <a:avLst/>
          </a:prstGeom>
          <a:solidFill>
            <a:schemeClr val="accent2">
              <a:lumMod val="75000"/>
            </a:schemeClr>
          </a:solidFill>
          <a:ln w="127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100" noProof="0" dirty="0"/>
          </a:p>
        </p:txBody>
      </p:sp>
      <p:sp>
        <p:nvSpPr>
          <p:cNvPr id="23" name="Rettangolo 22">
            <a:extLst>
              <a:ext uri="{FF2B5EF4-FFF2-40B4-BE49-F238E27FC236}">
                <a16:creationId xmlns:a16="http://schemas.microsoft.com/office/drawing/2014/main" id="{1CCDD951-AE20-ADC9-5280-7E1E363CA4FB}"/>
              </a:ext>
            </a:extLst>
          </p:cNvPr>
          <p:cNvSpPr/>
          <p:nvPr userDrawn="1"/>
        </p:nvSpPr>
        <p:spPr>
          <a:xfrm>
            <a:off x="0" y="6244352"/>
            <a:ext cx="972000" cy="613648"/>
          </a:xfrm>
          <a:prstGeom prst="rect">
            <a:avLst/>
          </a:prstGeom>
          <a:solidFill>
            <a:schemeClr val="accent2">
              <a:lumMod val="75000"/>
            </a:schemeClr>
          </a:solidFill>
          <a:ln w="127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25" name="Immagine 24" descr="Immagine che contiene Elementi grafici, simbolo, bianco, Carattere&#10;&#10;Il contenuto generato dall'IA potrebbe non essere corretto.">
            <a:extLst>
              <a:ext uri="{FF2B5EF4-FFF2-40B4-BE49-F238E27FC236}">
                <a16:creationId xmlns:a16="http://schemas.microsoft.com/office/drawing/2014/main" id="{5DE298A0-4917-878E-890D-AF5E89736D8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471680" y="6320344"/>
            <a:ext cx="461665" cy="461665"/>
          </a:xfrm>
          <a:prstGeom prst="rect">
            <a:avLst/>
          </a:prstGeom>
        </p:spPr>
      </p:pic>
      <p:pic>
        <p:nvPicPr>
          <p:cNvPr id="29" name="Immagine 28">
            <a:extLst>
              <a:ext uri="{FF2B5EF4-FFF2-40B4-BE49-F238E27FC236}">
                <a16:creationId xmlns:a16="http://schemas.microsoft.com/office/drawing/2014/main" id="{BAF29A4B-6C71-DB0E-6717-2C16E38FF0E8}"/>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flipH="1">
            <a:off x="10491258" y="6320344"/>
            <a:ext cx="461665" cy="461665"/>
          </a:xfrm>
          <a:prstGeom prst="rect">
            <a:avLst/>
          </a:prstGeom>
        </p:spPr>
      </p:pic>
      <p:sp>
        <p:nvSpPr>
          <p:cNvPr id="38" name="CasellaDiTesto 37">
            <a:extLst>
              <a:ext uri="{FF2B5EF4-FFF2-40B4-BE49-F238E27FC236}">
                <a16:creationId xmlns:a16="http://schemas.microsoft.com/office/drawing/2014/main" id="{54353664-8C5F-0304-1948-7D0F83A3F885}"/>
              </a:ext>
            </a:extLst>
          </p:cNvPr>
          <p:cNvSpPr txBox="1"/>
          <p:nvPr userDrawn="1"/>
        </p:nvSpPr>
        <p:spPr>
          <a:xfrm>
            <a:off x="3969793" y="6354313"/>
            <a:ext cx="4330713" cy="400110"/>
          </a:xfrm>
          <a:prstGeom prst="rect">
            <a:avLst/>
          </a:prstGeom>
          <a:noFill/>
        </p:spPr>
        <p:txBody>
          <a:bodyPr wrap="square">
            <a:spAutoFit/>
          </a:bodyPr>
          <a:lstStyle/>
          <a:p>
            <a:pPr algn="ctr"/>
            <a:r>
              <a:rPr lang="en-US" sz="2000" b="1" noProof="0" dirty="0">
                <a:solidFill>
                  <a:schemeClr val="accent1"/>
                </a:solidFill>
              </a:rPr>
              <a:t>SALES METHODS </a:t>
            </a:r>
            <a:r>
              <a:rPr lang="en-US" sz="2000" kern="1200" spc="300" noProof="0" dirty="0">
                <a:solidFill>
                  <a:schemeClr val="tx1">
                    <a:lumMod val="50000"/>
                    <a:lumOff val="50000"/>
                  </a:schemeClr>
                </a:solidFill>
                <a:latin typeface="+mn-lt"/>
                <a:ea typeface="+mn-ea"/>
                <a:cs typeface="+mn-cs"/>
              </a:rPr>
              <a:t>|</a:t>
            </a:r>
            <a:r>
              <a:rPr lang="en-US" sz="2000" b="1" noProof="0" dirty="0">
                <a:solidFill>
                  <a:schemeClr val="accent1"/>
                </a:solidFill>
              </a:rPr>
              <a:t> </a:t>
            </a:r>
            <a:r>
              <a:rPr lang="en-US" sz="1400" spc="300" noProof="0" dirty="0">
                <a:solidFill>
                  <a:schemeClr val="tx1">
                    <a:lumMod val="75000"/>
                    <a:lumOff val="25000"/>
                  </a:schemeClr>
                </a:solidFill>
              </a:rPr>
              <a:t>Quick guide</a:t>
            </a:r>
          </a:p>
        </p:txBody>
      </p:sp>
      <p:pic>
        <p:nvPicPr>
          <p:cNvPr id="45" name="Immagine 44">
            <a:extLst>
              <a:ext uri="{FF2B5EF4-FFF2-40B4-BE49-F238E27FC236}">
                <a16:creationId xmlns:a16="http://schemas.microsoft.com/office/drawing/2014/main" id="{10F13096-AEA0-3DF1-C926-1D6854268DB1}"/>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255978" y="6339839"/>
            <a:ext cx="414583" cy="414583"/>
          </a:xfrm>
          <a:prstGeom prst="rect">
            <a:avLst/>
          </a:prstGeom>
        </p:spPr>
      </p:pic>
      <p:pic>
        <p:nvPicPr>
          <p:cNvPr id="49" name="Immagine 48">
            <a:extLst>
              <a:ext uri="{FF2B5EF4-FFF2-40B4-BE49-F238E27FC236}">
                <a16:creationId xmlns:a16="http://schemas.microsoft.com/office/drawing/2014/main" id="{2ACC1396-CB8F-9F3A-4300-1E9AA20F1E59}"/>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255471" y="6165184"/>
            <a:ext cx="2422430" cy="771984"/>
          </a:xfrm>
          <a:prstGeom prst="rect">
            <a:avLst/>
          </a:prstGeom>
          <a:ln>
            <a:noFill/>
          </a:ln>
        </p:spPr>
      </p:pic>
      <p:sp>
        <p:nvSpPr>
          <p:cNvPr id="13" name="Rettangolo 12">
            <a:extLst>
              <a:ext uri="{FF2B5EF4-FFF2-40B4-BE49-F238E27FC236}">
                <a16:creationId xmlns:a16="http://schemas.microsoft.com/office/drawing/2014/main" id="{309777AF-B4ED-5814-2C20-5CCE3B07B088}"/>
              </a:ext>
            </a:extLst>
          </p:cNvPr>
          <p:cNvSpPr/>
          <p:nvPr userDrawn="1"/>
        </p:nvSpPr>
        <p:spPr>
          <a:xfrm>
            <a:off x="8317168" y="6301859"/>
            <a:ext cx="1910500" cy="4986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rIns="72000" rtlCol="0" anchor="ctr"/>
          <a:lstStyle/>
          <a:p>
            <a:pPr algn="ctr" defTabSz="801929">
              <a:defRPr/>
            </a:pPr>
            <a:r>
              <a:rPr lang="en-US" sz="1600" b="1" noProof="0" dirty="0">
                <a:solidFill>
                  <a:schemeClr val="bg1"/>
                </a:solidFill>
              </a:rPr>
              <a:t>CONFIRM</a:t>
            </a:r>
            <a:endParaRPr lang="en-US" sz="1600" noProof="0" dirty="0">
              <a:solidFill>
                <a:schemeClr val="bg1"/>
              </a:solidFill>
            </a:endParaRPr>
          </a:p>
        </p:txBody>
      </p:sp>
    </p:spTree>
    <p:custDataLst>
      <p:tags r:id="rId1"/>
    </p:custDataLst>
    <p:extLst>
      <p:ext uri="{BB962C8B-B14F-4D97-AF65-F5344CB8AC3E}">
        <p14:creationId xmlns:p14="http://schemas.microsoft.com/office/powerpoint/2010/main" val="762543189"/>
      </p:ext>
    </p:extLst>
  </p:cSld>
  <p:clrMapOvr>
    <a:masterClrMapping/>
  </p:clrMapOvr>
  <p:extLst>
    <p:ext uri="{DCECCB84-F9BA-43D5-87BE-67443E8EF086}">
      <p15:sldGuideLst xmlns:p15="http://schemas.microsoft.com/office/powerpoint/2012/main">
        <p15:guide id="1" orient="horz" pos="640">
          <p15:clr>
            <a:srgbClr val="FBAE40"/>
          </p15:clr>
        </p15:guide>
        <p15:guide id="2" pos="4556">
          <p15:clr>
            <a:srgbClr val="FBAE40"/>
          </p15:clr>
        </p15:guide>
        <p15:guide id="3" pos="1595">
          <p15:clr>
            <a:srgbClr val="FBAE40"/>
          </p15:clr>
        </p15:guide>
        <p15:guide id="4" pos="4430">
          <p15:clr>
            <a:srgbClr val="FBAE40"/>
          </p15:clr>
        </p15:guide>
        <p15:guide id="5" pos="4679">
          <p15:clr>
            <a:srgbClr val="FBAE40"/>
          </p15:clr>
        </p15:guide>
        <p15:guide id="6" orient="horz" pos="3793">
          <p15:clr>
            <a:srgbClr val="FBAE40"/>
          </p15:clr>
        </p15:guide>
        <p15:guide id="7" pos="751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1F4">
            <a:alpha val="80000"/>
          </a:srgbClr>
        </a:soli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B5B4C75-F248-DF6D-2938-033670C5E4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9135A2A-428A-F11A-FD04-35583DFF92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numero diapositiva 5">
            <a:extLst>
              <a:ext uri="{FF2B5EF4-FFF2-40B4-BE49-F238E27FC236}">
                <a16:creationId xmlns:a16="http://schemas.microsoft.com/office/drawing/2014/main" id="{5795EDC9-C857-0103-A254-2A38AD25B2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816182F-CD6C-4C2A-B9A5-413AFA41FC83}" type="slidenum">
              <a:rPr lang="it-IT" smtClean="0"/>
              <a:t>‹N›</a:t>
            </a:fld>
            <a:endParaRPr lang="it-IT"/>
          </a:p>
        </p:txBody>
      </p:sp>
    </p:spTree>
    <p:custDataLst>
      <p:tags r:id="rId17"/>
    </p:custDataLst>
    <p:extLst>
      <p:ext uri="{BB962C8B-B14F-4D97-AF65-F5344CB8AC3E}">
        <p14:creationId xmlns:p14="http://schemas.microsoft.com/office/powerpoint/2010/main" val="1088636699"/>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70" r:id="rId3"/>
    <p:sldLayoutId id="2147483664" r:id="rId4"/>
    <p:sldLayoutId id="2147483671" r:id="rId5"/>
    <p:sldLayoutId id="2147483665" r:id="rId6"/>
    <p:sldLayoutId id="2147483672" r:id="rId7"/>
    <p:sldLayoutId id="2147483666" r:id="rId8"/>
    <p:sldLayoutId id="2147483673" r:id="rId9"/>
    <p:sldLayoutId id="2147483661" r:id="rId10"/>
    <p:sldLayoutId id="2147483667" r:id="rId11"/>
    <p:sldLayoutId id="2147483668" r:id="rId12"/>
    <p:sldLayoutId id="2147483654" r:id="rId13"/>
    <p:sldLayoutId id="2147483662" r:id="rId14"/>
    <p:sldLayoutId id="214748366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tags" Target="../tags/tag27.xml"/></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24.png"/><Relationship Id="rId7" Type="http://schemas.openxmlformats.org/officeDocument/2006/relationships/image" Target="../media/image34.svg"/><Relationship Id="rId2" Type="http://schemas.openxmlformats.org/officeDocument/2006/relationships/slideLayout" Target="../slideLayouts/slideLayout14.xml"/><Relationship Id="rId1" Type="http://schemas.openxmlformats.org/officeDocument/2006/relationships/tags" Target="../tags/tag28.xml"/><Relationship Id="rId6" Type="http://schemas.openxmlformats.org/officeDocument/2006/relationships/image" Target="../media/image33.png"/><Relationship Id="rId5" Type="http://schemas.openxmlformats.org/officeDocument/2006/relationships/image" Target="../media/image10.png"/><Relationship Id="rId4" Type="http://schemas.openxmlformats.org/officeDocument/2006/relationships/image" Target="../media/image25.sv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15.xml.rels><?xml version="1.0" encoding="UTF-8" standalone="yes"?>
<Relationships xmlns="http://schemas.openxmlformats.org/package/2006/relationships"><Relationship Id="rId3" Type="http://schemas.openxmlformats.org/officeDocument/2006/relationships/hyperlink" Target="https://app.heygen.com/share/020e8a4e62454004bfba9d051012ccbc" TargetMode="External"/><Relationship Id="rId2" Type="http://schemas.openxmlformats.org/officeDocument/2006/relationships/slideLayout" Target="../slideLayouts/slideLayout3.xml"/><Relationship Id="rId1" Type="http://schemas.openxmlformats.org/officeDocument/2006/relationships/tags" Target="../tags/tag32.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4.xml"/><Relationship Id="rId1" Type="http://schemas.openxmlformats.org/officeDocument/2006/relationships/tags" Target="../tags/tag3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4.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6.xml"/></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1.xml"/><Relationship Id="rId1" Type="http://schemas.openxmlformats.org/officeDocument/2006/relationships/tags" Target="../tags/tag19.xml"/><Relationship Id="rId4" Type="http://schemas.openxmlformats.org/officeDocument/2006/relationships/image" Target="../media/image28.sv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7.xml"/></Relationships>
</file>

<file path=ppt/slides/_rels/slide21.xml.rels><?xml version="1.0" encoding="UTF-8" standalone="yes"?>
<Relationships xmlns="http://schemas.openxmlformats.org/package/2006/relationships"><Relationship Id="rId3" Type="http://schemas.openxmlformats.org/officeDocument/2006/relationships/hyperlink" Target="https://app.heygen.com/share/020e8a4e62454004bfba9d051012ccbc" TargetMode="External"/><Relationship Id="rId2" Type="http://schemas.openxmlformats.org/officeDocument/2006/relationships/slideLayout" Target="../slideLayouts/slideLayout5.xml"/><Relationship Id="rId1" Type="http://schemas.openxmlformats.org/officeDocument/2006/relationships/tags" Target="../tags/tag38.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4.xml"/><Relationship Id="rId1" Type="http://schemas.openxmlformats.org/officeDocument/2006/relationships/tags" Target="../tags/tag39.xm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0.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3.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4.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5.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6.xml"/></Relationships>
</file>

<file path=ppt/slides/_rels/slide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12.xml"/><Relationship Id="rId1" Type="http://schemas.openxmlformats.org/officeDocument/2006/relationships/tags" Target="../tags/tag20.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7.xml"/></Relationships>
</file>

<file path=ppt/slides/_rels/slide31.xml.rels><?xml version="1.0" encoding="UTF-8" standalone="yes"?>
<Relationships xmlns="http://schemas.openxmlformats.org/package/2006/relationships"><Relationship Id="rId3" Type="http://schemas.openxmlformats.org/officeDocument/2006/relationships/hyperlink" Target="https://app.heygen.com/share/020e8a4e62454004bfba9d051012ccbc" TargetMode="External"/><Relationship Id="rId2" Type="http://schemas.openxmlformats.org/officeDocument/2006/relationships/slideLayout" Target="../slideLayouts/slideLayout7.xml"/><Relationship Id="rId1" Type="http://schemas.openxmlformats.org/officeDocument/2006/relationships/tags" Target="../tags/tag48.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4.xml"/><Relationship Id="rId1" Type="http://schemas.openxmlformats.org/officeDocument/2006/relationships/tags" Target="../tags/tag49.xml"/><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50.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51.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52.xml"/></Relationships>
</file>

<file path=ppt/slides/_rels/slide36.xml.rels><?xml version="1.0" encoding="UTF-8" standalone="yes"?>
<Relationships xmlns="http://schemas.openxmlformats.org/package/2006/relationships"><Relationship Id="rId3" Type="http://schemas.openxmlformats.org/officeDocument/2006/relationships/hyperlink" Target="https://app.heygen.com/share/020e8a4e62454004bfba9d051012ccbc" TargetMode="External"/><Relationship Id="rId2" Type="http://schemas.openxmlformats.org/officeDocument/2006/relationships/slideLayout" Target="../slideLayouts/slideLayout9.xml"/><Relationship Id="rId1" Type="http://schemas.openxmlformats.org/officeDocument/2006/relationships/tags" Target="../tags/tag53.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54.xml"/></Relationships>
</file>

<file path=ppt/slides/_rels/slide4.xml.rels><?xml version="1.0" encoding="UTF-8" standalone="yes"?>
<Relationships xmlns="http://schemas.openxmlformats.org/package/2006/relationships"><Relationship Id="rId3" Type="http://schemas.openxmlformats.org/officeDocument/2006/relationships/hyperlink" Target="https://app.heygen.com/share/020e8a4e62454004bfba9d051012ccbc" TargetMode="External"/><Relationship Id="rId2" Type="http://schemas.openxmlformats.org/officeDocument/2006/relationships/slideLayout" Target="../slideLayouts/slideLayout12.xml"/><Relationship Id="rId1" Type="http://schemas.openxmlformats.org/officeDocument/2006/relationships/tags" Target="../tags/tag21.xml"/><Relationship Id="rId6" Type="http://schemas.openxmlformats.org/officeDocument/2006/relationships/image" Target="../media/image11.png"/><Relationship Id="rId5" Type="http://schemas.openxmlformats.org/officeDocument/2006/relationships/image" Target="../media/image38.png"/><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22.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1.xml"/><Relationship Id="rId1" Type="http://schemas.openxmlformats.org/officeDocument/2006/relationships/tags" Target="../tags/tag23.xml"/><Relationship Id="rId5" Type="http://schemas.openxmlformats.org/officeDocument/2006/relationships/image" Target="../media/image39.png"/><Relationship Id="rId4" Type="http://schemas.openxmlformats.org/officeDocument/2006/relationships/image" Target="../media/image28.sv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1.xml"/><Relationship Id="rId1" Type="http://schemas.openxmlformats.org/officeDocument/2006/relationships/tags" Target="../tags/tag24.xml"/><Relationship Id="rId5" Type="http://schemas.openxmlformats.org/officeDocument/2006/relationships/image" Target="../media/image39.png"/><Relationship Id="rId4" Type="http://schemas.openxmlformats.org/officeDocument/2006/relationships/image" Target="../media/image28.svg"/></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46.svg"/><Relationship Id="rId18" Type="http://schemas.openxmlformats.org/officeDocument/2006/relationships/image" Target="../media/image39.png"/><Relationship Id="rId3" Type="http://schemas.openxmlformats.org/officeDocument/2006/relationships/image" Target="../media/image40.png"/><Relationship Id="rId7" Type="http://schemas.openxmlformats.org/officeDocument/2006/relationships/image" Target="../media/image42.png"/><Relationship Id="rId12" Type="http://schemas.openxmlformats.org/officeDocument/2006/relationships/image" Target="../media/image45.png"/><Relationship Id="rId17" Type="http://schemas.openxmlformats.org/officeDocument/2006/relationships/image" Target="../media/image28.svg"/><Relationship Id="rId2" Type="http://schemas.openxmlformats.org/officeDocument/2006/relationships/slideLayout" Target="../slideLayouts/slideLayout11.xml"/><Relationship Id="rId16" Type="http://schemas.openxmlformats.org/officeDocument/2006/relationships/image" Target="../media/image27.png"/><Relationship Id="rId1" Type="http://schemas.openxmlformats.org/officeDocument/2006/relationships/tags" Target="../tags/tag25.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41.png"/><Relationship Id="rId15" Type="http://schemas.microsoft.com/office/2007/relationships/hdphoto" Target="../media/hdphoto5.wdp"/><Relationship Id="rId10" Type="http://schemas.openxmlformats.org/officeDocument/2006/relationships/image" Target="../media/image44.png"/><Relationship Id="rId4" Type="http://schemas.microsoft.com/office/2007/relationships/hdphoto" Target="../media/hdphoto1.wdp"/><Relationship Id="rId9" Type="http://schemas.openxmlformats.org/officeDocument/2006/relationships/image" Target="../media/image43.png"/><Relationship Id="rId14" Type="http://schemas.openxmlformats.org/officeDocument/2006/relationships/image" Target="../media/image4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tags" Target="../tags/tag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CF573-740E-968C-3F71-D1DCA4DB227B}"/>
            </a:ext>
          </a:extLst>
        </p:cNvPr>
        <p:cNvGrpSpPr/>
        <p:nvPr/>
      </p:nvGrpSpPr>
      <p:grpSpPr>
        <a:xfrm>
          <a:off x="0" y="0"/>
          <a:ext cx="0" cy="0"/>
          <a:chOff x="0" y="0"/>
          <a:chExt cx="0" cy="0"/>
        </a:xfrm>
      </p:grpSpPr>
      <p:sp>
        <p:nvSpPr>
          <p:cNvPr id="16" name="CasellaDiTesto 15">
            <a:extLst>
              <a:ext uri="{FF2B5EF4-FFF2-40B4-BE49-F238E27FC236}">
                <a16:creationId xmlns:a16="http://schemas.microsoft.com/office/drawing/2014/main" id="{14CB469C-6721-B205-224F-7A3ADD07BEA4}"/>
              </a:ext>
            </a:extLst>
          </p:cNvPr>
          <p:cNvSpPr txBox="1"/>
          <p:nvPr/>
        </p:nvSpPr>
        <p:spPr>
          <a:xfrm>
            <a:off x="0" y="360670"/>
            <a:ext cx="11896725" cy="1200329"/>
          </a:xfrm>
          <a:prstGeom prst="rect">
            <a:avLst/>
          </a:prstGeom>
          <a:noFill/>
        </p:spPr>
        <p:txBody>
          <a:bodyPr wrap="square">
            <a:spAutoFit/>
          </a:bodyPr>
          <a:lstStyle/>
          <a:p>
            <a:pPr algn="ctr"/>
            <a:r>
              <a:rPr lang="en-US" sz="4400" b="1" noProof="0" dirty="0">
                <a:solidFill>
                  <a:schemeClr val="accent1"/>
                </a:solidFill>
              </a:rPr>
              <a:t>SALES METHODS</a:t>
            </a:r>
          </a:p>
          <a:p>
            <a:pPr algn="ctr"/>
            <a:r>
              <a:rPr lang="en-US" sz="2800" spc="300" noProof="0" dirty="0">
                <a:solidFill>
                  <a:schemeClr val="tx1">
                    <a:lumMod val="75000"/>
                    <a:lumOff val="25000"/>
                  </a:schemeClr>
                </a:solidFill>
              </a:rPr>
              <a:t>Quick guide</a:t>
            </a:r>
          </a:p>
        </p:txBody>
      </p:sp>
    </p:spTree>
    <p:custDataLst>
      <p:tags r:id="rId1"/>
    </p:custDataLst>
    <p:extLst>
      <p:ext uri="{BB962C8B-B14F-4D97-AF65-F5344CB8AC3E}">
        <p14:creationId xmlns:p14="http://schemas.microsoft.com/office/powerpoint/2010/main" val="4200827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A76A8-BD3F-6658-2DF0-65830FC4738B}"/>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2AC43631-4F28-51D8-B3AA-F23A112AC777}"/>
              </a:ext>
            </a:extLst>
          </p:cNvPr>
          <p:cNvSpPr/>
          <p:nvPr/>
        </p:nvSpPr>
        <p:spPr>
          <a:xfrm>
            <a:off x="187171" y="419075"/>
            <a:ext cx="1874328" cy="1723549"/>
          </a:xfrm>
          <a:prstGeom prst="rect">
            <a:avLst/>
          </a:prstGeom>
          <a:noFill/>
          <a:ln/>
        </p:spPr>
        <p:txBody>
          <a:bodyPr wrap="square" lIns="0" tIns="0" rIns="0" bIns="0" rtlCol="0" anchor="t">
            <a:spAutoFit/>
          </a:bodyPr>
          <a:lstStyle/>
          <a:p>
            <a:r>
              <a:rPr lang="en-US" sz="2800" noProof="0" dirty="0">
                <a:solidFill>
                  <a:schemeClr val="accent1"/>
                </a:solidFill>
              </a:rPr>
              <a:t>Sales advisor daily </a:t>
            </a:r>
            <a:r>
              <a:rPr lang="en-US" sz="2800" b="1" noProof="0" dirty="0">
                <a:solidFill>
                  <a:schemeClr val="accent1"/>
                </a:solidFill>
                <a:latin typeface="Encode Sans" pitchFamily="2" charset="0"/>
              </a:rPr>
              <a:t>agenda</a:t>
            </a:r>
          </a:p>
        </p:txBody>
      </p:sp>
      <p:sp>
        <p:nvSpPr>
          <p:cNvPr id="3" name="Text 4">
            <a:extLst>
              <a:ext uri="{FF2B5EF4-FFF2-40B4-BE49-F238E27FC236}">
                <a16:creationId xmlns:a16="http://schemas.microsoft.com/office/drawing/2014/main" id="{FA7DFF97-0B85-7C2E-F17B-6A7A8CC34CF8}"/>
              </a:ext>
            </a:extLst>
          </p:cNvPr>
          <p:cNvSpPr/>
          <p:nvPr/>
        </p:nvSpPr>
        <p:spPr>
          <a:xfrm>
            <a:off x="3368046" y="709816"/>
            <a:ext cx="2169154" cy="676764"/>
          </a:xfrm>
          <a:prstGeom prst="rect">
            <a:avLst/>
          </a:prstGeom>
          <a:noFill/>
          <a:ln/>
        </p:spPr>
        <p:txBody>
          <a:bodyPr wrap="square" lIns="0" tIns="0" rIns="0" bIns="0" rtlCol="0" anchor="ctr" anchorCtr="0">
            <a:noAutofit/>
          </a:bodyPr>
          <a:lstStyle/>
          <a:p>
            <a:pPr>
              <a:lnSpc>
                <a:spcPts val="2400"/>
              </a:lnSpc>
            </a:pPr>
            <a:r>
              <a:rPr lang="en-US" sz="2000" b="1" noProof="0" dirty="0">
                <a:solidFill>
                  <a:srgbClr val="4472C4"/>
                </a:solidFill>
                <a:latin typeface="Encode Sans" pitchFamily="2" charset="0"/>
                <a:ea typeface="Merriweather" pitchFamily="34" charset="-122"/>
                <a:cs typeface="Merriweather" pitchFamily="34" charset="-120"/>
              </a:rPr>
              <a:t>Preparation Phase</a:t>
            </a:r>
            <a:endParaRPr lang="en-US" sz="2000" b="1" noProof="0" dirty="0">
              <a:solidFill>
                <a:srgbClr val="4472C4"/>
              </a:solidFill>
              <a:latin typeface="Encode Sans" pitchFamily="2" charset="0"/>
            </a:endParaRPr>
          </a:p>
        </p:txBody>
      </p:sp>
      <p:sp>
        <p:nvSpPr>
          <p:cNvPr id="4" name="Text 5">
            <a:extLst>
              <a:ext uri="{FF2B5EF4-FFF2-40B4-BE49-F238E27FC236}">
                <a16:creationId xmlns:a16="http://schemas.microsoft.com/office/drawing/2014/main" id="{AB3313D7-954F-6DD4-5CA3-4F08B6232BC0}"/>
              </a:ext>
            </a:extLst>
          </p:cNvPr>
          <p:cNvSpPr/>
          <p:nvPr/>
        </p:nvSpPr>
        <p:spPr>
          <a:xfrm>
            <a:off x="5537200" y="714600"/>
            <a:ext cx="4300879" cy="215444"/>
          </a:xfrm>
          <a:prstGeom prst="rect">
            <a:avLst/>
          </a:prstGeom>
          <a:noFill/>
          <a:ln/>
        </p:spPr>
        <p:txBody>
          <a:bodyPr wrap="square" lIns="0" tIns="0" rIns="0" bIns="0" rtlCol="0" anchor="t">
            <a:spAutoFit/>
          </a:bodyPr>
          <a:lstStyle/>
          <a:p>
            <a:pPr>
              <a:spcAft>
                <a:spcPts val="200"/>
              </a:spcAft>
              <a:buClr>
                <a:srgbClr val="4472C4"/>
              </a:buClr>
              <a:tabLst>
                <a:tab pos="361950" algn="l"/>
              </a:tabLst>
            </a:pPr>
            <a:r>
              <a:rPr lang="en-US" sz="1400" noProof="0" dirty="0">
                <a:solidFill>
                  <a:srgbClr val="4472C4"/>
                </a:solidFill>
                <a:latin typeface="Encode Sans" pitchFamily="2" charset="0"/>
              </a:rPr>
              <a:t>1.1</a:t>
            </a:r>
            <a:r>
              <a:rPr lang="en-US" sz="1400" noProof="0" dirty="0">
                <a:solidFill>
                  <a:schemeClr val="tx1">
                    <a:lumMod val="90000"/>
                    <a:lumOff val="10000"/>
                  </a:schemeClr>
                </a:solidFill>
                <a:latin typeface="Encode Sans" pitchFamily="2" charset="0"/>
              </a:rPr>
              <a:t> 	</a:t>
            </a:r>
            <a:r>
              <a:rPr lang="en-US" sz="1400" dirty="0">
                <a:solidFill>
                  <a:schemeClr val="tx1">
                    <a:lumMod val="90000"/>
                    <a:lumOff val="10000"/>
                  </a:schemeClr>
                </a:solidFill>
                <a:latin typeface="Encode Sans" pitchFamily="2" charset="0"/>
              </a:rPr>
              <a:t>Check and plan agenda</a:t>
            </a:r>
          </a:p>
        </p:txBody>
      </p:sp>
      <p:sp>
        <p:nvSpPr>
          <p:cNvPr id="5" name="Text 8">
            <a:extLst>
              <a:ext uri="{FF2B5EF4-FFF2-40B4-BE49-F238E27FC236}">
                <a16:creationId xmlns:a16="http://schemas.microsoft.com/office/drawing/2014/main" id="{221614FA-9115-6039-8F9F-362E860B9E94}"/>
              </a:ext>
            </a:extLst>
          </p:cNvPr>
          <p:cNvSpPr/>
          <p:nvPr/>
        </p:nvSpPr>
        <p:spPr>
          <a:xfrm>
            <a:off x="3368046" y="3275255"/>
            <a:ext cx="2333583" cy="676764"/>
          </a:xfrm>
          <a:prstGeom prst="rect">
            <a:avLst/>
          </a:prstGeom>
          <a:noFill/>
          <a:ln/>
        </p:spPr>
        <p:txBody>
          <a:bodyPr wrap="square" lIns="0" tIns="0" rIns="0" bIns="0" rtlCol="0" anchor="ctr" anchorCtr="0">
            <a:noAutofit/>
          </a:bodyPr>
          <a:lstStyle/>
          <a:p>
            <a:pPr>
              <a:lnSpc>
                <a:spcPts val="2400"/>
              </a:lnSpc>
            </a:pPr>
            <a:r>
              <a:rPr lang="en-US" sz="2000" b="1" noProof="0" dirty="0">
                <a:solidFill>
                  <a:schemeClr val="accent3"/>
                </a:solidFill>
                <a:latin typeface="Encode Sans" pitchFamily="2" charset="0"/>
                <a:ea typeface="Merriweather" pitchFamily="34" charset="-122"/>
                <a:cs typeface="Merriweather" pitchFamily="34" charset="-120"/>
              </a:rPr>
              <a:t>Customer Management</a:t>
            </a:r>
            <a:endParaRPr lang="en-US" sz="2000" b="1" noProof="0" dirty="0">
              <a:solidFill>
                <a:schemeClr val="accent3"/>
              </a:solidFill>
              <a:latin typeface="Encode Sans" pitchFamily="2" charset="0"/>
            </a:endParaRPr>
          </a:p>
        </p:txBody>
      </p:sp>
      <p:sp>
        <p:nvSpPr>
          <p:cNvPr id="6" name="Text 9">
            <a:extLst>
              <a:ext uri="{FF2B5EF4-FFF2-40B4-BE49-F238E27FC236}">
                <a16:creationId xmlns:a16="http://schemas.microsoft.com/office/drawing/2014/main" id="{1F5DCF13-80F9-DE2C-3D56-80B436102F5D}"/>
              </a:ext>
            </a:extLst>
          </p:cNvPr>
          <p:cNvSpPr/>
          <p:nvPr/>
        </p:nvSpPr>
        <p:spPr>
          <a:xfrm>
            <a:off x="5537200" y="2792910"/>
            <a:ext cx="4300879" cy="215444"/>
          </a:xfrm>
          <a:prstGeom prst="rect">
            <a:avLst/>
          </a:prstGeom>
          <a:noFill/>
          <a:ln/>
        </p:spPr>
        <p:txBody>
          <a:bodyPr wrap="square" lIns="0" tIns="0" rIns="0" bIns="0" rtlCol="0" anchor="t">
            <a:spAutoFit/>
          </a:bodyPr>
          <a:lstStyle/>
          <a:p>
            <a:pPr>
              <a:spcAft>
                <a:spcPts val="200"/>
              </a:spcAft>
              <a:buClr>
                <a:schemeClr val="accent3"/>
              </a:buClr>
              <a:tabLst>
                <a:tab pos="361950" algn="l"/>
              </a:tabLst>
            </a:pPr>
            <a:r>
              <a:rPr lang="en-US" sz="1400" noProof="0" dirty="0">
                <a:solidFill>
                  <a:schemeClr val="accent3"/>
                </a:solidFill>
                <a:latin typeface="Encode Sans" pitchFamily="2" charset="0"/>
                <a:ea typeface="Merriweather" pitchFamily="34" charset="-122"/>
                <a:cs typeface="Merriweather" pitchFamily="34" charset="-120"/>
              </a:rPr>
              <a:t>3.1</a:t>
            </a:r>
            <a:r>
              <a:rPr lang="en-US" sz="1400" noProof="0" dirty="0">
                <a:solidFill>
                  <a:schemeClr val="tx1">
                    <a:lumMod val="90000"/>
                    <a:lumOff val="10000"/>
                  </a:schemeClr>
                </a:solidFill>
                <a:latin typeface="Encode Sans" pitchFamily="2" charset="0"/>
                <a:ea typeface="Merriweather" pitchFamily="34" charset="-122"/>
                <a:cs typeface="Merriweather" pitchFamily="34" charset="-120"/>
              </a:rPr>
              <a:t>	</a:t>
            </a:r>
            <a:r>
              <a:rPr lang="en-US" sz="1400" dirty="0">
                <a:solidFill>
                  <a:schemeClr val="tx1">
                    <a:lumMod val="90000"/>
                    <a:lumOff val="10000"/>
                  </a:schemeClr>
                </a:solidFill>
                <a:latin typeface="Encode Sans" pitchFamily="2" charset="0"/>
              </a:rPr>
              <a:t>Interview - need analysis</a:t>
            </a:r>
          </a:p>
        </p:txBody>
      </p:sp>
      <p:sp>
        <p:nvSpPr>
          <p:cNvPr id="9" name="Text 16">
            <a:extLst>
              <a:ext uri="{FF2B5EF4-FFF2-40B4-BE49-F238E27FC236}">
                <a16:creationId xmlns:a16="http://schemas.microsoft.com/office/drawing/2014/main" id="{461FB394-ADDC-8415-249F-41E1FFF8A4D6}"/>
              </a:ext>
            </a:extLst>
          </p:cNvPr>
          <p:cNvSpPr/>
          <p:nvPr/>
        </p:nvSpPr>
        <p:spPr>
          <a:xfrm>
            <a:off x="3368047" y="1742937"/>
            <a:ext cx="2169154" cy="676764"/>
          </a:xfrm>
          <a:prstGeom prst="rect">
            <a:avLst/>
          </a:prstGeom>
          <a:noFill/>
          <a:ln/>
        </p:spPr>
        <p:txBody>
          <a:bodyPr wrap="square" lIns="0" tIns="0" rIns="0" bIns="0" rtlCol="0" anchor="ctr" anchorCtr="0">
            <a:noAutofit/>
          </a:bodyPr>
          <a:lstStyle/>
          <a:p>
            <a:pPr>
              <a:lnSpc>
                <a:spcPts val="2400"/>
              </a:lnSpc>
            </a:pPr>
            <a:r>
              <a:rPr lang="en-US" sz="2000" b="1" noProof="0" dirty="0">
                <a:solidFill>
                  <a:schemeClr val="accent4"/>
                </a:solidFill>
                <a:latin typeface="Encode Sans" pitchFamily="2" charset="0"/>
              </a:rPr>
              <a:t>Prospection </a:t>
            </a:r>
            <a:br>
              <a:rPr lang="en-US" sz="2000" b="1" noProof="0" dirty="0">
                <a:solidFill>
                  <a:schemeClr val="accent4"/>
                </a:solidFill>
                <a:latin typeface="Encode Sans" pitchFamily="2" charset="0"/>
              </a:rPr>
            </a:br>
            <a:r>
              <a:rPr lang="en-US" sz="2000" b="1" noProof="0" dirty="0">
                <a:solidFill>
                  <a:schemeClr val="accent4"/>
                </a:solidFill>
                <a:latin typeface="Encode Sans" pitchFamily="2" charset="0"/>
              </a:rPr>
              <a:t>&amp; Retention</a:t>
            </a:r>
          </a:p>
        </p:txBody>
      </p:sp>
      <p:sp>
        <p:nvSpPr>
          <p:cNvPr id="10" name="Text 17">
            <a:extLst>
              <a:ext uri="{FF2B5EF4-FFF2-40B4-BE49-F238E27FC236}">
                <a16:creationId xmlns:a16="http://schemas.microsoft.com/office/drawing/2014/main" id="{EF7FD58A-4263-E675-96FB-C0188134A691}"/>
              </a:ext>
            </a:extLst>
          </p:cNvPr>
          <p:cNvSpPr/>
          <p:nvPr/>
        </p:nvSpPr>
        <p:spPr>
          <a:xfrm>
            <a:off x="5537200" y="1641271"/>
            <a:ext cx="4300879" cy="215444"/>
          </a:xfrm>
          <a:prstGeom prst="rect">
            <a:avLst/>
          </a:prstGeom>
          <a:noFill/>
          <a:ln/>
        </p:spPr>
        <p:txBody>
          <a:bodyPr wrap="square" lIns="0" tIns="0" rIns="0" bIns="0" rtlCol="0" anchor="t">
            <a:spAutoFit/>
          </a:bodyPr>
          <a:lstStyle/>
          <a:p>
            <a:pPr>
              <a:spcAft>
                <a:spcPts val="200"/>
              </a:spcAft>
              <a:buClr>
                <a:schemeClr val="accent4"/>
              </a:buClr>
              <a:tabLst>
                <a:tab pos="361950" algn="l"/>
              </a:tabLst>
            </a:pPr>
            <a:r>
              <a:rPr lang="en-US" sz="1400" noProof="0" dirty="0">
                <a:solidFill>
                  <a:schemeClr val="accent4"/>
                </a:solidFill>
                <a:latin typeface="Encode Sans" pitchFamily="2" charset="0"/>
              </a:rPr>
              <a:t>2.1</a:t>
            </a:r>
            <a:r>
              <a:rPr lang="en-US" sz="1400" noProof="0" dirty="0">
                <a:solidFill>
                  <a:schemeClr val="tx1">
                    <a:lumMod val="90000"/>
                    <a:lumOff val="10000"/>
                  </a:schemeClr>
                </a:solidFill>
                <a:latin typeface="Encode Sans" pitchFamily="2" charset="0"/>
              </a:rPr>
              <a:t>	Financing renewals</a:t>
            </a:r>
            <a:endParaRPr lang="en-US" sz="1400" dirty="0">
              <a:solidFill>
                <a:schemeClr val="tx1">
                  <a:lumMod val="90000"/>
                  <a:lumOff val="10000"/>
                </a:schemeClr>
              </a:solidFill>
              <a:latin typeface="Encode Sans" pitchFamily="2" charset="0"/>
            </a:endParaRPr>
          </a:p>
        </p:txBody>
      </p:sp>
      <p:sp>
        <p:nvSpPr>
          <p:cNvPr id="34" name="Text 16">
            <a:extLst>
              <a:ext uri="{FF2B5EF4-FFF2-40B4-BE49-F238E27FC236}">
                <a16:creationId xmlns:a16="http://schemas.microsoft.com/office/drawing/2014/main" id="{E29EF2AD-0522-2C09-E691-32BC55FD338C}"/>
              </a:ext>
            </a:extLst>
          </p:cNvPr>
          <p:cNvSpPr/>
          <p:nvPr/>
        </p:nvSpPr>
        <p:spPr>
          <a:xfrm>
            <a:off x="3368046" y="4662295"/>
            <a:ext cx="2169154" cy="676764"/>
          </a:xfrm>
          <a:prstGeom prst="rect">
            <a:avLst/>
          </a:prstGeom>
          <a:noFill/>
          <a:ln/>
        </p:spPr>
        <p:txBody>
          <a:bodyPr wrap="square" lIns="0" tIns="0" rIns="0" bIns="0" rtlCol="0" anchor="ctr" anchorCtr="0">
            <a:noAutofit/>
          </a:bodyPr>
          <a:lstStyle/>
          <a:p>
            <a:pPr>
              <a:lnSpc>
                <a:spcPts val="2400"/>
              </a:lnSpc>
            </a:pPr>
            <a:r>
              <a:rPr lang="en-US" sz="2000" b="1" noProof="0" dirty="0">
                <a:solidFill>
                  <a:schemeClr val="accent2"/>
                </a:solidFill>
                <a:latin typeface="Encode Sans" pitchFamily="2" charset="0"/>
              </a:rPr>
              <a:t>Loyalty management </a:t>
            </a:r>
          </a:p>
        </p:txBody>
      </p:sp>
      <p:sp>
        <p:nvSpPr>
          <p:cNvPr id="35" name="Text 17">
            <a:extLst>
              <a:ext uri="{FF2B5EF4-FFF2-40B4-BE49-F238E27FC236}">
                <a16:creationId xmlns:a16="http://schemas.microsoft.com/office/drawing/2014/main" id="{B932604C-269F-C280-4787-6DDBC41B4741}"/>
              </a:ext>
            </a:extLst>
          </p:cNvPr>
          <p:cNvSpPr/>
          <p:nvPr/>
        </p:nvSpPr>
        <p:spPr>
          <a:xfrm>
            <a:off x="5537200" y="4667079"/>
            <a:ext cx="4300879" cy="215444"/>
          </a:xfrm>
          <a:prstGeom prst="rect">
            <a:avLst/>
          </a:prstGeom>
          <a:noFill/>
          <a:ln/>
        </p:spPr>
        <p:txBody>
          <a:bodyPr wrap="square" lIns="0" tIns="0" rIns="0" bIns="0" rtlCol="0" anchor="t">
            <a:spAutoFit/>
          </a:bodyPr>
          <a:lstStyle/>
          <a:p>
            <a:pPr>
              <a:spcAft>
                <a:spcPts val="200"/>
              </a:spcAft>
              <a:buClr>
                <a:schemeClr val="accent2"/>
              </a:buClr>
              <a:tabLst>
                <a:tab pos="361950" algn="l"/>
              </a:tabLst>
            </a:pPr>
            <a:r>
              <a:rPr lang="en-US" sz="1400" noProof="0" dirty="0">
                <a:solidFill>
                  <a:schemeClr val="accent2"/>
                </a:solidFill>
                <a:latin typeface="Encode Sans" pitchFamily="2" charset="0"/>
              </a:rPr>
              <a:t>4.1</a:t>
            </a:r>
            <a:r>
              <a:rPr lang="en-US" sz="1400" noProof="0" dirty="0">
                <a:solidFill>
                  <a:schemeClr val="tx1">
                    <a:lumMod val="75000"/>
                    <a:lumOff val="25000"/>
                  </a:schemeClr>
                </a:solidFill>
                <a:latin typeface="Encode Sans" pitchFamily="2" charset="0"/>
              </a:rPr>
              <a:t>	</a:t>
            </a:r>
            <a:r>
              <a:rPr lang="en-US" sz="1400" dirty="0">
                <a:solidFill>
                  <a:schemeClr val="tx1">
                    <a:lumMod val="90000"/>
                    <a:lumOff val="10000"/>
                  </a:schemeClr>
                </a:solidFill>
                <a:latin typeface="Encode Sans" pitchFamily="2" charset="0"/>
              </a:rPr>
              <a:t>Post Delivery recall</a:t>
            </a:r>
          </a:p>
        </p:txBody>
      </p:sp>
      <p:sp>
        <p:nvSpPr>
          <p:cNvPr id="37" name="Rettangolo 36">
            <a:extLst>
              <a:ext uri="{FF2B5EF4-FFF2-40B4-BE49-F238E27FC236}">
                <a16:creationId xmlns:a16="http://schemas.microsoft.com/office/drawing/2014/main" id="{5F6BAE99-C358-B51F-799C-DDD9A596AA77}"/>
              </a:ext>
            </a:extLst>
          </p:cNvPr>
          <p:cNvSpPr/>
          <p:nvPr/>
        </p:nvSpPr>
        <p:spPr>
          <a:xfrm>
            <a:off x="2512654" y="714376"/>
            <a:ext cx="676767" cy="676764"/>
          </a:xfrm>
          <a:prstGeom prst="rect">
            <a:avLst/>
          </a:prstGeom>
          <a:solidFill>
            <a:srgbClr val="4472C4"/>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noProof="0" dirty="0"/>
          </a:p>
        </p:txBody>
      </p:sp>
      <p:sp>
        <p:nvSpPr>
          <p:cNvPr id="38" name="Text 0">
            <a:extLst>
              <a:ext uri="{FF2B5EF4-FFF2-40B4-BE49-F238E27FC236}">
                <a16:creationId xmlns:a16="http://schemas.microsoft.com/office/drawing/2014/main" id="{957C6D9B-D051-BE80-5D64-AD32847AC8EE}"/>
              </a:ext>
            </a:extLst>
          </p:cNvPr>
          <p:cNvSpPr/>
          <p:nvPr/>
        </p:nvSpPr>
        <p:spPr>
          <a:xfrm>
            <a:off x="2512653" y="550520"/>
            <a:ext cx="676765" cy="976403"/>
          </a:xfrm>
          <a:prstGeom prst="rect">
            <a:avLst/>
          </a:prstGeom>
          <a:noFill/>
          <a:ln/>
        </p:spPr>
        <p:txBody>
          <a:bodyPr wrap="square" lIns="72000" tIns="72000" rIns="72000" bIns="72000" rtlCol="0" anchor="t">
            <a:spAutoFit/>
          </a:bodyPr>
          <a:lstStyle/>
          <a:p>
            <a:pPr algn="ctr"/>
            <a:r>
              <a:rPr lang="en-US" sz="5400" noProof="0" dirty="0">
                <a:solidFill>
                  <a:schemeClr val="bg1"/>
                </a:solidFill>
                <a:latin typeface="Encode Sans Condensed Black" pitchFamily="2" charset="0"/>
              </a:rPr>
              <a:t>1</a:t>
            </a:r>
            <a:endParaRPr lang="en-US" sz="4800" spc="100" noProof="0" dirty="0">
              <a:solidFill>
                <a:schemeClr val="bg1"/>
              </a:solidFill>
              <a:latin typeface="Encode Sans Condensed" pitchFamily="2" charset="0"/>
            </a:endParaRPr>
          </a:p>
        </p:txBody>
      </p:sp>
      <p:sp>
        <p:nvSpPr>
          <p:cNvPr id="40" name="Rettangolo 39">
            <a:extLst>
              <a:ext uri="{FF2B5EF4-FFF2-40B4-BE49-F238E27FC236}">
                <a16:creationId xmlns:a16="http://schemas.microsoft.com/office/drawing/2014/main" id="{A87DC2E2-91CE-E445-199F-6E2D77FAFF37}"/>
              </a:ext>
            </a:extLst>
          </p:cNvPr>
          <p:cNvSpPr/>
          <p:nvPr/>
        </p:nvSpPr>
        <p:spPr>
          <a:xfrm>
            <a:off x="2518322" y="1756974"/>
            <a:ext cx="676765" cy="676764"/>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noProof="0" dirty="0"/>
          </a:p>
        </p:txBody>
      </p:sp>
      <p:sp>
        <p:nvSpPr>
          <p:cNvPr id="41" name="Text 0">
            <a:extLst>
              <a:ext uri="{FF2B5EF4-FFF2-40B4-BE49-F238E27FC236}">
                <a16:creationId xmlns:a16="http://schemas.microsoft.com/office/drawing/2014/main" id="{6CF64AE7-42EA-1955-A3A6-D33F87267FDC}"/>
              </a:ext>
            </a:extLst>
          </p:cNvPr>
          <p:cNvSpPr/>
          <p:nvPr/>
        </p:nvSpPr>
        <p:spPr>
          <a:xfrm>
            <a:off x="2512653" y="1593118"/>
            <a:ext cx="676764" cy="976403"/>
          </a:xfrm>
          <a:prstGeom prst="rect">
            <a:avLst/>
          </a:prstGeom>
          <a:noFill/>
          <a:ln/>
        </p:spPr>
        <p:txBody>
          <a:bodyPr wrap="square" lIns="72000" tIns="72000" rIns="72000" bIns="72000" rtlCol="0" anchor="t">
            <a:spAutoFit/>
          </a:bodyPr>
          <a:lstStyle/>
          <a:p>
            <a:pPr algn="ctr"/>
            <a:r>
              <a:rPr lang="en-US" sz="5400" noProof="0" dirty="0">
                <a:solidFill>
                  <a:schemeClr val="bg1"/>
                </a:solidFill>
                <a:latin typeface="Encode Sans Condensed Black" pitchFamily="2" charset="0"/>
              </a:rPr>
              <a:t>2</a:t>
            </a:r>
            <a:endParaRPr lang="en-US" sz="4800" spc="100" noProof="0" dirty="0">
              <a:solidFill>
                <a:schemeClr val="bg1"/>
              </a:solidFill>
              <a:latin typeface="Encode Sans Condensed" pitchFamily="2" charset="0"/>
            </a:endParaRPr>
          </a:p>
        </p:txBody>
      </p:sp>
      <p:sp>
        <p:nvSpPr>
          <p:cNvPr id="43" name="Rettangolo 42">
            <a:extLst>
              <a:ext uri="{FF2B5EF4-FFF2-40B4-BE49-F238E27FC236}">
                <a16:creationId xmlns:a16="http://schemas.microsoft.com/office/drawing/2014/main" id="{7DFB9E16-9660-F7A8-8538-6AEBAC9F4952}"/>
              </a:ext>
            </a:extLst>
          </p:cNvPr>
          <p:cNvSpPr/>
          <p:nvPr/>
        </p:nvSpPr>
        <p:spPr>
          <a:xfrm>
            <a:off x="2518322" y="3275255"/>
            <a:ext cx="676765" cy="676764"/>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noProof="0" dirty="0"/>
          </a:p>
        </p:txBody>
      </p:sp>
      <p:sp>
        <p:nvSpPr>
          <p:cNvPr id="44" name="Text 0">
            <a:extLst>
              <a:ext uri="{FF2B5EF4-FFF2-40B4-BE49-F238E27FC236}">
                <a16:creationId xmlns:a16="http://schemas.microsoft.com/office/drawing/2014/main" id="{8E680239-1BE3-7EB2-027B-517B83C9F5A2}"/>
              </a:ext>
            </a:extLst>
          </p:cNvPr>
          <p:cNvSpPr/>
          <p:nvPr/>
        </p:nvSpPr>
        <p:spPr>
          <a:xfrm>
            <a:off x="2512653" y="3125436"/>
            <a:ext cx="676764" cy="976403"/>
          </a:xfrm>
          <a:prstGeom prst="rect">
            <a:avLst/>
          </a:prstGeom>
          <a:noFill/>
          <a:ln/>
        </p:spPr>
        <p:txBody>
          <a:bodyPr wrap="square" lIns="72000" tIns="72000" rIns="72000" bIns="72000" rtlCol="0" anchor="t">
            <a:spAutoFit/>
          </a:bodyPr>
          <a:lstStyle/>
          <a:p>
            <a:pPr algn="ctr"/>
            <a:r>
              <a:rPr lang="en-US" sz="5400" noProof="0" dirty="0">
                <a:solidFill>
                  <a:schemeClr val="bg1"/>
                </a:solidFill>
                <a:latin typeface="Encode Sans Condensed Black" pitchFamily="2" charset="0"/>
              </a:rPr>
              <a:t>3</a:t>
            </a:r>
            <a:endParaRPr lang="en-US" sz="4800" spc="100" noProof="0" dirty="0">
              <a:solidFill>
                <a:schemeClr val="bg1"/>
              </a:solidFill>
              <a:latin typeface="Encode Sans Condensed" pitchFamily="2" charset="0"/>
            </a:endParaRPr>
          </a:p>
        </p:txBody>
      </p:sp>
      <p:sp>
        <p:nvSpPr>
          <p:cNvPr id="46" name="Rettangolo 45">
            <a:extLst>
              <a:ext uri="{FF2B5EF4-FFF2-40B4-BE49-F238E27FC236}">
                <a16:creationId xmlns:a16="http://schemas.microsoft.com/office/drawing/2014/main" id="{6F5EF939-43C1-98B7-0424-F0C74BC7A115}"/>
              </a:ext>
            </a:extLst>
          </p:cNvPr>
          <p:cNvSpPr/>
          <p:nvPr/>
        </p:nvSpPr>
        <p:spPr>
          <a:xfrm>
            <a:off x="2518325" y="4667895"/>
            <a:ext cx="676765" cy="676764"/>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200" noProof="0" dirty="0"/>
          </a:p>
        </p:txBody>
      </p:sp>
      <p:sp>
        <p:nvSpPr>
          <p:cNvPr id="47" name="Text 0">
            <a:extLst>
              <a:ext uri="{FF2B5EF4-FFF2-40B4-BE49-F238E27FC236}">
                <a16:creationId xmlns:a16="http://schemas.microsoft.com/office/drawing/2014/main" id="{3D4628A5-54E6-387E-0A33-8EF5C76AD130}"/>
              </a:ext>
            </a:extLst>
          </p:cNvPr>
          <p:cNvSpPr/>
          <p:nvPr/>
        </p:nvSpPr>
        <p:spPr>
          <a:xfrm>
            <a:off x="2512653" y="4504039"/>
            <a:ext cx="676764" cy="976403"/>
          </a:xfrm>
          <a:prstGeom prst="rect">
            <a:avLst/>
          </a:prstGeom>
          <a:noFill/>
          <a:ln/>
        </p:spPr>
        <p:txBody>
          <a:bodyPr wrap="square" lIns="72000" tIns="72000" rIns="72000" bIns="72000" rtlCol="0" anchor="t">
            <a:spAutoFit/>
          </a:bodyPr>
          <a:lstStyle/>
          <a:p>
            <a:pPr algn="ctr"/>
            <a:r>
              <a:rPr lang="en-US" sz="5400" noProof="0" dirty="0">
                <a:solidFill>
                  <a:schemeClr val="bg1"/>
                </a:solidFill>
                <a:latin typeface="Encode Sans Condensed Black" pitchFamily="2" charset="0"/>
              </a:rPr>
              <a:t>4</a:t>
            </a:r>
            <a:endParaRPr lang="en-US" sz="4800" spc="100" noProof="0" dirty="0">
              <a:solidFill>
                <a:schemeClr val="bg1"/>
              </a:solidFill>
              <a:latin typeface="Encode Sans Condensed" pitchFamily="2" charset="0"/>
            </a:endParaRPr>
          </a:p>
        </p:txBody>
      </p:sp>
      <p:cxnSp>
        <p:nvCxnSpPr>
          <p:cNvPr id="8" name="Connettore diritto 7">
            <a:extLst>
              <a:ext uri="{FF2B5EF4-FFF2-40B4-BE49-F238E27FC236}">
                <a16:creationId xmlns:a16="http://schemas.microsoft.com/office/drawing/2014/main" id="{4DA1F44F-E0AF-2DA7-8433-0EC35BD809FF}"/>
              </a:ext>
            </a:extLst>
          </p:cNvPr>
          <p:cNvCxnSpPr>
            <a:cxnSpLocks/>
          </p:cNvCxnSpPr>
          <p:nvPr/>
        </p:nvCxnSpPr>
        <p:spPr>
          <a:xfrm flipH="1">
            <a:off x="2496879" y="1520151"/>
            <a:ext cx="7247195" cy="0"/>
          </a:xfrm>
          <a:prstGeom prst="line">
            <a:avLst/>
          </a:prstGeom>
          <a:ln w="12700">
            <a:solidFill>
              <a:schemeClr val="tx1">
                <a:lumMod val="25000"/>
                <a:lumOff val="75000"/>
              </a:schemeClr>
            </a:solidFill>
          </a:ln>
        </p:spPr>
        <p:style>
          <a:lnRef idx="2">
            <a:schemeClr val="accent1"/>
          </a:lnRef>
          <a:fillRef idx="0">
            <a:schemeClr val="accent1"/>
          </a:fillRef>
          <a:effectRef idx="1">
            <a:schemeClr val="accent1"/>
          </a:effectRef>
          <a:fontRef idx="minor">
            <a:schemeClr val="tx1"/>
          </a:fontRef>
        </p:style>
      </p:cxnSp>
      <p:cxnSp>
        <p:nvCxnSpPr>
          <p:cNvPr id="11" name="Connettore diritto 10">
            <a:extLst>
              <a:ext uri="{FF2B5EF4-FFF2-40B4-BE49-F238E27FC236}">
                <a16:creationId xmlns:a16="http://schemas.microsoft.com/office/drawing/2014/main" id="{C17BA149-6C8D-986F-17F5-0E8F6A987F9B}"/>
              </a:ext>
            </a:extLst>
          </p:cNvPr>
          <p:cNvCxnSpPr>
            <a:cxnSpLocks/>
          </p:cNvCxnSpPr>
          <p:nvPr/>
        </p:nvCxnSpPr>
        <p:spPr>
          <a:xfrm flipH="1">
            <a:off x="2496879" y="2681315"/>
            <a:ext cx="7247195" cy="0"/>
          </a:xfrm>
          <a:prstGeom prst="line">
            <a:avLst/>
          </a:prstGeom>
          <a:ln w="12700">
            <a:solidFill>
              <a:schemeClr val="tx1">
                <a:lumMod val="25000"/>
                <a:lumOff val="75000"/>
              </a:schemeClr>
            </a:solidFill>
          </a:ln>
        </p:spPr>
        <p:style>
          <a:lnRef idx="2">
            <a:schemeClr val="accent1"/>
          </a:lnRef>
          <a:fillRef idx="0">
            <a:schemeClr val="accent1"/>
          </a:fillRef>
          <a:effectRef idx="1">
            <a:schemeClr val="accent1"/>
          </a:effectRef>
          <a:fontRef idx="minor">
            <a:schemeClr val="tx1"/>
          </a:fontRef>
        </p:style>
      </p:cxnSp>
      <p:cxnSp>
        <p:nvCxnSpPr>
          <p:cNvPr id="12" name="Connettore diritto 11">
            <a:extLst>
              <a:ext uri="{FF2B5EF4-FFF2-40B4-BE49-F238E27FC236}">
                <a16:creationId xmlns:a16="http://schemas.microsoft.com/office/drawing/2014/main" id="{E78F5A28-D7CB-C40A-97EF-587AE6E6C99D}"/>
              </a:ext>
            </a:extLst>
          </p:cNvPr>
          <p:cNvCxnSpPr>
            <a:cxnSpLocks/>
          </p:cNvCxnSpPr>
          <p:nvPr/>
        </p:nvCxnSpPr>
        <p:spPr>
          <a:xfrm flipH="1">
            <a:off x="2496879" y="4536435"/>
            <a:ext cx="7247195" cy="0"/>
          </a:xfrm>
          <a:prstGeom prst="line">
            <a:avLst/>
          </a:prstGeom>
          <a:ln w="12700">
            <a:solidFill>
              <a:schemeClr val="tx1">
                <a:lumMod val="25000"/>
                <a:lumOff val="75000"/>
              </a:schemeClr>
            </a:solidFill>
          </a:ln>
        </p:spPr>
        <p:style>
          <a:lnRef idx="2">
            <a:schemeClr val="accent1"/>
          </a:lnRef>
          <a:fillRef idx="0">
            <a:schemeClr val="accent1"/>
          </a:fillRef>
          <a:effectRef idx="1">
            <a:schemeClr val="accent1"/>
          </a:effectRef>
          <a:fontRef idx="minor">
            <a:schemeClr val="tx1"/>
          </a:fontRef>
        </p:style>
      </p:cxnSp>
      <p:sp>
        <p:nvSpPr>
          <p:cNvPr id="7" name="Text 5">
            <a:extLst>
              <a:ext uri="{FF2B5EF4-FFF2-40B4-BE49-F238E27FC236}">
                <a16:creationId xmlns:a16="http://schemas.microsoft.com/office/drawing/2014/main" id="{AD867AA7-AD98-CA72-C3FD-1F3B9A319E73}"/>
              </a:ext>
            </a:extLst>
          </p:cNvPr>
          <p:cNvSpPr/>
          <p:nvPr/>
        </p:nvSpPr>
        <p:spPr>
          <a:xfrm>
            <a:off x="5537200" y="952926"/>
            <a:ext cx="4300879" cy="215444"/>
          </a:xfrm>
          <a:prstGeom prst="rect">
            <a:avLst/>
          </a:prstGeom>
          <a:noFill/>
          <a:ln/>
        </p:spPr>
        <p:txBody>
          <a:bodyPr wrap="square" lIns="0" tIns="0" rIns="0" bIns="0" rtlCol="0" anchor="t">
            <a:spAutoFit/>
          </a:bodyPr>
          <a:lstStyle/>
          <a:p>
            <a:pPr>
              <a:spcAft>
                <a:spcPts val="200"/>
              </a:spcAft>
              <a:buClr>
                <a:srgbClr val="4472C4"/>
              </a:buClr>
              <a:tabLst>
                <a:tab pos="361950" algn="l"/>
              </a:tabLst>
            </a:pPr>
            <a:r>
              <a:rPr lang="en-US" sz="1400" noProof="0" dirty="0">
                <a:solidFill>
                  <a:srgbClr val="4472C4"/>
                </a:solidFill>
                <a:latin typeface="Encode Sans" pitchFamily="2" charset="0"/>
              </a:rPr>
              <a:t>1.2</a:t>
            </a:r>
            <a:r>
              <a:rPr lang="en-US" sz="1400" noProof="0" dirty="0">
                <a:solidFill>
                  <a:schemeClr val="tx1">
                    <a:lumMod val="90000"/>
                    <a:lumOff val="10000"/>
                  </a:schemeClr>
                </a:solidFill>
                <a:latin typeface="Encode Sans" pitchFamily="2" charset="0"/>
              </a:rPr>
              <a:t> 	</a:t>
            </a:r>
            <a:r>
              <a:rPr lang="en-US" sz="1400" dirty="0">
                <a:solidFill>
                  <a:schemeClr val="tx1">
                    <a:lumMod val="90000"/>
                    <a:lumOff val="10000"/>
                  </a:schemeClr>
                </a:solidFill>
                <a:latin typeface="Encode Sans" pitchFamily="2" charset="0"/>
              </a:rPr>
              <a:t>Manage assigned leads</a:t>
            </a:r>
          </a:p>
        </p:txBody>
      </p:sp>
      <p:sp>
        <p:nvSpPr>
          <p:cNvPr id="13" name="Text 5">
            <a:extLst>
              <a:ext uri="{FF2B5EF4-FFF2-40B4-BE49-F238E27FC236}">
                <a16:creationId xmlns:a16="http://schemas.microsoft.com/office/drawing/2014/main" id="{EC14C4A5-C870-698E-1C02-66346433F81B}"/>
              </a:ext>
            </a:extLst>
          </p:cNvPr>
          <p:cNvSpPr/>
          <p:nvPr/>
        </p:nvSpPr>
        <p:spPr>
          <a:xfrm>
            <a:off x="5537200" y="1200503"/>
            <a:ext cx="4300879" cy="215444"/>
          </a:xfrm>
          <a:prstGeom prst="rect">
            <a:avLst/>
          </a:prstGeom>
          <a:noFill/>
          <a:ln/>
        </p:spPr>
        <p:txBody>
          <a:bodyPr wrap="square" lIns="0" tIns="0" rIns="0" bIns="0" rtlCol="0" anchor="t">
            <a:spAutoFit/>
          </a:bodyPr>
          <a:lstStyle/>
          <a:p>
            <a:pPr>
              <a:spcAft>
                <a:spcPts val="200"/>
              </a:spcAft>
              <a:buClr>
                <a:srgbClr val="4472C4"/>
              </a:buClr>
              <a:tabLst>
                <a:tab pos="361950" algn="l"/>
              </a:tabLst>
            </a:pPr>
            <a:r>
              <a:rPr lang="en-US" sz="1400" noProof="0" dirty="0">
                <a:solidFill>
                  <a:srgbClr val="4472C4"/>
                </a:solidFill>
                <a:latin typeface="Encode Sans" pitchFamily="2" charset="0"/>
              </a:rPr>
              <a:t>1.3</a:t>
            </a:r>
            <a:r>
              <a:rPr lang="en-US" sz="1400" noProof="0" dirty="0">
                <a:solidFill>
                  <a:schemeClr val="tx1">
                    <a:lumMod val="90000"/>
                    <a:lumOff val="10000"/>
                  </a:schemeClr>
                </a:solidFill>
                <a:latin typeface="Encode Sans" pitchFamily="2" charset="0"/>
              </a:rPr>
              <a:t> 	</a:t>
            </a:r>
            <a:r>
              <a:rPr lang="en-US" sz="1400" dirty="0">
                <a:solidFill>
                  <a:schemeClr val="tx1">
                    <a:lumMod val="90000"/>
                    <a:lumOff val="10000"/>
                  </a:schemeClr>
                </a:solidFill>
                <a:latin typeface="Encode Sans" pitchFamily="2" charset="0"/>
              </a:rPr>
              <a:t>Prepare Customer appointment</a:t>
            </a:r>
          </a:p>
        </p:txBody>
      </p:sp>
      <p:sp>
        <p:nvSpPr>
          <p:cNvPr id="14" name="Text 17">
            <a:extLst>
              <a:ext uri="{FF2B5EF4-FFF2-40B4-BE49-F238E27FC236}">
                <a16:creationId xmlns:a16="http://schemas.microsoft.com/office/drawing/2014/main" id="{98C977C5-7C84-0187-A51A-B772F55E31DC}"/>
              </a:ext>
            </a:extLst>
          </p:cNvPr>
          <p:cNvSpPr/>
          <p:nvPr/>
        </p:nvSpPr>
        <p:spPr>
          <a:xfrm>
            <a:off x="5537200" y="1888767"/>
            <a:ext cx="4300879" cy="215444"/>
          </a:xfrm>
          <a:prstGeom prst="rect">
            <a:avLst/>
          </a:prstGeom>
          <a:noFill/>
          <a:ln/>
        </p:spPr>
        <p:txBody>
          <a:bodyPr wrap="square" lIns="0" tIns="0" rIns="0" bIns="0" rtlCol="0" anchor="t">
            <a:spAutoFit/>
          </a:bodyPr>
          <a:lstStyle/>
          <a:p>
            <a:pPr>
              <a:spcAft>
                <a:spcPts val="200"/>
              </a:spcAft>
              <a:buClr>
                <a:schemeClr val="accent4"/>
              </a:buClr>
              <a:tabLst>
                <a:tab pos="361950" algn="l"/>
              </a:tabLst>
            </a:pPr>
            <a:r>
              <a:rPr lang="en-US" sz="1400" noProof="0" dirty="0">
                <a:solidFill>
                  <a:schemeClr val="accent4"/>
                </a:solidFill>
                <a:latin typeface="Encode Sans" pitchFamily="2" charset="0"/>
              </a:rPr>
              <a:t>2.2</a:t>
            </a:r>
            <a:r>
              <a:rPr lang="en-US" sz="1400" noProof="0" dirty="0">
                <a:solidFill>
                  <a:schemeClr val="tx1">
                    <a:lumMod val="90000"/>
                    <a:lumOff val="10000"/>
                  </a:schemeClr>
                </a:solidFill>
                <a:latin typeface="Encode Sans" pitchFamily="2" charset="0"/>
              </a:rPr>
              <a:t>	</a:t>
            </a:r>
            <a:r>
              <a:rPr lang="en-US" sz="1400" dirty="0">
                <a:solidFill>
                  <a:schemeClr val="tx1">
                    <a:lumMod val="90000"/>
                    <a:lumOff val="10000"/>
                  </a:schemeClr>
                </a:solidFill>
                <a:latin typeface="Encode Sans" pitchFamily="2" charset="0"/>
              </a:rPr>
              <a:t>Workshop opportunities</a:t>
            </a:r>
          </a:p>
        </p:txBody>
      </p:sp>
      <p:sp>
        <p:nvSpPr>
          <p:cNvPr id="15" name="Text 17">
            <a:extLst>
              <a:ext uri="{FF2B5EF4-FFF2-40B4-BE49-F238E27FC236}">
                <a16:creationId xmlns:a16="http://schemas.microsoft.com/office/drawing/2014/main" id="{BB3E1037-E331-CEE4-03D0-BF0AD9DB1B06}"/>
              </a:ext>
            </a:extLst>
          </p:cNvPr>
          <p:cNvSpPr/>
          <p:nvPr/>
        </p:nvSpPr>
        <p:spPr>
          <a:xfrm>
            <a:off x="5537200" y="2138001"/>
            <a:ext cx="4300879" cy="215444"/>
          </a:xfrm>
          <a:prstGeom prst="rect">
            <a:avLst/>
          </a:prstGeom>
          <a:noFill/>
          <a:ln/>
        </p:spPr>
        <p:txBody>
          <a:bodyPr wrap="square" lIns="0" tIns="0" rIns="0" bIns="0" rtlCol="0" anchor="t">
            <a:spAutoFit/>
          </a:bodyPr>
          <a:lstStyle/>
          <a:p>
            <a:pPr>
              <a:spcAft>
                <a:spcPts val="200"/>
              </a:spcAft>
              <a:buClr>
                <a:schemeClr val="accent4"/>
              </a:buClr>
              <a:tabLst>
                <a:tab pos="361950" algn="l"/>
              </a:tabLst>
            </a:pPr>
            <a:r>
              <a:rPr lang="en-US" sz="1400" noProof="0" dirty="0">
                <a:solidFill>
                  <a:schemeClr val="accent4"/>
                </a:solidFill>
                <a:latin typeface="Encode Sans" pitchFamily="2" charset="0"/>
              </a:rPr>
              <a:t>2.3</a:t>
            </a:r>
            <a:r>
              <a:rPr lang="en-US" sz="1400" noProof="0" dirty="0">
                <a:solidFill>
                  <a:schemeClr val="tx1">
                    <a:lumMod val="90000"/>
                    <a:lumOff val="10000"/>
                  </a:schemeClr>
                </a:solidFill>
                <a:latin typeface="Encode Sans" pitchFamily="2" charset="0"/>
              </a:rPr>
              <a:t>	</a:t>
            </a:r>
            <a:r>
              <a:rPr lang="en-US" sz="1400" dirty="0">
                <a:solidFill>
                  <a:schemeClr val="tx1">
                    <a:lumMod val="90000"/>
                    <a:lumOff val="10000"/>
                  </a:schemeClr>
                </a:solidFill>
                <a:latin typeface="Encode Sans" pitchFamily="2" charset="0"/>
              </a:rPr>
              <a:t>Social media opportunities</a:t>
            </a:r>
          </a:p>
        </p:txBody>
      </p:sp>
      <p:sp>
        <p:nvSpPr>
          <p:cNvPr id="16" name="Text 17">
            <a:extLst>
              <a:ext uri="{FF2B5EF4-FFF2-40B4-BE49-F238E27FC236}">
                <a16:creationId xmlns:a16="http://schemas.microsoft.com/office/drawing/2014/main" id="{FF6D9809-754C-4108-F236-3D7AA148B343}"/>
              </a:ext>
            </a:extLst>
          </p:cNvPr>
          <p:cNvSpPr/>
          <p:nvPr/>
        </p:nvSpPr>
        <p:spPr>
          <a:xfrm>
            <a:off x="5537200" y="2385578"/>
            <a:ext cx="4300879" cy="215444"/>
          </a:xfrm>
          <a:prstGeom prst="rect">
            <a:avLst/>
          </a:prstGeom>
          <a:noFill/>
          <a:ln/>
        </p:spPr>
        <p:txBody>
          <a:bodyPr wrap="square" lIns="0" tIns="0" rIns="0" bIns="0" rtlCol="0" anchor="t">
            <a:spAutoFit/>
          </a:bodyPr>
          <a:lstStyle/>
          <a:p>
            <a:pPr>
              <a:spcAft>
                <a:spcPts val="200"/>
              </a:spcAft>
              <a:buClr>
                <a:schemeClr val="accent4"/>
              </a:buClr>
              <a:tabLst>
                <a:tab pos="361950" algn="l"/>
              </a:tabLst>
            </a:pPr>
            <a:r>
              <a:rPr lang="en-US" sz="1400" noProof="0" dirty="0">
                <a:solidFill>
                  <a:schemeClr val="accent4"/>
                </a:solidFill>
                <a:latin typeface="Encode Sans" pitchFamily="2" charset="0"/>
              </a:rPr>
              <a:t>2.4</a:t>
            </a:r>
            <a:r>
              <a:rPr lang="en-US" sz="1400" noProof="0" dirty="0">
                <a:solidFill>
                  <a:schemeClr val="tx1">
                    <a:lumMod val="90000"/>
                    <a:lumOff val="10000"/>
                  </a:schemeClr>
                </a:solidFill>
                <a:latin typeface="Encode Sans" pitchFamily="2" charset="0"/>
              </a:rPr>
              <a:t>	</a:t>
            </a:r>
            <a:r>
              <a:rPr lang="en-US" sz="1400" dirty="0">
                <a:solidFill>
                  <a:schemeClr val="tx1">
                    <a:lumMod val="90000"/>
                    <a:lumOff val="10000"/>
                  </a:schemeClr>
                </a:solidFill>
                <a:latin typeface="Encode Sans" pitchFamily="2" charset="0"/>
              </a:rPr>
              <a:t>Local event/activities to collect new leads</a:t>
            </a:r>
          </a:p>
        </p:txBody>
      </p:sp>
      <p:sp>
        <p:nvSpPr>
          <p:cNvPr id="17" name="Text 9">
            <a:extLst>
              <a:ext uri="{FF2B5EF4-FFF2-40B4-BE49-F238E27FC236}">
                <a16:creationId xmlns:a16="http://schemas.microsoft.com/office/drawing/2014/main" id="{5F541728-807C-5D32-58D2-29C3317406FA}"/>
              </a:ext>
            </a:extLst>
          </p:cNvPr>
          <p:cNvSpPr/>
          <p:nvPr/>
        </p:nvSpPr>
        <p:spPr>
          <a:xfrm>
            <a:off x="5537200" y="3034573"/>
            <a:ext cx="4300879" cy="215444"/>
          </a:xfrm>
          <a:prstGeom prst="rect">
            <a:avLst/>
          </a:prstGeom>
          <a:noFill/>
          <a:ln/>
        </p:spPr>
        <p:txBody>
          <a:bodyPr wrap="square" lIns="0" tIns="0" rIns="0" bIns="0" rtlCol="0" anchor="t">
            <a:spAutoFit/>
          </a:bodyPr>
          <a:lstStyle/>
          <a:p>
            <a:pPr>
              <a:spcAft>
                <a:spcPts val="200"/>
              </a:spcAft>
              <a:buClr>
                <a:schemeClr val="accent3"/>
              </a:buClr>
              <a:tabLst>
                <a:tab pos="361950" algn="l"/>
              </a:tabLst>
            </a:pPr>
            <a:r>
              <a:rPr lang="en-US" sz="1400" noProof="0" dirty="0">
                <a:solidFill>
                  <a:schemeClr val="accent3"/>
                </a:solidFill>
                <a:latin typeface="Encode Sans" pitchFamily="2" charset="0"/>
              </a:rPr>
              <a:t>3.2</a:t>
            </a:r>
            <a:r>
              <a:rPr lang="en-US" sz="1400" noProof="0" dirty="0">
                <a:solidFill>
                  <a:schemeClr val="tx1">
                    <a:lumMod val="90000"/>
                    <a:lumOff val="10000"/>
                  </a:schemeClr>
                </a:solidFill>
                <a:latin typeface="Encode Sans" pitchFamily="2" charset="0"/>
                <a:ea typeface="Merriweather" pitchFamily="34" charset="-122"/>
                <a:cs typeface="Merriweather" pitchFamily="34" charset="-120"/>
              </a:rPr>
              <a:t>	</a:t>
            </a:r>
            <a:r>
              <a:rPr lang="en-US" sz="1400" dirty="0">
                <a:solidFill>
                  <a:schemeClr val="tx1">
                    <a:lumMod val="90000"/>
                    <a:lumOff val="10000"/>
                  </a:schemeClr>
                </a:solidFill>
                <a:latin typeface="Encode Sans" pitchFamily="2" charset="0"/>
              </a:rPr>
              <a:t>Product experience - Test drive &amp; Walk Around</a:t>
            </a:r>
          </a:p>
        </p:txBody>
      </p:sp>
      <p:sp>
        <p:nvSpPr>
          <p:cNvPr id="18" name="Text 9">
            <a:extLst>
              <a:ext uri="{FF2B5EF4-FFF2-40B4-BE49-F238E27FC236}">
                <a16:creationId xmlns:a16="http://schemas.microsoft.com/office/drawing/2014/main" id="{2C084D04-92E4-EB2D-CFAD-9ECD15B6C564}"/>
              </a:ext>
            </a:extLst>
          </p:cNvPr>
          <p:cNvSpPr/>
          <p:nvPr/>
        </p:nvSpPr>
        <p:spPr>
          <a:xfrm>
            <a:off x="5537200" y="3276236"/>
            <a:ext cx="4300879" cy="215444"/>
          </a:xfrm>
          <a:prstGeom prst="rect">
            <a:avLst/>
          </a:prstGeom>
          <a:noFill/>
          <a:ln/>
        </p:spPr>
        <p:txBody>
          <a:bodyPr wrap="square" lIns="0" tIns="0" rIns="0" bIns="0" rtlCol="0" anchor="t">
            <a:spAutoFit/>
          </a:bodyPr>
          <a:lstStyle/>
          <a:p>
            <a:pPr>
              <a:spcAft>
                <a:spcPts val="200"/>
              </a:spcAft>
              <a:buClr>
                <a:schemeClr val="accent3"/>
              </a:buClr>
              <a:tabLst>
                <a:tab pos="361950" algn="l"/>
              </a:tabLst>
            </a:pPr>
            <a:r>
              <a:rPr lang="en-US" sz="1400" noProof="0" dirty="0">
                <a:solidFill>
                  <a:schemeClr val="accent3"/>
                </a:solidFill>
                <a:latin typeface="Encode Sans" pitchFamily="2" charset="0"/>
              </a:rPr>
              <a:t>3.3</a:t>
            </a:r>
            <a:r>
              <a:rPr lang="en-US" sz="1400" noProof="0" dirty="0">
                <a:solidFill>
                  <a:schemeClr val="tx1">
                    <a:lumMod val="90000"/>
                    <a:lumOff val="10000"/>
                  </a:schemeClr>
                </a:solidFill>
                <a:latin typeface="Encode Sans" pitchFamily="2" charset="0"/>
                <a:ea typeface="Merriweather" pitchFamily="34" charset="-122"/>
                <a:cs typeface="Merriweather" pitchFamily="34" charset="-120"/>
              </a:rPr>
              <a:t>	</a:t>
            </a:r>
            <a:r>
              <a:rPr lang="en-US" sz="1400" dirty="0">
                <a:solidFill>
                  <a:schemeClr val="tx1">
                    <a:lumMod val="90000"/>
                    <a:lumOff val="10000"/>
                  </a:schemeClr>
                </a:solidFill>
                <a:latin typeface="Encode Sans" pitchFamily="2" charset="0"/>
              </a:rPr>
              <a:t>Trade-in evaluation</a:t>
            </a:r>
          </a:p>
        </p:txBody>
      </p:sp>
      <p:sp>
        <p:nvSpPr>
          <p:cNvPr id="19" name="Text 9">
            <a:extLst>
              <a:ext uri="{FF2B5EF4-FFF2-40B4-BE49-F238E27FC236}">
                <a16:creationId xmlns:a16="http://schemas.microsoft.com/office/drawing/2014/main" id="{70FF9E05-7AF7-84AF-DA47-F5085F72495A}"/>
              </a:ext>
            </a:extLst>
          </p:cNvPr>
          <p:cNvSpPr/>
          <p:nvPr/>
        </p:nvSpPr>
        <p:spPr>
          <a:xfrm>
            <a:off x="5537200" y="3517899"/>
            <a:ext cx="4300879" cy="215444"/>
          </a:xfrm>
          <a:prstGeom prst="rect">
            <a:avLst/>
          </a:prstGeom>
          <a:noFill/>
          <a:ln/>
        </p:spPr>
        <p:txBody>
          <a:bodyPr wrap="square" lIns="0" tIns="0" rIns="0" bIns="0" rtlCol="0" anchor="t">
            <a:spAutoFit/>
          </a:bodyPr>
          <a:lstStyle/>
          <a:p>
            <a:pPr>
              <a:spcAft>
                <a:spcPts val="200"/>
              </a:spcAft>
              <a:buClr>
                <a:schemeClr val="accent3"/>
              </a:buClr>
              <a:tabLst>
                <a:tab pos="361950" algn="l"/>
              </a:tabLst>
            </a:pPr>
            <a:r>
              <a:rPr lang="en-US" sz="1400" noProof="0" dirty="0">
                <a:solidFill>
                  <a:schemeClr val="accent3"/>
                </a:solidFill>
                <a:latin typeface="Encode Sans" pitchFamily="2" charset="0"/>
              </a:rPr>
              <a:t>3.4</a:t>
            </a:r>
            <a:r>
              <a:rPr lang="en-US" sz="1400" noProof="0" dirty="0">
                <a:solidFill>
                  <a:schemeClr val="tx1">
                    <a:lumMod val="90000"/>
                    <a:lumOff val="10000"/>
                  </a:schemeClr>
                </a:solidFill>
                <a:latin typeface="Encode Sans" pitchFamily="2" charset="0"/>
                <a:ea typeface="Merriweather" pitchFamily="34" charset="-122"/>
                <a:cs typeface="Merriweather" pitchFamily="34" charset="-120"/>
              </a:rPr>
              <a:t>	</a:t>
            </a:r>
            <a:r>
              <a:rPr lang="en-US" sz="1400" dirty="0">
                <a:solidFill>
                  <a:schemeClr val="tx1">
                    <a:lumMod val="90000"/>
                    <a:lumOff val="10000"/>
                  </a:schemeClr>
                </a:solidFill>
                <a:latin typeface="Encode Sans" pitchFamily="2" charset="0"/>
              </a:rPr>
              <a:t>Tailored offer presentation</a:t>
            </a:r>
          </a:p>
        </p:txBody>
      </p:sp>
      <p:sp>
        <p:nvSpPr>
          <p:cNvPr id="21" name="Text 9">
            <a:extLst>
              <a:ext uri="{FF2B5EF4-FFF2-40B4-BE49-F238E27FC236}">
                <a16:creationId xmlns:a16="http://schemas.microsoft.com/office/drawing/2014/main" id="{C85B677D-D98F-8E9E-0775-CF209935CA44}"/>
              </a:ext>
            </a:extLst>
          </p:cNvPr>
          <p:cNvSpPr/>
          <p:nvPr/>
        </p:nvSpPr>
        <p:spPr>
          <a:xfrm>
            <a:off x="5537200" y="3759562"/>
            <a:ext cx="4300879" cy="215444"/>
          </a:xfrm>
          <a:prstGeom prst="rect">
            <a:avLst/>
          </a:prstGeom>
          <a:noFill/>
          <a:ln/>
        </p:spPr>
        <p:txBody>
          <a:bodyPr wrap="square" lIns="0" tIns="0" rIns="0" bIns="0" rtlCol="0" anchor="t">
            <a:spAutoFit/>
          </a:bodyPr>
          <a:lstStyle/>
          <a:p>
            <a:pPr>
              <a:spcAft>
                <a:spcPts val="200"/>
              </a:spcAft>
              <a:buClr>
                <a:schemeClr val="accent3"/>
              </a:buClr>
              <a:tabLst>
                <a:tab pos="361950" algn="l"/>
              </a:tabLst>
            </a:pPr>
            <a:r>
              <a:rPr lang="en-US" sz="1400" noProof="0" dirty="0">
                <a:solidFill>
                  <a:schemeClr val="accent3"/>
                </a:solidFill>
                <a:latin typeface="Encode Sans" pitchFamily="2" charset="0"/>
              </a:rPr>
              <a:t>3.5</a:t>
            </a:r>
            <a:r>
              <a:rPr lang="en-US" sz="1400" noProof="0" dirty="0">
                <a:solidFill>
                  <a:schemeClr val="tx1">
                    <a:lumMod val="90000"/>
                    <a:lumOff val="10000"/>
                  </a:schemeClr>
                </a:solidFill>
                <a:latin typeface="Encode Sans" pitchFamily="2" charset="0"/>
                <a:ea typeface="Merriweather" pitchFamily="34" charset="-122"/>
                <a:cs typeface="Merriweather" pitchFamily="34" charset="-120"/>
              </a:rPr>
              <a:t>	</a:t>
            </a:r>
            <a:r>
              <a:rPr lang="en-US" sz="1400" dirty="0">
                <a:solidFill>
                  <a:schemeClr val="tx1">
                    <a:lumMod val="90000"/>
                    <a:lumOff val="10000"/>
                  </a:schemeClr>
                </a:solidFill>
                <a:latin typeface="Encode Sans" pitchFamily="2" charset="0"/>
              </a:rPr>
              <a:t>Negotiation - Closure</a:t>
            </a:r>
          </a:p>
        </p:txBody>
      </p:sp>
      <p:sp>
        <p:nvSpPr>
          <p:cNvPr id="22" name="Text 9">
            <a:extLst>
              <a:ext uri="{FF2B5EF4-FFF2-40B4-BE49-F238E27FC236}">
                <a16:creationId xmlns:a16="http://schemas.microsoft.com/office/drawing/2014/main" id="{49BD8D19-F1A2-7C85-0E8F-618C3438BE68}"/>
              </a:ext>
            </a:extLst>
          </p:cNvPr>
          <p:cNvSpPr/>
          <p:nvPr/>
        </p:nvSpPr>
        <p:spPr>
          <a:xfrm>
            <a:off x="5537200" y="4001225"/>
            <a:ext cx="4300879" cy="215444"/>
          </a:xfrm>
          <a:prstGeom prst="rect">
            <a:avLst/>
          </a:prstGeom>
          <a:noFill/>
          <a:ln/>
        </p:spPr>
        <p:txBody>
          <a:bodyPr wrap="square" lIns="0" tIns="0" rIns="0" bIns="0" rtlCol="0" anchor="t">
            <a:spAutoFit/>
          </a:bodyPr>
          <a:lstStyle/>
          <a:p>
            <a:pPr>
              <a:spcAft>
                <a:spcPts val="200"/>
              </a:spcAft>
              <a:buClr>
                <a:schemeClr val="accent3"/>
              </a:buClr>
              <a:tabLst>
                <a:tab pos="361950" algn="l"/>
              </a:tabLst>
            </a:pPr>
            <a:r>
              <a:rPr lang="en-US" sz="1400" noProof="0" dirty="0">
                <a:solidFill>
                  <a:schemeClr val="accent3"/>
                </a:solidFill>
                <a:latin typeface="Encode Sans" pitchFamily="2" charset="0"/>
              </a:rPr>
              <a:t>3.6</a:t>
            </a:r>
            <a:r>
              <a:rPr lang="en-US" sz="1400" noProof="0" dirty="0">
                <a:solidFill>
                  <a:schemeClr val="tx1">
                    <a:lumMod val="90000"/>
                    <a:lumOff val="10000"/>
                  </a:schemeClr>
                </a:solidFill>
                <a:latin typeface="Encode Sans" pitchFamily="2" charset="0"/>
                <a:ea typeface="Merriweather" pitchFamily="34" charset="-122"/>
                <a:cs typeface="Merriweather" pitchFamily="34" charset="-120"/>
              </a:rPr>
              <a:t>	</a:t>
            </a:r>
            <a:r>
              <a:rPr lang="en-US" sz="1400" dirty="0">
                <a:solidFill>
                  <a:schemeClr val="tx1">
                    <a:lumMod val="90000"/>
                    <a:lumOff val="10000"/>
                  </a:schemeClr>
                </a:solidFill>
                <a:latin typeface="Encode Sans" pitchFamily="2" charset="0"/>
              </a:rPr>
              <a:t>From order to delivery regular update</a:t>
            </a:r>
          </a:p>
        </p:txBody>
      </p:sp>
      <p:sp>
        <p:nvSpPr>
          <p:cNvPr id="23" name="Text 9">
            <a:extLst>
              <a:ext uri="{FF2B5EF4-FFF2-40B4-BE49-F238E27FC236}">
                <a16:creationId xmlns:a16="http://schemas.microsoft.com/office/drawing/2014/main" id="{94F5EC4B-C5E4-E5CA-2BFC-4F63D63FC12D}"/>
              </a:ext>
            </a:extLst>
          </p:cNvPr>
          <p:cNvSpPr/>
          <p:nvPr/>
        </p:nvSpPr>
        <p:spPr>
          <a:xfrm>
            <a:off x="5537200" y="4242890"/>
            <a:ext cx="4300879" cy="215444"/>
          </a:xfrm>
          <a:prstGeom prst="rect">
            <a:avLst/>
          </a:prstGeom>
          <a:noFill/>
          <a:ln/>
        </p:spPr>
        <p:txBody>
          <a:bodyPr wrap="square" lIns="0" tIns="0" rIns="0" bIns="0" rtlCol="0" anchor="t">
            <a:spAutoFit/>
          </a:bodyPr>
          <a:lstStyle/>
          <a:p>
            <a:pPr>
              <a:spcAft>
                <a:spcPts val="200"/>
              </a:spcAft>
              <a:buClr>
                <a:schemeClr val="accent3"/>
              </a:buClr>
              <a:tabLst>
                <a:tab pos="361950" algn="l"/>
              </a:tabLst>
            </a:pPr>
            <a:r>
              <a:rPr lang="en-US" sz="1400" noProof="0" dirty="0">
                <a:solidFill>
                  <a:schemeClr val="accent3"/>
                </a:solidFill>
                <a:latin typeface="Encode Sans" pitchFamily="2" charset="0"/>
              </a:rPr>
              <a:t>3.7</a:t>
            </a:r>
            <a:r>
              <a:rPr lang="en-US" sz="1400" noProof="0" dirty="0">
                <a:solidFill>
                  <a:schemeClr val="tx1">
                    <a:lumMod val="90000"/>
                    <a:lumOff val="10000"/>
                  </a:schemeClr>
                </a:solidFill>
                <a:latin typeface="Encode Sans" pitchFamily="2" charset="0"/>
                <a:ea typeface="Merriweather" pitchFamily="34" charset="-122"/>
                <a:cs typeface="Merriweather" pitchFamily="34" charset="-120"/>
              </a:rPr>
              <a:t>	</a:t>
            </a:r>
            <a:r>
              <a:rPr lang="en-US" sz="1400" dirty="0">
                <a:solidFill>
                  <a:schemeClr val="tx1">
                    <a:lumMod val="90000"/>
                    <a:lumOff val="10000"/>
                  </a:schemeClr>
                </a:solidFill>
                <a:latin typeface="Encode Sans" pitchFamily="2" charset="0"/>
              </a:rPr>
              <a:t>Delivery</a:t>
            </a:r>
          </a:p>
        </p:txBody>
      </p:sp>
      <p:sp>
        <p:nvSpPr>
          <p:cNvPr id="24" name="Text 17">
            <a:extLst>
              <a:ext uri="{FF2B5EF4-FFF2-40B4-BE49-F238E27FC236}">
                <a16:creationId xmlns:a16="http://schemas.microsoft.com/office/drawing/2014/main" id="{F4E689CF-6297-7446-A0DE-9F53CBED334E}"/>
              </a:ext>
            </a:extLst>
          </p:cNvPr>
          <p:cNvSpPr/>
          <p:nvPr/>
        </p:nvSpPr>
        <p:spPr>
          <a:xfrm>
            <a:off x="5537200" y="4920141"/>
            <a:ext cx="4300879" cy="215444"/>
          </a:xfrm>
          <a:prstGeom prst="rect">
            <a:avLst/>
          </a:prstGeom>
          <a:noFill/>
          <a:ln/>
        </p:spPr>
        <p:txBody>
          <a:bodyPr wrap="square" lIns="0" tIns="0" rIns="0" bIns="0" rtlCol="0" anchor="t">
            <a:spAutoFit/>
          </a:bodyPr>
          <a:lstStyle/>
          <a:p>
            <a:pPr>
              <a:spcAft>
                <a:spcPts val="200"/>
              </a:spcAft>
              <a:buClr>
                <a:schemeClr val="accent2"/>
              </a:buClr>
              <a:tabLst>
                <a:tab pos="361950" algn="l"/>
              </a:tabLst>
            </a:pPr>
            <a:r>
              <a:rPr lang="en-US" sz="1400" noProof="0" dirty="0">
                <a:solidFill>
                  <a:schemeClr val="accent2"/>
                </a:solidFill>
                <a:latin typeface="Encode Sans" pitchFamily="2" charset="0"/>
              </a:rPr>
              <a:t>4.2</a:t>
            </a:r>
            <a:r>
              <a:rPr lang="en-US" sz="1400" noProof="0" dirty="0">
                <a:solidFill>
                  <a:schemeClr val="tx1">
                    <a:lumMod val="75000"/>
                    <a:lumOff val="25000"/>
                  </a:schemeClr>
                </a:solidFill>
                <a:latin typeface="Encode Sans" pitchFamily="2" charset="0"/>
              </a:rPr>
              <a:t>	</a:t>
            </a:r>
            <a:r>
              <a:rPr lang="en-US" sz="1400" dirty="0">
                <a:solidFill>
                  <a:schemeClr val="tx1">
                    <a:lumMod val="90000"/>
                    <a:lumOff val="10000"/>
                  </a:schemeClr>
                </a:solidFill>
                <a:latin typeface="Encode Sans" pitchFamily="2" charset="0"/>
              </a:rPr>
              <a:t>Regular touch points with Customers</a:t>
            </a:r>
          </a:p>
        </p:txBody>
      </p:sp>
      <p:sp>
        <p:nvSpPr>
          <p:cNvPr id="25" name="Text 17">
            <a:extLst>
              <a:ext uri="{FF2B5EF4-FFF2-40B4-BE49-F238E27FC236}">
                <a16:creationId xmlns:a16="http://schemas.microsoft.com/office/drawing/2014/main" id="{EECBA5BD-8C22-DCAE-B2B7-36759E5EB2E7}"/>
              </a:ext>
            </a:extLst>
          </p:cNvPr>
          <p:cNvSpPr/>
          <p:nvPr/>
        </p:nvSpPr>
        <p:spPr>
          <a:xfrm>
            <a:off x="5537200" y="5173202"/>
            <a:ext cx="4300879" cy="215444"/>
          </a:xfrm>
          <a:prstGeom prst="rect">
            <a:avLst/>
          </a:prstGeom>
          <a:noFill/>
          <a:ln/>
        </p:spPr>
        <p:txBody>
          <a:bodyPr wrap="square" lIns="0" tIns="0" rIns="0" bIns="0" rtlCol="0" anchor="t">
            <a:spAutoFit/>
          </a:bodyPr>
          <a:lstStyle/>
          <a:p>
            <a:pPr>
              <a:spcAft>
                <a:spcPts val="200"/>
              </a:spcAft>
              <a:buClr>
                <a:schemeClr val="accent2"/>
              </a:buClr>
              <a:tabLst>
                <a:tab pos="361950" algn="l"/>
              </a:tabLst>
            </a:pPr>
            <a:r>
              <a:rPr lang="en-US" sz="1400" noProof="0" dirty="0">
                <a:solidFill>
                  <a:schemeClr val="accent2"/>
                </a:solidFill>
                <a:latin typeface="Encode Sans" pitchFamily="2" charset="0"/>
              </a:rPr>
              <a:t>4.3</a:t>
            </a:r>
            <a:r>
              <a:rPr lang="en-US" sz="1400" noProof="0" dirty="0">
                <a:solidFill>
                  <a:schemeClr val="tx1">
                    <a:lumMod val="75000"/>
                    <a:lumOff val="25000"/>
                  </a:schemeClr>
                </a:solidFill>
                <a:latin typeface="Encode Sans" pitchFamily="2" charset="0"/>
              </a:rPr>
              <a:t>	</a:t>
            </a:r>
            <a:r>
              <a:rPr lang="en-US" sz="1400" dirty="0">
                <a:solidFill>
                  <a:schemeClr val="tx1">
                    <a:lumMod val="90000"/>
                    <a:lumOff val="10000"/>
                  </a:schemeClr>
                </a:solidFill>
                <a:latin typeface="Encode Sans" pitchFamily="2" charset="0"/>
              </a:rPr>
              <a:t>Turn a Customer in an Ambassador</a:t>
            </a:r>
          </a:p>
        </p:txBody>
      </p:sp>
      <p:sp>
        <p:nvSpPr>
          <p:cNvPr id="20" name="CasellaDiTesto 19">
            <a:extLst>
              <a:ext uri="{FF2B5EF4-FFF2-40B4-BE49-F238E27FC236}">
                <a16:creationId xmlns:a16="http://schemas.microsoft.com/office/drawing/2014/main" id="{8ACB1BC6-8E6E-D6BF-F2A2-F7AF6E02CA0F}"/>
              </a:ext>
            </a:extLst>
          </p:cNvPr>
          <p:cNvSpPr txBox="1"/>
          <p:nvPr/>
        </p:nvSpPr>
        <p:spPr>
          <a:xfrm>
            <a:off x="12351026" y="6137167"/>
            <a:ext cx="1630017" cy="923330"/>
          </a:xfrm>
          <a:prstGeom prst="rect">
            <a:avLst/>
          </a:prstGeom>
          <a:noFill/>
        </p:spPr>
        <p:txBody>
          <a:bodyPr wrap="square" rtlCol="0">
            <a:spAutoFit/>
          </a:bodyPr>
          <a:lstStyle/>
          <a:p>
            <a:r>
              <a:rPr lang="en-US" dirty="0"/>
              <a:t>Link a </a:t>
            </a:r>
            <a:r>
              <a:rPr lang="en-US" dirty="0" err="1"/>
              <a:t>pagina</a:t>
            </a:r>
            <a:r>
              <a:rPr lang="en-US" dirty="0"/>
              <a:t> generale Murgia</a:t>
            </a:r>
          </a:p>
        </p:txBody>
      </p:sp>
    </p:spTree>
    <p:custDataLst>
      <p:tags r:id="rId1"/>
    </p:custDataLst>
    <p:extLst>
      <p:ext uri="{BB962C8B-B14F-4D97-AF65-F5344CB8AC3E}">
        <p14:creationId xmlns:p14="http://schemas.microsoft.com/office/powerpoint/2010/main" val="1890001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E5BB0-2101-B3EE-78C8-C08A94230F9F}"/>
            </a:ext>
          </a:extLst>
        </p:cNvPr>
        <p:cNvGrpSpPr/>
        <p:nvPr/>
      </p:nvGrpSpPr>
      <p:grpSpPr>
        <a:xfrm>
          <a:off x="0" y="0"/>
          <a:ext cx="0" cy="0"/>
          <a:chOff x="0" y="0"/>
          <a:chExt cx="0" cy="0"/>
        </a:xfrm>
      </p:grpSpPr>
      <p:pic>
        <p:nvPicPr>
          <p:cNvPr id="27" name="Elemento grafico 26">
            <a:extLst>
              <a:ext uri="{FF2B5EF4-FFF2-40B4-BE49-F238E27FC236}">
                <a16:creationId xmlns:a16="http://schemas.microsoft.com/office/drawing/2014/main" id="{1112CEAA-628B-A5B4-C631-AD096B3A15C2}"/>
              </a:ext>
            </a:extLst>
          </p:cNvPr>
          <p:cNvPicPr>
            <a:picLocks noChangeAspect="1"/>
          </p:cNvPicPr>
          <p:nvPr/>
        </p:nvPicPr>
        <p:blipFill>
          <a:blip r:embed="rId3">
            <a:extLst>
              <a:ext uri="{96DAC541-7B7A-43D3-8B79-37D633B846F1}">
                <asvg:svgBlip xmlns:asvg="http://schemas.microsoft.com/office/drawing/2016/SVG/main" r:embed="rId4"/>
              </a:ext>
            </a:extLst>
          </a:blip>
          <a:srcRect l="8648"/>
          <a:stretch>
            <a:fillRect/>
          </a:stretch>
        </p:blipFill>
        <p:spPr>
          <a:xfrm>
            <a:off x="0" y="4237405"/>
            <a:ext cx="2851408" cy="1584082"/>
          </a:xfrm>
          <a:prstGeom prst="rect">
            <a:avLst/>
          </a:prstGeom>
          <a:effectLst/>
        </p:spPr>
      </p:pic>
      <p:pic>
        <p:nvPicPr>
          <p:cNvPr id="8" name="Immagine 7" descr="Immagine che contiene Carattere, Elementi grafici, schermata, grafica&#10;&#10;Il contenuto generato dall'IA potrebbe non essere corretto.">
            <a:extLst>
              <a:ext uri="{FF2B5EF4-FFF2-40B4-BE49-F238E27FC236}">
                <a16:creationId xmlns:a16="http://schemas.microsoft.com/office/drawing/2014/main" id="{9876FB23-E080-8E48-AD02-AF8D15852D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090" y="84888"/>
            <a:ext cx="1520112" cy="484432"/>
          </a:xfrm>
          <a:prstGeom prst="rect">
            <a:avLst/>
          </a:prstGeom>
        </p:spPr>
      </p:pic>
      <p:grpSp>
        <p:nvGrpSpPr>
          <p:cNvPr id="2" name="Gruppo 1">
            <a:extLst>
              <a:ext uri="{FF2B5EF4-FFF2-40B4-BE49-F238E27FC236}">
                <a16:creationId xmlns:a16="http://schemas.microsoft.com/office/drawing/2014/main" id="{A7B65A25-EA58-8ADC-15D0-9F501C1B5224}"/>
              </a:ext>
            </a:extLst>
          </p:cNvPr>
          <p:cNvGrpSpPr/>
          <p:nvPr/>
        </p:nvGrpSpPr>
        <p:grpSpPr>
          <a:xfrm>
            <a:off x="303680" y="2960834"/>
            <a:ext cx="2868144" cy="1765167"/>
            <a:chOff x="8733305" y="2117902"/>
            <a:chExt cx="2868144" cy="1765167"/>
          </a:xfrm>
        </p:grpSpPr>
        <p:sp>
          <p:nvSpPr>
            <p:cNvPr id="6" name="Text 0">
              <a:extLst>
                <a:ext uri="{FF2B5EF4-FFF2-40B4-BE49-F238E27FC236}">
                  <a16:creationId xmlns:a16="http://schemas.microsoft.com/office/drawing/2014/main" id="{D44884E1-A597-691D-B17A-3747FA92868B}"/>
                </a:ext>
              </a:extLst>
            </p:cNvPr>
            <p:cNvSpPr/>
            <p:nvPr/>
          </p:nvSpPr>
          <p:spPr>
            <a:xfrm>
              <a:off x="8733305" y="2117902"/>
              <a:ext cx="2868144" cy="422405"/>
            </a:xfrm>
            <a:prstGeom prst="rect">
              <a:avLst/>
            </a:prstGeom>
            <a:solidFill>
              <a:schemeClr val="bg1"/>
            </a:solidFill>
            <a:ln w="12700">
              <a:solidFill>
                <a:schemeClr val="tx1">
                  <a:lumMod val="75000"/>
                  <a:lumOff val="25000"/>
                </a:schemeClr>
              </a:solidFill>
            </a:ln>
            <a:effectLst>
              <a:outerShdw dist="63500" dir="2700000" algn="tl" rotWithShape="0">
                <a:srgbClr val="263F72">
                  <a:alpha val="40000"/>
                </a:srgbClr>
              </a:outerShdw>
            </a:effectLst>
          </p:spPr>
          <p:txBody>
            <a:bodyPr wrap="square" lIns="72000" tIns="72000" rIns="72000" bIns="72000" rtlCol="0" anchor="t">
              <a:spAutoFit/>
            </a:bodyPr>
            <a:lstStyle/>
            <a:p>
              <a:r>
                <a:rPr lang="en-US" b="1" spc="100" noProof="0" dirty="0">
                  <a:solidFill>
                    <a:srgbClr val="4472C4"/>
                  </a:solidFill>
                  <a:ea typeface="Merriweather" pitchFamily="34" charset="-122"/>
                  <a:cs typeface="Merriweather" pitchFamily="34" charset="-120"/>
                </a:rPr>
                <a:t>01</a:t>
              </a:r>
              <a:r>
                <a:rPr lang="en-US" spc="100" noProof="0" dirty="0">
                  <a:solidFill>
                    <a:srgbClr val="4472C4"/>
                  </a:solidFill>
                  <a:ea typeface="Merriweather" pitchFamily="34" charset="-122"/>
                  <a:cs typeface="Merriweather" pitchFamily="34" charset="-120"/>
                </a:rPr>
                <a:t>  </a:t>
              </a:r>
              <a:r>
                <a:rPr lang="en-US" b="1" spc="100" noProof="0" dirty="0">
                  <a:solidFill>
                    <a:srgbClr val="4472C4"/>
                  </a:solidFill>
                  <a:ea typeface="Merriweather" pitchFamily="34" charset="-122"/>
                  <a:cs typeface="Merriweather" pitchFamily="34" charset="-120"/>
                </a:rPr>
                <a:t>Preparation Phase</a:t>
              </a:r>
            </a:p>
          </p:txBody>
        </p:sp>
        <p:cxnSp>
          <p:nvCxnSpPr>
            <p:cNvPr id="16" name="Connettore diritto 15">
              <a:extLst>
                <a:ext uri="{FF2B5EF4-FFF2-40B4-BE49-F238E27FC236}">
                  <a16:creationId xmlns:a16="http://schemas.microsoft.com/office/drawing/2014/main" id="{504860CE-26AE-6377-EE82-4A109F39C9C0}"/>
                </a:ext>
              </a:extLst>
            </p:cNvPr>
            <p:cNvCxnSpPr>
              <a:cxnSpLocks/>
            </p:cNvCxnSpPr>
            <p:nvPr/>
          </p:nvCxnSpPr>
          <p:spPr>
            <a:xfrm>
              <a:off x="9134475" y="2209800"/>
              <a:ext cx="0" cy="1673269"/>
            </a:xfrm>
            <a:prstGeom prst="line">
              <a:avLst/>
            </a:prstGeom>
            <a:ln w="12700">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grpSp>
      <p:pic>
        <p:nvPicPr>
          <p:cNvPr id="28" name="Elemento grafico 27">
            <a:extLst>
              <a:ext uri="{FF2B5EF4-FFF2-40B4-BE49-F238E27FC236}">
                <a16:creationId xmlns:a16="http://schemas.microsoft.com/office/drawing/2014/main" id="{F026E1FA-168D-74DD-A794-B3628F351A9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2904" y="5522496"/>
            <a:ext cx="1888860" cy="1286786"/>
          </a:xfrm>
          <a:prstGeom prst="rect">
            <a:avLst/>
          </a:prstGeom>
        </p:spPr>
      </p:pic>
      <p:pic>
        <p:nvPicPr>
          <p:cNvPr id="3" name="Immagine 2" descr="Immagine che contiene simbolo, Elementi grafici, Carattere, bianco&#10;&#10;Il contenuto generato dall'IA potrebbe non essere corretto.">
            <a:extLst>
              <a:ext uri="{FF2B5EF4-FFF2-40B4-BE49-F238E27FC236}">
                <a16:creationId xmlns:a16="http://schemas.microsoft.com/office/drawing/2014/main" id="{15EBE5EF-3A57-DDE2-38B3-3316920E1924}"/>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rot="3620793">
            <a:off x="837386" y="4672460"/>
            <a:ext cx="688570" cy="68857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639784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249F8-65D7-ADA1-22E4-EB0D81C174C9}"/>
            </a:ext>
          </a:extLst>
        </p:cNvPr>
        <p:cNvGrpSpPr/>
        <p:nvPr/>
      </p:nvGrpSpPr>
      <p:grpSpPr>
        <a:xfrm>
          <a:off x="0" y="0"/>
          <a:ext cx="0" cy="0"/>
          <a:chOff x="0" y="0"/>
          <a:chExt cx="0" cy="0"/>
        </a:xfrm>
      </p:grpSpPr>
      <p:sp>
        <p:nvSpPr>
          <p:cNvPr id="13" name="CasellaDiTesto 12">
            <a:extLst>
              <a:ext uri="{FF2B5EF4-FFF2-40B4-BE49-F238E27FC236}">
                <a16:creationId xmlns:a16="http://schemas.microsoft.com/office/drawing/2014/main" id="{8325425B-1249-1AA0-0EA8-496CD91C4A26}"/>
              </a:ext>
            </a:extLst>
          </p:cNvPr>
          <p:cNvSpPr txBox="1"/>
          <p:nvPr/>
        </p:nvSpPr>
        <p:spPr>
          <a:xfrm>
            <a:off x="-1" y="2035643"/>
            <a:ext cx="2274581" cy="276999"/>
          </a:xfrm>
          <a:prstGeom prst="rect">
            <a:avLst/>
          </a:prstGeom>
          <a:noFill/>
        </p:spPr>
        <p:txBody>
          <a:bodyPr wrap="square" lIns="252000" rIns="72000">
            <a:spAutoFit/>
          </a:bodyPr>
          <a:lstStyle>
            <a:defPPr>
              <a:defRPr lang="it-IT"/>
            </a:defPPr>
            <a:lvl1pPr>
              <a:lnSpc>
                <a:spcPts val="4208"/>
              </a:lnSpc>
              <a:defRPr sz="2400">
                <a:solidFill>
                  <a:srgbClr val="243782"/>
                </a:solidFill>
                <a:latin typeface="Encode Sans Expanded Light" pitchFamily="2" charset="0"/>
              </a:defRPr>
            </a:lvl1pPr>
          </a:lstStyle>
          <a:p>
            <a:pPr>
              <a:lnSpc>
                <a:spcPct val="100000"/>
              </a:lnSpc>
            </a:pPr>
            <a:r>
              <a:rPr lang="en-US" sz="1200" b="1" noProof="0" dirty="0">
                <a:solidFill>
                  <a:srgbClr val="4472C4"/>
                </a:solidFill>
                <a:latin typeface="Encode Sans" pitchFamily="2" charset="0"/>
              </a:rPr>
              <a:t>1.1 Check and plan agenda</a:t>
            </a:r>
            <a:endParaRPr lang="en-US" sz="1200" dirty="0">
              <a:solidFill>
                <a:schemeClr val="tx1">
                  <a:lumMod val="25000"/>
                  <a:lumOff val="75000"/>
                </a:schemeClr>
              </a:solidFill>
              <a:latin typeface="Encode Sans" pitchFamily="2" charset="0"/>
            </a:endParaRPr>
          </a:p>
        </p:txBody>
      </p:sp>
      <p:sp>
        <p:nvSpPr>
          <p:cNvPr id="22" name="Rettangolo 21">
            <a:extLst>
              <a:ext uri="{FF2B5EF4-FFF2-40B4-BE49-F238E27FC236}">
                <a16:creationId xmlns:a16="http://schemas.microsoft.com/office/drawing/2014/main" id="{654B2F5B-A27E-F00C-D761-AE3DAE876FF3}"/>
              </a:ext>
            </a:extLst>
          </p:cNvPr>
          <p:cNvSpPr/>
          <p:nvPr/>
        </p:nvSpPr>
        <p:spPr>
          <a:xfrm>
            <a:off x="137307" y="2026858"/>
            <a:ext cx="36000" cy="288000"/>
          </a:xfrm>
          <a:prstGeom prst="rect">
            <a:avLst/>
          </a:prstGeom>
          <a:solidFill>
            <a:srgbClr val="4472C4"/>
          </a:solidFill>
          <a:ln w="12700">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aphicFrame>
        <p:nvGraphicFramePr>
          <p:cNvPr id="19" name="Tabella 18">
            <a:extLst>
              <a:ext uri="{FF2B5EF4-FFF2-40B4-BE49-F238E27FC236}">
                <a16:creationId xmlns:a16="http://schemas.microsoft.com/office/drawing/2014/main" id="{A532AE41-BA4F-2FF7-F801-46D35EE9A764}"/>
              </a:ext>
            </a:extLst>
          </p:cNvPr>
          <p:cNvGraphicFramePr>
            <a:graphicFrameLocks noGrp="1"/>
          </p:cNvGraphicFramePr>
          <p:nvPr>
            <p:extLst>
              <p:ext uri="{D42A27DB-BD31-4B8C-83A1-F6EECF244321}">
                <p14:modId xmlns:p14="http://schemas.microsoft.com/office/powerpoint/2010/main" val="1564802534"/>
              </p:ext>
            </p:extLst>
          </p:nvPr>
        </p:nvGraphicFramePr>
        <p:xfrm>
          <a:off x="2532063" y="1016693"/>
          <a:ext cx="4500000" cy="5010180"/>
        </p:xfrm>
        <a:graphic>
          <a:graphicData uri="http://schemas.openxmlformats.org/drawingml/2006/table">
            <a:tbl>
              <a:tblPr firstRow="1" bandRow="1">
                <a:tableStyleId>{5C22544A-7EE6-4342-B048-85BDC9FD1C3A}</a:tableStyleId>
              </a:tblPr>
              <a:tblGrid>
                <a:gridCol w="4500000">
                  <a:extLst>
                    <a:ext uri="{9D8B030D-6E8A-4147-A177-3AD203B41FA5}">
                      <a16:colId xmlns:a16="http://schemas.microsoft.com/office/drawing/2014/main" val="1762129357"/>
                    </a:ext>
                  </a:extLst>
                </a:gridCol>
              </a:tblGrid>
              <a:tr h="1002036">
                <a:tc>
                  <a:txBody>
                    <a:bodyPr/>
                    <a:lstStyle/>
                    <a:p>
                      <a:pPr algn="l" fontAlgn="ctr"/>
                      <a:r>
                        <a:rPr lang="en-US" sz="1100" b="0" i="0" u="none" strike="noStrike" noProof="0" dirty="0">
                          <a:solidFill>
                            <a:schemeClr val="tx1">
                              <a:lumMod val="90000"/>
                              <a:lumOff val="10000"/>
                            </a:schemeClr>
                          </a:solidFill>
                          <a:effectLst/>
                          <a:latin typeface="+mn-lt"/>
                        </a:rPr>
                        <a:t>Plan to recontact Customers who visited your dealership recently (</a:t>
                      </a:r>
                      <a:r>
                        <a:rPr lang="en-US" sz="1100" b="1" i="1" u="none" strike="noStrike" noProof="0" dirty="0">
                          <a:solidFill>
                            <a:schemeClr val="accent1"/>
                          </a:solidFill>
                          <a:effectLst/>
                          <a:latin typeface="+mn-lt"/>
                        </a:rPr>
                        <a:t>"opportunities" </a:t>
                      </a:r>
                      <a:r>
                        <a:rPr lang="en-US" sz="1100" b="0" i="0" u="none" strike="noStrike" noProof="0" dirty="0">
                          <a:solidFill>
                            <a:schemeClr val="tx1">
                              <a:lumMod val="90000"/>
                              <a:lumOff val="10000"/>
                            </a:schemeClr>
                          </a:solidFill>
                          <a:effectLst/>
                          <a:latin typeface="+mn-lt"/>
                        </a:rPr>
                        <a:t>created in CUSTOMER FIRST - C1</a:t>
                      </a:r>
                      <a:r>
                        <a:rPr lang="en-US" sz="1100" b="0" i="0" u="none" strike="noStrike" baseline="30000" noProof="0" dirty="0">
                          <a:solidFill>
                            <a:schemeClr val="tx1">
                              <a:lumMod val="90000"/>
                              <a:lumOff val="10000"/>
                            </a:schemeClr>
                          </a:solidFill>
                          <a:effectLst/>
                          <a:latin typeface="+mn-lt"/>
                        </a:rPr>
                        <a:t>st</a:t>
                      </a:r>
                      <a:r>
                        <a:rPr lang="en-US" sz="1100" b="0" i="0" u="none" strike="noStrike" noProof="0" dirty="0">
                          <a:solidFill>
                            <a:schemeClr val="tx1">
                              <a:lumMod val="90000"/>
                              <a:lumOff val="10000"/>
                            </a:schemeClr>
                          </a:solidFill>
                          <a:effectLst/>
                          <a:latin typeface="+mn-lt"/>
                        </a:rPr>
                        <a:t>).</a:t>
                      </a:r>
                    </a:p>
                  </a:txBody>
                  <a:tcPr marL="9525"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0775099"/>
                  </a:ext>
                </a:extLst>
              </a:tr>
              <a:tr h="1002036">
                <a:tc>
                  <a:txBody>
                    <a:bodyPr/>
                    <a:lstStyle/>
                    <a:p>
                      <a:pPr algn="l" fontAlgn="ctr"/>
                      <a:r>
                        <a:rPr lang="en-US" sz="1100" b="1" i="0" u="none" strike="noStrike" noProof="0" dirty="0">
                          <a:solidFill>
                            <a:schemeClr val="accent1"/>
                          </a:solidFill>
                          <a:effectLst/>
                          <a:latin typeface="+mn-lt"/>
                        </a:rPr>
                        <a:t>Schedule Customer</a:t>
                      </a:r>
                      <a:r>
                        <a:rPr lang="en-US" sz="1100" b="0" i="0" u="none" strike="noStrike" noProof="0" dirty="0">
                          <a:solidFill>
                            <a:schemeClr val="accent1"/>
                          </a:solidFill>
                          <a:effectLst/>
                          <a:latin typeface="+mn-lt"/>
                        </a:rPr>
                        <a:t> </a:t>
                      </a:r>
                      <a:r>
                        <a:rPr lang="en-US" sz="1100" b="0" i="0" u="none" strike="noStrike" noProof="0" dirty="0">
                          <a:solidFill>
                            <a:schemeClr val="tx1">
                              <a:lumMod val="90000"/>
                              <a:lumOff val="10000"/>
                            </a:schemeClr>
                          </a:solidFill>
                          <a:effectLst/>
                          <a:latin typeface="+mn-lt"/>
                        </a:rPr>
                        <a:t>appointments, test drives, ongoing practice completion, delivery, and post-delivery.</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0324860"/>
                  </a:ext>
                </a:extLst>
              </a:tr>
              <a:tr h="1002036">
                <a:tc>
                  <a:txBody>
                    <a:bodyPr/>
                    <a:lstStyle/>
                    <a:p>
                      <a:pPr algn="l" fontAlgn="ctr"/>
                      <a:r>
                        <a:rPr lang="en-US" sz="1100" b="0" i="0" u="none" strike="noStrike" noProof="0" dirty="0">
                          <a:solidFill>
                            <a:schemeClr val="tx1">
                              <a:lumMod val="90000"/>
                              <a:lumOff val="10000"/>
                            </a:schemeClr>
                          </a:solidFill>
                          <a:effectLst/>
                          <a:latin typeface="+mn-lt"/>
                        </a:rPr>
                        <a:t>Prepare </a:t>
                      </a:r>
                      <a:r>
                        <a:rPr lang="en-US" sz="1100" b="1" i="0" u="none" strike="noStrike" noProof="0" dirty="0">
                          <a:solidFill>
                            <a:schemeClr val="accent1"/>
                          </a:solidFill>
                          <a:effectLst/>
                          <a:latin typeface="+mn-lt"/>
                        </a:rPr>
                        <a:t>breaks</a:t>
                      </a:r>
                      <a:r>
                        <a:rPr lang="en-US" sz="1100" b="0" i="0" u="none" strike="noStrike" noProof="0" dirty="0">
                          <a:solidFill>
                            <a:schemeClr val="tx1">
                              <a:lumMod val="90000"/>
                              <a:lumOff val="10000"/>
                            </a:schemeClr>
                          </a:solidFill>
                          <a:effectLst/>
                          <a:latin typeface="+mn-lt"/>
                        </a:rPr>
                        <a:t> in your day to manage unexpected walk-ins and/or delays, financing uploading in the system.</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5318789"/>
                  </a:ext>
                </a:extLst>
              </a:tr>
              <a:tr h="1002036">
                <a:tc>
                  <a:txBody>
                    <a:bodyPr/>
                    <a:lstStyle/>
                    <a:p>
                      <a:pPr algn="l" fontAlgn="ctr"/>
                      <a:r>
                        <a:rPr lang="en-US" sz="1100" b="1" i="0" u="none" strike="noStrike" noProof="0" dirty="0">
                          <a:solidFill>
                            <a:schemeClr val="accent1"/>
                          </a:solidFill>
                          <a:effectLst/>
                          <a:latin typeface="+mn-lt"/>
                        </a:rPr>
                        <a:t>Sync appointments </a:t>
                      </a:r>
                      <a:r>
                        <a:rPr lang="en-US" sz="1100" b="0" i="0" u="none" strike="noStrike" noProof="0" dirty="0">
                          <a:solidFill>
                            <a:schemeClr val="tx1">
                              <a:lumMod val="90000"/>
                              <a:lumOff val="10000"/>
                            </a:schemeClr>
                          </a:solidFill>
                          <a:effectLst/>
                          <a:latin typeface="+mn-lt"/>
                        </a:rPr>
                        <a:t>across digital tools (CRM, calendar, mobile device).</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309630"/>
                  </a:ext>
                </a:extLst>
              </a:tr>
              <a:tr h="1002036">
                <a:tc>
                  <a:txBody>
                    <a:bodyPr/>
                    <a:lstStyle/>
                    <a:p>
                      <a:pPr algn="l" fontAlgn="ctr"/>
                      <a:r>
                        <a:rPr lang="en-US" sz="1100" b="0" i="0" u="none" strike="noStrike" noProof="0" dirty="0">
                          <a:solidFill>
                            <a:schemeClr val="tx1">
                              <a:lumMod val="90000"/>
                              <a:lumOff val="10000"/>
                            </a:schemeClr>
                          </a:solidFill>
                          <a:effectLst/>
                          <a:latin typeface="+mn-lt"/>
                        </a:rPr>
                        <a:t>Systematically </a:t>
                      </a:r>
                      <a:r>
                        <a:rPr lang="en-US" sz="1100" b="1" i="0" u="none" strike="noStrike" noProof="0" dirty="0">
                          <a:solidFill>
                            <a:schemeClr val="accent1"/>
                          </a:solidFill>
                          <a:effectLst/>
                          <a:latin typeface="+mn-lt"/>
                        </a:rPr>
                        <a:t>create or update </a:t>
                      </a:r>
                      <a:r>
                        <a:rPr lang="en-US" sz="1100" b="0" i="0" u="none" strike="noStrike" noProof="0" dirty="0">
                          <a:solidFill>
                            <a:schemeClr val="tx1">
                              <a:lumMod val="90000"/>
                              <a:lumOff val="10000"/>
                            </a:schemeClr>
                          </a:solidFill>
                          <a:effectLst/>
                          <a:latin typeface="+mn-lt"/>
                        </a:rPr>
                        <a:t>Customer data in the </a:t>
                      </a:r>
                      <a:r>
                        <a:rPr lang="en-US" sz="1100" b="1" i="0" u="none" strike="noStrike" noProof="0" dirty="0">
                          <a:solidFill>
                            <a:schemeClr val="accent1"/>
                          </a:solidFill>
                          <a:effectLst/>
                          <a:latin typeface="+mn-lt"/>
                        </a:rPr>
                        <a:t>C1</a:t>
                      </a:r>
                      <a:r>
                        <a:rPr lang="en-US" sz="1100" b="1" i="0" u="none" strike="noStrike" baseline="30000" noProof="0" dirty="0">
                          <a:solidFill>
                            <a:schemeClr val="accent1"/>
                          </a:solidFill>
                          <a:effectLst/>
                          <a:latin typeface="+mn-lt"/>
                        </a:rPr>
                        <a:t>st</a:t>
                      </a:r>
                      <a:r>
                        <a:rPr lang="en-US" sz="1100" b="0" i="0" u="none" strike="noStrike" noProof="0" dirty="0">
                          <a:solidFill>
                            <a:schemeClr val="tx1">
                              <a:lumMod val="90000"/>
                              <a:lumOff val="10000"/>
                            </a:schemeClr>
                          </a:solidFill>
                          <a:effectLst/>
                          <a:latin typeface="+mn-lt"/>
                        </a:rPr>
                        <a:t> central database, create opportunities and plan appointments in your agenda.</a:t>
                      </a:r>
                    </a:p>
                  </a:txBody>
                  <a:tcPr marL="9525"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4962738"/>
                  </a:ext>
                </a:extLst>
              </a:tr>
            </a:tbl>
          </a:graphicData>
        </a:graphic>
      </p:graphicFrame>
      <p:graphicFrame>
        <p:nvGraphicFramePr>
          <p:cNvPr id="20" name="Tabella 19">
            <a:extLst>
              <a:ext uri="{FF2B5EF4-FFF2-40B4-BE49-F238E27FC236}">
                <a16:creationId xmlns:a16="http://schemas.microsoft.com/office/drawing/2014/main" id="{388098E8-9CBE-5CF4-2BB4-CC2C4072D192}"/>
              </a:ext>
            </a:extLst>
          </p:cNvPr>
          <p:cNvGraphicFramePr>
            <a:graphicFrameLocks noGrp="1"/>
          </p:cNvGraphicFramePr>
          <p:nvPr>
            <p:extLst>
              <p:ext uri="{D42A27DB-BD31-4B8C-83A1-F6EECF244321}">
                <p14:modId xmlns:p14="http://schemas.microsoft.com/office/powerpoint/2010/main" val="3256252092"/>
              </p:ext>
            </p:extLst>
          </p:nvPr>
        </p:nvGraphicFramePr>
        <p:xfrm>
          <a:off x="7438766" y="1016694"/>
          <a:ext cx="4500000" cy="5004695"/>
        </p:xfrm>
        <a:graphic>
          <a:graphicData uri="http://schemas.openxmlformats.org/drawingml/2006/table">
            <a:tbl>
              <a:tblPr firstRow="1" bandRow="1">
                <a:tableStyleId>{5C22544A-7EE6-4342-B048-85BDC9FD1C3A}</a:tableStyleId>
              </a:tblPr>
              <a:tblGrid>
                <a:gridCol w="4500000">
                  <a:extLst>
                    <a:ext uri="{9D8B030D-6E8A-4147-A177-3AD203B41FA5}">
                      <a16:colId xmlns:a16="http://schemas.microsoft.com/office/drawing/2014/main" val="1762129357"/>
                    </a:ext>
                  </a:extLst>
                </a:gridCol>
              </a:tblGrid>
              <a:tr h="1000939">
                <a:tc>
                  <a:txBody>
                    <a:bodyPr/>
                    <a:lstStyle/>
                    <a:p>
                      <a:pPr algn="l" fontAlgn="ctr"/>
                      <a:r>
                        <a:rPr lang="en-US" sz="1100" b="0" i="0" u="none" strike="noStrike" noProof="0" dirty="0">
                          <a:solidFill>
                            <a:schemeClr val="tx1">
                              <a:lumMod val="90000"/>
                              <a:lumOff val="10000"/>
                            </a:schemeClr>
                          </a:solidFill>
                          <a:effectLst/>
                          <a:latin typeface="+mn-lt"/>
                        </a:rPr>
                        <a:t>To convert your opportunities into </a:t>
                      </a:r>
                      <a:r>
                        <a:rPr lang="en-US" sz="1100" b="1" i="0" u="none" strike="noStrike" noProof="0" dirty="0">
                          <a:solidFill>
                            <a:schemeClr val="accent1"/>
                          </a:solidFill>
                          <a:effectLst/>
                          <a:latin typeface="+mn-lt"/>
                        </a:rPr>
                        <a:t>Customer's orders</a:t>
                      </a:r>
                      <a:r>
                        <a:rPr lang="en-US" sz="1100" b="0" i="0" u="none" strike="noStrike" noProof="0" dirty="0">
                          <a:solidFill>
                            <a:schemeClr val="tx1">
                              <a:lumMod val="90000"/>
                              <a:lumOff val="10000"/>
                            </a:schemeClr>
                          </a:solidFill>
                          <a:effectLst/>
                          <a:latin typeface="+mn-lt"/>
                        </a:rPr>
                        <a:t>.</a:t>
                      </a:r>
                    </a:p>
                  </a:txBody>
                  <a:tcPr marL="9525"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0775099"/>
                  </a:ext>
                </a:extLst>
              </a:tr>
              <a:tr h="1000939">
                <a:tc>
                  <a:txBody>
                    <a:bodyPr/>
                    <a:lstStyle/>
                    <a:p>
                      <a:pPr algn="l" fontAlgn="ctr"/>
                      <a:r>
                        <a:rPr lang="en-US" sz="1100" b="0" i="0" u="none" strike="noStrike" noProof="0" dirty="0">
                          <a:solidFill>
                            <a:schemeClr val="tx1">
                              <a:lumMod val="90000"/>
                              <a:lumOff val="10000"/>
                            </a:schemeClr>
                          </a:solidFill>
                          <a:effectLst/>
                          <a:latin typeface="+mn-lt"/>
                        </a:rPr>
                        <a:t>To </a:t>
                      </a:r>
                      <a:r>
                        <a:rPr lang="en-US" sz="1100" b="1" i="0" u="none" strike="noStrike" kern="1200" noProof="0" dirty="0">
                          <a:solidFill>
                            <a:schemeClr val="accent1"/>
                          </a:solidFill>
                          <a:effectLst/>
                          <a:latin typeface="+mn-lt"/>
                          <a:ea typeface="+mn-ea"/>
                          <a:cs typeface="+mn-cs"/>
                        </a:rPr>
                        <a:t>dedicate adequate time </a:t>
                      </a:r>
                      <a:r>
                        <a:rPr lang="en-US" sz="1100" b="0" i="0" u="none" strike="noStrike" noProof="0" dirty="0">
                          <a:solidFill>
                            <a:schemeClr val="tx1">
                              <a:lumMod val="90000"/>
                              <a:lumOff val="10000"/>
                            </a:schemeClr>
                          </a:solidFill>
                          <a:effectLst/>
                          <a:latin typeface="+mn-lt"/>
                        </a:rPr>
                        <a:t>to each appointment.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0324860"/>
                  </a:ext>
                </a:extLst>
              </a:tr>
              <a:tr h="1000939">
                <a:tc>
                  <a:txBody>
                    <a:bodyPr/>
                    <a:lstStyle/>
                    <a:p>
                      <a:pPr algn="l" fontAlgn="ctr"/>
                      <a:r>
                        <a:rPr lang="en-US" sz="1100" b="0" i="0" u="none" strike="noStrike" noProof="0" dirty="0">
                          <a:solidFill>
                            <a:schemeClr val="tx1">
                              <a:lumMod val="90000"/>
                              <a:lumOff val="10000"/>
                            </a:schemeClr>
                          </a:solidFill>
                          <a:effectLst/>
                          <a:latin typeface="+mn-lt"/>
                        </a:rPr>
                        <a:t>To</a:t>
                      </a:r>
                      <a:r>
                        <a:rPr lang="en-US" sz="1100" b="1" i="0" u="none" strike="noStrike" noProof="0" dirty="0">
                          <a:solidFill>
                            <a:schemeClr val="tx1">
                              <a:lumMod val="90000"/>
                              <a:lumOff val="10000"/>
                            </a:schemeClr>
                          </a:solidFill>
                          <a:effectLst/>
                          <a:latin typeface="+mn-lt"/>
                        </a:rPr>
                        <a:t> </a:t>
                      </a:r>
                      <a:r>
                        <a:rPr lang="en-US" sz="1100" b="1" i="0" u="none" strike="noStrike" kern="1200" noProof="0" dirty="0">
                          <a:solidFill>
                            <a:schemeClr val="accent1"/>
                          </a:solidFill>
                          <a:effectLst/>
                          <a:latin typeface="+mn-lt"/>
                          <a:ea typeface="+mn-ea"/>
                          <a:cs typeface="+mn-cs"/>
                        </a:rPr>
                        <a:t>ensure flexibility </a:t>
                      </a:r>
                      <a:r>
                        <a:rPr lang="en-US" sz="1100" b="0" i="0" u="none" strike="noStrike" noProof="0" dirty="0">
                          <a:solidFill>
                            <a:schemeClr val="tx1">
                              <a:lumMod val="90000"/>
                              <a:lumOff val="10000"/>
                            </a:schemeClr>
                          </a:solidFill>
                          <a:effectLst/>
                          <a:latin typeface="+mn-lt"/>
                        </a:rPr>
                        <a:t>without compromising the Customer experience.</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5318789"/>
                  </a:ext>
                </a:extLst>
              </a:tr>
              <a:tr h="1000939">
                <a:tc>
                  <a:txBody>
                    <a:bodyPr/>
                    <a:lstStyle/>
                    <a:p>
                      <a:pPr algn="l" fontAlgn="ctr"/>
                      <a:r>
                        <a:rPr lang="en-US" sz="1100" b="0" i="0" u="none" strike="noStrike" noProof="0" dirty="0">
                          <a:solidFill>
                            <a:schemeClr val="tx1">
                              <a:lumMod val="90000"/>
                              <a:lumOff val="10000"/>
                            </a:schemeClr>
                          </a:solidFill>
                          <a:effectLst/>
                          <a:latin typeface="+mn-lt"/>
                        </a:rPr>
                        <a:t>To have an </a:t>
                      </a:r>
                      <a:r>
                        <a:rPr lang="en-US" sz="1100" b="1" i="0" u="none" strike="noStrike" kern="1200" noProof="0" dirty="0">
                          <a:solidFill>
                            <a:schemeClr val="accent1"/>
                          </a:solidFill>
                          <a:effectLst/>
                          <a:latin typeface="+mn-lt"/>
                          <a:ea typeface="+mn-ea"/>
                          <a:cs typeface="+mn-cs"/>
                        </a:rPr>
                        <a:t>overall visibility </a:t>
                      </a:r>
                      <a:r>
                        <a:rPr lang="en-US" sz="1100" b="0" i="0" u="none" strike="noStrike" noProof="0" dirty="0">
                          <a:solidFill>
                            <a:schemeClr val="tx1">
                              <a:lumMod val="90000"/>
                              <a:lumOff val="10000"/>
                            </a:schemeClr>
                          </a:solidFill>
                          <a:effectLst/>
                          <a:latin typeface="+mn-lt"/>
                        </a:rPr>
                        <a:t>and </a:t>
                      </a:r>
                      <a:r>
                        <a:rPr lang="en-US" sz="1100" b="1" i="0" u="none" strike="noStrike" kern="1200" noProof="0" dirty="0">
                          <a:solidFill>
                            <a:schemeClr val="accent1"/>
                          </a:solidFill>
                          <a:effectLst/>
                          <a:latin typeface="+mn-lt"/>
                          <a:ea typeface="+mn-ea"/>
                          <a:cs typeface="+mn-cs"/>
                        </a:rPr>
                        <a:t>avoid overlaps</a:t>
                      </a:r>
                      <a:r>
                        <a:rPr lang="en-US" sz="1100" b="0" i="0" u="none" strike="noStrike" noProof="0" dirty="0">
                          <a:solidFill>
                            <a:schemeClr val="tx1">
                              <a:lumMod val="90000"/>
                              <a:lumOff val="10000"/>
                            </a:schemeClr>
                          </a:solidFill>
                          <a:effectLst/>
                          <a:latin typeface="+mn-lt"/>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309630"/>
                  </a:ext>
                </a:extLst>
              </a:tr>
              <a:tr h="1000939">
                <a:tc>
                  <a:txBody>
                    <a:bodyPr/>
                    <a:lstStyle/>
                    <a:p>
                      <a:pPr algn="l" fontAlgn="ctr"/>
                      <a:r>
                        <a:rPr lang="en-US" sz="1100" b="0" i="0" u="none" strike="noStrike" noProof="0" dirty="0">
                          <a:solidFill>
                            <a:schemeClr val="tx1">
                              <a:lumMod val="90000"/>
                              <a:lumOff val="10000"/>
                            </a:schemeClr>
                          </a:solidFill>
                          <a:effectLst/>
                          <a:latin typeface="+mn-lt"/>
                        </a:rPr>
                        <a:t>To</a:t>
                      </a:r>
                      <a:r>
                        <a:rPr lang="en-US" sz="1100" b="1" i="0" u="none" strike="noStrike" noProof="0" dirty="0">
                          <a:solidFill>
                            <a:schemeClr val="tx1">
                              <a:lumMod val="90000"/>
                              <a:lumOff val="10000"/>
                            </a:schemeClr>
                          </a:solidFill>
                          <a:effectLst/>
                          <a:latin typeface="+mn-lt"/>
                        </a:rPr>
                        <a:t> </a:t>
                      </a:r>
                      <a:r>
                        <a:rPr lang="en-US" sz="1100" b="1" i="0" u="none" strike="noStrike" noProof="0" dirty="0">
                          <a:solidFill>
                            <a:schemeClr val="accent1"/>
                          </a:solidFill>
                          <a:effectLst/>
                          <a:latin typeface="+mn-lt"/>
                        </a:rPr>
                        <a:t>keep</a:t>
                      </a:r>
                      <a:r>
                        <a:rPr lang="en-US" sz="1100" b="1" i="0" u="none" strike="noStrike" noProof="0" dirty="0">
                          <a:solidFill>
                            <a:schemeClr val="tx1">
                              <a:lumMod val="90000"/>
                              <a:lumOff val="10000"/>
                            </a:schemeClr>
                          </a:solidFill>
                          <a:effectLst/>
                          <a:latin typeface="+mn-lt"/>
                        </a:rPr>
                        <a:t> </a:t>
                      </a:r>
                      <a:r>
                        <a:rPr lang="en-US" sz="1100" b="0" i="0" u="none" strike="noStrike" noProof="0" dirty="0">
                          <a:solidFill>
                            <a:schemeClr val="tx1">
                              <a:lumMod val="90000"/>
                              <a:lumOff val="10000"/>
                            </a:schemeClr>
                          </a:solidFill>
                          <a:effectLst/>
                          <a:latin typeface="+mn-lt"/>
                        </a:rPr>
                        <a:t>your Customer data accurate and track</a:t>
                      </a:r>
                      <a:r>
                        <a:rPr lang="en-US" sz="1100" b="1" i="0" u="none" strike="noStrike" noProof="0" dirty="0">
                          <a:solidFill>
                            <a:schemeClr val="tx1">
                              <a:lumMod val="90000"/>
                              <a:lumOff val="10000"/>
                            </a:schemeClr>
                          </a:solidFill>
                          <a:effectLst/>
                          <a:latin typeface="+mn-lt"/>
                        </a:rPr>
                        <a:t> </a:t>
                      </a:r>
                      <a:r>
                        <a:rPr lang="en-US" sz="1100" b="1" i="0" u="none" strike="noStrike" kern="1200" noProof="0" dirty="0">
                          <a:solidFill>
                            <a:schemeClr val="accent1"/>
                          </a:solidFill>
                          <a:effectLst/>
                          <a:latin typeface="+mn-lt"/>
                          <a:ea typeface="+mn-ea"/>
                          <a:cs typeface="+mn-cs"/>
                        </a:rPr>
                        <a:t>Customer </a:t>
                      </a:r>
                      <a:br>
                        <a:rPr lang="en-US" sz="1100" b="1" i="0" u="none" strike="noStrike" kern="1200" noProof="0" dirty="0">
                          <a:solidFill>
                            <a:schemeClr val="accent1"/>
                          </a:solidFill>
                          <a:effectLst/>
                          <a:latin typeface="+mn-lt"/>
                          <a:ea typeface="+mn-ea"/>
                          <a:cs typeface="+mn-cs"/>
                        </a:rPr>
                      </a:br>
                      <a:r>
                        <a:rPr lang="en-US" sz="1100" b="1" i="0" u="none" strike="noStrike" kern="1200" noProof="0" dirty="0">
                          <a:solidFill>
                            <a:schemeClr val="accent1"/>
                          </a:solidFill>
                          <a:effectLst/>
                          <a:latin typeface="+mn-lt"/>
                          <a:ea typeface="+mn-ea"/>
                          <a:cs typeface="+mn-cs"/>
                        </a:rPr>
                        <a:t>follow-ups</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4962738"/>
                  </a:ext>
                </a:extLst>
              </a:tr>
            </a:tbl>
          </a:graphicData>
        </a:graphic>
      </p:graphicFrame>
      <p:sp>
        <p:nvSpPr>
          <p:cNvPr id="2" name="CasellaDiTesto 1">
            <a:extLst>
              <a:ext uri="{FF2B5EF4-FFF2-40B4-BE49-F238E27FC236}">
                <a16:creationId xmlns:a16="http://schemas.microsoft.com/office/drawing/2014/main" id="{530C8B86-E044-1377-EAA1-895500A5E51B}"/>
              </a:ext>
            </a:extLst>
          </p:cNvPr>
          <p:cNvSpPr txBox="1"/>
          <p:nvPr/>
        </p:nvSpPr>
        <p:spPr>
          <a:xfrm>
            <a:off x="-1" y="2435693"/>
            <a:ext cx="2274581" cy="276999"/>
          </a:xfrm>
          <a:prstGeom prst="rect">
            <a:avLst/>
          </a:prstGeom>
          <a:noFill/>
        </p:spPr>
        <p:txBody>
          <a:bodyPr wrap="square" lIns="252000" rIns="72000">
            <a:spAutoFit/>
          </a:bodyPr>
          <a:lstStyle>
            <a:defPPr>
              <a:defRPr lang="it-IT"/>
            </a:defPPr>
            <a:lvl1pPr>
              <a:lnSpc>
                <a:spcPts val="4208"/>
              </a:lnSpc>
              <a:defRPr sz="2400">
                <a:solidFill>
                  <a:srgbClr val="243782"/>
                </a:solidFill>
                <a:latin typeface="Encode Sans Expanded Light" pitchFamily="2" charset="0"/>
              </a:defRPr>
            </a:lvl1pPr>
          </a:lstStyle>
          <a:p>
            <a:pPr>
              <a:lnSpc>
                <a:spcPct val="100000"/>
              </a:lnSpc>
            </a:pPr>
            <a:r>
              <a:rPr lang="en-US" sz="1200" dirty="0">
                <a:solidFill>
                  <a:schemeClr val="tx1">
                    <a:lumMod val="25000"/>
                    <a:lumOff val="75000"/>
                  </a:schemeClr>
                </a:solidFill>
                <a:latin typeface="Encode Sans" pitchFamily="2" charset="0"/>
              </a:rPr>
              <a:t>1.2 Manage assigned leads</a:t>
            </a:r>
          </a:p>
        </p:txBody>
      </p:sp>
      <p:sp>
        <p:nvSpPr>
          <p:cNvPr id="3" name="CasellaDiTesto 2">
            <a:extLst>
              <a:ext uri="{FF2B5EF4-FFF2-40B4-BE49-F238E27FC236}">
                <a16:creationId xmlns:a16="http://schemas.microsoft.com/office/drawing/2014/main" id="{66E16D7B-B642-75B3-1694-1F955F8E1CD7}"/>
              </a:ext>
            </a:extLst>
          </p:cNvPr>
          <p:cNvSpPr txBox="1"/>
          <p:nvPr/>
        </p:nvSpPr>
        <p:spPr>
          <a:xfrm>
            <a:off x="-1" y="2835743"/>
            <a:ext cx="2274581" cy="461665"/>
          </a:xfrm>
          <a:prstGeom prst="rect">
            <a:avLst/>
          </a:prstGeom>
          <a:noFill/>
        </p:spPr>
        <p:txBody>
          <a:bodyPr wrap="square" lIns="252000" rIns="72000">
            <a:spAutoFit/>
          </a:bodyPr>
          <a:lstStyle>
            <a:defPPr>
              <a:defRPr lang="it-IT"/>
            </a:defPPr>
            <a:lvl1pPr>
              <a:lnSpc>
                <a:spcPts val="4208"/>
              </a:lnSpc>
              <a:defRPr sz="2400">
                <a:solidFill>
                  <a:srgbClr val="243782"/>
                </a:solidFill>
                <a:latin typeface="Encode Sans Expanded Light" pitchFamily="2" charset="0"/>
              </a:defRPr>
            </a:lvl1pPr>
          </a:lstStyle>
          <a:p>
            <a:pPr>
              <a:lnSpc>
                <a:spcPct val="100000"/>
              </a:lnSpc>
            </a:pPr>
            <a:r>
              <a:rPr lang="en-US" sz="1200" dirty="0">
                <a:solidFill>
                  <a:schemeClr val="tx1">
                    <a:lumMod val="25000"/>
                    <a:lumOff val="75000"/>
                  </a:schemeClr>
                </a:solidFill>
                <a:latin typeface="Encode Sans" pitchFamily="2" charset="0"/>
              </a:rPr>
              <a:t>1.3 Prepare Customer appointment</a:t>
            </a:r>
          </a:p>
        </p:txBody>
      </p:sp>
    </p:spTree>
    <p:custDataLst>
      <p:tags r:id="rId1"/>
    </p:custDataLst>
    <p:extLst>
      <p:ext uri="{BB962C8B-B14F-4D97-AF65-F5344CB8AC3E}">
        <p14:creationId xmlns:p14="http://schemas.microsoft.com/office/powerpoint/2010/main" val="558943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E9D40-7096-9CC4-8B54-A698CD8FB93E}"/>
            </a:ext>
          </a:extLst>
        </p:cNvPr>
        <p:cNvGrpSpPr/>
        <p:nvPr/>
      </p:nvGrpSpPr>
      <p:grpSpPr>
        <a:xfrm>
          <a:off x="0" y="0"/>
          <a:ext cx="0" cy="0"/>
          <a:chOff x="0" y="0"/>
          <a:chExt cx="0" cy="0"/>
        </a:xfrm>
      </p:grpSpPr>
      <p:sp>
        <p:nvSpPr>
          <p:cNvPr id="22" name="Rettangolo 21">
            <a:extLst>
              <a:ext uri="{FF2B5EF4-FFF2-40B4-BE49-F238E27FC236}">
                <a16:creationId xmlns:a16="http://schemas.microsoft.com/office/drawing/2014/main" id="{EB6535E5-DDC2-C770-FB0C-6E64C50D61BC}"/>
              </a:ext>
            </a:extLst>
          </p:cNvPr>
          <p:cNvSpPr/>
          <p:nvPr/>
        </p:nvSpPr>
        <p:spPr>
          <a:xfrm>
            <a:off x="137307" y="2457865"/>
            <a:ext cx="36000" cy="288000"/>
          </a:xfrm>
          <a:prstGeom prst="rect">
            <a:avLst/>
          </a:prstGeom>
          <a:solidFill>
            <a:srgbClr val="4472C4"/>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aphicFrame>
        <p:nvGraphicFramePr>
          <p:cNvPr id="2" name="Tabella 1">
            <a:extLst>
              <a:ext uri="{FF2B5EF4-FFF2-40B4-BE49-F238E27FC236}">
                <a16:creationId xmlns:a16="http://schemas.microsoft.com/office/drawing/2014/main" id="{30FD034D-7E9B-C6B9-FEF9-FFB8BA6D3F6F}"/>
              </a:ext>
            </a:extLst>
          </p:cNvPr>
          <p:cNvGraphicFramePr>
            <a:graphicFrameLocks noGrp="1"/>
          </p:cNvGraphicFramePr>
          <p:nvPr>
            <p:extLst>
              <p:ext uri="{D42A27DB-BD31-4B8C-83A1-F6EECF244321}">
                <p14:modId xmlns:p14="http://schemas.microsoft.com/office/powerpoint/2010/main" val="3644496902"/>
              </p:ext>
            </p:extLst>
          </p:nvPr>
        </p:nvGraphicFramePr>
        <p:xfrm>
          <a:off x="2532063" y="1016001"/>
          <a:ext cx="4500561" cy="5005387"/>
        </p:xfrm>
        <a:graphic>
          <a:graphicData uri="http://schemas.openxmlformats.org/drawingml/2006/table">
            <a:tbl>
              <a:tblPr firstRow="1" bandRow="1">
                <a:tableStyleId>{5C22544A-7EE6-4342-B048-85BDC9FD1C3A}</a:tableStyleId>
              </a:tblPr>
              <a:tblGrid>
                <a:gridCol w="4500561">
                  <a:extLst>
                    <a:ext uri="{9D8B030D-6E8A-4147-A177-3AD203B41FA5}">
                      <a16:colId xmlns:a16="http://schemas.microsoft.com/office/drawing/2014/main" val="1762129357"/>
                    </a:ext>
                  </a:extLst>
                </a:gridCol>
              </a:tblGrid>
              <a:tr h="707170">
                <a:tc>
                  <a:txBody>
                    <a:bodyPr/>
                    <a:lstStyle/>
                    <a:p>
                      <a:pPr algn="l" fontAlgn="ctr"/>
                      <a:r>
                        <a:rPr lang="en-US" sz="1100" b="0" i="0" u="none" strike="noStrike" noProof="0" dirty="0">
                          <a:solidFill>
                            <a:schemeClr val="tx1">
                              <a:lumMod val="90000"/>
                              <a:lumOff val="10000"/>
                            </a:schemeClr>
                          </a:solidFill>
                          <a:effectLst/>
                          <a:latin typeface="+mn-lt"/>
                        </a:rPr>
                        <a:t>Check in C1</a:t>
                      </a:r>
                      <a:r>
                        <a:rPr lang="en-US" sz="1100" b="0" i="0" u="none" strike="noStrike" baseline="30000" noProof="0" dirty="0">
                          <a:solidFill>
                            <a:schemeClr val="tx1">
                              <a:lumMod val="90000"/>
                              <a:lumOff val="10000"/>
                            </a:schemeClr>
                          </a:solidFill>
                          <a:effectLst/>
                          <a:latin typeface="+mn-lt"/>
                        </a:rPr>
                        <a:t>st</a:t>
                      </a:r>
                      <a:r>
                        <a:rPr lang="en-US" sz="1100" b="0" i="0" u="none" strike="noStrike" noProof="0" dirty="0">
                          <a:solidFill>
                            <a:schemeClr val="tx1">
                              <a:lumMod val="90000"/>
                              <a:lumOff val="10000"/>
                            </a:schemeClr>
                          </a:solidFill>
                          <a:effectLst/>
                          <a:latin typeface="+mn-lt"/>
                        </a:rPr>
                        <a:t> </a:t>
                      </a:r>
                      <a:r>
                        <a:rPr lang="en-US" sz="1100" b="0" i="0" u="none" strike="noStrike" baseline="30000" noProof="0" dirty="0">
                          <a:solidFill>
                            <a:schemeClr val="tx1">
                              <a:lumMod val="90000"/>
                              <a:lumOff val="10000"/>
                            </a:schemeClr>
                          </a:solidFill>
                          <a:effectLst/>
                          <a:latin typeface="+mn-lt"/>
                        </a:rPr>
                        <a:t> </a:t>
                      </a:r>
                      <a:r>
                        <a:rPr lang="en-US" sz="1100" b="0" i="0" u="none" strike="noStrike" noProof="0" dirty="0">
                          <a:solidFill>
                            <a:schemeClr val="tx1">
                              <a:lumMod val="90000"/>
                              <a:lumOff val="10000"/>
                            </a:schemeClr>
                          </a:solidFill>
                          <a:effectLst/>
                          <a:latin typeface="+mn-lt"/>
                        </a:rPr>
                        <a:t>each morning to </a:t>
                      </a:r>
                      <a:r>
                        <a:rPr lang="en-US" sz="1100" b="1" i="0" u="none" strike="noStrike" noProof="0" dirty="0">
                          <a:solidFill>
                            <a:schemeClr val="accent1"/>
                          </a:solidFill>
                          <a:effectLst/>
                          <a:latin typeface="+mn-lt"/>
                        </a:rPr>
                        <a:t>review your assigned leads</a:t>
                      </a:r>
                      <a:r>
                        <a:rPr lang="en-US" sz="1100" b="0" i="0" u="none" strike="noStrike" noProof="0" dirty="0">
                          <a:solidFill>
                            <a:schemeClr val="accent1"/>
                          </a:solidFill>
                          <a:effectLst/>
                          <a:latin typeface="+mn-lt"/>
                        </a:rPr>
                        <a:t> </a:t>
                      </a:r>
                      <a:r>
                        <a:rPr lang="en-US" sz="1100" b="0" i="0" u="none" strike="noStrike" noProof="0" dirty="0">
                          <a:solidFill>
                            <a:schemeClr val="tx1">
                              <a:lumMod val="90000"/>
                              <a:lumOff val="10000"/>
                            </a:schemeClr>
                          </a:solidFill>
                          <a:effectLst/>
                          <a:latin typeface="+mn-lt"/>
                        </a:rPr>
                        <a:t>(after your manager's assignments).</a:t>
                      </a:r>
                    </a:p>
                  </a:txBody>
                  <a:tcPr marL="9525"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0775099"/>
                  </a:ext>
                </a:extLst>
              </a:tr>
              <a:tr h="707170">
                <a:tc>
                  <a:txBody>
                    <a:bodyPr/>
                    <a:lstStyle/>
                    <a:p>
                      <a:pPr algn="l" fontAlgn="ctr"/>
                      <a:r>
                        <a:rPr lang="en-US" sz="1100" b="0" i="0" u="none" strike="noStrike" noProof="0" dirty="0">
                          <a:solidFill>
                            <a:schemeClr val="tx1">
                              <a:lumMod val="90000"/>
                              <a:lumOff val="10000"/>
                            </a:schemeClr>
                          </a:solidFill>
                          <a:effectLst/>
                          <a:latin typeface="+mn-lt"/>
                        </a:rPr>
                        <a:t>Contact</a:t>
                      </a:r>
                      <a:r>
                        <a:rPr lang="en-US" sz="1100" b="1" i="0" u="none" strike="noStrike" noProof="0" dirty="0">
                          <a:solidFill>
                            <a:schemeClr val="tx1">
                              <a:lumMod val="90000"/>
                              <a:lumOff val="10000"/>
                            </a:schemeClr>
                          </a:solidFill>
                          <a:effectLst/>
                          <a:latin typeface="+mn-lt"/>
                        </a:rPr>
                        <a:t> </a:t>
                      </a:r>
                      <a:r>
                        <a:rPr lang="en-US" sz="1100" b="1" i="0" u="none" strike="noStrike" kern="1200" noProof="0" dirty="0">
                          <a:solidFill>
                            <a:schemeClr val="accent1"/>
                          </a:solidFill>
                          <a:effectLst/>
                          <a:latin typeface="+mn-lt"/>
                          <a:ea typeface="+mn-ea"/>
                          <a:cs typeface="+mn-cs"/>
                        </a:rPr>
                        <a:t>100% of leads, possibly in one hour</a:t>
                      </a:r>
                      <a:r>
                        <a:rPr lang="en-US" sz="1100" b="1" i="0" u="none" strike="noStrike" noProof="0" dirty="0">
                          <a:solidFill>
                            <a:schemeClr val="tx1">
                              <a:lumMod val="90000"/>
                              <a:lumOff val="10000"/>
                            </a:schemeClr>
                          </a:solidFill>
                          <a:effectLst/>
                          <a:latin typeface="+mn-lt"/>
                        </a:rPr>
                        <a:t> </a:t>
                      </a:r>
                      <a:r>
                        <a:rPr lang="en-US" sz="1100" b="0" i="0" u="none" strike="noStrike" noProof="0" dirty="0">
                          <a:solidFill>
                            <a:schemeClr val="tx1">
                              <a:lumMod val="90000"/>
                              <a:lumOff val="10000"/>
                            </a:schemeClr>
                          </a:solidFill>
                          <a:effectLst/>
                          <a:latin typeface="+mn-lt"/>
                        </a:rPr>
                        <a:t>from the assignment.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0324860"/>
                  </a:ext>
                </a:extLst>
              </a:tr>
              <a:tr h="707170">
                <a:tc>
                  <a:txBody>
                    <a:bodyPr/>
                    <a:lstStyle/>
                    <a:p>
                      <a:pPr algn="l" fontAlgn="ctr"/>
                      <a:r>
                        <a:rPr lang="en-US" sz="1100" b="1" i="0" u="none" strike="noStrike" kern="1200" noProof="0" dirty="0">
                          <a:solidFill>
                            <a:schemeClr val="accent1"/>
                          </a:solidFill>
                          <a:effectLst/>
                          <a:latin typeface="+mn-lt"/>
                          <a:ea typeface="+mn-ea"/>
                          <a:cs typeface="+mn-cs"/>
                        </a:rPr>
                        <a:t>Check</a:t>
                      </a:r>
                      <a:r>
                        <a:rPr lang="en-US" sz="1100" b="0" i="0" u="none" strike="noStrike" noProof="0" dirty="0">
                          <a:solidFill>
                            <a:schemeClr val="tx1">
                              <a:lumMod val="90000"/>
                              <a:lumOff val="10000"/>
                            </a:schemeClr>
                          </a:solidFill>
                          <a:effectLst/>
                          <a:latin typeface="+mn-lt"/>
                        </a:rPr>
                        <a:t> the Customer data and </a:t>
                      </a:r>
                      <a:r>
                        <a:rPr lang="en-US" sz="1100" b="1" i="0" u="none" strike="noStrike" kern="1200" noProof="0" dirty="0">
                          <a:solidFill>
                            <a:schemeClr val="accent1"/>
                          </a:solidFill>
                          <a:effectLst/>
                          <a:latin typeface="+mn-lt"/>
                          <a:ea typeface="+mn-ea"/>
                          <a:cs typeface="+mn-cs"/>
                        </a:rPr>
                        <a:t>register it </a:t>
                      </a:r>
                      <a:r>
                        <a:rPr lang="en-US" sz="1100" b="0" i="0" u="none" strike="noStrike" noProof="0" dirty="0">
                          <a:solidFill>
                            <a:schemeClr val="tx1">
                              <a:lumMod val="90000"/>
                              <a:lumOff val="10000"/>
                            </a:schemeClr>
                          </a:solidFill>
                          <a:effectLst/>
                          <a:latin typeface="+mn-lt"/>
                        </a:rPr>
                        <a:t>in the C1</a:t>
                      </a:r>
                      <a:r>
                        <a:rPr lang="en-US" sz="1100" b="0" i="0" u="none" strike="noStrike" baseline="30000" noProof="0" dirty="0">
                          <a:solidFill>
                            <a:schemeClr val="tx1">
                              <a:lumMod val="90000"/>
                              <a:lumOff val="10000"/>
                            </a:schemeClr>
                          </a:solidFill>
                          <a:effectLst/>
                          <a:latin typeface="+mn-lt"/>
                        </a:rPr>
                        <a:t>st</a:t>
                      </a:r>
                      <a:r>
                        <a:rPr lang="en-US" sz="1100" b="0" i="0" u="none" strike="noStrike" noProof="0" dirty="0">
                          <a:solidFill>
                            <a:schemeClr val="tx1">
                              <a:lumMod val="90000"/>
                              <a:lumOff val="10000"/>
                            </a:schemeClr>
                          </a:solidFill>
                          <a:effectLst/>
                          <a:latin typeface="+mn-lt"/>
                        </a:rPr>
                        <a:t> database.</a:t>
                      </a:r>
                      <a:endParaRPr lang="en-US" sz="1100" b="0" i="0" u="none" strike="sngStrike" noProof="0" dirty="0">
                        <a:solidFill>
                          <a:schemeClr val="tx1">
                            <a:lumMod val="90000"/>
                            <a:lumOff val="10000"/>
                          </a:schemeClr>
                        </a:solidFill>
                        <a:effectLst/>
                        <a:latin typeface="+mn-lt"/>
                      </a:endParaRP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5318789"/>
                  </a:ext>
                </a:extLst>
              </a:tr>
              <a:tr h="707170">
                <a:tc>
                  <a:txBody>
                    <a:bodyPr/>
                    <a:lstStyle/>
                    <a:p>
                      <a:pPr algn="l" fontAlgn="ctr"/>
                      <a:r>
                        <a:rPr lang="en-US" sz="1100" b="0" i="0" u="none" strike="noStrike" noProof="0" dirty="0">
                          <a:solidFill>
                            <a:schemeClr val="tx1">
                              <a:lumMod val="90000"/>
                              <a:lumOff val="10000"/>
                            </a:schemeClr>
                          </a:solidFill>
                          <a:effectLst/>
                          <a:latin typeface="+mn-lt"/>
                        </a:rPr>
                        <a:t>Qualify the </a:t>
                      </a:r>
                      <a:r>
                        <a:rPr lang="en-US" sz="1100" b="1" i="0" u="none" strike="noStrike" kern="1200" noProof="0" dirty="0">
                          <a:solidFill>
                            <a:schemeClr val="accent1"/>
                          </a:solidFill>
                          <a:effectLst/>
                          <a:latin typeface="+mn-lt"/>
                          <a:ea typeface="+mn-ea"/>
                          <a:cs typeface="+mn-cs"/>
                        </a:rPr>
                        <a:t>leads received </a:t>
                      </a:r>
                      <a:r>
                        <a:rPr lang="en-US" sz="1100" b="0" i="0" u="none" strike="noStrike" noProof="0" dirty="0">
                          <a:solidFill>
                            <a:schemeClr val="tx1">
                              <a:lumMod val="90000"/>
                              <a:lumOff val="10000"/>
                            </a:schemeClr>
                          </a:solidFill>
                          <a:effectLst/>
                          <a:latin typeface="+mn-lt"/>
                        </a:rPr>
                        <a:t>as positive or negative result and justify your choice from the list available in C1</a:t>
                      </a:r>
                      <a:r>
                        <a:rPr lang="en-US" sz="1100" b="0" i="0" u="none" strike="noStrike" baseline="30000" noProof="0" dirty="0">
                          <a:solidFill>
                            <a:schemeClr val="tx1">
                              <a:lumMod val="90000"/>
                              <a:lumOff val="10000"/>
                            </a:schemeClr>
                          </a:solidFill>
                          <a:effectLst/>
                          <a:latin typeface="+mn-lt"/>
                        </a:rPr>
                        <a:t>st</a:t>
                      </a:r>
                      <a:r>
                        <a:rPr lang="en-US" sz="1100" b="0" i="0" u="none" strike="noStrike" noProof="0" dirty="0">
                          <a:solidFill>
                            <a:schemeClr val="tx1">
                              <a:lumMod val="90000"/>
                              <a:lumOff val="10000"/>
                            </a:schemeClr>
                          </a:solidFill>
                          <a:effectLst/>
                          <a:latin typeface="+mn-lt"/>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8938201"/>
                  </a:ext>
                </a:extLst>
              </a:tr>
              <a:tr h="707170">
                <a:tc>
                  <a:txBody>
                    <a:bodyPr/>
                    <a:lstStyle/>
                    <a:p>
                      <a:pPr algn="l" fontAlgn="ctr"/>
                      <a:r>
                        <a:rPr lang="en-US" sz="1100" b="0" i="0" u="none" strike="noStrike" noProof="0" dirty="0">
                          <a:solidFill>
                            <a:schemeClr val="tx1">
                              <a:lumMod val="90000"/>
                              <a:lumOff val="10000"/>
                            </a:schemeClr>
                          </a:solidFill>
                          <a:effectLst/>
                          <a:latin typeface="+mn-lt"/>
                        </a:rPr>
                        <a:t>Prepare and customize the </a:t>
                      </a:r>
                      <a:r>
                        <a:rPr lang="en-US" sz="1100" b="1" i="0" u="none" strike="noStrike" kern="1200" noProof="0" dirty="0">
                          <a:solidFill>
                            <a:schemeClr val="accent1"/>
                          </a:solidFill>
                          <a:effectLst/>
                          <a:latin typeface="+mn-lt"/>
                          <a:ea typeface="+mn-ea"/>
                          <a:cs typeface="+mn-cs"/>
                        </a:rPr>
                        <a:t>first contact based on Customer profile </a:t>
                      </a:r>
                      <a:r>
                        <a:rPr lang="en-US" sz="1100" b="0" i="0" u="none" strike="noStrike" noProof="0" dirty="0">
                          <a:solidFill>
                            <a:schemeClr val="tx1">
                              <a:lumMod val="90000"/>
                              <a:lumOff val="10000"/>
                            </a:schemeClr>
                          </a:solidFill>
                          <a:effectLst/>
                          <a:latin typeface="+mn-lt"/>
                        </a:rPr>
                        <a:t>and past interactions.</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4455459"/>
                  </a:ext>
                </a:extLst>
              </a:tr>
              <a:tr h="707170">
                <a:tc>
                  <a:txBody>
                    <a:bodyPr/>
                    <a:lstStyle/>
                    <a:p>
                      <a:pPr algn="l" fontAlgn="ctr"/>
                      <a:r>
                        <a:rPr lang="en-US" sz="1100" b="0" i="0" u="none" strike="noStrike" noProof="0" dirty="0">
                          <a:solidFill>
                            <a:schemeClr val="tx1">
                              <a:lumMod val="90000"/>
                              <a:lumOff val="10000"/>
                            </a:schemeClr>
                          </a:solidFill>
                          <a:effectLst/>
                          <a:latin typeface="+mn-lt"/>
                        </a:rPr>
                        <a:t>Schedule</a:t>
                      </a:r>
                      <a:r>
                        <a:rPr lang="en-US" sz="1100" b="1" i="0" u="none" strike="noStrike" noProof="0" dirty="0">
                          <a:solidFill>
                            <a:schemeClr val="tx1">
                              <a:lumMod val="90000"/>
                              <a:lumOff val="10000"/>
                            </a:schemeClr>
                          </a:solidFill>
                          <a:effectLst/>
                          <a:latin typeface="+mn-lt"/>
                        </a:rPr>
                        <a:t> </a:t>
                      </a:r>
                      <a:r>
                        <a:rPr lang="en-US" sz="1100" b="1" i="0" u="none" strike="noStrike" noProof="0" dirty="0">
                          <a:solidFill>
                            <a:schemeClr val="accent1"/>
                          </a:solidFill>
                          <a:effectLst/>
                          <a:latin typeface="+mn-lt"/>
                        </a:rPr>
                        <a:t>follow-up activities directly </a:t>
                      </a:r>
                      <a:r>
                        <a:rPr lang="en-US" sz="1100" b="0" i="0" u="none" strike="noStrike" kern="1200" noProof="0" dirty="0">
                          <a:solidFill>
                            <a:schemeClr val="tx1">
                              <a:lumMod val="90000"/>
                              <a:lumOff val="10000"/>
                            </a:schemeClr>
                          </a:solidFill>
                          <a:effectLst/>
                          <a:latin typeface="+mn-lt"/>
                          <a:ea typeface="+mn-ea"/>
                          <a:cs typeface="+mn-cs"/>
                        </a:rPr>
                        <a:t>in</a:t>
                      </a:r>
                      <a:r>
                        <a:rPr lang="en-US" sz="1100" b="0" i="0" u="none" strike="noStrike" noProof="0" dirty="0">
                          <a:solidFill>
                            <a:schemeClr val="accent1"/>
                          </a:solidFill>
                          <a:effectLst/>
                          <a:latin typeface="+mn-lt"/>
                        </a:rPr>
                        <a:t> </a:t>
                      </a:r>
                      <a:r>
                        <a:rPr lang="en-US" sz="1100" b="0" i="0" u="none" strike="noStrike" noProof="0" dirty="0">
                          <a:solidFill>
                            <a:schemeClr val="tx1">
                              <a:lumMod val="90000"/>
                              <a:lumOff val="10000"/>
                            </a:schemeClr>
                          </a:solidFill>
                          <a:effectLst/>
                          <a:latin typeface="+mn-lt"/>
                        </a:rPr>
                        <a:t>C1</a:t>
                      </a:r>
                      <a:r>
                        <a:rPr lang="en-US" sz="1100" b="0" i="0" u="none" strike="noStrike" baseline="30000" noProof="0" dirty="0">
                          <a:solidFill>
                            <a:schemeClr val="tx1">
                              <a:lumMod val="90000"/>
                              <a:lumOff val="10000"/>
                            </a:schemeClr>
                          </a:solidFill>
                          <a:effectLst/>
                          <a:latin typeface="+mn-lt"/>
                        </a:rPr>
                        <a:t>st</a:t>
                      </a:r>
                      <a:r>
                        <a:rPr lang="en-US" sz="1100" b="0" i="0" u="none" strike="noStrike" noProof="0" dirty="0">
                          <a:solidFill>
                            <a:schemeClr val="tx1">
                              <a:lumMod val="90000"/>
                              <a:lumOff val="10000"/>
                            </a:schemeClr>
                          </a:solidFill>
                          <a:effectLst/>
                          <a:latin typeface="+mn-lt"/>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309630"/>
                  </a:ext>
                </a:extLst>
              </a:tr>
              <a:tr h="762367">
                <a:tc>
                  <a:txBody>
                    <a:bodyPr/>
                    <a:lstStyle/>
                    <a:p>
                      <a:pPr algn="l" fontAlgn="ctr"/>
                      <a:r>
                        <a:rPr lang="en-US" sz="1100" b="1" i="0" u="none" strike="noStrike" kern="1200" noProof="0" dirty="0">
                          <a:solidFill>
                            <a:schemeClr val="accent1"/>
                          </a:solidFill>
                          <a:effectLst/>
                          <a:latin typeface="+mn-lt"/>
                          <a:ea typeface="+mn-ea"/>
                          <a:cs typeface="+mn-cs"/>
                        </a:rPr>
                        <a:t>After 5 contact attempts </a:t>
                      </a:r>
                      <a:r>
                        <a:rPr lang="en-US" sz="1100" b="0" i="0" u="none" strike="noStrike" noProof="0" dirty="0">
                          <a:solidFill>
                            <a:schemeClr val="tx1">
                              <a:lumMod val="90000"/>
                              <a:lumOff val="10000"/>
                            </a:schemeClr>
                          </a:solidFill>
                          <a:effectLst/>
                          <a:latin typeface="+mn-lt"/>
                        </a:rPr>
                        <a:t>using the predefined email and/or SMS templates, </a:t>
                      </a:r>
                      <a:r>
                        <a:rPr lang="en-US" sz="1100" b="1" i="0" u="none" strike="noStrike" kern="1200" noProof="0" dirty="0">
                          <a:solidFill>
                            <a:schemeClr val="accent1"/>
                          </a:solidFill>
                          <a:effectLst/>
                          <a:latin typeface="+mn-lt"/>
                          <a:ea typeface="+mn-ea"/>
                          <a:cs typeface="+mn-cs"/>
                        </a:rPr>
                        <a:t>move the lead in C1</a:t>
                      </a:r>
                      <a:r>
                        <a:rPr lang="en-US" sz="1100" b="1" i="0" u="none" strike="noStrike" kern="1200" baseline="30000" noProof="0" dirty="0">
                          <a:solidFill>
                            <a:schemeClr val="accent1"/>
                          </a:solidFill>
                          <a:effectLst/>
                          <a:latin typeface="+mn-lt"/>
                          <a:ea typeface="+mn-ea"/>
                          <a:cs typeface="+mn-cs"/>
                        </a:rPr>
                        <a:t>st</a:t>
                      </a:r>
                      <a:r>
                        <a:rPr lang="en-US" sz="1100" b="1" i="0" u="none" strike="noStrike" kern="1200" noProof="0" dirty="0">
                          <a:solidFill>
                            <a:schemeClr val="accent1"/>
                          </a:solidFill>
                          <a:effectLst/>
                          <a:latin typeface="+mn-lt"/>
                          <a:ea typeface="+mn-ea"/>
                          <a:cs typeface="+mn-cs"/>
                        </a:rPr>
                        <a:t> to "Cold or Unreachable"</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4962738"/>
                  </a:ext>
                </a:extLst>
              </a:tr>
            </a:tbl>
          </a:graphicData>
        </a:graphic>
      </p:graphicFrame>
      <p:graphicFrame>
        <p:nvGraphicFramePr>
          <p:cNvPr id="3" name="Tabella 2">
            <a:extLst>
              <a:ext uri="{FF2B5EF4-FFF2-40B4-BE49-F238E27FC236}">
                <a16:creationId xmlns:a16="http://schemas.microsoft.com/office/drawing/2014/main" id="{627FEDFB-E61F-C85A-9D88-9F7760E9BB4B}"/>
              </a:ext>
            </a:extLst>
          </p:cNvPr>
          <p:cNvGraphicFramePr>
            <a:graphicFrameLocks noGrp="1"/>
          </p:cNvGraphicFramePr>
          <p:nvPr>
            <p:extLst>
              <p:ext uri="{D42A27DB-BD31-4B8C-83A1-F6EECF244321}">
                <p14:modId xmlns:p14="http://schemas.microsoft.com/office/powerpoint/2010/main" val="1160571339"/>
              </p:ext>
            </p:extLst>
          </p:nvPr>
        </p:nvGraphicFramePr>
        <p:xfrm>
          <a:off x="7427913" y="1016000"/>
          <a:ext cx="4500560" cy="5005385"/>
        </p:xfrm>
        <a:graphic>
          <a:graphicData uri="http://schemas.openxmlformats.org/drawingml/2006/table">
            <a:tbl>
              <a:tblPr firstRow="1" bandRow="1">
                <a:tableStyleId>{5C22544A-7EE6-4342-B048-85BDC9FD1C3A}</a:tableStyleId>
              </a:tblPr>
              <a:tblGrid>
                <a:gridCol w="4500560">
                  <a:extLst>
                    <a:ext uri="{9D8B030D-6E8A-4147-A177-3AD203B41FA5}">
                      <a16:colId xmlns:a16="http://schemas.microsoft.com/office/drawing/2014/main" val="1762129357"/>
                    </a:ext>
                  </a:extLst>
                </a:gridCol>
              </a:tblGrid>
              <a:tr h="715055">
                <a:tc>
                  <a:txBody>
                    <a:bodyPr/>
                    <a:lstStyle/>
                    <a:p>
                      <a:pPr algn="l" fontAlgn="ctr"/>
                      <a:r>
                        <a:rPr lang="en-US" sz="1100" b="0" i="0" u="none" strike="noStrike" noProof="0" dirty="0">
                          <a:solidFill>
                            <a:schemeClr val="tx1">
                              <a:lumMod val="90000"/>
                              <a:lumOff val="10000"/>
                            </a:schemeClr>
                          </a:solidFill>
                          <a:effectLst/>
                          <a:latin typeface="+mn-lt"/>
                        </a:rPr>
                        <a:t>To manage </a:t>
                      </a:r>
                      <a:r>
                        <a:rPr lang="en-US" sz="1100" b="1" i="0" u="none" strike="noStrike" noProof="0" dirty="0">
                          <a:solidFill>
                            <a:schemeClr val="accent1"/>
                          </a:solidFill>
                          <a:effectLst/>
                          <a:latin typeface="+mn-lt"/>
                        </a:rPr>
                        <a:t>all leads</a:t>
                      </a:r>
                      <a:r>
                        <a:rPr lang="en-US" sz="1100" b="0" i="0" u="none" strike="noStrike" noProof="0" dirty="0">
                          <a:solidFill>
                            <a:schemeClr val="accent1"/>
                          </a:solidFill>
                          <a:effectLst/>
                          <a:latin typeface="+mn-lt"/>
                        </a:rPr>
                        <a:t> </a:t>
                      </a:r>
                      <a:r>
                        <a:rPr lang="en-US" sz="1100" b="0" i="0" u="none" strike="noStrike" noProof="0" dirty="0">
                          <a:solidFill>
                            <a:schemeClr val="tx1">
                              <a:lumMod val="90000"/>
                              <a:lumOff val="10000"/>
                            </a:schemeClr>
                          </a:solidFill>
                          <a:effectLst/>
                          <a:latin typeface="+mn-lt"/>
                        </a:rPr>
                        <a:t>as soon as possible, respecting brand's rule.</a:t>
                      </a:r>
                    </a:p>
                  </a:txBody>
                  <a:tcPr marL="9525"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0775099"/>
                  </a:ext>
                </a:extLst>
              </a:tr>
              <a:tr h="715055">
                <a:tc>
                  <a:txBody>
                    <a:bodyPr/>
                    <a:lstStyle/>
                    <a:p>
                      <a:pPr algn="l" fontAlgn="ctr"/>
                      <a:r>
                        <a:rPr lang="en-US" sz="1100" b="0" i="0" u="none" strike="noStrike" noProof="0" dirty="0">
                          <a:solidFill>
                            <a:schemeClr val="tx1">
                              <a:lumMod val="90000"/>
                              <a:lumOff val="10000"/>
                            </a:schemeClr>
                          </a:solidFill>
                          <a:effectLst/>
                          <a:latin typeface="+mn-lt"/>
                        </a:rPr>
                        <a:t>A quick response</a:t>
                      </a:r>
                      <a:r>
                        <a:rPr lang="en-US" sz="1100" b="1" i="0" u="none" strike="noStrike" noProof="0" dirty="0">
                          <a:solidFill>
                            <a:schemeClr val="tx1">
                              <a:lumMod val="90000"/>
                              <a:lumOff val="10000"/>
                            </a:schemeClr>
                          </a:solidFill>
                          <a:effectLst/>
                          <a:latin typeface="+mn-lt"/>
                        </a:rPr>
                        <a:t> </a:t>
                      </a:r>
                      <a:r>
                        <a:rPr lang="en-US" sz="1100" b="1" i="0" u="none" strike="noStrike" kern="1200" noProof="0" dirty="0">
                          <a:solidFill>
                            <a:schemeClr val="accent1"/>
                          </a:solidFill>
                          <a:effectLst/>
                          <a:latin typeface="+mn-lt"/>
                          <a:ea typeface="+mn-ea"/>
                          <a:cs typeface="+mn-cs"/>
                        </a:rPr>
                        <a:t>increases the probability </a:t>
                      </a:r>
                      <a:r>
                        <a:rPr lang="en-US" sz="1100" b="0" i="0" u="none" strike="noStrike" noProof="0" dirty="0">
                          <a:solidFill>
                            <a:schemeClr val="tx1">
                              <a:lumMod val="90000"/>
                              <a:lumOff val="10000"/>
                            </a:schemeClr>
                          </a:solidFill>
                          <a:effectLst/>
                          <a:latin typeface="+mn-lt"/>
                        </a:rPr>
                        <a:t>to schedule an </a:t>
                      </a:r>
                      <a:r>
                        <a:rPr lang="en-US" sz="1100" b="1" i="0" u="none" strike="noStrike" kern="1200" noProof="0" dirty="0">
                          <a:solidFill>
                            <a:schemeClr val="accent1"/>
                          </a:solidFill>
                          <a:effectLst/>
                          <a:latin typeface="+mn-lt"/>
                          <a:ea typeface="+mn-ea"/>
                          <a:cs typeface="+mn-cs"/>
                        </a:rPr>
                        <a:t>appointment by 3 times</a:t>
                      </a:r>
                      <a:r>
                        <a:rPr lang="en-US" sz="1100" b="0" i="0" u="none" strike="noStrike" noProof="0" dirty="0">
                          <a:solidFill>
                            <a:schemeClr val="tx1">
                              <a:lumMod val="90000"/>
                              <a:lumOff val="10000"/>
                            </a:schemeClr>
                          </a:solidFill>
                          <a:effectLst/>
                          <a:latin typeface="+mn-lt"/>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0324860"/>
                  </a:ext>
                </a:extLst>
              </a:tr>
              <a:tr h="715055">
                <a:tc>
                  <a:txBody>
                    <a:bodyPr/>
                    <a:lstStyle/>
                    <a:p>
                      <a:pPr algn="l" fontAlgn="ctr"/>
                      <a:r>
                        <a:rPr lang="en-US" sz="1100" b="0" i="0" u="none" strike="noStrike" noProof="0" dirty="0">
                          <a:solidFill>
                            <a:schemeClr val="tx1">
                              <a:lumMod val="90000"/>
                              <a:lumOff val="10000"/>
                            </a:schemeClr>
                          </a:solidFill>
                          <a:effectLst/>
                          <a:latin typeface="+mn-lt"/>
                        </a:rPr>
                        <a:t>Maintaining data integrity </a:t>
                      </a:r>
                      <a:r>
                        <a:rPr lang="en-US" sz="1100" b="1" i="0" u="none" strike="noStrike" kern="1200" noProof="0" dirty="0">
                          <a:solidFill>
                            <a:schemeClr val="accent1"/>
                          </a:solidFill>
                          <a:effectLst/>
                          <a:latin typeface="+mn-lt"/>
                          <a:ea typeface="+mn-ea"/>
                          <a:cs typeface="+mn-cs"/>
                        </a:rPr>
                        <a:t>ensures accurate Customer information</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5318789"/>
                  </a:ext>
                </a:extLst>
              </a:tr>
              <a:tr h="715055">
                <a:tc>
                  <a:txBody>
                    <a:bodyPr/>
                    <a:lstStyle/>
                    <a:p>
                      <a:pPr algn="l" fontAlgn="ctr"/>
                      <a:r>
                        <a:rPr lang="en-US" sz="1100" b="0" i="0" u="none" strike="noStrike" noProof="0" dirty="0">
                          <a:solidFill>
                            <a:schemeClr val="tx1">
                              <a:lumMod val="90000"/>
                              <a:lumOff val="10000"/>
                            </a:schemeClr>
                          </a:solidFill>
                          <a:effectLst/>
                          <a:latin typeface="+mn-lt"/>
                        </a:rPr>
                        <a:t>To </a:t>
                      </a:r>
                      <a:r>
                        <a:rPr lang="en-US" sz="1100" b="1" i="0" u="none" strike="noStrike" kern="1200" noProof="0" dirty="0">
                          <a:solidFill>
                            <a:schemeClr val="accent1"/>
                          </a:solidFill>
                          <a:effectLst/>
                          <a:latin typeface="+mn-lt"/>
                          <a:ea typeface="+mn-ea"/>
                          <a:cs typeface="+mn-cs"/>
                        </a:rPr>
                        <a:t>create an "opportunity" </a:t>
                      </a:r>
                      <a:r>
                        <a:rPr lang="en-US" sz="1100" b="0" i="0" u="none" strike="noStrike" noProof="0" dirty="0">
                          <a:solidFill>
                            <a:schemeClr val="tx1">
                              <a:lumMod val="90000"/>
                              <a:lumOff val="10000"/>
                            </a:schemeClr>
                          </a:solidFill>
                          <a:effectLst/>
                          <a:latin typeface="+mn-lt"/>
                        </a:rPr>
                        <a:t>or a task to complete online with the Customer requirements.</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8938201"/>
                  </a:ext>
                </a:extLst>
              </a:tr>
              <a:tr h="715055">
                <a:tc>
                  <a:txBody>
                    <a:bodyPr/>
                    <a:lstStyle/>
                    <a:p>
                      <a:pPr algn="l" fontAlgn="ctr"/>
                      <a:r>
                        <a:rPr lang="en-US" sz="1100" b="0" i="0" u="none" strike="noStrike" noProof="0" dirty="0">
                          <a:solidFill>
                            <a:schemeClr val="tx1">
                              <a:lumMod val="90000"/>
                              <a:lumOff val="10000"/>
                            </a:schemeClr>
                          </a:solidFill>
                          <a:effectLst/>
                          <a:latin typeface="+mn-lt"/>
                        </a:rPr>
                        <a:t>A</a:t>
                      </a:r>
                      <a:r>
                        <a:rPr lang="en-US" sz="1100" b="1" i="0" u="none" strike="noStrike" noProof="0" dirty="0">
                          <a:solidFill>
                            <a:schemeClr val="tx1">
                              <a:lumMod val="90000"/>
                              <a:lumOff val="10000"/>
                            </a:schemeClr>
                          </a:solidFill>
                          <a:effectLst/>
                          <a:latin typeface="+mn-lt"/>
                        </a:rPr>
                        <a:t> </a:t>
                      </a:r>
                      <a:r>
                        <a:rPr lang="en-US" sz="1100" b="1" i="0" u="none" strike="noStrike" kern="1200" noProof="0" dirty="0">
                          <a:solidFill>
                            <a:schemeClr val="accent1"/>
                          </a:solidFill>
                          <a:effectLst/>
                          <a:latin typeface="+mn-lt"/>
                          <a:ea typeface="+mn-ea"/>
                          <a:cs typeface="+mn-cs"/>
                        </a:rPr>
                        <a:t>successful first phone contact </a:t>
                      </a:r>
                      <a:r>
                        <a:rPr lang="en-US" sz="1100" b="0" i="0" u="none" strike="noStrike" noProof="0" dirty="0">
                          <a:solidFill>
                            <a:schemeClr val="tx1">
                              <a:lumMod val="90000"/>
                              <a:lumOff val="10000"/>
                            </a:schemeClr>
                          </a:solidFill>
                          <a:effectLst/>
                          <a:latin typeface="+mn-lt"/>
                        </a:rPr>
                        <a:t>with the Customer </a:t>
                      </a:r>
                      <a:r>
                        <a:rPr lang="en-US" sz="1100" b="1" i="0" u="none" strike="noStrike" kern="1200" noProof="0" dirty="0">
                          <a:solidFill>
                            <a:schemeClr val="accent1"/>
                          </a:solidFill>
                          <a:effectLst/>
                          <a:latin typeface="+mn-lt"/>
                          <a:ea typeface="+mn-ea"/>
                          <a:cs typeface="+mn-cs"/>
                        </a:rPr>
                        <a:t>contributes 50% to a positive experience</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4455459"/>
                  </a:ext>
                </a:extLst>
              </a:tr>
              <a:tr h="715055">
                <a:tc>
                  <a:txBody>
                    <a:bodyPr/>
                    <a:lstStyle/>
                    <a:p>
                      <a:pPr algn="l" fontAlgn="b"/>
                      <a:r>
                        <a:rPr lang="en-US" sz="1100" b="0" i="0" u="none" strike="noStrike" noProof="0" dirty="0">
                          <a:solidFill>
                            <a:schemeClr val="tx1">
                              <a:lumMod val="90000"/>
                              <a:lumOff val="10000"/>
                            </a:schemeClr>
                          </a:solidFill>
                          <a:effectLst/>
                          <a:latin typeface="+mn-lt"/>
                        </a:rPr>
                        <a:t>To ensure </a:t>
                      </a:r>
                      <a:r>
                        <a:rPr lang="en-US" sz="1100" b="1" i="0" u="none" strike="noStrike" kern="1200" noProof="0" dirty="0">
                          <a:solidFill>
                            <a:schemeClr val="accent1"/>
                          </a:solidFill>
                          <a:effectLst/>
                          <a:latin typeface="+mn-lt"/>
                          <a:ea typeface="+mn-ea"/>
                          <a:cs typeface="+mn-cs"/>
                        </a:rPr>
                        <a:t>effective follow-ups </a:t>
                      </a:r>
                      <a:r>
                        <a:rPr lang="en-US" sz="1100" b="0" i="0" u="none" strike="noStrike" noProof="0" dirty="0">
                          <a:solidFill>
                            <a:schemeClr val="tx1">
                              <a:lumMod val="90000"/>
                              <a:lumOff val="10000"/>
                            </a:schemeClr>
                          </a:solidFill>
                          <a:effectLst/>
                          <a:latin typeface="+mn-lt"/>
                        </a:rPr>
                        <a:t>and enhance task management efficiency.</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309630"/>
                  </a:ext>
                </a:extLst>
              </a:tr>
              <a:tr h="715055">
                <a:tc>
                  <a:txBody>
                    <a:bodyPr/>
                    <a:lstStyle/>
                    <a:p>
                      <a:pPr algn="l" fontAlgn="ctr"/>
                      <a:r>
                        <a:rPr lang="en-US" sz="1100" b="0" i="0" u="none" strike="noStrike" noProof="0" dirty="0">
                          <a:solidFill>
                            <a:schemeClr val="tx1">
                              <a:lumMod val="90000"/>
                              <a:lumOff val="10000"/>
                            </a:schemeClr>
                          </a:solidFill>
                          <a:effectLst/>
                          <a:latin typeface="+mn-lt"/>
                        </a:rPr>
                        <a:t>To focus on </a:t>
                      </a:r>
                      <a:r>
                        <a:rPr lang="en-US" sz="1100" b="1" i="0" u="none" strike="noStrike" kern="1200" noProof="0" dirty="0">
                          <a:solidFill>
                            <a:schemeClr val="accent1"/>
                          </a:solidFill>
                          <a:effectLst/>
                          <a:latin typeface="+mn-lt"/>
                          <a:ea typeface="+mn-ea"/>
                          <a:cs typeface="+mn-cs"/>
                        </a:rPr>
                        <a:t>more responsive prospects</a:t>
                      </a:r>
                      <a:r>
                        <a:rPr lang="en-US" sz="1100" b="0" i="0" u="none" strike="noStrike" kern="1200" noProof="0" dirty="0">
                          <a:solidFill>
                            <a:schemeClr val="tx1">
                              <a:lumMod val="90000"/>
                              <a:lumOff val="10000"/>
                            </a:schemeClr>
                          </a:solidFill>
                          <a:effectLst/>
                          <a:latin typeface="+mn-lt"/>
                          <a:ea typeface="+mn-ea"/>
                          <a:cs typeface="+mn-cs"/>
                        </a:rPr>
                        <a:t>, </a:t>
                      </a:r>
                      <a:r>
                        <a:rPr lang="en-US" sz="1100" b="0" i="0" u="none" strike="noStrike" noProof="0" dirty="0">
                          <a:solidFill>
                            <a:schemeClr val="tx1">
                              <a:lumMod val="90000"/>
                              <a:lumOff val="10000"/>
                            </a:schemeClr>
                          </a:solidFill>
                          <a:effectLst/>
                          <a:latin typeface="+mn-lt"/>
                        </a:rPr>
                        <a:t>avoiding to waste time. </a:t>
                      </a:r>
                    </a:p>
                  </a:txBody>
                  <a:tcPr marL="9525"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4962738"/>
                  </a:ext>
                </a:extLst>
              </a:tr>
            </a:tbl>
          </a:graphicData>
        </a:graphic>
      </p:graphicFrame>
      <p:sp>
        <p:nvSpPr>
          <p:cNvPr id="4" name="CasellaDiTesto 3">
            <a:extLst>
              <a:ext uri="{FF2B5EF4-FFF2-40B4-BE49-F238E27FC236}">
                <a16:creationId xmlns:a16="http://schemas.microsoft.com/office/drawing/2014/main" id="{1EA31148-8CA8-C5DD-7616-7612998FD893}"/>
              </a:ext>
            </a:extLst>
          </p:cNvPr>
          <p:cNvSpPr txBox="1"/>
          <p:nvPr/>
        </p:nvSpPr>
        <p:spPr>
          <a:xfrm>
            <a:off x="-1" y="2035643"/>
            <a:ext cx="2274581" cy="276999"/>
          </a:xfrm>
          <a:prstGeom prst="rect">
            <a:avLst/>
          </a:prstGeom>
          <a:noFill/>
        </p:spPr>
        <p:txBody>
          <a:bodyPr wrap="square" lIns="252000" rIns="72000">
            <a:spAutoFit/>
          </a:bodyPr>
          <a:lstStyle>
            <a:defPPr>
              <a:defRPr lang="it-IT"/>
            </a:defPPr>
            <a:lvl1pPr>
              <a:lnSpc>
                <a:spcPts val="4208"/>
              </a:lnSpc>
              <a:defRPr sz="2400">
                <a:solidFill>
                  <a:srgbClr val="243782"/>
                </a:solidFill>
                <a:latin typeface="Encode Sans Expanded Light" pitchFamily="2" charset="0"/>
              </a:defRPr>
            </a:lvl1pPr>
          </a:lstStyle>
          <a:p>
            <a:pPr>
              <a:lnSpc>
                <a:spcPct val="100000"/>
              </a:lnSpc>
            </a:pPr>
            <a:r>
              <a:rPr lang="en-US" sz="1200" dirty="0">
                <a:solidFill>
                  <a:schemeClr val="tx1">
                    <a:lumMod val="75000"/>
                    <a:lumOff val="25000"/>
                  </a:schemeClr>
                </a:solidFill>
                <a:latin typeface="Encode Sans" pitchFamily="2" charset="0"/>
              </a:rPr>
              <a:t>1.1 Check and plan agenda</a:t>
            </a:r>
          </a:p>
        </p:txBody>
      </p:sp>
      <p:sp>
        <p:nvSpPr>
          <p:cNvPr id="5" name="CasellaDiTesto 4">
            <a:extLst>
              <a:ext uri="{FF2B5EF4-FFF2-40B4-BE49-F238E27FC236}">
                <a16:creationId xmlns:a16="http://schemas.microsoft.com/office/drawing/2014/main" id="{37B7F851-4030-87E7-19AE-BA12CD4D8C57}"/>
              </a:ext>
            </a:extLst>
          </p:cNvPr>
          <p:cNvSpPr txBox="1"/>
          <p:nvPr/>
        </p:nvSpPr>
        <p:spPr>
          <a:xfrm>
            <a:off x="-1" y="2435693"/>
            <a:ext cx="2274581" cy="276999"/>
          </a:xfrm>
          <a:prstGeom prst="rect">
            <a:avLst/>
          </a:prstGeom>
          <a:noFill/>
        </p:spPr>
        <p:txBody>
          <a:bodyPr wrap="square" lIns="252000" rIns="72000">
            <a:spAutoFit/>
          </a:bodyPr>
          <a:lstStyle>
            <a:defPPr>
              <a:defRPr lang="it-IT"/>
            </a:defPPr>
            <a:lvl1pPr>
              <a:lnSpc>
                <a:spcPct val="100000"/>
              </a:lnSpc>
              <a:spcAft>
                <a:spcPts val="1800"/>
              </a:spcAft>
              <a:defRPr sz="1200" b="1">
                <a:solidFill>
                  <a:srgbClr val="4472C4"/>
                </a:solidFill>
                <a:latin typeface="Encode Sans" pitchFamily="2" charset="0"/>
              </a:defRPr>
            </a:lvl1pPr>
          </a:lstStyle>
          <a:p>
            <a:pPr>
              <a:spcAft>
                <a:spcPts val="0"/>
              </a:spcAft>
            </a:pPr>
            <a:r>
              <a:rPr lang="en-US" dirty="0"/>
              <a:t>1.2 Manage assigned leads</a:t>
            </a:r>
          </a:p>
        </p:txBody>
      </p:sp>
      <p:sp>
        <p:nvSpPr>
          <p:cNvPr id="6" name="CasellaDiTesto 5">
            <a:extLst>
              <a:ext uri="{FF2B5EF4-FFF2-40B4-BE49-F238E27FC236}">
                <a16:creationId xmlns:a16="http://schemas.microsoft.com/office/drawing/2014/main" id="{3EEB8B56-EAAF-2372-5A81-F0E02BFC844C}"/>
              </a:ext>
            </a:extLst>
          </p:cNvPr>
          <p:cNvSpPr txBox="1"/>
          <p:nvPr/>
        </p:nvSpPr>
        <p:spPr>
          <a:xfrm>
            <a:off x="-1" y="2835743"/>
            <a:ext cx="2274581" cy="461665"/>
          </a:xfrm>
          <a:prstGeom prst="rect">
            <a:avLst/>
          </a:prstGeom>
          <a:noFill/>
        </p:spPr>
        <p:txBody>
          <a:bodyPr wrap="square" lIns="252000" rIns="72000">
            <a:spAutoFit/>
          </a:bodyPr>
          <a:lstStyle>
            <a:defPPr>
              <a:defRPr lang="it-IT"/>
            </a:defPPr>
            <a:lvl1pPr>
              <a:lnSpc>
                <a:spcPts val="4208"/>
              </a:lnSpc>
              <a:defRPr sz="2400">
                <a:solidFill>
                  <a:srgbClr val="243782"/>
                </a:solidFill>
                <a:latin typeface="Encode Sans Expanded Light" pitchFamily="2" charset="0"/>
              </a:defRPr>
            </a:lvl1pPr>
          </a:lstStyle>
          <a:p>
            <a:pPr>
              <a:lnSpc>
                <a:spcPct val="100000"/>
              </a:lnSpc>
            </a:pPr>
            <a:r>
              <a:rPr lang="en-US" sz="1200" dirty="0">
                <a:solidFill>
                  <a:schemeClr val="tx1">
                    <a:lumMod val="25000"/>
                    <a:lumOff val="75000"/>
                  </a:schemeClr>
                </a:solidFill>
                <a:latin typeface="Encode Sans" pitchFamily="2" charset="0"/>
              </a:rPr>
              <a:t>1.3 Prepare Customer appointment</a:t>
            </a:r>
          </a:p>
        </p:txBody>
      </p:sp>
    </p:spTree>
    <p:custDataLst>
      <p:tags r:id="rId1"/>
    </p:custDataLst>
    <p:extLst>
      <p:ext uri="{BB962C8B-B14F-4D97-AF65-F5344CB8AC3E}">
        <p14:creationId xmlns:p14="http://schemas.microsoft.com/office/powerpoint/2010/main" val="219442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A4170-CFFE-9F60-0BBD-821E1A690CF0}"/>
            </a:ext>
          </a:extLst>
        </p:cNvPr>
        <p:cNvGrpSpPr/>
        <p:nvPr/>
      </p:nvGrpSpPr>
      <p:grpSpPr>
        <a:xfrm>
          <a:off x="0" y="0"/>
          <a:ext cx="0" cy="0"/>
          <a:chOff x="0" y="0"/>
          <a:chExt cx="0" cy="0"/>
        </a:xfrm>
      </p:grpSpPr>
      <p:sp>
        <p:nvSpPr>
          <p:cNvPr id="22" name="Rettangolo 21">
            <a:extLst>
              <a:ext uri="{FF2B5EF4-FFF2-40B4-BE49-F238E27FC236}">
                <a16:creationId xmlns:a16="http://schemas.microsoft.com/office/drawing/2014/main" id="{F7903F6F-0500-9BE3-42DA-FC4A62B9EB7F}"/>
              </a:ext>
            </a:extLst>
          </p:cNvPr>
          <p:cNvSpPr/>
          <p:nvPr/>
        </p:nvSpPr>
        <p:spPr>
          <a:xfrm>
            <a:off x="137307" y="2897604"/>
            <a:ext cx="36000" cy="432000"/>
          </a:xfrm>
          <a:prstGeom prst="rect">
            <a:avLst/>
          </a:prstGeom>
          <a:solidFill>
            <a:srgbClr val="4472C4"/>
          </a:solidFill>
          <a:ln>
            <a:solidFill>
              <a:srgbClr val="4472C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aphicFrame>
        <p:nvGraphicFramePr>
          <p:cNvPr id="2" name="Tabella 1">
            <a:extLst>
              <a:ext uri="{FF2B5EF4-FFF2-40B4-BE49-F238E27FC236}">
                <a16:creationId xmlns:a16="http://schemas.microsoft.com/office/drawing/2014/main" id="{0AE4B36A-CA4C-D64D-D06A-51D67B29A335}"/>
              </a:ext>
            </a:extLst>
          </p:cNvPr>
          <p:cNvGraphicFramePr>
            <a:graphicFrameLocks noGrp="1"/>
          </p:cNvGraphicFramePr>
          <p:nvPr>
            <p:extLst>
              <p:ext uri="{D42A27DB-BD31-4B8C-83A1-F6EECF244321}">
                <p14:modId xmlns:p14="http://schemas.microsoft.com/office/powerpoint/2010/main" val="3654758209"/>
              </p:ext>
            </p:extLst>
          </p:nvPr>
        </p:nvGraphicFramePr>
        <p:xfrm>
          <a:off x="2532063" y="1016000"/>
          <a:ext cx="4500562" cy="5005392"/>
        </p:xfrm>
        <a:graphic>
          <a:graphicData uri="http://schemas.openxmlformats.org/drawingml/2006/table">
            <a:tbl>
              <a:tblPr firstRow="1" bandRow="1">
                <a:tableStyleId>{5C22544A-7EE6-4342-B048-85BDC9FD1C3A}</a:tableStyleId>
              </a:tblPr>
              <a:tblGrid>
                <a:gridCol w="4500562">
                  <a:extLst>
                    <a:ext uri="{9D8B030D-6E8A-4147-A177-3AD203B41FA5}">
                      <a16:colId xmlns:a16="http://schemas.microsoft.com/office/drawing/2014/main" val="1762129357"/>
                    </a:ext>
                  </a:extLst>
                </a:gridCol>
              </a:tblGrid>
              <a:tr h="625674">
                <a:tc>
                  <a:txBody>
                    <a:bodyPr/>
                    <a:lstStyle/>
                    <a:p>
                      <a:pPr algn="l" fontAlgn="ctr"/>
                      <a:r>
                        <a:rPr lang="en-US" sz="1100" b="1" i="0" u="none" strike="noStrike" noProof="0" dirty="0">
                          <a:solidFill>
                            <a:schemeClr val="accent1"/>
                          </a:solidFill>
                          <a:effectLst/>
                          <a:latin typeface="+mn-lt"/>
                        </a:rPr>
                        <a:t>Check</a:t>
                      </a:r>
                      <a:r>
                        <a:rPr lang="en-US" sz="1100" b="1" i="0" u="none" strike="noStrike" noProof="0" dirty="0">
                          <a:solidFill>
                            <a:schemeClr val="tx1">
                              <a:lumMod val="90000"/>
                              <a:lumOff val="10000"/>
                            </a:schemeClr>
                          </a:solidFill>
                          <a:effectLst/>
                          <a:latin typeface="+mn-lt"/>
                        </a:rPr>
                        <a:t> </a:t>
                      </a:r>
                      <a:r>
                        <a:rPr lang="en-US" sz="1100" b="0" i="0" u="none" strike="noStrike" noProof="0" dirty="0">
                          <a:solidFill>
                            <a:schemeClr val="tx1">
                              <a:lumMod val="90000"/>
                              <a:lumOff val="10000"/>
                            </a:schemeClr>
                          </a:solidFill>
                          <a:effectLst/>
                          <a:latin typeface="+mn-lt"/>
                        </a:rPr>
                        <a:t>C1</a:t>
                      </a:r>
                      <a:r>
                        <a:rPr lang="en-US" sz="1100" b="0" i="0" u="none" strike="noStrike" baseline="30000" noProof="0" dirty="0">
                          <a:solidFill>
                            <a:schemeClr val="tx1">
                              <a:lumMod val="90000"/>
                              <a:lumOff val="10000"/>
                            </a:schemeClr>
                          </a:solidFill>
                          <a:effectLst/>
                          <a:latin typeface="+mn-lt"/>
                        </a:rPr>
                        <a:t>st </a:t>
                      </a:r>
                      <a:r>
                        <a:rPr lang="en-US" sz="1100" b="0" i="0" u="none" strike="noStrike" noProof="0" dirty="0">
                          <a:solidFill>
                            <a:schemeClr val="tx1">
                              <a:lumMod val="90000"/>
                              <a:lumOff val="10000"/>
                            </a:schemeClr>
                          </a:solidFill>
                          <a:effectLst/>
                          <a:latin typeface="+mn-lt"/>
                        </a:rPr>
                        <a:t>database, test drive vehicles availabilities, configuration code </a:t>
                      </a:r>
                      <a:r>
                        <a:rPr lang="en-US" sz="1100" b="1" i="0" u="none" strike="noStrike" kern="1200" noProof="0" dirty="0">
                          <a:solidFill>
                            <a:schemeClr val="accent1"/>
                          </a:solidFill>
                          <a:effectLst/>
                          <a:latin typeface="+mn-lt"/>
                          <a:ea typeface="+mn-ea"/>
                          <a:cs typeface="+mn-cs"/>
                        </a:rPr>
                        <a:t>to start the offer</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0775099"/>
                  </a:ext>
                </a:extLst>
              </a:tr>
              <a:tr h="625674">
                <a:tc>
                  <a:txBody>
                    <a:bodyPr/>
                    <a:lstStyle/>
                    <a:p>
                      <a:pPr algn="l" fontAlgn="ctr"/>
                      <a:r>
                        <a:rPr lang="en-US" sz="1100" b="1" i="0" u="none" strike="noStrike" kern="1200" noProof="0" dirty="0">
                          <a:solidFill>
                            <a:schemeClr val="accent1"/>
                          </a:solidFill>
                          <a:effectLst/>
                          <a:latin typeface="+mn-lt"/>
                          <a:ea typeface="+mn-ea"/>
                          <a:cs typeface="+mn-cs"/>
                        </a:rPr>
                        <a:t>Schedule visits according to Customer’s availability </a:t>
                      </a:r>
                      <a:r>
                        <a:rPr lang="en-US" sz="1100" b="0" i="0" u="none" strike="noStrike" noProof="0" dirty="0">
                          <a:solidFill>
                            <a:schemeClr val="tx1">
                              <a:lumMod val="90000"/>
                              <a:lumOff val="10000"/>
                            </a:schemeClr>
                          </a:solidFill>
                          <a:effectLst/>
                          <a:latin typeface="+mn-lt"/>
                        </a:rPr>
                        <a:t>and communicate their information to the reception staff.</a:t>
                      </a:r>
                    </a:p>
                  </a:txBody>
                  <a:tcPr marL="9525"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8852804"/>
                  </a:ext>
                </a:extLst>
              </a:tr>
              <a:tr h="625674">
                <a:tc>
                  <a:txBody>
                    <a:bodyPr/>
                    <a:lstStyle/>
                    <a:p>
                      <a:pPr algn="l" fontAlgn="ctr"/>
                      <a:r>
                        <a:rPr lang="en-US" sz="1100" b="0" i="0" u="none" strike="noStrike" noProof="0" dirty="0">
                          <a:solidFill>
                            <a:schemeClr val="tx1">
                              <a:lumMod val="90000"/>
                              <a:lumOff val="10000"/>
                            </a:schemeClr>
                          </a:solidFill>
                          <a:effectLst/>
                          <a:latin typeface="+mn-lt"/>
                        </a:rPr>
                        <a:t>Be organized to </a:t>
                      </a:r>
                      <a:r>
                        <a:rPr lang="en-US" sz="1100" b="1" i="0" u="none" strike="noStrike" kern="1200" noProof="0" dirty="0">
                          <a:solidFill>
                            <a:schemeClr val="accent1"/>
                          </a:solidFill>
                          <a:effectLst/>
                          <a:latin typeface="+mn-lt"/>
                          <a:ea typeface="+mn-ea"/>
                          <a:cs typeface="+mn-cs"/>
                        </a:rPr>
                        <a:t>welcome the Customer within 3 minutes </a:t>
                      </a:r>
                      <a:r>
                        <a:rPr lang="en-US" sz="1100" b="0" i="0" u="none" strike="noStrike" noProof="0" dirty="0">
                          <a:solidFill>
                            <a:schemeClr val="tx1">
                              <a:lumMod val="90000"/>
                              <a:lumOff val="10000"/>
                            </a:schemeClr>
                          </a:solidFill>
                          <a:effectLst/>
                          <a:latin typeface="+mn-lt"/>
                        </a:rPr>
                        <a:t>after entering the showroom.</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0324860"/>
                  </a:ext>
                </a:extLst>
              </a:tr>
              <a:tr h="625674">
                <a:tc>
                  <a:txBody>
                    <a:bodyPr/>
                    <a:lstStyle/>
                    <a:p>
                      <a:pPr algn="l" fontAlgn="ctr"/>
                      <a:r>
                        <a:rPr lang="en-US" sz="1100" b="1" i="0" u="none" strike="noStrike" kern="1200" noProof="0" dirty="0">
                          <a:solidFill>
                            <a:schemeClr val="accent1"/>
                          </a:solidFill>
                          <a:effectLst/>
                          <a:latin typeface="+mn-lt"/>
                          <a:ea typeface="+mn-ea"/>
                          <a:cs typeface="+mn-cs"/>
                        </a:rPr>
                        <a:t>Prepare the vehicle in advance </a:t>
                      </a:r>
                      <a:r>
                        <a:rPr lang="en-US" sz="1100" b="0" i="0" u="none" strike="noStrike" noProof="0" dirty="0">
                          <a:solidFill>
                            <a:schemeClr val="tx1">
                              <a:lumMod val="90000"/>
                              <a:lumOff val="10000"/>
                            </a:schemeClr>
                          </a:solidFill>
                          <a:effectLst/>
                          <a:latin typeface="+mn-lt"/>
                        </a:rPr>
                        <a:t>for the test drive and</a:t>
                      </a:r>
                      <a:r>
                        <a:rPr lang="en-US" sz="1100" b="1" i="0" u="none" strike="noStrike" noProof="0" dirty="0">
                          <a:solidFill>
                            <a:schemeClr val="tx1">
                              <a:lumMod val="90000"/>
                              <a:lumOff val="10000"/>
                            </a:schemeClr>
                          </a:solidFill>
                          <a:effectLst/>
                          <a:latin typeface="+mn-lt"/>
                        </a:rPr>
                        <a:t> </a:t>
                      </a:r>
                      <a:r>
                        <a:rPr lang="en-US" sz="1100" b="1" i="0" u="none" strike="noStrike" kern="1200" noProof="0" dirty="0">
                          <a:solidFill>
                            <a:schemeClr val="accent1"/>
                          </a:solidFill>
                          <a:effectLst/>
                          <a:latin typeface="+mn-lt"/>
                          <a:ea typeface="+mn-ea"/>
                          <a:cs typeface="+mn-cs"/>
                        </a:rPr>
                        <a:t>select the most suitable route</a:t>
                      </a:r>
                      <a:r>
                        <a:rPr lang="en-US" sz="1100" b="1" i="0" u="none" strike="noStrike" noProof="0" dirty="0">
                          <a:solidFill>
                            <a:schemeClr val="tx1">
                              <a:lumMod val="90000"/>
                              <a:lumOff val="10000"/>
                            </a:schemeClr>
                          </a:solidFill>
                          <a:effectLst/>
                          <a:latin typeface="+mn-lt"/>
                        </a:rPr>
                        <a:t> </a:t>
                      </a:r>
                      <a:r>
                        <a:rPr lang="en-US" sz="1100" b="0" i="0" u="none" strike="noStrike" noProof="0" dirty="0">
                          <a:solidFill>
                            <a:schemeClr val="tx1">
                              <a:lumMod val="90000"/>
                              <a:lumOff val="10000"/>
                            </a:schemeClr>
                          </a:solidFill>
                          <a:effectLst/>
                          <a:latin typeface="+mn-lt"/>
                        </a:rPr>
                        <a:t>to the Customer needs.</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5318789"/>
                  </a:ext>
                </a:extLst>
              </a:tr>
              <a:tr h="625674">
                <a:tc>
                  <a:txBody>
                    <a:bodyPr/>
                    <a:lstStyle/>
                    <a:p>
                      <a:pPr algn="l" fontAlgn="ctr"/>
                      <a:r>
                        <a:rPr lang="en-US" sz="1100" b="0" i="0" u="none" strike="noStrike" noProof="0" dirty="0">
                          <a:solidFill>
                            <a:schemeClr val="tx1">
                              <a:lumMod val="90000"/>
                              <a:lumOff val="10000"/>
                            </a:schemeClr>
                          </a:solidFill>
                          <a:effectLst/>
                          <a:latin typeface="+mn-lt"/>
                        </a:rPr>
                        <a:t>Make sure all</a:t>
                      </a:r>
                      <a:r>
                        <a:rPr lang="en-US" sz="1100" b="1" i="0" u="none" strike="noStrike" noProof="0" dirty="0">
                          <a:solidFill>
                            <a:schemeClr val="tx1">
                              <a:lumMod val="90000"/>
                              <a:lumOff val="10000"/>
                            </a:schemeClr>
                          </a:solidFill>
                          <a:effectLst/>
                          <a:latin typeface="+mn-lt"/>
                        </a:rPr>
                        <a:t> </a:t>
                      </a:r>
                      <a:r>
                        <a:rPr lang="en-US" sz="1100" b="1" i="0" u="none" strike="noStrike" kern="1200" noProof="0" dirty="0">
                          <a:solidFill>
                            <a:schemeClr val="accent1"/>
                          </a:solidFill>
                          <a:effectLst/>
                          <a:latin typeface="+mn-lt"/>
                          <a:ea typeface="+mn-ea"/>
                          <a:cs typeface="+mn-cs"/>
                        </a:rPr>
                        <a:t>branded materials are available </a:t>
                      </a:r>
                      <a:r>
                        <a:rPr lang="en-US" sz="1100" b="0" i="0" u="none" strike="noStrike" noProof="0" dirty="0">
                          <a:solidFill>
                            <a:schemeClr val="tx1">
                              <a:lumMod val="90000"/>
                              <a:lumOff val="10000"/>
                            </a:schemeClr>
                          </a:solidFill>
                          <a:effectLst/>
                          <a:latin typeface="+mn-lt"/>
                        </a:rPr>
                        <a:t>and verify that the digital screens installed in the showroom are properly configured and</a:t>
                      </a:r>
                      <a:r>
                        <a:rPr lang="en-US" sz="1100" b="1" i="0" u="none" strike="noStrike" noProof="0" dirty="0">
                          <a:solidFill>
                            <a:schemeClr val="tx1">
                              <a:lumMod val="90000"/>
                              <a:lumOff val="10000"/>
                            </a:schemeClr>
                          </a:solidFill>
                          <a:effectLst/>
                          <a:latin typeface="+mn-lt"/>
                        </a:rPr>
                        <a:t> </a:t>
                      </a:r>
                      <a:r>
                        <a:rPr lang="en-US" sz="1100" b="1" i="0" u="none" strike="noStrike" kern="1200" noProof="0" dirty="0">
                          <a:solidFill>
                            <a:schemeClr val="accent1"/>
                          </a:solidFill>
                          <a:effectLst/>
                          <a:latin typeface="+mn-lt"/>
                          <a:ea typeface="+mn-ea"/>
                          <a:cs typeface="+mn-cs"/>
                        </a:rPr>
                        <a:t>vehicles respect Brand's guidelines</a:t>
                      </a:r>
                      <a:r>
                        <a:rPr lang="en-US" sz="1100" b="0" i="0" u="none" strike="noStrike" noProof="0" dirty="0">
                          <a:solidFill>
                            <a:schemeClr val="tx1">
                              <a:lumMod val="90000"/>
                              <a:lumOff val="10000"/>
                            </a:schemeClr>
                          </a:solidFill>
                          <a:effectLst/>
                          <a:latin typeface="+mn-lt"/>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8938201"/>
                  </a:ext>
                </a:extLst>
              </a:tr>
              <a:tr h="625674">
                <a:tc>
                  <a:txBody>
                    <a:bodyPr/>
                    <a:lstStyle/>
                    <a:p>
                      <a:pPr algn="l" fontAlgn="ctr"/>
                      <a:r>
                        <a:rPr lang="en-US" sz="1100" b="0" i="0" u="none" strike="noStrike" noProof="0" dirty="0">
                          <a:solidFill>
                            <a:schemeClr val="tx1">
                              <a:lumMod val="90000"/>
                              <a:lumOff val="10000"/>
                            </a:schemeClr>
                          </a:solidFill>
                          <a:effectLst/>
                          <a:latin typeface="+mn-lt"/>
                        </a:rPr>
                        <a:t>Prepare questions about </a:t>
                      </a:r>
                      <a:r>
                        <a:rPr lang="en-US" sz="1100" b="1" i="0" u="none" strike="noStrike" kern="1200" noProof="0" dirty="0">
                          <a:solidFill>
                            <a:schemeClr val="accent1"/>
                          </a:solidFill>
                          <a:effectLst/>
                          <a:latin typeface="+mn-lt"/>
                          <a:ea typeface="+mn-ea"/>
                          <a:cs typeface="+mn-cs"/>
                        </a:rPr>
                        <a:t>K</a:t>
                      </a:r>
                      <a:r>
                        <a:rPr lang="en-US" sz="1100" b="0" i="0" u="none" strike="noStrike" noProof="0" dirty="0">
                          <a:solidFill>
                            <a:schemeClr val="tx1">
                              <a:lumMod val="90000"/>
                              <a:lumOff val="10000"/>
                            </a:schemeClr>
                          </a:solidFill>
                          <a:effectLst/>
                          <a:latin typeface="+mn-lt"/>
                        </a:rPr>
                        <a:t>ilometers, </a:t>
                      </a:r>
                      <a:r>
                        <a:rPr lang="en-US" sz="1100" b="1" i="0" u="none" strike="noStrike" kern="1200" noProof="0" dirty="0">
                          <a:solidFill>
                            <a:schemeClr val="accent1"/>
                          </a:solidFill>
                          <a:effectLst/>
                          <a:latin typeface="+mn-lt"/>
                          <a:ea typeface="+mn-ea"/>
                          <a:cs typeface="+mn-cs"/>
                        </a:rPr>
                        <a:t>U</a:t>
                      </a:r>
                      <a:r>
                        <a:rPr lang="en-US" sz="1100" b="0" i="0" u="none" strike="noStrike" noProof="0" dirty="0">
                          <a:solidFill>
                            <a:schemeClr val="tx1">
                              <a:lumMod val="90000"/>
                              <a:lumOff val="10000"/>
                            </a:schemeClr>
                          </a:solidFill>
                          <a:effectLst/>
                          <a:latin typeface="+mn-lt"/>
                        </a:rPr>
                        <a:t>sage, </a:t>
                      </a:r>
                      <a:r>
                        <a:rPr lang="en-US" sz="1100" b="1" i="0" u="none" strike="noStrike" kern="1200" noProof="0" dirty="0">
                          <a:solidFill>
                            <a:schemeClr val="accent1"/>
                          </a:solidFill>
                          <a:effectLst/>
                          <a:latin typeface="+mn-lt"/>
                          <a:ea typeface="+mn-ea"/>
                          <a:cs typeface="+mn-cs"/>
                        </a:rPr>
                        <a:t>R</a:t>
                      </a:r>
                      <a:r>
                        <a:rPr lang="en-US" sz="1100" b="0" i="0" u="none" strike="noStrike" noProof="0" dirty="0">
                          <a:solidFill>
                            <a:schemeClr val="tx1">
                              <a:lumMod val="90000"/>
                              <a:lumOff val="10000"/>
                            </a:schemeClr>
                          </a:solidFill>
                          <a:effectLst/>
                          <a:latin typeface="+mn-lt"/>
                        </a:rPr>
                        <a:t>echarge, </a:t>
                      </a:r>
                      <a:r>
                        <a:rPr lang="en-US" sz="1100" b="1" i="0" u="none" strike="noStrike" kern="1200" noProof="0" dirty="0">
                          <a:solidFill>
                            <a:schemeClr val="accent1"/>
                          </a:solidFill>
                          <a:effectLst/>
                          <a:latin typeface="+mn-lt"/>
                          <a:ea typeface="+mn-ea"/>
                          <a:cs typeface="+mn-cs"/>
                        </a:rPr>
                        <a:t>B</a:t>
                      </a:r>
                      <a:r>
                        <a:rPr lang="en-US" sz="1100" b="0" i="0" u="none" strike="noStrike" noProof="0" dirty="0">
                          <a:solidFill>
                            <a:schemeClr val="tx1">
                              <a:lumMod val="90000"/>
                              <a:lumOff val="10000"/>
                            </a:schemeClr>
                          </a:solidFill>
                          <a:effectLst/>
                          <a:latin typeface="+mn-lt"/>
                        </a:rPr>
                        <a:t>udget, </a:t>
                      </a:r>
                      <a:r>
                        <a:rPr lang="en-US" sz="1100" b="1" i="0" u="none" strike="noStrike" kern="1200" noProof="0" dirty="0">
                          <a:solidFill>
                            <a:schemeClr val="accent1"/>
                          </a:solidFill>
                          <a:effectLst/>
                          <a:latin typeface="+mn-lt"/>
                          <a:ea typeface="+mn-ea"/>
                          <a:cs typeface="+mn-cs"/>
                        </a:rPr>
                        <a:t>E</a:t>
                      </a:r>
                      <a:r>
                        <a:rPr lang="en-US" sz="1100" b="0" i="0" u="none" strike="noStrike" noProof="0" dirty="0">
                          <a:solidFill>
                            <a:schemeClr val="tx1">
                              <a:lumMod val="90000"/>
                              <a:lumOff val="10000"/>
                            </a:schemeClr>
                          </a:solidFill>
                          <a:effectLst/>
                          <a:latin typeface="+mn-lt"/>
                        </a:rPr>
                        <a:t>nergy, </a:t>
                      </a:r>
                      <a:r>
                        <a:rPr lang="en-US" sz="1100" b="1" i="0" u="none" strike="noStrike" kern="1200" noProof="0" dirty="0">
                          <a:solidFill>
                            <a:schemeClr val="accent1"/>
                          </a:solidFill>
                          <a:effectLst/>
                          <a:latin typeface="+mn-lt"/>
                          <a:ea typeface="+mn-ea"/>
                          <a:cs typeface="+mn-cs"/>
                        </a:rPr>
                        <a:t>E</a:t>
                      </a:r>
                      <a:r>
                        <a:rPr lang="en-US" sz="1100" b="0" i="0" u="none" strike="noStrike" noProof="0" dirty="0">
                          <a:solidFill>
                            <a:schemeClr val="tx1">
                              <a:lumMod val="90000"/>
                              <a:lumOff val="10000"/>
                            </a:schemeClr>
                          </a:solidFill>
                          <a:effectLst/>
                          <a:latin typeface="+mn-lt"/>
                        </a:rPr>
                        <a:t>nvironment (KURBEE questioning method) and about Customer needs. </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4455459"/>
                  </a:ext>
                </a:extLst>
              </a:tr>
              <a:tr h="625674">
                <a:tc>
                  <a:txBody>
                    <a:bodyPr/>
                    <a:lstStyle/>
                    <a:p>
                      <a:pPr algn="l" fontAlgn="ctr"/>
                      <a:r>
                        <a:rPr lang="en-US" sz="1100" b="0" i="0" u="none" strike="noStrike" noProof="0" dirty="0">
                          <a:solidFill>
                            <a:schemeClr val="tx1">
                              <a:lumMod val="90000"/>
                              <a:lumOff val="10000"/>
                            </a:schemeClr>
                          </a:solidFill>
                          <a:effectLst/>
                          <a:latin typeface="+mn-lt"/>
                        </a:rPr>
                        <a:t>Identify mobility solutions, trade-in price in line with market value and dealership rule, financing options </a:t>
                      </a:r>
                      <a:r>
                        <a:rPr lang="en-US" sz="1100" b="1" i="0" u="none" strike="noStrike" kern="1200" noProof="0" dirty="0">
                          <a:solidFill>
                            <a:schemeClr val="accent1"/>
                          </a:solidFill>
                          <a:effectLst/>
                          <a:latin typeface="+mn-lt"/>
                          <a:ea typeface="+mn-ea"/>
                          <a:cs typeface="+mn-cs"/>
                        </a:rPr>
                        <a:t>suitable to Customer's needs</a:t>
                      </a:r>
                      <a:r>
                        <a:rPr lang="en-US" sz="1100" b="0" i="0" u="none" strike="noStrike" noProof="0" dirty="0">
                          <a:solidFill>
                            <a:schemeClr val="tx1">
                              <a:lumMod val="90000"/>
                              <a:lumOff val="10000"/>
                            </a:schemeClr>
                          </a:solidFill>
                          <a:effectLst/>
                          <a:latin typeface="+mn-lt"/>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309630"/>
                  </a:ext>
                </a:extLst>
              </a:tr>
              <a:tr h="625674">
                <a:tc>
                  <a:txBody>
                    <a:bodyPr/>
                    <a:lstStyle/>
                    <a:p>
                      <a:pPr algn="l" fontAlgn="ctr"/>
                      <a:r>
                        <a:rPr lang="en-US" sz="1100" b="1" i="0" u="none" strike="noStrike" kern="1200" noProof="0" dirty="0">
                          <a:solidFill>
                            <a:schemeClr val="accent1"/>
                          </a:solidFill>
                          <a:effectLst/>
                          <a:latin typeface="+mn-lt"/>
                          <a:ea typeface="+mn-ea"/>
                          <a:cs typeface="+mn-cs"/>
                        </a:rPr>
                        <a:t>Send a mail and a SMS </a:t>
                      </a:r>
                      <a:r>
                        <a:rPr lang="en-US" sz="1100" b="0" i="0" u="none" strike="noStrike" noProof="0" dirty="0">
                          <a:solidFill>
                            <a:schemeClr val="tx1">
                              <a:lumMod val="90000"/>
                              <a:lumOff val="10000"/>
                            </a:schemeClr>
                          </a:solidFill>
                          <a:effectLst/>
                          <a:latin typeface="+mn-lt"/>
                        </a:rPr>
                        <a:t>24 hours before the appointment </a:t>
                      </a:r>
                      <a:r>
                        <a:rPr lang="en-US" sz="1100" b="1" i="0" u="none" strike="noStrike" kern="1200" noProof="0" dirty="0">
                          <a:solidFill>
                            <a:schemeClr val="accent1"/>
                          </a:solidFill>
                          <a:effectLst/>
                          <a:latin typeface="+mn-lt"/>
                          <a:ea typeface="+mn-ea"/>
                          <a:cs typeface="+mn-cs"/>
                        </a:rPr>
                        <a:t>to remind the Customer the time and location</a:t>
                      </a:r>
                      <a:r>
                        <a:rPr lang="en-US" sz="1100" b="0" i="0" u="none" strike="noStrike" noProof="0" dirty="0">
                          <a:solidFill>
                            <a:schemeClr val="tx1">
                              <a:lumMod val="90000"/>
                              <a:lumOff val="10000"/>
                            </a:schemeClr>
                          </a:solidFill>
                          <a:effectLst/>
                          <a:latin typeface="+mn-lt"/>
                        </a:rPr>
                        <a:t>.</a:t>
                      </a:r>
                    </a:p>
                  </a:txBody>
                  <a:tcPr marL="9525"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4962738"/>
                  </a:ext>
                </a:extLst>
              </a:tr>
            </a:tbl>
          </a:graphicData>
        </a:graphic>
      </p:graphicFrame>
      <p:graphicFrame>
        <p:nvGraphicFramePr>
          <p:cNvPr id="3" name="Tabella 2">
            <a:extLst>
              <a:ext uri="{FF2B5EF4-FFF2-40B4-BE49-F238E27FC236}">
                <a16:creationId xmlns:a16="http://schemas.microsoft.com/office/drawing/2014/main" id="{BC0A7AEF-ED79-0EF1-1031-1FFADE171692}"/>
              </a:ext>
            </a:extLst>
          </p:cNvPr>
          <p:cNvGraphicFramePr>
            <a:graphicFrameLocks noGrp="1"/>
          </p:cNvGraphicFramePr>
          <p:nvPr>
            <p:extLst>
              <p:ext uri="{D42A27DB-BD31-4B8C-83A1-F6EECF244321}">
                <p14:modId xmlns:p14="http://schemas.microsoft.com/office/powerpoint/2010/main" val="3373842484"/>
              </p:ext>
            </p:extLst>
          </p:nvPr>
        </p:nvGraphicFramePr>
        <p:xfrm>
          <a:off x="7427913" y="1016000"/>
          <a:ext cx="4500562" cy="5005392"/>
        </p:xfrm>
        <a:graphic>
          <a:graphicData uri="http://schemas.openxmlformats.org/drawingml/2006/table">
            <a:tbl>
              <a:tblPr firstRow="1" bandRow="1">
                <a:tableStyleId>{5C22544A-7EE6-4342-B048-85BDC9FD1C3A}</a:tableStyleId>
              </a:tblPr>
              <a:tblGrid>
                <a:gridCol w="4500562">
                  <a:extLst>
                    <a:ext uri="{9D8B030D-6E8A-4147-A177-3AD203B41FA5}">
                      <a16:colId xmlns:a16="http://schemas.microsoft.com/office/drawing/2014/main" val="1762129357"/>
                    </a:ext>
                  </a:extLst>
                </a:gridCol>
              </a:tblGrid>
              <a:tr h="625674">
                <a:tc>
                  <a:txBody>
                    <a:bodyPr/>
                    <a:lstStyle/>
                    <a:p>
                      <a:pPr algn="l" fontAlgn="ctr"/>
                      <a:r>
                        <a:rPr lang="en-US" sz="1100" b="1" i="0" u="none" strike="noStrike" noProof="0" dirty="0">
                          <a:solidFill>
                            <a:schemeClr val="accent1"/>
                          </a:solidFill>
                          <a:effectLst/>
                          <a:latin typeface="+mn-lt"/>
                        </a:rPr>
                        <a:t>To get prepared </a:t>
                      </a:r>
                      <a:r>
                        <a:rPr lang="en-US" sz="1100" b="0" i="0" u="none" strike="noStrike" noProof="0" dirty="0">
                          <a:solidFill>
                            <a:schemeClr val="tx1">
                              <a:lumMod val="90000"/>
                              <a:lumOff val="10000"/>
                            </a:schemeClr>
                          </a:solidFill>
                          <a:effectLst/>
                          <a:latin typeface="+mn-lt"/>
                        </a:rPr>
                        <a:t>for the Customer appointment.</a:t>
                      </a:r>
                    </a:p>
                  </a:txBody>
                  <a:tcPr marL="9525"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0775099"/>
                  </a:ext>
                </a:extLst>
              </a:tr>
              <a:tr h="625674">
                <a:tc>
                  <a:txBody>
                    <a:bodyPr/>
                    <a:lstStyle/>
                    <a:p>
                      <a:pPr algn="l" fontAlgn="ctr"/>
                      <a:r>
                        <a:rPr lang="en-US" sz="1100" b="0" i="0" u="none" strike="noStrike" noProof="0" dirty="0">
                          <a:solidFill>
                            <a:schemeClr val="tx1">
                              <a:lumMod val="90000"/>
                              <a:lumOff val="10000"/>
                            </a:schemeClr>
                          </a:solidFill>
                          <a:effectLst/>
                          <a:latin typeface="+mn-lt"/>
                        </a:rPr>
                        <a:t>To</a:t>
                      </a:r>
                      <a:r>
                        <a:rPr lang="en-US" sz="1100" b="1" i="0" u="none" strike="noStrike" noProof="0" dirty="0">
                          <a:solidFill>
                            <a:schemeClr val="tx1">
                              <a:lumMod val="90000"/>
                              <a:lumOff val="10000"/>
                            </a:schemeClr>
                          </a:solidFill>
                          <a:effectLst/>
                          <a:latin typeface="+mn-lt"/>
                        </a:rPr>
                        <a:t> </a:t>
                      </a:r>
                      <a:r>
                        <a:rPr lang="en-US" sz="1100" b="1" i="0" u="none" strike="noStrike" kern="1200" noProof="0" dirty="0">
                          <a:solidFill>
                            <a:schemeClr val="accent1"/>
                          </a:solidFill>
                          <a:effectLst/>
                          <a:latin typeface="+mn-lt"/>
                          <a:ea typeface="+mn-ea"/>
                          <a:cs typeface="+mn-cs"/>
                        </a:rPr>
                        <a:t>respect Customer availability </a:t>
                      </a:r>
                      <a:r>
                        <a:rPr lang="en-US" sz="1100" b="0" i="0" u="none" strike="noStrike" noProof="0" dirty="0">
                          <a:solidFill>
                            <a:schemeClr val="tx1">
                              <a:lumMod val="90000"/>
                              <a:lumOff val="10000"/>
                            </a:schemeClr>
                          </a:solidFill>
                          <a:effectLst/>
                          <a:latin typeface="+mn-lt"/>
                        </a:rPr>
                        <a:t>and </a:t>
                      </a:r>
                      <a:r>
                        <a:rPr lang="en-US" sz="1100" b="1" i="0" u="none" strike="noStrike" kern="1200" noProof="0" dirty="0">
                          <a:solidFill>
                            <a:schemeClr val="accent1"/>
                          </a:solidFill>
                          <a:effectLst/>
                          <a:latin typeface="+mn-lt"/>
                          <a:ea typeface="+mn-ea"/>
                          <a:cs typeface="+mn-cs"/>
                        </a:rPr>
                        <a:t>improve appointment success</a:t>
                      </a:r>
                      <a:r>
                        <a:rPr lang="en-US" sz="1100" b="0" i="0" u="none" strike="noStrike" noProof="0" dirty="0">
                          <a:solidFill>
                            <a:schemeClr val="tx1">
                              <a:lumMod val="90000"/>
                              <a:lumOff val="10000"/>
                            </a:schemeClr>
                          </a:solidFill>
                          <a:effectLst/>
                          <a:latin typeface="+mn-lt"/>
                        </a:rPr>
                        <a:t> by offering 2 different slots.</a:t>
                      </a:r>
                    </a:p>
                  </a:txBody>
                  <a:tcPr marL="9525"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8852804"/>
                  </a:ext>
                </a:extLst>
              </a:tr>
              <a:tr h="625674">
                <a:tc>
                  <a:txBody>
                    <a:bodyPr/>
                    <a:lstStyle/>
                    <a:p>
                      <a:pPr algn="l" fontAlgn="ctr"/>
                      <a:r>
                        <a:rPr lang="en-US" sz="1100" b="0" i="0" u="none" strike="noStrike" noProof="0" dirty="0">
                          <a:solidFill>
                            <a:schemeClr val="tx1">
                              <a:lumMod val="90000"/>
                              <a:lumOff val="10000"/>
                            </a:schemeClr>
                          </a:solidFill>
                          <a:effectLst/>
                          <a:latin typeface="+mn-lt"/>
                        </a:rPr>
                        <a:t>To</a:t>
                      </a:r>
                      <a:r>
                        <a:rPr lang="en-US" sz="1100" b="1" i="0" u="none" strike="noStrike" noProof="0" dirty="0">
                          <a:solidFill>
                            <a:schemeClr val="tx1">
                              <a:lumMod val="90000"/>
                              <a:lumOff val="10000"/>
                            </a:schemeClr>
                          </a:solidFill>
                          <a:effectLst/>
                          <a:latin typeface="+mn-lt"/>
                        </a:rPr>
                        <a:t> </a:t>
                      </a:r>
                      <a:r>
                        <a:rPr lang="en-US" sz="1100" b="1" i="0" u="none" strike="noStrike" kern="1200" noProof="0" dirty="0">
                          <a:solidFill>
                            <a:schemeClr val="accent1"/>
                          </a:solidFill>
                          <a:effectLst/>
                          <a:latin typeface="+mn-lt"/>
                          <a:ea typeface="+mn-ea"/>
                          <a:cs typeface="+mn-cs"/>
                        </a:rPr>
                        <a:t>display your professionalism </a:t>
                      </a:r>
                      <a:r>
                        <a:rPr lang="en-US" sz="1100" b="0" i="0" u="none" strike="noStrike" noProof="0" dirty="0">
                          <a:solidFill>
                            <a:schemeClr val="tx1">
                              <a:lumMod val="90000"/>
                              <a:lumOff val="10000"/>
                            </a:schemeClr>
                          </a:solidFill>
                          <a:effectLst/>
                          <a:latin typeface="+mn-lt"/>
                        </a:rPr>
                        <a:t>and demonstrate that everything has been prepared for the Customer.</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0324860"/>
                  </a:ext>
                </a:extLst>
              </a:tr>
              <a:tr h="625674">
                <a:tc>
                  <a:txBody>
                    <a:bodyPr/>
                    <a:lstStyle/>
                    <a:p>
                      <a:pPr algn="l" fontAlgn="ctr"/>
                      <a:r>
                        <a:rPr lang="en-US" sz="1100" b="0" i="0" u="none" strike="noStrike" noProof="0" dirty="0">
                          <a:solidFill>
                            <a:schemeClr val="tx1">
                              <a:lumMod val="90000"/>
                              <a:lumOff val="10000"/>
                            </a:schemeClr>
                          </a:solidFill>
                          <a:effectLst/>
                          <a:latin typeface="+mn-lt"/>
                        </a:rPr>
                        <a:t>To offer the Customer a </a:t>
                      </a:r>
                      <a:r>
                        <a:rPr lang="en-US" sz="1100" b="1" i="0" u="none" strike="noStrike" kern="1200" noProof="0" dirty="0">
                          <a:solidFill>
                            <a:schemeClr val="accent1"/>
                          </a:solidFill>
                          <a:effectLst/>
                          <a:latin typeface="+mn-lt"/>
                          <a:ea typeface="+mn-ea"/>
                          <a:cs typeface="+mn-cs"/>
                        </a:rPr>
                        <a:t>seamless experience</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5318789"/>
                  </a:ext>
                </a:extLst>
              </a:tr>
              <a:tr h="625674">
                <a:tc>
                  <a:txBody>
                    <a:bodyPr/>
                    <a:lstStyle/>
                    <a:p>
                      <a:pPr algn="l" fontAlgn="ctr"/>
                      <a:r>
                        <a:rPr lang="en-US" sz="1100" b="0" i="0" u="none" strike="noStrike" noProof="0" dirty="0">
                          <a:solidFill>
                            <a:schemeClr val="tx1">
                              <a:lumMod val="90000"/>
                              <a:lumOff val="10000"/>
                            </a:schemeClr>
                          </a:solidFill>
                          <a:effectLst/>
                          <a:latin typeface="+mn-lt"/>
                        </a:rPr>
                        <a:t>To ensure a </a:t>
                      </a:r>
                      <a:r>
                        <a:rPr lang="en-US" sz="1100" b="1" i="0" u="none" strike="noStrike" kern="1200" noProof="0" dirty="0">
                          <a:solidFill>
                            <a:schemeClr val="accent1"/>
                          </a:solidFill>
                          <a:effectLst/>
                          <a:latin typeface="+mn-lt"/>
                          <a:ea typeface="+mn-ea"/>
                          <a:cs typeface="+mn-cs"/>
                        </a:rPr>
                        <a:t>professional</a:t>
                      </a:r>
                      <a:r>
                        <a:rPr lang="en-US" sz="1100" b="0" i="0" u="none" strike="noStrike" noProof="0" dirty="0">
                          <a:solidFill>
                            <a:schemeClr val="tx1">
                              <a:lumMod val="90000"/>
                              <a:lumOff val="10000"/>
                            </a:schemeClr>
                          </a:solidFill>
                          <a:effectLst/>
                          <a:latin typeface="+mn-lt"/>
                        </a:rPr>
                        <a:t> and </a:t>
                      </a:r>
                      <a:r>
                        <a:rPr lang="en-US" sz="1100" b="1" i="0" u="none" strike="noStrike" kern="1200" noProof="0" dirty="0">
                          <a:solidFill>
                            <a:schemeClr val="accent1"/>
                          </a:solidFill>
                          <a:effectLst/>
                          <a:latin typeface="+mn-lt"/>
                          <a:ea typeface="+mn-ea"/>
                          <a:cs typeface="+mn-cs"/>
                        </a:rPr>
                        <a:t>immersive presentation </a:t>
                      </a:r>
                      <a:r>
                        <a:rPr lang="en-US" sz="1100" b="0" i="0" u="none" strike="noStrike" noProof="0" dirty="0">
                          <a:solidFill>
                            <a:schemeClr val="tx1">
                              <a:lumMod val="90000"/>
                              <a:lumOff val="10000"/>
                            </a:schemeClr>
                          </a:solidFill>
                          <a:effectLst/>
                          <a:latin typeface="+mn-lt"/>
                        </a:rPr>
                        <a:t>that complies with brands process and requirements.</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8938201"/>
                  </a:ext>
                </a:extLst>
              </a:tr>
              <a:tr h="625674">
                <a:tc>
                  <a:txBody>
                    <a:bodyPr/>
                    <a:lstStyle/>
                    <a:p>
                      <a:pPr algn="l" fontAlgn="ctr"/>
                      <a:r>
                        <a:rPr lang="en-US" sz="1100" b="0" i="0" u="none" strike="noStrike" noProof="0" dirty="0">
                          <a:solidFill>
                            <a:schemeClr val="tx1">
                              <a:lumMod val="90000"/>
                              <a:lumOff val="10000"/>
                            </a:schemeClr>
                          </a:solidFill>
                          <a:effectLst/>
                          <a:latin typeface="+mn-lt"/>
                        </a:rPr>
                        <a:t>To </a:t>
                      </a:r>
                      <a:r>
                        <a:rPr lang="en-US" sz="1100" b="1" i="0" u="none" strike="noStrike" kern="1200" noProof="0" dirty="0">
                          <a:solidFill>
                            <a:schemeClr val="accent1"/>
                          </a:solidFill>
                          <a:effectLst/>
                          <a:latin typeface="+mn-lt"/>
                          <a:ea typeface="+mn-ea"/>
                          <a:cs typeface="+mn-cs"/>
                        </a:rPr>
                        <a:t>understand Customer's reason to purchase </a:t>
                      </a:r>
                      <a:r>
                        <a:rPr lang="en-US" sz="1100" b="0" i="0" u="none" strike="noStrike" noProof="0" dirty="0">
                          <a:solidFill>
                            <a:schemeClr val="tx1">
                              <a:lumMod val="90000"/>
                              <a:lumOff val="10000"/>
                            </a:schemeClr>
                          </a:solidFill>
                          <a:effectLst/>
                          <a:latin typeface="+mn-lt"/>
                        </a:rPr>
                        <a:t>and build an</a:t>
                      </a:r>
                      <a:r>
                        <a:rPr lang="en-US" sz="1100" b="1" i="0" u="none" strike="noStrike" noProof="0" dirty="0">
                          <a:solidFill>
                            <a:schemeClr val="tx1">
                              <a:lumMod val="90000"/>
                              <a:lumOff val="10000"/>
                            </a:schemeClr>
                          </a:solidFill>
                          <a:effectLst/>
                          <a:latin typeface="+mn-lt"/>
                        </a:rPr>
                        <a:t> </a:t>
                      </a:r>
                      <a:r>
                        <a:rPr lang="en-US" sz="1100" b="1" i="0" u="none" strike="noStrike" kern="1200" noProof="0" dirty="0">
                          <a:solidFill>
                            <a:schemeClr val="accent1"/>
                          </a:solidFill>
                          <a:effectLst/>
                          <a:latin typeface="+mn-lt"/>
                          <a:ea typeface="+mn-ea"/>
                          <a:cs typeface="+mn-cs"/>
                        </a:rPr>
                        <a:t>offer</a:t>
                      </a:r>
                      <a:r>
                        <a:rPr lang="en-US" sz="1100" b="1" i="0" u="none" strike="noStrike" noProof="0" dirty="0">
                          <a:solidFill>
                            <a:schemeClr val="tx1">
                              <a:lumMod val="90000"/>
                              <a:lumOff val="10000"/>
                            </a:schemeClr>
                          </a:solidFill>
                          <a:effectLst/>
                          <a:latin typeface="+mn-lt"/>
                        </a:rPr>
                        <a:t> </a:t>
                      </a:r>
                      <a:r>
                        <a:rPr lang="en-US" sz="1100" b="0" i="0" u="none" strike="noStrike" noProof="0" dirty="0">
                          <a:solidFill>
                            <a:schemeClr val="tx1">
                              <a:lumMod val="90000"/>
                              <a:lumOff val="10000"/>
                            </a:schemeClr>
                          </a:solidFill>
                          <a:effectLst/>
                          <a:latin typeface="+mn-lt"/>
                        </a:rPr>
                        <a:t>that match with their expectations.</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4455459"/>
                  </a:ext>
                </a:extLst>
              </a:tr>
              <a:tr h="625674">
                <a:tc>
                  <a:txBody>
                    <a:bodyPr/>
                    <a:lstStyle/>
                    <a:p>
                      <a:pPr algn="l" fontAlgn="ctr"/>
                      <a:r>
                        <a:rPr lang="en-US" sz="1100" b="0" i="0" u="none" strike="noStrike" noProof="0" dirty="0">
                          <a:solidFill>
                            <a:schemeClr val="tx1">
                              <a:lumMod val="90000"/>
                              <a:lumOff val="10000"/>
                            </a:schemeClr>
                          </a:solidFill>
                          <a:effectLst/>
                          <a:latin typeface="+mn-lt"/>
                        </a:rPr>
                        <a:t>To expand opportunities and </a:t>
                      </a:r>
                      <a:r>
                        <a:rPr lang="en-US" sz="1100" b="1" i="0" u="none" strike="noStrike" kern="1200" noProof="0" dirty="0">
                          <a:solidFill>
                            <a:schemeClr val="accent1"/>
                          </a:solidFill>
                          <a:effectLst/>
                          <a:latin typeface="+mn-lt"/>
                          <a:ea typeface="+mn-ea"/>
                          <a:cs typeface="+mn-cs"/>
                        </a:rPr>
                        <a:t>improve conversion</a:t>
                      </a:r>
                      <a:r>
                        <a:rPr lang="en-US" sz="1100" b="0" i="0" u="none" strike="noStrike" noProof="0" dirty="0">
                          <a:solidFill>
                            <a:schemeClr val="tx1">
                              <a:lumMod val="90000"/>
                              <a:lumOff val="10000"/>
                            </a:schemeClr>
                          </a:solidFill>
                          <a:effectLst/>
                          <a:latin typeface="+mn-lt"/>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309630"/>
                  </a:ext>
                </a:extLst>
              </a:tr>
              <a:tr h="625674">
                <a:tc>
                  <a:txBody>
                    <a:bodyPr/>
                    <a:lstStyle/>
                    <a:p>
                      <a:pPr algn="l" fontAlgn="ctr"/>
                      <a:r>
                        <a:rPr lang="en-US" sz="1100" b="0" i="0" u="none" strike="noStrike" noProof="0" dirty="0">
                          <a:solidFill>
                            <a:schemeClr val="tx1">
                              <a:lumMod val="90000"/>
                              <a:lumOff val="10000"/>
                            </a:schemeClr>
                          </a:solidFill>
                          <a:effectLst/>
                          <a:latin typeface="+mn-lt"/>
                        </a:rPr>
                        <a:t>To </a:t>
                      </a:r>
                      <a:r>
                        <a:rPr lang="en-US" sz="1100" b="1" i="0" u="none" strike="noStrike" kern="1200" noProof="0" dirty="0">
                          <a:solidFill>
                            <a:schemeClr val="accent1"/>
                          </a:solidFill>
                          <a:effectLst/>
                          <a:latin typeface="+mn-lt"/>
                          <a:ea typeface="+mn-ea"/>
                          <a:cs typeface="+mn-cs"/>
                        </a:rPr>
                        <a:t>confirm commitment and prevent misunderstandings </a:t>
                      </a:r>
                      <a:r>
                        <a:rPr lang="en-US" sz="1100" b="0" i="0" u="none" strike="noStrike" noProof="0" dirty="0">
                          <a:solidFill>
                            <a:schemeClr val="tx1">
                              <a:lumMod val="90000"/>
                              <a:lumOff val="10000"/>
                            </a:schemeClr>
                          </a:solidFill>
                          <a:effectLst/>
                          <a:latin typeface="+mn-lt"/>
                        </a:rPr>
                        <a:t>in order to reduce Customer no-show rates by up to 50%.</a:t>
                      </a:r>
                    </a:p>
                  </a:txBody>
                  <a:tcPr marL="9525"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4962738"/>
                  </a:ext>
                </a:extLst>
              </a:tr>
            </a:tbl>
          </a:graphicData>
        </a:graphic>
      </p:graphicFrame>
      <p:sp>
        <p:nvSpPr>
          <p:cNvPr id="4" name="CasellaDiTesto 3">
            <a:extLst>
              <a:ext uri="{FF2B5EF4-FFF2-40B4-BE49-F238E27FC236}">
                <a16:creationId xmlns:a16="http://schemas.microsoft.com/office/drawing/2014/main" id="{E52C867D-0596-E568-F50F-F938447CFCF5}"/>
              </a:ext>
            </a:extLst>
          </p:cNvPr>
          <p:cNvSpPr txBox="1"/>
          <p:nvPr/>
        </p:nvSpPr>
        <p:spPr>
          <a:xfrm>
            <a:off x="-1" y="2035643"/>
            <a:ext cx="2274581" cy="276999"/>
          </a:xfrm>
          <a:prstGeom prst="rect">
            <a:avLst/>
          </a:prstGeom>
          <a:noFill/>
        </p:spPr>
        <p:txBody>
          <a:bodyPr wrap="square" lIns="252000" rIns="72000">
            <a:spAutoFit/>
          </a:bodyPr>
          <a:lstStyle>
            <a:defPPr>
              <a:defRPr lang="it-IT"/>
            </a:defPPr>
            <a:lvl1pPr>
              <a:lnSpc>
                <a:spcPts val="4208"/>
              </a:lnSpc>
              <a:defRPr sz="2400">
                <a:solidFill>
                  <a:srgbClr val="243782"/>
                </a:solidFill>
                <a:latin typeface="Encode Sans Expanded Light" pitchFamily="2" charset="0"/>
              </a:defRPr>
            </a:lvl1pPr>
          </a:lstStyle>
          <a:p>
            <a:pPr>
              <a:lnSpc>
                <a:spcPct val="100000"/>
              </a:lnSpc>
            </a:pPr>
            <a:r>
              <a:rPr lang="en-US" sz="1200" dirty="0">
                <a:solidFill>
                  <a:schemeClr val="tx1">
                    <a:lumMod val="75000"/>
                    <a:lumOff val="25000"/>
                  </a:schemeClr>
                </a:solidFill>
                <a:latin typeface="Encode Sans" pitchFamily="2" charset="0"/>
              </a:rPr>
              <a:t>1.1 Check and plan agenda</a:t>
            </a:r>
          </a:p>
        </p:txBody>
      </p:sp>
      <p:sp>
        <p:nvSpPr>
          <p:cNvPr id="5" name="CasellaDiTesto 4">
            <a:extLst>
              <a:ext uri="{FF2B5EF4-FFF2-40B4-BE49-F238E27FC236}">
                <a16:creationId xmlns:a16="http://schemas.microsoft.com/office/drawing/2014/main" id="{BB21FB48-A1C7-E85B-86A5-402D68DE4F61}"/>
              </a:ext>
            </a:extLst>
          </p:cNvPr>
          <p:cNvSpPr txBox="1"/>
          <p:nvPr/>
        </p:nvSpPr>
        <p:spPr>
          <a:xfrm>
            <a:off x="-1" y="2435693"/>
            <a:ext cx="2274581" cy="276999"/>
          </a:xfrm>
          <a:prstGeom prst="rect">
            <a:avLst/>
          </a:prstGeom>
          <a:noFill/>
        </p:spPr>
        <p:txBody>
          <a:bodyPr wrap="square" lIns="252000" rIns="72000">
            <a:spAutoFit/>
          </a:bodyPr>
          <a:lstStyle>
            <a:defPPr>
              <a:defRPr lang="it-IT"/>
            </a:defPPr>
            <a:lvl1pPr>
              <a:lnSpc>
                <a:spcPct val="100000"/>
              </a:lnSpc>
              <a:spcAft>
                <a:spcPts val="1800"/>
              </a:spcAft>
              <a:defRPr sz="1200" b="1">
                <a:solidFill>
                  <a:srgbClr val="4472C4"/>
                </a:solidFill>
                <a:latin typeface="Encode Sans" pitchFamily="2" charset="0"/>
              </a:defRPr>
            </a:lvl1pPr>
          </a:lstStyle>
          <a:p>
            <a:pPr>
              <a:spcAft>
                <a:spcPts val="0"/>
              </a:spcAft>
            </a:pPr>
            <a:r>
              <a:rPr lang="en-US" b="0" dirty="0">
                <a:solidFill>
                  <a:schemeClr val="tx1">
                    <a:lumMod val="75000"/>
                    <a:lumOff val="25000"/>
                  </a:schemeClr>
                </a:solidFill>
              </a:rPr>
              <a:t>1.2 Manage assigned leads</a:t>
            </a:r>
          </a:p>
        </p:txBody>
      </p:sp>
      <p:sp>
        <p:nvSpPr>
          <p:cNvPr id="6" name="CasellaDiTesto 5">
            <a:extLst>
              <a:ext uri="{FF2B5EF4-FFF2-40B4-BE49-F238E27FC236}">
                <a16:creationId xmlns:a16="http://schemas.microsoft.com/office/drawing/2014/main" id="{1424650C-7B13-0680-D032-244FB04537FC}"/>
              </a:ext>
            </a:extLst>
          </p:cNvPr>
          <p:cNvSpPr txBox="1"/>
          <p:nvPr/>
        </p:nvSpPr>
        <p:spPr>
          <a:xfrm>
            <a:off x="-1" y="2835743"/>
            <a:ext cx="2274581" cy="461665"/>
          </a:xfrm>
          <a:prstGeom prst="rect">
            <a:avLst/>
          </a:prstGeom>
          <a:noFill/>
        </p:spPr>
        <p:txBody>
          <a:bodyPr wrap="square" lIns="252000" rIns="72000">
            <a:spAutoFit/>
          </a:bodyPr>
          <a:lstStyle>
            <a:defPPr>
              <a:defRPr lang="it-IT"/>
            </a:defPPr>
            <a:lvl1pPr>
              <a:lnSpc>
                <a:spcPts val="4208"/>
              </a:lnSpc>
              <a:defRPr sz="2400">
                <a:solidFill>
                  <a:srgbClr val="243782"/>
                </a:solidFill>
                <a:latin typeface="Encode Sans Expanded Light" pitchFamily="2" charset="0"/>
              </a:defRPr>
            </a:lvl1pPr>
          </a:lstStyle>
          <a:p>
            <a:pPr>
              <a:lnSpc>
                <a:spcPct val="100000"/>
              </a:lnSpc>
            </a:pPr>
            <a:r>
              <a:rPr lang="en-US" sz="1200" b="1" dirty="0">
                <a:solidFill>
                  <a:srgbClr val="4472C4"/>
                </a:solidFill>
                <a:latin typeface="Encode Sans" pitchFamily="2" charset="0"/>
              </a:rPr>
              <a:t>1.3 Prepare Customer appointment</a:t>
            </a:r>
          </a:p>
        </p:txBody>
      </p:sp>
    </p:spTree>
    <p:custDataLst>
      <p:tags r:id="rId1"/>
    </p:custDataLst>
    <p:extLst>
      <p:ext uri="{BB962C8B-B14F-4D97-AF65-F5344CB8AC3E}">
        <p14:creationId xmlns:p14="http://schemas.microsoft.com/office/powerpoint/2010/main" val="3285437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0F1F4"/>
        </a:solidFill>
        <a:effectLst/>
      </p:bgPr>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68F1C82-6323-80F3-A768-760408E37D42}"/>
              </a:ext>
            </a:extLst>
          </p:cNvPr>
          <p:cNvSpPr txBox="1"/>
          <p:nvPr/>
        </p:nvSpPr>
        <p:spPr>
          <a:xfrm>
            <a:off x="3474704" y="310685"/>
            <a:ext cx="1921565" cy="523220"/>
          </a:xfrm>
          <a:prstGeom prst="rect">
            <a:avLst/>
          </a:prstGeom>
          <a:noFill/>
        </p:spPr>
        <p:txBody>
          <a:bodyPr wrap="square" rtlCol="0">
            <a:spAutoFit/>
          </a:bodyPr>
          <a:lstStyle/>
          <a:p>
            <a:r>
              <a:rPr lang="en-US" sz="2800" b="1" dirty="0">
                <a:solidFill>
                  <a:srgbClr val="305598"/>
                </a:solidFill>
              </a:rPr>
              <a:t>EXERCISE</a:t>
            </a:r>
          </a:p>
        </p:txBody>
      </p:sp>
      <p:sp>
        <p:nvSpPr>
          <p:cNvPr id="3" name="Rettangolo 2">
            <a:extLst>
              <a:ext uri="{FF2B5EF4-FFF2-40B4-BE49-F238E27FC236}">
                <a16:creationId xmlns:a16="http://schemas.microsoft.com/office/drawing/2014/main" id="{C7ED24DE-0EB8-45CA-8E8A-115985F9D54A}"/>
              </a:ext>
            </a:extLst>
          </p:cNvPr>
          <p:cNvSpPr/>
          <p:nvPr/>
        </p:nvSpPr>
        <p:spPr>
          <a:xfrm>
            <a:off x="2668992" y="234957"/>
            <a:ext cx="704613" cy="704613"/>
          </a:xfrm>
          <a:prstGeom prst="rect">
            <a:avLst/>
          </a:prstGeom>
          <a:solidFill>
            <a:srgbClr val="305598"/>
          </a:solidFill>
          <a:ln>
            <a:solidFill>
              <a:srgbClr val="305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4" name="Immagine 3">
            <a:hlinkClick r:id="rId3"/>
            <a:extLst>
              <a:ext uri="{FF2B5EF4-FFF2-40B4-BE49-F238E27FC236}">
                <a16:creationId xmlns:a16="http://schemas.microsoft.com/office/drawing/2014/main" id="{69C0EAF8-9ABA-A668-74F6-11374E994715}"/>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2770091" y="332784"/>
            <a:ext cx="501121" cy="501121"/>
          </a:xfrm>
          <a:prstGeom prst="rect">
            <a:avLst/>
          </a:prstGeom>
        </p:spPr>
      </p:pic>
      <p:sp>
        <p:nvSpPr>
          <p:cNvPr id="5" name="CasellaDiTesto 4">
            <a:extLst>
              <a:ext uri="{FF2B5EF4-FFF2-40B4-BE49-F238E27FC236}">
                <a16:creationId xmlns:a16="http://schemas.microsoft.com/office/drawing/2014/main" id="{3736AAE3-C330-A937-7ECB-1A4DF30452A3}"/>
              </a:ext>
            </a:extLst>
          </p:cNvPr>
          <p:cNvSpPr txBox="1"/>
          <p:nvPr/>
        </p:nvSpPr>
        <p:spPr>
          <a:xfrm>
            <a:off x="2668992" y="1543688"/>
            <a:ext cx="8751483" cy="646331"/>
          </a:xfrm>
          <a:prstGeom prst="rect">
            <a:avLst/>
          </a:prstGeom>
          <a:noFill/>
        </p:spPr>
        <p:txBody>
          <a:bodyPr wrap="square">
            <a:spAutoFit/>
          </a:bodyPr>
          <a:lstStyle>
            <a:defPPr>
              <a:defRPr lang="it-IT"/>
            </a:defPPr>
            <a:lvl1pPr algn="r">
              <a:defRPr sz="1600">
                <a:solidFill>
                  <a:schemeClr val="tx1">
                    <a:lumMod val="90000"/>
                    <a:lumOff val="10000"/>
                  </a:schemeClr>
                </a:solidFill>
                <a:cs typeface="Arial" panose="020B0604020202020204" pitchFamily="34" charset="0"/>
              </a:defRPr>
            </a:lvl1pPr>
          </a:lstStyle>
          <a:p>
            <a:pPr algn="l"/>
            <a:r>
              <a:rPr lang="en-US" sz="1800" b="1" dirty="0">
                <a:solidFill>
                  <a:srgbClr val="4472C4"/>
                </a:solidFill>
              </a:rPr>
              <a:t>How much do  increase the chances of making an appointment if you contact the Customer within an hour of receiving the Lead? </a:t>
            </a:r>
            <a:endParaRPr lang="en-US" sz="1800" dirty="0">
              <a:solidFill>
                <a:srgbClr val="4472C4"/>
              </a:solidFill>
            </a:endParaRPr>
          </a:p>
        </p:txBody>
      </p:sp>
      <p:sp>
        <p:nvSpPr>
          <p:cNvPr id="7" name="CasellaDiTesto 6">
            <a:extLst>
              <a:ext uri="{FF2B5EF4-FFF2-40B4-BE49-F238E27FC236}">
                <a16:creationId xmlns:a16="http://schemas.microsoft.com/office/drawing/2014/main" id="{C63D7F5E-7E77-ACEE-8B43-43896F13ED2C}"/>
              </a:ext>
            </a:extLst>
          </p:cNvPr>
          <p:cNvSpPr txBox="1"/>
          <p:nvPr/>
        </p:nvSpPr>
        <p:spPr>
          <a:xfrm>
            <a:off x="3474704" y="2459762"/>
            <a:ext cx="6100762" cy="1643783"/>
          </a:xfrm>
          <a:prstGeom prst="rect">
            <a:avLst/>
          </a:prstGeom>
          <a:noFill/>
        </p:spPr>
        <p:txBody>
          <a:bodyPr wrap="square">
            <a:spAutoFit/>
          </a:bodyPr>
          <a:lstStyle/>
          <a:p>
            <a:pPr>
              <a:lnSpc>
                <a:spcPct val="200000"/>
              </a:lnSpc>
              <a:spcAft>
                <a:spcPts val="600"/>
              </a:spcAft>
              <a:buNone/>
            </a:pPr>
            <a:r>
              <a:rPr lang="en-US" sz="1600" kern="100" dirty="0">
                <a:solidFill>
                  <a:schemeClr val="tx1">
                    <a:lumMod val="90000"/>
                    <a:lumOff val="10000"/>
                  </a:schemeClr>
                </a:solidFill>
                <a:cs typeface="Times New Roman" panose="02020603050405020304" pitchFamily="18" charset="0"/>
              </a:rPr>
              <a:t>3 times</a:t>
            </a:r>
          </a:p>
          <a:p>
            <a:pPr>
              <a:lnSpc>
                <a:spcPct val="200000"/>
              </a:lnSpc>
              <a:spcAft>
                <a:spcPts val="600"/>
              </a:spcAft>
              <a:buNone/>
            </a:pPr>
            <a:r>
              <a:rPr lang="en-US" sz="1600" kern="100" dirty="0">
                <a:solidFill>
                  <a:schemeClr val="tx1">
                    <a:lumMod val="90000"/>
                    <a:lumOff val="10000"/>
                  </a:schemeClr>
                </a:solidFill>
                <a:cs typeface="Times New Roman" panose="02020603050405020304" pitchFamily="18" charset="0"/>
              </a:rPr>
              <a:t>10 times</a:t>
            </a:r>
          </a:p>
          <a:p>
            <a:pPr>
              <a:lnSpc>
                <a:spcPct val="200000"/>
              </a:lnSpc>
              <a:spcAft>
                <a:spcPts val="600"/>
              </a:spcAft>
            </a:pPr>
            <a:r>
              <a:rPr lang="en-US" sz="1600" kern="100" dirty="0">
                <a:solidFill>
                  <a:schemeClr val="tx1">
                    <a:lumMod val="90000"/>
                    <a:lumOff val="10000"/>
                  </a:schemeClr>
                </a:solidFill>
                <a:effectLst/>
                <a:ea typeface="Aptos" panose="020B0004020202020204" pitchFamily="34" charset="0"/>
                <a:cs typeface="Times New Roman" panose="02020603050405020304" pitchFamily="18" charset="0"/>
              </a:rPr>
              <a:t>Does not change</a:t>
            </a:r>
          </a:p>
        </p:txBody>
      </p:sp>
      <p:sp>
        <p:nvSpPr>
          <p:cNvPr id="8" name="CasellaDiTesto 7">
            <a:extLst>
              <a:ext uri="{FF2B5EF4-FFF2-40B4-BE49-F238E27FC236}">
                <a16:creationId xmlns:a16="http://schemas.microsoft.com/office/drawing/2014/main" id="{8A627859-8F70-81B9-CC80-FF6EF3E45C7E}"/>
              </a:ext>
            </a:extLst>
          </p:cNvPr>
          <p:cNvSpPr txBox="1"/>
          <p:nvPr/>
        </p:nvSpPr>
        <p:spPr>
          <a:xfrm>
            <a:off x="-1" y="2035643"/>
            <a:ext cx="2274581" cy="276999"/>
          </a:xfrm>
          <a:prstGeom prst="rect">
            <a:avLst/>
          </a:prstGeom>
          <a:noFill/>
        </p:spPr>
        <p:txBody>
          <a:bodyPr wrap="square" lIns="252000" rIns="72000">
            <a:spAutoFit/>
          </a:bodyPr>
          <a:lstStyle>
            <a:defPPr>
              <a:defRPr lang="it-IT"/>
            </a:defPPr>
            <a:lvl1pPr>
              <a:lnSpc>
                <a:spcPts val="4208"/>
              </a:lnSpc>
              <a:defRPr sz="2400">
                <a:solidFill>
                  <a:srgbClr val="243782"/>
                </a:solidFill>
                <a:latin typeface="Encode Sans Expanded Light" pitchFamily="2" charset="0"/>
              </a:defRPr>
            </a:lvl1pPr>
          </a:lstStyle>
          <a:p>
            <a:pPr>
              <a:lnSpc>
                <a:spcPct val="100000"/>
              </a:lnSpc>
            </a:pPr>
            <a:r>
              <a:rPr lang="en-US" sz="1200" dirty="0">
                <a:solidFill>
                  <a:schemeClr val="tx1">
                    <a:lumMod val="75000"/>
                    <a:lumOff val="25000"/>
                  </a:schemeClr>
                </a:solidFill>
                <a:latin typeface="Encode Sans" pitchFamily="2" charset="0"/>
              </a:rPr>
              <a:t>1.1 Check and plan agenda</a:t>
            </a:r>
          </a:p>
        </p:txBody>
      </p:sp>
      <p:sp>
        <p:nvSpPr>
          <p:cNvPr id="9" name="CasellaDiTesto 8">
            <a:extLst>
              <a:ext uri="{FF2B5EF4-FFF2-40B4-BE49-F238E27FC236}">
                <a16:creationId xmlns:a16="http://schemas.microsoft.com/office/drawing/2014/main" id="{B3D048B6-B1D2-3A95-E028-AB78EBA33006}"/>
              </a:ext>
            </a:extLst>
          </p:cNvPr>
          <p:cNvSpPr txBox="1"/>
          <p:nvPr/>
        </p:nvSpPr>
        <p:spPr>
          <a:xfrm>
            <a:off x="-1" y="2435693"/>
            <a:ext cx="2274581" cy="276999"/>
          </a:xfrm>
          <a:prstGeom prst="rect">
            <a:avLst/>
          </a:prstGeom>
          <a:noFill/>
        </p:spPr>
        <p:txBody>
          <a:bodyPr wrap="square" lIns="252000" rIns="72000">
            <a:spAutoFit/>
          </a:bodyPr>
          <a:lstStyle>
            <a:defPPr>
              <a:defRPr lang="it-IT"/>
            </a:defPPr>
            <a:lvl1pPr>
              <a:lnSpc>
                <a:spcPct val="100000"/>
              </a:lnSpc>
              <a:spcAft>
                <a:spcPts val="1800"/>
              </a:spcAft>
              <a:defRPr sz="1200" b="1">
                <a:solidFill>
                  <a:srgbClr val="4472C4"/>
                </a:solidFill>
                <a:latin typeface="Encode Sans" pitchFamily="2" charset="0"/>
              </a:defRPr>
            </a:lvl1pPr>
          </a:lstStyle>
          <a:p>
            <a:pPr>
              <a:spcAft>
                <a:spcPts val="0"/>
              </a:spcAft>
            </a:pPr>
            <a:r>
              <a:rPr lang="en-US" b="0" dirty="0">
                <a:solidFill>
                  <a:schemeClr val="tx1">
                    <a:lumMod val="75000"/>
                    <a:lumOff val="25000"/>
                  </a:schemeClr>
                </a:solidFill>
              </a:rPr>
              <a:t>1.2 Manage assigned leads</a:t>
            </a:r>
          </a:p>
        </p:txBody>
      </p:sp>
      <p:sp>
        <p:nvSpPr>
          <p:cNvPr id="10" name="CasellaDiTesto 9">
            <a:extLst>
              <a:ext uri="{FF2B5EF4-FFF2-40B4-BE49-F238E27FC236}">
                <a16:creationId xmlns:a16="http://schemas.microsoft.com/office/drawing/2014/main" id="{89B985A5-EF5D-7093-EE5A-680EB148A127}"/>
              </a:ext>
            </a:extLst>
          </p:cNvPr>
          <p:cNvSpPr txBox="1"/>
          <p:nvPr/>
        </p:nvSpPr>
        <p:spPr>
          <a:xfrm>
            <a:off x="-1" y="2835743"/>
            <a:ext cx="2274581" cy="461665"/>
          </a:xfrm>
          <a:prstGeom prst="rect">
            <a:avLst/>
          </a:prstGeom>
          <a:noFill/>
        </p:spPr>
        <p:txBody>
          <a:bodyPr wrap="square" lIns="252000" rIns="72000">
            <a:spAutoFit/>
          </a:bodyPr>
          <a:lstStyle>
            <a:defPPr>
              <a:defRPr lang="it-IT"/>
            </a:defPPr>
            <a:lvl1pPr>
              <a:lnSpc>
                <a:spcPct val="100000"/>
              </a:lnSpc>
              <a:defRPr sz="1200">
                <a:solidFill>
                  <a:schemeClr val="tx1">
                    <a:lumMod val="75000"/>
                    <a:lumOff val="25000"/>
                  </a:schemeClr>
                </a:solidFill>
                <a:latin typeface="Encode Sans" pitchFamily="2" charset="0"/>
              </a:defRPr>
            </a:lvl1pPr>
          </a:lstStyle>
          <a:p>
            <a:r>
              <a:rPr lang="en-US" dirty="0"/>
              <a:t>1.3 Prepare Customer appointment</a:t>
            </a:r>
          </a:p>
        </p:txBody>
      </p:sp>
      <p:sp>
        <p:nvSpPr>
          <p:cNvPr id="11" name="Ovale 10">
            <a:extLst>
              <a:ext uri="{FF2B5EF4-FFF2-40B4-BE49-F238E27FC236}">
                <a16:creationId xmlns:a16="http://schemas.microsoft.com/office/drawing/2014/main" id="{92834596-AB05-5B14-2288-C080674E6E11}"/>
              </a:ext>
            </a:extLst>
          </p:cNvPr>
          <p:cNvSpPr/>
          <p:nvPr/>
        </p:nvSpPr>
        <p:spPr>
          <a:xfrm>
            <a:off x="3029477" y="2693642"/>
            <a:ext cx="216000" cy="216000"/>
          </a:xfrm>
          <a:prstGeom prst="ellipse">
            <a:avLst/>
          </a:prstGeom>
          <a:solidFill>
            <a:srgbClr val="4472C4"/>
          </a:solidFill>
          <a:ln w="127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a:extLst>
              <a:ext uri="{FF2B5EF4-FFF2-40B4-BE49-F238E27FC236}">
                <a16:creationId xmlns:a16="http://schemas.microsoft.com/office/drawing/2014/main" id="{AFE40820-CBD3-DA36-D53B-374D328C3AF3}"/>
              </a:ext>
            </a:extLst>
          </p:cNvPr>
          <p:cNvSpPr/>
          <p:nvPr/>
        </p:nvSpPr>
        <p:spPr>
          <a:xfrm>
            <a:off x="3029477" y="3270601"/>
            <a:ext cx="216000" cy="216000"/>
          </a:xfrm>
          <a:prstGeom prst="ellipse">
            <a:avLst/>
          </a:prstGeom>
          <a:solidFill>
            <a:srgbClr val="F0F1F4"/>
          </a:solidFill>
          <a:ln w="127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a:extLst>
              <a:ext uri="{FF2B5EF4-FFF2-40B4-BE49-F238E27FC236}">
                <a16:creationId xmlns:a16="http://schemas.microsoft.com/office/drawing/2014/main" id="{3723E824-BE61-595F-2614-6BB42483F745}"/>
              </a:ext>
            </a:extLst>
          </p:cNvPr>
          <p:cNvSpPr/>
          <p:nvPr/>
        </p:nvSpPr>
        <p:spPr>
          <a:xfrm>
            <a:off x="3029477" y="3828511"/>
            <a:ext cx="216000" cy="216000"/>
          </a:xfrm>
          <a:prstGeom prst="ellipse">
            <a:avLst/>
          </a:prstGeom>
          <a:solidFill>
            <a:srgbClr val="F0F1F4"/>
          </a:solidFill>
          <a:ln w="127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custDataLst>
      <p:tags r:id="rId1"/>
    </p:custDataLst>
    <p:extLst>
      <p:ext uri="{BB962C8B-B14F-4D97-AF65-F5344CB8AC3E}">
        <p14:creationId xmlns:p14="http://schemas.microsoft.com/office/powerpoint/2010/main" val="102837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DC119-6687-303E-13B3-76AAA9CEE8E6}"/>
            </a:ext>
          </a:extLst>
        </p:cNvPr>
        <p:cNvGrpSpPr/>
        <p:nvPr/>
      </p:nvGrpSpPr>
      <p:grpSpPr>
        <a:xfrm>
          <a:off x="0" y="0"/>
          <a:ext cx="0" cy="0"/>
          <a:chOff x="0" y="0"/>
          <a:chExt cx="0" cy="0"/>
        </a:xfrm>
      </p:grpSpPr>
      <p:pic>
        <p:nvPicPr>
          <p:cNvPr id="8" name="Immagine 7" descr="Immagine che contiene Carattere, Elementi grafici, schermata, grafica&#10;&#10;Il contenuto generato dall'IA potrebbe non essere corretto.">
            <a:extLst>
              <a:ext uri="{FF2B5EF4-FFF2-40B4-BE49-F238E27FC236}">
                <a16:creationId xmlns:a16="http://schemas.microsoft.com/office/drawing/2014/main" id="{62D9F5E3-0D9D-A11B-6A77-F9B02CA1F2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090" y="84888"/>
            <a:ext cx="1520112" cy="484432"/>
          </a:xfrm>
          <a:prstGeom prst="rect">
            <a:avLst/>
          </a:prstGeom>
        </p:spPr>
      </p:pic>
      <p:grpSp>
        <p:nvGrpSpPr>
          <p:cNvPr id="2" name="Gruppo 1">
            <a:extLst>
              <a:ext uri="{FF2B5EF4-FFF2-40B4-BE49-F238E27FC236}">
                <a16:creationId xmlns:a16="http://schemas.microsoft.com/office/drawing/2014/main" id="{FDCB8A0A-F185-2193-4B5F-C7EFBB686DAC}"/>
              </a:ext>
            </a:extLst>
          </p:cNvPr>
          <p:cNvGrpSpPr/>
          <p:nvPr/>
        </p:nvGrpSpPr>
        <p:grpSpPr>
          <a:xfrm>
            <a:off x="1129558" y="3139020"/>
            <a:ext cx="2185139" cy="2747430"/>
            <a:chOff x="8733305" y="2117902"/>
            <a:chExt cx="2185139" cy="2747430"/>
          </a:xfrm>
        </p:grpSpPr>
        <p:sp>
          <p:nvSpPr>
            <p:cNvPr id="6" name="Text 0">
              <a:extLst>
                <a:ext uri="{FF2B5EF4-FFF2-40B4-BE49-F238E27FC236}">
                  <a16:creationId xmlns:a16="http://schemas.microsoft.com/office/drawing/2014/main" id="{966ADAEC-CDD2-5555-A069-15D14AAC2920}"/>
                </a:ext>
              </a:extLst>
            </p:cNvPr>
            <p:cNvSpPr/>
            <p:nvPr/>
          </p:nvSpPr>
          <p:spPr>
            <a:xfrm>
              <a:off x="8733305" y="2117902"/>
              <a:ext cx="2185139" cy="699404"/>
            </a:xfrm>
            <a:prstGeom prst="rect">
              <a:avLst/>
            </a:prstGeom>
            <a:solidFill>
              <a:schemeClr val="bg1"/>
            </a:solidFill>
            <a:ln w="12700">
              <a:solidFill>
                <a:schemeClr val="tx1">
                  <a:lumMod val="75000"/>
                  <a:lumOff val="25000"/>
                </a:schemeClr>
              </a:solidFill>
            </a:ln>
            <a:effectLst>
              <a:outerShdw dist="63500" dir="2700000" algn="tl" rotWithShape="0">
                <a:srgbClr val="263F72">
                  <a:alpha val="40000"/>
                </a:srgbClr>
              </a:outerShdw>
            </a:effectLst>
          </p:spPr>
          <p:txBody>
            <a:bodyPr wrap="square" lIns="72000" tIns="72000" rIns="72000" bIns="72000" rtlCol="0" anchor="t">
              <a:spAutoFit/>
            </a:bodyPr>
            <a:lstStyle/>
            <a:p>
              <a:pPr marL="447675" indent="-447675"/>
              <a:r>
                <a:rPr lang="en-US" b="1" spc="100" noProof="0" dirty="0">
                  <a:solidFill>
                    <a:schemeClr val="accent4"/>
                  </a:solidFill>
                  <a:ea typeface="Merriweather" pitchFamily="34" charset="-122"/>
                  <a:cs typeface="Merriweather" pitchFamily="34" charset="-120"/>
                </a:rPr>
                <a:t>02</a:t>
              </a:r>
              <a:r>
                <a:rPr lang="en-US" spc="100" noProof="0" dirty="0">
                  <a:solidFill>
                    <a:schemeClr val="accent4"/>
                  </a:solidFill>
                  <a:ea typeface="Merriweather" pitchFamily="34" charset="-122"/>
                  <a:cs typeface="Merriweather" pitchFamily="34" charset="-120"/>
                </a:rPr>
                <a:t>  </a:t>
              </a:r>
              <a:r>
                <a:rPr lang="en-US" b="1" spc="100" noProof="0" dirty="0">
                  <a:solidFill>
                    <a:schemeClr val="accent4"/>
                  </a:solidFill>
                  <a:ea typeface="Merriweather" pitchFamily="34" charset="-122"/>
                  <a:cs typeface="Merriweather" pitchFamily="34" charset="-120"/>
                </a:rPr>
                <a:t>Prospection </a:t>
              </a:r>
              <a:br>
                <a:rPr lang="en-US" b="1" spc="100" noProof="0" dirty="0">
                  <a:solidFill>
                    <a:schemeClr val="accent4"/>
                  </a:solidFill>
                  <a:ea typeface="Merriweather" pitchFamily="34" charset="-122"/>
                  <a:cs typeface="Merriweather" pitchFamily="34" charset="-120"/>
                </a:rPr>
              </a:br>
              <a:r>
                <a:rPr lang="en-US" b="1" spc="100" noProof="0" dirty="0">
                  <a:solidFill>
                    <a:schemeClr val="accent4"/>
                  </a:solidFill>
                  <a:ea typeface="Merriweather" pitchFamily="34" charset="-122"/>
                  <a:cs typeface="Merriweather" pitchFamily="34" charset="-120"/>
                </a:rPr>
                <a:t>&amp; Retention</a:t>
              </a:r>
            </a:p>
          </p:txBody>
        </p:sp>
        <p:cxnSp>
          <p:nvCxnSpPr>
            <p:cNvPr id="16" name="Connettore diritto 15">
              <a:extLst>
                <a:ext uri="{FF2B5EF4-FFF2-40B4-BE49-F238E27FC236}">
                  <a16:creationId xmlns:a16="http://schemas.microsoft.com/office/drawing/2014/main" id="{B613EE55-2409-42CF-4CA0-EBDEBB5AB331}"/>
                </a:ext>
              </a:extLst>
            </p:cNvPr>
            <p:cNvCxnSpPr>
              <a:cxnSpLocks/>
            </p:cNvCxnSpPr>
            <p:nvPr/>
          </p:nvCxnSpPr>
          <p:spPr>
            <a:xfrm>
              <a:off x="9153525" y="2209800"/>
              <a:ext cx="0" cy="2655532"/>
            </a:xfrm>
            <a:prstGeom prst="line">
              <a:avLst/>
            </a:prstGeom>
            <a:ln w="12700">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4138340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EE762-A705-2D5F-B85D-9A5A1D38F322}"/>
            </a:ext>
          </a:extLst>
        </p:cNvPr>
        <p:cNvGrpSpPr/>
        <p:nvPr/>
      </p:nvGrpSpPr>
      <p:grpSpPr>
        <a:xfrm>
          <a:off x="0" y="0"/>
          <a:ext cx="0" cy="0"/>
          <a:chOff x="0" y="0"/>
          <a:chExt cx="0" cy="0"/>
        </a:xfrm>
      </p:grpSpPr>
      <p:sp>
        <p:nvSpPr>
          <p:cNvPr id="12" name="CasellaDiTesto 11">
            <a:extLst>
              <a:ext uri="{FF2B5EF4-FFF2-40B4-BE49-F238E27FC236}">
                <a16:creationId xmlns:a16="http://schemas.microsoft.com/office/drawing/2014/main" id="{072BC703-F6F4-69EA-640D-09BBDF73C938}"/>
              </a:ext>
            </a:extLst>
          </p:cNvPr>
          <p:cNvSpPr txBox="1"/>
          <p:nvPr/>
        </p:nvSpPr>
        <p:spPr>
          <a:xfrm>
            <a:off x="-1" y="2047989"/>
            <a:ext cx="2274581" cy="276999"/>
          </a:xfrm>
          <a:prstGeom prst="rect">
            <a:avLst/>
          </a:prstGeom>
          <a:noFill/>
        </p:spPr>
        <p:txBody>
          <a:bodyPr wrap="square" lIns="252000" rIns="72000">
            <a:noAutofit/>
          </a:bodyPr>
          <a:lstStyle>
            <a:defPPr>
              <a:defRPr lang="it-IT"/>
            </a:defPPr>
            <a:lvl1pPr>
              <a:lnSpc>
                <a:spcPts val="4208"/>
              </a:lnSpc>
              <a:defRPr sz="2400">
                <a:solidFill>
                  <a:srgbClr val="243782"/>
                </a:solidFill>
                <a:latin typeface="Encode Sans Expanded Light" pitchFamily="2" charset="0"/>
              </a:defRPr>
            </a:lvl1pPr>
          </a:lstStyle>
          <a:p>
            <a:pPr>
              <a:lnSpc>
                <a:spcPct val="100000"/>
              </a:lnSpc>
            </a:pPr>
            <a:r>
              <a:rPr lang="en-US" sz="1200" b="1" dirty="0">
                <a:solidFill>
                  <a:schemeClr val="accent4"/>
                </a:solidFill>
                <a:latin typeface="Encode Sans" pitchFamily="2" charset="0"/>
              </a:rPr>
              <a:t>2.1 Financing renewals</a:t>
            </a:r>
            <a:endParaRPr lang="en-US" sz="1200" dirty="0">
              <a:solidFill>
                <a:schemeClr val="tx1">
                  <a:lumMod val="25000"/>
                  <a:lumOff val="75000"/>
                </a:schemeClr>
              </a:solidFill>
              <a:latin typeface="Encode Sans" pitchFamily="2" charset="0"/>
            </a:endParaRPr>
          </a:p>
        </p:txBody>
      </p:sp>
      <p:sp>
        <p:nvSpPr>
          <p:cNvPr id="18" name="Rettangolo 17">
            <a:extLst>
              <a:ext uri="{FF2B5EF4-FFF2-40B4-BE49-F238E27FC236}">
                <a16:creationId xmlns:a16="http://schemas.microsoft.com/office/drawing/2014/main" id="{20F933C3-4120-7CE5-E699-C3C98BA3248E}"/>
              </a:ext>
            </a:extLst>
          </p:cNvPr>
          <p:cNvSpPr/>
          <p:nvPr/>
        </p:nvSpPr>
        <p:spPr>
          <a:xfrm>
            <a:off x="137307" y="2026858"/>
            <a:ext cx="36000" cy="288000"/>
          </a:xfrm>
          <a:prstGeom prst="rect">
            <a:avLst/>
          </a:prstGeom>
          <a:solidFill>
            <a:schemeClr val="accent4"/>
          </a:solidFill>
          <a:ln w="127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aphicFrame>
        <p:nvGraphicFramePr>
          <p:cNvPr id="2" name="Tabella 1">
            <a:extLst>
              <a:ext uri="{FF2B5EF4-FFF2-40B4-BE49-F238E27FC236}">
                <a16:creationId xmlns:a16="http://schemas.microsoft.com/office/drawing/2014/main" id="{CE0D8619-8C57-346A-360A-A3605CF198B0}"/>
              </a:ext>
            </a:extLst>
          </p:cNvPr>
          <p:cNvGraphicFramePr>
            <a:graphicFrameLocks noGrp="1"/>
          </p:cNvGraphicFramePr>
          <p:nvPr>
            <p:extLst>
              <p:ext uri="{D42A27DB-BD31-4B8C-83A1-F6EECF244321}">
                <p14:modId xmlns:p14="http://schemas.microsoft.com/office/powerpoint/2010/main" val="1794339391"/>
              </p:ext>
            </p:extLst>
          </p:nvPr>
        </p:nvGraphicFramePr>
        <p:xfrm>
          <a:off x="2532064" y="1016000"/>
          <a:ext cx="4500562" cy="5005386"/>
        </p:xfrm>
        <a:graphic>
          <a:graphicData uri="http://schemas.openxmlformats.org/drawingml/2006/table">
            <a:tbl>
              <a:tblPr firstRow="1" bandRow="1">
                <a:tableStyleId>{5C22544A-7EE6-4342-B048-85BDC9FD1C3A}</a:tableStyleId>
              </a:tblPr>
              <a:tblGrid>
                <a:gridCol w="4500562">
                  <a:extLst>
                    <a:ext uri="{9D8B030D-6E8A-4147-A177-3AD203B41FA5}">
                      <a16:colId xmlns:a16="http://schemas.microsoft.com/office/drawing/2014/main" val="1762129357"/>
                    </a:ext>
                  </a:extLst>
                </a:gridCol>
              </a:tblGrid>
              <a:tr h="834231">
                <a:tc>
                  <a:txBody>
                    <a:bodyPr/>
                    <a:lstStyle/>
                    <a:p>
                      <a:pPr algn="l" fontAlgn="ctr"/>
                      <a:r>
                        <a:rPr lang="en-US" sz="1100" b="0" i="0" u="none" strike="noStrike" noProof="0" dirty="0">
                          <a:solidFill>
                            <a:schemeClr val="tx1">
                              <a:lumMod val="90000"/>
                              <a:lumOff val="10000"/>
                            </a:schemeClr>
                          </a:solidFill>
                          <a:effectLst/>
                          <a:latin typeface="+mn-lt"/>
                        </a:rPr>
                        <a:t>Capture </a:t>
                      </a:r>
                      <a:r>
                        <a:rPr lang="en-US" sz="1100" b="1" i="0" u="none" strike="noStrike" noProof="0" dirty="0">
                          <a:solidFill>
                            <a:schemeClr val="accent1"/>
                          </a:solidFill>
                          <a:effectLst/>
                          <a:latin typeface="+mn-lt"/>
                        </a:rPr>
                        <a:t>financing renewal </a:t>
                      </a:r>
                      <a:r>
                        <a:rPr lang="en-US" sz="1100" b="0" i="0" u="none" strike="noStrike" noProof="0" dirty="0">
                          <a:solidFill>
                            <a:schemeClr val="tx1">
                              <a:lumMod val="90000"/>
                              <a:lumOff val="10000"/>
                            </a:schemeClr>
                          </a:solidFill>
                          <a:effectLst/>
                          <a:latin typeface="+mn-lt"/>
                        </a:rPr>
                        <a:t>from your</a:t>
                      </a:r>
                      <a:r>
                        <a:rPr lang="en-US" sz="1100" b="1" i="0" u="none" strike="noStrike" noProof="0" dirty="0">
                          <a:solidFill>
                            <a:schemeClr val="tx1">
                              <a:lumMod val="90000"/>
                              <a:lumOff val="10000"/>
                            </a:schemeClr>
                          </a:solidFill>
                          <a:effectLst/>
                          <a:latin typeface="+mn-lt"/>
                        </a:rPr>
                        <a:t> </a:t>
                      </a:r>
                      <a:r>
                        <a:rPr lang="en-US" sz="1100" b="1" i="0" u="none" strike="noStrike" kern="1200" noProof="0" dirty="0">
                          <a:solidFill>
                            <a:schemeClr val="accent1"/>
                          </a:solidFill>
                          <a:effectLst/>
                          <a:latin typeface="+mn-lt"/>
                          <a:ea typeface="+mn-ea"/>
                          <a:cs typeface="+mn-cs"/>
                        </a:rPr>
                        <a:t>Customer portfolio </a:t>
                      </a:r>
                      <a:r>
                        <a:rPr lang="en-US" sz="1100" b="0" i="0" u="none" strike="noStrike" noProof="0" dirty="0">
                          <a:solidFill>
                            <a:schemeClr val="tx1">
                              <a:lumMod val="90000"/>
                              <a:lumOff val="10000"/>
                            </a:schemeClr>
                          </a:solidFill>
                          <a:effectLst/>
                          <a:latin typeface="+mn-lt"/>
                        </a:rPr>
                        <a:t>and</a:t>
                      </a:r>
                      <a:r>
                        <a:rPr lang="en-US" sz="1100" b="1" i="0" u="none" strike="noStrike" noProof="0" dirty="0">
                          <a:solidFill>
                            <a:schemeClr val="tx1">
                              <a:lumMod val="90000"/>
                              <a:lumOff val="10000"/>
                            </a:schemeClr>
                          </a:solidFill>
                          <a:effectLst/>
                          <a:latin typeface="+mn-lt"/>
                        </a:rPr>
                        <a:t> </a:t>
                      </a:r>
                      <a:r>
                        <a:rPr lang="en-US" sz="1100" b="1" i="0" u="none" strike="noStrike" kern="1200" noProof="0" dirty="0">
                          <a:solidFill>
                            <a:schemeClr val="accent1"/>
                          </a:solidFill>
                          <a:effectLst/>
                          <a:latin typeface="+mn-lt"/>
                          <a:ea typeface="+mn-ea"/>
                          <a:cs typeface="+mn-cs"/>
                        </a:rPr>
                        <a:t>leads</a:t>
                      </a:r>
                      <a:r>
                        <a:rPr lang="en-US" sz="1100" b="0" i="0" u="none" strike="noStrike" noProof="0" dirty="0">
                          <a:solidFill>
                            <a:schemeClr val="tx1">
                              <a:lumMod val="90000"/>
                              <a:lumOff val="10000"/>
                            </a:schemeClr>
                          </a:solidFill>
                          <a:effectLst/>
                          <a:latin typeface="+mn-lt"/>
                        </a:rPr>
                        <a:t> in </a:t>
                      </a:r>
                      <a:r>
                        <a:rPr lang="en-US" sz="1100" b="1" i="0" u="none" strike="noStrike" kern="1200" noProof="0" dirty="0">
                          <a:solidFill>
                            <a:schemeClr val="accent1"/>
                          </a:solidFill>
                          <a:effectLst/>
                          <a:latin typeface="+mn-lt"/>
                          <a:ea typeface="+mn-ea"/>
                          <a:cs typeface="+mn-cs"/>
                        </a:rPr>
                        <a:t>C1</a:t>
                      </a:r>
                      <a:r>
                        <a:rPr lang="en-US" sz="1100" b="1" i="0" u="none" strike="noStrike" kern="1200" baseline="30000" noProof="0" dirty="0">
                          <a:solidFill>
                            <a:schemeClr val="accent1"/>
                          </a:solidFill>
                          <a:effectLst/>
                          <a:latin typeface="+mn-lt"/>
                          <a:ea typeface="+mn-ea"/>
                          <a:cs typeface="+mn-cs"/>
                        </a:rPr>
                        <a:t>st</a:t>
                      </a:r>
                      <a:r>
                        <a:rPr lang="en-US" sz="1100" b="0" i="0" u="none" strike="noStrike" noProof="0" dirty="0">
                          <a:solidFill>
                            <a:schemeClr val="tx1">
                              <a:lumMod val="90000"/>
                              <a:lumOff val="10000"/>
                            </a:schemeClr>
                          </a:solidFill>
                          <a:effectLst/>
                          <a:latin typeface="+mn-lt"/>
                        </a:rPr>
                        <a:t>.</a:t>
                      </a:r>
                    </a:p>
                  </a:txBody>
                  <a:tcPr marL="9525"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0775099"/>
                  </a:ext>
                </a:extLst>
              </a:tr>
              <a:tr h="834231">
                <a:tc>
                  <a:txBody>
                    <a:bodyPr/>
                    <a:lstStyle/>
                    <a:p>
                      <a:pPr algn="l" fontAlgn="ctr"/>
                      <a:r>
                        <a:rPr lang="en-US" sz="1100" b="1" i="0" u="none" strike="noStrike" kern="1200" noProof="0" dirty="0">
                          <a:solidFill>
                            <a:schemeClr val="accent1"/>
                          </a:solidFill>
                          <a:effectLst/>
                          <a:latin typeface="+mn-lt"/>
                          <a:ea typeface="+mn-ea"/>
                          <a:cs typeface="+mn-cs"/>
                        </a:rPr>
                        <a:t>At least once a month </a:t>
                      </a:r>
                      <a:r>
                        <a:rPr lang="en-US" sz="1100" b="0" i="0" u="none" strike="noStrike" noProof="0" dirty="0">
                          <a:solidFill>
                            <a:schemeClr val="tx1">
                              <a:lumMod val="90000"/>
                              <a:lumOff val="10000"/>
                            </a:schemeClr>
                          </a:solidFill>
                          <a:effectLst/>
                          <a:latin typeface="+mn-lt"/>
                        </a:rPr>
                        <a:t>collect, select and </a:t>
                      </a:r>
                      <a:r>
                        <a:rPr lang="en-US" sz="1100" b="1" i="0" u="none" strike="noStrike" kern="1200" noProof="0" dirty="0">
                          <a:solidFill>
                            <a:schemeClr val="accent1"/>
                          </a:solidFill>
                          <a:effectLst/>
                          <a:latin typeface="+mn-lt"/>
                          <a:ea typeface="+mn-ea"/>
                          <a:cs typeface="+mn-cs"/>
                        </a:rPr>
                        <a:t>contact Customers 6-9 months before contract end</a:t>
                      </a:r>
                      <a:r>
                        <a:rPr lang="en-US" sz="1100" b="0" i="0" u="none" strike="noStrike" kern="1200" noProof="0" dirty="0">
                          <a:solidFill>
                            <a:schemeClr val="tx1">
                              <a:lumMod val="90000"/>
                              <a:lumOff val="10000"/>
                            </a:schemeClr>
                          </a:solidFill>
                          <a:effectLst/>
                          <a:latin typeface="+mn-lt"/>
                          <a:ea typeface="+mn-ea"/>
                          <a:cs typeface="+mn-cs"/>
                        </a:rPr>
                        <a:t>, </a:t>
                      </a:r>
                      <a:r>
                        <a:rPr lang="en-US" sz="1100" b="0" i="0" u="none" strike="noStrike" noProof="0" dirty="0">
                          <a:solidFill>
                            <a:schemeClr val="tx1">
                              <a:lumMod val="90000"/>
                              <a:lumOff val="10000"/>
                            </a:schemeClr>
                          </a:solidFill>
                          <a:effectLst/>
                          <a:latin typeface="+mn-lt"/>
                        </a:rPr>
                        <a:t>checking contract status. </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0324860"/>
                  </a:ext>
                </a:extLst>
              </a:tr>
              <a:tr h="834231">
                <a:tc>
                  <a:txBody>
                    <a:bodyPr/>
                    <a:lstStyle/>
                    <a:p>
                      <a:pPr algn="l" fontAlgn="ctr"/>
                      <a:r>
                        <a:rPr lang="en-US" sz="1100" b="0" i="0" u="none" strike="noStrike" noProof="0" dirty="0">
                          <a:solidFill>
                            <a:schemeClr val="tx1">
                              <a:lumMod val="90000"/>
                              <a:lumOff val="10000"/>
                            </a:schemeClr>
                          </a:solidFill>
                          <a:effectLst/>
                          <a:latin typeface="+mn-lt"/>
                        </a:rPr>
                        <a:t>Assess and propose </a:t>
                      </a:r>
                      <a:r>
                        <a:rPr lang="en-US" sz="1100" b="1" i="0" u="none" strike="noStrike" kern="1200" noProof="0" dirty="0">
                          <a:solidFill>
                            <a:schemeClr val="accent1"/>
                          </a:solidFill>
                          <a:effectLst/>
                          <a:latin typeface="+mn-lt"/>
                          <a:ea typeface="+mn-ea"/>
                          <a:cs typeface="+mn-cs"/>
                        </a:rPr>
                        <a:t>tailored renewal offers </a:t>
                      </a:r>
                      <a:r>
                        <a:rPr lang="en-US" sz="1100" b="0" i="0" u="none" strike="noStrike" noProof="0" dirty="0">
                          <a:solidFill>
                            <a:schemeClr val="tx1">
                              <a:lumMod val="90000"/>
                              <a:lumOff val="10000"/>
                            </a:schemeClr>
                          </a:solidFill>
                          <a:effectLst/>
                          <a:latin typeface="+mn-lt"/>
                        </a:rPr>
                        <a:t>based on the former</a:t>
                      </a:r>
                      <a:r>
                        <a:rPr lang="en-US" sz="1100" b="1" i="0" u="none" strike="noStrike" noProof="0" dirty="0">
                          <a:solidFill>
                            <a:schemeClr val="tx1">
                              <a:lumMod val="90000"/>
                              <a:lumOff val="10000"/>
                            </a:schemeClr>
                          </a:solidFill>
                          <a:effectLst/>
                          <a:latin typeface="+mn-lt"/>
                        </a:rPr>
                        <a:t> </a:t>
                      </a:r>
                      <a:r>
                        <a:rPr lang="en-US" sz="1100" b="1" i="0" u="none" strike="noStrike" kern="1200" noProof="0" dirty="0">
                          <a:solidFill>
                            <a:schemeClr val="accent1"/>
                          </a:solidFill>
                          <a:effectLst/>
                          <a:latin typeface="+mn-lt"/>
                          <a:ea typeface="+mn-ea"/>
                          <a:cs typeface="+mn-cs"/>
                        </a:rPr>
                        <a:t>usage</a:t>
                      </a:r>
                      <a:r>
                        <a:rPr lang="en-US" sz="1100" b="0" i="0" u="none" strike="noStrike" noProof="0" dirty="0">
                          <a:solidFill>
                            <a:schemeClr val="tx1">
                              <a:lumMod val="90000"/>
                              <a:lumOff val="10000"/>
                            </a:schemeClr>
                          </a:solidFill>
                          <a:effectLst/>
                          <a:latin typeface="+mn-lt"/>
                        </a:rPr>
                        <a:t> &amp; </a:t>
                      </a:r>
                      <a:r>
                        <a:rPr lang="en-US" sz="1100" b="1" i="0" u="none" strike="noStrike" kern="1200" noProof="0" dirty="0">
                          <a:solidFill>
                            <a:schemeClr val="accent1"/>
                          </a:solidFill>
                          <a:effectLst/>
                          <a:latin typeface="+mn-lt"/>
                          <a:ea typeface="+mn-ea"/>
                          <a:cs typeface="+mn-cs"/>
                        </a:rPr>
                        <a:t>new potential needs</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5318789"/>
                  </a:ext>
                </a:extLst>
              </a:tr>
              <a:tr h="834231">
                <a:tc>
                  <a:txBody>
                    <a:bodyPr/>
                    <a:lstStyle/>
                    <a:p>
                      <a:pPr algn="l" fontAlgn="ctr"/>
                      <a:r>
                        <a:rPr lang="en-US" sz="1100" b="0" i="0" u="none" strike="noStrike" noProof="0" dirty="0">
                          <a:solidFill>
                            <a:schemeClr val="tx1">
                              <a:lumMod val="90000"/>
                              <a:lumOff val="10000"/>
                            </a:schemeClr>
                          </a:solidFill>
                          <a:effectLst/>
                          <a:latin typeface="+mn-lt"/>
                        </a:rPr>
                        <a:t>Use and highlight the</a:t>
                      </a:r>
                      <a:r>
                        <a:rPr lang="en-US" sz="1100" b="1" i="0" u="none" strike="noStrike" noProof="0" dirty="0">
                          <a:solidFill>
                            <a:schemeClr val="tx1">
                              <a:lumMod val="90000"/>
                              <a:lumOff val="10000"/>
                            </a:schemeClr>
                          </a:solidFill>
                          <a:effectLst/>
                          <a:latin typeface="+mn-lt"/>
                        </a:rPr>
                        <a:t> </a:t>
                      </a:r>
                      <a:r>
                        <a:rPr lang="en-US" sz="1100" b="1" i="0" u="none" strike="noStrike" kern="1200" noProof="0" dirty="0">
                          <a:solidFill>
                            <a:schemeClr val="accent1"/>
                          </a:solidFill>
                          <a:effectLst/>
                          <a:latin typeface="+mn-lt"/>
                          <a:ea typeface="+mn-ea"/>
                          <a:cs typeface="+mn-cs"/>
                        </a:rPr>
                        <a:t>Total Cost of Ownership (TCO) tool</a:t>
                      </a:r>
                      <a:r>
                        <a:rPr lang="en-US" sz="1100" b="0" i="0" u="none" strike="noStrike" kern="1200" noProof="0" dirty="0">
                          <a:solidFill>
                            <a:schemeClr val="tx1">
                              <a:lumMod val="90000"/>
                              <a:lumOff val="10000"/>
                            </a:schemeClr>
                          </a:solidFill>
                          <a:effectLst/>
                          <a:latin typeface="+mn-lt"/>
                          <a:ea typeface="+mn-ea"/>
                          <a:cs typeface="+mn-cs"/>
                        </a:rPr>
                        <a:t>, </a:t>
                      </a:r>
                      <a:r>
                        <a:rPr lang="en-US" sz="1100" b="0" i="0" u="none" strike="noStrike" noProof="0" dirty="0">
                          <a:solidFill>
                            <a:schemeClr val="tx1">
                              <a:lumMod val="90000"/>
                              <a:lumOff val="10000"/>
                            </a:schemeClr>
                          </a:solidFill>
                          <a:effectLst/>
                          <a:latin typeface="+mn-lt"/>
                        </a:rPr>
                        <a:t>along with the presentation of a </a:t>
                      </a:r>
                      <a:r>
                        <a:rPr lang="en-US" sz="1100" b="1" i="0" u="none" strike="noStrike" kern="1200" noProof="0" dirty="0">
                          <a:solidFill>
                            <a:schemeClr val="accent1"/>
                          </a:solidFill>
                          <a:effectLst/>
                          <a:latin typeface="+mn-lt"/>
                          <a:ea typeface="+mn-ea"/>
                          <a:cs typeface="+mn-cs"/>
                        </a:rPr>
                        <a:t>double offer</a:t>
                      </a:r>
                      <a:r>
                        <a:rPr lang="en-US" sz="1100" b="0" i="0" u="none" strike="noStrike" noProof="0" dirty="0">
                          <a:solidFill>
                            <a:schemeClr val="tx1">
                              <a:lumMod val="90000"/>
                              <a:lumOff val="10000"/>
                            </a:schemeClr>
                          </a:solidFill>
                          <a:effectLst/>
                          <a:latin typeface="+mn-lt"/>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8938201"/>
                  </a:ext>
                </a:extLst>
              </a:tr>
              <a:tr h="834231">
                <a:tc>
                  <a:txBody>
                    <a:bodyPr/>
                    <a:lstStyle/>
                    <a:p>
                      <a:pPr algn="l" fontAlgn="ctr"/>
                      <a:r>
                        <a:rPr lang="en-US" sz="1100" b="0" i="0" u="none" strike="noStrike" noProof="0" dirty="0">
                          <a:solidFill>
                            <a:schemeClr val="tx1">
                              <a:lumMod val="90000"/>
                              <a:lumOff val="10000"/>
                            </a:schemeClr>
                          </a:solidFill>
                          <a:effectLst/>
                          <a:latin typeface="+mn-lt"/>
                        </a:rPr>
                        <a:t>Consider</a:t>
                      </a:r>
                      <a:r>
                        <a:rPr lang="en-US" sz="1100" b="1" i="0" u="none" strike="noStrike" noProof="0" dirty="0">
                          <a:solidFill>
                            <a:schemeClr val="tx1">
                              <a:lumMod val="90000"/>
                              <a:lumOff val="10000"/>
                            </a:schemeClr>
                          </a:solidFill>
                          <a:effectLst/>
                          <a:latin typeface="+mn-lt"/>
                        </a:rPr>
                        <a:t> </a:t>
                      </a:r>
                      <a:r>
                        <a:rPr lang="en-US" sz="1100" b="1" i="0" u="none" strike="noStrike" kern="1200" noProof="0" dirty="0">
                          <a:solidFill>
                            <a:schemeClr val="accent1"/>
                          </a:solidFill>
                          <a:effectLst/>
                          <a:latin typeface="+mn-lt"/>
                          <a:ea typeface="+mn-ea"/>
                          <a:cs typeface="+mn-cs"/>
                        </a:rPr>
                        <a:t>loyalty bonus </a:t>
                      </a:r>
                      <a:r>
                        <a:rPr lang="en-US" sz="1100" b="0" i="0" u="none" strike="noStrike" noProof="0" dirty="0">
                          <a:solidFill>
                            <a:schemeClr val="tx1">
                              <a:lumMod val="90000"/>
                              <a:lumOff val="10000"/>
                            </a:schemeClr>
                          </a:solidFill>
                          <a:effectLst/>
                          <a:latin typeface="+mn-lt"/>
                        </a:rPr>
                        <a:t>for </a:t>
                      </a:r>
                      <a:r>
                        <a:rPr lang="en-US" sz="1100" b="1" i="0" u="none" strike="noStrike" kern="1200" noProof="0" dirty="0">
                          <a:solidFill>
                            <a:schemeClr val="accent1"/>
                          </a:solidFill>
                          <a:effectLst/>
                          <a:latin typeface="+mn-lt"/>
                          <a:ea typeface="+mn-ea"/>
                          <a:cs typeface="+mn-cs"/>
                        </a:rPr>
                        <a:t>early renewals</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4455459"/>
                  </a:ext>
                </a:extLst>
              </a:tr>
              <a:tr h="834231">
                <a:tc>
                  <a:txBody>
                    <a:bodyPr/>
                    <a:lstStyle/>
                    <a:p>
                      <a:pPr algn="l" fontAlgn="ctr"/>
                      <a:r>
                        <a:rPr lang="en-US" sz="1100" b="0" i="0" u="none" strike="noStrike" noProof="0" dirty="0">
                          <a:solidFill>
                            <a:schemeClr val="tx1">
                              <a:lumMod val="90000"/>
                              <a:lumOff val="10000"/>
                            </a:schemeClr>
                          </a:solidFill>
                          <a:effectLst/>
                          <a:latin typeface="+mn-lt"/>
                        </a:rPr>
                        <a:t>Verify the </a:t>
                      </a:r>
                      <a:r>
                        <a:rPr lang="en-US" sz="1100" b="1" i="0" u="none" strike="noStrike" kern="1200" noProof="0" dirty="0">
                          <a:solidFill>
                            <a:schemeClr val="accent1"/>
                          </a:solidFill>
                          <a:effectLst/>
                          <a:latin typeface="+mn-lt"/>
                          <a:ea typeface="+mn-ea"/>
                          <a:cs typeface="+mn-cs"/>
                        </a:rPr>
                        <a:t>vehicle return timing to be in line with the arrival of the new car</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309630"/>
                  </a:ext>
                </a:extLst>
              </a:tr>
            </a:tbl>
          </a:graphicData>
        </a:graphic>
      </p:graphicFrame>
      <p:graphicFrame>
        <p:nvGraphicFramePr>
          <p:cNvPr id="3" name="Tabella 2">
            <a:extLst>
              <a:ext uri="{FF2B5EF4-FFF2-40B4-BE49-F238E27FC236}">
                <a16:creationId xmlns:a16="http://schemas.microsoft.com/office/drawing/2014/main" id="{8989746D-33F2-B0FF-BDD5-46CA587A7BF6}"/>
              </a:ext>
            </a:extLst>
          </p:cNvPr>
          <p:cNvGraphicFramePr>
            <a:graphicFrameLocks noGrp="1"/>
          </p:cNvGraphicFramePr>
          <p:nvPr>
            <p:extLst>
              <p:ext uri="{D42A27DB-BD31-4B8C-83A1-F6EECF244321}">
                <p14:modId xmlns:p14="http://schemas.microsoft.com/office/powerpoint/2010/main" val="480642030"/>
              </p:ext>
            </p:extLst>
          </p:nvPr>
        </p:nvGraphicFramePr>
        <p:xfrm>
          <a:off x="7427913" y="1016000"/>
          <a:ext cx="4500562" cy="5005386"/>
        </p:xfrm>
        <a:graphic>
          <a:graphicData uri="http://schemas.openxmlformats.org/drawingml/2006/table">
            <a:tbl>
              <a:tblPr firstRow="1" bandRow="1">
                <a:tableStyleId>{5C22544A-7EE6-4342-B048-85BDC9FD1C3A}</a:tableStyleId>
              </a:tblPr>
              <a:tblGrid>
                <a:gridCol w="4500562">
                  <a:extLst>
                    <a:ext uri="{9D8B030D-6E8A-4147-A177-3AD203B41FA5}">
                      <a16:colId xmlns:a16="http://schemas.microsoft.com/office/drawing/2014/main" val="1762129357"/>
                    </a:ext>
                  </a:extLst>
                </a:gridCol>
              </a:tblGrid>
              <a:tr h="834231">
                <a:tc>
                  <a:txBody>
                    <a:bodyPr/>
                    <a:lstStyle/>
                    <a:p>
                      <a:pPr algn="l" fontAlgn="ctr"/>
                      <a:r>
                        <a:rPr lang="en-US" sz="1100" b="0" i="0" u="none" strike="noStrike" noProof="0" dirty="0">
                          <a:solidFill>
                            <a:schemeClr val="tx1">
                              <a:lumMod val="90000"/>
                              <a:lumOff val="10000"/>
                            </a:schemeClr>
                          </a:solidFill>
                          <a:effectLst/>
                          <a:latin typeface="+mn-lt"/>
                        </a:rPr>
                        <a:t>To stay open to</a:t>
                      </a:r>
                      <a:r>
                        <a:rPr lang="en-US" sz="1100" b="1" i="0" u="none" strike="noStrike" noProof="0" dirty="0">
                          <a:solidFill>
                            <a:schemeClr val="tx1">
                              <a:lumMod val="90000"/>
                              <a:lumOff val="10000"/>
                            </a:schemeClr>
                          </a:solidFill>
                          <a:effectLst/>
                          <a:latin typeface="+mn-lt"/>
                        </a:rPr>
                        <a:t> </a:t>
                      </a:r>
                      <a:r>
                        <a:rPr lang="en-US" sz="1100" b="1" i="0" u="none" strike="noStrike" noProof="0" dirty="0">
                          <a:solidFill>
                            <a:schemeClr val="accent1"/>
                          </a:solidFill>
                          <a:effectLst/>
                          <a:latin typeface="+mn-lt"/>
                        </a:rPr>
                        <a:t>new opportunities</a:t>
                      </a:r>
                      <a:r>
                        <a:rPr lang="en-US" sz="1100" b="0" i="0" u="none" strike="noStrike" noProof="0" dirty="0">
                          <a:solidFill>
                            <a:schemeClr val="accent1"/>
                          </a:solidFill>
                          <a:effectLst/>
                          <a:latin typeface="+mn-lt"/>
                        </a:rPr>
                        <a:t> </a:t>
                      </a:r>
                      <a:r>
                        <a:rPr lang="en-US" sz="1100" b="0" i="0" u="none" strike="noStrike" noProof="0" dirty="0">
                          <a:solidFill>
                            <a:schemeClr val="tx1">
                              <a:lumMod val="90000"/>
                              <a:lumOff val="10000"/>
                            </a:schemeClr>
                          </a:solidFill>
                          <a:effectLst/>
                          <a:latin typeface="+mn-lt"/>
                        </a:rPr>
                        <a:t>and ensure precise follow-up.</a:t>
                      </a:r>
                    </a:p>
                  </a:txBody>
                  <a:tcPr marL="9525"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0775099"/>
                  </a:ext>
                </a:extLst>
              </a:tr>
              <a:tr h="834231">
                <a:tc>
                  <a:txBody>
                    <a:bodyPr/>
                    <a:lstStyle/>
                    <a:p>
                      <a:pPr algn="l" fontAlgn="ctr"/>
                      <a:r>
                        <a:rPr lang="en-US" sz="1100" b="0" i="0" u="none" strike="noStrike" noProof="0" dirty="0">
                          <a:solidFill>
                            <a:schemeClr val="tx1">
                              <a:lumMod val="90000"/>
                              <a:lumOff val="10000"/>
                            </a:schemeClr>
                          </a:solidFill>
                          <a:effectLst/>
                          <a:latin typeface="+mn-lt"/>
                        </a:rPr>
                        <a:t>To </a:t>
                      </a:r>
                      <a:r>
                        <a:rPr lang="en-US" sz="1100" b="1" i="0" u="none" strike="noStrike" kern="1200" noProof="0" dirty="0">
                          <a:solidFill>
                            <a:schemeClr val="accent1"/>
                          </a:solidFill>
                          <a:effectLst/>
                          <a:latin typeface="+mn-lt"/>
                          <a:ea typeface="+mn-ea"/>
                          <a:cs typeface="+mn-cs"/>
                        </a:rPr>
                        <a:t>identify Customers intent </a:t>
                      </a:r>
                      <a:r>
                        <a:rPr lang="en-US" sz="1100" b="0" i="0" u="none" strike="noStrike" noProof="0" dirty="0">
                          <a:solidFill>
                            <a:schemeClr val="tx1">
                              <a:lumMod val="90000"/>
                              <a:lumOff val="10000"/>
                            </a:schemeClr>
                          </a:solidFill>
                          <a:effectLst/>
                          <a:latin typeface="+mn-lt"/>
                        </a:rPr>
                        <a:t>and </a:t>
                      </a:r>
                      <a:r>
                        <a:rPr lang="en-US" sz="1100" b="1" i="0" u="none" strike="noStrike" kern="1200" noProof="0" dirty="0">
                          <a:solidFill>
                            <a:schemeClr val="accent1"/>
                          </a:solidFill>
                          <a:effectLst/>
                          <a:latin typeface="+mn-lt"/>
                          <a:ea typeface="+mn-ea"/>
                          <a:cs typeface="+mn-cs"/>
                        </a:rPr>
                        <a:t>create awareness</a:t>
                      </a:r>
                      <a:r>
                        <a:rPr lang="en-US" sz="1100" b="0" i="0" u="none" strike="noStrike" noProof="0" dirty="0">
                          <a:solidFill>
                            <a:schemeClr val="tx1">
                              <a:lumMod val="90000"/>
                              <a:lumOff val="10000"/>
                            </a:schemeClr>
                          </a:solidFill>
                          <a:effectLst/>
                          <a:latin typeface="+mn-lt"/>
                        </a:rPr>
                        <a:t>, encouraging them to visit the dealership.</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0324860"/>
                  </a:ext>
                </a:extLst>
              </a:tr>
              <a:tr h="834231">
                <a:tc>
                  <a:txBody>
                    <a:bodyPr/>
                    <a:lstStyle/>
                    <a:p>
                      <a:pPr algn="l" fontAlgn="ctr"/>
                      <a:r>
                        <a:rPr lang="en-US" sz="1100" b="0" i="0" u="none" strike="noStrike" noProof="0" dirty="0">
                          <a:solidFill>
                            <a:schemeClr val="tx1">
                              <a:lumMod val="90000"/>
                              <a:lumOff val="10000"/>
                            </a:schemeClr>
                          </a:solidFill>
                          <a:effectLst/>
                          <a:latin typeface="+mn-lt"/>
                        </a:rPr>
                        <a:t>To</a:t>
                      </a:r>
                      <a:r>
                        <a:rPr lang="en-US" sz="1100" b="1" i="0" u="none" strike="noStrike" noProof="0" dirty="0">
                          <a:solidFill>
                            <a:schemeClr val="tx1">
                              <a:lumMod val="90000"/>
                              <a:lumOff val="10000"/>
                            </a:schemeClr>
                          </a:solidFill>
                          <a:effectLst/>
                          <a:latin typeface="+mn-lt"/>
                        </a:rPr>
                        <a:t> </a:t>
                      </a:r>
                      <a:r>
                        <a:rPr lang="en-US" sz="1100" b="1" i="0" u="none" strike="noStrike" kern="1200" noProof="0" dirty="0">
                          <a:solidFill>
                            <a:schemeClr val="accent1"/>
                          </a:solidFill>
                          <a:effectLst/>
                          <a:latin typeface="+mn-lt"/>
                          <a:ea typeface="+mn-ea"/>
                          <a:cs typeface="+mn-cs"/>
                        </a:rPr>
                        <a:t>align the proposal </a:t>
                      </a:r>
                      <a:r>
                        <a:rPr lang="en-US" sz="1100" b="0" i="0" u="none" strike="noStrike" noProof="0" dirty="0">
                          <a:solidFill>
                            <a:schemeClr val="tx1">
                              <a:lumMod val="90000"/>
                              <a:lumOff val="10000"/>
                            </a:schemeClr>
                          </a:solidFill>
                          <a:effectLst/>
                          <a:latin typeface="+mn-lt"/>
                        </a:rPr>
                        <a:t>with the Customer habits to </a:t>
                      </a:r>
                      <a:r>
                        <a:rPr lang="en-US" sz="1100" b="1" i="0" u="none" strike="noStrike" kern="1200" noProof="0" dirty="0">
                          <a:solidFill>
                            <a:schemeClr val="accent1"/>
                          </a:solidFill>
                          <a:effectLst/>
                          <a:latin typeface="+mn-lt"/>
                          <a:ea typeface="+mn-ea"/>
                          <a:cs typeface="+mn-cs"/>
                        </a:rPr>
                        <a:t>improve conversion</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5318789"/>
                  </a:ext>
                </a:extLst>
              </a:tr>
              <a:tr h="834231">
                <a:tc>
                  <a:txBody>
                    <a:bodyPr/>
                    <a:lstStyle/>
                    <a:p>
                      <a:pPr algn="l" fontAlgn="ctr"/>
                      <a:r>
                        <a:rPr lang="en-US" sz="1100" b="0" i="0" u="none" strike="noStrike" noProof="0" dirty="0">
                          <a:solidFill>
                            <a:schemeClr val="tx1">
                              <a:lumMod val="90000"/>
                              <a:lumOff val="10000"/>
                            </a:schemeClr>
                          </a:solidFill>
                          <a:effectLst/>
                          <a:latin typeface="+mn-lt"/>
                        </a:rPr>
                        <a:t>To facilitate a clear </a:t>
                      </a:r>
                      <a:r>
                        <a:rPr lang="en-US" sz="1100" b="1" i="0" u="none" strike="noStrike" kern="1200" noProof="0" dirty="0">
                          <a:solidFill>
                            <a:schemeClr val="accent1"/>
                          </a:solidFill>
                          <a:effectLst/>
                          <a:latin typeface="+mn-lt"/>
                          <a:ea typeface="+mn-ea"/>
                          <a:cs typeface="+mn-cs"/>
                        </a:rPr>
                        <a:t>powertrain choice</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8938201"/>
                  </a:ext>
                </a:extLst>
              </a:tr>
              <a:tr h="834231">
                <a:tc>
                  <a:txBody>
                    <a:bodyPr/>
                    <a:lstStyle/>
                    <a:p>
                      <a:pPr algn="l" fontAlgn="ctr"/>
                      <a:r>
                        <a:rPr lang="en-US" sz="1100" b="0" i="0" u="none" strike="noStrike" noProof="0" dirty="0">
                          <a:solidFill>
                            <a:schemeClr val="tx1">
                              <a:lumMod val="90000"/>
                              <a:lumOff val="10000"/>
                            </a:schemeClr>
                          </a:solidFill>
                          <a:effectLst/>
                          <a:latin typeface="+mn-lt"/>
                        </a:rPr>
                        <a:t>To encourage the </a:t>
                      </a:r>
                      <a:r>
                        <a:rPr lang="en-US" sz="1100" b="1" i="0" u="none" strike="noStrike" kern="1200" noProof="0" dirty="0">
                          <a:solidFill>
                            <a:schemeClr val="accent1"/>
                          </a:solidFill>
                          <a:effectLst/>
                          <a:latin typeface="+mn-lt"/>
                          <a:ea typeface="+mn-ea"/>
                          <a:cs typeface="+mn-cs"/>
                        </a:rPr>
                        <a:t>Customer retention </a:t>
                      </a:r>
                      <a:r>
                        <a:rPr lang="en-US" sz="1100" b="0" i="0" u="none" strike="noStrike" noProof="0" dirty="0">
                          <a:solidFill>
                            <a:schemeClr val="tx1">
                              <a:lumMod val="90000"/>
                              <a:lumOff val="10000"/>
                            </a:schemeClr>
                          </a:solidFill>
                          <a:effectLst/>
                          <a:latin typeface="+mn-lt"/>
                        </a:rPr>
                        <a:t>and speed the decision process up.</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4455459"/>
                  </a:ext>
                </a:extLst>
              </a:tr>
              <a:tr h="834231">
                <a:tc>
                  <a:txBody>
                    <a:bodyPr/>
                    <a:lstStyle/>
                    <a:p>
                      <a:pPr algn="l" fontAlgn="ctr"/>
                      <a:r>
                        <a:rPr lang="en-US" sz="1100" b="0" i="0" u="none" strike="noStrike" noProof="0" dirty="0">
                          <a:solidFill>
                            <a:schemeClr val="tx1">
                              <a:lumMod val="90000"/>
                              <a:lumOff val="10000"/>
                            </a:schemeClr>
                          </a:solidFill>
                          <a:effectLst/>
                          <a:latin typeface="+mn-lt"/>
                        </a:rPr>
                        <a:t>To ensure a </a:t>
                      </a:r>
                      <a:r>
                        <a:rPr lang="en-US" sz="1100" b="1" i="0" u="none" strike="noStrike" kern="1200" noProof="0" dirty="0">
                          <a:solidFill>
                            <a:schemeClr val="accent1"/>
                          </a:solidFill>
                          <a:effectLst/>
                          <a:latin typeface="+mn-lt"/>
                          <a:ea typeface="+mn-ea"/>
                          <a:cs typeface="+mn-cs"/>
                        </a:rPr>
                        <a:t>smooth transition </a:t>
                      </a:r>
                      <a:r>
                        <a:rPr lang="en-US" sz="1100" b="0" i="0" u="none" strike="noStrike" noProof="0" dirty="0">
                          <a:solidFill>
                            <a:schemeClr val="tx1">
                              <a:lumMod val="90000"/>
                              <a:lumOff val="10000"/>
                            </a:schemeClr>
                          </a:solidFill>
                          <a:effectLst/>
                          <a:latin typeface="+mn-lt"/>
                        </a:rPr>
                        <a:t>process for the Customer to avoid surprises.</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309630"/>
                  </a:ext>
                </a:extLst>
              </a:tr>
            </a:tbl>
          </a:graphicData>
        </a:graphic>
      </p:graphicFrame>
      <p:sp>
        <p:nvSpPr>
          <p:cNvPr id="4" name="CasellaDiTesto 3">
            <a:extLst>
              <a:ext uri="{FF2B5EF4-FFF2-40B4-BE49-F238E27FC236}">
                <a16:creationId xmlns:a16="http://schemas.microsoft.com/office/drawing/2014/main" id="{01C86F86-96EC-8B4A-C0FA-709003E46362}"/>
              </a:ext>
            </a:extLst>
          </p:cNvPr>
          <p:cNvSpPr txBox="1"/>
          <p:nvPr/>
        </p:nvSpPr>
        <p:spPr>
          <a:xfrm>
            <a:off x="-1" y="2467089"/>
            <a:ext cx="2274581" cy="461665"/>
          </a:xfrm>
          <a:prstGeom prst="rect">
            <a:avLst/>
          </a:prstGeom>
          <a:noFill/>
        </p:spPr>
        <p:txBody>
          <a:bodyPr wrap="square" lIns="252000" rIns="72000">
            <a:noAutofit/>
          </a:bodyPr>
          <a:lstStyle>
            <a:defPPr>
              <a:defRPr lang="it-IT"/>
            </a:defPPr>
            <a:lvl1pPr>
              <a:lnSpc>
                <a:spcPts val="4208"/>
              </a:lnSpc>
              <a:defRPr sz="2400">
                <a:solidFill>
                  <a:srgbClr val="243782"/>
                </a:solidFill>
                <a:latin typeface="Encode Sans Expanded Light" pitchFamily="2" charset="0"/>
              </a:defRPr>
            </a:lvl1pPr>
          </a:lstStyle>
          <a:p>
            <a:pPr>
              <a:lnSpc>
                <a:spcPct val="100000"/>
              </a:lnSpc>
            </a:pPr>
            <a:r>
              <a:rPr lang="en-US" sz="1200" dirty="0">
                <a:solidFill>
                  <a:schemeClr val="tx1">
                    <a:lumMod val="25000"/>
                    <a:lumOff val="75000"/>
                  </a:schemeClr>
                </a:solidFill>
                <a:latin typeface="Encode Sans" pitchFamily="2" charset="0"/>
              </a:rPr>
              <a:t>2.2 Workshop </a:t>
            </a:r>
            <a:br>
              <a:rPr lang="en-US" sz="1200" dirty="0">
                <a:solidFill>
                  <a:schemeClr val="tx1">
                    <a:lumMod val="25000"/>
                    <a:lumOff val="75000"/>
                  </a:schemeClr>
                </a:solidFill>
                <a:latin typeface="Encode Sans" pitchFamily="2" charset="0"/>
              </a:rPr>
            </a:br>
            <a:r>
              <a:rPr lang="en-US" sz="1200" dirty="0">
                <a:solidFill>
                  <a:schemeClr val="tx1">
                    <a:lumMod val="25000"/>
                    <a:lumOff val="75000"/>
                  </a:schemeClr>
                </a:solidFill>
                <a:latin typeface="Encode Sans" pitchFamily="2" charset="0"/>
              </a:rPr>
              <a:t>opportunities</a:t>
            </a:r>
          </a:p>
        </p:txBody>
      </p:sp>
      <p:sp>
        <p:nvSpPr>
          <p:cNvPr id="5" name="CasellaDiTesto 4">
            <a:extLst>
              <a:ext uri="{FF2B5EF4-FFF2-40B4-BE49-F238E27FC236}">
                <a16:creationId xmlns:a16="http://schemas.microsoft.com/office/drawing/2014/main" id="{7052D21B-0D9B-6300-7BC5-F93D808D6AA0}"/>
              </a:ext>
            </a:extLst>
          </p:cNvPr>
          <p:cNvSpPr txBox="1"/>
          <p:nvPr/>
        </p:nvSpPr>
        <p:spPr>
          <a:xfrm>
            <a:off x="-1" y="3067164"/>
            <a:ext cx="2274581" cy="461665"/>
          </a:xfrm>
          <a:prstGeom prst="rect">
            <a:avLst/>
          </a:prstGeom>
          <a:noFill/>
        </p:spPr>
        <p:txBody>
          <a:bodyPr wrap="square" lIns="252000" rIns="72000">
            <a:noAutofit/>
          </a:bodyPr>
          <a:lstStyle>
            <a:defPPr>
              <a:defRPr lang="it-IT"/>
            </a:defPPr>
            <a:lvl1pPr>
              <a:lnSpc>
                <a:spcPts val="4208"/>
              </a:lnSpc>
              <a:defRPr sz="2400">
                <a:solidFill>
                  <a:srgbClr val="243782"/>
                </a:solidFill>
                <a:latin typeface="Encode Sans Expanded Light" pitchFamily="2" charset="0"/>
              </a:defRPr>
            </a:lvl1pPr>
          </a:lstStyle>
          <a:p>
            <a:pPr>
              <a:lnSpc>
                <a:spcPct val="100000"/>
              </a:lnSpc>
            </a:pPr>
            <a:r>
              <a:rPr lang="en-US" sz="1200" dirty="0">
                <a:solidFill>
                  <a:schemeClr val="tx1">
                    <a:lumMod val="25000"/>
                    <a:lumOff val="75000"/>
                  </a:schemeClr>
                </a:solidFill>
                <a:latin typeface="Encode Sans" pitchFamily="2" charset="0"/>
              </a:rPr>
              <a:t>2.3 Social media opportunities</a:t>
            </a:r>
          </a:p>
        </p:txBody>
      </p:sp>
      <p:sp>
        <p:nvSpPr>
          <p:cNvPr id="6" name="CasellaDiTesto 5">
            <a:extLst>
              <a:ext uri="{FF2B5EF4-FFF2-40B4-BE49-F238E27FC236}">
                <a16:creationId xmlns:a16="http://schemas.microsoft.com/office/drawing/2014/main" id="{0E7E185C-AA33-0FD3-D999-5A2B84B2D30E}"/>
              </a:ext>
            </a:extLst>
          </p:cNvPr>
          <p:cNvSpPr txBox="1"/>
          <p:nvPr/>
        </p:nvSpPr>
        <p:spPr>
          <a:xfrm>
            <a:off x="-1" y="3657714"/>
            <a:ext cx="2274581" cy="461665"/>
          </a:xfrm>
          <a:prstGeom prst="rect">
            <a:avLst/>
          </a:prstGeom>
          <a:noFill/>
        </p:spPr>
        <p:txBody>
          <a:bodyPr wrap="square" lIns="252000" rIns="72000">
            <a:noAutofit/>
          </a:bodyPr>
          <a:lstStyle>
            <a:defPPr>
              <a:defRPr lang="it-IT"/>
            </a:defPPr>
            <a:lvl1pPr>
              <a:lnSpc>
                <a:spcPts val="4208"/>
              </a:lnSpc>
              <a:defRPr sz="2400">
                <a:solidFill>
                  <a:srgbClr val="243782"/>
                </a:solidFill>
                <a:latin typeface="Encode Sans Expanded Light" pitchFamily="2" charset="0"/>
              </a:defRPr>
            </a:lvl1pPr>
          </a:lstStyle>
          <a:p>
            <a:pPr>
              <a:lnSpc>
                <a:spcPct val="100000"/>
              </a:lnSpc>
            </a:pPr>
            <a:r>
              <a:rPr lang="en-US" sz="1200" dirty="0">
                <a:solidFill>
                  <a:schemeClr val="tx1">
                    <a:lumMod val="25000"/>
                    <a:lumOff val="75000"/>
                  </a:schemeClr>
                </a:solidFill>
                <a:latin typeface="Encode Sans" pitchFamily="2" charset="0"/>
              </a:rPr>
              <a:t>2.4 Local event/activities </a:t>
            </a:r>
            <a:br>
              <a:rPr lang="en-US" sz="1200" dirty="0">
                <a:solidFill>
                  <a:schemeClr val="tx1">
                    <a:lumMod val="25000"/>
                    <a:lumOff val="75000"/>
                  </a:schemeClr>
                </a:solidFill>
                <a:latin typeface="Encode Sans" pitchFamily="2" charset="0"/>
              </a:rPr>
            </a:br>
            <a:r>
              <a:rPr lang="en-US" sz="1200" dirty="0">
                <a:solidFill>
                  <a:schemeClr val="tx1">
                    <a:lumMod val="25000"/>
                    <a:lumOff val="75000"/>
                  </a:schemeClr>
                </a:solidFill>
                <a:latin typeface="Encode Sans" pitchFamily="2" charset="0"/>
              </a:rPr>
              <a:t>to collect new leads</a:t>
            </a:r>
          </a:p>
        </p:txBody>
      </p:sp>
    </p:spTree>
    <p:custDataLst>
      <p:tags r:id="rId1"/>
    </p:custDataLst>
    <p:extLst>
      <p:ext uri="{BB962C8B-B14F-4D97-AF65-F5344CB8AC3E}">
        <p14:creationId xmlns:p14="http://schemas.microsoft.com/office/powerpoint/2010/main" val="3418206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CA92D-0A7B-5605-76B2-06FB381FE9A5}"/>
            </a:ext>
          </a:extLst>
        </p:cNvPr>
        <p:cNvGrpSpPr/>
        <p:nvPr/>
      </p:nvGrpSpPr>
      <p:grpSpPr>
        <a:xfrm>
          <a:off x="0" y="0"/>
          <a:ext cx="0" cy="0"/>
          <a:chOff x="0" y="0"/>
          <a:chExt cx="0" cy="0"/>
        </a:xfrm>
      </p:grpSpPr>
      <p:sp>
        <p:nvSpPr>
          <p:cNvPr id="2" name="Rettangolo 1">
            <a:extLst>
              <a:ext uri="{FF2B5EF4-FFF2-40B4-BE49-F238E27FC236}">
                <a16:creationId xmlns:a16="http://schemas.microsoft.com/office/drawing/2014/main" id="{45437303-E54E-8343-A55D-721D4378C015}"/>
              </a:ext>
            </a:extLst>
          </p:cNvPr>
          <p:cNvSpPr/>
          <p:nvPr/>
        </p:nvSpPr>
        <p:spPr>
          <a:xfrm>
            <a:off x="137307" y="2479836"/>
            <a:ext cx="36000" cy="432000"/>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aphicFrame>
        <p:nvGraphicFramePr>
          <p:cNvPr id="3" name="Tabella 2">
            <a:extLst>
              <a:ext uri="{FF2B5EF4-FFF2-40B4-BE49-F238E27FC236}">
                <a16:creationId xmlns:a16="http://schemas.microsoft.com/office/drawing/2014/main" id="{8373CB06-6A95-9C6D-714F-CD31DAD063B5}"/>
              </a:ext>
            </a:extLst>
          </p:cNvPr>
          <p:cNvGraphicFramePr>
            <a:graphicFrameLocks noGrp="1"/>
          </p:cNvGraphicFramePr>
          <p:nvPr>
            <p:extLst>
              <p:ext uri="{D42A27DB-BD31-4B8C-83A1-F6EECF244321}">
                <p14:modId xmlns:p14="http://schemas.microsoft.com/office/powerpoint/2010/main" val="4263580857"/>
              </p:ext>
            </p:extLst>
          </p:nvPr>
        </p:nvGraphicFramePr>
        <p:xfrm>
          <a:off x="2532064" y="1016001"/>
          <a:ext cx="4500562" cy="5005385"/>
        </p:xfrm>
        <a:graphic>
          <a:graphicData uri="http://schemas.openxmlformats.org/drawingml/2006/table">
            <a:tbl>
              <a:tblPr firstRow="1" bandRow="1">
                <a:tableStyleId>{5C22544A-7EE6-4342-B048-85BDC9FD1C3A}</a:tableStyleId>
              </a:tblPr>
              <a:tblGrid>
                <a:gridCol w="4500562">
                  <a:extLst>
                    <a:ext uri="{9D8B030D-6E8A-4147-A177-3AD203B41FA5}">
                      <a16:colId xmlns:a16="http://schemas.microsoft.com/office/drawing/2014/main" val="1762129357"/>
                    </a:ext>
                  </a:extLst>
                </a:gridCol>
              </a:tblGrid>
              <a:tr h="715055">
                <a:tc>
                  <a:txBody>
                    <a:bodyPr/>
                    <a:lstStyle/>
                    <a:p>
                      <a:pPr algn="l" fontAlgn="ctr"/>
                      <a:r>
                        <a:rPr lang="en-US" sz="1100" b="1" i="0" u="none" strike="noStrike" noProof="0" dirty="0">
                          <a:solidFill>
                            <a:schemeClr val="accent1"/>
                          </a:solidFill>
                          <a:effectLst/>
                          <a:latin typeface="+mn-lt"/>
                        </a:rPr>
                        <a:t>Collaborate closely with Aftersales staff</a:t>
                      </a:r>
                      <a:r>
                        <a:rPr lang="en-US" sz="1100" b="0" i="0" u="none" strike="noStrike" noProof="0" dirty="0">
                          <a:solidFill>
                            <a:schemeClr val="accent1"/>
                          </a:solidFill>
                          <a:effectLst/>
                          <a:latin typeface="+mn-lt"/>
                        </a:rPr>
                        <a:t> </a:t>
                      </a:r>
                      <a:r>
                        <a:rPr lang="en-US" sz="1100" b="0" i="0" u="none" strike="noStrike" noProof="0" dirty="0">
                          <a:solidFill>
                            <a:schemeClr val="tx1">
                              <a:lumMod val="90000"/>
                              <a:lumOff val="10000"/>
                            </a:schemeClr>
                          </a:solidFill>
                          <a:effectLst/>
                          <a:latin typeface="+mn-lt"/>
                        </a:rPr>
                        <a:t>on "critical" maintenance / repair.</a:t>
                      </a:r>
                      <a:endParaRPr lang="en-US" sz="1100" b="1" i="0" u="none" strike="noStrike" noProof="0" dirty="0">
                        <a:solidFill>
                          <a:schemeClr val="tx1">
                            <a:lumMod val="90000"/>
                            <a:lumOff val="10000"/>
                          </a:schemeClr>
                        </a:solidFill>
                        <a:effectLst/>
                        <a:latin typeface="+mn-lt"/>
                      </a:endParaRPr>
                    </a:p>
                  </a:txBody>
                  <a:tcPr marL="9525"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0775099"/>
                  </a:ext>
                </a:extLst>
              </a:tr>
              <a:tr h="715055">
                <a:tc>
                  <a:txBody>
                    <a:bodyPr/>
                    <a:lstStyle/>
                    <a:p>
                      <a:pPr algn="l" fontAlgn="ctr"/>
                      <a:r>
                        <a:rPr lang="en-US" sz="1100" b="0" i="0" u="none" strike="noStrike" noProof="0" dirty="0">
                          <a:solidFill>
                            <a:schemeClr val="tx1">
                              <a:lumMod val="90000"/>
                              <a:lumOff val="10000"/>
                            </a:schemeClr>
                          </a:solidFill>
                          <a:effectLst/>
                          <a:latin typeface="+mn-lt"/>
                        </a:rPr>
                        <a:t>Use workshop </a:t>
                      </a:r>
                      <a:r>
                        <a:rPr lang="en-US" sz="1100" b="1" i="0" u="none" strike="noStrike" kern="1200" noProof="0" dirty="0">
                          <a:solidFill>
                            <a:schemeClr val="accent1"/>
                          </a:solidFill>
                          <a:effectLst/>
                          <a:latin typeface="+mn-lt"/>
                          <a:ea typeface="+mn-ea"/>
                          <a:cs typeface="+mn-cs"/>
                        </a:rPr>
                        <a:t>maintenance appointments </a:t>
                      </a:r>
                      <a:r>
                        <a:rPr lang="en-US" sz="1100" b="0" i="0" u="none" strike="noStrike" noProof="0" dirty="0">
                          <a:solidFill>
                            <a:schemeClr val="tx1">
                              <a:lumMod val="90000"/>
                              <a:lumOff val="10000"/>
                            </a:schemeClr>
                          </a:solidFill>
                          <a:effectLst/>
                          <a:latin typeface="+mn-lt"/>
                        </a:rPr>
                        <a:t>to collect Customer's data and preferences.</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0324860"/>
                  </a:ext>
                </a:extLst>
              </a:tr>
              <a:tr h="715055">
                <a:tc>
                  <a:txBody>
                    <a:bodyPr/>
                    <a:lstStyle/>
                    <a:p>
                      <a:pPr algn="l" fontAlgn="ctr"/>
                      <a:r>
                        <a:rPr lang="en-US" sz="1100" b="0" i="0" u="none" strike="noStrike" noProof="0" dirty="0">
                          <a:solidFill>
                            <a:schemeClr val="tx1">
                              <a:lumMod val="90000"/>
                              <a:lumOff val="10000"/>
                            </a:schemeClr>
                          </a:solidFill>
                          <a:effectLst/>
                          <a:latin typeface="+mn-lt"/>
                        </a:rPr>
                        <a:t>Identify and </a:t>
                      </a:r>
                      <a:r>
                        <a:rPr lang="en-US" sz="1100" b="1" i="0" u="none" strike="noStrike" kern="1200" noProof="0" dirty="0">
                          <a:solidFill>
                            <a:schemeClr val="accent1"/>
                          </a:solidFill>
                          <a:effectLst/>
                          <a:latin typeface="+mn-lt"/>
                          <a:ea typeface="+mn-ea"/>
                          <a:cs typeface="+mn-cs"/>
                        </a:rPr>
                        <a:t>target service Customers with vehicles 3 years or older</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5318789"/>
                  </a:ext>
                </a:extLst>
              </a:tr>
              <a:tr h="715055">
                <a:tc>
                  <a:txBody>
                    <a:bodyPr/>
                    <a:lstStyle/>
                    <a:p>
                      <a:pPr algn="l" fontAlgn="ctr"/>
                      <a:r>
                        <a:rPr lang="en-US" sz="1100" b="0" i="0" u="none" strike="noStrike" noProof="0" dirty="0">
                          <a:solidFill>
                            <a:schemeClr val="tx1">
                              <a:lumMod val="90000"/>
                              <a:lumOff val="10000"/>
                            </a:schemeClr>
                          </a:solidFill>
                          <a:effectLst/>
                          <a:latin typeface="+mn-lt"/>
                        </a:rPr>
                        <a:t>Always offer a quotation on </a:t>
                      </a:r>
                      <a:r>
                        <a:rPr lang="en-US" sz="1100" b="1" i="0" u="none" strike="noStrike" kern="1200" noProof="0" dirty="0">
                          <a:solidFill>
                            <a:schemeClr val="accent1"/>
                          </a:solidFill>
                          <a:effectLst/>
                          <a:latin typeface="+mn-lt"/>
                          <a:ea typeface="+mn-ea"/>
                          <a:cs typeface="+mn-cs"/>
                        </a:rPr>
                        <a:t>highly damaged </a:t>
                      </a:r>
                      <a:r>
                        <a:rPr lang="en-US" sz="1100" b="0" i="0" u="none" strike="noStrike" noProof="0" dirty="0">
                          <a:solidFill>
                            <a:schemeClr val="tx1">
                              <a:lumMod val="90000"/>
                              <a:lumOff val="10000"/>
                            </a:schemeClr>
                          </a:solidFill>
                          <a:effectLst/>
                          <a:latin typeface="+mn-lt"/>
                        </a:rPr>
                        <a:t>or </a:t>
                      </a:r>
                      <a:r>
                        <a:rPr lang="en-US" sz="1100" b="1" i="0" u="none" strike="noStrike" kern="1200" noProof="0" dirty="0">
                          <a:solidFill>
                            <a:schemeClr val="accent1"/>
                          </a:solidFill>
                          <a:effectLst/>
                          <a:latin typeface="+mn-lt"/>
                          <a:ea typeface="+mn-ea"/>
                          <a:cs typeface="+mn-cs"/>
                        </a:rPr>
                        <a:t>aged car</a:t>
                      </a:r>
                      <a:r>
                        <a:rPr lang="en-US" sz="1100" b="0" i="0" u="none" strike="noStrike" kern="1200" noProof="0" dirty="0">
                          <a:solidFill>
                            <a:schemeClr val="tx1">
                              <a:lumMod val="90000"/>
                              <a:lumOff val="10000"/>
                            </a:schemeClr>
                          </a:solidFill>
                          <a:effectLst/>
                          <a:latin typeface="+mn-lt"/>
                          <a:ea typeface="+mn-ea"/>
                          <a:cs typeface="+mn-cs"/>
                        </a:rPr>
                        <a:t>.</a:t>
                      </a:r>
                      <a:r>
                        <a:rPr lang="en-US" sz="1100" b="0" i="0" u="none" strike="noStrike" noProof="0" dirty="0">
                          <a:solidFill>
                            <a:schemeClr val="tx1">
                              <a:lumMod val="90000"/>
                              <a:lumOff val="10000"/>
                            </a:schemeClr>
                          </a:solidFill>
                          <a:effectLst/>
                          <a:latin typeface="+mn-lt"/>
                        </a:rPr>
                        <a:t> </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8938201"/>
                  </a:ext>
                </a:extLst>
              </a:tr>
              <a:tr h="715055">
                <a:tc>
                  <a:txBody>
                    <a:bodyPr/>
                    <a:lstStyle/>
                    <a:p>
                      <a:pPr algn="l" fontAlgn="ctr"/>
                      <a:r>
                        <a:rPr lang="en-US" sz="1100" b="0" i="0" u="none" strike="noStrike" noProof="0" dirty="0">
                          <a:solidFill>
                            <a:schemeClr val="tx1">
                              <a:lumMod val="90000"/>
                              <a:lumOff val="10000"/>
                            </a:schemeClr>
                          </a:solidFill>
                          <a:effectLst/>
                          <a:latin typeface="+mn-lt"/>
                        </a:rPr>
                        <a:t>Create </a:t>
                      </a:r>
                      <a:r>
                        <a:rPr lang="en-US" sz="1100" b="1" i="0" u="none" strike="noStrike" kern="1200" noProof="0" dirty="0">
                          <a:solidFill>
                            <a:schemeClr val="accent1"/>
                          </a:solidFill>
                          <a:effectLst/>
                          <a:latin typeface="+mn-lt"/>
                          <a:ea typeface="+mn-ea"/>
                          <a:cs typeface="+mn-cs"/>
                        </a:rPr>
                        <a:t>"dedicated" flyer/offer </a:t>
                      </a:r>
                      <a:r>
                        <a:rPr lang="en-US" sz="1100" b="0" i="0" u="none" strike="noStrike" noProof="0" dirty="0">
                          <a:solidFill>
                            <a:schemeClr val="tx1">
                              <a:lumMod val="90000"/>
                              <a:lumOff val="10000"/>
                            </a:schemeClr>
                          </a:solidFill>
                          <a:effectLst/>
                          <a:latin typeface="+mn-lt"/>
                        </a:rPr>
                        <a:t>to be </a:t>
                      </a:r>
                      <a:r>
                        <a:rPr lang="en-US" sz="1100" b="1" i="0" u="none" strike="noStrike" kern="1200" noProof="0" dirty="0">
                          <a:solidFill>
                            <a:schemeClr val="accent1"/>
                          </a:solidFill>
                          <a:effectLst/>
                          <a:latin typeface="+mn-lt"/>
                          <a:ea typeface="+mn-ea"/>
                          <a:cs typeface="+mn-cs"/>
                        </a:rPr>
                        <a:t>personally handed </a:t>
                      </a:r>
                      <a:r>
                        <a:rPr lang="en-US" sz="1100" b="0" i="0" u="none" strike="noStrike" noProof="0" dirty="0">
                          <a:solidFill>
                            <a:schemeClr val="tx1">
                              <a:lumMod val="90000"/>
                              <a:lumOff val="10000"/>
                            </a:schemeClr>
                          </a:solidFill>
                          <a:effectLst/>
                          <a:latin typeface="+mn-lt"/>
                        </a:rPr>
                        <a:t>to them when the vehicle is ready to be collected.</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4455459"/>
                  </a:ext>
                </a:extLst>
              </a:tr>
              <a:tr h="715055">
                <a:tc>
                  <a:txBody>
                    <a:bodyPr/>
                    <a:lstStyle/>
                    <a:p>
                      <a:pPr algn="l" fontAlgn="ctr"/>
                      <a:r>
                        <a:rPr lang="en-US" sz="1100" b="1" i="0" u="none" strike="noStrike" kern="1200" noProof="0" dirty="0">
                          <a:solidFill>
                            <a:schemeClr val="accent1"/>
                          </a:solidFill>
                          <a:effectLst/>
                          <a:latin typeface="+mn-lt"/>
                          <a:ea typeface="+mn-ea"/>
                          <a:cs typeface="+mn-cs"/>
                        </a:rPr>
                        <a:t>Follow up</a:t>
                      </a:r>
                      <a:r>
                        <a:rPr lang="en-US" sz="1100" b="0" i="0" u="none" strike="noStrike" noProof="0" dirty="0">
                          <a:solidFill>
                            <a:schemeClr val="tx1">
                              <a:lumMod val="90000"/>
                              <a:lumOff val="10000"/>
                            </a:schemeClr>
                          </a:solidFill>
                          <a:effectLst/>
                          <a:latin typeface="+mn-lt"/>
                        </a:rPr>
                        <a:t> with the selected Customers via a phone call.</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309630"/>
                  </a:ext>
                </a:extLst>
              </a:tr>
              <a:tr h="715055">
                <a:tc>
                  <a:txBody>
                    <a:bodyPr/>
                    <a:lstStyle/>
                    <a:p>
                      <a:pPr algn="l" fontAlgn="ctr"/>
                      <a:r>
                        <a:rPr lang="en-US" sz="1100" b="0" i="0" u="none" strike="noStrike" noProof="0" dirty="0">
                          <a:solidFill>
                            <a:schemeClr val="tx1">
                              <a:lumMod val="90000"/>
                              <a:lumOff val="10000"/>
                            </a:schemeClr>
                          </a:solidFill>
                          <a:effectLst/>
                          <a:latin typeface="+mn-lt"/>
                        </a:rPr>
                        <a:t>Display a </a:t>
                      </a:r>
                      <a:r>
                        <a:rPr lang="en-US" sz="1100" b="1" i="0" u="none" strike="noStrike" kern="1200" noProof="0" dirty="0">
                          <a:solidFill>
                            <a:schemeClr val="accent1"/>
                          </a:solidFill>
                          <a:effectLst/>
                          <a:latin typeface="+mn-lt"/>
                          <a:ea typeface="+mn-ea"/>
                          <a:cs typeface="+mn-cs"/>
                        </a:rPr>
                        <a:t>Test Drive invitation </a:t>
                      </a:r>
                      <a:r>
                        <a:rPr lang="en-US" sz="1100" b="0" i="0" u="none" strike="noStrike" noProof="0" dirty="0">
                          <a:solidFill>
                            <a:schemeClr val="tx1">
                              <a:lumMod val="90000"/>
                              <a:lumOff val="10000"/>
                            </a:schemeClr>
                          </a:solidFill>
                          <a:effectLst/>
                          <a:latin typeface="+mn-lt"/>
                        </a:rPr>
                        <a:t>at the </a:t>
                      </a:r>
                      <a:r>
                        <a:rPr lang="en-US" sz="1100" b="1" i="0" u="none" strike="noStrike" kern="1200" noProof="0" dirty="0">
                          <a:solidFill>
                            <a:schemeClr val="accent1"/>
                          </a:solidFill>
                          <a:effectLst/>
                          <a:latin typeface="+mn-lt"/>
                          <a:ea typeface="+mn-ea"/>
                          <a:cs typeface="+mn-cs"/>
                        </a:rPr>
                        <a:t>workshop waiting area</a:t>
                      </a:r>
                      <a:r>
                        <a:rPr lang="en-US" sz="1100" b="0" i="0" u="none" strike="noStrike" noProof="0" dirty="0">
                          <a:solidFill>
                            <a:schemeClr val="tx1">
                              <a:lumMod val="90000"/>
                              <a:lumOff val="10000"/>
                            </a:schemeClr>
                          </a:solidFill>
                          <a:effectLst/>
                          <a:latin typeface="+mn-lt"/>
                        </a:rPr>
                        <a:t>. </a:t>
                      </a:r>
                    </a:p>
                  </a:txBody>
                  <a:tcPr marL="9525"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4962738"/>
                  </a:ext>
                </a:extLst>
              </a:tr>
            </a:tbl>
          </a:graphicData>
        </a:graphic>
      </p:graphicFrame>
      <p:graphicFrame>
        <p:nvGraphicFramePr>
          <p:cNvPr id="4" name="Tabella 3">
            <a:extLst>
              <a:ext uri="{FF2B5EF4-FFF2-40B4-BE49-F238E27FC236}">
                <a16:creationId xmlns:a16="http://schemas.microsoft.com/office/drawing/2014/main" id="{3B820E2E-C23A-1B35-4E8D-9663AD35FE4E}"/>
              </a:ext>
            </a:extLst>
          </p:cNvPr>
          <p:cNvGraphicFramePr>
            <a:graphicFrameLocks noGrp="1"/>
          </p:cNvGraphicFramePr>
          <p:nvPr>
            <p:extLst>
              <p:ext uri="{D42A27DB-BD31-4B8C-83A1-F6EECF244321}">
                <p14:modId xmlns:p14="http://schemas.microsoft.com/office/powerpoint/2010/main" val="3380011469"/>
              </p:ext>
            </p:extLst>
          </p:nvPr>
        </p:nvGraphicFramePr>
        <p:xfrm>
          <a:off x="7427913" y="1016000"/>
          <a:ext cx="4500562" cy="5005385"/>
        </p:xfrm>
        <a:graphic>
          <a:graphicData uri="http://schemas.openxmlformats.org/drawingml/2006/table">
            <a:tbl>
              <a:tblPr firstRow="1" bandRow="1">
                <a:tableStyleId>{5C22544A-7EE6-4342-B048-85BDC9FD1C3A}</a:tableStyleId>
              </a:tblPr>
              <a:tblGrid>
                <a:gridCol w="4500562">
                  <a:extLst>
                    <a:ext uri="{9D8B030D-6E8A-4147-A177-3AD203B41FA5}">
                      <a16:colId xmlns:a16="http://schemas.microsoft.com/office/drawing/2014/main" val="1762129357"/>
                    </a:ext>
                  </a:extLst>
                </a:gridCol>
              </a:tblGrid>
              <a:tr h="715055">
                <a:tc>
                  <a:txBody>
                    <a:bodyPr/>
                    <a:lstStyle/>
                    <a:p>
                      <a:pPr algn="l" fontAlgn="ctr"/>
                      <a:r>
                        <a:rPr lang="en-US" sz="1100" b="0" i="0" u="none" strike="noStrike" noProof="0" dirty="0">
                          <a:solidFill>
                            <a:schemeClr val="tx1">
                              <a:lumMod val="90000"/>
                              <a:lumOff val="10000"/>
                            </a:schemeClr>
                          </a:solidFill>
                          <a:effectLst/>
                          <a:latin typeface="+mn-lt"/>
                        </a:rPr>
                        <a:t>The Aftersales team is often the first </a:t>
                      </a:r>
                      <a:r>
                        <a:rPr lang="en-US" sz="1100" b="1" i="0" u="none" strike="noStrike" noProof="0" dirty="0">
                          <a:solidFill>
                            <a:schemeClr val="accent1"/>
                          </a:solidFill>
                          <a:effectLst/>
                          <a:latin typeface="+mn-lt"/>
                        </a:rPr>
                        <a:t>to identify new sales opportunities</a:t>
                      </a:r>
                      <a:r>
                        <a:rPr lang="en-US" sz="1100" b="0" i="0" u="none" strike="noStrike" noProof="0" dirty="0">
                          <a:solidFill>
                            <a:schemeClr val="tx1">
                              <a:lumMod val="90000"/>
                              <a:lumOff val="10000"/>
                            </a:schemeClr>
                          </a:solidFill>
                          <a:effectLst/>
                          <a:latin typeface="+mn-lt"/>
                        </a:rPr>
                        <a:t>.</a:t>
                      </a:r>
                    </a:p>
                  </a:txBody>
                  <a:tcPr marL="9525"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0775099"/>
                  </a:ext>
                </a:extLst>
              </a:tr>
              <a:tr h="715055">
                <a:tc>
                  <a:txBody>
                    <a:bodyPr/>
                    <a:lstStyle/>
                    <a:p>
                      <a:pPr algn="l" fontAlgn="ctr"/>
                      <a:r>
                        <a:rPr lang="en-US" sz="1100" b="0" i="0" u="none" strike="noStrike" noProof="0" dirty="0">
                          <a:solidFill>
                            <a:schemeClr val="tx1">
                              <a:lumMod val="90000"/>
                              <a:lumOff val="10000"/>
                            </a:schemeClr>
                          </a:solidFill>
                          <a:effectLst/>
                          <a:latin typeface="+mn-lt"/>
                        </a:rPr>
                        <a:t>To </a:t>
                      </a:r>
                      <a:r>
                        <a:rPr lang="en-US" sz="1100" b="1" i="0" u="none" strike="noStrike" kern="1200" noProof="0" dirty="0">
                          <a:solidFill>
                            <a:schemeClr val="accent1"/>
                          </a:solidFill>
                          <a:effectLst/>
                          <a:latin typeface="+mn-lt"/>
                          <a:ea typeface="+mn-ea"/>
                          <a:cs typeface="+mn-cs"/>
                        </a:rPr>
                        <a:t>anticipate</a:t>
                      </a:r>
                      <a:r>
                        <a:rPr lang="en-US" sz="1100" b="0" i="0" u="none" strike="noStrike" noProof="0" dirty="0">
                          <a:solidFill>
                            <a:schemeClr val="tx1">
                              <a:lumMod val="90000"/>
                              <a:lumOff val="10000"/>
                            </a:schemeClr>
                          </a:solidFill>
                          <a:effectLst/>
                          <a:latin typeface="+mn-lt"/>
                        </a:rPr>
                        <a:t> the Customer </a:t>
                      </a:r>
                      <a:r>
                        <a:rPr lang="en-US" sz="1100" b="1" i="0" u="none" strike="noStrike" kern="1200" noProof="0" dirty="0">
                          <a:solidFill>
                            <a:schemeClr val="accent1"/>
                          </a:solidFill>
                          <a:effectLst/>
                          <a:latin typeface="+mn-lt"/>
                          <a:ea typeface="+mn-ea"/>
                          <a:cs typeface="+mn-cs"/>
                        </a:rPr>
                        <a:t>needs</a:t>
                      </a:r>
                      <a:r>
                        <a:rPr lang="en-US" sz="1100" b="0" i="0" u="none" strike="noStrike" noProof="0" dirty="0">
                          <a:solidFill>
                            <a:schemeClr val="tx1">
                              <a:lumMod val="90000"/>
                              <a:lumOff val="10000"/>
                            </a:schemeClr>
                          </a:solidFill>
                          <a:effectLst/>
                          <a:latin typeface="+mn-lt"/>
                        </a:rPr>
                        <a:t> and prepare the most relevant options for them.</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0324860"/>
                  </a:ext>
                </a:extLst>
              </a:tr>
              <a:tr h="715055">
                <a:tc>
                  <a:txBody>
                    <a:bodyPr/>
                    <a:lstStyle/>
                    <a:p>
                      <a:pPr algn="l" fontAlgn="ctr"/>
                      <a:r>
                        <a:rPr lang="en-US" sz="1100" b="0" i="0" u="none" strike="noStrike" noProof="0" dirty="0">
                          <a:solidFill>
                            <a:schemeClr val="tx1">
                              <a:lumMod val="90000"/>
                              <a:lumOff val="10000"/>
                            </a:schemeClr>
                          </a:solidFill>
                          <a:effectLst/>
                          <a:latin typeface="+mn-lt"/>
                        </a:rPr>
                        <a:t>To</a:t>
                      </a:r>
                      <a:r>
                        <a:rPr lang="en-US" sz="1100" b="1" i="0" u="none" strike="noStrike" noProof="0" dirty="0">
                          <a:solidFill>
                            <a:schemeClr val="tx1">
                              <a:lumMod val="90000"/>
                              <a:lumOff val="10000"/>
                            </a:schemeClr>
                          </a:solidFill>
                          <a:effectLst/>
                          <a:latin typeface="+mn-lt"/>
                        </a:rPr>
                        <a:t> </a:t>
                      </a:r>
                      <a:r>
                        <a:rPr lang="en-US" sz="1100" b="1" i="0" u="none" strike="noStrike" kern="1200" noProof="0" dirty="0">
                          <a:solidFill>
                            <a:schemeClr val="accent1"/>
                          </a:solidFill>
                          <a:effectLst/>
                          <a:latin typeface="+mn-lt"/>
                          <a:ea typeface="+mn-ea"/>
                          <a:cs typeface="+mn-cs"/>
                        </a:rPr>
                        <a:t>prepare a personalized trade-in proposal </a:t>
                      </a:r>
                      <a:r>
                        <a:rPr lang="en-US" sz="1100" b="0" i="0" u="none" strike="noStrike" noProof="0" dirty="0">
                          <a:solidFill>
                            <a:schemeClr val="tx1">
                              <a:lumMod val="90000"/>
                              <a:lumOff val="10000"/>
                            </a:schemeClr>
                          </a:solidFill>
                          <a:effectLst/>
                          <a:latin typeface="+mn-lt"/>
                        </a:rPr>
                        <a:t>matching with the new models available.</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5318789"/>
                  </a:ext>
                </a:extLst>
              </a:tr>
              <a:tr h="715055">
                <a:tc>
                  <a:txBody>
                    <a:bodyPr/>
                    <a:lstStyle/>
                    <a:p>
                      <a:pPr algn="l" fontAlgn="ctr"/>
                      <a:r>
                        <a:rPr lang="en-US" sz="1100" b="1" i="0" u="none" strike="noStrike" kern="1200" noProof="0" dirty="0">
                          <a:solidFill>
                            <a:schemeClr val="accent1"/>
                          </a:solidFill>
                          <a:effectLst/>
                          <a:latin typeface="+mn-lt"/>
                          <a:ea typeface="+mn-ea"/>
                          <a:cs typeface="+mn-cs"/>
                        </a:rPr>
                        <a:t>To offer the best mobility solution</a:t>
                      </a:r>
                      <a:r>
                        <a:rPr lang="en-US" sz="1100" b="0" i="0" u="none" strike="noStrike" kern="1200" noProof="0" dirty="0">
                          <a:solidFill>
                            <a:schemeClr val="tx1">
                              <a:lumMod val="90000"/>
                              <a:lumOff val="10000"/>
                            </a:schemeClr>
                          </a:solidFill>
                          <a:effectLst/>
                          <a:latin typeface="+mn-lt"/>
                          <a:ea typeface="+mn-ea"/>
                          <a:cs typeface="+mn-cs"/>
                        </a:rPr>
                        <a:t>, </a:t>
                      </a:r>
                      <a:r>
                        <a:rPr lang="en-US" sz="1100" b="0" i="0" u="none" strike="noStrike" noProof="0" dirty="0">
                          <a:solidFill>
                            <a:schemeClr val="tx1">
                              <a:lumMod val="90000"/>
                              <a:lumOff val="10000"/>
                            </a:schemeClr>
                          </a:solidFill>
                          <a:effectLst/>
                          <a:latin typeface="+mn-lt"/>
                        </a:rPr>
                        <a:t>demonstrating attention and empathy to the Customer.</a:t>
                      </a:r>
                      <a:endParaRPr lang="en-US" sz="1100" b="1" i="0" u="none" strike="noStrike" noProof="0" dirty="0">
                        <a:solidFill>
                          <a:schemeClr val="tx1">
                            <a:lumMod val="90000"/>
                            <a:lumOff val="10000"/>
                          </a:schemeClr>
                        </a:solidFill>
                        <a:effectLst/>
                        <a:latin typeface="+mn-lt"/>
                      </a:endParaRP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8938201"/>
                  </a:ext>
                </a:extLst>
              </a:tr>
              <a:tr h="715055">
                <a:tc>
                  <a:txBody>
                    <a:bodyPr/>
                    <a:lstStyle/>
                    <a:p>
                      <a:pPr algn="l" fontAlgn="ctr"/>
                      <a:r>
                        <a:rPr lang="en-US" sz="1100" b="1" i="0" u="none" strike="noStrike" kern="1200" noProof="0" dirty="0">
                          <a:solidFill>
                            <a:schemeClr val="accent1"/>
                          </a:solidFill>
                          <a:effectLst/>
                          <a:latin typeface="+mn-lt"/>
                          <a:ea typeface="+mn-ea"/>
                          <a:cs typeface="+mn-cs"/>
                        </a:rPr>
                        <a:t>It makes the Customer feel important</a:t>
                      </a:r>
                      <a:r>
                        <a:rPr lang="en-US" sz="1100" b="0" i="0" u="none" strike="noStrike" noProof="0" dirty="0">
                          <a:solidFill>
                            <a:schemeClr val="tx1">
                              <a:lumMod val="90000"/>
                              <a:lumOff val="10000"/>
                            </a:schemeClr>
                          </a:solidFill>
                          <a:effectLst/>
                          <a:latin typeface="+mn-lt"/>
                        </a:rPr>
                        <a:t>, by offering a dedicated mobility solution.</a:t>
                      </a:r>
                      <a:endParaRPr lang="en-US" sz="1100" b="1" i="0" u="none" strike="noStrike" noProof="0" dirty="0">
                        <a:solidFill>
                          <a:schemeClr val="tx1">
                            <a:lumMod val="90000"/>
                            <a:lumOff val="10000"/>
                          </a:schemeClr>
                        </a:solidFill>
                        <a:effectLst/>
                        <a:latin typeface="+mn-lt"/>
                      </a:endParaRP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4455459"/>
                  </a:ext>
                </a:extLst>
              </a:tr>
              <a:tr h="715055">
                <a:tc>
                  <a:txBody>
                    <a:bodyPr/>
                    <a:lstStyle/>
                    <a:p>
                      <a:pPr algn="l" fontAlgn="ctr"/>
                      <a:r>
                        <a:rPr lang="en-US" sz="1100" b="1" i="0" u="none" strike="noStrike" kern="1200" noProof="0" dirty="0">
                          <a:solidFill>
                            <a:schemeClr val="accent1"/>
                          </a:solidFill>
                          <a:effectLst/>
                          <a:latin typeface="+mn-lt"/>
                          <a:ea typeface="+mn-ea"/>
                          <a:cs typeface="+mn-cs"/>
                        </a:rPr>
                        <a:t>To re-</a:t>
                      </a:r>
                      <a:r>
                        <a:rPr lang="en-US" sz="1100" b="1" i="0" u="none" strike="noStrike" kern="1200" noProof="0" dirty="0" err="1">
                          <a:solidFill>
                            <a:schemeClr val="accent1"/>
                          </a:solidFill>
                          <a:effectLst/>
                          <a:latin typeface="+mn-lt"/>
                          <a:ea typeface="+mn-ea"/>
                          <a:cs typeface="+mn-cs"/>
                        </a:rPr>
                        <a:t>inforce</a:t>
                      </a:r>
                      <a:r>
                        <a:rPr lang="en-US" sz="1100" b="1" i="0" u="none" strike="noStrike" kern="1200" noProof="0" dirty="0">
                          <a:solidFill>
                            <a:schemeClr val="accent1"/>
                          </a:solidFill>
                          <a:effectLst/>
                          <a:latin typeface="+mn-lt"/>
                          <a:ea typeface="+mn-ea"/>
                          <a:cs typeface="+mn-cs"/>
                        </a:rPr>
                        <a:t> the trade-in offer </a:t>
                      </a:r>
                      <a:r>
                        <a:rPr lang="en-US" sz="1100" b="0" i="0" u="none" strike="noStrike" noProof="0" dirty="0">
                          <a:solidFill>
                            <a:schemeClr val="tx1">
                              <a:lumMod val="90000"/>
                              <a:lumOff val="10000"/>
                            </a:schemeClr>
                          </a:solidFill>
                          <a:effectLst/>
                          <a:latin typeface="+mn-lt"/>
                        </a:rPr>
                        <a:t>opportunity with empathy &amp; trust.</a:t>
                      </a:r>
                      <a:endParaRPr lang="en-US" sz="1100" b="1" i="0" u="none" strike="noStrike" noProof="0" dirty="0">
                        <a:solidFill>
                          <a:schemeClr val="tx1">
                            <a:lumMod val="90000"/>
                            <a:lumOff val="10000"/>
                          </a:schemeClr>
                        </a:solidFill>
                        <a:effectLst/>
                        <a:latin typeface="+mn-lt"/>
                      </a:endParaRP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309630"/>
                  </a:ext>
                </a:extLst>
              </a:tr>
              <a:tr h="715055">
                <a:tc>
                  <a:txBody>
                    <a:bodyPr/>
                    <a:lstStyle/>
                    <a:p>
                      <a:pPr algn="l" fontAlgn="ctr"/>
                      <a:r>
                        <a:rPr lang="en-US" sz="1100" b="1" i="0" u="none" strike="noStrike" kern="1200" noProof="0" dirty="0">
                          <a:solidFill>
                            <a:schemeClr val="accent1"/>
                          </a:solidFill>
                          <a:effectLst/>
                          <a:latin typeface="+mn-lt"/>
                          <a:ea typeface="+mn-ea"/>
                          <a:cs typeface="+mn-cs"/>
                        </a:rPr>
                        <a:t>To generate leads and interest </a:t>
                      </a:r>
                      <a:r>
                        <a:rPr lang="en-US" sz="1100" b="0" i="0" u="none" strike="noStrike" noProof="0" dirty="0">
                          <a:solidFill>
                            <a:schemeClr val="tx1">
                              <a:lumMod val="90000"/>
                              <a:lumOff val="10000"/>
                            </a:schemeClr>
                          </a:solidFill>
                          <a:effectLst/>
                          <a:latin typeface="+mn-lt"/>
                        </a:rPr>
                        <a:t>on renewal / new opportunities.</a:t>
                      </a:r>
                      <a:endParaRPr lang="en-US" sz="1100" b="1" i="0" u="none" strike="noStrike" noProof="0" dirty="0">
                        <a:solidFill>
                          <a:schemeClr val="tx1">
                            <a:lumMod val="90000"/>
                            <a:lumOff val="10000"/>
                          </a:schemeClr>
                        </a:solidFill>
                        <a:effectLst/>
                        <a:latin typeface="+mn-lt"/>
                      </a:endParaRPr>
                    </a:p>
                  </a:txBody>
                  <a:tcPr marL="9525"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4962738"/>
                  </a:ext>
                </a:extLst>
              </a:tr>
            </a:tbl>
          </a:graphicData>
        </a:graphic>
      </p:graphicFrame>
      <p:sp>
        <p:nvSpPr>
          <p:cNvPr id="9" name="CasellaDiTesto 8">
            <a:extLst>
              <a:ext uri="{FF2B5EF4-FFF2-40B4-BE49-F238E27FC236}">
                <a16:creationId xmlns:a16="http://schemas.microsoft.com/office/drawing/2014/main" id="{4D0C93E6-5500-3A1C-24F1-C5C45562D3C7}"/>
              </a:ext>
            </a:extLst>
          </p:cNvPr>
          <p:cNvSpPr txBox="1"/>
          <p:nvPr/>
        </p:nvSpPr>
        <p:spPr>
          <a:xfrm>
            <a:off x="-1" y="2047989"/>
            <a:ext cx="2274581" cy="276999"/>
          </a:xfrm>
          <a:prstGeom prst="rect">
            <a:avLst/>
          </a:prstGeom>
          <a:noFill/>
        </p:spPr>
        <p:txBody>
          <a:bodyPr wrap="square" lIns="252000" rIns="72000">
            <a:noAutofit/>
          </a:bodyPr>
          <a:lstStyle>
            <a:defPPr>
              <a:defRPr lang="it-IT"/>
            </a:defPPr>
            <a:lvl1pPr>
              <a:lnSpc>
                <a:spcPts val="4208"/>
              </a:lnSpc>
              <a:defRPr sz="2400">
                <a:solidFill>
                  <a:srgbClr val="243782"/>
                </a:solidFill>
                <a:latin typeface="Encode Sans Expanded Light" pitchFamily="2" charset="0"/>
              </a:defRPr>
            </a:lvl1pPr>
          </a:lstStyle>
          <a:p>
            <a:pPr>
              <a:lnSpc>
                <a:spcPct val="100000"/>
              </a:lnSpc>
            </a:pPr>
            <a:r>
              <a:rPr lang="en-US" sz="1200" dirty="0">
                <a:solidFill>
                  <a:schemeClr val="tx1">
                    <a:lumMod val="75000"/>
                    <a:lumOff val="25000"/>
                  </a:schemeClr>
                </a:solidFill>
                <a:latin typeface="Encode Sans" pitchFamily="2" charset="0"/>
              </a:rPr>
              <a:t>2.1 Financing renewals</a:t>
            </a:r>
          </a:p>
        </p:txBody>
      </p:sp>
      <p:sp>
        <p:nvSpPr>
          <p:cNvPr id="10" name="CasellaDiTesto 9">
            <a:extLst>
              <a:ext uri="{FF2B5EF4-FFF2-40B4-BE49-F238E27FC236}">
                <a16:creationId xmlns:a16="http://schemas.microsoft.com/office/drawing/2014/main" id="{B5B1AEA1-728C-9FAA-CBA6-4B5DCCEA88EE}"/>
              </a:ext>
            </a:extLst>
          </p:cNvPr>
          <p:cNvSpPr txBox="1"/>
          <p:nvPr/>
        </p:nvSpPr>
        <p:spPr>
          <a:xfrm>
            <a:off x="-1" y="2467089"/>
            <a:ext cx="2274581" cy="461665"/>
          </a:xfrm>
          <a:prstGeom prst="rect">
            <a:avLst/>
          </a:prstGeom>
          <a:noFill/>
        </p:spPr>
        <p:txBody>
          <a:bodyPr wrap="square" lIns="252000" rIns="72000">
            <a:noAutofit/>
          </a:bodyPr>
          <a:lstStyle>
            <a:defPPr>
              <a:defRPr lang="it-IT"/>
            </a:defPPr>
            <a:lvl1pPr>
              <a:lnSpc>
                <a:spcPct val="100000"/>
              </a:lnSpc>
              <a:defRPr sz="1200" b="1">
                <a:solidFill>
                  <a:schemeClr val="accent4"/>
                </a:solidFill>
                <a:latin typeface="Encode Sans" pitchFamily="2" charset="0"/>
              </a:defRPr>
            </a:lvl1pPr>
          </a:lstStyle>
          <a:p>
            <a:r>
              <a:rPr lang="en-US" dirty="0"/>
              <a:t>2.2 Workshop opportunities</a:t>
            </a:r>
          </a:p>
        </p:txBody>
      </p:sp>
      <p:sp>
        <p:nvSpPr>
          <p:cNvPr id="11" name="CasellaDiTesto 10">
            <a:extLst>
              <a:ext uri="{FF2B5EF4-FFF2-40B4-BE49-F238E27FC236}">
                <a16:creationId xmlns:a16="http://schemas.microsoft.com/office/drawing/2014/main" id="{B2537BBE-B5F0-DDED-0BCE-7F44A4166890}"/>
              </a:ext>
            </a:extLst>
          </p:cNvPr>
          <p:cNvSpPr txBox="1"/>
          <p:nvPr/>
        </p:nvSpPr>
        <p:spPr>
          <a:xfrm>
            <a:off x="-1" y="3067164"/>
            <a:ext cx="2274581" cy="461665"/>
          </a:xfrm>
          <a:prstGeom prst="rect">
            <a:avLst/>
          </a:prstGeom>
          <a:noFill/>
        </p:spPr>
        <p:txBody>
          <a:bodyPr wrap="square" lIns="252000" rIns="72000">
            <a:noAutofit/>
          </a:bodyPr>
          <a:lstStyle>
            <a:defPPr>
              <a:defRPr lang="it-IT"/>
            </a:defPPr>
            <a:lvl1pPr>
              <a:lnSpc>
                <a:spcPts val="4208"/>
              </a:lnSpc>
              <a:defRPr sz="2400">
                <a:solidFill>
                  <a:srgbClr val="243782"/>
                </a:solidFill>
                <a:latin typeface="Encode Sans Expanded Light" pitchFamily="2" charset="0"/>
              </a:defRPr>
            </a:lvl1pPr>
          </a:lstStyle>
          <a:p>
            <a:pPr>
              <a:lnSpc>
                <a:spcPct val="100000"/>
              </a:lnSpc>
            </a:pPr>
            <a:r>
              <a:rPr lang="en-US" sz="1200" dirty="0">
                <a:solidFill>
                  <a:schemeClr val="tx1">
                    <a:lumMod val="25000"/>
                    <a:lumOff val="75000"/>
                  </a:schemeClr>
                </a:solidFill>
                <a:latin typeface="Encode Sans" pitchFamily="2" charset="0"/>
              </a:rPr>
              <a:t>2.3 Social media opportunities</a:t>
            </a:r>
          </a:p>
        </p:txBody>
      </p:sp>
      <p:sp>
        <p:nvSpPr>
          <p:cNvPr id="13" name="CasellaDiTesto 12">
            <a:extLst>
              <a:ext uri="{FF2B5EF4-FFF2-40B4-BE49-F238E27FC236}">
                <a16:creationId xmlns:a16="http://schemas.microsoft.com/office/drawing/2014/main" id="{6E54FB7F-6AA6-8735-AFCF-BAF02D25764C}"/>
              </a:ext>
            </a:extLst>
          </p:cNvPr>
          <p:cNvSpPr txBox="1"/>
          <p:nvPr/>
        </p:nvSpPr>
        <p:spPr>
          <a:xfrm>
            <a:off x="-1" y="3657714"/>
            <a:ext cx="2274581" cy="461665"/>
          </a:xfrm>
          <a:prstGeom prst="rect">
            <a:avLst/>
          </a:prstGeom>
          <a:noFill/>
        </p:spPr>
        <p:txBody>
          <a:bodyPr wrap="square" lIns="252000" rIns="72000">
            <a:noAutofit/>
          </a:bodyPr>
          <a:lstStyle>
            <a:defPPr>
              <a:defRPr lang="it-IT"/>
            </a:defPPr>
            <a:lvl1pPr>
              <a:lnSpc>
                <a:spcPts val="4208"/>
              </a:lnSpc>
              <a:defRPr sz="2400">
                <a:solidFill>
                  <a:srgbClr val="243782"/>
                </a:solidFill>
                <a:latin typeface="Encode Sans Expanded Light" pitchFamily="2" charset="0"/>
              </a:defRPr>
            </a:lvl1pPr>
          </a:lstStyle>
          <a:p>
            <a:pPr>
              <a:lnSpc>
                <a:spcPct val="100000"/>
              </a:lnSpc>
            </a:pPr>
            <a:r>
              <a:rPr lang="en-US" sz="1200" dirty="0">
                <a:solidFill>
                  <a:schemeClr val="tx1">
                    <a:lumMod val="25000"/>
                    <a:lumOff val="75000"/>
                  </a:schemeClr>
                </a:solidFill>
                <a:latin typeface="Encode Sans" pitchFamily="2" charset="0"/>
              </a:rPr>
              <a:t>2.4 Local event/activities </a:t>
            </a:r>
            <a:br>
              <a:rPr lang="en-US" sz="1200" dirty="0">
                <a:solidFill>
                  <a:schemeClr val="tx1">
                    <a:lumMod val="25000"/>
                    <a:lumOff val="75000"/>
                  </a:schemeClr>
                </a:solidFill>
                <a:latin typeface="Encode Sans" pitchFamily="2" charset="0"/>
              </a:rPr>
            </a:br>
            <a:r>
              <a:rPr lang="en-US" sz="1200" dirty="0">
                <a:solidFill>
                  <a:schemeClr val="tx1">
                    <a:lumMod val="25000"/>
                    <a:lumOff val="75000"/>
                  </a:schemeClr>
                </a:solidFill>
                <a:latin typeface="Encode Sans" pitchFamily="2" charset="0"/>
              </a:rPr>
              <a:t>to collect new leads</a:t>
            </a:r>
          </a:p>
        </p:txBody>
      </p:sp>
    </p:spTree>
    <p:custDataLst>
      <p:tags r:id="rId1"/>
    </p:custDataLst>
    <p:extLst>
      <p:ext uri="{BB962C8B-B14F-4D97-AF65-F5344CB8AC3E}">
        <p14:creationId xmlns:p14="http://schemas.microsoft.com/office/powerpoint/2010/main" val="1608981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5B942-F627-C95F-49AF-D50B18B00B16}"/>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52B555C8-FD91-32D8-1F4B-64E6F00AFA7E}"/>
              </a:ext>
            </a:extLst>
          </p:cNvPr>
          <p:cNvSpPr/>
          <p:nvPr/>
        </p:nvSpPr>
        <p:spPr>
          <a:xfrm>
            <a:off x="137307" y="3086735"/>
            <a:ext cx="36000" cy="432000"/>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aphicFrame>
        <p:nvGraphicFramePr>
          <p:cNvPr id="2" name="Tabella 1">
            <a:extLst>
              <a:ext uri="{FF2B5EF4-FFF2-40B4-BE49-F238E27FC236}">
                <a16:creationId xmlns:a16="http://schemas.microsoft.com/office/drawing/2014/main" id="{7BACB328-9B28-7516-999B-5BB7434172E0}"/>
              </a:ext>
            </a:extLst>
          </p:cNvPr>
          <p:cNvGraphicFramePr>
            <a:graphicFrameLocks noGrp="1"/>
          </p:cNvGraphicFramePr>
          <p:nvPr>
            <p:extLst>
              <p:ext uri="{D42A27DB-BD31-4B8C-83A1-F6EECF244321}">
                <p14:modId xmlns:p14="http://schemas.microsoft.com/office/powerpoint/2010/main" val="46279523"/>
              </p:ext>
            </p:extLst>
          </p:nvPr>
        </p:nvGraphicFramePr>
        <p:xfrm>
          <a:off x="2532063" y="1016000"/>
          <a:ext cx="4500562" cy="5005390"/>
        </p:xfrm>
        <a:graphic>
          <a:graphicData uri="http://schemas.openxmlformats.org/drawingml/2006/table">
            <a:tbl>
              <a:tblPr firstRow="1" bandRow="1">
                <a:tableStyleId>{5C22544A-7EE6-4342-B048-85BDC9FD1C3A}</a:tableStyleId>
              </a:tblPr>
              <a:tblGrid>
                <a:gridCol w="4500562">
                  <a:extLst>
                    <a:ext uri="{9D8B030D-6E8A-4147-A177-3AD203B41FA5}">
                      <a16:colId xmlns:a16="http://schemas.microsoft.com/office/drawing/2014/main" val="1762129357"/>
                    </a:ext>
                  </a:extLst>
                </a:gridCol>
              </a:tblGrid>
              <a:tr h="1001078">
                <a:tc>
                  <a:txBody>
                    <a:bodyPr/>
                    <a:lstStyle/>
                    <a:p>
                      <a:pPr algn="l" fontAlgn="ctr"/>
                      <a:r>
                        <a:rPr lang="en-US" sz="1100" b="0" i="0" u="none" strike="noStrike" noProof="0" dirty="0">
                          <a:solidFill>
                            <a:schemeClr val="tx1">
                              <a:lumMod val="90000"/>
                              <a:lumOff val="10000"/>
                            </a:schemeClr>
                          </a:solidFill>
                          <a:effectLst/>
                          <a:latin typeface="+mn-lt"/>
                        </a:rPr>
                        <a:t>Create a </a:t>
                      </a:r>
                      <a:r>
                        <a:rPr lang="en-US" sz="1100" b="1" i="0" u="none" strike="noStrike" noProof="0" dirty="0">
                          <a:solidFill>
                            <a:schemeClr val="accent1"/>
                          </a:solidFill>
                          <a:effectLst/>
                          <a:latin typeface="+mn-lt"/>
                        </a:rPr>
                        <a:t>professional profile</a:t>
                      </a:r>
                      <a:r>
                        <a:rPr lang="en-US" sz="1100" b="0" i="0" u="none" strike="noStrike" noProof="0" dirty="0">
                          <a:solidFill>
                            <a:schemeClr val="accent1"/>
                          </a:solidFill>
                          <a:effectLst/>
                          <a:latin typeface="+mn-lt"/>
                        </a:rPr>
                        <a:t> </a:t>
                      </a:r>
                      <a:r>
                        <a:rPr lang="en-US" sz="1100" b="0" i="0" u="none" strike="noStrike" noProof="0" dirty="0">
                          <a:solidFill>
                            <a:schemeClr val="tx1">
                              <a:lumMod val="90000"/>
                              <a:lumOff val="10000"/>
                            </a:schemeClr>
                          </a:solidFill>
                          <a:effectLst/>
                          <a:latin typeface="+mn-lt"/>
                        </a:rPr>
                        <a:t>on social media (</a:t>
                      </a:r>
                      <a:r>
                        <a:rPr lang="en-US" sz="1100" b="1" i="0" u="none" strike="noStrike" kern="1200" noProof="0" dirty="0">
                          <a:solidFill>
                            <a:schemeClr val="accent1"/>
                          </a:solidFill>
                          <a:effectLst/>
                          <a:latin typeface="+mn-lt"/>
                          <a:ea typeface="+mn-ea"/>
                          <a:cs typeface="+mn-cs"/>
                        </a:rPr>
                        <a:t>Facebook, Instagram, TikTok...</a:t>
                      </a:r>
                      <a:r>
                        <a:rPr lang="en-US" sz="1100" b="0" i="0" u="none" strike="noStrike" noProof="0" dirty="0">
                          <a:solidFill>
                            <a:schemeClr val="tx1">
                              <a:lumMod val="90000"/>
                              <a:lumOff val="10000"/>
                            </a:schemeClr>
                          </a:solidFill>
                          <a:effectLst/>
                          <a:latin typeface="+mn-lt"/>
                        </a:rPr>
                        <a:t>).</a:t>
                      </a:r>
                    </a:p>
                  </a:txBody>
                  <a:tcPr marL="9525"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0775099"/>
                  </a:ext>
                </a:extLst>
              </a:tr>
              <a:tr h="1001078">
                <a:tc>
                  <a:txBody>
                    <a:bodyPr/>
                    <a:lstStyle/>
                    <a:p>
                      <a:pPr algn="l" fontAlgn="ctr"/>
                      <a:r>
                        <a:rPr lang="en-US" sz="1100" b="0" i="0" u="none" strike="noStrike" noProof="0" dirty="0">
                          <a:solidFill>
                            <a:schemeClr val="tx1">
                              <a:lumMod val="90000"/>
                              <a:lumOff val="10000"/>
                            </a:schemeClr>
                          </a:solidFill>
                          <a:effectLst/>
                          <a:latin typeface="+mn-lt"/>
                        </a:rPr>
                        <a:t>With Customers consent, </a:t>
                      </a:r>
                      <a:r>
                        <a:rPr lang="en-US" sz="1100" b="1" i="0" u="none" strike="noStrike" kern="1200" noProof="0" dirty="0">
                          <a:solidFill>
                            <a:schemeClr val="accent1"/>
                          </a:solidFill>
                          <a:effectLst/>
                          <a:latin typeface="+mn-lt"/>
                          <a:ea typeface="+mn-ea"/>
                          <a:cs typeface="+mn-cs"/>
                        </a:rPr>
                        <a:t>share</a:t>
                      </a:r>
                      <a:r>
                        <a:rPr lang="en-US" sz="1100" b="0" i="0" u="none" strike="noStrike" noProof="0" dirty="0">
                          <a:solidFill>
                            <a:schemeClr val="tx1">
                              <a:lumMod val="90000"/>
                              <a:lumOff val="10000"/>
                            </a:schemeClr>
                          </a:solidFill>
                          <a:effectLst/>
                          <a:latin typeface="+mn-lt"/>
                        </a:rPr>
                        <a:t> on social media the </a:t>
                      </a:r>
                      <a:r>
                        <a:rPr lang="en-US" sz="1100" b="1" i="0" u="none" strike="noStrike" kern="1200" noProof="0" dirty="0">
                          <a:solidFill>
                            <a:schemeClr val="accent1"/>
                          </a:solidFill>
                          <a:effectLst/>
                          <a:latin typeface="+mn-lt"/>
                          <a:ea typeface="+mn-ea"/>
                          <a:cs typeface="+mn-cs"/>
                        </a:rPr>
                        <a:t>handover moment</a:t>
                      </a:r>
                      <a:r>
                        <a:rPr lang="en-US" sz="1100" b="0" i="0" u="none" strike="noStrike" noProof="0" dirty="0">
                          <a:solidFill>
                            <a:schemeClr val="tx1">
                              <a:lumMod val="90000"/>
                              <a:lumOff val="10000"/>
                            </a:schemeClr>
                          </a:solidFill>
                          <a:effectLst/>
                          <a:latin typeface="+mn-lt"/>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0324860"/>
                  </a:ext>
                </a:extLst>
              </a:tr>
              <a:tr h="1001078">
                <a:tc>
                  <a:txBody>
                    <a:bodyPr/>
                    <a:lstStyle/>
                    <a:p>
                      <a:pPr algn="l" fontAlgn="ctr"/>
                      <a:r>
                        <a:rPr lang="en-US" sz="1100" b="0" i="0" u="none" strike="noStrike" noProof="0" dirty="0">
                          <a:solidFill>
                            <a:schemeClr val="tx1">
                              <a:lumMod val="90000"/>
                              <a:lumOff val="10000"/>
                            </a:schemeClr>
                          </a:solidFill>
                          <a:effectLst/>
                          <a:latin typeface="+mn-lt"/>
                        </a:rPr>
                        <a:t>Use </a:t>
                      </a:r>
                      <a:r>
                        <a:rPr lang="en-US" sz="1100" b="1" i="0" u="none" strike="noStrike" kern="1200" noProof="0" dirty="0">
                          <a:solidFill>
                            <a:schemeClr val="accent1"/>
                          </a:solidFill>
                          <a:effectLst/>
                          <a:latin typeface="+mn-lt"/>
                          <a:ea typeface="+mn-ea"/>
                          <a:cs typeface="+mn-cs"/>
                        </a:rPr>
                        <a:t>referral campaigns on social media </a:t>
                      </a:r>
                      <a:r>
                        <a:rPr lang="en-US" sz="1100" b="0" i="0" u="none" strike="noStrike" noProof="0" dirty="0">
                          <a:solidFill>
                            <a:schemeClr val="tx1">
                              <a:lumMod val="90000"/>
                              <a:lumOff val="10000"/>
                            </a:schemeClr>
                          </a:solidFill>
                          <a:effectLst/>
                          <a:latin typeface="+mn-lt"/>
                        </a:rPr>
                        <a:t>(e.g., tag to win).</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5318789"/>
                  </a:ext>
                </a:extLst>
              </a:tr>
              <a:tr h="1001078">
                <a:tc>
                  <a:txBody>
                    <a:bodyPr/>
                    <a:lstStyle/>
                    <a:p>
                      <a:pPr algn="l" fontAlgn="ctr"/>
                      <a:r>
                        <a:rPr lang="en-US" sz="1100" b="1" i="0" u="none" strike="noStrike" kern="1200" noProof="0" dirty="0">
                          <a:solidFill>
                            <a:schemeClr val="accent1"/>
                          </a:solidFill>
                          <a:effectLst/>
                          <a:latin typeface="+mn-lt"/>
                          <a:ea typeface="+mn-ea"/>
                          <a:cs typeface="+mn-cs"/>
                        </a:rPr>
                        <a:t>Repost main brand/dealer </a:t>
                      </a:r>
                      <a:r>
                        <a:rPr lang="en-US" sz="1100" b="0" i="0" u="none" strike="noStrike" noProof="0" dirty="0">
                          <a:solidFill>
                            <a:schemeClr val="tx1">
                              <a:lumMod val="90000"/>
                              <a:lumOff val="10000"/>
                            </a:schemeClr>
                          </a:solidFill>
                          <a:effectLst/>
                          <a:latin typeface="+mn-lt"/>
                        </a:rPr>
                        <a:t>activities, event, product news updates.</a:t>
                      </a:r>
                      <a:endParaRPr lang="en-US" sz="1100" b="1" i="0" u="none" strike="noStrike" noProof="0" dirty="0">
                        <a:solidFill>
                          <a:schemeClr val="tx1">
                            <a:lumMod val="90000"/>
                            <a:lumOff val="10000"/>
                          </a:schemeClr>
                        </a:solidFill>
                        <a:effectLst/>
                        <a:latin typeface="+mn-lt"/>
                      </a:endParaRP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8938201"/>
                  </a:ext>
                </a:extLst>
              </a:tr>
              <a:tr h="1001078">
                <a:tc>
                  <a:txBody>
                    <a:bodyPr/>
                    <a:lstStyle/>
                    <a:p>
                      <a:pPr algn="l" fontAlgn="ctr"/>
                      <a:r>
                        <a:rPr lang="en-US" sz="1100" b="0" i="0" u="none" strike="noStrike" noProof="0" dirty="0">
                          <a:solidFill>
                            <a:schemeClr val="tx1">
                              <a:lumMod val="90000"/>
                              <a:lumOff val="10000"/>
                            </a:schemeClr>
                          </a:solidFill>
                          <a:effectLst/>
                          <a:latin typeface="+mn-lt"/>
                        </a:rPr>
                        <a:t>Ask</a:t>
                      </a:r>
                      <a:r>
                        <a:rPr lang="en-US" sz="1100" b="1" i="0" u="none" strike="noStrike" noProof="0" dirty="0">
                          <a:solidFill>
                            <a:schemeClr val="tx1">
                              <a:lumMod val="90000"/>
                              <a:lumOff val="10000"/>
                            </a:schemeClr>
                          </a:solidFill>
                          <a:effectLst/>
                          <a:latin typeface="+mn-lt"/>
                        </a:rPr>
                        <a:t> </a:t>
                      </a:r>
                      <a:r>
                        <a:rPr lang="en-US" sz="1100" b="1" i="0" u="none" strike="noStrike" kern="1200" noProof="0" dirty="0">
                          <a:solidFill>
                            <a:schemeClr val="accent1"/>
                          </a:solidFill>
                          <a:effectLst/>
                          <a:latin typeface="+mn-lt"/>
                          <a:ea typeface="+mn-ea"/>
                          <a:cs typeface="+mn-cs"/>
                        </a:rPr>
                        <a:t>Customers to follow the dealer page and brand's profile</a:t>
                      </a:r>
                      <a:r>
                        <a:rPr lang="en-US" sz="1100" b="0" i="0" u="none" strike="noStrike" noProof="0" dirty="0">
                          <a:solidFill>
                            <a:schemeClr val="tx1">
                              <a:lumMod val="90000"/>
                              <a:lumOff val="10000"/>
                            </a:schemeClr>
                          </a:solidFill>
                          <a:effectLst/>
                          <a:latin typeface="+mn-lt"/>
                        </a:rPr>
                        <a:t>, after the visit to the showroom and invite them to leave a review on social media and Google.</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4455459"/>
                  </a:ext>
                </a:extLst>
              </a:tr>
            </a:tbl>
          </a:graphicData>
        </a:graphic>
      </p:graphicFrame>
      <p:graphicFrame>
        <p:nvGraphicFramePr>
          <p:cNvPr id="3" name="Tabella 2">
            <a:extLst>
              <a:ext uri="{FF2B5EF4-FFF2-40B4-BE49-F238E27FC236}">
                <a16:creationId xmlns:a16="http://schemas.microsoft.com/office/drawing/2014/main" id="{6E74BBB3-E5E5-214B-1CB5-3EBD486CB5A8}"/>
              </a:ext>
            </a:extLst>
          </p:cNvPr>
          <p:cNvGraphicFramePr>
            <a:graphicFrameLocks noGrp="1"/>
          </p:cNvGraphicFramePr>
          <p:nvPr>
            <p:extLst>
              <p:ext uri="{D42A27DB-BD31-4B8C-83A1-F6EECF244321}">
                <p14:modId xmlns:p14="http://schemas.microsoft.com/office/powerpoint/2010/main" val="1147459262"/>
              </p:ext>
            </p:extLst>
          </p:nvPr>
        </p:nvGraphicFramePr>
        <p:xfrm>
          <a:off x="7427913" y="1016000"/>
          <a:ext cx="4500561" cy="5005390"/>
        </p:xfrm>
        <a:graphic>
          <a:graphicData uri="http://schemas.openxmlformats.org/drawingml/2006/table">
            <a:tbl>
              <a:tblPr firstRow="1" bandRow="1">
                <a:tableStyleId>{5C22544A-7EE6-4342-B048-85BDC9FD1C3A}</a:tableStyleId>
              </a:tblPr>
              <a:tblGrid>
                <a:gridCol w="4500561">
                  <a:extLst>
                    <a:ext uri="{9D8B030D-6E8A-4147-A177-3AD203B41FA5}">
                      <a16:colId xmlns:a16="http://schemas.microsoft.com/office/drawing/2014/main" val="1762129357"/>
                    </a:ext>
                  </a:extLst>
                </a:gridCol>
              </a:tblGrid>
              <a:tr h="1001078">
                <a:tc>
                  <a:txBody>
                    <a:bodyPr/>
                    <a:lstStyle/>
                    <a:p>
                      <a:pPr algn="l" fontAlgn="ctr"/>
                      <a:r>
                        <a:rPr lang="en-US" sz="1100" b="0" i="0" u="none" strike="noStrike" noProof="0" dirty="0">
                          <a:solidFill>
                            <a:schemeClr val="tx1">
                              <a:lumMod val="90000"/>
                              <a:lumOff val="10000"/>
                            </a:schemeClr>
                          </a:solidFill>
                          <a:effectLst/>
                          <a:latin typeface="+mn-lt"/>
                        </a:rPr>
                        <a:t>To increase your social media visibility </a:t>
                      </a:r>
                      <a:r>
                        <a:rPr lang="en-US" sz="1100" b="1" i="0" u="none" strike="noStrike" kern="1200" noProof="0" dirty="0">
                          <a:solidFill>
                            <a:schemeClr val="accent1"/>
                          </a:solidFill>
                          <a:effectLst/>
                          <a:latin typeface="+mn-lt"/>
                          <a:ea typeface="+mn-ea"/>
                          <a:cs typeface="+mn-cs"/>
                        </a:rPr>
                        <a:t>to boost your Customers community</a:t>
                      </a:r>
                      <a:r>
                        <a:rPr lang="en-US" sz="1100" b="0" i="0" u="none" strike="noStrike" noProof="0" dirty="0">
                          <a:solidFill>
                            <a:schemeClr val="tx1">
                              <a:lumMod val="90000"/>
                              <a:lumOff val="10000"/>
                            </a:schemeClr>
                          </a:solidFill>
                          <a:effectLst/>
                          <a:latin typeface="+mn-lt"/>
                        </a:rPr>
                        <a:t>.</a:t>
                      </a:r>
                    </a:p>
                  </a:txBody>
                  <a:tcPr marL="9525"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0775099"/>
                  </a:ext>
                </a:extLst>
              </a:tr>
              <a:tr h="1001078">
                <a:tc>
                  <a:txBody>
                    <a:bodyPr/>
                    <a:lstStyle/>
                    <a:p>
                      <a:pPr algn="l" fontAlgn="ctr"/>
                      <a:r>
                        <a:rPr lang="en-US" sz="1100" b="0" i="0" u="none" strike="noStrike" noProof="0" dirty="0">
                          <a:solidFill>
                            <a:schemeClr val="tx1">
                              <a:lumMod val="90000"/>
                              <a:lumOff val="10000"/>
                            </a:schemeClr>
                          </a:solidFill>
                          <a:effectLst/>
                          <a:latin typeface="+mn-lt"/>
                        </a:rPr>
                        <a:t>To </a:t>
                      </a:r>
                      <a:r>
                        <a:rPr lang="en-US" sz="1100" b="1" i="0" u="none" strike="noStrike" kern="1200" noProof="0" dirty="0">
                          <a:solidFill>
                            <a:schemeClr val="accent1"/>
                          </a:solidFill>
                          <a:effectLst/>
                          <a:latin typeface="+mn-lt"/>
                          <a:ea typeface="+mn-ea"/>
                          <a:cs typeface="+mn-cs"/>
                        </a:rPr>
                        <a:t>enhance authenticity and boost visibility </a:t>
                      </a:r>
                      <a:r>
                        <a:rPr lang="en-US" sz="1100" b="0" i="0" u="none" strike="noStrike" noProof="0" dirty="0">
                          <a:solidFill>
                            <a:schemeClr val="tx1">
                              <a:lumMod val="90000"/>
                              <a:lumOff val="10000"/>
                            </a:schemeClr>
                          </a:solidFill>
                          <a:effectLst/>
                          <a:latin typeface="+mn-lt"/>
                        </a:rPr>
                        <a:t>through Customer Brand Ambassadors.</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0324860"/>
                  </a:ext>
                </a:extLst>
              </a:tr>
              <a:tr h="1001078">
                <a:tc>
                  <a:txBody>
                    <a:bodyPr/>
                    <a:lstStyle/>
                    <a:p>
                      <a:pPr algn="l" fontAlgn="ctr"/>
                      <a:r>
                        <a:rPr lang="en-US" sz="1100" b="0" i="0" u="none" strike="noStrike" noProof="0" dirty="0">
                          <a:solidFill>
                            <a:schemeClr val="tx1">
                              <a:lumMod val="90000"/>
                              <a:lumOff val="10000"/>
                            </a:schemeClr>
                          </a:solidFill>
                          <a:effectLst/>
                          <a:latin typeface="+mn-lt"/>
                        </a:rPr>
                        <a:t>To leverage Customer interest to </a:t>
                      </a:r>
                      <a:r>
                        <a:rPr lang="en-US" sz="1100" b="1" i="0" u="none" strike="noStrike" kern="1200" noProof="0" dirty="0">
                          <a:solidFill>
                            <a:schemeClr val="accent1"/>
                          </a:solidFill>
                          <a:effectLst/>
                          <a:latin typeface="+mn-lt"/>
                          <a:ea typeface="+mn-ea"/>
                          <a:cs typeface="+mn-cs"/>
                        </a:rPr>
                        <a:t>generate leads</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5318789"/>
                  </a:ext>
                </a:extLst>
              </a:tr>
              <a:tr h="1001078">
                <a:tc>
                  <a:txBody>
                    <a:bodyPr/>
                    <a:lstStyle/>
                    <a:p>
                      <a:pPr algn="l" fontAlgn="ctr"/>
                      <a:r>
                        <a:rPr lang="en-US" sz="1100" b="0" i="0" u="none" strike="noStrike" noProof="0" dirty="0">
                          <a:solidFill>
                            <a:schemeClr val="tx1">
                              <a:lumMod val="90000"/>
                              <a:lumOff val="10000"/>
                            </a:schemeClr>
                          </a:solidFill>
                          <a:effectLst/>
                          <a:latin typeface="+mn-lt"/>
                        </a:rPr>
                        <a:t>To strengthen the </a:t>
                      </a:r>
                      <a:r>
                        <a:rPr lang="en-US" sz="1100" b="1" i="0" u="none" strike="noStrike" kern="1200" noProof="0" dirty="0">
                          <a:solidFill>
                            <a:schemeClr val="accent1"/>
                          </a:solidFill>
                          <a:effectLst/>
                          <a:latin typeface="+mn-lt"/>
                          <a:ea typeface="+mn-ea"/>
                          <a:cs typeface="+mn-cs"/>
                        </a:rPr>
                        <a:t>connection between a digital and real experience</a:t>
                      </a:r>
                      <a:r>
                        <a:rPr lang="en-US" sz="1100" b="0" i="0" u="none" strike="noStrike" noProof="0" dirty="0">
                          <a:solidFill>
                            <a:schemeClr val="tx1">
                              <a:lumMod val="90000"/>
                              <a:lumOff val="10000"/>
                            </a:schemeClr>
                          </a:solidFill>
                          <a:effectLst/>
                          <a:latin typeface="+mn-lt"/>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8938201"/>
                  </a:ext>
                </a:extLst>
              </a:tr>
              <a:tr h="1001078">
                <a:tc>
                  <a:txBody>
                    <a:bodyPr/>
                    <a:lstStyle/>
                    <a:p>
                      <a:pPr algn="l" fontAlgn="ctr"/>
                      <a:r>
                        <a:rPr lang="en-US" sz="1100" b="1" i="0" u="none" strike="noStrike" kern="1200" noProof="0" dirty="0">
                          <a:solidFill>
                            <a:schemeClr val="accent1"/>
                          </a:solidFill>
                          <a:effectLst/>
                          <a:latin typeface="+mn-lt"/>
                          <a:ea typeface="+mn-ea"/>
                          <a:cs typeface="+mn-cs"/>
                        </a:rPr>
                        <a:t>To keep the Customer </a:t>
                      </a:r>
                      <a:r>
                        <a:rPr lang="en-US" sz="1100" b="0" i="0" u="none" strike="noStrike" noProof="0" dirty="0">
                          <a:solidFill>
                            <a:schemeClr val="tx1">
                              <a:lumMod val="90000"/>
                              <a:lumOff val="10000"/>
                            </a:schemeClr>
                          </a:solidFill>
                          <a:effectLst/>
                          <a:latin typeface="+mn-lt"/>
                        </a:rPr>
                        <a:t>warm, updated, and</a:t>
                      </a:r>
                      <a:r>
                        <a:rPr lang="en-US" sz="1100" b="1" i="0" u="none" strike="noStrike" noProof="0" dirty="0">
                          <a:solidFill>
                            <a:schemeClr val="tx1">
                              <a:lumMod val="90000"/>
                              <a:lumOff val="10000"/>
                            </a:schemeClr>
                          </a:solidFill>
                          <a:effectLst/>
                          <a:latin typeface="+mn-lt"/>
                        </a:rPr>
                        <a:t> </a:t>
                      </a:r>
                      <a:r>
                        <a:rPr lang="en-US" sz="1100" b="1" i="0" u="none" strike="noStrike" kern="1200" noProof="0" dirty="0">
                          <a:solidFill>
                            <a:schemeClr val="accent1"/>
                          </a:solidFill>
                          <a:effectLst/>
                          <a:latin typeface="+mn-lt"/>
                          <a:ea typeface="+mn-ea"/>
                          <a:cs typeface="+mn-cs"/>
                        </a:rPr>
                        <a:t>to maintain contact</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4455459"/>
                  </a:ext>
                </a:extLst>
              </a:tr>
            </a:tbl>
          </a:graphicData>
        </a:graphic>
      </p:graphicFrame>
      <p:sp>
        <p:nvSpPr>
          <p:cNvPr id="5" name="CasellaDiTesto 4">
            <a:extLst>
              <a:ext uri="{FF2B5EF4-FFF2-40B4-BE49-F238E27FC236}">
                <a16:creationId xmlns:a16="http://schemas.microsoft.com/office/drawing/2014/main" id="{63EE26E2-6C75-73F9-D14D-A7754493C7C7}"/>
              </a:ext>
            </a:extLst>
          </p:cNvPr>
          <p:cNvSpPr txBox="1"/>
          <p:nvPr/>
        </p:nvSpPr>
        <p:spPr>
          <a:xfrm>
            <a:off x="-1" y="2047989"/>
            <a:ext cx="2274581" cy="276999"/>
          </a:xfrm>
          <a:prstGeom prst="rect">
            <a:avLst/>
          </a:prstGeom>
          <a:noFill/>
        </p:spPr>
        <p:txBody>
          <a:bodyPr wrap="square" lIns="252000" rIns="72000">
            <a:noAutofit/>
          </a:bodyPr>
          <a:lstStyle>
            <a:defPPr>
              <a:defRPr lang="it-IT"/>
            </a:defPPr>
            <a:lvl1pPr>
              <a:lnSpc>
                <a:spcPts val="4208"/>
              </a:lnSpc>
              <a:defRPr sz="2400">
                <a:solidFill>
                  <a:srgbClr val="243782"/>
                </a:solidFill>
                <a:latin typeface="Encode Sans Expanded Light" pitchFamily="2" charset="0"/>
              </a:defRPr>
            </a:lvl1pPr>
          </a:lstStyle>
          <a:p>
            <a:pPr>
              <a:lnSpc>
                <a:spcPct val="100000"/>
              </a:lnSpc>
            </a:pPr>
            <a:r>
              <a:rPr lang="en-US" sz="1200" dirty="0">
                <a:solidFill>
                  <a:schemeClr val="tx1">
                    <a:lumMod val="75000"/>
                    <a:lumOff val="25000"/>
                  </a:schemeClr>
                </a:solidFill>
                <a:latin typeface="Encode Sans" pitchFamily="2" charset="0"/>
              </a:rPr>
              <a:t>2.1 Financing renewals</a:t>
            </a:r>
          </a:p>
        </p:txBody>
      </p:sp>
      <p:sp>
        <p:nvSpPr>
          <p:cNvPr id="6" name="CasellaDiTesto 5">
            <a:extLst>
              <a:ext uri="{FF2B5EF4-FFF2-40B4-BE49-F238E27FC236}">
                <a16:creationId xmlns:a16="http://schemas.microsoft.com/office/drawing/2014/main" id="{681FFF78-19DB-BC29-DE69-F7EB2BF6B3C8}"/>
              </a:ext>
            </a:extLst>
          </p:cNvPr>
          <p:cNvSpPr txBox="1"/>
          <p:nvPr/>
        </p:nvSpPr>
        <p:spPr>
          <a:xfrm>
            <a:off x="-1" y="2467089"/>
            <a:ext cx="2274581" cy="461665"/>
          </a:xfrm>
          <a:prstGeom prst="rect">
            <a:avLst/>
          </a:prstGeom>
          <a:noFill/>
        </p:spPr>
        <p:txBody>
          <a:bodyPr wrap="square" lIns="252000" rIns="72000">
            <a:noAutofit/>
          </a:bodyPr>
          <a:lstStyle>
            <a:defPPr>
              <a:defRPr lang="it-IT"/>
            </a:defPPr>
            <a:lvl1pPr>
              <a:lnSpc>
                <a:spcPct val="100000"/>
              </a:lnSpc>
              <a:defRPr sz="1200">
                <a:solidFill>
                  <a:schemeClr val="tx1">
                    <a:lumMod val="75000"/>
                    <a:lumOff val="25000"/>
                  </a:schemeClr>
                </a:solidFill>
                <a:latin typeface="Encode Sans" pitchFamily="2" charset="0"/>
              </a:defRPr>
            </a:lvl1pPr>
          </a:lstStyle>
          <a:p>
            <a:r>
              <a:rPr lang="en-US" dirty="0"/>
              <a:t>2.2 Workshop </a:t>
            </a:r>
            <a:br>
              <a:rPr lang="en-US" dirty="0"/>
            </a:br>
            <a:r>
              <a:rPr lang="en-US" dirty="0"/>
              <a:t>opportunities</a:t>
            </a:r>
          </a:p>
        </p:txBody>
      </p:sp>
      <p:sp>
        <p:nvSpPr>
          <p:cNvPr id="7" name="CasellaDiTesto 6">
            <a:extLst>
              <a:ext uri="{FF2B5EF4-FFF2-40B4-BE49-F238E27FC236}">
                <a16:creationId xmlns:a16="http://schemas.microsoft.com/office/drawing/2014/main" id="{B7161F86-E259-6B36-9128-2CCF32009469}"/>
              </a:ext>
            </a:extLst>
          </p:cNvPr>
          <p:cNvSpPr txBox="1"/>
          <p:nvPr/>
        </p:nvSpPr>
        <p:spPr>
          <a:xfrm>
            <a:off x="-1" y="3067164"/>
            <a:ext cx="2274581" cy="461665"/>
          </a:xfrm>
          <a:prstGeom prst="rect">
            <a:avLst/>
          </a:prstGeom>
          <a:noFill/>
        </p:spPr>
        <p:txBody>
          <a:bodyPr wrap="square" lIns="252000" rIns="72000">
            <a:noAutofit/>
          </a:bodyPr>
          <a:lstStyle>
            <a:defPPr>
              <a:defRPr lang="it-IT"/>
            </a:defPPr>
            <a:lvl1pPr>
              <a:lnSpc>
                <a:spcPct val="100000"/>
              </a:lnSpc>
              <a:defRPr sz="1200" b="1">
                <a:solidFill>
                  <a:schemeClr val="accent4"/>
                </a:solidFill>
                <a:latin typeface="Encode Sans" pitchFamily="2" charset="0"/>
              </a:defRPr>
            </a:lvl1pPr>
          </a:lstStyle>
          <a:p>
            <a:r>
              <a:rPr lang="en-US" dirty="0"/>
              <a:t>2.3 Social media opportunities</a:t>
            </a:r>
          </a:p>
        </p:txBody>
      </p:sp>
      <p:sp>
        <p:nvSpPr>
          <p:cNvPr id="8" name="CasellaDiTesto 7">
            <a:extLst>
              <a:ext uri="{FF2B5EF4-FFF2-40B4-BE49-F238E27FC236}">
                <a16:creationId xmlns:a16="http://schemas.microsoft.com/office/drawing/2014/main" id="{A747C394-6C64-C3A6-B0D7-9EA32CA47CC8}"/>
              </a:ext>
            </a:extLst>
          </p:cNvPr>
          <p:cNvSpPr txBox="1"/>
          <p:nvPr/>
        </p:nvSpPr>
        <p:spPr>
          <a:xfrm>
            <a:off x="-1" y="3657714"/>
            <a:ext cx="2274581" cy="461665"/>
          </a:xfrm>
          <a:prstGeom prst="rect">
            <a:avLst/>
          </a:prstGeom>
          <a:noFill/>
        </p:spPr>
        <p:txBody>
          <a:bodyPr wrap="square" lIns="252000" rIns="72000">
            <a:noAutofit/>
          </a:bodyPr>
          <a:lstStyle>
            <a:defPPr>
              <a:defRPr lang="it-IT"/>
            </a:defPPr>
            <a:lvl1pPr>
              <a:lnSpc>
                <a:spcPts val="4208"/>
              </a:lnSpc>
              <a:defRPr sz="2400">
                <a:solidFill>
                  <a:srgbClr val="243782"/>
                </a:solidFill>
                <a:latin typeface="Encode Sans Expanded Light" pitchFamily="2" charset="0"/>
              </a:defRPr>
            </a:lvl1pPr>
          </a:lstStyle>
          <a:p>
            <a:pPr>
              <a:lnSpc>
                <a:spcPct val="100000"/>
              </a:lnSpc>
            </a:pPr>
            <a:r>
              <a:rPr lang="en-US" sz="1200" dirty="0">
                <a:solidFill>
                  <a:schemeClr val="tx1">
                    <a:lumMod val="25000"/>
                    <a:lumOff val="75000"/>
                  </a:schemeClr>
                </a:solidFill>
                <a:latin typeface="Encode Sans" pitchFamily="2" charset="0"/>
              </a:rPr>
              <a:t>2.4 Local event/activities </a:t>
            </a:r>
            <a:br>
              <a:rPr lang="en-US" sz="1200" dirty="0">
                <a:solidFill>
                  <a:schemeClr val="tx1">
                    <a:lumMod val="25000"/>
                    <a:lumOff val="75000"/>
                  </a:schemeClr>
                </a:solidFill>
                <a:latin typeface="Encode Sans" pitchFamily="2" charset="0"/>
              </a:rPr>
            </a:br>
            <a:r>
              <a:rPr lang="en-US" sz="1200" dirty="0">
                <a:solidFill>
                  <a:schemeClr val="tx1">
                    <a:lumMod val="25000"/>
                    <a:lumOff val="75000"/>
                  </a:schemeClr>
                </a:solidFill>
                <a:latin typeface="Encode Sans" pitchFamily="2" charset="0"/>
              </a:rPr>
              <a:t>to collect new leads</a:t>
            </a:r>
          </a:p>
        </p:txBody>
      </p:sp>
    </p:spTree>
    <p:custDataLst>
      <p:tags r:id="rId1"/>
    </p:custDataLst>
    <p:extLst>
      <p:ext uri="{BB962C8B-B14F-4D97-AF65-F5344CB8AC3E}">
        <p14:creationId xmlns:p14="http://schemas.microsoft.com/office/powerpoint/2010/main" val="176706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21B2F-294F-F6F4-7BF7-394A9A39CAA8}"/>
            </a:ext>
          </a:extLst>
        </p:cNvPr>
        <p:cNvGrpSpPr/>
        <p:nvPr/>
      </p:nvGrpSpPr>
      <p:grpSpPr>
        <a:xfrm>
          <a:off x="0" y="0"/>
          <a:ext cx="0" cy="0"/>
          <a:chOff x="0" y="0"/>
          <a:chExt cx="0" cy="0"/>
        </a:xfrm>
      </p:grpSpPr>
      <p:sp>
        <p:nvSpPr>
          <p:cNvPr id="3" name="CasellaDiTesto 2">
            <a:extLst>
              <a:ext uri="{FF2B5EF4-FFF2-40B4-BE49-F238E27FC236}">
                <a16:creationId xmlns:a16="http://schemas.microsoft.com/office/drawing/2014/main" id="{9CDE24C8-7DD1-AD12-0293-30FE2898F7FC}"/>
              </a:ext>
            </a:extLst>
          </p:cNvPr>
          <p:cNvSpPr txBox="1"/>
          <p:nvPr/>
        </p:nvSpPr>
        <p:spPr>
          <a:xfrm>
            <a:off x="2546294" y="1316954"/>
            <a:ext cx="7099412" cy="3274999"/>
          </a:xfrm>
          <a:prstGeom prst="rect">
            <a:avLst/>
          </a:prstGeom>
          <a:noFill/>
        </p:spPr>
        <p:txBody>
          <a:bodyPr wrap="square">
            <a:spAutoFit/>
          </a:bodyPr>
          <a:lstStyle/>
          <a:p>
            <a:pPr algn="l">
              <a:lnSpc>
                <a:spcPct val="150000"/>
              </a:lnSpc>
              <a:buNone/>
            </a:pPr>
            <a:r>
              <a:rPr lang="en-US" sz="2800" b="0" i="0" dirty="0">
                <a:solidFill>
                  <a:schemeClr val="accent1"/>
                </a:solidFill>
                <a:effectLst/>
              </a:rPr>
              <a:t>Welcome to the Sales Methods Quick Guide </a:t>
            </a:r>
          </a:p>
          <a:p>
            <a:pPr algn="l">
              <a:lnSpc>
                <a:spcPct val="150000"/>
              </a:lnSpc>
            </a:pPr>
            <a:r>
              <a:rPr lang="en-US" sz="1600">
                <a:solidFill>
                  <a:schemeClr val="tx1">
                    <a:lumMod val="90000"/>
                    <a:lumOff val="10000"/>
                  </a:schemeClr>
                </a:solidFill>
              </a:rPr>
              <a:t>Y</a:t>
            </a:r>
            <a:r>
              <a:rPr lang="en-US" sz="1600" b="0" i="0">
                <a:solidFill>
                  <a:schemeClr val="tx1">
                    <a:lumMod val="90000"/>
                    <a:lumOff val="10000"/>
                  </a:schemeClr>
                </a:solidFill>
                <a:effectLst/>
              </a:rPr>
              <a:t>our </a:t>
            </a:r>
            <a:r>
              <a:rPr lang="en-US" sz="1600" b="0" i="0" dirty="0">
                <a:solidFill>
                  <a:schemeClr val="tx1">
                    <a:lumMod val="90000"/>
                    <a:lumOff val="10000"/>
                  </a:schemeClr>
                </a:solidFill>
                <a:effectLst/>
              </a:rPr>
              <a:t>essential resource for mastering effective sales techniques. </a:t>
            </a:r>
          </a:p>
          <a:p>
            <a:pPr algn="l">
              <a:lnSpc>
                <a:spcPct val="150000"/>
              </a:lnSpc>
              <a:buNone/>
            </a:pPr>
            <a:endParaRPr lang="en-US" sz="1600" b="0" i="0" dirty="0">
              <a:solidFill>
                <a:schemeClr val="tx1">
                  <a:lumMod val="90000"/>
                  <a:lumOff val="10000"/>
                </a:schemeClr>
              </a:solidFill>
              <a:effectLst/>
            </a:endParaRPr>
          </a:p>
          <a:p>
            <a:pPr algn="l">
              <a:lnSpc>
                <a:spcPct val="150000"/>
              </a:lnSpc>
              <a:buNone/>
            </a:pPr>
            <a:r>
              <a:rPr lang="en-US" sz="1600" b="0" i="0" dirty="0">
                <a:solidFill>
                  <a:schemeClr val="tx1">
                    <a:lumMod val="90000"/>
                    <a:lumOff val="10000"/>
                  </a:schemeClr>
                </a:solidFill>
                <a:effectLst/>
              </a:rPr>
              <a:t>This guide breaks down each stage of the sales process, offering practical tips to streamline your day and boost results.</a:t>
            </a:r>
          </a:p>
          <a:p>
            <a:pPr algn="l">
              <a:lnSpc>
                <a:spcPct val="150000"/>
              </a:lnSpc>
              <a:buNone/>
            </a:pPr>
            <a:endParaRPr lang="en-US" sz="1600" b="0" i="0" dirty="0">
              <a:solidFill>
                <a:schemeClr val="tx1">
                  <a:lumMod val="90000"/>
                  <a:lumOff val="10000"/>
                </a:schemeClr>
              </a:solidFill>
              <a:effectLst/>
            </a:endParaRPr>
          </a:p>
          <a:p>
            <a:pPr algn="l">
              <a:lnSpc>
                <a:spcPct val="150000"/>
              </a:lnSpc>
              <a:buNone/>
            </a:pPr>
            <a:r>
              <a:rPr lang="en-US" sz="1600" b="1" i="0" dirty="0">
                <a:solidFill>
                  <a:schemeClr val="accent1"/>
                </a:solidFill>
                <a:effectLst/>
              </a:rPr>
              <a:t>Sales methods provide you a structured approach that will help you to build trust, overcome objections and close deals more effectively.</a:t>
            </a:r>
          </a:p>
        </p:txBody>
      </p:sp>
      <p:pic>
        <p:nvPicPr>
          <p:cNvPr id="24" name="Elemento grafico 23">
            <a:extLst>
              <a:ext uri="{FF2B5EF4-FFF2-40B4-BE49-F238E27FC236}">
                <a16:creationId xmlns:a16="http://schemas.microsoft.com/office/drawing/2014/main" id="{5F22D2E6-50FB-A901-B875-BE1D8F97D7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48234" y="228926"/>
            <a:ext cx="1227387" cy="1237923"/>
          </a:xfrm>
          <a:prstGeom prst="rect">
            <a:avLst/>
          </a:prstGeom>
        </p:spPr>
      </p:pic>
    </p:spTree>
    <p:custDataLst>
      <p:tags r:id="rId1"/>
    </p:custDataLst>
    <p:extLst>
      <p:ext uri="{BB962C8B-B14F-4D97-AF65-F5344CB8AC3E}">
        <p14:creationId xmlns:p14="http://schemas.microsoft.com/office/powerpoint/2010/main" val="2097130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BE178-9418-9FD5-1E30-8E86BB8E9F43}"/>
            </a:ext>
          </a:extLst>
        </p:cNvPr>
        <p:cNvGrpSpPr/>
        <p:nvPr/>
      </p:nvGrpSpPr>
      <p:grpSpPr>
        <a:xfrm>
          <a:off x="0" y="0"/>
          <a:ext cx="0" cy="0"/>
          <a:chOff x="0" y="0"/>
          <a:chExt cx="0" cy="0"/>
        </a:xfrm>
      </p:grpSpPr>
      <p:sp>
        <p:nvSpPr>
          <p:cNvPr id="2" name="Rettangolo 1">
            <a:extLst>
              <a:ext uri="{FF2B5EF4-FFF2-40B4-BE49-F238E27FC236}">
                <a16:creationId xmlns:a16="http://schemas.microsoft.com/office/drawing/2014/main" id="{B685B9FC-E7FB-0D38-8696-73DAD6CF81E5}"/>
              </a:ext>
            </a:extLst>
          </p:cNvPr>
          <p:cNvSpPr/>
          <p:nvPr/>
        </p:nvSpPr>
        <p:spPr>
          <a:xfrm>
            <a:off x="137307" y="3679192"/>
            <a:ext cx="36000" cy="432000"/>
          </a:xfrm>
          <a:prstGeom prst="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aphicFrame>
        <p:nvGraphicFramePr>
          <p:cNvPr id="3" name="Tabella 2">
            <a:extLst>
              <a:ext uri="{FF2B5EF4-FFF2-40B4-BE49-F238E27FC236}">
                <a16:creationId xmlns:a16="http://schemas.microsoft.com/office/drawing/2014/main" id="{315E6848-5D9D-F376-E0EB-909A69A3FBAF}"/>
              </a:ext>
            </a:extLst>
          </p:cNvPr>
          <p:cNvGraphicFramePr>
            <a:graphicFrameLocks noGrp="1"/>
          </p:cNvGraphicFramePr>
          <p:nvPr>
            <p:extLst>
              <p:ext uri="{D42A27DB-BD31-4B8C-83A1-F6EECF244321}">
                <p14:modId xmlns:p14="http://schemas.microsoft.com/office/powerpoint/2010/main" val="1569429020"/>
              </p:ext>
            </p:extLst>
          </p:nvPr>
        </p:nvGraphicFramePr>
        <p:xfrm>
          <a:off x="2532064" y="1016000"/>
          <a:ext cx="4500562" cy="5005385"/>
        </p:xfrm>
        <a:graphic>
          <a:graphicData uri="http://schemas.openxmlformats.org/drawingml/2006/table">
            <a:tbl>
              <a:tblPr firstRow="1" bandRow="1">
                <a:tableStyleId>{5C22544A-7EE6-4342-B048-85BDC9FD1C3A}</a:tableStyleId>
              </a:tblPr>
              <a:tblGrid>
                <a:gridCol w="4500562">
                  <a:extLst>
                    <a:ext uri="{9D8B030D-6E8A-4147-A177-3AD203B41FA5}">
                      <a16:colId xmlns:a16="http://schemas.microsoft.com/office/drawing/2014/main" val="1762129357"/>
                    </a:ext>
                  </a:extLst>
                </a:gridCol>
              </a:tblGrid>
              <a:tr h="715055">
                <a:tc>
                  <a:txBody>
                    <a:bodyPr/>
                    <a:lstStyle/>
                    <a:p>
                      <a:pPr algn="l" fontAlgn="ctr"/>
                      <a:r>
                        <a:rPr lang="en-US" sz="1100" b="1" i="0" u="none" strike="noStrike" kern="1200" noProof="0" dirty="0">
                          <a:solidFill>
                            <a:schemeClr val="accent1"/>
                          </a:solidFill>
                          <a:effectLst/>
                          <a:latin typeface="+mn-lt"/>
                          <a:ea typeface="+mn-ea"/>
                          <a:cs typeface="+mn-cs"/>
                        </a:rPr>
                        <a:t>Actively take part in dealership events</a:t>
                      </a:r>
                      <a:r>
                        <a:rPr lang="en-US" sz="1100" b="0" i="0" u="none" strike="noStrike" noProof="0" dirty="0">
                          <a:solidFill>
                            <a:schemeClr val="tx1">
                              <a:lumMod val="90000"/>
                              <a:lumOff val="10000"/>
                            </a:schemeClr>
                          </a:solidFill>
                          <a:effectLst/>
                          <a:latin typeface="+mn-lt"/>
                        </a:rPr>
                        <a:t>: private sales days, local displays, new product launches.</a:t>
                      </a:r>
                      <a:endParaRPr lang="en-US" sz="1100" b="1" i="0" u="none" strike="noStrike" noProof="0" dirty="0">
                        <a:solidFill>
                          <a:schemeClr val="tx1">
                            <a:lumMod val="90000"/>
                            <a:lumOff val="10000"/>
                          </a:schemeClr>
                        </a:solidFill>
                        <a:effectLst/>
                        <a:latin typeface="+mn-lt"/>
                      </a:endParaRPr>
                    </a:p>
                  </a:txBody>
                  <a:tcPr marL="9525"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0775099"/>
                  </a:ext>
                </a:extLst>
              </a:tr>
              <a:tr h="715055">
                <a:tc>
                  <a:txBody>
                    <a:bodyPr/>
                    <a:lstStyle/>
                    <a:p>
                      <a:pPr algn="l" fontAlgn="ctr"/>
                      <a:r>
                        <a:rPr lang="en-US" sz="1100" b="1" i="0" u="none" strike="noStrike" kern="1200" noProof="0" dirty="0">
                          <a:solidFill>
                            <a:schemeClr val="accent1"/>
                          </a:solidFill>
                          <a:effectLst/>
                          <a:latin typeface="+mn-lt"/>
                          <a:ea typeface="+mn-ea"/>
                          <a:cs typeface="+mn-cs"/>
                        </a:rPr>
                        <a:t>Rank and select local events for engagement </a:t>
                      </a:r>
                      <a:r>
                        <a:rPr lang="en-US" sz="1100" b="0" i="0" u="none" strike="noStrike" noProof="0" dirty="0">
                          <a:solidFill>
                            <a:schemeClr val="tx1">
                              <a:lumMod val="90000"/>
                              <a:lumOff val="10000"/>
                            </a:schemeClr>
                          </a:solidFill>
                          <a:effectLst/>
                          <a:latin typeface="+mn-lt"/>
                        </a:rPr>
                        <a:t>including: sporting events, public and private fairs, concerts, </a:t>
                      </a:r>
                      <a:r>
                        <a:rPr lang="en-US" sz="1100" b="0" i="0" u="none" strike="noStrike" noProof="0" dirty="0" err="1">
                          <a:solidFill>
                            <a:schemeClr val="tx1">
                              <a:lumMod val="90000"/>
                              <a:lumOff val="10000"/>
                            </a:schemeClr>
                          </a:solidFill>
                          <a:effectLst/>
                          <a:latin typeface="+mn-lt"/>
                        </a:rPr>
                        <a:t>etc</a:t>
                      </a:r>
                      <a:r>
                        <a:rPr lang="en-US" sz="1100" b="0" i="0" u="none" strike="noStrike" noProof="0" dirty="0">
                          <a:solidFill>
                            <a:schemeClr val="tx1">
                              <a:lumMod val="90000"/>
                              <a:lumOff val="10000"/>
                            </a:schemeClr>
                          </a:solidFill>
                          <a:effectLst/>
                          <a:latin typeface="+mn-lt"/>
                        </a:rPr>
                        <a:t>…</a:t>
                      </a:r>
                      <a:endParaRPr lang="en-US" sz="1100" b="1" i="0" u="none" strike="noStrike" noProof="0" dirty="0">
                        <a:solidFill>
                          <a:schemeClr val="tx1">
                            <a:lumMod val="90000"/>
                            <a:lumOff val="10000"/>
                          </a:schemeClr>
                        </a:solidFill>
                        <a:effectLst/>
                        <a:latin typeface="+mn-lt"/>
                      </a:endParaRP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0324860"/>
                  </a:ext>
                </a:extLst>
              </a:tr>
              <a:tr h="715055">
                <a:tc>
                  <a:txBody>
                    <a:bodyPr/>
                    <a:lstStyle/>
                    <a:p>
                      <a:pPr algn="l" fontAlgn="ctr"/>
                      <a:r>
                        <a:rPr lang="en-US" sz="1100" b="0" i="0" u="none" strike="noStrike" noProof="0" dirty="0">
                          <a:solidFill>
                            <a:schemeClr val="tx1">
                              <a:lumMod val="90000"/>
                              <a:lumOff val="10000"/>
                            </a:schemeClr>
                          </a:solidFill>
                          <a:effectLst/>
                          <a:latin typeface="+mn-lt"/>
                        </a:rPr>
                        <a:t>Schedule and send a </a:t>
                      </a:r>
                      <a:r>
                        <a:rPr lang="en-US" sz="1100" b="1" i="0" u="none" strike="noStrike" kern="1200" noProof="0" dirty="0">
                          <a:solidFill>
                            <a:schemeClr val="accent1"/>
                          </a:solidFill>
                          <a:effectLst/>
                          <a:latin typeface="+mn-lt"/>
                          <a:ea typeface="+mn-ea"/>
                          <a:cs typeface="+mn-cs"/>
                        </a:rPr>
                        <a:t>"save the date" </a:t>
                      </a:r>
                      <a:r>
                        <a:rPr lang="en-US" sz="1100" b="0" i="0" u="none" strike="noStrike" noProof="0" dirty="0">
                          <a:solidFill>
                            <a:schemeClr val="tx1">
                              <a:lumMod val="90000"/>
                              <a:lumOff val="10000"/>
                            </a:schemeClr>
                          </a:solidFill>
                          <a:effectLst/>
                          <a:latin typeface="+mn-lt"/>
                        </a:rPr>
                        <a:t>notification via calls, mailings, and social media campaigns</a:t>
                      </a:r>
                      <a:r>
                        <a:rPr lang="en-US" sz="1100" b="1" i="0" u="none" strike="noStrike" noProof="0" dirty="0">
                          <a:solidFill>
                            <a:schemeClr val="tx1">
                              <a:lumMod val="90000"/>
                              <a:lumOff val="10000"/>
                            </a:schemeClr>
                          </a:solidFill>
                          <a:effectLst/>
                          <a:latin typeface="+mn-lt"/>
                        </a:rPr>
                        <a:t> </a:t>
                      </a:r>
                      <a:r>
                        <a:rPr lang="en-US" sz="1100" b="1" i="0" u="none" strike="noStrike" kern="1200" noProof="0" dirty="0">
                          <a:solidFill>
                            <a:schemeClr val="accent1"/>
                          </a:solidFill>
                          <a:effectLst/>
                          <a:latin typeface="+mn-lt"/>
                          <a:ea typeface="+mn-ea"/>
                          <a:cs typeface="+mn-cs"/>
                        </a:rPr>
                        <a:t>one month, and again one week in advance</a:t>
                      </a:r>
                      <a:r>
                        <a:rPr lang="en-US" sz="1100" b="0" i="0" u="none" strike="noStrike" noProof="0" dirty="0">
                          <a:solidFill>
                            <a:schemeClr val="tx1">
                              <a:lumMod val="90000"/>
                              <a:lumOff val="10000"/>
                            </a:schemeClr>
                          </a:solidFill>
                          <a:effectLst/>
                          <a:latin typeface="+mn-lt"/>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5318789"/>
                  </a:ext>
                </a:extLst>
              </a:tr>
              <a:tr h="715055">
                <a:tc>
                  <a:txBody>
                    <a:bodyPr/>
                    <a:lstStyle/>
                    <a:p>
                      <a:pPr algn="l" fontAlgn="ctr"/>
                      <a:r>
                        <a:rPr lang="en-US" sz="1100" b="0" i="0" u="none" strike="noStrike" noProof="0" dirty="0">
                          <a:solidFill>
                            <a:schemeClr val="tx1">
                              <a:lumMod val="90000"/>
                              <a:lumOff val="10000"/>
                            </a:schemeClr>
                          </a:solidFill>
                          <a:effectLst/>
                          <a:latin typeface="+mn-lt"/>
                        </a:rPr>
                        <a:t>Be </a:t>
                      </a:r>
                      <a:r>
                        <a:rPr lang="en-US" sz="1100" b="1" i="0" u="none" strike="noStrike" kern="1200" noProof="0" dirty="0">
                          <a:solidFill>
                            <a:schemeClr val="accent1"/>
                          </a:solidFill>
                          <a:effectLst/>
                          <a:latin typeface="+mn-lt"/>
                          <a:ea typeface="+mn-ea"/>
                          <a:cs typeface="+mn-cs"/>
                        </a:rPr>
                        <a:t>ready to perform a test drive during an event </a:t>
                      </a:r>
                      <a:r>
                        <a:rPr lang="en-US" sz="1100" b="0" i="0" u="none" strike="noStrike" noProof="0" dirty="0">
                          <a:solidFill>
                            <a:schemeClr val="tx1">
                              <a:lumMod val="90000"/>
                              <a:lumOff val="10000"/>
                            </a:schemeClr>
                          </a:solidFill>
                          <a:effectLst/>
                          <a:latin typeface="+mn-lt"/>
                        </a:rPr>
                        <a:t>by selecting the most suitable route with a wider range of cars.</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8938201"/>
                  </a:ext>
                </a:extLst>
              </a:tr>
              <a:tr h="715055">
                <a:tc>
                  <a:txBody>
                    <a:bodyPr/>
                    <a:lstStyle/>
                    <a:p>
                      <a:pPr algn="l" fontAlgn="ctr"/>
                      <a:r>
                        <a:rPr lang="en-US" sz="1100" b="1" i="0" u="none" strike="noStrike" kern="1200" noProof="0" dirty="0">
                          <a:solidFill>
                            <a:schemeClr val="accent1"/>
                          </a:solidFill>
                          <a:effectLst/>
                          <a:latin typeface="+mn-lt"/>
                          <a:ea typeface="+mn-ea"/>
                          <a:cs typeface="+mn-cs"/>
                        </a:rPr>
                        <a:t>Collect Customer data </a:t>
                      </a:r>
                      <a:r>
                        <a:rPr lang="en-US" sz="1100" b="0" i="0" u="none" strike="noStrike" noProof="0" dirty="0">
                          <a:solidFill>
                            <a:schemeClr val="tx1">
                              <a:lumMod val="90000"/>
                              <a:lumOff val="10000"/>
                            </a:schemeClr>
                          </a:solidFill>
                          <a:effectLst/>
                          <a:latin typeface="+mn-lt"/>
                        </a:rPr>
                        <a:t>instantly.</a:t>
                      </a:r>
                      <a:endParaRPr lang="en-US" sz="1100" b="1" i="0" u="none" strike="noStrike" noProof="0" dirty="0">
                        <a:solidFill>
                          <a:schemeClr val="tx1">
                            <a:lumMod val="90000"/>
                            <a:lumOff val="10000"/>
                          </a:schemeClr>
                        </a:solidFill>
                        <a:effectLst/>
                        <a:latin typeface="+mn-lt"/>
                      </a:endParaRP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4455459"/>
                  </a:ext>
                </a:extLst>
              </a:tr>
              <a:tr h="715055">
                <a:tc>
                  <a:txBody>
                    <a:bodyPr/>
                    <a:lstStyle/>
                    <a:p>
                      <a:pPr algn="l" fontAlgn="ctr"/>
                      <a:r>
                        <a:rPr lang="en-US" sz="1100" b="1" i="0" u="none" strike="noStrike" kern="1200" noProof="0" dirty="0">
                          <a:solidFill>
                            <a:schemeClr val="accent1"/>
                          </a:solidFill>
                          <a:effectLst/>
                          <a:latin typeface="+mn-lt"/>
                          <a:ea typeface="+mn-ea"/>
                          <a:cs typeface="+mn-cs"/>
                        </a:rPr>
                        <a:t>Invite the Customer </a:t>
                      </a:r>
                      <a:r>
                        <a:rPr lang="en-US" sz="1100" b="0" i="0" u="none" strike="noStrike" noProof="0" dirty="0">
                          <a:solidFill>
                            <a:schemeClr val="tx1">
                              <a:lumMod val="90000"/>
                              <a:lumOff val="10000"/>
                            </a:schemeClr>
                          </a:solidFill>
                          <a:effectLst/>
                          <a:latin typeface="+mn-lt"/>
                        </a:rPr>
                        <a:t>to a follow-up visit </a:t>
                      </a:r>
                      <a:r>
                        <a:rPr lang="en-US" sz="1100" b="1" i="0" u="none" strike="noStrike" kern="1200" noProof="0" dirty="0">
                          <a:solidFill>
                            <a:schemeClr val="accent1"/>
                          </a:solidFill>
                          <a:effectLst/>
                          <a:latin typeface="+mn-lt"/>
                          <a:ea typeface="+mn-ea"/>
                          <a:cs typeface="+mn-cs"/>
                        </a:rPr>
                        <a:t>at the dealership</a:t>
                      </a:r>
                      <a:r>
                        <a:rPr lang="en-US" sz="1100" b="0" i="0" u="none" strike="noStrike" noProof="0" dirty="0">
                          <a:solidFill>
                            <a:schemeClr val="tx1">
                              <a:lumMod val="90000"/>
                              <a:lumOff val="10000"/>
                            </a:schemeClr>
                          </a:solidFill>
                          <a:effectLst/>
                          <a:latin typeface="+mn-lt"/>
                        </a:rPr>
                        <a:t>.</a:t>
                      </a:r>
                      <a:endParaRPr lang="en-US" sz="1100" b="1" i="0" u="none" strike="noStrike" noProof="0" dirty="0">
                        <a:solidFill>
                          <a:schemeClr val="tx1">
                            <a:lumMod val="90000"/>
                            <a:lumOff val="10000"/>
                          </a:schemeClr>
                        </a:solidFill>
                        <a:effectLst/>
                        <a:latin typeface="+mn-lt"/>
                      </a:endParaRP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309630"/>
                  </a:ext>
                </a:extLst>
              </a:tr>
              <a:tr h="715055">
                <a:tc>
                  <a:txBody>
                    <a:bodyPr/>
                    <a:lstStyle/>
                    <a:p>
                      <a:pPr algn="l" fontAlgn="ctr"/>
                      <a:r>
                        <a:rPr lang="en-US" sz="1100" b="0" i="0" u="none" strike="noStrike" noProof="0" dirty="0">
                          <a:solidFill>
                            <a:schemeClr val="tx1">
                              <a:lumMod val="90000"/>
                              <a:lumOff val="10000"/>
                            </a:schemeClr>
                          </a:solidFill>
                          <a:effectLst/>
                          <a:latin typeface="+mn-lt"/>
                        </a:rPr>
                        <a:t>Share on social media </a:t>
                      </a:r>
                      <a:r>
                        <a:rPr lang="en-US" sz="1100" b="1" i="0" u="none" strike="noStrike" kern="1200" noProof="0" dirty="0">
                          <a:solidFill>
                            <a:schemeClr val="accent1"/>
                          </a:solidFill>
                          <a:effectLst/>
                          <a:latin typeface="+mn-lt"/>
                          <a:ea typeface="+mn-ea"/>
                          <a:cs typeface="+mn-cs"/>
                        </a:rPr>
                        <a:t>images of the events</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4962738"/>
                  </a:ext>
                </a:extLst>
              </a:tr>
            </a:tbl>
          </a:graphicData>
        </a:graphic>
      </p:graphicFrame>
      <p:graphicFrame>
        <p:nvGraphicFramePr>
          <p:cNvPr id="4" name="Tabella 3">
            <a:extLst>
              <a:ext uri="{FF2B5EF4-FFF2-40B4-BE49-F238E27FC236}">
                <a16:creationId xmlns:a16="http://schemas.microsoft.com/office/drawing/2014/main" id="{3EB6DC30-CF92-7692-8767-9C3521521FD9}"/>
              </a:ext>
            </a:extLst>
          </p:cNvPr>
          <p:cNvGraphicFramePr>
            <a:graphicFrameLocks noGrp="1"/>
          </p:cNvGraphicFramePr>
          <p:nvPr>
            <p:extLst>
              <p:ext uri="{D42A27DB-BD31-4B8C-83A1-F6EECF244321}">
                <p14:modId xmlns:p14="http://schemas.microsoft.com/office/powerpoint/2010/main" val="1397751461"/>
              </p:ext>
            </p:extLst>
          </p:nvPr>
        </p:nvGraphicFramePr>
        <p:xfrm>
          <a:off x="7427913" y="1016000"/>
          <a:ext cx="4500562" cy="5005385"/>
        </p:xfrm>
        <a:graphic>
          <a:graphicData uri="http://schemas.openxmlformats.org/drawingml/2006/table">
            <a:tbl>
              <a:tblPr firstRow="1" bandRow="1">
                <a:tableStyleId>{5C22544A-7EE6-4342-B048-85BDC9FD1C3A}</a:tableStyleId>
              </a:tblPr>
              <a:tblGrid>
                <a:gridCol w="4500562">
                  <a:extLst>
                    <a:ext uri="{9D8B030D-6E8A-4147-A177-3AD203B41FA5}">
                      <a16:colId xmlns:a16="http://schemas.microsoft.com/office/drawing/2014/main" val="1762129357"/>
                    </a:ext>
                  </a:extLst>
                </a:gridCol>
              </a:tblGrid>
              <a:tr h="715055">
                <a:tc>
                  <a:txBody>
                    <a:bodyPr/>
                    <a:lstStyle/>
                    <a:p>
                      <a:pPr algn="l" fontAlgn="ctr"/>
                      <a:r>
                        <a:rPr lang="en-US" sz="1100" b="0" i="0" u="none" strike="noStrike" noProof="0" dirty="0">
                          <a:solidFill>
                            <a:schemeClr val="tx1">
                              <a:lumMod val="90000"/>
                              <a:lumOff val="10000"/>
                            </a:schemeClr>
                          </a:solidFill>
                          <a:effectLst/>
                          <a:latin typeface="+mn-lt"/>
                        </a:rPr>
                        <a:t>To leverage on dealership events </a:t>
                      </a:r>
                      <a:r>
                        <a:rPr lang="en-US" sz="1100" b="1" i="0" u="none" strike="noStrike" kern="1200" noProof="0" dirty="0">
                          <a:solidFill>
                            <a:schemeClr val="accent1"/>
                          </a:solidFill>
                          <a:effectLst/>
                          <a:latin typeface="+mn-lt"/>
                          <a:ea typeface="+mn-ea"/>
                          <a:cs typeface="+mn-cs"/>
                        </a:rPr>
                        <a:t>to increase your Customer portfolio</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0775099"/>
                  </a:ext>
                </a:extLst>
              </a:tr>
              <a:tr h="715055">
                <a:tc>
                  <a:txBody>
                    <a:bodyPr/>
                    <a:lstStyle/>
                    <a:p>
                      <a:pPr algn="l" fontAlgn="ctr"/>
                      <a:r>
                        <a:rPr lang="en-US" sz="1100" b="0" i="0" u="none" strike="noStrike" noProof="0" dirty="0">
                          <a:solidFill>
                            <a:schemeClr val="tx1">
                              <a:lumMod val="90000"/>
                              <a:lumOff val="10000"/>
                            </a:schemeClr>
                          </a:solidFill>
                          <a:effectLst/>
                          <a:latin typeface="+mn-lt"/>
                        </a:rPr>
                        <a:t>To</a:t>
                      </a:r>
                      <a:r>
                        <a:rPr lang="en-US" sz="1100" b="1" i="0" u="none" strike="noStrike" noProof="0" dirty="0">
                          <a:solidFill>
                            <a:schemeClr val="tx1">
                              <a:lumMod val="90000"/>
                              <a:lumOff val="10000"/>
                            </a:schemeClr>
                          </a:solidFill>
                          <a:effectLst/>
                          <a:latin typeface="+mn-lt"/>
                        </a:rPr>
                        <a:t> </a:t>
                      </a:r>
                      <a:r>
                        <a:rPr lang="en-US" sz="1100" b="1" i="0" u="none" strike="noStrike" kern="1200" noProof="0" dirty="0">
                          <a:solidFill>
                            <a:schemeClr val="accent1"/>
                          </a:solidFill>
                          <a:effectLst/>
                          <a:latin typeface="+mn-lt"/>
                          <a:ea typeface="+mn-ea"/>
                          <a:cs typeface="+mn-cs"/>
                        </a:rPr>
                        <a:t>increase visibility </a:t>
                      </a:r>
                      <a:r>
                        <a:rPr lang="en-US" sz="1100" b="0" i="0" u="none" strike="noStrike" noProof="0" dirty="0">
                          <a:solidFill>
                            <a:schemeClr val="tx1">
                              <a:lumMod val="90000"/>
                              <a:lumOff val="10000"/>
                            </a:schemeClr>
                          </a:solidFill>
                          <a:effectLst/>
                          <a:latin typeface="+mn-lt"/>
                        </a:rPr>
                        <a:t>and become favored in the community.</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0324860"/>
                  </a:ext>
                </a:extLst>
              </a:tr>
              <a:tr h="715055">
                <a:tc>
                  <a:txBody>
                    <a:bodyPr/>
                    <a:lstStyle/>
                    <a:p>
                      <a:pPr algn="l" fontAlgn="ctr"/>
                      <a:r>
                        <a:rPr lang="en-US" sz="1100" b="0" i="0" u="none" strike="noStrike" noProof="0" dirty="0">
                          <a:solidFill>
                            <a:schemeClr val="tx1">
                              <a:lumMod val="90000"/>
                              <a:lumOff val="10000"/>
                            </a:schemeClr>
                          </a:solidFill>
                          <a:effectLst/>
                          <a:latin typeface="+mn-lt"/>
                        </a:rPr>
                        <a:t>To</a:t>
                      </a:r>
                      <a:r>
                        <a:rPr lang="en-US" sz="1100" b="1" i="0" u="none" strike="noStrike" noProof="0" dirty="0">
                          <a:solidFill>
                            <a:schemeClr val="tx1">
                              <a:lumMod val="90000"/>
                              <a:lumOff val="10000"/>
                            </a:schemeClr>
                          </a:solidFill>
                          <a:effectLst/>
                          <a:latin typeface="+mn-lt"/>
                        </a:rPr>
                        <a:t> </a:t>
                      </a:r>
                      <a:r>
                        <a:rPr lang="en-US" sz="1100" b="1" i="0" u="none" strike="noStrike" kern="1200" noProof="0" dirty="0">
                          <a:solidFill>
                            <a:schemeClr val="accent1"/>
                          </a:solidFill>
                          <a:effectLst/>
                          <a:latin typeface="+mn-lt"/>
                          <a:ea typeface="+mn-ea"/>
                          <a:cs typeface="+mn-cs"/>
                        </a:rPr>
                        <a:t>build interest </a:t>
                      </a:r>
                      <a:r>
                        <a:rPr lang="en-US" sz="1100" b="0" i="0" u="none" strike="noStrike" noProof="0" dirty="0">
                          <a:solidFill>
                            <a:schemeClr val="tx1">
                              <a:lumMod val="90000"/>
                              <a:lumOff val="10000"/>
                            </a:schemeClr>
                          </a:solidFill>
                          <a:effectLst/>
                          <a:latin typeface="+mn-lt"/>
                        </a:rPr>
                        <a:t>and curiosity with the Customer.</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5318789"/>
                  </a:ext>
                </a:extLst>
              </a:tr>
              <a:tr h="715055">
                <a:tc>
                  <a:txBody>
                    <a:bodyPr/>
                    <a:lstStyle/>
                    <a:p>
                      <a:pPr algn="l" fontAlgn="ctr"/>
                      <a:r>
                        <a:rPr lang="en-US" sz="1100" b="0" i="0" u="none" strike="noStrike" noProof="0" dirty="0">
                          <a:solidFill>
                            <a:schemeClr val="tx1">
                              <a:lumMod val="90000"/>
                              <a:lumOff val="10000"/>
                            </a:schemeClr>
                          </a:solidFill>
                          <a:effectLst/>
                          <a:latin typeface="+mn-lt"/>
                        </a:rPr>
                        <a:t>To show and offer the Customers </a:t>
                      </a:r>
                      <a:r>
                        <a:rPr lang="en-US" sz="1100" b="1" i="0" u="none" strike="noStrike" kern="1200" noProof="0" dirty="0">
                          <a:solidFill>
                            <a:schemeClr val="accent1"/>
                          </a:solidFill>
                          <a:effectLst/>
                          <a:latin typeface="+mn-lt"/>
                          <a:ea typeface="+mn-ea"/>
                          <a:cs typeface="+mn-cs"/>
                        </a:rPr>
                        <a:t>a complete product experience</a:t>
                      </a:r>
                      <a:r>
                        <a:rPr lang="en-US" sz="1100" b="0" i="0" u="none" strike="noStrike" kern="1200" noProof="0" dirty="0">
                          <a:solidFill>
                            <a:schemeClr val="tx1">
                              <a:lumMod val="90000"/>
                              <a:lumOff val="10000"/>
                            </a:schemeClr>
                          </a:solidFill>
                          <a:effectLst/>
                          <a:latin typeface="+mn-lt"/>
                          <a:ea typeface="+mn-ea"/>
                          <a:cs typeface="+mn-cs"/>
                        </a:rPr>
                        <a:t>: I</a:t>
                      </a:r>
                      <a:r>
                        <a:rPr lang="en-US" sz="1100" b="0" i="0" u="none" strike="noStrike" noProof="0" dirty="0">
                          <a:solidFill>
                            <a:schemeClr val="tx1">
                              <a:lumMod val="90000"/>
                              <a:lumOff val="10000"/>
                            </a:schemeClr>
                          </a:solidFill>
                          <a:effectLst/>
                          <a:latin typeface="+mn-lt"/>
                        </a:rPr>
                        <a:t>CE, Hybrid and Electric.</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8938201"/>
                  </a:ext>
                </a:extLst>
              </a:tr>
              <a:tr h="715055">
                <a:tc>
                  <a:txBody>
                    <a:bodyPr/>
                    <a:lstStyle/>
                    <a:p>
                      <a:pPr algn="l" fontAlgn="ctr"/>
                      <a:r>
                        <a:rPr lang="en-US" sz="1100" b="0" i="0" u="none" strike="noStrike" noProof="0" dirty="0">
                          <a:solidFill>
                            <a:schemeClr val="tx1">
                              <a:lumMod val="90000"/>
                              <a:lumOff val="10000"/>
                            </a:schemeClr>
                          </a:solidFill>
                          <a:effectLst/>
                          <a:latin typeface="+mn-lt"/>
                        </a:rPr>
                        <a:t>To improve Customer data into the central C1</a:t>
                      </a:r>
                      <a:r>
                        <a:rPr lang="en-US" sz="1100" b="0" i="0" u="none" strike="noStrike" baseline="30000" noProof="0" dirty="0">
                          <a:solidFill>
                            <a:schemeClr val="tx1">
                              <a:lumMod val="90000"/>
                              <a:lumOff val="10000"/>
                            </a:schemeClr>
                          </a:solidFill>
                          <a:effectLst/>
                          <a:latin typeface="+mn-lt"/>
                        </a:rPr>
                        <a:t>st</a:t>
                      </a:r>
                      <a:r>
                        <a:rPr lang="en-US" sz="1100" b="0" i="0" u="none" strike="noStrike" noProof="0" dirty="0">
                          <a:solidFill>
                            <a:schemeClr val="tx1">
                              <a:lumMod val="90000"/>
                              <a:lumOff val="10000"/>
                            </a:schemeClr>
                          </a:solidFill>
                          <a:effectLst/>
                          <a:latin typeface="+mn-lt"/>
                        </a:rPr>
                        <a:t> database, </a:t>
                      </a:r>
                      <a:r>
                        <a:rPr lang="en-US" sz="1100" b="1" i="0" u="none" strike="noStrike" kern="1200" noProof="0" dirty="0">
                          <a:solidFill>
                            <a:schemeClr val="accent1"/>
                          </a:solidFill>
                          <a:effectLst/>
                          <a:latin typeface="+mn-lt"/>
                          <a:ea typeface="+mn-ea"/>
                          <a:cs typeface="+mn-cs"/>
                        </a:rPr>
                        <a:t>converting it into qualified leads and preventing lead loss</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4455459"/>
                  </a:ext>
                </a:extLst>
              </a:tr>
              <a:tr h="715055">
                <a:tc>
                  <a:txBody>
                    <a:bodyPr/>
                    <a:lstStyle/>
                    <a:p>
                      <a:pPr algn="l" fontAlgn="ctr"/>
                      <a:r>
                        <a:rPr lang="en-US" sz="1100" b="0" i="0" u="none" strike="noStrike" noProof="0" dirty="0">
                          <a:solidFill>
                            <a:schemeClr val="tx1">
                              <a:lumMod val="90000"/>
                              <a:lumOff val="10000"/>
                            </a:schemeClr>
                          </a:solidFill>
                          <a:effectLst/>
                          <a:latin typeface="+mn-lt"/>
                        </a:rPr>
                        <a:t>To </a:t>
                      </a:r>
                      <a:r>
                        <a:rPr lang="en-US" sz="1100" b="1" i="0" u="none" strike="noStrike" kern="1200" noProof="0" dirty="0">
                          <a:solidFill>
                            <a:schemeClr val="accent1"/>
                          </a:solidFill>
                          <a:effectLst/>
                          <a:latin typeface="+mn-lt"/>
                          <a:ea typeface="+mn-ea"/>
                          <a:cs typeface="+mn-cs"/>
                        </a:rPr>
                        <a:t>build or maintain the relationship with the Customer</a:t>
                      </a:r>
                      <a:r>
                        <a:rPr lang="en-US" sz="1100" b="0" i="0" u="none" strike="noStrike" noProof="0" dirty="0">
                          <a:solidFill>
                            <a:schemeClr val="tx1">
                              <a:lumMod val="90000"/>
                              <a:lumOff val="10000"/>
                            </a:schemeClr>
                          </a:solidFill>
                          <a:effectLst/>
                          <a:latin typeface="+mn-lt"/>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309630"/>
                  </a:ext>
                </a:extLst>
              </a:tr>
              <a:tr h="715055">
                <a:tc>
                  <a:txBody>
                    <a:bodyPr/>
                    <a:lstStyle/>
                    <a:p>
                      <a:pPr algn="l" fontAlgn="ctr"/>
                      <a:r>
                        <a:rPr lang="en-US" sz="1100" b="0" i="0" u="none" strike="noStrike" noProof="0" dirty="0">
                          <a:solidFill>
                            <a:schemeClr val="tx1">
                              <a:lumMod val="90000"/>
                              <a:lumOff val="10000"/>
                            </a:schemeClr>
                          </a:solidFill>
                          <a:effectLst/>
                          <a:latin typeface="+mn-lt"/>
                        </a:rPr>
                        <a:t>To </a:t>
                      </a:r>
                      <a:r>
                        <a:rPr lang="en-US" sz="1100" b="1" i="0" u="none" strike="noStrike" kern="1200" noProof="0" dirty="0">
                          <a:solidFill>
                            <a:schemeClr val="accent1"/>
                          </a:solidFill>
                          <a:effectLst/>
                          <a:latin typeface="+mn-lt"/>
                          <a:ea typeface="+mn-ea"/>
                          <a:cs typeface="+mn-cs"/>
                        </a:rPr>
                        <a:t>increase the visibility </a:t>
                      </a:r>
                      <a:r>
                        <a:rPr lang="en-US" sz="1100" b="0" i="0" u="none" strike="noStrike" noProof="0" dirty="0">
                          <a:solidFill>
                            <a:schemeClr val="tx1">
                              <a:lumMod val="90000"/>
                              <a:lumOff val="10000"/>
                            </a:schemeClr>
                          </a:solidFill>
                          <a:effectLst/>
                          <a:latin typeface="+mn-lt"/>
                        </a:rPr>
                        <a:t>and remind the Customer that their experience continues at the dealership.</a:t>
                      </a:r>
                    </a:p>
                  </a:txBody>
                  <a:tcPr marL="9525"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4962738"/>
                  </a:ext>
                </a:extLst>
              </a:tr>
            </a:tbl>
          </a:graphicData>
        </a:graphic>
      </p:graphicFrame>
      <p:sp>
        <p:nvSpPr>
          <p:cNvPr id="5" name="CasellaDiTesto 4">
            <a:extLst>
              <a:ext uri="{FF2B5EF4-FFF2-40B4-BE49-F238E27FC236}">
                <a16:creationId xmlns:a16="http://schemas.microsoft.com/office/drawing/2014/main" id="{C07D1F76-CB43-13F3-97B8-59F98710531C}"/>
              </a:ext>
            </a:extLst>
          </p:cNvPr>
          <p:cNvSpPr txBox="1"/>
          <p:nvPr/>
        </p:nvSpPr>
        <p:spPr>
          <a:xfrm>
            <a:off x="-1" y="2047989"/>
            <a:ext cx="2274581" cy="276999"/>
          </a:xfrm>
          <a:prstGeom prst="rect">
            <a:avLst/>
          </a:prstGeom>
          <a:noFill/>
        </p:spPr>
        <p:txBody>
          <a:bodyPr wrap="square" lIns="252000" rIns="72000">
            <a:noAutofit/>
          </a:bodyPr>
          <a:lstStyle>
            <a:defPPr>
              <a:defRPr lang="it-IT"/>
            </a:defPPr>
            <a:lvl1pPr>
              <a:lnSpc>
                <a:spcPts val="4208"/>
              </a:lnSpc>
              <a:defRPr sz="2400">
                <a:solidFill>
                  <a:srgbClr val="243782"/>
                </a:solidFill>
                <a:latin typeface="Encode Sans Expanded Light" pitchFamily="2" charset="0"/>
              </a:defRPr>
            </a:lvl1pPr>
          </a:lstStyle>
          <a:p>
            <a:pPr>
              <a:lnSpc>
                <a:spcPct val="100000"/>
              </a:lnSpc>
            </a:pPr>
            <a:r>
              <a:rPr lang="en-US" sz="1200" dirty="0">
                <a:solidFill>
                  <a:schemeClr val="tx1">
                    <a:lumMod val="75000"/>
                    <a:lumOff val="25000"/>
                  </a:schemeClr>
                </a:solidFill>
                <a:latin typeface="Encode Sans" pitchFamily="2" charset="0"/>
              </a:rPr>
              <a:t>2.1 Financing renewals</a:t>
            </a:r>
          </a:p>
        </p:txBody>
      </p:sp>
      <p:sp>
        <p:nvSpPr>
          <p:cNvPr id="6" name="CasellaDiTesto 5">
            <a:extLst>
              <a:ext uri="{FF2B5EF4-FFF2-40B4-BE49-F238E27FC236}">
                <a16:creationId xmlns:a16="http://schemas.microsoft.com/office/drawing/2014/main" id="{E3C92437-B6C9-1411-1BBC-3528E492B492}"/>
              </a:ext>
            </a:extLst>
          </p:cNvPr>
          <p:cNvSpPr txBox="1"/>
          <p:nvPr/>
        </p:nvSpPr>
        <p:spPr>
          <a:xfrm>
            <a:off x="-1" y="2467089"/>
            <a:ext cx="2274581" cy="461665"/>
          </a:xfrm>
          <a:prstGeom prst="rect">
            <a:avLst/>
          </a:prstGeom>
          <a:noFill/>
        </p:spPr>
        <p:txBody>
          <a:bodyPr wrap="square" lIns="252000" rIns="72000">
            <a:noAutofit/>
          </a:bodyPr>
          <a:lstStyle>
            <a:defPPr>
              <a:defRPr lang="it-IT"/>
            </a:defPPr>
            <a:lvl1pPr>
              <a:lnSpc>
                <a:spcPct val="100000"/>
              </a:lnSpc>
              <a:defRPr sz="1200">
                <a:solidFill>
                  <a:schemeClr val="tx1">
                    <a:lumMod val="75000"/>
                    <a:lumOff val="25000"/>
                  </a:schemeClr>
                </a:solidFill>
                <a:latin typeface="Encode Sans" pitchFamily="2" charset="0"/>
              </a:defRPr>
            </a:lvl1pPr>
          </a:lstStyle>
          <a:p>
            <a:r>
              <a:rPr lang="en-US" dirty="0"/>
              <a:t>2.2 Workshop </a:t>
            </a:r>
            <a:br>
              <a:rPr lang="en-US" dirty="0"/>
            </a:br>
            <a:r>
              <a:rPr lang="en-US" dirty="0"/>
              <a:t>opportunities</a:t>
            </a:r>
          </a:p>
        </p:txBody>
      </p:sp>
      <p:sp>
        <p:nvSpPr>
          <p:cNvPr id="7" name="CasellaDiTesto 6">
            <a:extLst>
              <a:ext uri="{FF2B5EF4-FFF2-40B4-BE49-F238E27FC236}">
                <a16:creationId xmlns:a16="http://schemas.microsoft.com/office/drawing/2014/main" id="{9DADEF80-530D-43CE-3F1F-CEEAE999DD60}"/>
              </a:ext>
            </a:extLst>
          </p:cNvPr>
          <p:cNvSpPr txBox="1"/>
          <p:nvPr/>
        </p:nvSpPr>
        <p:spPr>
          <a:xfrm>
            <a:off x="-1" y="3067164"/>
            <a:ext cx="2274581" cy="461665"/>
          </a:xfrm>
          <a:prstGeom prst="rect">
            <a:avLst/>
          </a:prstGeom>
          <a:noFill/>
        </p:spPr>
        <p:txBody>
          <a:bodyPr wrap="square" lIns="252000" rIns="72000">
            <a:noAutofit/>
          </a:bodyPr>
          <a:lstStyle>
            <a:defPPr>
              <a:defRPr lang="it-IT"/>
            </a:defPPr>
            <a:lvl1pPr>
              <a:lnSpc>
                <a:spcPct val="100000"/>
              </a:lnSpc>
              <a:defRPr sz="1200">
                <a:solidFill>
                  <a:schemeClr val="tx1">
                    <a:lumMod val="75000"/>
                    <a:lumOff val="25000"/>
                  </a:schemeClr>
                </a:solidFill>
                <a:latin typeface="Encode Sans" pitchFamily="2" charset="0"/>
              </a:defRPr>
            </a:lvl1pPr>
          </a:lstStyle>
          <a:p>
            <a:r>
              <a:rPr lang="en-US" dirty="0"/>
              <a:t>2.3 Social media opportunities</a:t>
            </a:r>
          </a:p>
        </p:txBody>
      </p:sp>
      <p:sp>
        <p:nvSpPr>
          <p:cNvPr id="8" name="CasellaDiTesto 7">
            <a:extLst>
              <a:ext uri="{FF2B5EF4-FFF2-40B4-BE49-F238E27FC236}">
                <a16:creationId xmlns:a16="http://schemas.microsoft.com/office/drawing/2014/main" id="{4892BCBD-602A-049C-3D58-42D32208D478}"/>
              </a:ext>
            </a:extLst>
          </p:cNvPr>
          <p:cNvSpPr txBox="1"/>
          <p:nvPr/>
        </p:nvSpPr>
        <p:spPr>
          <a:xfrm>
            <a:off x="-1" y="3657714"/>
            <a:ext cx="2274581" cy="461665"/>
          </a:xfrm>
          <a:prstGeom prst="rect">
            <a:avLst/>
          </a:prstGeom>
          <a:noFill/>
        </p:spPr>
        <p:txBody>
          <a:bodyPr wrap="square" lIns="252000" rIns="72000">
            <a:noAutofit/>
          </a:bodyPr>
          <a:lstStyle>
            <a:defPPr>
              <a:defRPr lang="it-IT"/>
            </a:defPPr>
            <a:lvl1pPr>
              <a:lnSpc>
                <a:spcPct val="100000"/>
              </a:lnSpc>
              <a:defRPr sz="1200" b="1">
                <a:solidFill>
                  <a:schemeClr val="accent4"/>
                </a:solidFill>
                <a:latin typeface="Encode Sans" pitchFamily="2" charset="0"/>
              </a:defRPr>
            </a:lvl1pPr>
          </a:lstStyle>
          <a:p>
            <a:r>
              <a:rPr lang="en-US" dirty="0"/>
              <a:t>2.4 Local event/activities </a:t>
            </a:r>
            <a:br>
              <a:rPr lang="en-US" dirty="0"/>
            </a:br>
            <a:r>
              <a:rPr lang="en-US" dirty="0"/>
              <a:t>to collect new leads</a:t>
            </a:r>
          </a:p>
        </p:txBody>
      </p:sp>
    </p:spTree>
    <p:custDataLst>
      <p:tags r:id="rId1"/>
    </p:custDataLst>
    <p:extLst>
      <p:ext uri="{BB962C8B-B14F-4D97-AF65-F5344CB8AC3E}">
        <p14:creationId xmlns:p14="http://schemas.microsoft.com/office/powerpoint/2010/main" val="2448004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26307-0A7D-6A7A-7347-911BEEF7AE3E}"/>
            </a:ext>
          </a:extLst>
        </p:cNvPr>
        <p:cNvGrpSpPr/>
        <p:nvPr/>
      </p:nvGrpSpPr>
      <p:grpSpPr>
        <a:xfrm>
          <a:off x="0" y="0"/>
          <a:ext cx="0" cy="0"/>
          <a:chOff x="0" y="0"/>
          <a:chExt cx="0" cy="0"/>
        </a:xfrm>
      </p:grpSpPr>
      <p:sp>
        <p:nvSpPr>
          <p:cNvPr id="5" name="CasellaDiTesto 4">
            <a:extLst>
              <a:ext uri="{FF2B5EF4-FFF2-40B4-BE49-F238E27FC236}">
                <a16:creationId xmlns:a16="http://schemas.microsoft.com/office/drawing/2014/main" id="{17E2FB77-10C5-A817-1CE7-2E91B25B49D7}"/>
              </a:ext>
            </a:extLst>
          </p:cNvPr>
          <p:cNvSpPr txBox="1"/>
          <p:nvPr/>
        </p:nvSpPr>
        <p:spPr>
          <a:xfrm>
            <a:off x="2668992" y="1543688"/>
            <a:ext cx="9008658" cy="369332"/>
          </a:xfrm>
          <a:prstGeom prst="rect">
            <a:avLst/>
          </a:prstGeom>
          <a:noFill/>
        </p:spPr>
        <p:txBody>
          <a:bodyPr wrap="square">
            <a:spAutoFit/>
          </a:bodyPr>
          <a:lstStyle>
            <a:defPPr>
              <a:defRPr lang="it-IT"/>
            </a:defPPr>
            <a:lvl1pPr algn="r">
              <a:defRPr sz="1600">
                <a:solidFill>
                  <a:schemeClr val="tx1">
                    <a:lumMod val="90000"/>
                    <a:lumOff val="10000"/>
                  </a:schemeClr>
                </a:solidFill>
                <a:cs typeface="Arial" panose="020B0604020202020204" pitchFamily="34" charset="0"/>
              </a:defRPr>
            </a:lvl1pPr>
          </a:lstStyle>
          <a:p>
            <a:pPr algn="l"/>
            <a:r>
              <a:rPr lang="en-US" sz="1800" b="1" dirty="0">
                <a:solidFill>
                  <a:schemeClr val="accent4"/>
                </a:solidFill>
              </a:rPr>
              <a:t>Why is it important to check and contact financing due 6-9 months in advance?</a:t>
            </a:r>
            <a:endParaRPr lang="en-US" sz="1800" dirty="0">
              <a:solidFill>
                <a:schemeClr val="accent4"/>
              </a:solidFill>
            </a:endParaRPr>
          </a:p>
        </p:txBody>
      </p:sp>
      <p:sp>
        <p:nvSpPr>
          <p:cNvPr id="7" name="CasellaDiTesto 6">
            <a:extLst>
              <a:ext uri="{FF2B5EF4-FFF2-40B4-BE49-F238E27FC236}">
                <a16:creationId xmlns:a16="http://schemas.microsoft.com/office/drawing/2014/main" id="{BAD74B9F-BA7E-4F9F-9F88-896ECE157DF1}"/>
              </a:ext>
            </a:extLst>
          </p:cNvPr>
          <p:cNvSpPr txBox="1"/>
          <p:nvPr/>
        </p:nvSpPr>
        <p:spPr>
          <a:xfrm>
            <a:off x="3474704" y="2459762"/>
            <a:ext cx="8641096" cy="1643783"/>
          </a:xfrm>
          <a:prstGeom prst="rect">
            <a:avLst/>
          </a:prstGeom>
          <a:noFill/>
        </p:spPr>
        <p:txBody>
          <a:bodyPr wrap="square">
            <a:spAutoFit/>
          </a:bodyPr>
          <a:lstStyle/>
          <a:p>
            <a:pPr>
              <a:lnSpc>
                <a:spcPct val="200000"/>
              </a:lnSpc>
              <a:spcAft>
                <a:spcPts val="600"/>
              </a:spcAft>
              <a:buNone/>
            </a:pPr>
            <a:r>
              <a:rPr lang="en-US" sz="1600" kern="100" dirty="0">
                <a:solidFill>
                  <a:schemeClr val="tx1">
                    <a:lumMod val="90000"/>
                    <a:lumOff val="10000"/>
                  </a:schemeClr>
                </a:solidFill>
                <a:cs typeface="Times New Roman" panose="02020603050405020304" pitchFamily="18" charset="0"/>
              </a:rPr>
              <a:t>To identify Customer intent and create awareness, encouraging them to visit the dealership</a:t>
            </a:r>
          </a:p>
          <a:p>
            <a:pPr>
              <a:lnSpc>
                <a:spcPct val="200000"/>
              </a:lnSpc>
              <a:spcAft>
                <a:spcPts val="600"/>
              </a:spcAft>
              <a:buNone/>
            </a:pPr>
            <a:r>
              <a:rPr lang="en-US" sz="1600" kern="100" dirty="0">
                <a:solidFill>
                  <a:schemeClr val="tx1">
                    <a:lumMod val="90000"/>
                    <a:lumOff val="10000"/>
                  </a:schemeClr>
                </a:solidFill>
                <a:cs typeface="Times New Roman" panose="02020603050405020304" pitchFamily="18" charset="0"/>
              </a:rPr>
              <a:t>To be ready for the end of the month to register at least 1 plate</a:t>
            </a:r>
          </a:p>
          <a:p>
            <a:pPr>
              <a:lnSpc>
                <a:spcPct val="200000"/>
              </a:lnSpc>
              <a:spcAft>
                <a:spcPts val="600"/>
              </a:spcAft>
              <a:buNone/>
            </a:pPr>
            <a:r>
              <a:rPr lang="en-US" sz="1600" kern="100" dirty="0">
                <a:solidFill>
                  <a:schemeClr val="tx1">
                    <a:lumMod val="90000"/>
                    <a:lumOff val="10000"/>
                  </a:schemeClr>
                </a:solidFill>
                <a:cs typeface="Times New Roman" panose="02020603050405020304" pitchFamily="18" charset="0"/>
              </a:rPr>
              <a:t>To identify the financing provider</a:t>
            </a:r>
          </a:p>
        </p:txBody>
      </p:sp>
      <p:sp>
        <p:nvSpPr>
          <p:cNvPr id="11" name="Ovale 10">
            <a:extLst>
              <a:ext uri="{FF2B5EF4-FFF2-40B4-BE49-F238E27FC236}">
                <a16:creationId xmlns:a16="http://schemas.microsoft.com/office/drawing/2014/main" id="{4E52BF49-1E3E-062A-8142-7871290781FF}"/>
              </a:ext>
            </a:extLst>
          </p:cNvPr>
          <p:cNvSpPr/>
          <p:nvPr/>
        </p:nvSpPr>
        <p:spPr>
          <a:xfrm>
            <a:off x="3029477" y="2693642"/>
            <a:ext cx="216000" cy="216000"/>
          </a:xfrm>
          <a:prstGeom prst="ellipse">
            <a:avLst/>
          </a:prstGeom>
          <a:solidFill>
            <a:schemeClr val="accent4"/>
          </a:solidFill>
          <a:ln w="127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a:extLst>
              <a:ext uri="{FF2B5EF4-FFF2-40B4-BE49-F238E27FC236}">
                <a16:creationId xmlns:a16="http://schemas.microsoft.com/office/drawing/2014/main" id="{4279F391-E31E-E004-BEE4-52A6BA9658D6}"/>
              </a:ext>
            </a:extLst>
          </p:cNvPr>
          <p:cNvSpPr/>
          <p:nvPr/>
        </p:nvSpPr>
        <p:spPr>
          <a:xfrm>
            <a:off x="3029477" y="3270601"/>
            <a:ext cx="216000" cy="216000"/>
          </a:xfrm>
          <a:prstGeom prst="ellipse">
            <a:avLst/>
          </a:prstGeom>
          <a:solidFill>
            <a:srgbClr val="F0F1F4"/>
          </a:solidFill>
          <a:ln w="127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a:extLst>
              <a:ext uri="{FF2B5EF4-FFF2-40B4-BE49-F238E27FC236}">
                <a16:creationId xmlns:a16="http://schemas.microsoft.com/office/drawing/2014/main" id="{5549C336-E4CE-F91D-E23A-355FECF8302D}"/>
              </a:ext>
            </a:extLst>
          </p:cNvPr>
          <p:cNvSpPr/>
          <p:nvPr/>
        </p:nvSpPr>
        <p:spPr>
          <a:xfrm>
            <a:off x="3029477" y="3828511"/>
            <a:ext cx="216000" cy="216000"/>
          </a:xfrm>
          <a:prstGeom prst="ellipse">
            <a:avLst/>
          </a:prstGeom>
          <a:solidFill>
            <a:srgbClr val="F0F1F4"/>
          </a:solidFill>
          <a:ln w="127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1BC56A2D-5058-4587-FA1E-F078A6F5DA7F}"/>
              </a:ext>
            </a:extLst>
          </p:cNvPr>
          <p:cNvSpPr txBox="1"/>
          <p:nvPr/>
        </p:nvSpPr>
        <p:spPr>
          <a:xfrm>
            <a:off x="-1" y="2047989"/>
            <a:ext cx="2274581" cy="276999"/>
          </a:xfrm>
          <a:prstGeom prst="rect">
            <a:avLst/>
          </a:prstGeom>
          <a:noFill/>
        </p:spPr>
        <p:txBody>
          <a:bodyPr wrap="square" lIns="252000" rIns="72000">
            <a:noAutofit/>
          </a:bodyPr>
          <a:lstStyle>
            <a:defPPr>
              <a:defRPr lang="it-IT"/>
            </a:defPPr>
            <a:lvl1pPr>
              <a:lnSpc>
                <a:spcPts val="4208"/>
              </a:lnSpc>
              <a:defRPr sz="2400">
                <a:solidFill>
                  <a:srgbClr val="243782"/>
                </a:solidFill>
                <a:latin typeface="Encode Sans Expanded Light" pitchFamily="2" charset="0"/>
              </a:defRPr>
            </a:lvl1pPr>
          </a:lstStyle>
          <a:p>
            <a:pPr>
              <a:lnSpc>
                <a:spcPct val="100000"/>
              </a:lnSpc>
            </a:pPr>
            <a:r>
              <a:rPr lang="en-US" sz="1200" dirty="0">
                <a:solidFill>
                  <a:schemeClr val="tx1">
                    <a:lumMod val="75000"/>
                    <a:lumOff val="25000"/>
                  </a:schemeClr>
                </a:solidFill>
                <a:latin typeface="Encode Sans" pitchFamily="2" charset="0"/>
              </a:rPr>
              <a:t>2.1 Financing renewals</a:t>
            </a:r>
          </a:p>
        </p:txBody>
      </p:sp>
      <p:sp>
        <p:nvSpPr>
          <p:cNvPr id="14" name="CasellaDiTesto 13">
            <a:extLst>
              <a:ext uri="{FF2B5EF4-FFF2-40B4-BE49-F238E27FC236}">
                <a16:creationId xmlns:a16="http://schemas.microsoft.com/office/drawing/2014/main" id="{D5EB78A0-762F-6F2F-DD58-BA6B681CF555}"/>
              </a:ext>
            </a:extLst>
          </p:cNvPr>
          <p:cNvSpPr txBox="1"/>
          <p:nvPr/>
        </p:nvSpPr>
        <p:spPr>
          <a:xfrm>
            <a:off x="-1" y="2467089"/>
            <a:ext cx="2274581" cy="461665"/>
          </a:xfrm>
          <a:prstGeom prst="rect">
            <a:avLst/>
          </a:prstGeom>
          <a:noFill/>
        </p:spPr>
        <p:txBody>
          <a:bodyPr wrap="square" lIns="252000" rIns="72000">
            <a:noAutofit/>
          </a:bodyPr>
          <a:lstStyle>
            <a:defPPr>
              <a:defRPr lang="it-IT"/>
            </a:defPPr>
            <a:lvl1pPr>
              <a:lnSpc>
                <a:spcPct val="100000"/>
              </a:lnSpc>
              <a:defRPr sz="1200">
                <a:solidFill>
                  <a:schemeClr val="tx1">
                    <a:lumMod val="75000"/>
                    <a:lumOff val="25000"/>
                  </a:schemeClr>
                </a:solidFill>
                <a:latin typeface="Encode Sans" pitchFamily="2" charset="0"/>
              </a:defRPr>
            </a:lvl1pPr>
          </a:lstStyle>
          <a:p>
            <a:r>
              <a:rPr lang="en-US" dirty="0"/>
              <a:t>2.2 Workshop </a:t>
            </a:r>
            <a:br>
              <a:rPr lang="en-US" dirty="0"/>
            </a:br>
            <a:r>
              <a:rPr lang="en-US" dirty="0"/>
              <a:t>opportunities</a:t>
            </a:r>
          </a:p>
        </p:txBody>
      </p:sp>
      <p:sp>
        <p:nvSpPr>
          <p:cNvPr id="15" name="CasellaDiTesto 14">
            <a:extLst>
              <a:ext uri="{FF2B5EF4-FFF2-40B4-BE49-F238E27FC236}">
                <a16:creationId xmlns:a16="http://schemas.microsoft.com/office/drawing/2014/main" id="{A5D1723C-E9A6-7BBC-6BBC-8AD43A2ABCF4}"/>
              </a:ext>
            </a:extLst>
          </p:cNvPr>
          <p:cNvSpPr txBox="1"/>
          <p:nvPr/>
        </p:nvSpPr>
        <p:spPr>
          <a:xfrm>
            <a:off x="-1" y="3067164"/>
            <a:ext cx="2274581" cy="461665"/>
          </a:xfrm>
          <a:prstGeom prst="rect">
            <a:avLst/>
          </a:prstGeom>
          <a:noFill/>
        </p:spPr>
        <p:txBody>
          <a:bodyPr wrap="square" lIns="252000" rIns="72000">
            <a:noAutofit/>
          </a:bodyPr>
          <a:lstStyle>
            <a:defPPr>
              <a:defRPr lang="it-IT"/>
            </a:defPPr>
            <a:lvl1pPr>
              <a:lnSpc>
                <a:spcPct val="100000"/>
              </a:lnSpc>
              <a:defRPr sz="1200">
                <a:solidFill>
                  <a:schemeClr val="tx1">
                    <a:lumMod val="75000"/>
                    <a:lumOff val="25000"/>
                  </a:schemeClr>
                </a:solidFill>
                <a:latin typeface="Encode Sans" pitchFamily="2" charset="0"/>
              </a:defRPr>
            </a:lvl1pPr>
          </a:lstStyle>
          <a:p>
            <a:r>
              <a:rPr lang="en-US" dirty="0"/>
              <a:t>2.3 Social media opportunities</a:t>
            </a:r>
          </a:p>
        </p:txBody>
      </p:sp>
      <p:sp>
        <p:nvSpPr>
          <p:cNvPr id="16" name="CasellaDiTesto 15">
            <a:extLst>
              <a:ext uri="{FF2B5EF4-FFF2-40B4-BE49-F238E27FC236}">
                <a16:creationId xmlns:a16="http://schemas.microsoft.com/office/drawing/2014/main" id="{ADB74429-ABDA-3C33-C084-13A7FEC4C7EB}"/>
              </a:ext>
            </a:extLst>
          </p:cNvPr>
          <p:cNvSpPr txBox="1"/>
          <p:nvPr/>
        </p:nvSpPr>
        <p:spPr>
          <a:xfrm>
            <a:off x="-1" y="3657714"/>
            <a:ext cx="2274581" cy="461665"/>
          </a:xfrm>
          <a:prstGeom prst="rect">
            <a:avLst/>
          </a:prstGeom>
          <a:noFill/>
        </p:spPr>
        <p:txBody>
          <a:bodyPr wrap="square" lIns="252000" rIns="72000">
            <a:noAutofit/>
          </a:bodyPr>
          <a:lstStyle>
            <a:defPPr>
              <a:defRPr lang="it-IT"/>
            </a:defPPr>
            <a:lvl1pPr>
              <a:lnSpc>
                <a:spcPct val="100000"/>
              </a:lnSpc>
              <a:defRPr sz="1200">
                <a:solidFill>
                  <a:schemeClr val="tx1">
                    <a:lumMod val="75000"/>
                    <a:lumOff val="25000"/>
                  </a:schemeClr>
                </a:solidFill>
                <a:latin typeface="Encode Sans" pitchFamily="2" charset="0"/>
              </a:defRPr>
            </a:lvl1pPr>
          </a:lstStyle>
          <a:p>
            <a:r>
              <a:rPr lang="en-US" dirty="0"/>
              <a:t>2.4 Local event/activities </a:t>
            </a:r>
            <a:br>
              <a:rPr lang="en-US" dirty="0"/>
            </a:br>
            <a:r>
              <a:rPr lang="en-US" dirty="0"/>
              <a:t>to collect new leads</a:t>
            </a:r>
          </a:p>
        </p:txBody>
      </p:sp>
      <p:sp>
        <p:nvSpPr>
          <p:cNvPr id="17" name="CasellaDiTesto 16">
            <a:extLst>
              <a:ext uri="{FF2B5EF4-FFF2-40B4-BE49-F238E27FC236}">
                <a16:creationId xmlns:a16="http://schemas.microsoft.com/office/drawing/2014/main" id="{44A3DBF8-526D-1148-D06B-7EA7FFCCFD6E}"/>
              </a:ext>
            </a:extLst>
          </p:cNvPr>
          <p:cNvSpPr txBox="1"/>
          <p:nvPr/>
        </p:nvSpPr>
        <p:spPr>
          <a:xfrm>
            <a:off x="3474704" y="310685"/>
            <a:ext cx="1921565" cy="523220"/>
          </a:xfrm>
          <a:prstGeom prst="rect">
            <a:avLst/>
          </a:prstGeom>
          <a:noFill/>
        </p:spPr>
        <p:txBody>
          <a:bodyPr wrap="square" rtlCol="0">
            <a:spAutoFit/>
          </a:bodyPr>
          <a:lstStyle/>
          <a:p>
            <a:r>
              <a:rPr lang="en-US" sz="2800" b="1" dirty="0">
                <a:solidFill>
                  <a:srgbClr val="E28700"/>
                </a:solidFill>
              </a:rPr>
              <a:t>EXERCISE</a:t>
            </a:r>
          </a:p>
        </p:txBody>
      </p:sp>
      <p:sp>
        <p:nvSpPr>
          <p:cNvPr id="18" name="Rettangolo 17">
            <a:extLst>
              <a:ext uri="{FF2B5EF4-FFF2-40B4-BE49-F238E27FC236}">
                <a16:creationId xmlns:a16="http://schemas.microsoft.com/office/drawing/2014/main" id="{3CD9C6FE-3B78-F5C1-9715-9C2DBF526512}"/>
              </a:ext>
            </a:extLst>
          </p:cNvPr>
          <p:cNvSpPr/>
          <p:nvPr/>
        </p:nvSpPr>
        <p:spPr>
          <a:xfrm>
            <a:off x="2668992" y="234957"/>
            <a:ext cx="704613" cy="704613"/>
          </a:xfrm>
          <a:prstGeom prst="rect">
            <a:avLst/>
          </a:prstGeom>
          <a:solidFill>
            <a:srgbClr val="E28700"/>
          </a:solidFill>
          <a:ln>
            <a:solidFill>
              <a:srgbClr val="E287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4"/>
              </a:solidFill>
            </a:endParaRPr>
          </a:p>
        </p:txBody>
      </p:sp>
      <p:pic>
        <p:nvPicPr>
          <p:cNvPr id="19" name="Immagine 18">
            <a:hlinkClick r:id="rId3"/>
            <a:extLst>
              <a:ext uri="{FF2B5EF4-FFF2-40B4-BE49-F238E27FC236}">
                <a16:creationId xmlns:a16="http://schemas.microsoft.com/office/drawing/2014/main" id="{62B9ED5D-71D9-BA65-BD60-000F2B32DFAE}"/>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2770091" y="332784"/>
            <a:ext cx="501121" cy="501121"/>
          </a:xfrm>
          <a:prstGeom prst="rect">
            <a:avLst/>
          </a:prstGeom>
        </p:spPr>
      </p:pic>
    </p:spTree>
    <p:custDataLst>
      <p:tags r:id="rId1"/>
    </p:custDataLst>
    <p:extLst>
      <p:ext uri="{BB962C8B-B14F-4D97-AF65-F5344CB8AC3E}">
        <p14:creationId xmlns:p14="http://schemas.microsoft.com/office/powerpoint/2010/main" val="2767027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A545F-6C59-4127-9908-621C42330EED}"/>
            </a:ext>
          </a:extLst>
        </p:cNvPr>
        <p:cNvGrpSpPr/>
        <p:nvPr/>
      </p:nvGrpSpPr>
      <p:grpSpPr>
        <a:xfrm>
          <a:off x="0" y="0"/>
          <a:ext cx="0" cy="0"/>
          <a:chOff x="0" y="0"/>
          <a:chExt cx="0" cy="0"/>
        </a:xfrm>
      </p:grpSpPr>
      <p:pic>
        <p:nvPicPr>
          <p:cNvPr id="8" name="Immagine 7" descr="Immagine che contiene Carattere, Elementi grafici, schermata, grafica&#10;&#10;Il contenuto generato dall'IA potrebbe non essere corretto.">
            <a:extLst>
              <a:ext uri="{FF2B5EF4-FFF2-40B4-BE49-F238E27FC236}">
                <a16:creationId xmlns:a16="http://schemas.microsoft.com/office/drawing/2014/main" id="{37031970-E2AE-2EF5-31C8-D894F195C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090" y="84888"/>
            <a:ext cx="1520112" cy="484432"/>
          </a:xfrm>
          <a:prstGeom prst="rect">
            <a:avLst/>
          </a:prstGeom>
        </p:spPr>
      </p:pic>
      <p:pic>
        <p:nvPicPr>
          <p:cNvPr id="3" name="Immagine 2" descr="Immagine che contiene simbolo, Elementi grafici, Carattere, bianco&#10;&#10;Il contenuto generato dall'IA potrebbe non essere corretto.">
            <a:extLst>
              <a:ext uri="{FF2B5EF4-FFF2-40B4-BE49-F238E27FC236}">
                <a16:creationId xmlns:a16="http://schemas.microsoft.com/office/drawing/2014/main" id="{5E5BBBF4-F54D-F31D-778D-2A20A35704C4}"/>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rot="3620793">
            <a:off x="9011393" y="5188686"/>
            <a:ext cx="688570" cy="688570"/>
          </a:xfrm>
          <a:prstGeom prst="rect">
            <a:avLst/>
          </a:prstGeom>
          <a:effectLst>
            <a:outerShdw blurRad="50800" dist="38100" dir="2700000" algn="tl" rotWithShape="0">
              <a:prstClr val="black">
                <a:alpha val="40000"/>
              </a:prstClr>
            </a:outerShdw>
          </a:effectLst>
        </p:spPr>
      </p:pic>
      <p:grpSp>
        <p:nvGrpSpPr>
          <p:cNvPr id="5" name="Gruppo 4">
            <a:extLst>
              <a:ext uri="{FF2B5EF4-FFF2-40B4-BE49-F238E27FC236}">
                <a16:creationId xmlns:a16="http://schemas.microsoft.com/office/drawing/2014/main" id="{FF3EF7D9-9FFF-E76F-816F-D5D1E24D2CCC}"/>
              </a:ext>
            </a:extLst>
          </p:cNvPr>
          <p:cNvGrpSpPr/>
          <p:nvPr/>
        </p:nvGrpSpPr>
        <p:grpSpPr>
          <a:xfrm>
            <a:off x="8935459" y="1874310"/>
            <a:ext cx="2185139" cy="2983440"/>
            <a:chOff x="8733305" y="2117902"/>
            <a:chExt cx="2185139" cy="2983440"/>
          </a:xfrm>
        </p:grpSpPr>
        <p:sp>
          <p:nvSpPr>
            <p:cNvPr id="7" name="Text 0">
              <a:extLst>
                <a:ext uri="{FF2B5EF4-FFF2-40B4-BE49-F238E27FC236}">
                  <a16:creationId xmlns:a16="http://schemas.microsoft.com/office/drawing/2014/main" id="{FB4A37C7-F1B6-9207-8AF1-3B52435E2D19}"/>
                </a:ext>
              </a:extLst>
            </p:cNvPr>
            <p:cNvSpPr/>
            <p:nvPr/>
          </p:nvSpPr>
          <p:spPr>
            <a:xfrm>
              <a:off x="8733305" y="2117902"/>
              <a:ext cx="2185139" cy="699404"/>
            </a:xfrm>
            <a:prstGeom prst="rect">
              <a:avLst/>
            </a:prstGeom>
            <a:solidFill>
              <a:schemeClr val="bg1"/>
            </a:solidFill>
            <a:ln w="12700">
              <a:solidFill>
                <a:schemeClr val="tx1">
                  <a:lumMod val="75000"/>
                  <a:lumOff val="25000"/>
                </a:schemeClr>
              </a:solidFill>
            </a:ln>
            <a:effectLst>
              <a:outerShdw dist="63500" dir="2700000" algn="tl" rotWithShape="0">
                <a:srgbClr val="263F72">
                  <a:alpha val="40000"/>
                </a:srgbClr>
              </a:outerShdw>
            </a:effectLst>
          </p:spPr>
          <p:txBody>
            <a:bodyPr wrap="square" lIns="72000" tIns="72000" rIns="72000" bIns="72000" rtlCol="0" anchor="t">
              <a:spAutoFit/>
            </a:bodyPr>
            <a:lstStyle/>
            <a:p>
              <a:pPr marL="447675" indent="-447675"/>
              <a:r>
                <a:rPr lang="en-US" b="1" spc="100" noProof="0" dirty="0">
                  <a:solidFill>
                    <a:schemeClr val="accent3"/>
                  </a:solidFill>
                  <a:ea typeface="Merriweather" pitchFamily="34" charset="-122"/>
                  <a:cs typeface="Merriweather" pitchFamily="34" charset="-120"/>
                </a:rPr>
                <a:t>03</a:t>
              </a:r>
              <a:r>
                <a:rPr lang="en-US" spc="100" noProof="0" dirty="0">
                  <a:solidFill>
                    <a:schemeClr val="accent3"/>
                  </a:solidFill>
                  <a:ea typeface="Merriweather" pitchFamily="34" charset="-122"/>
                  <a:cs typeface="Merriweather" pitchFamily="34" charset="-120"/>
                </a:rPr>
                <a:t>  </a:t>
              </a:r>
              <a:r>
                <a:rPr lang="en-US" b="1" spc="100" noProof="0" dirty="0">
                  <a:solidFill>
                    <a:schemeClr val="accent3"/>
                  </a:solidFill>
                  <a:ea typeface="Merriweather" pitchFamily="34" charset="-122"/>
                  <a:cs typeface="Merriweather" pitchFamily="34" charset="-120"/>
                </a:rPr>
                <a:t>Customer management </a:t>
              </a:r>
            </a:p>
          </p:txBody>
        </p:sp>
        <p:cxnSp>
          <p:nvCxnSpPr>
            <p:cNvPr id="9" name="Connettore diritto 8">
              <a:extLst>
                <a:ext uri="{FF2B5EF4-FFF2-40B4-BE49-F238E27FC236}">
                  <a16:creationId xmlns:a16="http://schemas.microsoft.com/office/drawing/2014/main" id="{80947292-0462-6677-1261-0C3468679AF3}"/>
                </a:ext>
              </a:extLst>
            </p:cNvPr>
            <p:cNvCxnSpPr>
              <a:cxnSpLocks/>
            </p:cNvCxnSpPr>
            <p:nvPr/>
          </p:nvCxnSpPr>
          <p:spPr>
            <a:xfrm>
              <a:off x="9153525" y="2209800"/>
              <a:ext cx="0" cy="2891542"/>
            </a:xfrm>
            <a:prstGeom prst="line">
              <a:avLst/>
            </a:prstGeom>
            <a:ln w="12700">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2294251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5FFBB-C5B6-6C20-C88F-2DE9CB222BA6}"/>
            </a:ext>
          </a:extLst>
        </p:cNvPr>
        <p:cNvGrpSpPr/>
        <p:nvPr/>
      </p:nvGrpSpPr>
      <p:grpSpPr>
        <a:xfrm>
          <a:off x="0" y="0"/>
          <a:ext cx="0" cy="0"/>
          <a:chOff x="0" y="0"/>
          <a:chExt cx="0" cy="0"/>
        </a:xfrm>
      </p:grpSpPr>
      <p:sp>
        <p:nvSpPr>
          <p:cNvPr id="32" name="CasellaDiTesto 31">
            <a:extLst>
              <a:ext uri="{FF2B5EF4-FFF2-40B4-BE49-F238E27FC236}">
                <a16:creationId xmlns:a16="http://schemas.microsoft.com/office/drawing/2014/main" id="{CBE67E27-C5E2-8C1F-3532-4CD8FA8AD6F7}"/>
              </a:ext>
            </a:extLst>
          </p:cNvPr>
          <p:cNvSpPr txBox="1"/>
          <p:nvPr/>
        </p:nvSpPr>
        <p:spPr>
          <a:xfrm>
            <a:off x="-1" y="1746237"/>
            <a:ext cx="2274581" cy="461665"/>
          </a:xfrm>
          <a:prstGeom prst="rect">
            <a:avLst/>
          </a:prstGeom>
          <a:noFill/>
        </p:spPr>
        <p:txBody>
          <a:bodyPr wrap="square" lIns="252000" rIns="72000">
            <a:noAutofit/>
          </a:bodyPr>
          <a:lstStyle>
            <a:defPPr>
              <a:defRPr lang="it-IT"/>
            </a:defPPr>
            <a:lvl1pPr>
              <a:lnSpc>
                <a:spcPts val="4208"/>
              </a:lnSpc>
              <a:defRPr sz="2400">
                <a:solidFill>
                  <a:srgbClr val="243782"/>
                </a:solidFill>
                <a:latin typeface="Encode Sans Expanded Light" pitchFamily="2" charset="0"/>
              </a:defRPr>
            </a:lvl1pPr>
          </a:lstStyle>
          <a:p>
            <a:pPr>
              <a:lnSpc>
                <a:spcPct val="100000"/>
              </a:lnSpc>
            </a:pPr>
            <a:r>
              <a:rPr lang="en-US" sz="1200" b="1" dirty="0">
                <a:solidFill>
                  <a:schemeClr val="accent3"/>
                </a:solidFill>
                <a:latin typeface="Encode Sans" pitchFamily="2" charset="0"/>
              </a:rPr>
              <a:t>3.1 Interview - need analysis</a:t>
            </a:r>
            <a:endParaRPr lang="en-US" sz="1200" dirty="0">
              <a:solidFill>
                <a:schemeClr val="tx1">
                  <a:lumMod val="25000"/>
                  <a:lumOff val="75000"/>
                </a:schemeClr>
              </a:solidFill>
              <a:latin typeface="Encode Sans" pitchFamily="2" charset="0"/>
            </a:endParaRPr>
          </a:p>
        </p:txBody>
      </p:sp>
      <p:sp>
        <p:nvSpPr>
          <p:cNvPr id="35" name="Rettangolo 34">
            <a:extLst>
              <a:ext uri="{FF2B5EF4-FFF2-40B4-BE49-F238E27FC236}">
                <a16:creationId xmlns:a16="http://schemas.microsoft.com/office/drawing/2014/main" id="{FA97BDC4-9C47-B89C-B42B-AD5C89E26EF7}"/>
              </a:ext>
            </a:extLst>
          </p:cNvPr>
          <p:cNvSpPr/>
          <p:nvPr/>
        </p:nvSpPr>
        <p:spPr>
          <a:xfrm>
            <a:off x="137307" y="1802702"/>
            <a:ext cx="36000" cy="360000"/>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noProof="0" dirty="0"/>
          </a:p>
        </p:txBody>
      </p:sp>
      <p:graphicFrame>
        <p:nvGraphicFramePr>
          <p:cNvPr id="2" name="Tabella 1">
            <a:extLst>
              <a:ext uri="{FF2B5EF4-FFF2-40B4-BE49-F238E27FC236}">
                <a16:creationId xmlns:a16="http://schemas.microsoft.com/office/drawing/2014/main" id="{B3FD3CDE-0750-3D9A-75D6-C41D4C422AA0}"/>
              </a:ext>
            </a:extLst>
          </p:cNvPr>
          <p:cNvGraphicFramePr>
            <a:graphicFrameLocks noGrp="1"/>
          </p:cNvGraphicFramePr>
          <p:nvPr>
            <p:extLst>
              <p:ext uri="{D42A27DB-BD31-4B8C-83A1-F6EECF244321}">
                <p14:modId xmlns:p14="http://schemas.microsoft.com/office/powerpoint/2010/main" val="3910462128"/>
              </p:ext>
            </p:extLst>
          </p:nvPr>
        </p:nvGraphicFramePr>
        <p:xfrm>
          <a:off x="2532063" y="1016000"/>
          <a:ext cx="4500562" cy="5017212"/>
        </p:xfrm>
        <a:graphic>
          <a:graphicData uri="http://schemas.openxmlformats.org/drawingml/2006/table">
            <a:tbl>
              <a:tblPr firstRow="1" bandRow="1">
                <a:tableStyleId>{5C22544A-7EE6-4342-B048-85BDC9FD1C3A}</a:tableStyleId>
              </a:tblPr>
              <a:tblGrid>
                <a:gridCol w="4500562">
                  <a:extLst>
                    <a:ext uri="{9D8B030D-6E8A-4147-A177-3AD203B41FA5}">
                      <a16:colId xmlns:a16="http://schemas.microsoft.com/office/drawing/2014/main" val="1762129357"/>
                    </a:ext>
                  </a:extLst>
                </a:gridCol>
              </a:tblGrid>
              <a:tr h="497062">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Start by creating a </a:t>
                      </a:r>
                      <a:r>
                        <a:rPr lang="en-US" sz="1100" b="1" i="0" u="none" strike="noStrike" kern="1200" noProof="0" dirty="0">
                          <a:solidFill>
                            <a:schemeClr val="accent1"/>
                          </a:solidFill>
                          <a:effectLst/>
                          <a:latin typeface="+mn-lt"/>
                          <a:ea typeface="+mn-ea"/>
                          <a:cs typeface="+mn-cs"/>
                        </a:rPr>
                        <a:t>relaxed</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professional</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atmosphere</a:t>
                      </a:r>
                      <a:r>
                        <a:rPr lang="en-US" sz="1100" b="0" i="0" u="none" strike="noStrike" kern="1200" noProof="0" dirty="0">
                          <a:solidFill>
                            <a:schemeClr val="tx1">
                              <a:lumMod val="90000"/>
                              <a:lumOff val="10000"/>
                            </a:schemeClr>
                          </a:solidFill>
                          <a:effectLst/>
                          <a:latin typeface="+mn-lt"/>
                          <a:ea typeface="+mn-ea"/>
                          <a:cs typeface="+mn-cs"/>
                        </a:rPr>
                        <a:t>, asking if they are familiar with the brand and information on purchase options.</a:t>
                      </a:r>
                    </a:p>
                  </a:txBody>
                  <a:tcPr marL="9525"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0775099"/>
                  </a:ext>
                </a:extLst>
              </a:tr>
              <a:tr h="543654">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Ask </a:t>
                      </a:r>
                      <a:r>
                        <a:rPr lang="en-US" sz="1100" b="1" i="0" u="none" strike="noStrike" kern="1200" noProof="0" dirty="0">
                          <a:solidFill>
                            <a:schemeClr val="accent1"/>
                          </a:solidFill>
                          <a:effectLst/>
                          <a:latin typeface="+mn-lt"/>
                          <a:ea typeface="+mn-ea"/>
                          <a:cs typeface="+mn-cs"/>
                        </a:rPr>
                        <a:t>open-ended</a:t>
                      </a:r>
                      <a:r>
                        <a:rPr lang="en-US" sz="1100" b="0" i="0" u="none" strike="noStrike" kern="1200" noProof="0" dirty="0">
                          <a:solidFill>
                            <a:schemeClr val="tx1">
                              <a:lumMod val="90000"/>
                              <a:lumOff val="10000"/>
                            </a:schemeClr>
                          </a:solidFill>
                          <a:effectLst/>
                          <a:latin typeface="+mn-lt"/>
                          <a:ea typeface="+mn-ea"/>
                          <a:cs typeface="+mn-cs"/>
                        </a:rPr>
                        <a:t> questions to discover Customer needs: </a:t>
                      </a:r>
                      <a:r>
                        <a:rPr lang="en-US" sz="1100" b="1" i="0" u="none" strike="noStrike" kern="1200" noProof="0" dirty="0">
                          <a:solidFill>
                            <a:schemeClr val="accent1"/>
                          </a:solidFill>
                          <a:effectLst/>
                          <a:latin typeface="+mn-lt"/>
                          <a:ea typeface="+mn-ea"/>
                          <a:cs typeface="+mn-cs"/>
                        </a:rPr>
                        <a:t>K</a:t>
                      </a:r>
                      <a:r>
                        <a:rPr lang="en-US" sz="1100" b="0" i="0" u="none" strike="noStrike" kern="1200" noProof="0" dirty="0">
                          <a:solidFill>
                            <a:schemeClr val="tx1">
                              <a:lumMod val="90000"/>
                              <a:lumOff val="10000"/>
                            </a:schemeClr>
                          </a:solidFill>
                          <a:effectLst/>
                          <a:latin typeface="+mn-lt"/>
                          <a:ea typeface="+mn-ea"/>
                          <a:cs typeface="+mn-cs"/>
                        </a:rPr>
                        <a:t>ilometers, </a:t>
                      </a:r>
                      <a:r>
                        <a:rPr lang="en-US" sz="1100" b="1" i="0" u="none" strike="noStrike" kern="1200" noProof="0" dirty="0">
                          <a:solidFill>
                            <a:schemeClr val="accent1"/>
                          </a:solidFill>
                          <a:effectLst/>
                          <a:latin typeface="+mn-lt"/>
                          <a:ea typeface="+mn-ea"/>
                          <a:cs typeface="+mn-cs"/>
                        </a:rPr>
                        <a:t>U</a:t>
                      </a:r>
                      <a:r>
                        <a:rPr lang="en-US" sz="1100" b="0" i="0" u="none" strike="noStrike" kern="1200" noProof="0" dirty="0">
                          <a:solidFill>
                            <a:schemeClr val="tx1">
                              <a:lumMod val="90000"/>
                              <a:lumOff val="10000"/>
                            </a:schemeClr>
                          </a:solidFill>
                          <a:effectLst/>
                          <a:latin typeface="+mn-lt"/>
                          <a:ea typeface="+mn-ea"/>
                          <a:cs typeface="+mn-cs"/>
                        </a:rPr>
                        <a:t>sage, </a:t>
                      </a:r>
                      <a:r>
                        <a:rPr lang="en-US" sz="1100" b="1" i="0" u="none" strike="noStrike" kern="1200" noProof="0" dirty="0">
                          <a:solidFill>
                            <a:schemeClr val="accent1"/>
                          </a:solidFill>
                          <a:effectLst/>
                          <a:latin typeface="+mn-lt"/>
                          <a:ea typeface="+mn-ea"/>
                          <a:cs typeface="+mn-cs"/>
                        </a:rPr>
                        <a:t>R</a:t>
                      </a:r>
                      <a:r>
                        <a:rPr lang="en-US" sz="1100" b="0" i="0" u="none" strike="noStrike" kern="1200" noProof="0" dirty="0">
                          <a:solidFill>
                            <a:schemeClr val="tx1">
                              <a:lumMod val="90000"/>
                              <a:lumOff val="10000"/>
                            </a:schemeClr>
                          </a:solidFill>
                          <a:effectLst/>
                          <a:latin typeface="+mn-lt"/>
                          <a:ea typeface="+mn-ea"/>
                          <a:cs typeface="+mn-cs"/>
                        </a:rPr>
                        <a:t>echarge, </a:t>
                      </a:r>
                      <a:r>
                        <a:rPr lang="en-US" sz="1100" b="1" i="0" u="none" strike="noStrike" kern="1200" noProof="0" dirty="0">
                          <a:solidFill>
                            <a:schemeClr val="accent1"/>
                          </a:solidFill>
                          <a:effectLst/>
                          <a:latin typeface="+mn-lt"/>
                          <a:ea typeface="+mn-ea"/>
                          <a:cs typeface="+mn-cs"/>
                        </a:rPr>
                        <a:t>B</a:t>
                      </a:r>
                      <a:r>
                        <a:rPr lang="en-US" sz="1100" b="0" i="0" u="none" strike="noStrike" kern="1200" noProof="0" dirty="0">
                          <a:solidFill>
                            <a:schemeClr val="tx1">
                              <a:lumMod val="90000"/>
                              <a:lumOff val="10000"/>
                            </a:schemeClr>
                          </a:solidFill>
                          <a:effectLst/>
                          <a:latin typeface="+mn-lt"/>
                          <a:ea typeface="+mn-ea"/>
                          <a:cs typeface="+mn-cs"/>
                        </a:rPr>
                        <a:t>udget, </a:t>
                      </a:r>
                      <a:r>
                        <a:rPr lang="en-US" sz="1100" b="1" i="0" u="none" strike="noStrike" kern="1200" noProof="0" dirty="0">
                          <a:solidFill>
                            <a:schemeClr val="accent1"/>
                          </a:solidFill>
                          <a:effectLst/>
                          <a:latin typeface="+mn-lt"/>
                          <a:ea typeface="+mn-ea"/>
                          <a:cs typeface="+mn-cs"/>
                        </a:rPr>
                        <a:t>E</a:t>
                      </a:r>
                      <a:r>
                        <a:rPr lang="en-US" sz="1100" b="0" i="0" u="none" strike="noStrike" kern="1200" noProof="0" dirty="0">
                          <a:solidFill>
                            <a:schemeClr val="tx1">
                              <a:lumMod val="90000"/>
                              <a:lumOff val="10000"/>
                            </a:schemeClr>
                          </a:solidFill>
                          <a:effectLst/>
                          <a:latin typeface="+mn-lt"/>
                          <a:ea typeface="+mn-ea"/>
                          <a:cs typeface="+mn-cs"/>
                        </a:rPr>
                        <a:t>nergy, </a:t>
                      </a:r>
                      <a:r>
                        <a:rPr lang="en-US" sz="1100" b="1" i="0" u="none" strike="noStrike" kern="1200" noProof="0" dirty="0">
                          <a:solidFill>
                            <a:schemeClr val="accent1"/>
                          </a:solidFill>
                          <a:effectLst/>
                          <a:latin typeface="+mn-lt"/>
                          <a:ea typeface="+mn-ea"/>
                          <a:cs typeface="+mn-cs"/>
                        </a:rPr>
                        <a:t>E</a:t>
                      </a:r>
                      <a:r>
                        <a:rPr lang="en-US" sz="1100" b="0" i="0" u="none" strike="noStrike" kern="1200" noProof="0" dirty="0">
                          <a:solidFill>
                            <a:schemeClr val="tx1">
                              <a:lumMod val="90000"/>
                              <a:lumOff val="10000"/>
                            </a:schemeClr>
                          </a:solidFill>
                          <a:effectLst/>
                          <a:latin typeface="+mn-lt"/>
                          <a:ea typeface="+mn-ea"/>
                          <a:cs typeface="+mn-cs"/>
                        </a:rPr>
                        <a:t>nvironment (</a:t>
                      </a:r>
                      <a:r>
                        <a:rPr lang="en-US" sz="1100" b="1" i="0" u="none" strike="noStrike" kern="1200" noProof="0" dirty="0">
                          <a:solidFill>
                            <a:schemeClr val="accent1"/>
                          </a:solidFill>
                          <a:effectLst/>
                          <a:latin typeface="+mn-lt"/>
                          <a:ea typeface="+mn-ea"/>
                          <a:cs typeface="+mn-cs"/>
                        </a:rPr>
                        <a:t>KURBEE</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questioning</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method</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0324860"/>
                  </a:ext>
                </a:extLst>
              </a:tr>
              <a:tr h="497062">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Verify if the Customer has already completed an </a:t>
                      </a:r>
                      <a:r>
                        <a:rPr lang="en-US" sz="1100" b="1" i="0" u="none" strike="noStrike" kern="1200" noProof="0" dirty="0">
                          <a:solidFill>
                            <a:schemeClr val="accent1"/>
                          </a:solidFill>
                          <a:effectLst/>
                          <a:latin typeface="+mn-lt"/>
                          <a:ea typeface="+mn-ea"/>
                          <a:cs typeface="+mn-cs"/>
                        </a:rPr>
                        <a:t>online configuration</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7890250"/>
                  </a:ext>
                </a:extLst>
              </a:tr>
              <a:tr h="497062">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Analyze the </a:t>
                      </a:r>
                      <a:r>
                        <a:rPr lang="en-US" sz="1100" b="1" i="0" u="none" strike="noStrike" kern="1200" noProof="0" dirty="0">
                          <a:solidFill>
                            <a:schemeClr val="accent1"/>
                          </a:solidFill>
                          <a:effectLst/>
                          <a:latin typeface="+mn-lt"/>
                          <a:ea typeface="+mn-ea"/>
                          <a:cs typeface="+mn-cs"/>
                        </a:rPr>
                        <a:t>Customers travel behaviors </a:t>
                      </a:r>
                      <a:r>
                        <a:rPr lang="en-US" sz="1100" b="0" i="0" u="none" strike="noStrike" kern="1200" noProof="0" dirty="0">
                          <a:solidFill>
                            <a:schemeClr val="tx1">
                              <a:lumMod val="90000"/>
                              <a:lumOff val="10000"/>
                            </a:schemeClr>
                          </a:solidFill>
                          <a:effectLst/>
                          <a:latin typeface="+mn-lt"/>
                          <a:ea typeface="+mn-ea"/>
                          <a:cs typeface="+mn-cs"/>
                        </a:rPr>
                        <a:t>and </a:t>
                      </a:r>
                      <a:r>
                        <a:rPr lang="en-US" sz="1100" b="1" i="0" u="none" strike="noStrike" kern="1200" noProof="0" dirty="0">
                          <a:solidFill>
                            <a:schemeClr val="accent1"/>
                          </a:solidFill>
                          <a:effectLst/>
                          <a:latin typeface="+mn-lt"/>
                          <a:ea typeface="+mn-ea"/>
                          <a:cs typeface="+mn-cs"/>
                        </a:rPr>
                        <a:t>vehicle usage</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6651487"/>
                  </a:ext>
                </a:extLst>
              </a:tr>
              <a:tr h="497062">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Let the Customer express their opinion freely and </a:t>
                      </a:r>
                      <a:r>
                        <a:rPr lang="en-US" sz="1100" b="1" i="0" u="none" strike="noStrike" kern="1200" noProof="0" dirty="0">
                          <a:solidFill>
                            <a:schemeClr val="accent1"/>
                          </a:solidFill>
                          <a:effectLst/>
                          <a:latin typeface="+mn-lt"/>
                          <a:ea typeface="+mn-ea"/>
                          <a:cs typeface="+mn-cs"/>
                        </a:rPr>
                        <a:t>actively</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listen</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to</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them</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7762307"/>
                  </a:ext>
                </a:extLst>
              </a:tr>
              <a:tr h="497062">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Ask the Customer which </a:t>
                      </a:r>
                      <a:r>
                        <a:rPr lang="en-US" sz="1100" b="1" i="0" u="none" strike="noStrike" kern="1200" noProof="0" dirty="0">
                          <a:solidFill>
                            <a:schemeClr val="accent1"/>
                          </a:solidFill>
                          <a:effectLst/>
                          <a:latin typeface="+mn-lt"/>
                          <a:ea typeface="+mn-ea"/>
                          <a:cs typeface="+mn-cs"/>
                        </a:rPr>
                        <a:t>features</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on</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their</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current</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vehicle</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they</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find</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most</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useful</a:t>
                      </a:r>
                      <a:r>
                        <a:rPr lang="en-US" sz="1100" b="0" i="0" u="none" strike="noStrike" kern="1200" noProof="0" dirty="0">
                          <a:solidFill>
                            <a:schemeClr val="tx1">
                              <a:lumMod val="90000"/>
                              <a:lumOff val="10000"/>
                            </a:schemeClr>
                          </a:solidFill>
                          <a:effectLst/>
                          <a:latin typeface="+mn-lt"/>
                          <a:ea typeface="+mn-ea"/>
                          <a:cs typeface="+mn-cs"/>
                        </a:rPr>
                        <a:t> and would like to have in their next car.</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5318789"/>
                  </a:ext>
                </a:extLst>
              </a:tr>
              <a:tr h="497062">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Ask which of the </a:t>
                      </a:r>
                      <a:r>
                        <a:rPr lang="en-US" sz="1100" b="1" i="0" u="none" strike="noStrike" kern="1200" noProof="0" dirty="0">
                          <a:solidFill>
                            <a:schemeClr val="accent1"/>
                          </a:solidFill>
                          <a:effectLst/>
                          <a:latin typeface="+mn-lt"/>
                          <a:ea typeface="+mn-ea"/>
                          <a:cs typeface="+mn-cs"/>
                        </a:rPr>
                        <a:t>features</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presented</a:t>
                      </a:r>
                      <a:r>
                        <a:rPr lang="en-US" sz="1100" b="0" i="0" u="none" strike="noStrike" kern="1200" noProof="0" dirty="0">
                          <a:solidFill>
                            <a:schemeClr val="tx1">
                              <a:lumMod val="90000"/>
                              <a:lumOff val="10000"/>
                            </a:schemeClr>
                          </a:solidFill>
                          <a:effectLst/>
                          <a:latin typeface="+mn-lt"/>
                          <a:ea typeface="+mn-ea"/>
                          <a:cs typeface="+mn-cs"/>
                        </a:rPr>
                        <a:t> for the new vehicle - not available in the previous one - </a:t>
                      </a:r>
                      <a:r>
                        <a:rPr lang="en-US" sz="1100" b="1" i="0" u="none" strike="noStrike" kern="1200" noProof="0" dirty="0">
                          <a:solidFill>
                            <a:schemeClr val="accent1"/>
                          </a:solidFill>
                          <a:effectLst/>
                          <a:latin typeface="+mn-lt"/>
                          <a:ea typeface="+mn-ea"/>
                          <a:cs typeface="+mn-cs"/>
                        </a:rPr>
                        <a:t>are</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the</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most</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appreciated</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8938201"/>
                  </a:ext>
                </a:extLst>
              </a:tr>
              <a:tr h="497062">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Ask about their </a:t>
                      </a:r>
                      <a:r>
                        <a:rPr lang="en-US" sz="1100" b="1" i="0" u="none" strike="noStrike" kern="1200" noProof="0" dirty="0">
                          <a:solidFill>
                            <a:schemeClr val="accent1"/>
                          </a:solidFill>
                          <a:effectLst/>
                          <a:latin typeface="+mn-lt"/>
                          <a:ea typeface="+mn-ea"/>
                          <a:cs typeface="+mn-cs"/>
                        </a:rPr>
                        <a:t>current vehicle</a:t>
                      </a:r>
                      <a:r>
                        <a:rPr lang="en-US" sz="1100" b="0" i="0" u="none" strike="noStrike" kern="1200" noProof="0" dirty="0">
                          <a:solidFill>
                            <a:schemeClr val="tx1">
                              <a:lumMod val="90000"/>
                              <a:lumOff val="10000"/>
                            </a:schemeClr>
                          </a:solidFill>
                          <a:effectLst/>
                          <a:latin typeface="+mn-lt"/>
                          <a:ea typeface="+mn-ea"/>
                          <a:cs typeface="+mn-cs"/>
                        </a:rPr>
                        <a:t>, ownership duration, installment, mileage, and maintenance history.</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4455459"/>
                  </a:ext>
                </a:extLst>
              </a:tr>
              <a:tr h="497062">
                <a:tc>
                  <a:txBody>
                    <a:bodyPr/>
                    <a:lstStyle/>
                    <a:p>
                      <a:pPr algn="l" fontAlgn="ctr"/>
                      <a:r>
                        <a:rPr lang="en-US" sz="1100" b="1" i="0" u="none" strike="noStrike" kern="1200" noProof="0" dirty="0">
                          <a:solidFill>
                            <a:schemeClr val="accent1"/>
                          </a:solidFill>
                          <a:effectLst/>
                          <a:latin typeface="+mn-lt"/>
                          <a:ea typeface="+mn-ea"/>
                          <a:cs typeface="+mn-cs"/>
                        </a:rPr>
                        <a:t>Summarize</a:t>
                      </a:r>
                      <a:r>
                        <a:rPr lang="en-US" sz="1100" b="0" i="0" u="none" strike="noStrike" kern="1200" noProof="0" dirty="0">
                          <a:solidFill>
                            <a:schemeClr val="tx1">
                              <a:lumMod val="90000"/>
                              <a:lumOff val="10000"/>
                            </a:schemeClr>
                          </a:solidFill>
                          <a:effectLst/>
                          <a:latin typeface="+mn-lt"/>
                          <a:ea typeface="+mn-ea"/>
                          <a:cs typeface="+mn-cs"/>
                        </a:rPr>
                        <a:t> clearly the </a:t>
                      </a:r>
                      <a:r>
                        <a:rPr lang="en-US" sz="1100" b="1" i="0" u="none" strike="noStrike" kern="1200" noProof="0" dirty="0">
                          <a:solidFill>
                            <a:schemeClr val="accent1"/>
                          </a:solidFill>
                          <a:effectLst/>
                          <a:latin typeface="+mn-lt"/>
                          <a:ea typeface="+mn-ea"/>
                          <a:cs typeface="+mn-cs"/>
                        </a:rPr>
                        <a:t>collected</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information</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309630"/>
                  </a:ext>
                </a:extLst>
              </a:tr>
              <a:tr h="497062">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Identify </a:t>
                      </a:r>
                      <a:r>
                        <a:rPr lang="en-US" sz="1100" b="1" i="0" u="none" strike="noStrike" kern="1200" noProof="0" dirty="0">
                          <a:solidFill>
                            <a:schemeClr val="accent1"/>
                          </a:solidFill>
                          <a:effectLst/>
                          <a:latin typeface="+mn-lt"/>
                          <a:ea typeface="+mn-ea"/>
                          <a:cs typeface="+mn-cs"/>
                        </a:rPr>
                        <a:t>emotional</a:t>
                      </a:r>
                      <a:r>
                        <a:rPr lang="en-US" sz="1100" b="0" i="0" u="none" strike="noStrike" kern="1200" noProof="0" dirty="0">
                          <a:solidFill>
                            <a:schemeClr val="tx1">
                              <a:lumMod val="90000"/>
                              <a:lumOff val="10000"/>
                            </a:schemeClr>
                          </a:solidFill>
                          <a:effectLst/>
                          <a:latin typeface="+mn-lt"/>
                          <a:ea typeface="+mn-ea"/>
                          <a:cs typeface="+mn-cs"/>
                        </a:rPr>
                        <a:t> and </a:t>
                      </a:r>
                      <a:r>
                        <a:rPr lang="en-US" sz="1100" b="1" i="0" u="none" strike="noStrike" kern="1200" noProof="0" dirty="0">
                          <a:solidFill>
                            <a:schemeClr val="accent1"/>
                          </a:solidFill>
                          <a:effectLst/>
                          <a:latin typeface="+mn-lt"/>
                          <a:ea typeface="+mn-ea"/>
                          <a:cs typeface="+mn-cs"/>
                        </a:rPr>
                        <a:t>rational</a:t>
                      </a:r>
                      <a:r>
                        <a:rPr lang="en-US" sz="1100" b="0" i="0" u="none" strike="noStrike" kern="1200" noProof="0" dirty="0">
                          <a:solidFill>
                            <a:schemeClr val="tx1">
                              <a:lumMod val="90000"/>
                              <a:lumOff val="10000"/>
                            </a:schemeClr>
                          </a:solidFill>
                          <a:effectLst/>
                          <a:latin typeface="+mn-lt"/>
                          <a:ea typeface="+mn-ea"/>
                          <a:cs typeface="+mn-cs"/>
                        </a:rPr>
                        <a:t> reasons to buy a vehicle.</a:t>
                      </a:r>
                    </a:p>
                  </a:txBody>
                  <a:tcPr marL="9525"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4962738"/>
                  </a:ext>
                </a:extLst>
              </a:tr>
            </a:tbl>
          </a:graphicData>
        </a:graphic>
      </p:graphicFrame>
      <p:graphicFrame>
        <p:nvGraphicFramePr>
          <p:cNvPr id="3" name="Tabella 2">
            <a:extLst>
              <a:ext uri="{FF2B5EF4-FFF2-40B4-BE49-F238E27FC236}">
                <a16:creationId xmlns:a16="http://schemas.microsoft.com/office/drawing/2014/main" id="{8CE47982-3187-3CB8-E898-05F6F32F2B32}"/>
              </a:ext>
            </a:extLst>
          </p:cNvPr>
          <p:cNvGraphicFramePr>
            <a:graphicFrameLocks noGrp="1"/>
          </p:cNvGraphicFramePr>
          <p:nvPr>
            <p:extLst>
              <p:ext uri="{D42A27DB-BD31-4B8C-83A1-F6EECF244321}">
                <p14:modId xmlns:p14="http://schemas.microsoft.com/office/powerpoint/2010/main" val="2099216303"/>
              </p:ext>
            </p:extLst>
          </p:nvPr>
        </p:nvGraphicFramePr>
        <p:xfrm>
          <a:off x="7427913" y="1016000"/>
          <a:ext cx="4500562" cy="5005390"/>
        </p:xfrm>
        <a:graphic>
          <a:graphicData uri="http://schemas.openxmlformats.org/drawingml/2006/table">
            <a:tbl>
              <a:tblPr firstRow="1" bandRow="1">
                <a:tableStyleId>{5C22544A-7EE6-4342-B048-85BDC9FD1C3A}</a:tableStyleId>
              </a:tblPr>
              <a:tblGrid>
                <a:gridCol w="4500562">
                  <a:extLst>
                    <a:ext uri="{9D8B030D-6E8A-4147-A177-3AD203B41FA5}">
                      <a16:colId xmlns:a16="http://schemas.microsoft.com/office/drawing/2014/main" val="1762129357"/>
                    </a:ext>
                  </a:extLst>
                </a:gridCol>
              </a:tblGrid>
              <a:tr h="500539">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To encourage open conversation and </a:t>
                      </a:r>
                      <a:r>
                        <a:rPr lang="en-US" sz="1100" b="1" i="0" u="none" strike="noStrike" kern="1200" noProof="0" dirty="0">
                          <a:solidFill>
                            <a:schemeClr val="accent1"/>
                          </a:solidFill>
                          <a:effectLst/>
                          <a:latin typeface="+mn-lt"/>
                          <a:ea typeface="+mn-ea"/>
                          <a:cs typeface="+mn-cs"/>
                        </a:rPr>
                        <a:t>Customer</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trust</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0775099"/>
                  </a:ext>
                </a:extLst>
              </a:tr>
              <a:tr h="500539">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To </a:t>
                      </a:r>
                      <a:r>
                        <a:rPr lang="en-US" sz="1100" b="1" i="0" u="none" strike="noStrike" kern="1200" noProof="0" dirty="0">
                          <a:solidFill>
                            <a:schemeClr val="accent1"/>
                          </a:solidFill>
                          <a:effectLst/>
                          <a:latin typeface="+mn-lt"/>
                          <a:ea typeface="+mn-ea"/>
                          <a:cs typeface="+mn-cs"/>
                        </a:rPr>
                        <a:t>fully</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understand</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the</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Customer's</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needs</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2283138"/>
                  </a:ext>
                </a:extLst>
              </a:tr>
              <a:tr h="500539">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It is the right </a:t>
                      </a:r>
                      <a:r>
                        <a:rPr lang="en-US" sz="1100" b="1" i="0" u="none" strike="noStrike" kern="1200" noProof="0" dirty="0">
                          <a:solidFill>
                            <a:schemeClr val="accent1"/>
                          </a:solidFill>
                          <a:effectLst/>
                          <a:latin typeface="+mn-lt"/>
                          <a:ea typeface="+mn-ea"/>
                          <a:cs typeface="+mn-cs"/>
                        </a:rPr>
                        <a:t>starting</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point</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to</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fine</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tune</a:t>
                      </a:r>
                      <a:r>
                        <a:rPr lang="en-US" sz="1100" b="0" i="0" u="none" strike="noStrike" kern="1200" noProof="0" dirty="0">
                          <a:solidFill>
                            <a:schemeClr val="tx1">
                              <a:lumMod val="90000"/>
                              <a:lumOff val="10000"/>
                            </a:schemeClr>
                          </a:solidFill>
                          <a:effectLst/>
                          <a:latin typeface="+mn-lt"/>
                          <a:ea typeface="+mn-ea"/>
                          <a:cs typeface="+mn-cs"/>
                        </a:rPr>
                        <a:t> the Customer needs and configure an offer.</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9226461"/>
                  </a:ext>
                </a:extLst>
              </a:tr>
              <a:tr h="500539">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To define the </a:t>
                      </a:r>
                      <a:r>
                        <a:rPr lang="en-US" sz="1100" b="1" i="0" u="none" strike="noStrike" kern="1200" noProof="0" dirty="0">
                          <a:solidFill>
                            <a:schemeClr val="accent1"/>
                          </a:solidFill>
                          <a:effectLst/>
                          <a:latin typeface="+mn-lt"/>
                          <a:ea typeface="+mn-ea"/>
                          <a:cs typeface="+mn-cs"/>
                        </a:rPr>
                        <a:t>most</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suitable</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product</a:t>
                      </a:r>
                      <a:r>
                        <a:rPr lang="en-US" sz="1100" b="0" i="0" u="none" strike="noStrike" kern="1200" noProof="0" dirty="0">
                          <a:solidFill>
                            <a:schemeClr val="tx1">
                              <a:lumMod val="90000"/>
                              <a:lumOff val="10000"/>
                            </a:schemeClr>
                          </a:solidFill>
                          <a:effectLst/>
                          <a:latin typeface="+mn-lt"/>
                          <a:ea typeface="+mn-ea"/>
                          <a:cs typeface="+mn-cs"/>
                        </a:rPr>
                        <a:t> and validate the powertrain to be considered with the Customers </a:t>
                      </a:r>
                      <a:r>
                        <a:rPr lang="en-US" sz="1100" b="1" i="0" u="none" strike="noStrike" kern="1200" noProof="0" dirty="0">
                          <a:solidFill>
                            <a:schemeClr val="accent1"/>
                          </a:solidFill>
                          <a:effectLst/>
                          <a:latin typeface="+mn-lt"/>
                          <a:ea typeface="+mn-ea"/>
                          <a:cs typeface="+mn-cs"/>
                        </a:rPr>
                        <a:t>reasons</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for</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purchase</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0324860"/>
                  </a:ext>
                </a:extLst>
              </a:tr>
              <a:tr h="500539">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This shows </a:t>
                      </a:r>
                      <a:r>
                        <a:rPr lang="en-US" sz="1100" b="1" i="0" u="none" strike="noStrike" kern="1200" noProof="0" dirty="0">
                          <a:solidFill>
                            <a:schemeClr val="accent1"/>
                          </a:solidFill>
                          <a:effectLst/>
                          <a:latin typeface="+mn-lt"/>
                          <a:ea typeface="+mn-ea"/>
                          <a:cs typeface="+mn-cs"/>
                        </a:rPr>
                        <a:t>respect</a:t>
                      </a:r>
                      <a:r>
                        <a:rPr lang="en-US" sz="1100" b="0" i="0" u="none" strike="noStrike" kern="1200" noProof="0" dirty="0">
                          <a:solidFill>
                            <a:schemeClr val="tx1">
                              <a:lumMod val="90000"/>
                              <a:lumOff val="10000"/>
                            </a:schemeClr>
                          </a:solidFill>
                          <a:effectLst/>
                          <a:latin typeface="+mn-lt"/>
                          <a:ea typeface="+mn-ea"/>
                          <a:cs typeface="+mn-cs"/>
                        </a:rPr>
                        <a:t>, drives honesty, and </a:t>
                      </a:r>
                      <a:r>
                        <a:rPr lang="en-US" sz="1100" b="1" i="0" u="none" strike="noStrike" kern="1200" noProof="0" dirty="0">
                          <a:solidFill>
                            <a:schemeClr val="accent1"/>
                          </a:solidFill>
                          <a:effectLst/>
                          <a:latin typeface="+mn-lt"/>
                          <a:ea typeface="+mn-ea"/>
                          <a:cs typeface="+mn-cs"/>
                        </a:rPr>
                        <a:t>encourage</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genuine</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insights</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2895660"/>
                  </a:ext>
                </a:extLst>
              </a:tr>
              <a:tr h="500539">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To create a </a:t>
                      </a:r>
                      <a:r>
                        <a:rPr lang="en-US" sz="1100" b="1" i="0" u="none" strike="noStrike" kern="1200" noProof="0" dirty="0">
                          <a:solidFill>
                            <a:schemeClr val="accent1"/>
                          </a:solidFill>
                          <a:effectLst/>
                          <a:latin typeface="+mn-lt"/>
                          <a:ea typeface="+mn-ea"/>
                          <a:cs typeface="+mn-cs"/>
                        </a:rPr>
                        <a:t>sense</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of</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continuity</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with</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the</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current</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vehicle</a:t>
                      </a:r>
                      <a:r>
                        <a:rPr lang="en-US" sz="1100" b="0" i="0" u="none" strike="noStrike" kern="1200" noProof="0" dirty="0">
                          <a:solidFill>
                            <a:schemeClr val="tx1">
                              <a:lumMod val="90000"/>
                              <a:lumOff val="10000"/>
                            </a:schemeClr>
                          </a:solidFill>
                          <a:effectLst/>
                          <a:latin typeface="+mn-lt"/>
                          <a:ea typeface="+mn-ea"/>
                          <a:cs typeface="+mn-cs"/>
                        </a:rPr>
                        <a:t> can increase the chances of selecting the new one.</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5318789"/>
                  </a:ext>
                </a:extLst>
              </a:tr>
              <a:tr h="500539">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To offer new features that </a:t>
                      </a:r>
                      <a:r>
                        <a:rPr lang="en-US" sz="1100" b="1" i="0" u="none" strike="noStrike" kern="1200" noProof="0" dirty="0">
                          <a:solidFill>
                            <a:schemeClr val="accent1"/>
                          </a:solidFill>
                          <a:effectLst/>
                          <a:latin typeface="+mn-lt"/>
                          <a:ea typeface="+mn-ea"/>
                          <a:cs typeface="+mn-cs"/>
                        </a:rPr>
                        <a:t>enhance</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the</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experience</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building</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value</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in</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the</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new</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car</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8938201"/>
                  </a:ext>
                </a:extLst>
              </a:tr>
              <a:tr h="500539">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To be ready for a complete </a:t>
                      </a:r>
                      <a:r>
                        <a:rPr lang="en-US" sz="1100" b="1" i="0" u="none" strike="noStrike" kern="1200" noProof="0" dirty="0">
                          <a:solidFill>
                            <a:schemeClr val="accent1"/>
                          </a:solidFill>
                          <a:effectLst/>
                          <a:latin typeface="+mn-lt"/>
                          <a:ea typeface="+mn-ea"/>
                          <a:cs typeface="+mn-cs"/>
                        </a:rPr>
                        <a:t>trade-in</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offer</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linking</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the</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features</a:t>
                      </a:r>
                      <a:r>
                        <a:rPr lang="en-US" sz="1100" b="0" i="0" u="none" strike="noStrike" kern="1200" noProof="0" dirty="0">
                          <a:solidFill>
                            <a:schemeClr val="tx1">
                              <a:lumMod val="90000"/>
                              <a:lumOff val="10000"/>
                            </a:schemeClr>
                          </a:solidFill>
                          <a:effectLst/>
                          <a:latin typeface="+mn-lt"/>
                          <a:ea typeface="+mn-ea"/>
                          <a:cs typeface="+mn-cs"/>
                        </a:rPr>
                        <a:t> to </a:t>
                      </a:r>
                      <a:r>
                        <a:rPr lang="en-US" sz="1100" b="1" i="0" u="none" strike="noStrike" kern="1200" noProof="0" dirty="0">
                          <a:solidFill>
                            <a:schemeClr val="accent1"/>
                          </a:solidFill>
                          <a:effectLst/>
                          <a:latin typeface="+mn-lt"/>
                          <a:ea typeface="+mn-ea"/>
                          <a:cs typeface="+mn-cs"/>
                        </a:rPr>
                        <a:t>the</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reasons</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for</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purchase</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4455459"/>
                  </a:ext>
                </a:extLst>
              </a:tr>
              <a:tr h="500539">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To confirm </a:t>
                      </a:r>
                      <a:r>
                        <a:rPr lang="en-US" sz="1100" b="1" i="0" u="none" strike="noStrike" kern="1200" noProof="0" dirty="0">
                          <a:solidFill>
                            <a:schemeClr val="accent1"/>
                          </a:solidFill>
                          <a:effectLst/>
                          <a:latin typeface="+mn-lt"/>
                          <a:ea typeface="+mn-ea"/>
                          <a:cs typeface="+mn-cs"/>
                        </a:rPr>
                        <a:t>the</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needs</a:t>
                      </a:r>
                      <a:r>
                        <a:rPr lang="en-US" sz="1100" b="0" i="0" u="none" strike="noStrike" kern="1200" noProof="0" dirty="0">
                          <a:solidFill>
                            <a:schemeClr val="tx1">
                              <a:lumMod val="90000"/>
                              <a:lumOff val="10000"/>
                            </a:schemeClr>
                          </a:solidFill>
                          <a:effectLst/>
                          <a:latin typeface="+mn-lt"/>
                          <a:ea typeface="+mn-ea"/>
                          <a:cs typeface="+mn-cs"/>
                        </a:rPr>
                        <a:t> and creates </a:t>
                      </a:r>
                      <a:r>
                        <a:rPr lang="en-US" sz="1100" b="1" i="0" u="none" strike="noStrike" kern="1200" noProof="0" dirty="0">
                          <a:solidFill>
                            <a:schemeClr val="accent1"/>
                          </a:solidFill>
                          <a:effectLst/>
                          <a:latin typeface="+mn-lt"/>
                          <a:ea typeface="+mn-ea"/>
                          <a:cs typeface="+mn-cs"/>
                        </a:rPr>
                        <a:t>alignment</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309630"/>
                  </a:ext>
                </a:extLst>
              </a:tr>
              <a:tr h="500539">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To increase </a:t>
                      </a:r>
                      <a:r>
                        <a:rPr lang="en-US" sz="1100" b="1" i="0" u="none" strike="noStrike" kern="1200" noProof="0" dirty="0">
                          <a:solidFill>
                            <a:schemeClr val="accent1"/>
                          </a:solidFill>
                          <a:effectLst/>
                          <a:latin typeface="+mn-lt"/>
                          <a:ea typeface="+mn-ea"/>
                          <a:cs typeface="+mn-cs"/>
                        </a:rPr>
                        <a:t>engagement</a:t>
                      </a:r>
                      <a:r>
                        <a:rPr lang="en-US" sz="1100" b="0" i="0" u="none" strike="noStrike" kern="1200" noProof="0" dirty="0">
                          <a:solidFill>
                            <a:schemeClr val="tx1">
                              <a:lumMod val="90000"/>
                              <a:lumOff val="10000"/>
                            </a:schemeClr>
                          </a:solidFill>
                          <a:effectLst/>
                          <a:latin typeface="+mn-lt"/>
                          <a:ea typeface="+mn-ea"/>
                          <a:cs typeface="+mn-cs"/>
                        </a:rPr>
                        <a:t>, build </a:t>
                      </a:r>
                      <a:r>
                        <a:rPr lang="en-US" sz="1100" b="1" i="0" u="none" strike="noStrike" kern="1200" noProof="0" dirty="0">
                          <a:solidFill>
                            <a:schemeClr val="accent1"/>
                          </a:solidFill>
                          <a:effectLst/>
                          <a:latin typeface="+mn-lt"/>
                          <a:ea typeface="+mn-ea"/>
                          <a:cs typeface="+mn-cs"/>
                        </a:rPr>
                        <a:t>trust</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and</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storytelling</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4962738"/>
                  </a:ext>
                </a:extLst>
              </a:tr>
            </a:tbl>
          </a:graphicData>
        </a:graphic>
      </p:graphicFrame>
      <p:sp>
        <p:nvSpPr>
          <p:cNvPr id="4" name="CasellaDiTesto 3">
            <a:extLst>
              <a:ext uri="{FF2B5EF4-FFF2-40B4-BE49-F238E27FC236}">
                <a16:creationId xmlns:a16="http://schemas.microsoft.com/office/drawing/2014/main" id="{1F57ADEE-D46A-51AB-F89B-4DB693A29DE4}"/>
              </a:ext>
            </a:extLst>
          </p:cNvPr>
          <p:cNvSpPr txBox="1"/>
          <p:nvPr/>
        </p:nvSpPr>
        <p:spPr>
          <a:xfrm>
            <a:off x="-1" y="2300055"/>
            <a:ext cx="2274581" cy="461665"/>
          </a:xfrm>
          <a:prstGeom prst="rect">
            <a:avLst/>
          </a:prstGeom>
          <a:noFill/>
        </p:spPr>
        <p:txBody>
          <a:bodyPr wrap="square" lIns="252000" rIns="72000">
            <a:noAutofit/>
          </a:bodyPr>
          <a:lstStyle>
            <a:defPPr>
              <a:defRPr lang="it-IT"/>
            </a:defPPr>
            <a:lvl1pPr>
              <a:lnSpc>
                <a:spcPts val="4208"/>
              </a:lnSpc>
              <a:defRPr sz="2400">
                <a:solidFill>
                  <a:srgbClr val="243782"/>
                </a:solidFill>
                <a:latin typeface="Encode Sans Expanded Light" pitchFamily="2" charset="0"/>
              </a:defRPr>
            </a:lvl1pPr>
          </a:lstStyle>
          <a:p>
            <a:pPr>
              <a:lnSpc>
                <a:spcPct val="100000"/>
              </a:lnSpc>
            </a:pPr>
            <a:r>
              <a:rPr lang="en-US" sz="1200" dirty="0">
                <a:solidFill>
                  <a:schemeClr val="tx1">
                    <a:lumMod val="25000"/>
                    <a:lumOff val="75000"/>
                  </a:schemeClr>
                </a:solidFill>
                <a:latin typeface="Encode Sans" pitchFamily="2" charset="0"/>
              </a:rPr>
              <a:t>3.2 Product experience – </a:t>
            </a:r>
            <a:br>
              <a:rPr lang="en-US" sz="1200" dirty="0">
                <a:solidFill>
                  <a:schemeClr val="tx1">
                    <a:lumMod val="25000"/>
                    <a:lumOff val="75000"/>
                  </a:schemeClr>
                </a:solidFill>
                <a:latin typeface="Encode Sans" pitchFamily="2" charset="0"/>
              </a:rPr>
            </a:br>
            <a:r>
              <a:rPr lang="en-US" sz="1200" dirty="0">
                <a:solidFill>
                  <a:schemeClr val="tx1">
                    <a:lumMod val="25000"/>
                    <a:lumOff val="75000"/>
                  </a:schemeClr>
                </a:solidFill>
                <a:latin typeface="Encode Sans" pitchFamily="2" charset="0"/>
              </a:rPr>
              <a:t>Test drive &amp; Walk Around</a:t>
            </a:r>
          </a:p>
        </p:txBody>
      </p:sp>
      <p:sp>
        <p:nvSpPr>
          <p:cNvPr id="5" name="CasellaDiTesto 4">
            <a:extLst>
              <a:ext uri="{FF2B5EF4-FFF2-40B4-BE49-F238E27FC236}">
                <a16:creationId xmlns:a16="http://schemas.microsoft.com/office/drawing/2014/main" id="{60A1648A-1CFB-D454-D016-85AAC8C8B71B}"/>
              </a:ext>
            </a:extLst>
          </p:cNvPr>
          <p:cNvSpPr txBox="1"/>
          <p:nvPr/>
        </p:nvSpPr>
        <p:spPr>
          <a:xfrm>
            <a:off x="-1" y="2853873"/>
            <a:ext cx="2274581" cy="276999"/>
          </a:xfrm>
          <a:prstGeom prst="rect">
            <a:avLst/>
          </a:prstGeom>
          <a:noFill/>
        </p:spPr>
        <p:txBody>
          <a:bodyPr wrap="square" lIns="252000" rIns="72000">
            <a:noAutofit/>
          </a:bodyPr>
          <a:lstStyle>
            <a:defPPr>
              <a:defRPr lang="it-IT"/>
            </a:defPPr>
            <a:lvl1pPr>
              <a:lnSpc>
                <a:spcPts val="4208"/>
              </a:lnSpc>
              <a:defRPr sz="2400">
                <a:solidFill>
                  <a:srgbClr val="243782"/>
                </a:solidFill>
                <a:latin typeface="Encode Sans Expanded Light" pitchFamily="2" charset="0"/>
              </a:defRPr>
            </a:lvl1pPr>
          </a:lstStyle>
          <a:p>
            <a:pPr>
              <a:lnSpc>
                <a:spcPct val="100000"/>
              </a:lnSpc>
            </a:pPr>
            <a:r>
              <a:rPr lang="en-US" sz="1200" dirty="0">
                <a:solidFill>
                  <a:schemeClr val="tx1">
                    <a:lumMod val="25000"/>
                    <a:lumOff val="75000"/>
                  </a:schemeClr>
                </a:solidFill>
                <a:latin typeface="Encode Sans" pitchFamily="2" charset="0"/>
              </a:rPr>
              <a:t>3.3 Trade-in evaluation</a:t>
            </a:r>
          </a:p>
        </p:txBody>
      </p:sp>
      <p:sp>
        <p:nvSpPr>
          <p:cNvPr id="6" name="CasellaDiTesto 5">
            <a:extLst>
              <a:ext uri="{FF2B5EF4-FFF2-40B4-BE49-F238E27FC236}">
                <a16:creationId xmlns:a16="http://schemas.microsoft.com/office/drawing/2014/main" id="{848A6DE9-E057-D539-460B-BD6FB9F1DBC9}"/>
              </a:ext>
            </a:extLst>
          </p:cNvPr>
          <p:cNvSpPr txBox="1"/>
          <p:nvPr/>
        </p:nvSpPr>
        <p:spPr>
          <a:xfrm>
            <a:off x="-1" y="3223025"/>
            <a:ext cx="2274581" cy="461665"/>
          </a:xfrm>
          <a:prstGeom prst="rect">
            <a:avLst/>
          </a:prstGeom>
          <a:noFill/>
        </p:spPr>
        <p:txBody>
          <a:bodyPr wrap="square" lIns="252000" rIns="72000">
            <a:noAutofit/>
          </a:bodyPr>
          <a:lstStyle>
            <a:defPPr>
              <a:defRPr lang="it-IT"/>
            </a:defPPr>
            <a:lvl1pPr>
              <a:lnSpc>
                <a:spcPts val="4208"/>
              </a:lnSpc>
              <a:defRPr sz="2400">
                <a:solidFill>
                  <a:srgbClr val="243782"/>
                </a:solidFill>
                <a:latin typeface="Encode Sans Expanded Light" pitchFamily="2" charset="0"/>
              </a:defRPr>
            </a:lvl1pPr>
          </a:lstStyle>
          <a:p>
            <a:pPr>
              <a:lnSpc>
                <a:spcPct val="100000"/>
              </a:lnSpc>
            </a:pPr>
            <a:r>
              <a:rPr lang="en-US" sz="1200" dirty="0">
                <a:solidFill>
                  <a:schemeClr val="tx1">
                    <a:lumMod val="25000"/>
                    <a:lumOff val="75000"/>
                  </a:schemeClr>
                </a:solidFill>
                <a:latin typeface="Encode Sans" pitchFamily="2" charset="0"/>
              </a:rPr>
              <a:t>3.4 Tailored offer presentation</a:t>
            </a:r>
          </a:p>
        </p:txBody>
      </p:sp>
      <p:sp>
        <p:nvSpPr>
          <p:cNvPr id="7" name="CasellaDiTesto 6">
            <a:extLst>
              <a:ext uri="{FF2B5EF4-FFF2-40B4-BE49-F238E27FC236}">
                <a16:creationId xmlns:a16="http://schemas.microsoft.com/office/drawing/2014/main" id="{CCEB2593-DA62-8DD9-AE4A-E49056D10332}"/>
              </a:ext>
            </a:extLst>
          </p:cNvPr>
          <p:cNvSpPr txBox="1"/>
          <p:nvPr/>
        </p:nvSpPr>
        <p:spPr>
          <a:xfrm>
            <a:off x="-1" y="3776843"/>
            <a:ext cx="2274581" cy="276999"/>
          </a:xfrm>
          <a:prstGeom prst="rect">
            <a:avLst/>
          </a:prstGeom>
          <a:noFill/>
        </p:spPr>
        <p:txBody>
          <a:bodyPr wrap="square" lIns="252000" rIns="72000">
            <a:noAutofit/>
          </a:bodyPr>
          <a:lstStyle>
            <a:defPPr>
              <a:defRPr lang="it-IT"/>
            </a:defPPr>
            <a:lvl1pPr>
              <a:lnSpc>
                <a:spcPts val="4208"/>
              </a:lnSpc>
              <a:defRPr sz="2400">
                <a:solidFill>
                  <a:srgbClr val="243782"/>
                </a:solidFill>
                <a:latin typeface="Encode Sans Expanded Light" pitchFamily="2" charset="0"/>
              </a:defRPr>
            </a:lvl1pPr>
          </a:lstStyle>
          <a:p>
            <a:pPr>
              <a:lnSpc>
                <a:spcPct val="100000"/>
              </a:lnSpc>
            </a:pPr>
            <a:r>
              <a:rPr lang="en-US" sz="1200" dirty="0">
                <a:solidFill>
                  <a:schemeClr val="tx1">
                    <a:lumMod val="25000"/>
                    <a:lumOff val="75000"/>
                  </a:schemeClr>
                </a:solidFill>
                <a:latin typeface="Encode Sans" pitchFamily="2" charset="0"/>
              </a:rPr>
              <a:t>3.5 Negotiation - Closure</a:t>
            </a:r>
          </a:p>
        </p:txBody>
      </p:sp>
      <p:sp>
        <p:nvSpPr>
          <p:cNvPr id="8" name="CasellaDiTesto 7">
            <a:extLst>
              <a:ext uri="{FF2B5EF4-FFF2-40B4-BE49-F238E27FC236}">
                <a16:creationId xmlns:a16="http://schemas.microsoft.com/office/drawing/2014/main" id="{9885BEA7-748C-1EF0-7C81-4849A6D0E4AD}"/>
              </a:ext>
            </a:extLst>
          </p:cNvPr>
          <p:cNvSpPr txBox="1"/>
          <p:nvPr/>
        </p:nvSpPr>
        <p:spPr>
          <a:xfrm>
            <a:off x="-1" y="4145995"/>
            <a:ext cx="2274581" cy="461665"/>
          </a:xfrm>
          <a:prstGeom prst="rect">
            <a:avLst/>
          </a:prstGeom>
          <a:noFill/>
        </p:spPr>
        <p:txBody>
          <a:bodyPr wrap="square" lIns="252000" rIns="72000">
            <a:noAutofit/>
          </a:bodyPr>
          <a:lstStyle>
            <a:defPPr>
              <a:defRPr lang="it-IT"/>
            </a:defPPr>
            <a:lvl1pPr>
              <a:lnSpc>
                <a:spcPts val="4208"/>
              </a:lnSpc>
              <a:defRPr sz="2400">
                <a:solidFill>
                  <a:srgbClr val="243782"/>
                </a:solidFill>
                <a:latin typeface="Encode Sans Expanded Light" pitchFamily="2" charset="0"/>
              </a:defRPr>
            </a:lvl1pPr>
          </a:lstStyle>
          <a:p>
            <a:pPr>
              <a:lnSpc>
                <a:spcPct val="100000"/>
              </a:lnSpc>
            </a:pPr>
            <a:r>
              <a:rPr lang="en-US" sz="1200" dirty="0">
                <a:solidFill>
                  <a:schemeClr val="tx1">
                    <a:lumMod val="25000"/>
                    <a:lumOff val="75000"/>
                  </a:schemeClr>
                </a:solidFill>
                <a:latin typeface="Encode Sans" pitchFamily="2" charset="0"/>
              </a:rPr>
              <a:t>3.6 From order to delivery regular update</a:t>
            </a:r>
          </a:p>
        </p:txBody>
      </p:sp>
      <p:sp>
        <p:nvSpPr>
          <p:cNvPr id="9" name="CasellaDiTesto 8">
            <a:extLst>
              <a:ext uri="{FF2B5EF4-FFF2-40B4-BE49-F238E27FC236}">
                <a16:creationId xmlns:a16="http://schemas.microsoft.com/office/drawing/2014/main" id="{ECC74B74-611E-80BD-CA64-5A2A4554948B}"/>
              </a:ext>
            </a:extLst>
          </p:cNvPr>
          <p:cNvSpPr txBox="1"/>
          <p:nvPr/>
        </p:nvSpPr>
        <p:spPr>
          <a:xfrm>
            <a:off x="-1" y="4699814"/>
            <a:ext cx="2274581" cy="276999"/>
          </a:xfrm>
          <a:prstGeom prst="rect">
            <a:avLst/>
          </a:prstGeom>
          <a:noFill/>
        </p:spPr>
        <p:txBody>
          <a:bodyPr wrap="square" lIns="252000" rIns="72000">
            <a:noAutofit/>
          </a:bodyPr>
          <a:lstStyle>
            <a:defPPr>
              <a:defRPr lang="it-IT"/>
            </a:defPPr>
            <a:lvl1pPr>
              <a:lnSpc>
                <a:spcPts val="4208"/>
              </a:lnSpc>
              <a:defRPr sz="2400">
                <a:solidFill>
                  <a:srgbClr val="243782"/>
                </a:solidFill>
                <a:latin typeface="Encode Sans Expanded Light" pitchFamily="2" charset="0"/>
              </a:defRPr>
            </a:lvl1pPr>
          </a:lstStyle>
          <a:p>
            <a:pPr>
              <a:lnSpc>
                <a:spcPct val="100000"/>
              </a:lnSpc>
            </a:pPr>
            <a:r>
              <a:rPr lang="en-US" sz="1200" dirty="0">
                <a:solidFill>
                  <a:schemeClr val="tx1">
                    <a:lumMod val="25000"/>
                    <a:lumOff val="75000"/>
                  </a:schemeClr>
                </a:solidFill>
                <a:latin typeface="Encode Sans" pitchFamily="2" charset="0"/>
              </a:rPr>
              <a:t>3.7 Delivery</a:t>
            </a:r>
          </a:p>
        </p:txBody>
      </p:sp>
    </p:spTree>
    <p:custDataLst>
      <p:tags r:id="rId1"/>
    </p:custDataLst>
    <p:extLst>
      <p:ext uri="{BB962C8B-B14F-4D97-AF65-F5344CB8AC3E}">
        <p14:creationId xmlns:p14="http://schemas.microsoft.com/office/powerpoint/2010/main" val="522401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F0C9C-89C9-95B7-E888-6DF63BB0AF93}"/>
            </a:ext>
          </a:extLst>
        </p:cNvPr>
        <p:cNvGrpSpPr/>
        <p:nvPr/>
      </p:nvGrpSpPr>
      <p:grpSpPr>
        <a:xfrm>
          <a:off x="0" y="0"/>
          <a:ext cx="0" cy="0"/>
          <a:chOff x="0" y="0"/>
          <a:chExt cx="0" cy="0"/>
        </a:xfrm>
      </p:grpSpPr>
      <p:graphicFrame>
        <p:nvGraphicFramePr>
          <p:cNvPr id="2" name="Tabella 1">
            <a:extLst>
              <a:ext uri="{FF2B5EF4-FFF2-40B4-BE49-F238E27FC236}">
                <a16:creationId xmlns:a16="http://schemas.microsoft.com/office/drawing/2014/main" id="{4AC591B2-53A9-9F78-EAC5-548633F8D3D9}"/>
              </a:ext>
            </a:extLst>
          </p:cNvPr>
          <p:cNvGraphicFramePr>
            <a:graphicFrameLocks noGrp="1"/>
          </p:cNvGraphicFramePr>
          <p:nvPr>
            <p:extLst>
              <p:ext uri="{D42A27DB-BD31-4B8C-83A1-F6EECF244321}">
                <p14:modId xmlns:p14="http://schemas.microsoft.com/office/powerpoint/2010/main" val="3138385932"/>
              </p:ext>
            </p:extLst>
          </p:nvPr>
        </p:nvGraphicFramePr>
        <p:xfrm>
          <a:off x="2532064" y="1016000"/>
          <a:ext cx="4500562" cy="5005385"/>
        </p:xfrm>
        <a:graphic>
          <a:graphicData uri="http://schemas.openxmlformats.org/drawingml/2006/table">
            <a:tbl>
              <a:tblPr firstRow="1" bandRow="1">
                <a:tableStyleId>{5C22544A-7EE6-4342-B048-85BDC9FD1C3A}</a:tableStyleId>
              </a:tblPr>
              <a:tblGrid>
                <a:gridCol w="4500562">
                  <a:extLst>
                    <a:ext uri="{9D8B030D-6E8A-4147-A177-3AD203B41FA5}">
                      <a16:colId xmlns:a16="http://schemas.microsoft.com/office/drawing/2014/main" val="1762129357"/>
                    </a:ext>
                  </a:extLst>
                </a:gridCol>
              </a:tblGrid>
              <a:tr h="715055">
                <a:tc>
                  <a:txBody>
                    <a:bodyPr/>
                    <a:lstStyle/>
                    <a:p>
                      <a:pPr algn="l" fontAlgn="ctr"/>
                      <a:r>
                        <a:rPr lang="en-US" sz="1100" b="1" i="0" u="none" strike="noStrike" kern="1200" noProof="0" dirty="0">
                          <a:solidFill>
                            <a:schemeClr val="accent1"/>
                          </a:solidFill>
                          <a:effectLst/>
                          <a:latin typeface="+mn-lt"/>
                          <a:ea typeface="+mn-ea"/>
                          <a:cs typeface="+mn-cs"/>
                        </a:rPr>
                        <a:t>Always</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pro-actively</a:t>
                      </a:r>
                      <a:r>
                        <a:rPr lang="en-US" sz="1100" b="0" i="0" u="none" strike="noStrike" kern="1200" noProof="0" dirty="0">
                          <a:solidFill>
                            <a:schemeClr val="tx1">
                              <a:lumMod val="90000"/>
                              <a:lumOff val="10000"/>
                            </a:schemeClr>
                          </a:solidFill>
                          <a:effectLst/>
                          <a:latin typeface="+mn-lt"/>
                          <a:ea typeface="+mn-ea"/>
                          <a:cs typeface="+mn-cs"/>
                        </a:rPr>
                        <a:t> offer a test drive.</a:t>
                      </a:r>
                    </a:p>
                  </a:txBody>
                  <a:tcPr marL="9525"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0775099"/>
                  </a:ext>
                </a:extLst>
              </a:tr>
              <a:tr h="715055">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Check the </a:t>
                      </a:r>
                      <a:r>
                        <a:rPr lang="en-US" sz="1100" b="1" i="0" u="none" strike="noStrike" kern="1200" noProof="0" dirty="0">
                          <a:solidFill>
                            <a:schemeClr val="accent1"/>
                          </a:solidFill>
                          <a:effectLst/>
                          <a:latin typeface="+mn-lt"/>
                          <a:ea typeface="+mn-ea"/>
                          <a:cs typeface="+mn-cs"/>
                        </a:rPr>
                        <a:t>availability</a:t>
                      </a:r>
                      <a:r>
                        <a:rPr lang="en-US" sz="1100" b="0" i="0" u="none" strike="noStrike" kern="1200" noProof="0" dirty="0">
                          <a:solidFill>
                            <a:schemeClr val="tx1">
                              <a:lumMod val="90000"/>
                              <a:lumOff val="10000"/>
                            </a:schemeClr>
                          </a:solidFill>
                          <a:effectLst/>
                          <a:latin typeface="+mn-lt"/>
                          <a:ea typeface="+mn-ea"/>
                          <a:cs typeface="+mn-cs"/>
                        </a:rPr>
                        <a:t> for an </a:t>
                      </a:r>
                      <a:r>
                        <a:rPr lang="en-US" sz="1100" b="1" i="0" u="none" strike="noStrike" kern="1200" noProof="0" dirty="0">
                          <a:solidFill>
                            <a:schemeClr val="accent1"/>
                          </a:solidFill>
                          <a:effectLst/>
                          <a:latin typeface="+mn-lt"/>
                          <a:ea typeface="+mn-ea"/>
                          <a:cs typeface="+mn-cs"/>
                        </a:rPr>
                        <a:t>immediate</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test</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drive</a:t>
                      </a:r>
                      <a:r>
                        <a:rPr lang="en-US" sz="1100" b="0" i="0" u="none" strike="noStrike" kern="1200" noProof="0" dirty="0">
                          <a:solidFill>
                            <a:schemeClr val="tx1">
                              <a:lumMod val="90000"/>
                              <a:lumOff val="10000"/>
                            </a:schemeClr>
                          </a:solidFill>
                          <a:effectLst/>
                          <a:latin typeface="+mn-lt"/>
                          <a:ea typeface="+mn-ea"/>
                          <a:cs typeface="+mn-cs"/>
                        </a:rPr>
                        <a:t> or </a:t>
                      </a:r>
                      <a:r>
                        <a:rPr lang="en-US" sz="1100" b="1" i="0" u="none" strike="noStrike" kern="1200" noProof="0" dirty="0">
                          <a:solidFill>
                            <a:schemeClr val="accent1"/>
                          </a:solidFill>
                          <a:effectLst/>
                          <a:latin typeface="+mn-lt"/>
                          <a:ea typeface="+mn-ea"/>
                          <a:cs typeface="+mn-cs"/>
                        </a:rPr>
                        <a:t>schedule</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one</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at</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the</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earliest</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opportunity</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0324860"/>
                  </a:ext>
                </a:extLst>
              </a:tr>
              <a:tr h="715055">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Check the </a:t>
                      </a:r>
                      <a:r>
                        <a:rPr lang="en-US" sz="1100" b="1" i="0" u="none" strike="noStrike" kern="1200" noProof="0" dirty="0">
                          <a:solidFill>
                            <a:schemeClr val="accent1"/>
                          </a:solidFill>
                          <a:effectLst/>
                          <a:latin typeface="+mn-lt"/>
                          <a:ea typeface="+mn-ea"/>
                          <a:cs typeface="+mn-cs"/>
                        </a:rPr>
                        <a:t>battery</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level</a:t>
                      </a:r>
                      <a:r>
                        <a:rPr lang="en-US" sz="1100" b="0" i="0" u="none" strike="noStrike" kern="1200" noProof="0" dirty="0">
                          <a:solidFill>
                            <a:schemeClr val="tx1">
                              <a:lumMod val="90000"/>
                              <a:lumOff val="10000"/>
                            </a:schemeClr>
                          </a:solidFill>
                          <a:effectLst/>
                          <a:latin typeface="+mn-lt"/>
                          <a:ea typeface="+mn-ea"/>
                          <a:cs typeface="+mn-cs"/>
                        </a:rPr>
                        <a:t> for EV Test Drive / </a:t>
                      </a:r>
                      <a:r>
                        <a:rPr lang="en-US" sz="1100" b="1" i="0" u="none" strike="noStrike" kern="1200" noProof="0" dirty="0">
                          <a:solidFill>
                            <a:schemeClr val="accent1"/>
                          </a:solidFill>
                          <a:effectLst/>
                          <a:latin typeface="+mn-lt"/>
                          <a:ea typeface="+mn-ea"/>
                          <a:cs typeface="+mn-cs"/>
                        </a:rPr>
                        <a:t>fuel</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level</a:t>
                      </a:r>
                      <a:r>
                        <a:rPr lang="en-US" sz="1100" b="0" i="0" u="none" strike="noStrike" kern="1200" noProof="0" dirty="0">
                          <a:solidFill>
                            <a:schemeClr val="tx1">
                              <a:lumMod val="90000"/>
                              <a:lumOff val="10000"/>
                            </a:schemeClr>
                          </a:solidFill>
                          <a:effectLst/>
                          <a:latin typeface="+mn-lt"/>
                          <a:ea typeface="+mn-ea"/>
                          <a:cs typeface="+mn-cs"/>
                        </a:rPr>
                        <a:t> for ICE and Hybrid with vehicle connected to an EV charger, always maintain the optimum thermal pre-condition.</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7762307"/>
                  </a:ext>
                </a:extLst>
              </a:tr>
              <a:tr h="715055">
                <a:tc>
                  <a:txBody>
                    <a:bodyPr/>
                    <a:lstStyle/>
                    <a:p>
                      <a:pPr algn="l" fontAlgn="ctr"/>
                      <a:r>
                        <a:rPr lang="en-US" sz="1100" b="1" i="0" u="none" strike="noStrike" kern="1200" noProof="0" dirty="0">
                          <a:solidFill>
                            <a:schemeClr val="accent1"/>
                          </a:solidFill>
                          <a:effectLst/>
                          <a:latin typeface="+mn-lt"/>
                          <a:ea typeface="+mn-ea"/>
                          <a:cs typeface="+mn-cs"/>
                        </a:rPr>
                        <a:t>Select</a:t>
                      </a:r>
                      <a:r>
                        <a:rPr lang="en-US" sz="1100" b="0" i="0" u="none" strike="noStrike" kern="1200" noProof="0" dirty="0">
                          <a:solidFill>
                            <a:schemeClr val="tx1">
                              <a:lumMod val="90000"/>
                              <a:lumOff val="10000"/>
                            </a:schemeClr>
                          </a:solidFill>
                          <a:effectLst/>
                          <a:latin typeface="+mn-lt"/>
                          <a:ea typeface="+mn-ea"/>
                          <a:cs typeface="+mn-cs"/>
                        </a:rPr>
                        <a:t> beforehand test drive </a:t>
                      </a:r>
                      <a:r>
                        <a:rPr lang="en-US" sz="1100" b="1" i="0" u="none" strike="noStrike" kern="1200" noProof="0" dirty="0">
                          <a:solidFill>
                            <a:schemeClr val="accent1"/>
                          </a:solidFill>
                          <a:effectLst/>
                          <a:latin typeface="+mn-lt"/>
                          <a:ea typeface="+mn-ea"/>
                          <a:cs typeface="+mn-cs"/>
                        </a:rPr>
                        <a:t>routes</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that</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showcase</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the</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vehicle's</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characteristics</a:t>
                      </a:r>
                      <a:r>
                        <a:rPr lang="en-US" sz="1100" b="0" i="0" u="none" strike="noStrike" kern="1200" noProof="0" dirty="0">
                          <a:solidFill>
                            <a:schemeClr val="tx1">
                              <a:lumMod val="90000"/>
                              <a:lumOff val="10000"/>
                            </a:schemeClr>
                          </a:solidFill>
                          <a:effectLst/>
                          <a:latin typeface="+mn-lt"/>
                          <a:ea typeface="+mn-ea"/>
                          <a:cs typeface="+mn-cs"/>
                        </a:rPr>
                        <a:t> or ask the Customer to drive in their preferred route.</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5318789"/>
                  </a:ext>
                </a:extLst>
              </a:tr>
              <a:tr h="715055">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Always </a:t>
                      </a:r>
                      <a:r>
                        <a:rPr lang="en-US" sz="1100" b="1" i="0" u="none" strike="noStrike" kern="1200" noProof="0" dirty="0">
                          <a:solidFill>
                            <a:schemeClr val="accent1"/>
                          </a:solidFill>
                          <a:effectLst/>
                          <a:latin typeface="+mn-lt"/>
                          <a:ea typeface="+mn-ea"/>
                          <a:cs typeface="+mn-cs"/>
                        </a:rPr>
                        <a:t>take</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the</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steering</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wheel</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first</a:t>
                      </a:r>
                      <a:r>
                        <a:rPr lang="en-US" sz="1100" b="0" i="0" u="none" strike="noStrike" kern="1200" noProof="0" dirty="0">
                          <a:solidFill>
                            <a:schemeClr val="tx1">
                              <a:lumMod val="90000"/>
                              <a:lumOff val="10000"/>
                            </a:schemeClr>
                          </a:solidFill>
                          <a:effectLst/>
                          <a:latin typeface="+mn-lt"/>
                          <a:ea typeface="+mn-ea"/>
                          <a:cs typeface="+mn-cs"/>
                        </a:rPr>
                        <a:t> and take advantage of a stop to </a:t>
                      </a:r>
                      <a:r>
                        <a:rPr lang="en-US" sz="1100" b="1" i="0" u="none" strike="noStrike" kern="1200" noProof="0" dirty="0">
                          <a:solidFill>
                            <a:schemeClr val="accent1"/>
                          </a:solidFill>
                          <a:effectLst/>
                          <a:latin typeface="+mn-lt"/>
                          <a:ea typeface="+mn-ea"/>
                          <a:cs typeface="+mn-cs"/>
                        </a:rPr>
                        <a:t>hand</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the</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wheel</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to</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the</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Customer</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4455459"/>
                  </a:ext>
                </a:extLst>
              </a:tr>
              <a:tr h="715055">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Make a </a:t>
                      </a:r>
                      <a:r>
                        <a:rPr lang="en-US" sz="1100" b="1" i="0" u="none" strike="noStrike" kern="1200" noProof="0" dirty="0">
                          <a:solidFill>
                            <a:schemeClr val="accent1"/>
                          </a:solidFill>
                          <a:effectLst/>
                          <a:latin typeface="+mn-lt"/>
                          <a:ea typeface="+mn-ea"/>
                          <a:cs typeface="+mn-cs"/>
                        </a:rPr>
                        <a:t>recharging</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demo</a:t>
                      </a:r>
                      <a:r>
                        <a:rPr lang="en-US" sz="1100" b="0" i="0" u="none" strike="noStrike" kern="1200" noProof="0" dirty="0">
                          <a:solidFill>
                            <a:schemeClr val="tx1">
                              <a:lumMod val="90000"/>
                              <a:lumOff val="10000"/>
                            </a:schemeClr>
                          </a:solidFill>
                          <a:effectLst/>
                          <a:latin typeface="+mn-lt"/>
                          <a:ea typeface="+mn-ea"/>
                          <a:cs typeface="+mn-cs"/>
                        </a:rPr>
                        <a:t> during the test drive at a public station using an RFID card or if not possible at the dealership.</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309630"/>
                  </a:ext>
                </a:extLst>
              </a:tr>
              <a:tr h="715055">
                <a:tc>
                  <a:txBody>
                    <a:bodyPr/>
                    <a:lstStyle/>
                    <a:p>
                      <a:pPr algn="l" fontAlgn="ctr"/>
                      <a:r>
                        <a:rPr lang="en-US" sz="1100" b="1" i="0" u="none" strike="noStrike" kern="1200" noProof="0" dirty="0">
                          <a:solidFill>
                            <a:schemeClr val="accent1"/>
                          </a:solidFill>
                          <a:effectLst/>
                          <a:latin typeface="+mn-lt"/>
                          <a:ea typeface="+mn-ea"/>
                          <a:cs typeface="+mn-cs"/>
                        </a:rPr>
                        <a:t>Summarize</a:t>
                      </a:r>
                      <a:r>
                        <a:rPr lang="en-US" sz="1100" b="0" i="0" u="none" strike="noStrike" kern="1200" noProof="0" dirty="0">
                          <a:solidFill>
                            <a:schemeClr val="tx1">
                              <a:lumMod val="90000"/>
                              <a:lumOff val="10000"/>
                            </a:schemeClr>
                          </a:solidFill>
                          <a:effectLst/>
                          <a:latin typeface="+mn-lt"/>
                          <a:ea typeface="+mn-ea"/>
                          <a:cs typeface="+mn-cs"/>
                        </a:rPr>
                        <a:t> with the Customer </a:t>
                      </a:r>
                      <a:r>
                        <a:rPr lang="en-US" sz="1100" b="1" i="0" u="none" strike="noStrike" kern="1200" noProof="0" dirty="0">
                          <a:solidFill>
                            <a:schemeClr val="accent1"/>
                          </a:solidFill>
                          <a:effectLst/>
                          <a:latin typeface="+mn-lt"/>
                          <a:ea typeface="+mn-ea"/>
                          <a:cs typeface="+mn-cs"/>
                        </a:rPr>
                        <a:t>the</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key</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and</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most</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exciting</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points</a:t>
                      </a:r>
                      <a:r>
                        <a:rPr lang="en-US" sz="1100" b="0" i="0" u="none" strike="noStrike" kern="1200" noProof="0" dirty="0">
                          <a:solidFill>
                            <a:schemeClr val="tx1">
                              <a:lumMod val="90000"/>
                              <a:lumOff val="10000"/>
                            </a:schemeClr>
                          </a:solidFill>
                          <a:effectLst/>
                          <a:latin typeface="+mn-lt"/>
                          <a:ea typeface="+mn-ea"/>
                          <a:cs typeface="+mn-cs"/>
                        </a:rPr>
                        <a:t> of the test drive.</a:t>
                      </a:r>
                    </a:p>
                  </a:txBody>
                  <a:tcPr marL="9525"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4962738"/>
                  </a:ext>
                </a:extLst>
              </a:tr>
            </a:tbl>
          </a:graphicData>
        </a:graphic>
      </p:graphicFrame>
      <p:graphicFrame>
        <p:nvGraphicFramePr>
          <p:cNvPr id="3" name="Tabella 2">
            <a:extLst>
              <a:ext uri="{FF2B5EF4-FFF2-40B4-BE49-F238E27FC236}">
                <a16:creationId xmlns:a16="http://schemas.microsoft.com/office/drawing/2014/main" id="{29923EC9-F808-B47A-8FE1-BC3EAFA80BDD}"/>
              </a:ext>
            </a:extLst>
          </p:cNvPr>
          <p:cNvGraphicFramePr>
            <a:graphicFrameLocks noGrp="1"/>
          </p:cNvGraphicFramePr>
          <p:nvPr>
            <p:extLst>
              <p:ext uri="{D42A27DB-BD31-4B8C-83A1-F6EECF244321}">
                <p14:modId xmlns:p14="http://schemas.microsoft.com/office/powerpoint/2010/main" val="1241711807"/>
              </p:ext>
            </p:extLst>
          </p:nvPr>
        </p:nvGraphicFramePr>
        <p:xfrm>
          <a:off x="7427913" y="1016000"/>
          <a:ext cx="4500562" cy="5005385"/>
        </p:xfrm>
        <a:graphic>
          <a:graphicData uri="http://schemas.openxmlformats.org/drawingml/2006/table">
            <a:tbl>
              <a:tblPr firstRow="1" bandRow="1">
                <a:tableStyleId>{5C22544A-7EE6-4342-B048-85BDC9FD1C3A}</a:tableStyleId>
              </a:tblPr>
              <a:tblGrid>
                <a:gridCol w="4500562">
                  <a:extLst>
                    <a:ext uri="{9D8B030D-6E8A-4147-A177-3AD203B41FA5}">
                      <a16:colId xmlns:a16="http://schemas.microsoft.com/office/drawing/2014/main" val="1762129357"/>
                    </a:ext>
                  </a:extLst>
                </a:gridCol>
              </a:tblGrid>
              <a:tr h="715055">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Customers are always looking for a brand experience.</a:t>
                      </a:r>
                      <a:br>
                        <a:rPr lang="en-US" sz="1100" b="0" i="0" u="none" strike="noStrike" kern="1200" noProof="0" dirty="0">
                          <a:solidFill>
                            <a:schemeClr val="tx1">
                              <a:lumMod val="90000"/>
                              <a:lumOff val="10000"/>
                            </a:schemeClr>
                          </a:solidFill>
                          <a:effectLst/>
                          <a:latin typeface="+mn-lt"/>
                          <a:ea typeface="+mn-ea"/>
                          <a:cs typeface="+mn-cs"/>
                        </a:rPr>
                      </a:br>
                      <a:r>
                        <a:rPr lang="en-US" sz="1100" b="0" i="0" u="none" strike="noStrike" kern="1200" noProof="0" dirty="0">
                          <a:solidFill>
                            <a:schemeClr val="tx1">
                              <a:lumMod val="90000"/>
                              <a:lumOff val="10000"/>
                            </a:schemeClr>
                          </a:solidFill>
                          <a:effectLst/>
                          <a:latin typeface="+mn-lt"/>
                          <a:ea typeface="+mn-ea"/>
                          <a:cs typeface="+mn-cs"/>
                        </a:rPr>
                        <a:t>The </a:t>
                      </a:r>
                      <a:r>
                        <a:rPr lang="en-US" sz="1100" b="1" i="0" u="none" strike="noStrike" kern="1200" noProof="0" dirty="0">
                          <a:solidFill>
                            <a:schemeClr val="accent1"/>
                          </a:solidFill>
                          <a:effectLst/>
                          <a:latin typeface="+mn-lt"/>
                          <a:ea typeface="+mn-ea"/>
                          <a:cs typeface="+mn-cs"/>
                        </a:rPr>
                        <a:t>test drive </a:t>
                      </a:r>
                      <a:r>
                        <a:rPr lang="en-US" sz="1100" b="0" i="0" u="none" strike="noStrike" kern="1200" noProof="0" dirty="0">
                          <a:solidFill>
                            <a:schemeClr val="tx1">
                              <a:lumMod val="90000"/>
                              <a:lumOff val="10000"/>
                            </a:schemeClr>
                          </a:solidFill>
                          <a:effectLst/>
                          <a:latin typeface="+mn-lt"/>
                          <a:ea typeface="+mn-ea"/>
                          <a:cs typeface="+mn-cs"/>
                        </a:rPr>
                        <a:t>is a </a:t>
                      </a:r>
                      <a:r>
                        <a:rPr lang="en-US" sz="1100" b="1" i="0" u="none" strike="noStrike" kern="1200" noProof="0" dirty="0">
                          <a:solidFill>
                            <a:schemeClr val="accent1"/>
                          </a:solidFill>
                          <a:effectLst/>
                          <a:latin typeface="+mn-lt"/>
                          <a:ea typeface="+mn-ea"/>
                          <a:cs typeface="+mn-cs"/>
                        </a:rPr>
                        <a:t>key lever </a:t>
                      </a:r>
                      <a:r>
                        <a:rPr lang="en-US" sz="1100" b="0" i="0" u="none" strike="noStrike" kern="1200" noProof="0" dirty="0">
                          <a:solidFill>
                            <a:schemeClr val="tx1">
                              <a:lumMod val="90000"/>
                              <a:lumOff val="10000"/>
                            </a:schemeClr>
                          </a:solidFill>
                          <a:effectLst/>
                          <a:latin typeface="+mn-lt"/>
                          <a:ea typeface="+mn-ea"/>
                          <a:cs typeface="+mn-cs"/>
                        </a:rPr>
                        <a:t>to confirm the Customers choice.</a:t>
                      </a:r>
                    </a:p>
                  </a:txBody>
                  <a:tcPr marL="9525"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0775099"/>
                  </a:ext>
                </a:extLst>
              </a:tr>
              <a:tr h="715055">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To </a:t>
                      </a:r>
                      <a:r>
                        <a:rPr lang="en-US" sz="1100" b="1" i="0" u="none" strike="noStrike" kern="1200" noProof="0" dirty="0">
                          <a:solidFill>
                            <a:schemeClr val="accent1"/>
                          </a:solidFill>
                          <a:effectLst/>
                          <a:latin typeface="+mn-lt"/>
                          <a:ea typeface="+mn-ea"/>
                          <a:cs typeface="+mn-cs"/>
                        </a:rPr>
                        <a:t>dedicate adequate time </a:t>
                      </a:r>
                      <a:r>
                        <a:rPr lang="en-US" sz="1100" b="0" i="0" u="none" strike="noStrike" kern="1200" noProof="0" dirty="0">
                          <a:solidFill>
                            <a:schemeClr val="tx1">
                              <a:lumMod val="90000"/>
                              <a:lumOff val="10000"/>
                            </a:schemeClr>
                          </a:solidFill>
                          <a:effectLst/>
                          <a:latin typeface="+mn-lt"/>
                          <a:ea typeface="+mn-ea"/>
                          <a:cs typeface="+mn-cs"/>
                        </a:rPr>
                        <a:t>to the test drive experience.</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0324860"/>
                  </a:ext>
                </a:extLst>
              </a:tr>
              <a:tr h="715055">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The </a:t>
                      </a:r>
                      <a:r>
                        <a:rPr lang="en-US" sz="1100" b="1" i="0" u="none" strike="noStrike" kern="1200" noProof="0" dirty="0">
                          <a:solidFill>
                            <a:schemeClr val="accent1"/>
                          </a:solidFill>
                          <a:effectLst/>
                          <a:latin typeface="+mn-lt"/>
                          <a:ea typeface="+mn-ea"/>
                          <a:cs typeface="+mn-cs"/>
                        </a:rPr>
                        <a:t>Customer Experience should be unique and adaptable</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5318789"/>
                  </a:ext>
                </a:extLst>
              </a:tr>
              <a:tr h="715055">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If the Customers choose their preferred usual route they are likely </a:t>
                      </a:r>
                      <a:r>
                        <a:rPr lang="en-US" sz="1100" b="1" i="0" u="none" strike="noStrike" kern="1200" noProof="0" dirty="0">
                          <a:solidFill>
                            <a:schemeClr val="accent1"/>
                          </a:solidFill>
                          <a:effectLst/>
                          <a:latin typeface="+mn-lt"/>
                          <a:ea typeface="+mn-ea"/>
                          <a:cs typeface="+mn-cs"/>
                        </a:rPr>
                        <a:t>to</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feel</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more</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comfortable</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and</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confident</a:t>
                      </a:r>
                      <a:r>
                        <a:rPr lang="en-US" sz="1100" b="0" i="0" u="none" strike="noStrike" kern="1200" noProof="0" dirty="0">
                          <a:solidFill>
                            <a:schemeClr val="tx1">
                              <a:lumMod val="90000"/>
                              <a:lumOff val="10000"/>
                            </a:schemeClr>
                          </a:solidFill>
                          <a:effectLst/>
                          <a:latin typeface="+mn-lt"/>
                          <a:ea typeface="+mn-ea"/>
                          <a:cs typeface="+mn-cs"/>
                        </a:rPr>
                        <a:t> even with a new car.</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8938201"/>
                  </a:ext>
                </a:extLst>
              </a:tr>
              <a:tr h="715055">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To ensure a </a:t>
                      </a:r>
                      <a:r>
                        <a:rPr lang="en-US" sz="1100" b="1" i="0" u="none" strike="noStrike" kern="1200" noProof="0" dirty="0">
                          <a:solidFill>
                            <a:schemeClr val="accent1"/>
                          </a:solidFill>
                          <a:effectLst/>
                          <a:latin typeface="+mn-lt"/>
                          <a:ea typeface="+mn-ea"/>
                          <a:cs typeface="+mn-cs"/>
                        </a:rPr>
                        <a:t>more</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pleasant</a:t>
                      </a:r>
                      <a:r>
                        <a:rPr lang="en-US" sz="1100" b="0" i="0" u="none" strike="noStrike" kern="1200" noProof="0" dirty="0">
                          <a:solidFill>
                            <a:schemeClr val="tx1">
                              <a:lumMod val="90000"/>
                              <a:lumOff val="10000"/>
                            </a:schemeClr>
                          </a:solidFill>
                          <a:effectLst/>
                          <a:latin typeface="+mn-lt"/>
                          <a:ea typeface="+mn-ea"/>
                          <a:cs typeface="+mn-cs"/>
                        </a:rPr>
                        <a:t> and </a:t>
                      </a:r>
                      <a:r>
                        <a:rPr lang="en-US" sz="1100" b="1" i="0" u="none" strike="noStrike" kern="1200" noProof="0" dirty="0">
                          <a:solidFill>
                            <a:schemeClr val="accent1"/>
                          </a:solidFill>
                          <a:effectLst/>
                          <a:latin typeface="+mn-lt"/>
                          <a:ea typeface="+mn-ea"/>
                          <a:cs typeface="+mn-cs"/>
                        </a:rPr>
                        <a:t>comfortable</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drive</a:t>
                      </a:r>
                      <a:r>
                        <a:rPr lang="en-US" sz="1100" b="0" i="0" u="none" strike="noStrike" kern="1200" noProof="0" dirty="0">
                          <a:solidFill>
                            <a:schemeClr val="tx1">
                              <a:lumMod val="90000"/>
                              <a:lumOff val="10000"/>
                            </a:schemeClr>
                          </a:solidFill>
                          <a:effectLst/>
                          <a:latin typeface="+mn-lt"/>
                          <a:ea typeface="+mn-ea"/>
                          <a:cs typeface="+mn-cs"/>
                        </a:rPr>
                        <a:t>, showing all the controls and the right adjustment of the driver's seat.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4455459"/>
                  </a:ext>
                </a:extLst>
              </a:tr>
              <a:tr h="715055">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To </a:t>
                      </a:r>
                      <a:r>
                        <a:rPr lang="en-US" sz="1100" b="1" i="0" u="none" strike="noStrike" kern="1200" noProof="0" dirty="0">
                          <a:solidFill>
                            <a:schemeClr val="accent1"/>
                          </a:solidFill>
                          <a:effectLst/>
                          <a:latin typeface="+mn-lt"/>
                          <a:ea typeface="+mn-ea"/>
                          <a:cs typeface="+mn-cs"/>
                        </a:rPr>
                        <a:t>reassure</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the</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Customer</a:t>
                      </a:r>
                      <a:r>
                        <a:rPr lang="en-US" sz="1100" b="0" i="0" u="none" strike="noStrike" kern="1200" noProof="0" dirty="0">
                          <a:solidFill>
                            <a:schemeClr val="tx1">
                              <a:lumMod val="90000"/>
                              <a:lumOff val="10000"/>
                            </a:schemeClr>
                          </a:solidFill>
                          <a:effectLst/>
                          <a:latin typeface="+mn-lt"/>
                          <a:ea typeface="+mn-ea"/>
                          <a:cs typeface="+mn-cs"/>
                        </a:rPr>
                        <a:t> demonstrating </a:t>
                      </a:r>
                      <a:r>
                        <a:rPr lang="en-US" sz="1100" b="1" i="0" u="none" strike="noStrike" kern="1200" noProof="0" dirty="0">
                          <a:solidFill>
                            <a:schemeClr val="accent1"/>
                          </a:solidFill>
                          <a:effectLst/>
                          <a:latin typeface="+mn-lt"/>
                          <a:ea typeface="+mn-ea"/>
                          <a:cs typeface="+mn-cs"/>
                        </a:rPr>
                        <a:t>clearly</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how</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simple</a:t>
                      </a:r>
                      <a:r>
                        <a:rPr lang="en-US" sz="1100" b="0" i="0" u="none" strike="noStrike" kern="1200" noProof="0" dirty="0">
                          <a:solidFill>
                            <a:schemeClr val="tx1">
                              <a:lumMod val="90000"/>
                              <a:lumOff val="10000"/>
                            </a:schemeClr>
                          </a:solidFill>
                          <a:effectLst/>
                          <a:latin typeface="+mn-lt"/>
                          <a:ea typeface="+mn-ea"/>
                          <a:cs typeface="+mn-cs"/>
                        </a:rPr>
                        <a:t> and accessible the process is.</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309630"/>
                  </a:ext>
                </a:extLst>
              </a:tr>
              <a:tr h="715055">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To </a:t>
                      </a:r>
                      <a:r>
                        <a:rPr lang="en-US" sz="1100" b="1" i="0" u="none" strike="noStrike" kern="1200" noProof="0" dirty="0">
                          <a:solidFill>
                            <a:schemeClr val="accent1"/>
                          </a:solidFill>
                          <a:effectLst/>
                          <a:latin typeface="+mn-lt"/>
                          <a:ea typeface="+mn-ea"/>
                          <a:cs typeface="+mn-cs"/>
                        </a:rPr>
                        <a:t>reinforce</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the</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excitement</a:t>
                      </a:r>
                      <a:r>
                        <a:rPr lang="en-US" sz="1100" b="0" i="0" u="none" strike="noStrike" kern="1200" noProof="0" dirty="0">
                          <a:solidFill>
                            <a:schemeClr val="tx1">
                              <a:lumMod val="90000"/>
                              <a:lumOff val="10000"/>
                            </a:schemeClr>
                          </a:solidFill>
                          <a:effectLst/>
                          <a:latin typeface="+mn-lt"/>
                          <a:ea typeface="+mn-ea"/>
                          <a:cs typeface="+mn-cs"/>
                        </a:rPr>
                        <a:t> and strengthen their </a:t>
                      </a:r>
                      <a:r>
                        <a:rPr lang="en-US" sz="1100" b="1" i="0" u="none" strike="noStrike" kern="1200" noProof="0" dirty="0">
                          <a:solidFill>
                            <a:schemeClr val="accent1"/>
                          </a:solidFill>
                          <a:effectLst/>
                          <a:latin typeface="+mn-lt"/>
                          <a:ea typeface="+mn-ea"/>
                          <a:cs typeface="+mn-cs"/>
                        </a:rPr>
                        <a:t>connection</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with</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the</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car</a:t>
                      </a:r>
                      <a:r>
                        <a:rPr lang="en-US" sz="1100" b="0" i="0" u="none" strike="noStrike" kern="1200" noProof="0" dirty="0">
                          <a:solidFill>
                            <a:schemeClr val="tx1">
                              <a:lumMod val="90000"/>
                              <a:lumOff val="10000"/>
                            </a:schemeClr>
                          </a:solidFill>
                          <a:effectLst/>
                          <a:latin typeface="+mn-lt"/>
                          <a:ea typeface="+mn-ea"/>
                          <a:cs typeface="+mn-cs"/>
                        </a:rPr>
                        <a:t> and detect hidden doubts.</a:t>
                      </a:r>
                    </a:p>
                  </a:txBody>
                  <a:tcPr marL="9525"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4962738"/>
                  </a:ext>
                </a:extLst>
              </a:tr>
            </a:tbl>
          </a:graphicData>
        </a:graphic>
      </p:graphicFrame>
      <p:sp>
        <p:nvSpPr>
          <p:cNvPr id="11" name="Rettangolo 10">
            <a:extLst>
              <a:ext uri="{FF2B5EF4-FFF2-40B4-BE49-F238E27FC236}">
                <a16:creationId xmlns:a16="http://schemas.microsoft.com/office/drawing/2014/main" id="{B740762D-1253-9FDE-4584-29C584145E33}"/>
              </a:ext>
            </a:extLst>
          </p:cNvPr>
          <p:cNvSpPr/>
          <p:nvPr/>
        </p:nvSpPr>
        <p:spPr>
          <a:xfrm>
            <a:off x="137307" y="2350887"/>
            <a:ext cx="36000" cy="360000"/>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CasellaDiTesto 11">
            <a:extLst>
              <a:ext uri="{FF2B5EF4-FFF2-40B4-BE49-F238E27FC236}">
                <a16:creationId xmlns:a16="http://schemas.microsoft.com/office/drawing/2014/main" id="{5BF20124-79FD-28ED-DD0B-29FCBA508AD7}"/>
              </a:ext>
            </a:extLst>
          </p:cNvPr>
          <p:cNvSpPr txBox="1"/>
          <p:nvPr/>
        </p:nvSpPr>
        <p:spPr>
          <a:xfrm>
            <a:off x="-1" y="1746237"/>
            <a:ext cx="2274581" cy="461665"/>
          </a:xfrm>
          <a:prstGeom prst="rect">
            <a:avLst/>
          </a:prstGeom>
          <a:noFill/>
        </p:spPr>
        <p:txBody>
          <a:bodyPr wrap="square" lIns="252000" rIns="72000">
            <a:noAutofit/>
          </a:bodyPr>
          <a:lstStyle>
            <a:defPPr>
              <a:defRPr lang="it-IT"/>
            </a:defPPr>
            <a:lvl1pPr>
              <a:lnSpc>
                <a:spcPts val="4208"/>
              </a:lnSpc>
              <a:defRPr sz="2400">
                <a:solidFill>
                  <a:srgbClr val="243782"/>
                </a:solidFill>
                <a:latin typeface="Encode Sans Expanded Light" pitchFamily="2" charset="0"/>
              </a:defRPr>
            </a:lvl1pPr>
          </a:lstStyle>
          <a:p>
            <a:pPr>
              <a:lnSpc>
                <a:spcPct val="100000"/>
              </a:lnSpc>
            </a:pPr>
            <a:r>
              <a:rPr lang="en-US" sz="1200" dirty="0">
                <a:solidFill>
                  <a:schemeClr val="tx1">
                    <a:lumMod val="75000"/>
                    <a:lumOff val="25000"/>
                  </a:schemeClr>
                </a:solidFill>
                <a:latin typeface="Encode Sans" pitchFamily="2" charset="0"/>
              </a:rPr>
              <a:t>3.1 Interview - need </a:t>
            </a:r>
            <a:br>
              <a:rPr lang="en-US" sz="1200" dirty="0">
                <a:solidFill>
                  <a:schemeClr val="tx1">
                    <a:lumMod val="75000"/>
                    <a:lumOff val="25000"/>
                  </a:schemeClr>
                </a:solidFill>
                <a:latin typeface="Encode Sans" pitchFamily="2" charset="0"/>
              </a:rPr>
            </a:br>
            <a:r>
              <a:rPr lang="en-US" sz="1200" dirty="0">
                <a:solidFill>
                  <a:schemeClr val="tx1">
                    <a:lumMod val="75000"/>
                    <a:lumOff val="25000"/>
                  </a:schemeClr>
                </a:solidFill>
                <a:latin typeface="Encode Sans" pitchFamily="2" charset="0"/>
              </a:rPr>
              <a:t>analysis</a:t>
            </a:r>
          </a:p>
        </p:txBody>
      </p:sp>
      <p:sp>
        <p:nvSpPr>
          <p:cNvPr id="13" name="CasellaDiTesto 12">
            <a:extLst>
              <a:ext uri="{FF2B5EF4-FFF2-40B4-BE49-F238E27FC236}">
                <a16:creationId xmlns:a16="http://schemas.microsoft.com/office/drawing/2014/main" id="{1F1A4B46-61D9-67F8-14DE-EC73076F5DD7}"/>
              </a:ext>
            </a:extLst>
          </p:cNvPr>
          <p:cNvSpPr txBox="1"/>
          <p:nvPr/>
        </p:nvSpPr>
        <p:spPr>
          <a:xfrm>
            <a:off x="-1" y="2300055"/>
            <a:ext cx="2274581" cy="461665"/>
          </a:xfrm>
          <a:prstGeom prst="rect">
            <a:avLst/>
          </a:prstGeom>
          <a:noFill/>
        </p:spPr>
        <p:txBody>
          <a:bodyPr wrap="square" lIns="252000" rIns="72000">
            <a:noAutofit/>
          </a:bodyPr>
          <a:lstStyle>
            <a:defPPr>
              <a:defRPr lang="it-IT"/>
            </a:defPPr>
            <a:lvl1pPr>
              <a:lnSpc>
                <a:spcPct val="100000"/>
              </a:lnSpc>
              <a:defRPr sz="1200" b="1">
                <a:solidFill>
                  <a:schemeClr val="accent3"/>
                </a:solidFill>
                <a:latin typeface="Encode Sans" pitchFamily="2" charset="0"/>
              </a:defRPr>
            </a:lvl1pPr>
          </a:lstStyle>
          <a:p>
            <a:r>
              <a:rPr lang="en-US" dirty="0"/>
              <a:t>3.2 Product experience – </a:t>
            </a:r>
            <a:br>
              <a:rPr lang="en-US" dirty="0"/>
            </a:br>
            <a:r>
              <a:rPr lang="en-US" dirty="0"/>
              <a:t>Test drive</a:t>
            </a:r>
            <a:r>
              <a:rPr lang="en-US" b="0" dirty="0"/>
              <a:t> &amp; Walk Around</a:t>
            </a:r>
          </a:p>
        </p:txBody>
      </p:sp>
      <p:sp>
        <p:nvSpPr>
          <p:cNvPr id="14" name="CasellaDiTesto 13">
            <a:extLst>
              <a:ext uri="{FF2B5EF4-FFF2-40B4-BE49-F238E27FC236}">
                <a16:creationId xmlns:a16="http://schemas.microsoft.com/office/drawing/2014/main" id="{1E107C57-C50B-AD3D-C5F8-FDF0E265F621}"/>
              </a:ext>
            </a:extLst>
          </p:cNvPr>
          <p:cNvSpPr txBox="1"/>
          <p:nvPr/>
        </p:nvSpPr>
        <p:spPr>
          <a:xfrm>
            <a:off x="-1" y="2853873"/>
            <a:ext cx="2274581" cy="276999"/>
          </a:xfrm>
          <a:prstGeom prst="rect">
            <a:avLst/>
          </a:prstGeom>
          <a:noFill/>
        </p:spPr>
        <p:txBody>
          <a:bodyPr wrap="square" lIns="252000" rIns="72000">
            <a:noAutofit/>
          </a:bodyPr>
          <a:lstStyle>
            <a:defPPr>
              <a:defRPr lang="it-IT"/>
            </a:defPPr>
            <a:lvl1pPr>
              <a:lnSpc>
                <a:spcPts val="4208"/>
              </a:lnSpc>
              <a:defRPr sz="2400">
                <a:solidFill>
                  <a:srgbClr val="243782"/>
                </a:solidFill>
                <a:latin typeface="Encode Sans Expanded Light" pitchFamily="2" charset="0"/>
              </a:defRPr>
            </a:lvl1pPr>
          </a:lstStyle>
          <a:p>
            <a:pPr>
              <a:lnSpc>
                <a:spcPct val="100000"/>
              </a:lnSpc>
            </a:pPr>
            <a:r>
              <a:rPr lang="en-US" sz="1200" dirty="0">
                <a:solidFill>
                  <a:schemeClr val="tx1">
                    <a:lumMod val="25000"/>
                    <a:lumOff val="75000"/>
                  </a:schemeClr>
                </a:solidFill>
                <a:latin typeface="Encode Sans" pitchFamily="2" charset="0"/>
              </a:rPr>
              <a:t>3.3 Trade-in evaluation</a:t>
            </a:r>
          </a:p>
        </p:txBody>
      </p:sp>
      <p:sp>
        <p:nvSpPr>
          <p:cNvPr id="15" name="CasellaDiTesto 14">
            <a:extLst>
              <a:ext uri="{FF2B5EF4-FFF2-40B4-BE49-F238E27FC236}">
                <a16:creationId xmlns:a16="http://schemas.microsoft.com/office/drawing/2014/main" id="{CB366E00-DA11-3DFC-4508-4977B8CED74C}"/>
              </a:ext>
            </a:extLst>
          </p:cNvPr>
          <p:cNvSpPr txBox="1"/>
          <p:nvPr/>
        </p:nvSpPr>
        <p:spPr>
          <a:xfrm>
            <a:off x="-1" y="3223025"/>
            <a:ext cx="2274581" cy="461665"/>
          </a:xfrm>
          <a:prstGeom prst="rect">
            <a:avLst/>
          </a:prstGeom>
          <a:noFill/>
        </p:spPr>
        <p:txBody>
          <a:bodyPr wrap="square" lIns="252000" rIns="72000">
            <a:noAutofit/>
          </a:bodyPr>
          <a:lstStyle>
            <a:defPPr>
              <a:defRPr lang="it-IT"/>
            </a:defPPr>
            <a:lvl1pPr>
              <a:lnSpc>
                <a:spcPts val="4208"/>
              </a:lnSpc>
              <a:defRPr sz="2400">
                <a:solidFill>
                  <a:srgbClr val="243782"/>
                </a:solidFill>
                <a:latin typeface="Encode Sans Expanded Light" pitchFamily="2" charset="0"/>
              </a:defRPr>
            </a:lvl1pPr>
          </a:lstStyle>
          <a:p>
            <a:pPr>
              <a:lnSpc>
                <a:spcPct val="100000"/>
              </a:lnSpc>
            </a:pPr>
            <a:r>
              <a:rPr lang="en-US" sz="1200" dirty="0">
                <a:solidFill>
                  <a:schemeClr val="tx1">
                    <a:lumMod val="25000"/>
                    <a:lumOff val="75000"/>
                  </a:schemeClr>
                </a:solidFill>
                <a:latin typeface="Encode Sans" pitchFamily="2" charset="0"/>
              </a:rPr>
              <a:t>3.4 Tailored offer presentation</a:t>
            </a:r>
          </a:p>
        </p:txBody>
      </p:sp>
      <p:sp>
        <p:nvSpPr>
          <p:cNvPr id="16" name="CasellaDiTesto 15">
            <a:extLst>
              <a:ext uri="{FF2B5EF4-FFF2-40B4-BE49-F238E27FC236}">
                <a16:creationId xmlns:a16="http://schemas.microsoft.com/office/drawing/2014/main" id="{58EDEE5A-9790-B491-9723-2E40829B7970}"/>
              </a:ext>
            </a:extLst>
          </p:cNvPr>
          <p:cNvSpPr txBox="1"/>
          <p:nvPr/>
        </p:nvSpPr>
        <p:spPr>
          <a:xfrm>
            <a:off x="-1" y="3776843"/>
            <a:ext cx="2274581" cy="276999"/>
          </a:xfrm>
          <a:prstGeom prst="rect">
            <a:avLst/>
          </a:prstGeom>
          <a:noFill/>
        </p:spPr>
        <p:txBody>
          <a:bodyPr wrap="square" lIns="252000" rIns="72000">
            <a:noAutofit/>
          </a:bodyPr>
          <a:lstStyle>
            <a:defPPr>
              <a:defRPr lang="it-IT"/>
            </a:defPPr>
            <a:lvl1pPr>
              <a:lnSpc>
                <a:spcPts val="4208"/>
              </a:lnSpc>
              <a:defRPr sz="2400">
                <a:solidFill>
                  <a:srgbClr val="243782"/>
                </a:solidFill>
                <a:latin typeface="Encode Sans Expanded Light" pitchFamily="2" charset="0"/>
              </a:defRPr>
            </a:lvl1pPr>
          </a:lstStyle>
          <a:p>
            <a:pPr>
              <a:lnSpc>
                <a:spcPct val="100000"/>
              </a:lnSpc>
            </a:pPr>
            <a:r>
              <a:rPr lang="en-US" sz="1200" dirty="0">
                <a:solidFill>
                  <a:schemeClr val="tx1">
                    <a:lumMod val="25000"/>
                    <a:lumOff val="75000"/>
                  </a:schemeClr>
                </a:solidFill>
                <a:latin typeface="Encode Sans" pitchFamily="2" charset="0"/>
              </a:rPr>
              <a:t>3.5 Negotiation - Closure</a:t>
            </a:r>
          </a:p>
        </p:txBody>
      </p:sp>
      <p:sp>
        <p:nvSpPr>
          <p:cNvPr id="17" name="CasellaDiTesto 16">
            <a:extLst>
              <a:ext uri="{FF2B5EF4-FFF2-40B4-BE49-F238E27FC236}">
                <a16:creationId xmlns:a16="http://schemas.microsoft.com/office/drawing/2014/main" id="{903266DF-F6AC-D54F-47F1-7E8B4C179E9E}"/>
              </a:ext>
            </a:extLst>
          </p:cNvPr>
          <p:cNvSpPr txBox="1"/>
          <p:nvPr/>
        </p:nvSpPr>
        <p:spPr>
          <a:xfrm>
            <a:off x="-1" y="4145995"/>
            <a:ext cx="2274581" cy="461665"/>
          </a:xfrm>
          <a:prstGeom prst="rect">
            <a:avLst/>
          </a:prstGeom>
          <a:noFill/>
        </p:spPr>
        <p:txBody>
          <a:bodyPr wrap="square" lIns="252000" rIns="72000">
            <a:noAutofit/>
          </a:bodyPr>
          <a:lstStyle>
            <a:defPPr>
              <a:defRPr lang="it-IT"/>
            </a:defPPr>
            <a:lvl1pPr>
              <a:lnSpc>
                <a:spcPts val="4208"/>
              </a:lnSpc>
              <a:defRPr sz="2400">
                <a:solidFill>
                  <a:srgbClr val="243782"/>
                </a:solidFill>
                <a:latin typeface="Encode Sans Expanded Light" pitchFamily="2" charset="0"/>
              </a:defRPr>
            </a:lvl1pPr>
          </a:lstStyle>
          <a:p>
            <a:pPr>
              <a:lnSpc>
                <a:spcPct val="100000"/>
              </a:lnSpc>
            </a:pPr>
            <a:r>
              <a:rPr lang="en-US" sz="1200" dirty="0">
                <a:solidFill>
                  <a:schemeClr val="tx1">
                    <a:lumMod val="25000"/>
                    <a:lumOff val="75000"/>
                  </a:schemeClr>
                </a:solidFill>
                <a:latin typeface="Encode Sans" pitchFamily="2" charset="0"/>
              </a:rPr>
              <a:t>3.6 From order to delivery regular update</a:t>
            </a:r>
          </a:p>
        </p:txBody>
      </p:sp>
      <p:sp>
        <p:nvSpPr>
          <p:cNvPr id="18" name="CasellaDiTesto 17">
            <a:extLst>
              <a:ext uri="{FF2B5EF4-FFF2-40B4-BE49-F238E27FC236}">
                <a16:creationId xmlns:a16="http://schemas.microsoft.com/office/drawing/2014/main" id="{86948DC3-07EE-8EF4-BC04-701C0E5B74F4}"/>
              </a:ext>
            </a:extLst>
          </p:cNvPr>
          <p:cNvSpPr txBox="1"/>
          <p:nvPr/>
        </p:nvSpPr>
        <p:spPr>
          <a:xfrm>
            <a:off x="-1" y="4699814"/>
            <a:ext cx="2274581" cy="276999"/>
          </a:xfrm>
          <a:prstGeom prst="rect">
            <a:avLst/>
          </a:prstGeom>
          <a:noFill/>
        </p:spPr>
        <p:txBody>
          <a:bodyPr wrap="square" lIns="252000" rIns="72000">
            <a:noAutofit/>
          </a:bodyPr>
          <a:lstStyle>
            <a:defPPr>
              <a:defRPr lang="it-IT"/>
            </a:defPPr>
            <a:lvl1pPr>
              <a:lnSpc>
                <a:spcPts val="4208"/>
              </a:lnSpc>
              <a:defRPr sz="2400">
                <a:solidFill>
                  <a:srgbClr val="243782"/>
                </a:solidFill>
                <a:latin typeface="Encode Sans Expanded Light" pitchFamily="2" charset="0"/>
              </a:defRPr>
            </a:lvl1pPr>
          </a:lstStyle>
          <a:p>
            <a:pPr>
              <a:lnSpc>
                <a:spcPct val="100000"/>
              </a:lnSpc>
            </a:pPr>
            <a:r>
              <a:rPr lang="en-US" sz="1200" dirty="0">
                <a:solidFill>
                  <a:schemeClr val="tx1">
                    <a:lumMod val="25000"/>
                    <a:lumOff val="75000"/>
                  </a:schemeClr>
                </a:solidFill>
                <a:latin typeface="Encode Sans" pitchFamily="2" charset="0"/>
              </a:rPr>
              <a:t>3.7 Delivery</a:t>
            </a:r>
          </a:p>
        </p:txBody>
      </p:sp>
    </p:spTree>
    <p:custDataLst>
      <p:tags r:id="rId1"/>
    </p:custDataLst>
    <p:extLst>
      <p:ext uri="{BB962C8B-B14F-4D97-AF65-F5344CB8AC3E}">
        <p14:creationId xmlns:p14="http://schemas.microsoft.com/office/powerpoint/2010/main" val="782771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406A7-43D1-00B1-97CA-62A2EE8692F2}"/>
            </a:ext>
          </a:extLst>
        </p:cNvPr>
        <p:cNvGrpSpPr/>
        <p:nvPr/>
      </p:nvGrpSpPr>
      <p:grpSpPr>
        <a:xfrm>
          <a:off x="0" y="0"/>
          <a:ext cx="0" cy="0"/>
          <a:chOff x="0" y="0"/>
          <a:chExt cx="0" cy="0"/>
        </a:xfrm>
      </p:grpSpPr>
      <p:sp>
        <p:nvSpPr>
          <p:cNvPr id="3" name="Rettangolo 2">
            <a:extLst>
              <a:ext uri="{FF2B5EF4-FFF2-40B4-BE49-F238E27FC236}">
                <a16:creationId xmlns:a16="http://schemas.microsoft.com/office/drawing/2014/main" id="{E292AC1B-4B1C-23C9-00A4-87D201722B57}"/>
              </a:ext>
            </a:extLst>
          </p:cNvPr>
          <p:cNvSpPr/>
          <p:nvPr/>
        </p:nvSpPr>
        <p:spPr>
          <a:xfrm>
            <a:off x="137307" y="2350887"/>
            <a:ext cx="36000" cy="360000"/>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aphicFrame>
        <p:nvGraphicFramePr>
          <p:cNvPr id="4" name="Tabella 3">
            <a:extLst>
              <a:ext uri="{FF2B5EF4-FFF2-40B4-BE49-F238E27FC236}">
                <a16:creationId xmlns:a16="http://schemas.microsoft.com/office/drawing/2014/main" id="{CD97FAC7-53AF-8578-D721-D04EA78C1F88}"/>
              </a:ext>
            </a:extLst>
          </p:cNvPr>
          <p:cNvGraphicFramePr>
            <a:graphicFrameLocks noGrp="1"/>
          </p:cNvGraphicFramePr>
          <p:nvPr>
            <p:extLst>
              <p:ext uri="{D42A27DB-BD31-4B8C-83A1-F6EECF244321}">
                <p14:modId xmlns:p14="http://schemas.microsoft.com/office/powerpoint/2010/main" val="2007978344"/>
              </p:ext>
            </p:extLst>
          </p:nvPr>
        </p:nvGraphicFramePr>
        <p:xfrm>
          <a:off x="2532063" y="1016000"/>
          <a:ext cx="4500562" cy="5005385"/>
        </p:xfrm>
        <a:graphic>
          <a:graphicData uri="http://schemas.openxmlformats.org/drawingml/2006/table">
            <a:tbl>
              <a:tblPr firstRow="1" bandRow="1">
                <a:tableStyleId>{5C22544A-7EE6-4342-B048-85BDC9FD1C3A}</a:tableStyleId>
              </a:tblPr>
              <a:tblGrid>
                <a:gridCol w="4500562">
                  <a:extLst>
                    <a:ext uri="{9D8B030D-6E8A-4147-A177-3AD203B41FA5}">
                      <a16:colId xmlns:a16="http://schemas.microsoft.com/office/drawing/2014/main" val="1762129357"/>
                    </a:ext>
                  </a:extLst>
                </a:gridCol>
              </a:tblGrid>
              <a:tr h="715055">
                <a:tc>
                  <a:txBody>
                    <a:bodyPr/>
                    <a:lstStyle/>
                    <a:p>
                      <a:pPr algn="l" rtl="0" fontAlgn="ctr"/>
                      <a:r>
                        <a:rPr lang="en-US" sz="1100" b="0" i="0" u="none" strike="noStrike" kern="1200" noProof="0" dirty="0">
                          <a:solidFill>
                            <a:schemeClr val="tx1">
                              <a:lumMod val="90000"/>
                              <a:lumOff val="10000"/>
                            </a:schemeClr>
                          </a:solidFill>
                          <a:effectLst/>
                          <a:latin typeface="+mn-lt"/>
                          <a:ea typeface="+mn-ea"/>
                          <a:cs typeface="+mn-cs"/>
                        </a:rPr>
                        <a:t>Present the vehicle following the </a:t>
                      </a:r>
                      <a:r>
                        <a:rPr lang="en-US" sz="1100" b="1" i="0" u="none" strike="noStrike" kern="1200" noProof="0" dirty="0">
                          <a:solidFill>
                            <a:schemeClr val="accent1"/>
                          </a:solidFill>
                          <a:effectLst/>
                          <a:latin typeface="+mn-lt"/>
                          <a:ea typeface="+mn-ea"/>
                          <a:cs typeface="+mn-cs"/>
                        </a:rPr>
                        <a:t>5 steps</a:t>
                      </a:r>
                      <a:r>
                        <a:rPr lang="en-US" sz="1100" b="0" i="0" u="none" strike="noStrike" kern="1200" noProof="0" dirty="0">
                          <a:solidFill>
                            <a:schemeClr val="tx1">
                              <a:lumMod val="90000"/>
                              <a:lumOff val="10000"/>
                            </a:schemeClr>
                          </a:solidFill>
                          <a:effectLst/>
                          <a:latin typeface="+mn-lt"/>
                          <a:ea typeface="+mn-ea"/>
                          <a:cs typeface="+mn-cs"/>
                        </a:rPr>
                        <a:t>: Front passenger corner, Passenger side, Rear, Drivers Side, Interior.</a:t>
                      </a:r>
                    </a:p>
                  </a:txBody>
                  <a:tcPr marL="10800"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0775099"/>
                  </a:ext>
                </a:extLst>
              </a:tr>
              <a:tr h="715055">
                <a:tc>
                  <a:txBody>
                    <a:bodyPr/>
                    <a:lstStyle/>
                    <a:p>
                      <a:pPr algn="l" rtl="0" fontAlgn="ctr"/>
                      <a:r>
                        <a:rPr lang="en-US" sz="1100" b="0" i="0" u="none" strike="noStrike" kern="1200" noProof="0" dirty="0">
                          <a:solidFill>
                            <a:schemeClr val="tx1">
                              <a:lumMod val="90000"/>
                              <a:lumOff val="10000"/>
                            </a:schemeClr>
                          </a:solidFill>
                          <a:effectLst/>
                          <a:latin typeface="+mn-lt"/>
                          <a:ea typeface="+mn-ea"/>
                          <a:cs typeface="+mn-cs"/>
                        </a:rPr>
                        <a:t>Use the </a:t>
                      </a:r>
                      <a:r>
                        <a:rPr lang="en-US" sz="1100" b="1" i="0" u="none" strike="noStrike" kern="1200" noProof="0" dirty="0">
                          <a:solidFill>
                            <a:schemeClr val="accent1"/>
                          </a:solidFill>
                          <a:effectLst/>
                          <a:latin typeface="+mn-lt"/>
                          <a:ea typeface="+mn-ea"/>
                          <a:cs typeface="+mn-cs"/>
                        </a:rPr>
                        <a:t>"Features Advantages Benefits" </a:t>
                      </a:r>
                      <a:r>
                        <a:rPr lang="en-US" sz="1100" b="0" i="0" u="none" strike="noStrike" kern="1200" noProof="0" dirty="0">
                          <a:solidFill>
                            <a:schemeClr val="tx1">
                              <a:lumMod val="90000"/>
                              <a:lumOff val="10000"/>
                            </a:schemeClr>
                          </a:solidFill>
                          <a:effectLst/>
                          <a:latin typeface="+mn-lt"/>
                          <a:ea typeface="+mn-ea"/>
                          <a:cs typeface="+mn-cs"/>
                        </a:rPr>
                        <a:t>(FAB) method.</a:t>
                      </a:r>
                    </a:p>
                  </a:txBody>
                  <a:tcPr marL="10800"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0324860"/>
                  </a:ext>
                </a:extLst>
              </a:tr>
              <a:tr h="715055">
                <a:tc>
                  <a:txBody>
                    <a:bodyPr/>
                    <a:lstStyle/>
                    <a:p>
                      <a:pPr algn="l" rtl="0" fontAlgn="ctr"/>
                      <a:r>
                        <a:rPr lang="en-US" sz="1100" b="0" i="0" u="none" strike="noStrike" kern="1200" noProof="0" dirty="0">
                          <a:solidFill>
                            <a:schemeClr val="tx1">
                              <a:lumMod val="90000"/>
                              <a:lumOff val="10000"/>
                            </a:schemeClr>
                          </a:solidFill>
                          <a:effectLst/>
                          <a:latin typeface="+mn-lt"/>
                          <a:ea typeface="+mn-ea"/>
                          <a:cs typeface="+mn-cs"/>
                        </a:rPr>
                        <a:t>Remind the </a:t>
                      </a:r>
                      <a:r>
                        <a:rPr lang="en-US" sz="1100" b="1" i="0" u="none" strike="noStrike" kern="1200" noProof="0" dirty="0">
                          <a:solidFill>
                            <a:schemeClr val="accent1"/>
                          </a:solidFill>
                          <a:effectLst/>
                          <a:latin typeface="+mn-lt"/>
                          <a:ea typeface="+mn-ea"/>
                          <a:cs typeface="+mn-cs"/>
                        </a:rPr>
                        <a:t>brand image </a:t>
                      </a:r>
                      <a:r>
                        <a:rPr lang="en-US" sz="1100" b="0" i="0" u="none" strike="noStrike" kern="1200" noProof="0" dirty="0">
                          <a:solidFill>
                            <a:schemeClr val="tx1">
                              <a:lumMod val="90000"/>
                              <a:lumOff val="10000"/>
                            </a:schemeClr>
                          </a:solidFill>
                          <a:effectLst/>
                          <a:latin typeface="+mn-lt"/>
                          <a:ea typeface="+mn-ea"/>
                          <a:cs typeface="+mn-cs"/>
                        </a:rPr>
                        <a:t>using the </a:t>
                      </a:r>
                      <a:r>
                        <a:rPr lang="en-US" sz="1100" b="1" i="0" u="none" strike="noStrike" kern="1200" noProof="0" dirty="0">
                          <a:solidFill>
                            <a:schemeClr val="accent1"/>
                          </a:solidFill>
                          <a:effectLst/>
                          <a:latin typeface="+mn-lt"/>
                          <a:ea typeface="+mn-ea"/>
                          <a:cs typeface="+mn-cs"/>
                        </a:rPr>
                        <a:t>brand storytelling </a:t>
                      </a:r>
                      <a:r>
                        <a:rPr lang="en-US" sz="1100" b="0" i="0" u="none" strike="noStrike" kern="1200" noProof="0" dirty="0">
                          <a:solidFill>
                            <a:schemeClr val="tx1">
                              <a:lumMod val="90000"/>
                              <a:lumOff val="10000"/>
                            </a:schemeClr>
                          </a:solidFill>
                          <a:effectLst/>
                          <a:latin typeface="+mn-lt"/>
                          <a:ea typeface="+mn-ea"/>
                          <a:cs typeface="+mn-cs"/>
                        </a:rPr>
                        <a:t>and the </a:t>
                      </a:r>
                      <a:r>
                        <a:rPr lang="en-US" sz="1100" b="1" i="0" u="none" strike="noStrike" kern="1200" noProof="0" dirty="0">
                          <a:solidFill>
                            <a:schemeClr val="accent1"/>
                          </a:solidFill>
                          <a:effectLst/>
                          <a:latin typeface="+mn-lt"/>
                          <a:ea typeface="+mn-ea"/>
                          <a:cs typeface="+mn-cs"/>
                        </a:rPr>
                        <a:t>brand’s key words</a:t>
                      </a:r>
                      <a:r>
                        <a:rPr lang="en-US" sz="1100" b="0" i="0" u="none" strike="noStrike" kern="1200" noProof="0" dirty="0">
                          <a:solidFill>
                            <a:schemeClr val="tx1">
                              <a:lumMod val="90000"/>
                              <a:lumOff val="10000"/>
                            </a:schemeClr>
                          </a:solidFill>
                          <a:effectLst/>
                          <a:latin typeface="+mn-lt"/>
                          <a:ea typeface="+mn-ea"/>
                          <a:cs typeface="+mn-cs"/>
                        </a:rPr>
                        <a:t>.</a:t>
                      </a:r>
                    </a:p>
                  </a:txBody>
                  <a:tcPr marL="10800"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7762307"/>
                  </a:ext>
                </a:extLst>
              </a:tr>
              <a:tr h="715055">
                <a:tc>
                  <a:txBody>
                    <a:bodyPr/>
                    <a:lstStyle/>
                    <a:p>
                      <a:pPr algn="l" rtl="0" fontAlgn="ctr"/>
                      <a:r>
                        <a:rPr lang="en-US" sz="1100" b="0" i="0" u="none" strike="noStrike" kern="1200" noProof="0" dirty="0">
                          <a:solidFill>
                            <a:schemeClr val="tx1">
                              <a:lumMod val="90000"/>
                              <a:lumOff val="10000"/>
                            </a:schemeClr>
                          </a:solidFill>
                          <a:effectLst/>
                          <a:latin typeface="+mn-lt"/>
                          <a:ea typeface="+mn-ea"/>
                          <a:cs typeface="+mn-cs"/>
                        </a:rPr>
                        <a:t>Show the </a:t>
                      </a:r>
                      <a:r>
                        <a:rPr lang="en-US" sz="1100" b="1" i="0" u="none" strike="noStrike" kern="1200" noProof="0" dirty="0">
                          <a:solidFill>
                            <a:schemeClr val="accent1"/>
                          </a:solidFill>
                          <a:effectLst/>
                          <a:latin typeface="+mn-lt"/>
                          <a:ea typeface="+mn-ea"/>
                          <a:cs typeface="+mn-cs"/>
                        </a:rPr>
                        <a:t>roominess</a:t>
                      </a:r>
                      <a:r>
                        <a:rPr lang="en-US" sz="1100" b="0" i="0" u="none" strike="noStrike" kern="1200" noProof="0" dirty="0">
                          <a:solidFill>
                            <a:schemeClr val="tx1">
                              <a:lumMod val="90000"/>
                              <a:lumOff val="10000"/>
                            </a:schemeClr>
                          </a:solidFill>
                          <a:effectLst/>
                          <a:latin typeface="+mn-lt"/>
                          <a:ea typeface="+mn-ea"/>
                          <a:cs typeface="+mn-cs"/>
                        </a:rPr>
                        <a:t> and </a:t>
                      </a:r>
                      <a:r>
                        <a:rPr lang="en-US" sz="1100" b="1" i="0" u="none" strike="noStrike" kern="1200" noProof="0" dirty="0">
                          <a:solidFill>
                            <a:schemeClr val="accent1"/>
                          </a:solidFill>
                          <a:effectLst/>
                          <a:latin typeface="+mn-lt"/>
                          <a:ea typeface="+mn-ea"/>
                          <a:cs typeface="+mn-cs"/>
                        </a:rPr>
                        <a:t>boot space with examples of daily usage</a:t>
                      </a:r>
                      <a:r>
                        <a:rPr lang="en-US" sz="1100" b="0" i="0" u="none" strike="noStrike" kern="1200" noProof="0" dirty="0">
                          <a:solidFill>
                            <a:schemeClr val="tx1">
                              <a:lumMod val="90000"/>
                              <a:lumOff val="10000"/>
                            </a:schemeClr>
                          </a:solidFill>
                          <a:effectLst/>
                          <a:latin typeface="+mn-lt"/>
                          <a:ea typeface="+mn-ea"/>
                          <a:cs typeface="+mn-cs"/>
                        </a:rPr>
                        <a:t>.</a:t>
                      </a:r>
                    </a:p>
                  </a:txBody>
                  <a:tcPr marL="10800"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5318789"/>
                  </a:ext>
                </a:extLst>
              </a:tr>
              <a:tr h="715055">
                <a:tc>
                  <a:txBody>
                    <a:bodyPr/>
                    <a:lstStyle/>
                    <a:p>
                      <a:pPr algn="l" rtl="0" fontAlgn="ctr"/>
                      <a:r>
                        <a:rPr lang="en-US" sz="1100" b="0" i="0" u="none" strike="noStrike" kern="1200" noProof="0" dirty="0">
                          <a:solidFill>
                            <a:schemeClr val="tx1">
                              <a:lumMod val="90000"/>
                              <a:lumOff val="10000"/>
                            </a:schemeClr>
                          </a:solidFill>
                          <a:effectLst/>
                          <a:latin typeface="+mn-lt"/>
                          <a:ea typeface="+mn-ea"/>
                          <a:cs typeface="+mn-cs"/>
                        </a:rPr>
                        <a:t>In the case of EVs illustrates, the </a:t>
                      </a:r>
                      <a:r>
                        <a:rPr lang="en-US" sz="1100" b="1" i="0" u="none" strike="noStrike" kern="1200" noProof="0" dirty="0">
                          <a:solidFill>
                            <a:schemeClr val="accent1"/>
                          </a:solidFill>
                          <a:effectLst/>
                          <a:latin typeface="+mn-lt"/>
                          <a:ea typeface="+mn-ea"/>
                          <a:cs typeface="+mn-cs"/>
                        </a:rPr>
                        <a:t>cables</a:t>
                      </a:r>
                      <a:r>
                        <a:rPr lang="en-US" sz="1100" b="0" i="0" u="none" strike="noStrike" kern="1200" noProof="0" dirty="0">
                          <a:solidFill>
                            <a:schemeClr val="tx1">
                              <a:lumMod val="90000"/>
                              <a:lumOff val="10000"/>
                            </a:schemeClr>
                          </a:solidFill>
                          <a:effectLst/>
                          <a:latin typeface="+mn-lt"/>
                          <a:ea typeface="+mn-ea"/>
                          <a:cs typeface="+mn-cs"/>
                        </a:rPr>
                        <a:t> on board, </a:t>
                      </a:r>
                      <a:r>
                        <a:rPr lang="en-US" sz="1100" b="1" i="0" u="none" strike="noStrike" kern="1200" noProof="0" dirty="0">
                          <a:solidFill>
                            <a:schemeClr val="accent1"/>
                          </a:solidFill>
                          <a:effectLst/>
                          <a:latin typeface="+mn-lt"/>
                          <a:ea typeface="+mn-ea"/>
                          <a:cs typeface="+mn-cs"/>
                        </a:rPr>
                        <a:t>home or public charging </a:t>
                      </a:r>
                      <a:r>
                        <a:rPr lang="en-US" sz="1100" b="0" i="0" u="none" strike="noStrike" kern="1200" noProof="0" dirty="0">
                          <a:solidFill>
                            <a:schemeClr val="tx1">
                              <a:lumMod val="90000"/>
                              <a:lumOff val="10000"/>
                            </a:schemeClr>
                          </a:solidFill>
                          <a:effectLst/>
                          <a:latin typeface="+mn-lt"/>
                          <a:ea typeface="+mn-ea"/>
                          <a:cs typeface="+mn-cs"/>
                        </a:rPr>
                        <a:t>with RFID card or App available.</a:t>
                      </a:r>
                    </a:p>
                  </a:txBody>
                  <a:tcPr marL="10800"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4455459"/>
                  </a:ext>
                </a:extLst>
              </a:tr>
              <a:tr h="715055">
                <a:tc>
                  <a:txBody>
                    <a:bodyPr/>
                    <a:lstStyle/>
                    <a:p>
                      <a:pPr algn="l" rtl="0" fontAlgn="ctr"/>
                      <a:r>
                        <a:rPr lang="en-US" sz="1100" b="0" i="0" u="none" strike="noStrike" kern="1200" noProof="0" dirty="0">
                          <a:solidFill>
                            <a:schemeClr val="tx1">
                              <a:lumMod val="90000"/>
                              <a:lumOff val="10000"/>
                            </a:schemeClr>
                          </a:solidFill>
                          <a:effectLst/>
                          <a:latin typeface="+mn-lt"/>
                          <a:ea typeface="+mn-ea"/>
                          <a:cs typeface="+mn-cs"/>
                        </a:rPr>
                        <a:t>Present driving </a:t>
                      </a:r>
                      <a:r>
                        <a:rPr lang="en-US" sz="1100" b="1" i="0" u="none" strike="noStrike" kern="1200" noProof="0" dirty="0">
                          <a:solidFill>
                            <a:schemeClr val="accent1"/>
                          </a:solidFill>
                          <a:effectLst/>
                          <a:latin typeface="+mn-lt"/>
                          <a:ea typeface="+mn-ea"/>
                          <a:cs typeface="+mn-cs"/>
                        </a:rPr>
                        <a:t>position &amp; cockpit</a:t>
                      </a:r>
                      <a:r>
                        <a:rPr lang="en-US" sz="1100" b="0" i="0" u="none" strike="noStrike" kern="1200" noProof="0" dirty="0">
                          <a:solidFill>
                            <a:schemeClr val="tx1">
                              <a:lumMod val="90000"/>
                              <a:lumOff val="10000"/>
                            </a:schemeClr>
                          </a:solidFill>
                          <a:effectLst/>
                          <a:latin typeface="+mn-lt"/>
                          <a:ea typeface="+mn-ea"/>
                          <a:cs typeface="+mn-cs"/>
                        </a:rPr>
                        <a:t>: Steering wheel controls, central console controls, driving modes.</a:t>
                      </a:r>
                    </a:p>
                  </a:txBody>
                  <a:tcPr marL="10800"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309630"/>
                  </a:ext>
                </a:extLst>
              </a:tr>
              <a:tr h="715055">
                <a:tc>
                  <a:txBody>
                    <a:bodyPr/>
                    <a:lstStyle/>
                    <a:p>
                      <a:pPr algn="l" rtl="0" fontAlgn="ctr"/>
                      <a:r>
                        <a:rPr lang="en-US" sz="1100" b="0" i="0" u="none" strike="noStrike" kern="1200" noProof="0" dirty="0">
                          <a:solidFill>
                            <a:schemeClr val="tx1">
                              <a:lumMod val="90000"/>
                              <a:lumOff val="10000"/>
                            </a:schemeClr>
                          </a:solidFill>
                          <a:effectLst/>
                          <a:latin typeface="+mn-lt"/>
                          <a:ea typeface="+mn-ea"/>
                          <a:cs typeface="+mn-cs"/>
                        </a:rPr>
                        <a:t>Remind the Customer what </a:t>
                      </a:r>
                      <a:r>
                        <a:rPr lang="en-US" sz="1100" b="1" i="0" u="none" strike="noStrike" kern="1200" noProof="0" dirty="0">
                          <a:solidFill>
                            <a:schemeClr val="accent1"/>
                          </a:solidFill>
                          <a:effectLst/>
                          <a:latin typeface="+mn-lt"/>
                          <a:ea typeface="+mn-ea"/>
                          <a:cs typeface="+mn-cs"/>
                        </a:rPr>
                        <a:t>Connected</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Services</a:t>
                      </a:r>
                      <a:r>
                        <a:rPr lang="en-US" sz="1100" b="0" i="0" u="none" strike="noStrike" kern="1200" noProof="0" dirty="0">
                          <a:solidFill>
                            <a:schemeClr val="tx1">
                              <a:lumMod val="90000"/>
                              <a:lumOff val="10000"/>
                            </a:schemeClr>
                          </a:solidFill>
                          <a:effectLst/>
                          <a:latin typeface="+mn-lt"/>
                          <a:ea typeface="+mn-ea"/>
                          <a:cs typeface="+mn-cs"/>
                        </a:rPr>
                        <a:t> are available and </a:t>
                      </a:r>
                      <a:r>
                        <a:rPr lang="en-US" sz="1100" b="1" i="0" u="none" strike="noStrike" kern="1200" noProof="0" dirty="0">
                          <a:solidFill>
                            <a:schemeClr val="accent1"/>
                          </a:solidFill>
                          <a:effectLst/>
                          <a:latin typeface="+mn-lt"/>
                          <a:ea typeface="+mn-ea"/>
                          <a:cs typeface="+mn-cs"/>
                        </a:rPr>
                        <a:t>how</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to</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subscribe</a:t>
                      </a:r>
                      <a:r>
                        <a:rPr lang="en-US" sz="1100" b="0" i="0" u="none" strike="noStrike" kern="1200" noProof="0" dirty="0">
                          <a:solidFill>
                            <a:schemeClr val="tx1">
                              <a:lumMod val="90000"/>
                              <a:lumOff val="10000"/>
                            </a:schemeClr>
                          </a:solidFill>
                          <a:effectLst/>
                          <a:latin typeface="+mn-lt"/>
                          <a:ea typeface="+mn-ea"/>
                          <a:cs typeface="+mn-cs"/>
                        </a:rPr>
                        <a:t> and use by </a:t>
                      </a:r>
                      <a:r>
                        <a:rPr lang="en-US" sz="1100" b="1" i="0" u="none" strike="noStrike" kern="1200" noProof="0" dirty="0">
                          <a:solidFill>
                            <a:schemeClr val="accent1"/>
                          </a:solidFill>
                          <a:effectLst/>
                          <a:latin typeface="+mn-lt"/>
                          <a:ea typeface="+mn-ea"/>
                          <a:cs typeface="+mn-cs"/>
                        </a:rPr>
                        <a:t>smartphone</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APP</a:t>
                      </a:r>
                      <a:r>
                        <a:rPr lang="en-US" sz="1100" b="0" i="0" u="none" strike="noStrike" kern="1200" noProof="0" dirty="0">
                          <a:solidFill>
                            <a:schemeClr val="tx1">
                              <a:lumMod val="90000"/>
                              <a:lumOff val="10000"/>
                            </a:schemeClr>
                          </a:solidFill>
                          <a:effectLst/>
                          <a:latin typeface="+mn-lt"/>
                          <a:ea typeface="+mn-ea"/>
                          <a:cs typeface="+mn-cs"/>
                        </a:rPr>
                        <a:t>.</a:t>
                      </a:r>
                    </a:p>
                  </a:txBody>
                  <a:tcPr marL="10800"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4962738"/>
                  </a:ext>
                </a:extLst>
              </a:tr>
            </a:tbl>
          </a:graphicData>
        </a:graphic>
      </p:graphicFrame>
      <p:graphicFrame>
        <p:nvGraphicFramePr>
          <p:cNvPr id="5" name="Tabella 4">
            <a:extLst>
              <a:ext uri="{FF2B5EF4-FFF2-40B4-BE49-F238E27FC236}">
                <a16:creationId xmlns:a16="http://schemas.microsoft.com/office/drawing/2014/main" id="{889FB6D8-ED78-A171-E09A-A89AD9103AB5}"/>
              </a:ext>
            </a:extLst>
          </p:cNvPr>
          <p:cNvGraphicFramePr>
            <a:graphicFrameLocks noGrp="1"/>
          </p:cNvGraphicFramePr>
          <p:nvPr>
            <p:extLst>
              <p:ext uri="{D42A27DB-BD31-4B8C-83A1-F6EECF244321}">
                <p14:modId xmlns:p14="http://schemas.microsoft.com/office/powerpoint/2010/main" val="4192959528"/>
              </p:ext>
            </p:extLst>
          </p:nvPr>
        </p:nvGraphicFramePr>
        <p:xfrm>
          <a:off x="7427913" y="1016000"/>
          <a:ext cx="4500562" cy="5005385"/>
        </p:xfrm>
        <a:graphic>
          <a:graphicData uri="http://schemas.openxmlformats.org/drawingml/2006/table">
            <a:tbl>
              <a:tblPr firstRow="1" bandRow="1">
                <a:tableStyleId>{5C22544A-7EE6-4342-B048-85BDC9FD1C3A}</a:tableStyleId>
              </a:tblPr>
              <a:tblGrid>
                <a:gridCol w="4500562">
                  <a:extLst>
                    <a:ext uri="{9D8B030D-6E8A-4147-A177-3AD203B41FA5}">
                      <a16:colId xmlns:a16="http://schemas.microsoft.com/office/drawing/2014/main" val="1762129357"/>
                    </a:ext>
                  </a:extLst>
                </a:gridCol>
              </a:tblGrid>
              <a:tr h="715055">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The walk around is essential to </a:t>
                      </a:r>
                      <a:r>
                        <a:rPr lang="en-US" sz="1100" b="1" i="0" u="none" strike="noStrike" kern="1200" noProof="0" dirty="0">
                          <a:solidFill>
                            <a:schemeClr val="accent1"/>
                          </a:solidFill>
                          <a:effectLst/>
                          <a:latin typeface="+mn-lt"/>
                          <a:ea typeface="+mn-ea"/>
                          <a:cs typeface="+mn-cs"/>
                        </a:rPr>
                        <a:t>improve the Customer's </a:t>
                      </a:r>
                      <a:r>
                        <a:rPr lang="en-US" sz="1100" b="0" i="0" u="none" strike="noStrike" kern="1200" noProof="0" dirty="0">
                          <a:solidFill>
                            <a:schemeClr val="tx1">
                              <a:lumMod val="90000"/>
                              <a:lumOff val="10000"/>
                            </a:schemeClr>
                          </a:solidFill>
                          <a:effectLst/>
                          <a:latin typeface="+mn-lt"/>
                          <a:ea typeface="+mn-ea"/>
                          <a:cs typeface="+mn-cs"/>
                        </a:rPr>
                        <a:t>product </a:t>
                      </a:r>
                      <a:r>
                        <a:rPr lang="en-US" sz="1100" b="1" i="0" u="none" strike="noStrike" kern="1200" noProof="0" dirty="0">
                          <a:solidFill>
                            <a:schemeClr val="accent1"/>
                          </a:solidFill>
                          <a:effectLst/>
                          <a:latin typeface="+mn-lt"/>
                          <a:ea typeface="+mn-ea"/>
                          <a:cs typeface="+mn-cs"/>
                        </a:rPr>
                        <a:t>experience</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0775099"/>
                  </a:ext>
                </a:extLst>
              </a:tr>
              <a:tr h="715055">
                <a:tc>
                  <a:txBody>
                    <a:bodyPr/>
                    <a:lstStyle/>
                    <a:p>
                      <a:pPr algn="l" rtl="0" fontAlgn="ctr"/>
                      <a:r>
                        <a:rPr lang="en-US" sz="1100" b="0" i="0" u="none" strike="noStrike" kern="1200" noProof="0" dirty="0">
                          <a:solidFill>
                            <a:schemeClr val="tx1">
                              <a:lumMod val="90000"/>
                              <a:lumOff val="10000"/>
                            </a:schemeClr>
                          </a:solidFill>
                          <a:effectLst/>
                          <a:latin typeface="+mn-lt"/>
                          <a:ea typeface="+mn-ea"/>
                          <a:cs typeface="+mn-cs"/>
                        </a:rPr>
                        <a:t>To </a:t>
                      </a:r>
                      <a:r>
                        <a:rPr lang="en-US" sz="1100" b="1" i="0" u="none" strike="noStrike" kern="1200" noProof="0" dirty="0">
                          <a:solidFill>
                            <a:schemeClr val="accent1"/>
                          </a:solidFill>
                          <a:effectLst/>
                          <a:latin typeface="+mn-lt"/>
                          <a:ea typeface="+mn-ea"/>
                          <a:cs typeface="+mn-cs"/>
                        </a:rPr>
                        <a:t>fully</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illustrate</a:t>
                      </a:r>
                      <a:r>
                        <a:rPr lang="en-US" sz="1100" b="0" i="0" u="none" strike="noStrike" kern="1200" noProof="0" dirty="0">
                          <a:solidFill>
                            <a:schemeClr val="tx1">
                              <a:lumMod val="90000"/>
                              <a:lumOff val="10000"/>
                            </a:schemeClr>
                          </a:solidFill>
                          <a:effectLst/>
                          <a:latin typeface="+mn-lt"/>
                          <a:ea typeface="+mn-ea"/>
                          <a:cs typeface="+mn-cs"/>
                        </a:rPr>
                        <a:t> the characteristics focusing on </a:t>
                      </a:r>
                      <a:r>
                        <a:rPr lang="en-US" sz="1100" b="1" i="0" u="none" strike="noStrike" kern="1200" noProof="0" dirty="0">
                          <a:solidFill>
                            <a:schemeClr val="accent1"/>
                          </a:solidFill>
                          <a:effectLst/>
                          <a:latin typeface="+mn-lt"/>
                          <a:ea typeface="+mn-ea"/>
                          <a:cs typeface="+mn-cs"/>
                        </a:rPr>
                        <a:t>advantages</a:t>
                      </a:r>
                      <a:r>
                        <a:rPr lang="en-US" sz="1100" b="0" i="0" u="none" strike="noStrike" kern="1200" noProof="0" dirty="0">
                          <a:solidFill>
                            <a:schemeClr val="tx1">
                              <a:lumMod val="90000"/>
                              <a:lumOff val="10000"/>
                            </a:schemeClr>
                          </a:solidFill>
                          <a:effectLst/>
                          <a:latin typeface="+mn-lt"/>
                          <a:ea typeface="+mn-ea"/>
                          <a:cs typeface="+mn-cs"/>
                        </a:rPr>
                        <a:t>, and </a:t>
                      </a:r>
                      <a:r>
                        <a:rPr lang="en-US" sz="1100" b="1" i="0" u="none" strike="noStrike" kern="1200" noProof="0" dirty="0">
                          <a:solidFill>
                            <a:schemeClr val="accent1"/>
                          </a:solidFill>
                          <a:effectLst/>
                          <a:latin typeface="+mn-lt"/>
                          <a:ea typeface="+mn-ea"/>
                          <a:cs typeface="+mn-cs"/>
                        </a:rPr>
                        <a:t>specific</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benefits</a:t>
                      </a:r>
                      <a:r>
                        <a:rPr lang="en-US" sz="1100" b="0" i="0" u="none" strike="noStrike" kern="1200" noProof="0" dirty="0">
                          <a:solidFill>
                            <a:schemeClr val="tx1">
                              <a:lumMod val="90000"/>
                              <a:lumOff val="10000"/>
                            </a:schemeClr>
                          </a:solidFill>
                          <a:effectLst/>
                          <a:latin typeface="+mn-lt"/>
                          <a:ea typeface="+mn-ea"/>
                          <a:cs typeface="+mn-cs"/>
                        </a:rPr>
                        <a:t> for the individual Customer.</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0324860"/>
                  </a:ext>
                </a:extLst>
              </a:tr>
              <a:tr h="715055">
                <a:tc>
                  <a:txBody>
                    <a:bodyPr/>
                    <a:lstStyle/>
                    <a:p>
                      <a:pPr algn="l" fontAlgn="ctr"/>
                      <a:r>
                        <a:rPr lang="en-US" sz="1100" b="1" i="0" u="none" strike="noStrike" kern="1200" noProof="0" dirty="0">
                          <a:solidFill>
                            <a:schemeClr val="accent1"/>
                          </a:solidFill>
                          <a:effectLst/>
                          <a:latin typeface="+mn-lt"/>
                          <a:ea typeface="+mn-ea"/>
                          <a:cs typeface="+mn-cs"/>
                        </a:rPr>
                        <a:t>To</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reinforce</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the</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image</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of the brand </a:t>
                      </a:r>
                      <a:r>
                        <a:rPr lang="en-US" sz="1100" b="0" i="0" u="none" strike="noStrike" kern="1200" noProof="0" dirty="0">
                          <a:solidFill>
                            <a:schemeClr val="tx1">
                              <a:lumMod val="90000"/>
                              <a:lumOff val="10000"/>
                            </a:schemeClr>
                          </a:solidFill>
                          <a:effectLst/>
                          <a:latin typeface="+mn-lt"/>
                          <a:ea typeface="+mn-ea"/>
                          <a:cs typeface="+mn-cs"/>
                        </a:rPr>
                        <a:t>and strengthen emotional engagement.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2895660"/>
                  </a:ext>
                </a:extLst>
              </a:tr>
              <a:tr h="715055">
                <a:tc>
                  <a:txBody>
                    <a:bodyPr/>
                    <a:lstStyle/>
                    <a:p>
                      <a:pPr algn="l" fontAlgn="ctr"/>
                      <a:r>
                        <a:rPr lang="en-US" sz="1100" b="1" i="0" u="none" strike="noStrike" kern="1200" noProof="0" dirty="0">
                          <a:solidFill>
                            <a:schemeClr val="accent1"/>
                          </a:solidFill>
                          <a:effectLst/>
                          <a:latin typeface="+mn-lt"/>
                          <a:ea typeface="+mn-ea"/>
                          <a:cs typeface="+mn-cs"/>
                        </a:rPr>
                        <a:t>To underline the specific benefits </a:t>
                      </a:r>
                      <a:r>
                        <a:rPr lang="en-US" sz="1100" b="0" i="0" u="none" strike="noStrike" kern="1200" noProof="0" dirty="0">
                          <a:solidFill>
                            <a:schemeClr val="tx1">
                              <a:lumMod val="90000"/>
                              <a:lumOff val="10000"/>
                            </a:schemeClr>
                          </a:solidFill>
                          <a:effectLst/>
                          <a:latin typeface="+mn-lt"/>
                          <a:ea typeface="+mn-ea"/>
                          <a:cs typeface="+mn-cs"/>
                        </a:rPr>
                        <a:t>for the Customer.</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8938201"/>
                  </a:ext>
                </a:extLst>
              </a:tr>
              <a:tr h="715055">
                <a:tc>
                  <a:txBody>
                    <a:bodyPr/>
                    <a:lstStyle/>
                    <a:p>
                      <a:pPr algn="l" fontAlgn="ctr"/>
                      <a:r>
                        <a:rPr lang="en-US" sz="1100" b="1" i="0" u="none" strike="noStrike" kern="1200" noProof="0" dirty="0">
                          <a:solidFill>
                            <a:schemeClr val="accent1"/>
                          </a:solidFill>
                          <a:effectLst/>
                          <a:latin typeface="+mn-lt"/>
                          <a:ea typeface="+mn-ea"/>
                          <a:cs typeface="+mn-cs"/>
                        </a:rPr>
                        <a:t>To reduce EV anxiety </a:t>
                      </a:r>
                      <a:r>
                        <a:rPr lang="en-US" sz="1100" b="0" i="0" u="none" strike="noStrike" kern="1200" noProof="0" dirty="0">
                          <a:solidFill>
                            <a:schemeClr val="tx1">
                              <a:lumMod val="90000"/>
                              <a:lumOff val="10000"/>
                            </a:schemeClr>
                          </a:solidFill>
                          <a:effectLst/>
                          <a:latin typeface="+mn-lt"/>
                          <a:ea typeface="+mn-ea"/>
                          <a:cs typeface="+mn-cs"/>
                        </a:rPr>
                        <a:t>and promotes energy confidence.</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4455459"/>
                  </a:ext>
                </a:extLst>
              </a:tr>
              <a:tr h="715055">
                <a:tc>
                  <a:txBody>
                    <a:bodyPr/>
                    <a:lstStyle/>
                    <a:p>
                      <a:pPr algn="l" rtl="0" fontAlgn="ctr"/>
                      <a:r>
                        <a:rPr lang="en-US" sz="1100" b="1" i="0" u="none" strike="noStrike" kern="1200" noProof="0" dirty="0">
                          <a:solidFill>
                            <a:schemeClr val="accent1"/>
                          </a:solidFill>
                          <a:effectLst/>
                          <a:latin typeface="+mn-lt"/>
                          <a:ea typeface="+mn-ea"/>
                          <a:cs typeface="+mn-cs"/>
                        </a:rPr>
                        <a:t>Customer</a:t>
                      </a:r>
                      <a:r>
                        <a:rPr lang="en-US" sz="1100" b="0" i="0" u="none" strike="noStrike" kern="1200" noProof="0" dirty="0">
                          <a:solidFill>
                            <a:schemeClr val="tx1">
                              <a:lumMod val="90000"/>
                              <a:lumOff val="10000"/>
                            </a:schemeClr>
                          </a:solidFill>
                          <a:effectLst/>
                          <a:latin typeface="+mn-lt"/>
                          <a:ea typeface="+mn-ea"/>
                          <a:cs typeface="+mn-cs"/>
                        </a:rPr>
                        <a:t> can start </a:t>
                      </a:r>
                      <a:r>
                        <a:rPr lang="en-US" sz="1100" b="1" i="0" u="none" strike="noStrike" kern="1200" noProof="0" dirty="0">
                          <a:solidFill>
                            <a:schemeClr val="accent1"/>
                          </a:solidFill>
                          <a:effectLst/>
                          <a:latin typeface="+mn-lt"/>
                          <a:ea typeface="+mn-ea"/>
                          <a:cs typeface="+mn-cs"/>
                        </a:rPr>
                        <a:t>becoming</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familiar</a:t>
                      </a:r>
                      <a:r>
                        <a:rPr lang="en-US" sz="1100" b="0" i="0" u="none" strike="noStrike" kern="1200" noProof="0" dirty="0">
                          <a:solidFill>
                            <a:schemeClr val="tx1">
                              <a:lumMod val="90000"/>
                              <a:lumOff val="10000"/>
                            </a:schemeClr>
                          </a:solidFill>
                          <a:effectLst/>
                          <a:latin typeface="+mn-lt"/>
                          <a:ea typeface="+mn-ea"/>
                          <a:cs typeface="+mn-cs"/>
                        </a:rPr>
                        <a:t> with their next car.</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309630"/>
                  </a:ext>
                </a:extLst>
              </a:tr>
              <a:tr h="715055">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To </a:t>
                      </a:r>
                      <a:r>
                        <a:rPr lang="en-US" sz="1100" b="1" i="0" u="none" strike="noStrike" kern="1200" noProof="0" dirty="0">
                          <a:solidFill>
                            <a:schemeClr val="accent1"/>
                          </a:solidFill>
                          <a:effectLst/>
                          <a:latin typeface="+mn-lt"/>
                          <a:ea typeface="+mn-ea"/>
                          <a:cs typeface="+mn-cs"/>
                        </a:rPr>
                        <a:t>boost</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digital</a:t>
                      </a:r>
                      <a:r>
                        <a:rPr lang="en-US" sz="1100" b="0" i="0" u="none" strike="noStrike" kern="1200" noProof="0" dirty="0">
                          <a:solidFill>
                            <a:schemeClr val="tx1">
                              <a:lumMod val="90000"/>
                              <a:lumOff val="10000"/>
                            </a:schemeClr>
                          </a:solidFill>
                          <a:effectLst/>
                          <a:latin typeface="+mn-lt"/>
                          <a:ea typeface="+mn-ea"/>
                          <a:cs typeface="+mn-cs"/>
                        </a:rPr>
                        <a:t> familiarity and post-sale value.</a:t>
                      </a:r>
                    </a:p>
                  </a:txBody>
                  <a:tcPr marL="9525"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4962738"/>
                  </a:ext>
                </a:extLst>
              </a:tr>
            </a:tbl>
          </a:graphicData>
        </a:graphic>
      </p:graphicFrame>
      <p:sp>
        <p:nvSpPr>
          <p:cNvPr id="6" name="CasellaDiTesto 5">
            <a:extLst>
              <a:ext uri="{FF2B5EF4-FFF2-40B4-BE49-F238E27FC236}">
                <a16:creationId xmlns:a16="http://schemas.microsoft.com/office/drawing/2014/main" id="{B8144F6A-4EC3-1C98-E6BE-FE05ADB59B2B}"/>
              </a:ext>
            </a:extLst>
          </p:cNvPr>
          <p:cNvSpPr txBox="1"/>
          <p:nvPr/>
        </p:nvSpPr>
        <p:spPr>
          <a:xfrm>
            <a:off x="-1" y="1746237"/>
            <a:ext cx="2274581" cy="461665"/>
          </a:xfrm>
          <a:prstGeom prst="rect">
            <a:avLst/>
          </a:prstGeom>
          <a:noFill/>
        </p:spPr>
        <p:txBody>
          <a:bodyPr wrap="square" lIns="252000" rIns="72000">
            <a:noAutofit/>
          </a:bodyPr>
          <a:lstStyle>
            <a:defPPr>
              <a:defRPr lang="it-IT"/>
            </a:defPPr>
            <a:lvl1pPr>
              <a:lnSpc>
                <a:spcPts val="4208"/>
              </a:lnSpc>
              <a:defRPr sz="2400">
                <a:solidFill>
                  <a:srgbClr val="243782"/>
                </a:solidFill>
                <a:latin typeface="Encode Sans Expanded Light" pitchFamily="2" charset="0"/>
              </a:defRPr>
            </a:lvl1pPr>
          </a:lstStyle>
          <a:p>
            <a:pPr>
              <a:lnSpc>
                <a:spcPct val="100000"/>
              </a:lnSpc>
            </a:pPr>
            <a:r>
              <a:rPr lang="en-US" sz="1200" dirty="0">
                <a:solidFill>
                  <a:schemeClr val="tx1">
                    <a:lumMod val="75000"/>
                    <a:lumOff val="25000"/>
                  </a:schemeClr>
                </a:solidFill>
                <a:latin typeface="Encode Sans" pitchFamily="2" charset="0"/>
              </a:rPr>
              <a:t>3.1 Interview - need </a:t>
            </a:r>
            <a:br>
              <a:rPr lang="en-US" sz="1200" dirty="0">
                <a:solidFill>
                  <a:schemeClr val="tx1">
                    <a:lumMod val="75000"/>
                    <a:lumOff val="25000"/>
                  </a:schemeClr>
                </a:solidFill>
                <a:latin typeface="Encode Sans" pitchFamily="2" charset="0"/>
              </a:rPr>
            </a:br>
            <a:r>
              <a:rPr lang="en-US" sz="1200" dirty="0">
                <a:solidFill>
                  <a:schemeClr val="tx1">
                    <a:lumMod val="75000"/>
                    <a:lumOff val="25000"/>
                  </a:schemeClr>
                </a:solidFill>
                <a:latin typeface="Encode Sans" pitchFamily="2" charset="0"/>
              </a:rPr>
              <a:t>analysis</a:t>
            </a:r>
          </a:p>
        </p:txBody>
      </p:sp>
      <p:sp>
        <p:nvSpPr>
          <p:cNvPr id="7" name="CasellaDiTesto 6">
            <a:extLst>
              <a:ext uri="{FF2B5EF4-FFF2-40B4-BE49-F238E27FC236}">
                <a16:creationId xmlns:a16="http://schemas.microsoft.com/office/drawing/2014/main" id="{E9802EDB-D1A5-056D-8EE8-7C3BD42DE1CC}"/>
              </a:ext>
            </a:extLst>
          </p:cNvPr>
          <p:cNvSpPr txBox="1"/>
          <p:nvPr/>
        </p:nvSpPr>
        <p:spPr>
          <a:xfrm>
            <a:off x="-1" y="2300055"/>
            <a:ext cx="2274581" cy="461665"/>
          </a:xfrm>
          <a:prstGeom prst="rect">
            <a:avLst/>
          </a:prstGeom>
          <a:noFill/>
        </p:spPr>
        <p:txBody>
          <a:bodyPr wrap="square" lIns="252000" rIns="72000">
            <a:noAutofit/>
          </a:bodyPr>
          <a:lstStyle>
            <a:defPPr>
              <a:defRPr lang="it-IT"/>
            </a:defPPr>
            <a:lvl1pPr>
              <a:lnSpc>
                <a:spcPct val="100000"/>
              </a:lnSpc>
              <a:defRPr sz="1200" b="1">
                <a:solidFill>
                  <a:schemeClr val="accent3"/>
                </a:solidFill>
                <a:latin typeface="Encode Sans" pitchFamily="2" charset="0"/>
              </a:defRPr>
            </a:lvl1pPr>
          </a:lstStyle>
          <a:p>
            <a:r>
              <a:rPr lang="en-US" dirty="0"/>
              <a:t>3.2 Product experience – </a:t>
            </a:r>
            <a:br>
              <a:rPr lang="en-US" dirty="0"/>
            </a:br>
            <a:r>
              <a:rPr lang="en-US" b="0" dirty="0"/>
              <a:t>Test drive &amp; </a:t>
            </a:r>
            <a:r>
              <a:rPr lang="en-US" dirty="0"/>
              <a:t>Walk Around</a:t>
            </a:r>
          </a:p>
        </p:txBody>
      </p:sp>
      <p:sp>
        <p:nvSpPr>
          <p:cNvPr id="8" name="CasellaDiTesto 7">
            <a:extLst>
              <a:ext uri="{FF2B5EF4-FFF2-40B4-BE49-F238E27FC236}">
                <a16:creationId xmlns:a16="http://schemas.microsoft.com/office/drawing/2014/main" id="{51F77CEF-44EB-9DB7-716E-946FED686DC6}"/>
              </a:ext>
            </a:extLst>
          </p:cNvPr>
          <p:cNvSpPr txBox="1"/>
          <p:nvPr/>
        </p:nvSpPr>
        <p:spPr>
          <a:xfrm>
            <a:off x="-1" y="2853873"/>
            <a:ext cx="2274581" cy="276999"/>
          </a:xfrm>
          <a:prstGeom prst="rect">
            <a:avLst/>
          </a:prstGeom>
          <a:noFill/>
        </p:spPr>
        <p:txBody>
          <a:bodyPr wrap="square" lIns="252000" rIns="72000">
            <a:noAutofit/>
          </a:bodyPr>
          <a:lstStyle>
            <a:defPPr>
              <a:defRPr lang="it-IT"/>
            </a:defPPr>
            <a:lvl1pPr>
              <a:lnSpc>
                <a:spcPts val="4208"/>
              </a:lnSpc>
              <a:defRPr sz="2400">
                <a:solidFill>
                  <a:srgbClr val="243782"/>
                </a:solidFill>
                <a:latin typeface="Encode Sans Expanded Light" pitchFamily="2" charset="0"/>
              </a:defRPr>
            </a:lvl1pPr>
          </a:lstStyle>
          <a:p>
            <a:pPr>
              <a:lnSpc>
                <a:spcPct val="100000"/>
              </a:lnSpc>
            </a:pPr>
            <a:r>
              <a:rPr lang="en-US" sz="1200" dirty="0">
                <a:solidFill>
                  <a:schemeClr val="tx1">
                    <a:lumMod val="25000"/>
                    <a:lumOff val="75000"/>
                  </a:schemeClr>
                </a:solidFill>
                <a:latin typeface="Encode Sans" pitchFamily="2" charset="0"/>
              </a:rPr>
              <a:t>3.3 Trade-in evaluation</a:t>
            </a:r>
          </a:p>
        </p:txBody>
      </p:sp>
      <p:sp>
        <p:nvSpPr>
          <p:cNvPr id="9" name="CasellaDiTesto 8">
            <a:extLst>
              <a:ext uri="{FF2B5EF4-FFF2-40B4-BE49-F238E27FC236}">
                <a16:creationId xmlns:a16="http://schemas.microsoft.com/office/drawing/2014/main" id="{2113D79A-BFBA-2852-7B26-C97179593BB2}"/>
              </a:ext>
            </a:extLst>
          </p:cNvPr>
          <p:cNvSpPr txBox="1"/>
          <p:nvPr/>
        </p:nvSpPr>
        <p:spPr>
          <a:xfrm>
            <a:off x="-1" y="3223025"/>
            <a:ext cx="2274581" cy="461665"/>
          </a:xfrm>
          <a:prstGeom prst="rect">
            <a:avLst/>
          </a:prstGeom>
          <a:noFill/>
        </p:spPr>
        <p:txBody>
          <a:bodyPr wrap="square" lIns="252000" rIns="72000">
            <a:noAutofit/>
          </a:bodyPr>
          <a:lstStyle>
            <a:defPPr>
              <a:defRPr lang="it-IT"/>
            </a:defPPr>
            <a:lvl1pPr>
              <a:lnSpc>
                <a:spcPts val="4208"/>
              </a:lnSpc>
              <a:defRPr sz="2400">
                <a:solidFill>
                  <a:srgbClr val="243782"/>
                </a:solidFill>
                <a:latin typeface="Encode Sans Expanded Light" pitchFamily="2" charset="0"/>
              </a:defRPr>
            </a:lvl1pPr>
          </a:lstStyle>
          <a:p>
            <a:pPr>
              <a:lnSpc>
                <a:spcPct val="100000"/>
              </a:lnSpc>
            </a:pPr>
            <a:r>
              <a:rPr lang="en-US" sz="1200" dirty="0">
                <a:solidFill>
                  <a:schemeClr val="tx1">
                    <a:lumMod val="25000"/>
                    <a:lumOff val="75000"/>
                  </a:schemeClr>
                </a:solidFill>
                <a:latin typeface="Encode Sans" pitchFamily="2" charset="0"/>
              </a:rPr>
              <a:t>3.4 Tailored offer presentation</a:t>
            </a:r>
          </a:p>
        </p:txBody>
      </p:sp>
      <p:sp>
        <p:nvSpPr>
          <p:cNvPr id="10" name="CasellaDiTesto 9">
            <a:extLst>
              <a:ext uri="{FF2B5EF4-FFF2-40B4-BE49-F238E27FC236}">
                <a16:creationId xmlns:a16="http://schemas.microsoft.com/office/drawing/2014/main" id="{3D194248-3371-2AF1-F06E-04F555CC0327}"/>
              </a:ext>
            </a:extLst>
          </p:cNvPr>
          <p:cNvSpPr txBox="1"/>
          <p:nvPr/>
        </p:nvSpPr>
        <p:spPr>
          <a:xfrm>
            <a:off x="-1" y="3776843"/>
            <a:ext cx="2274581" cy="276999"/>
          </a:xfrm>
          <a:prstGeom prst="rect">
            <a:avLst/>
          </a:prstGeom>
          <a:noFill/>
        </p:spPr>
        <p:txBody>
          <a:bodyPr wrap="square" lIns="252000" rIns="72000">
            <a:noAutofit/>
          </a:bodyPr>
          <a:lstStyle>
            <a:defPPr>
              <a:defRPr lang="it-IT"/>
            </a:defPPr>
            <a:lvl1pPr>
              <a:lnSpc>
                <a:spcPts val="4208"/>
              </a:lnSpc>
              <a:defRPr sz="2400">
                <a:solidFill>
                  <a:srgbClr val="243782"/>
                </a:solidFill>
                <a:latin typeface="Encode Sans Expanded Light" pitchFamily="2" charset="0"/>
              </a:defRPr>
            </a:lvl1pPr>
          </a:lstStyle>
          <a:p>
            <a:pPr>
              <a:lnSpc>
                <a:spcPct val="100000"/>
              </a:lnSpc>
            </a:pPr>
            <a:r>
              <a:rPr lang="en-US" sz="1200" dirty="0">
                <a:solidFill>
                  <a:schemeClr val="tx1">
                    <a:lumMod val="25000"/>
                    <a:lumOff val="75000"/>
                  </a:schemeClr>
                </a:solidFill>
                <a:latin typeface="Encode Sans" pitchFamily="2" charset="0"/>
              </a:rPr>
              <a:t>3.5 Negotiation - Closure</a:t>
            </a:r>
          </a:p>
        </p:txBody>
      </p:sp>
      <p:sp>
        <p:nvSpPr>
          <p:cNvPr id="11" name="CasellaDiTesto 10">
            <a:extLst>
              <a:ext uri="{FF2B5EF4-FFF2-40B4-BE49-F238E27FC236}">
                <a16:creationId xmlns:a16="http://schemas.microsoft.com/office/drawing/2014/main" id="{FD2ED50F-505A-F8CF-2ED7-1CDA564409B5}"/>
              </a:ext>
            </a:extLst>
          </p:cNvPr>
          <p:cNvSpPr txBox="1"/>
          <p:nvPr/>
        </p:nvSpPr>
        <p:spPr>
          <a:xfrm>
            <a:off x="-1" y="4145995"/>
            <a:ext cx="2274581" cy="461665"/>
          </a:xfrm>
          <a:prstGeom prst="rect">
            <a:avLst/>
          </a:prstGeom>
          <a:noFill/>
        </p:spPr>
        <p:txBody>
          <a:bodyPr wrap="square" lIns="252000" rIns="72000">
            <a:noAutofit/>
          </a:bodyPr>
          <a:lstStyle>
            <a:defPPr>
              <a:defRPr lang="it-IT"/>
            </a:defPPr>
            <a:lvl1pPr>
              <a:lnSpc>
                <a:spcPts val="4208"/>
              </a:lnSpc>
              <a:defRPr sz="2400">
                <a:solidFill>
                  <a:srgbClr val="243782"/>
                </a:solidFill>
                <a:latin typeface="Encode Sans Expanded Light" pitchFamily="2" charset="0"/>
              </a:defRPr>
            </a:lvl1pPr>
          </a:lstStyle>
          <a:p>
            <a:pPr>
              <a:lnSpc>
                <a:spcPct val="100000"/>
              </a:lnSpc>
            </a:pPr>
            <a:r>
              <a:rPr lang="en-US" sz="1200" dirty="0">
                <a:solidFill>
                  <a:schemeClr val="tx1">
                    <a:lumMod val="25000"/>
                    <a:lumOff val="75000"/>
                  </a:schemeClr>
                </a:solidFill>
                <a:latin typeface="Encode Sans" pitchFamily="2" charset="0"/>
              </a:rPr>
              <a:t>3.6 From order to delivery regular update</a:t>
            </a:r>
          </a:p>
        </p:txBody>
      </p:sp>
      <p:sp>
        <p:nvSpPr>
          <p:cNvPr id="12" name="CasellaDiTesto 11">
            <a:extLst>
              <a:ext uri="{FF2B5EF4-FFF2-40B4-BE49-F238E27FC236}">
                <a16:creationId xmlns:a16="http://schemas.microsoft.com/office/drawing/2014/main" id="{EF66B701-9E80-2404-76E8-3FC31C620849}"/>
              </a:ext>
            </a:extLst>
          </p:cNvPr>
          <p:cNvSpPr txBox="1"/>
          <p:nvPr/>
        </p:nvSpPr>
        <p:spPr>
          <a:xfrm>
            <a:off x="-1" y="4699814"/>
            <a:ext cx="2274581" cy="276999"/>
          </a:xfrm>
          <a:prstGeom prst="rect">
            <a:avLst/>
          </a:prstGeom>
          <a:noFill/>
        </p:spPr>
        <p:txBody>
          <a:bodyPr wrap="square" lIns="252000" rIns="72000">
            <a:noAutofit/>
          </a:bodyPr>
          <a:lstStyle>
            <a:defPPr>
              <a:defRPr lang="it-IT"/>
            </a:defPPr>
            <a:lvl1pPr>
              <a:lnSpc>
                <a:spcPts val="4208"/>
              </a:lnSpc>
              <a:defRPr sz="2400">
                <a:solidFill>
                  <a:srgbClr val="243782"/>
                </a:solidFill>
                <a:latin typeface="Encode Sans Expanded Light" pitchFamily="2" charset="0"/>
              </a:defRPr>
            </a:lvl1pPr>
          </a:lstStyle>
          <a:p>
            <a:pPr>
              <a:lnSpc>
                <a:spcPct val="100000"/>
              </a:lnSpc>
            </a:pPr>
            <a:r>
              <a:rPr lang="en-US" sz="1200" dirty="0">
                <a:solidFill>
                  <a:schemeClr val="tx1">
                    <a:lumMod val="25000"/>
                    <a:lumOff val="75000"/>
                  </a:schemeClr>
                </a:solidFill>
                <a:latin typeface="Encode Sans" pitchFamily="2" charset="0"/>
              </a:rPr>
              <a:t>3.7 Delivery</a:t>
            </a:r>
          </a:p>
        </p:txBody>
      </p:sp>
    </p:spTree>
    <p:custDataLst>
      <p:tags r:id="rId1"/>
    </p:custDataLst>
    <p:extLst>
      <p:ext uri="{BB962C8B-B14F-4D97-AF65-F5344CB8AC3E}">
        <p14:creationId xmlns:p14="http://schemas.microsoft.com/office/powerpoint/2010/main" val="4143152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44A78-F22F-9ACF-056C-BD932360A351}"/>
            </a:ext>
          </a:extLst>
        </p:cNvPr>
        <p:cNvGrpSpPr/>
        <p:nvPr/>
      </p:nvGrpSpPr>
      <p:grpSpPr>
        <a:xfrm>
          <a:off x="0" y="0"/>
          <a:ext cx="0" cy="0"/>
          <a:chOff x="0" y="0"/>
          <a:chExt cx="0" cy="0"/>
        </a:xfrm>
      </p:grpSpPr>
      <p:sp>
        <p:nvSpPr>
          <p:cNvPr id="35" name="Rettangolo 34">
            <a:extLst>
              <a:ext uri="{FF2B5EF4-FFF2-40B4-BE49-F238E27FC236}">
                <a16:creationId xmlns:a16="http://schemas.microsoft.com/office/drawing/2014/main" id="{EE07F3D9-233F-1EF7-12B8-AC0F55A82F65}"/>
              </a:ext>
            </a:extLst>
          </p:cNvPr>
          <p:cNvSpPr/>
          <p:nvPr/>
        </p:nvSpPr>
        <p:spPr>
          <a:xfrm>
            <a:off x="137307" y="2884372"/>
            <a:ext cx="36000" cy="216000"/>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aphicFrame>
        <p:nvGraphicFramePr>
          <p:cNvPr id="3" name="Tabella 2">
            <a:extLst>
              <a:ext uri="{FF2B5EF4-FFF2-40B4-BE49-F238E27FC236}">
                <a16:creationId xmlns:a16="http://schemas.microsoft.com/office/drawing/2014/main" id="{943ABDAE-36A7-025C-0861-1C56E9A18051}"/>
              </a:ext>
            </a:extLst>
          </p:cNvPr>
          <p:cNvGraphicFramePr>
            <a:graphicFrameLocks noGrp="1"/>
          </p:cNvGraphicFramePr>
          <p:nvPr>
            <p:extLst>
              <p:ext uri="{D42A27DB-BD31-4B8C-83A1-F6EECF244321}">
                <p14:modId xmlns:p14="http://schemas.microsoft.com/office/powerpoint/2010/main" val="2297059253"/>
              </p:ext>
            </p:extLst>
          </p:nvPr>
        </p:nvGraphicFramePr>
        <p:xfrm>
          <a:off x="2532063" y="1016000"/>
          <a:ext cx="4500562" cy="5005392"/>
        </p:xfrm>
        <a:graphic>
          <a:graphicData uri="http://schemas.openxmlformats.org/drawingml/2006/table">
            <a:tbl>
              <a:tblPr firstRow="1" bandRow="1">
                <a:tableStyleId>{5C22544A-7EE6-4342-B048-85BDC9FD1C3A}</a:tableStyleId>
              </a:tblPr>
              <a:tblGrid>
                <a:gridCol w="4500562">
                  <a:extLst>
                    <a:ext uri="{9D8B030D-6E8A-4147-A177-3AD203B41FA5}">
                      <a16:colId xmlns:a16="http://schemas.microsoft.com/office/drawing/2014/main" val="1762129357"/>
                    </a:ext>
                  </a:extLst>
                </a:gridCol>
              </a:tblGrid>
              <a:tr h="625674">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Ask the Customers if they intend to </a:t>
                      </a:r>
                      <a:r>
                        <a:rPr lang="en-US" sz="1100" b="1" i="0" u="none" strike="noStrike" kern="1200" noProof="0" dirty="0">
                          <a:solidFill>
                            <a:schemeClr val="accent1"/>
                          </a:solidFill>
                          <a:effectLst/>
                          <a:latin typeface="+mn-lt"/>
                          <a:ea typeface="+mn-ea"/>
                          <a:cs typeface="+mn-cs"/>
                        </a:rPr>
                        <a:t>trade-in a vehicle</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0775099"/>
                  </a:ext>
                </a:extLst>
              </a:tr>
              <a:tr h="625674">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Explain to the Customers the </a:t>
                      </a:r>
                      <a:r>
                        <a:rPr lang="en-US" sz="1100" b="1" i="0" u="none" strike="noStrike" kern="1200" noProof="0" dirty="0">
                          <a:solidFill>
                            <a:schemeClr val="accent1"/>
                          </a:solidFill>
                          <a:effectLst/>
                          <a:latin typeface="+mn-lt"/>
                          <a:ea typeface="+mn-ea"/>
                          <a:cs typeface="+mn-cs"/>
                        </a:rPr>
                        <a:t>methodology</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used</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for</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the</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trade-in</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pricing</a:t>
                      </a:r>
                      <a:r>
                        <a:rPr lang="en-US" sz="1100" b="0" i="0" u="none" strike="noStrike" kern="1200" noProof="0" dirty="0">
                          <a:solidFill>
                            <a:schemeClr val="tx1">
                              <a:lumMod val="90000"/>
                              <a:lumOff val="10000"/>
                            </a:schemeClr>
                          </a:solidFill>
                          <a:effectLst/>
                          <a:latin typeface="+mn-lt"/>
                          <a:ea typeface="+mn-ea"/>
                          <a:cs typeface="+mn-cs"/>
                        </a:rPr>
                        <a:t>, handle objections, doubt and questions.</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0324860"/>
                  </a:ext>
                </a:extLst>
              </a:tr>
              <a:tr h="625674">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The </a:t>
                      </a:r>
                      <a:r>
                        <a:rPr lang="en-US" sz="1100" b="1" i="0" u="none" strike="noStrike" kern="1200" noProof="0" dirty="0">
                          <a:solidFill>
                            <a:schemeClr val="accent1"/>
                          </a:solidFill>
                          <a:effectLst/>
                          <a:latin typeface="+mn-lt"/>
                          <a:ea typeface="+mn-ea"/>
                          <a:cs typeface="+mn-cs"/>
                        </a:rPr>
                        <a:t>trade-in must be a part of the final offer</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8832415"/>
                  </a:ext>
                </a:extLst>
              </a:tr>
              <a:tr h="625674">
                <a:tc>
                  <a:txBody>
                    <a:bodyPr/>
                    <a:lstStyle/>
                    <a:p>
                      <a:pPr algn="l" fontAlgn="ctr"/>
                      <a:r>
                        <a:rPr lang="en-US" sz="1100" b="1" i="0" u="none" strike="noStrike" kern="1200" noProof="0" dirty="0">
                          <a:solidFill>
                            <a:schemeClr val="accent1"/>
                          </a:solidFill>
                          <a:effectLst/>
                          <a:latin typeface="+mn-lt"/>
                          <a:ea typeface="+mn-ea"/>
                          <a:cs typeface="+mn-cs"/>
                        </a:rPr>
                        <a:t>Inspect</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the</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vehicle</a:t>
                      </a:r>
                      <a:r>
                        <a:rPr lang="en-US" sz="1100" b="0" i="0" u="none" strike="noStrike" kern="1200" noProof="0" dirty="0">
                          <a:solidFill>
                            <a:schemeClr val="tx1">
                              <a:lumMod val="90000"/>
                              <a:lumOff val="10000"/>
                            </a:schemeClr>
                          </a:solidFill>
                          <a:effectLst/>
                          <a:latin typeface="+mn-lt"/>
                          <a:ea typeface="+mn-ea"/>
                          <a:cs typeface="+mn-cs"/>
                        </a:rPr>
                        <a:t> condition in person if possible.</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5318789"/>
                  </a:ext>
                </a:extLst>
              </a:tr>
              <a:tr h="625674">
                <a:tc>
                  <a:txBody>
                    <a:bodyPr/>
                    <a:lstStyle/>
                    <a:p>
                      <a:pPr algn="l" fontAlgn="ctr"/>
                      <a:r>
                        <a:rPr lang="en-US" sz="1100" b="1" i="0" u="none" strike="noStrike" kern="1200" noProof="0" dirty="0">
                          <a:solidFill>
                            <a:schemeClr val="accent1"/>
                          </a:solidFill>
                          <a:effectLst/>
                          <a:latin typeface="+mn-lt"/>
                          <a:ea typeface="+mn-ea"/>
                          <a:cs typeface="+mn-cs"/>
                        </a:rPr>
                        <a:t>Check the documentation</a:t>
                      </a:r>
                      <a:r>
                        <a:rPr lang="en-US" sz="1100" b="0" i="0" u="none" strike="noStrike" kern="1200" noProof="0" dirty="0">
                          <a:solidFill>
                            <a:schemeClr val="tx1">
                              <a:lumMod val="90000"/>
                              <a:lumOff val="10000"/>
                            </a:schemeClr>
                          </a:solidFill>
                          <a:effectLst/>
                          <a:latin typeface="+mn-lt"/>
                          <a:ea typeface="+mn-ea"/>
                          <a:cs typeface="+mn-cs"/>
                        </a:rPr>
                        <a:t>: ownership, mileage and service history.</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8938201"/>
                  </a:ext>
                </a:extLst>
              </a:tr>
              <a:tr h="625674">
                <a:tc>
                  <a:txBody>
                    <a:bodyPr/>
                    <a:lstStyle/>
                    <a:p>
                      <a:pPr algn="l" fontAlgn="ctr"/>
                      <a:r>
                        <a:rPr lang="en-US" sz="1100" b="1" i="0" u="none" strike="noStrike" kern="1200" noProof="0" dirty="0">
                          <a:solidFill>
                            <a:schemeClr val="accent1"/>
                          </a:solidFill>
                          <a:effectLst/>
                          <a:latin typeface="+mn-lt"/>
                          <a:ea typeface="+mn-ea"/>
                          <a:cs typeface="+mn-cs"/>
                        </a:rPr>
                        <a:t>Take clear photos </a:t>
                      </a:r>
                      <a:r>
                        <a:rPr lang="en-US" sz="1100" b="0" i="0" u="none" strike="noStrike" kern="1200" noProof="0" dirty="0">
                          <a:solidFill>
                            <a:schemeClr val="tx1">
                              <a:lumMod val="90000"/>
                              <a:lumOff val="10000"/>
                            </a:schemeClr>
                          </a:solidFill>
                          <a:effectLst/>
                          <a:latin typeface="+mn-lt"/>
                          <a:ea typeface="+mn-ea"/>
                          <a:cs typeface="+mn-cs"/>
                        </a:rPr>
                        <a:t>of the exterior and the interior of the car.</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4455459"/>
                  </a:ext>
                </a:extLst>
              </a:tr>
              <a:tr h="625674">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Use the internal and national </a:t>
                      </a:r>
                      <a:r>
                        <a:rPr lang="en-US" sz="1100" b="1" i="0" u="none" strike="noStrike" kern="1200" noProof="0" dirty="0">
                          <a:solidFill>
                            <a:schemeClr val="accent1"/>
                          </a:solidFill>
                          <a:effectLst/>
                          <a:latin typeface="+mn-lt"/>
                          <a:ea typeface="+mn-ea"/>
                          <a:cs typeface="+mn-cs"/>
                        </a:rPr>
                        <a:t>evaluation</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tools/databases</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309630"/>
                  </a:ext>
                </a:extLst>
              </a:tr>
              <a:tr h="625674">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Ask about the </a:t>
                      </a:r>
                      <a:r>
                        <a:rPr lang="en-US" sz="1100" b="1" i="0" u="none" strike="noStrike" kern="1200" noProof="0" dirty="0">
                          <a:solidFill>
                            <a:schemeClr val="accent1"/>
                          </a:solidFill>
                          <a:effectLst/>
                          <a:latin typeface="+mn-lt"/>
                          <a:ea typeface="+mn-ea"/>
                          <a:cs typeface="+mn-cs"/>
                        </a:rPr>
                        <a:t>current</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vehicle</a:t>
                      </a:r>
                      <a:r>
                        <a:rPr lang="en-US" sz="1100" b="0" i="0" u="none" strike="noStrike" kern="1200" noProof="0" dirty="0">
                          <a:solidFill>
                            <a:schemeClr val="tx1">
                              <a:lumMod val="90000"/>
                              <a:lumOff val="10000"/>
                            </a:schemeClr>
                          </a:solidFill>
                          <a:effectLst/>
                          <a:latin typeface="+mn-lt"/>
                          <a:ea typeface="+mn-ea"/>
                          <a:cs typeface="+mn-cs"/>
                        </a:rPr>
                        <a:t>, ownership duration, mileage, and maintenance history.</a:t>
                      </a:r>
                    </a:p>
                  </a:txBody>
                  <a:tcPr marL="9525"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4962738"/>
                  </a:ext>
                </a:extLst>
              </a:tr>
            </a:tbl>
          </a:graphicData>
        </a:graphic>
      </p:graphicFrame>
      <p:graphicFrame>
        <p:nvGraphicFramePr>
          <p:cNvPr id="4" name="Tabella 3">
            <a:extLst>
              <a:ext uri="{FF2B5EF4-FFF2-40B4-BE49-F238E27FC236}">
                <a16:creationId xmlns:a16="http://schemas.microsoft.com/office/drawing/2014/main" id="{D8711DD0-13B8-04E1-A9C6-C31BF313E47C}"/>
              </a:ext>
            </a:extLst>
          </p:cNvPr>
          <p:cNvGraphicFramePr>
            <a:graphicFrameLocks noGrp="1"/>
          </p:cNvGraphicFramePr>
          <p:nvPr>
            <p:extLst>
              <p:ext uri="{D42A27DB-BD31-4B8C-83A1-F6EECF244321}">
                <p14:modId xmlns:p14="http://schemas.microsoft.com/office/powerpoint/2010/main" val="4150989035"/>
              </p:ext>
            </p:extLst>
          </p:nvPr>
        </p:nvGraphicFramePr>
        <p:xfrm>
          <a:off x="7427914" y="1016000"/>
          <a:ext cx="4500562" cy="5005392"/>
        </p:xfrm>
        <a:graphic>
          <a:graphicData uri="http://schemas.openxmlformats.org/drawingml/2006/table">
            <a:tbl>
              <a:tblPr firstRow="1" bandRow="1">
                <a:tableStyleId>{5C22544A-7EE6-4342-B048-85BDC9FD1C3A}</a:tableStyleId>
              </a:tblPr>
              <a:tblGrid>
                <a:gridCol w="4500562">
                  <a:extLst>
                    <a:ext uri="{9D8B030D-6E8A-4147-A177-3AD203B41FA5}">
                      <a16:colId xmlns:a16="http://schemas.microsoft.com/office/drawing/2014/main" val="1762129357"/>
                    </a:ext>
                  </a:extLst>
                </a:gridCol>
              </a:tblGrid>
              <a:tr h="625674">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To enable </a:t>
                      </a:r>
                      <a:r>
                        <a:rPr lang="en-US" sz="1100" b="1" i="0" u="none" strike="noStrike" kern="1200" noProof="0" dirty="0">
                          <a:solidFill>
                            <a:schemeClr val="accent1"/>
                          </a:solidFill>
                          <a:effectLst/>
                          <a:latin typeface="+mn-lt"/>
                          <a:ea typeface="+mn-ea"/>
                          <a:cs typeface="+mn-cs"/>
                        </a:rPr>
                        <a:t>early preparation and smoother integration </a:t>
                      </a:r>
                      <a:r>
                        <a:rPr lang="en-US" sz="1100" b="0" i="0" u="none" strike="noStrike" kern="1200" noProof="0" dirty="0">
                          <a:solidFill>
                            <a:schemeClr val="tx1">
                              <a:lumMod val="90000"/>
                              <a:lumOff val="10000"/>
                            </a:schemeClr>
                          </a:solidFill>
                          <a:effectLst/>
                          <a:latin typeface="+mn-lt"/>
                          <a:ea typeface="+mn-ea"/>
                          <a:cs typeface="+mn-cs"/>
                        </a:rPr>
                        <a:t>into the sales process.</a:t>
                      </a:r>
                    </a:p>
                  </a:txBody>
                  <a:tcPr marL="9525"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0775099"/>
                  </a:ext>
                </a:extLst>
              </a:tr>
              <a:tr h="625674">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To build </a:t>
                      </a:r>
                      <a:r>
                        <a:rPr lang="en-US" sz="1100" b="1" i="0" u="none" strike="noStrike" kern="1200" noProof="0" dirty="0">
                          <a:solidFill>
                            <a:schemeClr val="accent1"/>
                          </a:solidFill>
                          <a:effectLst/>
                          <a:latin typeface="+mn-lt"/>
                          <a:ea typeface="+mn-ea"/>
                          <a:cs typeface="+mn-cs"/>
                        </a:rPr>
                        <a:t>transparency and increase trust</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0324860"/>
                  </a:ext>
                </a:extLst>
              </a:tr>
              <a:tr h="625674">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To </a:t>
                      </a:r>
                      <a:r>
                        <a:rPr lang="en-US" sz="1100" b="1" i="0" u="none" strike="noStrike" kern="1200" noProof="0" dirty="0">
                          <a:solidFill>
                            <a:schemeClr val="accent1"/>
                          </a:solidFill>
                          <a:effectLst/>
                          <a:latin typeface="+mn-lt"/>
                          <a:ea typeface="+mn-ea"/>
                          <a:cs typeface="+mn-cs"/>
                        </a:rPr>
                        <a:t>enhance the value of the overall offer </a:t>
                      </a:r>
                      <a:r>
                        <a:rPr lang="en-US" sz="1100" b="0" i="0" u="none" strike="noStrike" kern="1200" noProof="0" dirty="0">
                          <a:solidFill>
                            <a:schemeClr val="tx1">
                              <a:lumMod val="90000"/>
                              <a:lumOff val="10000"/>
                            </a:schemeClr>
                          </a:solidFill>
                          <a:effectLst/>
                          <a:latin typeface="+mn-lt"/>
                          <a:ea typeface="+mn-ea"/>
                          <a:cs typeface="+mn-cs"/>
                        </a:rPr>
                        <a:t>and reduce the risk of objections.</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2895660"/>
                  </a:ext>
                </a:extLst>
              </a:tr>
              <a:tr h="625674">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Verifying the real condition together with the Customer </a:t>
                      </a:r>
                      <a:r>
                        <a:rPr lang="en-US" sz="1100" b="1" i="0" u="none" strike="noStrike" kern="1200" noProof="0" dirty="0">
                          <a:solidFill>
                            <a:schemeClr val="accent1"/>
                          </a:solidFill>
                          <a:effectLst/>
                          <a:latin typeface="+mn-lt"/>
                          <a:ea typeface="+mn-ea"/>
                          <a:cs typeface="+mn-cs"/>
                        </a:rPr>
                        <a:t>increases accuracy and trust on the valuation</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5318789"/>
                  </a:ext>
                </a:extLst>
              </a:tr>
              <a:tr h="625674">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This helps to determine </a:t>
                      </a:r>
                      <a:r>
                        <a:rPr lang="en-US" sz="1100" b="1" i="0" u="none" strike="noStrike" kern="1200" noProof="0" dirty="0">
                          <a:solidFill>
                            <a:schemeClr val="accent1"/>
                          </a:solidFill>
                          <a:effectLst/>
                          <a:latin typeface="+mn-lt"/>
                          <a:ea typeface="+mn-ea"/>
                          <a:cs typeface="+mn-cs"/>
                        </a:rPr>
                        <a:t>depreciation, wear and maintenance status</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8938201"/>
                  </a:ext>
                </a:extLst>
              </a:tr>
              <a:tr h="625674">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To support remote valuation and </a:t>
                      </a:r>
                      <a:r>
                        <a:rPr lang="en-US" sz="1100" b="1" i="0" u="none" strike="noStrike" kern="1200" noProof="0" dirty="0">
                          <a:solidFill>
                            <a:schemeClr val="accent1"/>
                          </a:solidFill>
                          <a:effectLst/>
                          <a:latin typeface="+mn-lt"/>
                          <a:ea typeface="+mn-ea"/>
                          <a:cs typeface="+mn-cs"/>
                        </a:rPr>
                        <a:t>ensure consistent documentation</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4455459"/>
                  </a:ext>
                </a:extLst>
              </a:tr>
              <a:tr h="625674">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To guarantee a standard, </a:t>
                      </a:r>
                      <a:r>
                        <a:rPr lang="en-US" sz="1100" b="1" i="0" u="none" strike="noStrike" kern="1200" noProof="0" dirty="0">
                          <a:solidFill>
                            <a:schemeClr val="accent1"/>
                          </a:solidFill>
                          <a:effectLst/>
                          <a:latin typeface="+mn-lt"/>
                          <a:ea typeface="+mn-ea"/>
                          <a:cs typeface="+mn-cs"/>
                        </a:rPr>
                        <a:t>market-aligned trade-in price</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309630"/>
                  </a:ext>
                </a:extLst>
              </a:tr>
              <a:tr h="625674">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To be ready for a complete </a:t>
                      </a:r>
                      <a:r>
                        <a:rPr lang="en-US" sz="1100" b="1" i="0" u="none" strike="noStrike" kern="1200" noProof="0" dirty="0">
                          <a:solidFill>
                            <a:schemeClr val="accent1"/>
                          </a:solidFill>
                          <a:effectLst/>
                          <a:latin typeface="+mn-lt"/>
                          <a:ea typeface="+mn-ea"/>
                          <a:cs typeface="+mn-cs"/>
                        </a:rPr>
                        <a:t>trade-in offer</a:t>
                      </a:r>
                      <a:r>
                        <a:rPr lang="en-US" sz="1100" b="0" i="0" u="none" strike="noStrike" kern="1200" noProof="0" dirty="0">
                          <a:solidFill>
                            <a:schemeClr val="tx1">
                              <a:lumMod val="90000"/>
                              <a:lumOff val="10000"/>
                            </a:schemeClr>
                          </a:solidFill>
                          <a:effectLst/>
                          <a:latin typeface="+mn-lt"/>
                          <a:ea typeface="+mn-ea"/>
                          <a:cs typeface="+mn-cs"/>
                        </a:rPr>
                        <a:t>, linking the features to the </a:t>
                      </a:r>
                      <a:r>
                        <a:rPr lang="en-US" sz="1100" b="1" i="0" u="none" strike="noStrike" kern="1200" noProof="0" dirty="0">
                          <a:solidFill>
                            <a:schemeClr val="accent1"/>
                          </a:solidFill>
                          <a:effectLst/>
                          <a:latin typeface="+mn-lt"/>
                          <a:ea typeface="+mn-ea"/>
                          <a:cs typeface="+mn-cs"/>
                        </a:rPr>
                        <a:t>reasons for purchase</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4962738"/>
                  </a:ext>
                </a:extLst>
              </a:tr>
            </a:tbl>
          </a:graphicData>
        </a:graphic>
      </p:graphicFrame>
      <p:sp>
        <p:nvSpPr>
          <p:cNvPr id="5" name="CasellaDiTesto 4">
            <a:extLst>
              <a:ext uri="{FF2B5EF4-FFF2-40B4-BE49-F238E27FC236}">
                <a16:creationId xmlns:a16="http://schemas.microsoft.com/office/drawing/2014/main" id="{D871CC36-8C0F-204A-804E-CF6935589262}"/>
              </a:ext>
            </a:extLst>
          </p:cNvPr>
          <p:cNvSpPr txBox="1"/>
          <p:nvPr/>
        </p:nvSpPr>
        <p:spPr>
          <a:xfrm>
            <a:off x="-1" y="1746237"/>
            <a:ext cx="2274581" cy="461665"/>
          </a:xfrm>
          <a:prstGeom prst="rect">
            <a:avLst/>
          </a:prstGeom>
          <a:noFill/>
        </p:spPr>
        <p:txBody>
          <a:bodyPr wrap="square" lIns="252000" rIns="72000">
            <a:noAutofit/>
          </a:bodyPr>
          <a:lstStyle>
            <a:defPPr>
              <a:defRPr lang="it-IT"/>
            </a:defPPr>
            <a:lvl1pPr>
              <a:lnSpc>
                <a:spcPts val="4208"/>
              </a:lnSpc>
              <a:defRPr sz="2400">
                <a:solidFill>
                  <a:srgbClr val="243782"/>
                </a:solidFill>
                <a:latin typeface="Encode Sans Expanded Light" pitchFamily="2" charset="0"/>
              </a:defRPr>
            </a:lvl1pPr>
          </a:lstStyle>
          <a:p>
            <a:pPr>
              <a:lnSpc>
                <a:spcPct val="100000"/>
              </a:lnSpc>
            </a:pPr>
            <a:r>
              <a:rPr lang="en-US" sz="1200" dirty="0">
                <a:solidFill>
                  <a:schemeClr val="tx1">
                    <a:lumMod val="75000"/>
                    <a:lumOff val="25000"/>
                  </a:schemeClr>
                </a:solidFill>
                <a:latin typeface="Encode Sans" pitchFamily="2" charset="0"/>
              </a:rPr>
              <a:t>3.1 Interview - need </a:t>
            </a:r>
            <a:br>
              <a:rPr lang="en-US" sz="1200" dirty="0">
                <a:solidFill>
                  <a:schemeClr val="tx1">
                    <a:lumMod val="75000"/>
                    <a:lumOff val="25000"/>
                  </a:schemeClr>
                </a:solidFill>
                <a:latin typeface="Encode Sans" pitchFamily="2" charset="0"/>
              </a:rPr>
            </a:br>
            <a:r>
              <a:rPr lang="en-US" sz="1200" dirty="0">
                <a:solidFill>
                  <a:schemeClr val="tx1">
                    <a:lumMod val="75000"/>
                    <a:lumOff val="25000"/>
                  </a:schemeClr>
                </a:solidFill>
                <a:latin typeface="Encode Sans" pitchFamily="2" charset="0"/>
              </a:rPr>
              <a:t>analysis</a:t>
            </a:r>
          </a:p>
        </p:txBody>
      </p:sp>
      <p:sp>
        <p:nvSpPr>
          <p:cNvPr id="6" name="CasellaDiTesto 5">
            <a:extLst>
              <a:ext uri="{FF2B5EF4-FFF2-40B4-BE49-F238E27FC236}">
                <a16:creationId xmlns:a16="http://schemas.microsoft.com/office/drawing/2014/main" id="{13BAFE8B-A4B2-271D-AEE8-4E44FD3E3764}"/>
              </a:ext>
            </a:extLst>
          </p:cNvPr>
          <p:cNvSpPr txBox="1"/>
          <p:nvPr/>
        </p:nvSpPr>
        <p:spPr>
          <a:xfrm>
            <a:off x="-1" y="2300055"/>
            <a:ext cx="2274581" cy="461665"/>
          </a:xfrm>
          <a:prstGeom prst="rect">
            <a:avLst/>
          </a:prstGeom>
          <a:noFill/>
        </p:spPr>
        <p:txBody>
          <a:bodyPr wrap="square" lIns="252000" rIns="72000">
            <a:noAutofit/>
          </a:bodyPr>
          <a:lstStyle>
            <a:defPPr>
              <a:defRPr lang="it-IT"/>
            </a:defPPr>
            <a:lvl1pPr>
              <a:lnSpc>
                <a:spcPct val="100000"/>
              </a:lnSpc>
              <a:defRPr sz="1200">
                <a:solidFill>
                  <a:schemeClr val="tx1">
                    <a:lumMod val="75000"/>
                    <a:lumOff val="25000"/>
                  </a:schemeClr>
                </a:solidFill>
                <a:latin typeface="Encode Sans" pitchFamily="2" charset="0"/>
              </a:defRPr>
            </a:lvl1pPr>
          </a:lstStyle>
          <a:p>
            <a:r>
              <a:rPr lang="en-US" dirty="0"/>
              <a:t>3.2 Product experience – </a:t>
            </a:r>
            <a:br>
              <a:rPr lang="en-US" dirty="0"/>
            </a:br>
            <a:r>
              <a:rPr lang="en-US" dirty="0"/>
              <a:t>Test drive &amp; Walk Around</a:t>
            </a:r>
          </a:p>
        </p:txBody>
      </p:sp>
      <p:sp>
        <p:nvSpPr>
          <p:cNvPr id="7" name="CasellaDiTesto 6">
            <a:extLst>
              <a:ext uri="{FF2B5EF4-FFF2-40B4-BE49-F238E27FC236}">
                <a16:creationId xmlns:a16="http://schemas.microsoft.com/office/drawing/2014/main" id="{6A3FAD0C-4AB9-599C-5039-297F2FD8E048}"/>
              </a:ext>
            </a:extLst>
          </p:cNvPr>
          <p:cNvSpPr txBox="1"/>
          <p:nvPr/>
        </p:nvSpPr>
        <p:spPr>
          <a:xfrm>
            <a:off x="-1" y="2853873"/>
            <a:ext cx="2274581" cy="276999"/>
          </a:xfrm>
          <a:prstGeom prst="rect">
            <a:avLst/>
          </a:prstGeom>
          <a:noFill/>
        </p:spPr>
        <p:txBody>
          <a:bodyPr wrap="square" lIns="252000" rIns="72000">
            <a:noAutofit/>
          </a:bodyPr>
          <a:lstStyle>
            <a:defPPr>
              <a:defRPr lang="it-IT"/>
            </a:defPPr>
            <a:lvl1pPr>
              <a:lnSpc>
                <a:spcPct val="100000"/>
              </a:lnSpc>
              <a:defRPr sz="1200" b="1">
                <a:solidFill>
                  <a:schemeClr val="accent3"/>
                </a:solidFill>
                <a:latin typeface="Encode Sans" pitchFamily="2" charset="0"/>
              </a:defRPr>
            </a:lvl1pPr>
          </a:lstStyle>
          <a:p>
            <a:r>
              <a:rPr lang="en-US" dirty="0"/>
              <a:t>3.3 Trade-in evaluation</a:t>
            </a:r>
          </a:p>
        </p:txBody>
      </p:sp>
      <p:sp>
        <p:nvSpPr>
          <p:cNvPr id="8" name="CasellaDiTesto 7">
            <a:extLst>
              <a:ext uri="{FF2B5EF4-FFF2-40B4-BE49-F238E27FC236}">
                <a16:creationId xmlns:a16="http://schemas.microsoft.com/office/drawing/2014/main" id="{BC336B49-1295-FC24-3EED-F7748BFEE1B4}"/>
              </a:ext>
            </a:extLst>
          </p:cNvPr>
          <p:cNvSpPr txBox="1"/>
          <p:nvPr/>
        </p:nvSpPr>
        <p:spPr>
          <a:xfrm>
            <a:off x="-1" y="3223025"/>
            <a:ext cx="2274581" cy="461665"/>
          </a:xfrm>
          <a:prstGeom prst="rect">
            <a:avLst/>
          </a:prstGeom>
          <a:noFill/>
        </p:spPr>
        <p:txBody>
          <a:bodyPr wrap="square" lIns="252000" rIns="72000">
            <a:noAutofit/>
          </a:bodyPr>
          <a:lstStyle>
            <a:defPPr>
              <a:defRPr lang="it-IT"/>
            </a:defPPr>
            <a:lvl1pPr>
              <a:lnSpc>
                <a:spcPts val="4208"/>
              </a:lnSpc>
              <a:defRPr sz="2400">
                <a:solidFill>
                  <a:srgbClr val="243782"/>
                </a:solidFill>
                <a:latin typeface="Encode Sans Expanded Light" pitchFamily="2" charset="0"/>
              </a:defRPr>
            </a:lvl1pPr>
          </a:lstStyle>
          <a:p>
            <a:pPr>
              <a:lnSpc>
                <a:spcPct val="100000"/>
              </a:lnSpc>
            </a:pPr>
            <a:r>
              <a:rPr lang="en-US" sz="1200" dirty="0">
                <a:solidFill>
                  <a:schemeClr val="tx1">
                    <a:lumMod val="25000"/>
                    <a:lumOff val="75000"/>
                  </a:schemeClr>
                </a:solidFill>
                <a:latin typeface="Encode Sans" pitchFamily="2" charset="0"/>
              </a:rPr>
              <a:t>3.4 Tailored offer presentation</a:t>
            </a:r>
          </a:p>
        </p:txBody>
      </p:sp>
      <p:sp>
        <p:nvSpPr>
          <p:cNvPr id="9" name="CasellaDiTesto 8">
            <a:extLst>
              <a:ext uri="{FF2B5EF4-FFF2-40B4-BE49-F238E27FC236}">
                <a16:creationId xmlns:a16="http://schemas.microsoft.com/office/drawing/2014/main" id="{C298ECBF-0CEA-4F16-8606-1D563D11963C}"/>
              </a:ext>
            </a:extLst>
          </p:cNvPr>
          <p:cNvSpPr txBox="1"/>
          <p:nvPr/>
        </p:nvSpPr>
        <p:spPr>
          <a:xfrm>
            <a:off x="-1" y="3776843"/>
            <a:ext cx="2274581" cy="276999"/>
          </a:xfrm>
          <a:prstGeom prst="rect">
            <a:avLst/>
          </a:prstGeom>
          <a:noFill/>
        </p:spPr>
        <p:txBody>
          <a:bodyPr wrap="square" lIns="252000" rIns="72000">
            <a:noAutofit/>
          </a:bodyPr>
          <a:lstStyle>
            <a:defPPr>
              <a:defRPr lang="it-IT"/>
            </a:defPPr>
            <a:lvl1pPr>
              <a:lnSpc>
                <a:spcPts val="4208"/>
              </a:lnSpc>
              <a:defRPr sz="2400">
                <a:solidFill>
                  <a:srgbClr val="243782"/>
                </a:solidFill>
                <a:latin typeface="Encode Sans Expanded Light" pitchFamily="2" charset="0"/>
              </a:defRPr>
            </a:lvl1pPr>
          </a:lstStyle>
          <a:p>
            <a:pPr>
              <a:lnSpc>
                <a:spcPct val="100000"/>
              </a:lnSpc>
            </a:pPr>
            <a:r>
              <a:rPr lang="en-US" sz="1200" dirty="0">
                <a:solidFill>
                  <a:schemeClr val="tx1">
                    <a:lumMod val="25000"/>
                    <a:lumOff val="75000"/>
                  </a:schemeClr>
                </a:solidFill>
                <a:latin typeface="Encode Sans" pitchFamily="2" charset="0"/>
              </a:rPr>
              <a:t>3.5 Negotiation - Closure</a:t>
            </a:r>
          </a:p>
        </p:txBody>
      </p:sp>
      <p:sp>
        <p:nvSpPr>
          <p:cNvPr id="10" name="CasellaDiTesto 9">
            <a:extLst>
              <a:ext uri="{FF2B5EF4-FFF2-40B4-BE49-F238E27FC236}">
                <a16:creationId xmlns:a16="http://schemas.microsoft.com/office/drawing/2014/main" id="{48A3422B-67CD-5F15-3D0F-96D8E5BA0750}"/>
              </a:ext>
            </a:extLst>
          </p:cNvPr>
          <p:cNvSpPr txBox="1"/>
          <p:nvPr/>
        </p:nvSpPr>
        <p:spPr>
          <a:xfrm>
            <a:off x="-1" y="4145995"/>
            <a:ext cx="2274581" cy="461665"/>
          </a:xfrm>
          <a:prstGeom prst="rect">
            <a:avLst/>
          </a:prstGeom>
          <a:noFill/>
        </p:spPr>
        <p:txBody>
          <a:bodyPr wrap="square" lIns="252000" rIns="72000">
            <a:noAutofit/>
          </a:bodyPr>
          <a:lstStyle>
            <a:defPPr>
              <a:defRPr lang="it-IT"/>
            </a:defPPr>
            <a:lvl1pPr>
              <a:lnSpc>
                <a:spcPts val="4208"/>
              </a:lnSpc>
              <a:defRPr sz="2400">
                <a:solidFill>
                  <a:srgbClr val="243782"/>
                </a:solidFill>
                <a:latin typeface="Encode Sans Expanded Light" pitchFamily="2" charset="0"/>
              </a:defRPr>
            </a:lvl1pPr>
          </a:lstStyle>
          <a:p>
            <a:pPr>
              <a:lnSpc>
                <a:spcPct val="100000"/>
              </a:lnSpc>
            </a:pPr>
            <a:r>
              <a:rPr lang="en-US" sz="1200" dirty="0">
                <a:solidFill>
                  <a:schemeClr val="tx1">
                    <a:lumMod val="25000"/>
                    <a:lumOff val="75000"/>
                  </a:schemeClr>
                </a:solidFill>
                <a:latin typeface="Encode Sans" pitchFamily="2" charset="0"/>
              </a:rPr>
              <a:t>3.6 From order to delivery regular update</a:t>
            </a:r>
          </a:p>
        </p:txBody>
      </p:sp>
      <p:sp>
        <p:nvSpPr>
          <p:cNvPr id="11" name="CasellaDiTesto 10">
            <a:extLst>
              <a:ext uri="{FF2B5EF4-FFF2-40B4-BE49-F238E27FC236}">
                <a16:creationId xmlns:a16="http://schemas.microsoft.com/office/drawing/2014/main" id="{B1D7EA8B-4742-A94D-435A-A0773DDEE40F}"/>
              </a:ext>
            </a:extLst>
          </p:cNvPr>
          <p:cNvSpPr txBox="1"/>
          <p:nvPr/>
        </p:nvSpPr>
        <p:spPr>
          <a:xfrm>
            <a:off x="-1" y="4699814"/>
            <a:ext cx="2274581" cy="276999"/>
          </a:xfrm>
          <a:prstGeom prst="rect">
            <a:avLst/>
          </a:prstGeom>
          <a:noFill/>
        </p:spPr>
        <p:txBody>
          <a:bodyPr wrap="square" lIns="252000" rIns="72000">
            <a:noAutofit/>
          </a:bodyPr>
          <a:lstStyle>
            <a:defPPr>
              <a:defRPr lang="it-IT"/>
            </a:defPPr>
            <a:lvl1pPr>
              <a:lnSpc>
                <a:spcPts val="4208"/>
              </a:lnSpc>
              <a:defRPr sz="2400">
                <a:solidFill>
                  <a:srgbClr val="243782"/>
                </a:solidFill>
                <a:latin typeface="Encode Sans Expanded Light" pitchFamily="2" charset="0"/>
              </a:defRPr>
            </a:lvl1pPr>
          </a:lstStyle>
          <a:p>
            <a:pPr>
              <a:lnSpc>
                <a:spcPct val="100000"/>
              </a:lnSpc>
            </a:pPr>
            <a:r>
              <a:rPr lang="en-US" sz="1200" dirty="0">
                <a:solidFill>
                  <a:schemeClr val="tx1">
                    <a:lumMod val="25000"/>
                    <a:lumOff val="75000"/>
                  </a:schemeClr>
                </a:solidFill>
                <a:latin typeface="Encode Sans" pitchFamily="2" charset="0"/>
              </a:rPr>
              <a:t>3.7 Delivery</a:t>
            </a:r>
          </a:p>
        </p:txBody>
      </p:sp>
    </p:spTree>
    <p:custDataLst>
      <p:tags r:id="rId1"/>
    </p:custDataLst>
    <p:extLst>
      <p:ext uri="{BB962C8B-B14F-4D97-AF65-F5344CB8AC3E}">
        <p14:creationId xmlns:p14="http://schemas.microsoft.com/office/powerpoint/2010/main" val="1519973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5D02B-1D30-B135-D3C1-20C7D3C9CE52}"/>
            </a:ext>
          </a:extLst>
        </p:cNvPr>
        <p:cNvGrpSpPr/>
        <p:nvPr/>
      </p:nvGrpSpPr>
      <p:grpSpPr>
        <a:xfrm>
          <a:off x="0" y="0"/>
          <a:ext cx="0" cy="0"/>
          <a:chOff x="0" y="0"/>
          <a:chExt cx="0" cy="0"/>
        </a:xfrm>
      </p:grpSpPr>
      <p:sp>
        <p:nvSpPr>
          <p:cNvPr id="3" name="Rettangolo 2">
            <a:extLst>
              <a:ext uri="{FF2B5EF4-FFF2-40B4-BE49-F238E27FC236}">
                <a16:creationId xmlns:a16="http://schemas.microsoft.com/office/drawing/2014/main" id="{93FB9A56-8281-1F9B-3B1E-031EEA66F48B}"/>
              </a:ext>
            </a:extLst>
          </p:cNvPr>
          <p:cNvSpPr/>
          <p:nvPr/>
        </p:nvSpPr>
        <p:spPr>
          <a:xfrm>
            <a:off x="137307" y="3273863"/>
            <a:ext cx="36000" cy="360000"/>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aphicFrame>
        <p:nvGraphicFramePr>
          <p:cNvPr id="4" name="Tabella 3">
            <a:extLst>
              <a:ext uri="{FF2B5EF4-FFF2-40B4-BE49-F238E27FC236}">
                <a16:creationId xmlns:a16="http://schemas.microsoft.com/office/drawing/2014/main" id="{73C77B66-D3D6-E2E9-20D5-17DC9BA5B397}"/>
              </a:ext>
            </a:extLst>
          </p:cNvPr>
          <p:cNvGraphicFramePr>
            <a:graphicFrameLocks noGrp="1"/>
          </p:cNvGraphicFramePr>
          <p:nvPr>
            <p:extLst>
              <p:ext uri="{D42A27DB-BD31-4B8C-83A1-F6EECF244321}">
                <p14:modId xmlns:p14="http://schemas.microsoft.com/office/powerpoint/2010/main" val="3411536161"/>
              </p:ext>
            </p:extLst>
          </p:nvPr>
        </p:nvGraphicFramePr>
        <p:xfrm>
          <a:off x="2532063" y="1016000"/>
          <a:ext cx="4500562" cy="5005392"/>
        </p:xfrm>
        <a:graphic>
          <a:graphicData uri="http://schemas.openxmlformats.org/drawingml/2006/table">
            <a:tbl>
              <a:tblPr firstRow="1" bandRow="1">
                <a:tableStyleId>{5C22544A-7EE6-4342-B048-85BDC9FD1C3A}</a:tableStyleId>
              </a:tblPr>
              <a:tblGrid>
                <a:gridCol w="4500562">
                  <a:extLst>
                    <a:ext uri="{9D8B030D-6E8A-4147-A177-3AD203B41FA5}">
                      <a16:colId xmlns:a16="http://schemas.microsoft.com/office/drawing/2014/main" val="1762129357"/>
                    </a:ext>
                  </a:extLst>
                </a:gridCol>
              </a:tblGrid>
              <a:tr h="625674">
                <a:tc>
                  <a:txBody>
                    <a:bodyPr/>
                    <a:lstStyle/>
                    <a:p>
                      <a:pPr algn="l" fontAlgn="ctr"/>
                      <a:r>
                        <a:rPr lang="en-US" sz="1100" b="1" i="0" u="none" strike="noStrike" kern="1200" noProof="0" dirty="0">
                          <a:solidFill>
                            <a:schemeClr val="accent1"/>
                          </a:solidFill>
                          <a:effectLst/>
                          <a:latin typeface="+mn-lt"/>
                          <a:ea typeface="+mn-ea"/>
                          <a:cs typeface="+mn-cs"/>
                        </a:rPr>
                        <a:t>Before presenting the offer</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summarize </a:t>
                      </a:r>
                      <a:r>
                        <a:rPr lang="en-US" sz="1100" b="0" i="0" u="none" strike="noStrike" kern="1200" noProof="0" dirty="0">
                          <a:solidFill>
                            <a:schemeClr val="tx1">
                              <a:lumMod val="90000"/>
                              <a:lumOff val="10000"/>
                            </a:schemeClr>
                          </a:solidFill>
                          <a:effectLst/>
                          <a:latin typeface="+mn-lt"/>
                          <a:ea typeface="+mn-ea"/>
                          <a:cs typeface="+mn-cs"/>
                        </a:rPr>
                        <a:t>the Customer's needs using the 5 YES method asking closed questions.​</a:t>
                      </a:r>
                    </a:p>
                  </a:txBody>
                  <a:tcPr marL="9525"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0775099"/>
                  </a:ext>
                </a:extLst>
              </a:tr>
              <a:tr h="625674">
                <a:tc>
                  <a:txBody>
                    <a:bodyPr/>
                    <a:lstStyle/>
                    <a:p>
                      <a:pPr algn="l" fontAlgn="ctr"/>
                      <a:r>
                        <a:rPr lang="en-US" sz="1100" b="1" i="0" u="none" strike="noStrike" kern="1200" noProof="0" dirty="0">
                          <a:solidFill>
                            <a:schemeClr val="accent1"/>
                          </a:solidFill>
                          <a:effectLst/>
                          <a:latin typeface="+mn-lt"/>
                          <a:ea typeface="+mn-ea"/>
                          <a:cs typeface="+mn-cs"/>
                        </a:rPr>
                        <a:t>Present the vehicle </a:t>
                      </a:r>
                      <a:r>
                        <a:rPr lang="en-US" sz="1100" b="0" i="0" u="none" strike="noStrike" kern="1200" noProof="0" dirty="0">
                          <a:solidFill>
                            <a:schemeClr val="tx1">
                              <a:lumMod val="90000"/>
                              <a:lumOff val="10000"/>
                            </a:schemeClr>
                          </a:solidFill>
                          <a:effectLst/>
                          <a:latin typeface="+mn-lt"/>
                          <a:ea typeface="+mn-ea"/>
                          <a:cs typeface="+mn-cs"/>
                        </a:rPr>
                        <a:t>configuration </a:t>
                      </a:r>
                      <a:r>
                        <a:rPr lang="en-US" sz="1100" b="1" i="0" u="none" strike="noStrike" kern="1200" noProof="0" dirty="0">
                          <a:solidFill>
                            <a:schemeClr val="accent1"/>
                          </a:solidFill>
                          <a:effectLst/>
                          <a:latin typeface="+mn-lt"/>
                          <a:ea typeface="+mn-ea"/>
                          <a:cs typeface="+mn-cs"/>
                        </a:rPr>
                        <a:t>with</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clarity</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0324860"/>
                  </a:ext>
                </a:extLst>
              </a:tr>
              <a:tr h="625674">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Include the trade-in, the financing, the insurance, and the accessories in </a:t>
                      </a:r>
                      <a:r>
                        <a:rPr lang="en-US" sz="1100" b="1" i="0" u="none" strike="noStrike" kern="1200" noProof="0" dirty="0">
                          <a:solidFill>
                            <a:schemeClr val="accent1"/>
                          </a:solidFill>
                          <a:effectLst/>
                          <a:latin typeface="+mn-lt"/>
                          <a:ea typeface="+mn-ea"/>
                          <a:cs typeface="+mn-cs"/>
                        </a:rPr>
                        <a:t>one</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complete</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proposal</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7762307"/>
                  </a:ext>
                </a:extLst>
              </a:tr>
              <a:tr h="625674">
                <a:tc>
                  <a:txBody>
                    <a:bodyPr/>
                    <a:lstStyle/>
                    <a:p>
                      <a:pPr algn="l" fontAlgn="ctr"/>
                      <a:r>
                        <a:rPr lang="en-US" sz="1100" b="1" i="0" u="none" strike="noStrike" kern="1200" noProof="0" dirty="0">
                          <a:solidFill>
                            <a:schemeClr val="accent1"/>
                          </a:solidFill>
                          <a:effectLst/>
                          <a:latin typeface="+mn-lt"/>
                          <a:ea typeface="+mn-ea"/>
                          <a:cs typeface="+mn-cs"/>
                        </a:rPr>
                        <a:t>Adapt</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quotation</a:t>
                      </a:r>
                      <a:r>
                        <a:rPr lang="en-US" sz="1100" b="0" i="0" u="none" strike="noStrike" kern="1200" noProof="0" dirty="0">
                          <a:solidFill>
                            <a:schemeClr val="tx1">
                              <a:lumMod val="90000"/>
                              <a:lumOff val="10000"/>
                            </a:schemeClr>
                          </a:solidFill>
                          <a:effectLst/>
                          <a:latin typeface="+mn-lt"/>
                          <a:ea typeface="+mn-ea"/>
                          <a:cs typeface="+mn-cs"/>
                        </a:rPr>
                        <a:t> structure and format </a:t>
                      </a:r>
                      <a:r>
                        <a:rPr lang="en-US" sz="1100" b="1" i="0" u="none" strike="noStrike" kern="1200" noProof="0" dirty="0">
                          <a:solidFill>
                            <a:schemeClr val="accent1"/>
                          </a:solidFill>
                          <a:effectLst/>
                          <a:latin typeface="+mn-lt"/>
                          <a:ea typeface="+mn-ea"/>
                          <a:cs typeface="+mn-cs"/>
                        </a:rPr>
                        <a:t>to</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the</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Customer</a:t>
                      </a:r>
                      <a:r>
                        <a:rPr lang="en-US" sz="1100" b="0" i="0" u="none" strike="noStrike" kern="1200" noProof="0" dirty="0">
                          <a:solidFill>
                            <a:schemeClr val="tx1">
                              <a:lumMod val="90000"/>
                              <a:lumOff val="10000"/>
                            </a:schemeClr>
                          </a:solidFill>
                          <a:effectLst/>
                          <a:latin typeface="+mn-lt"/>
                          <a:ea typeface="+mn-ea"/>
                          <a:cs typeface="+mn-cs"/>
                        </a:rPr>
                        <a:t> profile (private or business).</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5318789"/>
                  </a:ext>
                </a:extLst>
              </a:tr>
              <a:tr h="625674">
                <a:tc>
                  <a:txBody>
                    <a:bodyPr/>
                    <a:lstStyle/>
                    <a:p>
                      <a:pPr algn="l" fontAlgn="ctr"/>
                      <a:r>
                        <a:rPr lang="en-US" sz="1100" b="1" i="0" u="none" strike="noStrike" kern="1200" noProof="0" dirty="0">
                          <a:solidFill>
                            <a:schemeClr val="accent1"/>
                          </a:solidFill>
                          <a:effectLst/>
                          <a:latin typeface="+mn-lt"/>
                          <a:ea typeface="+mn-ea"/>
                          <a:cs typeface="+mn-cs"/>
                        </a:rPr>
                        <a:t>Use visual tools </a:t>
                      </a:r>
                      <a:r>
                        <a:rPr lang="en-US" sz="1100" b="0" i="0" u="none" strike="noStrike" kern="1200" noProof="0" dirty="0">
                          <a:solidFill>
                            <a:schemeClr val="tx1">
                              <a:lumMod val="90000"/>
                              <a:lumOff val="10000"/>
                            </a:schemeClr>
                          </a:solidFill>
                          <a:effectLst/>
                          <a:latin typeface="+mn-lt"/>
                          <a:ea typeface="+mn-ea"/>
                          <a:cs typeface="+mn-cs"/>
                        </a:rPr>
                        <a:t>(tablet, configurator printout, accessories images).</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8938201"/>
                  </a:ext>
                </a:extLst>
              </a:tr>
              <a:tr h="625674">
                <a:tc>
                  <a:txBody>
                    <a:bodyPr/>
                    <a:lstStyle/>
                    <a:p>
                      <a:pPr algn="l" fontAlgn="ctr"/>
                      <a:r>
                        <a:rPr lang="en-US" sz="1100" b="1" i="0" u="none" strike="noStrike" kern="1200" noProof="0" dirty="0">
                          <a:solidFill>
                            <a:schemeClr val="accent1"/>
                          </a:solidFill>
                          <a:effectLst/>
                          <a:latin typeface="+mn-lt"/>
                          <a:ea typeface="+mn-ea"/>
                          <a:cs typeface="+mn-cs"/>
                        </a:rPr>
                        <a:t>Connect the elements of the offer </a:t>
                      </a:r>
                      <a:r>
                        <a:rPr lang="en-US" sz="1100" b="0" i="0" u="none" strike="noStrike" kern="1200" noProof="0" dirty="0">
                          <a:solidFill>
                            <a:schemeClr val="tx1">
                              <a:lumMod val="90000"/>
                              <a:lumOff val="10000"/>
                            </a:schemeClr>
                          </a:solidFill>
                          <a:effectLst/>
                          <a:latin typeface="+mn-lt"/>
                          <a:ea typeface="+mn-ea"/>
                          <a:cs typeface="+mn-cs"/>
                        </a:rPr>
                        <a:t>to the emotional and rational </a:t>
                      </a:r>
                      <a:r>
                        <a:rPr lang="en-US" sz="1100" b="1" i="0" u="none" strike="noStrike" kern="1200" noProof="0" dirty="0">
                          <a:solidFill>
                            <a:schemeClr val="accent1"/>
                          </a:solidFill>
                          <a:effectLst/>
                          <a:latin typeface="+mn-lt"/>
                          <a:ea typeface="+mn-ea"/>
                          <a:cs typeface="+mn-cs"/>
                        </a:rPr>
                        <a:t>purchase</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drivers</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4455459"/>
                  </a:ext>
                </a:extLst>
              </a:tr>
              <a:tr h="625674">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Check if the Customer </a:t>
                      </a:r>
                      <a:r>
                        <a:rPr lang="en-US" sz="1100" b="1" i="0" u="none" strike="noStrike" kern="1200" noProof="0" dirty="0">
                          <a:solidFill>
                            <a:schemeClr val="accent1"/>
                          </a:solidFill>
                          <a:effectLst/>
                          <a:latin typeface="+mn-lt"/>
                          <a:ea typeface="+mn-ea"/>
                          <a:cs typeface="+mn-cs"/>
                        </a:rPr>
                        <a:t>has</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understood</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clearly</a:t>
                      </a:r>
                      <a:r>
                        <a:rPr lang="en-US" sz="1100" b="0" i="0" u="none" strike="noStrike" kern="1200" noProof="0" dirty="0">
                          <a:solidFill>
                            <a:schemeClr val="tx1">
                              <a:lumMod val="90000"/>
                              <a:lumOff val="10000"/>
                            </a:schemeClr>
                          </a:solidFill>
                          <a:effectLst/>
                          <a:latin typeface="+mn-lt"/>
                          <a:ea typeface="+mn-ea"/>
                          <a:cs typeface="+mn-cs"/>
                        </a:rPr>
                        <a:t> and </a:t>
                      </a:r>
                      <a:r>
                        <a:rPr lang="en-US" sz="1100" b="1" i="0" u="none" strike="noStrike" kern="1200" noProof="0" dirty="0">
                          <a:solidFill>
                            <a:schemeClr val="accent1"/>
                          </a:solidFill>
                          <a:effectLst/>
                          <a:latin typeface="+mn-lt"/>
                          <a:ea typeface="+mn-ea"/>
                          <a:cs typeface="+mn-cs"/>
                        </a:rPr>
                        <a:t>is</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comfortable</a:t>
                      </a:r>
                      <a:r>
                        <a:rPr lang="en-US" sz="1100" b="0" i="0" u="none" strike="noStrike" kern="1200" noProof="0" dirty="0">
                          <a:solidFill>
                            <a:schemeClr val="tx1">
                              <a:lumMod val="90000"/>
                              <a:lumOff val="10000"/>
                            </a:schemeClr>
                          </a:solidFill>
                          <a:effectLst/>
                          <a:latin typeface="+mn-lt"/>
                          <a:ea typeface="+mn-ea"/>
                          <a:cs typeface="+mn-cs"/>
                        </a:rPr>
                        <a:t> with the quotation.</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309630"/>
                  </a:ext>
                </a:extLst>
              </a:tr>
              <a:tr h="625674">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Present with a </a:t>
                      </a:r>
                      <a:r>
                        <a:rPr lang="en-US" sz="1100" b="1" i="0" u="none" strike="noStrike" kern="1200" noProof="0" dirty="0">
                          <a:solidFill>
                            <a:schemeClr val="accent1"/>
                          </a:solidFill>
                          <a:effectLst/>
                          <a:latin typeface="+mn-lt"/>
                          <a:ea typeface="+mn-ea"/>
                          <a:cs typeface="+mn-cs"/>
                        </a:rPr>
                        <a:t>copy of the quotation </a:t>
                      </a:r>
                      <a:r>
                        <a:rPr lang="en-US" sz="1100" b="0" i="0" u="none" strike="noStrike" kern="1200" noProof="0" dirty="0">
                          <a:solidFill>
                            <a:schemeClr val="tx1">
                              <a:lumMod val="90000"/>
                              <a:lumOff val="10000"/>
                            </a:schemeClr>
                          </a:solidFill>
                          <a:effectLst/>
                          <a:latin typeface="+mn-lt"/>
                          <a:ea typeface="+mn-ea"/>
                          <a:cs typeface="+mn-cs"/>
                        </a:rPr>
                        <a:t>and explain the </a:t>
                      </a:r>
                      <a:r>
                        <a:rPr lang="en-US" sz="1100" b="1" i="0" u="none" strike="noStrike" kern="1200" noProof="0" dirty="0">
                          <a:solidFill>
                            <a:schemeClr val="accent1"/>
                          </a:solidFill>
                          <a:effectLst/>
                          <a:latin typeface="+mn-lt"/>
                          <a:ea typeface="+mn-ea"/>
                          <a:cs typeface="+mn-cs"/>
                        </a:rPr>
                        <a:t>next</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steps</a:t>
                      </a:r>
                      <a:r>
                        <a:rPr lang="en-US" sz="1100" b="0" i="0" u="none" strike="noStrike" kern="1200" noProof="0" dirty="0">
                          <a:solidFill>
                            <a:schemeClr val="tx1">
                              <a:lumMod val="90000"/>
                              <a:lumOff val="10000"/>
                            </a:schemeClr>
                          </a:solidFill>
                          <a:effectLst/>
                          <a:latin typeface="+mn-lt"/>
                          <a:ea typeface="+mn-ea"/>
                          <a:cs typeface="+mn-cs"/>
                        </a:rPr>
                        <a:t>, and request </a:t>
                      </a:r>
                      <a:r>
                        <a:rPr lang="en-US" sz="1100" b="1" i="0" u="none" strike="noStrike" kern="1200" noProof="0" dirty="0">
                          <a:solidFill>
                            <a:schemeClr val="accent1"/>
                          </a:solidFill>
                          <a:effectLst/>
                          <a:latin typeface="+mn-lt"/>
                          <a:ea typeface="+mn-ea"/>
                          <a:cs typeface="+mn-cs"/>
                        </a:rPr>
                        <a:t>preferences</a:t>
                      </a:r>
                      <a:r>
                        <a:rPr lang="en-US" sz="1100" b="0" i="0" u="none" strike="noStrike" kern="1200" noProof="0" dirty="0">
                          <a:solidFill>
                            <a:schemeClr val="tx1">
                              <a:lumMod val="90000"/>
                              <a:lumOff val="10000"/>
                            </a:schemeClr>
                          </a:solidFill>
                          <a:effectLst/>
                          <a:latin typeface="+mn-lt"/>
                          <a:ea typeface="+mn-ea"/>
                          <a:cs typeface="+mn-cs"/>
                        </a:rPr>
                        <a:t> (times or days) </a:t>
                      </a:r>
                      <a:r>
                        <a:rPr lang="en-US" sz="1100" b="1" i="0" u="none" strike="noStrike" kern="1200" noProof="0" dirty="0">
                          <a:solidFill>
                            <a:schemeClr val="accent1"/>
                          </a:solidFill>
                          <a:effectLst/>
                          <a:latin typeface="+mn-lt"/>
                          <a:ea typeface="+mn-ea"/>
                          <a:cs typeface="+mn-cs"/>
                        </a:rPr>
                        <a:t>for</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recontact</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4962738"/>
                  </a:ext>
                </a:extLst>
              </a:tr>
            </a:tbl>
          </a:graphicData>
        </a:graphic>
      </p:graphicFrame>
      <p:graphicFrame>
        <p:nvGraphicFramePr>
          <p:cNvPr id="5" name="Tabella 4">
            <a:extLst>
              <a:ext uri="{FF2B5EF4-FFF2-40B4-BE49-F238E27FC236}">
                <a16:creationId xmlns:a16="http://schemas.microsoft.com/office/drawing/2014/main" id="{74A436B2-A7B9-9E09-BEF6-AE1B401B4539}"/>
              </a:ext>
            </a:extLst>
          </p:cNvPr>
          <p:cNvGraphicFramePr>
            <a:graphicFrameLocks noGrp="1"/>
          </p:cNvGraphicFramePr>
          <p:nvPr>
            <p:extLst>
              <p:ext uri="{D42A27DB-BD31-4B8C-83A1-F6EECF244321}">
                <p14:modId xmlns:p14="http://schemas.microsoft.com/office/powerpoint/2010/main" val="2416171930"/>
              </p:ext>
            </p:extLst>
          </p:nvPr>
        </p:nvGraphicFramePr>
        <p:xfrm>
          <a:off x="7427913" y="1016000"/>
          <a:ext cx="4500562" cy="5005392"/>
        </p:xfrm>
        <a:graphic>
          <a:graphicData uri="http://schemas.openxmlformats.org/drawingml/2006/table">
            <a:tbl>
              <a:tblPr firstRow="1" bandRow="1">
                <a:tableStyleId>{5C22544A-7EE6-4342-B048-85BDC9FD1C3A}</a:tableStyleId>
              </a:tblPr>
              <a:tblGrid>
                <a:gridCol w="4500562">
                  <a:extLst>
                    <a:ext uri="{9D8B030D-6E8A-4147-A177-3AD203B41FA5}">
                      <a16:colId xmlns:a16="http://schemas.microsoft.com/office/drawing/2014/main" val="1762129357"/>
                    </a:ext>
                  </a:extLst>
                </a:gridCol>
              </a:tblGrid>
              <a:tr h="625674">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Customers need to </a:t>
                      </a:r>
                      <a:r>
                        <a:rPr lang="en-US" sz="1100" b="1" i="0" u="none" strike="noStrike" kern="1200" noProof="0" dirty="0">
                          <a:solidFill>
                            <a:schemeClr val="accent1"/>
                          </a:solidFill>
                          <a:effectLst/>
                          <a:latin typeface="+mn-lt"/>
                          <a:ea typeface="+mn-ea"/>
                          <a:cs typeface="+mn-cs"/>
                        </a:rPr>
                        <a:t>be reassured with their choice</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0775099"/>
                  </a:ext>
                </a:extLst>
              </a:tr>
              <a:tr h="625674">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To demonstrate that the proposed </a:t>
                      </a:r>
                      <a:r>
                        <a:rPr lang="en-US" sz="1100" b="1" i="0" u="none" strike="noStrike" kern="1200" noProof="0" dirty="0">
                          <a:solidFill>
                            <a:schemeClr val="accent1"/>
                          </a:solidFill>
                          <a:effectLst/>
                          <a:latin typeface="+mn-lt"/>
                          <a:ea typeface="+mn-ea"/>
                          <a:cs typeface="+mn-cs"/>
                        </a:rPr>
                        <a:t>model</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reflects</a:t>
                      </a:r>
                      <a:r>
                        <a:rPr lang="en-US" sz="1100" b="0" i="0" u="none" strike="noStrike" kern="1200" noProof="0" dirty="0">
                          <a:solidFill>
                            <a:schemeClr val="tx1">
                              <a:lumMod val="90000"/>
                              <a:lumOff val="10000"/>
                            </a:schemeClr>
                          </a:solidFill>
                          <a:effectLst/>
                          <a:latin typeface="+mn-lt"/>
                          <a:ea typeface="+mn-ea"/>
                          <a:cs typeface="+mn-cs"/>
                        </a:rPr>
                        <a:t> the Customer's </a:t>
                      </a:r>
                      <a:r>
                        <a:rPr lang="en-US" sz="1100" b="1" i="0" u="none" strike="noStrike" kern="1200" noProof="0" dirty="0">
                          <a:solidFill>
                            <a:schemeClr val="accent1"/>
                          </a:solidFill>
                          <a:effectLst/>
                          <a:latin typeface="+mn-lt"/>
                          <a:ea typeface="+mn-ea"/>
                          <a:cs typeface="+mn-cs"/>
                        </a:rPr>
                        <a:t>preferences</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0324860"/>
                  </a:ext>
                </a:extLst>
              </a:tr>
              <a:tr h="625674">
                <a:tc>
                  <a:txBody>
                    <a:bodyPr/>
                    <a:lstStyle/>
                    <a:p>
                      <a:pPr algn="l" fontAlgn="ctr"/>
                      <a:r>
                        <a:rPr lang="en-US" sz="1100" b="1" i="0" u="none" strike="noStrike" kern="1200" noProof="0" dirty="0">
                          <a:solidFill>
                            <a:schemeClr val="accent1"/>
                          </a:solidFill>
                          <a:effectLst/>
                          <a:latin typeface="+mn-lt"/>
                          <a:ea typeface="+mn-ea"/>
                          <a:cs typeface="+mn-cs"/>
                        </a:rPr>
                        <a:t>To increase value </a:t>
                      </a:r>
                      <a:r>
                        <a:rPr lang="en-US" sz="1100" b="0" i="0" u="none" strike="noStrike" kern="1200" noProof="0" dirty="0">
                          <a:solidFill>
                            <a:schemeClr val="tx1">
                              <a:lumMod val="90000"/>
                              <a:lumOff val="10000"/>
                            </a:schemeClr>
                          </a:solidFill>
                          <a:effectLst/>
                          <a:latin typeface="+mn-lt"/>
                          <a:ea typeface="+mn-ea"/>
                          <a:cs typeface="+mn-cs"/>
                        </a:rPr>
                        <a:t>and simplify decision-making.</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2895660"/>
                  </a:ext>
                </a:extLst>
              </a:tr>
              <a:tr h="625674">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To enhance </a:t>
                      </a:r>
                      <a:r>
                        <a:rPr lang="en-US" sz="1100" b="1" i="0" u="none" strike="noStrike" kern="1200" noProof="0" dirty="0">
                          <a:solidFill>
                            <a:schemeClr val="accent1"/>
                          </a:solidFill>
                          <a:effectLst/>
                          <a:latin typeface="+mn-lt"/>
                          <a:ea typeface="+mn-ea"/>
                          <a:cs typeface="+mn-cs"/>
                        </a:rPr>
                        <a:t>professionalism</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trust</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and</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relevance</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5318789"/>
                  </a:ext>
                </a:extLst>
              </a:tr>
              <a:tr h="625674">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To </a:t>
                      </a:r>
                      <a:r>
                        <a:rPr lang="en-US" sz="1100" b="1" i="0" u="none" strike="noStrike" kern="1200" noProof="0" dirty="0">
                          <a:solidFill>
                            <a:schemeClr val="accent1"/>
                          </a:solidFill>
                          <a:effectLst/>
                          <a:latin typeface="+mn-lt"/>
                          <a:ea typeface="+mn-ea"/>
                          <a:cs typeface="+mn-cs"/>
                        </a:rPr>
                        <a:t>facilitate</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understanding</a:t>
                      </a:r>
                      <a:r>
                        <a:rPr lang="en-US" sz="1100" b="0" i="0" u="none" strike="noStrike" kern="1200" noProof="0" dirty="0">
                          <a:solidFill>
                            <a:schemeClr val="tx1">
                              <a:lumMod val="90000"/>
                              <a:lumOff val="10000"/>
                            </a:schemeClr>
                          </a:solidFill>
                          <a:effectLst/>
                          <a:latin typeface="+mn-lt"/>
                          <a:ea typeface="+mn-ea"/>
                          <a:cs typeface="+mn-cs"/>
                        </a:rPr>
                        <a:t> and </a:t>
                      </a:r>
                      <a:r>
                        <a:rPr lang="en-US" sz="1100" b="1" i="0" u="none" strike="noStrike" kern="1200" noProof="0" dirty="0">
                          <a:solidFill>
                            <a:schemeClr val="accent1"/>
                          </a:solidFill>
                          <a:effectLst/>
                          <a:latin typeface="+mn-lt"/>
                          <a:ea typeface="+mn-ea"/>
                          <a:cs typeface="+mn-cs"/>
                        </a:rPr>
                        <a:t>involve</a:t>
                      </a:r>
                      <a:r>
                        <a:rPr lang="en-US" sz="1100" b="0" i="0" u="none" strike="noStrike" kern="1200" noProof="0" dirty="0">
                          <a:solidFill>
                            <a:schemeClr val="tx1">
                              <a:lumMod val="90000"/>
                              <a:lumOff val="10000"/>
                            </a:schemeClr>
                          </a:solidFill>
                          <a:effectLst/>
                          <a:latin typeface="+mn-lt"/>
                          <a:ea typeface="+mn-ea"/>
                          <a:cs typeface="+mn-cs"/>
                        </a:rPr>
                        <a:t> the </a:t>
                      </a:r>
                      <a:r>
                        <a:rPr lang="en-US" sz="1100" b="1" i="0" u="none" strike="noStrike" kern="1200" noProof="0" dirty="0">
                          <a:solidFill>
                            <a:schemeClr val="accent1"/>
                          </a:solidFill>
                          <a:effectLst/>
                          <a:latin typeface="+mn-lt"/>
                          <a:ea typeface="+mn-ea"/>
                          <a:cs typeface="+mn-cs"/>
                        </a:rPr>
                        <a:t>Customer</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8938201"/>
                  </a:ext>
                </a:extLst>
              </a:tr>
              <a:tr h="625674">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To reinforce </a:t>
                      </a:r>
                      <a:r>
                        <a:rPr lang="en-US" sz="1100" b="1" i="0" u="none" strike="noStrike" kern="1200" noProof="0" dirty="0">
                          <a:solidFill>
                            <a:schemeClr val="accent1"/>
                          </a:solidFill>
                          <a:effectLst/>
                          <a:latin typeface="+mn-lt"/>
                          <a:ea typeface="+mn-ea"/>
                          <a:cs typeface="+mn-cs"/>
                        </a:rPr>
                        <a:t>reasons</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for</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buying</a:t>
                      </a:r>
                      <a:r>
                        <a:rPr lang="en-US" sz="1100" b="0" i="0" u="none" strike="noStrike" kern="1200" noProof="0" dirty="0">
                          <a:solidFill>
                            <a:schemeClr val="tx1">
                              <a:lumMod val="90000"/>
                              <a:lumOff val="10000"/>
                            </a:schemeClr>
                          </a:solidFill>
                          <a:effectLst/>
                          <a:latin typeface="+mn-lt"/>
                          <a:ea typeface="+mn-ea"/>
                          <a:cs typeface="+mn-cs"/>
                        </a:rPr>
                        <a:t> and </a:t>
                      </a:r>
                      <a:r>
                        <a:rPr lang="en-US" sz="1100" b="1" i="0" u="none" strike="noStrike" kern="1200" noProof="0" dirty="0">
                          <a:solidFill>
                            <a:schemeClr val="accent1"/>
                          </a:solidFill>
                          <a:effectLst/>
                          <a:latin typeface="+mn-lt"/>
                          <a:ea typeface="+mn-ea"/>
                          <a:cs typeface="+mn-cs"/>
                        </a:rPr>
                        <a:t>Customer</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benefits</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4455459"/>
                  </a:ext>
                </a:extLst>
              </a:tr>
              <a:tr h="625674">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To builds </a:t>
                      </a:r>
                      <a:r>
                        <a:rPr lang="en-US" sz="1100" b="1" i="0" u="none" strike="noStrike" kern="1200" noProof="0" dirty="0">
                          <a:solidFill>
                            <a:schemeClr val="accent1"/>
                          </a:solidFill>
                          <a:effectLst/>
                          <a:latin typeface="+mn-lt"/>
                          <a:ea typeface="+mn-ea"/>
                          <a:cs typeface="+mn-cs"/>
                        </a:rPr>
                        <a:t>transparency</a:t>
                      </a:r>
                      <a:r>
                        <a:rPr lang="en-US" sz="1100" b="0" i="0" u="none" strike="noStrike" kern="1200" noProof="0" dirty="0">
                          <a:solidFill>
                            <a:schemeClr val="tx1">
                              <a:lumMod val="90000"/>
                              <a:lumOff val="10000"/>
                            </a:schemeClr>
                          </a:solidFill>
                          <a:effectLst/>
                          <a:latin typeface="+mn-lt"/>
                          <a:ea typeface="+mn-ea"/>
                          <a:cs typeface="+mn-cs"/>
                        </a:rPr>
                        <a:t> and </a:t>
                      </a:r>
                      <a:r>
                        <a:rPr lang="en-US" sz="1100" b="1" i="0" u="none" strike="noStrike" kern="1200" noProof="0" dirty="0">
                          <a:solidFill>
                            <a:schemeClr val="accent1"/>
                          </a:solidFill>
                          <a:effectLst/>
                          <a:latin typeface="+mn-lt"/>
                          <a:ea typeface="+mn-ea"/>
                          <a:cs typeface="+mn-cs"/>
                        </a:rPr>
                        <a:t>prevent</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objections</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309630"/>
                  </a:ext>
                </a:extLst>
              </a:tr>
              <a:tr h="625674">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To </a:t>
                      </a:r>
                      <a:r>
                        <a:rPr lang="en-US" sz="1100" b="1" i="0" u="none" strike="noStrike" kern="1200" noProof="0" dirty="0">
                          <a:solidFill>
                            <a:schemeClr val="accent1"/>
                          </a:solidFill>
                          <a:effectLst/>
                          <a:latin typeface="+mn-lt"/>
                          <a:ea typeface="+mn-ea"/>
                          <a:cs typeface="+mn-cs"/>
                        </a:rPr>
                        <a:t>reinforce</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the</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commitment</a:t>
                      </a:r>
                      <a:r>
                        <a:rPr lang="en-US" sz="1100" b="0" i="0" u="none" strike="noStrike" kern="1200" noProof="0" dirty="0">
                          <a:solidFill>
                            <a:schemeClr val="tx1">
                              <a:lumMod val="90000"/>
                              <a:lumOff val="10000"/>
                            </a:schemeClr>
                          </a:solidFill>
                          <a:effectLst/>
                          <a:latin typeface="+mn-lt"/>
                          <a:ea typeface="+mn-ea"/>
                          <a:cs typeface="+mn-cs"/>
                        </a:rPr>
                        <a:t> and </a:t>
                      </a:r>
                      <a:r>
                        <a:rPr lang="en-US" sz="1100" b="1" i="0" u="none" strike="noStrike" kern="1200" noProof="0" dirty="0">
                          <a:solidFill>
                            <a:schemeClr val="accent1"/>
                          </a:solidFill>
                          <a:effectLst/>
                          <a:latin typeface="+mn-lt"/>
                          <a:ea typeface="+mn-ea"/>
                          <a:cs typeface="+mn-cs"/>
                        </a:rPr>
                        <a:t>facilitate</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the</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follow-up</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4962738"/>
                  </a:ext>
                </a:extLst>
              </a:tr>
            </a:tbl>
          </a:graphicData>
        </a:graphic>
      </p:graphicFrame>
      <p:sp>
        <p:nvSpPr>
          <p:cNvPr id="6" name="CasellaDiTesto 5">
            <a:extLst>
              <a:ext uri="{FF2B5EF4-FFF2-40B4-BE49-F238E27FC236}">
                <a16:creationId xmlns:a16="http://schemas.microsoft.com/office/drawing/2014/main" id="{4E1B09BB-C156-4B27-40BB-82E5DD4BC785}"/>
              </a:ext>
            </a:extLst>
          </p:cNvPr>
          <p:cNvSpPr txBox="1"/>
          <p:nvPr/>
        </p:nvSpPr>
        <p:spPr>
          <a:xfrm>
            <a:off x="-1" y="1746237"/>
            <a:ext cx="2274581" cy="461665"/>
          </a:xfrm>
          <a:prstGeom prst="rect">
            <a:avLst/>
          </a:prstGeom>
          <a:noFill/>
        </p:spPr>
        <p:txBody>
          <a:bodyPr wrap="square" lIns="252000" rIns="72000">
            <a:noAutofit/>
          </a:bodyPr>
          <a:lstStyle>
            <a:defPPr>
              <a:defRPr lang="it-IT"/>
            </a:defPPr>
            <a:lvl1pPr>
              <a:lnSpc>
                <a:spcPts val="4208"/>
              </a:lnSpc>
              <a:defRPr sz="2400">
                <a:solidFill>
                  <a:srgbClr val="243782"/>
                </a:solidFill>
                <a:latin typeface="Encode Sans Expanded Light" pitchFamily="2" charset="0"/>
              </a:defRPr>
            </a:lvl1pPr>
          </a:lstStyle>
          <a:p>
            <a:pPr>
              <a:lnSpc>
                <a:spcPct val="100000"/>
              </a:lnSpc>
            </a:pPr>
            <a:r>
              <a:rPr lang="en-US" sz="1200" dirty="0">
                <a:solidFill>
                  <a:schemeClr val="tx1">
                    <a:lumMod val="75000"/>
                    <a:lumOff val="25000"/>
                  </a:schemeClr>
                </a:solidFill>
                <a:latin typeface="Encode Sans" pitchFamily="2" charset="0"/>
              </a:rPr>
              <a:t>3.1 Interview - need </a:t>
            </a:r>
            <a:br>
              <a:rPr lang="en-US" sz="1200" dirty="0">
                <a:solidFill>
                  <a:schemeClr val="tx1">
                    <a:lumMod val="75000"/>
                    <a:lumOff val="25000"/>
                  </a:schemeClr>
                </a:solidFill>
                <a:latin typeface="Encode Sans" pitchFamily="2" charset="0"/>
              </a:rPr>
            </a:br>
            <a:r>
              <a:rPr lang="en-US" sz="1200" dirty="0">
                <a:solidFill>
                  <a:schemeClr val="tx1">
                    <a:lumMod val="75000"/>
                    <a:lumOff val="25000"/>
                  </a:schemeClr>
                </a:solidFill>
                <a:latin typeface="Encode Sans" pitchFamily="2" charset="0"/>
              </a:rPr>
              <a:t>analysis</a:t>
            </a:r>
          </a:p>
        </p:txBody>
      </p:sp>
      <p:sp>
        <p:nvSpPr>
          <p:cNvPr id="7" name="CasellaDiTesto 6">
            <a:extLst>
              <a:ext uri="{FF2B5EF4-FFF2-40B4-BE49-F238E27FC236}">
                <a16:creationId xmlns:a16="http://schemas.microsoft.com/office/drawing/2014/main" id="{6A97EA34-89D6-636F-B414-51262F88AF61}"/>
              </a:ext>
            </a:extLst>
          </p:cNvPr>
          <p:cNvSpPr txBox="1"/>
          <p:nvPr/>
        </p:nvSpPr>
        <p:spPr>
          <a:xfrm>
            <a:off x="-1" y="2300057"/>
            <a:ext cx="2274581" cy="461665"/>
          </a:xfrm>
          <a:prstGeom prst="rect">
            <a:avLst/>
          </a:prstGeom>
          <a:noFill/>
        </p:spPr>
        <p:txBody>
          <a:bodyPr wrap="square" lIns="252000" rIns="72000">
            <a:noAutofit/>
          </a:bodyPr>
          <a:lstStyle>
            <a:defPPr>
              <a:defRPr lang="it-IT"/>
            </a:defPPr>
            <a:lvl1pPr>
              <a:lnSpc>
                <a:spcPct val="100000"/>
              </a:lnSpc>
              <a:defRPr sz="1200">
                <a:solidFill>
                  <a:schemeClr val="tx1">
                    <a:lumMod val="75000"/>
                    <a:lumOff val="25000"/>
                  </a:schemeClr>
                </a:solidFill>
                <a:latin typeface="Encode Sans" pitchFamily="2" charset="0"/>
              </a:defRPr>
            </a:lvl1pPr>
          </a:lstStyle>
          <a:p>
            <a:r>
              <a:rPr lang="en-US" dirty="0"/>
              <a:t>3.2 Product experience – </a:t>
            </a:r>
            <a:br>
              <a:rPr lang="en-US" dirty="0"/>
            </a:br>
            <a:r>
              <a:rPr lang="en-US" dirty="0"/>
              <a:t>Test drive &amp; Walk Around</a:t>
            </a:r>
          </a:p>
        </p:txBody>
      </p:sp>
      <p:sp>
        <p:nvSpPr>
          <p:cNvPr id="8" name="CasellaDiTesto 7">
            <a:extLst>
              <a:ext uri="{FF2B5EF4-FFF2-40B4-BE49-F238E27FC236}">
                <a16:creationId xmlns:a16="http://schemas.microsoft.com/office/drawing/2014/main" id="{17F61E4C-88EC-59B1-E17E-2BC4958ACFBE}"/>
              </a:ext>
            </a:extLst>
          </p:cNvPr>
          <p:cNvSpPr txBox="1"/>
          <p:nvPr/>
        </p:nvSpPr>
        <p:spPr>
          <a:xfrm>
            <a:off x="-1" y="2853877"/>
            <a:ext cx="2274581" cy="276999"/>
          </a:xfrm>
          <a:prstGeom prst="rect">
            <a:avLst/>
          </a:prstGeom>
          <a:noFill/>
        </p:spPr>
        <p:txBody>
          <a:bodyPr wrap="square" lIns="252000" rIns="72000">
            <a:noAutofit/>
          </a:bodyPr>
          <a:lstStyle>
            <a:defPPr>
              <a:defRPr lang="it-IT"/>
            </a:defPPr>
            <a:lvl1pPr>
              <a:lnSpc>
                <a:spcPct val="100000"/>
              </a:lnSpc>
              <a:defRPr sz="1200">
                <a:solidFill>
                  <a:schemeClr val="tx1">
                    <a:lumMod val="75000"/>
                    <a:lumOff val="25000"/>
                  </a:schemeClr>
                </a:solidFill>
                <a:latin typeface="Encode Sans" pitchFamily="2" charset="0"/>
              </a:defRPr>
            </a:lvl1pPr>
          </a:lstStyle>
          <a:p>
            <a:r>
              <a:rPr lang="en-US" dirty="0"/>
              <a:t>3.3 Trade-in evaluation</a:t>
            </a:r>
          </a:p>
        </p:txBody>
      </p:sp>
      <p:sp>
        <p:nvSpPr>
          <p:cNvPr id="9" name="CasellaDiTesto 8">
            <a:extLst>
              <a:ext uri="{FF2B5EF4-FFF2-40B4-BE49-F238E27FC236}">
                <a16:creationId xmlns:a16="http://schemas.microsoft.com/office/drawing/2014/main" id="{01DE5484-FF7C-5186-FEE2-0A841A3323D5}"/>
              </a:ext>
            </a:extLst>
          </p:cNvPr>
          <p:cNvSpPr txBox="1"/>
          <p:nvPr/>
        </p:nvSpPr>
        <p:spPr>
          <a:xfrm>
            <a:off x="-1" y="3223031"/>
            <a:ext cx="2274581" cy="461665"/>
          </a:xfrm>
          <a:prstGeom prst="rect">
            <a:avLst/>
          </a:prstGeom>
          <a:noFill/>
        </p:spPr>
        <p:txBody>
          <a:bodyPr wrap="square" lIns="252000" rIns="72000">
            <a:noAutofit/>
          </a:bodyPr>
          <a:lstStyle>
            <a:defPPr>
              <a:defRPr lang="it-IT"/>
            </a:defPPr>
            <a:lvl1pPr>
              <a:lnSpc>
                <a:spcPct val="100000"/>
              </a:lnSpc>
              <a:defRPr sz="1200" b="1">
                <a:solidFill>
                  <a:schemeClr val="accent3"/>
                </a:solidFill>
                <a:latin typeface="Encode Sans" pitchFamily="2" charset="0"/>
              </a:defRPr>
            </a:lvl1pPr>
          </a:lstStyle>
          <a:p>
            <a:r>
              <a:rPr lang="en-US" dirty="0"/>
              <a:t>3.4 Tailored offer presentation</a:t>
            </a:r>
          </a:p>
        </p:txBody>
      </p:sp>
      <p:sp>
        <p:nvSpPr>
          <p:cNvPr id="10" name="CasellaDiTesto 9">
            <a:extLst>
              <a:ext uri="{FF2B5EF4-FFF2-40B4-BE49-F238E27FC236}">
                <a16:creationId xmlns:a16="http://schemas.microsoft.com/office/drawing/2014/main" id="{A42C37C6-D9F4-D348-EB3D-B9895A314D6F}"/>
              </a:ext>
            </a:extLst>
          </p:cNvPr>
          <p:cNvSpPr txBox="1"/>
          <p:nvPr/>
        </p:nvSpPr>
        <p:spPr>
          <a:xfrm>
            <a:off x="-1" y="3776851"/>
            <a:ext cx="2274581" cy="276999"/>
          </a:xfrm>
          <a:prstGeom prst="rect">
            <a:avLst/>
          </a:prstGeom>
          <a:noFill/>
        </p:spPr>
        <p:txBody>
          <a:bodyPr wrap="square" lIns="252000" rIns="72000">
            <a:noAutofit/>
          </a:bodyPr>
          <a:lstStyle>
            <a:defPPr>
              <a:defRPr lang="it-IT"/>
            </a:defPPr>
            <a:lvl1pPr>
              <a:lnSpc>
                <a:spcPts val="4208"/>
              </a:lnSpc>
              <a:defRPr sz="2400">
                <a:solidFill>
                  <a:srgbClr val="243782"/>
                </a:solidFill>
                <a:latin typeface="Encode Sans Expanded Light" pitchFamily="2" charset="0"/>
              </a:defRPr>
            </a:lvl1pPr>
          </a:lstStyle>
          <a:p>
            <a:pPr>
              <a:lnSpc>
                <a:spcPct val="100000"/>
              </a:lnSpc>
            </a:pPr>
            <a:r>
              <a:rPr lang="en-US" sz="1200" dirty="0">
                <a:solidFill>
                  <a:schemeClr val="tx1">
                    <a:lumMod val="25000"/>
                    <a:lumOff val="75000"/>
                  </a:schemeClr>
                </a:solidFill>
                <a:latin typeface="Encode Sans" pitchFamily="2" charset="0"/>
              </a:rPr>
              <a:t>3.5 Negotiation - Closure</a:t>
            </a:r>
          </a:p>
        </p:txBody>
      </p:sp>
      <p:sp>
        <p:nvSpPr>
          <p:cNvPr id="11" name="CasellaDiTesto 10">
            <a:extLst>
              <a:ext uri="{FF2B5EF4-FFF2-40B4-BE49-F238E27FC236}">
                <a16:creationId xmlns:a16="http://schemas.microsoft.com/office/drawing/2014/main" id="{AD32ED63-C140-3C7F-8659-7ACF3F49A0B6}"/>
              </a:ext>
            </a:extLst>
          </p:cNvPr>
          <p:cNvSpPr txBox="1"/>
          <p:nvPr/>
        </p:nvSpPr>
        <p:spPr>
          <a:xfrm>
            <a:off x="-1" y="4146005"/>
            <a:ext cx="2274581" cy="461665"/>
          </a:xfrm>
          <a:prstGeom prst="rect">
            <a:avLst/>
          </a:prstGeom>
          <a:noFill/>
        </p:spPr>
        <p:txBody>
          <a:bodyPr wrap="square" lIns="252000" rIns="72000">
            <a:noAutofit/>
          </a:bodyPr>
          <a:lstStyle>
            <a:defPPr>
              <a:defRPr lang="it-IT"/>
            </a:defPPr>
            <a:lvl1pPr>
              <a:lnSpc>
                <a:spcPts val="4208"/>
              </a:lnSpc>
              <a:defRPr sz="2400">
                <a:solidFill>
                  <a:srgbClr val="243782"/>
                </a:solidFill>
                <a:latin typeface="Encode Sans Expanded Light" pitchFamily="2" charset="0"/>
              </a:defRPr>
            </a:lvl1pPr>
          </a:lstStyle>
          <a:p>
            <a:pPr>
              <a:lnSpc>
                <a:spcPct val="100000"/>
              </a:lnSpc>
            </a:pPr>
            <a:r>
              <a:rPr lang="en-US" sz="1200" dirty="0">
                <a:solidFill>
                  <a:schemeClr val="tx1">
                    <a:lumMod val="25000"/>
                    <a:lumOff val="75000"/>
                  </a:schemeClr>
                </a:solidFill>
                <a:latin typeface="Encode Sans" pitchFamily="2" charset="0"/>
              </a:rPr>
              <a:t>3.6 From order to delivery regular update</a:t>
            </a:r>
          </a:p>
        </p:txBody>
      </p:sp>
      <p:sp>
        <p:nvSpPr>
          <p:cNvPr id="12" name="CasellaDiTesto 11">
            <a:extLst>
              <a:ext uri="{FF2B5EF4-FFF2-40B4-BE49-F238E27FC236}">
                <a16:creationId xmlns:a16="http://schemas.microsoft.com/office/drawing/2014/main" id="{67AD2A78-2D64-C2AF-7DA6-48A4A8C83893}"/>
              </a:ext>
            </a:extLst>
          </p:cNvPr>
          <p:cNvSpPr txBox="1"/>
          <p:nvPr/>
        </p:nvSpPr>
        <p:spPr>
          <a:xfrm>
            <a:off x="-1" y="4699822"/>
            <a:ext cx="2274581" cy="276999"/>
          </a:xfrm>
          <a:prstGeom prst="rect">
            <a:avLst/>
          </a:prstGeom>
          <a:noFill/>
        </p:spPr>
        <p:txBody>
          <a:bodyPr wrap="square" lIns="252000" rIns="72000">
            <a:noAutofit/>
          </a:bodyPr>
          <a:lstStyle>
            <a:defPPr>
              <a:defRPr lang="it-IT"/>
            </a:defPPr>
            <a:lvl1pPr>
              <a:lnSpc>
                <a:spcPts val="4208"/>
              </a:lnSpc>
              <a:defRPr sz="2400">
                <a:solidFill>
                  <a:srgbClr val="243782"/>
                </a:solidFill>
                <a:latin typeface="Encode Sans Expanded Light" pitchFamily="2" charset="0"/>
              </a:defRPr>
            </a:lvl1pPr>
          </a:lstStyle>
          <a:p>
            <a:pPr>
              <a:lnSpc>
                <a:spcPct val="100000"/>
              </a:lnSpc>
            </a:pPr>
            <a:r>
              <a:rPr lang="en-US" sz="1200" dirty="0">
                <a:solidFill>
                  <a:schemeClr val="tx1">
                    <a:lumMod val="25000"/>
                    <a:lumOff val="75000"/>
                  </a:schemeClr>
                </a:solidFill>
                <a:latin typeface="Encode Sans" pitchFamily="2" charset="0"/>
              </a:rPr>
              <a:t>3.7 Delivery</a:t>
            </a:r>
          </a:p>
        </p:txBody>
      </p:sp>
    </p:spTree>
    <p:custDataLst>
      <p:tags r:id="rId1"/>
    </p:custDataLst>
    <p:extLst>
      <p:ext uri="{BB962C8B-B14F-4D97-AF65-F5344CB8AC3E}">
        <p14:creationId xmlns:p14="http://schemas.microsoft.com/office/powerpoint/2010/main" val="4287230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4889E-9F94-092C-1EA8-1179A3A857FD}"/>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4F86C5C6-2F18-DFE2-30A0-D91D6B609229}"/>
              </a:ext>
            </a:extLst>
          </p:cNvPr>
          <p:cNvSpPr/>
          <p:nvPr/>
        </p:nvSpPr>
        <p:spPr>
          <a:xfrm>
            <a:off x="137307" y="3807342"/>
            <a:ext cx="36000" cy="216000"/>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aphicFrame>
        <p:nvGraphicFramePr>
          <p:cNvPr id="3" name="Tabella 2">
            <a:extLst>
              <a:ext uri="{FF2B5EF4-FFF2-40B4-BE49-F238E27FC236}">
                <a16:creationId xmlns:a16="http://schemas.microsoft.com/office/drawing/2014/main" id="{C50DCE25-E5CA-BA54-89BE-BC2C19209F98}"/>
              </a:ext>
            </a:extLst>
          </p:cNvPr>
          <p:cNvGraphicFramePr>
            <a:graphicFrameLocks noGrp="1"/>
          </p:cNvGraphicFramePr>
          <p:nvPr>
            <p:extLst>
              <p:ext uri="{D42A27DB-BD31-4B8C-83A1-F6EECF244321}">
                <p14:modId xmlns:p14="http://schemas.microsoft.com/office/powerpoint/2010/main" val="2800801576"/>
              </p:ext>
            </p:extLst>
          </p:nvPr>
        </p:nvGraphicFramePr>
        <p:xfrm>
          <a:off x="2532063" y="1016000"/>
          <a:ext cx="4500562" cy="5005386"/>
        </p:xfrm>
        <a:graphic>
          <a:graphicData uri="http://schemas.openxmlformats.org/drawingml/2006/table">
            <a:tbl>
              <a:tblPr firstRow="1" bandRow="1">
                <a:tableStyleId>{5C22544A-7EE6-4342-B048-85BDC9FD1C3A}</a:tableStyleId>
              </a:tblPr>
              <a:tblGrid>
                <a:gridCol w="4500562">
                  <a:extLst>
                    <a:ext uri="{9D8B030D-6E8A-4147-A177-3AD203B41FA5}">
                      <a16:colId xmlns:a16="http://schemas.microsoft.com/office/drawing/2014/main" val="1762129357"/>
                    </a:ext>
                  </a:extLst>
                </a:gridCol>
              </a:tblGrid>
              <a:tr h="834231">
                <a:tc>
                  <a:txBody>
                    <a:bodyPr/>
                    <a:lstStyle/>
                    <a:p>
                      <a:pPr algn="l" fontAlgn="b"/>
                      <a:r>
                        <a:rPr lang="en-US" sz="1100" b="1" i="0" u="none" strike="noStrike" kern="1200" noProof="0" dirty="0">
                          <a:solidFill>
                            <a:schemeClr val="accent1"/>
                          </a:solidFill>
                          <a:effectLst/>
                          <a:latin typeface="+mn-lt"/>
                          <a:ea typeface="+mn-ea"/>
                          <a:cs typeface="+mn-cs"/>
                        </a:rPr>
                        <a:t>Detect</a:t>
                      </a:r>
                      <a:r>
                        <a:rPr lang="en-US" sz="1100" b="0" i="0" u="none" strike="noStrike" kern="1200" noProof="0" dirty="0">
                          <a:solidFill>
                            <a:schemeClr val="tx1">
                              <a:lumMod val="90000"/>
                              <a:lumOff val="10000"/>
                            </a:schemeClr>
                          </a:solidFill>
                          <a:effectLst/>
                          <a:latin typeface="+mn-lt"/>
                          <a:ea typeface="+mn-ea"/>
                          <a:cs typeface="+mn-cs"/>
                        </a:rPr>
                        <a:t> signs of </a:t>
                      </a:r>
                      <a:r>
                        <a:rPr lang="en-US" sz="1100" b="1" i="0" u="none" strike="noStrike" kern="1200" noProof="0" dirty="0">
                          <a:solidFill>
                            <a:schemeClr val="accent1"/>
                          </a:solidFill>
                          <a:effectLst/>
                          <a:latin typeface="+mn-lt"/>
                          <a:ea typeface="+mn-ea"/>
                          <a:cs typeface="+mn-cs"/>
                        </a:rPr>
                        <a:t>hesitation or objections </a:t>
                      </a:r>
                      <a:r>
                        <a:rPr lang="en-US" sz="1100" b="0" i="0" u="none" strike="noStrike" kern="1200" noProof="0" dirty="0">
                          <a:solidFill>
                            <a:schemeClr val="tx1">
                              <a:lumMod val="90000"/>
                              <a:lumOff val="10000"/>
                            </a:schemeClr>
                          </a:solidFill>
                          <a:effectLst/>
                          <a:latin typeface="+mn-lt"/>
                          <a:ea typeface="+mn-ea"/>
                          <a:cs typeface="+mn-cs"/>
                        </a:rPr>
                        <a:t>and </a:t>
                      </a:r>
                      <a:r>
                        <a:rPr lang="en-US" sz="1100" b="1" i="0" u="none" strike="noStrike" kern="1200" noProof="0" dirty="0">
                          <a:solidFill>
                            <a:schemeClr val="accent1"/>
                          </a:solidFill>
                          <a:effectLst/>
                          <a:latin typeface="+mn-lt"/>
                          <a:ea typeface="+mn-ea"/>
                          <a:cs typeface="+mn-cs"/>
                        </a:rPr>
                        <a:t>address</a:t>
                      </a:r>
                      <a:r>
                        <a:rPr lang="en-US" sz="1100" b="0" i="0" u="none" strike="noStrike" kern="1200" noProof="0" dirty="0">
                          <a:solidFill>
                            <a:schemeClr val="tx1">
                              <a:lumMod val="90000"/>
                              <a:lumOff val="10000"/>
                            </a:schemeClr>
                          </a:solidFill>
                          <a:effectLst/>
                          <a:latin typeface="+mn-lt"/>
                          <a:ea typeface="+mn-ea"/>
                          <a:cs typeface="+mn-cs"/>
                        </a:rPr>
                        <a:t> them </a:t>
                      </a:r>
                      <a:r>
                        <a:rPr lang="en-US" sz="1100" b="1" i="0" u="none" strike="noStrike" kern="1200" noProof="0" dirty="0">
                          <a:solidFill>
                            <a:schemeClr val="accent1"/>
                          </a:solidFill>
                          <a:effectLst/>
                          <a:latin typeface="+mn-lt"/>
                          <a:ea typeface="+mn-ea"/>
                          <a:cs typeface="+mn-cs"/>
                        </a:rPr>
                        <a:t>with</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empathy</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0775099"/>
                  </a:ext>
                </a:extLst>
              </a:tr>
              <a:tr h="834231">
                <a:tc>
                  <a:txBody>
                    <a:bodyPr/>
                    <a:lstStyle/>
                    <a:p>
                      <a:pPr algn="l" fontAlgn="b"/>
                      <a:r>
                        <a:rPr lang="en-US" sz="1100" b="0" i="0" u="none" strike="noStrike" kern="1200" noProof="0" dirty="0">
                          <a:solidFill>
                            <a:schemeClr val="tx1">
                              <a:lumMod val="90000"/>
                              <a:lumOff val="10000"/>
                            </a:schemeClr>
                          </a:solidFill>
                          <a:effectLst/>
                          <a:latin typeface="+mn-lt"/>
                          <a:ea typeface="+mn-ea"/>
                          <a:cs typeface="+mn-cs"/>
                        </a:rPr>
                        <a:t>Reaffirm </a:t>
                      </a:r>
                      <a:r>
                        <a:rPr lang="en-US" sz="1100" b="1" i="0" u="none" strike="noStrike" kern="1200" noProof="0" dirty="0">
                          <a:solidFill>
                            <a:schemeClr val="accent1"/>
                          </a:solidFill>
                          <a:effectLst/>
                          <a:latin typeface="+mn-lt"/>
                          <a:ea typeface="+mn-ea"/>
                          <a:cs typeface="+mn-cs"/>
                        </a:rPr>
                        <a:t>key</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benefits</a:t>
                      </a:r>
                      <a:r>
                        <a:rPr lang="en-US" sz="1100" b="0" i="0" u="none" strike="noStrike" kern="1200" noProof="0" dirty="0">
                          <a:solidFill>
                            <a:schemeClr val="tx1">
                              <a:lumMod val="90000"/>
                              <a:lumOff val="10000"/>
                            </a:schemeClr>
                          </a:solidFill>
                          <a:effectLst/>
                          <a:latin typeface="+mn-lt"/>
                          <a:ea typeface="+mn-ea"/>
                          <a:cs typeface="+mn-cs"/>
                        </a:rPr>
                        <a:t> tailored to the Customer's needs.</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0324860"/>
                  </a:ext>
                </a:extLst>
              </a:tr>
              <a:tr h="834231">
                <a:tc>
                  <a:txBody>
                    <a:bodyPr/>
                    <a:lstStyle/>
                    <a:p>
                      <a:pPr algn="l" fontAlgn="b"/>
                      <a:r>
                        <a:rPr lang="en-US" sz="1100" b="1" i="0" u="none" strike="noStrike" kern="1200" noProof="0" dirty="0">
                          <a:solidFill>
                            <a:schemeClr val="accent1"/>
                          </a:solidFill>
                          <a:effectLst/>
                          <a:latin typeface="+mn-lt"/>
                          <a:ea typeface="+mn-ea"/>
                          <a:cs typeface="+mn-cs"/>
                        </a:rPr>
                        <a:t>Let the Customer reflect</a:t>
                      </a:r>
                      <a:r>
                        <a:rPr lang="en-US" sz="1100" b="0" i="0" u="none" strike="noStrike" kern="1200" noProof="0" dirty="0">
                          <a:solidFill>
                            <a:schemeClr val="tx1">
                              <a:lumMod val="90000"/>
                              <a:lumOff val="10000"/>
                            </a:schemeClr>
                          </a:solidFill>
                          <a:effectLst/>
                          <a:latin typeface="+mn-lt"/>
                          <a:ea typeface="+mn-ea"/>
                          <a:cs typeface="+mn-cs"/>
                        </a:rPr>
                        <a:t>, leave them in silence for a while.</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5318789"/>
                  </a:ext>
                </a:extLst>
              </a:tr>
              <a:tr h="834231">
                <a:tc>
                  <a:txBody>
                    <a:bodyPr/>
                    <a:lstStyle/>
                    <a:p>
                      <a:pPr algn="l" fontAlgn="b"/>
                      <a:r>
                        <a:rPr lang="en-US" sz="1100" b="1" i="0" u="none" strike="noStrike" kern="1200" noProof="0" dirty="0">
                          <a:solidFill>
                            <a:schemeClr val="accent1"/>
                          </a:solidFill>
                          <a:effectLst/>
                          <a:latin typeface="+mn-lt"/>
                          <a:ea typeface="+mn-ea"/>
                          <a:cs typeface="+mn-cs"/>
                        </a:rPr>
                        <a:t>Offer alternatives or value-added options </a:t>
                      </a:r>
                      <a:r>
                        <a:rPr lang="en-US" sz="1100" b="0" i="0" u="none" strike="noStrike" kern="1200" noProof="0" dirty="0">
                          <a:solidFill>
                            <a:schemeClr val="tx1">
                              <a:lumMod val="90000"/>
                              <a:lumOff val="10000"/>
                            </a:schemeClr>
                          </a:solidFill>
                          <a:effectLst/>
                          <a:latin typeface="+mn-lt"/>
                          <a:ea typeface="+mn-ea"/>
                          <a:cs typeface="+mn-cs"/>
                        </a:rPr>
                        <a:t>before applying discounts.</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8938201"/>
                  </a:ext>
                </a:extLst>
              </a:tr>
              <a:tr h="834231">
                <a:tc>
                  <a:txBody>
                    <a:bodyPr/>
                    <a:lstStyle/>
                    <a:p>
                      <a:pPr algn="l" fontAlgn="b"/>
                      <a:r>
                        <a:rPr lang="en-US" sz="1100" b="0" i="0" u="none" strike="noStrike" kern="1200" noProof="0" dirty="0">
                          <a:solidFill>
                            <a:schemeClr val="tx1">
                              <a:lumMod val="90000"/>
                              <a:lumOff val="10000"/>
                            </a:schemeClr>
                          </a:solidFill>
                          <a:effectLst/>
                          <a:latin typeface="+mn-lt"/>
                          <a:ea typeface="+mn-ea"/>
                          <a:cs typeface="+mn-cs"/>
                        </a:rPr>
                        <a:t>If discount is needed, justify it with </a:t>
                      </a:r>
                      <a:r>
                        <a:rPr lang="en-US" sz="1100" b="1" i="0" u="none" strike="noStrike" kern="1200" noProof="0" dirty="0">
                          <a:solidFill>
                            <a:schemeClr val="accent1"/>
                          </a:solidFill>
                          <a:effectLst/>
                          <a:latin typeface="+mn-lt"/>
                          <a:ea typeface="+mn-ea"/>
                          <a:cs typeface="+mn-cs"/>
                        </a:rPr>
                        <a:t>clear rationale and conditions</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4455459"/>
                  </a:ext>
                </a:extLst>
              </a:tr>
              <a:tr h="834231">
                <a:tc>
                  <a:txBody>
                    <a:bodyPr/>
                    <a:lstStyle/>
                    <a:p>
                      <a:pPr algn="l" fontAlgn="b"/>
                      <a:r>
                        <a:rPr lang="en-US" sz="1100" b="1" i="0" u="none" strike="noStrike" kern="1200" noProof="0" dirty="0">
                          <a:solidFill>
                            <a:schemeClr val="accent1"/>
                          </a:solidFill>
                          <a:effectLst/>
                          <a:latin typeface="+mn-lt"/>
                          <a:ea typeface="+mn-ea"/>
                          <a:cs typeface="+mn-cs"/>
                        </a:rPr>
                        <a:t>Celebrate the decision </a:t>
                      </a:r>
                      <a:r>
                        <a:rPr lang="en-US" sz="1100" b="0" i="0" u="none" strike="noStrike" kern="1200" noProof="0" dirty="0">
                          <a:solidFill>
                            <a:schemeClr val="tx1">
                              <a:lumMod val="90000"/>
                              <a:lumOff val="10000"/>
                            </a:schemeClr>
                          </a:solidFill>
                          <a:effectLst/>
                          <a:latin typeface="+mn-lt"/>
                          <a:ea typeface="+mn-ea"/>
                          <a:cs typeface="+mn-cs"/>
                        </a:rPr>
                        <a:t>and thank the Customer.</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309630"/>
                  </a:ext>
                </a:extLst>
              </a:tr>
            </a:tbl>
          </a:graphicData>
        </a:graphic>
      </p:graphicFrame>
      <p:graphicFrame>
        <p:nvGraphicFramePr>
          <p:cNvPr id="5" name="Tabella 4">
            <a:extLst>
              <a:ext uri="{FF2B5EF4-FFF2-40B4-BE49-F238E27FC236}">
                <a16:creationId xmlns:a16="http://schemas.microsoft.com/office/drawing/2014/main" id="{642CF90B-C58C-6C60-6F3E-63EA41E43C12}"/>
              </a:ext>
            </a:extLst>
          </p:cNvPr>
          <p:cNvGraphicFramePr>
            <a:graphicFrameLocks noGrp="1"/>
          </p:cNvGraphicFramePr>
          <p:nvPr>
            <p:extLst>
              <p:ext uri="{D42A27DB-BD31-4B8C-83A1-F6EECF244321}">
                <p14:modId xmlns:p14="http://schemas.microsoft.com/office/powerpoint/2010/main" val="55740367"/>
              </p:ext>
            </p:extLst>
          </p:nvPr>
        </p:nvGraphicFramePr>
        <p:xfrm>
          <a:off x="7427913" y="1016000"/>
          <a:ext cx="4500562" cy="5005386"/>
        </p:xfrm>
        <a:graphic>
          <a:graphicData uri="http://schemas.openxmlformats.org/drawingml/2006/table">
            <a:tbl>
              <a:tblPr firstRow="1" bandRow="1">
                <a:tableStyleId>{5C22544A-7EE6-4342-B048-85BDC9FD1C3A}</a:tableStyleId>
              </a:tblPr>
              <a:tblGrid>
                <a:gridCol w="4500562">
                  <a:extLst>
                    <a:ext uri="{9D8B030D-6E8A-4147-A177-3AD203B41FA5}">
                      <a16:colId xmlns:a16="http://schemas.microsoft.com/office/drawing/2014/main" val="1762129357"/>
                    </a:ext>
                  </a:extLst>
                </a:gridCol>
              </a:tblGrid>
              <a:tr h="834231">
                <a:tc>
                  <a:txBody>
                    <a:bodyPr/>
                    <a:lstStyle/>
                    <a:p>
                      <a:pPr algn="l" fontAlgn="b"/>
                      <a:r>
                        <a:rPr lang="en-US" sz="1100" b="0" i="0" u="none" strike="noStrike" kern="1200" noProof="0" dirty="0">
                          <a:solidFill>
                            <a:schemeClr val="tx1">
                              <a:lumMod val="90000"/>
                              <a:lumOff val="10000"/>
                            </a:schemeClr>
                          </a:solidFill>
                          <a:effectLst/>
                          <a:latin typeface="+mn-lt"/>
                          <a:ea typeface="+mn-ea"/>
                          <a:cs typeface="+mn-cs"/>
                        </a:rPr>
                        <a:t>To </a:t>
                      </a:r>
                      <a:r>
                        <a:rPr lang="en-US" sz="1100" b="1" i="0" u="none" strike="noStrike" kern="1200" noProof="0" dirty="0">
                          <a:solidFill>
                            <a:schemeClr val="accent1"/>
                          </a:solidFill>
                          <a:effectLst/>
                          <a:latin typeface="+mn-lt"/>
                          <a:ea typeface="+mn-ea"/>
                          <a:cs typeface="+mn-cs"/>
                        </a:rPr>
                        <a:t>build trust </a:t>
                      </a:r>
                      <a:r>
                        <a:rPr lang="en-US" sz="1100" b="0" i="0" u="none" strike="noStrike" kern="1200" noProof="0" dirty="0">
                          <a:solidFill>
                            <a:schemeClr val="tx1">
                              <a:lumMod val="90000"/>
                              <a:lumOff val="10000"/>
                            </a:schemeClr>
                          </a:solidFill>
                          <a:effectLst/>
                          <a:latin typeface="+mn-lt"/>
                          <a:ea typeface="+mn-ea"/>
                          <a:cs typeface="+mn-cs"/>
                        </a:rPr>
                        <a:t>and help the Customer to feel listened to and not pressured.</a:t>
                      </a:r>
                    </a:p>
                  </a:txBody>
                  <a:tcPr marL="9525"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0775099"/>
                  </a:ext>
                </a:extLst>
              </a:tr>
              <a:tr h="834231">
                <a:tc>
                  <a:txBody>
                    <a:bodyPr/>
                    <a:lstStyle/>
                    <a:p>
                      <a:pPr algn="l" fontAlgn="b"/>
                      <a:r>
                        <a:rPr lang="en-US" sz="1100" b="0" i="0" u="none" strike="noStrike" kern="1200" noProof="0" dirty="0">
                          <a:solidFill>
                            <a:schemeClr val="tx1">
                              <a:lumMod val="90000"/>
                              <a:lumOff val="10000"/>
                            </a:schemeClr>
                          </a:solidFill>
                          <a:effectLst/>
                          <a:latin typeface="+mn-lt"/>
                          <a:ea typeface="+mn-ea"/>
                          <a:cs typeface="+mn-cs"/>
                        </a:rPr>
                        <a:t>To </a:t>
                      </a:r>
                      <a:r>
                        <a:rPr lang="en-US" sz="1100" b="1" i="0" u="none" strike="noStrike" kern="1200" noProof="0" dirty="0">
                          <a:solidFill>
                            <a:schemeClr val="accent1"/>
                          </a:solidFill>
                          <a:effectLst/>
                          <a:latin typeface="+mn-lt"/>
                          <a:ea typeface="+mn-ea"/>
                          <a:cs typeface="+mn-cs"/>
                        </a:rPr>
                        <a:t>reinforce value </a:t>
                      </a:r>
                      <a:r>
                        <a:rPr lang="en-US" sz="1100" b="0" i="0" u="none" strike="noStrike" kern="1200" noProof="0" dirty="0">
                          <a:solidFill>
                            <a:schemeClr val="tx1">
                              <a:lumMod val="90000"/>
                              <a:lumOff val="10000"/>
                            </a:schemeClr>
                          </a:solidFill>
                          <a:effectLst/>
                          <a:latin typeface="+mn-lt"/>
                          <a:ea typeface="+mn-ea"/>
                          <a:cs typeface="+mn-cs"/>
                        </a:rPr>
                        <a:t>and justify investment.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0324860"/>
                  </a:ext>
                </a:extLst>
              </a:tr>
              <a:tr h="834231">
                <a:tc>
                  <a:txBody>
                    <a:bodyPr/>
                    <a:lstStyle/>
                    <a:p>
                      <a:pPr algn="l" fontAlgn="b"/>
                      <a:r>
                        <a:rPr lang="en-US" sz="1100" b="1" i="0" u="none" strike="noStrike" kern="1200" noProof="0" dirty="0">
                          <a:solidFill>
                            <a:schemeClr val="accent1"/>
                          </a:solidFill>
                          <a:effectLst/>
                          <a:latin typeface="+mn-lt"/>
                          <a:ea typeface="+mn-ea"/>
                          <a:cs typeface="+mn-cs"/>
                        </a:rPr>
                        <a:t>Silence often precedes decisions</a:t>
                      </a:r>
                      <a:r>
                        <a:rPr lang="en-US" sz="1100" b="0" i="0" u="none" strike="noStrike" kern="1200" noProof="0" dirty="0">
                          <a:solidFill>
                            <a:schemeClr val="tx1">
                              <a:lumMod val="90000"/>
                              <a:lumOff val="10000"/>
                            </a:schemeClr>
                          </a:solidFill>
                          <a:effectLst/>
                          <a:latin typeface="+mn-lt"/>
                          <a:ea typeface="+mn-ea"/>
                          <a:cs typeface="+mn-cs"/>
                        </a:rPr>
                        <a:t>; interrupting can derail the process.</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5318789"/>
                  </a:ext>
                </a:extLst>
              </a:tr>
              <a:tr h="834231">
                <a:tc>
                  <a:txBody>
                    <a:bodyPr/>
                    <a:lstStyle/>
                    <a:p>
                      <a:pPr algn="l" fontAlgn="b"/>
                      <a:r>
                        <a:rPr lang="en-US" sz="1100" b="1" i="0" u="none" strike="noStrike" kern="1200" noProof="0" dirty="0">
                          <a:solidFill>
                            <a:schemeClr val="accent1"/>
                          </a:solidFill>
                          <a:effectLst/>
                          <a:latin typeface="+mn-lt"/>
                          <a:ea typeface="+mn-ea"/>
                          <a:cs typeface="+mn-cs"/>
                        </a:rPr>
                        <a:t>To preserve margins </a:t>
                      </a:r>
                      <a:r>
                        <a:rPr lang="en-US" sz="1100" b="0" i="0" u="none" strike="noStrike" kern="1200" noProof="0" dirty="0">
                          <a:solidFill>
                            <a:schemeClr val="tx1">
                              <a:lumMod val="90000"/>
                              <a:lumOff val="10000"/>
                            </a:schemeClr>
                          </a:solidFill>
                          <a:effectLst/>
                          <a:latin typeface="+mn-lt"/>
                          <a:ea typeface="+mn-ea"/>
                          <a:cs typeface="+mn-cs"/>
                        </a:rPr>
                        <a:t>and </a:t>
                      </a:r>
                      <a:r>
                        <a:rPr lang="en-US" sz="1100" b="1" i="0" u="none" strike="noStrike" kern="1200" noProof="0" dirty="0">
                          <a:solidFill>
                            <a:schemeClr val="accent1"/>
                          </a:solidFill>
                          <a:effectLst/>
                          <a:latin typeface="+mn-lt"/>
                          <a:ea typeface="+mn-ea"/>
                          <a:cs typeface="+mn-cs"/>
                        </a:rPr>
                        <a:t>focus on the value </a:t>
                      </a:r>
                      <a:r>
                        <a:rPr lang="en-US" sz="1100" b="0" i="0" u="none" strike="noStrike" kern="1200" noProof="0" dirty="0">
                          <a:solidFill>
                            <a:schemeClr val="tx1">
                              <a:lumMod val="90000"/>
                              <a:lumOff val="10000"/>
                            </a:schemeClr>
                          </a:solidFill>
                          <a:effectLst/>
                          <a:latin typeface="+mn-lt"/>
                          <a:ea typeface="+mn-ea"/>
                          <a:cs typeface="+mn-cs"/>
                        </a:rPr>
                        <a:t>rather than price.</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8938201"/>
                  </a:ext>
                </a:extLst>
              </a:tr>
              <a:tr h="834231">
                <a:tc>
                  <a:txBody>
                    <a:bodyPr/>
                    <a:lstStyle/>
                    <a:p>
                      <a:pPr algn="l" fontAlgn="b"/>
                      <a:r>
                        <a:rPr lang="en-US" sz="1100" b="0" i="0" u="none" strike="noStrike" kern="1200" noProof="0" dirty="0">
                          <a:solidFill>
                            <a:schemeClr val="tx1">
                              <a:lumMod val="90000"/>
                              <a:lumOff val="10000"/>
                            </a:schemeClr>
                          </a:solidFill>
                          <a:effectLst/>
                          <a:latin typeface="+mn-lt"/>
                          <a:ea typeface="+mn-ea"/>
                          <a:cs typeface="+mn-cs"/>
                        </a:rPr>
                        <a:t>To keep pricing credible and </a:t>
                      </a:r>
                      <a:r>
                        <a:rPr lang="en-US" sz="1100" b="1" i="0" u="none" strike="noStrike" kern="1200" noProof="0" dirty="0">
                          <a:solidFill>
                            <a:schemeClr val="accent1"/>
                          </a:solidFill>
                          <a:effectLst/>
                          <a:latin typeface="+mn-lt"/>
                          <a:ea typeface="+mn-ea"/>
                          <a:cs typeface="+mn-cs"/>
                        </a:rPr>
                        <a:t>highlight the exceptional </a:t>
                      </a:r>
                      <a:r>
                        <a:rPr lang="en-US" sz="1100" b="0" i="0" u="none" strike="noStrike" kern="1200" noProof="0" dirty="0">
                          <a:solidFill>
                            <a:schemeClr val="tx1">
                              <a:lumMod val="90000"/>
                              <a:lumOff val="10000"/>
                            </a:schemeClr>
                          </a:solidFill>
                          <a:effectLst/>
                          <a:latin typeface="+mn-lt"/>
                          <a:ea typeface="+mn-ea"/>
                          <a:cs typeface="+mn-cs"/>
                        </a:rPr>
                        <a:t>value of the offer.</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4455459"/>
                  </a:ext>
                </a:extLst>
              </a:tr>
              <a:tr h="834231">
                <a:tc>
                  <a:txBody>
                    <a:bodyPr/>
                    <a:lstStyle/>
                    <a:p>
                      <a:pPr algn="l" fontAlgn="b"/>
                      <a:r>
                        <a:rPr lang="en-US" sz="1100" b="0" i="0" u="none" strike="noStrike" kern="1200" noProof="0" dirty="0">
                          <a:solidFill>
                            <a:schemeClr val="tx1">
                              <a:lumMod val="90000"/>
                              <a:lumOff val="10000"/>
                            </a:schemeClr>
                          </a:solidFill>
                          <a:effectLst/>
                          <a:latin typeface="+mn-lt"/>
                          <a:ea typeface="+mn-ea"/>
                          <a:cs typeface="+mn-cs"/>
                        </a:rPr>
                        <a:t>To enhance the </a:t>
                      </a:r>
                      <a:r>
                        <a:rPr lang="en-US" sz="1100" b="1" i="0" u="none" strike="noStrike" kern="1200" noProof="0" dirty="0">
                          <a:solidFill>
                            <a:schemeClr val="accent1"/>
                          </a:solidFill>
                          <a:effectLst/>
                          <a:latin typeface="+mn-lt"/>
                          <a:ea typeface="+mn-ea"/>
                          <a:cs typeface="+mn-cs"/>
                        </a:rPr>
                        <a:t>emotional conclusion and satisfaction </a:t>
                      </a:r>
                      <a:r>
                        <a:rPr lang="en-US" sz="1100" b="0" i="0" u="none" strike="noStrike" kern="1200" noProof="0" dirty="0">
                          <a:solidFill>
                            <a:schemeClr val="tx1">
                              <a:lumMod val="90000"/>
                              <a:lumOff val="10000"/>
                            </a:schemeClr>
                          </a:solidFill>
                          <a:effectLst/>
                          <a:latin typeface="+mn-lt"/>
                          <a:ea typeface="+mn-ea"/>
                          <a:cs typeface="+mn-cs"/>
                        </a:rPr>
                        <a:t>with the process.</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309630"/>
                  </a:ext>
                </a:extLst>
              </a:tr>
            </a:tbl>
          </a:graphicData>
        </a:graphic>
      </p:graphicFrame>
      <p:sp>
        <p:nvSpPr>
          <p:cNvPr id="6" name="CasellaDiTesto 5">
            <a:extLst>
              <a:ext uri="{FF2B5EF4-FFF2-40B4-BE49-F238E27FC236}">
                <a16:creationId xmlns:a16="http://schemas.microsoft.com/office/drawing/2014/main" id="{F61C3249-CABC-7231-FEBB-D6420DF0372C}"/>
              </a:ext>
            </a:extLst>
          </p:cNvPr>
          <p:cNvSpPr txBox="1"/>
          <p:nvPr/>
        </p:nvSpPr>
        <p:spPr>
          <a:xfrm>
            <a:off x="-1" y="1746237"/>
            <a:ext cx="2274581" cy="461665"/>
          </a:xfrm>
          <a:prstGeom prst="rect">
            <a:avLst/>
          </a:prstGeom>
          <a:noFill/>
        </p:spPr>
        <p:txBody>
          <a:bodyPr wrap="square" lIns="252000" rIns="72000">
            <a:noAutofit/>
          </a:bodyPr>
          <a:lstStyle>
            <a:defPPr>
              <a:defRPr lang="it-IT"/>
            </a:defPPr>
            <a:lvl1pPr>
              <a:lnSpc>
                <a:spcPts val="4208"/>
              </a:lnSpc>
              <a:defRPr sz="2400">
                <a:solidFill>
                  <a:srgbClr val="243782"/>
                </a:solidFill>
                <a:latin typeface="Encode Sans Expanded Light" pitchFamily="2" charset="0"/>
              </a:defRPr>
            </a:lvl1pPr>
          </a:lstStyle>
          <a:p>
            <a:pPr>
              <a:lnSpc>
                <a:spcPct val="100000"/>
              </a:lnSpc>
            </a:pPr>
            <a:r>
              <a:rPr lang="en-US" sz="1200" dirty="0">
                <a:solidFill>
                  <a:schemeClr val="tx1">
                    <a:lumMod val="75000"/>
                    <a:lumOff val="25000"/>
                  </a:schemeClr>
                </a:solidFill>
                <a:latin typeface="Encode Sans" pitchFamily="2" charset="0"/>
              </a:rPr>
              <a:t>3.1 Interview - need </a:t>
            </a:r>
            <a:br>
              <a:rPr lang="en-US" sz="1200" dirty="0">
                <a:solidFill>
                  <a:schemeClr val="tx1">
                    <a:lumMod val="75000"/>
                    <a:lumOff val="25000"/>
                  </a:schemeClr>
                </a:solidFill>
                <a:latin typeface="Encode Sans" pitchFamily="2" charset="0"/>
              </a:rPr>
            </a:br>
            <a:r>
              <a:rPr lang="en-US" sz="1200" dirty="0">
                <a:solidFill>
                  <a:schemeClr val="tx1">
                    <a:lumMod val="75000"/>
                    <a:lumOff val="25000"/>
                  </a:schemeClr>
                </a:solidFill>
                <a:latin typeface="Encode Sans" pitchFamily="2" charset="0"/>
              </a:rPr>
              <a:t>analysis</a:t>
            </a:r>
          </a:p>
        </p:txBody>
      </p:sp>
      <p:sp>
        <p:nvSpPr>
          <p:cNvPr id="7" name="CasellaDiTesto 6">
            <a:extLst>
              <a:ext uri="{FF2B5EF4-FFF2-40B4-BE49-F238E27FC236}">
                <a16:creationId xmlns:a16="http://schemas.microsoft.com/office/drawing/2014/main" id="{CD2A3A9F-BF4F-93F3-AF77-53AA195517AB}"/>
              </a:ext>
            </a:extLst>
          </p:cNvPr>
          <p:cNvSpPr txBox="1"/>
          <p:nvPr/>
        </p:nvSpPr>
        <p:spPr>
          <a:xfrm>
            <a:off x="-1" y="2300055"/>
            <a:ext cx="2274581" cy="461665"/>
          </a:xfrm>
          <a:prstGeom prst="rect">
            <a:avLst/>
          </a:prstGeom>
          <a:noFill/>
        </p:spPr>
        <p:txBody>
          <a:bodyPr wrap="square" lIns="252000" rIns="72000">
            <a:noAutofit/>
          </a:bodyPr>
          <a:lstStyle>
            <a:defPPr>
              <a:defRPr lang="it-IT"/>
            </a:defPPr>
            <a:lvl1pPr>
              <a:lnSpc>
                <a:spcPct val="100000"/>
              </a:lnSpc>
              <a:defRPr sz="1200">
                <a:solidFill>
                  <a:schemeClr val="tx1">
                    <a:lumMod val="75000"/>
                    <a:lumOff val="25000"/>
                  </a:schemeClr>
                </a:solidFill>
                <a:latin typeface="Encode Sans" pitchFamily="2" charset="0"/>
              </a:defRPr>
            </a:lvl1pPr>
          </a:lstStyle>
          <a:p>
            <a:r>
              <a:rPr lang="en-US" dirty="0"/>
              <a:t>3.2 Product experience – </a:t>
            </a:r>
            <a:br>
              <a:rPr lang="en-US" dirty="0"/>
            </a:br>
            <a:r>
              <a:rPr lang="en-US" dirty="0"/>
              <a:t>Test drive &amp; Walk Around</a:t>
            </a:r>
          </a:p>
        </p:txBody>
      </p:sp>
      <p:sp>
        <p:nvSpPr>
          <p:cNvPr id="8" name="CasellaDiTesto 7">
            <a:extLst>
              <a:ext uri="{FF2B5EF4-FFF2-40B4-BE49-F238E27FC236}">
                <a16:creationId xmlns:a16="http://schemas.microsoft.com/office/drawing/2014/main" id="{1700A4C9-237C-D806-0020-04A5C0C7615D}"/>
              </a:ext>
            </a:extLst>
          </p:cNvPr>
          <p:cNvSpPr txBox="1"/>
          <p:nvPr/>
        </p:nvSpPr>
        <p:spPr>
          <a:xfrm>
            <a:off x="-1" y="2853873"/>
            <a:ext cx="2274581" cy="276999"/>
          </a:xfrm>
          <a:prstGeom prst="rect">
            <a:avLst/>
          </a:prstGeom>
          <a:noFill/>
        </p:spPr>
        <p:txBody>
          <a:bodyPr wrap="square" lIns="252000" rIns="72000">
            <a:noAutofit/>
          </a:bodyPr>
          <a:lstStyle>
            <a:defPPr>
              <a:defRPr lang="it-IT"/>
            </a:defPPr>
            <a:lvl1pPr>
              <a:lnSpc>
                <a:spcPct val="100000"/>
              </a:lnSpc>
              <a:defRPr sz="1200">
                <a:solidFill>
                  <a:schemeClr val="tx1">
                    <a:lumMod val="75000"/>
                    <a:lumOff val="25000"/>
                  </a:schemeClr>
                </a:solidFill>
                <a:latin typeface="Encode Sans" pitchFamily="2" charset="0"/>
              </a:defRPr>
            </a:lvl1pPr>
          </a:lstStyle>
          <a:p>
            <a:r>
              <a:rPr lang="en-US" dirty="0"/>
              <a:t>3.3 Trade-in evaluation</a:t>
            </a:r>
          </a:p>
        </p:txBody>
      </p:sp>
      <p:sp>
        <p:nvSpPr>
          <p:cNvPr id="9" name="CasellaDiTesto 8">
            <a:extLst>
              <a:ext uri="{FF2B5EF4-FFF2-40B4-BE49-F238E27FC236}">
                <a16:creationId xmlns:a16="http://schemas.microsoft.com/office/drawing/2014/main" id="{E297A243-B803-24D3-55C0-0AA838B433D8}"/>
              </a:ext>
            </a:extLst>
          </p:cNvPr>
          <p:cNvSpPr txBox="1"/>
          <p:nvPr/>
        </p:nvSpPr>
        <p:spPr>
          <a:xfrm>
            <a:off x="-1" y="3223025"/>
            <a:ext cx="2274581" cy="461665"/>
          </a:xfrm>
          <a:prstGeom prst="rect">
            <a:avLst/>
          </a:prstGeom>
          <a:noFill/>
        </p:spPr>
        <p:txBody>
          <a:bodyPr wrap="square" lIns="252000" rIns="72000">
            <a:noAutofit/>
          </a:bodyPr>
          <a:lstStyle>
            <a:defPPr>
              <a:defRPr lang="it-IT"/>
            </a:defPPr>
            <a:lvl1pPr>
              <a:lnSpc>
                <a:spcPct val="100000"/>
              </a:lnSpc>
              <a:defRPr sz="1200">
                <a:solidFill>
                  <a:schemeClr val="tx1">
                    <a:lumMod val="75000"/>
                    <a:lumOff val="25000"/>
                  </a:schemeClr>
                </a:solidFill>
                <a:latin typeface="Encode Sans" pitchFamily="2" charset="0"/>
              </a:defRPr>
            </a:lvl1pPr>
          </a:lstStyle>
          <a:p>
            <a:r>
              <a:rPr lang="en-US" dirty="0"/>
              <a:t>3.4 Tailored offer presentation</a:t>
            </a:r>
          </a:p>
        </p:txBody>
      </p:sp>
      <p:sp>
        <p:nvSpPr>
          <p:cNvPr id="10" name="CasellaDiTesto 9">
            <a:extLst>
              <a:ext uri="{FF2B5EF4-FFF2-40B4-BE49-F238E27FC236}">
                <a16:creationId xmlns:a16="http://schemas.microsoft.com/office/drawing/2014/main" id="{46A0D0C7-01D0-32D6-AFB4-3A8D7346DA91}"/>
              </a:ext>
            </a:extLst>
          </p:cNvPr>
          <p:cNvSpPr txBox="1"/>
          <p:nvPr/>
        </p:nvSpPr>
        <p:spPr>
          <a:xfrm>
            <a:off x="-1" y="3776843"/>
            <a:ext cx="2274581" cy="276999"/>
          </a:xfrm>
          <a:prstGeom prst="rect">
            <a:avLst/>
          </a:prstGeom>
          <a:noFill/>
        </p:spPr>
        <p:txBody>
          <a:bodyPr wrap="square" lIns="252000" rIns="72000">
            <a:noAutofit/>
          </a:bodyPr>
          <a:lstStyle>
            <a:defPPr>
              <a:defRPr lang="it-IT"/>
            </a:defPPr>
            <a:lvl1pPr>
              <a:lnSpc>
                <a:spcPct val="100000"/>
              </a:lnSpc>
              <a:defRPr sz="1200" b="1">
                <a:solidFill>
                  <a:schemeClr val="accent3"/>
                </a:solidFill>
                <a:latin typeface="Encode Sans" pitchFamily="2" charset="0"/>
              </a:defRPr>
            </a:lvl1pPr>
          </a:lstStyle>
          <a:p>
            <a:r>
              <a:rPr lang="en-US" dirty="0"/>
              <a:t>3.5 Negotiation - Closure</a:t>
            </a:r>
          </a:p>
        </p:txBody>
      </p:sp>
      <p:sp>
        <p:nvSpPr>
          <p:cNvPr id="11" name="CasellaDiTesto 10">
            <a:extLst>
              <a:ext uri="{FF2B5EF4-FFF2-40B4-BE49-F238E27FC236}">
                <a16:creationId xmlns:a16="http://schemas.microsoft.com/office/drawing/2014/main" id="{D78AB387-372C-DD17-DE9C-CCDDEC20655D}"/>
              </a:ext>
            </a:extLst>
          </p:cNvPr>
          <p:cNvSpPr txBox="1"/>
          <p:nvPr/>
        </p:nvSpPr>
        <p:spPr>
          <a:xfrm>
            <a:off x="-1" y="4145995"/>
            <a:ext cx="2274581" cy="461665"/>
          </a:xfrm>
          <a:prstGeom prst="rect">
            <a:avLst/>
          </a:prstGeom>
          <a:noFill/>
        </p:spPr>
        <p:txBody>
          <a:bodyPr wrap="square" lIns="252000" rIns="72000">
            <a:noAutofit/>
          </a:bodyPr>
          <a:lstStyle>
            <a:defPPr>
              <a:defRPr lang="it-IT"/>
            </a:defPPr>
            <a:lvl1pPr>
              <a:lnSpc>
                <a:spcPts val="4208"/>
              </a:lnSpc>
              <a:defRPr sz="2400">
                <a:solidFill>
                  <a:srgbClr val="243782"/>
                </a:solidFill>
                <a:latin typeface="Encode Sans Expanded Light" pitchFamily="2" charset="0"/>
              </a:defRPr>
            </a:lvl1pPr>
          </a:lstStyle>
          <a:p>
            <a:pPr>
              <a:lnSpc>
                <a:spcPct val="100000"/>
              </a:lnSpc>
            </a:pPr>
            <a:r>
              <a:rPr lang="en-US" sz="1200" dirty="0">
                <a:solidFill>
                  <a:schemeClr val="tx1">
                    <a:lumMod val="25000"/>
                    <a:lumOff val="75000"/>
                  </a:schemeClr>
                </a:solidFill>
                <a:latin typeface="Encode Sans" pitchFamily="2" charset="0"/>
              </a:rPr>
              <a:t>3.6 From order to delivery regular update</a:t>
            </a:r>
          </a:p>
        </p:txBody>
      </p:sp>
      <p:sp>
        <p:nvSpPr>
          <p:cNvPr id="12" name="CasellaDiTesto 11">
            <a:extLst>
              <a:ext uri="{FF2B5EF4-FFF2-40B4-BE49-F238E27FC236}">
                <a16:creationId xmlns:a16="http://schemas.microsoft.com/office/drawing/2014/main" id="{4681EB49-39D0-0DD3-1F56-66F2E724049E}"/>
              </a:ext>
            </a:extLst>
          </p:cNvPr>
          <p:cNvSpPr txBox="1"/>
          <p:nvPr/>
        </p:nvSpPr>
        <p:spPr>
          <a:xfrm>
            <a:off x="-1" y="4699814"/>
            <a:ext cx="2274581" cy="276999"/>
          </a:xfrm>
          <a:prstGeom prst="rect">
            <a:avLst/>
          </a:prstGeom>
          <a:noFill/>
        </p:spPr>
        <p:txBody>
          <a:bodyPr wrap="square" lIns="252000" rIns="72000">
            <a:noAutofit/>
          </a:bodyPr>
          <a:lstStyle>
            <a:defPPr>
              <a:defRPr lang="it-IT"/>
            </a:defPPr>
            <a:lvl1pPr>
              <a:lnSpc>
                <a:spcPts val="4208"/>
              </a:lnSpc>
              <a:defRPr sz="2400">
                <a:solidFill>
                  <a:srgbClr val="243782"/>
                </a:solidFill>
                <a:latin typeface="Encode Sans Expanded Light" pitchFamily="2" charset="0"/>
              </a:defRPr>
            </a:lvl1pPr>
          </a:lstStyle>
          <a:p>
            <a:pPr>
              <a:lnSpc>
                <a:spcPct val="100000"/>
              </a:lnSpc>
            </a:pPr>
            <a:r>
              <a:rPr lang="en-US" sz="1200" dirty="0">
                <a:solidFill>
                  <a:schemeClr val="tx1">
                    <a:lumMod val="25000"/>
                    <a:lumOff val="75000"/>
                  </a:schemeClr>
                </a:solidFill>
                <a:latin typeface="Encode Sans" pitchFamily="2" charset="0"/>
              </a:rPr>
              <a:t>3.7 Delivery</a:t>
            </a:r>
          </a:p>
        </p:txBody>
      </p:sp>
    </p:spTree>
    <p:custDataLst>
      <p:tags r:id="rId1"/>
    </p:custDataLst>
    <p:extLst>
      <p:ext uri="{BB962C8B-B14F-4D97-AF65-F5344CB8AC3E}">
        <p14:creationId xmlns:p14="http://schemas.microsoft.com/office/powerpoint/2010/main" val="997422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2C53F-94C7-D999-3FE8-AAD9D9D830CD}"/>
            </a:ext>
          </a:extLst>
        </p:cNvPr>
        <p:cNvGrpSpPr/>
        <p:nvPr/>
      </p:nvGrpSpPr>
      <p:grpSpPr>
        <a:xfrm>
          <a:off x="0" y="0"/>
          <a:ext cx="0" cy="0"/>
          <a:chOff x="0" y="0"/>
          <a:chExt cx="0" cy="0"/>
        </a:xfrm>
      </p:grpSpPr>
      <p:sp>
        <p:nvSpPr>
          <p:cNvPr id="3" name="Rettangolo 2">
            <a:extLst>
              <a:ext uri="{FF2B5EF4-FFF2-40B4-BE49-F238E27FC236}">
                <a16:creationId xmlns:a16="http://schemas.microsoft.com/office/drawing/2014/main" id="{5CC66E73-D713-8B2A-BB83-F5405A8CE9FC}"/>
              </a:ext>
            </a:extLst>
          </p:cNvPr>
          <p:cNvSpPr/>
          <p:nvPr/>
        </p:nvSpPr>
        <p:spPr>
          <a:xfrm>
            <a:off x="137307" y="4223276"/>
            <a:ext cx="36000" cy="360000"/>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aphicFrame>
        <p:nvGraphicFramePr>
          <p:cNvPr id="4" name="Tabella 3">
            <a:extLst>
              <a:ext uri="{FF2B5EF4-FFF2-40B4-BE49-F238E27FC236}">
                <a16:creationId xmlns:a16="http://schemas.microsoft.com/office/drawing/2014/main" id="{3070F831-F6EB-33D6-D8A4-87D769BEF8FA}"/>
              </a:ext>
            </a:extLst>
          </p:cNvPr>
          <p:cNvGraphicFramePr>
            <a:graphicFrameLocks noGrp="1"/>
          </p:cNvGraphicFramePr>
          <p:nvPr>
            <p:extLst>
              <p:ext uri="{D42A27DB-BD31-4B8C-83A1-F6EECF244321}">
                <p14:modId xmlns:p14="http://schemas.microsoft.com/office/powerpoint/2010/main" val="2997954598"/>
              </p:ext>
            </p:extLst>
          </p:nvPr>
        </p:nvGraphicFramePr>
        <p:xfrm>
          <a:off x="2532063" y="1016000"/>
          <a:ext cx="4500562" cy="5005392"/>
        </p:xfrm>
        <a:graphic>
          <a:graphicData uri="http://schemas.openxmlformats.org/drawingml/2006/table">
            <a:tbl>
              <a:tblPr firstRow="1" bandRow="1">
                <a:tableStyleId>{5C22544A-7EE6-4342-B048-85BDC9FD1C3A}</a:tableStyleId>
              </a:tblPr>
              <a:tblGrid>
                <a:gridCol w="4500562">
                  <a:extLst>
                    <a:ext uri="{9D8B030D-6E8A-4147-A177-3AD203B41FA5}">
                      <a16:colId xmlns:a16="http://schemas.microsoft.com/office/drawing/2014/main" val="1762129357"/>
                    </a:ext>
                  </a:extLst>
                </a:gridCol>
              </a:tblGrid>
              <a:tr h="625674">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Ask your Sales Manager </a:t>
                      </a:r>
                      <a:r>
                        <a:rPr lang="en-US" sz="1100" b="1" i="0" u="none" strike="noStrike" kern="1200" noProof="0" dirty="0">
                          <a:solidFill>
                            <a:schemeClr val="accent1"/>
                          </a:solidFill>
                          <a:effectLst/>
                          <a:latin typeface="+mn-lt"/>
                          <a:ea typeface="+mn-ea"/>
                          <a:cs typeface="+mn-cs"/>
                        </a:rPr>
                        <a:t>to validate the sales order</a:t>
                      </a:r>
                      <a:r>
                        <a:rPr lang="en-US" sz="1100" b="0" i="0" u="none" strike="noStrike" kern="1200" noProof="0" dirty="0">
                          <a:solidFill>
                            <a:schemeClr val="accent1"/>
                          </a:solidFill>
                          <a:effectLst/>
                          <a:latin typeface="+mn-lt"/>
                          <a:ea typeface="+mn-ea"/>
                          <a:cs typeface="+mn-cs"/>
                        </a:rPr>
                        <a:t> </a:t>
                      </a:r>
                      <a:r>
                        <a:rPr lang="en-US" sz="1100" b="0" i="0" u="none" strike="noStrike" kern="1200" noProof="0" dirty="0">
                          <a:solidFill>
                            <a:schemeClr val="tx1">
                              <a:lumMod val="90000"/>
                              <a:lumOff val="10000"/>
                            </a:schemeClr>
                          </a:solidFill>
                          <a:effectLst/>
                          <a:latin typeface="+mn-lt"/>
                          <a:ea typeface="+mn-ea"/>
                          <a:cs typeface="+mn-cs"/>
                        </a:rPr>
                        <a:t>and make sure that</a:t>
                      </a:r>
                      <a:r>
                        <a:rPr lang="en-US" sz="1100" b="1" i="0" u="none" strike="noStrike" kern="1200" noProof="0" dirty="0">
                          <a:solidFill>
                            <a:schemeClr val="accent1"/>
                          </a:solidFill>
                          <a:effectLst/>
                          <a:latin typeface="+mn-lt"/>
                          <a:ea typeface="+mn-ea"/>
                          <a:cs typeface="+mn-cs"/>
                        </a:rPr>
                        <a:t> the Customer data is updated in C1</a:t>
                      </a:r>
                      <a:r>
                        <a:rPr lang="en-US" sz="1100" b="1" i="0" u="none" strike="noStrike" kern="1200" baseline="30000" noProof="0" dirty="0">
                          <a:solidFill>
                            <a:schemeClr val="accent1"/>
                          </a:solidFill>
                          <a:effectLst/>
                          <a:latin typeface="+mn-lt"/>
                          <a:ea typeface="+mn-ea"/>
                          <a:cs typeface="+mn-cs"/>
                        </a:rPr>
                        <a:t>st</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0775099"/>
                  </a:ext>
                </a:extLst>
              </a:tr>
              <a:tr h="625674">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Communicate </a:t>
                      </a:r>
                      <a:r>
                        <a:rPr lang="en-US" sz="1100" b="1" i="0" u="none" strike="noStrike" kern="1200" noProof="0" dirty="0">
                          <a:solidFill>
                            <a:schemeClr val="accent1"/>
                          </a:solidFill>
                          <a:effectLst/>
                          <a:latin typeface="+mn-lt"/>
                          <a:ea typeface="+mn-ea"/>
                          <a:cs typeface="+mn-cs"/>
                        </a:rPr>
                        <a:t>expected delivery timing </a:t>
                      </a:r>
                      <a:r>
                        <a:rPr lang="en-US" sz="1100" b="0" i="0" u="none" strike="noStrike" kern="1200" noProof="0" dirty="0">
                          <a:solidFill>
                            <a:schemeClr val="tx1">
                              <a:lumMod val="90000"/>
                              <a:lumOff val="10000"/>
                            </a:schemeClr>
                          </a:solidFill>
                          <a:effectLst/>
                          <a:latin typeface="+mn-lt"/>
                          <a:ea typeface="+mn-ea"/>
                          <a:cs typeface="+mn-cs"/>
                        </a:rPr>
                        <a:t>during the order. </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0324860"/>
                  </a:ext>
                </a:extLst>
              </a:tr>
              <a:tr h="625674">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Plan </a:t>
                      </a:r>
                      <a:r>
                        <a:rPr lang="en-US" sz="1100" b="1" i="0" u="none" strike="noStrike" kern="1200" noProof="0" dirty="0">
                          <a:solidFill>
                            <a:schemeClr val="accent1"/>
                          </a:solidFill>
                          <a:effectLst/>
                          <a:latin typeface="+mn-lt"/>
                          <a:ea typeface="+mn-ea"/>
                          <a:cs typeface="+mn-cs"/>
                        </a:rPr>
                        <a:t>follow-up communications (at least once a month) </a:t>
                      </a:r>
                      <a:r>
                        <a:rPr lang="en-US" sz="1100" b="0" i="0" u="none" strike="noStrike" kern="1200" noProof="0" dirty="0">
                          <a:solidFill>
                            <a:schemeClr val="tx1">
                              <a:lumMod val="90000"/>
                              <a:lumOff val="10000"/>
                            </a:schemeClr>
                          </a:solidFill>
                          <a:effectLst/>
                          <a:latin typeface="+mn-lt"/>
                          <a:ea typeface="+mn-ea"/>
                          <a:cs typeface="+mn-cs"/>
                        </a:rPr>
                        <a:t>from the confirmation of the order until the delivery date.</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5318789"/>
                  </a:ext>
                </a:extLst>
              </a:tr>
              <a:tr h="625674">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Regularly </a:t>
                      </a:r>
                      <a:r>
                        <a:rPr lang="en-US" sz="1100" b="1" i="0" u="none" strike="noStrike" kern="1200" noProof="0" dirty="0">
                          <a:solidFill>
                            <a:schemeClr val="accent1"/>
                          </a:solidFill>
                          <a:effectLst/>
                          <a:latin typeface="+mn-lt"/>
                          <a:ea typeface="+mn-ea"/>
                          <a:cs typeface="+mn-cs"/>
                        </a:rPr>
                        <a:t>check the progress </a:t>
                      </a:r>
                      <a:r>
                        <a:rPr lang="en-US" sz="1100" b="0" i="0" u="none" strike="noStrike" kern="1200" noProof="0" dirty="0">
                          <a:solidFill>
                            <a:schemeClr val="tx1">
                              <a:lumMod val="90000"/>
                              <a:lumOff val="10000"/>
                            </a:schemeClr>
                          </a:solidFill>
                          <a:effectLst/>
                          <a:latin typeface="+mn-lt"/>
                          <a:ea typeface="+mn-ea"/>
                          <a:cs typeface="+mn-cs"/>
                        </a:rPr>
                        <a:t>of </a:t>
                      </a:r>
                      <a:r>
                        <a:rPr lang="en-US" sz="1100" b="1" i="0" u="none" strike="noStrike" kern="1200" noProof="0" dirty="0">
                          <a:solidFill>
                            <a:schemeClr val="accent1"/>
                          </a:solidFill>
                          <a:effectLst/>
                          <a:latin typeface="+mn-lt"/>
                          <a:ea typeface="+mn-ea"/>
                          <a:cs typeface="+mn-cs"/>
                        </a:rPr>
                        <a:t>production</a:t>
                      </a:r>
                      <a:r>
                        <a:rPr lang="en-US" sz="1100" b="0" i="0" u="none" strike="noStrike" kern="1200" noProof="0" dirty="0">
                          <a:solidFill>
                            <a:schemeClr val="tx1">
                              <a:lumMod val="90000"/>
                              <a:lumOff val="10000"/>
                            </a:schemeClr>
                          </a:solidFill>
                          <a:effectLst/>
                          <a:latin typeface="+mn-lt"/>
                          <a:ea typeface="+mn-ea"/>
                          <a:cs typeface="+mn-cs"/>
                        </a:rPr>
                        <a:t> and </a:t>
                      </a:r>
                      <a:r>
                        <a:rPr lang="en-US" sz="1100" b="1" i="0" u="none" strike="noStrike" kern="1200" noProof="0" dirty="0">
                          <a:solidFill>
                            <a:schemeClr val="accent1"/>
                          </a:solidFill>
                          <a:effectLst/>
                          <a:latin typeface="+mn-lt"/>
                          <a:ea typeface="+mn-ea"/>
                          <a:cs typeface="+mn-cs"/>
                        </a:rPr>
                        <a:t>delivery</a:t>
                      </a:r>
                      <a:r>
                        <a:rPr lang="en-US" sz="1100" b="0" i="0" u="none" strike="noStrike" kern="1200" noProof="0" dirty="0">
                          <a:solidFill>
                            <a:schemeClr val="tx1">
                              <a:lumMod val="90000"/>
                              <a:lumOff val="10000"/>
                            </a:schemeClr>
                          </a:solidFill>
                          <a:effectLst/>
                          <a:latin typeface="+mn-lt"/>
                          <a:ea typeface="+mn-ea"/>
                          <a:cs typeface="+mn-cs"/>
                        </a:rPr>
                        <a:t> of the vehicle.</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8938201"/>
                  </a:ext>
                </a:extLst>
              </a:tr>
              <a:tr h="625674">
                <a:tc>
                  <a:txBody>
                    <a:bodyPr/>
                    <a:lstStyle/>
                    <a:p>
                      <a:pPr algn="l" fontAlgn="ctr"/>
                      <a:r>
                        <a:rPr lang="en-US" sz="1100" b="1" i="0" u="none" strike="noStrike" kern="1200" noProof="0" dirty="0">
                          <a:solidFill>
                            <a:schemeClr val="accent1"/>
                          </a:solidFill>
                          <a:effectLst/>
                          <a:latin typeface="+mn-lt"/>
                          <a:ea typeface="+mn-ea"/>
                          <a:cs typeface="+mn-cs"/>
                        </a:rPr>
                        <a:t>Inform the Customers </a:t>
                      </a:r>
                      <a:r>
                        <a:rPr lang="en-US" sz="1100" b="0" i="0" u="none" strike="noStrike" kern="1200" noProof="0" dirty="0">
                          <a:solidFill>
                            <a:schemeClr val="tx1">
                              <a:lumMod val="90000"/>
                              <a:lumOff val="10000"/>
                            </a:schemeClr>
                          </a:solidFill>
                          <a:effectLst/>
                          <a:latin typeface="+mn-lt"/>
                          <a:ea typeface="+mn-ea"/>
                          <a:cs typeface="+mn-cs"/>
                        </a:rPr>
                        <a:t>immediately in </a:t>
                      </a:r>
                      <a:r>
                        <a:rPr lang="en-US" sz="1100" b="1" i="0" u="none" strike="noStrike" kern="1200" noProof="0" dirty="0">
                          <a:solidFill>
                            <a:schemeClr val="accent1"/>
                          </a:solidFill>
                          <a:effectLst/>
                          <a:latin typeface="+mn-lt"/>
                          <a:ea typeface="+mn-ea"/>
                          <a:cs typeface="+mn-cs"/>
                        </a:rPr>
                        <a:t>case of any delays or status changes</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2329406"/>
                  </a:ext>
                </a:extLst>
              </a:tr>
              <a:tr h="625674">
                <a:tc>
                  <a:txBody>
                    <a:bodyPr/>
                    <a:lstStyle/>
                    <a:p>
                      <a:pPr algn="l" fontAlgn="ctr"/>
                      <a:r>
                        <a:rPr lang="en-US" sz="1100" b="1" i="0" u="none" strike="noStrike" kern="1200" noProof="0" dirty="0">
                          <a:solidFill>
                            <a:schemeClr val="accent1"/>
                          </a:solidFill>
                          <a:effectLst/>
                          <a:latin typeface="+mn-lt"/>
                          <a:ea typeface="+mn-ea"/>
                          <a:cs typeface="+mn-cs"/>
                        </a:rPr>
                        <a:t>Use C1</a:t>
                      </a:r>
                      <a:r>
                        <a:rPr lang="en-US" sz="1100" b="1" i="0" u="none" strike="noStrike" kern="1200" baseline="30000" noProof="0" dirty="0">
                          <a:solidFill>
                            <a:schemeClr val="accent1"/>
                          </a:solidFill>
                          <a:effectLst/>
                          <a:latin typeface="+mn-lt"/>
                          <a:ea typeface="+mn-ea"/>
                          <a:cs typeface="+mn-cs"/>
                        </a:rPr>
                        <a:t>st</a:t>
                      </a:r>
                      <a:r>
                        <a:rPr lang="en-US" sz="1100" b="1" i="0" u="none" strike="noStrike" kern="1200" noProof="0" dirty="0">
                          <a:solidFill>
                            <a:schemeClr val="accent1"/>
                          </a:solidFill>
                          <a:effectLst/>
                          <a:latin typeface="+mn-lt"/>
                          <a:ea typeface="+mn-ea"/>
                          <a:cs typeface="+mn-cs"/>
                        </a:rPr>
                        <a:t> </a:t>
                      </a:r>
                      <a:r>
                        <a:rPr lang="en-US" sz="1100" b="0" i="0" u="none" strike="noStrike" kern="1200" noProof="0" dirty="0">
                          <a:solidFill>
                            <a:schemeClr val="tx1">
                              <a:lumMod val="90000"/>
                              <a:lumOff val="10000"/>
                            </a:schemeClr>
                          </a:solidFill>
                          <a:effectLst/>
                          <a:latin typeface="+mn-lt"/>
                          <a:ea typeface="+mn-ea"/>
                          <a:cs typeface="+mn-cs"/>
                        </a:rPr>
                        <a:t>to log each contact, document, and delivery milestone.</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4455459"/>
                  </a:ext>
                </a:extLst>
              </a:tr>
              <a:tr h="625674">
                <a:tc>
                  <a:txBody>
                    <a:bodyPr/>
                    <a:lstStyle/>
                    <a:p>
                      <a:pPr algn="l" fontAlgn="ctr"/>
                      <a:r>
                        <a:rPr lang="en-US" sz="1100" b="1" i="0" u="none" strike="noStrike" kern="1200" noProof="0" dirty="0">
                          <a:solidFill>
                            <a:schemeClr val="accent1"/>
                          </a:solidFill>
                          <a:effectLst/>
                          <a:latin typeface="+mn-lt"/>
                          <a:ea typeface="+mn-ea"/>
                          <a:cs typeface="+mn-cs"/>
                        </a:rPr>
                        <a:t>Schedule the handover when all the documentation</a:t>
                      </a:r>
                      <a:r>
                        <a:rPr lang="en-US" sz="1100" b="0" i="0" u="none" strike="noStrike" kern="1200" noProof="0" dirty="0">
                          <a:solidFill>
                            <a:schemeClr val="tx1">
                              <a:lumMod val="90000"/>
                              <a:lumOff val="10000"/>
                            </a:schemeClr>
                          </a:solidFill>
                          <a:effectLst/>
                          <a:latin typeface="+mn-lt"/>
                          <a:ea typeface="+mn-ea"/>
                          <a:cs typeface="+mn-cs"/>
                        </a:rPr>
                        <a:t>, insurance, and services </a:t>
                      </a:r>
                      <a:r>
                        <a:rPr lang="en-US" sz="1100" b="1" i="0" u="none" strike="noStrike" kern="1200" noProof="0" dirty="0">
                          <a:solidFill>
                            <a:schemeClr val="accent1"/>
                          </a:solidFill>
                          <a:effectLst/>
                          <a:latin typeface="+mn-lt"/>
                          <a:ea typeface="+mn-ea"/>
                          <a:cs typeface="+mn-cs"/>
                        </a:rPr>
                        <a:t>are</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ready</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309630"/>
                  </a:ext>
                </a:extLst>
              </a:tr>
              <a:tr h="625674">
                <a:tc>
                  <a:txBody>
                    <a:bodyPr/>
                    <a:lstStyle/>
                    <a:p>
                      <a:pPr algn="l" fontAlgn="ctr"/>
                      <a:r>
                        <a:rPr lang="en-US" sz="1100" b="1" i="0" u="none" strike="noStrike" kern="1200" noProof="0" dirty="0">
                          <a:solidFill>
                            <a:schemeClr val="accent1"/>
                          </a:solidFill>
                          <a:effectLst/>
                          <a:latin typeface="+mn-lt"/>
                          <a:ea typeface="+mn-ea"/>
                          <a:cs typeface="+mn-cs"/>
                        </a:rPr>
                        <a:t>Provide</a:t>
                      </a:r>
                      <a:r>
                        <a:rPr lang="en-US" sz="1100" b="0" i="0" u="none" strike="noStrike" kern="1200" noProof="0" dirty="0">
                          <a:solidFill>
                            <a:schemeClr val="tx1">
                              <a:lumMod val="90000"/>
                              <a:lumOff val="10000"/>
                            </a:schemeClr>
                          </a:solidFill>
                          <a:effectLst/>
                          <a:latin typeface="+mn-lt"/>
                          <a:ea typeface="+mn-ea"/>
                          <a:cs typeface="+mn-cs"/>
                        </a:rPr>
                        <a:t> the Customer all the information to be ready for the delivery.</a:t>
                      </a:r>
                    </a:p>
                  </a:txBody>
                  <a:tcPr marL="9525"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4962738"/>
                  </a:ext>
                </a:extLst>
              </a:tr>
            </a:tbl>
          </a:graphicData>
        </a:graphic>
      </p:graphicFrame>
      <p:graphicFrame>
        <p:nvGraphicFramePr>
          <p:cNvPr id="5" name="Tabella 4">
            <a:extLst>
              <a:ext uri="{FF2B5EF4-FFF2-40B4-BE49-F238E27FC236}">
                <a16:creationId xmlns:a16="http://schemas.microsoft.com/office/drawing/2014/main" id="{5461A1C0-F40B-CAB2-6481-A3631E218AAF}"/>
              </a:ext>
            </a:extLst>
          </p:cNvPr>
          <p:cNvGraphicFramePr>
            <a:graphicFrameLocks noGrp="1"/>
          </p:cNvGraphicFramePr>
          <p:nvPr>
            <p:extLst>
              <p:ext uri="{D42A27DB-BD31-4B8C-83A1-F6EECF244321}">
                <p14:modId xmlns:p14="http://schemas.microsoft.com/office/powerpoint/2010/main" val="665099075"/>
              </p:ext>
            </p:extLst>
          </p:nvPr>
        </p:nvGraphicFramePr>
        <p:xfrm>
          <a:off x="7427913" y="1016000"/>
          <a:ext cx="4500562" cy="5005392"/>
        </p:xfrm>
        <a:graphic>
          <a:graphicData uri="http://schemas.openxmlformats.org/drawingml/2006/table">
            <a:tbl>
              <a:tblPr firstRow="1" bandRow="1">
                <a:tableStyleId>{5C22544A-7EE6-4342-B048-85BDC9FD1C3A}</a:tableStyleId>
              </a:tblPr>
              <a:tblGrid>
                <a:gridCol w="4500562">
                  <a:extLst>
                    <a:ext uri="{9D8B030D-6E8A-4147-A177-3AD203B41FA5}">
                      <a16:colId xmlns:a16="http://schemas.microsoft.com/office/drawing/2014/main" val="1762129357"/>
                    </a:ext>
                  </a:extLst>
                </a:gridCol>
              </a:tblGrid>
              <a:tr h="625674">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To </a:t>
                      </a:r>
                      <a:r>
                        <a:rPr lang="en-US" sz="1100" b="1" i="0" u="none" strike="noStrike" kern="1200" noProof="0" dirty="0">
                          <a:solidFill>
                            <a:schemeClr val="accent1"/>
                          </a:solidFill>
                          <a:effectLst/>
                          <a:latin typeface="+mn-lt"/>
                          <a:ea typeface="+mn-ea"/>
                          <a:cs typeface="+mn-cs"/>
                        </a:rPr>
                        <a:t>prevent errors </a:t>
                      </a:r>
                      <a:r>
                        <a:rPr lang="en-US" sz="1100" b="0" i="0" u="none" strike="noStrike" kern="1200" noProof="0" dirty="0">
                          <a:solidFill>
                            <a:schemeClr val="tx1">
                              <a:lumMod val="90000"/>
                              <a:lumOff val="10000"/>
                            </a:schemeClr>
                          </a:solidFill>
                          <a:effectLst/>
                          <a:latin typeface="+mn-lt"/>
                          <a:ea typeface="+mn-ea"/>
                          <a:cs typeface="+mn-cs"/>
                        </a:rPr>
                        <a:t>and ensure complete traceability.</a:t>
                      </a:r>
                    </a:p>
                  </a:txBody>
                  <a:tcPr marL="9525"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0775099"/>
                  </a:ext>
                </a:extLst>
              </a:tr>
              <a:tr h="625674">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To </a:t>
                      </a:r>
                      <a:r>
                        <a:rPr lang="en-US" sz="1100" b="1" i="0" u="none" strike="noStrike" kern="1200" noProof="0" dirty="0">
                          <a:solidFill>
                            <a:schemeClr val="accent1"/>
                          </a:solidFill>
                          <a:effectLst/>
                          <a:latin typeface="+mn-lt"/>
                          <a:ea typeface="+mn-ea"/>
                          <a:cs typeface="+mn-cs"/>
                        </a:rPr>
                        <a:t>set clear Customer expectations</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0324860"/>
                  </a:ext>
                </a:extLst>
              </a:tr>
              <a:tr h="625674">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To </a:t>
                      </a:r>
                      <a:r>
                        <a:rPr lang="en-US" sz="1100" b="1" i="0" u="none" strike="noStrike" kern="1200" noProof="0" dirty="0">
                          <a:solidFill>
                            <a:schemeClr val="accent1"/>
                          </a:solidFill>
                          <a:effectLst/>
                          <a:latin typeface="+mn-lt"/>
                          <a:ea typeface="+mn-ea"/>
                          <a:cs typeface="+mn-cs"/>
                        </a:rPr>
                        <a:t>show proactivity </a:t>
                      </a:r>
                      <a:r>
                        <a:rPr lang="en-US" sz="1100" b="0" i="0" u="none" strike="noStrike" kern="1200" noProof="0" dirty="0">
                          <a:solidFill>
                            <a:schemeClr val="tx1">
                              <a:lumMod val="90000"/>
                              <a:lumOff val="10000"/>
                            </a:schemeClr>
                          </a:solidFill>
                          <a:effectLst/>
                          <a:latin typeface="+mn-lt"/>
                          <a:ea typeface="+mn-ea"/>
                          <a:cs typeface="+mn-cs"/>
                        </a:rPr>
                        <a:t>and keep the Customer updated.</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5318789"/>
                  </a:ext>
                </a:extLst>
              </a:tr>
              <a:tr h="625674">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To </a:t>
                      </a:r>
                      <a:r>
                        <a:rPr lang="en-US" sz="1100" b="1" i="0" u="none" strike="noStrike" kern="1200" noProof="0" dirty="0">
                          <a:solidFill>
                            <a:schemeClr val="accent1"/>
                          </a:solidFill>
                          <a:effectLst/>
                          <a:latin typeface="+mn-lt"/>
                          <a:ea typeface="+mn-ea"/>
                          <a:cs typeface="+mn-cs"/>
                        </a:rPr>
                        <a:t>keep the Customer </a:t>
                      </a:r>
                      <a:r>
                        <a:rPr lang="en-US" sz="1100" b="0" i="0" u="none" strike="noStrike" kern="1200" noProof="0" dirty="0">
                          <a:solidFill>
                            <a:schemeClr val="tx1">
                              <a:lumMod val="90000"/>
                              <a:lumOff val="10000"/>
                            </a:schemeClr>
                          </a:solidFill>
                          <a:effectLst/>
                          <a:latin typeface="+mn-lt"/>
                          <a:ea typeface="+mn-ea"/>
                          <a:cs typeface="+mn-cs"/>
                        </a:rPr>
                        <a:t>constantly </a:t>
                      </a:r>
                      <a:r>
                        <a:rPr lang="en-US" sz="1100" b="1" i="0" u="none" strike="noStrike" kern="1200" noProof="0" dirty="0">
                          <a:solidFill>
                            <a:schemeClr val="accent1"/>
                          </a:solidFill>
                          <a:effectLst/>
                          <a:latin typeface="+mn-lt"/>
                          <a:ea typeface="+mn-ea"/>
                          <a:cs typeface="+mn-cs"/>
                        </a:rPr>
                        <a:t>updated</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4719132"/>
                  </a:ext>
                </a:extLst>
              </a:tr>
              <a:tr h="625674">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Transparency </a:t>
                      </a:r>
                      <a:r>
                        <a:rPr lang="en-US" sz="1100" b="1" i="0" u="none" strike="noStrike" kern="1200" noProof="0" dirty="0">
                          <a:solidFill>
                            <a:schemeClr val="accent1"/>
                          </a:solidFill>
                          <a:effectLst/>
                          <a:latin typeface="+mn-lt"/>
                          <a:ea typeface="+mn-ea"/>
                          <a:cs typeface="+mn-cs"/>
                        </a:rPr>
                        <a:t>builds trust </a:t>
                      </a:r>
                      <a:r>
                        <a:rPr lang="en-US" sz="1100" b="0" i="0" u="none" strike="noStrike" kern="1200" noProof="0" dirty="0">
                          <a:solidFill>
                            <a:schemeClr val="tx1">
                              <a:lumMod val="90000"/>
                              <a:lumOff val="10000"/>
                            </a:schemeClr>
                          </a:solidFill>
                          <a:effectLst/>
                          <a:latin typeface="+mn-lt"/>
                          <a:ea typeface="+mn-ea"/>
                          <a:cs typeface="+mn-cs"/>
                        </a:rPr>
                        <a:t>and avoids frustration.</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8938201"/>
                  </a:ext>
                </a:extLst>
              </a:tr>
              <a:tr h="625674">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To </a:t>
                      </a:r>
                      <a:r>
                        <a:rPr lang="en-US" sz="1100" b="1" i="0" u="none" strike="noStrike" kern="1200" noProof="0" dirty="0">
                          <a:solidFill>
                            <a:schemeClr val="accent1"/>
                          </a:solidFill>
                          <a:effectLst/>
                          <a:latin typeface="+mn-lt"/>
                          <a:ea typeface="+mn-ea"/>
                          <a:cs typeface="+mn-cs"/>
                        </a:rPr>
                        <a:t>align the visibility </a:t>
                      </a:r>
                      <a:r>
                        <a:rPr lang="en-US" sz="1100" b="0" i="0" u="none" strike="noStrike" kern="1200" noProof="0" dirty="0">
                          <a:solidFill>
                            <a:schemeClr val="tx1">
                              <a:lumMod val="90000"/>
                              <a:lumOff val="10000"/>
                            </a:schemeClr>
                          </a:solidFill>
                          <a:effectLst/>
                          <a:latin typeface="+mn-lt"/>
                          <a:ea typeface="+mn-ea"/>
                          <a:cs typeface="+mn-cs"/>
                        </a:rPr>
                        <a:t>of the sales team with the back office.</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4455459"/>
                  </a:ext>
                </a:extLst>
              </a:tr>
              <a:tr h="625674">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To </a:t>
                      </a:r>
                      <a:r>
                        <a:rPr lang="en-US" sz="1100" b="1" i="0" u="none" strike="noStrike" kern="1200" noProof="0" dirty="0">
                          <a:solidFill>
                            <a:schemeClr val="accent1"/>
                          </a:solidFill>
                          <a:effectLst/>
                          <a:latin typeface="+mn-lt"/>
                          <a:ea typeface="+mn-ea"/>
                          <a:cs typeface="+mn-cs"/>
                        </a:rPr>
                        <a:t>minimize issues </a:t>
                      </a:r>
                      <a:r>
                        <a:rPr lang="en-US" sz="1100" b="0" i="0" u="none" strike="noStrike" kern="1200" noProof="0" dirty="0">
                          <a:solidFill>
                            <a:schemeClr val="tx1">
                              <a:lumMod val="90000"/>
                              <a:lumOff val="10000"/>
                            </a:schemeClr>
                          </a:solidFill>
                          <a:effectLst/>
                          <a:latin typeface="+mn-lt"/>
                          <a:ea typeface="+mn-ea"/>
                          <a:cs typeface="+mn-cs"/>
                        </a:rPr>
                        <a:t>on the handover and enable </a:t>
                      </a:r>
                      <a:r>
                        <a:rPr lang="en-US" sz="1100" b="1" i="0" u="none" strike="noStrike" kern="1200" noProof="0" dirty="0">
                          <a:solidFill>
                            <a:schemeClr val="accent1"/>
                          </a:solidFill>
                          <a:effectLst/>
                          <a:latin typeface="+mn-lt"/>
                          <a:ea typeface="+mn-ea"/>
                          <a:cs typeface="+mn-cs"/>
                        </a:rPr>
                        <a:t>a smooth Customer experience</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309630"/>
                  </a:ext>
                </a:extLst>
              </a:tr>
              <a:tr h="625674">
                <a:tc>
                  <a:txBody>
                    <a:bodyPr/>
                    <a:lstStyle/>
                    <a:p>
                      <a:pPr algn="l" fontAlgn="ctr"/>
                      <a:r>
                        <a:rPr lang="en-US" sz="1100" b="0" i="0" u="none" strike="noStrike" kern="1200" noProof="0" dirty="0">
                          <a:solidFill>
                            <a:schemeClr val="tx1">
                              <a:lumMod val="90000"/>
                              <a:lumOff val="10000"/>
                            </a:schemeClr>
                          </a:solidFill>
                          <a:effectLst/>
                          <a:latin typeface="+mn-lt"/>
                          <a:ea typeface="+mn-ea"/>
                          <a:cs typeface="+mn-cs"/>
                        </a:rPr>
                        <a:t>To </a:t>
                      </a:r>
                      <a:r>
                        <a:rPr lang="en-US" sz="1100" b="1" i="0" u="none" strike="noStrike" kern="1200" noProof="0" dirty="0">
                          <a:solidFill>
                            <a:schemeClr val="accent1"/>
                          </a:solidFill>
                          <a:effectLst/>
                          <a:latin typeface="+mn-lt"/>
                          <a:ea typeface="+mn-ea"/>
                          <a:cs typeface="+mn-cs"/>
                        </a:rPr>
                        <a:t>empower the Customer </a:t>
                      </a:r>
                      <a:r>
                        <a:rPr lang="en-US" sz="1100" b="0" i="0" u="none" strike="noStrike" kern="1200" noProof="0" dirty="0">
                          <a:solidFill>
                            <a:schemeClr val="tx1">
                              <a:lumMod val="90000"/>
                              <a:lumOff val="10000"/>
                            </a:schemeClr>
                          </a:solidFill>
                          <a:effectLst/>
                          <a:latin typeface="+mn-lt"/>
                          <a:ea typeface="+mn-ea"/>
                          <a:cs typeface="+mn-cs"/>
                        </a:rPr>
                        <a:t>and enhance </a:t>
                      </a:r>
                      <a:r>
                        <a:rPr lang="en-US" sz="1100" b="1" i="0" u="none" strike="noStrike" kern="1200" noProof="0" dirty="0">
                          <a:solidFill>
                            <a:schemeClr val="accent1"/>
                          </a:solidFill>
                          <a:effectLst/>
                          <a:latin typeface="+mn-lt"/>
                          <a:ea typeface="+mn-ea"/>
                          <a:cs typeface="+mn-cs"/>
                        </a:rPr>
                        <a:t>professionalism</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4962738"/>
                  </a:ext>
                </a:extLst>
              </a:tr>
            </a:tbl>
          </a:graphicData>
        </a:graphic>
      </p:graphicFrame>
      <p:sp>
        <p:nvSpPr>
          <p:cNvPr id="6" name="CasellaDiTesto 5">
            <a:extLst>
              <a:ext uri="{FF2B5EF4-FFF2-40B4-BE49-F238E27FC236}">
                <a16:creationId xmlns:a16="http://schemas.microsoft.com/office/drawing/2014/main" id="{7F7C55D7-EC34-36C0-4613-CF5AE61A0348}"/>
              </a:ext>
            </a:extLst>
          </p:cNvPr>
          <p:cNvSpPr txBox="1"/>
          <p:nvPr/>
        </p:nvSpPr>
        <p:spPr>
          <a:xfrm>
            <a:off x="-1" y="1746237"/>
            <a:ext cx="2274581" cy="461665"/>
          </a:xfrm>
          <a:prstGeom prst="rect">
            <a:avLst/>
          </a:prstGeom>
          <a:noFill/>
        </p:spPr>
        <p:txBody>
          <a:bodyPr wrap="square" lIns="252000" rIns="72000">
            <a:noAutofit/>
          </a:bodyPr>
          <a:lstStyle>
            <a:defPPr>
              <a:defRPr lang="it-IT"/>
            </a:defPPr>
            <a:lvl1pPr>
              <a:lnSpc>
                <a:spcPts val="4208"/>
              </a:lnSpc>
              <a:defRPr sz="2400">
                <a:solidFill>
                  <a:srgbClr val="243782"/>
                </a:solidFill>
                <a:latin typeface="Encode Sans Expanded Light" pitchFamily="2" charset="0"/>
              </a:defRPr>
            </a:lvl1pPr>
          </a:lstStyle>
          <a:p>
            <a:pPr>
              <a:lnSpc>
                <a:spcPct val="100000"/>
              </a:lnSpc>
            </a:pPr>
            <a:r>
              <a:rPr lang="en-US" sz="1200" dirty="0">
                <a:solidFill>
                  <a:schemeClr val="tx1">
                    <a:lumMod val="75000"/>
                    <a:lumOff val="25000"/>
                  </a:schemeClr>
                </a:solidFill>
                <a:latin typeface="Encode Sans" pitchFamily="2" charset="0"/>
              </a:rPr>
              <a:t>3.1 Interview - need </a:t>
            </a:r>
            <a:br>
              <a:rPr lang="en-US" sz="1200" dirty="0">
                <a:solidFill>
                  <a:schemeClr val="tx1">
                    <a:lumMod val="75000"/>
                    <a:lumOff val="25000"/>
                  </a:schemeClr>
                </a:solidFill>
                <a:latin typeface="Encode Sans" pitchFamily="2" charset="0"/>
              </a:rPr>
            </a:br>
            <a:r>
              <a:rPr lang="en-US" sz="1200" dirty="0">
                <a:solidFill>
                  <a:schemeClr val="tx1">
                    <a:lumMod val="75000"/>
                    <a:lumOff val="25000"/>
                  </a:schemeClr>
                </a:solidFill>
                <a:latin typeface="Encode Sans" pitchFamily="2" charset="0"/>
              </a:rPr>
              <a:t>analysis</a:t>
            </a:r>
          </a:p>
        </p:txBody>
      </p:sp>
      <p:sp>
        <p:nvSpPr>
          <p:cNvPr id="7" name="CasellaDiTesto 6">
            <a:extLst>
              <a:ext uri="{FF2B5EF4-FFF2-40B4-BE49-F238E27FC236}">
                <a16:creationId xmlns:a16="http://schemas.microsoft.com/office/drawing/2014/main" id="{461F7A3F-4355-2E42-BF28-88319A6548B7}"/>
              </a:ext>
            </a:extLst>
          </p:cNvPr>
          <p:cNvSpPr txBox="1"/>
          <p:nvPr/>
        </p:nvSpPr>
        <p:spPr>
          <a:xfrm>
            <a:off x="-1" y="2300055"/>
            <a:ext cx="2274581" cy="461665"/>
          </a:xfrm>
          <a:prstGeom prst="rect">
            <a:avLst/>
          </a:prstGeom>
          <a:noFill/>
        </p:spPr>
        <p:txBody>
          <a:bodyPr wrap="square" lIns="252000" rIns="72000">
            <a:noAutofit/>
          </a:bodyPr>
          <a:lstStyle>
            <a:defPPr>
              <a:defRPr lang="it-IT"/>
            </a:defPPr>
            <a:lvl1pPr>
              <a:lnSpc>
                <a:spcPct val="100000"/>
              </a:lnSpc>
              <a:defRPr sz="1200">
                <a:solidFill>
                  <a:schemeClr val="tx1">
                    <a:lumMod val="75000"/>
                    <a:lumOff val="25000"/>
                  </a:schemeClr>
                </a:solidFill>
                <a:latin typeface="Encode Sans" pitchFamily="2" charset="0"/>
              </a:defRPr>
            </a:lvl1pPr>
          </a:lstStyle>
          <a:p>
            <a:r>
              <a:rPr lang="en-US" dirty="0"/>
              <a:t>3.2 Product experience – </a:t>
            </a:r>
            <a:br>
              <a:rPr lang="en-US" dirty="0"/>
            </a:br>
            <a:r>
              <a:rPr lang="en-US" dirty="0"/>
              <a:t>Test drive &amp; Walk Around</a:t>
            </a:r>
          </a:p>
        </p:txBody>
      </p:sp>
      <p:sp>
        <p:nvSpPr>
          <p:cNvPr id="8" name="CasellaDiTesto 7">
            <a:extLst>
              <a:ext uri="{FF2B5EF4-FFF2-40B4-BE49-F238E27FC236}">
                <a16:creationId xmlns:a16="http://schemas.microsoft.com/office/drawing/2014/main" id="{7B8B3BE1-97D4-4E1F-4A5B-2417701D42B8}"/>
              </a:ext>
            </a:extLst>
          </p:cNvPr>
          <p:cNvSpPr txBox="1"/>
          <p:nvPr/>
        </p:nvSpPr>
        <p:spPr>
          <a:xfrm>
            <a:off x="-1" y="2853873"/>
            <a:ext cx="2274581" cy="276999"/>
          </a:xfrm>
          <a:prstGeom prst="rect">
            <a:avLst/>
          </a:prstGeom>
          <a:noFill/>
        </p:spPr>
        <p:txBody>
          <a:bodyPr wrap="square" lIns="252000" rIns="72000">
            <a:noAutofit/>
          </a:bodyPr>
          <a:lstStyle>
            <a:defPPr>
              <a:defRPr lang="it-IT"/>
            </a:defPPr>
            <a:lvl1pPr>
              <a:lnSpc>
                <a:spcPct val="100000"/>
              </a:lnSpc>
              <a:defRPr sz="1200">
                <a:solidFill>
                  <a:schemeClr val="tx1">
                    <a:lumMod val="75000"/>
                    <a:lumOff val="25000"/>
                  </a:schemeClr>
                </a:solidFill>
                <a:latin typeface="Encode Sans" pitchFamily="2" charset="0"/>
              </a:defRPr>
            </a:lvl1pPr>
          </a:lstStyle>
          <a:p>
            <a:r>
              <a:rPr lang="en-US" dirty="0"/>
              <a:t>3.3 Trade-in evaluation</a:t>
            </a:r>
          </a:p>
        </p:txBody>
      </p:sp>
      <p:sp>
        <p:nvSpPr>
          <p:cNvPr id="9" name="CasellaDiTesto 8">
            <a:extLst>
              <a:ext uri="{FF2B5EF4-FFF2-40B4-BE49-F238E27FC236}">
                <a16:creationId xmlns:a16="http://schemas.microsoft.com/office/drawing/2014/main" id="{1EF63917-9094-6C0D-175D-1D36D347ACEA}"/>
              </a:ext>
            </a:extLst>
          </p:cNvPr>
          <p:cNvSpPr txBox="1"/>
          <p:nvPr/>
        </p:nvSpPr>
        <p:spPr>
          <a:xfrm>
            <a:off x="-1" y="3223025"/>
            <a:ext cx="2274581" cy="461665"/>
          </a:xfrm>
          <a:prstGeom prst="rect">
            <a:avLst/>
          </a:prstGeom>
          <a:noFill/>
        </p:spPr>
        <p:txBody>
          <a:bodyPr wrap="square" lIns="252000" rIns="72000">
            <a:noAutofit/>
          </a:bodyPr>
          <a:lstStyle>
            <a:defPPr>
              <a:defRPr lang="it-IT"/>
            </a:defPPr>
            <a:lvl1pPr>
              <a:lnSpc>
                <a:spcPct val="100000"/>
              </a:lnSpc>
              <a:defRPr sz="1200">
                <a:solidFill>
                  <a:schemeClr val="tx1">
                    <a:lumMod val="75000"/>
                    <a:lumOff val="25000"/>
                  </a:schemeClr>
                </a:solidFill>
                <a:latin typeface="Encode Sans" pitchFamily="2" charset="0"/>
              </a:defRPr>
            </a:lvl1pPr>
          </a:lstStyle>
          <a:p>
            <a:r>
              <a:rPr lang="en-US" dirty="0"/>
              <a:t>3.4 Tailored offer presentation</a:t>
            </a:r>
          </a:p>
        </p:txBody>
      </p:sp>
      <p:sp>
        <p:nvSpPr>
          <p:cNvPr id="10" name="CasellaDiTesto 9">
            <a:extLst>
              <a:ext uri="{FF2B5EF4-FFF2-40B4-BE49-F238E27FC236}">
                <a16:creationId xmlns:a16="http://schemas.microsoft.com/office/drawing/2014/main" id="{880798DC-F607-F51D-4333-4ECE809D3E17}"/>
              </a:ext>
            </a:extLst>
          </p:cNvPr>
          <p:cNvSpPr txBox="1"/>
          <p:nvPr/>
        </p:nvSpPr>
        <p:spPr>
          <a:xfrm>
            <a:off x="-1" y="3776843"/>
            <a:ext cx="2274581" cy="276999"/>
          </a:xfrm>
          <a:prstGeom prst="rect">
            <a:avLst/>
          </a:prstGeom>
          <a:noFill/>
        </p:spPr>
        <p:txBody>
          <a:bodyPr wrap="square" lIns="252000" rIns="72000">
            <a:noAutofit/>
          </a:bodyPr>
          <a:lstStyle>
            <a:defPPr>
              <a:defRPr lang="it-IT"/>
            </a:defPPr>
            <a:lvl1pPr>
              <a:lnSpc>
                <a:spcPct val="100000"/>
              </a:lnSpc>
              <a:defRPr sz="1200">
                <a:solidFill>
                  <a:schemeClr val="tx1">
                    <a:lumMod val="75000"/>
                    <a:lumOff val="25000"/>
                  </a:schemeClr>
                </a:solidFill>
                <a:latin typeface="Encode Sans" pitchFamily="2" charset="0"/>
              </a:defRPr>
            </a:lvl1pPr>
          </a:lstStyle>
          <a:p>
            <a:r>
              <a:rPr lang="en-US" dirty="0"/>
              <a:t>3.5 Negotiation - Closure</a:t>
            </a:r>
          </a:p>
        </p:txBody>
      </p:sp>
      <p:sp>
        <p:nvSpPr>
          <p:cNvPr id="11" name="CasellaDiTesto 10">
            <a:extLst>
              <a:ext uri="{FF2B5EF4-FFF2-40B4-BE49-F238E27FC236}">
                <a16:creationId xmlns:a16="http://schemas.microsoft.com/office/drawing/2014/main" id="{D08A0184-D917-73EA-2304-60387FB4FDD6}"/>
              </a:ext>
            </a:extLst>
          </p:cNvPr>
          <p:cNvSpPr txBox="1"/>
          <p:nvPr/>
        </p:nvSpPr>
        <p:spPr>
          <a:xfrm>
            <a:off x="-1" y="4145995"/>
            <a:ext cx="2274581" cy="461665"/>
          </a:xfrm>
          <a:prstGeom prst="rect">
            <a:avLst/>
          </a:prstGeom>
          <a:noFill/>
        </p:spPr>
        <p:txBody>
          <a:bodyPr wrap="square" lIns="252000" rIns="72000">
            <a:noAutofit/>
          </a:bodyPr>
          <a:lstStyle>
            <a:defPPr>
              <a:defRPr lang="it-IT"/>
            </a:defPPr>
            <a:lvl1pPr>
              <a:lnSpc>
                <a:spcPct val="100000"/>
              </a:lnSpc>
              <a:defRPr sz="1200" b="1">
                <a:solidFill>
                  <a:schemeClr val="accent3"/>
                </a:solidFill>
                <a:latin typeface="Encode Sans" pitchFamily="2" charset="0"/>
              </a:defRPr>
            </a:lvl1pPr>
          </a:lstStyle>
          <a:p>
            <a:r>
              <a:rPr lang="en-US" dirty="0"/>
              <a:t>3.6 From order to delivery regular update</a:t>
            </a:r>
          </a:p>
        </p:txBody>
      </p:sp>
      <p:sp>
        <p:nvSpPr>
          <p:cNvPr id="12" name="CasellaDiTesto 11">
            <a:extLst>
              <a:ext uri="{FF2B5EF4-FFF2-40B4-BE49-F238E27FC236}">
                <a16:creationId xmlns:a16="http://schemas.microsoft.com/office/drawing/2014/main" id="{6D502C72-47B7-C220-A9BD-3B1F12C3C12E}"/>
              </a:ext>
            </a:extLst>
          </p:cNvPr>
          <p:cNvSpPr txBox="1"/>
          <p:nvPr/>
        </p:nvSpPr>
        <p:spPr>
          <a:xfrm>
            <a:off x="-1" y="4699814"/>
            <a:ext cx="2274581" cy="276999"/>
          </a:xfrm>
          <a:prstGeom prst="rect">
            <a:avLst/>
          </a:prstGeom>
          <a:noFill/>
        </p:spPr>
        <p:txBody>
          <a:bodyPr wrap="square" lIns="252000" rIns="72000">
            <a:noAutofit/>
          </a:bodyPr>
          <a:lstStyle>
            <a:defPPr>
              <a:defRPr lang="it-IT"/>
            </a:defPPr>
            <a:lvl1pPr>
              <a:lnSpc>
                <a:spcPts val="4208"/>
              </a:lnSpc>
              <a:defRPr sz="2400">
                <a:solidFill>
                  <a:srgbClr val="243782"/>
                </a:solidFill>
                <a:latin typeface="Encode Sans Expanded Light" pitchFamily="2" charset="0"/>
              </a:defRPr>
            </a:lvl1pPr>
          </a:lstStyle>
          <a:p>
            <a:pPr>
              <a:lnSpc>
                <a:spcPct val="100000"/>
              </a:lnSpc>
            </a:pPr>
            <a:r>
              <a:rPr lang="en-US" sz="1200" dirty="0">
                <a:solidFill>
                  <a:schemeClr val="tx1">
                    <a:lumMod val="25000"/>
                    <a:lumOff val="75000"/>
                  </a:schemeClr>
                </a:solidFill>
                <a:latin typeface="Encode Sans" pitchFamily="2" charset="0"/>
              </a:rPr>
              <a:t>3.7 Delivery</a:t>
            </a:r>
          </a:p>
        </p:txBody>
      </p:sp>
    </p:spTree>
    <p:custDataLst>
      <p:tags r:id="rId1"/>
    </p:custDataLst>
    <p:extLst>
      <p:ext uri="{BB962C8B-B14F-4D97-AF65-F5344CB8AC3E}">
        <p14:creationId xmlns:p14="http://schemas.microsoft.com/office/powerpoint/2010/main" val="1358222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10000"/>
            <a:lumOff val="90000"/>
            <a:alpha val="80000"/>
          </a:schemeClr>
        </a:solidFill>
        <a:effectLst/>
      </p:bgPr>
    </p:bg>
    <p:spTree>
      <p:nvGrpSpPr>
        <p:cNvPr id="1" name="">
          <a:extLst>
            <a:ext uri="{FF2B5EF4-FFF2-40B4-BE49-F238E27FC236}">
              <a16:creationId xmlns:a16="http://schemas.microsoft.com/office/drawing/2014/main" id="{C18E44E0-443E-3866-F71D-DBC4161BE200}"/>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31619BAD-CF71-A330-30DE-31AF879308E0}"/>
              </a:ext>
            </a:extLst>
          </p:cNvPr>
          <p:cNvSpPr txBox="1"/>
          <p:nvPr/>
        </p:nvSpPr>
        <p:spPr>
          <a:xfrm>
            <a:off x="116214" y="954209"/>
            <a:ext cx="2931084" cy="1938992"/>
          </a:xfrm>
          <a:prstGeom prst="rect">
            <a:avLst/>
          </a:prstGeom>
          <a:noFill/>
        </p:spPr>
        <p:txBody>
          <a:bodyPr wrap="square">
            <a:spAutoFit/>
          </a:bodyPr>
          <a:lstStyle/>
          <a:p>
            <a:pPr algn="l">
              <a:spcAft>
                <a:spcPts val="600"/>
              </a:spcAft>
            </a:pPr>
            <a:r>
              <a:rPr lang="en-US" sz="1400" b="0" i="0" dirty="0">
                <a:solidFill>
                  <a:schemeClr val="tx1">
                    <a:lumMod val="90000"/>
                    <a:lumOff val="10000"/>
                  </a:schemeClr>
                </a:solidFill>
                <a:effectLst/>
              </a:rPr>
              <a:t>Within this WBT, you will find the four main phases of sales methods: </a:t>
            </a:r>
            <a:r>
              <a:rPr lang="en-US" sz="1600" b="1" i="0" dirty="0">
                <a:solidFill>
                  <a:schemeClr val="accent1"/>
                </a:solidFill>
                <a:effectLst/>
              </a:rPr>
              <a:t>Preparation Phase</a:t>
            </a:r>
            <a:r>
              <a:rPr lang="en-US" sz="1600" b="0" i="0" dirty="0">
                <a:solidFill>
                  <a:schemeClr val="tx1">
                    <a:lumMod val="90000"/>
                    <a:lumOff val="10000"/>
                  </a:schemeClr>
                </a:solidFill>
                <a:effectLst/>
              </a:rPr>
              <a:t>, </a:t>
            </a:r>
            <a:r>
              <a:rPr lang="en-US" sz="1600" b="1" dirty="0">
                <a:solidFill>
                  <a:schemeClr val="accent1"/>
                </a:solidFill>
              </a:rPr>
              <a:t>Prospection and Retention</a:t>
            </a:r>
            <a:r>
              <a:rPr lang="en-US" sz="1600" b="0" i="0" dirty="0">
                <a:solidFill>
                  <a:schemeClr val="tx1">
                    <a:lumMod val="90000"/>
                    <a:lumOff val="10000"/>
                  </a:schemeClr>
                </a:solidFill>
                <a:effectLst/>
              </a:rPr>
              <a:t>, </a:t>
            </a:r>
            <a:r>
              <a:rPr lang="en-US" sz="1600" b="1" dirty="0">
                <a:solidFill>
                  <a:schemeClr val="accent1"/>
                </a:solidFill>
              </a:rPr>
              <a:t>Customer Management</a:t>
            </a:r>
            <a:r>
              <a:rPr lang="en-US" sz="1400" dirty="0">
                <a:solidFill>
                  <a:schemeClr val="tx1">
                    <a:lumMod val="90000"/>
                    <a:lumOff val="10000"/>
                  </a:schemeClr>
                </a:solidFill>
              </a:rPr>
              <a:t>, and </a:t>
            </a:r>
            <a:r>
              <a:rPr lang="en-US" sz="1600" b="1" dirty="0">
                <a:solidFill>
                  <a:schemeClr val="accent1"/>
                </a:solidFill>
              </a:rPr>
              <a:t>Loyalty Management</a:t>
            </a:r>
            <a:r>
              <a:rPr lang="en-US" sz="1400" dirty="0">
                <a:solidFill>
                  <a:schemeClr val="tx1">
                    <a:lumMod val="90000"/>
                    <a:lumOff val="10000"/>
                  </a:schemeClr>
                </a:solidFill>
              </a:rPr>
              <a:t>, along with their corresponding sub-phases and actions.</a:t>
            </a:r>
          </a:p>
        </p:txBody>
      </p:sp>
      <p:pic>
        <p:nvPicPr>
          <p:cNvPr id="5" name="Immagine 4">
            <a:extLst>
              <a:ext uri="{FF2B5EF4-FFF2-40B4-BE49-F238E27FC236}">
                <a16:creationId xmlns:a16="http://schemas.microsoft.com/office/drawing/2014/main" id="{A0B43A79-4CEF-2860-46D6-5B0EF0FFA36E}"/>
              </a:ext>
            </a:extLst>
          </p:cNvPr>
          <p:cNvPicPr>
            <a:picLocks noChangeAspect="1"/>
          </p:cNvPicPr>
          <p:nvPr/>
        </p:nvPicPr>
        <p:blipFill>
          <a:blip r:embed="rId3"/>
          <a:stretch>
            <a:fillRect/>
          </a:stretch>
        </p:blipFill>
        <p:spPr>
          <a:xfrm>
            <a:off x="3749228" y="1606094"/>
            <a:ext cx="6339821" cy="3558063"/>
          </a:xfrm>
          <a:prstGeom prst="rect">
            <a:avLst/>
          </a:prstGeom>
          <a:ln>
            <a:solidFill>
              <a:schemeClr val="accent1"/>
            </a:solidFill>
          </a:ln>
        </p:spPr>
      </p:pic>
      <p:sp>
        <p:nvSpPr>
          <p:cNvPr id="6" name="CasellaDiTesto 5">
            <a:extLst>
              <a:ext uri="{FF2B5EF4-FFF2-40B4-BE49-F238E27FC236}">
                <a16:creationId xmlns:a16="http://schemas.microsoft.com/office/drawing/2014/main" id="{81F9C288-A589-D876-A0FD-4C28049B330C}"/>
              </a:ext>
            </a:extLst>
          </p:cNvPr>
          <p:cNvSpPr txBox="1"/>
          <p:nvPr/>
        </p:nvSpPr>
        <p:spPr>
          <a:xfrm>
            <a:off x="6086856" y="5556640"/>
            <a:ext cx="4486275" cy="553998"/>
          </a:xfrm>
          <a:prstGeom prst="rect">
            <a:avLst/>
          </a:prstGeom>
          <a:noFill/>
        </p:spPr>
        <p:txBody>
          <a:bodyPr wrap="square">
            <a:spAutoFit/>
          </a:bodyPr>
          <a:lstStyle/>
          <a:p>
            <a:pPr algn="l">
              <a:spcAft>
                <a:spcPts val="600"/>
              </a:spcAft>
            </a:pPr>
            <a:r>
              <a:rPr lang="en-US" sz="1400" dirty="0">
                <a:solidFill>
                  <a:schemeClr val="tx1">
                    <a:lumMod val="90000"/>
                    <a:lumOff val="10000"/>
                  </a:schemeClr>
                </a:solidFill>
              </a:rPr>
              <a:t>In each card (page) there is a </a:t>
            </a:r>
            <a:r>
              <a:rPr lang="en-US" sz="1600" b="1" i="0" dirty="0">
                <a:solidFill>
                  <a:schemeClr val="accent1"/>
                </a:solidFill>
                <a:effectLst/>
              </a:rPr>
              <a:t>LINK</a:t>
            </a:r>
            <a:r>
              <a:rPr lang="en-US" sz="1600" b="0" i="0" dirty="0">
                <a:solidFill>
                  <a:schemeClr val="tx1">
                    <a:lumMod val="90000"/>
                    <a:lumOff val="10000"/>
                  </a:schemeClr>
                </a:solidFill>
                <a:effectLst/>
              </a:rPr>
              <a:t> </a:t>
            </a:r>
            <a:r>
              <a:rPr lang="en-US" sz="1400" dirty="0">
                <a:solidFill>
                  <a:schemeClr val="tx1">
                    <a:lumMod val="90000"/>
                    <a:lumOff val="10000"/>
                  </a:schemeClr>
                </a:solidFill>
              </a:rPr>
              <a:t>to existing tools, document  and courses for more detailed information.</a:t>
            </a:r>
          </a:p>
        </p:txBody>
      </p:sp>
      <p:sp>
        <p:nvSpPr>
          <p:cNvPr id="7" name="Arco 6">
            <a:extLst>
              <a:ext uri="{FF2B5EF4-FFF2-40B4-BE49-F238E27FC236}">
                <a16:creationId xmlns:a16="http://schemas.microsoft.com/office/drawing/2014/main" id="{A3B4038A-ED95-BF60-8676-BA071EC1F9DE}"/>
              </a:ext>
            </a:extLst>
          </p:cNvPr>
          <p:cNvSpPr/>
          <p:nvPr/>
        </p:nvSpPr>
        <p:spPr>
          <a:xfrm flipH="1">
            <a:off x="2606054" y="917633"/>
            <a:ext cx="1780963" cy="1365995"/>
          </a:xfrm>
          <a:prstGeom prst="arc">
            <a:avLst>
              <a:gd name="adj1" fmla="val 1833119"/>
              <a:gd name="adj2" fmla="val 5776755"/>
            </a:avLst>
          </a:prstGeom>
          <a:ln w="12700">
            <a:solidFill>
              <a:schemeClr val="tx1">
                <a:lumMod val="50000"/>
                <a:lumOff val="50000"/>
              </a:schemeClr>
            </a:solidFill>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8" name="Arco 7">
            <a:extLst>
              <a:ext uri="{FF2B5EF4-FFF2-40B4-BE49-F238E27FC236}">
                <a16:creationId xmlns:a16="http://schemas.microsoft.com/office/drawing/2014/main" id="{C9346065-04AB-AFAC-8F0B-B7AE8B9A8703}"/>
              </a:ext>
            </a:extLst>
          </p:cNvPr>
          <p:cNvSpPr/>
          <p:nvPr/>
        </p:nvSpPr>
        <p:spPr>
          <a:xfrm flipH="1">
            <a:off x="5496122" y="272898"/>
            <a:ext cx="1253290" cy="1802702"/>
          </a:xfrm>
          <a:prstGeom prst="arc">
            <a:avLst>
              <a:gd name="adj1" fmla="val 263257"/>
              <a:gd name="adj2" fmla="val 3083624"/>
            </a:avLst>
          </a:prstGeom>
          <a:ln w="12700">
            <a:solidFill>
              <a:schemeClr val="tx1">
                <a:lumMod val="50000"/>
                <a:lumOff val="50000"/>
              </a:schemeClr>
            </a:solidFill>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9" name="CasellaDiTesto 8">
            <a:extLst>
              <a:ext uri="{FF2B5EF4-FFF2-40B4-BE49-F238E27FC236}">
                <a16:creationId xmlns:a16="http://schemas.microsoft.com/office/drawing/2014/main" id="{92D3B7E5-E904-03E8-2ABF-CEA4482A7FE3}"/>
              </a:ext>
            </a:extLst>
          </p:cNvPr>
          <p:cNvSpPr txBox="1"/>
          <p:nvPr/>
        </p:nvSpPr>
        <p:spPr>
          <a:xfrm>
            <a:off x="3890029" y="225499"/>
            <a:ext cx="7552566" cy="307777"/>
          </a:xfrm>
          <a:prstGeom prst="rect">
            <a:avLst/>
          </a:prstGeom>
          <a:noFill/>
        </p:spPr>
        <p:txBody>
          <a:bodyPr wrap="square">
            <a:spAutoFit/>
          </a:bodyPr>
          <a:lstStyle/>
          <a:p>
            <a:pPr algn="ctr">
              <a:spcAft>
                <a:spcPts val="600"/>
              </a:spcAft>
            </a:pPr>
            <a:r>
              <a:rPr lang="en-US" sz="1400" dirty="0">
                <a:solidFill>
                  <a:schemeClr val="tx1">
                    <a:lumMod val="90000"/>
                    <a:lumOff val="10000"/>
                  </a:schemeClr>
                </a:solidFill>
              </a:rPr>
              <a:t>We have created a dedicated card for each identified action, which will include:</a:t>
            </a:r>
          </a:p>
        </p:txBody>
      </p:sp>
      <p:sp>
        <p:nvSpPr>
          <p:cNvPr id="10" name="CasellaDiTesto 9">
            <a:extLst>
              <a:ext uri="{FF2B5EF4-FFF2-40B4-BE49-F238E27FC236}">
                <a16:creationId xmlns:a16="http://schemas.microsoft.com/office/drawing/2014/main" id="{D544A97B-4251-A1D7-D327-36185B175B04}"/>
              </a:ext>
            </a:extLst>
          </p:cNvPr>
          <p:cNvSpPr txBox="1"/>
          <p:nvPr/>
        </p:nvSpPr>
        <p:spPr>
          <a:xfrm>
            <a:off x="3890029" y="620251"/>
            <a:ext cx="3461747" cy="553998"/>
          </a:xfrm>
          <a:prstGeom prst="rect">
            <a:avLst/>
          </a:prstGeom>
          <a:noFill/>
        </p:spPr>
        <p:txBody>
          <a:bodyPr wrap="square">
            <a:spAutoFit/>
          </a:bodyPr>
          <a:lstStyle/>
          <a:p>
            <a:pPr algn="l">
              <a:spcAft>
                <a:spcPts val="600"/>
              </a:spcAft>
            </a:pPr>
            <a:r>
              <a:rPr lang="en-US" sz="1600" b="1" dirty="0">
                <a:solidFill>
                  <a:schemeClr val="accent1"/>
                </a:solidFill>
              </a:rPr>
              <a:t>HOW TO ACT?</a:t>
            </a:r>
            <a:r>
              <a:rPr lang="en-US" sz="1400" dirty="0">
                <a:solidFill>
                  <a:schemeClr val="tx1">
                    <a:lumMod val="90000"/>
                    <a:lumOff val="10000"/>
                  </a:schemeClr>
                </a:solidFill>
              </a:rPr>
              <a:t>: </a:t>
            </a:r>
            <a:br>
              <a:rPr lang="en-US" sz="1400" dirty="0">
                <a:solidFill>
                  <a:schemeClr val="tx1">
                    <a:lumMod val="90000"/>
                    <a:lumOff val="10000"/>
                  </a:schemeClr>
                </a:solidFill>
              </a:rPr>
            </a:br>
            <a:r>
              <a:rPr lang="en-US" sz="1400" dirty="0">
                <a:solidFill>
                  <a:schemeClr val="tx1">
                    <a:lumMod val="90000"/>
                    <a:lumOff val="10000"/>
                  </a:schemeClr>
                </a:solidFill>
              </a:rPr>
              <a:t>Clear methodology on how to proceed.</a:t>
            </a:r>
          </a:p>
        </p:txBody>
      </p:sp>
      <p:sp>
        <p:nvSpPr>
          <p:cNvPr id="11" name="CasellaDiTesto 10">
            <a:extLst>
              <a:ext uri="{FF2B5EF4-FFF2-40B4-BE49-F238E27FC236}">
                <a16:creationId xmlns:a16="http://schemas.microsoft.com/office/drawing/2014/main" id="{8B5A2167-B75E-AA45-0580-5A503F859256}"/>
              </a:ext>
            </a:extLst>
          </p:cNvPr>
          <p:cNvSpPr txBox="1"/>
          <p:nvPr/>
        </p:nvSpPr>
        <p:spPr>
          <a:xfrm>
            <a:off x="7579018" y="620251"/>
            <a:ext cx="3863578" cy="769441"/>
          </a:xfrm>
          <a:prstGeom prst="rect">
            <a:avLst/>
          </a:prstGeom>
          <a:noFill/>
        </p:spPr>
        <p:txBody>
          <a:bodyPr wrap="square">
            <a:spAutoFit/>
          </a:bodyPr>
          <a:lstStyle/>
          <a:p>
            <a:pPr algn="l">
              <a:spcAft>
                <a:spcPts val="600"/>
              </a:spcAft>
            </a:pPr>
            <a:r>
              <a:rPr lang="en-US" sz="1600" b="1" dirty="0">
                <a:solidFill>
                  <a:schemeClr val="accent1"/>
                </a:solidFill>
              </a:rPr>
              <a:t>WHY?</a:t>
            </a:r>
            <a:r>
              <a:rPr lang="en-US" sz="1400" dirty="0">
                <a:solidFill>
                  <a:schemeClr val="tx1">
                    <a:lumMod val="90000"/>
                    <a:lumOff val="10000"/>
                  </a:schemeClr>
                </a:solidFill>
              </a:rPr>
              <a:t>: </a:t>
            </a:r>
            <a:br>
              <a:rPr lang="en-US" sz="1400" dirty="0">
                <a:solidFill>
                  <a:schemeClr val="tx1">
                    <a:lumMod val="90000"/>
                    <a:lumOff val="10000"/>
                  </a:schemeClr>
                </a:solidFill>
              </a:rPr>
            </a:br>
            <a:r>
              <a:rPr lang="en-US" sz="1400" dirty="0">
                <a:solidFill>
                  <a:schemeClr val="tx1">
                    <a:lumMod val="90000"/>
                    <a:lumOff val="10000"/>
                  </a:schemeClr>
                </a:solidFill>
              </a:rPr>
              <a:t>An explanation of the importance of following the sales methods, emphasizing their benefits.</a:t>
            </a:r>
          </a:p>
        </p:txBody>
      </p:sp>
      <p:sp>
        <p:nvSpPr>
          <p:cNvPr id="12" name="CasellaDiTesto 11">
            <a:extLst>
              <a:ext uri="{FF2B5EF4-FFF2-40B4-BE49-F238E27FC236}">
                <a16:creationId xmlns:a16="http://schemas.microsoft.com/office/drawing/2014/main" id="{DF0C7A45-EA74-33F9-A7B4-A9A9BCFEA6F1}"/>
              </a:ext>
            </a:extLst>
          </p:cNvPr>
          <p:cNvSpPr txBox="1"/>
          <p:nvPr/>
        </p:nvSpPr>
        <p:spPr>
          <a:xfrm>
            <a:off x="168379" y="4152152"/>
            <a:ext cx="2955821" cy="1231106"/>
          </a:xfrm>
          <a:prstGeom prst="rect">
            <a:avLst/>
          </a:prstGeom>
          <a:noFill/>
        </p:spPr>
        <p:txBody>
          <a:bodyPr wrap="square">
            <a:spAutoFit/>
          </a:bodyPr>
          <a:lstStyle/>
          <a:p>
            <a:pPr algn="l">
              <a:spcAft>
                <a:spcPts val="600"/>
              </a:spcAft>
            </a:pPr>
            <a:r>
              <a:rPr lang="en-US" sz="1400" dirty="0">
                <a:solidFill>
                  <a:schemeClr val="tx1">
                    <a:lumMod val="90000"/>
                    <a:lumOff val="10000"/>
                  </a:schemeClr>
                </a:solidFill>
              </a:rPr>
              <a:t>Additionally by clicking on </a:t>
            </a:r>
            <a:br>
              <a:rPr lang="en-US" sz="1400" dirty="0">
                <a:solidFill>
                  <a:schemeClr val="tx1">
                    <a:lumMod val="90000"/>
                    <a:lumOff val="10000"/>
                  </a:schemeClr>
                </a:solidFill>
              </a:rPr>
            </a:br>
            <a:r>
              <a:rPr lang="en-US" sz="1600" b="0" i="0" dirty="0">
                <a:solidFill>
                  <a:schemeClr val="tx1">
                    <a:lumMod val="90000"/>
                    <a:lumOff val="10000"/>
                  </a:schemeClr>
                </a:solidFill>
                <a:effectLst/>
              </a:rPr>
              <a:t>"</a:t>
            </a:r>
            <a:r>
              <a:rPr lang="en-US" sz="1600" b="1" i="0" dirty="0">
                <a:solidFill>
                  <a:schemeClr val="accent1"/>
                </a:solidFill>
                <a:effectLst/>
              </a:rPr>
              <a:t>In a Nutshell</a:t>
            </a:r>
            <a:r>
              <a:rPr lang="en-US" sz="1600" b="0" i="0" dirty="0">
                <a:solidFill>
                  <a:schemeClr val="tx1">
                    <a:lumMod val="90000"/>
                    <a:lumOff val="10000"/>
                  </a:schemeClr>
                </a:solidFill>
                <a:effectLst/>
              </a:rPr>
              <a:t>" </a:t>
            </a:r>
            <a:r>
              <a:rPr lang="en-US" sz="1400" dirty="0">
                <a:solidFill>
                  <a:schemeClr val="tx1">
                    <a:lumMod val="90000"/>
                    <a:lumOff val="10000"/>
                  </a:schemeClr>
                </a:solidFill>
              </a:rPr>
              <a:t>button, a short video summarizes important data, statistics, or insights related to each phase.</a:t>
            </a:r>
          </a:p>
        </p:txBody>
      </p:sp>
      <p:sp>
        <p:nvSpPr>
          <p:cNvPr id="13" name="Arco 12">
            <a:extLst>
              <a:ext uri="{FF2B5EF4-FFF2-40B4-BE49-F238E27FC236}">
                <a16:creationId xmlns:a16="http://schemas.microsoft.com/office/drawing/2014/main" id="{EA102E53-37C8-26FB-69FC-0AC69519AC66}"/>
              </a:ext>
            </a:extLst>
          </p:cNvPr>
          <p:cNvSpPr/>
          <p:nvPr/>
        </p:nvSpPr>
        <p:spPr>
          <a:xfrm>
            <a:off x="8233346" y="799736"/>
            <a:ext cx="844348" cy="1101109"/>
          </a:xfrm>
          <a:prstGeom prst="arc">
            <a:avLst>
              <a:gd name="adj1" fmla="val 593185"/>
              <a:gd name="adj2" fmla="val 5142678"/>
            </a:avLst>
          </a:prstGeom>
          <a:ln w="12700">
            <a:solidFill>
              <a:schemeClr val="tx1">
                <a:lumMod val="50000"/>
                <a:lumOff val="50000"/>
              </a:schemeClr>
            </a:solidFill>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sp>
        <p:nvSpPr>
          <p:cNvPr id="14" name="Arco 13">
            <a:extLst>
              <a:ext uri="{FF2B5EF4-FFF2-40B4-BE49-F238E27FC236}">
                <a16:creationId xmlns:a16="http://schemas.microsoft.com/office/drawing/2014/main" id="{66473FE3-CCA3-BD51-060C-102164AE357B}"/>
              </a:ext>
            </a:extLst>
          </p:cNvPr>
          <p:cNvSpPr/>
          <p:nvPr/>
        </p:nvSpPr>
        <p:spPr>
          <a:xfrm flipH="1">
            <a:off x="2037233" y="3109603"/>
            <a:ext cx="1852796" cy="1852796"/>
          </a:xfrm>
          <a:prstGeom prst="arc">
            <a:avLst>
              <a:gd name="adj1" fmla="val 5337821"/>
              <a:gd name="adj2" fmla="val 8336662"/>
            </a:avLst>
          </a:prstGeom>
          <a:ln w="12700">
            <a:solidFill>
              <a:schemeClr val="tx1">
                <a:lumMod val="50000"/>
                <a:lumOff val="50000"/>
              </a:schemeClr>
            </a:solidFill>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it-IT"/>
          </a:p>
        </p:txBody>
      </p:sp>
      <p:cxnSp>
        <p:nvCxnSpPr>
          <p:cNvPr id="4" name="Connettore 2 3">
            <a:extLst>
              <a:ext uri="{FF2B5EF4-FFF2-40B4-BE49-F238E27FC236}">
                <a16:creationId xmlns:a16="http://schemas.microsoft.com/office/drawing/2014/main" id="{CEA63FD2-CAED-248F-1C89-8CFD9B58DEC6}"/>
              </a:ext>
            </a:extLst>
          </p:cNvPr>
          <p:cNvCxnSpPr>
            <a:cxnSpLocks/>
          </p:cNvCxnSpPr>
          <p:nvPr/>
        </p:nvCxnSpPr>
        <p:spPr>
          <a:xfrm flipV="1">
            <a:off x="8636986" y="5200733"/>
            <a:ext cx="0" cy="365051"/>
          </a:xfrm>
          <a:prstGeom prst="straightConnector1">
            <a:avLst/>
          </a:prstGeom>
          <a:ln w="12700">
            <a:solidFill>
              <a:schemeClr val="tx1">
                <a:lumMod val="50000"/>
                <a:lumOff val="50000"/>
              </a:schemeClr>
            </a:solidFill>
            <a:tailEnd type="triangle" w="lg" len="lg"/>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871966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769A5-FF99-8EDE-1A7F-2A13FCC37E3A}"/>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395C719D-0C6A-0FDC-80AC-C942C2FE1513}"/>
              </a:ext>
            </a:extLst>
          </p:cNvPr>
          <p:cNvSpPr/>
          <p:nvPr/>
        </p:nvSpPr>
        <p:spPr>
          <a:xfrm>
            <a:off x="137307" y="4742266"/>
            <a:ext cx="36000" cy="216000"/>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aphicFrame>
        <p:nvGraphicFramePr>
          <p:cNvPr id="3" name="Tabella 2">
            <a:extLst>
              <a:ext uri="{FF2B5EF4-FFF2-40B4-BE49-F238E27FC236}">
                <a16:creationId xmlns:a16="http://schemas.microsoft.com/office/drawing/2014/main" id="{486B1BBB-55C9-C687-6775-EA56CC703AEE}"/>
              </a:ext>
            </a:extLst>
          </p:cNvPr>
          <p:cNvGraphicFramePr>
            <a:graphicFrameLocks noGrp="1"/>
          </p:cNvGraphicFramePr>
          <p:nvPr>
            <p:extLst>
              <p:ext uri="{D42A27DB-BD31-4B8C-83A1-F6EECF244321}">
                <p14:modId xmlns:p14="http://schemas.microsoft.com/office/powerpoint/2010/main" val="4235413781"/>
              </p:ext>
            </p:extLst>
          </p:nvPr>
        </p:nvGraphicFramePr>
        <p:xfrm>
          <a:off x="2532063" y="1016000"/>
          <a:ext cx="4500562" cy="5005386"/>
        </p:xfrm>
        <a:graphic>
          <a:graphicData uri="http://schemas.openxmlformats.org/drawingml/2006/table">
            <a:tbl>
              <a:tblPr firstRow="1" bandRow="1">
                <a:tableStyleId>{5C22544A-7EE6-4342-B048-85BDC9FD1C3A}</a:tableStyleId>
              </a:tblPr>
              <a:tblGrid>
                <a:gridCol w="4500562">
                  <a:extLst>
                    <a:ext uri="{9D8B030D-6E8A-4147-A177-3AD203B41FA5}">
                      <a16:colId xmlns:a16="http://schemas.microsoft.com/office/drawing/2014/main" val="1762129357"/>
                    </a:ext>
                  </a:extLst>
                </a:gridCol>
              </a:tblGrid>
              <a:tr h="556154">
                <a:tc>
                  <a:txBody>
                    <a:bodyPr/>
                    <a:lstStyle/>
                    <a:p>
                      <a:pPr algn="l" fontAlgn="t"/>
                      <a:r>
                        <a:rPr lang="en-US" sz="1100" b="1" i="0" u="none" strike="noStrike" kern="1200" noProof="0" dirty="0">
                          <a:solidFill>
                            <a:schemeClr val="accent1"/>
                          </a:solidFill>
                          <a:effectLst/>
                          <a:latin typeface="+mn-lt"/>
                          <a:ea typeface="+mn-ea"/>
                          <a:cs typeface="+mn-cs"/>
                        </a:rPr>
                        <a:t>Schedule a precise handover appointment </a:t>
                      </a:r>
                      <a:r>
                        <a:rPr lang="en-US" sz="1100" b="0" i="0" u="none" strike="noStrike" kern="1200" noProof="0" dirty="0">
                          <a:solidFill>
                            <a:schemeClr val="tx1">
                              <a:lumMod val="90000"/>
                              <a:lumOff val="10000"/>
                            </a:schemeClr>
                          </a:solidFill>
                          <a:effectLst/>
                          <a:latin typeface="+mn-lt"/>
                          <a:ea typeface="+mn-ea"/>
                          <a:cs typeface="+mn-cs"/>
                        </a:rPr>
                        <a:t>with a time buffer.</a:t>
                      </a:r>
                    </a:p>
                  </a:txBody>
                  <a:tcPr marL="9525"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0775099"/>
                  </a:ext>
                </a:extLst>
              </a:tr>
              <a:tr h="556154">
                <a:tc>
                  <a:txBody>
                    <a:bodyPr/>
                    <a:lstStyle/>
                    <a:p>
                      <a:pPr algn="l" fontAlgn="t"/>
                      <a:r>
                        <a:rPr lang="en-US" sz="1100" b="1" i="0" u="none" strike="noStrike" kern="1200" noProof="0" dirty="0">
                          <a:solidFill>
                            <a:schemeClr val="accent1"/>
                          </a:solidFill>
                          <a:effectLst/>
                          <a:latin typeface="+mn-lt"/>
                          <a:ea typeface="+mn-ea"/>
                          <a:cs typeface="+mn-cs"/>
                        </a:rPr>
                        <a:t>Verify that all the contractual and financing documentation </a:t>
                      </a:r>
                      <a:r>
                        <a:rPr lang="en-US" sz="1100" b="0" i="0" u="none" strike="noStrike" kern="1200" noProof="0" dirty="0">
                          <a:solidFill>
                            <a:schemeClr val="tx1">
                              <a:lumMod val="90000"/>
                              <a:lumOff val="10000"/>
                            </a:schemeClr>
                          </a:solidFill>
                          <a:effectLst/>
                          <a:latin typeface="+mn-lt"/>
                          <a:ea typeface="+mn-ea"/>
                          <a:cs typeface="+mn-cs"/>
                        </a:rPr>
                        <a:t>are ready.</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0932901"/>
                  </a:ext>
                </a:extLst>
              </a:tr>
              <a:tr h="556154">
                <a:tc>
                  <a:txBody>
                    <a:bodyPr/>
                    <a:lstStyle/>
                    <a:p>
                      <a:pPr algn="l" fontAlgn="b"/>
                      <a:r>
                        <a:rPr lang="en-US" sz="1100" b="0" i="0" u="none" strike="noStrike" kern="1200" noProof="0" dirty="0">
                          <a:solidFill>
                            <a:schemeClr val="tx1">
                              <a:lumMod val="90000"/>
                              <a:lumOff val="10000"/>
                            </a:schemeClr>
                          </a:solidFill>
                          <a:effectLst/>
                          <a:latin typeface="+mn-lt"/>
                          <a:ea typeface="+mn-ea"/>
                          <a:cs typeface="+mn-cs"/>
                        </a:rPr>
                        <a:t>Check in advance that </a:t>
                      </a:r>
                      <a:r>
                        <a:rPr lang="en-US" sz="1100" b="1" i="0" u="none" strike="noStrike" kern="1200" noProof="0" dirty="0">
                          <a:solidFill>
                            <a:schemeClr val="accent1"/>
                          </a:solidFill>
                          <a:effectLst/>
                          <a:latin typeface="+mn-lt"/>
                          <a:ea typeface="+mn-ea"/>
                          <a:cs typeface="+mn-cs"/>
                        </a:rPr>
                        <a:t>the preparation of the car </a:t>
                      </a:r>
                      <a:r>
                        <a:rPr lang="en-US" sz="1100" b="0" i="0" u="none" strike="noStrike" kern="1200" noProof="0" dirty="0">
                          <a:solidFill>
                            <a:schemeClr val="tx1">
                              <a:lumMod val="90000"/>
                              <a:lumOff val="10000"/>
                            </a:schemeClr>
                          </a:solidFill>
                          <a:effectLst/>
                          <a:latin typeface="+mn-lt"/>
                          <a:ea typeface="+mn-ea"/>
                          <a:cs typeface="+mn-cs"/>
                        </a:rPr>
                        <a:t>has been completed and that all </a:t>
                      </a:r>
                      <a:r>
                        <a:rPr lang="en-US" sz="1100" b="1" i="0" u="none" strike="noStrike" kern="1200" noProof="0" dirty="0">
                          <a:solidFill>
                            <a:schemeClr val="accent1"/>
                          </a:solidFill>
                          <a:effectLst/>
                          <a:latin typeface="+mn-lt"/>
                          <a:ea typeface="+mn-ea"/>
                          <a:cs typeface="+mn-cs"/>
                        </a:rPr>
                        <a:t>software is up to date</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5413370"/>
                  </a:ext>
                </a:extLst>
              </a:tr>
              <a:tr h="556154">
                <a:tc>
                  <a:txBody>
                    <a:bodyPr/>
                    <a:lstStyle/>
                    <a:p>
                      <a:pPr algn="l" fontAlgn="t"/>
                      <a:r>
                        <a:rPr lang="en-US" sz="1100" b="0" i="0" u="none" strike="noStrike" kern="1200" noProof="0" dirty="0">
                          <a:solidFill>
                            <a:schemeClr val="tx1">
                              <a:lumMod val="90000"/>
                              <a:lumOff val="10000"/>
                            </a:schemeClr>
                          </a:solidFill>
                          <a:effectLst/>
                          <a:latin typeface="+mn-lt"/>
                          <a:ea typeface="+mn-ea"/>
                          <a:cs typeface="+mn-cs"/>
                        </a:rPr>
                        <a:t>Perform a </a:t>
                      </a:r>
                      <a:r>
                        <a:rPr lang="en-US" sz="1100" b="1" i="0" u="none" strike="noStrike" kern="1200" noProof="0" dirty="0">
                          <a:solidFill>
                            <a:schemeClr val="accent1"/>
                          </a:solidFill>
                          <a:effectLst/>
                          <a:latin typeface="+mn-lt"/>
                          <a:ea typeface="+mn-ea"/>
                          <a:cs typeface="+mn-cs"/>
                        </a:rPr>
                        <a:t>detailed walkaround </a:t>
                      </a:r>
                      <a:r>
                        <a:rPr lang="en-US" sz="1100" b="0" i="0" u="none" strike="noStrike" kern="1200" noProof="0" dirty="0">
                          <a:solidFill>
                            <a:schemeClr val="tx1">
                              <a:lumMod val="90000"/>
                              <a:lumOff val="10000"/>
                            </a:schemeClr>
                          </a:solidFill>
                          <a:effectLst/>
                          <a:latin typeface="+mn-lt"/>
                          <a:ea typeface="+mn-ea"/>
                          <a:cs typeface="+mn-cs"/>
                        </a:rPr>
                        <a:t>with the Customer </a:t>
                      </a:r>
                      <a:r>
                        <a:rPr lang="en-US" sz="1100" b="1" i="0" u="none" strike="noStrike" kern="1200" noProof="0" dirty="0">
                          <a:solidFill>
                            <a:schemeClr val="accent1"/>
                          </a:solidFill>
                          <a:effectLst/>
                          <a:latin typeface="+mn-lt"/>
                          <a:ea typeface="+mn-ea"/>
                          <a:cs typeface="+mn-cs"/>
                        </a:rPr>
                        <a:t>summarizing</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all</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the</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options</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0324860"/>
                  </a:ext>
                </a:extLst>
              </a:tr>
              <a:tr h="556154">
                <a:tc>
                  <a:txBody>
                    <a:bodyPr/>
                    <a:lstStyle/>
                    <a:p>
                      <a:pPr algn="l" fontAlgn="t"/>
                      <a:r>
                        <a:rPr lang="en-US" sz="1100" b="1" i="0" u="none" strike="noStrike" kern="1200" noProof="0" dirty="0">
                          <a:solidFill>
                            <a:schemeClr val="accent1"/>
                          </a:solidFill>
                          <a:effectLst/>
                          <a:latin typeface="+mn-lt"/>
                          <a:ea typeface="+mn-ea"/>
                          <a:cs typeface="+mn-cs"/>
                        </a:rPr>
                        <a:t>Explain</a:t>
                      </a:r>
                      <a:r>
                        <a:rPr lang="en-US" sz="1100" b="0" i="0" u="none" strike="noStrike" kern="1200" noProof="0" dirty="0">
                          <a:solidFill>
                            <a:schemeClr val="tx1">
                              <a:lumMod val="90000"/>
                              <a:lumOff val="10000"/>
                            </a:schemeClr>
                          </a:solidFill>
                          <a:effectLst/>
                          <a:latin typeface="+mn-lt"/>
                          <a:ea typeface="+mn-ea"/>
                          <a:cs typeface="+mn-cs"/>
                        </a:rPr>
                        <a:t> vehicle </a:t>
                      </a:r>
                      <a:r>
                        <a:rPr lang="en-US" sz="1100" b="1" i="0" u="none" strike="noStrike" kern="1200" noProof="0" dirty="0">
                          <a:solidFill>
                            <a:schemeClr val="accent1"/>
                          </a:solidFill>
                          <a:effectLst/>
                          <a:latin typeface="+mn-lt"/>
                          <a:ea typeface="+mn-ea"/>
                          <a:cs typeface="+mn-cs"/>
                        </a:rPr>
                        <a:t>functions and infotainment configuration</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7762307"/>
                  </a:ext>
                </a:extLst>
              </a:tr>
              <a:tr h="556154">
                <a:tc>
                  <a:txBody>
                    <a:bodyPr/>
                    <a:lstStyle/>
                    <a:p>
                      <a:pPr algn="l" fontAlgn="t"/>
                      <a:r>
                        <a:rPr lang="en-US" sz="1100" b="0" i="0" u="none" strike="noStrike" kern="1200" noProof="0" dirty="0">
                          <a:solidFill>
                            <a:schemeClr val="tx1">
                              <a:lumMod val="90000"/>
                              <a:lumOff val="10000"/>
                            </a:schemeClr>
                          </a:solidFill>
                          <a:effectLst/>
                          <a:latin typeface="+mn-lt"/>
                          <a:ea typeface="+mn-ea"/>
                          <a:cs typeface="+mn-cs"/>
                        </a:rPr>
                        <a:t>Provide Customer with </a:t>
                      </a:r>
                      <a:r>
                        <a:rPr lang="en-US" sz="1100" b="1" i="0" u="none" strike="noStrike" kern="1200" noProof="0" dirty="0">
                          <a:solidFill>
                            <a:schemeClr val="accent1"/>
                          </a:solidFill>
                          <a:effectLst/>
                          <a:latin typeface="+mn-lt"/>
                          <a:ea typeface="+mn-ea"/>
                          <a:cs typeface="+mn-cs"/>
                        </a:rPr>
                        <a:t>welcome kit and loyalty program </a:t>
                      </a:r>
                      <a:r>
                        <a:rPr lang="en-US" sz="1100" b="0" i="0" u="none" strike="noStrike" kern="1200" noProof="0" dirty="0">
                          <a:solidFill>
                            <a:schemeClr val="tx1">
                              <a:lumMod val="90000"/>
                              <a:lumOff val="10000"/>
                            </a:schemeClr>
                          </a:solidFill>
                          <a:effectLst/>
                          <a:latin typeface="+mn-lt"/>
                          <a:ea typeface="+mn-ea"/>
                          <a:cs typeface="+mn-cs"/>
                        </a:rPr>
                        <a:t>invitation.</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5318789"/>
                  </a:ext>
                </a:extLst>
              </a:tr>
              <a:tr h="556154">
                <a:tc>
                  <a:txBody>
                    <a:bodyPr/>
                    <a:lstStyle/>
                    <a:p>
                      <a:pPr algn="l" fontAlgn="t"/>
                      <a:r>
                        <a:rPr lang="en-US" sz="1100" b="0" i="0" u="none" strike="noStrike" kern="1200" noProof="0" dirty="0">
                          <a:solidFill>
                            <a:schemeClr val="tx1">
                              <a:lumMod val="90000"/>
                              <a:lumOff val="10000"/>
                            </a:schemeClr>
                          </a:solidFill>
                          <a:effectLst/>
                          <a:latin typeface="+mn-lt"/>
                          <a:ea typeface="+mn-ea"/>
                          <a:cs typeface="+mn-cs"/>
                        </a:rPr>
                        <a:t>Schedule the </a:t>
                      </a:r>
                      <a:r>
                        <a:rPr lang="en-US" sz="1100" b="1" i="0" u="none" strike="noStrike" kern="1200" noProof="0" dirty="0">
                          <a:solidFill>
                            <a:schemeClr val="accent1"/>
                          </a:solidFill>
                          <a:effectLst/>
                          <a:latin typeface="+mn-lt"/>
                          <a:ea typeface="+mn-ea"/>
                          <a:cs typeface="+mn-cs"/>
                        </a:rPr>
                        <a:t>post-delivery follow-up or satisfaction call</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8938201"/>
                  </a:ext>
                </a:extLst>
              </a:tr>
              <a:tr h="556154">
                <a:tc>
                  <a:txBody>
                    <a:bodyPr/>
                    <a:lstStyle/>
                    <a:p>
                      <a:pPr algn="l" fontAlgn="t"/>
                      <a:r>
                        <a:rPr lang="en-US" sz="1100" b="1" i="0" u="none" strike="noStrike" kern="1200" noProof="0" dirty="0">
                          <a:solidFill>
                            <a:schemeClr val="accent1"/>
                          </a:solidFill>
                          <a:effectLst/>
                          <a:latin typeface="+mn-lt"/>
                          <a:ea typeface="+mn-ea"/>
                          <a:cs typeface="+mn-cs"/>
                        </a:rPr>
                        <a:t>Remind about EV features and recharging</a:t>
                      </a:r>
                      <a:r>
                        <a:rPr lang="en-US" sz="1100" b="0" i="0" u="none" strike="noStrike" kern="1200" noProof="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4455459"/>
                  </a:ext>
                </a:extLst>
              </a:tr>
              <a:tr h="556154">
                <a:tc>
                  <a:txBody>
                    <a:bodyPr/>
                    <a:lstStyle/>
                    <a:p>
                      <a:pPr marL="0" marR="0" lvl="0" indent="0" algn="l" defTabSz="684063" rtl="0" eaLnBrk="1" fontAlgn="t" latinLnBrk="0" hangingPunct="1">
                        <a:lnSpc>
                          <a:spcPct val="100000"/>
                        </a:lnSpc>
                        <a:spcBef>
                          <a:spcPts val="0"/>
                        </a:spcBef>
                        <a:spcAft>
                          <a:spcPts val="0"/>
                        </a:spcAft>
                        <a:buClrTx/>
                        <a:buSzTx/>
                        <a:buFontTx/>
                        <a:buNone/>
                        <a:tabLst/>
                        <a:defRPr/>
                      </a:pPr>
                      <a:r>
                        <a:rPr lang="en-US" sz="1100" b="1" i="0" u="none" strike="noStrike" kern="1200" noProof="0" dirty="0">
                          <a:solidFill>
                            <a:schemeClr val="accent1"/>
                          </a:solidFill>
                          <a:effectLst/>
                          <a:latin typeface="+mn-lt"/>
                          <a:ea typeface="+mn-ea"/>
                          <a:cs typeface="+mn-cs"/>
                        </a:rPr>
                        <a:t>Show</a:t>
                      </a:r>
                      <a:r>
                        <a:rPr lang="en-US" sz="1100" b="0" i="0" u="none" strike="noStrike" kern="1200" noProof="0" dirty="0">
                          <a:solidFill>
                            <a:schemeClr val="tx1">
                              <a:lumMod val="90000"/>
                              <a:lumOff val="10000"/>
                            </a:schemeClr>
                          </a:solidFill>
                          <a:effectLst/>
                          <a:latin typeface="+mn-lt"/>
                          <a:ea typeface="+mn-ea"/>
                          <a:cs typeface="+mn-cs"/>
                        </a:rPr>
                        <a:t> </a:t>
                      </a:r>
                      <a:r>
                        <a:rPr lang="en-US" sz="1100" b="1" i="0" u="none" strike="noStrike" kern="1200" noProof="0" dirty="0">
                          <a:solidFill>
                            <a:schemeClr val="accent1"/>
                          </a:solidFill>
                          <a:effectLst/>
                          <a:latin typeface="+mn-lt"/>
                          <a:ea typeface="+mn-ea"/>
                          <a:cs typeface="+mn-cs"/>
                        </a:rPr>
                        <a:t>the app and connect the services</a:t>
                      </a:r>
                      <a:r>
                        <a:rPr lang="en-US" sz="1100" b="0" i="0" u="none" strike="noStrike" kern="1200" noProof="0" dirty="0">
                          <a:solidFill>
                            <a:schemeClr val="tx1">
                              <a:lumMod val="90000"/>
                              <a:lumOff val="10000"/>
                            </a:schemeClr>
                          </a:solidFill>
                          <a:effectLst/>
                          <a:latin typeface="+mn-lt"/>
                          <a:ea typeface="+mn-ea"/>
                          <a:cs typeface="+mn-cs"/>
                        </a:rPr>
                        <a:t>, pair the phone, check the activation of the services.</a:t>
                      </a:r>
                    </a:p>
                  </a:txBody>
                  <a:tcPr marL="9525"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4962738"/>
                  </a:ext>
                </a:extLst>
              </a:tr>
            </a:tbl>
          </a:graphicData>
        </a:graphic>
      </p:graphicFrame>
      <p:graphicFrame>
        <p:nvGraphicFramePr>
          <p:cNvPr id="5" name="Tabella 4">
            <a:extLst>
              <a:ext uri="{FF2B5EF4-FFF2-40B4-BE49-F238E27FC236}">
                <a16:creationId xmlns:a16="http://schemas.microsoft.com/office/drawing/2014/main" id="{3024D795-41BA-5A3F-AF05-C96C8ED31366}"/>
              </a:ext>
            </a:extLst>
          </p:cNvPr>
          <p:cNvGraphicFramePr>
            <a:graphicFrameLocks noGrp="1"/>
          </p:cNvGraphicFramePr>
          <p:nvPr>
            <p:extLst>
              <p:ext uri="{D42A27DB-BD31-4B8C-83A1-F6EECF244321}">
                <p14:modId xmlns:p14="http://schemas.microsoft.com/office/powerpoint/2010/main" val="1258027598"/>
              </p:ext>
            </p:extLst>
          </p:nvPr>
        </p:nvGraphicFramePr>
        <p:xfrm>
          <a:off x="7427913" y="1016000"/>
          <a:ext cx="4500562" cy="5005386"/>
        </p:xfrm>
        <a:graphic>
          <a:graphicData uri="http://schemas.openxmlformats.org/drawingml/2006/table">
            <a:tbl>
              <a:tblPr firstRow="1" bandRow="1">
                <a:tableStyleId>{5C22544A-7EE6-4342-B048-85BDC9FD1C3A}</a:tableStyleId>
              </a:tblPr>
              <a:tblGrid>
                <a:gridCol w="4500562">
                  <a:extLst>
                    <a:ext uri="{9D8B030D-6E8A-4147-A177-3AD203B41FA5}">
                      <a16:colId xmlns:a16="http://schemas.microsoft.com/office/drawing/2014/main" val="1762129357"/>
                    </a:ext>
                  </a:extLst>
                </a:gridCol>
              </a:tblGrid>
              <a:tr h="556154">
                <a:tc>
                  <a:txBody>
                    <a:bodyPr/>
                    <a:lstStyle/>
                    <a:p>
                      <a:pPr algn="l" fontAlgn="t"/>
                      <a:r>
                        <a:rPr lang="en-US" sz="1100" b="0" i="0" u="none" strike="noStrike" dirty="0">
                          <a:solidFill>
                            <a:schemeClr val="tx1">
                              <a:lumMod val="90000"/>
                              <a:lumOff val="10000"/>
                            </a:schemeClr>
                          </a:solidFill>
                          <a:effectLst/>
                          <a:latin typeface="+mn-lt"/>
                        </a:rPr>
                        <a:t>To </a:t>
                      </a:r>
                      <a:r>
                        <a:rPr lang="en-US" sz="1100" b="1" i="0" u="none" strike="noStrike" dirty="0">
                          <a:solidFill>
                            <a:schemeClr val="accent1"/>
                          </a:solidFill>
                          <a:effectLst/>
                          <a:latin typeface="+mn-lt"/>
                        </a:rPr>
                        <a:t>ensure availability and attention</a:t>
                      </a:r>
                      <a:r>
                        <a:rPr lang="en-US" sz="1100" b="0" i="0" u="none" strike="noStrike" dirty="0">
                          <a:solidFill>
                            <a:schemeClr val="accent1"/>
                          </a:solidFill>
                          <a:effectLst/>
                          <a:latin typeface="+mn-lt"/>
                        </a:rPr>
                        <a:t> </a:t>
                      </a:r>
                      <a:r>
                        <a:rPr lang="en-US" sz="1100" b="0" i="0" u="none" strike="noStrike" dirty="0">
                          <a:solidFill>
                            <a:schemeClr val="tx1">
                              <a:lumMod val="90000"/>
                              <a:lumOff val="10000"/>
                            </a:schemeClr>
                          </a:solidFill>
                          <a:effectLst/>
                          <a:latin typeface="+mn-lt"/>
                        </a:rPr>
                        <a:t>to the Customer.</a:t>
                      </a:r>
                    </a:p>
                  </a:txBody>
                  <a:tcPr marL="9525"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0775099"/>
                  </a:ext>
                </a:extLst>
              </a:tr>
              <a:tr h="556154">
                <a:tc>
                  <a:txBody>
                    <a:bodyPr/>
                    <a:lstStyle/>
                    <a:p>
                      <a:pPr algn="l" fontAlgn="t"/>
                      <a:r>
                        <a:rPr lang="en-US" sz="1100" b="0" i="0" u="none" strike="noStrike" dirty="0">
                          <a:solidFill>
                            <a:schemeClr val="tx1">
                              <a:lumMod val="90000"/>
                              <a:lumOff val="10000"/>
                            </a:schemeClr>
                          </a:solidFill>
                          <a:effectLst/>
                          <a:latin typeface="+mn-lt"/>
                        </a:rPr>
                        <a:t>To </a:t>
                      </a:r>
                      <a:r>
                        <a:rPr lang="en-US" sz="1100" b="1" i="0" u="none" strike="noStrike" kern="1200" dirty="0">
                          <a:solidFill>
                            <a:schemeClr val="accent1"/>
                          </a:solidFill>
                          <a:effectLst/>
                          <a:latin typeface="+mn-lt"/>
                          <a:ea typeface="+mn-ea"/>
                          <a:cs typeface="+mn-cs"/>
                        </a:rPr>
                        <a:t>prevent last-minute issues </a:t>
                      </a:r>
                      <a:r>
                        <a:rPr lang="en-US" sz="1100" b="0" i="0" u="none" strike="noStrike" dirty="0">
                          <a:solidFill>
                            <a:schemeClr val="tx1">
                              <a:lumMod val="90000"/>
                              <a:lumOff val="10000"/>
                            </a:schemeClr>
                          </a:solidFill>
                          <a:effectLst/>
                          <a:latin typeface="+mn-lt"/>
                        </a:rPr>
                        <a:t>and frustration.</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0932901"/>
                  </a:ext>
                </a:extLst>
              </a:tr>
              <a:tr h="556154">
                <a:tc>
                  <a:txBody>
                    <a:bodyPr/>
                    <a:lstStyle/>
                    <a:p>
                      <a:pPr algn="l" fontAlgn="b"/>
                      <a:r>
                        <a:rPr lang="en-US" sz="1100" b="0" i="0" u="none" strike="noStrike" dirty="0">
                          <a:solidFill>
                            <a:schemeClr val="tx1">
                              <a:lumMod val="90000"/>
                              <a:lumOff val="10000"/>
                            </a:schemeClr>
                          </a:solidFill>
                          <a:effectLst/>
                          <a:latin typeface="+mn-lt"/>
                        </a:rPr>
                        <a:t>To provide the Customer </a:t>
                      </a:r>
                      <a:r>
                        <a:rPr lang="en-US" sz="1100" b="1" i="0" u="none" strike="noStrike" kern="1200" dirty="0">
                          <a:solidFill>
                            <a:schemeClr val="accent1"/>
                          </a:solidFill>
                          <a:effectLst/>
                          <a:latin typeface="+mn-lt"/>
                          <a:ea typeface="+mn-ea"/>
                          <a:cs typeface="+mn-cs"/>
                        </a:rPr>
                        <a:t>with the most updated </a:t>
                      </a:r>
                      <a:r>
                        <a:rPr lang="en-US" sz="1100" b="0" i="0" u="none" strike="noStrike" dirty="0">
                          <a:solidFill>
                            <a:schemeClr val="tx1">
                              <a:lumMod val="90000"/>
                              <a:lumOff val="10000"/>
                            </a:schemeClr>
                          </a:solidFill>
                          <a:effectLst/>
                          <a:latin typeface="+mn-lt"/>
                        </a:rPr>
                        <a:t>car and </a:t>
                      </a:r>
                      <a:r>
                        <a:rPr lang="en-US" sz="1100" b="1" i="0" u="none" strike="noStrike" kern="1200" dirty="0">
                          <a:solidFill>
                            <a:schemeClr val="accent1"/>
                          </a:solidFill>
                          <a:effectLst/>
                          <a:latin typeface="+mn-lt"/>
                          <a:ea typeface="+mn-ea"/>
                          <a:cs typeface="+mn-cs"/>
                        </a:rPr>
                        <a:t>avoid recalling </a:t>
                      </a:r>
                      <a:r>
                        <a:rPr lang="en-US" sz="1100" b="0" i="0" u="none" strike="noStrike" dirty="0">
                          <a:solidFill>
                            <a:schemeClr val="tx1">
                              <a:lumMod val="90000"/>
                              <a:lumOff val="10000"/>
                            </a:schemeClr>
                          </a:solidFill>
                          <a:effectLst/>
                          <a:latin typeface="+mn-lt"/>
                        </a:rPr>
                        <a:t>it shortly for updates or recall campaigns.</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5413370"/>
                  </a:ext>
                </a:extLst>
              </a:tr>
              <a:tr h="556154">
                <a:tc>
                  <a:txBody>
                    <a:bodyPr/>
                    <a:lstStyle/>
                    <a:p>
                      <a:pPr algn="l" fontAlgn="t"/>
                      <a:r>
                        <a:rPr lang="en-US" sz="1100" b="0" i="0" u="none" strike="noStrike" dirty="0">
                          <a:solidFill>
                            <a:schemeClr val="tx1">
                              <a:lumMod val="90000"/>
                              <a:lumOff val="10000"/>
                            </a:schemeClr>
                          </a:solidFill>
                          <a:effectLst/>
                          <a:latin typeface="+mn-lt"/>
                        </a:rPr>
                        <a:t>To </a:t>
                      </a:r>
                      <a:r>
                        <a:rPr lang="en-US" sz="1100" b="1" i="0" u="none" strike="noStrike" kern="1200" dirty="0">
                          <a:solidFill>
                            <a:schemeClr val="accent1"/>
                          </a:solidFill>
                          <a:effectLst/>
                          <a:latin typeface="+mn-lt"/>
                          <a:ea typeface="+mn-ea"/>
                          <a:cs typeface="+mn-cs"/>
                        </a:rPr>
                        <a:t>increase product confidence </a:t>
                      </a:r>
                      <a:r>
                        <a:rPr lang="en-US" sz="1100" b="0" i="0" u="none" strike="noStrike" dirty="0">
                          <a:solidFill>
                            <a:schemeClr val="tx1">
                              <a:lumMod val="90000"/>
                              <a:lumOff val="10000"/>
                            </a:schemeClr>
                          </a:solidFill>
                          <a:effectLst/>
                          <a:latin typeface="+mn-lt"/>
                        </a:rPr>
                        <a:t>and reduce complaints.</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0324860"/>
                  </a:ext>
                </a:extLst>
              </a:tr>
              <a:tr h="556154">
                <a:tc>
                  <a:txBody>
                    <a:bodyPr/>
                    <a:lstStyle/>
                    <a:p>
                      <a:pPr algn="l" fontAlgn="t"/>
                      <a:r>
                        <a:rPr lang="en-US" sz="1100" b="0" i="0" u="none" strike="noStrike" dirty="0">
                          <a:solidFill>
                            <a:schemeClr val="tx1">
                              <a:lumMod val="90000"/>
                              <a:lumOff val="10000"/>
                            </a:schemeClr>
                          </a:solidFill>
                          <a:effectLst/>
                          <a:latin typeface="+mn-lt"/>
                        </a:rPr>
                        <a:t>To</a:t>
                      </a:r>
                      <a:r>
                        <a:rPr lang="en-US" sz="1100" b="1" i="0" u="none" strike="noStrike" dirty="0">
                          <a:solidFill>
                            <a:schemeClr val="tx1">
                              <a:lumMod val="90000"/>
                              <a:lumOff val="10000"/>
                            </a:schemeClr>
                          </a:solidFill>
                          <a:effectLst/>
                          <a:latin typeface="+mn-lt"/>
                        </a:rPr>
                        <a:t> </a:t>
                      </a:r>
                      <a:r>
                        <a:rPr lang="en-US" sz="1100" b="1" i="0" u="none" strike="noStrike" kern="1200" dirty="0">
                          <a:solidFill>
                            <a:schemeClr val="accent1"/>
                          </a:solidFill>
                          <a:effectLst/>
                          <a:latin typeface="+mn-lt"/>
                          <a:ea typeface="+mn-ea"/>
                          <a:cs typeface="+mn-cs"/>
                        </a:rPr>
                        <a:t>increase Customer satisfaction </a:t>
                      </a:r>
                      <a:r>
                        <a:rPr lang="en-US" sz="1100" b="0" i="0" u="none" strike="noStrike" dirty="0">
                          <a:solidFill>
                            <a:schemeClr val="tx1">
                              <a:lumMod val="90000"/>
                              <a:lumOff val="10000"/>
                            </a:schemeClr>
                          </a:solidFill>
                          <a:effectLst/>
                          <a:latin typeface="+mn-lt"/>
                        </a:rPr>
                        <a:t>and reduce </a:t>
                      </a:r>
                      <a:r>
                        <a:rPr lang="en-US" sz="1100" b="0" i="0" u="none" strike="noStrike" dirty="0" err="1">
                          <a:solidFill>
                            <a:schemeClr val="tx1">
                              <a:lumMod val="90000"/>
                              <a:lumOff val="10000"/>
                            </a:schemeClr>
                          </a:solidFill>
                          <a:effectLst/>
                          <a:latin typeface="+mn-lt"/>
                        </a:rPr>
                        <a:t>post delivery</a:t>
                      </a:r>
                      <a:r>
                        <a:rPr lang="en-US" sz="1100" b="0" i="0" u="none" strike="noStrike" dirty="0">
                          <a:solidFill>
                            <a:schemeClr val="tx1">
                              <a:lumMod val="90000"/>
                              <a:lumOff val="10000"/>
                            </a:schemeClr>
                          </a:solidFill>
                          <a:effectLst/>
                          <a:latin typeface="+mn-lt"/>
                        </a:rPr>
                        <a:t> confusion.</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7762307"/>
                  </a:ext>
                </a:extLst>
              </a:tr>
              <a:tr h="556154">
                <a:tc>
                  <a:txBody>
                    <a:bodyPr/>
                    <a:lstStyle/>
                    <a:p>
                      <a:pPr algn="l" fontAlgn="t"/>
                      <a:r>
                        <a:rPr lang="en-US" sz="1100" b="0" i="0" u="none" strike="noStrike" dirty="0">
                          <a:solidFill>
                            <a:schemeClr val="tx1">
                              <a:lumMod val="90000"/>
                              <a:lumOff val="10000"/>
                            </a:schemeClr>
                          </a:solidFill>
                          <a:effectLst/>
                          <a:latin typeface="+mn-lt"/>
                        </a:rPr>
                        <a:t>To strengthen the </a:t>
                      </a:r>
                      <a:r>
                        <a:rPr lang="en-US" sz="1100" b="1" i="0" u="none" strike="noStrike" kern="1200" dirty="0">
                          <a:solidFill>
                            <a:schemeClr val="accent1"/>
                          </a:solidFill>
                          <a:effectLst/>
                          <a:latin typeface="+mn-lt"/>
                          <a:ea typeface="+mn-ea"/>
                          <a:cs typeface="+mn-cs"/>
                        </a:rPr>
                        <a:t>loyalty and emotional connection</a:t>
                      </a:r>
                      <a:r>
                        <a:rPr lang="en-US" sz="1100" b="0" i="0" u="none" strike="noStrike" kern="120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5318789"/>
                  </a:ext>
                </a:extLst>
              </a:tr>
              <a:tr h="556154">
                <a:tc>
                  <a:txBody>
                    <a:bodyPr/>
                    <a:lstStyle/>
                    <a:p>
                      <a:pPr algn="l" fontAlgn="t"/>
                      <a:r>
                        <a:rPr lang="en-US" sz="1100" b="0" i="0" u="none" strike="noStrike" dirty="0">
                          <a:solidFill>
                            <a:schemeClr val="tx1">
                              <a:lumMod val="90000"/>
                              <a:lumOff val="10000"/>
                            </a:schemeClr>
                          </a:solidFill>
                          <a:effectLst/>
                          <a:latin typeface="+mn-lt"/>
                        </a:rPr>
                        <a:t>To</a:t>
                      </a:r>
                      <a:r>
                        <a:rPr lang="en-US" sz="1100" b="1" i="0" u="none" strike="noStrike" dirty="0">
                          <a:solidFill>
                            <a:schemeClr val="tx1">
                              <a:lumMod val="90000"/>
                              <a:lumOff val="10000"/>
                            </a:schemeClr>
                          </a:solidFill>
                          <a:effectLst/>
                          <a:latin typeface="+mn-lt"/>
                        </a:rPr>
                        <a:t> </a:t>
                      </a:r>
                      <a:r>
                        <a:rPr lang="en-US" sz="1100" b="1" i="0" u="none" strike="noStrike" kern="1200" dirty="0">
                          <a:solidFill>
                            <a:schemeClr val="accent1"/>
                          </a:solidFill>
                          <a:effectLst/>
                          <a:latin typeface="+mn-lt"/>
                          <a:ea typeface="+mn-ea"/>
                          <a:cs typeface="+mn-cs"/>
                        </a:rPr>
                        <a:t>monitor satisfaction </a:t>
                      </a:r>
                      <a:r>
                        <a:rPr lang="en-US" sz="1100" b="0" i="0" u="none" strike="noStrike" dirty="0">
                          <a:solidFill>
                            <a:schemeClr val="tx1">
                              <a:lumMod val="90000"/>
                              <a:lumOff val="10000"/>
                            </a:schemeClr>
                          </a:solidFill>
                          <a:effectLst/>
                          <a:latin typeface="+mn-lt"/>
                        </a:rPr>
                        <a:t>and prevent early issues.</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8938201"/>
                  </a:ext>
                </a:extLst>
              </a:tr>
              <a:tr h="556154">
                <a:tc>
                  <a:txBody>
                    <a:bodyPr/>
                    <a:lstStyle/>
                    <a:p>
                      <a:pPr algn="l" fontAlgn="b"/>
                      <a:r>
                        <a:rPr lang="en-US" sz="1100" b="0" i="0" u="none" strike="noStrike" dirty="0">
                          <a:solidFill>
                            <a:schemeClr val="tx1">
                              <a:lumMod val="90000"/>
                              <a:lumOff val="10000"/>
                            </a:schemeClr>
                          </a:solidFill>
                          <a:effectLst/>
                          <a:latin typeface="+mn-lt"/>
                        </a:rPr>
                        <a:t>EVs are more complex, it is important to </a:t>
                      </a:r>
                      <a:r>
                        <a:rPr lang="en-US" sz="1100" b="1" i="0" u="none" strike="noStrike" kern="1200" dirty="0">
                          <a:solidFill>
                            <a:schemeClr val="accent1"/>
                          </a:solidFill>
                          <a:effectLst/>
                          <a:latin typeface="+mn-lt"/>
                          <a:ea typeface="+mn-ea"/>
                          <a:cs typeface="+mn-cs"/>
                        </a:rPr>
                        <a:t>reinforce</a:t>
                      </a:r>
                      <a:r>
                        <a:rPr lang="en-US" sz="1100" b="0" i="0" u="none" strike="noStrike" dirty="0">
                          <a:solidFill>
                            <a:schemeClr val="tx1">
                              <a:lumMod val="90000"/>
                              <a:lumOff val="10000"/>
                            </a:schemeClr>
                          </a:solidFill>
                          <a:effectLst/>
                          <a:latin typeface="+mn-lt"/>
                        </a:rPr>
                        <a:t> them by </a:t>
                      </a:r>
                      <a:r>
                        <a:rPr lang="en-US" sz="1100" b="1" i="0" u="none" strike="noStrike" kern="1200" dirty="0">
                          <a:solidFill>
                            <a:schemeClr val="accent1"/>
                          </a:solidFill>
                          <a:effectLst/>
                          <a:latin typeface="+mn-lt"/>
                          <a:ea typeface="+mn-ea"/>
                          <a:cs typeface="+mn-cs"/>
                        </a:rPr>
                        <a:t>highlighting the benefits</a:t>
                      </a:r>
                      <a:r>
                        <a:rPr lang="en-US" sz="1100" b="0" i="0" u="none" strike="noStrike" kern="120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4455459"/>
                  </a:ext>
                </a:extLst>
              </a:tr>
              <a:tr h="556154">
                <a:tc>
                  <a:txBody>
                    <a:bodyPr/>
                    <a:lstStyle/>
                    <a:p>
                      <a:pPr algn="l" fontAlgn="t"/>
                      <a:r>
                        <a:rPr lang="en-US" sz="1100" b="0" i="0" u="none" strike="noStrike" dirty="0">
                          <a:solidFill>
                            <a:schemeClr val="tx1">
                              <a:lumMod val="90000"/>
                              <a:lumOff val="10000"/>
                            </a:schemeClr>
                          </a:solidFill>
                          <a:effectLst/>
                          <a:latin typeface="+mn-lt"/>
                        </a:rPr>
                        <a:t>To give the Customer all they need to </a:t>
                      </a:r>
                      <a:r>
                        <a:rPr lang="en-US" sz="1100" b="1" i="0" u="none" strike="noStrike" kern="1200" dirty="0">
                          <a:solidFill>
                            <a:schemeClr val="accent1"/>
                          </a:solidFill>
                          <a:effectLst/>
                          <a:latin typeface="+mn-lt"/>
                          <a:ea typeface="+mn-ea"/>
                          <a:cs typeface="+mn-cs"/>
                        </a:rPr>
                        <a:t>maximize their experience</a:t>
                      </a:r>
                      <a:r>
                        <a:rPr lang="en-US" sz="1100" b="0" i="0" u="none" strike="noStrike" dirty="0">
                          <a:solidFill>
                            <a:schemeClr val="tx1">
                              <a:lumMod val="90000"/>
                              <a:lumOff val="10000"/>
                            </a:schemeClr>
                          </a:solidFill>
                          <a:effectLst/>
                          <a:latin typeface="+mn-lt"/>
                        </a:rPr>
                        <a:t> with their new car.</a:t>
                      </a:r>
                    </a:p>
                  </a:txBody>
                  <a:tcPr marL="9525"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4962738"/>
                  </a:ext>
                </a:extLst>
              </a:tr>
            </a:tbl>
          </a:graphicData>
        </a:graphic>
      </p:graphicFrame>
      <p:sp>
        <p:nvSpPr>
          <p:cNvPr id="6" name="CasellaDiTesto 5">
            <a:extLst>
              <a:ext uri="{FF2B5EF4-FFF2-40B4-BE49-F238E27FC236}">
                <a16:creationId xmlns:a16="http://schemas.microsoft.com/office/drawing/2014/main" id="{22F1FC02-84F0-AE70-D45F-4D0B0AC0A227}"/>
              </a:ext>
            </a:extLst>
          </p:cNvPr>
          <p:cNvSpPr txBox="1"/>
          <p:nvPr/>
        </p:nvSpPr>
        <p:spPr>
          <a:xfrm>
            <a:off x="-1" y="1746237"/>
            <a:ext cx="2274581" cy="461665"/>
          </a:xfrm>
          <a:prstGeom prst="rect">
            <a:avLst/>
          </a:prstGeom>
          <a:noFill/>
        </p:spPr>
        <p:txBody>
          <a:bodyPr wrap="square" lIns="252000" rIns="72000">
            <a:noAutofit/>
          </a:bodyPr>
          <a:lstStyle>
            <a:defPPr>
              <a:defRPr lang="it-IT"/>
            </a:defPPr>
            <a:lvl1pPr>
              <a:lnSpc>
                <a:spcPts val="4208"/>
              </a:lnSpc>
              <a:defRPr sz="2400">
                <a:solidFill>
                  <a:srgbClr val="243782"/>
                </a:solidFill>
                <a:latin typeface="Encode Sans Expanded Light" pitchFamily="2" charset="0"/>
              </a:defRPr>
            </a:lvl1pPr>
          </a:lstStyle>
          <a:p>
            <a:pPr>
              <a:lnSpc>
                <a:spcPct val="100000"/>
              </a:lnSpc>
            </a:pPr>
            <a:r>
              <a:rPr lang="en-US" sz="1200" dirty="0">
                <a:solidFill>
                  <a:schemeClr val="tx1">
                    <a:lumMod val="75000"/>
                    <a:lumOff val="25000"/>
                  </a:schemeClr>
                </a:solidFill>
                <a:latin typeface="Encode Sans" pitchFamily="2" charset="0"/>
              </a:rPr>
              <a:t>3.1 Interview - need </a:t>
            </a:r>
            <a:br>
              <a:rPr lang="en-US" sz="1200" dirty="0">
                <a:solidFill>
                  <a:schemeClr val="tx1">
                    <a:lumMod val="75000"/>
                    <a:lumOff val="25000"/>
                  </a:schemeClr>
                </a:solidFill>
                <a:latin typeface="Encode Sans" pitchFamily="2" charset="0"/>
              </a:rPr>
            </a:br>
            <a:r>
              <a:rPr lang="en-US" sz="1200" dirty="0">
                <a:solidFill>
                  <a:schemeClr val="tx1">
                    <a:lumMod val="75000"/>
                    <a:lumOff val="25000"/>
                  </a:schemeClr>
                </a:solidFill>
                <a:latin typeface="Encode Sans" pitchFamily="2" charset="0"/>
              </a:rPr>
              <a:t>analysis</a:t>
            </a:r>
          </a:p>
        </p:txBody>
      </p:sp>
      <p:sp>
        <p:nvSpPr>
          <p:cNvPr id="7" name="CasellaDiTesto 6">
            <a:extLst>
              <a:ext uri="{FF2B5EF4-FFF2-40B4-BE49-F238E27FC236}">
                <a16:creationId xmlns:a16="http://schemas.microsoft.com/office/drawing/2014/main" id="{32612446-C240-5D61-DF6A-4C611734E341}"/>
              </a:ext>
            </a:extLst>
          </p:cNvPr>
          <p:cNvSpPr txBox="1"/>
          <p:nvPr/>
        </p:nvSpPr>
        <p:spPr>
          <a:xfrm>
            <a:off x="-1" y="2300055"/>
            <a:ext cx="2274581" cy="461665"/>
          </a:xfrm>
          <a:prstGeom prst="rect">
            <a:avLst/>
          </a:prstGeom>
          <a:noFill/>
        </p:spPr>
        <p:txBody>
          <a:bodyPr wrap="square" lIns="252000" rIns="72000">
            <a:noAutofit/>
          </a:bodyPr>
          <a:lstStyle>
            <a:defPPr>
              <a:defRPr lang="it-IT"/>
            </a:defPPr>
            <a:lvl1pPr>
              <a:lnSpc>
                <a:spcPct val="100000"/>
              </a:lnSpc>
              <a:defRPr sz="1200">
                <a:solidFill>
                  <a:schemeClr val="tx1">
                    <a:lumMod val="75000"/>
                    <a:lumOff val="25000"/>
                  </a:schemeClr>
                </a:solidFill>
                <a:latin typeface="Encode Sans" pitchFamily="2" charset="0"/>
              </a:defRPr>
            </a:lvl1pPr>
          </a:lstStyle>
          <a:p>
            <a:r>
              <a:rPr lang="en-US" dirty="0"/>
              <a:t>3.2 Product experience – </a:t>
            </a:r>
            <a:br>
              <a:rPr lang="en-US" dirty="0"/>
            </a:br>
            <a:r>
              <a:rPr lang="en-US" dirty="0"/>
              <a:t>Test drive &amp; Walk Around</a:t>
            </a:r>
          </a:p>
        </p:txBody>
      </p:sp>
      <p:sp>
        <p:nvSpPr>
          <p:cNvPr id="8" name="CasellaDiTesto 7">
            <a:extLst>
              <a:ext uri="{FF2B5EF4-FFF2-40B4-BE49-F238E27FC236}">
                <a16:creationId xmlns:a16="http://schemas.microsoft.com/office/drawing/2014/main" id="{660FC55B-59E8-5CF1-9737-6D31A57B2AC6}"/>
              </a:ext>
            </a:extLst>
          </p:cNvPr>
          <p:cNvSpPr txBox="1"/>
          <p:nvPr/>
        </p:nvSpPr>
        <p:spPr>
          <a:xfrm>
            <a:off x="-1" y="2853873"/>
            <a:ext cx="2274581" cy="276999"/>
          </a:xfrm>
          <a:prstGeom prst="rect">
            <a:avLst/>
          </a:prstGeom>
          <a:noFill/>
        </p:spPr>
        <p:txBody>
          <a:bodyPr wrap="square" lIns="252000" rIns="72000">
            <a:noAutofit/>
          </a:bodyPr>
          <a:lstStyle>
            <a:defPPr>
              <a:defRPr lang="it-IT"/>
            </a:defPPr>
            <a:lvl1pPr>
              <a:lnSpc>
                <a:spcPct val="100000"/>
              </a:lnSpc>
              <a:defRPr sz="1200">
                <a:solidFill>
                  <a:schemeClr val="tx1">
                    <a:lumMod val="75000"/>
                    <a:lumOff val="25000"/>
                  </a:schemeClr>
                </a:solidFill>
                <a:latin typeface="Encode Sans" pitchFamily="2" charset="0"/>
              </a:defRPr>
            </a:lvl1pPr>
          </a:lstStyle>
          <a:p>
            <a:r>
              <a:rPr lang="en-US" dirty="0"/>
              <a:t>3.3 Trade-in evaluation</a:t>
            </a:r>
          </a:p>
        </p:txBody>
      </p:sp>
      <p:sp>
        <p:nvSpPr>
          <p:cNvPr id="9" name="CasellaDiTesto 8">
            <a:extLst>
              <a:ext uri="{FF2B5EF4-FFF2-40B4-BE49-F238E27FC236}">
                <a16:creationId xmlns:a16="http://schemas.microsoft.com/office/drawing/2014/main" id="{B5B7CD2A-BF1F-B60F-BDCB-B4CB6E89DF96}"/>
              </a:ext>
            </a:extLst>
          </p:cNvPr>
          <p:cNvSpPr txBox="1"/>
          <p:nvPr/>
        </p:nvSpPr>
        <p:spPr>
          <a:xfrm>
            <a:off x="-1" y="3223025"/>
            <a:ext cx="2274581" cy="461665"/>
          </a:xfrm>
          <a:prstGeom prst="rect">
            <a:avLst/>
          </a:prstGeom>
          <a:noFill/>
        </p:spPr>
        <p:txBody>
          <a:bodyPr wrap="square" lIns="252000" rIns="72000">
            <a:noAutofit/>
          </a:bodyPr>
          <a:lstStyle>
            <a:defPPr>
              <a:defRPr lang="it-IT"/>
            </a:defPPr>
            <a:lvl1pPr>
              <a:lnSpc>
                <a:spcPct val="100000"/>
              </a:lnSpc>
              <a:defRPr sz="1200">
                <a:solidFill>
                  <a:schemeClr val="tx1">
                    <a:lumMod val="75000"/>
                    <a:lumOff val="25000"/>
                  </a:schemeClr>
                </a:solidFill>
                <a:latin typeface="Encode Sans" pitchFamily="2" charset="0"/>
              </a:defRPr>
            </a:lvl1pPr>
          </a:lstStyle>
          <a:p>
            <a:r>
              <a:rPr lang="en-US" dirty="0"/>
              <a:t>3.4 Tailored offer presentation</a:t>
            </a:r>
          </a:p>
        </p:txBody>
      </p:sp>
      <p:sp>
        <p:nvSpPr>
          <p:cNvPr id="10" name="CasellaDiTesto 9">
            <a:extLst>
              <a:ext uri="{FF2B5EF4-FFF2-40B4-BE49-F238E27FC236}">
                <a16:creationId xmlns:a16="http://schemas.microsoft.com/office/drawing/2014/main" id="{ED72C053-698A-3914-B4A4-4BA5D2C55A3A}"/>
              </a:ext>
            </a:extLst>
          </p:cNvPr>
          <p:cNvSpPr txBox="1"/>
          <p:nvPr/>
        </p:nvSpPr>
        <p:spPr>
          <a:xfrm>
            <a:off x="-1" y="3776843"/>
            <a:ext cx="2274581" cy="276999"/>
          </a:xfrm>
          <a:prstGeom prst="rect">
            <a:avLst/>
          </a:prstGeom>
          <a:noFill/>
        </p:spPr>
        <p:txBody>
          <a:bodyPr wrap="square" lIns="252000" rIns="72000">
            <a:noAutofit/>
          </a:bodyPr>
          <a:lstStyle>
            <a:defPPr>
              <a:defRPr lang="it-IT"/>
            </a:defPPr>
            <a:lvl1pPr>
              <a:lnSpc>
                <a:spcPct val="100000"/>
              </a:lnSpc>
              <a:defRPr sz="1200">
                <a:solidFill>
                  <a:schemeClr val="tx1">
                    <a:lumMod val="75000"/>
                    <a:lumOff val="25000"/>
                  </a:schemeClr>
                </a:solidFill>
                <a:latin typeface="Encode Sans" pitchFamily="2" charset="0"/>
              </a:defRPr>
            </a:lvl1pPr>
          </a:lstStyle>
          <a:p>
            <a:r>
              <a:rPr lang="en-US" dirty="0"/>
              <a:t>3.5 Negotiation - Closure</a:t>
            </a:r>
          </a:p>
        </p:txBody>
      </p:sp>
      <p:sp>
        <p:nvSpPr>
          <p:cNvPr id="11" name="CasellaDiTesto 10">
            <a:extLst>
              <a:ext uri="{FF2B5EF4-FFF2-40B4-BE49-F238E27FC236}">
                <a16:creationId xmlns:a16="http://schemas.microsoft.com/office/drawing/2014/main" id="{1E909823-4BA2-6CE7-D748-BC9715FB3105}"/>
              </a:ext>
            </a:extLst>
          </p:cNvPr>
          <p:cNvSpPr txBox="1"/>
          <p:nvPr/>
        </p:nvSpPr>
        <p:spPr>
          <a:xfrm>
            <a:off x="-1" y="4145995"/>
            <a:ext cx="2274581" cy="461665"/>
          </a:xfrm>
          <a:prstGeom prst="rect">
            <a:avLst/>
          </a:prstGeom>
          <a:noFill/>
        </p:spPr>
        <p:txBody>
          <a:bodyPr wrap="square" lIns="252000" rIns="72000">
            <a:noAutofit/>
          </a:bodyPr>
          <a:lstStyle>
            <a:defPPr>
              <a:defRPr lang="it-IT"/>
            </a:defPPr>
            <a:lvl1pPr>
              <a:lnSpc>
                <a:spcPct val="100000"/>
              </a:lnSpc>
              <a:defRPr sz="1200">
                <a:solidFill>
                  <a:schemeClr val="tx1">
                    <a:lumMod val="75000"/>
                    <a:lumOff val="25000"/>
                  </a:schemeClr>
                </a:solidFill>
                <a:latin typeface="Encode Sans" pitchFamily="2" charset="0"/>
              </a:defRPr>
            </a:lvl1pPr>
          </a:lstStyle>
          <a:p>
            <a:r>
              <a:rPr lang="en-US" dirty="0"/>
              <a:t>3.6 From order to delivery regular update</a:t>
            </a:r>
          </a:p>
        </p:txBody>
      </p:sp>
      <p:sp>
        <p:nvSpPr>
          <p:cNvPr id="12" name="CasellaDiTesto 11">
            <a:extLst>
              <a:ext uri="{FF2B5EF4-FFF2-40B4-BE49-F238E27FC236}">
                <a16:creationId xmlns:a16="http://schemas.microsoft.com/office/drawing/2014/main" id="{3E1AF3D4-55F4-B24A-A711-E99295E9BB39}"/>
              </a:ext>
            </a:extLst>
          </p:cNvPr>
          <p:cNvSpPr txBox="1"/>
          <p:nvPr/>
        </p:nvSpPr>
        <p:spPr>
          <a:xfrm>
            <a:off x="-1" y="4699814"/>
            <a:ext cx="2274581" cy="276999"/>
          </a:xfrm>
          <a:prstGeom prst="rect">
            <a:avLst/>
          </a:prstGeom>
          <a:noFill/>
        </p:spPr>
        <p:txBody>
          <a:bodyPr wrap="square" lIns="252000" rIns="72000">
            <a:noAutofit/>
          </a:bodyPr>
          <a:lstStyle>
            <a:defPPr>
              <a:defRPr lang="it-IT"/>
            </a:defPPr>
            <a:lvl1pPr>
              <a:lnSpc>
                <a:spcPct val="100000"/>
              </a:lnSpc>
              <a:defRPr sz="1200" b="1">
                <a:solidFill>
                  <a:schemeClr val="accent3"/>
                </a:solidFill>
                <a:latin typeface="Encode Sans" pitchFamily="2" charset="0"/>
              </a:defRPr>
            </a:lvl1pPr>
          </a:lstStyle>
          <a:p>
            <a:r>
              <a:rPr lang="en-US" dirty="0"/>
              <a:t>3.7 Delivery</a:t>
            </a:r>
          </a:p>
        </p:txBody>
      </p:sp>
    </p:spTree>
    <p:custDataLst>
      <p:tags r:id="rId1"/>
    </p:custDataLst>
    <p:extLst>
      <p:ext uri="{BB962C8B-B14F-4D97-AF65-F5344CB8AC3E}">
        <p14:creationId xmlns:p14="http://schemas.microsoft.com/office/powerpoint/2010/main" val="4770999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6FA86-870A-CAEF-0EC3-74DC363BD1F5}"/>
            </a:ext>
          </a:extLst>
        </p:cNvPr>
        <p:cNvGrpSpPr/>
        <p:nvPr/>
      </p:nvGrpSpPr>
      <p:grpSpPr>
        <a:xfrm>
          <a:off x="0" y="0"/>
          <a:ext cx="0" cy="0"/>
          <a:chOff x="0" y="0"/>
          <a:chExt cx="0" cy="0"/>
        </a:xfrm>
      </p:grpSpPr>
      <p:sp>
        <p:nvSpPr>
          <p:cNvPr id="5" name="CasellaDiTesto 4">
            <a:extLst>
              <a:ext uri="{FF2B5EF4-FFF2-40B4-BE49-F238E27FC236}">
                <a16:creationId xmlns:a16="http://schemas.microsoft.com/office/drawing/2014/main" id="{6E6E8261-31CB-15C2-9601-608C4A2BD9C8}"/>
              </a:ext>
            </a:extLst>
          </p:cNvPr>
          <p:cNvSpPr txBox="1"/>
          <p:nvPr/>
        </p:nvSpPr>
        <p:spPr>
          <a:xfrm>
            <a:off x="2668992" y="1543688"/>
            <a:ext cx="8751483" cy="369332"/>
          </a:xfrm>
          <a:prstGeom prst="rect">
            <a:avLst/>
          </a:prstGeom>
          <a:noFill/>
        </p:spPr>
        <p:txBody>
          <a:bodyPr wrap="square">
            <a:spAutoFit/>
          </a:bodyPr>
          <a:lstStyle>
            <a:defPPr>
              <a:defRPr lang="it-IT"/>
            </a:defPPr>
            <a:lvl1pPr algn="r">
              <a:defRPr sz="1600">
                <a:solidFill>
                  <a:schemeClr val="tx1">
                    <a:lumMod val="90000"/>
                    <a:lumOff val="10000"/>
                  </a:schemeClr>
                </a:solidFill>
                <a:cs typeface="Arial" panose="020B0604020202020204" pitchFamily="34" charset="0"/>
              </a:defRPr>
            </a:lvl1pPr>
          </a:lstStyle>
          <a:p>
            <a:pPr algn="l"/>
            <a:r>
              <a:rPr lang="en-US" sz="1800" b="1" dirty="0">
                <a:solidFill>
                  <a:schemeClr val="accent3"/>
                </a:solidFill>
              </a:rPr>
              <a:t>Why is important to use the “Features Advantages Benefits” (FAB) method?</a:t>
            </a:r>
            <a:endParaRPr lang="en-US" sz="1800" dirty="0">
              <a:solidFill>
                <a:schemeClr val="accent3"/>
              </a:solidFill>
            </a:endParaRPr>
          </a:p>
        </p:txBody>
      </p:sp>
      <p:sp>
        <p:nvSpPr>
          <p:cNvPr id="7" name="CasellaDiTesto 6">
            <a:extLst>
              <a:ext uri="{FF2B5EF4-FFF2-40B4-BE49-F238E27FC236}">
                <a16:creationId xmlns:a16="http://schemas.microsoft.com/office/drawing/2014/main" id="{88F330E8-0A89-6E08-2E8A-6C6080B8E247}"/>
              </a:ext>
            </a:extLst>
          </p:cNvPr>
          <p:cNvSpPr txBox="1"/>
          <p:nvPr/>
        </p:nvSpPr>
        <p:spPr>
          <a:xfrm>
            <a:off x="3474704" y="2459762"/>
            <a:ext cx="8641096" cy="2136226"/>
          </a:xfrm>
          <a:prstGeom prst="rect">
            <a:avLst/>
          </a:prstGeom>
          <a:noFill/>
        </p:spPr>
        <p:txBody>
          <a:bodyPr wrap="square">
            <a:spAutoFit/>
          </a:bodyPr>
          <a:lstStyle/>
          <a:p>
            <a:pPr>
              <a:lnSpc>
                <a:spcPct val="200000"/>
              </a:lnSpc>
              <a:spcAft>
                <a:spcPts val="600"/>
              </a:spcAft>
              <a:buNone/>
            </a:pPr>
            <a:r>
              <a:rPr lang="en-US" sz="1600" kern="100" dirty="0">
                <a:solidFill>
                  <a:schemeClr val="tx1">
                    <a:lumMod val="90000"/>
                    <a:lumOff val="10000"/>
                  </a:schemeClr>
                </a:solidFill>
                <a:cs typeface="Times New Roman" panose="02020603050405020304" pitchFamily="18" charset="0"/>
              </a:rPr>
              <a:t>To fully illustrate the characteristics focusing on advantages, and specific benefits for the individual Customer</a:t>
            </a:r>
          </a:p>
          <a:p>
            <a:pPr>
              <a:lnSpc>
                <a:spcPct val="200000"/>
              </a:lnSpc>
              <a:spcAft>
                <a:spcPts val="600"/>
              </a:spcAft>
              <a:buNone/>
            </a:pPr>
            <a:r>
              <a:rPr lang="en-US" sz="1600" kern="100" dirty="0">
                <a:solidFill>
                  <a:schemeClr val="tx1">
                    <a:lumMod val="90000"/>
                    <a:lumOff val="10000"/>
                  </a:schemeClr>
                </a:solidFill>
                <a:cs typeface="Times New Roman" panose="02020603050405020304" pitchFamily="18" charset="0"/>
              </a:rPr>
              <a:t>To follow competitors  behave</a:t>
            </a:r>
          </a:p>
          <a:p>
            <a:pPr>
              <a:lnSpc>
                <a:spcPct val="200000"/>
              </a:lnSpc>
              <a:spcAft>
                <a:spcPts val="600"/>
              </a:spcAft>
              <a:buNone/>
            </a:pPr>
            <a:r>
              <a:rPr lang="en-US" sz="1600" kern="100" dirty="0">
                <a:solidFill>
                  <a:schemeClr val="tx1">
                    <a:lumMod val="90000"/>
                    <a:lumOff val="10000"/>
                  </a:schemeClr>
                </a:solidFill>
                <a:cs typeface="Times New Roman" panose="02020603050405020304" pitchFamily="18" charset="0"/>
              </a:rPr>
              <a:t>It is mandatory only in Europe</a:t>
            </a:r>
          </a:p>
        </p:txBody>
      </p:sp>
      <p:sp>
        <p:nvSpPr>
          <p:cNvPr id="11" name="Ovale 10">
            <a:extLst>
              <a:ext uri="{FF2B5EF4-FFF2-40B4-BE49-F238E27FC236}">
                <a16:creationId xmlns:a16="http://schemas.microsoft.com/office/drawing/2014/main" id="{6E6A2964-A39B-E2EC-F89D-E2F2E14DC227}"/>
              </a:ext>
            </a:extLst>
          </p:cNvPr>
          <p:cNvSpPr/>
          <p:nvPr/>
        </p:nvSpPr>
        <p:spPr>
          <a:xfrm>
            <a:off x="3029477" y="2693642"/>
            <a:ext cx="216000" cy="216000"/>
          </a:xfrm>
          <a:prstGeom prst="ellipse">
            <a:avLst/>
          </a:prstGeom>
          <a:solidFill>
            <a:schemeClr val="accent3"/>
          </a:solidFill>
          <a:ln w="127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a:extLst>
              <a:ext uri="{FF2B5EF4-FFF2-40B4-BE49-F238E27FC236}">
                <a16:creationId xmlns:a16="http://schemas.microsoft.com/office/drawing/2014/main" id="{6860BDCA-21A3-83CD-7461-191D2F0F520A}"/>
              </a:ext>
            </a:extLst>
          </p:cNvPr>
          <p:cNvSpPr/>
          <p:nvPr/>
        </p:nvSpPr>
        <p:spPr>
          <a:xfrm>
            <a:off x="3029477" y="3746851"/>
            <a:ext cx="216000" cy="216000"/>
          </a:xfrm>
          <a:prstGeom prst="ellipse">
            <a:avLst/>
          </a:prstGeom>
          <a:solidFill>
            <a:srgbClr val="F0F1F4"/>
          </a:solidFill>
          <a:ln w="127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a:extLst>
              <a:ext uri="{FF2B5EF4-FFF2-40B4-BE49-F238E27FC236}">
                <a16:creationId xmlns:a16="http://schemas.microsoft.com/office/drawing/2014/main" id="{8D75C656-C672-7C6C-16A1-C369F970359A}"/>
              </a:ext>
            </a:extLst>
          </p:cNvPr>
          <p:cNvSpPr/>
          <p:nvPr/>
        </p:nvSpPr>
        <p:spPr>
          <a:xfrm>
            <a:off x="3029477" y="4304761"/>
            <a:ext cx="216000" cy="216000"/>
          </a:xfrm>
          <a:prstGeom prst="ellipse">
            <a:avLst/>
          </a:prstGeom>
          <a:solidFill>
            <a:srgbClr val="F0F1F4"/>
          </a:solidFill>
          <a:ln w="127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1F87211B-4207-5F66-4ECE-9FBF7C723CEF}"/>
              </a:ext>
            </a:extLst>
          </p:cNvPr>
          <p:cNvSpPr txBox="1"/>
          <p:nvPr/>
        </p:nvSpPr>
        <p:spPr>
          <a:xfrm>
            <a:off x="-1" y="1746237"/>
            <a:ext cx="2274581" cy="461665"/>
          </a:xfrm>
          <a:prstGeom prst="rect">
            <a:avLst/>
          </a:prstGeom>
          <a:noFill/>
        </p:spPr>
        <p:txBody>
          <a:bodyPr wrap="square" lIns="252000" rIns="72000">
            <a:noAutofit/>
          </a:bodyPr>
          <a:lstStyle>
            <a:defPPr>
              <a:defRPr lang="it-IT"/>
            </a:defPPr>
            <a:lvl1pPr>
              <a:lnSpc>
                <a:spcPts val="4208"/>
              </a:lnSpc>
              <a:defRPr sz="2400">
                <a:solidFill>
                  <a:srgbClr val="243782"/>
                </a:solidFill>
                <a:latin typeface="Encode Sans Expanded Light" pitchFamily="2" charset="0"/>
              </a:defRPr>
            </a:lvl1pPr>
          </a:lstStyle>
          <a:p>
            <a:pPr>
              <a:lnSpc>
                <a:spcPct val="100000"/>
              </a:lnSpc>
            </a:pPr>
            <a:r>
              <a:rPr lang="en-US" sz="1200" dirty="0">
                <a:solidFill>
                  <a:schemeClr val="tx1">
                    <a:lumMod val="75000"/>
                    <a:lumOff val="25000"/>
                  </a:schemeClr>
                </a:solidFill>
                <a:latin typeface="Encode Sans" pitchFamily="2" charset="0"/>
              </a:rPr>
              <a:t>3.1 Interview - need </a:t>
            </a:r>
            <a:br>
              <a:rPr lang="en-US" sz="1200" dirty="0">
                <a:solidFill>
                  <a:schemeClr val="tx1">
                    <a:lumMod val="75000"/>
                    <a:lumOff val="25000"/>
                  </a:schemeClr>
                </a:solidFill>
                <a:latin typeface="Encode Sans" pitchFamily="2" charset="0"/>
              </a:rPr>
            </a:br>
            <a:r>
              <a:rPr lang="en-US" sz="1200" dirty="0">
                <a:solidFill>
                  <a:schemeClr val="tx1">
                    <a:lumMod val="75000"/>
                    <a:lumOff val="25000"/>
                  </a:schemeClr>
                </a:solidFill>
                <a:latin typeface="Encode Sans" pitchFamily="2" charset="0"/>
              </a:rPr>
              <a:t>analysis</a:t>
            </a:r>
          </a:p>
        </p:txBody>
      </p:sp>
      <p:sp>
        <p:nvSpPr>
          <p:cNvPr id="9" name="CasellaDiTesto 8">
            <a:extLst>
              <a:ext uri="{FF2B5EF4-FFF2-40B4-BE49-F238E27FC236}">
                <a16:creationId xmlns:a16="http://schemas.microsoft.com/office/drawing/2014/main" id="{0E52EF79-5302-5ADC-12C8-12F86C4647E5}"/>
              </a:ext>
            </a:extLst>
          </p:cNvPr>
          <p:cNvSpPr txBox="1"/>
          <p:nvPr/>
        </p:nvSpPr>
        <p:spPr>
          <a:xfrm>
            <a:off x="-1" y="2300055"/>
            <a:ext cx="2274581" cy="461665"/>
          </a:xfrm>
          <a:prstGeom prst="rect">
            <a:avLst/>
          </a:prstGeom>
          <a:noFill/>
        </p:spPr>
        <p:txBody>
          <a:bodyPr wrap="square" lIns="252000" rIns="72000">
            <a:noAutofit/>
          </a:bodyPr>
          <a:lstStyle>
            <a:defPPr>
              <a:defRPr lang="it-IT"/>
            </a:defPPr>
            <a:lvl1pPr>
              <a:lnSpc>
                <a:spcPct val="100000"/>
              </a:lnSpc>
              <a:defRPr sz="1200">
                <a:solidFill>
                  <a:schemeClr val="tx1">
                    <a:lumMod val="75000"/>
                    <a:lumOff val="25000"/>
                  </a:schemeClr>
                </a:solidFill>
                <a:latin typeface="Encode Sans" pitchFamily="2" charset="0"/>
              </a:defRPr>
            </a:lvl1pPr>
          </a:lstStyle>
          <a:p>
            <a:r>
              <a:rPr lang="en-US" dirty="0"/>
              <a:t>3.2 Product experience – </a:t>
            </a:r>
            <a:br>
              <a:rPr lang="en-US" dirty="0"/>
            </a:br>
            <a:r>
              <a:rPr lang="en-US" dirty="0"/>
              <a:t>Test drive &amp; Walk Around</a:t>
            </a:r>
          </a:p>
        </p:txBody>
      </p:sp>
      <p:sp>
        <p:nvSpPr>
          <p:cNvPr id="10" name="CasellaDiTesto 9">
            <a:extLst>
              <a:ext uri="{FF2B5EF4-FFF2-40B4-BE49-F238E27FC236}">
                <a16:creationId xmlns:a16="http://schemas.microsoft.com/office/drawing/2014/main" id="{69A8DF99-1954-D9FE-5C6D-9A4897A3DA8D}"/>
              </a:ext>
            </a:extLst>
          </p:cNvPr>
          <p:cNvSpPr txBox="1"/>
          <p:nvPr/>
        </p:nvSpPr>
        <p:spPr>
          <a:xfrm>
            <a:off x="-1" y="2853873"/>
            <a:ext cx="2274581" cy="276999"/>
          </a:xfrm>
          <a:prstGeom prst="rect">
            <a:avLst/>
          </a:prstGeom>
          <a:noFill/>
        </p:spPr>
        <p:txBody>
          <a:bodyPr wrap="square" lIns="252000" rIns="72000">
            <a:noAutofit/>
          </a:bodyPr>
          <a:lstStyle>
            <a:defPPr>
              <a:defRPr lang="it-IT"/>
            </a:defPPr>
            <a:lvl1pPr>
              <a:lnSpc>
                <a:spcPct val="100000"/>
              </a:lnSpc>
              <a:defRPr sz="1200">
                <a:solidFill>
                  <a:schemeClr val="tx1">
                    <a:lumMod val="75000"/>
                    <a:lumOff val="25000"/>
                  </a:schemeClr>
                </a:solidFill>
                <a:latin typeface="Encode Sans" pitchFamily="2" charset="0"/>
              </a:defRPr>
            </a:lvl1pPr>
          </a:lstStyle>
          <a:p>
            <a:r>
              <a:rPr lang="en-US" dirty="0"/>
              <a:t>3.3 Trade-in evaluation</a:t>
            </a:r>
          </a:p>
        </p:txBody>
      </p:sp>
      <p:sp>
        <p:nvSpPr>
          <p:cNvPr id="17" name="CasellaDiTesto 16">
            <a:extLst>
              <a:ext uri="{FF2B5EF4-FFF2-40B4-BE49-F238E27FC236}">
                <a16:creationId xmlns:a16="http://schemas.microsoft.com/office/drawing/2014/main" id="{CD423BC6-0B75-B2A6-4C72-907CB4B0D224}"/>
              </a:ext>
            </a:extLst>
          </p:cNvPr>
          <p:cNvSpPr txBox="1"/>
          <p:nvPr/>
        </p:nvSpPr>
        <p:spPr>
          <a:xfrm>
            <a:off x="-1" y="3223025"/>
            <a:ext cx="2274581" cy="461665"/>
          </a:xfrm>
          <a:prstGeom prst="rect">
            <a:avLst/>
          </a:prstGeom>
          <a:noFill/>
        </p:spPr>
        <p:txBody>
          <a:bodyPr wrap="square" lIns="252000" rIns="72000">
            <a:noAutofit/>
          </a:bodyPr>
          <a:lstStyle>
            <a:defPPr>
              <a:defRPr lang="it-IT"/>
            </a:defPPr>
            <a:lvl1pPr>
              <a:lnSpc>
                <a:spcPct val="100000"/>
              </a:lnSpc>
              <a:defRPr sz="1200">
                <a:solidFill>
                  <a:schemeClr val="tx1">
                    <a:lumMod val="75000"/>
                    <a:lumOff val="25000"/>
                  </a:schemeClr>
                </a:solidFill>
                <a:latin typeface="Encode Sans" pitchFamily="2" charset="0"/>
              </a:defRPr>
            </a:lvl1pPr>
          </a:lstStyle>
          <a:p>
            <a:r>
              <a:rPr lang="en-US" dirty="0"/>
              <a:t>3.4 Tailored offer presentation</a:t>
            </a:r>
          </a:p>
        </p:txBody>
      </p:sp>
      <p:sp>
        <p:nvSpPr>
          <p:cNvPr id="18" name="CasellaDiTesto 17">
            <a:extLst>
              <a:ext uri="{FF2B5EF4-FFF2-40B4-BE49-F238E27FC236}">
                <a16:creationId xmlns:a16="http://schemas.microsoft.com/office/drawing/2014/main" id="{AA4BF573-98D6-1F24-E0CC-98DD614E3D50}"/>
              </a:ext>
            </a:extLst>
          </p:cNvPr>
          <p:cNvSpPr txBox="1"/>
          <p:nvPr/>
        </p:nvSpPr>
        <p:spPr>
          <a:xfrm>
            <a:off x="-1" y="3776843"/>
            <a:ext cx="2274581" cy="276999"/>
          </a:xfrm>
          <a:prstGeom prst="rect">
            <a:avLst/>
          </a:prstGeom>
          <a:noFill/>
        </p:spPr>
        <p:txBody>
          <a:bodyPr wrap="square" lIns="252000" rIns="72000">
            <a:noAutofit/>
          </a:bodyPr>
          <a:lstStyle>
            <a:defPPr>
              <a:defRPr lang="it-IT"/>
            </a:defPPr>
            <a:lvl1pPr>
              <a:lnSpc>
                <a:spcPct val="100000"/>
              </a:lnSpc>
              <a:defRPr sz="1200">
                <a:solidFill>
                  <a:schemeClr val="tx1">
                    <a:lumMod val="75000"/>
                    <a:lumOff val="25000"/>
                  </a:schemeClr>
                </a:solidFill>
                <a:latin typeface="Encode Sans" pitchFamily="2" charset="0"/>
              </a:defRPr>
            </a:lvl1pPr>
          </a:lstStyle>
          <a:p>
            <a:r>
              <a:rPr lang="en-US" dirty="0"/>
              <a:t>3.5 Negotiation - Closure</a:t>
            </a:r>
          </a:p>
        </p:txBody>
      </p:sp>
      <p:sp>
        <p:nvSpPr>
          <p:cNvPr id="19" name="CasellaDiTesto 18">
            <a:extLst>
              <a:ext uri="{FF2B5EF4-FFF2-40B4-BE49-F238E27FC236}">
                <a16:creationId xmlns:a16="http://schemas.microsoft.com/office/drawing/2014/main" id="{7617349B-75D2-74C9-2A80-23317F243D66}"/>
              </a:ext>
            </a:extLst>
          </p:cNvPr>
          <p:cNvSpPr txBox="1"/>
          <p:nvPr/>
        </p:nvSpPr>
        <p:spPr>
          <a:xfrm>
            <a:off x="-1" y="4145995"/>
            <a:ext cx="2274581" cy="461665"/>
          </a:xfrm>
          <a:prstGeom prst="rect">
            <a:avLst/>
          </a:prstGeom>
          <a:noFill/>
        </p:spPr>
        <p:txBody>
          <a:bodyPr wrap="square" lIns="252000" rIns="72000">
            <a:noAutofit/>
          </a:bodyPr>
          <a:lstStyle>
            <a:defPPr>
              <a:defRPr lang="it-IT"/>
            </a:defPPr>
            <a:lvl1pPr>
              <a:lnSpc>
                <a:spcPct val="100000"/>
              </a:lnSpc>
              <a:defRPr sz="1200">
                <a:solidFill>
                  <a:schemeClr val="tx1">
                    <a:lumMod val="75000"/>
                    <a:lumOff val="25000"/>
                  </a:schemeClr>
                </a:solidFill>
                <a:latin typeface="Encode Sans" pitchFamily="2" charset="0"/>
              </a:defRPr>
            </a:lvl1pPr>
          </a:lstStyle>
          <a:p>
            <a:r>
              <a:rPr lang="en-US" dirty="0"/>
              <a:t>3.6 From order to delivery regular update</a:t>
            </a:r>
          </a:p>
        </p:txBody>
      </p:sp>
      <p:sp>
        <p:nvSpPr>
          <p:cNvPr id="20" name="CasellaDiTesto 19">
            <a:extLst>
              <a:ext uri="{FF2B5EF4-FFF2-40B4-BE49-F238E27FC236}">
                <a16:creationId xmlns:a16="http://schemas.microsoft.com/office/drawing/2014/main" id="{0EEEACE6-82FE-9D16-5FBF-9BC4594F4059}"/>
              </a:ext>
            </a:extLst>
          </p:cNvPr>
          <p:cNvSpPr txBox="1"/>
          <p:nvPr/>
        </p:nvSpPr>
        <p:spPr>
          <a:xfrm>
            <a:off x="-1" y="4699814"/>
            <a:ext cx="2274581" cy="276999"/>
          </a:xfrm>
          <a:prstGeom prst="rect">
            <a:avLst/>
          </a:prstGeom>
          <a:noFill/>
        </p:spPr>
        <p:txBody>
          <a:bodyPr wrap="square" lIns="252000" rIns="72000">
            <a:noAutofit/>
          </a:bodyPr>
          <a:lstStyle>
            <a:defPPr>
              <a:defRPr lang="it-IT"/>
            </a:defPPr>
            <a:lvl1pPr>
              <a:lnSpc>
                <a:spcPct val="100000"/>
              </a:lnSpc>
              <a:defRPr sz="1200">
                <a:solidFill>
                  <a:schemeClr val="tx1">
                    <a:lumMod val="75000"/>
                    <a:lumOff val="25000"/>
                  </a:schemeClr>
                </a:solidFill>
                <a:latin typeface="Encode Sans" pitchFamily="2" charset="0"/>
              </a:defRPr>
            </a:lvl1pPr>
          </a:lstStyle>
          <a:p>
            <a:r>
              <a:rPr lang="en-US" dirty="0"/>
              <a:t>3.7 Delivery</a:t>
            </a:r>
          </a:p>
        </p:txBody>
      </p:sp>
      <p:sp>
        <p:nvSpPr>
          <p:cNvPr id="21" name="CasellaDiTesto 20">
            <a:extLst>
              <a:ext uri="{FF2B5EF4-FFF2-40B4-BE49-F238E27FC236}">
                <a16:creationId xmlns:a16="http://schemas.microsoft.com/office/drawing/2014/main" id="{40BFF025-2D44-023E-5C98-EFD6D9CF6112}"/>
              </a:ext>
            </a:extLst>
          </p:cNvPr>
          <p:cNvSpPr txBox="1"/>
          <p:nvPr/>
        </p:nvSpPr>
        <p:spPr>
          <a:xfrm>
            <a:off x="3474704" y="310685"/>
            <a:ext cx="1921565" cy="523220"/>
          </a:xfrm>
          <a:prstGeom prst="rect">
            <a:avLst/>
          </a:prstGeom>
          <a:noFill/>
        </p:spPr>
        <p:txBody>
          <a:bodyPr wrap="square" rtlCol="0">
            <a:spAutoFit/>
          </a:bodyPr>
          <a:lstStyle/>
          <a:p>
            <a:r>
              <a:rPr lang="en-US" sz="2800" b="1" dirty="0">
                <a:solidFill>
                  <a:schemeClr val="accent3">
                    <a:lumMod val="75000"/>
                  </a:schemeClr>
                </a:solidFill>
              </a:rPr>
              <a:t>EXERCISE</a:t>
            </a:r>
          </a:p>
        </p:txBody>
      </p:sp>
      <p:sp>
        <p:nvSpPr>
          <p:cNvPr id="22" name="Rettangolo 21">
            <a:extLst>
              <a:ext uri="{FF2B5EF4-FFF2-40B4-BE49-F238E27FC236}">
                <a16:creationId xmlns:a16="http://schemas.microsoft.com/office/drawing/2014/main" id="{40ED8561-DC6E-61E8-39B1-E7DBC2664A39}"/>
              </a:ext>
            </a:extLst>
          </p:cNvPr>
          <p:cNvSpPr/>
          <p:nvPr/>
        </p:nvSpPr>
        <p:spPr>
          <a:xfrm>
            <a:off x="2668992" y="234957"/>
            <a:ext cx="704613" cy="704613"/>
          </a:xfrm>
          <a:prstGeom prst="rect">
            <a:avLst/>
          </a:prstGeom>
          <a:solidFill>
            <a:schemeClr val="accent3">
              <a:lumMod val="75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3">
                  <a:lumMod val="75000"/>
                </a:schemeClr>
              </a:solidFill>
            </a:endParaRPr>
          </a:p>
        </p:txBody>
      </p:sp>
      <p:pic>
        <p:nvPicPr>
          <p:cNvPr id="23" name="Immagine 22">
            <a:hlinkClick r:id="rId3"/>
            <a:extLst>
              <a:ext uri="{FF2B5EF4-FFF2-40B4-BE49-F238E27FC236}">
                <a16:creationId xmlns:a16="http://schemas.microsoft.com/office/drawing/2014/main" id="{15BFDA81-7B0B-0FC7-FECF-48FD174D6B26}"/>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2770091" y="332784"/>
            <a:ext cx="501121" cy="501121"/>
          </a:xfrm>
          <a:prstGeom prst="rect">
            <a:avLst/>
          </a:prstGeom>
        </p:spPr>
      </p:pic>
    </p:spTree>
    <p:custDataLst>
      <p:tags r:id="rId1"/>
    </p:custDataLst>
    <p:extLst>
      <p:ext uri="{BB962C8B-B14F-4D97-AF65-F5344CB8AC3E}">
        <p14:creationId xmlns:p14="http://schemas.microsoft.com/office/powerpoint/2010/main" val="15535249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04971-5FF3-74A6-5AAC-589075AE242C}"/>
            </a:ext>
          </a:extLst>
        </p:cNvPr>
        <p:cNvGrpSpPr/>
        <p:nvPr/>
      </p:nvGrpSpPr>
      <p:grpSpPr>
        <a:xfrm>
          <a:off x="0" y="0"/>
          <a:ext cx="0" cy="0"/>
          <a:chOff x="0" y="0"/>
          <a:chExt cx="0" cy="0"/>
        </a:xfrm>
      </p:grpSpPr>
      <p:pic>
        <p:nvPicPr>
          <p:cNvPr id="8" name="Immagine 7" descr="Immagine che contiene Carattere, Elementi grafici, schermata, grafica&#10;&#10;Il contenuto generato dall'IA potrebbe non essere corretto.">
            <a:extLst>
              <a:ext uri="{FF2B5EF4-FFF2-40B4-BE49-F238E27FC236}">
                <a16:creationId xmlns:a16="http://schemas.microsoft.com/office/drawing/2014/main" id="{A5455EF8-22A6-B8A6-ADF7-F2401DF4D7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090" y="84888"/>
            <a:ext cx="1520112" cy="484432"/>
          </a:xfrm>
          <a:prstGeom prst="rect">
            <a:avLst/>
          </a:prstGeom>
        </p:spPr>
      </p:pic>
      <p:grpSp>
        <p:nvGrpSpPr>
          <p:cNvPr id="2" name="Gruppo 1">
            <a:extLst>
              <a:ext uri="{FF2B5EF4-FFF2-40B4-BE49-F238E27FC236}">
                <a16:creationId xmlns:a16="http://schemas.microsoft.com/office/drawing/2014/main" id="{A905AE23-C7B2-ECB0-4177-34311F9B481D}"/>
              </a:ext>
            </a:extLst>
          </p:cNvPr>
          <p:cNvGrpSpPr/>
          <p:nvPr/>
        </p:nvGrpSpPr>
        <p:grpSpPr>
          <a:xfrm>
            <a:off x="7676589" y="1794693"/>
            <a:ext cx="3277155" cy="1110432"/>
            <a:chOff x="8733304" y="2117902"/>
            <a:chExt cx="3277155" cy="1110432"/>
          </a:xfrm>
        </p:grpSpPr>
        <p:sp>
          <p:nvSpPr>
            <p:cNvPr id="6" name="Text 0">
              <a:extLst>
                <a:ext uri="{FF2B5EF4-FFF2-40B4-BE49-F238E27FC236}">
                  <a16:creationId xmlns:a16="http://schemas.microsoft.com/office/drawing/2014/main" id="{D8F9B3C8-821D-802D-9045-B5246B7F0FA5}"/>
                </a:ext>
              </a:extLst>
            </p:cNvPr>
            <p:cNvSpPr/>
            <p:nvPr/>
          </p:nvSpPr>
          <p:spPr>
            <a:xfrm>
              <a:off x="8733304" y="2117902"/>
              <a:ext cx="3277155" cy="422405"/>
            </a:xfrm>
            <a:prstGeom prst="rect">
              <a:avLst/>
            </a:prstGeom>
            <a:solidFill>
              <a:schemeClr val="bg1"/>
            </a:solidFill>
            <a:ln w="12700">
              <a:solidFill>
                <a:schemeClr val="tx1">
                  <a:lumMod val="75000"/>
                  <a:lumOff val="25000"/>
                </a:schemeClr>
              </a:solidFill>
            </a:ln>
            <a:effectLst>
              <a:outerShdw dist="63500" dir="2700000" algn="tl" rotWithShape="0">
                <a:srgbClr val="263F72">
                  <a:alpha val="40000"/>
                </a:srgbClr>
              </a:outerShdw>
            </a:effectLst>
          </p:spPr>
          <p:txBody>
            <a:bodyPr wrap="square" lIns="72000" tIns="72000" rIns="72000" bIns="72000" rtlCol="0" anchor="t">
              <a:spAutoFit/>
            </a:bodyPr>
            <a:lstStyle/>
            <a:p>
              <a:r>
                <a:rPr lang="en-US" b="1" spc="100" noProof="0" dirty="0">
                  <a:solidFill>
                    <a:schemeClr val="accent2"/>
                  </a:solidFill>
                  <a:ea typeface="Merriweather" pitchFamily="34" charset="-122"/>
                  <a:cs typeface="Merriweather" pitchFamily="34" charset="-120"/>
                </a:rPr>
                <a:t>04</a:t>
              </a:r>
              <a:r>
                <a:rPr lang="en-US" spc="100" noProof="0" dirty="0">
                  <a:solidFill>
                    <a:schemeClr val="accent2"/>
                  </a:solidFill>
                  <a:ea typeface="Merriweather" pitchFamily="34" charset="-122"/>
                  <a:cs typeface="Merriweather" pitchFamily="34" charset="-120"/>
                </a:rPr>
                <a:t>  </a:t>
              </a:r>
              <a:r>
                <a:rPr lang="en-US" b="1" spc="100" noProof="0" dirty="0">
                  <a:solidFill>
                    <a:schemeClr val="accent2"/>
                  </a:solidFill>
                  <a:ea typeface="Merriweather" pitchFamily="34" charset="-122"/>
                  <a:cs typeface="Merriweather" pitchFamily="34" charset="-120"/>
                </a:rPr>
                <a:t>Loyalty management </a:t>
              </a:r>
            </a:p>
          </p:txBody>
        </p:sp>
        <p:cxnSp>
          <p:nvCxnSpPr>
            <p:cNvPr id="16" name="Connettore diritto 15">
              <a:extLst>
                <a:ext uri="{FF2B5EF4-FFF2-40B4-BE49-F238E27FC236}">
                  <a16:creationId xmlns:a16="http://schemas.microsoft.com/office/drawing/2014/main" id="{AAD1DA79-7883-8819-05E5-8C7D10BF9DE1}"/>
                </a:ext>
              </a:extLst>
            </p:cNvPr>
            <p:cNvCxnSpPr>
              <a:cxnSpLocks/>
            </p:cNvCxnSpPr>
            <p:nvPr/>
          </p:nvCxnSpPr>
          <p:spPr>
            <a:xfrm>
              <a:off x="9182100" y="2209800"/>
              <a:ext cx="0" cy="1018534"/>
            </a:xfrm>
            <a:prstGeom prst="line">
              <a:avLst/>
            </a:prstGeom>
            <a:ln w="12700">
              <a:solidFill>
                <a:schemeClr val="tx1">
                  <a:lumMod val="75000"/>
                  <a:lumOff val="25000"/>
                </a:schemeClr>
              </a:solidFill>
              <a:tailEnd type="oval" w="lg" len="lg"/>
            </a:ln>
          </p:spPr>
          <p:style>
            <a:lnRef idx="2">
              <a:schemeClr val="accent1"/>
            </a:lnRef>
            <a:fillRef idx="0">
              <a:schemeClr val="accent1"/>
            </a:fillRef>
            <a:effectRef idx="1">
              <a:schemeClr val="accent1"/>
            </a:effectRef>
            <a:fontRef idx="minor">
              <a:schemeClr val="tx1"/>
            </a:fontRef>
          </p:style>
        </p:cxnSp>
      </p:grpSp>
      <p:pic>
        <p:nvPicPr>
          <p:cNvPr id="3" name="Immagine 2" descr="Immagine che contiene simbolo, Elementi grafici, Carattere, bianco&#10;&#10;Il contenuto generato dall'IA potrebbe non essere corretto.">
            <a:extLst>
              <a:ext uri="{FF2B5EF4-FFF2-40B4-BE49-F238E27FC236}">
                <a16:creationId xmlns:a16="http://schemas.microsoft.com/office/drawing/2014/main" id="{72133080-DC87-9506-7452-494F98BA787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rot="3620793">
            <a:off x="5081678" y="3841112"/>
            <a:ext cx="688570" cy="68857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6927705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73034-918E-C491-D91C-C3B777107BE8}"/>
            </a:ext>
          </a:extLst>
        </p:cNvPr>
        <p:cNvGrpSpPr/>
        <p:nvPr/>
      </p:nvGrpSpPr>
      <p:grpSpPr>
        <a:xfrm>
          <a:off x="0" y="0"/>
          <a:ext cx="0" cy="0"/>
          <a:chOff x="0" y="0"/>
          <a:chExt cx="0" cy="0"/>
        </a:xfrm>
      </p:grpSpPr>
      <p:sp>
        <p:nvSpPr>
          <p:cNvPr id="19" name="Rettangolo 18">
            <a:extLst>
              <a:ext uri="{FF2B5EF4-FFF2-40B4-BE49-F238E27FC236}">
                <a16:creationId xmlns:a16="http://schemas.microsoft.com/office/drawing/2014/main" id="{1F68CD12-CA86-0E16-C7DF-476065580CBB}"/>
              </a:ext>
            </a:extLst>
          </p:cNvPr>
          <p:cNvSpPr/>
          <p:nvPr/>
        </p:nvSpPr>
        <p:spPr>
          <a:xfrm>
            <a:off x="137307" y="2026858"/>
            <a:ext cx="36000" cy="28800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CasellaDiTesto 28">
            <a:extLst>
              <a:ext uri="{FF2B5EF4-FFF2-40B4-BE49-F238E27FC236}">
                <a16:creationId xmlns:a16="http://schemas.microsoft.com/office/drawing/2014/main" id="{BBF38209-D3F5-059E-D892-533310623D97}"/>
              </a:ext>
            </a:extLst>
          </p:cNvPr>
          <p:cNvSpPr txBox="1"/>
          <p:nvPr/>
        </p:nvSpPr>
        <p:spPr>
          <a:xfrm>
            <a:off x="-1" y="2035643"/>
            <a:ext cx="2274581" cy="276999"/>
          </a:xfrm>
          <a:prstGeom prst="rect">
            <a:avLst/>
          </a:prstGeom>
          <a:noFill/>
        </p:spPr>
        <p:txBody>
          <a:bodyPr wrap="square" lIns="252000" rIns="72000">
            <a:noAutofit/>
          </a:bodyPr>
          <a:lstStyle>
            <a:defPPr>
              <a:defRPr lang="it-IT"/>
            </a:defPPr>
            <a:lvl1pPr>
              <a:lnSpc>
                <a:spcPts val="4208"/>
              </a:lnSpc>
              <a:defRPr sz="2400">
                <a:solidFill>
                  <a:srgbClr val="243782"/>
                </a:solidFill>
                <a:latin typeface="Encode Sans Expanded Light" pitchFamily="2" charset="0"/>
              </a:defRPr>
            </a:lvl1pPr>
          </a:lstStyle>
          <a:p>
            <a:pPr>
              <a:lnSpc>
                <a:spcPct val="100000"/>
              </a:lnSpc>
              <a:spcAft>
                <a:spcPts val="1800"/>
              </a:spcAft>
            </a:pPr>
            <a:r>
              <a:rPr lang="en-US" sz="1200" b="1" noProof="0" dirty="0">
                <a:solidFill>
                  <a:schemeClr val="accent2"/>
                </a:solidFill>
                <a:latin typeface="Encode Sans" pitchFamily="2" charset="0"/>
              </a:rPr>
              <a:t>4.1 Post Delivery recall </a:t>
            </a:r>
            <a:endParaRPr lang="en-US" sz="1200" dirty="0">
              <a:solidFill>
                <a:schemeClr val="tx1">
                  <a:lumMod val="25000"/>
                  <a:lumOff val="75000"/>
                </a:schemeClr>
              </a:solidFill>
              <a:latin typeface="Encode Sans" pitchFamily="2" charset="0"/>
            </a:endParaRPr>
          </a:p>
        </p:txBody>
      </p:sp>
      <p:graphicFrame>
        <p:nvGraphicFramePr>
          <p:cNvPr id="11" name="Tabella 10">
            <a:extLst>
              <a:ext uri="{FF2B5EF4-FFF2-40B4-BE49-F238E27FC236}">
                <a16:creationId xmlns:a16="http://schemas.microsoft.com/office/drawing/2014/main" id="{2D903DDE-7FCD-6689-21B8-C698C03DE20D}"/>
              </a:ext>
            </a:extLst>
          </p:cNvPr>
          <p:cNvGraphicFramePr>
            <a:graphicFrameLocks noGrp="1"/>
          </p:cNvGraphicFramePr>
          <p:nvPr>
            <p:extLst>
              <p:ext uri="{D42A27DB-BD31-4B8C-83A1-F6EECF244321}">
                <p14:modId xmlns:p14="http://schemas.microsoft.com/office/powerpoint/2010/main" val="4097052345"/>
              </p:ext>
            </p:extLst>
          </p:nvPr>
        </p:nvGraphicFramePr>
        <p:xfrm>
          <a:off x="2532063" y="1016000"/>
          <a:ext cx="4500562" cy="5005385"/>
        </p:xfrm>
        <a:graphic>
          <a:graphicData uri="http://schemas.openxmlformats.org/drawingml/2006/table">
            <a:tbl>
              <a:tblPr firstRow="1" bandRow="1">
                <a:tableStyleId>{5C22544A-7EE6-4342-B048-85BDC9FD1C3A}</a:tableStyleId>
              </a:tblPr>
              <a:tblGrid>
                <a:gridCol w="4500562">
                  <a:extLst>
                    <a:ext uri="{9D8B030D-6E8A-4147-A177-3AD203B41FA5}">
                      <a16:colId xmlns:a16="http://schemas.microsoft.com/office/drawing/2014/main" val="1762129357"/>
                    </a:ext>
                  </a:extLst>
                </a:gridCol>
              </a:tblGrid>
              <a:tr h="715055">
                <a:tc>
                  <a:txBody>
                    <a:bodyPr/>
                    <a:lstStyle/>
                    <a:p>
                      <a:pPr algn="l" fontAlgn="t"/>
                      <a:r>
                        <a:rPr lang="en-US" sz="1100" b="1" i="0" u="none" strike="noStrike" kern="1200" dirty="0">
                          <a:solidFill>
                            <a:schemeClr val="accent1"/>
                          </a:solidFill>
                          <a:effectLst/>
                          <a:latin typeface="+mn-lt"/>
                          <a:ea typeface="+mn-ea"/>
                          <a:cs typeface="+mn-cs"/>
                        </a:rPr>
                        <a:t>Call</a:t>
                      </a:r>
                      <a:r>
                        <a:rPr lang="en-US" sz="1100" b="0" i="0" u="none" strike="noStrike" kern="1200" dirty="0">
                          <a:solidFill>
                            <a:schemeClr val="tx1">
                              <a:lumMod val="90000"/>
                              <a:lumOff val="10000"/>
                            </a:schemeClr>
                          </a:solidFill>
                          <a:effectLst/>
                          <a:latin typeface="+mn-lt"/>
                          <a:ea typeface="+mn-ea"/>
                          <a:cs typeface="+mn-cs"/>
                        </a:rPr>
                        <a:t> the Customer </a:t>
                      </a:r>
                      <a:r>
                        <a:rPr lang="en-US" sz="1100" b="1" i="0" u="none" strike="noStrike" kern="1200" dirty="0">
                          <a:solidFill>
                            <a:schemeClr val="accent1"/>
                          </a:solidFill>
                          <a:effectLst/>
                          <a:latin typeface="+mn-lt"/>
                          <a:ea typeface="+mn-ea"/>
                          <a:cs typeface="+mn-cs"/>
                        </a:rPr>
                        <a:t>within few days </a:t>
                      </a:r>
                      <a:r>
                        <a:rPr lang="en-US" sz="1100" b="0" i="0" u="none" strike="noStrike" kern="1200" dirty="0">
                          <a:solidFill>
                            <a:schemeClr val="tx1">
                              <a:lumMod val="90000"/>
                              <a:lumOff val="10000"/>
                            </a:schemeClr>
                          </a:solidFill>
                          <a:effectLst/>
                          <a:latin typeface="+mn-lt"/>
                          <a:ea typeface="+mn-ea"/>
                          <a:cs typeface="+mn-cs"/>
                        </a:rPr>
                        <a:t>after the delivery.</a:t>
                      </a:r>
                    </a:p>
                  </a:txBody>
                  <a:tcPr marL="9525"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0775099"/>
                  </a:ext>
                </a:extLst>
              </a:tr>
              <a:tr h="715055">
                <a:tc>
                  <a:txBody>
                    <a:bodyPr/>
                    <a:lstStyle/>
                    <a:p>
                      <a:pPr algn="l" fontAlgn="t"/>
                      <a:r>
                        <a:rPr lang="en-US" sz="1100" b="1" i="0" u="none" strike="noStrike" kern="1200" dirty="0">
                          <a:solidFill>
                            <a:schemeClr val="accent1"/>
                          </a:solidFill>
                          <a:effectLst/>
                          <a:latin typeface="+mn-lt"/>
                          <a:ea typeface="+mn-ea"/>
                          <a:cs typeface="+mn-cs"/>
                        </a:rPr>
                        <a:t>Ask about satisfaction </a:t>
                      </a:r>
                      <a:r>
                        <a:rPr lang="en-US" sz="1100" b="0" i="0" u="none" strike="noStrike" kern="1200" dirty="0">
                          <a:solidFill>
                            <a:schemeClr val="tx1">
                              <a:lumMod val="90000"/>
                              <a:lumOff val="10000"/>
                            </a:schemeClr>
                          </a:solidFill>
                          <a:effectLst/>
                          <a:latin typeface="+mn-lt"/>
                          <a:ea typeface="+mn-ea"/>
                          <a:cs typeface="+mn-cs"/>
                        </a:rPr>
                        <a:t>and usage feedback.</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0324860"/>
                  </a:ext>
                </a:extLst>
              </a:tr>
              <a:tr h="715055">
                <a:tc>
                  <a:txBody>
                    <a:bodyPr/>
                    <a:lstStyle/>
                    <a:p>
                      <a:pPr algn="l" fontAlgn="t"/>
                      <a:r>
                        <a:rPr lang="en-US" sz="1100" b="0" i="0" u="none" strike="noStrike" kern="1200" dirty="0">
                          <a:solidFill>
                            <a:schemeClr val="tx1">
                              <a:lumMod val="90000"/>
                              <a:lumOff val="10000"/>
                            </a:schemeClr>
                          </a:solidFill>
                          <a:effectLst/>
                          <a:latin typeface="+mn-lt"/>
                          <a:ea typeface="+mn-ea"/>
                          <a:cs typeface="+mn-cs"/>
                        </a:rPr>
                        <a:t>Offer </a:t>
                      </a:r>
                      <a:r>
                        <a:rPr lang="en-US" sz="1100" b="1" i="0" u="none" strike="noStrike" kern="1200" dirty="0">
                          <a:solidFill>
                            <a:schemeClr val="accent1"/>
                          </a:solidFill>
                          <a:effectLst/>
                          <a:latin typeface="+mn-lt"/>
                          <a:ea typeface="+mn-ea"/>
                          <a:cs typeface="+mn-cs"/>
                        </a:rPr>
                        <a:t>a second delivery </a:t>
                      </a:r>
                      <a:r>
                        <a:rPr lang="en-US" sz="1100" b="0" i="0" u="none" strike="noStrike" kern="1200" dirty="0">
                          <a:solidFill>
                            <a:schemeClr val="tx1">
                              <a:lumMod val="90000"/>
                              <a:lumOff val="10000"/>
                            </a:schemeClr>
                          </a:solidFill>
                          <a:effectLst/>
                          <a:latin typeface="+mn-lt"/>
                          <a:ea typeface="+mn-ea"/>
                          <a:cs typeface="+mn-cs"/>
                        </a:rPr>
                        <a:t>if the Customer express some difficulties.</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8905862"/>
                  </a:ext>
                </a:extLst>
              </a:tr>
              <a:tr h="715055">
                <a:tc>
                  <a:txBody>
                    <a:bodyPr/>
                    <a:lstStyle/>
                    <a:p>
                      <a:pPr algn="l" fontAlgn="t"/>
                      <a:r>
                        <a:rPr lang="en-US" sz="1100" b="1" i="0" u="none" strike="noStrike" kern="1200" dirty="0">
                          <a:solidFill>
                            <a:schemeClr val="accent1"/>
                          </a:solidFill>
                          <a:effectLst/>
                          <a:latin typeface="+mn-lt"/>
                          <a:ea typeface="+mn-ea"/>
                          <a:cs typeface="+mn-cs"/>
                        </a:rPr>
                        <a:t>Thank the Customer sincerely </a:t>
                      </a:r>
                      <a:r>
                        <a:rPr lang="en-US" sz="1100" b="0" i="0" u="none" strike="noStrike" kern="1200" dirty="0">
                          <a:solidFill>
                            <a:schemeClr val="tx1">
                              <a:lumMod val="90000"/>
                              <a:lumOff val="10000"/>
                            </a:schemeClr>
                          </a:solidFill>
                          <a:effectLst/>
                          <a:latin typeface="+mn-lt"/>
                          <a:ea typeface="+mn-ea"/>
                          <a:cs typeface="+mn-cs"/>
                        </a:rPr>
                        <a:t>for choosing the brand.</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5318789"/>
                  </a:ext>
                </a:extLst>
              </a:tr>
              <a:tr h="715055">
                <a:tc>
                  <a:txBody>
                    <a:bodyPr/>
                    <a:lstStyle/>
                    <a:p>
                      <a:pPr algn="l" fontAlgn="t"/>
                      <a:r>
                        <a:rPr lang="en-US" sz="1100" b="1" i="0" u="none" strike="noStrike" kern="1200" dirty="0">
                          <a:solidFill>
                            <a:schemeClr val="accent1"/>
                          </a:solidFill>
                          <a:effectLst/>
                          <a:latin typeface="+mn-lt"/>
                          <a:ea typeface="+mn-ea"/>
                          <a:cs typeface="+mn-cs"/>
                        </a:rPr>
                        <a:t>Clarify any doubts </a:t>
                      </a:r>
                      <a:r>
                        <a:rPr lang="en-US" sz="1100" b="0" i="0" u="none" strike="noStrike" kern="1200" dirty="0">
                          <a:solidFill>
                            <a:schemeClr val="tx1">
                              <a:lumMod val="90000"/>
                              <a:lumOff val="10000"/>
                            </a:schemeClr>
                          </a:solidFill>
                          <a:effectLst/>
                          <a:latin typeface="+mn-lt"/>
                          <a:ea typeface="+mn-ea"/>
                          <a:cs typeface="+mn-cs"/>
                        </a:rPr>
                        <a:t>on vehicle functions, ADAS or infotainment and connected services.</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8938201"/>
                  </a:ext>
                </a:extLst>
              </a:tr>
              <a:tr h="715055">
                <a:tc>
                  <a:txBody>
                    <a:bodyPr/>
                    <a:lstStyle/>
                    <a:p>
                      <a:pPr algn="l" fontAlgn="t"/>
                      <a:r>
                        <a:rPr lang="en-US" sz="1100" b="0" i="0" u="none" strike="noStrike" kern="1200" dirty="0">
                          <a:solidFill>
                            <a:schemeClr val="tx1">
                              <a:lumMod val="90000"/>
                              <a:lumOff val="10000"/>
                            </a:schemeClr>
                          </a:solidFill>
                          <a:effectLst/>
                          <a:latin typeface="+mn-lt"/>
                          <a:ea typeface="+mn-ea"/>
                          <a:cs typeface="+mn-cs"/>
                        </a:rPr>
                        <a:t>Reconfirm the </a:t>
                      </a:r>
                      <a:r>
                        <a:rPr lang="en-US" sz="1100" b="1" i="0" u="none" strike="noStrike" kern="1200" dirty="0">
                          <a:solidFill>
                            <a:schemeClr val="accent1"/>
                          </a:solidFill>
                          <a:effectLst/>
                          <a:latin typeface="+mn-lt"/>
                          <a:ea typeface="+mn-ea"/>
                          <a:cs typeface="+mn-cs"/>
                        </a:rPr>
                        <a:t>next service appointment </a:t>
                      </a:r>
                      <a:r>
                        <a:rPr lang="en-US" sz="1100" b="0" i="0" u="none" strike="noStrike" kern="1200" dirty="0">
                          <a:solidFill>
                            <a:schemeClr val="tx1">
                              <a:lumMod val="90000"/>
                              <a:lumOff val="10000"/>
                            </a:schemeClr>
                          </a:solidFill>
                          <a:effectLst/>
                          <a:latin typeface="+mn-lt"/>
                          <a:ea typeface="+mn-ea"/>
                          <a:cs typeface="+mn-cs"/>
                        </a:rPr>
                        <a:t>or contact point.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4455459"/>
                  </a:ext>
                </a:extLst>
              </a:tr>
              <a:tr h="715055">
                <a:tc>
                  <a:txBody>
                    <a:bodyPr/>
                    <a:lstStyle/>
                    <a:p>
                      <a:pPr algn="l" fontAlgn="t"/>
                      <a:r>
                        <a:rPr lang="en-US" sz="1100" b="1" i="0" u="none" strike="noStrike" kern="1200" dirty="0">
                          <a:solidFill>
                            <a:schemeClr val="accent1"/>
                          </a:solidFill>
                          <a:effectLst/>
                          <a:latin typeface="+mn-lt"/>
                          <a:ea typeface="+mn-ea"/>
                          <a:cs typeface="+mn-cs"/>
                        </a:rPr>
                        <a:t>Register the call details </a:t>
                      </a:r>
                      <a:r>
                        <a:rPr lang="en-US" sz="1100" b="0" i="0" u="none" strike="noStrike" kern="1200" dirty="0">
                          <a:solidFill>
                            <a:schemeClr val="tx1">
                              <a:lumMod val="90000"/>
                              <a:lumOff val="10000"/>
                            </a:schemeClr>
                          </a:solidFill>
                          <a:effectLst/>
                          <a:latin typeface="+mn-lt"/>
                          <a:ea typeface="+mn-ea"/>
                          <a:cs typeface="+mn-cs"/>
                        </a:rPr>
                        <a:t>and actions taken in C1</a:t>
                      </a:r>
                      <a:r>
                        <a:rPr lang="en-US" sz="1100" b="0" i="0" u="none" strike="noStrike" kern="1200" baseline="30000" dirty="0">
                          <a:solidFill>
                            <a:schemeClr val="tx1">
                              <a:lumMod val="90000"/>
                              <a:lumOff val="10000"/>
                            </a:schemeClr>
                          </a:solidFill>
                          <a:effectLst/>
                          <a:latin typeface="+mn-lt"/>
                          <a:ea typeface="+mn-ea"/>
                          <a:cs typeface="+mn-cs"/>
                        </a:rPr>
                        <a:t>st</a:t>
                      </a:r>
                      <a:r>
                        <a:rPr lang="en-US" sz="1100" b="0" i="0" u="none" strike="noStrike" kern="120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309630"/>
                  </a:ext>
                </a:extLst>
              </a:tr>
            </a:tbl>
          </a:graphicData>
        </a:graphic>
      </p:graphicFrame>
      <p:graphicFrame>
        <p:nvGraphicFramePr>
          <p:cNvPr id="12" name="Tabella 11">
            <a:extLst>
              <a:ext uri="{FF2B5EF4-FFF2-40B4-BE49-F238E27FC236}">
                <a16:creationId xmlns:a16="http://schemas.microsoft.com/office/drawing/2014/main" id="{D80ED2D3-1FDF-0175-D6D4-31FDC2555C40}"/>
              </a:ext>
            </a:extLst>
          </p:cNvPr>
          <p:cNvGraphicFramePr>
            <a:graphicFrameLocks noGrp="1"/>
          </p:cNvGraphicFramePr>
          <p:nvPr>
            <p:extLst>
              <p:ext uri="{D42A27DB-BD31-4B8C-83A1-F6EECF244321}">
                <p14:modId xmlns:p14="http://schemas.microsoft.com/office/powerpoint/2010/main" val="99926567"/>
              </p:ext>
            </p:extLst>
          </p:nvPr>
        </p:nvGraphicFramePr>
        <p:xfrm>
          <a:off x="7427913" y="1016000"/>
          <a:ext cx="4500562" cy="5005385"/>
        </p:xfrm>
        <a:graphic>
          <a:graphicData uri="http://schemas.openxmlformats.org/drawingml/2006/table">
            <a:tbl>
              <a:tblPr firstRow="1" bandRow="1">
                <a:tableStyleId>{5C22544A-7EE6-4342-B048-85BDC9FD1C3A}</a:tableStyleId>
              </a:tblPr>
              <a:tblGrid>
                <a:gridCol w="4500562">
                  <a:extLst>
                    <a:ext uri="{9D8B030D-6E8A-4147-A177-3AD203B41FA5}">
                      <a16:colId xmlns:a16="http://schemas.microsoft.com/office/drawing/2014/main" val="1762129357"/>
                    </a:ext>
                  </a:extLst>
                </a:gridCol>
              </a:tblGrid>
              <a:tr h="715055">
                <a:tc>
                  <a:txBody>
                    <a:bodyPr/>
                    <a:lstStyle/>
                    <a:p>
                      <a:pPr algn="l" fontAlgn="t"/>
                      <a:r>
                        <a:rPr lang="en-US" sz="1100" b="0" i="0" u="none" strike="noStrike" kern="1200" dirty="0">
                          <a:solidFill>
                            <a:schemeClr val="tx1">
                              <a:lumMod val="90000"/>
                              <a:lumOff val="10000"/>
                            </a:schemeClr>
                          </a:solidFill>
                          <a:effectLst/>
                          <a:latin typeface="+mn-lt"/>
                          <a:ea typeface="+mn-ea"/>
                          <a:cs typeface="+mn-cs"/>
                        </a:rPr>
                        <a:t>To follow up with the Customer to </a:t>
                      </a:r>
                      <a:r>
                        <a:rPr lang="en-US" sz="1100" b="1" i="0" u="none" strike="noStrike" kern="1200" dirty="0">
                          <a:solidFill>
                            <a:schemeClr val="accent1"/>
                          </a:solidFill>
                          <a:effectLst/>
                          <a:latin typeface="+mn-lt"/>
                          <a:ea typeface="+mn-ea"/>
                          <a:cs typeface="+mn-cs"/>
                        </a:rPr>
                        <a:t>ensure satisfaction </a:t>
                      </a:r>
                      <a:r>
                        <a:rPr lang="en-US" sz="1100" b="0" i="0" u="none" strike="noStrike" kern="1200" dirty="0">
                          <a:solidFill>
                            <a:schemeClr val="tx1">
                              <a:lumMod val="90000"/>
                              <a:lumOff val="10000"/>
                            </a:schemeClr>
                          </a:solidFill>
                          <a:effectLst/>
                          <a:latin typeface="+mn-lt"/>
                          <a:ea typeface="+mn-ea"/>
                          <a:cs typeface="+mn-cs"/>
                        </a:rPr>
                        <a:t>and address any concerns in advance.</a:t>
                      </a:r>
                    </a:p>
                  </a:txBody>
                  <a:tcPr marL="9525"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0775099"/>
                  </a:ext>
                </a:extLst>
              </a:tr>
              <a:tr h="715055">
                <a:tc>
                  <a:txBody>
                    <a:bodyPr/>
                    <a:lstStyle/>
                    <a:p>
                      <a:pPr algn="l" fontAlgn="t"/>
                      <a:r>
                        <a:rPr lang="en-US" sz="1100" b="0" i="0" u="none" strike="noStrike" kern="1200" dirty="0">
                          <a:solidFill>
                            <a:schemeClr val="tx1">
                              <a:lumMod val="90000"/>
                              <a:lumOff val="10000"/>
                            </a:schemeClr>
                          </a:solidFill>
                          <a:effectLst/>
                          <a:latin typeface="+mn-lt"/>
                          <a:ea typeface="+mn-ea"/>
                          <a:cs typeface="+mn-cs"/>
                        </a:rPr>
                        <a:t>To open an </a:t>
                      </a:r>
                      <a:r>
                        <a:rPr lang="en-US" sz="1100" b="1" i="0" u="none" strike="noStrike" kern="1200" dirty="0">
                          <a:solidFill>
                            <a:schemeClr val="accent1"/>
                          </a:solidFill>
                          <a:effectLst/>
                          <a:latin typeface="+mn-lt"/>
                          <a:ea typeface="+mn-ea"/>
                          <a:cs typeface="+mn-cs"/>
                        </a:rPr>
                        <a:t>emotional conversation</a:t>
                      </a:r>
                      <a:r>
                        <a:rPr lang="en-US" sz="1100" b="0" i="0" u="none" strike="noStrike" kern="120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0324860"/>
                  </a:ext>
                </a:extLst>
              </a:tr>
              <a:tr h="715055">
                <a:tc>
                  <a:txBody>
                    <a:bodyPr/>
                    <a:lstStyle/>
                    <a:p>
                      <a:pPr algn="l" fontAlgn="t"/>
                      <a:r>
                        <a:rPr lang="en-US" sz="1100" b="0" i="0" u="none" strike="noStrike" kern="1200" dirty="0">
                          <a:solidFill>
                            <a:schemeClr val="tx1">
                              <a:lumMod val="90000"/>
                              <a:lumOff val="10000"/>
                            </a:schemeClr>
                          </a:solidFill>
                          <a:effectLst/>
                          <a:latin typeface="+mn-lt"/>
                          <a:ea typeface="+mn-ea"/>
                          <a:cs typeface="+mn-cs"/>
                        </a:rPr>
                        <a:t>To reinforce the </a:t>
                      </a:r>
                      <a:r>
                        <a:rPr lang="en-US" sz="1100" b="1" i="0" u="none" strike="noStrike" kern="1200" dirty="0">
                          <a:solidFill>
                            <a:schemeClr val="accent1"/>
                          </a:solidFill>
                          <a:effectLst/>
                          <a:latin typeface="+mn-lt"/>
                          <a:ea typeface="+mn-ea"/>
                          <a:cs typeface="+mn-cs"/>
                        </a:rPr>
                        <a:t>knowledge and confidence </a:t>
                      </a:r>
                      <a:r>
                        <a:rPr lang="en-US" sz="1100" b="0" i="0" u="none" strike="noStrike" kern="1200" dirty="0">
                          <a:solidFill>
                            <a:schemeClr val="tx1">
                              <a:lumMod val="90000"/>
                              <a:lumOff val="10000"/>
                            </a:schemeClr>
                          </a:solidFill>
                          <a:effectLst/>
                          <a:latin typeface="+mn-lt"/>
                          <a:ea typeface="+mn-ea"/>
                          <a:cs typeface="+mn-cs"/>
                        </a:rPr>
                        <a:t>with the new vehicle.</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80877951"/>
                  </a:ext>
                </a:extLst>
              </a:tr>
              <a:tr h="715055">
                <a:tc>
                  <a:txBody>
                    <a:bodyPr/>
                    <a:lstStyle/>
                    <a:p>
                      <a:pPr algn="l" fontAlgn="t"/>
                      <a:r>
                        <a:rPr lang="en-US" sz="1100" b="0" i="0" u="none" strike="noStrike" kern="1200" dirty="0">
                          <a:solidFill>
                            <a:schemeClr val="tx1">
                              <a:lumMod val="90000"/>
                              <a:lumOff val="10000"/>
                            </a:schemeClr>
                          </a:solidFill>
                          <a:effectLst/>
                          <a:latin typeface="+mn-lt"/>
                          <a:ea typeface="+mn-ea"/>
                          <a:cs typeface="+mn-cs"/>
                        </a:rPr>
                        <a:t>To build </a:t>
                      </a:r>
                      <a:r>
                        <a:rPr lang="en-US" sz="1100" b="1" i="0" u="none" strike="noStrike" kern="1200" dirty="0">
                          <a:solidFill>
                            <a:schemeClr val="accent1"/>
                          </a:solidFill>
                          <a:effectLst/>
                          <a:latin typeface="+mn-lt"/>
                          <a:ea typeface="+mn-ea"/>
                          <a:cs typeface="+mn-cs"/>
                        </a:rPr>
                        <a:t>a long-term</a:t>
                      </a:r>
                      <a:r>
                        <a:rPr lang="en-US" sz="1100" b="0" i="0" u="none" strike="noStrike" kern="1200" dirty="0">
                          <a:solidFill>
                            <a:schemeClr val="tx1">
                              <a:lumMod val="90000"/>
                              <a:lumOff val="10000"/>
                            </a:schemeClr>
                          </a:solidFill>
                          <a:effectLst/>
                          <a:latin typeface="+mn-lt"/>
                          <a:ea typeface="+mn-ea"/>
                          <a:cs typeface="+mn-cs"/>
                        </a:rPr>
                        <a:t> emotional relationship.</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5318789"/>
                  </a:ext>
                </a:extLst>
              </a:tr>
              <a:tr h="715055">
                <a:tc>
                  <a:txBody>
                    <a:bodyPr/>
                    <a:lstStyle/>
                    <a:p>
                      <a:pPr algn="l" fontAlgn="t"/>
                      <a:r>
                        <a:rPr lang="en-US" sz="1100" b="0" i="0" u="none" strike="noStrike" kern="1200" dirty="0">
                          <a:solidFill>
                            <a:schemeClr val="tx1">
                              <a:lumMod val="90000"/>
                              <a:lumOff val="10000"/>
                            </a:schemeClr>
                          </a:solidFill>
                          <a:effectLst/>
                          <a:latin typeface="+mn-lt"/>
                          <a:ea typeface="+mn-ea"/>
                          <a:cs typeface="+mn-cs"/>
                        </a:rPr>
                        <a:t>To </a:t>
                      </a:r>
                      <a:r>
                        <a:rPr lang="en-US" sz="1100" b="1" i="0" u="none" strike="noStrike" kern="1200" dirty="0">
                          <a:solidFill>
                            <a:schemeClr val="accent1"/>
                          </a:solidFill>
                          <a:effectLst/>
                          <a:latin typeface="+mn-lt"/>
                          <a:ea typeface="+mn-ea"/>
                          <a:cs typeface="+mn-cs"/>
                        </a:rPr>
                        <a:t>prevent discontent </a:t>
                      </a:r>
                      <a:r>
                        <a:rPr lang="en-US" sz="1100" b="0" i="0" u="none" strike="noStrike" kern="1200" dirty="0">
                          <a:solidFill>
                            <a:schemeClr val="tx1">
                              <a:lumMod val="90000"/>
                              <a:lumOff val="10000"/>
                            </a:schemeClr>
                          </a:solidFill>
                          <a:effectLst/>
                          <a:latin typeface="+mn-lt"/>
                          <a:ea typeface="+mn-ea"/>
                          <a:cs typeface="+mn-cs"/>
                        </a:rPr>
                        <a:t>and enhance Customer satisfaction with the product.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8938201"/>
                  </a:ext>
                </a:extLst>
              </a:tr>
              <a:tr h="715055">
                <a:tc>
                  <a:txBody>
                    <a:bodyPr/>
                    <a:lstStyle/>
                    <a:p>
                      <a:pPr algn="l" fontAlgn="t"/>
                      <a:r>
                        <a:rPr lang="en-US" sz="1100" b="0" i="0" u="none" strike="noStrike" kern="1200" dirty="0">
                          <a:solidFill>
                            <a:schemeClr val="tx1">
                              <a:lumMod val="90000"/>
                              <a:lumOff val="10000"/>
                            </a:schemeClr>
                          </a:solidFill>
                          <a:effectLst/>
                          <a:latin typeface="+mn-lt"/>
                          <a:ea typeface="+mn-ea"/>
                          <a:cs typeface="+mn-cs"/>
                        </a:rPr>
                        <a:t>To ensure </a:t>
                      </a:r>
                      <a:r>
                        <a:rPr lang="en-US" sz="1100" b="1" i="0" u="none" strike="noStrike" kern="1200" dirty="0">
                          <a:solidFill>
                            <a:schemeClr val="accent1"/>
                          </a:solidFill>
                          <a:effectLst/>
                          <a:latin typeface="+mn-lt"/>
                          <a:ea typeface="+mn-ea"/>
                          <a:cs typeface="+mn-cs"/>
                        </a:rPr>
                        <a:t>service continuity </a:t>
                      </a:r>
                      <a:r>
                        <a:rPr lang="en-US" sz="1100" b="0" i="0" u="none" strike="noStrike" kern="1200" dirty="0">
                          <a:solidFill>
                            <a:schemeClr val="tx1">
                              <a:lumMod val="90000"/>
                              <a:lumOff val="10000"/>
                            </a:schemeClr>
                          </a:solidFill>
                          <a:effectLst/>
                          <a:latin typeface="+mn-lt"/>
                          <a:ea typeface="+mn-ea"/>
                          <a:cs typeface="+mn-cs"/>
                        </a:rPr>
                        <a:t>and </a:t>
                      </a:r>
                      <a:r>
                        <a:rPr lang="en-US" sz="1100" b="1" i="0" u="none" strike="noStrike" kern="1200" dirty="0">
                          <a:solidFill>
                            <a:schemeClr val="accent1"/>
                          </a:solidFill>
                          <a:effectLst/>
                          <a:latin typeface="+mn-lt"/>
                          <a:ea typeface="+mn-ea"/>
                          <a:cs typeface="+mn-cs"/>
                        </a:rPr>
                        <a:t>integration</a:t>
                      </a:r>
                      <a:r>
                        <a:rPr lang="en-US" sz="1100" b="0" i="0" u="none" strike="noStrike" kern="1200" dirty="0">
                          <a:solidFill>
                            <a:schemeClr val="tx1">
                              <a:lumMod val="90000"/>
                              <a:lumOff val="10000"/>
                            </a:schemeClr>
                          </a:solidFill>
                          <a:effectLst/>
                          <a:latin typeface="+mn-lt"/>
                          <a:ea typeface="+mn-ea"/>
                          <a:cs typeface="+mn-cs"/>
                        </a:rPr>
                        <a:t> with aftersales support.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4455459"/>
                  </a:ext>
                </a:extLst>
              </a:tr>
              <a:tr h="715055">
                <a:tc>
                  <a:txBody>
                    <a:bodyPr/>
                    <a:lstStyle/>
                    <a:p>
                      <a:pPr algn="l" fontAlgn="t"/>
                      <a:r>
                        <a:rPr lang="en-US" sz="1100" b="0" i="0" u="none" strike="noStrike" kern="1200" dirty="0">
                          <a:solidFill>
                            <a:schemeClr val="tx1">
                              <a:lumMod val="90000"/>
                              <a:lumOff val="10000"/>
                            </a:schemeClr>
                          </a:solidFill>
                          <a:effectLst/>
                          <a:latin typeface="+mn-lt"/>
                          <a:ea typeface="+mn-ea"/>
                          <a:cs typeface="+mn-cs"/>
                        </a:rPr>
                        <a:t>To enable </a:t>
                      </a:r>
                      <a:r>
                        <a:rPr lang="en-US" sz="1100" b="1" i="0" u="none" strike="noStrike" kern="1200" dirty="0">
                          <a:solidFill>
                            <a:schemeClr val="accent1"/>
                          </a:solidFill>
                          <a:effectLst/>
                          <a:latin typeface="+mn-lt"/>
                          <a:ea typeface="+mn-ea"/>
                          <a:cs typeface="+mn-cs"/>
                        </a:rPr>
                        <a:t>personalized</a:t>
                      </a:r>
                      <a:r>
                        <a:rPr lang="en-US" sz="1100" b="0" i="0" u="none" strike="noStrike" kern="1200" dirty="0">
                          <a:solidFill>
                            <a:schemeClr val="tx1">
                              <a:lumMod val="90000"/>
                              <a:lumOff val="10000"/>
                            </a:schemeClr>
                          </a:solidFill>
                          <a:effectLst/>
                          <a:latin typeface="+mn-lt"/>
                          <a:ea typeface="+mn-ea"/>
                          <a:cs typeface="+mn-cs"/>
                        </a:rPr>
                        <a:t> and tracked </a:t>
                      </a:r>
                      <a:r>
                        <a:rPr lang="en-US" sz="1100" b="1" i="0" u="none" strike="noStrike" kern="1200" dirty="0">
                          <a:solidFill>
                            <a:schemeClr val="accent1"/>
                          </a:solidFill>
                          <a:effectLst/>
                          <a:latin typeface="+mn-lt"/>
                          <a:ea typeface="+mn-ea"/>
                          <a:cs typeface="+mn-cs"/>
                        </a:rPr>
                        <a:t>follow-up</a:t>
                      </a:r>
                      <a:r>
                        <a:rPr lang="en-US" sz="1100" b="0" i="0" u="none" strike="noStrike" kern="120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309630"/>
                  </a:ext>
                </a:extLst>
              </a:tr>
            </a:tbl>
          </a:graphicData>
        </a:graphic>
      </p:graphicFrame>
      <p:sp>
        <p:nvSpPr>
          <p:cNvPr id="32" name="CasellaDiTesto 31">
            <a:extLst>
              <a:ext uri="{FF2B5EF4-FFF2-40B4-BE49-F238E27FC236}">
                <a16:creationId xmlns:a16="http://schemas.microsoft.com/office/drawing/2014/main" id="{08B84577-3A52-CDFB-DFC6-A664A395166B}"/>
              </a:ext>
            </a:extLst>
          </p:cNvPr>
          <p:cNvSpPr txBox="1"/>
          <p:nvPr/>
        </p:nvSpPr>
        <p:spPr>
          <a:xfrm>
            <a:off x="-1" y="2454743"/>
            <a:ext cx="2274581" cy="461665"/>
          </a:xfrm>
          <a:prstGeom prst="rect">
            <a:avLst/>
          </a:prstGeom>
          <a:noFill/>
        </p:spPr>
        <p:txBody>
          <a:bodyPr wrap="square" lIns="252000" rIns="72000">
            <a:noAutofit/>
          </a:bodyPr>
          <a:lstStyle>
            <a:defPPr>
              <a:defRPr lang="it-IT"/>
            </a:defPPr>
            <a:lvl1pPr>
              <a:lnSpc>
                <a:spcPts val="4208"/>
              </a:lnSpc>
              <a:defRPr sz="2400">
                <a:solidFill>
                  <a:srgbClr val="243782"/>
                </a:solidFill>
                <a:latin typeface="Encode Sans Expanded Light" pitchFamily="2" charset="0"/>
              </a:defRPr>
            </a:lvl1pPr>
          </a:lstStyle>
          <a:p>
            <a:pPr>
              <a:lnSpc>
                <a:spcPct val="100000"/>
              </a:lnSpc>
              <a:spcAft>
                <a:spcPts val="1800"/>
              </a:spcAft>
            </a:pPr>
            <a:r>
              <a:rPr lang="en-US" sz="1200" dirty="0">
                <a:solidFill>
                  <a:schemeClr val="tx1">
                    <a:lumMod val="25000"/>
                    <a:lumOff val="75000"/>
                  </a:schemeClr>
                </a:solidFill>
                <a:latin typeface="Encode Sans" pitchFamily="2" charset="0"/>
              </a:rPr>
              <a:t>4.2 Regular touch points with Customers</a:t>
            </a:r>
          </a:p>
        </p:txBody>
      </p:sp>
      <p:sp>
        <p:nvSpPr>
          <p:cNvPr id="34" name="CasellaDiTesto 33">
            <a:extLst>
              <a:ext uri="{FF2B5EF4-FFF2-40B4-BE49-F238E27FC236}">
                <a16:creationId xmlns:a16="http://schemas.microsoft.com/office/drawing/2014/main" id="{F49D7ED6-DEA0-4F39-5F80-3B1BC9D29015}"/>
              </a:ext>
            </a:extLst>
          </p:cNvPr>
          <p:cNvSpPr txBox="1"/>
          <p:nvPr/>
        </p:nvSpPr>
        <p:spPr>
          <a:xfrm>
            <a:off x="-1" y="3049625"/>
            <a:ext cx="2274581" cy="461665"/>
          </a:xfrm>
          <a:prstGeom prst="rect">
            <a:avLst/>
          </a:prstGeom>
          <a:noFill/>
        </p:spPr>
        <p:txBody>
          <a:bodyPr wrap="square" lIns="252000" rIns="72000">
            <a:noAutofit/>
          </a:bodyPr>
          <a:lstStyle>
            <a:defPPr>
              <a:defRPr lang="it-IT"/>
            </a:defPPr>
            <a:lvl1pPr>
              <a:lnSpc>
                <a:spcPts val="4208"/>
              </a:lnSpc>
              <a:defRPr sz="2400">
                <a:solidFill>
                  <a:srgbClr val="243782"/>
                </a:solidFill>
                <a:latin typeface="Encode Sans Expanded Light" pitchFamily="2" charset="0"/>
              </a:defRPr>
            </a:lvl1pPr>
          </a:lstStyle>
          <a:p>
            <a:pPr>
              <a:lnSpc>
                <a:spcPct val="100000"/>
              </a:lnSpc>
              <a:spcAft>
                <a:spcPts val="1800"/>
              </a:spcAft>
            </a:pPr>
            <a:r>
              <a:rPr lang="en-US" sz="1200" dirty="0">
                <a:solidFill>
                  <a:schemeClr val="tx1">
                    <a:lumMod val="25000"/>
                    <a:lumOff val="75000"/>
                  </a:schemeClr>
                </a:solidFill>
                <a:latin typeface="Encode Sans" pitchFamily="2" charset="0"/>
              </a:rPr>
              <a:t>4.3 Turn a Customer </a:t>
            </a:r>
            <a:br>
              <a:rPr lang="en-US" sz="1200" dirty="0">
                <a:solidFill>
                  <a:schemeClr val="tx1">
                    <a:lumMod val="25000"/>
                    <a:lumOff val="75000"/>
                  </a:schemeClr>
                </a:solidFill>
                <a:latin typeface="Encode Sans" pitchFamily="2" charset="0"/>
              </a:rPr>
            </a:br>
            <a:r>
              <a:rPr lang="en-US" sz="1200" dirty="0">
                <a:solidFill>
                  <a:schemeClr val="tx1">
                    <a:lumMod val="25000"/>
                    <a:lumOff val="75000"/>
                  </a:schemeClr>
                </a:solidFill>
                <a:latin typeface="Encode Sans" pitchFamily="2" charset="0"/>
              </a:rPr>
              <a:t>in an Ambassador</a:t>
            </a:r>
          </a:p>
        </p:txBody>
      </p:sp>
      <p:sp>
        <p:nvSpPr>
          <p:cNvPr id="2" name="CasellaDiTesto 1">
            <a:extLst>
              <a:ext uri="{FF2B5EF4-FFF2-40B4-BE49-F238E27FC236}">
                <a16:creationId xmlns:a16="http://schemas.microsoft.com/office/drawing/2014/main" id="{CD8D1CA3-3AEB-9232-E6BB-54656945E26F}"/>
              </a:ext>
            </a:extLst>
          </p:cNvPr>
          <p:cNvSpPr txBox="1"/>
          <p:nvPr/>
        </p:nvSpPr>
        <p:spPr>
          <a:xfrm>
            <a:off x="12351026" y="6137167"/>
            <a:ext cx="1921565" cy="923330"/>
          </a:xfrm>
          <a:prstGeom prst="rect">
            <a:avLst/>
          </a:prstGeom>
          <a:noFill/>
        </p:spPr>
        <p:txBody>
          <a:bodyPr wrap="square" rtlCol="0">
            <a:spAutoFit/>
          </a:bodyPr>
          <a:lstStyle/>
          <a:p>
            <a:r>
              <a:rPr lang="en-US" dirty="0"/>
              <a:t>Link a </a:t>
            </a:r>
            <a:r>
              <a:rPr lang="en-US" dirty="0" err="1"/>
              <a:t>pagina</a:t>
            </a:r>
            <a:r>
              <a:rPr lang="en-US" dirty="0"/>
              <a:t> di </a:t>
            </a:r>
            <a:r>
              <a:rPr lang="en-US" dirty="0" err="1"/>
              <a:t>argomento</a:t>
            </a:r>
            <a:r>
              <a:rPr lang="en-US" dirty="0"/>
              <a:t> 4 Murgia</a:t>
            </a:r>
          </a:p>
        </p:txBody>
      </p:sp>
    </p:spTree>
    <p:custDataLst>
      <p:tags r:id="rId1"/>
    </p:custDataLst>
    <p:extLst>
      <p:ext uri="{BB962C8B-B14F-4D97-AF65-F5344CB8AC3E}">
        <p14:creationId xmlns:p14="http://schemas.microsoft.com/office/powerpoint/2010/main" val="31129796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B0B5B-A07C-0607-36FB-06E7ABFCD476}"/>
            </a:ext>
          </a:extLst>
        </p:cNvPr>
        <p:cNvGrpSpPr/>
        <p:nvPr/>
      </p:nvGrpSpPr>
      <p:grpSpPr>
        <a:xfrm>
          <a:off x="0" y="0"/>
          <a:ext cx="0" cy="0"/>
          <a:chOff x="0" y="0"/>
          <a:chExt cx="0" cy="0"/>
        </a:xfrm>
      </p:grpSpPr>
      <p:sp>
        <p:nvSpPr>
          <p:cNvPr id="2" name="Rettangolo 1">
            <a:extLst>
              <a:ext uri="{FF2B5EF4-FFF2-40B4-BE49-F238E27FC236}">
                <a16:creationId xmlns:a16="http://schemas.microsoft.com/office/drawing/2014/main" id="{97C2A9C0-2D53-6D4D-BB3F-4A08121D99DA}"/>
              </a:ext>
            </a:extLst>
          </p:cNvPr>
          <p:cNvSpPr/>
          <p:nvPr/>
        </p:nvSpPr>
        <p:spPr>
          <a:xfrm>
            <a:off x="137307" y="2458085"/>
            <a:ext cx="36000" cy="43200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aphicFrame>
        <p:nvGraphicFramePr>
          <p:cNvPr id="3" name="Tabella 2">
            <a:extLst>
              <a:ext uri="{FF2B5EF4-FFF2-40B4-BE49-F238E27FC236}">
                <a16:creationId xmlns:a16="http://schemas.microsoft.com/office/drawing/2014/main" id="{35331383-4659-D0E1-EC77-8CA5B8CCF5B1}"/>
              </a:ext>
            </a:extLst>
          </p:cNvPr>
          <p:cNvGraphicFramePr>
            <a:graphicFrameLocks noGrp="1"/>
          </p:cNvGraphicFramePr>
          <p:nvPr>
            <p:extLst>
              <p:ext uri="{D42A27DB-BD31-4B8C-83A1-F6EECF244321}">
                <p14:modId xmlns:p14="http://schemas.microsoft.com/office/powerpoint/2010/main" val="405047816"/>
              </p:ext>
            </p:extLst>
          </p:nvPr>
        </p:nvGraphicFramePr>
        <p:xfrm>
          <a:off x="2532063" y="1016000"/>
          <a:ext cx="4500562" cy="5005385"/>
        </p:xfrm>
        <a:graphic>
          <a:graphicData uri="http://schemas.openxmlformats.org/drawingml/2006/table">
            <a:tbl>
              <a:tblPr firstRow="1" bandRow="1">
                <a:tableStyleId>{5C22544A-7EE6-4342-B048-85BDC9FD1C3A}</a:tableStyleId>
              </a:tblPr>
              <a:tblGrid>
                <a:gridCol w="4500562">
                  <a:extLst>
                    <a:ext uri="{9D8B030D-6E8A-4147-A177-3AD203B41FA5}">
                      <a16:colId xmlns:a16="http://schemas.microsoft.com/office/drawing/2014/main" val="1762129357"/>
                    </a:ext>
                  </a:extLst>
                </a:gridCol>
              </a:tblGrid>
              <a:tr h="715055">
                <a:tc>
                  <a:txBody>
                    <a:bodyPr/>
                    <a:lstStyle/>
                    <a:p>
                      <a:pPr algn="l" fontAlgn="t"/>
                      <a:r>
                        <a:rPr lang="en-US" sz="1100" b="0" i="0" u="none" strike="noStrike" kern="1200" dirty="0">
                          <a:solidFill>
                            <a:schemeClr val="tx1">
                              <a:lumMod val="90000"/>
                              <a:lumOff val="10000"/>
                            </a:schemeClr>
                          </a:solidFill>
                          <a:effectLst/>
                          <a:latin typeface="+mn-lt"/>
                          <a:ea typeface="+mn-ea"/>
                          <a:cs typeface="+mn-cs"/>
                        </a:rPr>
                        <a:t>Plan </a:t>
                      </a:r>
                      <a:r>
                        <a:rPr lang="en-US" sz="1100" b="1" i="0" u="none" strike="noStrike" kern="1200" dirty="0">
                          <a:solidFill>
                            <a:schemeClr val="accent1"/>
                          </a:solidFill>
                          <a:effectLst/>
                          <a:latin typeface="+mn-lt"/>
                          <a:ea typeface="+mn-ea"/>
                          <a:cs typeface="+mn-cs"/>
                        </a:rPr>
                        <a:t>contact campaigns </a:t>
                      </a:r>
                      <a:r>
                        <a:rPr lang="en-US" sz="1100" b="0" i="0" u="none" strike="noStrike" kern="1200" dirty="0">
                          <a:solidFill>
                            <a:schemeClr val="tx1">
                              <a:lumMod val="90000"/>
                              <a:lumOff val="10000"/>
                            </a:schemeClr>
                          </a:solidFill>
                          <a:effectLst/>
                          <a:latin typeface="+mn-lt"/>
                          <a:ea typeface="+mn-ea"/>
                          <a:cs typeface="+mn-cs"/>
                        </a:rPr>
                        <a:t>monthly or quarterly.</a:t>
                      </a:r>
                    </a:p>
                  </a:txBody>
                  <a:tcPr marL="9525"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0775099"/>
                  </a:ext>
                </a:extLst>
              </a:tr>
              <a:tr h="715055">
                <a:tc>
                  <a:txBody>
                    <a:bodyPr/>
                    <a:lstStyle/>
                    <a:p>
                      <a:pPr algn="l" fontAlgn="t"/>
                      <a:r>
                        <a:rPr lang="en-US" sz="1100" b="1" i="0" u="none" strike="noStrike" kern="1200" dirty="0">
                          <a:solidFill>
                            <a:schemeClr val="accent1"/>
                          </a:solidFill>
                          <a:effectLst/>
                          <a:latin typeface="+mn-lt"/>
                          <a:ea typeface="+mn-ea"/>
                          <a:cs typeface="+mn-cs"/>
                        </a:rPr>
                        <a:t>Personalize each message </a:t>
                      </a:r>
                      <a:r>
                        <a:rPr lang="en-US" sz="1100" b="0" i="0" u="none" strike="noStrike" kern="1200" dirty="0">
                          <a:solidFill>
                            <a:schemeClr val="tx1">
                              <a:lumMod val="90000"/>
                              <a:lumOff val="10000"/>
                            </a:schemeClr>
                          </a:solidFill>
                          <a:effectLst/>
                          <a:latin typeface="+mn-lt"/>
                          <a:ea typeface="+mn-ea"/>
                          <a:cs typeface="+mn-cs"/>
                        </a:rPr>
                        <a:t>tailored to the car and primary usage.</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0324860"/>
                  </a:ext>
                </a:extLst>
              </a:tr>
              <a:tr h="715055">
                <a:tc>
                  <a:txBody>
                    <a:bodyPr/>
                    <a:lstStyle/>
                    <a:p>
                      <a:pPr algn="l" fontAlgn="t"/>
                      <a:r>
                        <a:rPr lang="en-US" sz="1100" b="1" i="0" u="none" strike="noStrike" kern="1200" dirty="0">
                          <a:solidFill>
                            <a:schemeClr val="accent1"/>
                          </a:solidFill>
                          <a:effectLst/>
                          <a:latin typeface="+mn-lt"/>
                          <a:ea typeface="+mn-ea"/>
                          <a:cs typeface="+mn-cs"/>
                        </a:rPr>
                        <a:t>Include useful reminders </a:t>
                      </a:r>
                      <a:r>
                        <a:rPr lang="en-US" sz="1100" b="0" i="0" u="none" strike="noStrike" kern="1200" dirty="0">
                          <a:solidFill>
                            <a:schemeClr val="tx1">
                              <a:lumMod val="90000"/>
                              <a:lumOff val="10000"/>
                            </a:schemeClr>
                          </a:solidFill>
                          <a:effectLst/>
                          <a:latin typeface="+mn-lt"/>
                          <a:ea typeface="+mn-ea"/>
                          <a:cs typeface="+mn-cs"/>
                        </a:rPr>
                        <a:t>(e.g., tire checks, inspections).</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5318789"/>
                  </a:ext>
                </a:extLst>
              </a:tr>
              <a:tr h="715055">
                <a:tc>
                  <a:txBody>
                    <a:bodyPr/>
                    <a:lstStyle/>
                    <a:p>
                      <a:pPr algn="l" fontAlgn="t"/>
                      <a:r>
                        <a:rPr lang="en-US" sz="1100" b="1" i="0" u="none" strike="noStrike" kern="1200" dirty="0">
                          <a:solidFill>
                            <a:schemeClr val="accent1"/>
                          </a:solidFill>
                          <a:effectLst/>
                          <a:latin typeface="+mn-lt"/>
                          <a:ea typeface="+mn-ea"/>
                          <a:cs typeface="+mn-cs"/>
                        </a:rPr>
                        <a:t>Celebrate delivery anniversaries</a:t>
                      </a:r>
                      <a:r>
                        <a:rPr lang="en-US" sz="1100" b="0" i="0" u="none" strike="noStrike" kern="1200" dirty="0">
                          <a:solidFill>
                            <a:schemeClr val="tx1">
                              <a:lumMod val="90000"/>
                              <a:lumOff val="10000"/>
                            </a:schemeClr>
                          </a:solidFill>
                          <a:effectLst/>
                          <a:latin typeface="+mn-lt"/>
                          <a:ea typeface="+mn-ea"/>
                          <a:cs typeface="+mn-cs"/>
                        </a:rPr>
                        <a:t>, birthdays, etc...</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8938201"/>
                  </a:ext>
                </a:extLst>
              </a:tr>
              <a:tr h="715055">
                <a:tc>
                  <a:txBody>
                    <a:bodyPr/>
                    <a:lstStyle/>
                    <a:p>
                      <a:pPr algn="l" fontAlgn="t"/>
                      <a:r>
                        <a:rPr lang="en-US" sz="1100" b="0" i="0" u="none" strike="noStrike" kern="1200" dirty="0">
                          <a:solidFill>
                            <a:schemeClr val="tx1">
                              <a:lumMod val="90000"/>
                              <a:lumOff val="10000"/>
                            </a:schemeClr>
                          </a:solidFill>
                          <a:effectLst/>
                          <a:latin typeface="+mn-lt"/>
                          <a:ea typeface="+mn-ea"/>
                          <a:cs typeface="+mn-cs"/>
                        </a:rPr>
                        <a:t>Share </a:t>
                      </a:r>
                      <a:r>
                        <a:rPr lang="en-US" sz="1100" b="1" i="0" u="none" strike="noStrike" kern="1200" dirty="0">
                          <a:solidFill>
                            <a:schemeClr val="accent1"/>
                          </a:solidFill>
                          <a:effectLst/>
                          <a:latin typeface="+mn-lt"/>
                          <a:ea typeface="+mn-ea"/>
                          <a:cs typeface="+mn-cs"/>
                        </a:rPr>
                        <a:t>tailored offers </a:t>
                      </a:r>
                      <a:r>
                        <a:rPr lang="en-US" sz="1100" b="0" i="0" u="none" strike="noStrike" kern="1200" dirty="0">
                          <a:solidFill>
                            <a:schemeClr val="tx1">
                              <a:lumMod val="90000"/>
                              <a:lumOff val="10000"/>
                            </a:schemeClr>
                          </a:solidFill>
                          <a:effectLst/>
                          <a:latin typeface="+mn-lt"/>
                          <a:ea typeface="+mn-ea"/>
                          <a:cs typeface="+mn-cs"/>
                        </a:rPr>
                        <a:t>based on renewal timeframes.</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4455459"/>
                  </a:ext>
                </a:extLst>
              </a:tr>
              <a:tr h="715055">
                <a:tc>
                  <a:txBody>
                    <a:bodyPr/>
                    <a:lstStyle/>
                    <a:p>
                      <a:pPr algn="l" fontAlgn="t"/>
                      <a:r>
                        <a:rPr lang="en-US" sz="1100" b="0" i="0" u="none" strike="noStrike" kern="1200" dirty="0">
                          <a:solidFill>
                            <a:schemeClr val="tx1">
                              <a:lumMod val="90000"/>
                              <a:lumOff val="10000"/>
                            </a:schemeClr>
                          </a:solidFill>
                          <a:effectLst/>
                          <a:latin typeface="+mn-lt"/>
                          <a:ea typeface="+mn-ea"/>
                          <a:cs typeface="+mn-cs"/>
                        </a:rPr>
                        <a:t>Invite the </a:t>
                      </a:r>
                      <a:r>
                        <a:rPr lang="en-US" sz="1100" b="1" i="0" u="none" strike="noStrike" kern="1200" dirty="0">
                          <a:solidFill>
                            <a:schemeClr val="accent1"/>
                          </a:solidFill>
                          <a:effectLst/>
                          <a:latin typeface="+mn-lt"/>
                          <a:ea typeface="+mn-ea"/>
                          <a:cs typeface="+mn-cs"/>
                        </a:rPr>
                        <a:t>Customer to private events </a:t>
                      </a:r>
                      <a:r>
                        <a:rPr lang="en-US" sz="1100" b="0" i="0" u="none" strike="noStrike" kern="1200" dirty="0">
                          <a:solidFill>
                            <a:schemeClr val="tx1">
                              <a:lumMod val="90000"/>
                              <a:lumOff val="10000"/>
                            </a:schemeClr>
                          </a:solidFill>
                          <a:effectLst/>
                          <a:latin typeface="+mn-lt"/>
                          <a:ea typeface="+mn-ea"/>
                          <a:cs typeface="+mn-cs"/>
                        </a:rPr>
                        <a:t>and vehicle launches.</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309630"/>
                  </a:ext>
                </a:extLst>
              </a:tr>
              <a:tr h="715055">
                <a:tc>
                  <a:txBody>
                    <a:bodyPr/>
                    <a:lstStyle/>
                    <a:p>
                      <a:pPr algn="l" fontAlgn="t"/>
                      <a:r>
                        <a:rPr lang="en-US" sz="1100" b="1" i="0" u="none" strike="noStrike" kern="1200" dirty="0">
                          <a:solidFill>
                            <a:schemeClr val="accent1"/>
                          </a:solidFill>
                          <a:effectLst/>
                          <a:latin typeface="+mn-lt"/>
                          <a:ea typeface="+mn-ea"/>
                          <a:cs typeface="+mn-cs"/>
                        </a:rPr>
                        <a:t>Alternate</a:t>
                      </a:r>
                      <a:r>
                        <a:rPr lang="en-US" sz="1100" b="0" i="0" u="none" strike="noStrike" kern="1200" dirty="0">
                          <a:solidFill>
                            <a:schemeClr val="tx1">
                              <a:lumMod val="90000"/>
                              <a:lumOff val="10000"/>
                            </a:schemeClr>
                          </a:solidFill>
                          <a:effectLst/>
                          <a:latin typeface="+mn-lt"/>
                          <a:ea typeface="+mn-ea"/>
                          <a:cs typeface="+mn-cs"/>
                        </a:rPr>
                        <a:t> between phone, email and messaging apps.</a:t>
                      </a:r>
                    </a:p>
                  </a:txBody>
                  <a:tcPr marL="9525"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4962738"/>
                  </a:ext>
                </a:extLst>
              </a:tr>
            </a:tbl>
          </a:graphicData>
        </a:graphic>
      </p:graphicFrame>
      <p:graphicFrame>
        <p:nvGraphicFramePr>
          <p:cNvPr id="4" name="Tabella 3">
            <a:extLst>
              <a:ext uri="{FF2B5EF4-FFF2-40B4-BE49-F238E27FC236}">
                <a16:creationId xmlns:a16="http://schemas.microsoft.com/office/drawing/2014/main" id="{4BA1DF47-8B13-3243-B04C-5FE020A4257F}"/>
              </a:ext>
            </a:extLst>
          </p:cNvPr>
          <p:cNvGraphicFramePr>
            <a:graphicFrameLocks noGrp="1"/>
          </p:cNvGraphicFramePr>
          <p:nvPr>
            <p:extLst>
              <p:ext uri="{D42A27DB-BD31-4B8C-83A1-F6EECF244321}">
                <p14:modId xmlns:p14="http://schemas.microsoft.com/office/powerpoint/2010/main" val="1556934881"/>
              </p:ext>
            </p:extLst>
          </p:nvPr>
        </p:nvGraphicFramePr>
        <p:xfrm>
          <a:off x="7427913" y="1016001"/>
          <a:ext cx="4500562" cy="5005385"/>
        </p:xfrm>
        <a:graphic>
          <a:graphicData uri="http://schemas.openxmlformats.org/drawingml/2006/table">
            <a:tbl>
              <a:tblPr firstRow="1" bandRow="1">
                <a:tableStyleId>{5C22544A-7EE6-4342-B048-85BDC9FD1C3A}</a:tableStyleId>
              </a:tblPr>
              <a:tblGrid>
                <a:gridCol w="4500562">
                  <a:extLst>
                    <a:ext uri="{9D8B030D-6E8A-4147-A177-3AD203B41FA5}">
                      <a16:colId xmlns:a16="http://schemas.microsoft.com/office/drawing/2014/main" val="1762129357"/>
                    </a:ext>
                  </a:extLst>
                </a:gridCol>
              </a:tblGrid>
              <a:tr h="715055">
                <a:tc>
                  <a:txBody>
                    <a:bodyPr/>
                    <a:lstStyle/>
                    <a:p>
                      <a:pPr algn="l" fontAlgn="t"/>
                      <a:r>
                        <a:rPr lang="en-US" sz="1100" b="0" i="0" u="none" strike="noStrike" kern="1200" dirty="0">
                          <a:solidFill>
                            <a:schemeClr val="tx1">
                              <a:lumMod val="90000"/>
                              <a:lumOff val="10000"/>
                            </a:schemeClr>
                          </a:solidFill>
                          <a:effectLst/>
                          <a:latin typeface="+mn-lt"/>
                          <a:ea typeface="+mn-ea"/>
                          <a:cs typeface="+mn-cs"/>
                        </a:rPr>
                        <a:t>To maintain a </a:t>
                      </a:r>
                      <a:r>
                        <a:rPr lang="en-US" sz="1100" b="1" i="0" u="none" strike="noStrike" kern="1200" dirty="0">
                          <a:solidFill>
                            <a:schemeClr val="accent1"/>
                          </a:solidFill>
                          <a:effectLst/>
                          <a:latin typeface="+mn-lt"/>
                          <a:ea typeface="+mn-ea"/>
                          <a:cs typeface="+mn-cs"/>
                        </a:rPr>
                        <a:t>warm and responsive relationship</a:t>
                      </a:r>
                      <a:r>
                        <a:rPr lang="en-US" sz="1100" b="0" i="0" u="none" strike="noStrike" kern="1200" dirty="0">
                          <a:solidFill>
                            <a:schemeClr val="tx1">
                              <a:lumMod val="90000"/>
                              <a:lumOff val="10000"/>
                            </a:schemeClr>
                          </a:solidFill>
                          <a:effectLst/>
                          <a:latin typeface="+mn-lt"/>
                          <a:ea typeface="+mn-ea"/>
                          <a:cs typeface="+mn-cs"/>
                        </a:rPr>
                        <a:t> with the Customer.</a:t>
                      </a:r>
                    </a:p>
                  </a:txBody>
                  <a:tcPr marL="9525"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0775099"/>
                  </a:ext>
                </a:extLst>
              </a:tr>
              <a:tr h="715055">
                <a:tc>
                  <a:txBody>
                    <a:bodyPr/>
                    <a:lstStyle/>
                    <a:p>
                      <a:pPr algn="l" fontAlgn="t"/>
                      <a:r>
                        <a:rPr lang="en-US" sz="1100" b="0" i="0" u="none" strike="noStrike" kern="1200" dirty="0">
                          <a:solidFill>
                            <a:schemeClr val="tx1">
                              <a:lumMod val="90000"/>
                              <a:lumOff val="10000"/>
                            </a:schemeClr>
                          </a:solidFill>
                          <a:effectLst/>
                          <a:latin typeface="+mn-lt"/>
                          <a:ea typeface="+mn-ea"/>
                          <a:cs typeface="+mn-cs"/>
                        </a:rPr>
                        <a:t>To build relevance and a </a:t>
                      </a:r>
                      <a:r>
                        <a:rPr lang="en-US" sz="1100" b="1" i="0" u="none" strike="noStrike" kern="1200" dirty="0">
                          <a:solidFill>
                            <a:schemeClr val="accent1"/>
                          </a:solidFill>
                          <a:effectLst/>
                          <a:latin typeface="+mn-lt"/>
                          <a:ea typeface="+mn-ea"/>
                          <a:cs typeface="+mn-cs"/>
                        </a:rPr>
                        <a:t>Customer-centric approach</a:t>
                      </a:r>
                      <a:r>
                        <a:rPr lang="en-US" sz="1100" b="0" i="0" u="none" strike="noStrike" kern="120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0324860"/>
                  </a:ext>
                </a:extLst>
              </a:tr>
              <a:tr h="715055">
                <a:tc>
                  <a:txBody>
                    <a:bodyPr/>
                    <a:lstStyle/>
                    <a:p>
                      <a:pPr algn="l" fontAlgn="t"/>
                      <a:r>
                        <a:rPr lang="en-US" sz="1100" b="0" i="0" u="none" strike="noStrike" kern="1200" dirty="0">
                          <a:solidFill>
                            <a:schemeClr val="tx1">
                              <a:lumMod val="90000"/>
                              <a:lumOff val="10000"/>
                            </a:schemeClr>
                          </a:solidFill>
                          <a:effectLst/>
                          <a:latin typeface="+mn-lt"/>
                          <a:ea typeface="+mn-ea"/>
                          <a:cs typeface="+mn-cs"/>
                        </a:rPr>
                        <a:t>To position </a:t>
                      </a:r>
                      <a:r>
                        <a:rPr lang="en-US" sz="1100" b="1" i="0" u="none" strike="noStrike" kern="1200" dirty="0">
                          <a:solidFill>
                            <a:schemeClr val="accent1"/>
                          </a:solidFill>
                          <a:effectLst/>
                          <a:latin typeface="+mn-lt"/>
                          <a:ea typeface="+mn-ea"/>
                          <a:cs typeface="+mn-cs"/>
                        </a:rPr>
                        <a:t>yourself as a personal mobility partner</a:t>
                      </a:r>
                      <a:r>
                        <a:rPr lang="en-US" sz="1100" b="0" i="0" u="none" strike="noStrike" kern="1200" dirty="0">
                          <a:solidFill>
                            <a:schemeClr val="tx1">
                              <a:lumMod val="90000"/>
                              <a:lumOff val="10000"/>
                            </a:schemeClr>
                          </a:solidFill>
                          <a:effectLst/>
                          <a:latin typeface="+mn-lt"/>
                          <a:ea typeface="+mn-ea"/>
                          <a:cs typeface="+mn-cs"/>
                        </a:rPr>
                        <a:t>, not just a salesperson.</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5318789"/>
                  </a:ext>
                </a:extLst>
              </a:tr>
              <a:tr h="715055">
                <a:tc>
                  <a:txBody>
                    <a:bodyPr/>
                    <a:lstStyle/>
                    <a:p>
                      <a:pPr algn="l" fontAlgn="t"/>
                      <a:r>
                        <a:rPr lang="en-US" sz="1100" b="0" i="0" u="none" strike="noStrike" kern="1200" dirty="0">
                          <a:solidFill>
                            <a:schemeClr val="tx1">
                              <a:lumMod val="90000"/>
                              <a:lumOff val="10000"/>
                            </a:schemeClr>
                          </a:solidFill>
                          <a:effectLst/>
                          <a:latin typeface="+mn-lt"/>
                          <a:ea typeface="+mn-ea"/>
                          <a:cs typeface="+mn-cs"/>
                        </a:rPr>
                        <a:t>To reinforce the </a:t>
                      </a:r>
                      <a:r>
                        <a:rPr lang="en-US" sz="1100" b="1" i="0" u="none" strike="noStrike" kern="1200" dirty="0">
                          <a:solidFill>
                            <a:schemeClr val="accent1"/>
                          </a:solidFill>
                          <a:effectLst/>
                          <a:latin typeface="+mn-lt"/>
                          <a:ea typeface="+mn-ea"/>
                          <a:cs typeface="+mn-cs"/>
                        </a:rPr>
                        <a:t>connection with the brand </a:t>
                      </a:r>
                      <a:r>
                        <a:rPr lang="en-US" sz="1100" b="0" i="0" u="none" strike="noStrike" kern="1200" dirty="0">
                          <a:solidFill>
                            <a:schemeClr val="tx1">
                              <a:lumMod val="90000"/>
                              <a:lumOff val="10000"/>
                            </a:schemeClr>
                          </a:solidFill>
                          <a:effectLst/>
                          <a:latin typeface="+mn-lt"/>
                          <a:ea typeface="+mn-ea"/>
                          <a:cs typeface="+mn-cs"/>
                        </a:rPr>
                        <a:t>through emotions.</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8938201"/>
                  </a:ext>
                </a:extLst>
              </a:tr>
              <a:tr h="715055">
                <a:tc>
                  <a:txBody>
                    <a:bodyPr/>
                    <a:lstStyle/>
                    <a:p>
                      <a:pPr algn="l" fontAlgn="t"/>
                      <a:r>
                        <a:rPr lang="en-US" sz="1100" b="0" i="0" u="none" strike="noStrike" kern="1200" dirty="0">
                          <a:solidFill>
                            <a:schemeClr val="tx1">
                              <a:lumMod val="90000"/>
                              <a:lumOff val="10000"/>
                            </a:schemeClr>
                          </a:solidFill>
                          <a:effectLst/>
                          <a:latin typeface="+mn-lt"/>
                          <a:ea typeface="+mn-ea"/>
                          <a:cs typeface="+mn-cs"/>
                        </a:rPr>
                        <a:t>To </a:t>
                      </a:r>
                      <a:r>
                        <a:rPr lang="en-US" sz="1100" b="1" i="0" u="none" strike="noStrike" kern="1200" dirty="0">
                          <a:solidFill>
                            <a:schemeClr val="accent1"/>
                          </a:solidFill>
                          <a:effectLst/>
                          <a:latin typeface="+mn-lt"/>
                          <a:ea typeface="+mn-ea"/>
                          <a:cs typeface="+mn-cs"/>
                        </a:rPr>
                        <a:t>prepare future sales </a:t>
                      </a:r>
                      <a:r>
                        <a:rPr lang="en-US" sz="1100" b="0" i="0" u="none" strike="noStrike" kern="1200" dirty="0">
                          <a:solidFill>
                            <a:schemeClr val="tx1">
                              <a:lumMod val="90000"/>
                              <a:lumOff val="10000"/>
                            </a:schemeClr>
                          </a:solidFill>
                          <a:effectLst/>
                          <a:latin typeface="+mn-lt"/>
                          <a:ea typeface="+mn-ea"/>
                          <a:cs typeface="+mn-cs"/>
                        </a:rPr>
                        <a:t>in a natural way.</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4455459"/>
                  </a:ext>
                </a:extLst>
              </a:tr>
              <a:tr h="715055">
                <a:tc>
                  <a:txBody>
                    <a:bodyPr/>
                    <a:lstStyle/>
                    <a:p>
                      <a:pPr algn="l" fontAlgn="t"/>
                      <a:r>
                        <a:rPr lang="en-US" sz="1100" b="0" i="0" u="none" strike="noStrike" kern="1200" dirty="0">
                          <a:solidFill>
                            <a:schemeClr val="tx1">
                              <a:lumMod val="90000"/>
                              <a:lumOff val="10000"/>
                            </a:schemeClr>
                          </a:solidFill>
                          <a:effectLst/>
                          <a:latin typeface="+mn-lt"/>
                          <a:ea typeface="+mn-ea"/>
                          <a:cs typeface="+mn-cs"/>
                        </a:rPr>
                        <a:t>To make them </a:t>
                      </a:r>
                      <a:r>
                        <a:rPr lang="en-US" sz="1100" b="1" i="0" u="none" strike="noStrike" kern="1200" dirty="0">
                          <a:solidFill>
                            <a:schemeClr val="accent1"/>
                          </a:solidFill>
                          <a:effectLst/>
                          <a:latin typeface="+mn-lt"/>
                          <a:ea typeface="+mn-ea"/>
                          <a:cs typeface="+mn-cs"/>
                        </a:rPr>
                        <a:t>feel part of a community</a:t>
                      </a:r>
                      <a:r>
                        <a:rPr lang="en-US" sz="1100" b="0" i="0" u="none" strike="noStrike" kern="120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309630"/>
                  </a:ext>
                </a:extLst>
              </a:tr>
              <a:tr h="715055">
                <a:tc>
                  <a:txBody>
                    <a:bodyPr/>
                    <a:lstStyle/>
                    <a:p>
                      <a:pPr algn="l" fontAlgn="t"/>
                      <a:r>
                        <a:rPr lang="en-US" sz="1100" b="0" i="0" u="none" strike="noStrike" kern="1200" dirty="0">
                          <a:solidFill>
                            <a:schemeClr val="tx1">
                              <a:lumMod val="90000"/>
                              <a:lumOff val="10000"/>
                            </a:schemeClr>
                          </a:solidFill>
                          <a:effectLst/>
                          <a:latin typeface="+mn-lt"/>
                          <a:ea typeface="+mn-ea"/>
                          <a:cs typeface="+mn-cs"/>
                        </a:rPr>
                        <a:t>To increase </a:t>
                      </a:r>
                      <a:r>
                        <a:rPr lang="en-US" sz="1100" b="1" i="0" u="none" strike="noStrike" kern="1200" dirty="0">
                          <a:solidFill>
                            <a:schemeClr val="accent1"/>
                          </a:solidFill>
                          <a:effectLst/>
                          <a:latin typeface="+mn-lt"/>
                          <a:ea typeface="+mn-ea"/>
                          <a:cs typeface="+mn-cs"/>
                        </a:rPr>
                        <a:t>effectiveness</a:t>
                      </a:r>
                      <a:r>
                        <a:rPr lang="en-US" sz="1100" b="0" i="0" u="none" strike="noStrike" kern="1200" dirty="0">
                          <a:solidFill>
                            <a:schemeClr val="tx1">
                              <a:lumMod val="90000"/>
                              <a:lumOff val="10000"/>
                            </a:schemeClr>
                          </a:solidFill>
                          <a:effectLst/>
                          <a:latin typeface="+mn-lt"/>
                          <a:ea typeface="+mn-ea"/>
                          <a:cs typeface="+mn-cs"/>
                        </a:rPr>
                        <a:t> and Customer </a:t>
                      </a:r>
                      <a:r>
                        <a:rPr lang="en-US" sz="1100" b="1" i="0" u="none" strike="noStrike" kern="1200" dirty="0">
                          <a:solidFill>
                            <a:schemeClr val="accent1"/>
                          </a:solidFill>
                          <a:effectLst/>
                          <a:latin typeface="+mn-lt"/>
                          <a:ea typeface="+mn-ea"/>
                          <a:cs typeface="+mn-cs"/>
                        </a:rPr>
                        <a:t>responsiveness</a:t>
                      </a:r>
                      <a:r>
                        <a:rPr lang="en-US" sz="1100" b="0" i="0" u="none" strike="noStrike" kern="1200" dirty="0">
                          <a:solidFill>
                            <a:schemeClr val="tx1">
                              <a:lumMod val="90000"/>
                              <a:lumOff val="10000"/>
                            </a:schemeClr>
                          </a:solidFill>
                          <a:effectLst/>
                          <a:latin typeface="+mn-lt"/>
                          <a:ea typeface="+mn-ea"/>
                          <a:cs typeface="+mn-cs"/>
                        </a:rPr>
                        <a:t>.</a:t>
                      </a:r>
                    </a:p>
                  </a:txBody>
                  <a:tcPr marL="9525"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63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4962738"/>
                  </a:ext>
                </a:extLst>
              </a:tr>
            </a:tbl>
          </a:graphicData>
        </a:graphic>
      </p:graphicFrame>
      <p:sp>
        <p:nvSpPr>
          <p:cNvPr id="5" name="CasellaDiTesto 4">
            <a:extLst>
              <a:ext uri="{FF2B5EF4-FFF2-40B4-BE49-F238E27FC236}">
                <a16:creationId xmlns:a16="http://schemas.microsoft.com/office/drawing/2014/main" id="{8C7149A7-DDC6-978C-485C-E79E289A6435}"/>
              </a:ext>
            </a:extLst>
          </p:cNvPr>
          <p:cNvSpPr txBox="1"/>
          <p:nvPr/>
        </p:nvSpPr>
        <p:spPr>
          <a:xfrm>
            <a:off x="-1" y="2035643"/>
            <a:ext cx="2274581" cy="276999"/>
          </a:xfrm>
          <a:prstGeom prst="rect">
            <a:avLst/>
          </a:prstGeom>
          <a:noFill/>
        </p:spPr>
        <p:txBody>
          <a:bodyPr wrap="square" lIns="252000" rIns="72000">
            <a:noAutofit/>
          </a:bodyPr>
          <a:lstStyle>
            <a:defPPr>
              <a:defRPr lang="it-IT"/>
            </a:defPPr>
            <a:lvl1pPr>
              <a:lnSpc>
                <a:spcPts val="4208"/>
              </a:lnSpc>
              <a:defRPr sz="2400">
                <a:solidFill>
                  <a:srgbClr val="243782"/>
                </a:solidFill>
                <a:latin typeface="Encode Sans Expanded Light" pitchFamily="2" charset="0"/>
              </a:defRPr>
            </a:lvl1pPr>
          </a:lstStyle>
          <a:p>
            <a:pPr>
              <a:lnSpc>
                <a:spcPct val="100000"/>
              </a:lnSpc>
              <a:spcAft>
                <a:spcPts val="1800"/>
              </a:spcAft>
            </a:pPr>
            <a:r>
              <a:rPr lang="en-US" sz="1200" dirty="0">
                <a:solidFill>
                  <a:schemeClr val="tx1">
                    <a:lumMod val="75000"/>
                    <a:lumOff val="25000"/>
                  </a:schemeClr>
                </a:solidFill>
                <a:latin typeface="Encode Sans" pitchFamily="2" charset="0"/>
              </a:rPr>
              <a:t>4.1 Post Delivery recall </a:t>
            </a:r>
          </a:p>
        </p:txBody>
      </p:sp>
      <p:sp>
        <p:nvSpPr>
          <p:cNvPr id="6" name="CasellaDiTesto 5">
            <a:extLst>
              <a:ext uri="{FF2B5EF4-FFF2-40B4-BE49-F238E27FC236}">
                <a16:creationId xmlns:a16="http://schemas.microsoft.com/office/drawing/2014/main" id="{326A087A-481A-A091-86C5-9EEB49A610CC}"/>
              </a:ext>
            </a:extLst>
          </p:cNvPr>
          <p:cNvSpPr txBox="1"/>
          <p:nvPr/>
        </p:nvSpPr>
        <p:spPr>
          <a:xfrm>
            <a:off x="-1" y="2454743"/>
            <a:ext cx="2274581" cy="461665"/>
          </a:xfrm>
          <a:prstGeom prst="rect">
            <a:avLst/>
          </a:prstGeom>
          <a:noFill/>
        </p:spPr>
        <p:txBody>
          <a:bodyPr wrap="square" lIns="252000" rIns="72000">
            <a:noAutofit/>
          </a:bodyPr>
          <a:lstStyle>
            <a:defPPr>
              <a:defRPr lang="it-IT"/>
            </a:defPPr>
            <a:lvl1pPr>
              <a:lnSpc>
                <a:spcPts val="4208"/>
              </a:lnSpc>
              <a:defRPr sz="2400">
                <a:solidFill>
                  <a:srgbClr val="243782"/>
                </a:solidFill>
                <a:latin typeface="Encode Sans Expanded Light" pitchFamily="2" charset="0"/>
              </a:defRPr>
            </a:lvl1pPr>
          </a:lstStyle>
          <a:p>
            <a:pPr>
              <a:lnSpc>
                <a:spcPct val="100000"/>
              </a:lnSpc>
              <a:spcAft>
                <a:spcPts val="1800"/>
              </a:spcAft>
            </a:pPr>
            <a:r>
              <a:rPr lang="en-US" sz="1200" b="1" dirty="0">
                <a:solidFill>
                  <a:schemeClr val="accent2"/>
                </a:solidFill>
                <a:latin typeface="Encode Sans" pitchFamily="2" charset="0"/>
              </a:rPr>
              <a:t>4.2 Regular touch points with Customers</a:t>
            </a:r>
          </a:p>
        </p:txBody>
      </p:sp>
      <p:sp>
        <p:nvSpPr>
          <p:cNvPr id="7" name="CasellaDiTesto 6">
            <a:extLst>
              <a:ext uri="{FF2B5EF4-FFF2-40B4-BE49-F238E27FC236}">
                <a16:creationId xmlns:a16="http://schemas.microsoft.com/office/drawing/2014/main" id="{FB5DA542-98DF-908E-D46A-34A7B78C31D2}"/>
              </a:ext>
            </a:extLst>
          </p:cNvPr>
          <p:cNvSpPr txBox="1"/>
          <p:nvPr/>
        </p:nvSpPr>
        <p:spPr>
          <a:xfrm>
            <a:off x="-1" y="3049625"/>
            <a:ext cx="2274581" cy="461665"/>
          </a:xfrm>
          <a:prstGeom prst="rect">
            <a:avLst/>
          </a:prstGeom>
          <a:noFill/>
        </p:spPr>
        <p:txBody>
          <a:bodyPr wrap="square" lIns="252000" rIns="72000">
            <a:noAutofit/>
          </a:bodyPr>
          <a:lstStyle>
            <a:defPPr>
              <a:defRPr lang="it-IT"/>
            </a:defPPr>
            <a:lvl1pPr>
              <a:lnSpc>
                <a:spcPts val="4208"/>
              </a:lnSpc>
              <a:defRPr sz="2400">
                <a:solidFill>
                  <a:srgbClr val="243782"/>
                </a:solidFill>
                <a:latin typeface="Encode Sans Expanded Light" pitchFamily="2" charset="0"/>
              </a:defRPr>
            </a:lvl1pPr>
          </a:lstStyle>
          <a:p>
            <a:pPr>
              <a:lnSpc>
                <a:spcPct val="100000"/>
              </a:lnSpc>
              <a:spcAft>
                <a:spcPts val="1800"/>
              </a:spcAft>
            </a:pPr>
            <a:r>
              <a:rPr lang="en-US" sz="1200" dirty="0">
                <a:solidFill>
                  <a:schemeClr val="tx1">
                    <a:lumMod val="25000"/>
                    <a:lumOff val="75000"/>
                  </a:schemeClr>
                </a:solidFill>
                <a:latin typeface="Encode Sans" pitchFamily="2" charset="0"/>
              </a:rPr>
              <a:t>4.3 Turn a Customer </a:t>
            </a:r>
            <a:br>
              <a:rPr lang="en-US" sz="1200" dirty="0">
                <a:solidFill>
                  <a:schemeClr val="tx1">
                    <a:lumMod val="25000"/>
                    <a:lumOff val="75000"/>
                  </a:schemeClr>
                </a:solidFill>
                <a:latin typeface="Encode Sans" pitchFamily="2" charset="0"/>
              </a:rPr>
            </a:br>
            <a:r>
              <a:rPr lang="en-US" sz="1200" dirty="0">
                <a:solidFill>
                  <a:schemeClr val="tx1">
                    <a:lumMod val="25000"/>
                    <a:lumOff val="75000"/>
                  </a:schemeClr>
                </a:solidFill>
                <a:latin typeface="Encode Sans" pitchFamily="2" charset="0"/>
              </a:rPr>
              <a:t>in an Ambassador</a:t>
            </a:r>
          </a:p>
        </p:txBody>
      </p:sp>
    </p:spTree>
    <p:custDataLst>
      <p:tags r:id="rId1"/>
    </p:custDataLst>
    <p:extLst>
      <p:ext uri="{BB962C8B-B14F-4D97-AF65-F5344CB8AC3E}">
        <p14:creationId xmlns:p14="http://schemas.microsoft.com/office/powerpoint/2010/main" val="1099851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0C110-70DF-3CA9-33BF-EAE0D24F0045}"/>
            </a:ext>
          </a:extLst>
        </p:cNvPr>
        <p:cNvGrpSpPr/>
        <p:nvPr/>
      </p:nvGrpSpPr>
      <p:grpSpPr>
        <a:xfrm>
          <a:off x="0" y="0"/>
          <a:ext cx="0" cy="0"/>
          <a:chOff x="0" y="0"/>
          <a:chExt cx="0" cy="0"/>
        </a:xfrm>
      </p:grpSpPr>
      <p:sp>
        <p:nvSpPr>
          <p:cNvPr id="2" name="Rettangolo 1">
            <a:extLst>
              <a:ext uri="{FF2B5EF4-FFF2-40B4-BE49-F238E27FC236}">
                <a16:creationId xmlns:a16="http://schemas.microsoft.com/office/drawing/2014/main" id="{1511FC46-943D-D281-30B1-24F955C40BB2}"/>
              </a:ext>
            </a:extLst>
          </p:cNvPr>
          <p:cNvSpPr/>
          <p:nvPr/>
        </p:nvSpPr>
        <p:spPr>
          <a:xfrm>
            <a:off x="137307" y="3051810"/>
            <a:ext cx="36000" cy="43200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aphicFrame>
        <p:nvGraphicFramePr>
          <p:cNvPr id="3" name="Tabella 2">
            <a:extLst>
              <a:ext uri="{FF2B5EF4-FFF2-40B4-BE49-F238E27FC236}">
                <a16:creationId xmlns:a16="http://schemas.microsoft.com/office/drawing/2014/main" id="{C7C619A1-5DE6-FF46-7A3D-300676B5116F}"/>
              </a:ext>
            </a:extLst>
          </p:cNvPr>
          <p:cNvGraphicFramePr>
            <a:graphicFrameLocks noGrp="1"/>
          </p:cNvGraphicFramePr>
          <p:nvPr>
            <p:extLst>
              <p:ext uri="{D42A27DB-BD31-4B8C-83A1-F6EECF244321}">
                <p14:modId xmlns:p14="http://schemas.microsoft.com/office/powerpoint/2010/main" val="3366300114"/>
              </p:ext>
            </p:extLst>
          </p:nvPr>
        </p:nvGraphicFramePr>
        <p:xfrm>
          <a:off x="2532063" y="1016000"/>
          <a:ext cx="4500562" cy="5005386"/>
        </p:xfrm>
        <a:graphic>
          <a:graphicData uri="http://schemas.openxmlformats.org/drawingml/2006/table">
            <a:tbl>
              <a:tblPr firstRow="1" bandRow="1">
                <a:tableStyleId>{5C22544A-7EE6-4342-B048-85BDC9FD1C3A}</a:tableStyleId>
              </a:tblPr>
              <a:tblGrid>
                <a:gridCol w="4500562">
                  <a:extLst>
                    <a:ext uri="{9D8B030D-6E8A-4147-A177-3AD203B41FA5}">
                      <a16:colId xmlns:a16="http://schemas.microsoft.com/office/drawing/2014/main" val="1762129357"/>
                    </a:ext>
                  </a:extLst>
                </a:gridCol>
              </a:tblGrid>
              <a:tr h="834231">
                <a:tc>
                  <a:txBody>
                    <a:bodyPr/>
                    <a:lstStyle/>
                    <a:p>
                      <a:pPr algn="l" fontAlgn="t"/>
                      <a:r>
                        <a:rPr lang="en-US" sz="1100" b="0" i="0" u="none" strike="noStrike" kern="1200" dirty="0">
                          <a:solidFill>
                            <a:schemeClr val="tx1">
                              <a:lumMod val="90000"/>
                              <a:lumOff val="10000"/>
                            </a:schemeClr>
                          </a:solidFill>
                          <a:effectLst/>
                          <a:latin typeface="+mn-lt"/>
                          <a:ea typeface="+mn-ea"/>
                          <a:cs typeface="+mn-cs"/>
                        </a:rPr>
                        <a:t>Identify </a:t>
                      </a:r>
                      <a:r>
                        <a:rPr lang="en-US" sz="1100" b="1" i="0" u="none" strike="noStrike" kern="1200" dirty="0">
                          <a:solidFill>
                            <a:schemeClr val="accent1"/>
                          </a:solidFill>
                          <a:effectLst/>
                          <a:latin typeface="+mn-lt"/>
                          <a:ea typeface="+mn-ea"/>
                          <a:cs typeface="+mn-cs"/>
                        </a:rPr>
                        <a:t>highly satisfied </a:t>
                      </a:r>
                      <a:r>
                        <a:rPr lang="en-US" sz="1100" b="0" i="0" u="none" strike="noStrike" kern="1200" dirty="0">
                          <a:solidFill>
                            <a:schemeClr val="tx1">
                              <a:lumMod val="90000"/>
                              <a:lumOff val="10000"/>
                            </a:schemeClr>
                          </a:solidFill>
                          <a:effectLst/>
                          <a:latin typeface="+mn-lt"/>
                          <a:ea typeface="+mn-ea"/>
                          <a:cs typeface="+mn-cs"/>
                        </a:rPr>
                        <a:t>Customers (e.g. via survey score).</a:t>
                      </a:r>
                    </a:p>
                  </a:txBody>
                  <a:tcPr marL="9525"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0775099"/>
                  </a:ext>
                </a:extLst>
              </a:tr>
              <a:tr h="834231">
                <a:tc>
                  <a:txBody>
                    <a:bodyPr/>
                    <a:lstStyle/>
                    <a:p>
                      <a:pPr algn="l" fontAlgn="t"/>
                      <a:r>
                        <a:rPr lang="en-US" sz="1100" b="1" i="0" u="none" strike="noStrike" kern="1200" dirty="0">
                          <a:solidFill>
                            <a:schemeClr val="accent1"/>
                          </a:solidFill>
                          <a:effectLst/>
                          <a:latin typeface="+mn-lt"/>
                          <a:ea typeface="+mn-ea"/>
                          <a:cs typeface="+mn-cs"/>
                        </a:rPr>
                        <a:t>Ask for </a:t>
                      </a:r>
                      <a:r>
                        <a:rPr lang="en-US" sz="1100" b="0" i="0" u="none" strike="noStrike" kern="1200" dirty="0">
                          <a:solidFill>
                            <a:schemeClr val="tx1">
                              <a:lumMod val="90000"/>
                              <a:lumOff val="10000"/>
                            </a:schemeClr>
                          </a:solidFill>
                          <a:effectLst/>
                          <a:latin typeface="+mn-lt"/>
                          <a:ea typeface="+mn-ea"/>
                          <a:cs typeface="+mn-cs"/>
                        </a:rPr>
                        <a:t>public reviews or </a:t>
                      </a:r>
                      <a:r>
                        <a:rPr lang="en-US" sz="1100" b="1" i="0" u="none" strike="noStrike" kern="1200" dirty="0">
                          <a:solidFill>
                            <a:schemeClr val="accent1"/>
                          </a:solidFill>
                          <a:effectLst/>
                          <a:latin typeface="+mn-lt"/>
                          <a:ea typeface="+mn-ea"/>
                          <a:cs typeface="+mn-cs"/>
                        </a:rPr>
                        <a:t>testimonials</a:t>
                      </a:r>
                      <a:r>
                        <a:rPr lang="en-US" sz="1100" b="0" i="0" u="none" strike="noStrike" kern="120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0324860"/>
                  </a:ext>
                </a:extLst>
              </a:tr>
              <a:tr h="834231">
                <a:tc>
                  <a:txBody>
                    <a:bodyPr/>
                    <a:lstStyle/>
                    <a:p>
                      <a:pPr algn="l" fontAlgn="t"/>
                      <a:r>
                        <a:rPr lang="en-US" sz="1100" b="0" i="0" u="none" strike="noStrike" kern="1200" dirty="0">
                          <a:solidFill>
                            <a:schemeClr val="tx1">
                              <a:lumMod val="90000"/>
                              <a:lumOff val="10000"/>
                            </a:schemeClr>
                          </a:solidFill>
                          <a:effectLst/>
                          <a:latin typeface="+mn-lt"/>
                          <a:ea typeface="+mn-ea"/>
                          <a:cs typeface="+mn-cs"/>
                        </a:rPr>
                        <a:t>Encourage them to </a:t>
                      </a:r>
                      <a:r>
                        <a:rPr lang="en-US" sz="1100" b="1" i="0" u="none" strike="noStrike" kern="1200" dirty="0">
                          <a:solidFill>
                            <a:schemeClr val="accent1"/>
                          </a:solidFill>
                          <a:effectLst/>
                          <a:latin typeface="+mn-lt"/>
                          <a:ea typeface="+mn-ea"/>
                          <a:cs typeface="+mn-cs"/>
                        </a:rPr>
                        <a:t>post handover photos and tag </a:t>
                      </a:r>
                      <a:r>
                        <a:rPr lang="en-US" sz="1100" b="0" i="0" u="none" strike="noStrike" kern="1200" dirty="0">
                          <a:solidFill>
                            <a:schemeClr val="tx1">
                              <a:lumMod val="90000"/>
                              <a:lumOff val="10000"/>
                            </a:schemeClr>
                          </a:solidFill>
                          <a:effectLst/>
                          <a:latin typeface="+mn-lt"/>
                          <a:ea typeface="+mn-ea"/>
                          <a:cs typeface="+mn-cs"/>
                        </a:rPr>
                        <a:t>your dealership.</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5318789"/>
                  </a:ext>
                </a:extLst>
              </a:tr>
              <a:tr h="834231">
                <a:tc>
                  <a:txBody>
                    <a:bodyPr/>
                    <a:lstStyle/>
                    <a:p>
                      <a:pPr algn="l" fontAlgn="t"/>
                      <a:r>
                        <a:rPr lang="en-US" sz="1100" b="0" i="0" u="none" strike="noStrike" kern="1200" dirty="0">
                          <a:solidFill>
                            <a:schemeClr val="tx1">
                              <a:lumMod val="90000"/>
                              <a:lumOff val="10000"/>
                            </a:schemeClr>
                          </a:solidFill>
                          <a:effectLst/>
                          <a:latin typeface="+mn-lt"/>
                          <a:ea typeface="+mn-ea"/>
                          <a:cs typeface="+mn-cs"/>
                        </a:rPr>
                        <a:t>Offer </a:t>
                      </a:r>
                      <a:r>
                        <a:rPr lang="en-US" sz="1100" b="1" i="0" u="none" strike="noStrike" kern="1200" dirty="0">
                          <a:solidFill>
                            <a:schemeClr val="accent1"/>
                          </a:solidFill>
                          <a:effectLst/>
                          <a:latin typeface="+mn-lt"/>
                          <a:ea typeface="+mn-ea"/>
                          <a:cs typeface="+mn-cs"/>
                        </a:rPr>
                        <a:t>small incentives </a:t>
                      </a:r>
                      <a:r>
                        <a:rPr lang="en-US" sz="1100" b="0" i="0" u="none" strike="noStrike" kern="1200" dirty="0">
                          <a:solidFill>
                            <a:schemeClr val="tx1">
                              <a:lumMod val="90000"/>
                              <a:lumOff val="10000"/>
                            </a:schemeClr>
                          </a:solidFill>
                          <a:effectLst/>
                          <a:latin typeface="+mn-lt"/>
                          <a:ea typeface="+mn-ea"/>
                          <a:cs typeface="+mn-cs"/>
                        </a:rPr>
                        <a:t>for referrals (e.g., service discounts).</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8938201"/>
                  </a:ext>
                </a:extLst>
              </a:tr>
              <a:tr h="834231">
                <a:tc>
                  <a:txBody>
                    <a:bodyPr/>
                    <a:lstStyle/>
                    <a:p>
                      <a:pPr algn="l" fontAlgn="t"/>
                      <a:r>
                        <a:rPr lang="en-US" sz="1100" b="1" i="0" u="none" strike="noStrike" kern="1200" dirty="0">
                          <a:solidFill>
                            <a:schemeClr val="accent1"/>
                          </a:solidFill>
                          <a:effectLst/>
                          <a:latin typeface="+mn-lt"/>
                          <a:ea typeface="+mn-ea"/>
                          <a:cs typeface="+mn-cs"/>
                        </a:rPr>
                        <a:t>Invite</a:t>
                      </a:r>
                      <a:r>
                        <a:rPr lang="en-US" sz="1100" b="0" i="0" u="none" strike="noStrike" kern="1200" dirty="0">
                          <a:solidFill>
                            <a:schemeClr val="tx1">
                              <a:lumMod val="90000"/>
                              <a:lumOff val="10000"/>
                            </a:schemeClr>
                          </a:solidFill>
                          <a:effectLst/>
                          <a:latin typeface="+mn-lt"/>
                          <a:ea typeface="+mn-ea"/>
                          <a:cs typeface="+mn-cs"/>
                        </a:rPr>
                        <a:t> them to </a:t>
                      </a:r>
                      <a:r>
                        <a:rPr lang="en-US" sz="1100" b="1" i="0" u="none" strike="noStrike" kern="1200" dirty="0">
                          <a:solidFill>
                            <a:schemeClr val="accent1"/>
                          </a:solidFill>
                          <a:effectLst/>
                          <a:latin typeface="+mn-lt"/>
                          <a:ea typeface="+mn-ea"/>
                          <a:cs typeface="+mn-cs"/>
                        </a:rPr>
                        <a:t>exclusive experiences </a:t>
                      </a:r>
                      <a:r>
                        <a:rPr lang="en-US" sz="1100" b="0" i="0" u="none" strike="noStrike" kern="1200" dirty="0">
                          <a:solidFill>
                            <a:schemeClr val="tx1">
                              <a:lumMod val="90000"/>
                              <a:lumOff val="10000"/>
                            </a:schemeClr>
                          </a:solidFill>
                          <a:effectLst/>
                          <a:latin typeface="+mn-lt"/>
                          <a:ea typeface="+mn-ea"/>
                          <a:cs typeface="+mn-cs"/>
                        </a:rPr>
                        <a:t>or early vehicle launches.</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4455459"/>
                  </a:ext>
                </a:extLst>
              </a:tr>
              <a:tr h="834231">
                <a:tc>
                  <a:txBody>
                    <a:bodyPr/>
                    <a:lstStyle/>
                    <a:p>
                      <a:pPr algn="l" fontAlgn="t"/>
                      <a:r>
                        <a:rPr lang="en-US" sz="1100" b="1" i="0" u="none" strike="noStrike" kern="1200" dirty="0">
                          <a:solidFill>
                            <a:schemeClr val="accent1"/>
                          </a:solidFill>
                          <a:effectLst/>
                          <a:latin typeface="+mn-lt"/>
                          <a:ea typeface="+mn-ea"/>
                          <a:cs typeface="+mn-cs"/>
                        </a:rPr>
                        <a:t>Celebrate their contribution </a:t>
                      </a:r>
                      <a:r>
                        <a:rPr lang="en-US" sz="1100" b="0" i="0" u="none" strike="noStrike" kern="1200" dirty="0">
                          <a:solidFill>
                            <a:schemeClr val="tx1">
                              <a:lumMod val="90000"/>
                              <a:lumOff val="10000"/>
                            </a:schemeClr>
                          </a:solidFill>
                          <a:effectLst/>
                          <a:latin typeface="+mn-lt"/>
                          <a:ea typeface="+mn-ea"/>
                          <a:cs typeface="+mn-cs"/>
                        </a:rPr>
                        <a:t>publicly (e.g., testimonial wall).</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309630"/>
                  </a:ext>
                </a:extLst>
              </a:tr>
            </a:tbl>
          </a:graphicData>
        </a:graphic>
      </p:graphicFrame>
      <p:graphicFrame>
        <p:nvGraphicFramePr>
          <p:cNvPr id="4" name="Tabella 3">
            <a:extLst>
              <a:ext uri="{FF2B5EF4-FFF2-40B4-BE49-F238E27FC236}">
                <a16:creationId xmlns:a16="http://schemas.microsoft.com/office/drawing/2014/main" id="{057AFC12-FBB5-9841-9657-845836090A38}"/>
              </a:ext>
            </a:extLst>
          </p:cNvPr>
          <p:cNvGraphicFramePr>
            <a:graphicFrameLocks noGrp="1"/>
          </p:cNvGraphicFramePr>
          <p:nvPr>
            <p:extLst>
              <p:ext uri="{D42A27DB-BD31-4B8C-83A1-F6EECF244321}">
                <p14:modId xmlns:p14="http://schemas.microsoft.com/office/powerpoint/2010/main" val="2178664519"/>
              </p:ext>
            </p:extLst>
          </p:nvPr>
        </p:nvGraphicFramePr>
        <p:xfrm>
          <a:off x="7427913" y="1016000"/>
          <a:ext cx="4500562" cy="5005386"/>
        </p:xfrm>
        <a:graphic>
          <a:graphicData uri="http://schemas.openxmlformats.org/drawingml/2006/table">
            <a:tbl>
              <a:tblPr firstRow="1" bandRow="1">
                <a:tableStyleId>{5C22544A-7EE6-4342-B048-85BDC9FD1C3A}</a:tableStyleId>
              </a:tblPr>
              <a:tblGrid>
                <a:gridCol w="4500562">
                  <a:extLst>
                    <a:ext uri="{9D8B030D-6E8A-4147-A177-3AD203B41FA5}">
                      <a16:colId xmlns:a16="http://schemas.microsoft.com/office/drawing/2014/main" val="1762129357"/>
                    </a:ext>
                  </a:extLst>
                </a:gridCol>
              </a:tblGrid>
              <a:tr h="834231">
                <a:tc>
                  <a:txBody>
                    <a:bodyPr/>
                    <a:lstStyle/>
                    <a:p>
                      <a:pPr algn="l" fontAlgn="t"/>
                      <a:r>
                        <a:rPr lang="en-US" sz="1100" b="0" i="0" u="none" strike="noStrike" kern="1200" dirty="0">
                          <a:solidFill>
                            <a:schemeClr val="tx1">
                              <a:lumMod val="90000"/>
                              <a:lumOff val="10000"/>
                            </a:schemeClr>
                          </a:solidFill>
                          <a:effectLst/>
                          <a:latin typeface="+mn-lt"/>
                          <a:ea typeface="+mn-ea"/>
                          <a:cs typeface="+mn-cs"/>
                        </a:rPr>
                        <a:t>These are </a:t>
                      </a:r>
                      <a:r>
                        <a:rPr lang="en-US" sz="1100" b="1" i="0" u="none" strike="noStrike" kern="1200" dirty="0">
                          <a:solidFill>
                            <a:schemeClr val="accent1"/>
                          </a:solidFill>
                          <a:effectLst/>
                          <a:latin typeface="+mn-lt"/>
                          <a:ea typeface="+mn-ea"/>
                          <a:cs typeface="+mn-cs"/>
                        </a:rPr>
                        <a:t>ideal ambassadors </a:t>
                      </a:r>
                      <a:r>
                        <a:rPr lang="en-US" sz="1100" b="0" i="0" u="none" strike="noStrike" kern="1200" dirty="0">
                          <a:solidFill>
                            <a:schemeClr val="tx1">
                              <a:lumMod val="90000"/>
                              <a:lumOff val="10000"/>
                            </a:schemeClr>
                          </a:solidFill>
                          <a:effectLst/>
                          <a:latin typeface="+mn-lt"/>
                          <a:ea typeface="+mn-ea"/>
                          <a:cs typeface="+mn-cs"/>
                        </a:rPr>
                        <a:t>for you and the brand.</a:t>
                      </a:r>
                    </a:p>
                  </a:txBody>
                  <a:tcPr marL="9525" marR="9525" marT="9525" marB="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dash"/>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0775099"/>
                  </a:ext>
                </a:extLst>
              </a:tr>
              <a:tr h="834231">
                <a:tc>
                  <a:txBody>
                    <a:bodyPr/>
                    <a:lstStyle/>
                    <a:p>
                      <a:pPr algn="l" fontAlgn="t"/>
                      <a:r>
                        <a:rPr lang="en-US" sz="1100" b="0" i="0" u="none" strike="noStrike" kern="1200" dirty="0">
                          <a:solidFill>
                            <a:schemeClr val="tx1">
                              <a:lumMod val="90000"/>
                              <a:lumOff val="10000"/>
                            </a:schemeClr>
                          </a:solidFill>
                          <a:effectLst/>
                          <a:latin typeface="+mn-lt"/>
                          <a:ea typeface="+mn-ea"/>
                          <a:cs typeface="+mn-cs"/>
                        </a:rPr>
                        <a:t>To </a:t>
                      </a:r>
                      <a:r>
                        <a:rPr lang="en-US" sz="1100" b="1" i="0" u="none" strike="noStrike" kern="1200" dirty="0">
                          <a:solidFill>
                            <a:schemeClr val="accent1"/>
                          </a:solidFill>
                          <a:effectLst/>
                          <a:latin typeface="+mn-lt"/>
                          <a:ea typeface="+mn-ea"/>
                          <a:cs typeface="+mn-cs"/>
                        </a:rPr>
                        <a:t>boost online reputation </a:t>
                      </a:r>
                      <a:r>
                        <a:rPr lang="en-US" sz="1100" b="0" i="0" u="none" strike="noStrike" kern="1200" dirty="0">
                          <a:solidFill>
                            <a:schemeClr val="tx1">
                              <a:lumMod val="90000"/>
                              <a:lumOff val="10000"/>
                            </a:schemeClr>
                          </a:solidFill>
                          <a:effectLst/>
                          <a:latin typeface="+mn-lt"/>
                          <a:ea typeface="+mn-ea"/>
                          <a:cs typeface="+mn-cs"/>
                        </a:rPr>
                        <a:t>with zero advertising cost.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0324860"/>
                  </a:ext>
                </a:extLst>
              </a:tr>
              <a:tr h="834231">
                <a:tc>
                  <a:txBody>
                    <a:bodyPr/>
                    <a:lstStyle/>
                    <a:p>
                      <a:pPr algn="l" fontAlgn="t"/>
                      <a:r>
                        <a:rPr lang="en-US" sz="1100" b="1" i="0" u="none" strike="noStrike" kern="1200" dirty="0">
                          <a:solidFill>
                            <a:schemeClr val="accent1"/>
                          </a:solidFill>
                          <a:effectLst/>
                          <a:latin typeface="+mn-lt"/>
                          <a:ea typeface="+mn-ea"/>
                          <a:cs typeface="+mn-cs"/>
                        </a:rPr>
                        <a:t>To increase visibility among peers </a:t>
                      </a:r>
                      <a:r>
                        <a:rPr lang="en-US" sz="1100" b="0" i="0" u="none" strike="noStrike" kern="1200" dirty="0">
                          <a:solidFill>
                            <a:schemeClr val="tx1">
                              <a:lumMod val="90000"/>
                              <a:lumOff val="10000"/>
                            </a:schemeClr>
                          </a:solidFill>
                          <a:effectLst/>
                          <a:latin typeface="+mn-lt"/>
                          <a:ea typeface="+mn-ea"/>
                          <a:cs typeface="+mn-cs"/>
                        </a:rPr>
                        <a:t>and expand brand reach.</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5318789"/>
                  </a:ext>
                </a:extLst>
              </a:tr>
              <a:tr h="834231">
                <a:tc>
                  <a:txBody>
                    <a:bodyPr/>
                    <a:lstStyle/>
                    <a:p>
                      <a:pPr algn="l" fontAlgn="t"/>
                      <a:r>
                        <a:rPr lang="en-US" sz="1100" b="0" i="0" u="none" strike="noStrike" kern="1200" dirty="0">
                          <a:solidFill>
                            <a:schemeClr val="tx1">
                              <a:lumMod val="90000"/>
                              <a:lumOff val="10000"/>
                            </a:schemeClr>
                          </a:solidFill>
                          <a:effectLst/>
                          <a:latin typeface="+mn-lt"/>
                          <a:ea typeface="+mn-ea"/>
                          <a:cs typeface="+mn-cs"/>
                        </a:rPr>
                        <a:t>To </a:t>
                      </a:r>
                      <a:r>
                        <a:rPr lang="en-US" sz="1100" b="1" i="0" u="none" strike="noStrike" kern="1200" dirty="0">
                          <a:solidFill>
                            <a:schemeClr val="accent1"/>
                          </a:solidFill>
                          <a:effectLst/>
                          <a:latin typeface="+mn-lt"/>
                          <a:ea typeface="+mn-ea"/>
                          <a:cs typeface="+mn-cs"/>
                        </a:rPr>
                        <a:t>motivate</a:t>
                      </a:r>
                      <a:r>
                        <a:rPr lang="en-US" sz="1100" b="0" i="0" u="none" strike="noStrike" kern="1200" dirty="0">
                          <a:solidFill>
                            <a:schemeClr val="tx1">
                              <a:lumMod val="90000"/>
                              <a:lumOff val="10000"/>
                            </a:schemeClr>
                          </a:solidFill>
                          <a:effectLst/>
                          <a:latin typeface="+mn-lt"/>
                          <a:ea typeface="+mn-ea"/>
                          <a:cs typeface="+mn-cs"/>
                        </a:rPr>
                        <a:t> them to actively </a:t>
                      </a:r>
                      <a:r>
                        <a:rPr lang="en-US" sz="1100" b="1" i="0" u="none" strike="noStrike" kern="1200" dirty="0">
                          <a:solidFill>
                            <a:schemeClr val="accent1"/>
                          </a:solidFill>
                          <a:effectLst/>
                          <a:latin typeface="+mn-lt"/>
                          <a:ea typeface="+mn-ea"/>
                          <a:cs typeface="+mn-cs"/>
                        </a:rPr>
                        <a:t>promote the brand</a:t>
                      </a:r>
                      <a:r>
                        <a:rPr lang="en-US" sz="1100" b="0" i="0" u="none" strike="noStrike" kern="120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8938201"/>
                  </a:ext>
                </a:extLst>
              </a:tr>
              <a:tr h="834231">
                <a:tc>
                  <a:txBody>
                    <a:bodyPr/>
                    <a:lstStyle/>
                    <a:p>
                      <a:pPr algn="l" fontAlgn="t"/>
                      <a:r>
                        <a:rPr lang="en-US" sz="1100" b="0" i="0" u="none" strike="noStrike" kern="1200" dirty="0">
                          <a:solidFill>
                            <a:schemeClr val="tx1">
                              <a:lumMod val="90000"/>
                              <a:lumOff val="10000"/>
                            </a:schemeClr>
                          </a:solidFill>
                          <a:effectLst/>
                          <a:latin typeface="+mn-lt"/>
                          <a:ea typeface="+mn-ea"/>
                          <a:cs typeface="+mn-cs"/>
                        </a:rPr>
                        <a:t>To </a:t>
                      </a:r>
                      <a:r>
                        <a:rPr lang="en-US" sz="1100" b="1" i="0" u="none" strike="noStrike" kern="1200" dirty="0">
                          <a:solidFill>
                            <a:schemeClr val="accent1"/>
                          </a:solidFill>
                          <a:effectLst/>
                          <a:latin typeface="+mn-lt"/>
                          <a:ea typeface="+mn-ea"/>
                          <a:cs typeface="+mn-cs"/>
                        </a:rPr>
                        <a:t>reinforce</a:t>
                      </a:r>
                      <a:r>
                        <a:rPr lang="en-US" sz="1100" b="0" i="0" u="none" strike="noStrike" kern="1200" dirty="0">
                          <a:solidFill>
                            <a:schemeClr val="tx1">
                              <a:lumMod val="90000"/>
                              <a:lumOff val="10000"/>
                            </a:schemeClr>
                          </a:solidFill>
                          <a:effectLst/>
                          <a:latin typeface="+mn-lt"/>
                          <a:ea typeface="+mn-ea"/>
                          <a:cs typeface="+mn-cs"/>
                        </a:rPr>
                        <a:t> their VIP status and </a:t>
                      </a:r>
                      <a:r>
                        <a:rPr lang="en-US" sz="1100" b="1" i="0" u="none" strike="noStrike" kern="1200" dirty="0">
                          <a:solidFill>
                            <a:schemeClr val="accent1"/>
                          </a:solidFill>
                          <a:effectLst/>
                          <a:latin typeface="+mn-lt"/>
                          <a:ea typeface="+mn-ea"/>
                          <a:cs typeface="+mn-cs"/>
                        </a:rPr>
                        <a:t>loyalty</a:t>
                      </a:r>
                      <a:r>
                        <a:rPr lang="en-US" sz="1100" b="0" i="0" u="none" strike="noStrike" kern="120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4455459"/>
                  </a:ext>
                </a:extLst>
              </a:tr>
              <a:tr h="834231">
                <a:tc>
                  <a:txBody>
                    <a:bodyPr/>
                    <a:lstStyle/>
                    <a:p>
                      <a:pPr algn="l" fontAlgn="t"/>
                      <a:r>
                        <a:rPr lang="en-US" sz="1100" b="0" i="0" u="none" strike="noStrike" kern="1200" dirty="0">
                          <a:solidFill>
                            <a:schemeClr val="tx1">
                              <a:lumMod val="90000"/>
                              <a:lumOff val="10000"/>
                            </a:schemeClr>
                          </a:solidFill>
                          <a:effectLst/>
                          <a:latin typeface="+mn-lt"/>
                          <a:ea typeface="+mn-ea"/>
                          <a:cs typeface="+mn-cs"/>
                        </a:rPr>
                        <a:t>To strengthen the </a:t>
                      </a:r>
                      <a:r>
                        <a:rPr lang="en-US" sz="1100" b="1" i="0" u="none" strike="noStrike" kern="1200" dirty="0">
                          <a:solidFill>
                            <a:schemeClr val="accent1"/>
                          </a:solidFill>
                          <a:effectLst/>
                          <a:latin typeface="+mn-lt"/>
                          <a:ea typeface="+mn-ea"/>
                          <a:cs typeface="+mn-cs"/>
                        </a:rPr>
                        <a:t>emotional connection</a:t>
                      </a:r>
                      <a:r>
                        <a:rPr lang="en-US" sz="1100" b="0" i="0" u="none" strike="noStrike" kern="1200" dirty="0">
                          <a:solidFill>
                            <a:schemeClr val="tx1">
                              <a:lumMod val="90000"/>
                              <a:lumOff val="10000"/>
                            </a:schemeClr>
                          </a:solidFill>
                          <a:effectLst/>
                          <a:latin typeface="+mn-lt"/>
                          <a:ea typeface="+mn-ea"/>
                          <a:cs typeface="+mn-cs"/>
                        </a:rPr>
                        <a:t>.</a:t>
                      </a:r>
                    </a:p>
                  </a:txBody>
                  <a:tcPr marL="9525" marR="9525" marT="9525" marB="0" anchor="ctr">
                    <a:lnL w="12700" cap="flat" cmpd="sng" algn="ctr">
                      <a:noFill/>
                      <a:prstDash val="solid"/>
                      <a:round/>
                      <a:headEnd type="none" w="med" len="med"/>
                      <a:tailEnd type="none" w="med" len="med"/>
                    </a:lnL>
                    <a:lnR w="6350" cap="flat" cmpd="sng" algn="ctr">
                      <a:noFill/>
                      <a:prstDash val="dash"/>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309630"/>
                  </a:ext>
                </a:extLst>
              </a:tr>
            </a:tbl>
          </a:graphicData>
        </a:graphic>
      </p:graphicFrame>
      <p:sp>
        <p:nvSpPr>
          <p:cNvPr id="6" name="CasellaDiTesto 5">
            <a:extLst>
              <a:ext uri="{FF2B5EF4-FFF2-40B4-BE49-F238E27FC236}">
                <a16:creationId xmlns:a16="http://schemas.microsoft.com/office/drawing/2014/main" id="{122646A2-D76C-AA28-2E22-E83FAD64C1ED}"/>
              </a:ext>
            </a:extLst>
          </p:cNvPr>
          <p:cNvSpPr txBox="1"/>
          <p:nvPr/>
        </p:nvSpPr>
        <p:spPr>
          <a:xfrm>
            <a:off x="-1" y="2035643"/>
            <a:ext cx="2274581" cy="276999"/>
          </a:xfrm>
          <a:prstGeom prst="rect">
            <a:avLst/>
          </a:prstGeom>
          <a:noFill/>
        </p:spPr>
        <p:txBody>
          <a:bodyPr wrap="square" lIns="252000" rIns="72000">
            <a:noAutofit/>
          </a:bodyPr>
          <a:lstStyle>
            <a:defPPr>
              <a:defRPr lang="it-IT"/>
            </a:defPPr>
            <a:lvl1pPr>
              <a:lnSpc>
                <a:spcPts val="4208"/>
              </a:lnSpc>
              <a:defRPr sz="2400">
                <a:solidFill>
                  <a:srgbClr val="243782"/>
                </a:solidFill>
                <a:latin typeface="Encode Sans Expanded Light" pitchFamily="2" charset="0"/>
              </a:defRPr>
            </a:lvl1pPr>
          </a:lstStyle>
          <a:p>
            <a:pPr>
              <a:lnSpc>
                <a:spcPct val="100000"/>
              </a:lnSpc>
              <a:spcAft>
                <a:spcPts val="1800"/>
              </a:spcAft>
            </a:pPr>
            <a:r>
              <a:rPr lang="en-US" sz="1200" dirty="0">
                <a:solidFill>
                  <a:schemeClr val="tx1">
                    <a:lumMod val="75000"/>
                    <a:lumOff val="25000"/>
                  </a:schemeClr>
                </a:solidFill>
                <a:latin typeface="Encode Sans" pitchFamily="2" charset="0"/>
              </a:rPr>
              <a:t>4.1 Post Delivery recall </a:t>
            </a:r>
          </a:p>
        </p:txBody>
      </p:sp>
      <p:sp>
        <p:nvSpPr>
          <p:cNvPr id="7" name="CasellaDiTesto 6">
            <a:extLst>
              <a:ext uri="{FF2B5EF4-FFF2-40B4-BE49-F238E27FC236}">
                <a16:creationId xmlns:a16="http://schemas.microsoft.com/office/drawing/2014/main" id="{77E29105-74B8-6235-3130-ADC0ACA615C2}"/>
              </a:ext>
            </a:extLst>
          </p:cNvPr>
          <p:cNvSpPr txBox="1"/>
          <p:nvPr/>
        </p:nvSpPr>
        <p:spPr>
          <a:xfrm>
            <a:off x="-1" y="2454743"/>
            <a:ext cx="2274581" cy="461665"/>
          </a:xfrm>
          <a:prstGeom prst="rect">
            <a:avLst/>
          </a:prstGeom>
          <a:noFill/>
        </p:spPr>
        <p:txBody>
          <a:bodyPr wrap="square" lIns="252000" rIns="72000">
            <a:noAutofit/>
          </a:bodyPr>
          <a:lstStyle>
            <a:defPPr>
              <a:defRPr lang="it-IT"/>
            </a:defPPr>
            <a:lvl1pPr>
              <a:lnSpc>
                <a:spcPct val="100000"/>
              </a:lnSpc>
              <a:spcAft>
                <a:spcPts val="1800"/>
              </a:spcAft>
              <a:defRPr sz="1200">
                <a:solidFill>
                  <a:schemeClr val="tx1">
                    <a:lumMod val="75000"/>
                    <a:lumOff val="25000"/>
                  </a:schemeClr>
                </a:solidFill>
                <a:latin typeface="Encode Sans" pitchFamily="2" charset="0"/>
              </a:defRPr>
            </a:lvl1pPr>
          </a:lstStyle>
          <a:p>
            <a:r>
              <a:rPr lang="en-US" dirty="0"/>
              <a:t>4.2 Regular touch points with Customers</a:t>
            </a:r>
          </a:p>
        </p:txBody>
      </p:sp>
      <p:sp>
        <p:nvSpPr>
          <p:cNvPr id="8" name="CasellaDiTesto 7">
            <a:extLst>
              <a:ext uri="{FF2B5EF4-FFF2-40B4-BE49-F238E27FC236}">
                <a16:creationId xmlns:a16="http://schemas.microsoft.com/office/drawing/2014/main" id="{F7202531-F43B-ADC2-FDAF-20A30371C67C}"/>
              </a:ext>
            </a:extLst>
          </p:cNvPr>
          <p:cNvSpPr txBox="1"/>
          <p:nvPr/>
        </p:nvSpPr>
        <p:spPr>
          <a:xfrm>
            <a:off x="-1" y="3049625"/>
            <a:ext cx="2274581" cy="461665"/>
          </a:xfrm>
          <a:prstGeom prst="rect">
            <a:avLst/>
          </a:prstGeom>
          <a:noFill/>
        </p:spPr>
        <p:txBody>
          <a:bodyPr wrap="square" lIns="252000" rIns="72000">
            <a:noAutofit/>
          </a:bodyPr>
          <a:lstStyle>
            <a:defPPr>
              <a:defRPr lang="it-IT"/>
            </a:defPPr>
            <a:lvl1pPr>
              <a:lnSpc>
                <a:spcPct val="100000"/>
              </a:lnSpc>
              <a:spcAft>
                <a:spcPts val="1800"/>
              </a:spcAft>
              <a:defRPr sz="1200" b="1">
                <a:solidFill>
                  <a:schemeClr val="accent2"/>
                </a:solidFill>
                <a:latin typeface="Encode Sans" pitchFamily="2" charset="0"/>
              </a:defRPr>
            </a:lvl1pPr>
          </a:lstStyle>
          <a:p>
            <a:r>
              <a:rPr lang="en-US" dirty="0"/>
              <a:t>4.3 Turn a Customer </a:t>
            </a:r>
            <a:br>
              <a:rPr lang="en-US" dirty="0"/>
            </a:br>
            <a:r>
              <a:rPr lang="en-US" dirty="0"/>
              <a:t>in an Ambassador</a:t>
            </a:r>
          </a:p>
        </p:txBody>
      </p:sp>
    </p:spTree>
    <p:custDataLst>
      <p:tags r:id="rId1"/>
    </p:custDataLst>
    <p:extLst>
      <p:ext uri="{BB962C8B-B14F-4D97-AF65-F5344CB8AC3E}">
        <p14:creationId xmlns:p14="http://schemas.microsoft.com/office/powerpoint/2010/main" val="37638666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5E118-B05F-97B3-DFF8-9A796084001E}"/>
            </a:ext>
          </a:extLst>
        </p:cNvPr>
        <p:cNvGrpSpPr/>
        <p:nvPr/>
      </p:nvGrpSpPr>
      <p:grpSpPr>
        <a:xfrm>
          <a:off x="0" y="0"/>
          <a:ext cx="0" cy="0"/>
          <a:chOff x="0" y="0"/>
          <a:chExt cx="0" cy="0"/>
        </a:xfrm>
      </p:grpSpPr>
      <p:sp>
        <p:nvSpPr>
          <p:cNvPr id="5" name="CasellaDiTesto 4">
            <a:extLst>
              <a:ext uri="{FF2B5EF4-FFF2-40B4-BE49-F238E27FC236}">
                <a16:creationId xmlns:a16="http://schemas.microsoft.com/office/drawing/2014/main" id="{5213064F-09B3-21C6-0707-3A65359EB7AD}"/>
              </a:ext>
            </a:extLst>
          </p:cNvPr>
          <p:cNvSpPr txBox="1"/>
          <p:nvPr/>
        </p:nvSpPr>
        <p:spPr>
          <a:xfrm>
            <a:off x="2668992" y="1543688"/>
            <a:ext cx="8751483" cy="369332"/>
          </a:xfrm>
          <a:prstGeom prst="rect">
            <a:avLst/>
          </a:prstGeom>
          <a:noFill/>
        </p:spPr>
        <p:txBody>
          <a:bodyPr wrap="square">
            <a:spAutoFit/>
          </a:bodyPr>
          <a:lstStyle>
            <a:defPPr>
              <a:defRPr lang="it-IT"/>
            </a:defPPr>
            <a:lvl1pPr algn="r">
              <a:defRPr sz="1600">
                <a:solidFill>
                  <a:schemeClr val="tx1">
                    <a:lumMod val="90000"/>
                    <a:lumOff val="10000"/>
                  </a:schemeClr>
                </a:solidFill>
                <a:cs typeface="Arial" panose="020B0604020202020204" pitchFamily="34" charset="0"/>
              </a:defRPr>
            </a:lvl1pPr>
          </a:lstStyle>
          <a:p>
            <a:pPr algn="l"/>
            <a:r>
              <a:rPr lang="en-US" sz="1800" b="1" dirty="0">
                <a:solidFill>
                  <a:schemeClr val="accent2"/>
                </a:solidFill>
              </a:rPr>
              <a:t>Why you have to call the Customer within 7 days after the  delivery?</a:t>
            </a:r>
            <a:endParaRPr lang="en-US" sz="1800" dirty="0">
              <a:solidFill>
                <a:schemeClr val="accent2"/>
              </a:solidFill>
            </a:endParaRPr>
          </a:p>
        </p:txBody>
      </p:sp>
      <p:sp>
        <p:nvSpPr>
          <p:cNvPr id="7" name="CasellaDiTesto 6">
            <a:extLst>
              <a:ext uri="{FF2B5EF4-FFF2-40B4-BE49-F238E27FC236}">
                <a16:creationId xmlns:a16="http://schemas.microsoft.com/office/drawing/2014/main" id="{D72F68DD-B9E9-0E1E-50B6-D61762762C31}"/>
              </a:ext>
            </a:extLst>
          </p:cNvPr>
          <p:cNvSpPr txBox="1"/>
          <p:nvPr/>
        </p:nvSpPr>
        <p:spPr>
          <a:xfrm>
            <a:off x="3474704" y="2459762"/>
            <a:ext cx="8641096" cy="1643783"/>
          </a:xfrm>
          <a:prstGeom prst="rect">
            <a:avLst/>
          </a:prstGeom>
          <a:noFill/>
        </p:spPr>
        <p:txBody>
          <a:bodyPr wrap="square">
            <a:spAutoFit/>
          </a:bodyPr>
          <a:lstStyle/>
          <a:p>
            <a:pPr>
              <a:lnSpc>
                <a:spcPct val="200000"/>
              </a:lnSpc>
              <a:spcAft>
                <a:spcPts val="600"/>
              </a:spcAft>
              <a:buNone/>
            </a:pPr>
            <a:r>
              <a:rPr lang="en-US" sz="1600" kern="100" dirty="0">
                <a:solidFill>
                  <a:schemeClr val="tx1">
                    <a:lumMod val="90000"/>
                    <a:lumOff val="10000"/>
                  </a:schemeClr>
                </a:solidFill>
                <a:cs typeface="Times New Roman" panose="02020603050405020304" pitchFamily="18" charset="0"/>
              </a:rPr>
              <a:t>To follow up with the Customer to ensure satisfaction  and address any concerns in advance</a:t>
            </a:r>
          </a:p>
          <a:p>
            <a:pPr>
              <a:lnSpc>
                <a:spcPct val="200000"/>
              </a:lnSpc>
              <a:spcAft>
                <a:spcPts val="600"/>
              </a:spcAft>
              <a:buNone/>
            </a:pPr>
            <a:r>
              <a:rPr lang="en-US" sz="1600" kern="100" dirty="0">
                <a:solidFill>
                  <a:schemeClr val="tx1">
                    <a:lumMod val="90000"/>
                    <a:lumOff val="10000"/>
                  </a:schemeClr>
                </a:solidFill>
                <a:cs typeface="Times New Roman" panose="02020603050405020304" pitchFamily="18" charset="0"/>
              </a:rPr>
              <a:t>To remind Customer to come back within 3 years to change the car</a:t>
            </a:r>
          </a:p>
          <a:p>
            <a:pPr>
              <a:lnSpc>
                <a:spcPct val="200000"/>
              </a:lnSpc>
              <a:spcAft>
                <a:spcPts val="600"/>
              </a:spcAft>
              <a:buNone/>
            </a:pPr>
            <a:r>
              <a:rPr lang="en-US" sz="1600" kern="100" dirty="0">
                <a:solidFill>
                  <a:schemeClr val="tx1">
                    <a:lumMod val="90000"/>
                    <a:lumOff val="10000"/>
                  </a:schemeClr>
                </a:solidFill>
                <a:cs typeface="Times New Roman" panose="02020603050405020304" pitchFamily="18" charset="0"/>
              </a:rPr>
              <a:t>To ask Customer where he will drive the car in the next months</a:t>
            </a:r>
          </a:p>
        </p:txBody>
      </p:sp>
      <p:sp>
        <p:nvSpPr>
          <p:cNvPr id="11" name="Ovale 10">
            <a:extLst>
              <a:ext uri="{FF2B5EF4-FFF2-40B4-BE49-F238E27FC236}">
                <a16:creationId xmlns:a16="http://schemas.microsoft.com/office/drawing/2014/main" id="{45C68333-B7DD-5865-32A7-36D22F308465}"/>
              </a:ext>
            </a:extLst>
          </p:cNvPr>
          <p:cNvSpPr/>
          <p:nvPr/>
        </p:nvSpPr>
        <p:spPr>
          <a:xfrm>
            <a:off x="3029477" y="2693642"/>
            <a:ext cx="216000" cy="216000"/>
          </a:xfrm>
          <a:prstGeom prst="ellipse">
            <a:avLst/>
          </a:prstGeom>
          <a:solidFill>
            <a:schemeClr val="accent2"/>
          </a:solidFill>
          <a:ln w="127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CasellaDiTesto 5">
            <a:extLst>
              <a:ext uri="{FF2B5EF4-FFF2-40B4-BE49-F238E27FC236}">
                <a16:creationId xmlns:a16="http://schemas.microsoft.com/office/drawing/2014/main" id="{3A8A279E-995D-324C-636D-99FAEB7EB25F}"/>
              </a:ext>
            </a:extLst>
          </p:cNvPr>
          <p:cNvSpPr txBox="1"/>
          <p:nvPr/>
        </p:nvSpPr>
        <p:spPr>
          <a:xfrm>
            <a:off x="-1" y="2035643"/>
            <a:ext cx="2274581" cy="276999"/>
          </a:xfrm>
          <a:prstGeom prst="rect">
            <a:avLst/>
          </a:prstGeom>
          <a:noFill/>
        </p:spPr>
        <p:txBody>
          <a:bodyPr wrap="square" lIns="252000" rIns="72000">
            <a:noAutofit/>
          </a:bodyPr>
          <a:lstStyle>
            <a:defPPr>
              <a:defRPr lang="it-IT"/>
            </a:defPPr>
            <a:lvl1pPr>
              <a:lnSpc>
                <a:spcPts val="4208"/>
              </a:lnSpc>
              <a:defRPr sz="2400">
                <a:solidFill>
                  <a:srgbClr val="243782"/>
                </a:solidFill>
                <a:latin typeface="Encode Sans Expanded Light" pitchFamily="2" charset="0"/>
              </a:defRPr>
            </a:lvl1pPr>
          </a:lstStyle>
          <a:p>
            <a:pPr>
              <a:lnSpc>
                <a:spcPct val="100000"/>
              </a:lnSpc>
              <a:spcAft>
                <a:spcPts val="1800"/>
              </a:spcAft>
            </a:pPr>
            <a:r>
              <a:rPr lang="en-US" sz="1200" dirty="0">
                <a:solidFill>
                  <a:schemeClr val="tx1">
                    <a:lumMod val="75000"/>
                    <a:lumOff val="25000"/>
                  </a:schemeClr>
                </a:solidFill>
                <a:latin typeface="Encode Sans" pitchFamily="2" charset="0"/>
              </a:rPr>
              <a:t>4.1 Post Delivery recall </a:t>
            </a:r>
          </a:p>
        </p:txBody>
      </p:sp>
      <p:sp>
        <p:nvSpPr>
          <p:cNvPr id="14" name="CasellaDiTesto 13">
            <a:extLst>
              <a:ext uri="{FF2B5EF4-FFF2-40B4-BE49-F238E27FC236}">
                <a16:creationId xmlns:a16="http://schemas.microsoft.com/office/drawing/2014/main" id="{19FC4724-D5BB-6656-F9EE-4A740EBBCFD1}"/>
              </a:ext>
            </a:extLst>
          </p:cNvPr>
          <p:cNvSpPr txBox="1"/>
          <p:nvPr/>
        </p:nvSpPr>
        <p:spPr>
          <a:xfrm>
            <a:off x="-1" y="2454743"/>
            <a:ext cx="2274581" cy="461665"/>
          </a:xfrm>
          <a:prstGeom prst="rect">
            <a:avLst/>
          </a:prstGeom>
          <a:noFill/>
        </p:spPr>
        <p:txBody>
          <a:bodyPr wrap="square" lIns="252000" rIns="72000">
            <a:noAutofit/>
          </a:bodyPr>
          <a:lstStyle>
            <a:defPPr>
              <a:defRPr lang="it-IT"/>
            </a:defPPr>
            <a:lvl1pPr>
              <a:lnSpc>
                <a:spcPct val="100000"/>
              </a:lnSpc>
              <a:spcAft>
                <a:spcPts val="1800"/>
              </a:spcAft>
              <a:defRPr sz="1200">
                <a:solidFill>
                  <a:schemeClr val="tx1">
                    <a:lumMod val="75000"/>
                    <a:lumOff val="25000"/>
                  </a:schemeClr>
                </a:solidFill>
                <a:latin typeface="Encode Sans" pitchFamily="2" charset="0"/>
              </a:defRPr>
            </a:lvl1pPr>
          </a:lstStyle>
          <a:p>
            <a:r>
              <a:rPr lang="en-US" dirty="0"/>
              <a:t>4.2 Regular touch points with Customers</a:t>
            </a:r>
          </a:p>
        </p:txBody>
      </p:sp>
      <p:sp>
        <p:nvSpPr>
          <p:cNvPr id="15" name="CasellaDiTesto 14">
            <a:extLst>
              <a:ext uri="{FF2B5EF4-FFF2-40B4-BE49-F238E27FC236}">
                <a16:creationId xmlns:a16="http://schemas.microsoft.com/office/drawing/2014/main" id="{59DD7F49-D7FA-F1C7-4939-47F2CFA9402D}"/>
              </a:ext>
            </a:extLst>
          </p:cNvPr>
          <p:cNvSpPr txBox="1"/>
          <p:nvPr/>
        </p:nvSpPr>
        <p:spPr>
          <a:xfrm>
            <a:off x="-1" y="3049625"/>
            <a:ext cx="2274581" cy="461665"/>
          </a:xfrm>
          <a:prstGeom prst="rect">
            <a:avLst/>
          </a:prstGeom>
          <a:noFill/>
        </p:spPr>
        <p:txBody>
          <a:bodyPr wrap="square" lIns="252000" rIns="72000">
            <a:noAutofit/>
          </a:bodyPr>
          <a:lstStyle>
            <a:defPPr>
              <a:defRPr lang="it-IT"/>
            </a:defPPr>
            <a:lvl1pPr>
              <a:lnSpc>
                <a:spcPct val="100000"/>
              </a:lnSpc>
              <a:spcAft>
                <a:spcPts val="1800"/>
              </a:spcAft>
              <a:defRPr sz="1200">
                <a:solidFill>
                  <a:schemeClr val="tx1">
                    <a:lumMod val="75000"/>
                    <a:lumOff val="25000"/>
                  </a:schemeClr>
                </a:solidFill>
                <a:latin typeface="Encode Sans" pitchFamily="2" charset="0"/>
              </a:defRPr>
            </a:lvl1pPr>
          </a:lstStyle>
          <a:p>
            <a:r>
              <a:rPr lang="en-US" dirty="0"/>
              <a:t>4.3 Turn a Customer </a:t>
            </a:r>
            <a:br>
              <a:rPr lang="en-US" dirty="0"/>
            </a:br>
            <a:r>
              <a:rPr lang="en-US" dirty="0"/>
              <a:t>in an Ambassador</a:t>
            </a:r>
          </a:p>
        </p:txBody>
      </p:sp>
      <p:sp>
        <p:nvSpPr>
          <p:cNvPr id="16" name="Ovale 15">
            <a:extLst>
              <a:ext uri="{FF2B5EF4-FFF2-40B4-BE49-F238E27FC236}">
                <a16:creationId xmlns:a16="http://schemas.microsoft.com/office/drawing/2014/main" id="{A564C395-54C1-920E-A8EB-53A1FF7E9D10}"/>
              </a:ext>
            </a:extLst>
          </p:cNvPr>
          <p:cNvSpPr/>
          <p:nvPr/>
        </p:nvSpPr>
        <p:spPr>
          <a:xfrm>
            <a:off x="3029477" y="3270601"/>
            <a:ext cx="216000" cy="216000"/>
          </a:xfrm>
          <a:prstGeom prst="ellipse">
            <a:avLst/>
          </a:prstGeom>
          <a:solidFill>
            <a:srgbClr val="F0F1F4"/>
          </a:solidFill>
          <a:ln w="127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a:extLst>
              <a:ext uri="{FF2B5EF4-FFF2-40B4-BE49-F238E27FC236}">
                <a16:creationId xmlns:a16="http://schemas.microsoft.com/office/drawing/2014/main" id="{5C3C7A53-1973-1315-EB3C-6A23C17957EE}"/>
              </a:ext>
            </a:extLst>
          </p:cNvPr>
          <p:cNvSpPr/>
          <p:nvPr/>
        </p:nvSpPr>
        <p:spPr>
          <a:xfrm>
            <a:off x="3029477" y="3828511"/>
            <a:ext cx="216000" cy="216000"/>
          </a:xfrm>
          <a:prstGeom prst="ellipse">
            <a:avLst/>
          </a:prstGeom>
          <a:solidFill>
            <a:srgbClr val="F0F1F4"/>
          </a:solidFill>
          <a:ln w="1270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CasellaDiTesto 21">
            <a:extLst>
              <a:ext uri="{FF2B5EF4-FFF2-40B4-BE49-F238E27FC236}">
                <a16:creationId xmlns:a16="http://schemas.microsoft.com/office/drawing/2014/main" id="{29F0C30E-3A78-68A9-F335-B261BC0AF232}"/>
              </a:ext>
            </a:extLst>
          </p:cNvPr>
          <p:cNvSpPr txBox="1"/>
          <p:nvPr/>
        </p:nvSpPr>
        <p:spPr>
          <a:xfrm>
            <a:off x="3474704" y="310685"/>
            <a:ext cx="1921565" cy="523220"/>
          </a:xfrm>
          <a:prstGeom prst="rect">
            <a:avLst/>
          </a:prstGeom>
          <a:noFill/>
        </p:spPr>
        <p:txBody>
          <a:bodyPr wrap="square" rtlCol="0">
            <a:spAutoFit/>
          </a:bodyPr>
          <a:lstStyle/>
          <a:p>
            <a:r>
              <a:rPr lang="en-US" sz="2800" b="1" dirty="0">
                <a:solidFill>
                  <a:schemeClr val="accent2">
                    <a:lumMod val="75000"/>
                  </a:schemeClr>
                </a:solidFill>
              </a:rPr>
              <a:t>EXERCISE</a:t>
            </a:r>
          </a:p>
        </p:txBody>
      </p:sp>
      <p:sp>
        <p:nvSpPr>
          <p:cNvPr id="23" name="Rettangolo 22">
            <a:extLst>
              <a:ext uri="{FF2B5EF4-FFF2-40B4-BE49-F238E27FC236}">
                <a16:creationId xmlns:a16="http://schemas.microsoft.com/office/drawing/2014/main" id="{7C2FA0B4-B506-CEF0-35A6-D08052F6C5EA}"/>
              </a:ext>
            </a:extLst>
          </p:cNvPr>
          <p:cNvSpPr/>
          <p:nvPr/>
        </p:nvSpPr>
        <p:spPr>
          <a:xfrm>
            <a:off x="2668992" y="234957"/>
            <a:ext cx="704613" cy="704613"/>
          </a:xfrm>
          <a:prstGeom prst="rect">
            <a:avLst/>
          </a:prstGeom>
          <a:solidFill>
            <a:schemeClr val="accent2">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24" name="Immagine 23">
            <a:hlinkClick r:id="rId3"/>
            <a:extLst>
              <a:ext uri="{FF2B5EF4-FFF2-40B4-BE49-F238E27FC236}">
                <a16:creationId xmlns:a16="http://schemas.microsoft.com/office/drawing/2014/main" id="{73A649CE-3784-174B-3FE5-C1C6AF18CB03}"/>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2770091" y="332784"/>
            <a:ext cx="501121" cy="501121"/>
          </a:xfrm>
          <a:prstGeom prst="rect">
            <a:avLst/>
          </a:prstGeom>
        </p:spPr>
      </p:pic>
    </p:spTree>
    <p:custDataLst>
      <p:tags r:id="rId1"/>
    </p:custDataLst>
    <p:extLst>
      <p:ext uri="{BB962C8B-B14F-4D97-AF65-F5344CB8AC3E}">
        <p14:creationId xmlns:p14="http://schemas.microsoft.com/office/powerpoint/2010/main" val="20097602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0FA97-C813-338F-F69F-A311C92138CC}"/>
            </a:ext>
          </a:extLst>
        </p:cNvPr>
        <p:cNvGrpSpPr/>
        <p:nvPr/>
      </p:nvGrpSpPr>
      <p:grpSpPr>
        <a:xfrm>
          <a:off x="0" y="0"/>
          <a:ext cx="0" cy="0"/>
          <a:chOff x="0" y="0"/>
          <a:chExt cx="0" cy="0"/>
        </a:xfrm>
      </p:grpSpPr>
      <p:sp>
        <p:nvSpPr>
          <p:cNvPr id="3" name="CasellaDiTesto 2">
            <a:extLst>
              <a:ext uri="{FF2B5EF4-FFF2-40B4-BE49-F238E27FC236}">
                <a16:creationId xmlns:a16="http://schemas.microsoft.com/office/drawing/2014/main" id="{F4857151-CB5B-1BFD-7B54-07F88E59CA7B}"/>
              </a:ext>
            </a:extLst>
          </p:cNvPr>
          <p:cNvSpPr txBox="1"/>
          <p:nvPr/>
        </p:nvSpPr>
        <p:spPr>
          <a:xfrm>
            <a:off x="3889152" y="1798284"/>
            <a:ext cx="4578625" cy="954107"/>
          </a:xfrm>
          <a:prstGeom prst="rect">
            <a:avLst/>
          </a:prstGeom>
          <a:noFill/>
        </p:spPr>
        <p:txBody>
          <a:bodyPr wrap="square" rtlCol="0">
            <a:spAutoFit/>
          </a:bodyPr>
          <a:lstStyle/>
          <a:p>
            <a:pPr algn="ctr"/>
            <a:r>
              <a:rPr lang="en-US" sz="2800" b="1" dirty="0">
                <a:solidFill>
                  <a:schemeClr val="bg1"/>
                </a:solidFill>
              </a:rPr>
              <a:t>THANK YOU FOR YOUR PARTICIPATION </a:t>
            </a:r>
          </a:p>
        </p:txBody>
      </p:sp>
    </p:spTree>
    <p:custDataLst>
      <p:tags r:id="rId1"/>
    </p:custDataLst>
    <p:extLst>
      <p:ext uri="{BB962C8B-B14F-4D97-AF65-F5344CB8AC3E}">
        <p14:creationId xmlns:p14="http://schemas.microsoft.com/office/powerpoint/2010/main" val="19530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10000"/>
            <a:lumOff val="90000"/>
            <a:alpha val="80000"/>
          </a:schemeClr>
        </a:solidFill>
        <a:effectLst/>
      </p:bgPr>
    </p:bg>
    <p:spTree>
      <p:nvGrpSpPr>
        <p:cNvPr id="1" name="">
          <a:extLst>
            <a:ext uri="{FF2B5EF4-FFF2-40B4-BE49-F238E27FC236}">
              <a16:creationId xmlns:a16="http://schemas.microsoft.com/office/drawing/2014/main" id="{779C7C75-1268-36A2-4982-42EA259B10DC}"/>
            </a:ext>
          </a:extLst>
        </p:cNvPr>
        <p:cNvGrpSpPr/>
        <p:nvPr/>
      </p:nvGrpSpPr>
      <p:grpSpPr>
        <a:xfrm>
          <a:off x="0" y="0"/>
          <a:ext cx="0" cy="0"/>
          <a:chOff x="0" y="0"/>
          <a:chExt cx="0" cy="0"/>
        </a:xfrm>
      </p:grpSpPr>
      <p:sp>
        <p:nvSpPr>
          <p:cNvPr id="7" name="CasellaDiTesto 6">
            <a:extLst>
              <a:ext uri="{FF2B5EF4-FFF2-40B4-BE49-F238E27FC236}">
                <a16:creationId xmlns:a16="http://schemas.microsoft.com/office/drawing/2014/main" id="{5B5678FE-0E45-5FA3-F3AE-E5D953B3BAAC}"/>
              </a:ext>
            </a:extLst>
          </p:cNvPr>
          <p:cNvSpPr txBox="1"/>
          <p:nvPr/>
        </p:nvSpPr>
        <p:spPr>
          <a:xfrm>
            <a:off x="9048856" y="4072028"/>
            <a:ext cx="1632675" cy="1077218"/>
          </a:xfrm>
          <a:prstGeom prst="rect">
            <a:avLst/>
          </a:prstGeom>
          <a:noFill/>
        </p:spPr>
        <p:txBody>
          <a:bodyPr wrap="square">
            <a:spAutoFit/>
          </a:bodyPr>
          <a:lstStyle/>
          <a:p>
            <a:pPr algn="r"/>
            <a:r>
              <a:rPr lang="en-US" sz="1600" b="1" kern="0" noProof="0" dirty="0">
                <a:solidFill>
                  <a:schemeClr val="accent1"/>
                </a:solidFill>
                <a:latin typeface="+mj-lt"/>
                <a:ea typeface="Segoe UI Emoji" panose="020B0502040204020203" pitchFamily="34" charset="0"/>
                <a:cs typeface="Arial" panose="020B0604020202020204" pitchFamily="34" charset="0"/>
                <a:sym typeface="Arial"/>
              </a:rPr>
              <a:t>BACK</a:t>
            </a:r>
            <a:r>
              <a:rPr lang="en-US" sz="1600" kern="0" noProof="0" dirty="0">
                <a:solidFill>
                  <a:schemeClr val="tx1">
                    <a:lumMod val="90000"/>
                    <a:lumOff val="10000"/>
                  </a:schemeClr>
                </a:solidFill>
                <a:ea typeface="Segoe UI Emoji" panose="020B0502040204020203" pitchFamily="34" charset="0"/>
                <a:cs typeface="Arial" panose="020B0604020202020204" pitchFamily="34" charset="0"/>
                <a:sym typeface="Arial"/>
              </a:rPr>
              <a:t>: </a:t>
            </a:r>
            <a:br>
              <a:rPr lang="en-US" sz="1600" kern="0" noProof="0" dirty="0">
                <a:solidFill>
                  <a:schemeClr val="tx1">
                    <a:lumMod val="90000"/>
                    <a:lumOff val="10000"/>
                  </a:schemeClr>
                </a:solidFill>
                <a:ea typeface="Segoe UI Emoji" panose="020B0502040204020203" pitchFamily="34" charset="0"/>
                <a:cs typeface="Arial" panose="020B0604020202020204" pitchFamily="34" charset="0"/>
                <a:sym typeface="Arial"/>
              </a:rPr>
            </a:br>
            <a:r>
              <a:rPr lang="en-US" sz="1600" noProof="0" dirty="0">
                <a:solidFill>
                  <a:schemeClr val="tx1">
                    <a:lumMod val="90000"/>
                    <a:lumOff val="10000"/>
                  </a:schemeClr>
                </a:solidFill>
                <a:cs typeface="Arial" panose="020B0604020202020204" pitchFamily="34" charset="0"/>
                <a:sym typeface="Arial"/>
              </a:rPr>
              <a:t>i</a:t>
            </a:r>
            <a:r>
              <a:rPr lang="en-US" sz="1600" spc="0" noProof="0" dirty="0">
                <a:solidFill>
                  <a:schemeClr val="tx1">
                    <a:lumMod val="90000"/>
                    <a:lumOff val="10000"/>
                  </a:schemeClr>
                </a:solidFill>
                <a:cs typeface="Arial" panose="020B0604020202020204" pitchFamily="34" charset="0"/>
                <a:sym typeface="Arial"/>
              </a:rPr>
              <a:t>t brings the user back to the previous slide</a:t>
            </a:r>
          </a:p>
        </p:txBody>
      </p:sp>
      <p:sp>
        <p:nvSpPr>
          <p:cNvPr id="5" name="CasellaDiTesto 4">
            <a:extLst>
              <a:ext uri="{FF2B5EF4-FFF2-40B4-BE49-F238E27FC236}">
                <a16:creationId xmlns:a16="http://schemas.microsoft.com/office/drawing/2014/main" id="{C3640C8F-9649-2AD0-DCA1-AF69B56F3F74}"/>
              </a:ext>
            </a:extLst>
          </p:cNvPr>
          <p:cNvSpPr txBox="1"/>
          <p:nvPr/>
        </p:nvSpPr>
        <p:spPr>
          <a:xfrm>
            <a:off x="2343311" y="1581788"/>
            <a:ext cx="8738129" cy="338554"/>
          </a:xfrm>
          <a:prstGeom prst="rect">
            <a:avLst/>
          </a:prstGeom>
          <a:noFill/>
        </p:spPr>
        <p:txBody>
          <a:bodyPr wrap="square">
            <a:spAutoFit/>
          </a:bodyPr>
          <a:lstStyle>
            <a:defPPr>
              <a:defRPr lang="it-IT"/>
            </a:defPPr>
            <a:lvl1pPr algn="r">
              <a:defRPr sz="1600">
                <a:solidFill>
                  <a:schemeClr val="tx1">
                    <a:lumMod val="90000"/>
                    <a:lumOff val="10000"/>
                  </a:schemeClr>
                </a:solidFill>
                <a:cs typeface="Arial" panose="020B0604020202020204" pitchFamily="34" charset="0"/>
              </a:defRPr>
            </a:lvl1pPr>
          </a:lstStyle>
          <a:p>
            <a:pPr algn="l"/>
            <a:r>
              <a:rPr lang="en-US" b="1" dirty="0">
                <a:solidFill>
                  <a:schemeClr val="accent1"/>
                </a:solidFill>
              </a:rPr>
              <a:t>In a Nutshell</a:t>
            </a:r>
            <a:r>
              <a:rPr lang="en-US" dirty="0"/>
              <a:t>: short videos summarize important data, statistics, insights related to each phase</a:t>
            </a:r>
          </a:p>
        </p:txBody>
      </p:sp>
      <p:sp>
        <p:nvSpPr>
          <p:cNvPr id="15" name="CasellaDiTesto 14">
            <a:extLst>
              <a:ext uri="{FF2B5EF4-FFF2-40B4-BE49-F238E27FC236}">
                <a16:creationId xmlns:a16="http://schemas.microsoft.com/office/drawing/2014/main" id="{D97EDB84-028B-CDC7-A824-DE7B74D2BB07}"/>
              </a:ext>
            </a:extLst>
          </p:cNvPr>
          <p:cNvSpPr txBox="1"/>
          <p:nvPr/>
        </p:nvSpPr>
        <p:spPr>
          <a:xfrm>
            <a:off x="190711" y="35888"/>
            <a:ext cx="11382164" cy="1059008"/>
          </a:xfrm>
          <a:prstGeom prst="rect">
            <a:avLst/>
          </a:prstGeom>
          <a:noFill/>
        </p:spPr>
        <p:txBody>
          <a:bodyPr wrap="square">
            <a:spAutoFit/>
          </a:bodyPr>
          <a:lstStyle/>
          <a:p>
            <a:pPr algn="l">
              <a:lnSpc>
                <a:spcPct val="150000"/>
              </a:lnSpc>
              <a:buNone/>
            </a:pPr>
            <a:r>
              <a:rPr lang="en-US" sz="2800" i="0" dirty="0">
                <a:solidFill>
                  <a:schemeClr val="accent1"/>
                </a:solidFill>
                <a:effectLst/>
              </a:rPr>
              <a:t>How to navigate the course</a:t>
            </a:r>
          </a:p>
          <a:p>
            <a:pPr algn="l">
              <a:lnSpc>
                <a:spcPct val="150000"/>
              </a:lnSpc>
            </a:pPr>
            <a:r>
              <a:rPr lang="en-US" sz="1600" b="0" i="0" dirty="0">
                <a:solidFill>
                  <a:schemeClr val="tx1">
                    <a:lumMod val="90000"/>
                    <a:lumOff val="10000"/>
                  </a:schemeClr>
                </a:solidFill>
                <a:effectLst/>
              </a:rPr>
              <a:t>On this page, we’ll show you how to use the main buttons to move through the contents. </a:t>
            </a:r>
          </a:p>
        </p:txBody>
      </p:sp>
      <p:sp>
        <p:nvSpPr>
          <p:cNvPr id="18" name="CasellaDiTesto 17">
            <a:extLst>
              <a:ext uri="{FF2B5EF4-FFF2-40B4-BE49-F238E27FC236}">
                <a16:creationId xmlns:a16="http://schemas.microsoft.com/office/drawing/2014/main" id="{5DE5CA7B-8158-BD56-6BDA-B31779A646AD}"/>
              </a:ext>
            </a:extLst>
          </p:cNvPr>
          <p:cNvSpPr txBox="1"/>
          <p:nvPr/>
        </p:nvSpPr>
        <p:spPr>
          <a:xfrm>
            <a:off x="10360102" y="2817003"/>
            <a:ext cx="1377642" cy="1077218"/>
          </a:xfrm>
          <a:prstGeom prst="rect">
            <a:avLst/>
          </a:prstGeom>
          <a:noFill/>
        </p:spPr>
        <p:txBody>
          <a:bodyPr wrap="square">
            <a:spAutoFit/>
          </a:bodyPr>
          <a:lstStyle/>
          <a:p>
            <a:pPr algn="r"/>
            <a:r>
              <a:rPr lang="en-US" sz="1600" b="1" kern="0" noProof="0" dirty="0">
                <a:solidFill>
                  <a:schemeClr val="accent1"/>
                </a:solidFill>
                <a:latin typeface="+mj-lt"/>
                <a:ea typeface="Segoe UI Emoji" panose="020B0502040204020203" pitchFamily="34" charset="0"/>
                <a:cs typeface="Arial" panose="020B0604020202020204" pitchFamily="34" charset="0"/>
                <a:sym typeface="Arial"/>
              </a:rPr>
              <a:t>NEXT</a:t>
            </a:r>
            <a:r>
              <a:rPr lang="en-US" sz="1600" kern="0" noProof="0" dirty="0">
                <a:solidFill>
                  <a:schemeClr val="tx1">
                    <a:lumMod val="90000"/>
                    <a:lumOff val="10000"/>
                  </a:schemeClr>
                </a:solidFill>
                <a:ea typeface="Segoe UI Emoji" panose="020B0502040204020203" pitchFamily="34" charset="0"/>
                <a:cs typeface="Arial" panose="020B0604020202020204" pitchFamily="34" charset="0"/>
                <a:sym typeface="Arial"/>
              </a:rPr>
              <a:t>: </a:t>
            </a:r>
            <a:br>
              <a:rPr lang="en-US" sz="1600" kern="0" noProof="0" dirty="0">
                <a:solidFill>
                  <a:schemeClr val="tx1">
                    <a:lumMod val="90000"/>
                    <a:lumOff val="10000"/>
                  </a:schemeClr>
                </a:solidFill>
                <a:ea typeface="Segoe UI Emoji" panose="020B0502040204020203" pitchFamily="34" charset="0"/>
                <a:cs typeface="Arial" panose="020B0604020202020204" pitchFamily="34" charset="0"/>
                <a:sym typeface="Arial"/>
              </a:rPr>
            </a:br>
            <a:r>
              <a:rPr lang="en-US" sz="1600" noProof="0" dirty="0">
                <a:solidFill>
                  <a:schemeClr val="tx1">
                    <a:lumMod val="90000"/>
                    <a:lumOff val="10000"/>
                  </a:schemeClr>
                </a:solidFill>
                <a:cs typeface="Arial" panose="020B0604020202020204" pitchFamily="34" charset="0"/>
                <a:sym typeface="Arial"/>
              </a:rPr>
              <a:t>it takes the user to the next slide </a:t>
            </a:r>
            <a:endParaRPr lang="en-US" sz="1600" spc="0" noProof="0" dirty="0">
              <a:solidFill>
                <a:schemeClr val="tx1">
                  <a:lumMod val="90000"/>
                  <a:lumOff val="10000"/>
                </a:schemeClr>
              </a:solidFill>
              <a:cs typeface="Arial" panose="020B0604020202020204" pitchFamily="34" charset="0"/>
              <a:sym typeface="Arial"/>
            </a:endParaRPr>
          </a:p>
        </p:txBody>
      </p:sp>
      <p:cxnSp>
        <p:nvCxnSpPr>
          <p:cNvPr id="20" name="Connettore 2 19">
            <a:extLst>
              <a:ext uri="{FF2B5EF4-FFF2-40B4-BE49-F238E27FC236}">
                <a16:creationId xmlns:a16="http://schemas.microsoft.com/office/drawing/2014/main" id="{3A2203C2-AF08-0E4E-A218-485FA8419DC5}"/>
              </a:ext>
            </a:extLst>
          </p:cNvPr>
          <p:cNvCxnSpPr>
            <a:cxnSpLocks/>
          </p:cNvCxnSpPr>
          <p:nvPr/>
        </p:nvCxnSpPr>
        <p:spPr>
          <a:xfrm>
            <a:off x="11733571" y="2834364"/>
            <a:ext cx="0" cy="3373409"/>
          </a:xfrm>
          <a:prstGeom prst="straightConnector1">
            <a:avLst/>
          </a:prstGeom>
          <a:ln w="12700">
            <a:solidFill>
              <a:schemeClr val="tx1">
                <a:lumMod val="50000"/>
                <a:lumOff val="50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7" name="Connettore 2 26">
            <a:extLst>
              <a:ext uri="{FF2B5EF4-FFF2-40B4-BE49-F238E27FC236}">
                <a16:creationId xmlns:a16="http://schemas.microsoft.com/office/drawing/2014/main" id="{BB49B83D-0927-5226-F1C8-8C39ED17EF76}"/>
              </a:ext>
            </a:extLst>
          </p:cNvPr>
          <p:cNvCxnSpPr>
            <a:cxnSpLocks/>
          </p:cNvCxnSpPr>
          <p:nvPr/>
        </p:nvCxnSpPr>
        <p:spPr>
          <a:xfrm>
            <a:off x="10681531" y="4090719"/>
            <a:ext cx="0" cy="2117054"/>
          </a:xfrm>
          <a:prstGeom prst="straightConnector1">
            <a:avLst/>
          </a:prstGeom>
          <a:ln w="12700">
            <a:solidFill>
              <a:schemeClr val="tx1">
                <a:lumMod val="50000"/>
                <a:lumOff val="50000"/>
              </a:schemeClr>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4" name="Connettore 2 33">
            <a:extLst>
              <a:ext uri="{FF2B5EF4-FFF2-40B4-BE49-F238E27FC236}">
                <a16:creationId xmlns:a16="http://schemas.microsoft.com/office/drawing/2014/main" id="{11DAFE89-E5F6-78E3-5CF3-B830AF2B89DB}"/>
              </a:ext>
            </a:extLst>
          </p:cNvPr>
          <p:cNvCxnSpPr>
            <a:cxnSpLocks/>
          </p:cNvCxnSpPr>
          <p:nvPr/>
        </p:nvCxnSpPr>
        <p:spPr>
          <a:xfrm>
            <a:off x="499306" y="3457575"/>
            <a:ext cx="0" cy="2750198"/>
          </a:xfrm>
          <a:prstGeom prst="straightConnector1">
            <a:avLst/>
          </a:prstGeom>
          <a:ln w="12700">
            <a:solidFill>
              <a:schemeClr val="tx1">
                <a:lumMod val="50000"/>
                <a:lumOff val="50000"/>
              </a:schemeClr>
            </a:solidFill>
            <a:tailEnd type="triangle" w="lg" len="lg"/>
          </a:ln>
        </p:spPr>
        <p:style>
          <a:lnRef idx="2">
            <a:schemeClr val="accent1"/>
          </a:lnRef>
          <a:fillRef idx="0">
            <a:schemeClr val="accent1"/>
          </a:fillRef>
          <a:effectRef idx="1">
            <a:schemeClr val="accent1"/>
          </a:effectRef>
          <a:fontRef idx="minor">
            <a:schemeClr val="tx1"/>
          </a:fontRef>
        </p:style>
      </p:cxnSp>
      <p:sp>
        <p:nvSpPr>
          <p:cNvPr id="35" name="CasellaDiTesto 34">
            <a:extLst>
              <a:ext uri="{FF2B5EF4-FFF2-40B4-BE49-F238E27FC236}">
                <a16:creationId xmlns:a16="http://schemas.microsoft.com/office/drawing/2014/main" id="{A8D59BFC-AF92-501C-83EB-7802356BE256}"/>
              </a:ext>
            </a:extLst>
          </p:cNvPr>
          <p:cNvSpPr txBox="1"/>
          <p:nvPr/>
        </p:nvSpPr>
        <p:spPr>
          <a:xfrm>
            <a:off x="495134" y="3429000"/>
            <a:ext cx="2722629" cy="584775"/>
          </a:xfrm>
          <a:prstGeom prst="rect">
            <a:avLst/>
          </a:prstGeom>
          <a:noFill/>
        </p:spPr>
        <p:txBody>
          <a:bodyPr wrap="square">
            <a:spAutoFit/>
          </a:bodyPr>
          <a:lstStyle/>
          <a:p>
            <a:r>
              <a:rPr lang="en-US" sz="1600" b="1" kern="0" noProof="0" dirty="0">
                <a:solidFill>
                  <a:schemeClr val="accent1"/>
                </a:solidFill>
                <a:latin typeface="+mj-lt"/>
                <a:ea typeface="Segoe UI Emoji" panose="020B0502040204020203" pitchFamily="34" charset="0"/>
                <a:cs typeface="Arial" panose="020B0604020202020204" pitchFamily="34" charset="0"/>
                <a:sym typeface="Arial"/>
              </a:rPr>
              <a:t>MENU</a:t>
            </a:r>
            <a:r>
              <a:rPr lang="en-US" sz="1600" kern="0" noProof="0" dirty="0">
                <a:solidFill>
                  <a:schemeClr val="tx1">
                    <a:lumMod val="90000"/>
                    <a:lumOff val="10000"/>
                  </a:schemeClr>
                </a:solidFill>
                <a:ea typeface="Segoe UI Emoji" panose="020B0502040204020203" pitchFamily="34" charset="0"/>
                <a:cs typeface="Arial" panose="020B0604020202020204" pitchFamily="34" charset="0"/>
                <a:sym typeface="Arial"/>
              </a:rPr>
              <a:t>: </a:t>
            </a:r>
            <a:br>
              <a:rPr lang="en-US" sz="1600" kern="0" noProof="0" dirty="0">
                <a:solidFill>
                  <a:schemeClr val="tx1">
                    <a:lumMod val="90000"/>
                    <a:lumOff val="10000"/>
                  </a:schemeClr>
                </a:solidFill>
                <a:ea typeface="Segoe UI Emoji" panose="020B0502040204020203" pitchFamily="34" charset="0"/>
                <a:cs typeface="Arial" panose="020B0604020202020204" pitchFamily="34" charset="0"/>
                <a:sym typeface="Arial"/>
              </a:rPr>
            </a:br>
            <a:r>
              <a:rPr lang="en-US" sz="1600" noProof="0" dirty="0">
                <a:solidFill>
                  <a:schemeClr val="tx1">
                    <a:lumMod val="90000"/>
                    <a:lumOff val="10000"/>
                  </a:schemeClr>
                </a:solidFill>
                <a:cs typeface="Arial" panose="020B0604020202020204" pitchFamily="34" charset="0"/>
                <a:sym typeface="Arial"/>
              </a:rPr>
              <a:t>it shows the user the menu</a:t>
            </a:r>
            <a:endParaRPr lang="en-US" sz="1600" spc="0" noProof="0" dirty="0">
              <a:solidFill>
                <a:schemeClr val="tx1">
                  <a:lumMod val="90000"/>
                  <a:lumOff val="10000"/>
                </a:schemeClr>
              </a:solidFill>
              <a:cs typeface="Arial" panose="020B0604020202020204" pitchFamily="34" charset="0"/>
              <a:sym typeface="Arial"/>
            </a:endParaRPr>
          </a:p>
        </p:txBody>
      </p:sp>
      <p:sp>
        <p:nvSpPr>
          <p:cNvPr id="36" name="CasellaDiTesto 35">
            <a:extLst>
              <a:ext uri="{FF2B5EF4-FFF2-40B4-BE49-F238E27FC236}">
                <a16:creationId xmlns:a16="http://schemas.microsoft.com/office/drawing/2014/main" id="{91B478E3-B5C4-D018-9B08-DB3B3170C86D}"/>
              </a:ext>
            </a:extLst>
          </p:cNvPr>
          <p:cNvSpPr txBox="1"/>
          <p:nvPr/>
        </p:nvSpPr>
        <p:spPr>
          <a:xfrm>
            <a:off x="2377326" y="2378729"/>
            <a:ext cx="5035050" cy="338554"/>
          </a:xfrm>
          <a:prstGeom prst="rect">
            <a:avLst/>
          </a:prstGeom>
          <a:noFill/>
        </p:spPr>
        <p:txBody>
          <a:bodyPr wrap="square">
            <a:spAutoFit/>
          </a:bodyPr>
          <a:lstStyle>
            <a:defPPr>
              <a:defRPr lang="it-IT"/>
            </a:defPPr>
            <a:lvl1pPr algn="r">
              <a:defRPr sz="1600">
                <a:solidFill>
                  <a:schemeClr val="tx1">
                    <a:lumMod val="90000"/>
                    <a:lumOff val="10000"/>
                  </a:schemeClr>
                </a:solidFill>
                <a:cs typeface="Arial" panose="020B0604020202020204" pitchFamily="34" charset="0"/>
              </a:defRPr>
            </a:lvl1pPr>
          </a:lstStyle>
          <a:p>
            <a:pPr algn="l"/>
            <a:r>
              <a:rPr lang="en-US" b="1" dirty="0">
                <a:solidFill>
                  <a:schemeClr val="accent1"/>
                </a:solidFill>
              </a:rPr>
              <a:t>EXERCISE</a:t>
            </a:r>
            <a:r>
              <a:rPr lang="en-US" dirty="0"/>
              <a:t>: Prove your knowledge by the exercise</a:t>
            </a:r>
          </a:p>
        </p:txBody>
      </p:sp>
      <p:sp>
        <p:nvSpPr>
          <p:cNvPr id="40" name="Rettangolo 39">
            <a:extLst>
              <a:ext uri="{FF2B5EF4-FFF2-40B4-BE49-F238E27FC236}">
                <a16:creationId xmlns:a16="http://schemas.microsoft.com/office/drawing/2014/main" id="{0D023568-57BF-B689-8E20-90B9EFC3631F}"/>
              </a:ext>
            </a:extLst>
          </p:cNvPr>
          <p:cNvSpPr/>
          <p:nvPr/>
        </p:nvSpPr>
        <p:spPr>
          <a:xfrm>
            <a:off x="1558432" y="2239220"/>
            <a:ext cx="704613" cy="704613"/>
          </a:xfrm>
          <a:prstGeom prst="rect">
            <a:avLst/>
          </a:prstGeom>
          <a:solidFill>
            <a:schemeClr val="tx1">
              <a:lumMod val="75000"/>
              <a:lumOff val="25000"/>
            </a:schemeClr>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42" name="Immagine 41">
            <a:hlinkClick r:id="rId3"/>
            <a:extLst>
              <a:ext uri="{FF2B5EF4-FFF2-40B4-BE49-F238E27FC236}">
                <a16:creationId xmlns:a16="http://schemas.microsoft.com/office/drawing/2014/main" id="{E081F0A2-9ED6-20AB-EED3-5FDD85DA2017}"/>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1659531" y="2337047"/>
            <a:ext cx="501121" cy="501121"/>
          </a:xfrm>
          <a:prstGeom prst="rect">
            <a:avLst/>
          </a:prstGeom>
        </p:spPr>
      </p:pic>
      <p:pic>
        <p:nvPicPr>
          <p:cNvPr id="44" name="Immagine 43">
            <a:extLst>
              <a:ext uri="{FF2B5EF4-FFF2-40B4-BE49-F238E27FC236}">
                <a16:creationId xmlns:a16="http://schemas.microsoft.com/office/drawing/2014/main" id="{F9BF5523-AB18-96DE-2DDC-6B981F59105C}"/>
              </a:ext>
            </a:extLst>
          </p:cNvPr>
          <p:cNvPicPr>
            <a:picLocks noChangeAspect="1"/>
          </p:cNvPicPr>
          <p:nvPr/>
        </p:nvPicPr>
        <p:blipFill>
          <a:blip r:embed="rId5"/>
          <a:stretch>
            <a:fillRect/>
          </a:stretch>
        </p:blipFill>
        <p:spPr>
          <a:xfrm>
            <a:off x="643610" y="4090719"/>
            <a:ext cx="1733716" cy="1788930"/>
          </a:xfrm>
          <a:prstGeom prst="rect">
            <a:avLst/>
          </a:prstGeom>
          <a:ln>
            <a:solidFill>
              <a:schemeClr val="accent1"/>
            </a:solidFill>
          </a:ln>
        </p:spPr>
      </p:pic>
      <p:pic>
        <p:nvPicPr>
          <p:cNvPr id="2" name="Immagine 1" descr="Immagine che contiene persona, Viso umano, vestiti, Capelli lunghi&#10;&#10;Descrizione generata automaticamente">
            <a:extLst>
              <a:ext uri="{FF2B5EF4-FFF2-40B4-BE49-F238E27FC236}">
                <a16:creationId xmlns:a16="http://schemas.microsoft.com/office/drawing/2014/main" id="{5E9A704F-15D3-671B-7B79-D5CF635123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7623" y="1409137"/>
            <a:ext cx="695422" cy="695422"/>
          </a:xfrm>
          <a:prstGeom prst="rect">
            <a:avLst/>
          </a:prstGeom>
        </p:spPr>
      </p:pic>
    </p:spTree>
    <p:custDataLst>
      <p:tags r:id="rId1"/>
    </p:custDataLst>
    <p:extLst>
      <p:ext uri="{BB962C8B-B14F-4D97-AF65-F5344CB8AC3E}">
        <p14:creationId xmlns:p14="http://schemas.microsoft.com/office/powerpoint/2010/main" val="2376506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28392-F876-CC6F-9C78-E0FCCE0FA35C}"/>
            </a:ext>
          </a:extLst>
        </p:cNvPr>
        <p:cNvGrpSpPr/>
        <p:nvPr/>
      </p:nvGrpSpPr>
      <p:grpSpPr>
        <a:xfrm>
          <a:off x="0" y="0"/>
          <a:ext cx="0" cy="0"/>
          <a:chOff x="0" y="0"/>
          <a:chExt cx="0" cy="0"/>
        </a:xfrm>
      </p:grpSpPr>
      <p:sp>
        <p:nvSpPr>
          <p:cNvPr id="3" name="CasellaDiTesto 2">
            <a:extLst>
              <a:ext uri="{FF2B5EF4-FFF2-40B4-BE49-F238E27FC236}">
                <a16:creationId xmlns:a16="http://schemas.microsoft.com/office/drawing/2014/main" id="{A9DBD728-F23D-8908-6D09-F659D9E83E5F}"/>
              </a:ext>
            </a:extLst>
          </p:cNvPr>
          <p:cNvSpPr txBox="1"/>
          <p:nvPr/>
        </p:nvSpPr>
        <p:spPr>
          <a:xfrm>
            <a:off x="3771899" y="1009272"/>
            <a:ext cx="4591051" cy="2628668"/>
          </a:xfrm>
          <a:prstGeom prst="rect">
            <a:avLst/>
          </a:prstGeom>
          <a:noFill/>
        </p:spPr>
        <p:txBody>
          <a:bodyPr wrap="square">
            <a:spAutoFit/>
          </a:bodyPr>
          <a:lstStyle/>
          <a:p>
            <a:pPr algn="just">
              <a:lnSpc>
                <a:spcPct val="150000"/>
              </a:lnSpc>
            </a:pPr>
            <a:r>
              <a:rPr lang="en-US" sz="1600" b="0" i="0" dirty="0">
                <a:solidFill>
                  <a:schemeClr val="bg1"/>
                </a:solidFill>
                <a:effectLst/>
              </a:rPr>
              <a:t>This online course complements the physical "</a:t>
            </a:r>
            <a:r>
              <a:rPr lang="en-US" sz="1600" b="1" i="0" dirty="0">
                <a:solidFill>
                  <a:schemeClr val="bg1"/>
                </a:solidFill>
                <a:effectLst/>
              </a:rPr>
              <a:t>Sales Methods Quick Guide</a:t>
            </a:r>
            <a:r>
              <a:rPr lang="en-US" sz="1600" b="0" i="0" dirty="0">
                <a:solidFill>
                  <a:schemeClr val="bg1"/>
                </a:solidFill>
                <a:effectLst/>
              </a:rPr>
              <a:t>" where you will find the same structure, and the same contents to have them always available on your desk!</a:t>
            </a:r>
          </a:p>
          <a:p>
            <a:pPr algn="just">
              <a:lnSpc>
                <a:spcPct val="150000"/>
              </a:lnSpc>
            </a:pPr>
            <a:endParaRPr lang="en-US" sz="1600" b="0" i="0" dirty="0">
              <a:solidFill>
                <a:schemeClr val="bg1"/>
              </a:solidFill>
              <a:effectLst/>
            </a:endParaRPr>
          </a:p>
          <a:p>
            <a:pPr algn="just">
              <a:lnSpc>
                <a:spcPct val="150000"/>
              </a:lnSpc>
            </a:pPr>
            <a:r>
              <a:rPr lang="en-US" sz="1600" b="0" i="0" dirty="0">
                <a:solidFill>
                  <a:schemeClr val="bg1"/>
                </a:solidFill>
                <a:effectLst/>
              </a:rPr>
              <a:t>You will receive a copy of the physical guide during the first live training session you will join!</a:t>
            </a:r>
          </a:p>
        </p:txBody>
      </p:sp>
    </p:spTree>
    <p:custDataLst>
      <p:tags r:id="rId1"/>
    </p:custDataLst>
    <p:extLst>
      <p:ext uri="{BB962C8B-B14F-4D97-AF65-F5344CB8AC3E}">
        <p14:creationId xmlns:p14="http://schemas.microsoft.com/office/powerpoint/2010/main" val="515763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21B2F-294F-F6F4-7BF7-394A9A39CAA8}"/>
            </a:ext>
          </a:extLst>
        </p:cNvPr>
        <p:cNvGrpSpPr/>
        <p:nvPr/>
      </p:nvGrpSpPr>
      <p:grpSpPr>
        <a:xfrm>
          <a:off x="0" y="0"/>
          <a:ext cx="0" cy="0"/>
          <a:chOff x="0" y="0"/>
          <a:chExt cx="0" cy="0"/>
        </a:xfrm>
      </p:grpSpPr>
      <p:pic>
        <p:nvPicPr>
          <p:cNvPr id="24" name="Elemento grafico 23">
            <a:extLst>
              <a:ext uri="{FF2B5EF4-FFF2-40B4-BE49-F238E27FC236}">
                <a16:creationId xmlns:a16="http://schemas.microsoft.com/office/drawing/2014/main" id="{5F22D2E6-50FB-A901-B875-BE1D8F97D7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48234" y="228926"/>
            <a:ext cx="1227387" cy="1237923"/>
          </a:xfrm>
          <a:prstGeom prst="rect">
            <a:avLst/>
          </a:prstGeom>
        </p:spPr>
      </p:pic>
      <p:sp>
        <p:nvSpPr>
          <p:cNvPr id="2" name="CasellaDiTesto 1">
            <a:extLst>
              <a:ext uri="{FF2B5EF4-FFF2-40B4-BE49-F238E27FC236}">
                <a16:creationId xmlns:a16="http://schemas.microsoft.com/office/drawing/2014/main" id="{5C94F3E5-1ACD-E262-07D0-F6CC27FB8107}"/>
              </a:ext>
            </a:extLst>
          </p:cNvPr>
          <p:cNvSpPr txBox="1"/>
          <p:nvPr/>
        </p:nvSpPr>
        <p:spPr>
          <a:xfrm>
            <a:off x="2675621" y="733455"/>
            <a:ext cx="4358354" cy="460575"/>
          </a:xfrm>
          <a:prstGeom prst="rect">
            <a:avLst/>
          </a:prstGeom>
          <a:noFill/>
          <a:ln>
            <a:noFill/>
          </a:ln>
        </p:spPr>
        <p:txBody>
          <a:bodyPr wrap="square" lIns="0" tIns="0" rIns="0" bIns="0" rtlCol="0">
            <a:spAutoFit/>
          </a:bodyPr>
          <a:lstStyle/>
          <a:p>
            <a:pPr marL="0" marR="0" lvl="0" indent="0" algn="ctr" defTabSz="801929" rtl="0" eaLnBrk="1" fontAlgn="auto" latinLnBrk="0" hangingPunct="1">
              <a:lnSpc>
                <a:spcPts val="4000"/>
              </a:lnSpc>
              <a:spcBef>
                <a:spcPts val="0"/>
              </a:spcBef>
              <a:spcAft>
                <a:spcPts val="0"/>
              </a:spcAft>
              <a:buClrTx/>
              <a:buSzTx/>
              <a:buFontTx/>
              <a:buNone/>
              <a:tabLst/>
              <a:defRPr/>
            </a:pPr>
            <a:r>
              <a:rPr lang="en-US" sz="2800" dirty="0">
                <a:solidFill>
                  <a:schemeClr val="accent1"/>
                </a:solidFill>
              </a:rPr>
              <a:t>How to start the </a:t>
            </a:r>
            <a:r>
              <a:rPr lang="en-US" sz="2800" b="1" dirty="0">
                <a:solidFill>
                  <a:schemeClr val="accent1"/>
                </a:solidFill>
              </a:rPr>
              <a:t>month</a:t>
            </a:r>
            <a:r>
              <a:rPr lang="en-US" sz="2800" dirty="0">
                <a:solidFill>
                  <a:schemeClr val="accent1"/>
                </a:solidFill>
              </a:rPr>
              <a:t>?</a:t>
            </a:r>
          </a:p>
        </p:txBody>
      </p:sp>
      <p:pic>
        <p:nvPicPr>
          <p:cNvPr id="4" name="Immagine 3">
            <a:extLst>
              <a:ext uri="{FF2B5EF4-FFF2-40B4-BE49-F238E27FC236}">
                <a16:creationId xmlns:a16="http://schemas.microsoft.com/office/drawing/2014/main" id="{8CBB7963-CB06-D4F0-7981-9108A30CCB0E}"/>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rot="509209">
            <a:off x="1716648" y="503473"/>
            <a:ext cx="690557" cy="690557"/>
          </a:xfrm>
          <a:prstGeom prst="rect">
            <a:avLst/>
          </a:prstGeom>
        </p:spPr>
      </p:pic>
      <p:sp>
        <p:nvSpPr>
          <p:cNvPr id="5" name="CasellaDiTesto 4">
            <a:extLst>
              <a:ext uri="{FF2B5EF4-FFF2-40B4-BE49-F238E27FC236}">
                <a16:creationId xmlns:a16="http://schemas.microsoft.com/office/drawing/2014/main" id="{448B29DA-9836-9D7F-3B98-6A72E043ACDC}"/>
              </a:ext>
            </a:extLst>
          </p:cNvPr>
          <p:cNvSpPr txBox="1"/>
          <p:nvPr/>
        </p:nvSpPr>
        <p:spPr>
          <a:xfrm>
            <a:off x="2847687" y="1466849"/>
            <a:ext cx="6060575" cy="1018933"/>
          </a:xfrm>
          <a:prstGeom prst="rect">
            <a:avLst/>
          </a:prstGeom>
          <a:noFill/>
        </p:spPr>
        <p:txBody>
          <a:bodyPr wrap="square" lIns="0" rIns="0">
            <a:spAutoFit/>
          </a:bodyPr>
          <a:lstStyle/>
          <a:p>
            <a:pPr marL="0" marR="0" lvl="0" indent="0" algn="l" defTabSz="457200" rtl="0" eaLnBrk="1" fontAlgn="auto" latinLnBrk="0" hangingPunct="1">
              <a:lnSpc>
                <a:spcPct val="15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272B35">
                    <a:lumMod val="90000"/>
                    <a:lumOff val="10000"/>
                  </a:srgbClr>
                </a:solidFill>
                <a:effectLst/>
                <a:uLnTx/>
                <a:uFillTx/>
                <a:latin typeface="Encode Sans"/>
                <a:ea typeface="+mn-ea"/>
                <a:cs typeface="+mn-cs"/>
              </a:rPr>
              <a:t>The start of each month is crucial to setting the pace of your performance. </a:t>
            </a:r>
            <a:br>
              <a:rPr kumimoji="0" lang="en-US" sz="1400" b="0" i="0" u="none" strike="noStrike" kern="1200" cap="none" spc="0" normalizeH="0" baseline="0" noProof="0" dirty="0">
                <a:ln>
                  <a:noFill/>
                </a:ln>
                <a:solidFill>
                  <a:srgbClr val="272B35">
                    <a:lumMod val="90000"/>
                    <a:lumOff val="10000"/>
                  </a:srgbClr>
                </a:solidFill>
                <a:effectLst/>
                <a:uLnTx/>
                <a:uFillTx/>
                <a:latin typeface="Encode Sans"/>
                <a:ea typeface="+mn-ea"/>
                <a:cs typeface="+mn-cs"/>
              </a:rPr>
            </a:br>
            <a:r>
              <a:rPr kumimoji="0" lang="en-US" sz="1400" b="0" i="0" u="none" strike="noStrike" kern="1200" cap="none" spc="0" normalizeH="0" baseline="0" noProof="0" dirty="0">
                <a:ln>
                  <a:noFill/>
                </a:ln>
                <a:solidFill>
                  <a:srgbClr val="272B35">
                    <a:lumMod val="90000"/>
                    <a:lumOff val="10000"/>
                  </a:srgbClr>
                </a:solidFill>
                <a:effectLst/>
                <a:uLnTx/>
                <a:uFillTx/>
                <a:latin typeface="Encode Sans"/>
                <a:ea typeface="+mn-ea"/>
                <a:cs typeface="+mn-cs"/>
              </a:rPr>
              <a:t>It is your opportunity to align your actions with commercial strategy, product updates, and individual sales targets assigned by your Sales Manager.</a:t>
            </a:r>
          </a:p>
        </p:txBody>
      </p:sp>
      <p:sp>
        <p:nvSpPr>
          <p:cNvPr id="6" name="CasellaDiTesto 5">
            <a:extLst>
              <a:ext uri="{FF2B5EF4-FFF2-40B4-BE49-F238E27FC236}">
                <a16:creationId xmlns:a16="http://schemas.microsoft.com/office/drawing/2014/main" id="{93DD46CC-246F-66B5-F2FE-A03706B0571E}"/>
              </a:ext>
            </a:extLst>
          </p:cNvPr>
          <p:cNvSpPr txBox="1"/>
          <p:nvPr/>
        </p:nvSpPr>
        <p:spPr>
          <a:xfrm>
            <a:off x="2847687" y="2903000"/>
            <a:ext cx="4358354" cy="1997726"/>
          </a:xfrm>
          <a:prstGeom prst="rect">
            <a:avLst/>
          </a:prstGeom>
          <a:noFill/>
        </p:spPr>
        <p:txBody>
          <a:bodyPr wrap="square" lIns="0" rIns="0">
            <a:spAutoFit/>
          </a:bodyPr>
          <a:lstStyle/>
          <a:p>
            <a:pPr marL="0" marR="0" lvl="0" indent="0" algn="l" defTabSz="457200" rtl="0" eaLnBrk="1" fontAlgn="auto" latinLnBrk="0" hangingPunct="1">
              <a:lnSpc>
                <a:spcPct val="150000"/>
              </a:lnSpc>
              <a:spcBef>
                <a:spcPts val="0"/>
              </a:spcBef>
              <a:spcAft>
                <a:spcPts val="300"/>
              </a:spcAft>
              <a:buClrTx/>
              <a:buSzTx/>
              <a:buFontTx/>
              <a:buNone/>
              <a:tabLst/>
              <a:defRPr/>
            </a:pPr>
            <a:r>
              <a:rPr kumimoji="0" lang="en-US" sz="1400" b="0" i="0" u="none" strike="noStrike" kern="1200" cap="none" spc="0" normalizeH="0" baseline="0" noProof="0" dirty="0">
                <a:ln>
                  <a:noFill/>
                </a:ln>
                <a:solidFill>
                  <a:srgbClr val="272B35">
                    <a:lumMod val="90000"/>
                    <a:lumOff val="10000"/>
                  </a:srgbClr>
                </a:solidFill>
                <a:effectLst/>
                <a:uLnTx/>
                <a:uFillTx/>
                <a:latin typeface="Encode Sans"/>
                <a:ea typeface="+mn-ea"/>
                <a:cs typeface="+mn-cs"/>
              </a:rPr>
              <a:t>Proper planning from Day 1 ensures you:</a:t>
            </a:r>
          </a:p>
          <a:p>
            <a:pPr marL="358775" marR="0" lvl="0" indent="-171450" algn="l" defTabSz="457200" rtl="0" eaLnBrk="1" fontAlgn="auto" latinLnBrk="0" hangingPunct="1">
              <a:lnSpc>
                <a:spcPct val="150000"/>
              </a:lnSpc>
              <a:spcBef>
                <a:spcPts val="0"/>
              </a:spcBef>
              <a:spcAft>
                <a:spcPts val="300"/>
              </a:spcAft>
              <a:buClr>
                <a:srgbClr val="243782"/>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272B35">
                    <a:lumMod val="90000"/>
                    <a:lumOff val="10000"/>
                  </a:srgbClr>
                </a:solidFill>
                <a:effectLst/>
                <a:uLnTx/>
                <a:uFillTx/>
                <a:latin typeface="Encode Sans"/>
                <a:ea typeface="+mn-ea"/>
                <a:cs typeface="+mn-cs"/>
              </a:rPr>
              <a:t>stay aligned with </a:t>
            </a:r>
            <a:r>
              <a:rPr kumimoji="0" lang="en-US" sz="1600" b="1" i="0" u="none" strike="noStrike" kern="1200" cap="none" spc="0" normalizeH="0" baseline="0" noProof="0" dirty="0">
                <a:ln>
                  <a:noFill/>
                </a:ln>
                <a:solidFill>
                  <a:srgbClr val="243782"/>
                </a:solidFill>
                <a:effectLst/>
                <a:uLnTx/>
                <a:uFillTx/>
                <a:latin typeface="Encode Sans"/>
                <a:ea typeface="+mn-ea"/>
                <a:cs typeface="+mn-cs"/>
              </a:rPr>
              <a:t>business goals</a:t>
            </a:r>
            <a:endParaRPr kumimoji="0" lang="en-US" sz="1400" b="1" i="0" u="none" strike="noStrike" kern="1200" cap="none" spc="0" normalizeH="0" baseline="0" noProof="0" dirty="0">
              <a:ln>
                <a:noFill/>
              </a:ln>
              <a:solidFill>
                <a:srgbClr val="243782"/>
              </a:solidFill>
              <a:effectLst/>
              <a:uLnTx/>
              <a:uFillTx/>
              <a:latin typeface="Encode Sans"/>
              <a:ea typeface="+mn-ea"/>
              <a:cs typeface="+mn-cs"/>
            </a:endParaRPr>
          </a:p>
          <a:p>
            <a:pPr marL="358775" marR="0" lvl="0" indent="-171450" algn="l" defTabSz="457200" rtl="0" eaLnBrk="1" fontAlgn="auto" latinLnBrk="0" hangingPunct="1">
              <a:lnSpc>
                <a:spcPct val="150000"/>
              </a:lnSpc>
              <a:spcBef>
                <a:spcPts val="0"/>
              </a:spcBef>
              <a:spcAft>
                <a:spcPts val="300"/>
              </a:spcAft>
              <a:buClr>
                <a:srgbClr val="243782"/>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272B35">
                    <a:lumMod val="90000"/>
                    <a:lumOff val="10000"/>
                  </a:srgbClr>
                </a:solidFill>
                <a:effectLst/>
                <a:uLnTx/>
                <a:uFillTx/>
                <a:latin typeface="Encode Sans"/>
                <a:ea typeface="+mn-ea"/>
                <a:cs typeface="+mn-cs"/>
              </a:rPr>
              <a:t>maximize </a:t>
            </a:r>
            <a:r>
              <a:rPr kumimoji="0" lang="en-US" sz="1600" b="1" i="0" u="none" strike="noStrike" kern="1200" cap="none" spc="0" normalizeH="0" baseline="0" noProof="0" dirty="0">
                <a:ln>
                  <a:noFill/>
                </a:ln>
                <a:solidFill>
                  <a:srgbClr val="243782"/>
                </a:solidFill>
                <a:effectLst/>
                <a:uLnTx/>
                <a:uFillTx/>
                <a:latin typeface="Encode Sans"/>
                <a:ea typeface="+mn-ea"/>
                <a:cs typeface="+mn-cs"/>
              </a:rPr>
              <a:t>productivity</a:t>
            </a:r>
            <a:endParaRPr kumimoji="0" lang="en-US" sz="1400" b="1" i="0" u="none" strike="noStrike" kern="1200" cap="none" spc="0" normalizeH="0" baseline="0" noProof="0" dirty="0">
              <a:ln>
                <a:noFill/>
              </a:ln>
              <a:solidFill>
                <a:srgbClr val="243782"/>
              </a:solidFill>
              <a:effectLst/>
              <a:uLnTx/>
              <a:uFillTx/>
              <a:latin typeface="Encode Sans"/>
              <a:ea typeface="+mn-ea"/>
              <a:cs typeface="+mn-cs"/>
            </a:endParaRPr>
          </a:p>
          <a:p>
            <a:pPr marL="358775" marR="0" lvl="0" indent="-171450" algn="l" defTabSz="457200" rtl="0" eaLnBrk="1" fontAlgn="auto" latinLnBrk="0" hangingPunct="1">
              <a:lnSpc>
                <a:spcPct val="150000"/>
              </a:lnSpc>
              <a:spcBef>
                <a:spcPts val="0"/>
              </a:spcBef>
              <a:spcAft>
                <a:spcPts val="300"/>
              </a:spcAft>
              <a:buClr>
                <a:srgbClr val="243782"/>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272B35">
                    <a:lumMod val="90000"/>
                    <a:lumOff val="10000"/>
                  </a:srgbClr>
                </a:solidFill>
                <a:effectLst/>
                <a:uLnTx/>
                <a:uFillTx/>
                <a:latin typeface="Encode Sans"/>
                <a:ea typeface="+mn-ea"/>
                <a:cs typeface="+mn-cs"/>
              </a:rPr>
              <a:t>maintain </a:t>
            </a:r>
            <a:r>
              <a:rPr kumimoji="0" lang="en-US" sz="1600" b="1" i="0" u="none" strike="noStrike" kern="1200" cap="none" spc="0" normalizeH="0" baseline="0" noProof="0" dirty="0">
                <a:ln>
                  <a:noFill/>
                </a:ln>
                <a:solidFill>
                  <a:srgbClr val="243782"/>
                </a:solidFill>
                <a:effectLst/>
                <a:uLnTx/>
                <a:uFillTx/>
                <a:latin typeface="Encode Sans"/>
                <a:ea typeface="+mn-ea"/>
                <a:cs typeface="+mn-cs"/>
              </a:rPr>
              <a:t>control</a:t>
            </a:r>
            <a:r>
              <a:rPr kumimoji="0" lang="en-US" sz="1400" b="1" i="0" u="none" strike="noStrike" kern="1200" cap="none" spc="0" normalizeH="0" baseline="0" noProof="0" dirty="0">
                <a:ln>
                  <a:noFill/>
                </a:ln>
                <a:solidFill>
                  <a:srgbClr val="243782"/>
                </a:solidFill>
                <a:effectLst/>
                <a:uLnTx/>
                <a:uFillTx/>
                <a:latin typeface="Encode Sans"/>
                <a:ea typeface="+mn-ea"/>
                <a:cs typeface="+mn-cs"/>
              </a:rPr>
              <a:t> </a:t>
            </a:r>
            <a:r>
              <a:rPr kumimoji="0" lang="en-US" sz="1400" b="0" i="0" u="none" strike="noStrike" kern="1200" cap="none" spc="0" normalizeH="0" baseline="0" noProof="0" dirty="0">
                <a:ln>
                  <a:noFill/>
                </a:ln>
                <a:solidFill>
                  <a:srgbClr val="272B35">
                    <a:lumMod val="90000"/>
                    <a:lumOff val="10000"/>
                  </a:srgbClr>
                </a:solidFill>
                <a:effectLst/>
                <a:uLnTx/>
                <a:uFillTx/>
                <a:latin typeface="Encode Sans"/>
                <a:ea typeface="+mn-ea"/>
                <a:cs typeface="+mn-cs"/>
              </a:rPr>
              <a:t>over your pipeline</a:t>
            </a:r>
          </a:p>
          <a:p>
            <a:pPr marL="358775" marR="0" lvl="0" indent="-171450" algn="l" defTabSz="457200" rtl="0" eaLnBrk="1" fontAlgn="auto" latinLnBrk="0" hangingPunct="1">
              <a:lnSpc>
                <a:spcPct val="150000"/>
              </a:lnSpc>
              <a:spcBef>
                <a:spcPts val="0"/>
              </a:spcBef>
              <a:spcAft>
                <a:spcPts val="300"/>
              </a:spcAft>
              <a:buClr>
                <a:srgbClr val="243782"/>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272B35">
                    <a:lumMod val="90000"/>
                    <a:lumOff val="10000"/>
                  </a:srgbClr>
                </a:solidFill>
                <a:effectLst/>
                <a:uLnTx/>
                <a:uFillTx/>
                <a:latin typeface="Encode Sans"/>
                <a:ea typeface="+mn-ea"/>
                <a:cs typeface="+mn-cs"/>
              </a:rPr>
              <a:t>increase your chances of </a:t>
            </a:r>
            <a:r>
              <a:rPr kumimoji="0" lang="en-US" sz="1600" b="1" i="0" u="none" strike="noStrike" kern="1200" cap="none" spc="0" normalizeH="0" baseline="0" noProof="0" dirty="0">
                <a:ln>
                  <a:noFill/>
                </a:ln>
                <a:solidFill>
                  <a:srgbClr val="243782"/>
                </a:solidFill>
                <a:effectLst/>
                <a:uLnTx/>
                <a:uFillTx/>
                <a:latin typeface="Encode Sans"/>
                <a:ea typeface="+mn-ea"/>
                <a:cs typeface="+mn-cs"/>
              </a:rPr>
              <a:t>success</a:t>
            </a:r>
            <a:r>
              <a:rPr lang="en-US" sz="1400" dirty="0">
                <a:solidFill>
                  <a:srgbClr val="272B35">
                    <a:lumMod val="90000"/>
                    <a:lumOff val="10000"/>
                  </a:srgbClr>
                </a:solidFill>
                <a:latin typeface="Encode Sans"/>
              </a:rPr>
              <a:t>.</a:t>
            </a:r>
          </a:p>
        </p:txBody>
      </p:sp>
    </p:spTree>
    <p:custDataLst>
      <p:tags r:id="rId1"/>
    </p:custDataLst>
    <p:extLst>
      <p:ext uri="{BB962C8B-B14F-4D97-AF65-F5344CB8AC3E}">
        <p14:creationId xmlns:p14="http://schemas.microsoft.com/office/powerpoint/2010/main" val="1986995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FAF94-A18A-B819-FC11-99DB11AC75BA}"/>
            </a:ext>
          </a:extLst>
        </p:cNvPr>
        <p:cNvGrpSpPr/>
        <p:nvPr/>
      </p:nvGrpSpPr>
      <p:grpSpPr>
        <a:xfrm>
          <a:off x="0" y="0"/>
          <a:ext cx="0" cy="0"/>
          <a:chOff x="0" y="0"/>
          <a:chExt cx="0" cy="0"/>
        </a:xfrm>
      </p:grpSpPr>
      <p:sp>
        <p:nvSpPr>
          <p:cNvPr id="7" name="CasellaDiTesto 6">
            <a:extLst>
              <a:ext uri="{FF2B5EF4-FFF2-40B4-BE49-F238E27FC236}">
                <a16:creationId xmlns:a16="http://schemas.microsoft.com/office/drawing/2014/main" id="{0511ABC6-5E2F-29B4-829A-F545FBF347CD}"/>
              </a:ext>
            </a:extLst>
          </p:cNvPr>
          <p:cNvSpPr txBox="1"/>
          <p:nvPr/>
        </p:nvSpPr>
        <p:spPr>
          <a:xfrm>
            <a:off x="2279650" y="1910807"/>
            <a:ext cx="3769701" cy="3416320"/>
          </a:xfrm>
          <a:prstGeom prst="rect">
            <a:avLst/>
          </a:prstGeom>
          <a:noFill/>
        </p:spPr>
        <p:txBody>
          <a:bodyPr wrap="square" lIns="0" rIns="0">
            <a:spAutoFit/>
          </a:bodyPr>
          <a:lstStyle/>
          <a:p>
            <a:pPr marL="182563" marR="0" lvl="0" indent="-182563" algn="l" defTabSz="457200" rtl="0" eaLnBrk="1" fontAlgn="auto" latinLnBrk="0" hangingPunct="1">
              <a:spcBef>
                <a:spcPts val="0"/>
              </a:spcBef>
              <a:spcAft>
                <a:spcPts val="300"/>
              </a:spcAft>
              <a:buClr>
                <a:srgbClr val="243782"/>
              </a:buClr>
              <a:buSzTx/>
              <a:buFont typeface="+mj-lt"/>
              <a:buAutoNum type="arabicPeriod"/>
              <a:tabLst/>
              <a:defRPr/>
            </a:pPr>
            <a:r>
              <a:rPr kumimoji="0" lang="en-US" sz="1400" b="1" i="0" u="none" strike="noStrike" kern="1200" cap="none" spc="0" normalizeH="0" baseline="0" noProof="0" dirty="0">
                <a:ln>
                  <a:noFill/>
                </a:ln>
                <a:solidFill>
                  <a:srgbClr val="243782"/>
                </a:solidFill>
                <a:effectLst/>
                <a:uLnTx/>
                <a:uFillTx/>
                <a:latin typeface="Encode Sans"/>
                <a:ea typeface="+mn-ea"/>
                <a:cs typeface="+mn-cs"/>
              </a:rPr>
              <a:t>Set your priorities</a:t>
            </a:r>
          </a:p>
          <a:p>
            <a:pPr marL="358775" marR="0" lvl="0" indent="-171450" algn="l" defTabSz="457200" rtl="0" eaLnBrk="1" fontAlgn="auto" latinLnBrk="0" hangingPunct="1">
              <a:spcBef>
                <a:spcPts val="0"/>
              </a:spcBef>
              <a:spcAft>
                <a:spcPts val="300"/>
              </a:spcAft>
              <a:buClr>
                <a:srgbClr val="243782"/>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272B35">
                    <a:lumMod val="90000"/>
                    <a:lumOff val="10000"/>
                  </a:srgbClr>
                </a:solidFill>
                <a:effectLst/>
                <a:uLnTx/>
                <a:uFillTx/>
                <a:latin typeface="Encode Sans"/>
                <a:ea typeface="+mn-ea"/>
                <a:cs typeface="+mn-cs"/>
              </a:rPr>
              <a:t>Analyze your individual monthly objectives</a:t>
            </a:r>
          </a:p>
          <a:p>
            <a:pPr marL="358775" marR="0" lvl="0" indent="-171450" algn="l" defTabSz="457200" rtl="0" eaLnBrk="1" fontAlgn="auto" latinLnBrk="0" hangingPunct="1">
              <a:spcBef>
                <a:spcPts val="0"/>
              </a:spcBef>
              <a:spcAft>
                <a:spcPts val="300"/>
              </a:spcAft>
              <a:buClr>
                <a:srgbClr val="243782"/>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272B35">
                    <a:lumMod val="90000"/>
                    <a:lumOff val="10000"/>
                  </a:srgbClr>
                </a:solidFill>
                <a:effectLst/>
                <a:uLnTx/>
                <a:uFillTx/>
                <a:latin typeface="Encode Sans"/>
                <a:ea typeface="+mn-ea"/>
                <a:cs typeface="+mn-cs"/>
              </a:rPr>
              <a:t>Define your action plan using the </a:t>
            </a:r>
            <a:r>
              <a:rPr kumimoji="0" lang="en-US" sz="1400" b="1" i="0" u="none" strike="noStrike" kern="1200" cap="none" spc="0" normalizeH="0" baseline="0" noProof="0" dirty="0">
                <a:ln>
                  <a:noFill/>
                </a:ln>
                <a:solidFill>
                  <a:srgbClr val="243782"/>
                </a:solidFill>
                <a:effectLst/>
                <a:uLnTx/>
                <a:uFillTx/>
                <a:latin typeface="Encode Sans"/>
                <a:ea typeface="+mn-ea"/>
                <a:cs typeface="+mn-cs"/>
              </a:rPr>
              <a:t>sales funnel method</a:t>
            </a:r>
          </a:p>
          <a:p>
            <a:pPr marL="358775" marR="0" lvl="0" indent="-171450" algn="l" defTabSz="457200" rtl="0" eaLnBrk="1" fontAlgn="auto" latinLnBrk="0" hangingPunct="1">
              <a:spcBef>
                <a:spcPts val="0"/>
              </a:spcBef>
              <a:spcAft>
                <a:spcPts val="300"/>
              </a:spcAft>
              <a:buClr>
                <a:srgbClr val="243782"/>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272B35">
                    <a:lumMod val="90000"/>
                    <a:lumOff val="10000"/>
                  </a:srgbClr>
                </a:solidFill>
                <a:effectLst/>
                <a:uLnTx/>
                <a:uFillTx/>
                <a:latin typeface="Encode Sans"/>
                <a:ea typeface="+mn-ea"/>
                <a:cs typeface="+mn-cs"/>
              </a:rPr>
              <a:t>Focus first on high-potential ("warm") Customers.</a:t>
            </a:r>
          </a:p>
          <a:p>
            <a:pPr marL="358775" marR="0" lvl="0" indent="-171450" algn="l" defTabSz="457200" rtl="0" eaLnBrk="1" fontAlgn="auto" latinLnBrk="0" hangingPunct="1">
              <a:spcBef>
                <a:spcPts val="0"/>
              </a:spcBef>
              <a:spcAft>
                <a:spcPts val="300"/>
              </a:spcAft>
              <a:buClr>
                <a:srgbClr val="243782"/>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272B35">
                  <a:lumMod val="90000"/>
                  <a:lumOff val="10000"/>
                </a:srgbClr>
              </a:solidFill>
              <a:effectLst/>
              <a:uLnTx/>
              <a:uFillTx/>
              <a:latin typeface="Encode Sans"/>
              <a:ea typeface="+mn-ea"/>
              <a:cs typeface="+mn-cs"/>
            </a:endParaRPr>
          </a:p>
          <a:p>
            <a:pPr marL="228600" marR="0" lvl="0" indent="-228600" algn="l" defTabSz="457200" rtl="0" eaLnBrk="1" fontAlgn="auto" latinLnBrk="0" hangingPunct="1">
              <a:spcBef>
                <a:spcPts val="0"/>
              </a:spcBef>
              <a:spcAft>
                <a:spcPts val="300"/>
              </a:spcAft>
              <a:buClr>
                <a:srgbClr val="243782"/>
              </a:buClr>
              <a:buSzTx/>
              <a:buFont typeface="+mj-lt"/>
              <a:buAutoNum type="arabicPeriod" startAt="2"/>
              <a:tabLst/>
              <a:defRPr/>
            </a:pPr>
            <a:r>
              <a:rPr kumimoji="0" lang="en-US" sz="1400" b="1" i="0" u="none" strike="noStrike" kern="1200" cap="none" spc="0" normalizeH="0" baseline="0" noProof="0" dirty="0">
                <a:ln>
                  <a:noFill/>
                </a:ln>
                <a:solidFill>
                  <a:srgbClr val="243782"/>
                </a:solidFill>
                <a:effectLst/>
                <a:uLnTx/>
                <a:uFillTx/>
                <a:latin typeface="Encode Sans"/>
                <a:ea typeface="+mn-ea"/>
                <a:cs typeface="+mn-cs"/>
              </a:rPr>
              <a:t>Start with the easiest tasks (quick wins)</a:t>
            </a:r>
          </a:p>
          <a:p>
            <a:pPr marL="358775" marR="0" lvl="0" indent="-171450" algn="l" defTabSz="457200" rtl="0" eaLnBrk="1" fontAlgn="auto" latinLnBrk="0" hangingPunct="1">
              <a:spcBef>
                <a:spcPts val="0"/>
              </a:spcBef>
              <a:spcAft>
                <a:spcPts val="300"/>
              </a:spcAft>
              <a:buClr>
                <a:srgbClr val="243782"/>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272B35">
                    <a:lumMod val="90000"/>
                    <a:lumOff val="10000"/>
                  </a:srgbClr>
                </a:solidFill>
                <a:effectLst/>
                <a:uLnTx/>
                <a:uFillTx/>
                <a:latin typeface="Encode Sans"/>
                <a:ea typeface="+mn-ea"/>
                <a:cs typeface="+mn-cs"/>
              </a:rPr>
              <a:t>Focus on easy renewals, especially for best-selling models </a:t>
            </a:r>
          </a:p>
          <a:p>
            <a:pPr marL="358775" marR="0" lvl="0" indent="-171450" algn="l" defTabSz="457200" rtl="0" eaLnBrk="1" fontAlgn="auto" latinLnBrk="0" hangingPunct="1">
              <a:spcBef>
                <a:spcPts val="0"/>
              </a:spcBef>
              <a:spcAft>
                <a:spcPts val="300"/>
              </a:spcAft>
              <a:buClr>
                <a:srgbClr val="243782"/>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272B35">
                    <a:lumMod val="90000"/>
                    <a:lumOff val="10000"/>
                  </a:srgbClr>
                </a:solidFill>
                <a:effectLst/>
                <a:uLnTx/>
                <a:uFillTx/>
                <a:latin typeface="Encode Sans"/>
                <a:ea typeface="+mn-ea"/>
                <a:cs typeface="+mn-cs"/>
              </a:rPr>
              <a:t>Reach out to workshop Customers with tailored offers</a:t>
            </a:r>
          </a:p>
          <a:p>
            <a:pPr marL="358775" marR="0" lvl="0" indent="-171450" algn="l" defTabSz="457200" rtl="0" eaLnBrk="1" fontAlgn="auto" latinLnBrk="0" hangingPunct="1">
              <a:spcBef>
                <a:spcPts val="0"/>
              </a:spcBef>
              <a:spcAft>
                <a:spcPts val="300"/>
              </a:spcAft>
              <a:buClr>
                <a:srgbClr val="243782"/>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272B35">
                    <a:lumMod val="90000"/>
                    <a:lumOff val="10000"/>
                  </a:srgbClr>
                </a:solidFill>
                <a:effectLst/>
                <a:uLnTx/>
                <a:uFillTx/>
                <a:latin typeface="Encode Sans"/>
                <a:ea typeface="+mn-ea"/>
                <a:cs typeface="+mn-cs"/>
              </a:rPr>
              <a:t>More detailed info in the dedicated phase cards.</a:t>
            </a:r>
          </a:p>
        </p:txBody>
      </p:sp>
      <p:sp>
        <p:nvSpPr>
          <p:cNvPr id="8" name="CasellaDiTesto 7">
            <a:extLst>
              <a:ext uri="{FF2B5EF4-FFF2-40B4-BE49-F238E27FC236}">
                <a16:creationId xmlns:a16="http://schemas.microsoft.com/office/drawing/2014/main" id="{853E6B8C-B68F-E7A0-CC6B-CF0C36E26689}"/>
              </a:ext>
            </a:extLst>
          </p:cNvPr>
          <p:cNvSpPr txBox="1"/>
          <p:nvPr/>
        </p:nvSpPr>
        <p:spPr>
          <a:xfrm>
            <a:off x="2873328" y="1416439"/>
            <a:ext cx="5954671" cy="284693"/>
          </a:xfrm>
          <a:prstGeom prst="rect">
            <a:avLst/>
          </a:prstGeom>
          <a:noFill/>
        </p:spPr>
        <p:txBody>
          <a:bodyPr wrap="square" lIns="0" rIns="0">
            <a:spAutoFit/>
          </a:bodyPr>
          <a:lstStyle/>
          <a:p>
            <a:pPr marL="0" marR="0" lvl="0" indent="0" algn="l" defTabSz="457200" rtl="0" eaLnBrk="1" fontAlgn="auto" latinLnBrk="0" hangingPunct="1">
              <a:lnSpc>
                <a:spcPts val="1500"/>
              </a:lnSpc>
              <a:spcBef>
                <a:spcPts val="0"/>
              </a:spcBef>
              <a:spcAft>
                <a:spcPts val="600"/>
              </a:spcAft>
              <a:buClrTx/>
              <a:buSzTx/>
              <a:buFontTx/>
              <a:buNone/>
              <a:tabLst/>
              <a:defRPr/>
            </a:pPr>
            <a:r>
              <a:rPr kumimoji="0" lang="en-US" sz="1400" b="1" i="0" u="none" strike="noStrike" kern="1200" cap="none" spc="0" normalizeH="0" baseline="0" noProof="0" dirty="0">
                <a:ln>
                  <a:noFill/>
                </a:ln>
                <a:solidFill>
                  <a:srgbClr val="243782"/>
                </a:solidFill>
                <a:effectLst/>
                <a:uLnTx/>
                <a:uFillTx/>
                <a:latin typeface="Encode Sans"/>
                <a:ea typeface="+mn-ea"/>
                <a:cs typeface="+mn-cs"/>
              </a:rPr>
              <a:t>What to do at the start of the month?</a:t>
            </a:r>
          </a:p>
        </p:txBody>
      </p:sp>
      <p:sp>
        <p:nvSpPr>
          <p:cNvPr id="3" name="CasellaDiTesto 2">
            <a:extLst>
              <a:ext uri="{FF2B5EF4-FFF2-40B4-BE49-F238E27FC236}">
                <a16:creationId xmlns:a16="http://schemas.microsoft.com/office/drawing/2014/main" id="{7D97532E-666F-B009-A53B-96E495C72487}"/>
              </a:ext>
            </a:extLst>
          </p:cNvPr>
          <p:cNvSpPr txBox="1"/>
          <p:nvPr/>
        </p:nvSpPr>
        <p:spPr>
          <a:xfrm>
            <a:off x="6153008" y="1910807"/>
            <a:ext cx="3975767" cy="2769989"/>
          </a:xfrm>
          <a:prstGeom prst="rect">
            <a:avLst/>
          </a:prstGeom>
          <a:noFill/>
        </p:spPr>
        <p:txBody>
          <a:bodyPr wrap="square" lIns="0" rIns="0">
            <a:spAutoFit/>
          </a:bodyPr>
          <a:lstStyle/>
          <a:p>
            <a:pPr marL="228600" marR="0" lvl="0" indent="-228600" algn="l" defTabSz="457200" rtl="0" eaLnBrk="1" fontAlgn="auto" latinLnBrk="0" hangingPunct="1">
              <a:spcBef>
                <a:spcPts val="0"/>
              </a:spcBef>
              <a:spcAft>
                <a:spcPts val="300"/>
              </a:spcAft>
              <a:buClr>
                <a:srgbClr val="243782"/>
              </a:buClr>
              <a:buSzTx/>
              <a:buFont typeface="+mj-lt"/>
              <a:buAutoNum type="arabicPeriod" startAt="3"/>
              <a:tabLst/>
              <a:defRPr/>
            </a:pPr>
            <a:r>
              <a:rPr kumimoji="0" lang="en-US" sz="1400" b="1" i="0" u="none" strike="noStrike" kern="1200" cap="none" spc="0" normalizeH="0" baseline="0" noProof="0" dirty="0">
                <a:ln>
                  <a:noFill/>
                </a:ln>
                <a:solidFill>
                  <a:srgbClr val="243782"/>
                </a:solidFill>
                <a:effectLst/>
                <a:uLnTx/>
                <a:uFillTx/>
                <a:latin typeface="Encode Sans"/>
                <a:ea typeface="+mn-ea"/>
                <a:cs typeface="+mn-cs"/>
              </a:rPr>
              <a:t>Work through your pipeline recontacting</a:t>
            </a:r>
          </a:p>
          <a:p>
            <a:pPr marL="358775" marR="0" lvl="0" indent="-171450" algn="l" defTabSz="457200" rtl="0" eaLnBrk="1" fontAlgn="auto" latinLnBrk="0" hangingPunct="1">
              <a:spcBef>
                <a:spcPts val="0"/>
              </a:spcBef>
              <a:spcAft>
                <a:spcPts val="300"/>
              </a:spcAft>
              <a:buClr>
                <a:srgbClr val="243782"/>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272B35">
                    <a:lumMod val="90000"/>
                    <a:lumOff val="10000"/>
                  </a:srgbClr>
                </a:solidFill>
                <a:effectLst/>
                <a:uLnTx/>
                <a:uFillTx/>
                <a:latin typeface="Encode Sans"/>
                <a:ea typeface="+mn-ea"/>
                <a:cs typeface="+mn-cs"/>
              </a:rPr>
              <a:t>Visitors from the previous few weeks</a:t>
            </a:r>
          </a:p>
          <a:p>
            <a:pPr marL="358775" marR="0" lvl="0" indent="-171450" algn="l" defTabSz="457200" rtl="0" eaLnBrk="1" fontAlgn="auto" latinLnBrk="0" hangingPunct="1">
              <a:spcBef>
                <a:spcPts val="0"/>
              </a:spcBef>
              <a:spcAft>
                <a:spcPts val="300"/>
              </a:spcAft>
              <a:buClr>
                <a:srgbClr val="243782"/>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272B35">
                    <a:lumMod val="90000"/>
                    <a:lumOff val="10000"/>
                  </a:srgbClr>
                </a:solidFill>
                <a:effectLst/>
                <a:uLnTx/>
                <a:uFillTx/>
                <a:latin typeface="Encode Sans"/>
                <a:ea typeface="+mn-ea"/>
                <a:cs typeface="+mn-cs"/>
              </a:rPr>
              <a:t>Unclosed opportunities in Customer First</a:t>
            </a:r>
          </a:p>
          <a:p>
            <a:pPr marL="358775" marR="0" lvl="0" indent="-171450" algn="l" defTabSz="457200" rtl="0" eaLnBrk="1" fontAlgn="auto" latinLnBrk="0" hangingPunct="1">
              <a:spcBef>
                <a:spcPts val="0"/>
              </a:spcBef>
              <a:spcAft>
                <a:spcPts val="300"/>
              </a:spcAft>
              <a:buClr>
                <a:srgbClr val="243782"/>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272B35">
                    <a:lumMod val="90000"/>
                    <a:lumOff val="10000"/>
                  </a:srgbClr>
                </a:solidFill>
                <a:effectLst/>
                <a:uLnTx/>
                <a:uFillTx/>
                <a:latin typeface="Encode Sans"/>
                <a:ea typeface="+mn-ea"/>
                <a:cs typeface="+mn-cs"/>
              </a:rPr>
              <a:t>"No</a:t>
            </a:r>
            <a:r>
              <a:rPr lang="en-US" sz="1400" dirty="0">
                <a:solidFill>
                  <a:srgbClr val="272B35">
                    <a:lumMod val="90000"/>
                    <a:lumOff val="10000"/>
                  </a:srgbClr>
                </a:solidFill>
                <a:latin typeface="Encode Sans"/>
              </a:rPr>
              <a:t>-</a:t>
            </a:r>
            <a:r>
              <a:rPr kumimoji="0" lang="en-US" sz="1400" b="0" i="0" u="none" strike="noStrike" kern="1200" cap="none" spc="0" normalizeH="0" baseline="0" noProof="0" dirty="0">
                <a:ln>
                  <a:noFill/>
                </a:ln>
                <a:solidFill>
                  <a:srgbClr val="272B35">
                    <a:lumMod val="90000"/>
                    <a:lumOff val="10000"/>
                  </a:srgbClr>
                </a:solidFill>
                <a:effectLst/>
                <a:uLnTx/>
                <a:uFillTx/>
                <a:latin typeface="Encode Sans"/>
                <a:ea typeface="+mn-ea"/>
                <a:cs typeface="+mn-cs"/>
              </a:rPr>
              <a:t>show" prospects from the previous month.</a:t>
            </a:r>
          </a:p>
          <a:p>
            <a:pPr marL="358775" marR="0" lvl="0" indent="-171450" algn="l" defTabSz="457200" rtl="0" eaLnBrk="1" fontAlgn="auto" latinLnBrk="0" hangingPunct="1">
              <a:spcBef>
                <a:spcPts val="0"/>
              </a:spcBef>
              <a:spcAft>
                <a:spcPts val="300"/>
              </a:spcAft>
              <a:buClr>
                <a:srgbClr val="243782"/>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272B35">
                  <a:lumMod val="90000"/>
                  <a:lumOff val="10000"/>
                </a:srgbClr>
              </a:solidFill>
              <a:effectLst/>
              <a:uLnTx/>
              <a:uFillTx/>
              <a:latin typeface="Encode Sans"/>
              <a:ea typeface="+mn-ea"/>
              <a:cs typeface="+mn-cs"/>
            </a:endParaRPr>
          </a:p>
          <a:p>
            <a:pPr marL="228600" marR="0" lvl="0" indent="-228600" algn="l" defTabSz="457200" rtl="0" eaLnBrk="1" fontAlgn="auto" latinLnBrk="0" hangingPunct="1">
              <a:spcBef>
                <a:spcPts val="0"/>
              </a:spcBef>
              <a:spcAft>
                <a:spcPts val="300"/>
              </a:spcAft>
              <a:buClr>
                <a:srgbClr val="243782"/>
              </a:buClr>
              <a:buSzTx/>
              <a:buFont typeface="+mj-lt"/>
              <a:buAutoNum type="arabicPeriod" startAt="4"/>
              <a:tabLst/>
              <a:defRPr/>
            </a:pPr>
            <a:r>
              <a:rPr kumimoji="0" lang="en-US" sz="1400" b="1" i="0" u="none" strike="noStrike" kern="1200" cap="none" spc="0" normalizeH="0" baseline="0" noProof="0" dirty="0">
                <a:ln>
                  <a:noFill/>
                </a:ln>
                <a:solidFill>
                  <a:srgbClr val="243782"/>
                </a:solidFill>
                <a:effectLst/>
                <a:uLnTx/>
                <a:uFillTx/>
                <a:latin typeface="Encode Sans"/>
                <a:ea typeface="+mn-ea"/>
                <a:cs typeface="+mn-cs"/>
              </a:rPr>
              <a:t>Dedicate time for strategic actions</a:t>
            </a:r>
            <a:endParaRPr kumimoji="0" lang="en-US" sz="1400" b="0" i="0" u="none" strike="noStrike" kern="1200" cap="none" spc="0" normalizeH="0" baseline="0" noProof="0" dirty="0">
              <a:ln>
                <a:noFill/>
              </a:ln>
              <a:solidFill>
                <a:srgbClr val="272B35">
                  <a:lumMod val="90000"/>
                  <a:lumOff val="10000"/>
                </a:srgbClr>
              </a:solidFill>
              <a:effectLst/>
              <a:uLnTx/>
              <a:uFillTx/>
              <a:latin typeface="Encode Sans"/>
              <a:ea typeface="+mn-ea"/>
              <a:cs typeface="+mn-cs"/>
            </a:endParaRPr>
          </a:p>
          <a:p>
            <a:pPr marL="358775" marR="0" lvl="0" indent="-171450" algn="l" defTabSz="457200" rtl="0" eaLnBrk="1" fontAlgn="auto" latinLnBrk="0" hangingPunct="1">
              <a:spcBef>
                <a:spcPts val="0"/>
              </a:spcBef>
              <a:spcAft>
                <a:spcPts val="300"/>
              </a:spcAft>
              <a:buClr>
                <a:srgbClr val="243782"/>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272B35">
                    <a:lumMod val="90000"/>
                    <a:lumOff val="10000"/>
                  </a:srgbClr>
                </a:solidFill>
                <a:effectLst/>
                <a:uLnTx/>
                <a:uFillTx/>
                <a:latin typeface="Encode Sans"/>
                <a:ea typeface="+mn-ea"/>
                <a:cs typeface="+mn-cs"/>
              </a:rPr>
              <a:t>Prepare strong BEV sales arguments</a:t>
            </a:r>
          </a:p>
          <a:p>
            <a:pPr marL="358775" marR="0" lvl="0" indent="-171450" algn="l" defTabSz="457200" rtl="0" eaLnBrk="1" fontAlgn="auto" latinLnBrk="0" hangingPunct="1">
              <a:spcBef>
                <a:spcPts val="0"/>
              </a:spcBef>
              <a:spcAft>
                <a:spcPts val="300"/>
              </a:spcAft>
              <a:buClr>
                <a:srgbClr val="243782"/>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272B35">
                    <a:lumMod val="90000"/>
                    <a:lumOff val="10000"/>
                  </a:srgbClr>
                </a:solidFill>
                <a:effectLst/>
                <a:uLnTx/>
                <a:uFillTx/>
                <a:latin typeface="Encode Sans"/>
                <a:ea typeface="+mn-ea"/>
                <a:cs typeface="+mn-cs"/>
              </a:rPr>
              <a:t>Develop your personal sales attitude (pitch)</a:t>
            </a:r>
          </a:p>
          <a:p>
            <a:pPr marL="358775" marR="0" lvl="0" indent="-171450" algn="l" defTabSz="457200" rtl="0" eaLnBrk="1" fontAlgn="auto" latinLnBrk="0" hangingPunct="1">
              <a:spcBef>
                <a:spcPts val="0"/>
              </a:spcBef>
              <a:spcAft>
                <a:spcPts val="300"/>
              </a:spcAft>
              <a:buClr>
                <a:srgbClr val="243782"/>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272B35">
                    <a:lumMod val="90000"/>
                    <a:lumOff val="10000"/>
                  </a:srgbClr>
                </a:solidFill>
                <a:effectLst/>
                <a:uLnTx/>
                <a:uFillTx/>
                <a:latin typeface="Encode Sans"/>
                <a:ea typeface="+mn-ea"/>
                <a:cs typeface="+mn-cs"/>
              </a:rPr>
              <a:t>Complete all training courses to boost your professionalism.</a:t>
            </a:r>
          </a:p>
        </p:txBody>
      </p:sp>
      <p:sp>
        <p:nvSpPr>
          <p:cNvPr id="9" name="CasellaDiTesto 8">
            <a:extLst>
              <a:ext uri="{FF2B5EF4-FFF2-40B4-BE49-F238E27FC236}">
                <a16:creationId xmlns:a16="http://schemas.microsoft.com/office/drawing/2014/main" id="{C0A048DC-EBF2-7A8B-8A4C-0C20701BBC6F}"/>
              </a:ext>
            </a:extLst>
          </p:cNvPr>
          <p:cNvSpPr txBox="1"/>
          <p:nvPr/>
        </p:nvSpPr>
        <p:spPr>
          <a:xfrm>
            <a:off x="2675621" y="733455"/>
            <a:ext cx="4358354" cy="460575"/>
          </a:xfrm>
          <a:prstGeom prst="rect">
            <a:avLst/>
          </a:prstGeom>
          <a:noFill/>
          <a:ln>
            <a:noFill/>
          </a:ln>
        </p:spPr>
        <p:txBody>
          <a:bodyPr wrap="square" lIns="0" tIns="0" rIns="0" bIns="0" rtlCol="0">
            <a:spAutoFit/>
          </a:bodyPr>
          <a:lstStyle/>
          <a:p>
            <a:pPr marL="0" marR="0" lvl="0" indent="0" algn="ctr" defTabSz="801929" rtl="0" eaLnBrk="1" fontAlgn="auto" latinLnBrk="0" hangingPunct="1">
              <a:lnSpc>
                <a:spcPts val="4000"/>
              </a:lnSpc>
              <a:spcBef>
                <a:spcPts val="0"/>
              </a:spcBef>
              <a:spcAft>
                <a:spcPts val="0"/>
              </a:spcAft>
              <a:buClrTx/>
              <a:buSzTx/>
              <a:buFontTx/>
              <a:buNone/>
              <a:tabLst/>
              <a:defRPr/>
            </a:pPr>
            <a:r>
              <a:rPr lang="en-US" sz="2800" dirty="0">
                <a:solidFill>
                  <a:schemeClr val="accent1"/>
                </a:solidFill>
              </a:rPr>
              <a:t>How to start the </a:t>
            </a:r>
            <a:r>
              <a:rPr lang="en-US" sz="2800" b="1" dirty="0">
                <a:solidFill>
                  <a:schemeClr val="accent1"/>
                </a:solidFill>
              </a:rPr>
              <a:t>month</a:t>
            </a:r>
            <a:r>
              <a:rPr lang="en-US" sz="2800" dirty="0">
                <a:solidFill>
                  <a:schemeClr val="accent1"/>
                </a:solidFill>
              </a:rPr>
              <a:t>?</a:t>
            </a:r>
          </a:p>
        </p:txBody>
      </p:sp>
      <p:pic>
        <p:nvPicPr>
          <p:cNvPr id="10" name="Elemento grafico 9">
            <a:extLst>
              <a:ext uri="{FF2B5EF4-FFF2-40B4-BE49-F238E27FC236}">
                <a16:creationId xmlns:a16="http://schemas.microsoft.com/office/drawing/2014/main" id="{816881A9-8D08-41AC-66E5-FB7E679B84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48234" y="228926"/>
            <a:ext cx="1227387" cy="1237923"/>
          </a:xfrm>
          <a:prstGeom prst="rect">
            <a:avLst/>
          </a:prstGeom>
        </p:spPr>
      </p:pic>
      <p:pic>
        <p:nvPicPr>
          <p:cNvPr id="11" name="Immagine 10">
            <a:extLst>
              <a:ext uri="{FF2B5EF4-FFF2-40B4-BE49-F238E27FC236}">
                <a16:creationId xmlns:a16="http://schemas.microsoft.com/office/drawing/2014/main" id="{C3833C06-333A-6EDA-B3A3-4C543D6CF521}"/>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rot="509209">
            <a:off x="1716648" y="503473"/>
            <a:ext cx="690557" cy="690557"/>
          </a:xfrm>
          <a:prstGeom prst="rect">
            <a:avLst/>
          </a:prstGeom>
        </p:spPr>
      </p:pic>
    </p:spTree>
    <p:custDataLst>
      <p:tags r:id="rId1"/>
    </p:custDataLst>
    <p:extLst>
      <p:ext uri="{BB962C8B-B14F-4D97-AF65-F5344CB8AC3E}">
        <p14:creationId xmlns:p14="http://schemas.microsoft.com/office/powerpoint/2010/main" val="2760106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14B0B-9654-4ECF-67DA-D4E80FE8FFD7}"/>
            </a:ext>
          </a:extLst>
        </p:cNvPr>
        <p:cNvGrpSpPr/>
        <p:nvPr/>
      </p:nvGrpSpPr>
      <p:grpSpPr>
        <a:xfrm>
          <a:off x="0" y="0"/>
          <a:ext cx="0" cy="0"/>
          <a:chOff x="0" y="0"/>
          <a:chExt cx="0" cy="0"/>
        </a:xfrm>
      </p:grpSpPr>
      <p:sp>
        <p:nvSpPr>
          <p:cNvPr id="4" name="CasellaDiTesto 3">
            <a:extLst>
              <a:ext uri="{FF2B5EF4-FFF2-40B4-BE49-F238E27FC236}">
                <a16:creationId xmlns:a16="http://schemas.microsoft.com/office/drawing/2014/main" id="{94DD6C57-79A6-B93A-B1B8-E0F8D81D059F}"/>
              </a:ext>
            </a:extLst>
          </p:cNvPr>
          <p:cNvSpPr txBox="1"/>
          <p:nvPr/>
        </p:nvSpPr>
        <p:spPr>
          <a:xfrm>
            <a:off x="2675621" y="733455"/>
            <a:ext cx="4358354" cy="460575"/>
          </a:xfrm>
          <a:prstGeom prst="rect">
            <a:avLst/>
          </a:prstGeom>
          <a:noFill/>
          <a:ln>
            <a:noFill/>
          </a:ln>
        </p:spPr>
        <p:txBody>
          <a:bodyPr wrap="square" lIns="0" tIns="0" rIns="0" bIns="0" rtlCol="0">
            <a:spAutoFit/>
          </a:bodyPr>
          <a:lstStyle/>
          <a:p>
            <a:pPr marL="0" marR="0" lvl="0" indent="0" algn="ctr" defTabSz="801929" rtl="0" eaLnBrk="1" fontAlgn="auto" latinLnBrk="0" hangingPunct="1">
              <a:lnSpc>
                <a:spcPts val="4000"/>
              </a:lnSpc>
              <a:spcBef>
                <a:spcPts val="0"/>
              </a:spcBef>
              <a:spcAft>
                <a:spcPts val="0"/>
              </a:spcAft>
              <a:buClrTx/>
              <a:buSzTx/>
              <a:buFontTx/>
              <a:buNone/>
              <a:tabLst/>
              <a:defRPr/>
            </a:pPr>
            <a:r>
              <a:rPr lang="en-US" sz="2800" dirty="0">
                <a:solidFill>
                  <a:schemeClr val="accent1"/>
                </a:solidFill>
              </a:rPr>
              <a:t>How to start the </a:t>
            </a:r>
            <a:r>
              <a:rPr lang="en-US" sz="2800" b="1" dirty="0">
                <a:solidFill>
                  <a:schemeClr val="accent1"/>
                </a:solidFill>
              </a:rPr>
              <a:t>month</a:t>
            </a:r>
            <a:r>
              <a:rPr lang="en-US" sz="2800" dirty="0">
                <a:solidFill>
                  <a:schemeClr val="accent1"/>
                </a:solidFill>
              </a:rPr>
              <a:t>?</a:t>
            </a:r>
          </a:p>
        </p:txBody>
      </p:sp>
      <p:sp>
        <p:nvSpPr>
          <p:cNvPr id="5" name="CasellaDiTesto 4">
            <a:extLst>
              <a:ext uri="{FF2B5EF4-FFF2-40B4-BE49-F238E27FC236}">
                <a16:creationId xmlns:a16="http://schemas.microsoft.com/office/drawing/2014/main" id="{0D8E5F94-B39C-78C1-2699-5A992FA34809}"/>
              </a:ext>
            </a:extLst>
          </p:cNvPr>
          <p:cNvSpPr txBox="1"/>
          <p:nvPr/>
        </p:nvSpPr>
        <p:spPr>
          <a:xfrm>
            <a:off x="2867344" y="4442559"/>
            <a:ext cx="4644867" cy="1069524"/>
          </a:xfrm>
          <a:prstGeom prst="rect">
            <a:avLst/>
          </a:prstGeom>
          <a:noFill/>
        </p:spPr>
        <p:txBody>
          <a:bodyPr wrap="square" lIns="0" rIns="0">
            <a:spAutoFit/>
          </a:bodyPr>
          <a:lstStyle/>
          <a:p>
            <a:pPr marL="0" marR="0" lvl="0" indent="0" algn="l" defTabSz="457200" rtl="0" eaLnBrk="1" fontAlgn="auto" latinLnBrk="0" hangingPunct="1">
              <a:spcBef>
                <a:spcPts val="0"/>
              </a:spcBef>
              <a:spcAft>
                <a:spcPts val="300"/>
              </a:spcAft>
              <a:buClr>
                <a:srgbClr val="243782"/>
              </a:buClr>
              <a:buSzTx/>
              <a:buFontTx/>
              <a:buNone/>
              <a:tabLst/>
              <a:defRPr/>
            </a:pPr>
            <a:r>
              <a:rPr kumimoji="0" lang="en-US" sz="1400" b="0" i="0" u="none" strike="noStrike" kern="1200" cap="none" spc="0" normalizeH="0" baseline="0" noProof="0" dirty="0">
                <a:ln>
                  <a:noFill/>
                </a:ln>
                <a:solidFill>
                  <a:srgbClr val="272B35">
                    <a:lumMod val="90000"/>
                    <a:lumOff val="10000"/>
                  </a:srgbClr>
                </a:solidFill>
                <a:effectLst/>
                <a:uLnTx/>
                <a:uFillTx/>
                <a:latin typeface="Encode Sans"/>
                <a:ea typeface="+mn-ea"/>
                <a:cs typeface="+mn-cs"/>
              </a:rPr>
              <a:t>R</a:t>
            </a:r>
            <a:r>
              <a:rPr kumimoji="0" lang="en-US" sz="1400" b="0" i="0" u="none" strike="noStrike" kern="1200" cap="none" spc="0" normalizeH="0" baseline="0" noProof="0" dirty="0" err="1">
                <a:ln>
                  <a:noFill/>
                </a:ln>
                <a:solidFill>
                  <a:srgbClr val="272B35">
                    <a:lumMod val="90000"/>
                    <a:lumOff val="10000"/>
                  </a:srgbClr>
                </a:solidFill>
                <a:effectLst/>
                <a:uLnTx/>
                <a:uFillTx/>
                <a:latin typeface="Encode Sans"/>
                <a:ea typeface="+mn-ea"/>
                <a:cs typeface="+mn-cs"/>
              </a:rPr>
              <a:t>egularly</a:t>
            </a:r>
            <a:r>
              <a:rPr kumimoji="0" lang="en-US" sz="1400" b="0" i="0" u="none" strike="noStrike" kern="1200" cap="none" spc="0" normalizeH="0" baseline="0" noProof="0" dirty="0">
                <a:ln>
                  <a:noFill/>
                </a:ln>
                <a:solidFill>
                  <a:srgbClr val="272B35">
                    <a:lumMod val="90000"/>
                    <a:lumOff val="10000"/>
                  </a:srgbClr>
                </a:solidFill>
                <a:effectLst/>
                <a:uLnTx/>
                <a:uFillTx/>
                <a:latin typeface="Encode Sans"/>
                <a:ea typeface="+mn-ea"/>
                <a:cs typeface="+mn-cs"/>
              </a:rPr>
              <a:t> check these indicators to plan &amp; monitor:</a:t>
            </a:r>
          </a:p>
          <a:p>
            <a:pPr marL="358775" marR="0" lvl="0" indent="-171450" algn="l" defTabSz="457200" rtl="0" eaLnBrk="1" fontAlgn="auto" latinLnBrk="0" hangingPunct="1">
              <a:spcBef>
                <a:spcPts val="0"/>
              </a:spcBef>
              <a:spcAft>
                <a:spcPts val="300"/>
              </a:spcAft>
              <a:buClr>
                <a:srgbClr val="243782"/>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272B35">
                    <a:lumMod val="90000"/>
                    <a:lumOff val="10000"/>
                  </a:srgbClr>
                </a:solidFill>
                <a:effectLst/>
                <a:uLnTx/>
                <a:uFillTx/>
                <a:latin typeface="Encode Sans"/>
                <a:ea typeface="+mn-ea"/>
                <a:cs typeface="+mn-cs"/>
              </a:rPr>
              <a:t>your activities effectively</a:t>
            </a:r>
          </a:p>
          <a:p>
            <a:pPr marL="358775" marR="0" lvl="0" indent="-171450" algn="l" defTabSz="457200" rtl="0" eaLnBrk="1" fontAlgn="auto" latinLnBrk="0" hangingPunct="1">
              <a:spcBef>
                <a:spcPts val="0"/>
              </a:spcBef>
              <a:spcAft>
                <a:spcPts val="300"/>
              </a:spcAft>
              <a:buClr>
                <a:srgbClr val="243782"/>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272B35">
                    <a:lumMod val="90000"/>
                    <a:lumOff val="10000"/>
                  </a:srgbClr>
                </a:solidFill>
                <a:effectLst/>
                <a:uLnTx/>
                <a:uFillTx/>
                <a:latin typeface="Encode Sans"/>
                <a:ea typeface="+mn-ea"/>
                <a:cs typeface="+mn-cs"/>
              </a:rPr>
              <a:t>your performance</a:t>
            </a:r>
          </a:p>
          <a:p>
            <a:pPr marL="358775" marR="0" lvl="0" indent="-171450" algn="l" defTabSz="457200" rtl="0" eaLnBrk="1" fontAlgn="auto" latinLnBrk="0" hangingPunct="1">
              <a:spcBef>
                <a:spcPts val="0"/>
              </a:spcBef>
              <a:spcAft>
                <a:spcPts val="300"/>
              </a:spcAft>
              <a:buClr>
                <a:srgbClr val="243782"/>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272B35">
                    <a:lumMod val="90000"/>
                    <a:lumOff val="10000"/>
                  </a:srgbClr>
                </a:solidFill>
                <a:effectLst/>
                <a:uLnTx/>
                <a:uFillTx/>
                <a:latin typeface="Encode Sans"/>
                <a:ea typeface="+mn-ea"/>
                <a:cs typeface="+mn-cs"/>
              </a:rPr>
              <a:t>your time proactively.</a:t>
            </a:r>
          </a:p>
        </p:txBody>
      </p:sp>
      <p:sp>
        <p:nvSpPr>
          <p:cNvPr id="6" name="CasellaDiTesto 5">
            <a:extLst>
              <a:ext uri="{FF2B5EF4-FFF2-40B4-BE49-F238E27FC236}">
                <a16:creationId xmlns:a16="http://schemas.microsoft.com/office/drawing/2014/main" id="{61B9B687-FF05-F92F-EE16-E4E0B301263A}"/>
              </a:ext>
            </a:extLst>
          </p:cNvPr>
          <p:cNvSpPr txBox="1"/>
          <p:nvPr/>
        </p:nvSpPr>
        <p:spPr>
          <a:xfrm>
            <a:off x="2872800" y="1418400"/>
            <a:ext cx="4356868" cy="284693"/>
          </a:xfrm>
          <a:prstGeom prst="rect">
            <a:avLst/>
          </a:prstGeom>
          <a:noFill/>
        </p:spPr>
        <p:txBody>
          <a:bodyPr wrap="square" lIns="0" rIns="0">
            <a:spAutoFit/>
          </a:bodyPr>
          <a:lstStyle/>
          <a:p>
            <a:pPr marL="0" marR="0" lvl="0" indent="0" algn="l" defTabSz="457200" rtl="0" eaLnBrk="1" fontAlgn="auto" latinLnBrk="0" hangingPunct="1">
              <a:lnSpc>
                <a:spcPts val="1500"/>
              </a:lnSpc>
              <a:spcBef>
                <a:spcPts val="0"/>
              </a:spcBef>
              <a:spcAft>
                <a:spcPts val="300"/>
              </a:spcAft>
              <a:buClr>
                <a:srgbClr val="243782"/>
              </a:buClr>
              <a:buSzTx/>
              <a:buFontTx/>
              <a:buNone/>
              <a:tabLst/>
              <a:defRPr/>
            </a:pPr>
            <a:r>
              <a:rPr lang="en-US" sz="1400" b="1" dirty="0">
                <a:solidFill>
                  <a:srgbClr val="243782"/>
                </a:solidFill>
                <a:latin typeface="Encode Sans"/>
              </a:rPr>
              <a:t>Plan your month with your sales manager</a:t>
            </a:r>
          </a:p>
        </p:txBody>
      </p:sp>
      <p:sp>
        <p:nvSpPr>
          <p:cNvPr id="10" name="Figura a mano libera: forma 9">
            <a:extLst>
              <a:ext uri="{FF2B5EF4-FFF2-40B4-BE49-F238E27FC236}">
                <a16:creationId xmlns:a16="http://schemas.microsoft.com/office/drawing/2014/main" id="{A45F9B5E-8CB9-7304-52D3-DC00AA5D77C5}"/>
              </a:ext>
            </a:extLst>
          </p:cNvPr>
          <p:cNvSpPr/>
          <p:nvPr/>
        </p:nvSpPr>
        <p:spPr>
          <a:xfrm>
            <a:off x="3747228" y="2506779"/>
            <a:ext cx="4712679" cy="349724"/>
          </a:xfrm>
          <a:custGeom>
            <a:avLst/>
            <a:gdLst>
              <a:gd name="connsiteX0" fmla="*/ 0 w 5245471"/>
              <a:gd name="connsiteY0" fmla="*/ 337804 h 337804"/>
              <a:gd name="connsiteX1" fmla="*/ 291413 w 5245471"/>
              <a:gd name="connsiteY1" fmla="*/ 0 h 337804"/>
              <a:gd name="connsiteX2" fmla="*/ 4954058 w 5245471"/>
              <a:gd name="connsiteY2" fmla="*/ 0 h 337804"/>
              <a:gd name="connsiteX3" fmla="*/ 5245471 w 5245471"/>
              <a:gd name="connsiteY3" fmla="*/ 337804 h 337804"/>
              <a:gd name="connsiteX4" fmla="*/ 0 w 5245471"/>
              <a:gd name="connsiteY4" fmla="*/ 337804 h 337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5471" h="337804">
                <a:moveTo>
                  <a:pt x="5245471" y="1"/>
                </a:moveTo>
                <a:lnTo>
                  <a:pt x="4954058" y="337803"/>
                </a:lnTo>
                <a:lnTo>
                  <a:pt x="291413" y="337803"/>
                </a:lnTo>
                <a:lnTo>
                  <a:pt x="0" y="1"/>
                </a:lnTo>
                <a:lnTo>
                  <a:pt x="5245471" y="1"/>
                </a:lnTo>
                <a:close/>
              </a:path>
            </a:pathLst>
          </a:cu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5401" rIns="0" bIns="25401"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Encode Sans"/>
                <a:ea typeface="+mn-ea"/>
                <a:cs typeface="+mn-cs"/>
              </a:rPr>
              <a:t>Number of contacts</a:t>
            </a:r>
          </a:p>
        </p:txBody>
      </p:sp>
      <p:sp>
        <p:nvSpPr>
          <p:cNvPr id="11" name="Figura a mano libera: forma 10">
            <a:extLst>
              <a:ext uri="{FF2B5EF4-FFF2-40B4-BE49-F238E27FC236}">
                <a16:creationId xmlns:a16="http://schemas.microsoft.com/office/drawing/2014/main" id="{82CD67FD-30B1-5CEB-A200-F720BF00129E}"/>
              </a:ext>
            </a:extLst>
          </p:cNvPr>
          <p:cNvSpPr/>
          <p:nvPr/>
        </p:nvSpPr>
        <p:spPr>
          <a:xfrm>
            <a:off x="4009044" y="2856501"/>
            <a:ext cx="4189047" cy="349724"/>
          </a:xfrm>
          <a:custGeom>
            <a:avLst/>
            <a:gdLst>
              <a:gd name="connsiteX0" fmla="*/ 0 w 4662640"/>
              <a:gd name="connsiteY0" fmla="*/ 337804 h 337804"/>
              <a:gd name="connsiteX1" fmla="*/ 291413 w 4662640"/>
              <a:gd name="connsiteY1" fmla="*/ 0 h 337804"/>
              <a:gd name="connsiteX2" fmla="*/ 4371227 w 4662640"/>
              <a:gd name="connsiteY2" fmla="*/ 0 h 337804"/>
              <a:gd name="connsiteX3" fmla="*/ 4662640 w 4662640"/>
              <a:gd name="connsiteY3" fmla="*/ 337804 h 337804"/>
              <a:gd name="connsiteX4" fmla="*/ 0 w 4662640"/>
              <a:gd name="connsiteY4" fmla="*/ 337804 h 337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2640" h="337804">
                <a:moveTo>
                  <a:pt x="4662640" y="1"/>
                </a:moveTo>
                <a:lnTo>
                  <a:pt x="4371227" y="337803"/>
                </a:lnTo>
                <a:lnTo>
                  <a:pt x="291413" y="337803"/>
                </a:lnTo>
                <a:lnTo>
                  <a:pt x="0" y="1"/>
                </a:lnTo>
                <a:lnTo>
                  <a:pt x="4662640" y="1"/>
                </a:lnTo>
                <a:close/>
              </a:path>
            </a:pathLst>
          </a:custGeom>
          <a:solidFill>
            <a:schemeClr val="accent1">
              <a:hueOff val="0"/>
              <a:satOff val="0"/>
              <a:lumOff val="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5401" rIns="0" bIns="25401"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Encode Sans"/>
                <a:ea typeface="+mn-ea"/>
                <a:cs typeface="+mn-cs"/>
              </a:rPr>
              <a:t>Number of appointments</a:t>
            </a:r>
          </a:p>
        </p:txBody>
      </p:sp>
      <p:sp>
        <p:nvSpPr>
          <p:cNvPr id="12" name="Figura a mano libera: forma 11">
            <a:extLst>
              <a:ext uri="{FF2B5EF4-FFF2-40B4-BE49-F238E27FC236}">
                <a16:creationId xmlns:a16="http://schemas.microsoft.com/office/drawing/2014/main" id="{E8DEB84B-7D07-5023-19F4-AA95255432EB}"/>
              </a:ext>
            </a:extLst>
          </p:cNvPr>
          <p:cNvSpPr/>
          <p:nvPr/>
        </p:nvSpPr>
        <p:spPr>
          <a:xfrm>
            <a:off x="4270859" y="3206223"/>
            <a:ext cx="3665417" cy="349724"/>
          </a:xfrm>
          <a:custGeom>
            <a:avLst/>
            <a:gdLst>
              <a:gd name="connsiteX0" fmla="*/ 0 w 4079810"/>
              <a:gd name="connsiteY0" fmla="*/ 337804 h 337804"/>
              <a:gd name="connsiteX1" fmla="*/ 291413 w 4079810"/>
              <a:gd name="connsiteY1" fmla="*/ 0 h 337804"/>
              <a:gd name="connsiteX2" fmla="*/ 3788397 w 4079810"/>
              <a:gd name="connsiteY2" fmla="*/ 0 h 337804"/>
              <a:gd name="connsiteX3" fmla="*/ 4079810 w 4079810"/>
              <a:gd name="connsiteY3" fmla="*/ 337804 h 337804"/>
              <a:gd name="connsiteX4" fmla="*/ 0 w 4079810"/>
              <a:gd name="connsiteY4" fmla="*/ 337804 h 337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9810" h="337804">
                <a:moveTo>
                  <a:pt x="4079810" y="1"/>
                </a:moveTo>
                <a:lnTo>
                  <a:pt x="3788397" y="337803"/>
                </a:lnTo>
                <a:lnTo>
                  <a:pt x="291413" y="337803"/>
                </a:lnTo>
                <a:lnTo>
                  <a:pt x="0" y="1"/>
                </a:lnTo>
                <a:lnTo>
                  <a:pt x="4079810" y="1"/>
                </a:lnTo>
                <a:close/>
              </a:path>
            </a:pathLst>
          </a:custGeom>
          <a:solidFill>
            <a:srgbClr val="2E47A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5401" rIns="0" bIns="25401"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Encode Sans"/>
                <a:ea typeface="+mn-ea"/>
                <a:cs typeface="+mn-cs"/>
              </a:rPr>
              <a:t>Number of test drives </a:t>
            </a:r>
          </a:p>
        </p:txBody>
      </p:sp>
      <p:sp>
        <p:nvSpPr>
          <p:cNvPr id="13" name="Figura a mano libera: forma 12">
            <a:extLst>
              <a:ext uri="{FF2B5EF4-FFF2-40B4-BE49-F238E27FC236}">
                <a16:creationId xmlns:a16="http://schemas.microsoft.com/office/drawing/2014/main" id="{B650645C-5588-FDA3-372D-976EBA468819}"/>
              </a:ext>
            </a:extLst>
          </p:cNvPr>
          <p:cNvSpPr/>
          <p:nvPr/>
        </p:nvSpPr>
        <p:spPr>
          <a:xfrm>
            <a:off x="4532674" y="3555946"/>
            <a:ext cx="3141786" cy="349723"/>
          </a:xfrm>
          <a:custGeom>
            <a:avLst/>
            <a:gdLst>
              <a:gd name="connsiteX0" fmla="*/ 0 w 3496980"/>
              <a:gd name="connsiteY0" fmla="*/ 337804 h 337804"/>
              <a:gd name="connsiteX1" fmla="*/ 291413 w 3496980"/>
              <a:gd name="connsiteY1" fmla="*/ 0 h 337804"/>
              <a:gd name="connsiteX2" fmla="*/ 3205567 w 3496980"/>
              <a:gd name="connsiteY2" fmla="*/ 0 h 337804"/>
              <a:gd name="connsiteX3" fmla="*/ 3496980 w 3496980"/>
              <a:gd name="connsiteY3" fmla="*/ 337804 h 337804"/>
              <a:gd name="connsiteX4" fmla="*/ 0 w 3496980"/>
              <a:gd name="connsiteY4" fmla="*/ 337804 h 337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6980" h="337804">
                <a:moveTo>
                  <a:pt x="3496980" y="1"/>
                </a:moveTo>
                <a:lnTo>
                  <a:pt x="3205567" y="337803"/>
                </a:lnTo>
                <a:lnTo>
                  <a:pt x="291413" y="337803"/>
                </a:lnTo>
                <a:lnTo>
                  <a:pt x="0" y="1"/>
                </a:lnTo>
                <a:lnTo>
                  <a:pt x="3496980" y="1"/>
                </a:lnTo>
                <a:close/>
              </a:path>
            </a:pathLst>
          </a:custGeom>
          <a:solidFill>
            <a:schemeClr val="accent1">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5401" rIns="0" bIns="25401"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Encode Sans"/>
                <a:ea typeface="+mn-ea"/>
                <a:cs typeface="+mn-cs"/>
              </a:rPr>
              <a:t>Number of offers </a:t>
            </a:r>
          </a:p>
        </p:txBody>
      </p:sp>
      <p:sp>
        <p:nvSpPr>
          <p:cNvPr id="14" name="Figura a mano libera: forma 13">
            <a:extLst>
              <a:ext uri="{FF2B5EF4-FFF2-40B4-BE49-F238E27FC236}">
                <a16:creationId xmlns:a16="http://schemas.microsoft.com/office/drawing/2014/main" id="{E228C205-28CE-11A0-7FB0-4B2713B1CF3C}"/>
              </a:ext>
            </a:extLst>
          </p:cNvPr>
          <p:cNvSpPr/>
          <p:nvPr/>
        </p:nvSpPr>
        <p:spPr>
          <a:xfrm>
            <a:off x="4794490" y="3905668"/>
            <a:ext cx="2618154" cy="349723"/>
          </a:xfrm>
          <a:custGeom>
            <a:avLst/>
            <a:gdLst>
              <a:gd name="connsiteX0" fmla="*/ 0 w 2914150"/>
              <a:gd name="connsiteY0" fmla="*/ 337804 h 337804"/>
              <a:gd name="connsiteX1" fmla="*/ 291413 w 2914150"/>
              <a:gd name="connsiteY1" fmla="*/ 0 h 337804"/>
              <a:gd name="connsiteX2" fmla="*/ 2622737 w 2914150"/>
              <a:gd name="connsiteY2" fmla="*/ 0 h 337804"/>
              <a:gd name="connsiteX3" fmla="*/ 2914150 w 2914150"/>
              <a:gd name="connsiteY3" fmla="*/ 337804 h 337804"/>
              <a:gd name="connsiteX4" fmla="*/ 0 w 2914150"/>
              <a:gd name="connsiteY4" fmla="*/ 337804 h 337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4150" h="337804">
                <a:moveTo>
                  <a:pt x="2914150" y="1"/>
                </a:moveTo>
                <a:lnTo>
                  <a:pt x="2622737" y="337803"/>
                </a:lnTo>
                <a:lnTo>
                  <a:pt x="291413" y="337803"/>
                </a:lnTo>
                <a:lnTo>
                  <a:pt x="0" y="1"/>
                </a:lnTo>
                <a:lnTo>
                  <a:pt x="2914150" y="1"/>
                </a:lnTo>
                <a:close/>
              </a:path>
            </a:pathLst>
          </a:custGeom>
          <a:solidFill>
            <a:schemeClr val="accent1">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25401" rIns="0" bIns="25401"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Encode Sans"/>
                <a:ea typeface="+mn-ea"/>
                <a:cs typeface="+mn-cs"/>
              </a:rPr>
              <a:t>Number of orders</a:t>
            </a:r>
          </a:p>
        </p:txBody>
      </p:sp>
      <p:pic>
        <p:nvPicPr>
          <p:cNvPr id="15" name="Immagine 14" descr="Immagine che contiene simbolo, Elementi grafici, logo, cerchio&#10;&#10;Il contenuto generato dall'IA potrebbe non essere corretto.">
            <a:extLst>
              <a:ext uri="{FF2B5EF4-FFF2-40B4-BE49-F238E27FC236}">
                <a16:creationId xmlns:a16="http://schemas.microsoft.com/office/drawing/2014/main" id="{6BC632DD-DE6C-F85D-44D7-376AD1862B68}"/>
              </a:ext>
            </a:extLst>
          </p:cNvPr>
          <p:cNvPicPr>
            <a:picLocks noChangeAspect="1"/>
          </p:cNvPicPr>
          <p:nvPr/>
        </p:nvPicPr>
        <p:blipFill>
          <a:blip r:embed="rId3" cstate="hqprint">
            <a:biLevel thresh="2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278811" y="2561168"/>
            <a:ext cx="247910" cy="247910"/>
          </a:xfrm>
          <a:prstGeom prst="rect">
            <a:avLst/>
          </a:prstGeom>
        </p:spPr>
      </p:pic>
      <p:grpSp>
        <p:nvGrpSpPr>
          <p:cNvPr id="16" name="Gruppo 15">
            <a:extLst>
              <a:ext uri="{FF2B5EF4-FFF2-40B4-BE49-F238E27FC236}">
                <a16:creationId xmlns:a16="http://schemas.microsoft.com/office/drawing/2014/main" id="{144AC7BE-050B-FF26-1DB3-8A5748D05704}"/>
              </a:ext>
            </a:extLst>
          </p:cNvPr>
          <p:cNvGrpSpPr/>
          <p:nvPr/>
        </p:nvGrpSpPr>
        <p:grpSpPr>
          <a:xfrm>
            <a:off x="4532674" y="2904699"/>
            <a:ext cx="235054" cy="316315"/>
            <a:chOff x="4840521" y="5582920"/>
            <a:chExt cx="632959" cy="851784"/>
          </a:xfrm>
        </p:grpSpPr>
        <p:pic>
          <p:nvPicPr>
            <p:cNvPr id="22" name="Immagine 21">
              <a:extLst>
                <a:ext uri="{FF2B5EF4-FFF2-40B4-BE49-F238E27FC236}">
                  <a16:creationId xmlns:a16="http://schemas.microsoft.com/office/drawing/2014/main" id="{B1589A12-295E-C980-966E-87E6C1A59AC4}"/>
                </a:ext>
              </a:extLst>
            </p:cNvPr>
            <p:cNvPicPr>
              <a:picLocks noChangeAspect="1"/>
            </p:cNvPicPr>
            <p:nvPr/>
          </p:nvPicPr>
          <p:blipFill>
            <a:blip r:embed="rId5" cstate="hqprint">
              <a:biLevel thresh="25000"/>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4840521" y="5801745"/>
              <a:ext cx="632959" cy="632959"/>
            </a:xfrm>
            <a:prstGeom prst="rect">
              <a:avLst/>
            </a:prstGeom>
          </p:spPr>
        </p:pic>
        <p:pic>
          <p:nvPicPr>
            <p:cNvPr id="23" name="Immagine 22">
              <a:extLst>
                <a:ext uri="{FF2B5EF4-FFF2-40B4-BE49-F238E27FC236}">
                  <a16:creationId xmlns:a16="http://schemas.microsoft.com/office/drawing/2014/main" id="{A4A118C9-B9CF-8537-A901-B53C3E02D7E7}"/>
                </a:ext>
              </a:extLst>
            </p:cNvPr>
            <p:cNvPicPr>
              <a:picLocks noChangeAspect="1"/>
            </p:cNvPicPr>
            <p:nvPr/>
          </p:nvPicPr>
          <p:blipFill>
            <a:blip r:embed="rId7" cstate="hqprint">
              <a:biLevel thresh="25000"/>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rcRect/>
            <a:stretch/>
          </p:blipFill>
          <p:spPr>
            <a:xfrm>
              <a:off x="4989043" y="5582920"/>
              <a:ext cx="319802" cy="319804"/>
            </a:xfrm>
            <a:prstGeom prst="rect">
              <a:avLst/>
            </a:prstGeom>
          </p:spPr>
        </p:pic>
      </p:grpSp>
      <p:pic>
        <p:nvPicPr>
          <p:cNvPr id="17" name="sea33aa9efda4476990b289f273e487f">
            <a:extLst>
              <a:ext uri="{FF2B5EF4-FFF2-40B4-BE49-F238E27FC236}">
                <a16:creationId xmlns:a16="http://schemas.microsoft.com/office/drawing/2014/main" id="{4DEBF27A-00EC-72DA-E2AD-28B7C6ABDD90}"/>
              </a:ext>
            </a:extLst>
          </p:cNvPr>
          <p:cNvPicPr>
            <a:picLocks/>
          </p:cNvPicPr>
          <p:nvPr/>
        </p:nvPicPr>
        <p:blipFill>
          <a:blip r:embed="rId9">
            <a:extLst>
              <a:ext uri="{28A0092B-C50C-407E-A947-70E740481C1C}">
                <a14:useLocalDpi xmlns:a14="http://schemas.microsoft.com/office/drawing/2010/main" val="0"/>
              </a:ext>
            </a:extLst>
          </a:blip>
          <a:srcRect/>
          <a:stretch/>
        </p:blipFill>
        <p:spPr>
          <a:xfrm>
            <a:off x="4675638" y="3252292"/>
            <a:ext cx="259938" cy="261104"/>
          </a:xfrm>
          <a:prstGeom prst="rect">
            <a:avLst/>
          </a:prstGeom>
        </p:spPr>
      </p:pic>
      <p:pic>
        <p:nvPicPr>
          <p:cNvPr id="18" name="Immagine 17">
            <a:extLst>
              <a:ext uri="{FF2B5EF4-FFF2-40B4-BE49-F238E27FC236}">
                <a16:creationId xmlns:a16="http://schemas.microsoft.com/office/drawing/2014/main" id="{1EBB4AA3-B731-AA6B-B782-2B79EE8D93C5}"/>
              </a:ext>
            </a:extLst>
          </p:cNvPr>
          <p:cNvPicPr>
            <a:picLocks noChangeAspect="1"/>
          </p:cNvPicPr>
          <p:nvPr/>
        </p:nvPicPr>
        <p:blipFill>
          <a:blip r:embed="rId10" cstate="hqprint">
            <a:biLevel thresh="25000"/>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val="0"/>
              </a:ext>
            </a:extLst>
          </a:blip>
          <a:srcRect r="18955"/>
          <a:stretch>
            <a:fillRect/>
          </a:stretch>
        </p:blipFill>
        <p:spPr>
          <a:xfrm>
            <a:off x="4936160" y="3612434"/>
            <a:ext cx="191678" cy="236510"/>
          </a:xfrm>
          <a:prstGeom prst="rect">
            <a:avLst/>
          </a:prstGeom>
        </p:spPr>
      </p:pic>
      <p:grpSp>
        <p:nvGrpSpPr>
          <p:cNvPr id="19" name="Gruppo 18">
            <a:extLst>
              <a:ext uri="{FF2B5EF4-FFF2-40B4-BE49-F238E27FC236}">
                <a16:creationId xmlns:a16="http://schemas.microsoft.com/office/drawing/2014/main" id="{D3306195-CD98-B462-FA26-3A9E5030524F}"/>
              </a:ext>
            </a:extLst>
          </p:cNvPr>
          <p:cNvGrpSpPr/>
          <p:nvPr/>
        </p:nvGrpSpPr>
        <p:grpSpPr>
          <a:xfrm>
            <a:off x="5051234" y="3923763"/>
            <a:ext cx="205454" cy="311384"/>
            <a:chOff x="4879071" y="7153315"/>
            <a:chExt cx="456840" cy="692381"/>
          </a:xfrm>
        </p:grpSpPr>
        <p:pic>
          <p:nvPicPr>
            <p:cNvPr id="20" name="sea33aa9efda4476990b289f273e487f">
              <a:extLst>
                <a:ext uri="{FF2B5EF4-FFF2-40B4-BE49-F238E27FC236}">
                  <a16:creationId xmlns:a16="http://schemas.microsoft.com/office/drawing/2014/main" id="{FDB09365-D9EB-8B9E-6120-2ED3107F74A6}"/>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4879071" y="7388857"/>
              <a:ext cx="456840" cy="456839"/>
            </a:xfrm>
            <a:prstGeom prst="rect">
              <a:avLst/>
            </a:prstGeom>
          </p:spPr>
        </p:pic>
        <p:pic>
          <p:nvPicPr>
            <p:cNvPr id="21" name="Immagine 20">
              <a:extLst>
                <a:ext uri="{FF2B5EF4-FFF2-40B4-BE49-F238E27FC236}">
                  <a16:creationId xmlns:a16="http://schemas.microsoft.com/office/drawing/2014/main" id="{09D40448-26AA-0E7F-8435-12D03BA5C67D}"/>
                </a:ext>
              </a:extLst>
            </p:cNvPr>
            <p:cNvPicPr>
              <a:picLocks noChangeAspect="1"/>
            </p:cNvPicPr>
            <p:nvPr/>
          </p:nvPicPr>
          <p:blipFill>
            <a:blip r:embed="rId14" cstate="hqprint">
              <a:biLevel thresh="25000"/>
              <a:extLst>
                <a:ext uri="{BEBA8EAE-BF5A-486C-A8C5-ECC9F3942E4B}">
                  <a14:imgProps xmlns:a14="http://schemas.microsoft.com/office/drawing/2010/main">
                    <a14:imgLayer r:embed="rId15">
                      <a14:imgEffect>
                        <a14:brightnessContrast bright="40000" contrast="-40000"/>
                      </a14:imgEffect>
                    </a14:imgLayer>
                  </a14:imgProps>
                </a:ext>
                <a:ext uri="{28A0092B-C50C-407E-A947-70E740481C1C}">
                  <a14:useLocalDpi xmlns:a14="http://schemas.microsoft.com/office/drawing/2010/main" val="0"/>
                </a:ext>
              </a:extLst>
            </a:blip>
            <a:srcRect/>
            <a:stretch/>
          </p:blipFill>
          <p:spPr>
            <a:xfrm rot="13500000">
              <a:off x="4941894" y="7153315"/>
              <a:ext cx="303327" cy="303327"/>
            </a:xfrm>
            <a:prstGeom prst="rect">
              <a:avLst/>
            </a:prstGeom>
          </p:spPr>
        </p:pic>
      </p:grpSp>
      <p:sp>
        <p:nvSpPr>
          <p:cNvPr id="25" name="CasellaDiTesto 24">
            <a:extLst>
              <a:ext uri="{FF2B5EF4-FFF2-40B4-BE49-F238E27FC236}">
                <a16:creationId xmlns:a16="http://schemas.microsoft.com/office/drawing/2014/main" id="{B8D50355-C2CB-A6AD-4174-679D59311A96}"/>
              </a:ext>
            </a:extLst>
          </p:cNvPr>
          <p:cNvSpPr txBox="1"/>
          <p:nvPr/>
        </p:nvSpPr>
        <p:spPr>
          <a:xfrm>
            <a:off x="2867344" y="1788625"/>
            <a:ext cx="6512961" cy="523220"/>
          </a:xfrm>
          <a:prstGeom prst="rect">
            <a:avLst/>
          </a:prstGeom>
          <a:noFill/>
        </p:spPr>
        <p:txBody>
          <a:bodyPr wrap="square" lIns="0" rIns="0">
            <a:spAutoFit/>
          </a:bodyPr>
          <a:lstStyle/>
          <a:p>
            <a:pPr marL="0" marR="0" lvl="0" indent="0" algn="l" defTabSz="457200" rtl="0" eaLnBrk="1" fontAlgn="auto" latinLnBrk="0" hangingPunct="1">
              <a:spcBef>
                <a:spcPts val="0"/>
              </a:spcBef>
              <a:spcAft>
                <a:spcPts val="300"/>
              </a:spcAft>
              <a:buClr>
                <a:srgbClr val="243782"/>
              </a:buClr>
              <a:buSzTx/>
              <a:buFontTx/>
              <a:buNone/>
              <a:tabLst/>
              <a:defRPr/>
            </a:pPr>
            <a:r>
              <a:rPr kumimoji="0" lang="en-US" sz="1400" b="0" i="0" u="none" strike="noStrike" kern="1200" cap="none" spc="0" normalizeH="0" baseline="0" noProof="0" dirty="0">
                <a:ln>
                  <a:noFill/>
                </a:ln>
                <a:solidFill>
                  <a:srgbClr val="272B35">
                    <a:lumMod val="90000"/>
                    <a:lumOff val="10000"/>
                  </a:srgbClr>
                </a:solidFill>
                <a:effectLst/>
                <a:uLnTx/>
                <a:uFillTx/>
                <a:latin typeface="Encode Sans"/>
                <a:ea typeface="+mn-ea"/>
                <a:cs typeface="+mn-cs"/>
              </a:rPr>
              <a:t>Working with your Sales Manager, set the KPIs you need to achieve, following the </a:t>
            </a:r>
            <a:r>
              <a:rPr kumimoji="0" lang="en-US" sz="1400" b="1" i="0" u="none" strike="noStrike" kern="1200" cap="none" spc="0" normalizeH="0" baseline="0" noProof="0" dirty="0">
                <a:ln>
                  <a:noFill/>
                </a:ln>
                <a:solidFill>
                  <a:srgbClr val="243782"/>
                </a:solidFill>
                <a:effectLst/>
                <a:uLnTx/>
                <a:uFillTx/>
                <a:latin typeface="Encode Sans"/>
                <a:ea typeface="+mn-ea"/>
                <a:cs typeface="+mn-cs"/>
              </a:rPr>
              <a:t>Sales Funnel </a:t>
            </a:r>
            <a:r>
              <a:rPr kumimoji="0" lang="en-US" sz="1400" b="0" i="0" u="none" strike="noStrike" kern="1200" cap="none" spc="0" normalizeH="0" baseline="0" noProof="0" dirty="0">
                <a:ln>
                  <a:noFill/>
                </a:ln>
                <a:solidFill>
                  <a:srgbClr val="272B35">
                    <a:lumMod val="90000"/>
                    <a:lumOff val="10000"/>
                  </a:srgbClr>
                </a:solidFill>
                <a:effectLst/>
                <a:uLnTx/>
                <a:uFillTx/>
                <a:latin typeface="Encode Sans"/>
                <a:ea typeface="+mn-ea"/>
                <a:cs typeface="+mn-cs"/>
              </a:rPr>
              <a:t>approach:</a:t>
            </a:r>
          </a:p>
        </p:txBody>
      </p:sp>
      <p:pic>
        <p:nvPicPr>
          <p:cNvPr id="26" name="Elemento grafico 25">
            <a:extLst>
              <a:ext uri="{FF2B5EF4-FFF2-40B4-BE49-F238E27FC236}">
                <a16:creationId xmlns:a16="http://schemas.microsoft.com/office/drawing/2014/main" id="{F87A9611-D3EF-54FD-066F-F466B066750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448234" y="228926"/>
            <a:ext cx="1227387" cy="1237923"/>
          </a:xfrm>
          <a:prstGeom prst="rect">
            <a:avLst/>
          </a:prstGeom>
        </p:spPr>
      </p:pic>
      <p:pic>
        <p:nvPicPr>
          <p:cNvPr id="27" name="Immagine 26">
            <a:extLst>
              <a:ext uri="{FF2B5EF4-FFF2-40B4-BE49-F238E27FC236}">
                <a16:creationId xmlns:a16="http://schemas.microsoft.com/office/drawing/2014/main" id="{B4BDFE2D-0CD3-7A56-DB49-772538316BD9}"/>
              </a:ext>
            </a:extLst>
          </p:cNvPr>
          <p:cNvPicPr>
            <a:picLocks noChangeAspect="1"/>
          </p:cNvPicPr>
          <p:nvPr/>
        </p:nvPicPr>
        <p:blipFill>
          <a:blip r:embed="rId18" cstate="hqprint">
            <a:extLst>
              <a:ext uri="{28A0092B-C50C-407E-A947-70E740481C1C}">
                <a14:useLocalDpi xmlns:a14="http://schemas.microsoft.com/office/drawing/2010/main" val="0"/>
              </a:ext>
            </a:extLst>
          </a:blip>
          <a:srcRect/>
          <a:stretch/>
        </p:blipFill>
        <p:spPr>
          <a:xfrm rot="509209">
            <a:off x="1716648" y="503473"/>
            <a:ext cx="690557" cy="690557"/>
          </a:xfrm>
          <a:prstGeom prst="rect">
            <a:avLst/>
          </a:prstGeom>
        </p:spPr>
      </p:pic>
    </p:spTree>
    <p:custDataLst>
      <p:tags r:id="rId1"/>
    </p:custDataLst>
    <p:extLst>
      <p:ext uri="{BB962C8B-B14F-4D97-AF65-F5344CB8AC3E}">
        <p14:creationId xmlns:p14="http://schemas.microsoft.com/office/powerpoint/2010/main" val="208196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CEA7C-D0E3-AF92-C1C5-C8A84109D93D}"/>
            </a:ext>
          </a:extLst>
        </p:cNvPr>
        <p:cNvGrpSpPr/>
        <p:nvPr/>
      </p:nvGrpSpPr>
      <p:grpSpPr>
        <a:xfrm>
          <a:off x="0" y="0"/>
          <a:ext cx="0" cy="0"/>
          <a:chOff x="0" y="0"/>
          <a:chExt cx="0" cy="0"/>
        </a:xfrm>
      </p:grpSpPr>
      <p:sp>
        <p:nvSpPr>
          <p:cNvPr id="4" name="Rettangolo 3">
            <a:extLst>
              <a:ext uri="{FF2B5EF4-FFF2-40B4-BE49-F238E27FC236}">
                <a16:creationId xmlns:a16="http://schemas.microsoft.com/office/drawing/2014/main" id="{D273A87C-7EE1-0B5A-B34F-1B57900A8FA3}"/>
              </a:ext>
            </a:extLst>
          </p:cNvPr>
          <p:cNvSpPr/>
          <p:nvPr/>
        </p:nvSpPr>
        <p:spPr>
          <a:xfrm>
            <a:off x="1944914" y="409805"/>
            <a:ext cx="8157029" cy="5178195"/>
          </a:xfrm>
          <a:prstGeom prst="rect">
            <a:avLst/>
          </a:prstGeom>
          <a:solidFill>
            <a:srgbClr val="263F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ext 0">
            <a:extLst>
              <a:ext uri="{FF2B5EF4-FFF2-40B4-BE49-F238E27FC236}">
                <a16:creationId xmlns:a16="http://schemas.microsoft.com/office/drawing/2014/main" id="{71BD6C3B-D815-4470-D0AF-EE4EF106F05F}"/>
              </a:ext>
            </a:extLst>
          </p:cNvPr>
          <p:cNvSpPr/>
          <p:nvPr/>
        </p:nvSpPr>
        <p:spPr>
          <a:xfrm>
            <a:off x="187171" y="419075"/>
            <a:ext cx="1874328" cy="1723549"/>
          </a:xfrm>
          <a:prstGeom prst="rect">
            <a:avLst/>
          </a:prstGeom>
          <a:noFill/>
          <a:ln/>
        </p:spPr>
        <p:txBody>
          <a:bodyPr wrap="square" lIns="0" tIns="0" rIns="0" bIns="0" rtlCol="0" anchor="t">
            <a:spAutoFit/>
          </a:bodyPr>
          <a:lstStyle/>
          <a:p>
            <a:r>
              <a:rPr lang="en-US" sz="2800" noProof="0" dirty="0">
                <a:solidFill>
                  <a:schemeClr val="accent1"/>
                </a:solidFill>
              </a:rPr>
              <a:t>Sales advisor daily </a:t>
            </a:r>
            <a:r>
              <a:rPr lang="en-US" sz="2800" b="1" noProof="0" dirty="0">
                <a:solidFill>
                  <a:schemeClr val="accent1"/>
                </a:solidFill>
                <a:latin typeface="Encode Sans" pitchFamily="2" charset="0"/>
              </a:rPr>
              <a:t>agenda</a:t>
            </a:r>
          </a:p>
        </p:txBody>
      </p:sp>
      <p:sp>
        <p:nvSpPr>
          <p:cNvPr id="26" name="Rettangolo 25">
            <a:extLst>
              <a:ext uri="{FF2B5EF4-FFF2-40B4-BE49-F238E27FC236}">
                <a16:creationId xmlns:a16="http://schemas.microsoft.com/office/drawing/2014/main" id="{16EDA565-C8A4-DE1C-9514-648665A27404}"/>
              </a:ext>
            </a:extLst>
          </p:cNvPr>
          <p:cNvSpPr/>
          <p:nvPr/>
        </p:nvSpPr>
        <p:spPr>
          <a:xfrm>
            <a:off x="2799450" y="1230813"/>
            <a:ext cx="6447956" cy="2198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dirty="0"/>
              <a:t>Following the definition of your monthly objectives in collaboration with your Sales Manager, we will now discover which sales methodologies should be implemented, and why they are fundamental, in your daily professional activities!</a:t>
            </a:r>
          </a:p>
        </p:txBody>
      </p:sp>
      <p:sp>
        <p:nvSpPr>
          <p:cNvPr id="27" name="Rettangolo con angoli arrotondati 26">
            <a:extLst>
              <a:ext uri="{FF2B5EF4-FFF2-40B4-BE49-F238E27FC236}">
                <a16:creationId xmlns:a16="http://schemas.microsoft.com/office/drawing/2014/main" id="{DB62CA68-20E3-A011-EA5F-A5BB3216F15C}"/>
              </a:ext>
            </a:extLst>
          </p:cNvPr>
          <p:cNvSpPr/>
          <p:nvPr/>
        </p:nvSpPr>
        <p:spPr>
          <a:xfrm>
            <a:off x="5155970" y="4174759"/>
            <a:ext cx="1734916" cy="513699"/>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tIns="90000" bIns="90000" rtlCol="0" anchor="ctr"/>
          <a:lstStyle/>
          <a:p>
            <a:pPr algn="ctr"/>
            <a:r>
              <a:rPr lang="en-US" b="1" dirty="0">
                <a:solidFill>
                  <a:srgbClr val="263F72"/>
                </a:solidFill>
              </a:rPr>
              <a:t>CONTINUE</a:t>
            </a:r>
          </a:p>
        </p:txBody>
      </p:sp>
      <p:sp>
        <p:nvSpPr>
          <p:cNvPr id="28" name="Rettangolo 27">
            <a:extLst>
              <a:ext uri="{FF2B5EF4-FFF2-40B4-BE49-F238E27FC236}">
                <a16:creationId xmlns:a16="http://schemas.microsoft.com/office/drawing/2014/main" id="{B1710BE9-5CB7-6CD0-64F6-9C7D4A5AB28B}"/>
              </a:ext>
            </a:extLst>
          </p:cNvPr>
          <p:cNvSpPr/>
          <p:nvPr/>
        </p:nvSpPr>
        <p:spPr>
          <a:xfrm>
            <a:off x="10463683" y="-1133472"/>
            <a:ext cx="2445802" cy="775082"/>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POP UP</a:t>
            </a:r>
          </a:p>
        </p:txBody>
      </p:sp>
    </p:spTree>
    <p:custDataLst>
      <p:tags r:id="rId1"/>
    </p:custDataLst>
    <p:extLst>
      <p:ext uri="{BB962C8B-B14F-4D97-AF65-F5344CB8AC3E}">
        <p14:creationId xmlns:p14="http://schemas.microsoft.com/office/powerpoint/2010/main" val="34258034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TEMA DI OFFICE" val="jJD3catn"/>
  <p:tag name="ARTICULATE_SLIDE_THUMBNAIL_REFRESH" val="1"/>
  <p:tag name="ARTICULATE_SLIDE_COUNT" val="3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ma di Office">
  <a:themeElements>
    <a:clrScheme name="stellantis">
      <a:dk1>
        <a:srgbClr val="272B35"/>
      </a:dk1>
      <a:lt1>
        <a:sysClr val="window" lastClr="FFFFFF"/>
      </a:lt1>
      <a:dk2>
        <a:srgbClr val="A4B5C6"/>
      </a:dk2>
      <a:lt2>
        <a:srgbClr val="EFF2F5"/>
      </a:lt2>
      <a:accent1>
        <a:srgbClr val="243782"/>
      </a:accent1>
      <a:accent2>
        <a:srgbClr val="E94E24"/>
      </a:accent2>
      <a:accent3>
        <a:srgbClr val="00ADA0"/>
      </a:accent3>
      <a:accent4>
        <a:srgbClr val="F7A600"/>
      </a:accent4>
      <a:accent5>
        <a:srgbClr val="272B35"/>
      </a:accent5>
      <a:accent6>
        <a:srgbClr val="243782"/>
      </a:accent6>
      <a:hlink>
        <a:srgbClr val="00B0F0"/>
      </a:hlink>
      <a:folHlink>
        <a:srgbClr val="272B35"/>
      </a:folHlink>
    </a:clrScheme>
    <a:fontScheme name="stellantis">
      <a:majorFont>
        <a:latin typeface="Encode Sans"/>
        <a:ea typeface=""/>
        <a:cs typeface=""/>
      </a:majorFont>
      <a:minorFont>
        <a:latin typeface="Encod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d852d5cd-724c-4128-8812-ffa5db3f8507}" enabled="0" method="" siteId="{d852d5cd-724c-4128-8812-ffa5db3f8507}" removed="1"/>
</clbl:labelList>
</file>

<file path=docProps/app.xml><?xml version="1.0" encoding="utf-8"?>
<Properties xmlns="http://schemas.openxmlformats.org/officeDocument/2006/extended-properties" xmlns:vt="http://schemas.openxmlformats.org/officeDocument/2006/docPropsVTypes">
  <TotalTime>451</TotalTime>
  <Words>4892</Words>
  <Application>Microsoft Office PowerPoint</Application>
  <PresentationFormat>Widescreen</PresentationFormat>
  <Paragraphs>488</Paragraphs>
  <Slides>37</Slides>
  <Notes>3</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37</vt:i4>
      </vt:variant>
    </vt:vector>
  </HeadingPairs>
  <TitlesOfParts>
    <vt:vector size="48" baseType="lpstr">
      <vt:lpstr>Aptos</vt:lpstr>
      <vt:lpstr>Arial</vt:lpstr>
      <vt:lpstr>augie</vt:lpstr>
      <vt:lpstr>Encode Sans</vt:lpstr>
      <vt:lpstr>Encode Sans Condensed</vt:lpstr>
      <vt:lpstr>Encode Sans Condensed Black</vt:lpstr>
      <vt:lpstr>Merriweather</vt:lpstr>
      <vt:lpstr>Segoe UI Emoji</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Patrizia Gariglio</dc:creator>
  <cp:lastModifiedBy>Patrizia Gariglio</cp:lastModifiedBy>
  <cp:revision>83</cp:revision>
  <dcterms:created xsi:type="dcterms:W3CDTF">2025-06-04T15:10:37Z</dcterms:created>
  <dcterms:modified xsi:type="dcterms:W3CDTF">2025-07-10T10:26:06Z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F53DEFE9-EA87-47E4-B0D1-7F8BEC046A61</vt:lpwstr>
  </property>
  <property fmtid="{D5CDD505-2E9C-101B-9397-08002B2CF9AE}" pid="3" name="ArticulatePath">
    <vt:lpwstr>Presentazione standard1</vt:lpwstr>
  </property>
  <property fmtid="{D5CDD505-2E9C-101B-9397-08002B2CF9AE}" pid="4" name="MSIP_Label_725ca717-11da-4935-b601-f527b9741f2e_Enabled">
    <vt:lpwstr>true</vt:lpwstr>
  </property>
  <property fmtid="{D5CDD505-2E9C-101B-9397-08002B2CF9AE}" pid="5" name="MSIP_Label_725ca717-11da-4935-b601-f527b9741f2e_SetDate">
    <vt:lpwstr>2025-07-05T08:12:09Z</vt:lpwstr>
  </property>
  <property fmtid="{D5CDD505-2E9C-101B-9397-08002B2CF9AE}" pid="6" name="MSIP_Label_725ca717-11da-4935-b601-f527b9741f2e_Method">
    <vt:lpwstr>Standard</vt:lpwstr>
  </property>
  <property fmtid="{D5CDD505-2E9C-101B-9397-08002B2CF9AE}" pid="7" name="MSIP_Label_725ca717-11da-4935-b601-f527b9741f2e_Name">
    <vt:lpwstr>C2 - Internal</vt:lpwstr>
  </property>
  <property fmtid="{D5CDD505-2E9C-101B-9397-08002B2CF9AE}" pid="8" name="MSIP_Label_725ca717-11da-4935-b601-f527b9741f2e_SiteId">
    <vt:lpwstr>d852d5cd-724c-4128-8812-ffa5db3f8507</vt:lpwstr>
  </property>
  <property fmtid="{D5CDD505-2E9C-101B-9397-08002B2CF9AE}" pid="9" name="MSIP_Label_725ca717-11da-4935-b601-f527b9741f2e_ActionId">
    <vt:lpwstr>7da11eca-84fa-47a0-b45e-632c14edaf0c</vt:lpwstr>
  </property>
  <property fmtid="{D5CDD505-2E9C-101B-9397-08002B2CF9AE}" pid="10" name="MSIP_Label_725ca717-11da-4935-b601-f527b9741f2e_ContentBits">
    <vt:lpwstr>0</vt:lpwstr>
  </property>
  <property fmtid="{D5CDD505-2E9C-101B-9397-08002B2CF9AE}" pid="11" name="MSIP_Label_725ca717-11da-4935-b601-f527b9741f2e_Tag">
    <vt:lpwstr>10, 3, 0, 1</vt:lpwstr>
  </property>
</Properties>
</file>