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3.xml" ContentType="application/vnd.openxmlformats-officedocument.presentationml.notesSlide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6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7.xml" ContentType="application/vnd.openxmlformats-officedocument.presentationml.notesSlide+xml"/>
  <Override PartName="/ppt/tags/tag32.xml" ContentType="application/vnd.openxmlformats-officedocument.presentationml.tags+xml"/>
  <Override PartName="/ppt/notesSlides/notesSlide8.xml" ContentType="application/vnd.openxmlformats-officedocument.presentationml.notesSlide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31"/>
  </p:notesMasterIdLst>
  <p:sldIdLst>
    <p:sldId id="256" r:id="rId2"/>
    <p:sldId id="366" r:id="rId3"/>
    <p:sldId id="374" r:id="rId4"/>
    <p:sldId id="377" r:id="rId5"/>
    <p:sldId id="356" r:id="rId6"/>
    <p:sldId id="361" r:id="rId7"/>
    <p:sldId id="362" r:id="rId8"/>
    <p:sldId id="365" r:id="rId9"/>
    <p:sldId id="376" r:id="rId10"/>
    <p:sldId id="378" r:id="rId11"/>
    <p:sldId id="379" r:id="rId12"/>
    <p:sldId id="375" r:id="rId13"/>
    <p:sldId id="371" r:id="rId14"/>
    <p:sldId id="367" r:id="rId15"/>
    <p:sldId id="345" r:id="rId16"/>
    <p:sldId id="373" r:id="rId17"/>
    <p:sldId id="372" r:id="rId18"/>
    <p:sldId id="360" r:id="rId19"/>
    <p:sldId id="355" r:id="rId20"/>
    <p:sldId id="358" r:id="rId21"/>
    <p:sldId id="368" r:id="rId22"/>
    <p:sldId id="353" r:id="rId23"/>
    <p:sldId id="357" r:id="rId24"/>
    <p:sldId id="363" r:id="rId25"/>
    <p:sldId id="364" r:id="rId26"/>
    <p:sldId id="352" r:id="rId27"/>
    <p:sldId id="354" r:id="rId28"/>
    <p:sldId id="369" r:id="rId29"/>
    <p:sldId id="370" r:id="rId30"/>
  </p:sldIdLst>
  <p:sldSz cx="12192000" cy="6858000"/>
  <p:notesSz cx="6797675" cy="9872663"/>
  <p:embeddedFontLst>
    <p:embeddedFont>
      <p:font typeface="Abel" panose="02000506030000020004" pitchFamily="2" charset="0"/>
      <p:regular r:id="rId32"/>
    </p:embeddedFont>
    <p:embeddedFont>
      <p:font typeface="DINEngschrift-Alternate" pitchFamily="2" charset="0"/>
      <p:regular r:id="rId33"/>
    </p:embeddedFont>
    <p:embeddedFont>
      <p:font typeface="Encode Sans" pitchFamily="2" charset="0"/>
      <p:regular r:id="rId34"/>
      <p:bold r:id="rId35"/>
    </p:embeddedFont>
    <p:embeddedFont>
      <p:font typeface="Montserrat" pitchFamily="2" charset="0"/>
      <p:regular r:id="rId36"/>
      <p:bold r:id="rId37"/>
      <p:italic r:id="rId38"/>
      <p:boldItalic r:id="rId39"/>
    </p:embeddedFont>
  </p:embeddedFontLst>
  <p:custDataLst>
    <p:tags r:id="rId40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66"/>
            <p14:sldId id="374"/>
            <p14:sldId id="377"/>
            <p14:sldId id="356"/>
            <p14:sldId id="361"/>
            <p14:sldId id="362"/>
            <p14:sldId id="365"/>
            <p14:sldId id="376"/>
            <p14:sldId id="378"/>
            <p14:sldId id="379"/>
            <p14:sldId id="375"/>
            <p14:sldId id="371"/>
            <p14:sldId id="367"/>
            <p14:sldId id="345"/>
            <p14:sldId id="373"/>
            <p14:sldId id="372"/>
            <p14:sldId id="360"/>
            <p14:sldId id="355"/>
            <p14:sldId id="358"/>
            <p14:sldId id="368"/>
            <p14:sldId id="353"/>
            <p14:sldId id="357"/>
            <p14:sldId id="363"/>
            <p14:sldId id="364"/>
            <p14:sldId id="352"/>
            <p14:sldId id="354"/>
            <p14:sldId id="369"/>
            <p14:sldId id="3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104" d="100"/>
          <a:sy n="104" d="100"/>
        </p:scale>
        <p:origin x="198" y="10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8.fntdata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5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9142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15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1623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0EE70-A437-9B7C-B81C-FBC3FB0B0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2C7F47C-856F-09AB-6857-E97D8634FD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4F1B22C-CC7C-AFD1-C03D-3F20D52BB0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0925260-9C3D-45BD-7B3A-8392031F2E8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16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8335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FB2E3-91E2-784B-345D-1A4F7C408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1FACD42-69B4-A2D9-E47E-0167B171BB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0388C3E8-6CA7-EE7B-3181-968D781A4F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9988B9-B6CB-A562-3CB8-D06C7213140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17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0930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0677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27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6977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BBB1B-C6B4-A9DD-5023-394955374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DC85592-9C5C-DD36-AAAE-D17CE98224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1F2E6D0-C8F8-1607-8925-F713D400F2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96A8479-C2C6-2AD7-EDB8-78D81B2DE19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28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053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5" Type="http://schemas.openxmlformats.org/officeDocument/2006/relationships/image" Target="../media/image21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4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Relationship Id="rId5" Type="http://schemas.openxmlformats.org/officeDocument/2006/relationships/image" Target="../media/image26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July 14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th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D681F-9D3B-2668-F525-923C48A0A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21E31DC-1C6E-6A2E-94DC-43F06E680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10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5CE76653-E11D-912B-9470-3DA99BEB6604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</a:t>
            </a:r>
            <a:r>
              <a:rPr lang="it-IT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PROFESSIONAL NSP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(D’Aquino) 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FD569C58-CA33-6BA5-E686-C5AE6BE791EE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9CC3078A-58DF-4557-DB97-4AE0815E11FF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1ED9952F-FA48-FC56-FCE6-AFCE3B3C9DCE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8428C08B-0B69-E0E6-E9F9-EEE9DE540618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86485BD6-1BB3-5BFD-CFC3-03FC36396360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4E84F852-A0CF-52FF-CC85-6BA0A09005EF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557D148D-2840-69ED-7D5C-5B52FE6F1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516FAF68-3365-26F5-5099-C24CCEE8F674}"/>
              </a:ext>
            </a:extLst>
          </p:cNvPr>
          <p:cNvSpPr/>
          <p:nvPr/>
        </p:nvSpPr>
        <p:spPr>
          <a:xfrm>
            <a:off x="4439816" y="4720658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b="1" i="1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toryboards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progress.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Delivery deadline in September</a:t>
            </a:r>
          </a:p>
        </p:txBody>
      </p:sp>
      <p:pic>
        <p:nvPicPr>
          <p:cNvPr id="4" name="Immagine 3" descr="Immagine che contiene testo, schermata, ricevuta, numero&#10;&#10;Il contenuto generato dall'IA potrebbe non essere corretto.">
            <a:extLst>
              <a:ext uri="{FF2B5EF4-FFF2-40B4-BE49-F238E27FC236}">
                <a16:creationId xmlns:a16="http://schemas.microsoft.com/office/drawing/2014/main" id="{6BE4D553-41FA-5428-91A5-8A1BF7412C2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168" t="42397" r="79131" b="9130"/>
          <a:stretch>
            <a:fillRect/>
          </a:stretch>
        </p:blipFill>
        <p:spPr>
          <a:xfrm>
            <a:off x="2352416" y="4486593"/>
            <a:ext cx="1734606" cy="1800667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8D89E755-83C3-ADE4-174E-9B7F36DF15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602" y="1818057"/>
            <a:ext cx="11307753" cy="1943371"/>
          </a:xfrm>
          <a:prstGeom prst="rect">
            <a:avLst/>
          </a:prstGeom>
        </p:spPr>
      </p:pic>
      <p:sp>
        <p:nvSpPr>
          <p:cNvPr id="17" name="Rectangle: Rounded Corners 7">
            <a:extLst>
              <a:ext uri="{FF2B5EF4-FFF2-40B4-BE49-F238E27FC236}">
                <a16:creationId xmlns:a16="http://schemas.microsoft.com/office/drawing/2014/main" id="{A627922B-825D-FFFE-B7D2-11550B9CC53D}"/>
              </a:ext>
            </a:extLst>
          </p:cNvPr>
          <p:cNvSpPr/>
          <p:nvPr/>
        </p:nvSpPr>
        <p:spPr>
          <a:xfrm>
            <a:off x="8976320" y="1524588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1380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5912D-85B3-7297-136A-BF191CFF3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F17B927-C657-9E0B-06AD-2138DE3FF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11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D3135023-61A4-9613-D9C3-6C0D321E87FB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SALES METHOD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(D’Aquino) 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00F266ED-DC2F-E9AD-FC47-4C821C8CF2CC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E18A410E-0AA1-02BF-4323-1367CC6C56AB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DC6B4D30-47F8-9B89-8389-CAB0A74F20D7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DAF7CAD6-CE06-3982-E252-7F19DBDD49AF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14CA649B-F8AD-7053-6370-A7A218F42B3D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507EF188-38E2-ABCC-5C03-89F639EAAB24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1898CA1A-0A57-7969-AC4D-9627BC5C4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F4B5859A-20A5-C9FC-2C15-16E8E2858FC7}"/>
              </a:ext>
            </a:extLst>
          </p:cNvPr>
          <p:cNvSpPr/>
          <p:nvPr/>
        </p:nvSpPr>
        <p:spPr>
          <a:xfrm>
            <a:off x="2738959" y="4642488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project is composed by 2 versions: a paper copy and a WBT.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Paper version was delivered on July 7 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WBT English development 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was completed on July 7</a:t>
            </a:r>
            <a:r>
              <a:rPr lang="en-US" b="1" i="1" baseline="300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WBT development in other languages will be completed on July 15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waiting for videos in foreign languages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97C8D53E-AF63-02ED-1CD7-9C61286FF0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303" y="2165059"/>
            <a:ext cx="11107700" cy="1676634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5D4C734B-F46F-935D-2CE5-A12E9DE62C41}"/>
              </a:ext>
            </a:extLst>
          </p:cNvPr>
          <p:cNvSpPr/>
          <p:nvPr/>
        </p:nvSpPr>
        <p:spPr>
          <a:xfrm>
            <a:off x="9048328" y="1694367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192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53D172C-5FCA-90A1-E5BB-9A450A128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45AEF39-810C-C806-19A5-C65D86B44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12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3E1705C7-2111-3256-1C37-EC19DCC07752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Leapmotor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B10 – TTT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7611A685-857C-13AF-1215-1E97ACF612B5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597B5C89-E561-764A-A441-C1C0D2404C89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BD1D8151-C2C2-3B8A-4483-E1F0D7CDE98F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A884C648-2603-B73F-9C18-B70B8A549AA7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2BEE3282-25EC-F5C3-A555-CA755EBE941A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7FFD092D-87D2-0017-E6CE-28BA4F0D484B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B9EDBF15-C3CF-9349-5687-7701678B50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AA7AE915-D6B1-6889-549F-8242790802AD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Storyboarding and Pedagogical is in progress.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TTT deadline is confirmed on July 3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E369E4A9-611E-FE26-A00F-5D0566105A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276" y="2017114"/>
            <a:ext cx="11103313" cy="1837790"/>
          </a:xfrm>
          <a:prstGeom prst="rect">
            <a:avLst/>
          </a:prstGeom>
        </p:spPr>
      </p:pic>
      <p:sp>
        <p:nvSpPr>
          <p:cNvPr id="17" name="Rectangle: Rounded Corners 7">
            <a:extLst>
              <a:ext uri="{FF2B5EF4-FFF2-40B4-BE49-F238E27FC236}">
                <a16:creationId xmlns:a16="http://schemas.microsoft.com/office/drawing/2014/main" id="{946FDB10-5ED5-B87A-C236-D4625F8653FB}"/>
              </a:ext>
            </a:extLst>
          </p:cNvPr>
          <p:cNvSpPr/>
          <p:nvPr/>
        </p:nvSpPr>
        <p:spPr>
          <a:xfrm>
            <a:off x="8688288" y="1607129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3139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67DA064-5B96-E89C-4E5C-DF0179382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50505A7-1FF1-F79D-DC99-985BD8E4A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13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06121141-915E-C60B-8E24-49DE6346C1CB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Jeep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Compass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Pedagogical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Kit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04E0E9D2-0EFA-D758-1785-86AA06C6373A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933C6EC8-214F-0F66-F9B7-412B5085A8F6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5E80D28B-DB4D-3109-081D-D3E650A518EB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0244790F-54A1-D08B-E413-0353AD122B43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E2B40A31-CF0B-143C-3F90-CF00EF5A593F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998B8FE9-0B0C-0F10-4949-9A66956C245E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CB4CCFE9-9F18-CBDA-4813-A590D17280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69CEC803-7BBB-0070-295A-E52C70253575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TTT was delivered on June 18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CE975298-65DF-B8D4-28BC-C13827AF7B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763" y="1914192"/>
            <a:ext cx="10634562" cy="1974080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2DCBA07F-5B40-2FEB-4F3C-83F9263B2D6E}"/>
              </a:ext>
            </a:extLst>
          </p:cNvPr>
          <p:cNvSpPr/>
          <p:nvPr/>
        </p:nvSpPr>
        <p:spPr>
          <a:xfrm>
            <a:off x="10272464" y="1608762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3378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60696FB-6CD5-25D8-731F-D292A9292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EEA59A7-9D42-4BF1-4B71-8E8FCF116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14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63F69365-9142-EB6B-7666-6ADCF11F68AF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Leapmotor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B10 – WBT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8EF2D8B0-E3D5-3CA9-3E42-ED7F01B6A6E2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C76615A6-E2D8-5132-0CBB-F0CFE32AB815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4F2B9DDF-8CD5-B80C-CF6C-8C989AC331BC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0F9AF0D0-39AC-8A66-8AD8-6BD829694B04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6822C19E-18E2-1235-7DD6-29152A6C702E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76FBEE66-EB69-ADEC-ADB5-3B8E4C3A74F0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62D6D234-953C-E856-B009-0A9813752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1D821FB9-AD7C-CE55-23FD-8F95511EA570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WBT has been completed and delivered on the 13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June. 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77C14674-518A-D255-2B83-DEC901F0FA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00" y="1754034"/>
            <a:ext cx="11190959" cy="2166314"/>
          </a:xfrm>
          <a:prstGeom prst="rect">
            <a:avLst/>
          </a:prstGeom>
        </p:spPr>
      </p:pic>
      <p:sp>
        <p:nvSpPr>
          <p:cNvPr id="16" name="Rectangle: Rounded Corners 7">
            <a:extLst>
              <a:ext uri="{FF2B5EF4-FFF2-40B4-BE49-F238E27FC236}">
                <a16:creationId xmlns:a16="http://schemas.microsoft.com/office/drawing/2014/main" id="{8904C3CF-C8F4-D3E8-E699-CA5BF74D36E0}"/>
              </a:ext>
            </a:extLst>
          </p:cNvPr>
          <p:cNvSpPr/>
          <p:nvPr/>
        </p:nvSpPr>
        <p:spPr>
          <a:xfrm>
            <a:off x="10848528" y="1586445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5134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528267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Purchase orders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15</a:t>
            </a:fld>
            <a:endParaRPr lang="fr-FR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9BB43E4-46A3-8C28-1134-272A363CB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799352"/>
              </p:ext>
            </p:extLst>
          </p:nvPr>
        </p:nvGraphicFramePr>
        <p:xfrm>
          <a:off x="911424" y="1350262"/>
          <a:ext cx="10153128" cy="3058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7785">
                  <a:extLst>
                    <a:ext uri="{9D8B030D-6E8A-4147-A177-3AD203B41FA5}">
                      <a16:colId xmlns:a16="http://schemas.microsoft.com/office/drawing/2014/main" val="2277518755"/>
                    </a:ext>
                  </a:extLst>
                </a:gridCol>
                <a:gridCol w="1576058">
                  <a:extLst>
                    <a:ext uri="{9D8B030D-6E8A-4147-A177-3AD203B41FA5}">
                      <a16:colId xmlns:a16="http://schemas.microsoft.com/office/drawing/2014/main" val="2972016870"/>
                    </a:ext>
                  </a:extLst>
                </a:gridCol>
                <a:gridCol w="2057170">
                  <a:extLst>
                    <a:ext uri="{9D8B030D-6E8A-4147-A177-3AD203B41FA5}">
                      <a16:colId xmlns:a16="http://schemas.microsoft.com/office/drawing/2014/main" val="2066332619"/>
                    </a:ext>
                  </a:extLst>
                </a:gridCol>
                <a:gridCol w="2388972">
                  <a:extLst>
                    <a:ext uri="{9D8B030D-6E8A-4147-A177-3AD203B41FA5}">
                      <a16:colId xmlns:a16="http://schemas.microsoft.com/office/drawing/2014/main" val="323906459"/>
                    </a:ext>
                  </a:extLst>
                </a:gridCol>
                <a:gridCol w="763143">
                  <a:extLst>
                    <a:ext uri="{9D8B030D-6E8A-4147-A177-3AD203B41FA5}">
                      <a16:colId xmlns:a16="http://schemas.microsoft.com/office/drawing/2014/main" val="3830043046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325773"/>
                  </a:ext>
                </a:extLst>
              </a:tr>
              <a:tr h="97532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b="1" u="none" strike="noStrike" dirty="0">
                          <a:effectLst/>
                        </a:rPr>
                        <a:t>PURCHASE ORDER 31381148</a:t>
                      </a:r>
                      <a:endParaRPr lang="it-IT" sz="14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b="1" u="none" strike="noStrike" dirty="0" err="1">
                          <a:effectLst/>
                        </a:rPr>
                        <a:t>Invoice</a:t>
                      </a:r>
                      <a:r>
                        <a:rPr lang="it-IT" sz="1400" b="1" u="none" strike="noStrike" dirty="0">
                          <a:effectLst/>
                        </a:rPr>
                        <a:t> </a:t>
                      </a:r>
                      <a:r>
                        <a:rPr lang="it-IT" sz="1400" b="1" u="none" strike="noStrike" dirty="0" err="1">
                          <a:effectLst/>
                        </a:rPr>
                        <a:t>issued</a:t>
                      </a:r>
                      <a:r>
                        <a:rPr lang="it-IT" sz="1400" b="1" u="none" strike="noStrike" dirty="0">
                          <a:effectLst/>
                        </a:rPr>
                        <a:t> Q1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b="1" u="none" strike="noStrike" dirty="0">
                          <a:effectLst/>
                        </a:rPr>
                        <a:t>To be </a:t>
                      </a:r>
                      <a:r>
                        <a:rPr lang="it-IT" sz="1400" b="1" u="none" strike="noStrike" dirty="0" err="1">
                          <a:effectLst/>
                        </a:rPr>
                        <a:t>invoiced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013124"/>
                  </a:ext>
                </a:extLst>
              </a:tr>
              <a:tr h="233547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31962"/>
                  </a:ext>
                </a:extLst>
              </a:tr>
              <a:tr h="245201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235068"/>
                  </a:ext>
                </a:extLst>
              </a:tr>
              <a:tr h="386252"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Variable costs Q1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>
                          <a:effectLst/>
                        </a:rPr>
                        <a:t>312.413,00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>
                          <a:effectLst/>
                        </a:rPr>
                        <a:t>65.289,80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>
                          <a:effectLst/>
                        </a:rPr>
                        <a:t>247.123,20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924971"/>
                  </a:ext>
                </a:extLst>
              </a:tr>
              <a:tr h="386252"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 err="1">
                          <a:effectLst/>
                        </a:rPr>
                        <a:t>Variable</a:t>
                      </a:r>
                      <a:r>
                        <a:rPr lang="it-IT" sz="1400" u="none" strike="noStrike" dirty="0">
                          <a:effectLst/>
                        </a:rPr>
                        <a:t> costs Q2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>
                          <a:effectLst/>
                        </a:rPr>
                        <a:t>312.413,00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381605"/>
                  </a:ext>
                </a:extLst>
              </a:tr>
              <a:tr h="386252"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Variable costs Q3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312.412,00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934005"/>
                  </a:ext>
                </a:extLst>
              </a:tr>
              <a:tr h="453842"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Variable costs Q4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312.412,00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>
                          <a:effectLst/>
                        </a:rPr>
                        <a:t> 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288224"/>
                  </a:ext>
                </a:extLst>
              </a:tr>
              <a:tr h="314391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b="1" u="none" strike="noStrike" dirty="0">
                          <a:effectLst/>
                        </a:rPr>
                        <a:t>TOTAL ORDER</a:t>
                      </a:r>
                      <a:endParaRPr lang="it-IT" sz="14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b="1" u="none" strike="noStrike" dirty="0">
                          <a:effectLst/>
                        </a:rPr>
                        <a:t>1.249.650,00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866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1BF05AC-3ECC-CB9D-7EEC-D66C1AFBE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779563"/>
              </p:ext>
            </p:extLst>
          </p:nvPr>
        </p:nvGraphicFramePr>
        <p:xfrm>
          <a:off x="970493" y="4882898"/>
          <a:ext cx="6925708" cy="14168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1561">
                  <a:extLst>
                    <a:ext uri="{9D8B030D-6E8A-4147-A177-3AD203B41FA5}">
                      <a16:colId xmlns:a16="http://schemas.microsoft.com/office/drawing/2014/main" val="3858831748"/>
                    </a:ext>
                  </a:extLst>
                </a:gridCol>
                <a:gridCol w="1559105">
                  <a:extLst>
                    <a:ext uri="{9D8B030D-6E8A-4147-A177-3AD203B41FA5}">
                      <a16:colId xmlns:a16="http://schemas.microsoft.com/office/drawing/2014/main" val="1889839506"/>
                    </a:ext>
                  </a:extLst>
                </a:gridCol>
                <a:gridCol w="2035042">
                  <a:extLst>
                    <a:ext uri="{9D8B030D-6E8A-4147-A177-3AD203B41FA5}">
                      <a16:colId xmlns:a16="http://schemas.microsoft.com/office/drawing/2014/main" val="1654389581"/>
                    </a:ext>
                  </a:extLst>
                </a:gridCol>
              </a:tblGrid>
              <a:tr h="302374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b="1" u="none" strike="noStrike" dirty="0" err="1">
                          <a:effectLst/>
                        </a:rPr>
                        <a:t>Invoces</a:t>
                      </a:r>
                      <a:r>
                        <a:rPr lang="it-IT" sz="1400" b="1" u="none" strike="noStrike" dirty="0">
                          <a:effectLst/>
                        </a:rPr>
                        <a:t> </a:t>
                      </a:r>
                      <a:r>
                        <a:rPr lang="it-IT" sz="1400" b="1" u="none" strike="noStrike" dirty="0" err="1">
                          <a:effectLst/>
                        </a:rPr>
                        <a:t>issued</a:t>
                      </a:r>
                      <a:endParaRPr lang="it-IT" sz="14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817895"/>
                  </a:ext>
                </a:extLst>
              </a:tr>
              <a:tr h="371489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KOINE 012/2025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4.800,00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180356"/>
                  </a:ext>
                </a:extLst>
              </a:tr>
              <a:tr h="371489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KOINE 014/2025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60.489,80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01200"/>
                  </a:ext>
                </a:extLst>
              </a:tr>
              <a:tr h="371489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Total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>
                          <a:effectLst/>
                        </a:rPr>
                        <a:t>65.289,80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3093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0994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42890D9-0D24-3063-CC50-10E44DC7A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1BE1CF92-7346-1E6A-D462-3073C1FC433E}"/>
              </a:ext>
            </a:extLst>
          </p:cNvPr>
          <p:cNvSpPr/>
          <p:nvPr/>
        </p:nvSpPr>
        <p:spPr>
          <a:xfrm>
            <a:off x="885338" y="620776"/>
            <a:ext cx="528267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Purchase orders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9CAAB06D-F2C9-30E9-EF57-B47A2C7136A6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6AC9B59A-DF76-8E03-3730-EF0CF5C6F042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0170E84D-157F-8E5C-E022-20A9E439D76A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5CB06CAA-1C69-1620-878E-C721439EFBD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514431B6-7CE1-06B5-03C8-AC512CF56809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28B5F1F-95D2-CDE2-6785-84C0A79C6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16</a:t>
            </a:fld>
            <a:endParaRPr lang="fr-FR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0BB6839-0257-DA28-8BAF-15E5CC18B6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063904"/>
              </p:ext>
            </p:extLst>
          </p:nvPr>
        </p:nvGraphicFramePr>
        <p:xfrm>
          <a:off x="973197" y="1350262"/>
          <a:ext cx="9433048" cy="1783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4572">
                  <a:extLst>
                    <a:ext uri="{9D8B030D-6E8A-4147-A177-3AD203B41FA5}">
                      <a16:colId xmlns:a16="http://schemas.microsoft.com/office/drawing/2014/main" val="985425739"/>
                    </a:ext>
                  </a:extLst>
                </a:gridCol>
                <a:gridCol w="1582899">
                  <a:extLst>
                    <a:ext uri="{9D8B030D-6E8A-4147-A177-3AD203B41FA5}">
                      <a16:colId xmlns:a16="http://schemas.microsoft.com/office/drawing/2014/main" val="2174124383"/>
                    </a:ext>
                  </a:extLst>
                </a:gridCol>
                <a:gridCol w="2059056">
                  <a:extLst>
                    <a:ext uri="{9D8B030D-6E8A-4147-A177-3AD203B41FA5}">
                      <a16:colId xmlns:a16="http://schemas.microsoft.com/office/drawing/2014/main" val="535534983"/>
                    </a:ext>
                  </a:extLst>
                </a:gridCol>
                <a:gridCol w="2406521">
                  <a:extLst>
                    <a:ext uri="{9D8B030D-6E8A-4147-A177-3AD203B41FA5}">
                      <a16:colId xmlns:a16="http://schemas.microsoft.com/office/drawing/2014/main" val="399754149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2396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b="1" u="none" strike="noStrike" dirty="0">
                          <a:effectLst/>
                        </a:rPr>
                        <a:t>PURCHASE ORDER 31381147</a:t>
                      </a:r>
                      <a:endParaRPr lang="it-IT" sz="14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b="1" u="none" strike="noStrike" dirty="0" err="1">
                          <a:effectLst/>
                        </a:rPr>
                        <a:t>Invoice</a:t>
                      </a:r>
                      <a:r>
                        <a:rPr lang="it-IT" sz="1400" b="1" u="none" strike="noStrike" dirty="0">
                          <a:effectLst/>
                        </a:rPr>
                        <a:t> </a:t>
                      </a:r>
                      <a:r>
                        <a:rPr lang="it-IT" sz="1400" b="1" u="none" strike="noStrike" dirty="0" err="1">
                          <a:effectLst/>
                        </a:rPr>
                        <a:t>issued</a:t>
                      </a:r>
                      <a:r>
                        <a:rPr lang="it-IT" sz="1400" b="1" u="none" strike="noStrike" dirty="0">
                          <a:effectLst/>
                        </a:rPr>
                        <a:t> Q1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2220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40669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Ex F Product training development - Fixe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238.500,00</a:t>
                      </a:r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>
                          <a:effectLst/>
                        </a:rPr>
                        <a:t>47.556,92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56607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1079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 dirty="0">
                          <a:effectLst/>
                        </a:rPr>
                        <a:t>Amount order Q1 and Q2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>
                          <a:effectLst/>
                        </a:rPr>
                        <a:t>119.250,00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 dirty="0">
                          <a:effectLst/>
                        </a:rPr>
                        <a:t>-47.556,92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b="1" u="none" strike="noStrike" dirty="0">
                          <a:effectLst/>
                        </a:rPr>
                        <a:t>71.693,08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9728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u="none" strike="noStrike">
                          <a:effectLst/>
                        </a:rPr>
                        <a:t>Can we invoice the amount until June?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938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7604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B4B403DB-6343-EA48-C36B-60592DC2C4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287495"/>
              </p:ext>
            </p:extLst>
          </p:nvPr>
        </p:nvGraphicFramePr>
        <p:xfrm>
          <a:off x="983431" y="4005064"/>
          <a:ext cx="9577065" cy="16200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4883">
                  <a:extLst>
                    <a:ext uri="{9D8B030D-6E8A-4147-A177-3AD203B41FA5}">
                      <a16:colId xmlns:a16="http://schemas.microsoft.com/office/drawing/2014/main" val="1312482922"/>
                    </a:ext>
                  </a:extLst>
                </a:gridCol>
                <a:gridCol w="1607459">
                  <a:extLst>
                    <a:ext uri="{9D8B030D-6E8A-4147-A177-3AD203B41FA5}">
                      <a16:colId xmlns:a16="http://schemas.microsoft.com/office/drawing/2014/main" val="3105595412"/>
                    </a:ext>
                  </a:extLst>
                </a:gridCol>
                <a:gridCol w="1910403">
                  <a:extLst>
                    <a:ext uri="{9D8B030D-6E8A-4147-A177-3AD203B41FA5}">
                      <a16:colId xmlns:a16="http://schemas.microsoft.com/office/drawing/2014/main" val="3137394993"/>
                    </a:ext>
                  </a:extLst>
                </a:gridCol>
                <a:gridCol w="2624320">
                  <a:extLst>
                    <a:ext uri="{9D8B030D-6E8A-4147-A177-3AD203B41FA5}">
                      <a16:colId xmlns:a16="http://schemas.microsoft.com/office/drawing/2014/main" val="58094673"/>
                    </a:ext>
                  </a:extLst>
                </a:gridCol>
              </a:tblGrid>
              <a:tr h="186978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b="1" u="none" strike="noStrike" dirty="0" err="1">
                          <a:effectLst/>
                        </a:rPr>
                        <a:t>Invoces</a:t>
                      </a:r>
                      <a:r>
                        <a:rPr lang="it-IT" sz="1400" b="1" u="none" strike="noStrike" dirty="0">
                          <a:effectLst/>
                        </a:rPr>
                        <a:t> </a:t>
                      </a:r>
                      <a:r>
                        <a:rPr lang="it-IT" sz="1400" b="1" u="none" strike="noStrike" dirty="0" err="1">
                          <a:effectLst/>
                        </a:rPr>
                        <a:t>issued</a:t>
                      </a:r>
                      <a:endParaRPr lang="it-IT" sz="14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697560"/>
                  </a:ext>
                </a:extLst>
              </a:tr>
              <a:tr h="294218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>
                          <a:effectLst/>
                        </a:rPr>
                        <a:t>KOINE 013/2025 Jan-March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35.268,65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3144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>
                          <a:effectLst/>
                        </a:rPr>
                        <a:t>KOINE 015/2025 April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sng" strike="noStrike" dirty="0">
                          <a:effectLst/>
                        </a:rPr>
                        <a:t>12.288,66</a:t>
                      </a:r>
                      <a:endParaRPr lang="it-IT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714230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47.557,31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27234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465663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t"/>
                      <a:r>
                        <a:rPr lang="it-IT" sz="1400" u="none" strike="noStrike" dirty="0">
                          <a:effectLst/>
                        </a:rPr>
                        <a:t>NEXT KOINE 0XX/2025 </a:t>
                      </a:r>
                      <a:r>
                        <a:rPr lang="it-IT" sz="1400" u="none" strike="noStrike" dirty="0" err="1">
                          <a:effectLst/>
                        </a:rPr>
                        <a:t>May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sng" strike="noStrike" dirty="0">
                          <a:effectLst/>
                        </a:rPr>
                        <a:t>13.832,91</a:t>
                      </a:r>
                      <a:endParaRPr lang="it-IT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02464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400" u="none" strike="noStrike">
                          <a:effectLst/>
                        </a:rPr>
                        <a:t>61.390,22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31038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78015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0BE7A3A-4E70-12D4-DADF-E9C0C57F2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D858B587-C2B5-9DA1-83A8-CC13DBB2D42B}"/>
              </a:ext>
            </a:extLst>
          </p:cNvPr>
          <p:cNvSpPr/>
          <p:nvPr/>
        </p:nvSpPr>
        <p:spPr>
          <a:xfrm>
            <a:off x="983432" y="558262"/>
            <a:ext cx="528267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Purchase orders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7E47087F-D4CD-3037-A858-48066E19DC95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E7C94AC6-7FF9-F407-8352-8FC6F73347E3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13A67B6C-D2F6-A6A6-8DB6-555B57052C5B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98DCAF98-6E6E-01D7-372C-144E2F48094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BC171709-4A3B-8567-E822-FB0F21D4B280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971ADA9-DE22-39D3-1AD2-2A837113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17</a:t>
            </a:fld>
            <a:endParaRPr lang="fr-FR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1366D532-0988-0141-194B-D81ABFCAF2F1}"/>
              </a:ext>
            </a:extLst>
          </p:cNvPr>
          <p:cNvGraphicFramePr>
            <a:graphicFrameLocks noGrp="1"/>
          </p:cNvGraphicFramePr>
          <p:nvPr/>
        </p:nvGraphicFramePr>
        <p:xfrm>
          <a:off x="965212" y="1316075"/>
          <a:ext cx="10153128" cy="4615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7785">
                  <a:extLst>
                    <a:ext uri="{9D8B030D-6E8A-4147-A177-3AD203B41FA5}">
                      <a16:colId xmlns:a16="http://schemas.microsoft.com/office/drawing/2014/main" val="2277518755"/>
                    </a:ext>
                  </a:extLst>
                </a:gridCol>
                <a:gridCol w="1576058">
                  <a:extLst>
                    <a:ext uri="{9D8B030D-6E8A-4147-A177-3AD203B41FA5}">
                      <a16:colId xmlns:a16="http://schemas.microsoft.com/office/drawing/2014/main" val="2972016870"/>
                    </a:ext>
                  </a:extLst>
                </a:gridCol>
                <a:gridCol w="2057170">
                  <a:extLst>
                    <a:ext uri="{9D8B030D-6E8A-4147-A177-3AD203B41FA5}">
                      <a16:colId xmlns:a16="http://schemas.microsoft.com/office/drawing/2014/main" val="2066332619"/>
                    </a:ext>
                  </a:extLst>
                </a:gridCol>
                <a:gridCol w="2388972">
                  <a:extLst>
                    <a:ext uri="{9D8B030D-6E8A-4147-A177-3AD203B41FA5}">
                      <a16:colId xmlns:a16="http://schemas.microsoft.com/office/drawing/2014/main" val="323906459"/>
                    </a:ext>
                  </a:extLst>
                </a:gridCol>
                <a:gridCol w="763143">
                  <a:extLst>
                    <a:ext uri="{9D8B030D-6E8A-4147-A177-3AD203B41FA5}">
                      <a16:colId xmlns:a16="http://schemas.microsoft.com/office/drawing/2014/main" val="3830043046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325773"/>
                  </a:ext>
                </a:extLst>
              </a:tr>
              <a:tr h="97532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</a:rPr>
                        <a:t> Q1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b="1" u="none" strike="noStrike" dirty="0">
                          <a:effectLst/>
                        </a:rPr>
                        <a:t>To be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013124"/>
                  </a:ext>
                </a:extLst>
              </a:tr>
              <a:tr h="233547"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931962"/>
                  </a:ext>
                </a:extLst>
              </a:tr>
              <a:tr h="224564"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235068"/>
                  </a:ext>
                </a:extLst>
              </a:tr>
              <a:tr h="386252"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>
                          <a:effectLst/>
                        </a:rPr>
                        <a:t>Variable costs Q1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 dirty="0">
                          <a:effectLst/>
                        </a:rPr>
                        <a:t>65.289,80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>
                          <a:effectLst/>
                        </a:rPr>
                        <a:t>247.123,20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924971"/>
                  </a:ext>
                </a:extLst>
              </a:tr>
              <a:tr h="386252"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381605"/>
                  </a:ext>
                </a:extLst>
              </a:tr>
              <a:tr h="386252"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>
                          <a:effectLst/>
                        </a:rPr>
                        <a:t>312.412,00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934005"/>
                  </a:ext>
                </a:extLst>
              </a:tr>
              <a:tr h="453842"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>
                          <a:effectLst/>
                        </a:rPr>
                        <a:t>Variable costs Q4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>
                          <a:effectLst/>
                        </a:rPr>
                        <a:t>312.412,00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288224"/>
                  </a:ext>
                </a:extLst>
              </a:tr>
              <a:tr h="314391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u="none" strike="noStrike" dirty="0">
                          <a:effectLst/>
                        </a:rPr>
                        <a:t>TOTAL ORDER</a:t>
                      </a: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866195"/>
                  </a:ext>
                </a:extLst>
              </a:tr>
              <a:tr h="233547"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162855"/>
                  </a:ext>
                </a:extLst>
              </a:tr>
              <a:tr h="233547">
                <a:tc>
                  <a:txBody>
                    <a:bodyPr/>
                    <a:lstStyle/>
                    <a:p>
                      <a:pPr algn="l" fontAlgn="t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59008"/>
                  </a:ext>
                </a:extLst>
              </a:tr>
              <a:tr h="233547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u="none" strike="noStrike" dirty="0">
                          <a:effectLst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</a:rPr>
                        <a:t> Q1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To be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570597"/>
                  </a:ext>
                </a:extLst>
              </a:tr>
              <a:tr h="233547"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7995340"/>
                  </a:ext>
                </a:extLst>
              </a:tr>
              <a:tr h="44014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effectLst/>
                        </a:rPr>
                        <a:t>Ex F Product training development - Fixe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 dirty="0">
                          <a:effectLst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 dirty="0">
                          <a:effectLst/>
                        </a:rPr>
                        <a:t>47.556,92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u="none" strike="noStrike" dirty="0">
                          <a:effectLst/>
                        </a:rPr>
                        <a:t>190.943,08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693509"/>
                  </a:ext>
                </a:extLst>
              </a:tr>
              <a:tr h="233547"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Can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invoice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the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amount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until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June?</a:t>
                      </a: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71.963,08</a:t>
                      </a: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444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52186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1E55E36-C9C1-5589-E14A-D96551726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3AB13B5-6E2C-C106-19E6-C2273B8E5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18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274274B9-9A68-85A0-8A41-BFCE2A90DD77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JEEP NEW COMPASS WBT - Part 2 (Barbirato)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WBT completion (Part 2 with focus on Style, Recharge, competitors)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sz="1800" b="1" dirty="0">
              <a:solidFill>
                <a:srgbClr val="2B2B2B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C941F7D1-D93A-5006-38B4-F2558D13BC1F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FFB7C152-8945-5AB2-8099-7EDB9C21F9CC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6D410E29-C55E-51BC-F01B-0E075C14439A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709DEA30-6A46-37B5-CAF3-3BE24B79F4B6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EDE21AC3-18D7-010D-B46B-D0F396B87C9F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C2AB0CA0-8496-9D54-CA8A-EC18AD97F912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BE0CA091-E40D-E060-625C-1F8437BF9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15" name="Google Shape;97;p18">
            <a:extLst>
              <a:ext uri="{FF2B5EF4-FFF2-40B4-BE49-F238E27FC236}">
                <a16:creationId xmlns:a16="http://schemas.microsoft.com/office/drawing/2014/main" id="{18267A21-F3DD-91DE-8418-D868C154D336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WBT has been completed and delivered on the 7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May.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C7F8669-4D0E-C17F-8510-3B9CA5503B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83" y="1733228"/>
            <a:ext cx="11394769" cy="2415852"/>
          </a:xfrm>
          <a:prstGeom prst="rect">
            <a:avLst/>
          </a:prstGeom>
        </p:spPr>
      </p:pic>
      <p:sp>
        <p:nvSpPr>
          <p:cNvPr id="13" name="Rectangle: Rounded Corners 7">
            <a:extLst>
              <a:ext uri="{FF2B5EF4-FFF2-40B4-BE49-F238E27FC236}">
                <a16:creationId xmlns:a16="http://schemas.microsoft.com/office/drawing/2014/main" id="{23CCCFF1-A20B-3DB1-42D9-7FFC3E3B50BF}"/>
              </a:ext>
            </a:extLst>
          </p:cNvPr>
          <p:cNvSpPr/>
          <p:nvPr/>
        </p:nvSpPr>
        <p:spPr>
          <a:xfrm>
            <a:off x="12013591" y="1633971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0993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189616B-58D0-5F79-01ED-B0C4BF75C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3CA2672-24C0-0CC6-6C7D-19ED37A2D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19</a:t>
            </a:fld>
            <a:endParaRPr lang="fr-FR"/>
          </a:p>
        </p:txBody>
      </p:sp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8670D647-31A4-CA5E-641A-ADC6ACBCA3A7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LANCIA YPSILON HF WBT (Barbirato)</a:t>
            </a:r>
            <a:endParaRPr lang="en-US" sz="1800" b="1" dirty="0">
              <a:solidFill>
                <a:srgbClr val="2B2B2B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301A766C-3AD1-3472-EBF6-DEF5793E4AF3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9C371726-99D8-1A20-0A57-C808028689CE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0293C531-DB69-B52A-9325-E150A63B4D7F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7" name="Rombo 6">
                <a:extLst>
                  <a:ext uri="{FF2B5EF4-FFF2-40B4-BE49-F238E27FC236}">
                    <a16:creationId xmlns:a16="http://schemas.microsoft.com/office/drawing/2014/main" id="{D2673B43-F5F1-AA9F-3A55-2BB6A88C401D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Figura a mano libera: forma 7">
                <a:extLst>
                  <a:ext uri="{FF2B5EF4-FFF2-40B4-BE49-F238E27FC236}">
                    <a16:creationId xmlns:a16="http://schemas.microsoft.com/office/drawing/2014/main" id="{2437FCDA-E6AE-B1F6-0343-35C4A4B1A230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837E91E3-A408-048D-DAD7-97AFDEAC534D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331A885D-B0A0-46F6-B0E2-EAE9ED9DE28F}"/>
              </a:ext>
            </a:extLst>
          </p:cNvPr>
          <p:cNvSpPr/>
          <p:nvPr/>
        </p:nvSpPr>
        <p:spPr>
          <a:xfrm>
            <a:off x="4598258" y="2705605"/>
            <a:ext cx="3376041" cy="291347"/>
          </a:xfrm>
          <a:prstGeom prst="rect">
            <a:avLst/>
          </a:prstGeom>
          <a:solidFill>
            <a:schemeClr val="bg1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Google Shape;97;p18">
            <a:extLst>
              <a:ext uri="{FF2B5EF4-FFF2-40B4-BE49-F238E27FC236}">
                <a16:creationId xmlns:a16="http://schemas.microsoft.com/office/drawing/2014/main" id="{E2F15A2A-4F83-545E-0857-583A6B4B266E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WBT has been completed and delivered. 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solidFill>
                <a:srgbClr val="2B2B2B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5788BC14-1527-8DCD-0F51-523249391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E97BD76C-C6C8-95F1-3D92-BB1742FE41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903" y="1763292"/>
            <a:ext cx="10485927" cy="2457796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FC8F5567-0C3E-E700-221E-5114FFE4702F}"/>
              </a:ext>
            </a:extLst>
          </p:cNvPr>
          <p:cNvSpPr/>
          <p:nvPr/>
        </p:nvSpPr>
        <p:spPr>
          <a:xfrm flipH="1">
            <a:off x="10848528" y="1518567"/>
            <a:ext cx="54439" cy="2665422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46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31C2E-DE72-0AB1-774D-7126D025E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6FCFE79-9C36-9F7E-B1C6-66B8C1D26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7001CF28-59A4-6494-0A94-762D66D5246D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Wagoneer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 – WBT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BC243241-C743-E6A6-0E43-C391B6B45023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F4A2F4EF-4B06-33FD-FA49-BBF5A2D9232C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DC9DE2E9-302A-A058-588B-571A589CD030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BAD1DA87-756C-A4DF-5EFA-F194BA8BCECF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0E28F0A8-DB66-60FB-6D77-E60C59A75D9C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E17AA715-F42A-51B2-B525-A2DEFFA4CB6B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4B33F465-F5A6-F93D-8039-ECE23E3988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B376B27C-9042-1968-A310-5E974FD1675C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 with graphic layout was delivered to Product Managers on July 03</a:t>
            </a:r>
            <a:r>
              <a:rPr lang="en-US" b="1" i="1" baseline="30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be checked.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waited form U.S.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waiting for more changes.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23C02E2B-EB21-62A0-D3F0-EB8D270F62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86" y="1904581"/>
            <a:ext cx="11660227" cy="2114845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7FF46B5B-F3DD-8E3E-B4E5-B690287C3A16}"/>
              </a:ext>
            </a:extLst>
          </p:cNvPr>
          <p:cNvSpPr/>
          <p:nvPr/>
        </p:nvSpPr>
        <p:spPr>
          <a:xfrm>
            <a:off x="10200456" y="1835809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0443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CDF2696-BBDE-ECCC-A038-AD4337EC3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84428B9-F527-6AEB-52B9-21E5E9D3F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20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2F72D7B2-4FE2-0A46-AC32-3A3CB1BE6ACE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Connected Services - </a:t>
            </a:r>
            <a:r>
              <a:rPr lang="de-DE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WBT </a:t>
            </a:r>
            <a:r>
              <a:rPr lang="de-DE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ExF</a:t>
            </a:r>
            <a:r>
              <a:rPr lang="de-DE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Brands 1 WBT </a:t>
            </a:r>
            <a:r>
              <a:rPr lang="de-DE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</a:t>
            </a:r>
            <a:r>
              <a:rPr lang="de-DE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Brands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691CA616-9A31-1407-A897-DF8FAE8CB4D5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80EC293F-1863-FE78-68B2-679B58845D5A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14D8031E-DBF8-27FE-8BE4-0F8C39F2E1B0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EEE74ED7-7A85-2209-1434-5DA13BD668B7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E6150DD6-37E1-01ED-67DB-97A09FD40202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44700E30-C73A-319F-64CE-674AC4B8A52F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B3A57388-AFF9-8C23-027D-D25435320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15" name="Google Shape;97;p18">
            <a:extLst>
              <a:ext uri="{FF2B5EF4-FFF2-40B4-BE49-F238E27FC236}">
                <a16:creationId xmlns:a16="http://schemas.microsoft.com/office/drawing/2014/main" id="{563306F1-CD28-7293-24C6-F80FBC7223D0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WBTs have been completed and delivered.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9FE5C2C-13B6-975A-B1BB-2EF997E805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706" y="1933159"/>
            <a:ext cx="10938177" cy="2287928"/>
          </a:xfrm>
          <a:prstGeom prst="rect">
            <a:avLst/>
          </a:prstGeom>
        </p:spPr>
      </p:pic>
      <p:sp>
        <p:nvSpPr>
          <p:cNvPr id="13" name="Rectangle: Rounded Corners 7">
            <a:extLst>
              <a:ext uri="{FF2B5EF4-FFF2-40B4-BE49-F238E27FC236}">
                <a16:creationId xmlns:a16="http://schemas.microsoft.com/office/drawing/2014/main" id="{213EB344-C98B-6281-2399-2D59F89FF2C2}"/>
              </a:ext>
            </a:extLst>
          </p:cNvPr>
          <p:cNvSpPr/>
          <p:nvPr/>
        </p:nvSpPr>
        <p:spPr>
          <a:xfrm>
            <a:off x="11105019" y="1771766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812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98D5C81-A29E-8A43-549C-7694E8C39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05004C7-7EEF-9238-2D51-8530D8DB2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21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ECFE32BD-A9ED-C010-79A1-B40B7CD112F3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Leapmotor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HV Battery - Showroom mode - capsule 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206741F5-2ADA-B5CC-3708-422DC8ADFC3C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9F38ECC2-D61F-48BA-EA59-378EAC7FA064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7C80F793-6333-7DA8-FE01-6C0FF5A14049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73156E20-302F-B74B-1CCC-0BD1BAA8CDAC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08C316F1-448C-0CFD-09E9-31A0339106A4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D56F965F-EE42-7973-E4A4-F183C399E3BE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03E21820-8836-2F14-2072-75ED3D20CF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4" name="Google Shape;97;p18">
            <a:extLst>
              <a:ext uri="{FF2B5EF4-FFF2-40B4-BE49-F238E27FC236}">
                <a16:creationId xmlns:a16="http://schemas.microsoft.com/office/drawing/2014/main" id="{E425560E-2D1B-C8DF-E1BE-A4EE0250CDEA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capsule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completed</a:t>
            </a:r>
            <a:r>
              <a:rPr lang="it-IT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it-IT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3B771737-EB35-4EA9-A97D-BA053B1CF1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605" y="1842714"/>
            <a:ext cx="9955014" cy="2381582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0F37F380-349F-DF51-F888-919EAA997D67}"/>
              </a:ext>
            </a:extLst>
          </p:cNvPr>
          <p:cNvSpPr/>
          <p:nvPr/>
        </p:nvSpPr>
        <p:spPr>
          <a:xfrm>
            <a:off x="10560496" y="1771766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3423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3983E17E-C500-1233-75C4-F908B5861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E4D63EA-8319-8238-5F4C-7A2344D72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22</a:t>
            </a:fld>
            <a:endParaRPr lang="fr-FR"/>
          </a:p>
        </p:txBody>
      </p:sp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2897B5F1-19AF-84A5-9CB0-0A6871157D36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CITROËN AMI WBT (D'Aquino) </a:t>
            </a:r>
            <a:endParaRPr lang="en-US" sz="1800" b="1" dirty="0">
              <a:solidFill>
                <a:srgbClr val="2B2B2B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9DBF8DE7-B6F4-F610-B117-237CFBCE040B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6CF63255-C28F-D807-EE13-9EAA416E2DDD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464063D3-C93A-C588-CD59-D5AFBB99E0E5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7" name="Rombo 6">
                <a:extLst>
                  <a:ext uri="{FF2B5EF4-FFF2-40B4-BE49-F238E27FC236}">
                    <a16:creationId xmlns:a16="http://schemas.microsoft.com/office/drawing/2014/main" id="{19A99908-A2CF-9D3D-2C2F-FADA832391BB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Figura a mano libera: forma 7">
                <a:extLst>
                  <a:ext uri="{FF2B5EF4-FFF2-40B4-BE49-F238E27FC236}">
                    <a16:creationId xmlns:a16="http://schemas.microsoft.com/office/drawing/2014/main" id="{93978953-57AC-E900-4766-8F8C93E0883D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4F7FC1AB-C705-7A23-4B2E-FFA72B53555A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7D3836EC-A956-1D03-A34F-DEEAE48B591D}"/>
              </a:ext>
            </a:extLst>
          </p:cNvPr>
          <p:cNvSpPr/>
          <p:nvPr/>
        </p:nvSpPr>
        <p:spPr>
          <a:xfrm>
            <a:off x="5591944" y="-374713"/>
            <a:ext cx="3376041" cy="291347"/>
          </a:xfrm>
          <a:prstGeom prst="rect">
            <a:avLst/>
          </a:prstGeom>
          <a:solidFill>
            <a:schemeClr val="bg1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Google Shape;97;p18">
            <a:extLst>
              <a:ext uri="{FF2B5EF4-FFF2-40B4-BE49-F238E27FC236}">
                <a16:creationId xmlns:a16="http://schemas.microsoft.com/office/drawing/2014/main" id="{75B02996-1657-552E-2593-D3685963BD27}"/>
              </a:ext>
            </a:extLst>
          </p:cNvPr>
          <p:cNvSpPr/>
          <p:nvPr/>
        </p:nvSpPr>
        <p:spPr>
          <a:xfrm>
            <a:off x="2706502" y="4791200"/>
            <a:ext cx="8590765" cy="691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WBT has been completed and delivered. </a:t>
            </a:r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6BAD92DB-C0FC-4F56-8CBF-D0F75CBBD8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158079A1-C244-77E8-58D4-6A1D51BDC8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481" y="1770190"/>
            <a:ext cx="10198493" cy="2482663"/>
          </a:xfrm>
          <a:prstGeom prst="rect">
            <a:avLst/>
          </a:prstGeom>
        </p:spPr>
      </p:pic>
      <p:sp>
        <p:nvSpPr>
          <p:cNvPr id="15" name="Rectangle: Rounded Corners 7">
            <a:extLst>
              <a:ext uri="{FF2B5EF4-FFF2-40B4-BE49-F238E27FC236}">
                <a16:creationId xmlns:a16="http://schemas.microsoft.com/office/drawing/2014/main" id="{984A9172-80D9-2562-7BBC-A8FE8C4C6011}"/>
              </a:ext>
            </a:extLst>
          </p:cNvPr>
          <p:cNvSpPr/>
          <p:nvPr/>
        </p:nvSpPr>
        <p:spPr>
          <a:xfrm>
            <a:off x="10742958" y="1771766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34566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F013963-3B49-D5C2-BC22-6D146C66F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23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6DDC5673-E1AC-75FB-01D6-CA930C814BBD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LCV PRO ONE RANGE Induction (D’Aquino)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B4E8626C-68E2-8B0C-7DAD-DA2FD99939E3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567A8933-8AF3-5BC2-1926-2F32FE8CC16E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BBE8FAD0-F300-5457-9447-D9E13FDAA763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29417CD0-93C1-13C7-488A-5BC9A13935A3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CA012CE9-8BD4-C8C0-A7A0-81AFC7A27E15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BDDA9936-3221-7200-081A-12EF49DA7B59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9B49D90A-D55B-9111-6C71-3639EEBB88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15" name="Google Shape;97;p18">
            <a:extLst>
              <a:ext uri="{FF2B5EF4-FFF2-40B4-BE49-F238E27FC236}">
                <a16:creationId xmlns:a16="http://schemas.microsoft.com/office/drawing/2014/main" id="{C5608544-79B2-23E2-37F3-11EB07D44267}"/>
              </a:ext>
            </a:extLst>
          </p:cNvPr>
          <p:cNvSpPr/>
          <p:nvPr/>
        </p:nvSpPr>
        <p:spPr>
          <a:xfrm>
            <a:off x="2495600" y="4803978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changes have been done. 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WBT has been completed and delivered.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F55D1F2-E96E-56C0-F40F-1184ED0BFF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554" y="1871760"/>
            <a:ext cx="11061861" cy="2349328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54E2FC1F-AA48-4659-BB84-9D5A08E14722}"/>
              </a:ext>
            </a:extLst>
          </p:cNvPr>
          <p:cNvSpPr/>
          <p:nvPr/>
        </p:nvSpPr>
        <p:spPr>
          <a:xfrm>
            <a:off x="9912424" y="1828034"/>
            <a:ext cx="45719" cy="2746368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67313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0193626-B54B-2A59-D911-E8DC01FFC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9D5DB06-C6D7-3D5A-D04D-C6C3CAFE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24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DD96F295-DC1E-7FB3-42FB-66A3D7A4BCEB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Leapmotor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App focus -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Memento inside My Learning App 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A794BE66-06BA-442F-48A9-2EC786BE091B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0365F83E-F3FD-3158-CB0B-7F2722A863B0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9172488F-E268-5427-CB0D-1DBB0D2E3C60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70BC40F2-9A04-334E-EA07-D2427088E300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9D92C72F-606B-6FA0-B049-60B5E5D7B11C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A958AF0C-A880-1DFB-5AA1-F9509DFFA84B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5CD42B6B-C2AB-2F5B-437C-144A9E857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9509D93C-2718-C4EA-0AC9-242A26B47850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Capsule delivered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3B61E06D-7B2C-9C59-7245-1212673A41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5" y="1656578"/>
            <a:ext cx="9787451" cy="25816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33524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60E41B5-BF49-F79C-0ED9-45CB056A6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A68AEAAC-F846-71D6-B0CF-BF8516726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25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F0C04C86-D0D2-16B1-996D-524E865FE09F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Jeep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Avenger 4xe Recap and USPs 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Capsule 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2A835135-7604-7DE0-1D92-C2EDB35C5388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7C892997-99CF-2268-CCF0-9DD687AEC5A3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D5F41A74-376B-2E91-842D-3F9A4538E012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CBC543FB-F650-0014-8A5D-09E043D65C61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1DFE3673-3387-799F-25A1-1FD389252EFB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B2D6CDFF-B1DD-1C7B-850D-F4009D935ADE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2E4DEBF0-828A-E152-401C-E5FE55AD3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59E5AED3-3727-05BF-9F3F-AE6B1499F73B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Capsule delivered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Memento file for markets not using </a:t>
            </a:r>
            <a:r>
              <a:rPr lang="en-US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Beedeez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in progress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4890ECB2-6688-E58F-91C0-1EDF06AFF3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432" y="1797446"/>
            <a:ext cx="8424936" cy="2372940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A6960A8C-F00C-9C2F-531E-113C8A0B3FEA}"/>
              </a:ext>
            </a:extLst>
          </p:cNvPr>
          <p:cNvSpPr/>
          <p:nvPr/>
        </p:nvSpPr>
        <p:spPr>
          <a:xfrm>
            <a:off x="8256240" y="1676733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57448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9E22F6B-4FA9-E3DB-1374-0D05ACA06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26</a:t>
            </a:fld>
            <a:endParaRPr lang="fr-FR"/>
          </a:p>
        </p:txBody>
      </p:sp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A8A47105-B3F8-9AC2-D2EF-88E32C0D249D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 CHARGING WBT (Lerch)  Part 2 WBT</a:t>
            </a:r>
            <a:endParaRPr lang="en-US" sz="1800" b="1" dirty="0">
              <a:solidFill>
                <a:srgbClr val="2B2B2B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D9FF51F6-83FC-89BE-4C97-2EB91FDB9087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7728331-A6E5-83D1-CC73-D5FF2E49EEC5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348B821B-5E0F-64F7-C650-1AC44A339E0F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7" name="Rombo 6">
                <a:extLst>
                  <a:ext uri="{FF2B5EF4-FFF2-40B4-BE49-F238E27FC236}">
                    <a16:creationId xmlns:a16="http://schemas.microsoft.com/office/drawing/2014/main" id="{1901F291-07A1-F49A-4A42-1E7AFF02C017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Figura a mano libera: forma 7">
                <a:extLst>
                  <a:ext uri="{FF2B5EF4-FFF2-40B4-BE49-F238E27FC236}">
                    <a16:creationId xmlns:a16="http://schemas.microsoft.com/office/drawing/2014/main" id="{5626CA5B-1A76-A0C2-15A6-970DD87A0B4D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846C07CC-D411-BE4C-C3AE-98585A8D369B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9" name="Rettangolo 18">
            <a:extLst>
              <a:ext uri="{FF2B5EF4-FFF2-40B4-BE49-F238E27FC236}">
                <a16:creationId xmlns:a16="http://schemas.microsoft.com/office/drawing/2014/main" id="{2F3EA3D2-C288-66DC-C235-E11126ABAC2E}"/>
              </a:ext>
            </a:extLst>
          </p:cNvPr>
          <p:cNvSpPr/>
          <p:nvPr/>
        </p:nvSpPr>
        <p:spPr>
          <a:xfrm>
            <a:off x="5264498" y="4691817"/>
            <a:ext cx="2651092" cy="971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1" name="Google Shape;97;p18">
            <a:extLst>
              <a:ext uri="{FF2B5EF4-FFF2-40B4-BE49-F238E27FC236}">
                <a16:creationId xmlns:a16="http://schemas.microsoft.com/office/drawing/2014/main" id="{5C899621-A30B-57E8-D166-133796A02855}"/>
              </a:ext>
            </a:extLst>
          </p:cNvPr>
          <p:cNvSpPr/>
          <p:nvPr/>
        </p:nvSpPr>
        <p:spPr>
          <a:xfrm>
            <a:off x="2783632" y="5318871"/>
            <a:ext cx="7707736" cy="63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concluded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solidFill>
                  <a:srgbClr val="2B2B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Final memento development in progress</a:t>
            </a:r>
            <a:endParaRPr lang="en-US" b="1" i="1" dirty="0">
              <a:solidFill>
                <a:srgbClr val="2B2B2B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849CDF8B-C605-FD2C-0802-C2BBEE0CA6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4007" y="1795564"/>
            <a:ext cx="9237361" cy="3001588"/>
          </a:xfrm>
          <a:prstGeom prst="rect">
            <a:avLst/>
          </a:prstGeom>
          <a:ln w="19050">
            <a:noFill/>
          </a:ln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2052F312-0420-7D89-5487-287C8BD794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00" y="4993386"/>
            <a:ext cx="2039916" cy="1800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7443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A1C60C2-12F9-E7FD-6355-5B632D658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3B28209-F22A-D0C5-4AD7-9E466CD3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27</a:t>
            </a:fld>
            <a:endParaRPr lang="fr-FR"/>
          </a:p>
        </p:txBody>
      </p:sp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0EC71756-A9E5-75B4-9AD9-B466FFA601D0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JEEP NEW COMPASS WBT - Part 1 (Barbirato)</a:t>
            </a:r>
            <a:endParaRPr lang="en-US" sz="1800" b="1" dirty="0">
              <a:solidFill>
                <a:srgbClr val="2B2B2B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8879CED1-6430-CD9B-603D-EE75CF1C122D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A4CC690D-49B1-FCFC-E043-47D6D92EF016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E141BE33-5C76-D4B1-ED08-B0D075406043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7" name="Rombo 6">
                <a:extLst>
                  <a:ext uri="{FF2B5EF4-FFF2-40B4-BE49-F238E27FC236}">
                    <a16:creationId xmlns:a16="http://schemas.microsoft.com/office/drawing/2014/main" id="{9F80008C-2494-5D1D-551B-9436588536F0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Figura a mano libera: forma 7">
                <a:extLst>
                  <a:ext uri="{FF2B5EF4-FFF2-40B4-BE49-F238E27FC236}">
                    <a16:creationId xmlns:a16="http://schemas.microsoft.com/office/drawing/2014/main" id="{FBE0770E-AE04-B5A9-419A-0A792FD7A2BF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97865859-AF8C-54C7-5E09-5C1B5CF3BBA5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E1194636-7B19-348B-2CE9-47CA31A7296D}"/>
              </a:ext>
            </a:extLst>
          </p:cNvPr>
          <p:cNvSpPr/>
          <p:nvPr/>
        </p:nvSpPr>
        <p:spPr>
          <a:xfrm>
            <a:off x="4598258" y="2705605"/>
            <a:ext cx="3376041" cy="291347"/>
          </a:xfrm>
          <a:prstGeom prst="rect">
            <a:avLst/>
          </a:prstGeom>
          <a:solidFill>
            <a:schemeClr val="bg1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Google Shape;97;p18">
            <a:extLst>
              <a:ext uri="{FF2B5EF4-FFF2-40B4-BE49-F238E27FC236}">
                <a16:creationId xmlns:a16="http://schemas.microsoft.com/office/drawing/2014/main" id="{DD53F68C-6B37-8B75-5998-58CDBED08AFC}"/>
              </a:ext>
            </a:extLst>
          </p:cNvPr>
          <p:cNvSpPr/>
          <p:nvPr/>
        </p:nvSpPr>
        <p:spPr>
          <a:xfrm>
            <a:off x="2738959" y="4817668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 has been approved by PM.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SCORM pack  has been delivered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764DE96C-A959-874F-F4E9-505A44CFE6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00" y="4508802"/>
            <a:ext cx="2039916" cy="1800667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A9461047-33F0-7303-D7BF-E751568597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416" y="1754092"/>
            <a:ext cx="11275024" cy="264348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798198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7D8B4-2F44-4E5D-138D-2B6A313DB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5955EC92-89C9-D05F-43CB-162D09726737}"/>
              </a:ext>
            </a:extLst>
          </p:cNvPr>
          <p:cNvSpPr/>
          <p:nvPr/>
        </p:nvSpPr>
        <p:spPr>
          <a:xfrm>
            <a:off x="3143672" y="2873940"/>
            <a:ext cx="6696744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SzPts val="4000"/>
            </a:pPr>
            <a:r>
              <a:rPr lang="en-US" sz="4800" dirty="0">
                <a:solidFill>
                  <a:schemeClr val="tx1"/>
                </a:solidFill>
                <a:latin typeface="DINEngschrift-Alternate" pitchFamily="2" charset="0"/>
                <a:cs typeface="Arial"/>
              </a:rPr>
              <a:t>THANK YOU FOR YOUR ATTENTION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40EEEFD-0119-5236-B16D-7F0EB8CC5E15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9799859A-2785-62C4-649B-7A6F2C4AD9BB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2AC1F53B-8103-2088-A3AD-0F35D9607116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581A67B2-1570-6641-FFD2-987E0404EF9C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CEB96083-BE95-A791-1EAE-B7CBAEBE2172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0C1813C-5741-3214-7FB1-97717A6FA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28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3844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503C28C-DCF0-6292-889D-A67E6A44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29</a:t>
            </a:fld>
            <a:endParaRPr lang="fr-FR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BD4938A-CBA1-95D6-45CD-38C7FC3F1E4C}"/>
              </a:ext>
            </a:extLst>
          </p:cNvPr>
          <p:cNvSpPr/>
          <p:nvPr/>
        </p:nvSpPr>
        <p:spPr>
          <a:xfrm>
            <a:off x="1091444" y="1556792"/>
            <a:ext cx="10009112" cy="2880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  <a:cs typeface="Arial"/>
              </a:rPr>
              <a:t>Meanwhile we are working on innovations</a:t>
            </a: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 and multimedia solutions.</a:t>
            </a:r>
          </a:p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A</a:t>
            </a: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  <a:cs typeface="Arial"/>
              </a:rPr>
              <a:t>s salespeople are working in a fast world full of meeting and deadlines, </a:t>
            </a: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we are creating with Renzo and Dario some short and focused training videos designed to busy people who want to learn smartly with ready-to-use contents  and practical tips.</a:t>
            </a:r>
          </a:p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These micro-videos of maximum 7 minutes with avatar tutors will explain some specific topics in a summarized way with focus on practical competences. </a:t>
            </a:r>
          </a:p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In this way we can produce more engaging, less textual materials suitable for faster and more engaging use</a:t>
            </a:r>
          </a:p>
          <a:p>
            <a:pPr algn="ctr">
              <a:buSzPts val="4000"/>
            </a:pPr>
            <a:endParaRPr lang="en-US" sz="24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0361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0651C-2C3F-60A8-F14F-C72B02FEC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9C69616-1F6E-DEE5-2F1E-AD0275C51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AC9C68A6-EA30-F254-52F9-3B3BD27E46FB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ALFA ROMEO NEW TONALE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43E1BDC1-58E4-FC36-3DBD-323C22D901C0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53AC5474-0E27-A8A8-1F02-F15BE43AA3FE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AFE5231F-0B8B-FC8F-DC5C-6A95FB47C932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40C3F72E-5B1F-553F-726D-1E849FE78704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FBDE3B6C-9287-C10F-D8B1-4AE0067DD9DC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1979695D-4761-C712-6B79-8A112730271A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B6A1A5D4-E431-17B1-8385-095CFFC48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18" name="Google Shape;97;p18">
            <a:extLst>
              <a:ext uri="{FF2B5EF4-FFF2-40B4-BE49-F238E27FC236}">
                <a16:creationId xmlns:a16="http://schemas.microsoft.com/office/drawing/2014/main" id="{B376B27C-9042-1968-A310-5E974FD1675C}"/>
              </a:ext>
            </a:extLst>
          </p:cNvPr>
          <p:cNvSpPr/>
          <p:nvPr/>
        </p:nvSpPr>
        <p:spPr>
          <a:xfrm>
            <a:off x="2639616" y="4683432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Synopsis of the </a:t>
            </a:r>
            <a:r>
              <a:rPr lang="en-US" b="1" i="1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wbt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has been agreed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Storyboarding was delivered to PM on July 8.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Changes were sent on July 14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meeting in progress on July 15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6830C9B5-8CCE-8747-862D-59CAEF083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86" y="2068984"/>
            <a:ext cx="11660227" cy="2229161"/>
          </a:xfrm>
          <a:prstGeom prst="rect">
            <a:avLst/>
          </a:prstGeom>
        </p:spPr>
      </p:pic>
      <p:sp>
        <p:nvSpPr>
          <p:cNvPr id="15" name="Rectangle: Rounded Corners 7">
            <a:extLst>
              <a:ext uri="{FF2B5EF4-FFF2-40B4-BE49-F238E27FC236}">
                <a16:creationId xmlns:a16="http://schemas.microsoft.com/office/drawing/2014/main" id="{A3583339-31A6-06E8-D7B3-CC4B121A72E2}"/>
              </a:ext>
            </a:extLst>
          </p:cNvPr>
          <p:cNvSpPr/>
          <p:nvPr/>
        </p:nvSpPr>
        <p:spPr>
          <a:xfrm>
            <a:off x="10298753" y="2069067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597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FF805-1B73-A1CC-E9C9-D98437665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EFF3879-CD8F-60CD-5ED2-3020C65E0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99756B36-84ED-7F32-0A35-D4F4F3AE5773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LANCIA 8 YEARS WARRANTY capsule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(Barbirato)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55F32C7C-9566-5FC8-C24F-9727BE3214ED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D731A82F-1D42-05FA-F63A-B3FB354DD06D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F64DDF22-3AD6-AB66-859D-7E9DC6AF46C8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D9CD9598-F7EC-23CE-847C-D5A46A84DBF5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43C91ECB-C715-4295-D659-A117850B17CA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532CBC58-5E82-9E68-219D-5EA80F6AC3E1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5A0DB629-EEF7-8650-475E-687F9D4313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18" name="Google Shape;97;p18">
            <a:extLst>
              <a:ext uri="{FF2B5EF4-FFF2-40B4-BE49-F238E27FC236}">
                <a16:creationId xmlns:a16="http://schemas.microsoft.com/office/drawing/2014/main" id="{240E8BD5-EE29-62FD-2FBA-106EF28FB5D0}"/>
              </a:ext>
            </a:extLst>
          </p:cNvPr>
          <p:cNvSpPr/>
          <p:nvPr/>
        </p:nvSpPr>
        <p:spPr>
          <a:xfrm>
            <a:off x="2639616" y="4683432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Capsule approved and delivered on July 7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1CEF5B51-A1EB-3724-463B-76C609CF9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947" y="2069067"/>
            <a:ext cx="10250330" cy="2381582"/>
          </a:xfrm>
          <a:prstGeom prst="rect">
            <a:avLst/>
          </a:prstGeom>
        </p:spPr>
      </p:pic>
      <p:sp>
        <p:nvSpPr>
          <p:cNvPr id="15" name="Rectangle: Rounded Corners 7">
            <a:extLst>
              <a:ext uri="{FF2B5EF4-FFF2-40B4-BE49-F238E27FC236}">
                <a16:creationId xmlns:a16="http://schemas.microsoft.com/office/drawing/2014/main" id="{721C9937-CA1B-CFE4-9D13-5BA3BDF899A1}"/>
              </a:ext>
            </a:extLst>
          </p:cNvPr>
          <p:cNvSpPr/>
          <p:nvPr/>
        </p:nvSpPr>
        <p:spPr>
          <a:xfrm>
            <a:off x="8904312" y="1952675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32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C1965-095A-AEB1-3B18-87341D750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189237B-E957-8BCA-3EE2-C98B59D6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0F39A0E5-B6F7-56D4-C266-81B17363708B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TRIS WBT (D’Aquino)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F5218562-8F83-3C7F-C0BB-23BF220AF2CF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A591F280-A4B7-3F60-EFEE-5C213AC583E2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0333602D-D2E9-7248-315F-9F4076C1C3E9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7" name="Rombo 6">
                <a:extLst>
                  <a:ext uri="{FF2B5EF4-FFF2-40B4-BE49-F238E27FC236}">
                    <a16:creationId xmlns:a16="http://schemas.microsoft.com/office/drawing/2014/main" id="{31E5E688-8030-553F-0E38-FEC19A4B0867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Figura a mano libera: forma 7">
                <a:extLst>
                  <a:ext uri="{FF2B5EF4-FFF2-40B4-BE49-F238E27FC236}">
                    <a16:creationId xmlns:a16="http://schemas.microsoft.com/office/drawing/2014/main" id="{708B32E1-1BCE-C316-E172-7E86CB1B25E4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00CA4541-D3C7-0851-EC2C-93706CD76D60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509D9760-DB11-6AAC-740C-BD086BC4538B}"/>
              </a:ext>
            </a:extLst>
          </p:cNvPr>
          <p:cNvSpPr/>
          <p:nvPr/>
        </p:nvSpPr>
        <p:spPr>
          <a:xfrm>
            <a:off x="4598258" y="2705605"/>
            <a:ext cx="3376041" cy="291347"/>
          </a:xfrm>
          <a:prstGeom prst="rect">
            <a:avLst/>
          </a:prstGeom>
          <a:solidFill>
            <a:schemeClr val="bg1"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Google Shape;97;p18">
            <a:extLst>
              <a:ext uri="{FF2B5EF4-FFF2-40B4-BE49-F238E27FC236}">
                <a16:creationId xmlns:a16="http://schemas.microsoft.com/office/drawing/2014/main" id="{4EEC45E0-7D79-3EE1-69B4-9013EBCD2F99}"/>
              </a:ext>
            </a:extLst>
          </p:cNvPr>
          <p:cNvSpPr/>
          <p:nvPr/>
        </p:nvSpPr>
        <p:spPr>
          <a:xfrm>
            <a:off x="2495600" y="4707473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the images of the vehicles have been changed according to the new updated instruction letter received from PM.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WBT has been completed and delivered on the 28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May.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French version was delivered on June 9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CDB65FD2-D106-DA45-6C7C-9397451F52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EB204DD5-4C8A-DF5B-9CB1-F12943E102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817" y="1753902"/>
            <a:ext cx="11199148" cy="25396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6756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20985-06F5-01DD-567A-158B17A13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9440FBF-083B-1D61-E853-C85245E2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6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463B81E2-2DA3-790A-712E-49B88661C567}"/>
              </a:ext>
            </a:extLst>
          </p:cNvPr>
          <p:cNvSpPr/>
          <p:nvPr/>
        </p:nvSpPr>
        <p:spPr>
          <a:xfrm>
            <a:off x="312500" y="97808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LCV 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Conversion Training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Path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 VCT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(D’Aquino)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7B17ABD7-E4B0-B439-7685-3DB9366B6DCD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0FFBE79F-34A4-1476-1F88-18B57C5F4366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8BE4B9B7-AB0C-EF39-C577-CAE1826295A3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A3CDAC71-10F0-2638-48E8-E5C03CB5DCC3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35A935F8-AACB-14CF-C6D4-3BA74971065F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75BBAF51-5DC7-5C09-B5DC-A56C7ADC686D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3BC16EE8-68EC-49A5-C66A-647C5FD53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15" name="Google Shape;97;p18">
            <a:extLst>
              <a:ext uri="{FF2B5EF4-FFF2-40B4-BE49-F238E27FC236}">
                <a16:creationId xmlns:a16="http://schemas.microsoft.com/office/drawing/2014/main" id="{A9ABC545-4DD3-97A6-5393-CA01257BFFFD}"/>
              </a:ext>
            </a:extLst>
          </p:cNvPr>
          <p:cNvSpPr/>
          <p:nvPr/>
        </p:nvSpPr>
        <p:spPr>
          <a:xfrm>
            <a:off x="2495600" y="4588314"/>
            <a:ext cx="8590765" cy="1291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Request received: VCT of about 75 minutes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Storyboarding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graphic layout delivered.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waiting for the storyboard approval.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VCT postponed to September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Shooting of Conversion vehicles in </a:t>
            </a:r>
            <a:r>
              <a:rPr lang="en-US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Balocco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was done on July 2</a:t>
            </a:r>
            <a:r>
              <a:rPr lang="en-US" b="1" i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FA2CA339-B09A-C693-AE59-F8F51F6855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562" y="1979496"/>
            <a:ext cx="10783805" cy="2200582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7DAEC5F0-DE2F-E88E-AF6A-453D8CE948C4}"/>
              </a:ext>
            </a:extLst>
          </p:cNvPr>
          <p:cNvSpPr/>
          <p:nvPr/>
        </p:nvSpPr>
        <p:spPr>
          <a:xfrm>
            <a:off x="11516719" y="1584804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0522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7FEC8-438B-0D68-6843-C9AE161A0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F0147CC-C6D6-280C-01CF-6AA079323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7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236B243A-F1E9-5066-2377-FF3C0B068021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LCV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CustomFit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VCT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(D’Aquino)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0A10632A-78E7-A020-2F12-9380DE5BEBA5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0EAB810D-DE30-DBBA-0786-6AE1B419E0EF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DD4693CF-A6D1-D62C-6DC5-03A95763277D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22F5A40F-0521-E40E-691E-251C4C22EF66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9DE227CB-CE91-C0E5-8A95-7843C4E611D5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5F502498-F110-591F-A66D-491138C2FD28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19FDCD70-53E2-8935-FE53-F5596A1A9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E5554583-D700-1EDC-D79A-64EA3EC01987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Storyboarding and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graphic development in progress, waiting for final approval of the tool screenshots.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Stop  working on this module on May 2 because France is changing the VCT material.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waiting for new approved material about Custom Fit tool, s</a:t>
            </a:r>
            <a:r>
              <a:rPr lang="en-US" b="1" i="1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ome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change will be needed.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 delivery will be postponed.</a:t>
            </a: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F8A3FA84-EA96-D88F-02D5-9EC927162D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242" y="1806766"/>
            <a:ext cx="11260205" cy="2048138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1A6645A2-CA32-5A34-CECF-7DAFABA30C23}"/>
              </a:ext>
            </a:extLst>
          </p:cNvPr>
          <p:cNvSpPr/>
          <p:nvPr/>
        </p:nvSpPr>
        <p:spPr>
          <a:xfrm>
            <a:off x="11732060" y="1523652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8730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F35D4-86A2-2CEC-428A-1796D1A77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7E25D6B-02D1-4FD8-5FAB-097A98E03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8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2986490C-6554-E388-6A0C-D642DBA5239F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Dodge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Charger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Daytona– WBT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D’Aquino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7D09E2D4-9219-4E9F-8632-733F938554F4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C44E3422-4C5E-2ADC-0C97-380B9087B25C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6E6543C1-CFE8-8DEB-AB3F-E8160F4A9457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287FB1BF-1DF2-8C6D-A48C-6A636B90B66C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181EB50A-8F39-0F85-641A-27646BD3C163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43ACE00B-FCA7-65E7-6897-3BFA20F50ECE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0FB90654-9BA0-AF97-78DD-6F8427C09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660E83B2-ABE4-56B0-F35C-3CA5DFC3D7B6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Storyboard completed and approved.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Articulate and PDF versions completed.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Waiting for some minor changes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C0C831DA-2CFC-F842-816F-33AFEE77C4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25" y="1871423"/>
            <a:ext cx="11460174" cy="2534004"/>
          </a:xfrm>
          <a:prstGeom prst="rect">
            <a:avLst/>
          </a:prstGeom>
        </p:spPr>
      </p:pic>
      <p:sp>
        <p:nvSpPr>
          <p:cNvPr id="16" name="Rectangle: Rounded Corners 7">
            <a:extLst>
              <a:ext uri="{FF2B5EF4-FFF2-40B4-BE49-F238E27FC236}">
                <a16:creationId xmlns:a16="http://schemas.microsoft.com/office/drawing/2014/main" id="{6ED38160-2F80-64D6-CD76-70A1895E3DFC}"/>
              </a:ext>
            </a:extLst>
          </p:cNvPr>
          <p:cNvSpPr/>
          <p:nvPr/>
        </p:nvSpPr>
        <p:spPr>
          <a:xfrm>
            <a:off x="11063505" y="1791062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4791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11106-D13C-F62E-9CA3-E9F0A64AA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D43417B-3147-2C00-F700-19DC3814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9</a:t>
            </a:fld>
            <a:endParaRPr lang="fr-FR"/>
          </a:p>
        </p:txBody>
      </p:sp>
      <p:sp>
        <p:nvSpPr>
          <p:cNvPr id="5" name="Google Shape;97;p18">
            <a:extLst>
              <a:ext uri="{FF2B5EF4-FFF2-40B4-BE49-F238E27FC236}">
                <a16:creationId xmlns:a16="http://schemas.microsoft.com/office/drawing/2014/main" id="{B3ED325B-46EF-7A8C-7A7D-2BABBAD41306}"/>
              </a:ext>
            </a:extLst>
          </p:cNvPr>
          <p:cNvSpPr/>
          <p:nvPr/>
        </p:nvSpPr>
        <p:spPr>
          <a:xfrm>
            <a:off x="312500" y="908720"/>
            <a:ext cx="1101722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500e - 600 -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Pandina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new trim strategy – Capsule + </a:t>
            </a:r>
            <a:r>
              <a:rPr lang="it-IT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synthesia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D’Aquino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B9A26620-D0A5-42F6-639C-60E491FD8BD8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3DEBFC3C-6FE0-850E-0843-75EC75FD4AE5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C724E037-B871-8FA7-7D4B-99EBF540397A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739C3E59-1AF3-ADAD-74A7-7DB97F2DE6B4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57F23598-EA69-81FE-EE9D-6BC31B58286C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17A3E2EB-7873-EF27-771D-68F52FB0C5A6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pic>
        <p:nvPicPr>
          <p:cNvPr id="12" name="Immagine 11">
            <a:extLst>
              <a:ext uri="{FF2B5EF4-FFF2-40B4-BE49-F238E27FC236}">
                <a16:creationId xmlns:a16="http://schemas.microsoft.com/office/drawing/2014/main" id="{0762197A-69E7-2095-4C6A-A6B8DCE50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00" y="4386131"/>
            <a:ext cx="2039916" cy="1800667"/>
          </a:xfrm>
          <a:prstGeom prst="rect">
            <a:avLst/>
          </a:prstGeom>
        </p:spPr>
      </p:pic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17294583-46CB-A358-6407-2424E801D8C0}"/>
              </a:ext>
            </a:extLst>
          </p:cNvPr>
          <p:cNvSpPr/>
          <p:nvPr/>
        </p:nvSpPr>
        <p:spPr>
          <a:xfrm>
            <a:off x="2495600" y="4588314"/>
            <a:ext cx="8590765" cy="1131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Fiat 500e – 600 - Panda storyboards completed.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Synthesia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b="1" i="1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Beedeez</a:t>
            </a:r>
            <a:r>
              <a:rPr lang="en-US" b="1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versions completed.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Waiting changes by PM</a:t>
            </a:r>
            <a:endParaRPr lang="en-US" b="1" i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9DC4E81-3BE5-A505-5810-80B6371A8F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706" y="1979115"/>
            <a:ext cx="11364911" cy="2257740"/>
          </a:xfrm>
          <a:prstGeom prst="rect">
            <a:avLst/>
          </a:prstGeom>
        </p:spPr>
      </p:pic>
      <p:sp>
        <p:nvSpPr>
          <p:cNvPr id="14" name="Rectangle: Rounded Corners 7">
            <a:extLst>
              <a:ext uri="{FF2B5EF4-FFF2-40B4-BE49-F238E27FC236}">
                <a16:creationId xmlns:a16="http://schemas.microsoft.com/office/drawing/2014/main" id="{FDAFEE4C-A766-EA7A-EC11-91BA70AC0365}"/>
              </a:ext>
            </a:extLst>
          </p:cNvPr>
          <p:cNvSpPr/>
          <p:nvPr/>
        </p:nvSpPr>
        <p:spPr>
          <a:xfrm>
            <a:off x="8760296" y="1798219"/>
            <a:ext cx="45719" cy="2614365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ncode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37550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2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970</Words>
  <Application>Microsoft Office PowerPoint</Application>
  <PresentationFormat>Widescreen</PresentationFormat>
  <Paragraphs>195</Paragraphs>
  <Slides>29</Slides>
  <Notes>8</Notes>
  <HiddenSlides>16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6" baseType="lpstr">
      <vt:lpstr>Encode Sans</vt:lpstr>
      <vt:lpstr>Montserrat</vt:lpstr>
      <vt:lpstr>Abel</vt:lpstr>
      <vt:lpstr>DINEngschrift-Alternate</vt:lpstr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876</cp:revision>
  <cp:lastPrinted>2025-05-20T09:08:09Z</cp:lastPrinted>
  <dcterms:modified xsi:type="dcterms:W3CDTF">2025-07-15T12:10:01Z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