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tags/tag80.xml" ContentType="application/vnd.openxmlformats-officedocument.presentationml.tags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79"/>
  </p:notesMasterIdLst>
  <p:sldIdLst>
    <p:sldId id="256" r:id="rId2"/>
    <p:sldId id="440" r:id="rId3"/>
    <p:sldId id="441" r:id="rId4"/>
    <p:sldId id="437" r:id="rId5"/>
    <p:sldId id="438" r:id="rId6"/>
    <p:sldId id="439" r:id="rId7"/>
    <p:sldId id="442" r:id="rId8"/>
    <p:sldId id="434" r:id="rId9"/>
    <p:sldId id="409" r:id="rId10"/>
    <p:sldId id="416" r:id="rId11"/>
    <p:sldId id="433" r:id="rId12"/>
    <p:sldId id="415" r:id="rId13"/>
    <p:sldId id="435" r:id="rId14"/>
    <p:sldId id="436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17" r:id="rId28"/>
    <p:sldId id="419" r:id="rId29"/>
    <p:sldId id="420" r:id="rId30"/>
    <p:sldId id="404" r:id="rId31"/>
    <p:sldId id="407" r:id="rId32"/>
    <p:sldId id="410" r:id="rId33"/>
    <p:sldId id="406" r:id="rId34"/>
    <p:sldId id="403" r:id="rId35"/>
    <p:sldId id="408" r:id="rId36"/>
    <p:sldId id="378" r:id="rId37"/>
    <p:sldId id="401" r:id="rId38"/>
    <p:sldId id="400" r:id="rId39"/>
    <p:sldId id="402" r:id="rId40"/>
    <p:sldId id="405" r:id="rId41"/>
    <p:sldId id="398" r:id="rId42"/>
    <p:sldId id="390" r:id="rId43"/>
    <p:sldId id="399" r:id="rId44"/>
    <p:sldId id="366" r:id="rId45"/>
    <p:sldId id="397" r:id="rId46"/>
    <p:sldId id="361" r:id="rId47"/>
    <p:sldId id="362" r:id="rId48"/>
    <p:sldId id="396" r:id="rId49"/>
    <p:sldId id="389" r:id="rId50"/>
    <p:sldId id="391" r:id="rId51"/>
    <p:sldId id="392" r:id="rId52"/>
    <p:sldId id="395" r:id="rId53"/>
    <p:sldId id="365" r:id="rId54"/>
    <p:sldId id="379" r:id="rId55"/>
    <p:sldId id="385" r:id="rId56"/>
    <p:sldId id="386" r:id="rId57"/>
    <p:sldId id="376" r:id="rId58"/>
    <p:sldId id="374" r:id="rId59"/>
    <p:sldId id="377" r:id="rId60"/>
    <p:sldId id="387" r:id="rId61"/>
    <p:sldId id="388" r:id="rId62"/>
    <p:sldId id="356" r:id="rId63"/>
    <p:sldId id="375" r:id="rId64"/>
    <p:sldId id="371" r:id="rId65"/>
    <p:sldId id="367" r:id="rId66"/>
    <p:sldId id="360" r:id="rId67"/>
    <p:sldId id="355" r:id="rId68"/>
    <p:sldId id="358" r:id="rId69"/>
    <p:sldId id="368" r:id="rId70"/>
    <p:sldId id="353" r:id="rId71"/>
    <p:sldId id="357" r:id="rId72"/>
    <p:sldId id="363" r:id="rId73"/>
    <p:sldId id="364" r:id="rId74"/>
    <p:sldId id="352" r:id="rId75"/>
    <p:sldId id="354" r:id="rId76"/>
    <p:sldId id="369" r:id="rId77"/>
    <p:sldId id="370" r:id="rId78"/>
  </p:sldIdLst>
  <p:sldSz cx="12192000" cy="6858000"/>
  <p:notesSz cx="6797675" cy="9872663"/>
  <p:embeddedFontLst>
    <p:embeddedFont>
      <p:font typeface="Abel" panose="02000506030000020004" pitchFamily="2" charset="0"/>
      <p:regular r:id="rId80"/>
    </p:embeddedFont>
    <p:embeddedFont>
      <p:font typeface="Aptos Narrow" panose="020B0004020202020204" pitchFamily="34" charset="0"/>
      <p:regular r:id="rId81"/>
      <p:bold r:id="rId82"/>
      <p:italic r:id="rId83"/>
      <p:boldItalic r:id="rId84"/>
    </p:embeddedFont>
    <p:embeddedFont>
      <p:font typeface="DINEngschrift-Alternate" pitchFamily="2" charset="0"/>
      <p:regular r:id="rId85"/>
    </p:embeddedFont>
    <p:embeddedFont>
      <p:font typeface="Encode Sans" pitchFamily="2" charset="0"/>
      <p:regular r:id="rId86"/>
      <p:bold r:id="rId87"/>
    </p:embeddedFont>
    <p:embeddedFont>
      <p:font typeface="Montserrat" pitchFamily="2" charset="0"/>
      <p:regular r:id="rId88"/>
      <p:bold r:id="rId89"/>
      <p:italic r:id="rId90"/>
      <p:boldItalic r:id="rId91"/>
    </p:embeddedFont>
  </p:embeddedFontLst>
  <p:custDataLst>
    <p:tags r:id="rId9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8E5613D8-D432-4544-AAE5-2583FC0703D2}">
          <p14:sldIdLst>
            <p14:sldId id="256"/>
            <p14:sldId id="440"/>
            <p14:sldId id="441"/>
            <p14:sldId id="437"/>
            <p14:sldId id="438"/>
            <p14:sldId id="439"/>
            <p14:sldId id="442"/>
            <p14:sldId id="434"/>
            <p14:sldId id="409"/>
            <p14:sldId id="416"/>
            <p14:sldId id="433"/>
            <p14:sldId id="415"/>
            <p14:sldId id="435"/>
            <p14:sldId id="436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17"/>
            <p14:sldId id="419"/>
            <p14:sldId id="420"/>
            <p14:sldId id="404"/>
            <p14:sldId id="407"/>
            <p14:sldId id="410"/>
            <p14:sldId id="406"/>
            <p14:sldId id="403"/>
            <p14:sldId id="408"/>
            <p14:sldId id="378"/>
            <p14:sldId id="401"/>
            <p14:sldId id="400"/>
            <p14:sldId id="402"/>
            <p14:sldId id="405"/>
            <p14:sldId id="398"/>
            <p14:sldId id="390"/>
            <p14:sldId id="399"/>
            <p14:sldId id="366"/>
            <p14:sldId id="397"/>
            <p14:sldId id="361"/>
            <p14:sldId id="362"/>
            <p14:sldId id="396"/>
            <p14:sldId id="389"/>
            <p14:sldId id="391"/>
            <p14:sldId id="392"/>
            <p14:sldId id="395"/>
            <p14:sldId id="365"/>
            <p14:sldId id="379"/>
            <p14:sldId id="385"/>
            <p14:sldId id="386"/>
            <p14:sldId id="376"/>
            <p14:sldId id="374"/>
            <p14:sldId id="377"/>
            <p14:sldId id="387"/>
            <p14:sldId id="388"/>
            <p14:sldId id="356"/>
            <p14:sldId id="375"/>
            <p14:sldId id="371"/>
            <p14:sldId id="367"/>
            <p14:sldId id="360"/>
            <p14:sldId id="355"/>
            <p14:sldId id="358"/>
            <p14:sldId id="368"/>
            <p14:sldId id="353"/>
            <p14:sldId id="357"/>
            <p14:sldId id="363"/>
            <p14:sldId id="364"/>
            <p14:sldId id="352"/>
            <p14:sldId id="35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525" userDrawn="1">
          <p15:clr>
            <a:srgbClr val="A4A3A4"/>
          </p15:clr>
        </p15:guide>
        <p15:guide id="4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0480"/>
    <a:srgbClr val="FF338A"/>
    <a:srgbClr val="D4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0" autoAdjust="0"/>
    <p:restoredTop sz="93797" autoAdjust="0"/>
  </p:normalViewPr>
  <p:slideViewPr>
    <p:cSldViewPr>
      <p:cViewPr varScale="1">
        <p:scale>
          <a:sx n="95" d="100"/>
          <a:sy n="95" d="100"/>
        </p:scale>
        <p:origin x="288" y="90"/>
      </p:cViewPr>
      <p:guideLst>
        <p:guide orient="horz" pos="255"/>
        <p:guide pos="438"/>
        <p:guide pos="2525"/>
        <p:guide pos="3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font" Target="fonts/font11.fntdata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gs" Target="tags/tag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67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62d8c48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62d8c483_3_7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 lang="en-US" b="0" i="0" noProof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Google Shape;53;gd962d8c483_3_73:notes"/>
          <p:cNvSpPr txBox="1">
            <a:spLocks noGrp="1"/>
          </p:cNvSpPr>
          <p:nvPr>
            <p:ph type="sldNum" idx="12"/>
          </p:nvPr>
        </p:nvSpPr>
        <p:spPr>
          <a:xfrm>
            <a:off x="3850444" y="9377316"/>
            <a:ext cx="2945659" cy="495253"/>
          </a:xfrm>
          <a:prstGeom prst="rect">
            <a:avLst/>
          </a:prstGeom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47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6B25-DC6E-D2DC-4C27-049C9F2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EC17F-6BA5-B961-FB2C-CE412EB4C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86278-9117-2A8B-B4D0-D7D7BA1D2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6E1A42-08A4-3411-43F8-71DC877B0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7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5A8-D000-1527-74D6-E65F54A1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7C092A-2C30-7EFE-CC04-E997463F6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86D63E-4E9E-E22D-7BF8-A374BE9E1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D24D4-F7FB-4A70-0103-B9001D206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6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7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7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B1B-C6B4-A9DD-5023-3949553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85592-9C5C-DD36-AAAE-D17CE982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F2E6D0-C8F8-1607-8925-F713D400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A8479-C2C6-2AD7-EDB8-78D81B2D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43AEFA0C-A4BB-537A-B3A7-282A844E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92975-B6F3-8609-0F55-62BD7A4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‹N›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E96B26-FA96-DC21-9FB3-A09E3F2F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4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koine@koine.i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5">
            <a:extLst>
              <a:ext uri="{FF2B5EF4-FFF2-40B4-BE49-F238E27FC236}">
                <a16:creationId xmlns:a16="http://schemas.microsoft.com/office/drawing/2014/main" id="{6670283F-4044-44F1-9271-69C75EF5F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99" b="-6900"/>
          <a:stretch/>
        </p:blipFill>
        <p:spPr>
          <a:xfrm>
            <a:off x="5243618" y="1135998"/>
            <a:ext cx="1704763" cy="172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E2287C26-F2DF-086E-68F5-5271EDF95CF2}"/>
              </a:ext>
            </a:extLst>
          </p:cNvPr>
          <p:cNvSpPr txBox="1"/>
          <p:nvPr/>
        </p:nvSpPr>
        <p:spPr>
          <a:xfrm>
            <a:off x="-62781" y="4280733"/>
            <a:ext cx="122586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600" b="0" i="0" u="none" strike="noStrike" kern="0" cap="none" spc="6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Arial"/>
              </a:defRPr>
            </a:lvl1pPr>
          </a:lstStyle>
          <a:p>
            <a:r>
              <a:rPr lang="en-US" sz="1800" spc="1000" dirty="0">
                <a:solidFill>
                  <a:schemeClr val="tx1"/>
                </a:solidFill>
                <a:latin typeface="+mn-lt"/>
              </a:rPr>
              <a:t>OPERATING SITUATION OF TRAINING PROJECTS</a:t>
            </a:r>
          </a:p>
          <a:p>
            <a:endParaRPr lang="en-US" sz="1600" spc="1000" dirty="0">
              <a:solidFill>
                <a:schemeClr val="tx1"/>
              </a:solidFill>
              <a:latin typeface="+mn-lt"/>
            </a:endParaRPr>
          </a:p>
          <a:p>
            <a:r>
              <a:rPr lang="en-US" sz="1600" spc="1000" dirty="0">
                <a:solidFill>
                  <a:schemeClr val="tx1"/>
                </a:solidFill>
                <a:latin typeface="+mn-lt"/>
              </a:rPr>
              <a:t>March 31</a:t>
            </a:r>
            <a:r>
              <a:rPr lang="en-US" sz="1600" spc="1000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US" sz="1600" spc="1000" dirty="0">
                <a:solidFill>
                  <a:schemeClr val="tx1"/>
                </a:solidFill>
                <a:latin typeface="+mn-lt"/>
              </a:rPr>
              <a:t> 2026</a:t>
            </a:r>
          </a:p>
        </p:txBody>
      </p:sp>
      <p:sp>
        <p:nvSpPr>
          <p:cNvPr id="5" name="Google Shape;227;p27">
            <a:extLst>
              <a:ext uri="{FF2B5EF4-FFF2-40B4-BE49-F238E27FC236}">
                <a16:creationId xmlns:a16="http://schemas.microsoft.com/office/drawing/2014/main" id="{FAFEF081-E8F9-AF29-4197-2851AB9E9685}"/>
              </a:ext>
            </a:extLst>
          </p:cNvPr>
          <p:cNvSpPr/>
          <p:nvPr/>
        </p:nvSpPr>
        <p:spPr>
          <a:xfrm>
            <a:off x="4566559" y="5555148"/>
            <a:ext cx="2999996" cy="74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Koinè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s.n.c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Via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Fornasio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, 5 - 10092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Beinasco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(TO) ITALY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Phone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011.397.10.99 - 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Mobile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335.6896974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e-mail: </a:t>
            </a:r>
            <a:r>
              <a:rPr lang="en-US" sz="1000" u="sng" dirty="0">
                <a:solidFill>
                  <a:schemeClr val="hlink"/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koine@koine.it</a:t>
            </a:r>
            <a:r>
              <a:rPr lang="en-US" sz="1000" dirty="0">
                <a:solidFill>
                  <a:srgbClr val="FB0007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dirty="0">
              <a:solidFill>
                <a:srgbClr val="595959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9654-C33B-2D3D-6D13-048BA4FF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5B197F-A3F7-D509-5A96-072434DF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BE431B-9E6F-5532-D0D2-DD9D35F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8A77098-B41E-C9CC-7794-34240EE10DB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MCA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CE5CA24-2E59-6407-8D2D-1C8C96706B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BBE97B6-F101-9AD8-6D13-FE30755DE6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2D70415-4643-94C0-E025-3E0474A114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C0BA3E8-2562-17DB-87E4-E4AB9A1B8F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A315161-68C7-A0FC-3133-1CA8B7066E7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DBA997D-AFCB-DBE3-5589-06B449C11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ABA20D-575C-07F8-5AD7-1D719530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17B34-7CE2-05DC-C6A7-28AB3174F3C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January 19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to be approved by brand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in progress to be approved by Brand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70F4B-EBA2-08C1-70E4-94CF6E43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1948628"/>
            <a:ext cx="11349976" cy="222782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C626427-9026-76D3-34A2-7126A3CCF3C5}"/>
              </a:ext>
            </a:extLst>
          </p:cNvPr>
          <p:cNvSpPr/>
          <p:nvPr/>
        </p:nvSpPr>
        <p:spPr>
          <a:xfrm flipH="1">
            <a:off x="10920536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00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E023E2-09F7-733A-E0CA-F6892459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0F817F-190B-7AF9-CE84-FE44DEF5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13A3D20-4A86-8FD5-C1AF-35919C5E193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920D05-3C02-0D41-48C2-74ACA834AA1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0D6FA4F-86FA-82D8-22B7-B11799AF0A5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2A697BD-812C-8474-6968-B6AF2DC9C71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D2796AE-6B4F-FBF2-F4D6-E9AB6F63D55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382FB88-2356-11C0-872E-3176AE50C41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1E3CEF2-E5FC-0E9C-3333-2E9D2D7FE73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4476B3-F9A9-09BC-46F4-858776D7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D3807DCB-85CA-0C3A-1B49-944EF22B1B4E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AC29DDBC-E032-0200-C427-C9E65414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18" y="1946000"/>
            <a:ext cx="10936226" cy="2448267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98A57B3C-04B6-58F7-AE1A-44FD7FC6DBD4}"/>
              </a:ext>
            </a:extLst>
          </p:cNvPr>
          <p:cNvSpPr/>
          <p:nvPr/>
        </p:nvSpPr>
        <p:spPr>
          <a:xfrm flipH="1">
            <a:off x="10560496" y="169855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7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7ADFAE-4261-7DC0-F175-24F1EFAC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8E3B8F-5FDE-14A5-84F7-62AE53CD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B3E2AFD-6B00-03CD-9CB7-98DE712EAE6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B05 -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BEAD20-7E15-42D9-1C94-786FAD1408F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23544B3-4D51-D119-906F-F3CAAC200C6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D681C29-9F10-2D6A-FF41-A07D1BD05FD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EB303D6-3893-0B27-F3C4-4ECDFC328FC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A703675-0F92-1360-5D0C-D52C1C2065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932EEA7-8424-CC40-4A1E-6BA9122E00C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0D4661-9F77-2943-9515-2DAEC62A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3887B5C-307F-8ECF-9B6E-B5086906A44B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inspired by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video: new character design and gamification to be approved. The learner should pass various levels of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acquire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knowledge.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om March 13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16EF5B7-F20B-28C2-D525-7DE2A6FB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49829"/>
            <a:ext cx="11466279" cy="246033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B5749EA-11B6-E28C-FA90-13F96C5C1B08}"/>
              </a:ext>
            </a:extLst>
          </p:cNvPr>
          <p:cNvSpPr/>
          <p:nvPr/>
        </p:nvSpPr>
        <p:spPr>
          <a:xfrm flipH="1">
            <a:off x="10992544" y="184107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76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D05829-C7D1-7869-B7E6-3856AF15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8AE39C-B736-447B-6788-20EBD417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1F306E0-757D-57A8-BCF5-3E9B1B7327A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Lancia New Y ICE Engine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91AFEBE-CFF0-A8E5-BD99-52C8FC84893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CFB436C-7699-EE06-227F-18666648B39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0E9BC11-A22F-A6FC-0622-1E65333A53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E7447E1-4A85-AB7E-83C2-D6C0F54811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9756A50-9344-F2E7-6C5D-1AECA2A6267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3BDC6A1-C0B2-2AEA-B9F5-4970A2F6E2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59EC6C-00A9-1AE1-8D22-ABC6D204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E887857-B9B7-B217-54FF-551CED2DFDA8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660F0916-109E-00B3-204C-A1084A08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69" y="1599758"/>
            <a:ext cx="7773485" cy="319132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58DF3C77-99B9-CF32-33A0-E484BF369B14}"/>
              </a:ext>
            </a:extLst>
          </p:cNvPr>
          <p:cNvSpPr/>
          <p:nvPr/>
        </p:nvSpPr>
        <p:spPr>
          <a:xfrm>
            <a:off x="8616280" y="1809429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3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17C8C6-391E-8180-1D95-AD67526F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58B114-30A5-3E02-BA35-B3C5E0DA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C449B7-C618-7EA0-6EED-9583E96CEF5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600e Competizione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9175DF-1649-EFCA-7F2D-CC8D34A8F65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DC6E27-F9AC-8244-E260-3EB8A5A50F6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A501BCD-3896-7C34-F5F1-D9A585EC899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1BEA00D-4EB8-E80B-C158-9A30029EB9C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98BC9C4-A996-15E4-1C49-F83766FBFFF8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072B5E2-70B9-4BE4-04A8-2AE351E45EA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ECBD7ED-5FCA-B814-8251-D8ECA54A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A32727E-DB1E-BB73-64C5-1716A983CC3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02BDFC7-68C9-D1FB-511B-28E8DEA3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40" y="1917049"/>
            <a:ext cx="9631119" cy="2476846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915DC709-8101-659F-4833-87C1EF7C174F}"/>
              </a:ext>
            </a:extLst>
          </p:cNvPr>
          <p:cNvSpPr/>
          <p:nvPr/>
        </p:nvSpPr>
        <p:spPr>
          <a:xfrm>
            <a:off x="9696400" y="1719888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68C44B-471B-2EAE-D893-20BC944FB6E2}"/>
              </a:ext>
            </a:extLst>
          </p:cNvPr>
          <p:cNvSpPr/>
          <p:nvPr/>
        </p:nvSpPr>
        <p:spPr>
          <a:xfrm>
            <a:off x="847136" y="558262"/>
            <a:ext cx="8777256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3C67E2-226C-45D3-228B-01B5FE3AB9DB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09685D-0FAC-8141-E067-1BE018C3392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9C90C772-93DB-2201-8EFD-70651108A4B3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C053EFB-CE50-9DFC-8A23-C35220CB3057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5C159A9-7802-8C07-98AC-AC62C6EA5D81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6E82F8-FCE8-398D-3F12-E67D343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01A4958-CEDA-1693-3D3F-D77D10F4DB80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1484784"/>
          <a:ext cx="7801868" cy="128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0645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5706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67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Variable costs Q3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7115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430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6484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E099A56-75EB-648E-6FA7-19A61F45C71B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4365138"/>
          <a:ext cx="5551039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776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307557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INVOICES 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6557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012/2025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4.800,00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3892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014/2025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60.989,80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93520"/>
                  </a:ext>
                </a:extLst>
              </a:tr>
              <a:tr h="6027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KOINE 018/2025 June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020/2025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023/2025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KOINE 031/2025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</a:t>
                      </a:r>
                      <a:endParaRPr lang="it-IT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246.623,20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312.413,00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312.412,00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226.539,80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4310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1.163.777,80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27279"/>
                  </a:ext>
                </a:extLst>
              </a:tr>
              <a:tr h="30527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Remaining amount to be invoiced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85.873,20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73607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22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30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35E5E93-B520-E2F9-DCD1-469A6DDC256C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2835872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Projects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sng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2A2DD0-1EA3-F36E-A14A-53D668A4CCD0}"/>
              </a:ext>
            </a:extLst>
          </p:cNvPr>
          <p:cNvGraphicFramePr>
            <a:graphicFrameLocks noGrp="1"/>
          </p:cNvGraphicFramePr>
          <p:nvPr/>
        </p:nvGraphicFramePr>
        <p:xfrm>
          <a:off x="1126631" y="3274776"/>
          <a:ext cx="5544616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38">
                  <a:extLst>
                    <a:ext uri="{9D8B030D-6E8A-4147-A177-3AD203B41FA5}">
                      <a16:colId xmlns:a16="http://schemas.microsoft.com/office/drawing/2014/main" val="2237709582"/>
                    </a:ext>
                  </a:extLst>
                </a:gridCol>
                <a:gridCol w="1832938">
                  <a:extLst>
                    <a:ext uri="{9D8B030D-6E8A-4147-A177-3AD203B41FA5}">
                      <a16:colId xmlns:a16="http://schemas.microsoft.com/office/drawing/2014/main" val="4220834897"/>
                    </a:ext>
                  </a:extLst>
                </a:gridCol>
                <a:gridCol w="3088240">
                  <a:extLst>
                    <a:ext uri="{9D8B030D-6E8A-4147-A177-3AD203B41FA5}">
                      <a16:colId xmlns:a16="http://schemas.microsoft.com/office/drawing/2014/main" val="2876449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Barbirato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740.422,20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31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D'Aquino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489.227,80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60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141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6583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C6D9-FFF2-EBD9-69F2-A79C9457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B8CF7E-BEF7-61B1-5B86-ED66697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16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25078E-8AC0-B573-7607-78254AC5FE85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D1B506-39CD-9322-2A08-027FD7753ED6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2307450"/>
          <a:ext cx="4680520" cy="79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8">
                  <a:extLst>
                    <a:ext uri="{9D8B030D-6E8A-4147-A177-3AD203B41FA5}">
                      <a16:colId xmlns:a16="http://schemas.microsoft.com/office/drawing/2014/main" val="793839002"/>
                    </a:ext>
                  </a:extLst>
                </a:gridCol>
                <a:gridCol w="3368374">
                  <a:extLst>
                    <a:ext uri="{9D8B030D-6E8A-4147-A177-3AD203B41FA5}">
                      <a16:colId xmlns:a16="http://schemas.microsoft.com/office/drawing/2014/main" val="40191798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8731944"/>
                    </a:ext>
                  </a:extLst>
                </a:gridCol>
              </a:tblGrid>
              <a:tr h="318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JEEP Avenger 4xe Recap and USPs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01329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focus App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3.800,00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1853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4.800,00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00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6FD58F1-2F70-5334-2F70-D751C02ED065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7710813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0813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012_2025 Euro 4.800,00</a:t>
                      </a:r>
                    </a:p>
                    <a:p>
                      <a:pPr algn="l" fontAlgn="t">
                        <a:buNone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1892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D42B-AFAF-613F-AD4A-D4A405F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58CB7B-CAB4-0FB4-BC81-2EB914BE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17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25ED2-81A6-E5B4-A722-2B89DA7A9A44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DB07FE-F50A-0E9E-6FF7-E929F1FE5D3C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014_2025 Euro 60.989,80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DE1E669-5719-532A-98C2-BF0D267068F2}"/>
              </a:ext>
            </a:extLst>
          </p:cNvPr>
          <p:cNvGraphicFramePr>
            <a:graphicFrameLocks noGrp="1"/>
          </p:cNvGraphicFramePr>
          <p:nvPr/>
        </p:nvGraphicFramePr>
        <p:xfrm>
          <a:off x="639164" y="2132856"/>
          <a:ext cx="5486400" cy="166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2318990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529215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126833573"/>
                    </a:ext>
                  </a:extLst>
                </a:gridCol>
              </a:tblGrid>
              <a:tr h="457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901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HV </a:t>
                      </a:r>
                      <a:r>
                        <a:rPr lang="it-IT" sz="1200" u="none" strike="noStrike" dirty="0" err="1">
                          <a:effectLst/>
                        </a:rPr>
                        <a:t>Battery</a:t>
                      </a:r>
                      <a:r>
                        <a:rPr lang="it-IT" sz="1200" u="none" strike="noStrike" dirty="0">
                          <a:effectLst/>
                        </a:rPr>
                        <a:t>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71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 Connected Services Overall Update </a:t>
                      </a:r>
                      <a:r>
                        <a:rPr lang="en-US" sz="1200" u="none" strike="noStrike" dirty="0" err="1">
                          <a:effectLst/>
                        </a:rPr>
                        <a:t>ExF</a:t>
                      </a:r>
                      <a:r>
                        <a:rPr lang="en-US" sz="1200" u="none" strike="noStrike" dirty="0">
                          <a:effectLst/>
                        </a:rPr>
                        <a:t> Brands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04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 Connected Services Overall Update ExP Brands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14.500,00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2565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027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Citroën Ami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610"/>
                  </a:ext>
                </a:extLst>
              </a:tr>
              <a:tr h="25981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Stellantis </a:t>
                      </a:r>
                      <a:r>
                        <a:rPr lang="it-IT" sz="1200" u="none" strike="noStrike" dirty="0" err="1">
                          <a:effectLst/>
                        </a:rPr>
                        <a:t>ProOne</a:t>
                      </a:r>
                      <a:r>
                        <a:rPr lang="it-IT" sz="1200" u="none" strike="noStrike" dirty="0">
                          <a:effectLst/>
                        </a:rPr>
                        <a:t> Range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6.481,80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907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60.989,80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96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79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5BF344-C3AF-94B0-6145-6BC9D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18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475B3-B270-C53A-5552-BFFC6C05C5E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8CFD57-135C-A16C-E5F8-3FD6CF07D95E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018_2025 Euro 246.623,20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3BA735-89DD-63F8-E2EE-D79A69F4553A}"/>
              </a:ext>
            </a:extLst>
          </p:cNvPr>
          <p:cNvGraphicFramePr>
            <a:graphicFrameLocks noGrp="1"/>
          </p:cNvGraphicFramePr>
          <p:nvPr/>
        </p:nvGraphicFramePr>
        <p:xfrm>
          <a:off x="190349" y="1911071"/>
          <a:ext cx="4897539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71">
                  <a:extLst>
                    <a:ext uri="{9D8B030D-6E8A-4147-A177-3AD203B41FA5}">
                      <a16:colId xmlns:a16="http://schemas.microsoft.com/office/drawing/2014/main" val="2089379655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val="2036725201"/>
                    </a:ext>
                  </a:extLst>
                </a:gridCol>
                <a:gridCol w="1077005">
                  <a:extLst>
                    <a:ext uri="{9D8B030D-6E8A-4147-A177-3AD203B41FA5}">
                      <a16:colId xmlns:a16="http://schemas.microsoft.com/office/drawing/2014/main" val="214589280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603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New </a:t>
                      </a:r>
                      <a:r>
                        <a:rPr lang="it-IT" sz="1200" u="none" strike="noStrike" dirty="0" err="1">
                          <a:effectLst/>
                        </a:rPr>
                        <a:t>Compass</a:t>
                      </a:r>
                      <a:r>
                        <a:rPr lang="it-IT" sz="1200" u="none" strike="noStrike" dirty="0">
                          <a:effectLst/>
                        </a:rPr>
                        <a:t> part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14.100,00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10215"/>
                  </a:ext>
                </a:extLst>
              </a:tr>
              <a:tr h="3665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B10 </a:t>
                      </a:r>
                      <a:r>
                        <a:rPr lang="it-IT" sz="1200" u="none" strike="noStrike" dirty="0" err="1">
                          <a:effectLst/>
                        </a:rPr>
                        <a:t>Launch</a:t>
                      </a:r>
                      <a:r>
                        <a:rPr lang="it-IT" sz="1200" u="none" strike="noStrike" dirty="0">
                          <a:effectLst/>
                        </a:rPr>
                        <a:t> WBT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474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Lancia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9293"/>
                  </a:ext>
                </a:extLst>
              </a:tr>
              <a:tr h="8499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C10 REEV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420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C10 REEV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3.900,00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33 Stradale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87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AR Logo 115° Anniversary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945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Renegade capsule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0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ExP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49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ExF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New Compass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51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Leapmotor B10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85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Memo File x 33 Stradale Brand Ambassador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82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C10 REEV Energy </a:t>
                      </a:r>
                      <a:r>
                        <a:rPr lang="it-IT" sz="1200" u="none" strike="noStrike" dirty="0" err="1">
                          <a:effectLst/>
                        </a:rPr>
                        <a:t>Modes</a:t>
                      </a:r>
                      <a:r>
                        <a:rPr lang="it-IT" sz="1200" u="none" strike="noStrike" dirty="0">
                          <a:effectLst/>
                        </a:rPr>
                        <a:t> VCT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14.700,00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28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211.000,00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3799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AD3BED6-A4FE-0FFE-08FD-C2C001F3E750}"/>
              </a:ext>
            </a:extLst>
          </p:cNvPr>
          <p:cNvGraphicFramePr>
            <a:graphicFrameLocks noGrp="1"/>
          </p:cNvGraphicFramePr>
          <p:nvPr/>
        </p:nvGraphicFramePr>
        <p:xfrm>
          <a:off x="6456040" y="4868009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246.623,20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28373C7-806C-4BC8-6512-722B296C6BE5}"/>
              </a:ext>
            </a:extLst>
          </p:cNvPr>
          <p:cNvGraphicFramePr>
            <a:graphicFrameLocks noGrp="1"/>
          </p:cNvGraphicFramePr>
          <p:nvPr/>
        </p:nvGraphicFramePr>
        <p:xfrm>
          <a:off x="6704409" y="2235999"/>
          <a:ext cx="4608512" cy="1417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08">
                  <a:extLst>
                    <a:ext uri="{9D8B030D-6E8A-4147-A177-3AD203B41FA5}">
                      <a16:colId xmlns:a16="http://schemas.microsoft.com/office/drawing/2014/main" val="589367160"/>
                    </a:ext>
                  </a:extLst>
                </a:gridCol>
                <a:gridCol w="2675283">
                  <a:extLst>
                    <a:ext uri="{9D8B030D-6E8A-4147-A177-3AD203B41FA5}">
                      <a16:colId xmlns:a16="http://schemas.microsoft.com/office/drawing/2014/main" val="1909878847"/>
                    </a:ext>
                  </a:extLst>
                </a:gridCol>
                <a:gridCol w="1417821">
                  <a:extLst>
                    <a:ext uri="{9D8B030D-6E8A-4147-A177-3AD203B41FA5}">
                      <a16:colId xmlns:a16="http://schemas.microsoft.com/office/drawing/2014/main" val="22367958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13305"/>
                  </a:ext>
                </a:extLst>
              </a:tr>
              <a:tr h="2006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Pandina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2936"/>
                  </a:ext>
                </a:extLst>
              </a:tr>
              <a:tr h="21631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600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18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1.623,20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26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41/41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Ami Handover +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4411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TRIS Handover memento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0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35.623,20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7774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522C49-DE3A-3572-D0EC-7B097C749435}"/>
              </a:ext>
            </a:extLst>
          </p:cNvPr>
          <p:cNvSpPr txBox="1"/>
          <p:nvPr/>
        </p:nvSpPr>
        <p:spPr>
          <a:xfrm>
            <a:off x="6710139" y="1824788"/>
            <a:ext cx="489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200" b="1" i="1" u="none" strike="noStrike" dirty="0">
                <a:effectLst/>
              </a:rPr>
              <a:t>D'AQUINO</a:t>
            </a:r>
            <a:endParaRPr lang="it-IT" sz="12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12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D36-7FDC-8553-CEC5-64BE35E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A4824E-7E0C-33CA-F829-6E78A2410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8A52AF-3B54-BBE2-5519-447D313272C3}"/>
              </a:ext>
            </a:extLst>
          </p:cNvPr>
          <p:cNvSpPr/>
          <p:nvPr/>
        </p:nvSpPr>
        <p:spPr>
          <a:xfrm>
            <a:off x="617435" y="507291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15FF7F-2754-AE5D-A628-B0CBDDA51A27}"/>
              </a:ext>
            </a:extLst>
          </p:cNvPr>
          <p:cNvGraphicFramePr>
            <a:graphicFrameLocks noGrp="1"/>
          </p:cNvGraphicFramePr>
          <p:nvPr/>
        </p:nvGraphicFramePr>
        <p:xfrm>
          <a:off x="606152" y="1452163"/>
          <a:ext cx="605462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67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020_2025 Euro 312.413,00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EB7D2C6-2111-948B-50AA-E974DB65C79B}"/>
              </a:ext>
            </a:extLst>
          </p:cNvPr>
          <p:cNvGraphicFramePr>
            <a:graphicFrameLocks noGrp="1"/>
          </p:cNvGraphicFramePr>
          <p:nvPr/>
        </p:nvGraphicFramePr>
        <p:xfrm>
          <a:off x="6605915" y="1906009"/>
          <a:ext cx="4695020" cy="423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083">
                  <a:extLst>
                    <a:ext uri="{9D8B030D-6E8A-4147-A177-3AD203B41FA5}">
                      <a16:colId xmlns:a16="http://schemas.microsoft.com/office/drawing/2014/main" val="641755848"/>
                    </a:ext>
                  </a:extLst>
                </a:gridCol>
                <a:gridCol w="3139323">
                  <a:extLst>
                    <a:ext uri="{9D8B030D-6E8A-4147-A177-3AD203B41FA5}">
                      <a16:colId xmlns:a16="http://schemas.microsoft.com/office/drawing/2014/main" val="1948465541"/>
                    </a:ext>
                  </a:extLst>
                </a:gridCol>
                <a:gridCol w="1030614">
                  <a:extLst>
                    <a:ext uri="{9D8B030D-6E8A-4147-A177-3AD203B41FA5}">
                      <a16:colId xmlns:a16="http://schemas.microsoft.com/office/drawing/2014/main" val="3379888879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FIAT PRO 3-WHEELER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19.513,00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773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CustomFit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19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Conversion Training Path 2 VCT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39.200,00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813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Dodge </a:t>
                      </a:r>
                      <a:r>
                        <a:rPr lang="it-IT" sz="1100" u="none" strike="noStrike" dirty="0" err="1">
                          <a:effectLst/>
                        </a:rPr>
                        <a:t>Charger</a:t>
                      </a:r>
                      <a:r>
                        <a:rPr lang="it-IT" sz="1100" u="none" strike="noStrike" dirty="0">
                          <a:effectLst/>
                        </a:rPr>
                        <a:t> Daytona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19.538,00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814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</a:t>
                      </a:r>
                      <a:r>
                        <a:rPr lang="it-IT" sz="1100" u="none" strike="noStrike" dirty="0" err="1">
                          <a:effectLst/>
                        </a:rPr>
                        <a:t>Induction</a:t>
                      </a:r>
                      <a:r>
                        <a:rPr lang="it-IT" sz="1100" u="none" strike="noStrike" dirty="0">
                          <a:effectLst/>
                        </a:rPr>
                        <a:t> update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29.400,00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9951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connect services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665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 F2move </a:t>
                      </a:r>
                      <a:r>
                        <a:rPr lang="it-IT" sz="1100" u="none" strike="noStrike" dirty="0" err="1">
                          <a:effectLst/>
                        </a:rPr>
                        <a:t>pillars</a:t>
                      </a:r>
                      <a:r>
                        <a:rPr lang="it-IT" sz="1100" u="none" strike="noStrike" dirty="0">
                          <a:effectLst/>
                        </a:rPr>
                        <a:t> (FOUR)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4.000,00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87263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taxation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720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WBT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19.600,00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60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BROCHURE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052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DODGE video shooting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5.712,00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618"/>
                  </a:ext>
                </a:extLst>
              </a:tr>
              <a:tr h="2487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8-YEARS WARRANTY + service contracts LCV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6430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Opel Induction WBT for passenger car of K9 and K0 - starting from Product induction 2025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8421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Peugeot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4176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Citroen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1242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Fiat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7900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WBT for Service people, how to activate the 8year warranty (Andy)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94831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Total </a:t>
                      </a: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280.963,00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77793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2FB2F3-2CC5-3E8C-1C48-CDAA70E22A59}"/>
              </a:ext>
            </a:extLst>
          </p:cNvPr>
          <p:cNvSpPr txBox="1"/>
          <p:nvPr/>
        </p:nvSpPr>
        <p:spPr>
          <a:xfrm>
            <a:off x="6744072" y="1611336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400" b="1" i="1" u="none" strike="noStrike" dirty="0">
                <a:effectLst/>
              </a:rPr>
              <a:t>D’AQUINO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E1A7BCD-F7D7-3CCC-6D81-941FA74EBB01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060848"/>
          <a:ext cx="4813006" cy="101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67279993"/>
                    </a:ext>
                  </a:extLst>
                </a:gridCol>
                <a:gridCol w="3045397">
                  <a:extLst>
                    <a:ext uri="{9D8B030D-6E8A-4147-A177-3AD203B41FA5}">
                      <a16:colId xmlns:a16="http://schemas.microsoft.com/office/drawing/2014/main" val="2247421948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86555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Alfa Romeo 8 years Warranty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7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i-DOUV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78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5 motion animation videos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5136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500e - HYBRID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18.450,00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609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31.450,00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66180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F22FF2B-AA63-45DE-8DE2-CAADDF26DDE2}"/>
              </a:ext>
            </a:extLst>
          </p:cNvPr>
          <p:cNvGraphicFramePr>
            <a:graphicFrameLocks noGrp="1"/>
          </p:cNvGraphicFramePr>
          <p:nvPr/>
        </p:nvGraphicFramePr>
        <p:xfrm>
          <a:off x="1150355" y="5693241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312.413,00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24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F7C0-7FFC-189A-96A1-A465E0A2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BF60B8-F7A2-8066-31E7-DDB86E3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B8A7B19-A652-A4AE-04CE-9CFA1D2AF8E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B03X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C3DC47C-2F6A-8443-70C6-6DA189F9957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B223BAA-277B-B2F4-BD36-2E9BF015D36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836C811-C705-7870-1A39-23483099E84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8B2C6F-936E-2EB3-27B2-8B7CC51028C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9B6911-408A-38F4-C7C2-78D432B3EF1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82AB63C-7475-8E81-4612-23137D0984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A3D1AE3-6172-2C15-DAAE-FDEEA077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DC7E600-A018-A040-28A4-A598B5FF267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mid-April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4CE12F3-C7F2-E219-B8FC-EA8B51B86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16" y="1743231"/>
            <a:ext cx="10865457" cy="2207300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D0AA64D-3B63-C2E5-4B3B-182C516F112B}"/>
              </a:ext>
            </a:extLst>
          </p:cNvPr>
          <p:cNvSpPr/>
          <p:nvPr/>
        </p:nvSpPr>
        <p:spPr>
          <a:xfrm flipH="1">
            <a:off x="6672064" y="16320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E74C1-CF2E-0248-D8EA-DD6ECB94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4A20B2-1A63-83F0-B65E-1EA3A0023A5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657B78-C305-44B9-A229-8C0A8D404195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023_2025 Euro 312.412,00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7082E93-7F3E-FF6F-4ABB-F8F2788A1C02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312,412,00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9FAAF62-EE10-B314-D8D0-AB2D2643838F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432051"/>
          <a:ext cx="4464496" cy="510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02">
                  <a:extLst>
                    <a:ext uri="{9D8B030D-6E8A-4147-A177-3AD203B41FA5}">
                      <a16:colId xmlns:a16="http://schemas.microsoft.com/office/drawing/2014/main" val="2626355474"/>
                    </a:ext>
                  </a:extLst>
                </a:gridCol>
                <a:gridCol w="2985183">
                  <a:extLst>
                    <a:ext uri="{9D8B030D-6E8A-4147-A177-3AD203B41FA5}">
                      <a16:colId xmlns:a16="http://schemas.microsoft.com/office/drawing/2014/main" val="4207582703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261551412"/>
                    </a:ext>
                  </a:extLst>
                </a:gridCol>
              </a:tblGrid>
              <a:tr h="939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775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Wagoneer S Launch WBT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18.900,00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1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Videos (4 </a:t>
                      </a:r>
                      <a:r>
                        <a:rPr lang="en-US" sz="1000" u="none" strike="noStrike" dirty="0" err="1">
                          <a:effectLst/>
                        </a:rPr>
                        <a:t>ExF</a:t>
                      </a:r>
                      <a:r>
                        <a:rPr lang="en-US" sz="1000" u="none" strike="noStrike" dirty="0">
                          <a:effectLst/>
                        </a:rPr>
                        <a:t> by 9 languages)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579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New Compass Handover Memento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3999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Leapmotor</a:t>
                      </a:r>
                      <a:r>
                        <a:rPr lang="it-IT" sz="1000" u="none" strike="noStrike" dirty="0">
                          <a:effectLst/>
                        </a:rPr>
                        <a:t> B10 Handover Memento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534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Alfa Romeo New Tonale part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445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Avenger MY 26 &amp; Safety update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56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C10 AWD 6 800v battery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808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App Market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522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Connected Services FLEET Management Platform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4949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Junior MY'26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323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8 Years Warranty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2919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Serie Speciale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4166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09580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0447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Compass Altitude 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3660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600 MY26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18.300,00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39134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GRANDE PANDA MY 26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6462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Tonale MCE Launch WBT Part 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19.400,00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41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2677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4555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500 HYBRID TORINO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028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B10 with REEV Technology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9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2025 C.S. Update VCT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3457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2025 C.S. Update VCT ExF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14.500,00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158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shooting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0830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x Synthesia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86144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Shooting and animation post-production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9437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 on AR  Junior e Tonale SS Sport Speciale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8526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Leaflet x Brand Ambassador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51999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Capsule on Avenger SS Black Edition Pill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479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218.200,00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9157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ECAC6CD-3045-70CD-A954-B423DC065BE6}"/>
              </a:ext>
            </a:extLst>
          </p:cNvPr>
          <p:cNvGraphicFramePr>
            <a:graphicFrameLocks noGrp="1"/>
          </p:cNvGraphicFramePr>
          <p:nvPr/>
        </p:nvGraphicFramePr>
        <p:xfrm>
          <a:off x="6744072" y="1332943"/>
          <a:ext cx="4623694" cy="20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06">
                  <a:extLst>
                    <a:ext uri="{9D8B030D-6E8A-4147-A177-3AD203B41FA5}">
                      <a16:colId xmlns:a16="http://schemas.microsoft.com/office/drawing/2014/main" val="103988764"/>
                    </a:ext>
                  </a:extLst>
                </a:gridCol>
                <a:gridCol w="2616675">
                  <a:extLst>
                    <a:ext uri="{9D8B030D-6E8A-4147-A177-3AD203B41FA5}">
                      <a16:colId xmlns:a16="http://schemas.microsoft.com/office/drawing/2014/main" val="1989865593"/>
                    </a:ext>
                  </a:extLst>
                </a:gridCol>
                <a:gridCol w="1489913">
                  <a:extLst>
                    <a:ext uri="{9D8B030D-6E8A-4147-A177-3AD203B41FA5}">
                      <a16:colId xmlns:a16="http://schemas.microsoft.com/office/drawing/2014/main" val="10693013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2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540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Nuovo motore K0 - 2 pill + memento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64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Price list 5 pill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755844"/>
                  </a:ext>
                </a:extLst>
              </a:tr>
              <a:tr h="2158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WBT on lcv technical bases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62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ALLESTIMENTI BASE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78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B2B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59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Managers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60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EOT pills (from SFS)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1.812,0</a:t>
                      </a: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it-IT" sz="1000" b="0" i="1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740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>
                          <a:effectLst/>
                        </a:rPr>
                        <a:t>Amount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94.212,00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46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7967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C486-9AD0-B948-F699-1665BBEF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741BF6-3674-3E0E-3461-E0DC9758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CA97C8-10D8-C534-8F70-3A6BA5A8A82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39E9EB9-C062-2FE8-B645-85A9349A6554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031_2025 Euro 226.539,80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F2D49C5-4A99-9B0F-0355-E3492F270007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226.539,80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B4E67EF-9C01-F047-457B-3E8A3FDAED17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651032"/>
          <a:ext cx="4752528" cy="177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15">
                  <a:extLst>
                    <a:ext uri="{9D8B030D-6E8A-4147-A177-3AD203B41FA5}">
                      <a16:colId xmlns:a16="http://schemas.microsoft.com/office/drawing/2014/main" val="3723077976"/>
                    </a:ext>
                  </a:extLst>
                </a:gridCol>
                <a:gridCol w="3177775">
                  <a:extLst>
                    <a:ext uri="{9D8B030D-6E8A-4147-A177-3AD203B41FA5}">
                      <a16:colId xmlns:a16="http://schemas.microsoft.com/office/drawing/2014/main" val="1632309817"/>
                    </a:ext>
                  </a:extLst>
                </a:gridCol>
                <a:gridCol w="1043238">
                  <a:extLst>
                    <a:ext uri="{9D8B030D-6E8A-4147-A177-3AD203B41FA5}">
                      <a16:colId xmlns:a16="http://schemas.microsoft.com/office/drawing/2014/main" val="1145395362"/>
                    </a:ext>
                  </a:extLst>
                </a:gridCol>
              </a:tblGrid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BARBIRATO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37660"/>
                  </a:ext>
                </a:extLst>
              </a:tr>
              <a:tr h="4444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INDUCTION Product WBTs Update </a:t>
                      </a:r>
                      <a:r>
                        <a:rPr lang="en-US" sz="1100" u="none" strike="noStrike" dirty="0" err="1">
                          <a:effectLst/>
                        </a:rPr>
                        <a:t>ExF</a:t>
                      </a:r>
                      <a:r>
                        <a:rPr lang="en-US" sz="1100" u="none" strike="noStrike" dirty="0">
                          <a:effectLst/>
                        </a:rPr>
                        <a:t> Brands + Connected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170.000,00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06483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Grande Panda with 1.2 engine MT gearbox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22668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Pill on C.S. </a:t>
                      </a:r>
                      <a:r>
                        <a:rPr lang="it-IT" sz="1100" u="none" strike="noStrike" dirty="0" err="1">
                          <a:effectLst/>
                        </a:rPr>
                        <a:t>ExF</a:t>
                      </a:r>
                      <a:r>
                        <a:rPr lang="it-IT" sz="1100" u="none" strike="noStrike" dirty="0">
                          <a:effectLst/>
                        </a:rPr>
                        <a:t> EVAS system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6784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C.S. </a:t>
                      </a:r>
                      <a:r>
                        <a:rPr lang="en-US" sz="1100" u="none" strike="noStrike" dirty="0" err="1">
                          <a:effectLst/>
                        </a:rPr>
                        <a:t>ExP</a:t>
                      </a:r>
                      <a:r>
                        <a:rPr lang="en-US" sz="1100" u="none" strike="noStrike" dirty="0">
                          <a:effectLst/>
                        </a:rPr>
                        <a:t> "New Activation Process"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63735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Abarth 600e S.S. </a:t>
                      </a:r>
                      <a:r>
                        <a:rPr lang="en-US" sz="1100" u="none" strike="noStrike" dirty="0" err="1">
                          <a:effectLst/>
                        </a:rPr>
                        <a:t>Competizione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1.000,00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5651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174.000,00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6111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935706D-4E83-0F9E-8C5E-7E1639CB8EF9}"/>
              </a:ext>
            </a:extLst>
          </p:cNvPr>
          <p:cNvGraphicFramePr>
            <a:graphicFrameLocks noGrp="1"/>
          </p:cNvGraphicFramePr>
          <p:nvPr/>
        </p:nvGraphicFramePr>
        <p:xfrm>
          <a:off x="6023992" y="1844824"/>
          <a:ext cx="5334560" cy="1406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2629694465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4254695545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868187597"/>
                    </a:ext>
                  </a:extLst>
                </a:gridCol>
              </a:tblGrid>
              <a:tr h="2239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D'AQUINO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71421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Knowledge </a:t>
                      </a:r>
                      <a:r>
                        <a:rPr lang="it-IT" sz="1100" u="none" strike="noStrike" dirty="0" err="1">
                          <a:effectLst/>
                        </a:rPr>
                        <a:t>chek</a:t>
                      </a:r>
                      <a:r>
                        <a:rPr lang="it-IT" sz="1100" u="none" strike="noStrike" dirty="0">
                          <a:effectLst/>
                        </a:rPr>
                        <a:t> by </a:t>
                      </a:r>
                      <a:r>
                        <a:rPr lang="it-IT" sz="1100" u="none" strike="noStrike" dirty="0" err="1">
                          <a:effectLst/>
                        </a:rPr>
                        <a:t>microlearning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5998"/>
                  </a:ext>
                </a:extLst>
              </a:tr>
              <a:tr h="24082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VCT on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behaviour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for the NSP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  <a:latin typeface="+mn-lt"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31634"/>
                  </a:ext>
                </a:extLst>
              </a:tr>
              <a:tr h="4358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  <a:p>
                      <a:pPr algn="ct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LCV product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indution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 update - 3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courses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, K9 - K0 - X250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LCV X250 TRIM STRATEGY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10.000,00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56132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  <a:latin typeface="+mn-lt"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52.539,80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894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134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034E-4B38-7905-931E-C60F9AEB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99E659-1EA9-2D48-EF67-643EC2B3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089B12-7BA8-08FF-A5C1-D9751AA875F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1EFA5B-0808-4116-D4D4-92E905391F53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BE ISSUED  </a:t>
                      </a:r>
                      <a:r>
                        <a:rPr lang="it-IT" sz="1200" b="1" u="none" strike="noStrike" dirty="0">
                          <a:effectLst/>
                        </a:rPr>
                        <a:t>Euro 85.850,00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DAAFCF3-7EE4-D22E-C77D-D9C4647105FE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85.873,20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454B136-4E32-A5D3-DC50-C1D540B53526}"/>
              </a:ext>
            </a:extLst>
          </p:cNvPr>
          <p:cNvGraphicFramePr>
            <a:graphicFrameLocks noGrp="1"/>
          </p:cNvGraphicFramePr>
          <p:nvPr/>
        </p:nvGraphicFramePr>
        <p:xfrm>
          <a:off x="664580" y="1714071"/>
          <a:ext cx="5334560" cy="176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1707064256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1427819044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07050032"/>
                    </a:ext>
                  </a:extLst>
                </a:gridCol>
              </a:tblGrid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779078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INDUCTION Connected Services exF exP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9252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B05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19.300,00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32858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ALFA ROMEO Giulia Luna rossa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900284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Lancia Ypsilon ICE MT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7723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Summit 4xe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7867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Romeo Tonale  Handover memento 1st part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4.922,20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504284"/>
                  </a:ext>
                </a:extLst>
              </a:tr>
              <a:tr h="22765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Jeep Avenger </a:t>
                      </a:r>
                      <a:r>
                        <a:rPr lang="it-IT" sz="1200" u="none" strike="noStrike" dirty="0" err="1">
                          <a:effectLst/>
                        </a:rPr>
                        <a:t>mca</a:t>
                      </a:r>
                      <a:r>
                        <a:rPr lang="it-IT" sz="1200" u="none" strike="noStrike" dirty="0">
                          <a:effectLst/>
                        </a:rPr>
                        <a:t> 2026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19.250,00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0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65.872,20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0489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2BBE310-2BB0-3DFC-BA66-C75BF1574E48}"/>
              </a:ext>
            </a:extLst>
          </p:cNvPr>
          <p:cNvGraphicFramePr>
            <a:graphicFrameLocks noGrp="1"/>
          </p:cNvGraphicFramePr>
          <p:nvPr/>
        </p:nvGraphicFramePr>
        <p:xfrm>
          <a:off x="6302060" y="1923635"/>
          <a:ext cx="5334560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70170792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2216608377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20976768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LERCH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496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95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INDUCTION (Barbirato/</a:t>
                      </a: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29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722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421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4198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F846-D086-BF41-3B55-92E73FB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4AAC18-1A08-E06A-5549-95B6E00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23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9AEE9-F272-EF60-8FD1-FD36DD185B7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881ACD-669B-DD1D-86CA-FAB4DACF9708}"/>
              </a:ext>
            </a:extLst>
          </p:cNvPr>
          <p:cNvGraphicFramePr>
            <a:graphicFrameLocks noGrp="1"/>
          </p:cNvGraphicFramePr>
          <p:nvPr/>
        </p:nvGraphicFramePr>
        <p:xfrm>
          <a:off x="839114" y="1587553"/>
          <a:ext cx="4887206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690">
                  <a:extLst>
                    <a:ext uri="{9D8B030D-6E8A-4147-A177-3AD203B41FA5}">
                      <a16:colId xmlns:a16="http://schemas.microsoft.com/office/drawing/2014/main" val="3985390404"/>
                    </a:ext>
                  </a:extLst>
                </a:gridCol>
                <a:gridCol w="1335523">
                  <a:extLst>
                    <a:ext uri="{9D8B030D-6E8A-4147-A177-3AD203B41FA5}">
                      <a16:colId xmlns:a16="http://schemas.microsoft.com/office/drawing/2014/main" val="3937546205"/>
                    </a:ext>
                  </a:extLst>
                </a:gridCol>
                <a:gridCol w="976993">
                  <a:extLst>
                    <a:ext uri="{9D8B030D-6E8A-4147-A177-3AD203B41FA5}">
                      <a16:colId xmlns:a16="http://schemas.microsoft.com/office/drawing/2014/main" val="221064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PURCHASE ORDER 31381147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238.500,00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2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E1793AA-FBE2-DC53-4F45-98108AB4ECD5}"/>
              </a:ext>
            </a:extLst>
          </p:cNvPr>
          <p:cNvGraphicFramePr>
            <a:graphicFrameLocks noGrp="1"/>
          </p:cNvGraphicFramePr>
          <p:nvPr/>
        </p:nvGraphicFramePr>
        <p:xfrm>
          <a:off x="806617" y="4482821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206.466,30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DDD8205-663A-DAC2-3F54-6B6EC1EE90D9}"/>
              </a:ext>
            </a:extLst>
          </p:cNvPr>
          <p:cNvGraphicFramePr>
            <a:graphicFrameLocks noGrp="1"/>
          </p:cNvGraphicFramePr>
          <p:nvPr/>
        </p:nvGraphicFramePr>
        <p:xfrm>
          <a:off x="862220" y="1869249"/>
          <a:ext cx="48641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57280006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03087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093694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by Koinè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077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013/2025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35.268,65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37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015/2025 April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12.288,66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9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019/2025 May-June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71.692,69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73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021/2025 August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73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024/2025 Sept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0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025/2025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Oct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84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029/2025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Nov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Dec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13.848,65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1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40657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09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204.648,65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821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2DCFA0-C21B-9178-51A5-2CF9A51C27C7}"/>
              </a:ext>
            </a:extLst>
          </p:cNvPr>
          <p:cNvSpPr txBox="1"/>
          <p:nvPr/>
        </p:nvSpPr>
        <p:spPr>
          <a:xfrm>
            <a:off x="743660" y="5384979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u="sng" dirty="0">
                <a:solidFill>
                  <a:schemeClr val="tx1"/>
                </a:solidFill>
              </a:rPr>
              <a:t>1st months 2026 amount to be invoiced	31.512,02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3547C3-C231-779B-EC19-D1372F1180E4}"/>
              </a:ext>
            </a:extLst>
          </p:cNvPr>
          <p:cNvGraphicFramePr>
            <a:graphicFrameLocks noGrp="1"/>
          </p:cNvGraphicFramePr>
          <p:nvPr/>
        </p:nvGraphicFramePr>
        <p:xfrm>
          <a:off x="6331954" y="3843648"/>
          <a:ext cx="3868502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624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55895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960983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Order remaining amount not invoiced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33.851,35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88DB230-5838-12AA-79E3-EAB5CBD20E36}"/>
              </a:ext>
            </a:extLst>
          </p:cNvPr>
          <p:cNvGraphicFramePr>
            <a:graphicFrameLocks noGrp="1"/>
          </p:cNvGraphicFramePr>
          <p:nvPr/>
        </p:nvGraphicFramePr>
        <p:xfrm>
          <a:off x="774120" y="4932123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1.817,65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01D516-759A-C0F4-990A-A92AF1F01CB6}"/>
              </a:ext>
            </a:extLst>
          </p:cNvPr>
          <p:cNvSpPr txBox="1"/>
          <p:nvPr/>
        </p:nvSpPr>
        <p:spPr>
          <a:xfrm>
            <a:off x="749084" y="5727033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Remaining amount to be invoiced</a:t>
            </a:r>
            <a:r>
              <a:rPr lang="en-US" sz="1200" b="1" dirty="0">
                <a:solidFill>
                  <a:schemeClr val="tx1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33.329,67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42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12B5-2A41-FDC7-ADB1-4F4D99A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157D4-A620-D3F4-E9FC-715B419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24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36BA24-953F-AF27-1211-7F9CB6716F4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31E5E-7B1E-1FEB-CEE7-0FB5E8D52630}"/>
              </a:ext>
            </a:extLst>
          </p:cNvPr>
          <p:cNvSpPr txBox="1"/>
          <p:nvPr/>
        </p:nvSpPr>
        <p:spPr>
          <a:xfrm>
            <a:off x="690023" y="10924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E9E8E-41CF-9ADB-7BD3-75A75F7B6EEA}"/>
              </a:ext>
            </a:extLst>
          </p:cNvPr>
          <p:cNvGraphicFramePr>
            <a:graphicFrameLocks noGrp="1"/>
          </p:cNvGraphicFramePr>
          <p:nvPr/>
        </p:nvGraphicFramePr>
        <p:xfrm>
          <a:off x="690023" y="1540070"/>
          <a:ext cx="9870474" cy="435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7">
                  <a:extLst>
                    <a:ext uri="{9D8B030D-6E8A-4147-A177-3AD203B41FA5}">
                      <a16:colId xmlns:a16="http://schemas.microsoft.com/office/drawing/2014/main" val="3163726189"/>
                    </a:ext>
                  </a:extLst>
                </a:gridCol>
                <a:gridCol w="2873907">
                  <a:extLst>
                    <a:ext uri="{9D8B030D-6E8A-4147-A177-3AD203B41FA5}">
                      <a16:colId xmlns:a16="http://schemas.microsoft.com/office/drawing/2014/main" val="81155039"/>
                    </a:ext>
                  </a:extLst>
                </a:gridCol>
                <a:gridCol w="1342547">
                  <a:extLst>
                    <a:ext uri="{9D8B030D-6E8A-4147-A177-3AD203B41FA5}">
                      <a16:colId xmlns:a16="http://schemas.microsoft.com/office/drawing/2014/main" val="1778029061"/>
                    </a:ext>
                  </a:extLst>
                </a:gridCol>
                <a:gridCol w="1055274">
                  <a:extLst>
                    <a:ext uri="{9D8B030D-6E8A-4147-A177-3AD203B41FA5}">
                      <a16:colId xmlns:a16="http://schemas.microsoft.com/office/drawing/2014/main" val="1557809718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2799768347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3937592987"/>
                    </a:ext>
                  </a:extLst>
                </a:gridCol>
                <a:gridCol w="1280170">
                  <a:extLst>
                    <a:ext uri="{9D8B030D-6E8A-4147-A177-3AD203B41FA5}">
                      <a16:colId xmlns:a16="http://schemas.microsoft.com/office/drawing/2014/main" val="599745791"/>
                    </a:ext>
                  </a:extLst>
                </a:gridCol>
              </a:tblGrid>
              <a:tr h="14308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8119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January</a:t>
                      </a:r>
                      <a:r>
                        <a:rPr lang="it-IT" sz="1000" u="none" strike="noStrike" dirty="0">
                          <a:effectLst/>
                        </a:rPr>
                        <a:t>-</a:t>
                      </a:r>
                      <a:r>
                        <a:rPr lang="it-IT" sz="1000" u="none" strike="noStrike" dirty="0" err="1">
                          <a:effectLst/>
                        </a:rPr>
                        <a:t>February</a:t>
                      </a:r>
                      <a:r>
                        <a:rPr lang="it-IT" sz="1000" u="none" strike="noStrike" dirty="0">
                          <a:effectLst/>
                        </a:rPr>
                        <a:t>-March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47542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January-February-March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4+20+21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20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2.181,18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2.181,18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61817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96837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5.018,06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6.198,78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57884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71485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99503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 May June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5171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217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9213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28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7692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BCF7-8CE8-2C7E-6992-568D26BD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120FCB-3B7D-548B-190A-BC9C70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25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ACA027-D967-B5A7-DC33-2CACE4833A9C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980E0-BF74-AB5E-D5A2-DBC0A867F9E0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54203C4-6FC1-43A8-A772-43F629AB24D2}"/>
              </a:ext>
            </a:extLst>
          </p:cNvPr>
          <p:cNvGraphicFramePr>
            <a:graphicFrameLocks noGrp="1"/>
          </p:cNvGraphicFramePr>
          <p:nvPr/>
        </p:nvGraphicFramePr>
        <p:xfrm>
          <a:off x="711924" y="1727319"/>
          <a:ext cx="985394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224">
                  <a:extLst>
                    <a:ext uri="{9D8B030D-6E8A-4147-A177-3AD203B41FA5}">
                      <a16:colId xmlns:a16="http://schemas.microsoft.com/office/drawing/2014/main" val="3767792733"/>
                    </a:ext>
                  </a:extLst>
                </a:gridCol>
                <a:gridCol w="2803708">
                  <a:extLst>
                    <a:ext uri="{9D8B030D-6E8A-4147-A177-3AD203B41FA5}">
                      <a16:colId xmlns:a16="http://schemas.microsoft.com/office/drawing/2014/main" val="3024201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5074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2358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570703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3233025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529766186"/>
                    </a:ext>
                  </a:extLst>
                </a:gridCol>
              </a:tblGrid>
              <a:tr h="2209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4337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July- 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8254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46521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913825"/>
                  </a:ext>
                </a:extLst>
              </a:tr>
              <a:tr h="178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52043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4th quarter 2025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09078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D'Aquino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5613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October</a:t>
                      </a:r>
                      <a:r>
                        <a:rPr lang="it-IT" sz="1000" u="none" strike="noStrike" dirty="0">
                          <a:effectLst/>
                        </a:rPr>
                        <a:t>- November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Genovesio)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Barbirato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0399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1ED73E-2A2C-57AE-2F18-81ABABBDAE92}"/>
              </a:ext>
            </a:extLst>
          </p:cNvPr>
          <p:cNvGraphicFramePr>
            <a:graphicFrameLocks noGrp="1"/>
          </p:cNvGraphicFramePr>
          <p:nvPr/>
        </p:nvGraphicFramePr>
        <p:xfrm>
          <a:off x="5770723" y="6265545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521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of 2025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206.466,30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452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B00D-EAB0-A91C-E3BD-5469C7B1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849CB2-9E1D-F1DB-FE58-76AED3F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26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026A3F-7E05-97D9-895C-2FD471D6739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3A73A-3142-C74A-D973-0E7BE5A16276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1ST QUARTER 2026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28C37A7-B252-4C23-186A-9BBF3273AA7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2020206"/>
          <a:ext cx="9486900" cy="183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40898653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35251563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4125621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38684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734913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035252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2978103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Month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ACTIVITY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DAYS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COST X DAY (€)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MANAGER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200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January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335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February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90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GOVERNANCE ACCOUNT MANAGEMENT ACTIVITY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477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83776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65AAA9D-0888-E652-2655-97140CEED15B}"/>
              </a:ext>
            </a:extLst>
          </p:cNvPr>
          <p:cNvGraphicFramePr>
            <a:graphicFrameLocks noGrp="1"/>
          </p:cNvGraphicFramePr>
          <p:nvPr/>
        </p:nvGraphicFramePr>
        <p:xfrm>
          <a:off x="5551057" y="4718100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first months 2026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31.512,02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064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0DD375-7DFC-63DA-AAD5-76E8648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27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93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0A42A-0909-9D6F-7F8A-4D504B2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421845-5FE4-1F9B-A1FE-F8CC5E13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1D8C1B-33E0-EF56-16EE-0BE47AD0519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FAD8D1-F1B8-5B2C-81E0-3080229FF7A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1AC7F83-674B-A5C7-2A83-59C5C16948D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FD03BE-6BB9-B2C7-95E7-47299B58175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F0CC16F-B6BF-2C8A-2966-E7BC0B8E58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B06597-1E25-2A78-106E-FD2DAE6D78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2960DCF-C3CB-8307-43D1-D386E2E801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93A9DE-A506-7A70-2080-9084CA84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9F8877F-681D-EF85-F165-D5F0BEC1188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developed on January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ED8B1986-A6C2-F2A8-764B-42B36AB1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918495"/>
            <a:ext cx="10304186" cy="2467636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97481D8-C31A-39AD-4605-E664D7E66BE8}"/>
              </a:ext>
            </a:extLst>
          </p:cNvPr>
          <p:cNvSpPr/>
          <p:nvPr/>
        </p:nvSpPr>
        <p:spPr>
          <a:xfrm flipH="1">
            <a:off x="10200456" y="17971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84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4A6DE4-0BFA-104F-6253-933193C2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A1FDA0-05CC-3020-C17B-55E9FB2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269778E-20D8-A737-9AA8-5E4D09CF611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QUBO L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7378A5A-4E1A-870A-9FC3-6586E92ECBA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3701EFF-57C6-5635-A40D-328A25BE57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06D29B4-D627-EEDB-54D6-CA1146A512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10B1ACC-01D4-C25D-12D0-BE0657CE1D9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BD5F1C2-2F24-2825-7374-DA960FFE8DD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DD6412D-4BC7-C1F1-E540-CEA08F7CAD5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95547E-AE93-9502-2419-05B52C77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21EC3D-A856-85F2-D556-1A8D1870ED4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1F2F171D-6BD0-2268-B1EB-4D6602A8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4" y="1941628"/>
            <a:ext cx="9821646" cy="230537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6392752-8B78-A0D6-3B6E-4589A6C11114}"/>
              </a:ext>
            </a:extLst>
          </p:cNvPr>
          <p:cNvSpPr/>
          <p:nvPr/>
        </p:nvSpPr>
        <p:spPr>
          <a:xfrm flipH="1">
            <a:off x="9336360" y="16326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7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2081D-1776-298F-7DA0-2A7EFB77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08B16-5CA4-4F80-55E4-38E7D788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BD93FE5-3140-ED77-B0A0-A0EB794E90E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Battery Management Update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67E04E0-D282-FECF-38BF-8DD80125B30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5EEB73A-0840-7AC4-B4BD-0891617E9E0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D76BAED-7141-E52C-7236-0DC1D58C06F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A37539E-176C-AB0F-0BF5-F8787123D13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A0B3385-3C2B-0885-5DAE-CFC631B98B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4317ED-08E6-5060-62A7-83C9FFCAE81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5F9C126-CB38-B809-D99D-000457C5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7A4B1-2392-659C-33C6-CB6E64B83EB4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delivery of capsule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776407-8EC4-3FDF-6411-C545156F9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89" y="1820773"/>
            <a:ext cx="9278645" cy="2314898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A91B7370-729D-ED81-5395-B670C711AD10}"/>
              </a:ext>
            </a:extLst>
          </p:cNvPr>
          <p:cNvSpPr/>
          <p:nvPr/>
        </p:nvSpPr>
        <p:spPr>
          <a:xfrm flipH="1">
            <a:off x="9768408" y="152280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52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710328-C597-A202-B89C-E343D75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ECDB4-A42E-5BAD-2A61-4ECD138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4E06EFE-913A-7209-D3B2-B71C4EC00B2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LCV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2F645F-6140-E0F9-ECA2-0E09B3EA38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97127D4-2C2A-A2DC-6E0C-EE6AC7B3482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C8308EA-A9BE-4C15-9689-DEEBB2B8BF1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85E363-74AD-6585-82B2-0DDA2B3263A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0E483F8-984E-9599-6B5C-BAD4F66EB8E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86ED993-BBD9-9BD9-AB3A-9BC088F292E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621832-D021-B98C-4689-ECDDFEBF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94331B-BAD6-D9AD-2279-38B127131A74}"/>
              </a:ext>
            </a:extLst>
          </p:cNvPr>
          <p:cNvSpPr/>
          <p:nvPr/>
        </p:nvSpPr>
        <p:spPr>
          <a:xfrm>
            <a:off x="2423592" y="4147451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delivered on October 20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approval to develop the online version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new changes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for approval sent on January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i="1" baseline="300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January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 descr="Immagine che contiene testo, line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F474EBED-C694-A144-BD2C-81C88A7A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601"/>
            <a:ext cx="11784632" cy="240102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3E26624-C330-FCE1-FCDC-1543E6BC7B5D}"/>
              </a:ext>
            </a:extLst>
          </p:cNvPr>
          <p:cNvSpPr/>
          <p:nvPr/>
        </p:nvSpPr>
        <p:spPr>
          <a:xfrm flipH="1">
            <a:off x="10560496" y="16162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05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FDA560-5453-36F3-B41B-766999E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728AD00-B0F2-64BB-AEE8-0913DA771D9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STELLANTIS 8-YEARS WARRANTY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134439A-210F-C869-8FA2-B79E81EC277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5FF7F8F-BECA-0FDA-BCEF-A946CDD09B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3EF6636-A1AA-9D8D-5136-5D040DEEAF3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0CE6C9E-5665-3751-B59F-229366E1AB5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8233B4F-EBD0-9BB0-6F92-F4945BF1CEB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4146168-2546-ECF5-BE2A-671600F57E1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DFD9E73-FBDC-8CE1-95D2-B7AABEDD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41177380-C66D-CF63-4638-3A27CCBBC7DB}"/>
              </a:ext>
            </a:extLst>
          </p:cNvPr>
          <p:cNvSpPr/>
          <p:nvPr/>
        </p:nvSpPr>
        <p:spPr>
          <a:xfrm>
            <a:off x="3049525" y="4487549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December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changes received on December 15th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C894E0-0288-25AF-3A6C-1FC2F4DB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77" y="2040142"/>
            <a:ext cx="10183646" cy="2010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E0A93842-D131-222A-2053-73D8BB86D3D8}"/>
              </a:ext>
            </a:extLst>
          </p:cNvPr>
          <p:cNvSpPr/>
          <p:nvPr/>
        </p:nvSpPr>
        <p:spPr>
          <a:xfrm>
            <a:off x="9768408" y="1711196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7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8F153C-0A53-8E9A-B3C1-078A5203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A6CE8-85B9-21C7-5F76-B7CE8E8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285ACB-8B5B-07E7-5D4E-6FFF8A650BD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B10 REEV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31EA2F-6729-A299-93BA-A75347DE62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93BF63E-75EF-EDC6-D45B-F0D71EB3609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27001A2-70BB-8918-7BF9-3738D4DD6A0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E68EDEC-BB73-0344-62B0-07AE3F06CA9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0A531E5-BB00-D85B-DA15-CE1FC11FB4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A9C682C-D9EE-BCA4-CC6B-FCA9FE56476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84613C-B4C8-03A0-5F39-D8FC636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2F8165F-44DB-A94D-0A25-E4B24F0187F8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concluded and sent to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PM for final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video and course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December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7F0D91-73DC-E57A-4B61-3522B59F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6" y="1901166"/>
            <a:ext cx="10963661" cy="20129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8EB4640-452C-5157-4B35-9A14A6CD94C0}"/>
              </a:ext>
            </a:extLst>
          </p:cNvPr>
          <p:cNvSpPr/>
          <p:nvPr/>
        </p:nvSpPr>
        <p:spPr>
          <a:xfrm flipH="1">
            <a:off x="976840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34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51AEEF-B811-5CD2-1507-9DBE4E9B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89EA7A-14F7-C8A4-C0BB-ECF4A62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5AF9AE9-8A13-CA4D-8183-C9BA97DA414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TAXATION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960C49-E152-A24C-5936-A966255FA371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A6259C-4694-EA18-EFCE-9F1951E824F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DCF5312-38B5-D3F0-33CE-56EA5A0C255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C7A7E98-D49D-C975-392B-9DDF90509E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99635F6-DED1-C050-FE0C-753362F5EC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69F0D3-CF3F-EB31-F91B-7102F01396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07D59B-1459-5E59-4F89-ACFC009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06CBF41-E944-0A03-0DE6-E062ED37A4C0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storyboard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delivery on November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required on November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November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3F7316-4359-403D-3C76-891D1A21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2314259"/>
            <a:ext cx="11498264" cy="191191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79A94C1-CB4F-A94E-C476-A33D69FAB90A}"/>
              </a:ext>
            </a:extLst>
          </p:cNvPr>
          <p:cNvSpPr/>
          <p:nvPr/>
        </p:nvSpPr>
        <p:spPr>
          <a:xfrm>
            <a:off x="10056440" y="1460661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74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76451F-8EED-891C-BE34-ADBD02D0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AA183-9E17-03B7-B152-300363B8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29ED5EC-7F09-E477-95B0-B1A9948328B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5B20A6C-F439-849C-EB65-B9F6F5FBB8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62128BD-313C-4D4C-4E47-F1FA15BDB2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34DBDE7-0680-752B-40FF-D5FB39DE01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C9A5DDF-5123-8F26-9471-9EF992E9F57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56B9CB5-97B8-5335-60CC-C1881B8663D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731CBEF-802D-7B01-3060-4D9BD6A013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95A130B-6F2C-9D2A-9E57-AEC2EAF1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2D25E7-E701-3543-C6CE-A61652A5262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C6CAD3-6434-BC50-CA13-05F73DB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55357"/>
            <a:ext cx="11193437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7FBDD86-6098-DC47-5A25-C1BCA71E97CB}"/>
              </a:ext>
            </a:extLst>
          </p:cNvPr>
          <p:cNvSpPr/>
          <p:nvPr/>
        </p:nvSpPr>
        <p:spPr>
          <a:xfrm flipH="1">
            <a:off x="10992544" y="17008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6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24CB4E-1DC6-99AF-5B92-F03D3CE7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2D1E65-509D-B0EB-5229-C92CA79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FE9FDF9-CACE-EA48-229E-100DE55D4F0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EOT (End of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FC0860-24F2-A2B5-8720-8F68EB4C50D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188293B-7F11-CB98-ED3C-B8CDE3ABCC5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47E1C1D-2ED6-35DE-00E3-02BA6BFA47E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A046E0C-143E-060C-6A9E-63ECB5985BF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A2C3C4F-0E63-C31A-FFB9-4541FB1F2D2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3D84A19-67B6-96D5-589C-3EA2571A4CE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ED3D8601-0C31-6D9C-A824-87A49450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1239279C-E0BD-E1AB-3F58-56B09DC3E637}"/>
              </a:ext>
            </a:extLst>
          </p:cNvPr>
          <p:cNvSpPr/>
          <p:nvPr/>
        </p:nvSpPr>
        <p:spPr>
          <a:xfrm>
            <a:off x="2982991" y="4785487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Course composed of a video and a PDF document to maximize the customer loyalty to be delivered in 2 formats: Articulate Rise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capsule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90422-EA26-ECD0-A7FD-288F466F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56" y="2216533"/>
            <a:ext cx="9040487" cy="201958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78AAF87-42B7-12BC-50D0-309424D98414}"/>
              </a:ext>
            </a:extLst>
          </p:cNvPr>
          <p:cNvSpPr/>
          <p:nvPr/>
        </p:nvSpPr>
        <p:spPr>
          <a:xfrm>
            <a:off x="9696400" y="177281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27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D681F-9D3B-2668-F525-923C48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1E31DC-1C6E-6A2E-94DC-43F06E6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CE76653-E11D-912B-9470-3DA99BEB660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NSP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D569C58-CA33-6BA5-E686-C5AE6BE791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CC3078A-58DF-4557-DB97-4AE0815E11F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ED9952F-FA48-FC56-FCE6-AFCE3B3C9DC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428C08B-0B69-E0E6-E9F9-EEE9DE54061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6485BD6-1BB3-5BFD-CFC3-03FC3639636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E84F852-A0CF-52FF-CC85-6BA0A09005E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7D148D-2840-69ED-7D5C-5B52FE6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16FAF68-3365-26F5-5099-C24CCEE8F674}"/>
              </a:ext>
            </a:extLst>
          </p:cNvPr>
          <p:cNvSpPr/>
          <p:nvPr/>
        </p:nvSpPr>
        <p:spPr>
          <a:xfrm>
            <a:off x="4475675" y="4350698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and English versions were delivered on October 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tests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Articulate) added and delivered on October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new section (LCV SALES METHODS AND BEHAVIOURS) has been added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6BE4D553-41FA-5428-91A5-8A1BF741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8" t="42397" r="79131" b="9130"/>
          <a:stretch>
            <a:fillRect/>
          </a:stretch>
        </p:blipFill>
        <p:spPr>
          <a:xfrm>
            <a:off x="2352416" y="4258990"/>
            <a:ext cx="1734606" cy="18006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323AD5-9DA0-852D-2020-8EE0126B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1" y="1913717"/>
            <a:ext cx="11570272" cy="17719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A627922B-825D-FFFE-B7D2-11550B9CC53D}"/>
              </a:ext>
            </a:extLst>
          </p:cNvPr>
          <p:cNvSpPr/>
          <p:nvPr/>
        </p:nvSpPr>
        <p:spPr>
          <a:xfrm>
            <a:off x="11496600" y="127384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380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A6E288-6003-F292-A451-A6481F12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91A055-7D23-45F1-54BA-9C51248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D254FA4-927E-C9F8-A2F9-9E125EA5766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Fiat 600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0AB9E6-DB3F-D954-3EBB-346246550DE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E4610C-047E-F722-51D2-EDD26BCFB23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1BBBCFC-BA82-029C-2469-EE92FBD8F59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57BB94A-9A68-0718-6A49-CD98C27F182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9D7A262-8FE3-5BF9-9FB5-18147756F6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483725E-3A54-E0F2-2AFB-2CC90E4F1C2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02C949-7AA7-7067-36BC-7AED205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24779CA-466A-9DB3-83E6-E3F08BAF2B5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 and storyboard was approved.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75D6B9-F8CF-05DC-5395-3388128E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2008835"/>
            <a:ext cx="11535868" cy="210125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459FABB-050E-F0A8-6729-AD1AC34E08A8}"/>
              </a:ext>
            </a:extLst>
          </p:cNvPr>
          <p:cNvSpPr/>
          <p:nvPr/>
        </p:nvSpPr>
        <p:spPr>
          <a:xfrm flipH="1">
            <a:off x="11712624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59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B0A88-4CD3-17F7-B531-4A3D775E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36A83-25C3-A707-2823-0534A142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EC5802E-742B-63DA-DE0D-E6C6E6D33C8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EXP &amp; EXF  VCT HL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EF5643-4524-3D0B-4AC8-AC79490C204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98B5E8-BB4C-C5A9-2B70-7CCBA0A1571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BBB2090-D8EF-0EA1-4A98-48ADE8C91CB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13EF9A-670C-D336-C5DB-716F4B05A4A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884AB17-27F1-88F3-382C-8936E1186BC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2BA515-49CC-4E18-F23B-A61ECF91436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F7778-4F3B-E402-1CAC-DBBACCCF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7F35171-94F7-CC30-D7D9-0D077BBD7D95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0F02F0-76C3-734A-B42A-C68355D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5" y="1956533"/>
            <a:ext cx="11747905" cy="201418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C077017-A642-6834-3D46-9CE25173D518}"/>
              </a:ext>
            </a:extLst>
          </p:cNvPr>
          <p:cNvSpPr/>
          <p:nvPr/>
        </p:nvSpPr>
        <p:spPr>
          <a:xfrm flipH="1">
            <a:off x="9984432" y="165006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7D53-36FB-82DC-F885-0352F073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BB07B-DEFB-0DFF-75A2-C19270D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1AEC0E-E292-489D-DD34-C296202544B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FEATURES EXP &amp; EXF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A3AFB-11EF-8571-B62D-0D33C65716A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87F753-7601-B995-2EEB-5E2AE079755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B7A47CD-C6BE-A6E9-50CD-0613439DD4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D7F209-FED7-AC00-AB43-D0816C40086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7CF930C-2C8E-2F3E-E3F3-C986E61426E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87FAF61-B0CA-A608-B973-13D980C2F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0CA349-CA32-ED71-0F3E-DA332136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8041C6-7012-4754-71B3-4DD67120595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90F1A19-4F42-D690-15E5-753099B1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95085"/>
            <a:ext cx="9727143" cy="2495394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A95F60-10EE-3C5C-F3BD-E27437942CBE}"/>
              </a:ext>
            </a:extLst>
          </p:cNvPr>
          <p:cNvSpPr/>
          <p:nvPr/>
        </p:nvSpPr>
        <p:spPr>
          <a:xfrm flipH="1">
            <a:off x="10056440" y="163741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2E980-0ACA-E8DC-D94E-BC60DAC0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689451-8D40-20A5-648E-70CB22D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227086C-FDE0-31EF-70DC-DFEFA6743E3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B592101-D02E-ED35-862F-DC8A1533495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0516EB-D3B2-B3A1-A850-EAD0D897378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0C14623-E250-1256-0A5A-88CCCCF8A14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A0B847-D7CC-A20A-4CCB-18FB78B5AB2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E6FAE28-E817-A254-A3E8-26BEDE6EAB8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AD39864-933B-9F1D-FC01-9F2CC547BF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A5887D-3DC6-0E39-871B-C3CAA9DB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FF5C9DE-D599-B70A-2AE7-C4B5A863F450}"/>
              </a:ext>
            </a:extLst>
          </p:cNvPr>
          <p:cNvSpPr/>
          <p:nvPr/>
        </p:nvSpPr>
        <p:spPr>
          <a:xfrm>
            <a:off x="2855640" y="45434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February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storyboarding to be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material delivery postponed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04756CC-26D4-3367-BFB1-F3945C8ED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09" y="2131143"/>
            <a:ext cx="10498015" cy="21910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27D5F399-F316-C0AA-D4F9-A28021C43FEE}"/>
              </a:ext>
            </a:extLst>
          </p:cNvPr>
          <p:cNvSpPr/>
          <p:nvPr/>
        </p:nvSpPr>
        <p:spPr>
          <a:xfrm flipH="1">
            <a:off x="9552384" y="1633885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016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EC41D-47FD-B334-3E7F-FD539F52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AAD656-E3EA-B594-1347-9B92E678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7928278-90DE-6FBB-20CF-E0E9BF8BCDA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FICILI speech – 8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(video)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40C2BA-66B7-863E-2FD2-A793BB8467E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6FBE8-065E-7D31-4261-61F8E4B3EA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DEB4718-9AD7-8048-B984-8FEFBBABC9C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533D0D8-6FD4-6EDD-F5E1-3AA34123F57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9664F38-BE06-42C1-98BD-EBFAA423AC8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84BC0C6-B916-DCBA-5870-717232A446C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06E85A-5664-6ED8-1C80-39877A17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C54355E-D69E-D9AC-20D4-B27517CA1051}"/>
              </a:ext>
            </a:extLst>
          </p:cNvPr>
          <p:cNvSpPr/>
          <p:nvPr/>
        </p:nvSpPr>
        <p:spPr>
          <a:xfrm>
            <a:off x="2495600" y="4699277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Ficili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speech recording on October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video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 made into 7 languages (EN-FR-DE-ES-NL-PL)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delivered with subtitles in AT- BFR-BNL-DE-EN-ES-DE-IT-NL-PL-PT languages on October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2F8420-7EAD-CF92-375D-F43899C2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890801"/>
            <a:ext cx="8859486" cy="2248214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97D0C3D-E4CD-64AE-FF69-6FBCF7FC2310}"/>
              </a:ext>
            </a:extLst>
          </p:cNvPr>
          <p:cNvSpPr/>
          <p:nvPr/>
        </p:nvSpPr>
        <p:spPr>
          <a:xfrm>
            <a:off x="1041898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93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1E6B33-D51E-5E9F-6A54-58E0D83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26C473-37EE-F21A-3146-26EDF13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26F556B-71A9-18EA-B950-7DD063663CC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CONTRACTS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467CA5-5455-F281-B292-6F26068877B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169F0B0-F48C-A7BA-233D-17DE54DFBA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9F26209-3BE0-5226-3D41-BCB75003F42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EA25B22-17D7-3E52-CE41-0D0420DCE25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D8B78EA-9B3A-0225-7A4B-912FB5C410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37FBAF-8441-9558-136F-8546D973F48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99FD6-E8A7-F52D-1D8E-462EEEB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D6B2D71-53EE-D34B-3E81-35E158499F2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and articulate testing area delivered on September 29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will have 3 versions: English, French and Dutch versions due to the different contents for the markets.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24.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BA9D50E-12B7-9B0A-8084-BABBD6A0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3" y="1836151"/>
            <a:ext cx="10906393" cy="2094096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85198B04-631C-1D0D-D534-F78A64CECDDB}"/>
              </a:ext>
            </a:extLst>
          </p:cNvPr>
          <p:cNvSpPr/>
          <p:nvPr/>
        </p:nvSpPr>
        <p:spPr>
          <a:xfrm flipH="1">
            <a:off x="9912424" y="157374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BF0BB0-F70F-77C1-D48E-E263BD6E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816C95-52B8-71AA-69A2-30332370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B85A4EE-92F9-F1C0-0162-1F3D7E7262C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2 (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WBT 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4D52F9-87D9-16AA-5E08-5D75F2DCA8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4A92AA-6810-068C-CC92-6831A718E49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04FC67D-76E1-F6BF-D91F-1653A54192C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BDFEDEC-7F03-70B2-C82A-6E4957433FE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97B89E7-61B8-F84B-E8EE-CEF8B3D3371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AA860CD-D4F5-94A6-067B-7CF9FC2AAD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56D1100-A1C7-4663-EED7-262BDE31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DF7365F8-B004-77B9-8C95-A31D21245AB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 and WBT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438A47B-1275-5D9A-9949-CB6992A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912137"/>
            <a:ext cx="11401810" cy="2228043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E0DC3C8F-74EB-0A93-483A-0A86F1A2BDB5}"/>
              </a:ext>
            </a:extLst>
          </p:cNvPr>
          <p:cNvSpPr/>
          <p:nvPr/>
        </p:nvSpPr>
        <p:spPr>
          <a:xfrm>
            <a:off x="11234857" y="179744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30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35AE29-D3C8-A45D-CCB0-B78B2CB2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63AB32-3CDC-F270-5439-FD44F6E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0088E3-BEAF-21CC-29D1-F05112D86F3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/ 9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707281-09C6-181D-2E13-893FF77A7E3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FFEA9E-2105-2C15-4A9D-6E08A10DE12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E56CE4E-4683-8D39-BC1E-A8055CA8CA1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5B417B1-F182-85F6-3539-32C3792776E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1F66355-4F20-05A6-F6AC-B66B33DE75E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5BCCEBA-1417-E871-12BD-A2445527A7B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4C71A0-58AA-0513-C34C-DB27B46F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AC533E-EB54-7203-7ACD-35BF33E8D70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80 capsules with videos for Abarth – Alfa Romeo – Fiat – Jeep – Citroën – DS – Peugeot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videos to replace the old ones.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19F004-6F92-3649-E318-8736F7E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5" y="1961044"/>
            <a:ext cx="11028494" cy="228596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A8DBF87-2C89-93A9-545C-DF61B57AD2E6}"/>
              </a:ext>
            </a:extLst>
          </p:cNvPr>
          <p:cNvSpPr/>
          <p:nvPr/>
        </p:nvSpPr>
        <p:spPr>
          <a:xfrm flipH="1">
            <a:off x="11274429" y="174131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55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031C2E-DE72-0AB1-774D-7126D02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FCFE79-9C36-9F7E-B1C6-66B8C1D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1CF28-59A4-6494-0A94-762D66D5246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Wagoneer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243241-C743-E6A6-0E43-C391B6B4502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4A2F4EF-4B06-33FD-FA49-BBF5A2D923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9DE2E9-302A-A058-588B-571A589CD0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AD1DA87-756C-A4DF-5EFA-F194BA8BCEC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E28F0A8-DB66-60FB-6D77-E60C59A75D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17AA715-F42A-51B2-B525-A2DEFFA4CB6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33F465-F5A6-F93D-8039-ECE23E39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495600" y="4588314"/>
            <a:ext cx="8590765" cy="14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was delivered to Product Managers on July 03</a:t>
            </a:r>
            <a:r>
              <a:rPr lang="en-US" b="1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received from U.S. and made.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of Connected Services updated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and testing area delivery on September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2026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2BFA02-5DA0-65FA-0B2C-594CED9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8" y="2301491"/>
            <a:ext cx="11141664" cy="136799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F46B5B-F3DD-8E3E-B4E5-B690287C3A16}"/>
              </a:ext>
            </a:extLst>
          </p:cNvPr>
          <p:cNvSpPr/>
          <p:nvPr/>
        </p:nvSpPr>
        <p:spPr>
          <a:xfrm>
            <a:off x="11676614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43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99516E-31A2-F957-2E8C-03741C1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D19DBB-1B3C-627A-E9C3-25753CA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70C973-5C19-64E1-8364-8471C6957E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ALTITUDE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35CC0FD-0ECD-9A4A-DA44-46D7CCCD5B5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88DE47B-1EB9-F4E1-5251-4A541F9C14C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1B35D12-5114-F8F1-6291-B10BA3FCD00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478BCEF-852A-4723-114F-D829F8B4DB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B4D71D1-7A73-C05D-3592-3CDB9584C1D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17DE184-06C5-A66E-1B5F-88594082D7C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55B73-1351-B7A4-4D16-9DCA1080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68C7F2C-253F-B5CE-93ED-85E6CAEECF6F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concluded.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22453-6C6D-4C95-9B4E-34C27293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2109338"/>
            <a:ext cx="9907383" cy="227679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E619B31-E5B8-656C-4A4D-2B11EC4C77DE}"/>
              </a:ext>
            </a:extLst>
          </p:cNvPr>
          <p:cNvSpPr/>
          <p:nvPr/>
        </p:nvSpPr>
        <p:spPr>
          <a:xfrm>
            <a:off x="9912424" y="195303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91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E20985-06F5-01DD-567A-158B17A1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440FBF-083B-1D61-E853-C85245E2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63B81E2-2DA3-790A-712E-49B88661C567}"/>
              </a:ext>
            </a:extLst>
          </p:cNvPr>
          <p:cNvSpPr/>
          <p:nvPr/>
        </p:nvSpPr>
        <p:spPr>
          <a:xfrm>
            <a:off x="312500" y="97808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Training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7ABD7-E4B0-B439-7685-3DB9366B6DC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FBE79F-34A4-1476-1F88-18B57C5F436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BE4B9B7-AB0C-EF39-C577-CAE1826295A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3CDAC71-10F0-2638-48E8-E5C03CB5DCC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5A935F8-AACB-14CF-C6D4-3BA74971065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BBAF51-5DC7-5C09-B5DC-A56C7ADC686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16EE8-68EC-49A5-C66A-647C5FD5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A9ABC545-4DD3-97A6-5393-CA01257BFFFD}"/>
              </a:ext>
            </a:extLst>
          </p:cNvPr>
          <p:cNvSpPr/>
          <p:nvPr/>
        </p:nvSpPr>
        <p:spPr>
          <a:xfrm>
            <a:off x="2495600" y="4588314"/>
            <a:ext cx="8590765" cy="12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VCTs delivered on October 1st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831DD8-F769-524C-CC7A-F4DD708B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1960742"/>
            <a:ext cx="10850489" cy="2391109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7DAEC5F0-DE2F-E88E-AF6A-453D8CE948C4}"/>
              </a:ext>
            </a:extLst>
          </p:cNvPr>
          <p:cNvSpPr/>
          <p:nvPr/>
        </p:nvSpPr>
        <p:spPr>
          <a:xfrm>
            <a:off x="10416480" y="19739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22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E7FEC8-438B-0D68-6843-C9AE161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0147CC-C6D6-280C-01CF-6AA0793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36B243A-F1E9-5066-2377-FF3C0B06802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CustomFit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10632A-78E7-A020-2F12-9380DE5BEBA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AB810D-DE30-DBBA-0786-6AE1B419E0E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D4693CF-A6D1-D62C-6DC5-03A9576327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2F5A40F-0521-E40E-691E-251C4C22EF6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E227CB-CE91-C0E5-8A95-7843C4E611D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F502498-F110-591F-A66D-491138C2FD2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FDCD70-53E2-8935-FE53-F5596A1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5554583-D700-1EDC-D79A-64EA3EC0198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development in progress, waiting for final approval of the tool screenshots.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 working on this module on May 2 because France is changing the VCT material.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waiting for new approved material about Custom Fit tool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on September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delivered on September 29th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58A338-CA0C-7B95-52E3-D227299C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6" y="1567440"/>
            <a:ext cx="10488489" cy="2753109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1A6645A2-CA32-5A34-CECF-7DAFABA30C23}"/>
              </a:ext>
            </a:extLst>
          </p:cNvPr>
          <p:cNvSpPr/>
          <p:nvPr/>
        </p:nvSpPr>
        <p:spPr>
          <a:xfrm flipH="1">
            <a:off x="10670637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30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43740-D9F8-1D4E-5A8E-589AC122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E05FEA-24CC-0124-93ED-8CCE6C0D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C5AF43-F3E6-270E-9A83-26DFBE8B439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APP MARKET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5A4D80-011F-8D75-67FB-D7FD12491B4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FF7224-C699-DC91-C170-0878D646371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854D7E-AC87-3564-5F76-597D3CF9CBB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75FD09-5559-05AB-6281-028ADFF69E3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5080825-F9CD-E016-62F3-CBA683D928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DCCF70A-C4AB-7884-03A7-798F617F914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3DB302-A95B-9500-6B2E-B298B3C4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F6CD054-08F1-2D31-6498-8C6A6EAF9BE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56CE0-020D-F68A-76BD-B3DC547F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58" y="1880872"/>
            <a:ext cx="9192908" cy="2372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BFDF0E7-438C-F67B-5D13-39EB888A60D4}"/>
              </a:ext>
            </a:extLst>
          </p:cNvPr>
          <p:cNvSpPr/>
          <p:nvPr/>
        </p:nvSpPr>
        <p:spPr>
          <a:xfrm>
            <a:off x="9984432" y="17311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6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8D1629-61FF-FDD3-8527-BD59B099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44D83-9166-0DE5-A773-A9856C54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327B110-DE77-7C7C-3AA6-22F716D5EE7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 HYBRID TORINO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(Barbirato-Perino)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7C2A82-C579-A407-04C5-1C32C8B7679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366E32-B2E1-F43A-E397-DED37A37EB9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911CA23-AD66-3464-CB8C-A9A1FD07D19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80CC4E1-7558-777E-B500-440E95D453F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34FB7DE-A369-294D-B628-692D69BFE99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7ADEC52-DFBE-107E-F859-26F553B23C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B93CEB-F789-93D5-D6F8-F5CD25C9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BA9C069-D30A-A440-7403-ECB8E1789A6D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Memento delivered on August 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meeting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with images (end of embargo)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4748F4-E6C0-3250-1A6B-FC2A3DEC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2182565"/>
            <a:ext cx="11448177" cy="208690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C28C81A-802C-9479-C0CE-715EFEA9505D}"/>
              </a:ext>
            </a:extLst>
          </p:cNvPr>
          <p:cNvSpPr/>
          <p:nvPr/>
        </p:nvSpPr>
        <p:spPr>
          <a:xfrm>
            <a:off x="11703953" y="19188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7382-9953-32E9-D91C-9BC74D33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57F6E4-EE1E-862B-B1B4-4423DBB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6E86D92-F21E-88DC-D77A-E4DFF45281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B884FD-8756-6790-F956-FFA9C0ECF47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884D74-E456-B8CF-2171-1DA962E7FA9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FC55A58-6E1D-C3C3-EE3F-59854BE563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0578395-D74B-2BEB-A0E6-48E965A91DE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787428B-5F8C-1F75-994F-0A4C99ACF6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5F01AE0-F5C5-FC83-0478-241450EDB2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91B8F5-1B8A-3C5A-4826-459AD439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0AA9539-9AA8-F214-D5EE-5C79C4AC0B7B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treasure hunt (chasse au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trésor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learner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driver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compartement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/he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vehicle key hidden somewhere in the vehicle. </a:t>
            </a: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solving a series of challenges, he will practice her/his knowledge of the K9 vehicle and get ready to provide the best service to customers.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deliverered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Friday March 26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F8E1BC7-1A75-61F2-2B55-84A42C5A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1914587"/>
            <a:ext cx="11861890" cy="211337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2A5E81E9-2404-AAEA-ED53-D545A89898EA}"/>
              </a:ext>
            </a:extLst>
          </p:cNvPr>
          <p:cNvSpPr/>
          <p:nvPr/>
        </p:nvSpPr>
        <p:spPr>
          <a:xfrm flipH="1">
            <a:off x="11568608" y="1561378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644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962C66-A548-B81B-41F7-94BF517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2A1B910-07BA-8A0B-3536-AC923CFCF4E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C10 AWD 800 V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CDB93B-E3D4-1C3B-2E0D-3EDF0E84CC5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5209783-3B4C-3597-E767-20D422B469E1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996727B-FBEC-0EF6-13D3-A8D930EA617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A6190788-328E-FD9A-0203-19283A1C259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903609-2230-7661-2B86-2D18851A872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67A65E-F17A-09F1-0A86-BAC842881E0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381D1304-323F-4930-28CD-790BCA1EEC7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8BF452-35C6-6B4B-A801-FE6C2CF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B235FC-C6C2-9303-CC67-1D42A7B6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604541"/>
            <a:ext cx="9734544" cy="277404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579801B-7FAF-7C9F-9F1F-F91461F23119}"/>
              </a:ext>
            </a:extLst>
          </p:cNvPr>
          <p:cNvSpPr/>
          <p:nvPr/>
        </p:nvSpPr>
        <p:spPr>
          <a:xfrm>
            <a:off x="1066224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37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4FEFE-C1BE-222B-3581-F34E18AE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A26267-57EA-59CD-7AF8-D0EB0AE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B5A10D0-4E65-8119-54FD-13F4B1FCA0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MY26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12AD24-DA1C-9811-42EF-3913BE02EA5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BAA4D59-8D60-A231-CA57-E9DD419AC0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0CCE5C0-F699-3AB8-9125-8D8EC05BA62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00660F39-73B3-7B2C-B3E5-3A58D6B408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5B7CE50-650A-15C5-97DD-C54E36A390F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C842B12-8060-4AF8-231B-AA9A0B71279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AC17ECDF-67E4-C7BA-CD7C-37090CD45FE1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F4631D-CF64-592E-E466-E2D2355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1B9545-F5F0-9432-E4D1-3585C14D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891817"/>
            <a:ext cx="11107700" cy="2295845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A9AFBD3-ACDE-A20C-730B-65ACAC516C1E}"/>
              </a:ext>
            </a:extLst>
          </p:cNvPr>
          <p:cNvSpPr/>
          <p:nvPr/>
        </p:nvSpPr>
        <p:spPr>
          <a:xfrm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CA935-70FB-26CC-1034-72535BAF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BB65EC-8FF9-6151-09D3-1B67A00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CA2EDB6-7FE8-A5BC-AF66-E04E6FC80BE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70DCF7E-7EDF-CB09-EB1A-1183C68950A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A7AD2-3ED5-CBDE-1A94-C994B90A98B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B48F21-B931-5F7F-5E6F-5BDA783FD02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3FFF9BF1-79F3-0BF7-98D0-7745A82C371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8BBCBB3-E08A-7655-C3BE-2CD76A41EA2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F85D70-07E3-77CC-56CE-6D3E0DAAD26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1E4738-1355-1754-883E-C00B9206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A0AD013-D267-648B-E726-BE1B7C20333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3A7E-5D62-C8C1-4BC1-0BCC4F6E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952675"/>
            <a:ext cx="9065769" cy="2121776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EE121577-0ED8-9CA3-E0D7-00DAE59B6780}"/>
              </a:ext>
            </a:extLst>
          </p:cNvPr>
          <p:cNvSpPr/>
          <p:nvPr/>
        </p:nvSpPr>
        <p:spPr>
          <a:xfrm>
            <a:off x="9480376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2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F35D4-86A2-2CEC-428A-1796D1A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E25D6B-02D1-4FD8-5FAB-097A98E0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986490C-6554-E388-6A0C-D642DBA523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Daytona–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09E2D4-9219-4E9F-8632-733F938554F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44E3422-4C5E-2ADC-0C97-380B9087B2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E6543C1-CFE8-8DEB-AB3F-E8160F4A945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7FB1BF-1DF2-8C6D-A48C-6A636B90B66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81EB50A-8F39-0F85-641A-27646BD3C1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3ACE00B-FCA7-65E7-6897-3BFA20F50EC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B90654-9BA0-AF97-78DD-6F8427C0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60E83B2-ABE4-56B0-F35C-3CA5DFC3D7B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completed and approved.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and PDF versions completed on June 18th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some minor changes for 8 years warranty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delivery postponed to end of September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C831DA-2CFC-F842-816F-33AFEE7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" y="1871423"/>
            <a:ext cx="11460174" cy="253400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ED38160-2F80-64D6-CD76-70A1895E3DFC}"/>
              </a:ext>
            </a:extLst>
          </p:cNvPr>
          <p:cNvSpPr/>
          <p:nvPr/>
        </p:nvSpPr>
        <p:spPr>
          <a:xfrm>
            <a:off x="1157707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91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5912D-85B3-7297-136A-BF191CFF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7B927-C657-9E0B-06AD-2138DE3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3135023-61A4-9613-D9C3-6C0D321E8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METHOD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F266ED-DC2F-E9AD-FC47-4C821C8CF2C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8A410E-0AA1-02BF-4323-1367CC6C56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6B4D30-47F8-9B89-8389-CAB0A74F20D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AF7CAD6-CE06-3982-E252-7F19DBDD49A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4CA649B-F8AD-7053-6370-A7A218F42B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07EF188-38E2-ABCC-5C03-89F639EAAB2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98CA1A-0A57-7969-AC4D-9627BC5C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4B5859A-20A5-C9FC-2C15-16E8E2858FC7}"/>
              </a:ext>
            </a:extLst>
          </p:cNvPr>
          <p:cNvSpPr/>
          <p:nvPr/>
        </p:nvSpPr>
        <p:spPr>
          <a:xfrm>
            <a:off x="2223626" y="3704392"/>
            <a:ext cx="9390930" cy="154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development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for Belgium,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France, Germany, Italy, Spain, Portugal, Poland, UK, Austria, Importers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July 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waiting for changes from The Netherlands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Brochure development completed for Belgium, France, Germany, Italy, Spain, Portugal, Poland, UK, Austria, Importers Brochure waiting for changes from The Netherlands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Netherlands and Importers versions completed on September 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4C734B-F46F-935D-2CE5-A12E9DE62C41}"/>
              </a:ext>
            </a:extLst>
          </p:cNvPr>
          <p:cNvSpPr/>
          <p:nvPr/>
        </p:nvSpPr>
        <p:spPr>
          <a:xfrm>
            <a:off x="12027510" y="125503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F2603B-CC15-5514-FD8B-F22CA57A5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911986"/>
            <a:ext cx="11472132" cy="142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192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1E3D06-6DD2-A17F-D70D-A0FE9D0A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47238F-942F-DF50-90D1-BD94E7BF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B935BCD-85B4-713B-34A9-A98FAAD22CB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9782A6F-189B-25B4-3AAA-A244C254551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2EE1DC2-EEFD-DC89-3E97-5DFD26A7491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59500B-C75C-A2CD-0DCD-42BC214B2B5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885435B-41C9-838D-A598-5AB65959AF6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48CFF1F-716B-7CBB-F500-57CAEB51103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B1F038-C971-3166-53B8-6DA87EFC17F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F79D36-1FFA-73FA-2A7B-AF5E8EEEA902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F2A70BAD-69D6-4693-CAD9-055AE39BF76C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95C185-1B5F-9A70-1175-0B240C3D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96FA5-9510-8EE5-F9BE-A02041E8A685}"/>
              </a:ext>
            </a:extLst>
          </p:cNvPr>
          <p:cNvSpPr txBox="1"/>
          <p:nvPr/>
        </p:nvSpPr>
        <p:spPr>
          <a:xfrm>
            <a:off x="2774115" y="4610839"/>
            <a:ext cx="6093994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EBA233-C185-F3C3-144D-711BABA7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0" y="2017010"/>
            <a:ext cx="11374995" cy="16685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84A1E60-FF32-91DD-18BC-30D5F496F00C}"/>
              </a:ext>
            </a:extLst>
          </p:cNvPr>
          <p:cNvSpPr/>
          <p:nvPr/>
        </p:nvSpPr>
        <p:spPr>
          <a:xfrm>
            <a:off x="11950915" y="154409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52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3ED730-B5A6-1595-37BE-E05237F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3048F7-EF39-923E-F51E-D5B44F5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101BE67-3138-5971-9F31-7A27B574F2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BF323A-922C-3D32-0F19-0E4C2260FB6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28C86B-0B65-FC7B-731E-0CC80AE1F7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DA0E9C-F3A1-C766-6813-A6515BBD5ED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DAEA632-481E-2FCF-CD19-9ADE08CC32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9C81B09-032A-D6E4-C171-A73BA55A79B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39F1177-811E-621C-0851-FB7C7A43A5E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257ABFB1-0032-0F90-B096-9C789E09B287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B54531B6-C252-AECC-4A84-C4E27AEB37FF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DBC0FA1-F013-75E8-52FB-1E304869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9EFF-4B90-A3E1-AE18-D017B4424C4B}"/>
              </a:ext>
            </a:extLst>
          </p:cNvPr>
          <p:cNvSpPr txBox="1"/>
          <p:nvPr/>
        </p:nvSpPr>
        <p:spPr>
          <a:xfrm>
            <a:off x="2774115" y="4610839"/>
            <a:ext cx="609399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June 17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0F7667-2C35-C51F-C3DC-B820BE00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965042"/>
            <a:ext cx="11190366" cy="192060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3CEBCF85-23AE-86EB-D29E-13C8334EFEEE}"/>
              </a:ext>
            </a:extLst>
          </p:cNvPr>
          <p:cNvSpPr/>
          <p:nvPr/>
        </p:nvSpPr>
        <p:spPr>
          <a:xfrm>
            <a:off x="11743342" y="161816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966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11106-D13C-F62E-9CA3-E9F0A64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3417B-3147-2C00-F700-19DC381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3ED325B-46EF-7A8C-7A7D-2BABBAD4130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– 600e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trim strategy – Capsule +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A26620-D0A5-42F6-639C-60E491FD8BD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EBFC3C-6FE0-850E-0843-75EC75FD4A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724E037-B871-8FA7-7D4B-99EBF540397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9C3E59-1AF3-ADAD-74A7-7DB97F2DE6B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7F23598-EA69-81FE-EE9D-6BC31B58286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7A3E2EB-7873-EF27-771D-68F52FB0C5A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62197A-69E7-2095-4C6A-A6B8DCE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7294583-46CB-A358-6407-2424E801D8C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pills completed and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 Fiat 500e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versions completed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delivery July 29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00CC1E-FABC-363D-6891-D9DE7B6D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" y="1983145"/>
            <a:ext cx="11248856" cy="166957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DAFEE4C-A766-EA7A-EC11-91BA70AC0365}"/>
              </a:ext>
            </a:extLst>
          </p:cNvPr>
          <p:cNvSpPr/>
          <p:nvPr/>
        </p:nvSpPr>
        <p:spPr>
          <a:xfrm>
            <a:off x="11640616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687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20651C-2C3F-60A8-F14F-C72B02FE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69616-1F6E-DEE5-2F1E-AD0275C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C9C68A6-EA30-F254-52F9-3B3BD27E46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1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E1BDC1-58E4-FC36-3DBD-323C22D901C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AC5474-0E27-A8A8-1F02-F15BE43AA3F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E5231F-0B8B-FC8F-DC5C-6A95FB47C9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0C3F72E-5B1F-553F-726D-1E849FE787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BDE3B6C-9287-C10F-D8B1-4AE0067DD9D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979695D-4761-C712-6B79-8A11273027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A1A5D4-E431-17B1-8385-095CFFC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 of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agreed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was delivered to PM on July 8.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changes have been done and the Storyline version has been completed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pproval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delivery on August 4th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A3583339-31A6-06E8-D7B3-CC4B121A72E2}"/>
              </a:ext>
            </a:extLst>
          </p:cNvPr>
          <p:cNvSpPr/>
          <p:nvPr/>
        </p:nvSpPr>
        <p:spPr>
          <a:xfrm>
            <a:off x="12033841" y="172549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C964F4-DC91-A185-4165-2BCA44BF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2020208"/>
            <a:ext cx="11397208" cy="202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204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FF805-1B73-A1CC-E9C9-D9843766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F3879-CD8F-60CD-5ED2-3020C65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9756B36-84ED-7F32-0A35-D4F4F3AE577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5F32C7C-9566-5FC8-C24F-9727BE3214E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731A82F-1D42-05FA-F63A-B3FB354DD06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64DDF22-3AD6-AB66-859D-7E9DC6AF46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9CD9598-F7EC-23CE-847C-D5A46A84DB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3C91ECB-C715-4295-D659-A117850B17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32CBC58-5E82-9E68-219D-5EA80F6AC3E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0DB629-EEF7-8650-475E-687F9D43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240E8BD5-EE29-62FD-2FBA-106EF28FB5D0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EF5B51-A1EB-3724-463B-76C609CF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2069067"/>
            <a:ext cx="10250330" cy="2381582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21C9937-CA1B-CFE4-9D13-5BA3BDF899A1}"/>
              </a:ext>
            </a:extLst>
          </p:cNvPr>
          <p:cNvSpPr/>
          <p:nvPr/>
        </p:nvSpPr>
        <p:spPr>
          <a:xfrm>
            <a:off x="11184662" y="191213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3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A2F9C-97CA-533E-ACF5-4FC00602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F7E9B8-BFE8-A679-BEEA-A0DDF354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4960C96-31C3-B48E-AABB-4E25E1AEA97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235C3E0-0DAB-3F1B-5CE6-DBC803136F1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19C6F58-38F7-786B-B54B-16FC65F8F39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7D5299-CB55-9ADF-287C-BB8C3AB7FC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69DA92F-F3D2-4526-E1E5-8533CC01876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2D5B997-E3D9-3725-7B40-04A5D39E27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13665A1-C2B5-1346-C1F6-60F18AED61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3ABCA2B-74EF-110E-C798-EA23C7CC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67663-DCDC-0FAE-D333-A75A1A5CD0E7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detective game.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should solve the cases and find the right solution for the customers thanks to a series of clues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K0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34187C0-496A-1A8A-12AB-111D6D93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1" y="1638511"/>
            <a:ext cx="10831437" cy="244826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D679CEBE-7EBD-5895-D13B-2C5E1BB84858}"/>
              </a:ext>
            </a:extLst>
          </p:cNvPr>
          <p:cNvSpPr/>
          <p:nvPr/>
        </p:nvSpPr>
        <p:spPr>
          <a:xfrm flipH="1">
            <a:off x="7680176" y="1566337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6689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9F2CB-437E-1677-7442-4469E160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678B22-4272-2438-B915-4A933EEC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9C5B026-8111-C18E-0BE7-FFBD9CFCBF4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656425-8FC8-5CE7-F4CC-59FA7F95994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29454D-DC46-E1A9-40E3-DBD631B9A27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B7A1CCF-650B-FE5C-50B8-3609D600F89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928825E-2B4E-DFC6-8C0C-41DC25B4DF9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A4E67C6-1C91-E3CA-5BFC-F86DA0DDBE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E6DC15-5AC1-E5BF-ED52-1E269ED3F9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DBD373-5F93-A222-8B79-6C59A123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A0D99295-CF7E-4077-C722-0D0FB308BFB7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625C1AD-E379-AC8C-7A81-F24BFF158696}"/>
              </a:ext>
            </a:extLst>
          </p:cNvPr>
          <p:cNvSpPr/>
          <p:nvPr/>
        </p:nvSpPr>
        <p:spPr>
          <a:xfrm>
            <a:off x="10965791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FF64C-AF71-46C7-15C9-02137A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0" y="2166496"/>
            <a:ext cx="9793067" cy="2219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806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C43A2C-931D-13E0-2B9D-5DAE6E18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6E696D-BB8A-104D-E621-69FD6BB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80FD8BF-ADB6-5AD7-5120-6374BC18B52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72D6873-B512-B2DA-3561-580071EA7F2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605B2BB-5DFC-F66D-6485-BB9A0776600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053A17A-E4EB-F64E-DB83-F047A8E3349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5C57486-FB0E-EBFF-89CF-1A402D965C3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A4803A7-E7C0-CC92-8AF6-35BCC4E3854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45AE11-CD73-5FEB-7125-7616E03E843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AA62E6-35F0-3098-85E1-E6A1720B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5D9BC9D-B05A-9E93-3CC8-5BAFD33B2833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August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93260EF-04F2-FBD2-A844-5BCD5B01ACA1}"/>
              </a:ext>
            </a:extLst>
          </p:cNvPr>
          <p:cNvSpPr/>
          <p:nvPr/>
        </p:nvSpPr>
        <p:spPr>
          <a:xfrm>
            <a:off x="11335183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5BE66-8884-3602-E67C-1930E59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2" y="1799719"/>
            <a:ext cx="10631384" cy="226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51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1965-095A-AEB1-3B18-87341D75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89237B-E957-8BCA-3EE2-C98B59D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F39A0E5-B6F7-56D4-C266-81B17363708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WBT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218562-8F83-3C7F-C0BB-23BF220AF2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91F280-A4B7-3F60-EFEE-5C213AC583E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333602D-D2E9-7248-315F-9F4076C1C3E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31E5E688-8030-553F-0E38-FEC19A4B08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08B32E1-1BCE-C316-E172-7E86CB1B25E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0CA4541-D3C7-0851-EC2C-93706CD76D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9D9760-DB11-6AAC-740C-BD086BC4538B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4EEC45E0-7D79-3EE1-69B4-9013EBCD2F99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images of the vehicles have been changed according to the new updated instruction letter received from PM.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French version was delivered on June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B65FD2-D106-DA45-6C7C-9397451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204DD5-4C8A-DF5B-9CB1-F12943E1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7" y="1753902"/>
            <a:ext cx="11199148" cy="2539649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C7C64BCF-BB9B-B6F2-868D-16D1422BE09B}"/>
              </a:ext>
            </a:extLst>
          </p:cNvPr>
          <p:cNvSpPr/>
          <p:nvPr/>
        </p:nvSpPr>
        <p:spPr>
          <a:xfrm>
            <a:off x="11910740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26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D172C-5FCA-90A1-E5BB-9A450A12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AEF39-810C-C806-19A5-C65D86B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E1705C7-2111-3256-1C37-EC19DCC07752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TTT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611A685-857C-13AF-1215-1E97ACF612B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97B5C89-E561-764A-A441-C1C0D2404C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D1D8151-C2C2-3B8A-4483-E1F0D7CDE98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884C648-2603-B73F-9C18-B70B8A549AA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BEE3282-25EC-F5C3-A555-CA755EBE941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FFD092D-87D2-0017-E6CE-28BA4F0D4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EDBF15-C3CF-9349-5687-7701678B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A7AE915-D6B1-6889-549F-8242790802AD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Pedagogical were completed.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TTT deadline was delivered on July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69E4A9-611E-FE26-A00F-5D056610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2017114"/>
            <a:ext cx="11103313" cy="183779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946FDB10-5ED5-B87A-C236-D4625F8653FB}"/>
              </a:ext>
            </a:extLst>
          </p:cNvPr>
          <p:cNvSpPr/>
          <p:nvPr/>
        </p:nvSpPr>
        <p:spPr>
          <a:xfrm>
            <a:off x="11856640" y="16288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393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7DA064-5B96-E89C-4E5C-DF017938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505A7-1FF1-F79D-DC99-985BD8E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6121141-915E-C60B-8E24-49DE6346C1C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Pedagogical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4E0E9D2-0EFA-D758-1785-86AA06C6373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3C6EC8-214F-0F66-F9B7-412B5085A8F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E80D28B-DB4D-3109-081D-D3E650A518E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244790F-54A1-D08B-E413-0353AD122B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2B40A31-CF0B-143C-3F90-CF00EF5A593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98B8FE9-0B0C-0F10-4949-9A66956C245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4CCFE9-9F18-CBDA-4813-A590D172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CEC803-7BBB-0070-295A-E52C70253575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 was delivered on June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975298-65DF-B8D4-28BC-C13827A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3" y="1914192"/>
            <a:ext cx="10634562" cy="197408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DCBA07F-5B40-2FEB-4F3C-83F9263B2D6E}"/>
              </a:ext>
            </a:extLst>
          </p:cNvPr>
          <p:cNvSpPr/>
          <p:nvPr/>
        </p:nvSpPr>
        <p:spPr>
          <a:xfrm>
            <a:off x="1027246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82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0696FB-6CD5-25D8-731F-D292A92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EA59A7-9D42-4BF1-4B71-8E8FCF1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3F69365-9142-EB6B-7666-6ADCF11F68A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F2D8B0-E3D5-3CA9-3E42-ED7F01B6A6E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6615A6-E2D8-5132-0CBB-F0CFE32AB8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F2B9DDF-8CD5-B80C-CF6C-8C989AC331B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F9AF0D0-39AC-8A66-8AD8-6BD829694B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822C19E-18E2-1235-7DD6-29152A6C702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6FBEE66-EB69-ADEC-ADB5-3B8E4C3A74F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D6D234-953C-E856-B009-0A98137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D821FB9-AD7C-CE55-23FD-8F95511EA57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C14674-518A-D255-2B83-DEC901F0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754034"/>
            <a:ext cx="11190959" cy="216631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904C3CF-C8F4-D3E8-E699-CA5BF74D36E0}"/>
              </a:ext>
            </a:extLst>
          </p:cNvPr>
          <p:cNvSpPr/>
          <p:nvPr/>
        </p:nvSpPr>
        <p:spPr>
          <a:xfrm>
            <a:off x="10848528" y="15864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344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55E36-C9C1-5589-E14A-D9655172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B13B5-6E2C-C106-19E6-C2273B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74274B9-9A68-85A0-8A41-BFCE2A90DD7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2 (Barbirato)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WBT completion (Part 2 with focus on Style, Recharge, competitors)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41F7D1-D93A-5006-38B4-F2558D13BC1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FB7C152-8945-5AB2-8099-7EDB9C21F9C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410E29-C55E-51BC-F01B-0E075C14439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9DEA30-6A46-37B5-CAF3-3BE24B79F4B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DE21AC3-18D7-010D-B46B-D0F396B87C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AB0CA0-8496-9D54-CA8A-EC18AD97F91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0CA091-E40D-E060-625C-1F8437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18267A21-F3DD-91DE-8418-D868C154D33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7F8669-4D0E-C17F-8510-3B9CA5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3" y="1733228"/>
            <a:ext cx="11394769" cy="2415852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CCCFF1-A20B-3DB1-42D9-7FFC3E3B50BF}"/>
              </a:ext>
            </a:extLst>
          </p:cNvPr>
          <p:cNvSpPr/>
          <p:nvPr/>
        </p:nvSpPr>
        <p:spPr>
          <a:xfrm>
            <a:off x="12013591" y="163397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9936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89616B-58D0-5F79-01ED-B0C4BF7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CA2672-24C0-0CC6-6C7D-19ED37A2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670D647-31A4-CA5E-641A-ADC6ACBCA3A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HF WBT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1A766C-3AD1-3472-EBF6-DEF5793E4AF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C371726-99D8-1A20-0A57-C808028689C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293C531-DB69-B52A-9325-E150A63B4D7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2673B43-F5F1-AA9F-3A55-2BB6A88C401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437FCDA-E6AE-B1F6-0343-35C4A4B1A23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37E91E3-A408-048D-DAD7-97AFDEAC534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1A885D-B0A0-46F6-B0E2-EAE9ED9DE28F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E2F15A2A-4F83-545E-0857-583A6B4B266E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88BC14-1527-8DCD-0F51-5232493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7BD76C-C6C8-95F1-3D92-BB1742FE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3" y="1763292"/>
            <a:ext cx="10485927" cy="2457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C8F5567-0C3E-E700-221E-5114FFE4702F}"/>
              </a:ext>
            </a:extLst>
          </p:cNvPr>
          <p:cNvSpPr/>
          <p:nvPr/>
        </p:nvSpPr>
        <p:spPr>
          <a:xfrm flipH="1">
            <a:off x="10848528" y="1518567"/>
            <a:ext cx="54439" cy="266542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668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F2696-BBDE-ECCC-A038-AD4337EC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28B9-F527-6AEB-52B9-21E5E9D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F72D7B2-4FE2-0A46-AC32-3A3CB1BE6A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-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1CA616-9A31-1407-A897-DF8FAE8CB4D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0EC293F-1863-FE78-68B2-679B58845D5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D8031E-DBF8-27FE-8BE4-0F8C39F2E1B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EE74ED7-7A85-2209-1434-5DA13BD668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6150DD6-37E1-01ED-67DB-97A09FD4020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4700E30-C73A-319F-64CE-674AC4B8A5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7388-AFF9-8C23-027D-D254353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563306F1-CD28-7293-24C6-F80FBC7223D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WBTs have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FE5C2C-13B6-975A-B1BB-2EF997E8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33159"/>
            <a:ext cx="10938177" cy="2287928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13EB344-C98B-6281-2399-2D59F89FF2C2}"/>
              </a:ext>
            </a:extLst>
          </p:cNvPr>
          <p:cNvSpPr/>
          <p:nvPr/>
        </p:nvSpPr>
        <p:spPr>
          <a:xfrm>
            <a:off x="11105019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3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D5C81-A29E-8A43-549C-7694E8C3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5004C7-7EEF-9238-2D51-8530D8DB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CFE32BD-A9ED-C010-79A1-B40B7CD112F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 Battery - Showroom mode -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6741F5-2ADA-B5CC-3708-422DC8ADFC3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F38ECC2-D61F-48BA-EA59-378EAC7FA06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C80F793-6333-7DA8-FE01-6C0FF5A1404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156E20-302F-B74B-1CCC-0BD1BAA8CDA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8C316F1-448C-0CFD-09E9-31A0339106A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56F965F-EE42-7973-E4A4-F183C399E3B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3E21820-8836-2F14-2072-75ED3D2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E425560E-2D1B-C8DF-E1BE-A4EE0250CDEA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capsule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71737-EB35-4EA9-A97D-BA053B1C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5" y="1842714"/>
            <a:ext cx="9955014" cy="238158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0F37F380-349F-DF51-F888-919EAA997D67}"/>
              </a:ext>
            </a:extLst>
          </p:cNvPr>
          <p:cNvSpPr/>
          <p:nvPr/>
        </p:nvSpPr>
        <p:spPr>
          <a:xfrm>
            <a:off x="10560496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2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96436-8FF5-56D7-5A98-05D94161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9D487D-A8CE-40C3-BFD9-2A88CF7A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45AEA37-8224-1B58-35E0-BBAEA585097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ALFA ROMEO podcast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07CD8C-EF0E-5025-E14F-BCF1786652B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B2F1410-7120-33B5-6490-899FA4C56E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EE8F23D-8435-C51D-5C03-635471780B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D5A0FE1-64C4-4FE8-9E50-D5FCB198A17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BFA9A40-9489-DB11-04C4-F5F68344C6C6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68C08E1-CF69-BF97-347E-DF8ADCF9A74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83BA770-2106-123B-2D01-9BB24DD2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E4BE22-509C-B81B-0AEF-0D15DD93A906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 and post-production of the interview to Erica Ferraioli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Alfa Romeo Commercial Operations</a:t>
            </a: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CB8DE60-36C7-499B-301A-4B7073A5F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2023601"/>
            <a:ext cx="10145541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57A3620-9304-E976-EFB9-C33BBD356AC0}"/>
              </a:ext>
            </a:extLst>
          </p:cNvPr>
          <p:cNvSpPr/>
          <p:nvPr/>
        </p:nvSpPr>
        <p:spPr>
          <a:xfrm flipH="1">
            <a:off x="7464152" y="1486773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7994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83E17E-C500-1233-75C4-F908B586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4D63EA-8319-8238-5F4C-7A2344D7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897B5F1-19AF-84A5-9CB0-0A6871157D3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CITROËN AMI WBT (D'Aquino) 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DBF8DE7-B6F4-F610-B117-237CFBCE04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F63255-C28F-D807-EE13-9EAA416E2D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64063D3-C93A-C588-CD59-D5AFBB99E0E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A99908-A2CF-9D3D-2C2F-FADA832391B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3978953-57AC-E900-4766-8F8C93E088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F7FC1AB-C705-7A23-4B2E-FFA72B53555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3836EC-A956-1D03-A34F-DEEAE48B591D}"/>
              </a:ext>
            </a:extLst>
          </p:cNvPr>
          <p:cNvSpPr/>
          <p:nvPr/>
        </p:nvSpPr>
        <p:spPr>
          <a:xfrm>
            <a:off x="5591944" y="-374713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5B02996-1657-552E-2593-D3685963BD27}"/>
              </a:ext>
            </a:extLst>
          </p:cNvPr>
          <p:cNvSpPr/>
          <p:nvPr/>
        </p:nvSpPr>
        <p:spPr>
          <a:xfrm>
            <a:off x="2706502" y="4791200"/>
            <a:ext cx="8590765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BAD92DB-C0FC-4F56-8CBF-D0F75CB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8079A1-C244-77E8-58D4-6A1D51BD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1" y="1770190"/>
            <a:ext cx="10198493" cy="2482663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84A9172-80D9-2562-7BBC-A8FE8C4C6011}"/>
              </a:ext>
            </a:extLst>
          </p:cNvPr>
          <p:cNvSpPr/>
          <p:nvPr/>
        </p:nvSpPr>
        <p:spPr>
          <a:xfrm>
            <a:off x="1074295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566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013963-3B49-D5C2-BC22-6D146C6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DDC5673-E1AC-75FB-01D6-CA930C814BB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PRO ONE RANGE Induction 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E8626C-68E2-8B0C-7DAD-DA2FD99939E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7A8933-8AF3-5BC2-1926-2F32FE8CC16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E8FAD0-F300-5457-9447-D9E13FDAA76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9417CD0-93C1-13C7-488A-5BC9A13935A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A012CE9-8BD4-C8C0-A7A0-81AFC7A27E1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DDA9936-3221-7200-081A-12EF49DA7B5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49D90A-D55B-9111-6C71-3639EEB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C5608544-79B2-23E2-37F3-11EB07D44267}"/>
              </a:ext>
            </a:extLst>
          </p:cNvPr>
          <p:cNvSpPr/>
          <p:nvPr/>
        </p:nvSpPr>
        <p:spPr>
          <a:xfrm>
            <a:off x="2495600" y="480397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have been done.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55D1F2-E96E-56C0-F40F-1184ED0B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4" y="1871760"/>
            <a:ext cx="11061861" cy="234932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4E2FC1F-AA48-4659-BB84-9D5A08E14722}"/>
              </a:ext>
            </a:extLst>
          </p:cNvPr>
          <p:cNvSpPr/>
          <p:nvPr/>
        </p:nvSpPr>
        <p:spPr>
          <a:xfrm>
            <a:off x="9912424" y="1828034"/>
            <a:ext cx="45719" cy="2746368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313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193626-B54B-2A59-D911-E8DC01F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D5DB06-C6D7-3D5A-D04D-C6C3CAF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D96F295-DC1E-7FB3-42FB-66A3D7A4BCE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focus -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inside My Learning App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94BE66-06BA-442F-48A9-2EC786BE09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365F83E-F3FD-3158-CB0B-7F2722A863B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172488F-E268-5427-CB0D-1DBB0D2E3C6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BC40F2-9A04-334E-EA07-D2427088E30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92C72F-606B-6FA0-B049-60B5E5D7B1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958AF0C-A880-1DFB-5AA1-F9509DFFA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D42B6B-C2AB-2F5B-437C-144A9E85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09D93C-2718-C4EA-0AC9-242A26B4785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1E06D-7B2C-9C59-7245-1212673A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656578"/>
            <a:ext cx="9787451" cy="258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3524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E41B5-BF49-F79C-0ED9-45CB056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8AEAAC-F846-71D6-B0CF-BF851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C04C86-D0D2-16B1-996D-524E865FE0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Avenger 4xe Recap and USPs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A835135-7604-7DE0-1D92-C2EDB35C538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C892997-99CF-2268-CCF0-9DD687AEC5A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5F41A74-376B-2E91-842D-3F9A4538E01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BC543FB-F650-0014-8A5D-09E043D65C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DFE3673-3387-799F-25A1-1FD389252EF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2D6CDFF-B1DD-1C7B-850D-F4009D935A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4DEBF0-828A-E152-401C-E5FE55A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9E5AED3-3727-05BF-9F3F-AE6B1499F73B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file for markets not using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progress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90ECB2-6688-E58F-91C0-1EDF06A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797446"/>
            <a:ext cx="8424936" cy="23729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6960A8C-F00C-9C2F-531E-113C8A0B3FEA}"/>
              </a:ext>
            </a:extLst>
          </p:cNvPr>
          <p:cNvSpPr/>
          <p:nvPr/>
        </p:nvSpPr>
        <p:spPr>
          <a:xfrm>
            <a:off x="8256240" y="167673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448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E22F6B-4FA9-E3DB-1374-0D05ACA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74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8A47105-B3F8-9AC2-D2EF-88E32C0D24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CHARGING WBT (Lerch)  Part 2 WBT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FF51F6-83FC-89BE-4C97-2EB91FDB908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28331-A6E5-83D1-CC73-D5FF2E49EEC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48B821B-5E0F-64F7-C650-1AC44A339E0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01F291-07A1-F49A-4A42-1E7AFF02C01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5626CA5B-1A76-A0C2-15A6-970DD87A0B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46C07CC-D411-BE4C-C3AE-98585A8D369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3EA3D2-C288-66DC-C235-E11126ABAC2E}"/>
              </a:ext>
            </a:extLst>
          </p:cNvPr>
          <p:cNvSpPr/>
          <p:nvPr/>
        </p:nvSpPr>
        <p:spPr>
          <a:xfrm>
            <a:off x="5264498" y="4691817"/>
            <a:ext cx="2651092" cy="971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C899621-A30B-57E8-D166-133796A02855}"/>
              </a:ext>
            </a:extLst>
          </p:cNvPr>
          <p:cNvSpPr/>
          <p:nvPr/>
        </p:nvSpPr>
        <p:spPr>
          <a:xfrm>
            <a:off x="2783632" y="5318871"/>
            <a:ext cx="770773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concluded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solidFill>
                  <a:srgbClr val="2B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Final memento development in progress</a:t>
            </a: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9CDF8B-C605-FD2C-0802-C2BBEE0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07" y="1795564"/>
            <a:ext cx="9237361" cy="3001588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52F312-0420-7D89-5487-287C8BD7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993386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4439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C60C2-12F9-E7FD-6355-5B632D65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B28209-F22A-D0C5-4AD7-9E466CD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EC71756-A9E5-75B4-9AD9-B466FFA601D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1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79CED1-6430-CD9B-603D-EE75CF1C12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CC690D-49B1-FCFC-E043-47D6D92EF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141BE33-5C76-D4B1-ED08-B0D07540604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9F80008C-2494-5D1D-551B-9436588536F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E0770E-AE04-B5A9-419A-0A792FD7A2B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7865859-AF8C-54C7-5E09-5C1B5CF3BB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94636-7B19-348B-2CE9-47CA31A7296D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DD53F68C-6B37-8B75-5998-58CDBED08AFC}"/>
              </a:ext>
            </a:extLst>
          </p:cNvPr>
          <p:cNvSpPr/>
          <p:nvPr/>
        </p:nvSpPr>
        <p:spPr>
          <a:xfrm>
            <a:off x="2738959" y="481766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has been approved by PM.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SCORM pack  has been delivered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4DE96C-A959-874F-F4E9-505A44CF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508802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461047-33F0-7303-D7BF-E7515685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754092"/>
            <a:ext cx="11275024" cy="264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98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D8B4-2F44-4E5D-138D-2B6A313D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955EC92-89C9-D05F-43CB-162D09726737}"/>
              </a:ext>
            </a:extLst>
          </p:cNvPr>
          <p:cNvSpPr/>
          <p:nvPr/>
        </p:nvSpPr>
        <p:spPr>
          <a:xfrm>
            <a:off x="3143672" y="2873940"/>
            <a:ext cx="6696744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48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THANK YOU FOR YOUR ATTENTION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40EEEFD-0119-5236-B16D-7F0EB8CC5E15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799859A-2785-62C4-649B-7A6F2C4AD9BB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2AC1F53B-8103-2088-A3AD-0F35D9607116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581A67B2-1570-6641-FFD2-987E0404EF9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EB96083-BE95-A791-1EAE-B7CBAEBE2172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C1813C-5741-3214-7FB1-97717A6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76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44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3C28C-DCF0-6292-889D-A67E6A44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77</a:t>
            </a:fld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D4938A-CBA1-95D6-45CD-38C7FC3F1E4C}"/>
              </a:ext>
            </a:extLst>
          </p:cNvPr>
          <p:cNvSpPr/>
          <p:nvPr/>
        </p:nvSpPr>
        <p:spPr>
          <a:xfrm>
            <a:off x="1091444" y="1556792"/>
            <a:ext cx="1000911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Meanwhile we are working on innovations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 and multimedia solutions.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s salespeople are working in a fast world full of meeting and deadlines, 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we are creating with Renzo and Dario some short and focused training videos designed to busy people who want to learn smartly with ready-to-use contents  and practical tips.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These micro-videos of maximum 7 minutes with avatar tutors will explain some specific topics in a summarized way with focus on practical competences. 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In this way we can produce more engaging, less textual materials suitable for faster and more engaging use</a:t>
            </a:r>
          </a:p>
          <a:p>
            <a:pPr algn="ctr">
              <a:buSzPts val="4000"/>
            </a:pPr>
            <a:endParaRPr lang="en-US" sz="24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F7CDE9-562F-F1A1-D1E2-F1717516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2C7B48-508F-8446-4367-B64C249FC92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 ICE gasoline engine Street Launch Edition WBT 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Barbirato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B5E992-32C7-F87D-C9E3-3125A511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1C260106-B190-0FF0-1C99-75B620BD5A78}"/>
              </a:ext>
            </a:extLst>
          </p:cNvPr>
          <p:cNvSpPr/>
          <p:nvPr/>
        </p:nvSpPr>
        <p:spPr>
          <a:xfrm>
            <a:off x="2431992" y="464811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sent for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added  pages and changes.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84FAA0-E061-55FE-EC01-9BC902A9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88" y="1952159"/>
            <a:ext cx="9754961" cy="2695951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B1DAF300-9ADE-730F-CC39-76951A54AD17}"/>
              </a:ext>
            </a:extLst>
          </p:cNvPr>
          <p:cNvSpPr/>
          <p:nvPr/>
        </p:nvSpPr>
        <p:spPr>
          <a:xfrm flipH="1">
            <a:off x="10344472" y="185803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8E6DF-DC6F-BF51-8B49-6BFEDFB7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1AB0C4-9350-DD97-6FCB-5A468CA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9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5C3EAE-B633-E67A-7FD4-C3ADB3144EC5}"/>
              </a:ext>
            </a:extLst>
          </p:cNvPr>
          <p:cNvSpPr/>
          <p:nvPr/>
        </p:nvSpPr>
        <p:spPr>
          <a:xfrm>
            <a:off x="784413" y="281772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INDUCTION COURSES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– D'Aquino - Lerch)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4BE7742-9F6D-87BD-4698-9D5194A697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08DA08-3460-A403-CDDA-4FEF6C0DD32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4480FF7-2D88-1072-0215-0AE934A8F89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FAB241E-868E-F4FA-B0EE-C34C2A1501D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77DB355-3056-F7D1-A121-81C20805B08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C73D1EF-CEB1-E794-08FD-0784CA9BC9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FCE1ACF5-47A3-A10D-A7C0-E991E584A1CD}"/>
              </a:ext>
            </a:extLst>
          </p:cNvPr>
          <p:cNvSpPr/>
          <p:nvPr/>
        </p:nvSpPr>
        <p:spPr>
          <a:xfrm>
            <a:off x="6960096" y="5093181"/>
            <a:ext cx="7639744" cy="14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will be composed of an initial test: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fail  it, they are obliged to take the course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pass it, they can exit or review the course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mid-January 2026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0BD552AC-0EB2-1741-4B60-A6DA4074349D}"/>
              </a:ext>
            </a:extLst>
          </p:cNvPr>
          <p:cNvSpPr/>
          <p:nvPr/>
        </p:nvSpPr>
        <p:spPr>
          <a:xfrm>
            <a:off x="621276" y="685567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T03 – C10 – B10 –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GIULIA – STELVIO – QUADRIFOGLIO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TONALE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500e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ABARTH 600°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Home_public_charging_solutions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 to LEV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RANGE (3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PASSENGER CARS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CONNECTED SERVICES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86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jMzwFplP"/>
  <p:tag name="ARTICULATE_DESIGN_ID_PERSONALIZZA STRUTTURA" val="0qazfrhQ"/>
  <p:tag name="ARTICULATE_PROJECT_OPEN" val="0"/>
  <p:tag name="ARTICULATE_SLIDE_COUNT" val="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3607</Words>
  <Application>Microsoft Office PowerPoint</Application>
  <PresentationFormat>Widescreen</PresentationFormat>
  <Paragraphs>953</Paragraphs>
  <Slides>77</Slides>
  <Notes>8</Notes>
  <HiddenSlides>55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77</vt:i4>
      </vt:variant>
    </vt:vector>
  </HeadingPairs>
  <TitlesOfParts>
    <vt:vector size="85" baseType="lpstr">
      <vt:lpstr>Encode Sans</vt:lpstr>
      <vt:lpstr>Montserrat</vt:lpstr>
      <vt:lpstr>Aptos Narrow</vt:lpstr>
      <vt:lpstr>Arial</vt:lpstr>
      <vt:lpstr>DINEngschrift-Alternate</vt:lpstr>
      <vt:lpstr>Abel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</dc:creator>
  <cp:lastModifiedBy>Patrizia Gariglio</cp:lastModifiedBy>
  <cp:revision>1206</cp:revision>
  <cp:lastPrinted>2025-05-20T09:08:09Z</cp:lastPrinted>
  <dcterms:modified xsi:type="dcterms:W3CDTF">2026-03-31T08:28:45Z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A836A0D1-E106-450E-8133-4F999E038EA7</vt:lpwstr>
  </property>
  <property fmtid="{D5CDD505-2E9C-101B-9397-08002B2CF9AE}" pid="3" name="ArticulatePath">
    <vt:lpwstr>Koine_GARA</vt:lpwstr>
  </property>
</Properties>
</file>