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notesSlides/notesSlide1.xml" ContentType="application/vnd.openxmlformats-officedocument.presentationml.notesSlide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notesSlides/notesSlide2.xml" ContentType="application/vnd.openxmlformats-officedocument.presentationml.notesSlide+xml"/>
  <Override PartName="/ppt/tags/tag26.xml" ContentType="application/vnd.openxmlformats-officedocument.presentationml.tags+xml"/>
  <Override PartName="/ppt/notesSlides/notesSlide3.xml" ContentType="application/vnd.openxmlformats-officedocument.presentationml.notesSlide+xml"/>
  <Override PartName="/ppt/tags/tag27.xml" ContentType="application/vnd.openxmlformats-officedocument.presentationml.tags+xml"/>
  <Override PartName="/ppt/notesSlides/notesSlide4.xml" ContentType="application/vnd.openxmlformats-officedocument.presentationml.notesSlide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heme/themeOverride1.xml" ContentType="application/vnd.openxmlformats-officedocument.themeOverride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61" r:id="rId2"/>
    <p:sldId id="274" r:id="rId3"/>
    <p:sldId id="262" r:id="rId4"/>
    <p:sldId id="276" r:id="rId5"/>
    <p:sldId id="279" r:id="rId6"/>
    <p:sldId id="277" r:id="rId7"/>
    <p:sldId id="281" r:id="rId8"/>
    <p:sldId id="264" r:id="rId9"/>
    <p:sldId id="283" r:id="rId10"/>
    <p:sldId id="284" r:id="rId11"/>
    <p:sldId id="285" r:id="rId12"/>
    <p:sldId id="286" r:id="rId13"/>
    <p:sldId id="287" r:id="rId14"/>
    <p:sldId id="288" r:id="rId15"/>
    <p:sldId id="289" r:id="rId16"/>
    <p:sldId id="272" r:id="rId17"/>
    <p:sldId id="266" r:id="rId18"/>
    <p:sldId id="269" r:id="rId19"/>
    <p:sldId id="265" r:id="rId20"/>
    <p:sldId id="290" r:id="rId21"/>
    <p:sldId id="291" r:id="rId22"/>
    <p:sldId id="2147483644" r:id="rId23"/>
    <p:sldId id="273" r:id="rId24"/>
    <p:sldId id="2147483646" r:id="rId25"/>
    <p:sldId id="263" r:id="rId26"/>
    <p:sldId id="2147483647" r:id="rId27"/>
    <p:sldId id="256" r:id="rId28"/>
    <p:sldId id="257" r:id="rId29"/>
    <p:sldId id="258" r:id="rId30"/>
    <p:sldId id="259" r:id="rId31"/>
    <p:sldId id="275" r:id="rId32"/>
    <p:sldId id="260" r:id="rId33"/>
    <p:sldId id="268" r:id="rId34"/>
  </p:sldIdLst>
  <p:sldSz cx="12192000" cy="6858000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zione predefinita" id="{2F668C59-68A1-49E3-924A-FA5BEEF3BAA9}">
          <p14:sldIdLst>
            <p14:sldId id="261"/>
            <p14:sldId id="274"/>
            <p14:sldId id="262"/>
            <p14:sldId id="276"/>
            <p14:sldId id="279"/>
            <p14:sldId id="277"/>
          </p14:sldIdLst>
        </p14:section>
        <p14:section name="1 product" id="{C4B78DE9-CA55-446A-9F0F-815ECBF60122}">
          <p14:sldIdLst>
            <p14:sldId id="281"/>
            <p14:sldId id="264"/>
            <p14:sldId id="283"/>
            <p14:sldId id="284"/>
            <p14:sldId id="285"/>
            <p14:sldId id="286"/>
            <p14:sldId id="287"/>
            <p14:sldId id="288"/>
            <p14:sldId id="289"/>
            <p14:sldId id="272"/>
            <p14:sldId id="266"/>
            <p14:sldId id="269"/>
            <p14:sldId id="265"/>
          </p14:sldIdLst>
        </p14:section>
        <p14:section name="2 design" id="{1A3F8974-BD7D-42D2-96FF-B6ADB3F9A4DB}">
          <p14:sldIdLst>
            <p14:sldId id="290"/>
            <p14:sldId id="291"/>
            <p14:sldId id="2147483644"/>
            <p14:sldId id="273"/>
            <p14:sldId id="2147483646"/>
            <p14:sldId id="263"/>
            <p14:sldId id="2147483647"/>
            <p14:sldId id="256"/>
            <p14:sldId id="257"/>
            <p14:sldId id="258"/>
            <p14:sldId id="259"/>
            <p14:sldId id="275"/>
            <p14:sldId id="260"/>
            <p14:sldId id="26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55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59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C6EE"/>
    <a:srgbClr val="8797B7"/>
    <a:srgbClr val="576B93"/>
    <a:srgbClr val="1BB9EA"/>
    <a:srgbClr val="C4BED6"/>
    <a:srgbClr val="AEAAA4"/>
    <a:srgbClr val="4D4842"/>
    <a:srgbClr val="7B6D5D"/>
    <a:srgbClr val="E2B63A"/>
    <a:srgbClr val="2C29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89" autoAdjust="0"/>
    <p:restoredTop sz="87084" autoAdjust="0"/>
  </p:normalViewPr>
  <p:slideViewPr>
    <p:cSldViewPr snapToGrid="0">
      <p:cViewPr varScale="1">
        <p:scale>
          <a:sx n="82" d="100"/>
          <a:sy n="82" d="100"/>
        </p:scale>
        <p:origin x="414" y="126"/>
      </p:cViewPr>
      <p:guideLst>
        <p:guide orient="horz" pos="550"/>
        <p:guide pos="3840"/>
        <p:guide pos="59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21748C-1C07-4D9B-85F0-5D0E4609EE76}" type="datetimeFigureOut">
              <a:rPr lang="it-IT" smtClean="0"/>
              <a:t>07/04/2026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AD8612-1AAD-4474-8855-561DC8411339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6879090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NELL'INDICE SCOMPARE IN BASSO </a:t>
            </a:r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AD8612-1AAD-4474-8855-561DC8411339}" type="slidenum">
              <a:rPr lang="it-IT" smtClean="0"/>
              <a:t>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13361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Dopo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avere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selezionato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alla fine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vengono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evidenziate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le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foto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giuste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appaiono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anche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le info</a:t>
            </a:r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AD8612-1AAD-4474-8855-561DC8411339}" type="slidenum">
              <a:rPr lang="it-IT" smtClean="0"/>
              <a:t>16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354591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229D05-BFBA-AFBC-FA77-A7AD9A12E6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A037D7BF-D7B0-0C40-C923-B3F4D0B7B9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A165CD3F-BD8A-A482-1472-74A7484443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Dopo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avere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selezionato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alla fine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vengono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evidenziate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le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foto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giuste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appaiono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anche</a:t>
            </a:r>
            <a:r>
              <a:rPr kumimoji="0" lang="en-US" sz="1200" b="0" i="0" u="none" strike="noStrike" kern="1200" cap="none" spc="0" normalizeH="0" baseline="0" noProof="0" dirty="0">
                <a:ln w="22225">
                  <a:solidFill>
                    <a:srgbClr val="E97132"/>
                  </a:solidFill>
                  <a:prstDash val="solid"/>
                </a:ln>
                <a:solidFill>
                  <a:srgbClr val="E97132">
                    <a:lumMod val="40000"/>
                    <a:lumOff val="6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le info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79C0F37E-1E86-BFA3-46AD-86BD8B809A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AD8612-1AAD-4474-8855-561DC8411339}" type="slidenum">
              <a:rPr lang="it-IT" smtClean="0"/>
              <a:t>17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994608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AD8612-1AAD-4474-8855-561DC8411339}" type="slidenum">
              <a:rPr lang="it-IT" smtClean="0"/>
              <a:t>18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392769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7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8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9.xml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Vuota">
    <p:bg>
      <p:bgPr>
        <a:blipFill dpi="0" rotWithShape="1">
          <a:blip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egnaposto numero diapositiva 3">
            <a:extLst>
              <a:ext uri="{FF2B5EF4-FFF2-40B4-BE49-F238E27FC236}">
                <a16:creationId xmlns:a16="http://schemas.microsoft.com/office/drawing/2014/main" id="{EBAD2F11-FC5C-4052-8171-DDEFBE23B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73727" y="6403975"/>
            <a:ext cx="370978" cy="365125"/>
          </a:xfrm>
        </p:spPr>
        <p:txBody>
          <a:bodyPr lIns="0" tIns="0" rIns="0" bIns="0"/>
          <a:lstStyle>
            <a:lvl1pPr algn="ctr">
              <a:defRPr sz="1000">
                <a:solidFill>
                  <a:srgbClr val="9F9A93"/>
                </a:solidFill>
              </a:defRPr>
            </a:lvl1pPr>
          </a:lstStyle>
          <a:p>
            <a:fld id="{15DB4CA3-BFCE-4D2C-8B29-2FCA8E7E0799}" type="slidenum">
              <a:rPr lang="it-IT" smtClean="0"/>
              <a:pPr/>
              <a:t>‹N›</a:t>
            </a:fld>
            <a:endParaRPr lang="it-IT" sz="1000" dirty="0"/>
          </a:p>
        </p:txBody>
      </p:sp>
      <p:pic>
        <p:nvPicPr>
          <p:cNvPr id="33" name="Immagine 32">
            <a:extLst>
              <a:ext uri="{FF2B5EF4-FFF2-40B4-BE49-F238E27FC236}">
                <a16:creationId xmlns:a16="http://schemas.microsoft.com/office/drawing/2014/main" id="{35A3D63C-354B-D40A-3673-9EBF0491B48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4725" y="6462054"/>
            <a:ext cx="248965" cy="2489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50000"/>
              </a:prstClr>
            </a:outerShdw>
          </a:effectLst>
        </p:spPr>
      </p:pic>
      <p:pic>
        <p:nvPicPr>
          <p:cNvPr id="34" name="Immagine 33">
            <a:extLst>
              <a:ext uri="{FF2B5EF4-FFF2-40B4-BE49-F238E27FC236}">
                <a16:creationId xmlns:a16="http://schemas.microsoft.com/office/drawing/2014/main" id="{0858C81B-6912-3780-0463-52612683003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124752" y="6462054"/>
            <a:ext cx="248965" cy="2489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50000"/>
              </a:prstClr>
            </a:outerShdw>
          </a:effectLst>
        </p:spPr>
      </p:pic>
      <p:grpSp>
        <p:nvGrpSpPr>
          <p:cNvPr id="2" name="Gruppo 1">
            <a:extLst>
              <a:ext uri="{FF2B5EF4-FFF2-40B4-BE49-F238E27FC236}">
                <a16:creationId xmlns:a16="http://schemas.microsoft.com/office/drawing/2014/main" id="{7EBE7F56-9788-798E-421B-600BCBD037D2}"/>
              </a:ext>
            </a:extLst>
          </p:cNvPr>
          <p:cNvGrpSpPr/>
          <p:nvPr userDrawn="1"/>
        </p:nvGrpSpPr>
        <p:grpSpPr>
          <a:xfrm>
            <a:off x="221647" y="6541935"/>
            <a:ext cx="422325" cy="89202"/>
            <a:chOff x="7602287" y="2183979"/>
            <a:chExt cx="422325" cy="89202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50000"/>
              </a:prstClr>
            </a:outerShdw>
          </a:effectLst>
        </p:grpSpPr>
        <p:sp>
          <p:nvSpPr>
            <p:cNvPr id="3" name="Ovale 2">
              <a:extLst>
                <a:ext uri="{FF2B5EF4-FFF2-40B4-BE49-F238E27FC236}">
                  <a16:creationId xmlns:a16="http://schemas.microsoft.com/office/drawing/2014/main" id="{D2491E77-5B56-13A2-7722-042E9D466D6D}"/>
                </a:ext>
              </a:extLst>
            </p:cNvPr>
            <p:cNvSpPr/>
            <p:nvPr userDrawn="1"/>
          </p:nvSpPr>
          <p:spPr>
            <a:xfrm>
              <a:off x="7602287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4" name="Ovale 3">
              <a:extLst>
                <a:ext uri="{FF2B5EF4-FFF2-40B4-BE49-F238E27FC236}">
                  <a16:creationId xmlns:a16="http://schemas.microsoft.com/office/drawing/2014/main" id="{E955A2DE-9AAF-331D-279E-C34010FDDB75}"/>
                </a:ext>
              </a:extLst>
            </p:cNvPr>
            <p:cNvSpPr/>
            <p:nvPr userDrawn="1"/>
          </p:nvSpPr>
          <p:spPr>
            <a:xfrm>
              <a:off x="7767992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0" name="Ovale 9">
              <a:extLst>
                <a:ext uri="{FF2B5EF4-FFF2-40B4-BE49-F238E27FC236}">
                  <a16:creationId xmlns:a16="http://schemas.microsoft.com/office/drawing/2014/main" id="{316E7187-F666-8408-D4A6-CCEC3D5D1A25}"/>
                </a:ext>
              </a:extLst>
            </p:cNvPr>
            <p:cNvSpPr/>
            <p:nvPr userDrawn="1"/>
          </p:nvSpPr>
          <p:spPr>
            <a:xfrm>
              <a:off x="7935410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sp>
        <p:nvSpPr>
          <p:cNvPr id="14" name="Titolo 13">
            <a:extLst>
              <a:ext uri="{FF2B5EF4-FFF2-40B4-BE49-F238E27FC236}">
                <a16:creationId xmlns:a16="http://schemas.microsoft.com/office/drawing/2014/main" id="{A8D7E7DF-3649-FABC-DAA3-A4CFC5171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296" y="352120"/>
            <a:ext cx="10515600" cy="978729"/>
          </a:xfr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it-IT" sz="3200" dirty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it-IT" dirty="0"/>
              <a:t>Fare clic per modificare lo stile del titolo dello schema</a:t>
            </a:r>
          </a:p>
        </p:txBody>
      </p:sp>
      <p:pic>
        <p:nvPicPr>
          <p:cNvPr id="16" name="Elemento grafico 15">
            <a:extLst>
              <a:ext uri="{FF2B5EF4-FFF2-40B4-BE49-F238E27FC236}">
                <a16:creationId xmlns:a16="http://schemas.microsoft.com/office/drawing/2014/main" id="{215EE2A4-78CE-4E80-BBE8-4447F1AAC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0278" y="158244"/>
            <a:ext cx="494068" cy="5685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309443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uota">
    <p:bg>
      <p:bgPr>
        <a:blipFill dpi="0" rotWithShape="1">
          <a:blip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ttangolo 20">
            <a:extLst>
              <a:ext uri="{FF2B5EF4-FFF2-40B4-BE49-F238E27FC236}">
                <a16:creationId xmlns:a16="http://schemas.microsoft.com/office/drawing/2014/main" id="{E4D64A3A-0958-88A5-E125-53BDBE24AF02}"/>
              </a:ext>
            </a:extLst>
          </p:cNvPr>
          <p:cNvSpPr/>
          <p:nvPr userDrawn="1"/>
        </p:nvSpPr>
        <p:spPr>
          <a:xfrm>
            <a:off x="0" y="1"/>
            <a:ext cx="12192000" cy="881632"/>
          </a:xfrm>
          <a:prstGeom prst="rect">
            <a:avLst/>
          </a:prstGeom>
          <a:solidFill>
            <a:srgbClr val="2A26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it-IT" dirty="0">
              <a:solidFill>
                <a:srgbClr val="C2BFBA"/>
              </a:solidFill>
            </a:endParaRPr>
          </a:p>
        </p:txBody>
      </p:sp>
      <p:sp>
        <p:nvSpPr>
          <p:cNvPr id="18" name="Segnaposto numero diapositiva 3">
            <a:extLst>
              <a:ext uri="{FF2B5EF4-FFF2-40B4-BE49-F238E27FC236}">
                <a16:creationId xmlns:a16="http://schemas.microsoft.com/office/drawing/2014/main" id="{EBAD2F11-FC5C-4052-8171-DDEFBE23B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73727" y="6403975"/>
            <a:ext cx="370978" cy="365125"/>
          </a:xfrm>
        </p:spPr>
        <p:txBody>
          <a:bodyPr lIns="0" tIns="0" rIns="0" bIns="0"/>
          <a:lstStyle>
            <a:lvl1pPr algn="ctr">
              <a:defRPr sz="1000">
                <a:solidFill>
                  <a:srgbClr val="9F9A93"/>
                </a:solidFill>
              </a:defRPr>
            </a:lvl1pPr>
          </a:lstStyle>
          <a:p>
            <a:fld id="{15DB4CA3-BFCE-4D2C-8B29-2FCA8E7E0799}" type="slidenum">
              <a:rPr lang="it-IT" smtClean="0"/>
              <a:pPr/>
              <a:t>‹N›</a:t>
            </a:fld>
            <a:endParaRPr lang="it-IT" sz="1000" dirty="0"/>
          </a:p>
        </p:txBody>
      </p:sp>
      <p:pic>
        <p:nvPicPr>
          <p:cNvPr id="33" name="Immagine 32">
            <a:extLst>
              <a:ext uri="{FF2B5EF4-FFF2-40B4-BE49-F238E27FC236}">
                <a16:creationId xmlns:a16="http://schemas.microsoft.com/office/drawing/2014/main" id="{35A3D63C-354B-D40A-3673-9EBF0491B48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4725" y="6462054"/>
            <a:ext cx="248965" cy="2489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50000"/>
              </a:prstClr>
            </a:outerShdw>
          </a:effectLst>
        </p:spPr>
      </p:pic>
      <p:pic>
        <p:nvPicPr>
          <p:cNvPr id="34" name="Immagine 33">
            <a:extLst>
              <a:ext uri="{FF2B5EF4-FFF2-40B4-BE49-F238E27FC236}">
                <a16:creationId xmlns:a16="http://schemas.microsoft.com/office/drawing/2014/main" id="{0858C81B-6912-3780-0463-52612683003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124752" y="6462054"/>
            <a:ext cx="248965" cy="2489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50000"/>
              </a:prstClr>
            </a:outerShdw>
          </a:effectLst>
        </p:spPr>
      </p:pic>
      <p:grpSp>
        <p:nvGrpSpPr>
          <p:cNvPr id="2" name="Gruppo 1">
            <a:extLst>
              <a:ext uri="{FF2B5EF4-FFF2-40B4-BE49-F238E27FC236}">
                <a16:creationId xmlns:a16="http://schemas.microsoft.com/office/drawing/2014/main" id="{7EBE7F56-9788-798E-421B-600BCBD037D2}"/>
              </a:ext>
            </a:extLst>
          </p:cNvPr>
          <p:cNvGrpSpPr/>
          <p:nvPr userDrawn="1"/>
        </p:nvGrpSpPr>
        <p:grpSpPr>
          <a:xfrm>
            <a:off x="221647" y="6541935"/>
            <a:ext cx="422325" cy="89202"/>
            <a:chOff x="7602287" y="2183979"/>
            <a:chExt cx="422325" cy="89202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50000"/>
              </a:prstClr>
            </a:outerShdw>
          </a:effectLst>
        </p:grpSpPr>
        <p:sp>
          <p:nvSpPr>
            <p:cNvPr id="3" name="Ovale 2">
              <a:extLst>
                <a:ext uri="{FF2B5EF4-FFF2-40B4-BE49-F238E27FC236}">
                  <a16:creationId xmlns:a16="http://schemas.microsoft.com/office/drawing/2014/main" id="{D2491E77-5B56-13A2-7722-042E9D466D6D}"/>
                </a:ext>
              </a:extLst>
            </p:cNvPr>
            <p:cNvSpPr/>
            <p:nvPr userDrawn="1"/>
          </p:nvSpPr>
          <p:spPr>
            <a:xfrm>
              <a:off x="7602287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4" name="Ovale 3">
              <a:extLst>
                <a:ext uri="{FF2B5EF4-FFF2-40B4-BE49-F238E27FC236}">
                  <a16:creationId xmlns:a16="http://schemas.microsoft.com/office/drawing/2014/main" id="{E955A2DE-9AAF-331D-279E-C34010FDDB75}"/>
                </a:ext>
              </a:extLst>
            </p:cNvPr>
            <p:cNvSpPr/>
            <p:nvPr userDrawn="1"/>
          </p:nvSpPr>
          <p:spPr>
            <a:xfrm>
              <a:off x="7767992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0" name="Ovale 9">
              <a:extLst>
                <a:ext uri="{FF2B5EF4-FFF2-40B4-BE49-F238E27FC236}">
                  <a16:creationId xmlns:a16="http://schemas.microsoft.com/office/drawing/2014/main" id="{316E7187-F666-8408-D4A6-CCEC3D5D1A25}"/>
                </a:ext>
              </a:extLst>
            </p:cNvPr>
            <p:cNvSpPr/>
            <p:nvPr userDrawn="1"/>
          </p:nvSpPr>
          <p:spPr>
            <a:xfrm>
              <a:off x="7935410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sp>
        <p:nvSpPr>
          <p:cNvPr id="14" name="Titolo 13">
            <a:extLst>
              <a:ext uri="{FF2B5EF4-FFF2-40B4-BE49-F238E27FC236}">
                <a16:creationId xmlns:a16="http://schemas.microsoft.com/office/drawing/2014/main" id="{A8D7E7DF-3649-FABC-DAA3-A4CFC5171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296" y="352120"/>
            <a:ext cx="10515600" cy="978729"/>
          </a:xfr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it-IT" sz="3200" dirty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it-IT" dirty="0"/>
              <a:t>Fare clic per modificare lo stile del titolo dello schema</a:t>
            </a:r>
          </a:p>
        </p:txBody>
      </p:sp>
      <p:cxnSp>
        <p:nvCxnSpPr>
          <p:cNvPr id="6" name="Connettore diritto 5">
            <a:extLst>
              <a:ext uri="{FF2B5EF4-FFF2-40B4-BE49-F238E27FC236}">
                <a16:creationId xmlns:a16="http://schemas.microsoft.com/office/drawing/2014/main" id="{CC7331EC-279D-F082-D452-7B582C1A4864}"/>
              </a:ext>
            </a:extLst>
          </p:cNvPr>
          <p:cNvCxnSpPr>
            <a:cxnSpLocks/>
          </p:cNvCxnSpPr>
          <p:nvPr userDrawn="1"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" name="Elemento grafico 6">
            <a:extLst>
              <a:ext uri="{FF2B5EF4-FFF2-40B4-BE49-F238E27FC236}">
                <a16:creationId xmlns:a16="http://schemas.microsoft.com/office/drawing/2014/main" id="{C549413F-98C9-17CD-3CB8-4EA1137AE2A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0278" y="158244"/>
            <a:ext cx="494068" cy="568570"/>
          </a:xfrm>
          <a:prstGeom prst="rect">
            <a:avLst/>
          </a:prstGeom>
        </p:spPr>
      </p:pic>
      <p:cxnSp>
        <p:nvCxnSpPr>
          <p:cNvPr id="8" name="Connettore diritto 7">
            <a:extLst>
              <a:ext uri="{FF2B5EF4-FFF2-40B4-BE49-F238E27FC236}">
                <a16:creationId xmlns:a16="http://schemas.microsoft.com/office/drawing/2014/main" id="{D2E8D9C8-DFD3-E4C4-0FDB-3D9727C197E8}"/>
              </a:ext>
            </a:extLst>
          </p:cNvPr>
          <p:cNvCxnSpPr>
            <a:cxnSpLocks/>
          </p:cNvCxnSpPr>
          <p:nvPr userDrawn="1"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1182253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604007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Vuota">
    <p:bg>
      <p:bgPr>
        <a:blipFill dpi="0" rotWithShape="1">
          <a:blip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egnaposto numero diapositiva 3">
            <a:extLst>
              <a:ext uri="{FF2B5EF4-FFF2-40B4-BE49-F238E27FC236}">
                <a16:creationId xmlns:a16="http://schemas.microsoft.com/office/drawing/2014/main" id="{BA56482C-683B-DBE2-1AF7-2ACFCD20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73727" y="6403975"/>
            <a:ext cx="370978" cy="365125"/>
          </a:xfrm>
        </p:spPr>
        <p:txBody>
          <a:bodyPr lIns="0" tIns="0" rIns="0" bIns="0"/>
          <a:lstStyle>
            <a:lvl1pPr algn="ctr">
              <a:defRPr sz="1000">
                <a:solidFill>
                  <a:srgbClr val="9F9A93"/>
                </a:solidFill>
              </a:defRPr>
            </a:lvl1pPr>
          </a:lstStyle>
          <a:p>
            <a:fld id="{15DB4CA3-BFCE-4D2C-8B29-2FCA8E7E0799}" type="slidenum">
              <a:rPr lang="it-IT" smtClean="0"/>
              <a:pPr/>
              <a:t>‹N›</a:t>
            </a:fld>
            <a:endParaRPr lang="it-IT" sz="1000" dirty="0"/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A4A0E3FE-BBF8-7417-4D27-7A15D13B3C7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4725" y="6462054"/>
            <a:ext cx="248965" cy="2489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50000"/>
              </a:prstClr>
            </a:outerShdw>
          </a:effectLst>
        </p:spPr>
      </p:pic>
      <p:pic>
        <p:nvPicPr>
          <p:cNvPr id="19" name="Immagine 18">
            <a:extLst>
              <a:ext uri="{FF2B5EF4-FFF2-40B4-BE49-F238E27FC236}">
                <a16:creationId xmlns:a16="http://schemas.microsoft.com/office/drawing/2014/main" id="{86878420-7735-B04B-95C2-277DEE5143C8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124752" y="6462054"/>
            <a:ext cx="248965" cy="2489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50000"/>
              </a:prstClr>
            </a:outerShdw>
          </a:effectLst>
        </p:spPr>
      </p:pic>
      <p:grpSp>
        <p:nvGrpSpPr>
          <p:cNvPr id="23" name="Gruppo 22">
            <a:extLst>
              <a:ext uri="{FF2B5EF4-FFF2-40B4-BE49-F238E27FC236}">
                <a16:creationId xmlns:a16="http://schemas.microsoft.com/office/drawing/2014/main" id="{116F8984-3257-58FD-7F6C-DCF6B0BF9766}"/>
              </a:ext>
            </a:extLst>
          </p:cNvPr>
          <p:cNvGrpSpPr/>
          <p:nvPr userDrawn="1"/>
        </p:nvGrpSpPr>
        <p:grpSpPr>
          <a:xfrm>
            <a:off x="221647" y="6541935"/>
            <a:ext cx="422325" cy="89202"/>
            <a:chOff x="7602287" y="2183979"/>
            <a:chExt cx="422325" cy="89202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50000"/>
              </a:prstClr>
            </a:outerShdw>
          </a:effectLst>
        </p:grpSpPr>
        <p:sp>
          <p:nvSpPr>
            <p:cNvPr id="24" name="Ovale 23">
              <a:extLst>
                <a:ext uri="{FF2B5EF4-FFF2-40B4-BE49-F238E27FC236}">
                  <a16:creationId xmlns:a16="http://schemas.microsoft.com/office/drawing/2014/main" id="{C736D3C2-CAD3-E740-F21D-580FEEDA25FA}"/>
                </a:ext>
              </a:extLst>
            </p:cNvPr>
            <p:cNvSpPr/>
            <p:nvPr userDrawn="1"/>
          </p:nvSpPr>
          <p:spPr>
            <a:xfrm>
              <a:off x="7602287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25" name="Ovale 24">
              <a:extLst>
                <a:ext uri="{FF2B5EF4-FFF2-40B4-BE49-F238E27FC236}">
                  <a16:creationId xmlns:a16="http://schemas.microsoft.com/office/drawing/2014/main" id="{E373F835-BF6A-A06B-ACAB-8185A483145B}"/>
                </a:ext>
              </a:extLst>
            </p:cNvPr>
            <p:cNvSpPr/>
            <p:nvPr userDrawn="1"/>
          </p:nvSpPr>
          <p:spPr>
            <a:xfrm>
              <a:off x="7767992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26" name="Ovale 25">
              <a:extLst>
                <a:ext uri="{FF2B5EF4-FFF2-40B4-BE49-F238E27FC236}">
                  <a16:creationId xmlns:a16="http://schemas.microsoft.com/office/drawing/2014/main" id="{F41C09E8-D19D-7610-E33B-249F38C55EE2}"/>
                </a:ext>
              </a:extLst>
            </p:cNvPr>
            <p:cNvSpPr/>
            <p:nvPr userDrawn="1"/>
          </p:nvSpPr>
          <p:spPr>
            <a:xfrm>
              <a:off x="7935410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807130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0" userDrawn="1">
          <p15:clr>
            <a:srgbClr val="FBAE40"/>
          </p15:clr>
        </p15:guide>
        <p15:guide id="2" pos="574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_Vuota">
    <p:bg>
      <p:bgPr>
        <a:solidFill>
          <a:srgbClr val="2A26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ttangolo 11">
            <a:extLst>
              <a:ext uri="{FF2B5EF4-FFF2-40B4-BE49-F238E27FC236}">
                <a16:creationId xmlns:a16="http://schemas.microsoft.com/office/drawing/2014/main" id="{0BBB073C-92FD-802F-AF8A-BFAFE8E563CE}"/>
              </a:ext>
            </a:extLst>
          </p:cNvPr>
          <p:cNvSpPr/>
          <p:nvPr userDrawn="1"/>
        </p:nvSpPr>
        <p:spPr>
          <a:xfrm>
            <a:off x="295276" y="389647"/>
            <a:ext cx="11601448" cy="6078706"/>
          </a:xfrm>
          <a:prstGeom prst="rect">
            <a:avLst/>
          </a:prstGeom>
          <a:solidFill>
            <a:srgbClr val="57514B"/>
          </a:solidFill>
          <a:ln>
            <a:noFill/>
          </a:ln>
          <a:effectLst>
            <a:outerShdw blurRad="152400" sx="102000" sy="102000" algn="ctr" rotWithShape="0">
              <a:schemeClr val="tx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it-IT" dirty="0">
              <a:solidFill>
                <a:srgbClr val="C2BFBA"/>
              </a:solidFill>
            </a:endParaRPr>
          </a:p>
        </p:txBody>
      </p:sp>
      <p:sp>
        <p:nvSpPr>
          <p:cNvPr id="2" name="Segnaposto numero diapositiva 3">
            <a:extLst>
              <a:ext uri="{FF2B5EF4-FFF2-40B4-BE49-F238E27FC236}">
                <a16:creationId xmlns:a16="http://schemas.microsoft.com/office/drawing/2014/main" id="{90ECA2E3-7555-4E69-E60E-E78FDBA7B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73727" y="6468353"/>
            <a:ext cx="370978" cy="365125"/>
          </a:xfrm>
        </p:spPr>
        <p:txBody>
          <a:bodyPr lIns="0" tIns="0" rIns="0" bIns="0"/>
          <a:lstStyle>
            <a:lvl1pPr algn="ctr">
              <a:defRPr sz="1000">
                <a:solidFill>
                  <a:srgbClr val="9F9A93"/>
                </a:solidFill>
              </a:defRPr>
            </a:lvl1pPr>
          </a:lstStyle>
          <a:p>
            <a:fld id="{15DB4CA3-BFCE-4D2C-8B29-2FCA8E7E0799}" type="slidenum">
              <a:rPr lang="it-IT" smtClean="0"/>
              <a:pPr/>
              <a:t>‹N›</a:t>
            </a:fld>
            <a:endParaRPr lang="it-IT" sz="1000" dirty="0"/>
          </a:p>
        </p:txBody>
      </p:sp>
      <p:sp>
        <p:nvSpPr>
          <p:cNvPr id="4" name="Segno di moltiplicazione 3">
            <a:extLst>
              <a:ext uri="{FF2B5EF4-FFF2-40B4-BE49-F238E27FC236}">
                <a16:creationId xmlns:a16="http://schemas.microsoft.com/office/drawing/2014/main" id="{4ABC39E4-8F13-1913-362D-1D3E12883B87}"/>
              </a:ext>
            </a:extLst>
          </p:cNvPr>
          <p:cNvSpPr/>
          <p:nvPr userDrawn="1"/>
        </p:nvSpPr>
        <p:spPr>
          <a:xfrm>
            <a:off x="11390586" y="446797"/>
            <a:ext cx="410451" cy="410451"/>
          </a:xfrm>
          <a:prstGeom prst="mathMultiply">
            <a:avLst>
              <a:gd name="adj1" fmla="val 9004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50135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BAD3A7F-8A52-229E-6D06-BB4BE65FC3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AAC48C33-6997-EEDC-6FB7-91BF5C2852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70AD23D1-64FB-0D3C-472F-07C21151F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57188145-EE0B-6354-152D-64B305405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1B16C948-0DD4-573E-E11D-384909C14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AD55A-2DDB-4917-A17B-D8B4846C6304}" type="slidenum">
              <a:rPr lang="it-IT" smtClean="0"/>
              <a:t>‹N›</a:t>
            </a:fld>
            <a:endParaRPr lang="it-IT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08329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magine 12">
            <a:extLst>
              <a:ext uri="{FF2B5EF4-FFF2-40B4-BE49-F238E27FC236}">
                <a16:creationId xmlns:a16="http://schemas.microsoft.com/office/drawing/2014/main" id="{FFEFEEE8-7859-1324-9527-94E87F1BE16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786"/>
            <a:ext cx="12192000" cy="6883097"/>
          </a:xfrm>
          <a:prstGeom prst="rect">
            <a:avLst/>
          </a:prstGeom>
        </p:spPr>
      </p:pic>
      <p:sp>
        <p:nvSpPr>
          <p:cNvPr id="11" name="Rettangolo 10">
            <a:extLst>
              <a:ext uri="{FF2B5EF4-FFF2-40B4-BE49-F238E27FC236}">
                <a16:creationId xmlns:a16="http://schemas.microsoft.com/office/drawing/2014/main" id="{C3AE4E34-DB75-C2A8-1671-8F88A563F80E}"/>
              </a:ext>
            </a:extLst>
          </p:cNvPr>
          <p:cNvSpPr/>
          <p:nvPr userDrawn="1"/>
        </p:nvSpPr>
        <p:spPr>
          <a:xfrm>
            <a:off x="533" y="-17312"/>
            <a:ext cx="12192000" cy="881632"/>
          </a:xfrm>
          <a:prstGeom prst="rect">
            <a:avLst/>
          </a:prstGeom>
          <a:solidFill>
            <a:srgbClr val="2A26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it-IT" dirty="0">
              <a:solidFill>
                <a:srgbClr val="C2BFBA"/>
              </a:solidFill>
            </a:endParaRPr>
          </a:p>
        </p:txBody>
      </p:sp>
      <p:pic>
        <p:nvPicPr>
          <p:cNvPr id="15" name="Immagine 14">
            <a:extLst>
              <a:ext uri="{FF2B5EF4-FFF2-40B4-BE49-F238E27FC236}">
                <a16:creationId xmlns:a16="http://schemas.microsoft.com/office/drawing/2014/main" id="{F0C822F0-D5BB-C9D5-0D77-E802B8F450D6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duotone>
              <a:prstClr val="black"/>
              <a:srgbClr val="D9C3A5">
                <a:tint val="50000"/>
                <a:satMod val="180000"/>
              </a:srgbClr>
            </a:duotone>
            <a:alphaModFix amt="8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" y="-17312"/>
            <a:ext cx="12191467" cy="6892624"/>
          </a:xfrm>
          <a:prstGeom prst="rect">
            <a:avLst/>
          </a:prstGeom>
        </p:spPr>
      </p:pic>
      <p:sp>
        <p:nvSpPr>
          <p:cNvPr id="7" name="Rettangolo 6">
            <a:extLst>
              <a:ext uri="{FF2B5EF4-FFF2-40B4-BE49-F238E27FC236}">
                <a16:creationId xmlns:a16="http://schemas.microsoft.com/office/drawing/2014/main" id="{5763EECF-ACB3-1C6A-0452-DFCFC236E7A3}"/>
              </a:ext>
            </a:extLst>
          </p:cNvPr>
          <p:cNvSpPr/>
          <p:nvPr userDrawn="1"/>
        </p:nvSpPr>
        <p:spPr>
          <a:xfrm>
            <a:off x="0" y="873846"/>
            <a:ext cx="12192000" cy="6001465"/>
          </a:xfrm>
          <a:prstGeom prst="rect">
            <a:avLst/>
          </a:prstGeom>
          <a:gradFill>
            <a:gsLst>
              <a:gs pos="0">
                <a:srgbClr val="4D4842">
                  <a:alpha val="0"/>
                </a:srgbClr>
              </a:gs>
              <a:gs pos="100000">
                <a:srgbClr val="2C2924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it-IT" dirty="0">
              <a:solidFill>
                <a:srgbClr val="C2BFBA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5993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ags" Target="../tags/tag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B4CDD071-F56D-CE22-41CF-F8F302434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A77711B0-245D-7589-B536-163AC1238F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D2750F0E-9571-56D6-2E7B-B8DA19F90A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5FC5C6A6-27D6-73F4-AA84-A285EA471E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7DE50DBF-7B12-8975-D691-FF5FFF90BB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DB4CA3-BFCE-4D2C-8B29-2FCA8E7E0799}" type="slidenum">
              <a:rPr lang="it-IT" smtClean="0"/>
              <a:t>‹N›</a:t>
            </a:fld>
            <a:endParaRPr lang="it-IT"/>
          </a:p>
        </p:txBody>
      </p:sp>
    </p:spTree>
    <p:custDataLst>
      <p:tags r:id="rId9"/>
    </p:custDataLst>
    <p:extLst>
      <p:ext uri="{BB962C8B-B14F-4D97-AF65-F5344CB8AC3E}">
        <p14:creationId xmlns:p14="http://schemas.microsoft.com/office/powerpoint/2010/main" val="3306392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55" r:id="rId2"/>
    <p:sldLayoutId id="2147483654" r:id="rId3"/>
    <p:sldLayoutId id="2147483675" r:id="rId4"/>
    <p:sldLayoutId id="2147483663" r:id="rId5"/>
    <p:sldLayoutId id="2147483664" r:id="rId6"/>
    <p:sldLayoutId id="2147483672" r:id="rId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8.png"/><Relationship Id="rId7" Type="http://schemas.microsoft.com/office/2007/relationships/hdphoto" Target="../media/hdphoto3.wdp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6" Type="http://schemas.openxmlformats.org/officeDocument/2006/relationships/image" Target="../media/image9.png"/><Relationship Id="rId5" Type="http://schemas.openxmlformats.org/officeDocument/2006/relationships/image" Target="../media/image3.svg"/><Relationship Id="rId4" Type="http://schemas.microsoft.com/office/2007/relationships/hdphoto" Target="../media/hdphoto2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7" Type="http://schemas.openxmlformats.org/officeDocument/2006/relationships/image" Target="../media/image3.svg"/><Relationship Id="rId2" Type="http://schemas.microsoft.com/office/2007/relationships/media" Target="../media/media1.mp4"/><Relationship Id="rId1" Type="http://schemas.openxmlformats.org/officeDocument/2006/relationships/tags" Target="../tags/tag1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2" Type="http://schemas.microsoft.com/office/2007/relationships/media" Target="../media/media2.mp4"/><Relationship Id="rId1" Type="http://schemas.openxmlformats.org/officeDocument/2006/relationships/tags" Target="../tags/tag12.xml"/><Relationship Id="rId6" Type="http://schemas.openxmlformats.org/officeDocument/2006/relationships/image" Target="../media/image12.png"/><Relationship Id="rId5" Type="http://schemas.openxmlformats.org/officeDocument/2006/relationships/image" Target="../media/image13.png"/><Relationship Id="rId4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microsoft.com/office/2007/relationships/hdphoto" Target="../media/hdphoto4.wdp"/><Relationship Id="rId2" Type="http://schemas.openxmlformats.org/officeDocument/2006/relationships/slideLayout" Target="../slideLayouts/slideLayout5.xml"/><Relationship Id="rId1" Type="http://schemas.openxmlformats.org/officeDocument/2006/relationships/tags" Target="../tags/tag13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video" Target="../media/media3.mp4"/><Relationship Id="rId7" Type="http://schemas.openxmlformats.org/officeDocument/2006/relationships/image" Target="../media/image18.png"/><Relationship Id="rId2" Type="http://schemas.microsoft.com/office/2007/relationships/media" Target="../media/media3.mp4"/><Relationship Id="rId1" Type="http://schemas.openxmlformats.org/officeDocument/2006/relationships/tags" Target="../tags/tag14.xml"/><Relationship Id="rId6" Type="http://schemas.openxmlformats.org/officeDocument/2006/relationships/image" Target="../media/image12.png"/><Relationship Id="rId5" Type="http://schemas.openxmlformats.org/officeDocument/2006/relationships/image" Target="../media/image17.png"/><Relationship Id="rId10" Type="http://schemas.openxmlformats.org/officeDocument/2006/relationships/image" Target="../media/image21.png"/><Relationship Id="rId4" Type="http://schemas.openxmlformats.org/officeDocument/2006/relationships/slideLayout" Target="../slideLayouts/slideLayout1.xml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3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5.xml"/><Relationship Id="rId6" Type="http://schemas.openxmlformats.org/officeDocument/2006/relationships/image" Target="../media/image24.png"/><Relationship Id="rId5" Type="http://schemas.microsoft.com/office/2007/relationships/hdphoto" Target="../media/hdphoto5.wdp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6.xml"/><Relationship Id="rId6" Type="http://schemas.microsoft.com/office/2007/relationships/hdphoto" Target="../media/hdphoto5.wdp"/><Relationship Id="rId5" Type="http://schemas.openxmlformats.org/officeDocument/2006/relationships/image" Target="../media/image23.png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video" Target="../media/media4.mp4"/><Relationship Id="rId7" Type="http://schemas.openxmlformats.org/officeDocument/2006/relationships/image" Target="../media/image2.png"/><Relationship Id="rId2" Type="http://schemas.microsoft.com/office/2007/relationships/media" Target="../media/media4.mp4"/><Relationship Id="rId1" Type="http://schemas.openxmlformats.org/officeDocument/2006/relationships/tags" Target="../tags/tag17.xml"/><Relationship Id="rId6" Type="http://schemas.openxmlformats.org/officeDocument/2006/relationships/image" Target="../media/image12.png"/><Relationship Id="rId5" Type="http://schemas.openxmlformats.org/officeDocument/2006/relationships/image" Target="../media/image26.png"/><Relationship Id="rId4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video" Target="../media/media5.mp4"/><Relationship Id="rId2" Type="http://schemas.microsoft.com/office/2007/relationships/media" Target="../media/media5.mp4"/><Relationship Id="rId1" Type="http://schemas.openxmlformats.org/officeDocument/2006/relationships/tags" Target="../tags/tag18.xml"/><Relationship Id="rId5" Type="http://schemas.openxmlformats.org/officeDocument/2006/relationships/image" Target="../media/image27.png"/><Relationship Id="rId4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9.xml"/><Relationship Id="rId4" Type="http://schemas.microsoft.com/office/2007/relationships/hdphoto" Target="../media/hdphoto6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0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5.xml"/><Relationship Id="rId1" Type="http://schemas.openxmlformats.org/officeDocument/2006/relationships/tags" Target="../tags/tag2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Layout" Target="../slideLayouts/slideLayout5.xml"/><Relationship Id="rId1" Type="http://schemas.openxmlformats.org/officeDocument/2006/relationships/tags" Target="../tags/tag2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5.xml"/><Relationship Id="rId1" Type="http://schemas.openxmlformats.org/officeDocument/2006/relationships/tags" Target="../tags/tag2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video" Target="../media/media6.mp4"/><Relationship Id="rId7" Type="http://schemas.openxmlformats.org/officeDocument/2006/relationships/image" Target="../media/image35.jpeg"/><Relationship Id="rId2" Type="http://schemas.microsoft.com/office/2007/relationships/media" Target="../media/media6.mp4"/><Relationship Id="rId1" Type="http://schemas.openxmlformats.org/officeDocument/2006/relationships/tags" Target="../tags/tag24.xml"/><Relationship Id="rId6" Type="http://schemas.openxmlformats.org/officeDocument/2006/relationships/image" Target="../media/image34.png"/><Relationship Id="rId11" Type="http://schemas.openxmlformats.org/officeDocument/2006/relationships/image" Target="../media/image12.png"/><Relationship Id="rId5" Type="http://schemas.openxmlformats.org/officeDocument/2006/relationships/image" Target="../media/image33.png"/><Relationship Id="rId10" Type="http://schemas.openxmlformats.org/officeDocument/2006/relationships/image" Target="../media/image31.jpeg"/><Relationship Id="rId4" Type="http://schemas.openxmlformats.org/officeDocument/2006/relationships/slideLayout" Target="../slideLayouts/slideLayout1.xml"/><Relationship Id="rId9" Type="http://schemas.openxmlformats.org/officeDocument/2006/relationships/image" Target="../media/image37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4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5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4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6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9" Type="http://schemas.openxmlformats.org/officeDocument/2006/relationships/image" Target="../media/image4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video" Target="../media/media7.mp4"/><Relationship Id="rId7" Type="http://schemas.openxmlformats.org/officeDocument/2006/relationships/image" Target="../media/image12.png"/><Relationship Id="rId2" Type="http://schemas.microsoft.com/office/2007/relationships/media" Target="../media/media7.mp4"/><Relationship Id="rId1" Type="http://schemas.openxmlformats.org/officeDocument/2006/relationships/tags" Target="../tags/tag27.xml"/><Relationship Id="rId6" Type="http://schemas.openxmlformats.org/officeDocument/2006/relationships/image" Target="../media/image45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9.xml"/><Relationship Id="rId6" Type="http://schemas.openxmlformats.org/officeDocument/2006/relationships/image" Target="../media/image24.png"/><Relationship Id="rId5" Type="http://schemas.microsoft.com/office/2007/relationships/hdphoto" Target="../media/hdphoto5.wdp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media" Target="../media/media8.mp4"/><Relationship Id="rId7" Type="http://schemas.openxmlformats.org/officeDocument/2006/relationships/image" Target="../media/image12.png"/><Relationship Id="rId2" Type="http://schemas.openxmlformats.org/officeDocument/2006/relationships/tags" Target="../tags/tag30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47.png"/><Relationship Id="rId5" Type="http://schemas.openxmlformats.org/officeDocument/2006/relationships/slideLayout" Target="../slideLayouts/slideLayout1.xml"/><Relationship Id="rId4" Type="http://schemas.openxmlformats.org/officeDocument/2006/relationships/video" Target="../media/media8.mp4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1.xml"/><Relationship Id="rId5" Type="http://schemas.openxmlformats.org/officeDocument/2006/relationships/image" Target="../media/image2.png"/><Relationship Id="rId4" Type="http://schemas.openxmlformats.org/officeDocument/2006/relationships/image" Target="../media/image4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2.xml"/><Relationship Id="rId6" Type="http://schemas.openxmlformats.org/officeDocument/2006/relationships/image" Target="../media/image24.png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3.xml"/><Relationship Id="rId6" Type="http://schemas.openxmlformats.org/officeDocument/2006/relationships/image" Target="../media/image24.png"/><Relationship Id="rId5" Type="http://schemas.openxmlformats.org/officeDocument/2006/relationships/image" Target="../media/image2.png"/><Relationship Id="rId4" Type="http://schemas.openxmlformats.org/officeDocument/2006/relationships/image" Target="../media/image5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4.xml"/><Relationship Id="rId6" Type="http://schemas.openxmlformats.org/officeDocument/2006/relationships/image" Target="../media/image24.png"/><Relationship Id="rId5" Type="http://schemas.openxmlformats.org/officeDocument/2006/relationships/image" Target="../media/image2.png"/><Relationship Id="rId4" Type="http://schemas.openxmlformats.org/officeDocument/2006/relationships/image" Target="../media/image5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5.xml"/><Relationship Id="rId6" Type="http://schemas.openxmlformats.org/officeDocument/2006/relationships/image" Target="../media/image2.png"/><Relationship Id="rId5" Type="http://schemas.openxmlformats.org/officeDocument/2006/relationships/image" Target="../media/image53.png"/><Relationship Id="rId4" Type="http://schemas.openxmlformats.org/officeDocument/2006/relationships/image" Target="../media/image5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6.xml"/><Relationship Id="rId4" Type="http://schemas.openxmlformats.org/officeDocument/2006/relationships/image" Target="../media/image5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7.xml"/><Relationship Id="rId5" Type="http://schemas.openxmlformats.org/officeDocument/2006/relationships/image" Target="../media/image59.jpeg"/><Relationship Id="rId4" Type="http://schemas.openxmlformats.org/officeDocument/2006/relationships/image" Target="../media/image5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8.xml"/><Relationship Id="rId4" Type="http://schemas.openxmlformats.org/officeDocument/2006/relationships/image" Target="../media/image60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9.xml"/><Relationship Id="rId4" Type="http://schemas.openxmlformats.org/officeDocument/2006/relationships/image" Target="../media/image6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video" Target="../media/media7.mp4"/><Relationship Id="rId2" Type="http://schemas.microsoft.com/office/2007/relationships/media" Target="../media/media7.mp4"/><Relationship Id="rId1" Type="http://schemas.openxmlformats.org/officeDocument/2006/relationships/tags" Target="../tags/tag40.xml"/><Relationship Id="rId6" Type="http://schemas.openxmlformats.org/officeDocument/2006/relationships/image" Target="../media/image45.png"/><Relationship Id="rId5" Type="http://schemas.openxmlformats.org/officeDocument/2006/relationships/image" Target="../media/image56.png"/><Relationship Id="rId4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4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2.xml"/><Relationship Id="rId4" Type="http://schemas.openxmlformats.org/officeDocument/2006/relationships/image" Target="../media/image4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D91B4A-8F06-7A4F-EA10-B05982041D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Immagine 26">
            <a:extLst>
              <a:ext uri="{FF2B5EF4-FFF2-40B4-BE49-F238E27FC236}">
                <a16:creationId xmlns:a16="http://schemas.microsoft.com/office/drawing/2014/main" id="{E4903DC8-7B18-749C-457A-0458B4C0CE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478" r="10478"/>
          <a:stretch/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pic>
        <p:nvPicPr>
          <p:cNvPr id="12" name="Elemento grafico 11">
            <a:extLst>
              <a:ext uri="{FF2B5EF4-FFF2-40B4-BE49-F238E27FC236}">
                <a16:creationId xmlns:a16="http://schemas.microsoft.com/office/drawing/2014/main" id="{6CE43E9D-C0B2-86C4-81B8-0040A59706BD}"/>
              </a:ext>
            </a:extLst>
          </p:cNvPr>
          <p:cNvPicPr>
            <a:picLocks noChangeAspect="1"/>
          </p:cNvPicPr>
          <p:nvPr/>
        </p:nvPicPr>
        <p:blipFill>
          <a:blip>
            <a:alphaModFix amt="8000"/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047209" y="-1045500"/>
            <a:ext cx="8097582" cy="9318644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BD0AC8F1-3685-B880-5027-7DDA22EB092B}"/>
              </a:ext>
            </a:extLst>
          </p:cNvPr>
          <p:cNvSpPr txBox="1"/>
          <p:nvPr/>
        </p:nvSpPr>
        <p:spPr>
          <a:xfrm>
            <a:off x="591319" y="955313"/>
            <a:ext cx="4409621" cy="1569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noProof="0" dirty="0">
                <a:solidFill>
                  <a:schemeClr val="bg1"/>
                </a:solidFill>
                <a:latin typeface="+mj-lt"/>
              </a:rPr>
              <a:t>B03X</a:t>
            </a: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65E2593E-71FB-D501-8D73-50EB5387FB38}"/>
              </a:ext>
            </a:extLst>
          </p:cNvPr>
          <p:cNvPicPr>
            <a:picLocks noChangeAspect="1"/>
          </p:cNvPicPr>
          <p:nvPr/>
        </p:nvPicPr>
        <p:blipFill>
          <a:blip r:embed="rId6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915"/>
          <a:stretch>
            <a:fillRect/>
          </a:stretch>
        </p:blipFill>
        <p:spPr>
          <a:xfrm>
            <a:off x="726140" y="955313"/>
            <a:ext cx="2249714" cy="216000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25E6F936-C34D-AA06-E804-9CBF9335F110}"/>
              </a:ext>
            </a:extLst>
          </p:cNvPr>
          <p:cNvSpPr txBox="1"/>
          <p:nvPr/>
        </p:nvSpPr>
        <p:spPr>
          <a:xfrm>
            <a:off x="10756106" y="6211460"/>
            <a:ext cx="1134250" cy="357809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 w="12700"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 anchorCtr="0">
            <a:noAutofit/>
          </a:bodyPr>
          <a:lstStyle>
            <a:defPPr>
              <a:defRPr lang="en-US"/>
            </a:defPPr>
            <a:lvl1pPr algn="ctr">
              <a:defRPr sz="1600" cap="all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START</a:t>
            </a: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B36B3C50-5854-922B-C67B-173E51B7870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981" y="1380546"/>
            <a:ext cx="9029700" cy="5257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32776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536C26-8968-F88F-1D02-29C240D5FF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start_jump_action">
            <a:hlinkClick r:id="" action="ppaction://media"/>
            <a:extLst>
              <a:ext uri="{FF2B5EF4-FFF2-40B4-BE49-F238E27FC236}">
                <a16:creationId xmlns:a16="http://schemas.microsoft.com/office/drawing/2014/main" id="{1249029D-F1F6-3155-6527-923E4FFDD28A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84901" y="1499862"/>
            <a:ext cx="4042845" cy="4042845"/>
          </a:xfrm>
          <a:prstGeom prst="rect">
            <a:avLst/>
          </a:prstGeom>
          <a:ln>
            <a:noFill/>
          </a:ln>
        </p:spPr>
      </p:pic>
      <p:sp useBgFill="1">
        <p:nvSpPr>
          <p:cNvPr id="31" name="Cerchio vuoto 30">
            <a:extLst>
              <a:ext uri="{FF2B5EF4-FFF2-40B4-BE49-F238E27FC236}">
                <a16:creationId xmlns:a16="http://schemas.microsoft.com/office/drawing/2014/main" id="{01958397-AE15-0E81-8652-DB12CA67731F}"/>
              </a:ext>
            </a:extLst>
          </p:cNvPr>
          <p:cNvSpPr/>
          <p:nvPr/>
        </p:nvSpPr>
        <p:spPr>
          <a:xfrm>
            <a:off x="3749179" y="509793"/>
            <a:ext cx="6022982" cy="6022982"/>
          </a:xfrm>
          <a:prstGeom prst="donut">
            <a:avLst>
              <a:gd name="adj" fmla="val 22682"/>
            </a:avLst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14" name="Cerchio vuoto 13">
            <a:extLst>
              <a:ext uri="{FF2B5EF4-FFF2-40B4-BE49-F238E27FC236}">
                <a16:creationId xmlns:a16="http://schemas.microsoft.com/office/drawing/2014/main" id="{71D17688-A3A9-AADE-E619-211FEC942DBE}"/>
              </a:ext>
            </a:extLst>
          </p:cNvPr>
          <p:cNvSpPr/>
          <p:nvPr/>
        </p:nvSpPr>
        <p:spPr>
          <a:xfrm>
            <a:off x="4873019" y="1633633"/>
            <a:ext cx="3775304" cy="3775304"/>
          </a:xfrm>
          <a:prstGeom prst="donut">
            <a:avLst>
              <a:gd name="adj" fmla="val 16145"/>
            </a:avLst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pic>
        <p:nvPicPr>
          <p:cNvPr id="17" name="Immagine 16">
            <a:extLst>
              <a:ext uri="{FF2B5EF4-FFF2-40B4-BE49-F238E27FC236}">
                <a16:creationId xmlns:a16="http://schemas.microsoft.com/office/drawing/2014/main" id="{845ED3F9-0F1D-367A-C250-BE1EA44D97A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19839" y="5233000"/>
            <a:ext cx="653888" cy="653888"/>
          </a:xfrm>
          <a:prstGeom prst="rect">
            <a:avLst/>
          </a:prstGeom>
        </p:spPr>
      </p:pic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9EF288D5-FB0D-E21B-CEE4-D81FE030C2C4}"/>
              </a:ext>
            </a:extLst>
          </p:cNvPr>
          <p:cNvSpPr txBox="1"/>
          <p:nvPr/>
        </p:nvSpPr>
        <p:spPr>
          <a:xfrm>
            <a:off x="9262744" y="3225888"/>
            <a:ext cx="2435206" cy="2044149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/>
          <a:p>
            <a:pPr>
              <a:lnSpc>
                <a:spcPts val="2800"/>
              </a:lnSpc>
              <a:spcAft>
                <a:spcPts val="1200"/>
              </a:spcAft>
            </a:pP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So excited that I was forgetting to introduce my self: </a:t>
            </a:r>
          </a:p>
          <a:p>
            <a:pPr>
              <a:lnSpc>
                <a:spcPts val="2800"/>
              </a:lnSpc>
              <a:spcAft>
                <a:spcPts val="1200"/>
              </a:spcAft>
            </a:pP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my name is</a:t>
            </a:r>
            <a:r>
              <a:rPr lang="en-US" sz="1600" noProof="0" dirty="0">
                <a:solidFill>
                  <a:schemeClr val="bg1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LEAPPY</a:t>
            </a:r>
            <a:r>
              <a:rPr lang="en-US" sz="1600" noProof="0" dirty="0">
                <a:solidFill>
                  <a:schemeClr val="bg1"/>
                </a:solidFill>
              </a:rPr>
              <a:t>, </a:t>
            </a: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and you? 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65EC0E2B-9B15-D108-215D-A3F694F4BD9A}"/>
              </a:ext>
            </a:extLst>
          </p:cNvPr>
          <p:cNvSpPr txBox="1"/>
          <p:nvPr/>
        </p:nvSpPr>
        <p:spPr>
          <a:xfrm>
            <a:off x="5108974" y="5895713"/>
            <a:ext cx="3368765" cy="450764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/>
          <a:p>
            <a:pPr algn="ctr">
              <a:lnSpc>
                <a:spcPts val="3200"/>
              </a:lnSpc>
            </a:pPr>
            <a:r>
              <a:rPr lang="en-US" sz="1600" noProof="0" dirty="0">
                <a:solidFill>
                  <a:schemeClr val="bg1"/>
                </a:solidFill>
              </a:rPr>
              <a:t>Can you write here your name?</a:t>
            </a:r>
          </a:p>
        </p:txBody>
      </p:sp>
      <p:sp>
        <p:nvSpPr>
          <p:cNvPr id="11" name="Segnaposto numero diapositiva 10">
            <a:extLst>
              <a:ext uri="{FF2B5EF4-FFF2-40B4-BE49-F238E27FC236}">
                <a16:creationId xmlns:a16="http://schemas.microsoft.com/office/drawing/2014/main" id="{BBA64BE8-C967-43CB-C286-B1F4F3D56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B4CA3-BFCE-4D2C-8B29-2FCA8E7E0799}" type="slidenum">
              <a:rPr lang="en-US" noProof="0" smtClean="0"/>
              <a:pPr/>
              <a:t>2</a:t>
            </a:fld>
            <a:endParaRPr lang="en-US" sz="1000" noProof="0" dirty="0"/>
          </a:p>
        </p:txBody>
      </p:sp>
      <p:sp>
        <p:nvSpPr>
          <p:cNvPr id="12" name="Titolo 11">
            <a:extLst>
              <a:ext uri="{FF2B5EF4-FFF2-40B4-BE49-F238E27FC236}">
                <a16:creationId xmlns:a16="http://schemas.microsoft.com/office/drawing/2014/main" id="{BA0E0F5F-4801-488E-5A67-B2E1DD5330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LEAPPY IS HERE  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287A3623-4984-F198-F862-55E28E5306A5}"/>
              </a:ext>
            </a:extLst>
          </p:cNvPr>
          <p:cNvSpPr txBox="1"/>
          <p:nvPr/>
        </p:nvSpPr>
        <p:spPr>
          <a:xfrm>
            <a:off x="5896824" y="6387044"/>
            <a:ext cx="1727691" cy="288000"/>
          </a:xfrm>
          <a:prstGeom prst="rect">
            <a:avLst/>
          </a:prstGeom>
          <a:solidFill>
            <a:schemeClr val="tx1">
              <a:alpha val="25000"/>
            </a:schemeClr>
          </a:solidFill>
          <a:ln w="12700">
            <a:solidFill>
              <a:srgbClr val="AEAAA4"/>
            </a:solidFill>
          </a:ln>
          <a:effectLst>
            <a:innerShdw blurRad="63500" dir="13500000">
              <a:prstClr val="black">
                <a:alpha val="50000"/>
              </a:prstClr>
            </a:innerShdw>
          </a:effectLst>
        </p:spPr>
        <p:txBody>
          <a:bodyPr wrap="square" anchor="ctr" anchorCtr="0">
            <a:noAutofit/>
          </a:bodyPr>
          <a:lstStyle/>
          <a:p>
            <a:pPr algn="ctr"/>
            <a:r>
              <a:rPr lang="en-US" sz="1600" cap="all" noProof="0" dirty="0">
                <a:solidFill>
                  <a:schemeClr val="bg1"/>
                </a:solidFill>
                <a:latin typeface="+mj-lt"/>
              </a:rPr>
              <a:t>BEPPE</a:t>
            </a:r>
          </a:p>
        </p:txBody>
      </p:sp>
      <p:sp>
        <p:nvSpPr>
          <p:cNvPr id="5" name="Doppia parentesi quadra 4">
            <a:extLst>
              <a:ext uri="{FF2B5EF4-FFF2-40B4-BE49-F238E27FC236}">
                <a16:creationId xmlns:a16="http://schemas.microsoft.com/office/drawing/2014/main" id="{856814D8-E420-5067-477F-BDC1C3A8747C}"/>
              </a:ext>
            </a:extLst>
          </p:cNvPr>
          <p:cNvSpPr/>
          <p:nvPr/>
        </p:nvSpPr>
        <p:spPr>
          <a:xfrm>
            <a:off x="438367" y="1180344"/>
            <a:ext cx="3893269" cy="4400461"/>
          </a:xfrm>
          <a:prstGeom prst="bracketPair">
            <a:avLst>
              <a:gd name="adj" fmla="val 8078"/>
            </a:avLst>
          </a:prstGeom>
          <a:noFill/>
          <a:ln w="38100" cap="rnd">
            <a:solidFill>
              <a:schemeClr val="bg1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C7D12640-23E7-4492-B3C8-52E95FBB00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664287" y="1225982"/>
            <a:ext cx="653890" cy="653888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06F745DA-96DD-06F9-F456-79AE05F82262}"/>
              </a:ext>
            </a:extLst>
          </p:cNvPr>
          <p:cNvSpPr txBox="1"/>
          <p:nvPr/>
        </p:nvSpPr>
        <p:spPr>
          <a:xfrm>
            <a:off x="700372" y="1392017"/>
            <a:ext cx="3464564" cy="4160113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/>
          <a:p>
            <a:pPr indent="714375">
              <a:lnSpc>
                <a:spcPts val="2800"/>
              </a:lnSpc>
            </a:pP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Hi my friend, how are you?</a:t>
            </a:r>
          </a:p>
          <a:p>
            <a:pPr>
              <a:lnSpc>
                <a:spcPts val="2800"/>
              </a:lnSpc>
              <a:spcAft>
                <a:spcPts val="1200"/>
              </a:spcAft>
            </a:pP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I was waiting for you! </a:t>
            </a:r>
          </a:p>
          <a:p>
            <a:pPr>
              <a:lnSpc>
                <a:spcPts val="2800"/>
              </a:lnSpc>
              <a:spcAft>
                <a:spcPts val="1200"/>
              </a:spcAft>
            </a:pP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Maybe you still don’t know it, but the </a:t>
            </a:r>
            <a:r>
              <a:rPr lang="en-US" sz="1500" dirty="0" err="1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Leapmotor</a:t>
            </a: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 Brand assigned me a special task: </a:t>
            </a:r>
          </a:p>
          <a:p>
            <a:pPr algn="ctr">
              <a:lnSpc>
                <a:spcPts val="3000"/>
              </a:lnSpc>
              <a:spcAft>
                <a:spcPts val="1200"/>
              </a:spcAft>
            </a:pP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be your guide to the new </a:t>
            </a:r>
            <a:r>
              <a:rPr lang="en-US" sz="2400" b="1" dirty="0">
                <a:solidFill>
                  <a:schemeClr val="bg1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B03X </a:t>
            </a: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discovery… </a:t>
            </a:r>
          </a:p>
          <a:p>
            <a:pPr>
              <a:lnSpc>
                <a:spcPts val="2800"/>
              </a:lnSpc>
            </a:pP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and sorry to say that but I’m very excited… it is the first time I have a so important task!!!</a:t>
            </a:r>
          </a:p>
        </p:txBody>
      </p:sp>
      <p:grpSp>
        <p:nvGrpSpPr>
          <p:cNvPr id="16" name="Gruppo 15">
            <a:extLst>
              <a:ext uri="{FF2B5EF4-FFF2-40B4-BE49-F238E27FC236}">
                <a16:creationId xmlns:a16="http://schemas.microsoft.com/office/drawing/2014/main" id="{C29CCF2A-56A0-D1CB-E91B-FD270E37DD8F}"/>
              </a:ext>
            </a:extLst>
          </p:cNvPr>
          <p:cNvGrpSpPr/>
          <p:nvPr/>
        </p:nvGrpSpPr>
        <p:grpSpPr>
          <a:xfrm>
            <a:off x="4279562" y="2149347"/>
            <a:ext cx="468252" cy="231042"/>
            <a:chOff x="4279562" y="2149347"/>
            <a:chExt cx="468252" cy="231042"/>
          </a:xfrm>
        </p:grpSpPr>
        <p:sp>
          <p:nvSpPr>
            <p:cNvPr id="6" name="Triangolo isoscele 5">
              <a:extLst>
                <a:ext uri="{FF2B5EF4-FFF2-40B4-BE49-F238E27FC236}">
                  <a16:creationId xmlns:a16="http://schemas.microsoft.com/office/drawing/2014/main" id="{FB827B7E-D1A6-9B44-29B3-D7E478C9C677}"/>
                </a:ext>
              </a:extLst>
            </p:cNvPr>
            <p:cNvSpPr/>
            <p:nvPr/>
          </p:nvSpPr>
          <p:spPr>
            <a:xfrm rot="5400000" flipH="1">
              <a:off x="4437484" y="2070058"/>
              <a:ext cx="231042" cy="38961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 useBgFill="1">
          <p:nvSpPr>
            <p:cNvPr id="9" name="Triangolo isoscele 8">
              <a:extLst>
                <a:ext uri="{FF2B5EF4-FFF2-40B4-BE49-F238E27FC236}">
                  <a16:creationId xmlns:a16="http://schemas.microsoft.com/office/drawing/2014/main" id="{E2995580-B1A7-DCDD-3530-277E8F99D298}"/>
                </a:ext>
              </a:extLst>
            </p:cNvPr>
            <p:cNvSpPr/>
            <p:nvPr/>
          </p:nvSpPr>
          <p:spPr>
            <a:xfrm rot="5400000" flipH="1">
              <a:off x="4358851" y="2070058"/>
              <a:ext cx="231042" cy="389619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0" name="Doppia parentesi quadra 9">
            <a:extLst>
              <a:ext uri="{FF2B5EF4-FFF2-40B4-BE49-F238E27FC236}">
                <a16:creationId xmlns:a16="http://schemas.microsoft.com/office/drawing/2014/main" id="{07472738-102E-71F6-33E9-3F31DDDE74F0}"/>
              </a:ext>
            </a:extLst>
          </p:cNvPr>
          <p:cNvSpPr/>
          <p:nvPr/>
        </p:nvSpPr>
        <p:spPr>
          <a:xfrm>
            <a:off x="9069481" y="3055257"/>
            <a:ext cx="2761934" cy="2794593"/>
          </a:xfrm>
          <a:prstGeom prst="bracketPair">
            <a:avLst>
              <a:gd name="adj" fmla="val 9229"/>
            </a:avLst>
          </a:prstGeom>
          <a:noFill/>
          <a:ln w="38100" cap="rnd">
            <a:solidFill>
              <a:schemeClr val="bg1"/>
            </a:solidFill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uppo 17">
            <a:extLst>
              <a:ext uri="{FF2B5EF4-FFF2-40B4-BE49-F238E27FC236}">
                <a16:creationId xmlns:a16="http://schemas.microsoft.com/office/drawing/2014/main" id="{CBED8338-E0A5-2E0E-0D4E-73C12BF265CE}"/>
              </a:ext>
            </a:extLst>
          </p:cNvPr>
          <p:cNvGrpSpPr/>
          <p:nvPr/>
        </p:nvGrpSpPr>
        <p:grpSpPr>
          <a:xfrm rot="10800000">
            <a:off x="8685612" y="3978149"/>
            <a:ext cx="468252" cy="231042"/>
            <a:chOff x="4279562" y="2149347"/>
            <a:chExt cx="468252" cy="231042"/>
          </a:xfrm>
        </p:grpSpPr>
        <p:sp>
          <p:nvSpPr>
            <p:cNvPr id="19" name="Triangolo isoscele 18">
              <a:extLst>
                <a:ext uri="{FF2B5EF4-FFF2-40B4-BE49-F238E27FC236}">
                  <a16:creationId xmlns:a16="http://schemas.microsoft.com/office/drawing/2014/main" id="{95F94C06-6226-8E8C-2C5D-F9B927E88841}"/>
                </a:ext>
              </a:extLst>
            </p:cNvPr>
            <p:cNvSpPr/>
            <p:nvPr/>
          </p:nvSpPr>
          <p:spPr>
            <a:xfrm rot="5400000" flipH="1">
              <a:off x="4437484" y="2070058"/>
              <a:ext cx="231042" cy="38961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 useBgFill="1">
          <p:nvSpPr>
            <p:cNvPr id="23" name="Triangolo isoscele 22">
              <a:extLst>
                <a:ext uri="{FF2B5EF4-FFF2-40B4-BE49-F238E27FC236}">
                  <a16:creationId xmlns:a16="http://schemas.microsoft.com/office/drawing/2014/main" id="{D6164DBF-31D4-561A-B97F-CEDD65CA8054}"/>
                </a:ext>
              </a:extLst>
            </p:cNvPr>
            <p:cNvSpPr/>
            <p:nvPr/>
          </p:nvSpPr>
          <p:spPr>
            <a:xfrm rot="5400000" flipH="1">
              <a:off x="4358851" y="2070058"/>
              <a:ext cx="231042" cy="389619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pic>
        <p:nvPicPr>
          <p:cNvPr id="13" name="Elemento grafico 12">
            <a:extLst>
              <a:ext uri="{FF2B5EF4-FFF2-40B4-BE49-F238E27FC236}">
                <a16:creationId xmlns:a16="http://schemas.microsoft.com/office/drawing/2014/main" id="{3626ADAF-BDB5-5E50-E000-A3384D5957D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20278" y="158244"/>
            <a:ext cx="494068" cy="568570"/>
          </a:xfrm>
          <a:prstGeom prst="rect">
            <a:avLst/>
          </a:prstGeom>
        </p:spPr>
      </p:pic>
      <p:cxnSp>
        <p:nvCxnSpPr>
          <p:cNvPr id="24" name="Connettore diritto 23">
            <a:extLst>
              <a:ext uri="{FF2B5EF4-FFF2-40B4-BE49-F238E27FC236}">
                <a16:creationId xmlns:a16="http://schemas.microsoft.com/office/drawing/2014/main" id="{A4CC4706-92BB-F83C-7D70-DEA1EE9F418B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Connettore diritto 24">
            <a:extLst>
              <a:ext uri="{FF2B5EF4-FFF2-40B4-BE49-F238E27FC236}">
                <a16:creationId xmlns:a16="http://schemas.microsoft.com/office/drawing/2014/main" id="{96AFF309-9469-7472-C0D5-706C9BE0F1D2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740441730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B48771-EFE4-175A-AC29-E6A5855FDB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uppo 16">
            <a:extLst>
              <a:ext uri="{FF2B5EF4-FFF2-40B4-BE49-F238E27FC236}">
                <a16:creationId xmlns:a16="http://schemas.microsoft.com/office/drawing/2014/main" id="{2B20CC88-57E6-5311-BC1D-49136BC80EC4}"/>
              </a:ext>
            </a:extLst>
          </p:cNvPr>
          <p:cNvGrpSpPr/>
          <p:nvPr/>
        </p:nvGrpSpPr>
        <p:grpSpPr>
          <a:xfrm>
            <a:off x="-803470" y="142038"/>
            <a:ext cx="6256384" cy="6256384"/>
            <a:chOff x="-1198002" y="1986"/>
            <a:chExt cx="7294002" cy="7294002"/>
          </a:xfrm>
        </p:grpSpPr>
        <p:pic>
          <p:nvPicPr>
            <p:cNvPr id="19" name="weekend_action">
              <a:hlinkClick r:id="" action="ppaction://media"/>
              <a:extLst>
                <a:ext uri="{FF2B5EF4-FFF2-40B4-BE49-F238E27FC236}">
                  <a16:creationId xmlns:a16="http://schemas.microsoft.com/office/drawing/2014/main" id="{1E690AB1-F99C-4A8E-13E9-BD9ABF4D1DA2}"/>
                </a:ext>
              </a:extLst>
            </p:cNvPr>
            <p:cNvPicPr>
              <a:picLocks noChangeAspect="1"/>
            </p:cNvPicPr>
            <p:nvPr>
              <a:videoFile r:link="rId3"/>
              <p:extLst>
                <p:ext uri="{DAA4B4D4-6D71-4841-9C94-3DE7FCFB9230}">
                  <p14:media xmlns:p14="http://schemas.microsoft.com/office/powerpoint/2010/main" r:embed="rId2"/>
                </p:ext>
              </p:extLst>
            </p:nvPr>
          </p:nvPicPr>
          <p:blipFill>
            <a:blip r:embed="rId5"/>
            <a:stretch>
              <a:fillRect/>
            </a:stretch>
          </p:blipFill>
          <p:spPr>
            <a:xfrm>
              <a:off x="-44288" y="1041400"/>
              <a:ext cx="4986574" cy="4986574"/>
            </a:xfrm>
            <a:prstGeom prst="rect">
              <a:avLst/>
            </a:prstGeom>
          </p:spPr>
        </p:pic>
        <p:sp useBgFill="1">
          <p:nvSpPr>
            <p:cNvPr id="31" name="Cerchio vuoto 30">
              <a:extLst>
                <a:ext uri="{FF2B5EF4-FFF2-40B4-BE49-F238E27FC236}">
                  <a16:creationId xmlns:a16="http://schemas.microsoft.com/office/drawing/2014/main" id="{ED85DF93-CA2E-AAE4-2A6F-03A78D6B16E1}"/>
                </a:ext>
              </a:extLst>
            </p:cNvPr>
            <p:cNvSpPr/>
            <p:nvPr/>
          </p:nvSpPr>
          <p:spPr>
            <a:xfrm>
              <a:off x="-1198002" y="1986"/>
              <a:ext cx="7294002" cy="7294002"/>
            </a:xfrm>
            <a:prstGeom prst="donut">
              <a:avLst>
                <a:gd name="adj" fmla="val 22682"/>
              </a:avLst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sp>
          <p:nvSpPr>
            <p:cNvPr id="14" name="Cerchio vuoto 13">
              <a:extLst>
                <a:ext uri="{FF2B5EF4-FFF2-40B4-BE49-F238E27FC236}">
                  <a16:creationId xmlns:a16="http://schemas.microsoft.com/office/drawing/2014/main" id="{8F7E377F-D78D-39B6-00CD-718CEE8A6ECD}"/>
                </a:ext>
              </a:extLst>
            </p:cNvPr>
            <p:cNvSpPr/>
            <p:nvPr/>
          </p:nvSpPr>
          <p:spPr>
            <a:xfrm>
              <a:off x="162999" y="1362987"/>
              <a:ext cx="4572000" cy="4572000"/>
            </a:xfrm>
            <a:prstGeom prst="donut">
              <a:avLst>
                <a:gd name="adj" fmla="val 16145"/>
              </a:avLst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6825F82E-B6DD-AFD9-31FF-C246EA4846E3}"/>
              </a:ext>
            </a:extLst>
          </p:cNvPr>
          <p:cNvGrpSpPr/>
          <p:nvPr/>
        </p:nvGrpSpPr>
        <p:grpSpPr>
          <a:xfrm>
            <a:off x="221647" y="6541935"/>
            <a:ext cx="422325" cy="89202"/>
            <a:chOff x="7602287" y="2183979"/>
            <a:chExt cx="422325" cy="89202"/>
          </a:xfrm>
          <a:solidFill>
            <a:schemeClr val="bg1"/>
          </a:solidFill>
        </p:grpSpPr>
        <p:sp>
          <p:nvSpPr>
            <p:cNvPr id="10" name="Ovale 9">
              <a:extLst>
                <a:ext uri="{FF2B5EF4-FFF2-40B4-BE49-F238E27FC236}">
                  <a16:creationId xmlns:a16="http://schemas.microsoft.com/office/drawing/2014/main" id="{6C05DEC7-9006-E29A-9DB8-452CA8FB9D95}"/>
                </a:ext>
              </a:extLst>
            </p:cNvPr>
            <p:cNvSpPr/>
            <p:nvPr userDrawn="1"/>
          </p:nvSpPr>
          <p:spPr>
            <a:xfrm>
              <a:off x="7602287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2" name="Ovale 11">
              <a:extLst>
                <a:ext uri="{FF2B5EF4-FFF2-40B4-BE49-F238E27FC236}">
                  <a16:creationId xmlns:a16="http://schemas.microsoft.com/office/drawing/2014/main" id="{56DFD79B-047E-8782-82C3-6E6EA09E7D2F}"/>
                </a:ext>
              </a:extLst>
            </p:cNvPr>
            <p:cNvSpPr/>
            <p:nvPr userDrawn="1"/>
          </p:nvSpPr>
          <p:spPr>
            <a:xfrm>
              <a:off x="7767992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3" name="Ovale 12">
              <a:extLst>
                <a:ext uri="{FF2B5EF4-FFF2-40B4-BE49-F238E27FC236}">
                  <a16:creationId xmlns:a16="http://schemas.microsoft.com/office/drawing/2014/main" id="{E924B977-EE62-2155-3817-12A83E8BDD50}"/>
                </a:ext>
              </a:extLst>
            </p:cNvPr>
            <p:cNvSpPr/>
            <p:nvPr userDrawn="1"/>
          </p:nvSpPr>
          <p:spPr>
            <a:xfrm>
              <a:off x="7935410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79CF0635-82B3-2D44-5D85-93D6F5EDEAE8}"/>
              </a:ext>
            </a:extLst>
          </p:cNvPr>
          <p:cNvSpPr txBox="1"/>
          <p:nvPr/>
        </p:nvSpPr>
        <p:spPr>
          <a:xfrm>
            <a:off x="5041614" y="5951771"/>
            <a:ext cx="2382157" cy="360000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 w="12700"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 anchorCtr="0">
            <a:noAutofit/>
          </a:bodyPr>
          <a:lstStyle>
            <a:defPPr>
              <a:defRPr lang="en-US"/>
            </a:defPPr>
            <a:lvl1pPr algn="ctr">
              <a:defRPr sz="1600" cap="all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Navigation info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E64FB9CB-2665-80C8-DDF3-527CE1E7DCDA}"/>
              </a:ext>
            </a:extLst>
          </p:cNvPr>
          <p:cNvSpPr txBox="1"/>
          <p:nvPr/>
        </p:nvSpPr>
        <p:spPr>
          <a:xfrm>
            <a:off x="5026212" y="5266241"/>
            <a:ext cx="6810187" cy="450764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ts val="32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First,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E2B63A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BEPPE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, click to understand how to navigate the course</a:t>
            </a:r>
          </a:p>
        </p:txBody>
      </p:sp>
      <p:sp>
        <p:nvSpPr>
          <p:cNvPr id="23" name="Segnaposto numero diapositiva 22">
            <a:extLst>
              <a:ext uri="{FF2B5EF4-FFF2-40B4-BE49-F238E27FC236}">
                <a16:creationId xmlns:a16="http://schemas.microsoft.com/office/drawing/2014/main" id="{992A2B30-50F5-3521-F806-5B33FD25F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B4CA3-BFCE-4D2C-8B29-2FCA8E7E0799}" type="slidenum">
              <a:rPr lang="en-US" noProof="0" smtClean="0"/>
              <a:pPr/>
              <a:t>3</a:t>
            </a:fld>
            <a:endParaRPr lang="en-US" sz="1000" noProof="0" dirty="0"/>
          </a:p>
        </p:txBody>
      </p:sp>
      <p:sp>
        <p:nvSpPr>
          <p:cNvPr id="24" name="Titolo 23">
            <a:extLst>
              <a:ext uri="{FF2B5EF4-FFF2-40B4-BE49-F238E27FC236}">
                <a16:creationId xmlns:a16="http://schemas.microsoft.com/office/drawing/2014/main" id="{B4F8947A-A966-9FF8-EEC5-EB9A01F72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AT FULL SPEED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57739460-99BC-5165-7C7C-036EEAFC1D4B}"/>
              </a:ext>
            </a:extLst>
          </p:cNvPr>
          <p:cNvSpPr txBox="1"/>
          <p:nvPr/>
        </p:nvSpPr>
        <p:spPr>
          <a:xfrm>
            <a:off x="5029807" y="1999238"/>
            <a:ext cx="6557077" cy="2656496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/>
          <a:p>
            <a:pPr indent="714375">
              <a:lnSpc>
                <a:spcPts val="3200"/>
              </a:lnSpc>
              <a:spcAft>
                <a:spcPts val="1200"/>
              </a:spcAft>
            </a:pP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So, the new </a:t>
            </a:r>
            <a:r>
              <a:rPr lang="en-US" sz="1500" dirty="0" err="1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Leapmotor</a:t>
            </a: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 </a:t>
            </a:r>
            <a:r>
              <a:rPr lang="en-US" sz="2800" dirty="0">
                <a:solidFill>
                  <a:schemeClr val="bg1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B03X</a:t>
            </a:r>
            <a:r>
              <a:rPr lang="en-US" sz="1600" noProof="0" dirty="0">
                <a:solidFill>
                  <a:schemeClr val="bg1"/>
                </a:solidFill>
              </a:rPr>
              <a:t> </a:t>
            </a: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is an electric car with a HV battery capacity of ….</a:t>
            </a:r>
          </a:p>
          <a:p>
            <a:pPr>
              <a:lnSpc>
                <a:spcPts val="3200"/>
              </a:lnSpc>
              <a:spcAft>
                <a:spcPts val="1200"/>
              </a:spcAft>
            </a:pP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Oh no, sorry, before to start I forgot to introduce the preliminary info… But I'm too excited and I have to calm down! I need a cup of tea to restart. Now I want to do things properly and show you that </a:t>
            </a:r>
            <a:r>
              <a:rPr lang="en-US" sz="1500" dirty="0" err="1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Leappy</a:t>
            </a: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 is a true professional! SO, restart!.</a:t>
            </a:r>
          </a:p>
        </p:txBody>
      </p:sp>
      <p:pic>
        <p:nvPicPr>
          <p:cNvPr id="27" name="Immagine 26">
            <a:extLst>
              <a:ext uri="{FF2B5EF4-FFF2-40B4-BE49-F238E27FC236}">
                <a16:creationId xmlns:a16="http://schemas.microsoft.com/office/drawing/2014/main" id="{B6AAD7CB-1DE1-8994-4794-767BD2CA8D9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771631" y="4165896"/>
            <a:ext cx="653888" cy="653888"/>
          </a:xfrm>
          <a:prstGeom prst="rect">
            <a:avLst/>
          </a:prstGeom>
        </p:spPr>
      </p:pic>
      <p:pic>
        <p:nvPicPr>
          <p:cNvPr id="28" name="Immagine 27">
            <a:extLst>
              <a:ext uri="{FF2B5EF4-FFF2-40B4-BE49-F238E27FC236}">
                <a16:creationId xmlns:a16="http://schemas.microsoft.com/office/drawing/2014/main" id="{59067BA3-A2F9-4E02-BFB7-EE0590D2D30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4997637" y="1847315"/>
            <a:ext cx="653890" cy="653888"/>
          </a:xfrm>
          <a:prstGeom prst="rect">
            <a:avLst/>
          </a:prstGeom>
        </p:spPr>
      </p:pic>
      <p:sp>
        <p:nvSpPr>
          <p:cNvPr id="2" name="Doppia parentesi quadra 1">
            <a:extLst>
              <a:ext uri="{FF2B5EF4-FFF2-40B4-BE49-F238E27FC236}">
                <a16:creationId xmlns:a16="http://schemas.microsoft.com/office/drawing/2014/main" id="{DB81BAE4-A186-747C-9A9A-8F9C27B79BBC}"/>
              </a:ext>
            </a:extLst>
          </p:cNvPr>
          <p:cNvSpPr/>
          <p:nvPr/>
        </p:nvSpPr>
        <p:spPr>
          <a:xfrm>
            <a:off x="4743450" y="1562943"/>
            <a:ext cx="7092949" cy="3375198"/>
          </a:xfrm>
          <a:prstGeom prst="bracketPair">
            <a:avLst>
              <a:gd name="adj" fmla="val 8078"/>
            </a:avLst>
          </a:prstGeom>
          <a:noFill/>
          <a:ln w="38100" cap="rnd">
            <a:solidFill>
              <a:schemeClr val="bg1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uppo 3">
            <a:extLst>
              <a:ext uri="{FF2B5EF4-FFF2-40B4-BE49-F238E27FC236}">
                <a16:creationId xmlns:a16="http://schemas.microsoft.com/office/drawing/2014/main" id="{678B2BBF-A3A9-8C86-A464-53EA6A8EBDB0}"/>
              </a:ext>
            </a:extLst>
          </p:cNvPr>
          <p:cNvGrpSpPr/>
          <p:nvPr/>
        </p:nvGrpSpPr>
        <p:grpSpPr>
          <a:xfrm flipH="1">
            <a:off x="4363110" y="2294173"/>
            <a:ext cx="468252" cy="231042"/>
            <a:chOff x="4279562" y="2149347"/>
            <a:chExt cx="468252" cy="231042"/>
          </a:xfrm>
        </p:grpSpPr>
        <p:sp>
          <p:nvSpPr>
            <p:cNvPr id="5" name="Triangolo isoscele 4">
              <a:extLst>
                <a:ext uri="{FF2B5EF4-FFF2-40B4-BE49-F238E27FC236}">
                  <a16:creationId xmlns:a16="http://schemas.microsoft.com/office/drawing/2014/main" id="{96E2CD0C-E86F-DA94-2192-836520C28B23}"/>
                </a:ext>
              </a:extLst>
            </p:cNvPr>
            <p:cNvSpPr/>
            <p:nvPr/>
          </p:nvSpPr>
          <p:spPr>
            <a:xfrm rot="5400000" flipH="1">
              <a:off x="4437484" y="2070058"/>
              <a:ext cx="231042" cy="38961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 useBgFill="1">
          <p:nvSpPr>
            <p:cNvPr id="6" name="Triangolo isoscele 5">
              <a:extLst>
                <a:ext uri="{FF2B5EF4-FFF2-40B4-BE49-F238E27FC236}">
                  <a16:creationId xmlns:a16="http://schemas.microsoft.com/office/drawing/2014/main" id="{C01F4B3C-ACAC-78FC-D11D-13E0511ABE39}"/>
                </a:ext>
              </a:extLst>
            </p:cNvPr>
            <p:cNvSpPr/>
            <p:nvPr/>
          </p:nvSpPr>
          <p:spPr>
            <a:xfrm rot="5400000" flipH="1">
              <a:off x="4358851" y="2070058"/>
              <a:ext cx="231042" cy="389619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cxnSp>
        <p:nvCxnSpPr>
          <p:cNvPr id="7" name="Connettore diritto 6">
            <a:extLst>
              <a:ext uri="{FF2B5EF4-FFF2-40B4-BE49-F238E27FC236}">
                <a16:creationId xmlns:a16="http://schemas.microsoft.com/office/drawing/2014/main" id="{C7A9AD79-234E-644F-F608-1DFCC0480EC2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Connettore diritto 7">
            <a:extLst>
              <a:ext uri="{FF2B5EF4-FFF2-40B4-BE49-F238E27FC236}">
                <a16:creationId xmlns:a16="http://schemas.microsoft.com/office/drawing/2014/main" id="{0DA855C4-3FA0-198E-6079-9D717453EF92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015208478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18C762-0C50-6815-886E-BEBDF54F7D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sellaDiTesto 4">
            <a:extLst>
              <a:ext uri="{FF2B5EF4-FFF2-40B4-BE49-F238E27FC236}">
                <a16:creationId xmlns:a16="http://schemas.microsoft.com/office/drawing/2014/main" id="{1C7963B1-B9CA-6501-78ED-0E2CD7621C70}"/>
              </a:ext>
            </a:extLst>
          </p:cNvPr>
          <p:cNvSpPr txBox="1"/>
          <p:nvPr/>
        </p:nvSpPr>
        <p:spPr>
          <a:xfrm>
            <a:off x="947739" y="622831"/>
            <a:ext cx="44835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noProof="0" dirty="0">
                <a:solidFill>
                  <a:schemeClr val="bg1"/>
                </a:solidFill>
                <a:latin typeface="+mj-lt"/>
              </a:rPr>
              <a:t>NAVIGATION</a:t>
            </a: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98966413-A0E1-36D2-E7CF-CE091C7AA733}"/>
              </a:ext>
            </a:extLst>
          </p:cNvPr>
          <p:cNvSpPr txBox="1"/>
          <p:nvPr/>
        </p:nvSpPr>
        <p:spPr>
          <a:xfrm>
            <a:off x="6234916" y="5151650"/>
            <a:ext cx="5219100" cy="584775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noProof="0" dirty="0">
                <a:solidFill>
                  <a:schemeClr val="bg1"/>
                </a:solidFill>
              </a:rPr>
              <a:t>Disclaimer: This training course may contain some images of models not available in your country.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71219211-5F7C-C9F3-7E5F-827CD4ABAF83}"/>
              </a:ext>
            </a:extLst>
          </p:cNvPr>
          <p:cNvSpPr txBox="1"/>
          <p:nvPr/>
        </p:nvSpPr>
        <p:spPr>
          <a:xfrm>
            <a:off x="6240715" y="1369877"/>
            <a:ext cx="5361757" cy="369332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i="0" u="none" strike="noStrike" kern="0" cap="none" spc="0" normalizeH="0" baseline="0" noProof="0" dirty="0">
                <a:ln>
                  <a:noFill/>
                </a:ln>
                <a:solidFill>
                  <a:srgbClr val="E2B63A"/>
                </a:solidFill>
                <a:effectLst/>
                <a:uLnTx/>
                <a:uFillTx/>
                <a:latin typeface="+mj-lt"/>
                <a:ea typeface="Segoe UI Emoji" panose="020B0502040204020203" pitchFamily="34" charset="0"/>
                <a:cs typeface="Arial" panose="020B0604020202020204" pitchFamily="34" charset="0"/>
                <a:sym typeface="Arial"/>
              </a:rPr>
              <a:t>BACK</a:t>
            </a:r>
            <a:r>
              <a:rPr lang="en-US" sz="1600" noProof="0" dirty="0">
                <a:solidFill>
                  <a:schemeClr val="bg1"/>
                </a:solidFill>
                <a:sym typeface="Arial"/>
              </a:rPr>
              <a:t>: it brings the user back to the previous slide</a:t>
            </a: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2F9D2499-5B7A-1F93-5C84-B81FA4068E89}"/>
              </a:ext>
            </a:extLst>
          </p:cNvPr>
          <p:cNvSpPr txBox="1"/>
          <p:nvPr/>
        </p:nvSpPr>
        <p:spPr>
          <a:xfrm>
            <a:off x="6240715" y="1999428"/>
            <a:ext cx="5219101" cy="615553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kern="0" noProof="0" dirty="0">
                <a:solidFill>
                  <a:srgbClr val="E2B63A"/>
                </a:solidFill>
                <a:latin typeface="+mj-lt"/>
                <a:ea typeface="Segoe UI Emoji" panose="020B0502040204020203" pitchFamily="34" charset="0"/>
                <a:cs typeface="Arial" panose="020B0604020202020204" pitchFamily="34" charset="0"/>
                <a:sym typeface="Arial"/>
              </a:rPr>
              <a:t>NEXT</a:t>
            </a:r>
            <a:r>
              <a:rPr lang="en-US" sz="1600" noProof="0" dirty="0">
                <a:solidFill>
                  <a:schemeClr val="bg1"/>
                </a:solidFill>
                <a:sym typeface="Arial"/>
              </a:rPr>
              <a:t>: it takes the user to the next slide </a:t>
            </a:r>
            <a:br>
              <a:rPr lang="en-US" sz="1600" noProof="0" dirty="0">
                <a:solidFill>
                  <a:schemeClr val="bg1"/>
                </a:solidFill>
                <a:sym typeface="Arial"/>
              </a:rPr>
            </a:br>
            <a:r>
              <a:rPr lang="en-US" sz="1600" noProof="0" dirty="0">
                <a:solidFill>
                  <a:schemeClr val="bg1"/>
                </a:solidFill>
                <a:sym typeface="Arial"/>
              </a:rPr>
              <a:t>(if not locked)</a:t>
            </a:r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1F492EE2-A0A5-E86A-986A-5CFD3D623594}"/>
              </a:ext>
            </a:extLst>
          </p:cNvPr>
          <p:cNvSpPr txBox="1"/>
          <p:nvPr/>
        </p:nvSpPr>
        <p:spPr>
          <a:xfrm>
            <a:off x="6240715" y="2875200"/>
            <a:ext cx="4795148" cy="369332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kern="0" noProof="0" dirty="0">
                <a:solidFill>
                  <a:srgbClr val="E2B63A"/>
                </a:solidFill>
                <a:latin typeface="+mj-lt"/>
                <a:ea typeface="Segoe UI Emoji" panose="020B0502040204020203" pitchFamily="34" charset="0"/>
                <a:cs typeface="Arial" panose="020B0604020202020204" pitchFamily="34" charset="0"/>
                <a:sym typeface="Arial"/>
              </a:rPr>
              <a:t>MENU</a:t>
            </a:r>
            <a:r>
              <a:rPr lang="en-US" sz="1600" noProof="0" dirty="0">
                <a:solidFill>
                  <a:schemeClr val="bg1"/>
                </a:solidFill>
                <a:sym typeface="Arial"/>
              </a:rPr>
              <a:t>: it shows the user the menu</a:t>
            </a:r>
          </a:p>
        </p:txBody>
      </p:sp>
      <p:sp>
        <p:nvSpPr>
          <p:cNvPr id="25" name="Textplatzhalter 2">
            <a:extLst>
              <a:ext uri="{FF2B5EF4-FFF2-40B4-BE49-F238E27FC236}">
                <a16:creationId xmlns:a16="http://schemas.microsoft.com/office/drawing/2014/main" id="{32BA24FF-2F10-5328-D2D6-9C46B8F147CC}"/>
              </a:ext>
            </a:extLst>
          </p:cNvPr>
          <p:cNvSpPr txBox="1">
            <a:spLocks/>
          </p:cNvSpPr>
          <p:nvPr/>
        </p:nvSpPr>
        <p:spPr>
          <a:xfrm>
            <a:off x="6240715" y="4014269"/>
            <a:ext cx="4795148" cy="87716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accent3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196B24"/>
              </a:buClr>
              <a:buSzTx/>
              <a:buFont typeface="Wingdings" panose="05000000000000000000" pitchFamily="2" charset="2"/>
              <a:buNone/>
              <a:tabLst/>
              <a:defRPr/>
            </a:pPr>
            <a:r>
              <a:rPr lang="en-US" sz="1800" kern="0" noProof="0" dirty="0">
                <a:solidFill>
                  <a:srgbClr val="E2B63A"/>
                </a:solidFill>
                <a:latin typeface="+mj-lt"/>
                <a:ea typeface="Segoe UI Emoji" panose="020B0502040204020203" pitchFamily="34" charset="0"/>
                <a:cs typeface="Arial" panose="020B0604020202020204" pitchFamily="34" charset="0"/>
              </a:rPr>
              <a:t>FINAL QUIZ</a:t>
            </a:r>
            <a:r>
              <a:rPr lang="en-US" noProof="0" dirty="0">
                <a:solidFill>
                  <a:schemeClr val="bg1"/>
                </a:solidFill>
              </a:rPr>
              <a:t>: 10 Questions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196B24"/>
              </a:buClr>
              <a:buSzTx/>
              <a:buFont typeface="Wingdings" panose="05000000000000000000" pitchFamily="2" charset="2"/>
              <a:buNone/>
              <a:tabLst/>
              <a:defRPr/>
            </a:pPr>
            <a:r>
              <a:rPr lang="en-US" noProof="0" dirty="0">
                <a:solidFill>
                  <a:schemeClr val="bg1"/>
                </a:solidFill>
              </a:rPr>
              <a:t>Prove your knowledge and validate your training with a score of at least </a:t>
            </a:r>
            <a:r>
              <a:rPr lang="en-US" sz="1800" kern="0" noProof="0" dirty="0">
                <a:solidFill>
                  <a:srgbClr val="E2B63A"/>
                </a:solidFill>
                <a:latin typeface="+mj-lt"/>
                <a:ea typeface="Segoe UI Emoji" panose="020B0502040204020203" pitchFamily="34" charset="0"/>
                <a:cs typeface="Arial" panose="020B0604020202020204" pitchFamily="34" charset="0"/>
              </a:rPr>
              <a:t>80%</a:t>
            </a:r>
            <a:r>
              <a:rPr lang="en-US" noProof="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26" name="Textplatzhalter 2">
            <a:extLst>
              <a:ext uri="{FF2B5EF4-FFF2-40B4-BE49-F238E27FC236}">
                <a16:creationId xmlns:a16="http://schemas.microsoft.com/office/drawing/2014/main" id="{121C1010-B2DD-0D11-308B-949C7F7F657C}"/>
              </a:ext>
            </a:extLst>
          </p:cNvPr>
          <p:cNvSpPr txBox="1">
            <a:spLocks/>
          </p:cNvSpPr>
          <p:nvPr/>
        </p:nvSpPr>
        <p:spPr>
          <a:xfrm>
            <a:off x="6240715" y="3504751"/>
            <a:ext cx="3267401" cy="2492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venir LT Std 35 Light" panose="020B0402020203020204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venir LT Std 35 Light" panose="020B0402020203020204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venir LT Std 35 Light" panose="020B0402020203020204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venir LT Std 35 Light" panose="020B0402020203020204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venir LT Std 35 Light" panose="020B0402020203020204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1800" kern="0" noProof="0" dirty="0">
                <a:solidFill>
                  <a:srgbClr val="E2B63A"/>
                </a:solidFill>
                <a:latin typeface="+mj-lt"/>
                <a:ea typeface="Segoe UI Emoji" panose="020B0502040204020203" pitchFamily="34" charset="0"/>
                <a:cs typeface="Arial" panose="020B0604020202020204" pitchFamily="34" charset="0"/>
              </a:rPr>
              <a:t>DURATION</a:t>
            </a:r>
            <a:r>
              <a:rPr lang="en-US" sz="1600" noProof="0" dirty="0">
                <a:solidFill>
                  <a:schemeClr val="bg1"/>
                </a:solidFill>
                <a:latin typeface="+mn-lt"/>
              </a:rPr>
              <a:t>: 60 minutes</a:t>
            </a:r>
          </a:p>
        </p:txBody>
      </p:sp>
      <p:grpSp>
        <p:nvGrpSpPr>
          <p:cNvPr id="32" name="Gruppo 31">
            <a:extLst>
              <a:ext uri="{FF2B5EF4-FFF2-40B4-BE49-F238E27FC236}">
                <a16:creationId xmlns:a16="http://schemas.microsoft.com/office/drawing/2014/main" id="{F89EA7A7-8B64-80B2-E981-02C3023CDE94}"/>
              </a:ext>
            </a:extLst>
          </p:cNvPr>
          <p:cNvGrpSpPr/>
          <p:nvPr/>
        </p:nvGrpSpPr>
        <p:grpSpPr>
          <a:xfrm>
            <a:off x="5584921" y="3015265"/>
            <a:ext cx="422325" cy="89202"/>
            <a:chOff x="7602287" y="2183979"/>
            <a:chExt cx="422325" cy="89202"/>
          </a:xfrm>
          <a:solidFill>
            <a:schemeClr val="bg1"/>
          </a:solidFill>
        </p:grpSpPr>
        <p:sp>
          <p:nvSpPr>
            <p:cNvPr id="33" name="Ovale 32">
              <a:extLst>
                <a:ext uri="{FF2B5EF4-FFF2-40B4-BE49-F238E27FC236}">
                  <a16:creationId xmlns:a16="http://schemas.microsoft.com/office/drawing/2014/main" id="{7E768DE0-A44F-304F-D45F-CAA31E13E509}"/>
                </a:ext>
              </a:extLst>
            </p:cNvPr>
            <p:cNvSpPr/>
            <p:nvPr userDrawn="1"/>
          </p:nvSpPr>
          <p:spPr>
            <a:xfrm>
              <a:off x="7602287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4" name="Ovale 33">
              <a:extLst>
                <a:ext uri="{FF2B5EF4-FFF2-40B4-BE49-F238E27FC236}">
                  <a16:creationId xmlns:a16="http://schemas.microsoft.com/office/drawing/2014/main" id="{FF50B5FA-3A96-1724-7917-5DBFD63F709C}"/>
                </a:ext>
              </a:extLst>
            </p:cNvPr>
            <p:cNvSpPr/>
            <p:nvPr userDrawn="1"/>
          </p:nvSpPr>
          <p:spPr>
            <a:xfrm>
              <a:off x="7767992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5" name="Ovale 34">
              <a:extLst>
                <a:ext uri="{FF2B5EF4-FFF2-40B4-BE49-F238E27FC236}">
                  <a16:creationId xmlns:a16="http://schemas.microsoft.com/office/drawing/2014/main" id="{9E472DC7-EDCA-7D8D-0D18-4F8D0A168DCE}"/>
                </a:ext>
              </a:extLst>
            </p:cNvPr>
            <p:cNvSpPr/>
            <p:nvPr userDrawn="1"/>
          </p:nvSpPr>
          <p:spPr>
            <a:xfrm>
              <a:off x="7935410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pic>
        <p:nvPicPr>
          <p:cNvPr id="36" name="Immagine 35">
            <a:extLst>
              <a:ext uri="{FF2B5EF4-FFF2-40B4-BE49-F238E27FC236}">
                <a16:creationId xmlns:a16="http://schemas.microsoft.com/office/drawing/2014/main" id="{E8BA5FEA-7E48-BCEF-7D33-5FA24870B4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1601" y="2058239"/>
            <a:ext cx="248965" cy="248965"/>
          </a:xfrm>
          <a:prstGeom prst="rect">
            <a:avLst/>
          </a:prstGeom>
        </p:spPr>
      </p:pic>
      <p:pic>
        <p:nvPicPr>
          <p:cNvPr id="37" name="Immagine 36">
            <a:extLst>
              <a:ext uri="{FF2B5EF4-FFF2-40B4-BE49-F238E27FC236}">
                <a16:creationId xmlns:a16="http://schemas.microsoft.com/office/drawing/2014/main" id="{EF2C7149-2775-FAB3-D7F6-A368408525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671601" y="1430060"/>
            <a:ext cx="248965" cy="248965"/>
          </a:xfrm>
          <a:prstGeom prst="rect">
            <a:avLst/>
          </a:prstGeom>
        </p:spPr>
      </p:pic>
      <p:pic>
        <p:nvPicPr>
          <p:cNvPr id="40" name="Immagine 39">
            <a:extLst>
              <a:ext uri="{FF2B5EF4-FFF2-40B4-BE49-F238E27FC236}">
                <a16:creationId xmlns:a16="http://schemas.microsoft.com/office/drawing/2014/main" id="{94A7BD3B-F98F-F442-122C-8B22FFBA6E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8572" y="3466050"/>
            <a:ext cx="288000" cy="288000"/>
          </a:xfrm>
          <a:prstGeom prst="rect">
            <a:avLst/>
          </a:prstGeom>
        </p:spPr>
      </p:pic>
      <p:pic>
        <p:nvPicPr>
          <p:cNvPr id="41" name="Immagine 40">
            <a:extLst>
              <a:ext uri="{FF2B5EF4-FFF2-40B4-BE49-F238E27FC236}">
                <a16:creationId xmlns:a16="http://schemas.microsoft.com/office/drawing/2014/main" id="{F43E63DC-A9E6-AE2A-97F4-4EA2234C7F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8572" y="4009367"/>
            <a:ext cx="288000" cy="288000"/>
          </a:xfrm>
          <a:prstGeom prst="rect">
            <a:avLst/>
          </a:prstGeom>
        </p:spPr>
      </p:pic>
      <p:sp>
        <p:nvSpPr>
          <p:cNvPr id="47" name="Cerchio vuoto 46">
            <a:extLst>
              <a:ext uri="{FF2B5EF4-FFF2-40B4-BE49-F238E27FC236}">
                <a16:creationId xmlns:a16="http://schemas.microsoft.com/office/drawing/2014/main" id="{16C59D7F-1395-4B7F-0677-258B83EC8D86}"/>
              </a:ext>
            </a:extLst>
          </p:cNvPr>
          <p:cNvSpPr/>
          <p:nvPr/>
        </p:nvSpPr>
        <p:spPr>
          <a:xfrm>
            <a:off x="817106" y="1696787"/>
            <a:ext cx="4116844" cy="4116844"/>
          </a:xfrm>
          <a:prstGeom prst="donut">
            <a:avLst>
              <a:gd name="adj" fmla="val 46318"/>
            </a:avLst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8AF5951C-D2CC-5CE4-9D74-F8ED6D1FD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B4CA3-BFCE-4D2C-8B29-2FCA8E7E0799}" type="slidenum">
              <a:rPr lang="en-US" noProof="0" smtClean="0"/>
              <a:pPr/>
              <a:t>4</a:t>
            </a:fld>
            <a:endParaRPr lang="en-US" sz="1000" noProof="0" dirty="0"/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3EB843B9-DD9B-DB18-CFEC-8C930A53040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8817"/>
          <a:stretch>
            <a:fillRect/>
          </a:stretch>
        </p:blipFill>
        <p:spPr>
          <a:xfrm>
            <a:off x="397349" y="874921"/>
            <a:ext cx="6363320" cy="4529671"/>
          </a:xfrm>
          <a:prstGeom prst="rect">
            <a:avLst/>
          </a:prstGeom>
          <a:effectLst>
            <a:outerShdw blurRad="101600" dir="13500000" sy="23000" kx="1200000" algn="br" rotWithShape="0">
              <a:schemeClr val="tx1">
                <a:alpha val="29000"/>
              </a:schemeClr>
            </a:outerShdw>
          </a:effectLst>
        </p:spPr>
      </p:pic>
      <p:cxnSp>
        <p:nvCxnSpPr>
          <p:cNvPr id="6" name="Connettore diritto 5">
            <a:extLst>
              <a:ext uri="{FF2B5EF4-FFF2-40B4-BE49-F238E27FC236}">
                <a16:creationId xmlns:a16="http://schemas.microsoft.com/office/drawing/2014/main" id="{D4D37FBA-9D90-F2AE-37F7-6FDC47CD6C38}"/>
              </a:ext>
            </a:extLst>
          </p:cNvPr>
          <p:cNvCxnSpPr>
            <a:cxnSpLocks/>
          </p:cNvCxnSpPr>
          <p:nvPr/>
        </p:nvCxnSpPr>
        <p:spPr>
          <a:xfrm>
            <a:off x="928032" y="389647"/>
            <a:ext cx="0" cy="720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Rettangolo 2">
            <a:extLst>
              <a:ext uri="{FF2B5EF4-FFF2-40B4-BE49-F238E27FC236}">
                <a16:creationId xmlns:a16="http://schemas.microsoft.com/office/drawing/2014/main" id="{69EB10B3-1CD7-1147-9300-144733B7F253}"/>
              </a:ext>
            </a:extLst>
          </p:cNvPr>
          <p:cNvSpPr/>
          <p:nvPr/>
        </p:nvSpPr>
        <p:spPr>
          <a:xfrm>
            <a:off x="295277" y="389647"/>
            <a:ext cx="11601446" cy="607870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4769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A987B5-C90C-F0FF-D77B-D4175B91EE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CasellaDiTesto 43">
            <a:extLst>
              <a:ext uri="{FF2B5EF4-FFF2-40B4-BE49-F238E27FC236}">
                <a16:creationId xmlns:a16="http://schemas.microsoft.com/office/drawing/2014/main" id="{D881A866-9991-B34C-7268-2B26CCB1F252}"/>
              </a:ext>
            </a:extLst>
          </p:cNvPr>
          <p:cNvSpPr txBox="1"/>
          <p:nvPr/>
        </p:nvSpPr>
        <p:spPr>
          <a:xfrm>
            <a:off x="467996" y="4881419"/>
            <a:ext cx="2586363" cy="1107996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>
            <a:defPPr>
              <a:defRPr lang="en-US"/>
            </a:defPPr>
            <a:lvl1pPr>
              <a:lnSpc>
                <a:spcPts val="3000"/>
              </a:lnSpc>
              <a:defRPr sz="16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en-US" sz="1800" noProof="0" dirty="0">
                <a:solidFill>
                  <a:schemeClr val="accent4"/>
                </a:solidFill>
                <a:latin typeface="+mj-lt"/>
              </a:rPr>
              <a:t>Master the product</a:t>
            </a:r>
            <a:r>
              <a:rPr lang="en-US" noProof="0" dirty="0">
                <a:solidFill>
                  <a:schemeClr val="bg1"/>
                </a:solidFill>
              </a:rPr>
              <a:t>: confidently present features &amp; benefits in the showroom</a:t>
            </a:r>
          </a:p>
        </p:txBody>
      </p:sp>
      <p:pic>
        <p:nvPicPr>
          <p:cNvPr id="24" name="phone_action">
            <a:hlinkClick r:id="" action="ppaction://media"/>
            <a:extLst>
              <a:ext uri="{FF2B5EF4-FFF2-40B4-BE49-F238E27FC236}">
                <a16:creationId xmlns:a16="http://schemas.microsoft.com/office/drawing/2014/main" id="{0A5C1A17-A123-7894-1BF4-792532D67BA2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0775" y="881079"/>
            <a:ext cx="2672359" cy="2672359"/>
          </a:xfrm>
          <a:prstGeom prst="rect">
            <a:avLst/>
          </a:prstGeom>
          <a:ln>
            <a:noFill/>
          </a:ln>
        </p:spPr>
      </p:pic>
      <p:sp useBgFill="1">
        <p:nvSpPr>
          <p:cNvPr id="31" name="Cerchio vuoto 30">
            <a:extLst>
              <a:ext uri="{FF2B5EF4-FFF2-40B4-BE49-F238E27FC236}">
                <a16:creationId xmlns:a16="http://schemas.microsoft.com/office/drawing/2014/main" id="{5C5ACDEB-7BD0-2860-8638-8E32BB13C324}"/>
              </a:ext>
            </a:extLst>
          </p:cNvPr>
          <p:cNvSpPr/>
          <p:nvPr/>
        </p:nvSpPr>
        <p:spPr>
          <a:xfrm>
            <a:off x="-240352" y="323182"/>
            <a:ext cx="3914999" cy="3914999"/>
          </a:xfrm>
          <a:prstGeom prst="donut">
            <a:avLst>
              <a:gd name="adj" fmla="val 22682"/>
            </a:avLst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14" name="Cerchio vuoto 13">
            <a:extLst>
              <a:ext uri="{FF2B5EF4-FFF2-40B4-BE49-F238E27FC236}">
                <a16:creationId xmlns:a16="http://schemas.microsoft.com/office/drawing/2014/main" id="{D20470D4-7E3F-0770-E7E3-ED6F216F1D68}"/>
              </a:ext>
            </a:extLst>
          </p:cNvPr>
          <p:cNvSpPr/>
          <p:nvPr/>
        </p:nvSpPr>
        <p:spPr>
          <a:xfrm>
            <a:off x="490155" y="1053689"/>
            <a:ext cx="2453986" cy="2453986"/>
          </a:xfrm>
          <a:prstGeom prst="donut">
            <a:avLst>
              <a:gd name="adj" fmla="val 16145"/>
            </a:avLst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E68D0285-10C7-05E4-933C-43F2238DB25E}"/>
              </a:ext>
            </a:extLst>
          </p:cNvPr>
          <p:cNvGrpSpPr/>
          <p:nvPr/>
        </p:nvGrpSpPr>
        <p:grpSpPr>
          <a:xfrm>
            <a:off x="221647" y="6541935"/>
            <a:ext cx="422325" cy="89202"/>
            <a:chOff x="7602287" y="2183979"/>
            <a:chExt cx="422325" cy="89202"/>
          </a:xfrm>
          <a:solidFill>
            <a:schemeClr val="bg1"/>
          </a:solidFill>
        </p:grpSpPr>
        <p:sp>
          <p:nvSpPr>
            <p:cNvPr id="10" name="Ovale 9">
              <a:extLst>
                <a:ext uri="{FF2B5EF4-FFF2-40B4-BE49-F238E27FC236}">
                  <a16:creationId xmlns:a16="http://schemas.microsoft.com/office/drawing/2014/main" id="{65E74A64-4BA8-4BC5-61CC-C809C62D08DD}"/>
                </a:ext>
              </a:extLst>
            </p:cNvPr>
            <p:cNvSpPr/>
            <p:nvPr userDrawn="1"/>
          </p:nvSpPr>
          <p:spPr>
            <a:xfrm>
              <a:off x="7602287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2" name="Ovale 11">
              <a:extLst>
                <a:ext uri="{FF2B5EF4-FFF2-40B4-BE49-F238E27FC236}">
                  <a16:creationId xmlns:a16="http://schemas.microsoft.com/office/drawing/2014/main" id="{C5D4EE54-7C25-17D4-BF74-3E24C760BBB5}"/>
                </a:ext>
              </a:extLst>
            </p:cNvPr>
            <p:cNvSpPr/>
            <p:nvPr userDrawn="1"/>
          </p:nvSpPr>
          <p:spPr>
            <a:xfrm>
              <a:off x="7767992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3" name="Ovale 12">
              <a:extLst>
                <a:ext uri="{FF2B5EF4-FFF2-40B4-BE49-F238E27FC236}">
                  <a16:creationId xmlns:a16="http://schemas.microsoft.com/office/drawing/2014/main" id="{6B79B5E5-1BD0-A971-F0D9-AEEF3E4AF721}"/>
                </a:ext>
              </a:extLst>
            </p:cNvPr>
            <p:cNvSpPr/>
            <p:nvPr userDrawn="1"/>
          </p:nvSpPr>
          <p:spPr>
            <a:xfrm>
              <a:off x="7935410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Segnaposto numero diapositiva 25">
            <a:extLst>
              <a:ext uri="{FF2B5EF4-FFF2-40B4-BE49-F238E27FC236}">
                <a16:creationId xmlns:a16="http://schemas.microsoft.com/office/drawing/2014/main" id="{DECE0169-8FC7-EAF4-8352-03AE776EB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B4CA3-BFCE-4D2C-8B29-2FCA8E7E0799}" type="slidenum">
              <a:rPr lang="en-US" noProof="0" smtClean="0"/>
              <a:pPr/>
              <a:t>5</a:t>
            </a:fld>
            <a:endParaRPr lang="en-US" sz="1000" noProof="0" dirty="0"/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727E3EE8-6667-5021-9D82-DFD9783450F3}"/>
              </a:ext>
            </a:extLst>
          </p:cNvPr>
          <p:cNvSpPr txBox="1"/>
          <p:nvPr/>
        </p:nvSpPr>
        <p:spPr>
          <a:xfrm>
            <a:off x="4126503" y="1482065"/>
            <a:ext cx="7351122" cy="1596591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/>
          <a:p>
            <a:pPr indent="714375">
              <a:lnSpc>
                <a:spcPts val="3000"/>
              </a:lnSpc>
            </a:pPr>
            <a:r>
              <a:rPr lang="en-US" sz="16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Second: as </a:t>
            </a:r>
            <a:r>
              <a:rPr lang="en-US" sz="2800" dirty="0">
                <a:solidFill>
                  <a:schemeClr val="bg1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Learning objectives</a:t>
            </a:r>
            <a:r>
              <a:rPr lang="en-US" sz="1600" noProof="0" dirty="0">
                <a:solidFill>
                  <a:schemeClr val="bg1"/>
                </a:solidFill>
              </a:rPr>
              <a:t>, </a:t>
            </a:r>
            <a:r>
              <a:rPr lang="en-US" sz="16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my goal is to support the </a:t>
            </a:r>
            <a:r>
              <a:rPr lang="en-US" sz="1600" dirty="0" err="1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Leapmotor</a:t>
            </a:r>
            <a:r>
              <a:rPr lang="en-US" sz="16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 network in identifying the most effective strategies to introduce the B03X to the European market and to present its value to customers.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CE3501D0-8905-5223-E678-CBA40C010C39}"/>
              </a:ext>
            </a:extLst>
          </p:cNvPr>
          <p:cNvSpPr txBox="1"/>
          <p:nvPr/>
        </p:nvSpPr>
        <p:spPr>
          <a:xfrm>
            <a:off x="554770" y="3586346"/>
            <a:ext cx="11267569" cy="437940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>
            <a:defPPr>
              <a:defRPr lang="en-US"/>
            </a:defPPr>
            <a:lvl1pPr>
              <a:lnSpc>
                <a:spcPts val="3000"/>
              </a:lnSpc>
              <a:defRPr sz="16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algn="ctr"/>
            <a:r>
              <a:rPr lang="en-US" sz="1800" noProof="0" dirty="0">
                <a:solidFill>
                  <a:schemeClr val="bg1"/>
                </a:solidFill>
                <a:sym typeface="Arial"/>
              </a:rPr>
              <a:t>The course will allow users to:</a:t>
            </a: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CA73F5E8-B8B8-606F-EBE3-A82EF0ADEC2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21549" y="2600700"/>
            <a:ext cx="653888" cy="653888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672D56BF-FC74-CC86-942C-05983B316BE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4126282" y="1293546"/>
            <a:ext cx="653890" cy="653888"/>
          </a:xfrm>
          <a:prstGeom prst="rect">
            <a:avLst/>
          </a:prstGeom>
        </p:spPr>
      </p:pic>
      <p:pic>
        <p:nvPicPr>
          <p:cNvPr id="40" name="Immagine 39">
            <a:extLst>
              <a:ext uri="{FF2B5EF4-FFF2-40B4-BE49-F238E27FC236}">
                <a16:creationId xmlns:a16="http://schemas.microsoft.com/office/drawing/2014/main" id="{95A3CAF5-15FC-D584-6D89-60EB1316815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66244" y="4189011"/>
            <a:ext cx="678682" cy="678680"/>
          </a:xfrm>
          <a:prstGeom prst="rect">
            <a:avLst/>
          </a:prstGeom>
        </p:spPr>
      </p:pic>
      <p:pic>
        <p:nvPicPr>
          <p:cNvPr id="41" name="Immagine 40">
            <a:extLst>
              <a:ext uri="{FF2B5EF4-FFF2-40B4-BE49-F238E27FC236}">
                <a16:creationId xmlns:a16="http://schemas.microsoft.com/office/drawing/2014/main" id="{71B87855-78AF-C792-22A3-2738166AD30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285081" y="4189011"/>
            <a:ext cx="678682" cy="678680"/>
          </a:xfrm>
          <a:prstGeom prst="rect">
            <a:avLst/>
          </a:prstGeom>
        </p:spPr>
      </p:pic>
      <p:pic>
        <p:nvPicPr>
          <p:cNvPr id="42" name="Immagine 41">
            <a:extLst>
              <a:ext uri="{FF2B5EF4-FFF2-40B4-BE49-F238E27FC236}">
                <a16:creationId xmlns:a16="http://schemas.microsoft.com/office/drawing/2014/main" id="{7FE58F4F-567B-3369-E79C-50FA30E940B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421837" y="4189011"/>
            <a:ext cx="678682" cy="678680"/>
          </a:xfrm>
          <a:prstGeom prst="rect">
            <a:avLst/>
          </a:prstGeom>
        </p:spPr>
      </p:pic>
      <p:pic>
        <p:nvPicPr>
          <p:cNvPr id="43" name="Immagine 42">
            <a:extLst>
              <a:ext uri="{FF2B5EF4-FFF2-40B4-BE49-F238E27FC236}">
                <a16:creationId xmlns:a16="http://schemas.microsoft.com/office/drawing/2014/main" id="{710778D5-B13D-753A-EE23-8A48C0BA54C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12183" y="4189011"/>
            <a:ext cx="678682" cy="678680"/>
          </a:xfrm>
          <a:prstGeom prst="rect">
            <a:avLst/>
          </a:prstGeom>
        </p:spPr>
      </p:pic>
      <p:sp>
        <p:nvSpPr>
          <p:cNvPr id="45" name="CasellaDiTesto 44">
            <a:extLst>
              <a:ext uri="{FF2B5EF4-FFF2-40B4-BE49-F238E27FC236}">
                <a16:creationId xmlns:a16="http://schemas.microsoft.com/office/drawing/2014/main" id="{C3FC8774-F68D-4497-71D1-9A2066D7E598}"/>
              </a:ext>
            </a:extLst>
          </p:cNvPr>
          <p:cNvSpPr txBox="1"/>
          <p:nvPr/>
        </p:nvSpPr>
        <p:spPr>
          <a:xfrm>
            <a:off x="3343744" y="4881419"/>
            <a:ext cx="2723682" cy="1138773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>
            <a:defPPr>
              <a:defRPr lang="en-US"/>
            </a:defPPr>
            <a:lvl1pPr>
              <a:lnSpc>
                <a:spcPts val="3000"/>
              </a:lnSpc>
              <a:defRPr sz="16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en-US" sz="1800" noProof="0" dirty="0">
                <a:solidFill>
                  <a:schemeClr val="accent4"/>
                </a:solidFill>
                <a:latin typeface="+mj-lt"/>
              </a:rPr>
              <a:t>Know your customer</a:t>
            </a:r>
            <a:r>
              <a:rPr lang="en-US" noProof="0" dirty="0">
                <a:solidFill>
                  <a:schemeClr val="bg1"/>
                </a:solidFill>
              </a:rPr>
              <a:t>: understand needs &amp; expectations to tailor the pitch</a:t>
            </a:r>
          </a:p>
        </p:txBody>
      </p:sp>
      <p:sp>
        <p:nvSpPr>
          <p:cNvPr id="46" name="CasellaDiTesto 45">
            <a:extLst>
              <a:ext uri="{FF2B5EF4-FFF2-40B4-BE49-F238E27FC236}">
                <a16:creationId xmlns:a16="http://schemas.microsoft.com/office/drawing/2014/main" id="{B1E71B94-7AF9-A5B4-9F0B-64757BBE1966}"/>
              </a:ext>
            </a:extLst>
          </p:cNvPr>
          <p:cNvSpPr txBox="1"/>
          <p:nvPr/>
        </p:nvSpPr>
        <p:spPr>
          <a:xfrm>
            <a:off x="6309185" y="4881419"/>
            <a:ext cx="2586363" cy="861774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>
            <a:defPPr>
              <a:defRPr lang="en-US"/>
            </a:defPPr>
            <a:lvl1pPr>
              <a:lnSpc>
                <a:spcPts val="3000"/>
              </a:lnSpc>
              <a:defRPr sz="16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en-US" sz="1800" noProof="0" dirty="0">
                <a:solidFill>
                  <a:schemeClr val="accent4"/>
                </a:solidFill>
                <a:latin typeface="+mj-lt"/>
              </a:rPr>
              <a:t>Sell the value</a:t>
            </a:r>
            <a:r>
              <a:rPr lang="en-US" noProof="0" dirty="0">
                <a:solidFill>
                  <a:schemeClr val="bg1"/>
                </a:solidFill>
              </a:rPr>
              <a:t>: </a:t>
            </a:r>
            <a:br>
              <a:rPr lang="en-US" noProof="0" dirty="0">
                <a:solidFill>
                  <a:schemeClr val="bg1"/>
                </a:solidFill>
              </a:rPr>
            </a:br>
            <a:r>
              <a:rPr lang="en-US" noProof="0" dirty="0">
                <a:solidFill>
                  <a:schemeClr val="bg1"/>
                </a:solidFill>
              </a:rPr>
              <a:t>turn features into clear, compelling USPs</a:t>
            </a:r>
          </a:p>
        </p:txBody>
      </p:sp>
      <p:sp>
        <p:nvSpPr>
          <p:cNvPr id="47" name="CasellaDiTesto 46">
            <a:extLst>
              <a:ext uri="{FF2B5EF4-FFF2-40B4-BE49-F238E27FC236}">
                <a16:creationId xmlns:a16="http://schemas.microsoft.com/office/drawing/2014/main" id="{1ECAF988-E2FB-241E-262E-F7313B7B155A}"/>
              </a:ext>
            </a:extLst>
          </p:cNvPr>
          <p:cNvSpPr txBox="1"/>
          <p:nvPr/>
        </p:nvSpPr>
        <p:spPr>
          <a:xfrm>
            <a:off x="9158342" y="4881419"/>
            <a:ext cx="2586363" cy="1354217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>
            <a:defPPr>
              <a:defRPr lang="en-US"/>
            </a:defPPr>
            <a:lvl1pPr>
              <a:lnSpc>
                <a:spcPts val="3000"/>
              </a:lnSpc>
              <a:defRPr sz="16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en-US" sz="1800" noProof="0" dirty="0">
                <a:solidFill>
                  <a:schemeClr val="accent4"/>
                </a:solidFill>
                <a:latin typeface="+mj-lt"/>
              </a:rPr>
              <a:t>Drive the decision</a:t>
            </a:r>
            <a:r>
              <a:rPr lang="en-US" noProof="0" dirty="0">
                <a:solidFill>
                  <a:schemeClr val="bg1"/>
                </a:solidFill>
              </a:rPr>
              <a:t>: use product knowledge &amp; market insights to engage, handle objections, and close</a:t>
            </a:r>
            <a:endParaRPr lang="en-US" noProof="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6" name="Doppia parentesi quadra 5">
            <a:extLst>
              <a:ext uri="{FF2B5EF4-FFF2-40B4-BE49-F238E27FC236}">
                <a16:creationId xmlns:a16="http://schemas.microsoft.com/office/drawing/2014/main" id="{C913601C-5D61-2AA7-5534-CEC6524014FA}"/>
              </a:ext>
            </a:extLst>
          </p:cNvPr>
          <p:cNvSpPr/>
          <p:nvPr/>
        </p:nvSpPr>
        <p:spPr>
          <a:xfrm>
            <a:off x="3774028" y="1215102"/>
            <a:ext cx="8048312" cy="2195591"/>
          </a:xfrm>
          <a:prstGeom prst="bracketPair">
            <a:avLst>
              <a:gd name="adj" fmla="val 8078"/>
            </a:avLst>
          </a:prstGeom>
          <a:noFill/>
          <a:ln w="38100" cap="rnd">
            <a:solidFill>
              <a:schemeClr val="bg1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A80A0A35-9404-7C89-F85B-8470AE632D16}"/>
              </a:ext>
            </a:extLst>
          </p:cNvPr>
          <p:cNvGrpSpPr/>
          <p:nvPr/>
        </p:nvGrpSpPr>
        <p:grpSpPr>
          <a:xfrm flipH="1">
            <a:off x="3375793" y="1946332"/>
            <a:ext cx="468252" cy="231042"/>
            <a:chOff x="4279562" y="2149347"/>
            <a:chExt cx="468252" cy="231042"/>
          </a:xfrm>
        </p:grpSpPr>
        <p:sp>
          <p:nvSpPr>
            <p:cNvPr id="8" name="Triangolo isoscele 7">
              <a:extLst>
                <a:ext uri="{FF2B5EF4-FFF2-40B4-BE49-F238E27FC236}">
                  <a16:creationId xmlns:a16="http://schemas.microsoft.com/office/drawing/2014/main" id="{740A1AE9-7A0E-7264-B00E-BBE59507D7E4}"/>
                </a:ext>
              </a:extLst>
            </p:cNvPr>
            <p:cNvSpPr/>
            <p:nvPr/>
          </p:nvSpPr>
          <p:spPr>
            <a:xfrm rot="5400000" flipH="1">
              <a:off x="4437484" y="2070058"/>
              <a:ext cx="231042" cy="38961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 useBgFill="1">
          <p:nvSpPr>
            <p:cNvPr id="9" name="Triangolo isoscele 8">
              <a:extLst>
                <a:ext uri="{FF2B5EF4-FFF2-40B4-BE49-F238E27FC236}">
                  <a16:creationId xmlns:a16="http://schemas.microsoft.com/office/drawing/2014/main" id="{1173AEC2-991B-4B29-B465-7BFF22C9DAC4}"/>
                </a:ext>
              </a:extLst>
            </p:cNvPr>
            <p:cNvSpPr/>
            <p:nvPr/>
          </p:nvSpPr>
          <p:spPr>
            <a:xfrm rot="5400000" flipH="1">
              <a:off x="4358851" y="2070058"/>
              <a:ext cx="231042" cy="389619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7" name="Titolo 26">
            <a:extLst>
              <a:ext uri="{FF2B5EF4-FFF2-40B4-BE49-F238E27FC236}">
                <a16:creationId xmlns:a16="http://schemas.microsoft.com/office/drawing/2014/main" id="{76B525DA-7E5C-6210-4B28-0E1D07ECE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LEARNING OBJECTIVES</a:t>
            </a:r>
          </a:p>
        </p:txBody>
      </p:sp>
      <p:cxnSp>
        <p:nvCxnSpPr>
          <p:cNvPr id="15" name="Connettore diritto 14">
            <a:extLst>
              <a:ext uri="{FF2B5EF4-FFF2-40B4-BE49-F238E27FC236}">
                <a16:creationId xmlns:a16="http://schemas.microsoft.com/office/drawing/2014/main" id="{B8B9BB30-946B-BDA9-92BB-68BCDD42C29B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ttore diritto 15">
            <a:extLst>
              <a:ext uri="{FF2B5EF4-FFF2-40B4-BE49-F238E27FC236}">
                <a16:creationId xmlns:a16="http://schemas.microsoft.com/office/drawing/2014/main" id="{F2BF5903-89A7-E298-BA7D-7B88A7F04C2A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174891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34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magine 28">
            <a:extLst>
              <a:ext uri="{FF2B5EF4-FFF2-40B4-BE49-F238E27FC236}">
                <a16:creationId xmlns:a16="http://schemas.microsoft.com/office/drawing/2014/main" id="{E5758230-113D-42EE-99B5-62B36A0FAA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67" b="577"/>
          <a:stretch>
            <a:fillRect/>
          </a:stretch>
        </p:blipFill>
        <p:spPr>
          <a:xfrm>
            <a:off x="0" y="0"/>
            <a:ext cx="12192000" cy="5063026"/>
          </a:xfrm>
          <a:prstGeom prst="rect">
            <a:avLst/>
          </a:prstGeom>
        </p:spPr>
      </p:pic>
      <p:sp>
        <p:nvSpPr>
          <p:cNvPr id="30" name="Rettangolo 29">
            <a:extLst>
              <a:ext uri="{FF2B5EF4-FFF2-40B4-BE49-F238E27FC236}">
                <a16:creationId xmlns:a16="http://schemas.microsoft.com/office/drawing/2014/main" id="{83404ACE-62E9-1DB9-D143-117BED953299}"/>
              </a:ext>
            </a:extLst>
          </p:cNvPr>
          <p:cNvSpPr/>
          <p:nvPr/>
        </p:nvSpPr>
        <p:spPr>
          <a:xfrm>
            <a:off x="0" y="3866890"/>
            <a:ext cx="12192000" cy="1202287"/>
          </a:xfrm>
          <a:prstGeom prst="rect">
            <a:avLst/>
          </a:prstGeom>
          <a:gradFill flip="none" rotWithShape="1">
            <a:gsLst>
              <a:gs pos="0">
                <a:srgbClr val="4D4842">
                  <a:alpha val="0"/>
                </a:srgbClr>
              </a:gs>
              <a:gs pos="100000">
                <a:srgbClr val="4D4842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C829114E-97E0-AD9B-4587-3A364323212F}"/>
              </a:ext>
            </a:extLst>
          </p:cNvPr>
          <p:cNvSpPr txBox="1"/>
          <p:nvPr/>
        </p:nvSpPr>
        <p:spPr>
          <a:xfrm>
            <a:off x="1774428" y="5221121"/>
            <a:ext cx="1545433" cy="830997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01. </a:t>
            </a:r>
            <a:br>
              <a:rPr lang="en-US" noProof="0" dirty="0"/>
            </a:br>
            <a:r>
              <a:rPr lang="en-US" noProof="0" dirty="0"/>
              <a:t>Product Overview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E3844DC7-05EC-D60C-869B-17C3EA01957B}"/>
              </a:ext>
            </a:extLst>
          </p:cNvPr>
          <p:cNvSpPr txBox="1"/>
          <p:nvPr/>
        </p:nvSpPr>
        <p:spPr>
          <a:xfrm>
            <a:off x="7097712" y="5221121"/>
            <a:ext cx="1545433" cy="830997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noProof="0" dirty="0">
                <a:solidFill>
                  <a:schemeClr val="bg1"/>
                </a:solidFill>
              </a:rPr>
              <a:t>04. Advanced Technology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D420A3BA-66E1-2E6D-A93F-D89866D7AA07}"/>
              </a:ext>
            </a:extLst>
          </p:cNvPr>
          <p:cNvSpPr txBox="1"/>
          <p:nvPr/>
        </p:nvSpPr>
        <p:spPr>
          <a:xfrm>
            <a:off x="3548856" y="5221122"/>
            <a:ext cx="1545433" cy="584775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sz="1600" noProof="0" dirty="0"/>
              <a:t>02. </a:t>
            </a:r>
            <a:br>
              <a:rPr lang="en-US" sz="1600" noProof="0" dirty="0"/>
            </a:br>
            <a:r>
              <a:rPr lang="en-US" sz="1600" noProof="0" dirty="0"/>
              <a:t>Design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AC4DD1F8-F7ED-BD20-7939-9E4C3621E5C0}"/>
              </a:ext>
            </a:extLst>
          </p:cNvPr>
          <p:cNvSpPr txBox="1"/>
          <p:nvPr/>
        </p:nvSpPr>
        <p:spPr>
          <a:xfrm>
            <a:off x="5323284" y="5221121"/>
            <a:ext cx="1545433" cy="830997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noProof="0" dirty="0">
                <a:solidFill>
                  <a:schemeClr val="bg1"/>
                </a:solidFill>
              </a:rPr>
              <a:t>03. </a:t>
            </a:r>
            <a:br>
              <a:rPr lang="en-US" noProof="0" dirty="0">
                <a:solidFill>
                  <a:schemeClr val="bg1"/>
                </a:solidFill>
              </a:rPr>
            </a:br>
            <a:r>
              <a:rPr lang="en-US" noProof="0" dirty="0">
                <a:solidFill>
                  <a:schemeClr val="bg1"/>
                </a:solidFill>
              </a:rPr>
              <a:t>Onboard Experience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1F220338-B59A-E5C1-29D3-420786567A29}"/>
              </a:ext>
            </a:extLst>
          </p:cNvPr>
          <p:cNvSpPr txBox="1"/>
          <p:nvPr/>
        </p:nvSpPr>
        <p:spPr>
          <a:xfrm>
            <a:off x="8872140" y="5221121"/>
            <a:ext cx="1545433" cy="830997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noProof="0" dirty="0">
                <a:solidFill>
                  <a:schemeClr val="bg1"/>
                </a:solidFill>
              </a:rPr>
              <a:t>05. Commercial Offer &amp; Specs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D32C4C28-ED13-AAA1-A2C4-850AB096BC0C}"/>
              </a:ext>
            </a:extLst>
          </p:cNvPr>
          <p:cNvSpPr txBox="1"/>
          <p:nvPr/>
        </p:nvSpPr>
        <p:spPr>
          <a:xfrm>
            <a:off x="10646567" y="5221121"/>
            <a:ext cx="1545433" cy="830997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noProof="0" dirty="0">
                <a:solidFill>
                  <a:schemeClr val="bg1"/>
                </a:solidFill>
              </a:rPr>
              <a:t>06. </a:t>
            </a:r>
            <a:br>
              <a:rPr lang="en-US" noProof="0" dirty="0">
                <a:solidFill>
                  <a:schemeClr val="bg1"/>
                </a:solidFill>
              </a:rPr>
            </a:br>
            <a:r>
              <a:rPr lang="en-US" noProof="0" dirty="0">
                <a:solidFill>
                  <a:schemeClr val="bg1"/>
                </a:solidFill>
              </a:rPr>
              <a:t>B03X vs Competitors</a:t>
            </a: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89E43A2A-182E-D748-6B0A-37E0758F0FD9}"/>
              </a:ext>
            </a:extLst>
          </p:cNvPr>
          <p:cNvSpPr txBox="1"/>
          <p:nvPr/>
        </p:nvSpPr>
        <p:spPr>
          <a:xfrm>
            <a:off x="8925479" y="290112"/>
            <a:ext cx="2342755" cy="252000"/>
          </a:xfrm>
          <a:prstGeom prst="roundRect">
            <a:avLst>
              <a:gd name="adj" fmla="val 50000"/>
            </a:avLst>
          </a:prstGeom>
          <a:solidFill>
            <a:srgbClr val="E2B63A"/>
          </a:solidFill>
          <a:ln w="12700">
            <a:noFill/>
          </a:ln>
          <a:effectLst/>
        </p:spPr>
        <p:txBody>
          <a:bodyPr wrap="square" lIns="36000" tIns="36000" rIns="36000" bIns="36000" anchor="ctr" anchorCtr="0">
            <a:no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sz="1050" noProof="0" dirty="0">
                <a:solidFill>
                  <a:schemeClr val="tx1"/>
                </a:solidFill>
              </a:rPr>
              <a:t>Move </a:t>
            </a:r>
            <a:r>
              <a:rPr lang="en-US" sz="1050" noProof="0" dirty="0">
                <a:solidFill>
                  <a:schemeClr val="tx1"/>
                </a:solidFill>
                <a:latin typeface="+mj-lt"/>
              </a:rPr>
              <a:t>B03X</a:t>
            </a:r>
            <a:r>
              <a:rPr lang="en-US" sz="1050" noProof="0" dirty="0">
                <a:solidFill>
                  <a:schemeClr val="tx1"/>
                </a:solidFill>
              </a:rPr>
              <a:t> along the timeline</a:t>
            </a:r>
            <a:endParaRPr lang="en-US" sz="1100" noProof="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32" name="Immagine 31">
            <a:extLst>
              <a:ext uri="{FF2B5EF4-FFF2-40B4-BE49-F238E27FC236}">
                <a16:creationId xmlns:a16="http://schemas.microsoft.com/office/drawing/2014/main" id="{541A080C-C932-0DE7-9AC4-F8CE11C68D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704"/>
          <a:stretch>
            <a:fillRect/>
          </a:stretch>
        </p:blipFill>
        <p:spPr>
          <a:xfrm>
            <a:off x="-38147" y="4395676"/>
            <a:ext cx="1510308" cy="679653"/>
          </a:xfrm>
          <a:prstGeom prst="rect">
            <a:avLst/>
          </a:prstGeom>
        </p:spPr>
      </p:pic>
      <p:sp>
        <p:nvSpPr>
          <p:cNvPr id="33" name="Segnaposto numero diapositiva 32">
            <a:extLst>
              <a:ext uri="{FF2B5EF4-FFF2-40B4-BE49-F238E27FC236}">
                <a16:creationId xmlns:a16="http://schemas.microsoft.com/office/drawing/2014/main" id="{5D62037E-56B2-15C4-28CF-3625B242F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B4CA3-BFCE-4D2C-8B29-2FCA8E7E0799}" type="slidenum">
              <a:rPr lang="en-US" noProof="0" smtClean="0"/>
              <a:pPr/>
              <a:t>6</a:t>
            </a:fld>
            <a:endParaRPr lang="en-US" sz="1000" noProof="0" dirty="0"/>
          </a:p>
        </p:txBody>
      </p:sp>
      <p:sp>
        <p:nvSpPr>
          <p:cNvPr id="15" name="Rettangolo 14">
            <a:extLst>
              <a:ext uri="{FF2B5EF4-FFF2-40B4-BE49-F238E27FC236}">
                <a16:creationId xmlns:a16="http://schemas.microsoft.com/office/drawing/2014/main" id="{AA8E9C22-5EA2-4E67-E809-F592DF0F5455}"/>
              </a:ext>
            </a:extLst>
          </p:cNvPr>
          <p:cNvSpPr/>
          <p:nvPr/>
        </p:nvSpPr>
        <p:spPr>
          <a:xfrm>
            <a:off x="6040290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2626F3DA-F394-EE5A-F59A-3F9A4CE35926}"/>
              </a:ext>
            </a:extLst>
          </p:cNvPr>
          <p:cNvSpPr/>
          <p:nvPr/>
        </p:nvSpPr>
        <p:spPr>
          <a:xfrm>
            <a:off x="9589146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Rettangolo 18">
            <a:extLst>
              <a:ext uri="{FF2B5EF4-FFF2-40B4-BE49-F238E27FC236}">
                <a16:creationId xmlns:a16="http://schemas.microsoft.com/office/drawing/2014/main" id="{443D5001-6D09-7806-18A8-C2B54ACB6BED}"/>
              </a:ext>
            </a:extLst>
          </p:cNvPr>
          <p:cNvSpPr/>
          <p:nvPr/>
        </p:nvSpPr>
        <p:spPr>
          <a:xfrm>
            <a:off x="11363573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Rettangolo 20">
            <a:extLst>
              <a:ext uri="{FF2B5EF4-FFF2-40B4-BE49-F238E27FC236}">
                <a16:creationId xmlns:a16="http://schemas.microsoft.com/office/drawing/2014/main" id="{2020E8CB-F970-CD04-D479-D884DEBBDF18}"/>
              </a:ext>
            </a:extLst>
          </p:cNvPr>
          <p:cNvSpPr/>
          <p:nvPr/>
        </p:nvSpPr>
        <p:spPr>
          <a:xfrm>
            <a:off x="4265862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Rettangolo 23">
            <a:extLst>
              <a:ext uri="{FF2B5EF4-FFF2-40B4-BE49-F238E27FC236}">
                <a16:creationId xmlns:a16="http://schemas.microsoft.com/office/drawing/2014/main" id="{9B96CFA8-596C-98C7-F935-AA776C3C76FA}"/>
              </a:ext>
            </a:extLst>
          </p:cNvPr>
          <p:cNvSpPr/>
          <p:nvPr/>
        </p:nvSpPr>
        <p:spPr>
          <a:xfrm>
            <a:off x="7814718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Rettangolo 24">
            <a:extLst>
              <a:ext uri="{FF2B5EF4-FFF2-40B4-BE49-F238E27FC236}">
                <a16:creationId xmlns:a16="http://schemas.microsoft.com/office/drawing/2014/main" id="{50EB2937-3F35-638B-BEB1-C79414634AB7}"/>
              </a:ext>
            </a:extLst>
          </p:cNvPr>
          <p:cNvSpPr/>
          <p:nvPr/>
        </p:nvSpPr>
        <p:spPr>
          <a:xfrm>
            <a:off x="2491434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Connettore diritto 15">
            <a:extLst>
              <a:ext uri="{FF2B5EF4-FFF2-40B4-BE49-F238E27FC236}">
                <a16:creationId xmlns:a16="http://schemas.microsoft.com/office/drawing/2014/main" id="{F52BB2B5-5292-32FE-F0EE-0CD962C04BEC}"/>
              </a:ext>
            </a:extLst>
          </p:cNvPr>
          <p:cNvCxnSpPr/>
          <p:nvPr/>
        </p:nvCxnSpPr>
        <p:spPr>
          <a:xfrm>
            <a:off x="0" y="5075329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6" name="Immagine 25">
            <a:extLst>
              <a:ext uri="{FF2B5EF4-FFF2-40B4-BE49-F238E27FC236}">
                <a16:creationId xmlns:a16="http://schemas.microsoft.com/office/drawing/2014/main" id="{256B17A9-CA74-CB96-ED1D-FDA3F79789D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78" t="17233" r="31735" b="48381"/>
          <a:stretch>
            <a:fillRect/>
          </a:stretch>
        </p:blipFill>
        <p:spPr>
          <a:xfrm flipH="1">
            <a:off x="11396782" y="126565"/>
            <a:ext cx="638046" cy="638046"/>
          </a:xfrm>
          <a:prstGeom prst="ellipse">
            <a:avLst/>
          </a:prstGeom>
          <a:solidFill>
            <a:schemeClr val="tx2">
              <a:lumMod val="75000"/>
            </a:schemeClr>
          </a:solidFill>
          <a:ln w="12700">
            <a:solidFill>
              <a:srgbClr val="C2BFBA"/>
            </a:solidFill>
          </a:ln>
          <a:effectLst>
            <a:outerShdw blurRad="139700" sx="103000" sy="103000" algn="ctr" rotWithShape="0">
              <a:prstClr val="black">
                <a:alpha val="50000"/>
              </a:prstClr>
            </a:outerShdw>
          </a:effectLst>
        </p:spPr>
      </p:pic>
      <p:pic>
        <p:nvPicPr>
          <p:cNvPr id="2" name="Elemento grafico 1">
            <a:extLst>
              <a:ext uri="{FF2B5EF4-FFF2-40B4-BE49-F238E27FC236}">
                <a16:creationId xmlns:a16="http://schemas.microsoft.com/office/drawing/2014/main" id="{CB66D63C-1522-D3BF-1E92-902EE02115D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20278" y="158244"/>
            <a:ext cx="494068" cy="5685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938832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5245F4-4D4F-908C-8CA6-59D6FFF216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magine 24">
            <a:extLst>
              <a:ext uri="{FF2B5EF4-FFF2-40B4-BE49-F238E27FC236}">
                <a16:creationId xmlns:a16="http://schemas.microsoft.com/office/drawing/2014/main" id="{FA8D4226-E159-758A-F92C-62BE61C4244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643" t="24712" r="-1367" b="16466"/>
          <a:stretch>
            <a:fillRect/>
          </a:stretch>
        </p:blipFill>
        <p:spPr>
          <a:xfrm>
            <a:off x="0" y="-1"/>
            <a:ext cx="12192000" cy="5075327"/>
          </a:xfrm>
          <a:prstGeom prst="rect">
            <a:avLst/>
          </a:prstGeom>
        </p:spPr>
      </p:pic>
      <p:sp>
        <p:nvSpPr>
          <p:cNvPr id="19" name="Rettangolo 18">
            <a:extLst>
              <a:ext uri="{FF2B5EF4-FFF2-40B4-BE49-F238E27FC236}">
                <a16:creationId xmlns:a16="http://schemas.microsoft.com/office/drawing/2014/main" id="{CC72E5DE-5EF8-02F7-D230-9E30F25C1B84}"/>
              </a:ext>
            </a:extLst>
          </p:cNvPr>
          <p:cNvSpPr/>
          <p:nvPr/>
        </p:nvSpPr>
        <p:spPr>
          <a:xfrm>
            <a:off x="-1" y="0"/>
            <a:ext cx="6096001" cy="5094140"/>
          </a:xfrm>
          <a:prstGeom prst="rect">
            <a:avLst/>
          </a:prstGeom>
          <a:gradFill flip="none" rotWithShape="1">
            <a:gsLst>
              <a:gs pos="35000">
                <a:srgbClr val="746E67">
                  <a:alpha val="0"/>
                </a:srgbClr>
              </a:gs>
              <a:gs pos="90000">
                <a:srgbClr val="746E67">
                  <a:lumMod val="9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Rettangolo 27">
            <a:extLst>
              <a:ext uri="{FF2B5EF4-FFF2-40B4-BE49-F238E27FC236}">
                <a16:creationId xmlns:a16="http://schemas.microsoft.com/office/drawing/2014/main" id="{A75F860A-AA00-CE2D-2D54-A2788B8D8EBC}"/>
              </a:ext>
            </a:extLst>
          </p:cNvPr>
          <p:cNvSpPr/>
          <p:nvPr/>
        </p:nvSpPr>
        <p:spPr>
          <a:xfrm flipH="1">
            <a:off x="9849242" y="0"/>
            <a:ext cx="2342754" cy="5094140"/>
          </a:xfrm>
          <a:prstGeom prst="rect">
            <a:avLst/>
          </a:prstGeom>
          <a:gradFill flip="none" rotWithShape="1">
            <a:gsLst>
              <a:gs pos="6000">
                <a:srgbClr val="C6B39B">
                  <a:alpha val="0"/>
                </a:srgbClr>
              </a:gs>
              <a:gs pos="86000">
                <a:srgbClr val="C6B39B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B2BE8DFC-EC2A-5838-9FD0-EB20679BDF22}"/>
              </a:ext>
            </a:extLst>
          </p:cNvPr>
          <p:cNvSpPr/>
          <p:nvPr/>
        </p:nvSpPr>
        <p:spPr>
          <a:xfrm>
            <a:off x="6040290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4346F380-9D6C-3606-B134-15039B3AC5FF}"/>
              </a:ext>
            </a:extLst>
          </p:cNvPr>
          <p:cNvSpPr/>
          <p:nvPr/>
        </p:nvSpPr>
        <p:spPr>
          <a:xfrm>
            <a:off x="9589146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5F3008CD-0144-B1EC-7EA8-4DF670C6C640}"/>
              </a:ext>
            </a:extLst>
          </p:cNvPr>
          <p:cNvSpPr/>
          <p:nvPr/>
        </p:nvSpPr>
        <p:spPr>
          <a:xfrm>
            <a:off x="11363573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ttangolo 13">
            <a:extLst>
              <a:ext uri="{FF2B5EF4-FFF2-40B4-BE49-F238E27FC236}">
                <a16:creationId xmlns:a16="http://schemas.microsoft.com/office/drawing/2014/main" id="{0AA8C5AF-BC18-735C-24F3-2FF68E5167C2}"/>
              </a:ext>
            </a:extLst>
          </p:cNvPr>
          <p:cNvSpPr/>
          <p:nvPr/>
        </p:nvSpPr>
        <p:spPr>
          <a:xfrm>
            <a:off x="4265862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Rettangolo 19">
            <a:extLst>
              <a:ext uri="{FF2B5EF4-FFF2-40B4-BE49-F238E27FC236}">
                <a16:creationId xmlns:a16="http://schemas.microsoft.com/office/drawing/2014/main" id="{32915448-D74A-E13E-4FC2-BE97F26DF090}"/>
              </a:ext>
            </a:extLst>
          </p:cNvPr>
          <p:cNvSpPr/>
          <p:nvPr/>
        </p:nvSpPr>
        <p:spPr>
          <a:xfrm>
            <a:off x="7814718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D5AD2F6B-991E-2157-56EC-7D7A18FB2424}"/>
              </a:ext>
            </a:extLst>
          </p:cNvPr>
          <p:cNvSpPr/>
          <p:nvPr/>
        </p:nvSpPr>
        <p:spPr>
          <a:xfrm>
            <a:off x="2491434" y="5075374"/>
            <a:ext cx="111420" cy="111420"/>
          </a:xfrm>
          <a:prstGeom prst="rect">
            <a:avLst/>
          </a:prstGeom>
          <a:solidFill>
            <a:srgbClr val="E2B63A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Segnaposto numero diapositiva 30">
            <a:extLst>
              <a:ext uri="{FF2B5EF4-FFF2-40B4-BE49-F238E27FC236}">
                <a16:creationId xmlns:a16="http://schemas.microsoft.com/office/drawing/2014/main" id="{210B62D7-B72D-4BD3-EFD6-DCC6784DD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B4CA3-BFCE-4D2C-8B29-2FCA8E7E0799}" type="slidenum">
              <a:rPr lang="en-US" noProof="0" smtClean="0"/>
              <a:pPr/>
              <a:t>7</a:t>
            </a:fld>
            <a:endParaRPr lang="en-US" sz="1000" noProof="0" dirty="0"/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4D9E6084-51EC-342C-779C-13C3B2C1C2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0922" y="4413303"/>
            <a:ext cx="2032809" cy="679653"/>
          </a:xfrm>
          <a:prstGeom prst="rect">
            <a:avLst/>
          </a:prstGeom>
        </p:spPr>
      </p:pic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B29AB172-E82D-0016-7D1D-6C797439A4E2}"/>
              </a:ext>
            </a:extLst>
          </p:cNvPr>
          <p:cNvSpPr txBox="1"/>
          <p:nvPr/>
        </p:nvSpPr>
        <p:spPr>
          <a:xfrm>
            <a:off x="8925479" y="290112"/>
            <a:ext cx="2342755" cy="252000"/>
          </a:xfrm>
          <a:prstGeom prst="roundRect">
            <a:avLst>
              <a:gd name="adj" fmla="val 50000"/>
            </a:avLst>
          </a:prstGeom>
          <a:solidFill>
            <a:srgbClr val="E2B63A"/>
          </a:solidFill>
          <a:ln w="12700">
            <a:noFill/>
          </a:ln>
          <a:effectLst/>
        </p:spPr>
        <p:txBody>
          <a:bodyPr wrap="square" lIns="36000" tIns="36000" rIns="36000" bIns="36000" anchor="ctr" anchorCtr="0">
            <a:no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sz="1050" noProof="0" dirty="0">
                <a:solidFill>
                  <a:schemeClr val="tx1"/>
                </a:solidFill>
              </a:rPr>
              <a:t>Move </a:t>
            </a:r>
            <a:r>
              <a:rPr lang="en-US" sz="1050" noProof="0" dirty="0">
                <a:solidFill>
                  <a:schemeClr val="tx1"/>
                </a:solidFill>
                <a:latin typeface="+mj-lt"/>
              </a:rPr>
              <a:t>B03X</a:t>
            </a:r>
            <a:r>
              <a:rPr lang="en-US" sz="1050" noProof="0" dirty="0">
                <a:solidFill>
                  <a:schemeClr val="tx1"/>
                </a:solidFill>
              </a:rPr>
              <a:t> along the timeline</a:t>
            </a:r>
            <a:endParaRPr lang="en-US" sz="1100" noProof="0" dirty="0">
              <a:solidFill>
                <a:schemeClr val="tx1"/>
              </a:solidFill>
              <a:latin typeface="+mj-lt"/>
            </a:endParaRPr>
          </a:p>
        </p:txBody>
      </p:sp>
      <p:cxnSp>
        <p:nvCxnSpPr>
          <p:cNvPr id="16" name="Connettore diritto 15">
            <a:extLst>
              <a:ext uri="{FF2B5EF4-FFF2-40B4-BE49-F238E27FC236}">
                <a16:creationId xmlns:a16="http://schemas.microsoft.com/office/drawing/2014/main" id="{DE93FE23-38E9-3CD5-5177-D4C6484E3519}"/>
              </a:ext>
            </a:extLst>
          </p:cNvPr>
          <p:cNvCxnSpPr/>
          <p:nvPr/>
        </p:nvCxnSpPr>
        <p:spPr>
          <a:xfrm>
            <a:off x="0" y="5075329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7" name="Immagine 26">
            <a:extLst>
              <a:ext uri="{FF2B5EF4-FFF2-40B4-BE49-F238E27FC236}">
                <a16:creationId xmlns:a16="http://schemas.microsoft.com/office/drawing/2014/main" id="{935F4726-044D-AE0F-76EF-3D19A8E1EFE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78" t="17233" r="31735" b="48381"/>
          <a:stretch>
            <a:fillRect/>
          </a:stretch>
        </p:blipFill>
        <p:spPr>
          <a:xfrm flipH="1">
            <a:off x="11396782" y="126565"/>
            <a:ext cx="638046" cy="638046"/>
          </a:xfrm>
          <a:prstGeom prst="ellipse">
            <a:avLst/>
          </a:prstGeom>
          <a:solidFill>
            <a:schemeClr val="tx2">
              <a:lumMod val="75000"/>
            </a:schemeClr>
          </a:solidFill>
          <a:ln w="12700">
            <a:solidFill>
              <a:srgbClr val="C2BFBA"/>
            </a:solidFill>
          </a:ln>
          <a:effectLst>
            <a:outerShdw blurRad="139700" sx="103000" sy="103000" algn="ctr" rotWithShape="0">
              <a:prstClr val="black">
                <a:alpha val="50000"/>
              </a:prstClr>
            </a:outerShdw>
          </a:effectLst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9D992138-B121-8C8B-FC57-FDD8BF48F44F}"/>
              </a:ext>
            </a:extLst>
          </p:cNvPr>
          <p:cNvSpPr txBox="1"/>
          <p:nvPr/>
        </p:nvSpPr>
        <p:spPr>
          <a:xfrm>
            <a:off x="1489137" y="5214012"/>
            <a:ext cx="200459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ea typeface="+mn-ea"/>
                <a:cs typeface="+mn-cs"/>
              </a:rPr>
              <a:t>Let's get in touch with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B03X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accent4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970D516F-1D70-B1CF-15EB-E416ECBF7A14}"/>
              </a:ext>
            </a:extLst>
          </p:cNvPr>
          <p:cNvSpPr txBox="1"/>
          <p:nvPr/>
        </p:nvSpPr>
        <p:spPr>
          <a:xfrm>
            <a:off x="0" y="1700723"/>
            <a:ext cx="12191996" cy="1107996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sz="6600" b="0" noProof="0" dirty="0">
                <a:latin typeface="Montserrat ExtraLight" panose="00000300000000000000" pitchFamily="50" charset="0"/>
              </a:rPr>
              <a:t>01. </a:t>
            </a:r>
            <a:r>
              <a:rPr lang="en-US" sz="6600" noProof="0" dirty="0"/>
              <a:t>Product Overview</a:t>
            </a: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83BAB60A-1BD1-AB9F-1E68-DEFC3B2FB58D}"/>
              </a:ext>
            </a:extLst>
          </p:cNvPr>
          <p:cNvSpPr txBox="1"/>
          <p:nvPr/>
        </p:nvSpPr>
        <p:spPr>
          <a:xfrm>
            <a:off x="7097712" y="5221121"/>
            <a:ext cx="1545433" cy="830997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noProof="0" dirty="0">
                <a:solidFill>
                  <a:schemeClr val="bg1"/>
                </a:solidFill>
              </a:rPr>
              <a:t>04. Advanced Technology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2B9C9867-4DE5-0296-2FB1-9B43C5921E3D}"/>
              </a:ext>
            </a:extLst>
          </p:cNvPr>
          <p:cNvSpPr txBox="1"/>
          <p:nvPr/>
        </p:nvSpPr>
        <p:spPr>
          <a:xfrm>
            <a:off x="3548856" y="5221122"/>
            <a:ext cx="1545433" cy="584775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sz="1600" noProof="0" dirty="0"/>
              <a:t>02. </a:t>
            </a:r>
            <a:br>
              <a:rPr lang="en-US" sz="1600" noProof="0" dirty="0"/>
            </a:br>
            <a:r>
              <a:rPr lang="en-US" sz="1600" noProof="0" dirty="0"/>
              <a:t>Design</a:t>
            </a: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575C7A42-8D34-801C-B46B-95EC97A946E5}"/>
              </a:ext>
            </a:extLst>
          </p:cNvPr>
          <p:cNvSpPr txBox="1"/>
          <p:nvPr/>
        </p:nvSpPr>
        <p:spPr>
          <a:xfrm>
            <a:off x="5323284" y="5221121"/>
            <a:ext cx="1545433" cy="830997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noProof="0" dirty="0">
                <a:solidFill>
                  <a:schemeClr val="bg1"/>
                </a:solidFill>
              </a:rPr>
              <a:t>03. </a:t>
            </a:r>
            <a:br>
              <a:rPr lang="en-US" noProof="0" dirty="0">
                <a:solidFill>
                  <a:schemeClr val="bg1"/>
                </a:solidFill>
              </a:rPr>
            </a:br>
            <a:r>
              <a:rPr lang="en-US" noProof="0" dirty="0">
                <a:solidFill>
                  <a:schemeClr val="bg1"/>
                </a:solidFill>
              </a:rPr>
              <a:t>Onboard Experience</a:t>
            </a:r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36868A40-D13E-F11D-C821-C4FF714B8B19}"/>
              </a:ext>
            </a:extLst>
          </p:cNvPr>
          <p:cNvSpPr txBox="1"/>
          <p:nvPr/>
        </p:nvSpPr>
        <p:spPr>
          <a:xfrm>
            <a:off x="8872140" y="5221121"/>
            <a:ext cx="1545433" cy="830997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noProof="0" dirty="0">
                <a:solidFill>
                  <a:schemeClr val="bg1"/>
                </a:solidFill>
              </a:rPr>
              <a:t>05. Commercial Offer &amp; Specs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0E00C17F-D3EA-AA45-3DD5-F01A0AE92EF3}"/>
              </a:ext>
            </a:extLst>
          </p:cNvPr>
          <p:cNvSpPr txBox="1"/>
          <p:nvPr/>
        </p:nvSpPr>
        <p:spPr>
          <a:xfrm>
            <a:off x="10646567" y="5221121"/>
            <a:ext cx="1545433" cy="830997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noProof="0" dirty="0">
                <a:solidFill>
                  <a:schemeClr val="bg1"/>
                </a:solidFill>
              </a:rPr>
              <a:t>06. </a:t>
            </a:r>
            <a:br>
              <a:rPr lang="en-US" noProof="0" dirty="0">
                <a:solidFill>
                  <a:schemeClr val="bg1"/>
                </a:solidFill>
              </a:rPr>
            </a:br>
            <a:r>
              <a:rPr lang="en-US" noProof="0" dirty="0">
                <a:solidFill>
                  <a:schemeClr val="bg1"/>
                </a:solidFill>
              </a:rPr>
              <a:t>B03X vs Competitors</a:t>
            </a:r>
          </a:p>
        </p:txBody>
      </p:sp>
      <p:pic>
        <p:nvPicPr>
          <p:cNvPr id="5" name="Elemento grafico 4">
            <a:extLst>
              <a:ext uri="{FF2B5EF4-FFF2-40B4-BE49-F238E27FC236}">
                <a16:creationId xmlns:a16="http://schemas.microsoft.com/office/drawing/2014/main" id="{F0EC08AB-5F67-03F2-7470-1BDC1873DE2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20278" y="158244"/>
            <a:ext cx="494068" cy="5685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482068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6B8AD9-CD01-5A13-9A66-4C6C927479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_action">
            <a:hlinkClick r:id="" action="ppaction://media"/>
            <a:extLst>
              <a:ext uri="{FF2B5EF4-FFF2-40B4-BE49-F238E27FC236}">
                <a16:creationId xmlns:a16="http://schemas.microsoft.com/office/drawing/2014/main" id="{373ADC1F-B7D1-1DB7-E86A-BB59C4DF6275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79923" y="3973873"/>
            <a:ext cx="2584088" cy="2584088"/>
          </a:xfrm>
          <a:prstGeom prst="rect">
            <a:avLst/>
          </a:prstGeom>
        </p:spPr>
      </p:pic>
      <p:sp useBgFill="1">
        <p:nvSpPr>
          <p:cNvPr id="23" name="Cerchio vuoto 22">
            <a:extLst>
              <a:ext uri="{FF2B5EF4-FFF2-40B4-BE49-F238E27FC236}">
                <a16:creationId xmlns:a16="http://schemas.microsoft.com/office/drawing/2014/main" id="{18EBD42B-C1A1-77DE-6B1C-224DEAC2470A}"/>
              </a:ext>
            </a:extLst>
          </p:cNvPr>
          <p:cNvSpPr/>
          <p:nvPr/>
        </p:nvSpPr>
        <p:spPr>
          <a:xfrm>
            <a:off x="7356321" y="3350271"/>
            <a:ext cx="3831292" cy="3831292"/>
          </a:xfrm>
          <a:prstGeom prst="donut">
            <a:avLst>
              <a:gd name="adj" fmla="val 22682"/>
            </a:avLst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17" name="Cerchio vuoto 16">
            <a:extLst>
              <a:ext uri="{FF2B5EF4-FFF2-40B4-BE49-F238E27FC236}">
                <a16:creationId xmlns:a16="http://schemas.microsoft.com/office/drawing/2014/main" id="{F31B360C-42F0-E623-DA7B-444C86447D91}"/>
              </a:ext>
            </a:extLst>
          </p:cNvPr>
          <p:cNvSpPr/>
          <p:nvPr/>
        </p:nvSpPr>
        <p:spPr>
          <a:xfrm>
            <a:off x="8045550" y="4027949"/>
            <a:ext cx="2468178" cy="2468178"/>
          </a:xfrm>
          <a:prstGeom prst="donut">
            <a:avLst>
              <a:gd name="adj" fmla="val 16145"/>
            </a:avLst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25" name="Segnaposto numero diapositiva 24">
            <a:extLst>
              <a:ext uri="{FF2B5EF4-FFF2-40B4-BE49-F238E27FC236}">
                <a16:creationId xmlns:a16="http://schemas.microsoft.com/office/drawing/2014/main" id="{43037759-84E5-3F17-12EE-9572CCB41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B4CA3-BFCE-4D2C-8B29-2FCA8E7E0799}" type="slidenum">
              <a:rPr lang="en-US" noProof="0" smtClean="0"/>
              <a:pPr/>
              <a:t>8</a:t>
            </a:fld>
            <a:endParaRPr lang="en-US" sz="1000" noProof="0" dirty="0"/>
          </a:p>
        </p:txBody>
      </p:sp>
      <p:sp>
        <p:nvSpPr>
          <p:cNvPr id="3" name="Titolo 2">
            <a:extLst>
              <a:ext uri="{FF2B5EF4-FFF2-40B4-BE49-F238E27FC236}">
                <a16:creationId xmlns:a16="http://schemas.microsoft.com/office/drawing/2014/main" id="{3AA276D7-D66F-839F-9DBB-2AE1BEE24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>
                <a:solidFill>
                  <a:schemeClr val="bg1"/>
                </a:solidFill>
              </a:rPr>
              <a:t>B03X AT FIRST GLANCE 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B5F94124-92BC-72FE-62BE-5D18E8D71FF2}"/>
              </a:ext>
            </a:extLst>
          </p:cNvPr>
          <p:cNvSpPr txBox="1"/>
          <p:nvPr/>
        </p:nvSpPr>
        <p:spPr>
          <a:xfrm>
            <a:off x="960438" y="179949"/>
            <a:ext cx="45134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cap="all" noProof="0" dirty="0">
                <a:solidFill>
                  <a:srgbClr val="AEAAA4"/>
                </a:solidFill>
              </a:rPr>
              <a:t>01. Product Overview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00DFB0F6-F4E0-377D-4F0C-19E22D5DBD9D}"/>
              </a:ext>
            </a:extLst>
          </p:cNvPr>
          <p:cNvSpPr txBox="1"/>
          <p:nvPr/>
        </p:nvSpPr>
        <p:spPr>
          <a:xfrm>
            <a:off x="946074" y="1278397"/>
            <a:ext cx="5145492" cy="2970172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>
            <a:defPPr>
              <a:defRPr lang="en-US"/>
            </a:defPPr>
            <a:lvl1pPr>
              <a:lnSpc>
                <a:spcPts val="3000"/>
              </a:lnSpc>
              <a:defRPr sz="16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spcAft>
                <a:spcPts val="600"/>
              </a:spcAft>
            </a:pPr>
            <a:r>
              <a:rPr lang="en-US" noProof="0" dirty="0">
                <a:solidFill>
                  <a:schemeClr val="bg1"/>
                </a:solidFill>
                <a:sym typeface="Arial"/>
              </a:rPr>
              <a:t>This is obviously our first model developed on the ALL-NEW PLATFORM FOR COMPACT VEHICLES, designed to meet global standards and deliver what customers truly want:</a:t>
            </a:r>
          </a:p>
          <a:p>
            <a:pPr marL="533400" indent="-285750">
              <a:spcAft>
                <a:spcPts val="600"/>
              </a:spcAft>
              <a:buClr>
                <a:srgbClr val="E2B63A"/>
              </a:buClr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sym typeface="Arial"/>
              </a:rPr>
              <a:t>reliable </a:t>
            </a:r>
            <a:r>
              <a:rPr lang="en-US" noProof="0" dirty="0">
                <a:solidFill>
                  <a:srgbClr val="E2B63A"/>
                </a:solidFill>
                <a:latin typeface="+mj-lt"/>
                <a:sym typeface="Arial"/>
              </a:rPr>
              <a:t>quality</a:t>
            </a:r>
          </a:p>
          <a:p>
            <a:pPr marL="533400" indent="-285750">
              <a:spcAft>
                <a:spcPts val="600"/>
              </a:spcAft>
              <a:buClr>
                <a:srgbClr val="E2B63A"/>
              </a:buClr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sym typeface="Arial"/>
              </a:rPr>
              <a:t>smart </a:t>
            </a:r>
            <a:r>
              <a:rPr lang="en-US" dirty="0">
                <a:solidFill>
                  <a:srgbClr val="E2B63A"/>
                </a:solidFill>
                <a:latin typeface="+mj-lt"/>
                <a:sym typeface="Arial"/>
              </a:rPr>
              <a:t>technology</a:t>
            </a:r>
          </a:p>
          <a:p>
            <a:pPr marL="533400" indent="-285750">
              <a:spcAft>
                <a:spcPts val="600"/>
              </a:spcAft>
              <a:buClr>
                <a:srgbClr val="E2B63A"/>
              </a:buClr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sym typeface="Arial"/>
              </a:rPr>
              <a:t>everyday </a:t>
            </a:r>
            <a:r>
              <a:rPr lang="en-US" dirty="0">
                <a:solidFill>
                  <a:srgbClr val="E2B63A"/>
                </a:solidFill>
                <a:latin typeface="+mj-lt"/>
                <a:sym typeface="Arial"/>
              </a:rPr>
              <a:t>usability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EB26E696-3059-D3C0-20FB-E8CC6D3A8A4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074006" y="2595645"/>
            <a:ext cx="653888" cy="653888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3E0A4CC3-4A96-8C37-0D16-F32EE3FEC3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7125295" y="1301222"/>
            <a:ext cx="653890" cy="653888"/>
          </a:xfrm>
          <a:prstGeom prst="rect">
            <a:avLst/>
          </a:prstGeom>
        </p:spPr>
      </p:pic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3DADD85E-D71F-C9E3-0BFD-53ED829121C7}"/>
              </a:ext>
            </a:extLst>
          </p:cNvPr>
          <p:cNvSpPr txBox="1"/>
          <p:nvPr/>
        </p:nvSpPr>
        <p:spPr>
          <a:xfrm>
            <a:off x="946073" y="4438262"/>
            <a:ext cx="5850605" cy="816249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>
            <a:defPPr>
              <a:defRPr lang="en-US"/>
            </a:defPPr>
            <a:lvl1pPr>
              <a:lnSpc>
                <a:spcPts val="3000"/>
              </a:lnSpc>
              <a:defRPr sz="16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  <a:sym typeface="Arial"/>
              </a:rPr>
              <a:t>In a nutshell, B03X is high-tech electric SUV designed with a "global minimalist" aesthetic</a:t>
            </a:r>
          </a:p>
        </p:txBody>
      </p:sp>
      <p:pic>
        <p:nvPicPr>
          <p:cNvPr id="26" name="Immagine 25">
            <a:extLst>
              <a:ext uri="{FF2B5EF4-FFF2-40B4-BE49-F238E27FC236}">
                <a16:creationId xmlns:a16="http://schemas.microsoft.com/office/drawing/2014/main" id="{5275A5CC-CE4B-A17C-B7E9-ED836F6E369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124752" y="6462054"/>
            <a:ext cx="248965" cy="248965"/>
          </a:xfrm>
          <a:prstGeom prst="rect">
            <a:avLst/>
          </a:prstGeom>
        </p:spPr>
      </p:pic>
      <p:sp>
        <p:nvSpPr>
          <p:cNvPr id="2" name="Doppia parentesi quadra 1">
            <a:extLst>
              <a:ext uri="{FF2B5EF4-FFF2-40B4-BE49-F238E27FC236}">
                <a16:creationId xmlns:a16="http://schemas.microsoft.com/office/drawing/2014/main" id="{42AB9DE7-561C-E680-798B-22048214BC90}"/>
              </a:ext>
            </a:extLst>
          </p:cNvPr>
          <p:cNvSpPr/>
          <p:nvPr/>
        </p:nvSpPr>
        <p:spPr>
          <a:xfrm rot="5400000">
            <a:off x="8110461" y="-137839"/>
            <a:ext cx="2298064" cy="4925630"/>
          </a:xfrm>
          <a:prstGeom prst="bracketPair">
            <a:avLst>
              <a:gd name="adj" fmla="val 11770"/>
            </a:avLst>
          </a:prstGeom>
          <a:noFill/>
          <a:ln w="38100" cap="rnd">
            <a:solidFill>
              <a:schemeClr val="bg1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D2AD8447-10A1-33F2-DED0-72994087AFDD}"/>
              </a:ext>
            </a:extLst>
          </p:cNvPr>
          <p:cNvGrpSpPr/>
          <p:nvPr/>
        </p:nvGrpSpPr>
        <p:grpSpPr>
          <a:xfrm rot="16200000" flipH="1">
            <a:off x="9038647" y="3501089"/>
            <a:ext cx="468252" cy="231042"/>
            <a:chOff x="4279562" y="2149347"/>
            <a:chExt cx="468252" cy="231042"/>
          </a:xfrm>
        </p:grpSpPr>
        <p:sp>
          <p:nvSpPr>
            <p:cNvPr id="6" name="Triangolo isoscele 5">
              <a:extLst>
                <a:ext uri="{FF2B5EF4-FFF2-40B4-BE49-F238E27FC236}">
                  <a16:creationId xmlns:a16="http://schemas.microsoft.com/office/drawing/2014/main" id="{4F2E73E3-5EAC-A1A4-1D92-F562D779C283}"/>
                </a:ext>
              </a:extLst>
            </p:cNvPr>
            <p:cNvSpPr/>
            <p:nvPr/>
          </p:nvSpPr>
          <p:spPr>
            <a:xfrm rot="5400000" flipH="1">
              <a:off x="4437484" y="2070058"/>
              <a:ext cx="231042" cy="38961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 useBgFill="1">
          <p:nvSpPr>
            <p:cNvPr id="7" name="Triangolo isoscele 6">
              <a:extLst>
                <a:ext uri="{FF2B5EF4-FFF2-40B4-BE49-F238E27FC236}">
                  <a16:creationId xmlns:a16="http://schemas.microsoft.com/office/drawing/2014/main" id="{882CFED6-3D2D-D886-D37C-E41693EDA444}"/>
                </a:ext>
              </a:extLst>
            </p:cNvPr>
            <p:cNvSpPr/>
            <p:nvPr/>
          </p:nvSpPr>
          <p:spPr>
            <a:xfrm rot="5400000" flipH="1">
              <a:off x="4358851" y="2070058"/>
              <a:ext cx="231042" cy="389619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cxnSp>
        <p:nvCxnSpPr>
          <p:cNvPr id="9" name="Connettore diritto 8">
            <a:extLst>
              <a:ext uri="{FF2B5EF4-FFF2-40B4-BE49-F238E27FC236}">
                <a16:creationId xmlns:a16="http://schemas.microsoft.com/office/drawing/2014/main" id="{592E976B-8A8B-9758-6F43-9170ED1B8F06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ttore diritto 12">
            <a:extLst>
              <a:ext uri="{FF2B5EF4-FFF2-40B4-BE49-F238E27FC236}">
                <a16:creationId xmlns:a16="http://schemas.microsoft.com/office/drawing/2014/main" id="{2B6FB9BA-12B6-5E59-8226-6063A911CD1E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Ovale 7">
            <a:extLst>
              <a:ext uri="{FF2B5EF4-FFF2-40B4-BE49-F238E27FC236}">
                <a16:creationId xmlns:a16="http://schemas.microsoft.com/office/drawing/2014/main" id="{5B19A54D-8597-5B6A-5472-D5E2EBEEBA61}"/>
              </a:ext>
            </a:extLst>
          </p:cNvPr>
          <p:cNvSpPr/>
          <p:nvPr/>
        </p:nvSpPr>
        <p:spPr>
          <a:xfrm>
            <a:off x="8382001" y="-1249653"/>
            <a:ext cx="2742752" cy="580753"/>
          </a:xfrm>
          <a:prstGeom prst="ellipse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FONT </a:t>
            </a:r>
            <a:r>
              <a:rPr lang="en-US" dirty="0" err="1"/>
              <a:t>segoe</a:t>
            </a:r>
            <a:r>
              <a:rPr lang="en-US" dirty="0"/>
              <a:t> print 17def ok </a:t>
            </a:r>
            <a:r>
              <a:rPr lang="en-US" dirty="0" err="1"/>
              <a:t>bottoni</a:t>
            </a:r>
            <a:r>
              <a:rPr lang="en-US" dirty="0"/>
              <a:t> </a:t>
            </a:r>
            <a:r>
              <a:rPr lang="en-US" dirty="0" err="1"/>
              <a:t>senape</a:t>
            </a:r>
            <a:endParaRPr lang="en-US" dirty="0"/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32765BD5-3B17-A5D2-4B6A-9311B6731FC9}"/>
              </a:ext>
            </a:extLst>
          </p:cNvPr>
          <p:cNvSpPr txBox="1"/>
          <p:nvPr/>
        </p:nvSpPr>
        <p:spPr>
          <a:xfrm>
            <a:off x="7194128" y="1503020"/>
            <a:ext cx="4388331" cy="1596591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>
            <a:defPPr>
              <a:defRPr lang="en-US"/>
            </a:defPPr>
            <a:lvl1pPr indent="723900">
              <a:lnSpc>
                <a:spcPts val="3000"/>
              </a:lnSpc>
              <a:defRPr sz="160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defRPr>
            </a:lvl1pPr>
          </a:lstStyle>
          <a:p>
            <a:r>
              <a:rPr lang="en-US" sz="1700" dirty="0"/>
              <a:t>Let’s start our journey. </a:t>
            </a:r>
            <a:br>
              <a:rPr lang="en-US" sz="1700" dirty="0"/>
            </a:br>
            <a:r>
              <a:rPr lang="en-US" sz="1700" dirty="0"/>
              <a:t>The first thing I want you to understand is how important this model is for the </a:t>
            </a:r>
            <a:r>
              <a:rPr lang="en-US" sz="1700" dirty="0" err="1"/>
              <a:t>Leapmotor</a:t>
            </a:r>
            <a:r>
              <a:rPr lang="en-US" sz="1700" dirty="0"/>
              <a:t> brand.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6E8BB420-7BDF-DC23-DC6C-11582B2AB00C}"/>
              </a:ext>
            </a:extLst>
          </p:cNvPr>
          <p:cNvSpPr txBox="1"/>
          <p:nvPr/>
        </p:nvSpPr>
        <p:spPr>
          <a:xfrm>
            <a:off x="2593163" y="5579603"/>
            <a:ext cx="1618916" cy="360000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 w="12700"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 anchorCtr="0">
            <a:noAutofit/>
          </a:bodyPr>
          <a:lstStyle>
            <a:defPPr>
              <a:defRPr lang="en-US"/>
            </a:defPPr>
            <a:lvl1pPr algn="ctr">
              <a:defRPr sz="1600" cap="all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video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08757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00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03x_cut_BMS_1">
            <a:hlinkClick r:id="" action="ppaction://media"/>
            <a:extLst>
              <a:ext uri="{FF2B5EF4-FFF2-40B4-BE49-F238E27FC236}">
                <a16:creationId xmlns:a16="http://schemas.microsoft.com/office/drawing/2014/main" id="{DE2AD140-27B9-EF5C-58DE-7BFE879B8F07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-3447"/>
            <a:ext cx="12204700" cy="6902450"/>
          </a:xfrm>
          <a:prstGeom prst="rect">
            <a:avLst/>
          </a:prstGeom>
        </p:spPr>
      </p:pic>
      <p:sp>
        <p:nvSpPr>
          <p:cNvPr id="3" name="CasellaDiTesto 3">
            <a:extLst>
              <a:ext uri="{FF2B5EF4-FFF2-40B4-BE49-F238E27FC236}">
                <a16:creationId xmlns:a16="http://schemas.microsoft.com/office/drawing/2014/main" id="{9960E8B8-A74F-4F0C-F70A-3B8F357C8B6D}"/>
              </a:ext>
            </a:extLst>
          </p:cNvPr>
          <p:cNvSpPr txBox="1"/>
          <p:nvPr/>
        </p:nvSpPr>
        <p:spPr>
          <a:xfrm>
            <a:off x="655516" y="2321005"/>
            <a:ext cx="10880969" cy="2215991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00" b="1" i="0" u="none" strike="noStrike" kern="1200" cap="none" spc="6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Black" pitchFamily="2" charset="77"/>
                <a:ea typeface="+mn-ea"/>
                <a:cs typeface="Arial" panose="020B0604020202020204" pitchFamily="34" charset="0"/>
              </a:rPr>
              <a:t>B03X</a:t>
            </a:r>
            <a:endParaRPr kumimoji="0" lang="en-US" sz="8000" b="1" i="0" u="none" strike="noStrike" kern="1200" cap="none" spc="60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tserrat Black" pitchFamily="2" charset="77"/>
              <a:ea typeface="+mn-ea"/>
              <a:cs typeface="+mn-cs"/>
            </a:endParaRPr>
          </a:p>
        </p:txBody>
      </p:sp>
      <p:sp>
        <p:nvSpPr>
          <p:cNvPr id="4" name="Segno di moltiplicazione 3">
            <a:extLst>
              <a:ext uri="{FF2B5EF4-FFF2-40B4-BE49-F238E27FC236}">
                <a16:creationId xmlns:a16="http://schemas.microsoft.com/office/drawing/2014/main" id="{69AF35DF-3FE9-F582-BB32-86CFC084B4EE}"/>
              </a:ext>
            </a:extLst>
          </p:cNvPr>
          <p:cNvSpPr/>
          <p:nvPr/>
        </p:nvSpPr>
        <p:spPr>
          <a:xfrm>
            <a:off x="11730749" y="38100"/>
            <a:ext cx="410451" cy="410451"/>
          </a:xfrm>
          <a:prstGeom prst="mathMultiply">
            <a:avLst>
              <a:gd name="adj1" fmla="val 9004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CD48DB77-B3A8-B522-BB66-577DEE0CE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B4CA3-BFCE-4D2C-8B29-2FCA8E7E0799}" type="slidenum">
              <a:rPr lang="en-US" noProof="0" smtClean="0"/>
              <a:pPr/>
              <a:t>9</a:t>
            </a:fld>
            <a:endParaRPr lang="en-US" sz="1000" noProof="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60549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9562D7-8137-F45C-7370-1D4EE7A265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magine 4">
            <a:extLst>
              <a:ext uri="{FF2B5EF4-FFF2-40B4-BE49-F238E27FC236}">
                <a16:creationId xmlns:a16="http://schemas.microsoft.com/office/drawing/2014/main" id="{61EC7144-A831-ABA8-1F7A-9D2C3EF0C14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 radius="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5" r="-1198"/>
          <a:stretch>
            <a:fillRect/>
          </a:stretch>
        </p:blipFill>
        <p:spPr>
          <a:xfrm>
            <a:off x="0" y="884980"/>
            <a:ext cx="7811091" cy="5962468"/>
          </a:xfrm>
          <a:prstGeom prst="rect">
            <a:avLst/>
          </a:prstGeom>
        </p:spPr>
      </p:pic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F29557F8-E933-64D2-3E9F-019B8528D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B4CA3-BFCE-4D2C-8B29-2FCA8E7E0799}" type="slidenum">
              <a:rPr lang="en-US" noProof="0" smtClean="0"/>
              <a:pPr/>
              <a:t>10</a:t>
            </a:fld>
            <a:endParaRPr lang="en-US" sz="1000" noProof="0" dirty="0"/>
          </a:p>
        </p:txBody>
      </p:sp>
      <p:sp>
        <p:nvSpPr>
          <p:cNvPr id="3" name="Titolo 2">
            <a:extLst>
              <a:ext uri="{FF2B5EF4-FFF2-40B4-BE49-F238E27FC236}">
                <a16:creationId xmlns:a16="http://schemas.microsoft.com/office/drawing/2014/main" id="{AA6FBC3E-6DD3-36D2-60BE-DB1B44D82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>
                <a:solidFill>
                  <a:schemeClr val="bg1"/>
                </a:solidFill>
              </a:rPr>
              <a:t>OPENING A NEW CHAPTER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D51B411F-9B23-6009-8ADB-4FE71470F81B}"/>
              </a:ext>
            </a:extLst>
          </p:cNvPr>
          <p:cNvSpPr txBox="1"/>
          <p:nvPr/>
        </p:nvSpPr>
        <p:spPr>
          <a:xfrm>
            <a:off x="5853537" y="1295022"/>
            <a:ext cx="5636149" cy="4833374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>
            <a:defPPr>
              <a:defRPr lang="en-US"/>
            </a:defPPr>
            <a:lvl1pPr>
              <a:lnSpc>
                <a:spcPts val="3000"/>
              </a:lnSpc>
              <a:defRPr sz="16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lnSpc>
                <a:spcPts val="2500"/>
              </a:lnSpc>
              <a:spcAft>
                <a:spcPts val="1800"/>
              </a:spcAft>
            </a:pPr>
            <a:r>
              <a:rPr lang="en-US" noProof="0" dirty="0" err="1">
                <a:solidFill>
                  <a:schemeClr val="bg1"/>
                </a:solidFill>
                <a:sym typeface="Arial"/>
              </a:rPr>
              <a:t>Leapmotor’s</a:t>
            </a:r>
            <a:r>
              <a:rPr lang="en-US" noProof="0" dirty="0">
                <a:solidFill>
                  <a:schemeClr val="bg1"/>
                </a:solidFill>
                <a:sym typeface="Arial"/>
              </a:rPr>
              <a:t> lineup has always been about innovation without compromise on accessibility.</a:t>
            </a:r>
          </a:p>
          <a:p>
            <a:pPr>
              <a:lnSpc>
                <a:spcPts val="2500"/>
              </a:lnSpc>
              <a:spcAft>
                <a:spcPts val="1800"/>
              </a:spcAft>
            </a:pPr>
            <a:r>
              <a:rPr lang="en-US" noProof="0" dirty="0">
                <a:solidFill>
                  <a:schemeClr val="bg1"/>
                </a:solidFill>
                <a:sym typeface="Arial"/>
              </a:rPr>
              <a:t>With B03X, the Brand is </a:t>
            </a:r>
          </a:p>
          <a:p>
            <a:pPr algn="ctr">
              <a:lnSpc>
                <a:spcPts val="2500"/>
              </a:lnSpc>
              <a:spcAft>
                <a:spcPts val="1800"/>
              </a:spcAft>
            </a:pPr>
            <a:r>
              <a:rPr lang="en-US" sz="2000" noProof="0" dirty="0">
                <a:solidFill>
                  <a:srgbClr val="E2B63A"/>
                </a:solidFill>
                <a:latin typeface="+mj-lt"/>
                <a:sym typeface="Arial"/>
              </a:rPr>
              <a:t>OPENING A NEW CHAPTER </a:t>
            </a:r>
            <a:br>
              <a:rPr lang="en-US" sz="2000" noProof="0" dirty="0">
                <a:solidFill>
                  <a:srgbClr val="E2B63A"/>
                </a:solidFill>
                <a:latin typeface="+mj-lt"/>
                <a:sym typeface="Arial"/>
              </a:rPr>
            </a:br>
            <a:r>
              <a:rPr lang="en-US" sz="2000" noProof="0" dirty="0">
                <a:solidFill>
                  <a:srgbClr val="E2B63A"/>
                </a:solidFill>
                <a:latin typeface="+mj-lt"/>
                <a:sym typeface="Arial"/>
              </a:rPr>
              <a:t>IN THE COMPACT SEGMENT</a:t>
            </a:r>
          </a:p>
          <a:p>
            <a:pPr>
              <a:lnSpc>
                <a:spcPts val="2500"/>
              </a:lnSpc>
              <a:spcAft>
                <a:spcPts val="1800"/>
              </a:spcAft>
            </a:pPr>
            <a:r>
              <a:rPr lang="en-US" noProof="0" dirty="0">
                <a:solidFill>
                  <a:schemeClr val="bg1"/>
                </a:solidFill>
                <a:sym typeface="Arial"/>
              </a:rPr>
              <a:t>The strengths of B10 are reimagined in a more compact shape. B03X is agile and city-friendly, and it preserves the roominess that customers expect for everyday comfort. </a:t>
            </a:r>
          </a:p>
          <a:p>
            <a:pPr>
              <a:lnSpc>
                <a:spcPts val="2500"/>
              </a:lnSpc>
              <a:spcAft>
                <a:spcPts val="1800"/>
              </a:spcAft>
            </a:pPr>
            <a:r>
              <a:rPr lang="en-US" noProof="0" dirty="0">
                <a:solidFill>
                  <a:schemeClr val="bg1"/>
                </a:solidFill>
                <a:sym typeface="Arial"/>
              </a:rPr>
              <a:t>Crafted to create a sense of calm and confidence on every journey. A design shaped by vision, not by-passing styles. 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34DAC6BF-580D-AB03-E0D9-D8A1444FE868}"/>
              </a:ext>
            </a:extLst>
          </p:cNvPr>
          <p:cNvSpPr txBox="1"/>
          <p:nvPr/>
        </p:nvSpPr>
        <p:spPr>
          <a:xfrm>
            <a:off x="960438" y="179949"/>
            <a:ext cx="45134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cap="all" noProof="0" dirty="0">
                <a:solidFill>
                  <a:srgbClr val="AEAAA4"/>
                </a:solidFill>
              </a:rPr>
              <a:t>01. Product Overview</a:t>
            </a:r>
          </a:p>
        </p:txBody>
      </p:sp>
      <p:cxnSp>
        <p:nvCxnSpPr>
          <p:cNvPr id="2" name="Connettore diritto 1">
            <a:extLst>
              <a:ext uri="{FF2B5EF4-FFF2-40B4-BE49-F238E27FC236}">
                <a16:creationId xmlns:a16="http://schemas.microsoft.com/office/drawing/2014/main" id="{1F60C2E1-B3EF-ABE7-D2B2-19F86E776513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Connettore diritto 3">
            <a:extLst>
              <a:ext uri="{FF2B5EF4-FFF2-40B4-BE49-F238E27FC236}">
                <a16:creationId xmlns:a16="http://schemas.microsoft.com/office/drawing/2014/main" id="{C4257156-207B-417C-F5D3-50DE0A97CABD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4738377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3434EE-A7D5-E994-2599-63231B8D80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egnaposto numero diapositiva 22">
            <a:extLst>
              <a:ext uri="{FF2B5EF4-FFF2-40B4-BE49-F238E27FC236}">
                <a16:creationId xmlns:a16="http://schemas.microsoft.com/office/drawing/2014/main" id="{80BFE6C0-7125-7987-C395-ABB8162F5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B4CA3-BFCE-4D2C-8B29-2FCA8E7E0799}" type="slidenum">
              <a:rPr lang="en-US" noProof="0" smtClean="0"/>
              <a:pPr/>
              <a:t>11</a:t>
            </a:fld>
            <a:endParaRPr lang="en-US" sz="1000" noProof="0" dirty="0"/>
          </a:p>
        </p:txBody>
      </p:sp>
      <p:sp>
        <p:nvSpPr>
          <p:cNvPr id="3" name="Titolo 2">
            <a:extLst>
              <a:ext uri="{FF2B5EF4-FFF2-40B4-BE49-F238E27FC236}">
                <a16:creationId xmlns:a16="http://schemas.microsoft.com/office/drawing/2014/main" id="{0169205E-8385-3C58-D746-860247EC7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>
                <a:solidFill>
                  <a:schemeClr val="bg1"/>
                </a:solidFill>
              </a:rPr>
              <a:t>SMART URBAN CROSSOVER </a:t>
            </a:r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29FE2396-319B-F8D8-1B38-1FB4F9E73D7E}"/>
              </a:ext>
            </a:extLst>
          </p:cNvPr>
          <p:cNvSpPr txBox="1"/>
          <p:nvPr/>
        </p:nvSpPr>
        <p:spPr>
          <a:xfrm>
            <a:off x="960438" y="179949"/>
            <a:ext cx="45134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cap="all" noProof="0" dirty="0">
                <a:solidFill>
                  <a:srgbClr val="AEAAA4"/>
                </a:solidFill>
              </a:rPr>
              <a:t>01. Product Overview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C950F172-3465-3B8E-1194-8602F1B4FD9F}"/>
              </a:ext>
            </a:extLst>
          </p:cNvPr>
          <p:cNvSpPr txBox="1"/>
          <p:nvPr/>
        </p:nvSpPr>
        <p:spPr>
          <a:xfrm>
            <a:off x="9479755" y="572236"/>
            <a:ext cx="1609997" cy="180000"/>
          </a:xfrm>
          <a:prstGeom prst="roundRect">
            <a:avLst>
              <a:gd name="adj" fmla="val 50000"/>
            </a:avLst>
          </a:prstGeom>
          <a:solidFill>
            <a:srgbClr val="E2B63A"/>
          </a:solidFill>
          <a:ln w="12700">
            <a:noFill/>
          </a:ln>
          <a:effectLst/>
        </p:spPr>
        <p:txBody>
          <a:bodyPr wrap="square" lIns="36000" tIns="36000" rIns="36000" bIns="36000" anchor="ctr" anchorCtr="0">
            <a:noAutofit/>
          </a:bodyPr>
          <a:lstStyle>
            <a:defPPr>
              <a:defRPr lang="en-US"/>
            </a:defPPr>
            <a:lvl1pPr algn="ctr">
              <a:defRPr sz="1050"/>
            </a:lvl1pPr>
          </a:lstStyle>
          <a:p>
            <a:r>
              <a:rPr lang="en-US" dirty="0"/>
              <a:t>Click on each image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8CDBD06A-E8C7-84D9-8FBC-35211224B5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14" t="17865" r="32779" b="49997"/>
          <a:stretch>
            <a:fillRect/>
          </a:stretch>
        </p:blipFill>
        <p:spPr>
          <a:xfrm flipH="1">
            <a:off x="11062488" y="-13147"/>
            <a:ext cx="955952" cy="892920"/>
          </a:xfrm>
          <a:prstGeom prst="rect">
            <a:avLst/>
          </a:prstGeom>
          <a:effectLst>
            <a:outerShdw blurRad="101600" dist="76200" dir="19800000" algn="l" rotWithShape="0">
              <a:schemeClr val="tx1">
                <a:alpha val="50000"/>
              </a:schemeClr>
            </a:outerShdw>
          </a:effectLst>
        </p:spPr>
      </p:pic>
      <p:grpSp>
        <p:nvGrpSpPr>
          <p:cNvPr id="9" name="Gruppo 8">
            <a:extLst>
              <a:ext uri="{FF2B5EF4-FFF2-40B4-BE49-F238E27FC236}">
                <a16:creationId xmlns:a16="http://schemas.microsoft.com/office/drawing/2014/main" id="{7DBF71ED-4DB9-32FD-1FFD-DC091A5ED361}"/>
              </a:ext>
            </a:extLst>
          </p:cNvPr>
          <p:cNvGrpSpPr/>
          <p:nvPr/>
        </p:nvGrpSpPr>
        <p:grpSpPr>
          <a:xfrm>
            <a:off x="470656" y="2443120"/>
            <a:ext cx="3397688" cy="3345968"/>
            <a:chOff x="-40641" y="2862116"/>
            <a:chExt cx="4057650" cy="3995884"/>
          </a:xfrm>
          <a:effectLst/>
        </p:grpSpPr>
        <p:pic>
          <p:nvPicPr>
            <p:cNvPr id="10" name="Immagine 9" descr="Immagine che contiene ruota, Veicolo terrestre, veicolo, aria aperta&#10;&#10;Il contenuto generato dall'IA potrebbe non essere corretto.">
              <a:extLst>
                <a:ext uri="{FF2B5EF4-FFF2-40B4-BE49-F238E27FC236}">
                  <a16:creationId xmlns:a16="http://schemas.microsoft.com/office/drawing/2014/main" id="{53227EE5-458C-FD71-B38A-A556CE43C5E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8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292" t="12544" r="20496" b="3012"/>
            <a:stretch>
              <a:fillRect/>
            </a:stretch>
          </p:blipFill>
          <p:spPr>
            <a:xfrm>
              <a:off x="-40641" y="2862116"/>
              <a:ext cx="4057650" cy="3995884"/>
            </a:xfrm>
            <a:prstGeom prst="rect">
              <a:avLst/>
            </a:prstGeom>
            <a:ln w="12700">
              <a:solidFill>
                <a:schemeClr val="bg1"/>
              </a:solidFill>
            </a:ln>
            <a:effectLst>
              <a:outerShdw blurRad="101600" dist="508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CasellaDiTesto 10">
              <a:extLst>
                <a:ext uri="{FF2B5EF4-FFF2-40B4-BE49-F238E27FC236}">
                  <a16:creationId xmlns:a16="http://schemas.microsoft.com/office/drawing/2014/main" id="{FF8BA875-14F6-D731-2EC6-5D8B52CFC0E3}"/>
                </a:ext>
              </a:extLst>
            </p:cNvPr>
            <p:cNvSpPr txBox="1"/>
            <p:nvPr/>
          </p:nvSpPr>
          <p:spPr>
            <a:xfrm>
              <a:off x="92712" y="3541242"/>
              <a:ext cx="3657600" cy="6993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rtl="0" eaLnBrk="1" fontAlgn="auto" latinLnBrk="0" hangingPunct="1">
                <a:lnSpc>
                  <a:spcPts val="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+mj-lt"/>
                  <a:ea typeface="+mn-ea"/>
                  <a:cs typeface="+mn-cs"/>
                </a:rPr>
                <a:t>COMPACT</a:t>
              </a:r>
              <a:r>
                <a:rPr kumimoji="0" lang="en-US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rPr>
                <a:t> </a:t>
              </a:r>
              <a:br>
                <a:rPr kumimoji="0" lang="en-US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en-US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rPr>
                <a:t>for the City</a:t>
              </a:r>
            </a:p>
          </p:txBody>
        </p:sp>
      </p:grpSp>
      <p:grpSp>
        <p:nvGrpSpPr>
          <p:cNvPr id="12" name="Gruppo 11">
            <a:extLst>
              <a:ext uri="{FF2B5EF4-FFF2-40B4-BE49-F238E27FC236}">
                <a16:creationId xmlns:a16="http://schemas.microsoft.com/office/drawing/2014/main" id="{67A5F7F4-B6CA-1B1B-4702-E86721D01C0E}"/>
              </a:ext>
            </a:extLst>
          </p:cNvPr>
          <p:cNvGrpSpPr/>
          <p:nvPr/>
        </p:nvGrpSpPr>
        <p:grpSpPr>
          <a:xfrm>
            <a:off x="4397157" y="2443764"/>
            <a:ext cx="3397688" cy="3345968"/>
            <a:chOff x="4067175" y="2568060"/>
            <a:chExt cx="4057650" cy="3995884"/>
          </a:xfrm>
          <a:effectLst/>
        </p:grpSpPr>
        <p:pic>
          <p:nvPicPr>
            <p:cNvPr id="17" name="Immagine 16" descr="Immagine che contiene Veicolo terrestre, veicolo, ruota, pneumatico&#10;&#10;Il contenuto generato dall'IA potrebbe non essere corretto.">
              <a:extLst>
                <a:ext uri="{FF2B5EF4-FFF2-40B4-BE49-F238E27FC236}">
                  <a16:creationId xmlns:a16="http://schemas.microsoft.com/office/drawing/2014/main" id="{FD8E6E31-3AD7-F3FC-6ABD-9A7651C5C0A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alphaModFix amt="8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138" t="15603" r="15671" b="504"/>
            <a:stretch>
              <a:fillRect/>
            </a:stretch>
          </p:blipFill>
          <p:spPr>
            <a:xfrm>
              <a:off x="4067175" y="2568060"/>
              <a:ext cx="4057650" cy="3995884"/>
            </a:xfrm>
            <a:prstGeom prst="rect">
              <a:avLst/>
            </a:prstGeom>
            <a:ln w="12700">
              <a:solidFill>
                <a:schemeClr val="bg1"/>
              </a:solidFill>
            </a:ln>
            <a:effectLst>
              <a:outerShdw blurRad="101600" dist="508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2" name="CasellaDiTesto 21">
              <a:extLst>
                <a:ext uri="{FF2B5EF4-FFF2-40B4-BE49-F238E27FC236}">
                  <a16:creationId xmlns:a16="http://schemas.microsoft.com/office/drawing/2014/main" id="{7515AB1E-29D3-AC71-34AC-7023CB73F7BE}"/>
                </a:ext>
              </a:extLst>
            </p:cNvPr>
            <p:cNvSpPr txBox="1"/>
            <p:nvPr/>
          </p:nvSpPr>
          <p:spPr>
            <a:xfrm>
              <a:off x="4067175" y="5844156"/>
              <a:ext cx="4057649" cy="6993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3200" noProof="0" dirty="0">
                  <a:solidFill>
                    <a:schemeClr val="bg1"/>
                  </a:solidFill>
                  <a:latin typeface="+mj-lt"/>
                </a:rPr>
                <a:t>FUNCTIONAL</a:t>
              </a:r>
              <a:r>
                <a:rPr kumimoji="0" lang="en-US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rPr>
                <a:t> </a:t>
              </a:r>
              <a:br>
                <a:rPr kumimoji="0" lang="en-US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en-US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rPr>
                <a:t>for everyday life</a:t>
              </a:r>
            </a:p>
          </p:txBody>
        </p:sp>
      </p:grpSp>
      <p:grpSp>
        <p:nvGrpSpPr>
          <p:cNvPr id="25" name="Gruppo 24">
            <a:extLst>
              <a:ext uri="{FF2B5EF4-FFF2-40B4-BE49-F238E27FC236}">
                <a16:creationId xmlns:a16="http://schemas.microsoft.com/office/drawing/2014/main" id="{99089694-BF61-F6D7-E076-A55337E03699}"/>
              </a:ext>
            </a:extLst>
          </p:cNvPr>
          <p:cNvGrpSpPr/>
          <p:nvPr/>
        </p:nvGrpSpPr>
        <p:grpSpPr>
          <a:xfrm>
            <a:off x="8224478" y="2442722"/>
            <a:ext cx="3491272" cy="3339302"/>
            <a:chOff x="8063230" y="1933563"/>
            <a:chExt cx="4169412" cy="3987924"/>
          </a:xfrm>
          <a:effectLst/>
        </p:grpSpPr>
        <p:pic>
          <p:nvPicPr>
            <p:cNvPr id="26" name="Immagine 25" descr="Immagine che contiene persona, veicolo, vestiti, multimediale&#10;&#10;Il contenuto generato dall'IA potrebbe non essere corretto.">
              <a:extLst>
                <a:ext uri="{FF2B5EF4-FFF2-40B4-BE49-F238E27FC236}">
                  <a16:creationId xmlns:a16="http://schemas.microsoft.com/office/drawing/2014/main" id="{9B0ABB3F-1161-D12B-15B2-24EDDC6CFFC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alphaModFix amt="8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847" t="7929" r="23986" b="12643"/>
            <a:stretch>
              <a:fillRect/>
            </a:stretch>
          </p:blipFill>
          <p:spPr>
            <a:xfrm>
              <a:off x="8174993" y="1933563"/>
              <a:ext cx="4057649" cy="3987924"/>
            </a:xfrm>
            <a:prstGeom prst="rect">
              <a:avLst/>
            </a:prstGeom>
            <a:ln w="12700">
              <a:solidFill>
                <a:schemeClr val="bg1"/>
              </a:solidFill>
            </a:ln>
            <a:effectLst>
              <a:outerShdw blurRad="101600" dist="508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7" name="CasellaDiTesto 26">
              <a:extLst>
                <a:ext uri="{FF2B5EF4-FFF2-40B4-BE49-F238E27FC236}">
                  <a16:creationId xmlns:a16="http://schemas.microsoft.com/office/drawing/2014/main" id="{9B084192-6AEA-D896-A100-1E822EAC2648}"/>
                </a:ext>
              </a:extLst>
            </p:cNvPr>
            <p:cNvSpPr txBox="1"/>
            <p:nvPr/>
          </p:nvSpPr>
          <p:spPr>
            <a:xfrm>
              <a:off x="8063230" y="2082412"/>
              <a:ext cx="4057652" cy="6993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ts val="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rPr>
                <a:t>Smart </a:t>
              </a:r>
              <a:r>
                <a:rPr lang="en-US" sz="3200" noProof="0" dirty="0">
                  <a:solidFill>
                    <a:schemeClr val="bg1"/>
                  </a:solidFill>
                  <a:latin typeface="+mj-lt"/>
                </a:rPr>
                <a:t>TECH</a:t>
              </a:r>
              <a:r>
                <a:rPr kumimoji="0" lang="en-US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rPr>
                <a:t> </a:t>
              </a:r>
              <a:br>
                <a:rPr kumimoji="0" lang="en-US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en-US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rPr>
                <a:t>made simple</a:t>
              </a:r>
            </a:p>
          </p:txBody>
        </p:sp>
      </p:grp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B287A309-542E-DB22-27E9-3D778DD15F85}"/>
              </a:ext>
            </a:extLst>
          </p:cNvPr>
          <p:cNvSpPr txBox="1"/>
          <p:nvPr/>
        </p:nvSpPr>
        <p:spPr>
          <a:xfrm>
            <a:off x="2250949" y="1247732"/>
            <a:ext cx="7690103" cy="772107"/>
          </a:xfrm>
          <a:prstGeom prst="rect">
            <a:avLst/>
          </a:prstGeom>
          <a:noFill/>
        </p:spPr>
        <p:txBody>
          <a:bodyPr wrap="square" lIns="0" tIns="108000" rIns="0" bIns="108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B03X can be defined at a Smart Urban Crossover for Modern Life.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2B63A"/>
                </a:solidFill>
                <a:effectLst/>
                <a:uLnTx/>
                <a:uFillTx/>
                <a:ea typeface="+mn-ea"/>
                <a:cs typeface="+mn-cs"/>
              </a:rPr>
              <a:t>It is Compact, Functional and Tech</a:t>
            </a:r>
            <a:r>
              <a:rPr lang="en-US" sz="1600" dirty="0">
                <a:solidFill>
                  <a:schemeClr val="bg1"/>
                </a:solidFill>
              </a:rPr>
              <a:t>.</a:t>
            </a:r>
          </a:p>
        </p:txBody>
      </p:sp>
      <p:cxnSp>
        <p:nvCxnSpPr>
          <p:cNvPr id="2" name="Connettore diritto 1">
            <a:extLst>
              <a:ext uri="{FF2B5EF4-FFF2-40B4-BE49-F238E27FC236}">
                <a16:creationId xmlns:a16="http://schemas.microsoft.com/office/drawing/2014/main" id="{D8F2C2FA-CBA8-78BD-C701-569B6A411908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ttore diritto 5">
            <a:extLst>
              <a:ext uri="{FF2B5EF4-FFF2-40B4-BE49-F238E27FC236}">
                <a16:creationId xmlns:a16="http://schemas.microsoft.com/office/drawing/2014/main" id="{140CADBB-4F8B-D25D-6C75-5ED425C41BB2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9752037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ECCE9B-913D-62C3-B023-C2294743C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Immagine 27" descr="Immagine che contiene ruota, Veicolo terrestre, veicolo, aria aperta&#10;&#10;Il contenuto generato dall'IA potrebbe non essere corretto.">
            <a:extLst>
              <a:ext uri="{FF2B5EF4-FFF2-40B4-BE49-F238E27FC236}">
                <a16:creationId xmlns:a16="http://schemas.microsoft.com/office/drawing/2014/main" id="{37E29A60-BFDE-34B2-56C4-403FE8535A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92" r="2457"/>
          <a:stretch>
            <a:fillRect/>
          </a:stretch>
        </p:blipFill>
        <p:spPr>
          <a:xfrm>
            <a:off x="295276" y="389647"/>
            <a:ext cx="7162799" cy="6078706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1EC73111-880E-D183-4CE3-AC209713DBF0}"/>
              </a:ext>
            </a:extLst>
          </p:cNvPr>
          <p:cNvSpPr txBox="1"/>
          <p:nvPr/>
        </p:nvSpPr>
        <p:spPr>
          <a:xfrm>
            <a:off x="7654568" y="1355395"/>
            <a:ext cx="394688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The city is its natural habitat where it moves with unmatched ease.</a:t>
            </a:r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B9604307-06BA-35DB-96EB-CFDF3697083A}"/>
              </a:ext>
            </a:extLst>
          </p:cNvPr>
          <p:cNvSpPr txBox="1"/>
          <p:nvPr/>
        </p:nvSpPr>
        <p:spPr>
          <a:xfrm>
            <a:off x="7659096" y="2705922"/>
            <a:ext cx="4088760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66700" marR="0" lvl="0" indent="-2667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2B63A"/>
              </a:buClr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Just </a:t>
            </a:r>
            <a:r>
              <a:rPr kumimoji="0" lang="en-US" sz="3600" i="0" u="none" strike="noStrike" kern="1200" cap="none" spc="0" normalizeH="0" baseline="0" noProof="0" dirty="0">
                <a:ln>
                  <a:noFill/>
                </a:ln>
                <a:solidFill>
                  <a:srgbClr val="E2B63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4,2m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length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2B63A"/>
              </a:buClr>
              <a:buSzTx/>
              <a:buFont typeface="Arial" panose="020B0604020202020204" pitchFamily="34" charset="0"/>
              <a:buChar char="●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266700" marR="0" lvl="0" indent="-2667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2B63A"/>
              </a:buClr>
              <a:buSzTx/>
              <a:buFont typeface="Arial" panose="020B0604020202020204" pitchFamily="34" charset="0"/>
              <a:buChar char="●"/>
              <a:tabLst/>
              <a:defRPr/>
            </a:pPr>
            <a:r>
              <a:rPr lang="en-US" sz="2000" noProof="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3600" noProof="0" dirty="0">
                <a:solidFill>
                  <a:srgbClr val="E2B63A"/>
                </a:solidFill>
                <a:latin typeface="+mj-lt"/>
              </a:rPr>
              <a:t>Easy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to park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2B63A"/>
              </a:buClr>
              <a:buSzTx/>
              <a:buFont typeface="Arial" panose="020B0604020202020204" pitchFamily="34" charset="0"/>
              <a:buChar char="●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266700" marR="0" lvl="0" indent="-2667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2B63A"/>
              </a:buClr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Tight turning radius  </a:t>
            </a:r>
            <a:b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</a:b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(5m)</a:t>
            </a:r>
          </a:p>
        </p:txBody>
      </p:sp>
      <p:cxnSp>
        <p:nvCxnSpPr>
          <p:cNvPr id="30" name="Connettore diritto 29">
            <a:extLst>
              <a:ext uri="{FF2B5EF4-FFF2-40B4-BE49-F238E27FC236}">
                <a16:creationId xmlns:a16="http://schemas.microsoft.com/office/drawing/2014/main" id="{796A2FB4-AAC5-7A6B-B1BF-503C4B18EE79}"/>
              </a:ext>
            </a:extLst>
          </p:cNvPr>
          <p:cNvCxnSpPr>
            <a:cxnSpLocks/>
          </p:cNvCxnSpPr>
          <p:nvPr/>
        </p:nvCxnSpPr>
        <p:spPr>
          <a:xfrm>
            <a:off x="795015" y="389647"/>
            <a:ext cx="0" cy="2243471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A6FD3E99-4D2D-FCFF-C363-9FC7365E5643}"/>
              </a:ext>
            </a:extLst>
          </p:cNvPr>
          <p:cNvSpPr txBox="1"/>
          <p:nvPr/>
        </p:nvSpPr>
        <p:spPr>
          <a:xfrm>
            <a:off x="843970" y="1998036"/>
            <a:ext cx="46985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COMPACT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for the City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" name="Rettangolo 1">
            <a:extLst>
              <a:ext uri="{FF2B5EF4-FFF2-40B4-BE49-F238E27FC236}">
                <a16:creationId xmlns:a16="http://schemas.microsoft.com/office/drawing/2014/main" id="{5075B463-FF82-47E9-1302-652FD5D33640}"/>
              </a:ext>
            </a:extLst>
          </p:cNvPr>
          <p:cNvSpPr/>
          <p:nvPr/>
        </p:nvSpPr>
        <p:spPr>
          <a:xfrm>
            <a:off x="295277" y="389647"/>
            <a:ext cx="11601446" cy="607870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718431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52A537-1665-919E-C908-761DD4F65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Immagine 27">
            <a:extLst>
              <a:ext uri="{FF2B5EF4-FFF2-40B4-BE49-F238E27FC236}">
                <a16:creationId xmlns:a16="http://schemas.microsoft.com/office/drawing/2014/main" id="{7C16B073-6E90-BD2E-AE0A-5B136D5212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8" r="9087" b="6024"/>
          <a:stretch>
            <a:fillRect/>
          </a:stretch>
        </p:blipFill>
        <p:spPr>
          <a:xfrm>
            <a:off x="295276" y="389647"/>
            <a:ext cx="7162799" cy="6078706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9C25B08E-6BE0-0B8E-F333-6BF4D9BBC4FD}"/>
              </a:ext>
            </a:extLst>
          </p:cNvPr>
          <p:cNvSpPr txBox="1"/>
          <p:nvPr/>
        </p:nvSpPr>
        <p:spPr>
          <a:xfrm>
            <a:off x="7654568" y="1230317"/>
            <a:ext cx="394688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Engineered to make your customers’ everyday life smoother and more effortless.</a:t>
            </a:r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6241B8D2-CDD8-DB6E-8483-FDE6438EAAF1}"/>
              </a:ext>
            </a:extLst>
          </p:cNvPr>
          <p:cNvSpPr txBox="1"/>
          <p:nvPr/>
        </p:nvSpPr>
        <p:spPr>
          <a:xfrm>
            <a:off x="7659096" y="2619375"/>
            <a:ext cx="408876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68288" indent="-268288">
              <a:buClr>
                <a:srgbClr val="E2B63A"/>
              </a:buClr>
              <a:buFont typeface="Arial" panose="020B0604020202020204" pitchFamily="34" charset="0"/>
              <a:buChar char="●"/>
              <a:defRPr/>
            </a:pPr>
            <a:r>
              <a:rPr lang="en-US" sz="2000" dirty="0">
                <a:solidFill>
                  <a:schemeClr val="bg1"/>
                </a:solidFill>
                <a:latin typeface="Montserrat" panose="00000500000000000000" pitchFamily="2" charset="0"/>
              </a:rPr>
              <a:t> High H-point for easy</a:t>
            </a:r>
            <a:br>
              <a:rPr lang="en-US" sz="2000" dirty="0">
                <a:solidFill>
                  <a:schemeClr val="bg1"/>
                </a:solidFill>
                <a:latin typeface="Montserrat" panose="00000500000000000000" pitchFamily="2" charset="0"/>
              </a:rPr>
            </a:br>
            <a:r>
              <a:rPr lang="en-US" sz="2000" dirty="0">
                <a:solidFill>
                  <a:schemeClr val="bg1"/>
                </a:solidFill>
                <a:latin typeface="Montserrat" panose="00000500000000000000" pitchFamily="2" charset="0"/>
              </a:rPr>
              <a:t> ingress</a:t>
            </a:r>
          </a:p>
          <a:p>
            <a:pPr marL="268288" indent="-268288">
              <a:buClr>
                <a:srgbClr val="E2B63A"/>
              </a:buClr>
              <a:buFont typeface="Arial" panose="020B0604020202020204" pitchFamily="34" charset="0"/>
              <a:buChar char="●"/>
              <a:defRPr/>
            </a:pPr>
            <a:endParaRPr lang="en-US" sz="2000" dirty="0">
              <a:solidFill>
                <a:schemeClr val="bg1"/>
              </a:solidFill>
              <a:latin typeface="Montserrat" panose="00000500000000000000" pitchFamily="2" charset="0"/>
            </a:endParaRPr>
          </a:p>
          <a:p>
            <a:pPr marL="268288" indent="-268288">
              <a:buClr>
                <a:srgbClr val="E2B63A"/>
              </a:buClr>
              <a:buFont typeface="Arial" panose="020B0604020202020204" pitchFamily="34" charset="0"/>
              <a:buChar char="●"/>
              <a:defRPr/>
            </a:pPr>
            <a:r>
              <a:rPr lang="en-US" sz="2000" dirty="0">
                <a:solidFill>
                  <a:schemeClr val="bg1"/>
                </a:solidFill>
                <a:latin typeface="Montserrat" panose="00000500000000000000" pitchFamily="2" charset="0"/>
              </a:rPr>
              <a:t> Flat floor + versatile seating</a:t>
            </a:r>
            <a:br>
              <a:rPr lang="en-US" sz="2000" dirty="0">
                <a:solidFill>
                  <a:schemeClr val="bg1"/>
                </a:solidFill>
                <a:latin typeface="Montserrat" panose="00000500000000000000" pitchFamily="2" charset="0"/>
              </a:rPr>
            </a:br>
            <a:r>
              <a:rPr lang="en-US" sz="2000" dirty="0">
                <a:solidFill>
                  <a:schemeClr val="bg1"/>
                </a:solidFill>
                <a:latin typeface="Montserrat" panose="00000500000000000000" pitchFamily="2" charset="0"/>
              </a:rPr>
              <a:t> system for maximum</a:t>
            </a:r>
            <a:br>
              <a:rPr lang="en-US" sz="2000" dirty="0">
                <a:solidFill>
                  <a:schemeClr val="bg1"/>
                </a:solidFill>
                <a:latin typeface="Montserrat" panose="00000500000000000000" pitchFamily="2" charset="0"/>
              </a:rPr>
            </a:br>
            <a:r>
              <a:rPr lang="en-US" sz="2000" dirty="0">
                <a:solidFill>
                  <a:schemeClr val="bg1"/>
                </a:solidFill>
                <a:latin typeface="Montserrat" panose="00000500000000000000" pitchFamily="2" charset="0"/>
              </a:rPr>
              <a:t> practicality</a:t>
            </a:r>
          </a:p>
          <a:p>
            <a:pPr marL="268288" indent="-268288">
              <a:buClr>
                <a:srgbClr val="E2B63A"/>
              </a:buClr>
              <a:buFont typeface="Arial" panose="020B0604020202020204" pitchFamily="34" charset="0"/>
              <a:buChar char="●"/>
              <a:defRPr/>
            </a:pPr>
            <a:endParaRPr lang="en-US" sz="2000" dirty="0">
              <a:solidFill>
                <a:schemeClr val="bg1"/>
              </a:solidFill>
              <a:latin typeface="Montserrat" panose="00000500000000000000" pitchFamily="2" charset="0"/>
            </a:endParaRPr>
          </a:p>
          <a:p>
            <a:pPr marL="268288" indent="-268288">
              <a:buClr>
                <a:srgbClr val="E2B63A"/>
              </a:buClr>
              <a:buFont typeface="Arial" panose="020B0604020202020204" pitchFamily="34" charset="0"/>
              <a:buChar char="●"/>
              <a:defRPr/>
            </a:pPr>
            <a:r>
              <a:rPr lang="en-US" sz="2000" dirty="0">
                <a:solidFill>
                  <a:schemeClr val="bg1"/>
                </a:solidFill>
                <a:latin typeface="Montserrat" panose="00000500000000000000" pitchFamily="2" charset="0"/>
              </a:rPr>
              <a:t> </a:t>
            </a:r>
            <a:r>
              <a:rPr lang="en-US" sz="3600" dirty="0">
                <a:solidFill>
                  <a:srgbClr val="E2B63A"/>
                </a:solidFill>
                <a:latin typeface="+mj-lt"/>
              </a:rPr>
              <a:t>33</a:t>
            </a:r>
            <a:r>
              <a:rPr lang="en-US" sz="2000" dirty="0">
                <a:solidFill>
                  <a:schemeClr val="bg1"/>
                </a:solidFill>
                <a:latin typeface="Montserrat" panose="00000500000000000000" pitchFamily="2" charset="0"/>
              </a:rPr>
              <a:t> storage spaces + </a:t>
            </a:r>
            <a:br>
              <a:rPr lang="en-US" sz="2000" dirty="0">
                <a:solidFill>
                  <a:schemeClr val="bg1"/>
                </a:solidFill>
                <a:latin typeface="Montserrat" panose="00000500000000000000" pitchFamily="2" charset="0"/>
              </a:rPr>
            </a:br>
            <a:r>
              <a:rPr lang="en-US" sz="2000" dirty="0">
                <a:solidFill>
                  <a:schemeClr val="bg1"/>
                </a:solidFill>
                <a:latin typeface="Montserrat" panose="00000500000000000000" pitchFamily="2" charset="0"/>
              </a:rPr>
              <a:t> Flat cargo floor</a:t>
            </a:r>
          </a:p>
        </p:txBody>
      </p:sp>
      <p:cxnSp>
        <p:nvCxnSpPr>
          <p:cNvPr id="2" name="Connettore diritto 1">
            <a:extLst>
              <a:ext uri="{FF2B5EF4-FFF2-40B4-BE49-F238E27FC236}">
                <a16:creationId xmlns:a16="http://schemas.microsoft.com/office/drawing/2014/main" id="{00FE311A-B795-E22B-5235-094F2BFF5667}"/>
              </a:ext>
            </a:extLst>
          </p:cNvPr>
          <p:cNvCxnSpPr>
            <a:cxnSpLocks/>
          </p:cNvCxnSpPr>
          <p:nvPr/>
        </p:nvCxnSpPr>
        <p:spPr>
          <a:xfrm>
            <a:off x="795015" y="389647"/>
            <a:ext cx="0" cy="1764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37477427-E08F-8EA3-DEC6-33A1D54235EB}"/>
              </a:ext>
            </a:extLst>
          </p:cNvPr>
          <p:cNvSpPr txBox="1"/>
          <p:nvPr/>
        </p:nvSpPr>
        <p:spPr>
          <a:xfrm>
            <a:off x="824584" y="1512565"/>
            <a:ext cx="46985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FUNCTIONAL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E2B63A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E2B63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for everyday life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3F854866-7708-CEC5-5F11-88AAE6647361}"/>
              </a:ext>
            </a:extLst>
          </p:cNvPr>
          <p:cNvSpPr/>
          <p:nvPr/>
        </p:nvSpPr>
        <p:spPr>
          <a:xfrm>
            <a:off x="295277" y="389647"/>
            <a:ext cx="11601446" cy="607870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156664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ECFAF7-90E8-9F0F-C91C-400BB2814F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magine che contiene persona, veicolo, vestiti, multimediale&#10;&#10;Il contenuto generato dall'IA potrebbe non essere corretto.">
            <a:extLst>
              <a:ext uri="{FF2B5EF4-FFF2-40B4-BE49-F238E27FC236}">
                <a16:creationId xmlns:a16="http://schemas.microsoft.com/office/drawing/2014/main" id="{0A8087B0-FB45-69FB-DAAB-B32A21834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28" r="11453" b="6024"/>
          <a:stretch>
            <a:fillRect/>
          </a:stretch>
        </p:blipFill>
        <p:spPr>
          <a:xfrm>
            <a:off x="295277" y="389647"/>
            <a:ext cx="7149742" cy="6078706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5CE5711A-5FB0-CFCE-3834-36A8C42FAB46}"/>
              </a:ext>
            </a:extLst>
          </p:cNvPr>
          <p:cNvSpPr txBox="1"/>
          <p:nvPr/>
        </p:nvSpPr>
        <p:spPr>
          <a:xfrm>
            <a:off x="7654568" y="1230317"/>
            <a:ext cx="394688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Smart, intuitive technology designed to create a smooth, barrier‑free experience.</a:t>
            </a:r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12495919-4405-B408-A89E-E3F5F43B3C1E}"/>
              </a:ext>
            </a:extLst>
          </p:cNvPr>
          <p:cNvSpPr txBox="1"/>
          <p:nvPr/>
        </p:nvSpPr>
        <p:spPr>
          <a:xfrm>
            <a:off x="7659096" y="2619375"/>
            <a:ext cx="40887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E2B63A"/>
              </a:buClr>
              <a:buFont typeface="Arial" panose="020B0604020202020204" pitchFamily="34" charset="0"/>
              <a:buChar char="●"/>
              <a:defRPr/>
            </a:pPr>
            <a:r>
              <a:rPr lang="en-US" sz="2000" noProof="0" dirty="0">
                <a:solidFill>
                  <a:schemeClr val="bg1"/>
                </a:solidFill>
                <a:latin typeface="Montserrat" panose="00000500000000000000" pitchFamily="2" charset="0"/>
              </a:rPr>
              <a:t>Leap OS 4.0 with split screen</a:t>
            </a:r>
          </a:p>
          <a:p>
            <a:pPr marL="342900" indent="-342900">
              <a:buClr>
                <a:srgbClr val="E2B63A"/>
              </a:buClr>
              <a:buFont typeface="Arial" panose="020B0604020202020204" pitchFamily="34" charset="0"/>
              <a:buChar char="●"/>
              <a:defRPr/>
            </a:pPr>
            <a:endParaRPr lang="en-US" sz="2000" noProof="0" dirty="0">
              <a:solidFill>
                <a:schemeClr val="bg1"/>
              </a:solidFill>
              <a:latin typeface="Montserrat" panose="00000500000000000000" pitchFamily="2" charset="0"/>
            </a:endParaRPr>
          </a:p>
          <a:p>
            <a:pPr marL="342900" indent="-342900">
              <a:buClr>
                <a:srgbClr val="E2B63A"/>
              </a:buClr>
              <a:buFont typeface="Arial" panose="020B0604020202020204" pitchFamily="34" charset="0"/>
              <a:buChar char="●"/>
              <a:defRPr/>
            </a:pPr>
            <a:r>
              <a:rPr lang="en-US" sz="2000" noProof="0" dirty="0">
                <a:solidFill>
                  <a:schemeClr val="bg1"/>
                </a:solidFill>
                <a:latin typeface="Montserrat" panose="00000500000000000000" pitchFamily="2" charset="0"/>
              </a:rPr>
              <a:t>Smartphone Integration and Remote Control</a:t>
            </a:r>
          </a:p>
          <a:p>
            <a:pPr marL="342900" indent="-342900">
              <a:buClr>
                <a:srgbClr val="E2B63A"/>
              </a:buClr>
              <a:buFont typeface="Arial" panose="020B0604020202020204" pitchFamily="34" charset="0"/>
              <a:buChar char="●"/>
              <a:defRPr/>
            </a:pPr>
            <a:endParaRPr lang="en-US" sz="2000" noProof="0" dirty="0">
              <a:solidFill>
                <a:schemeClr val="bg1"/>
              </a:solidFill>
              <a:latin typeface="Montserrat" panose="00000500000000000000" pitchFamily="2" charset="0"/>
            </a:endParaRPr>
          </a:p>
          <a:p>
            <a:pPr marL="342900" indent="-342900">
              <a:buClr>
                <a:srgbClr val="E2B63A"/>
              </a:buClr>
              <a:buFont typeface="Arial" panose="020B0604020202020204" pitchFamily="34" charset="0"/>
              <a:buChar char="●"/>
              <a:defRPr/>
            </a:pPr>
            <a:r>
              <a:rPr lang="en-US" sz="2000" noProof="0" dirty="0">
                <a:solidFill>
                  <a:schemeClr val="bg1"/>
                </a:solidFill>
                <a:latin typeface="Montserrat" panose="00000500000000000000" pitchFamily="2" charset="0"/>
              </a:rPr>
              <a:t>Ultra-fast charging </a:t>
            </a:r>
            <a:br>
              <a:rPr lang="en-US" sz="2000" noProof="0" dirty="0">
                <a:solidFill>
                  <a:schemeClr val="bg1"/>
                </a:solidFill>
                <a:latin typeface="Montserrat" panose="00000500000000000000" pitchFamily="2" charset="0"/>
              </a:rPr>
            </a:br>
            <a:r>
              <a:rPr lang="en-US" sz="2000" noProof="0" dirty="0">
                <a:solidFill>
                  <a:schemeClr val="bg1"/>
                </a:solidFill>
                <a:latin typeface="Montserrat" panose="00000500000000000000" pitchFamily="2" charset="0"/>
              </a:rPr>
              <a:t>(30-80% in 16 min)</a:t>
            </a:r>
          </a:p>
        </p:txBody>
      </p:sp>
      <p:cxnSp>
        <p:nvCxnSpPr>
          <p:cNvPr id="2" name="Connettore diritto 1">
            <a:extLst>
              <a:ext uri="{FF2B5EF4-FFF2-40B4-BE49-F238E27FC236}">
                <a16:creationId xmlns:a16="http://schemas.microsoft.com/office/drawing/2014/main" id="{7D8B419F-BA5D-AF36-6B1A-7164267944CC}"/>
              </a:ext>
            </a:extLst>
          </p:cNvPr>
          <p:cNvCxnSpPr>
            <a:cxnSpLocks/>
          </p:cNvCxnSpPr>
          <p:nvPr/>
        </p:nvCxnSpPr>
        <p:spPr>
          <a:xfrm>
            <a:off x="795015" y="389647"/>
            <a:ext cx="0" cy="84067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1498E07C-8DC2-622D-CD82-312DBB932327}"/>
              </a:ext>
            </a:extLst>
          </p:cNvPr>
          <p:cNvSpPr txBox="1"/>
          <p:nvPr/>
        </p:nvSpPr>
        <p:spPr>
          <a:xfrm>
            <a:off x="824584" y="730156"/>
            <a:ext cx="4698584" cy="455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Smart </a:t>
            </a:r>
            <a:r>
              <a:rPr lang="en-US" sz="4400" noProof="0" dirty="0">
                <a:solidFill>
                  <a:schemeClr val="bg1"/>
                </a:solidFill>
                <a:latin typeface="+mj-lt"/>
              </a:rPr>
              <a:t>TECH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 made simple</a:t>
            </a: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4A36CFC3-5A8A-509F-878F-E0CD700C27E7}"/>
              </a:ext>
            </a:extLst>
          </p:cNvPr>
          <p:cNvSpPr/>
          <p:nvPr/>
        </p:nvSpPr>
        <p:spPr>
          <a:xfrm>
            <a:off x="295277" y="389647"/>
            <a:ext cx="11601446" cy="607870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37465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68525A-5968-C0B6-0B17-0E9AEC9F5E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earch_action">
            <a:hlinkClick r:id="" action="ppaction://media"/>
            <a:extLst>
              <a:ext uri="{FF2B5EF4-FFF2-40B4-BE49-F238E27FC236}">
                <a16:creationId xmlns:a16="http://schemas.microsoft.com/office/drawing/2014/main" id="{AF675AC5-0963-F3C1-35E3-875B0B353F71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34285" y="1251034"/>
            <a:ext cx="1792601" cy="1792601"/>
          </a:xfrm>
          <a:prstGeom prst="rect">
            <a:avLst/>
          </a:prstGeom>
        </p:spPr>
      </p:pic>
      <p:sp useBgFill="1">
        <p:nvSpPr>
          <p:cNvPr id="23" name="Cerchio vuoto 22">
            <a:extLst>
              <a:ext uri="{FF2B5EF4-FFF2-40B4-BE49-F238E27FC236}">
                <a16:creationId xmlns:a16="http://schemas.microsoft.com/office/drawing/2014/main" id="{0DD5F061-FE7D-2FCA-DD9E-444C564F6A74}"/>
              </a:ext>
            </a:extLst>
          </p:cNvPr>
          <p:cNvSpPr/>
          <p:nvPr/>
        </p:nvSpPr>
        <p:spPr>
          <a:xfrm>
            <a:off x="1633159" y="552706"/>
            <a:ext cx="3194852" cy="3194852"/>
          </a:xfrm>
          <a:prstGeom prst="donut">
            <a:avLst>
              <a:gd name="adj" fmla="val 22682"/>
            </a:avLst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17" name="Cerchio vuoto 16">
            <a:extLst>
              <a:ext uri="{FF2B5EF4-FFF2-40B4-BE49-F238E27FC236}">
                <a16:creationId xmlns:a16="http://schemas.microsoft.com/office/drawing/2014/main" id="{FFA42FDE-2B55-0C54-5A67-7BB0E28C95AB}"/>
              </a:ext>
            </a:extLst>
          </p:cNvPr>
          <p:cNvSpPr/>
          <p:nvPr/>
        </p:nvSpPr>
        <p:spPr>
          <a:xfrm>
            <a:off x="2207031" y="1118249"/>
            <a:ext cx="2058173" cy="2058173"/>
          </a:xfrm>
          <a:prstGeom prst="donut">
            <a:avLst>
              <a:gd name="adj" fmla="val 16145"/>
            </a:avLst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pic>
        <p:nvPicPr>
          <p:cNvPr id="15" name="Immagine 14">
            <a:extLst>
              <a:ext uri="{FF2B5EF4-FFF2-40B4-BE49-F238E27FC236}">
                <a16:creationId xmlns:a16="http://schemas.microsoft.com/office/drawing/2014/main" id="{35DF3334-3AA6-2910-8C63-76161DA7AEB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3046" r="18226" b="9906"/>
          <a:stretch>
            <a:fillRect/>
          </a:stretch>
        </p:blipFill>
        <p:spPr>
          <a:xfrm>
            <a:off x="5375393" y="3969670"/>
            <a:ext cx="1576756" cy="1576756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2" descr="150+ Man Opening Car Door For Woman Stock Photos, Pictures &amp; Royalty-Free  Images - iStock | Gentleman, Meeting the parents">
            <a:extLst>
              <a:ext uri="{FF2B5EF4-FFF2-40B4-BE49-F238E27FC236}">
                <a16:creationId xmlns:a16="http://schemas.microsoft.com/office/drawing/2014/main" id="{4068C9F6-C34C-C615-80C2-EB1C1D33B8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64" r="2079"/>
          <a:stretch>
            <a:fillRect/>
          </a:stretch>
        </p:blipFill>
        <p:spPr bwMode="auto">
          <a:xfrm>
            <a:off x="683993" y="3969670"/>
            <a:ext cx="1576756" cy="1576756"/>
          </a:xfrm>
          <a:prstGeom prst="rect">
            <a:avLst/>
          </a:prstGeom>
          <a:noFill/>
          <a:ln w="12700">
            <a:solidFill>
              <a:schemeClr val="bg1"/>
            </a:solidFill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Immagine 17">
            <a:extLst>
              <a:ext uri="{FF2B5EF4-FFF2-40B4-BE49-F238E27FC236}">
                <a16:creationId xmlns:a16="http://schemas.microsoft.com/office/drawing/2014/main" id="{886162FC-881C-D2C6-5383-B34F494D783E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6621" r="5070" b="14356"/>
          <a:stretch>
            <a:fillRect/>
          </a:stretch>
        </p:blipFill>
        <p:spPr>
          <a:xfrm>
            <a:off x="3029693" y="3969670"/>
            <a:ext cx="1576756" cy="1576756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5" name="Rettangolo 36">
            <a:extLst>
              <a:ext uri="{FF2B5EF4-FFF2-40B4-BE49-F238E27FC236}">
                <a16:creationId xmlns:a16="http://schemas.microsoft.com/office/drawing/2014/main" id="{F8CBCE44-D9C8-770D-1756-D3443DEED792}"/>
              </a:ext>
            </a:extLst>
          </p:cNvPr>
          <p:cNvSpPr/>
          <p:nvPr/>
        </p:nvSpPr>
        <p:spPr>
          <a:xfrm>
            <a:off x="2917520" y="5580342"/>
            <a:ext cx="1829570" cy="584775"/>
          </a:xfrm>
          <a:prstGeom prst="rect">
            <a:avLst/>
          </a:prstGeom>
          <a:noFill/>
          <a:ln w="19050" cap="flat" cmpd="sng" algn="ctr">
            <a:noFill/>
            <a:prstDash val="solid"/>
            <a:miter lim="800000"/>
          </a:ln>
          <a:effectLst/>
        </p:spPr>
        <p:txBody>
          <a:bodyPr lIns="91440" tIns="45720" rIns="91440" bIns="45720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VERSATILE SPACE</a:t>
            </a:r>
          </a:p>
        </p:txBody>
      </p:sp>
      <p:sp>
        <p:nvSpPr>
          <p:cNvPr id="26" name="Rettangolo 25">
            <a:extLst>
              <a:ext uri="{FF2B5EF4-FFF2-40B4-BE49-F238E27FC236}">
                <a16:creationId xmlns:a16="http://schemas.microsoft.com/office/drawing/2014/main" id="{B6785531-2EAF-01D2-5D43-9FBE6C97F1AF}"/>
              </a:ext>
            </a:extLst>
          </p:cNvPr>
          <p:cNvSpPr/>
          <p:nvPr/>
        </p:nvSpPr>
        <p:spPr>
          <a:xfrm>
            <a:off x="608371" y="5580342"/>
            <a:ext cx="1728000" cy="584775"/>
          </a:xfrm>
          <a:prstGeom prst="rect">
            <a:avLst/>
          </a:prstGeom>
          <a:noFill/>
          <a:ln w="19050" cap="flat" cmpd="sng" algn="ctr">
            <a:noFill/>
            <a:prstDash val="solid"/>
            <a:miter lim="800000"/>
          </a:ln>
          <a:effectLst/>
        </p:spPr>
        <p:txBody>
          <a:bodyPr lIns="91440" tIns="45720" rIns="91440" bIns="45720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URBAN FREEDOM</a:t>
            </a: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7" name="Picture 8" descr="Comment faire des brocantes pour compléter ses revenus ?">
            <a:extLst>
              <a:ext uri="{FF2B5EF4-FFF2-40B4-BE49-F238E27FC236}">
                <a16:creationId xmlns:a16="http://schemas.microsoft.com/office/drawing/2014/main" id="{F34531F8-F0EA-878E-9025-5276D42A17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r="25000"/>
          <a:stretch>
            <a:fillRect/>
          </a:stretch>
        </p:blipFill>
        <p:spPr bwMode="auto">
          <a:xfrm>
            <a:off x="10070972" y="3969670"/>
            <a:ext cx="1576756" cy="1576756"/>
          </a:xfrm>
          <a:prstGeom prst="rect">
            <a:avLst/>
          </a:prstGeom>
          <a:noFill/>
          <a:ln w="12700">
            <a:solidFill>
              <a:schemeClr val="bg1"/>
            </a:solidFill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ettangolo 27">
            <a:extLst>
              <a:ext uri="{FF2B5EF4-FFF2-40B4-BE49-F238E27FC236}">
                <a16:creationId xmlns:a16="http://schemas.microsoft.com/office/drawing/2014/main" id="{76D47D6A-CD38-9110-550F-FAE8ECF0D478}"/>
              </a:ext>
            </a:extLst>
          </p:cNvPr>
          <p:cNvSpPr/>
          <p:nvPr/>
        </p:nvSpPr>
        <p:spPr>
          <a:xfrm>
            <a:off x="10101288" y="5580342"/>
            <a:ext cx="1516124" cy="584775"/>
          </a:xfrm>
          <a:prstGeom prst="rect">
            <a:avLst/>
          </a:prstGeom>
          <a:noFill/>
          <a:ln w="19050" cap="flat" cmpd="sng" algn="ctr">
            <a:noFill/>
            <a:prstDash val="solid"/>
            <a:miter lim="800000"/>
          </a:ln>
          <a:effectLst/>
        </p:spPr>
        <p:txBody>
          <a:bodyPr wrap="square" lIns="91440" tIns="45720" rIns="91440" bIns="45720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ACTIVE MOMENTS</a:t>
            </a:r>
          </a:p>
        </p:txBody>
      </p:sp>
      <p:pic>
        <p:nvPicPr>
          <p:cNvPr id="29" name="Immagine 28" descr="Immagine che contiene persona, veicolo, vestiti, multimediale&#10;&#10;Il contenuto generato dall'IA potrebbe non essere corretto.">
            <a:extLst>
              <a:ext uri="{FF2B5EF4-FFF2-40B4-BE49-F238E27FC236}">
                <a16:creationId xmlns:a16="http://schemas.microsoft.com/office/drawing/2014/main" id="{3FFCCED1-259A-85A0-4FB0-3203DE056FA5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75" r="17875"/>
          <a:stretch>
            <a:fillRect/>
          </a:stretch>
        </p:blipFill>
        <p:spPr>
          <a:xfrm>
            <a:off x="7721093" y="3969670"/>
            <a:ext cx="1576756" cy="1576756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0" name="Rettangolo 49">
            <a:extLst>
              <a:ext uri="{FF2B5EF4-FFF2-40B4-BE49-F238E27FC236}">
                <a16:creationId xmlns:a16="http://schemas.microsoft.com/office/drawing/2014/main" id="{BE4B8ECD-BECA-D95C-5BA9-F65A40DB6E29}"/>
              </a:ext>
            </a:extLst>
          </p:cNvPr>
          <p:cNvSpPr/>
          <p:nvPr/>
        </p:nvSpPr>
        <p:spPr>
          <a:xfrm>
            <a:off x="5328239" y="5580342"/>
            <a:ext cx="1582758" cy="584775"/>
          </a:xfrm>
          <a:prstGeom prst="rect">
            <a:avLst/>
          </a:prstGeom>
          <a:noFill/>
          <a:ln w="19050" cap="flat" cmpd="sng" algn="ctr">
            <a:noFill/>
            <a:prstDash val="solid"/>
            <a:miter lim="800000"/>
          </a:ln>
          <a:effectLst/>
        </p:spPr>
        <p:txBody>
          <a:bodyPr wrap="square" lIns="91440" tIns="45720" rIns="91440" bIns="45720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PREMIUM TOUCHES</a:t>
            </a: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1" name="Rettangolo 30">
            <a:extLst>
              <a:ext uri="{FF2B5EF4-FFF2-40B4-BE49-F238E27FC236}">
                <a16:creationId xmlns:a16="http://schemas.microsoft.com/office/drawing/2014/main" id="{EF2A94C9-3D94-8985-3839-444635C473C1}"/>
              </a:ext>
            </a:extLst>
          </p:cNvPr>
          <p:cNvSpPr/>
          <p:nvPr/>
        </p:nvSpPr>
        <p:spPr>
          <a:xfrm>
            <a:off x="7492146" y="5580342"/>
            <a:ext cx="2027992" cy="584775"/>
          </a:xfrm>
          <a:prstGeom prst="rect">
            <a:avLst/>
          </a:prstGeom>
          <a:noFill/>
          <a:ln w="19050" cap="flat" cmpd="sng" algn="ctr">
            <a:noFill/>
            <a:prstDash val="solid"/>
            <a:miter lim="800000"/>
          </a:ln>
          <a:effectLst/>
        </p:spPr>
        <p:txBody>
          <a:bodyPr wrap="square" lIns="91440" tIns="45720" rIns="91440" bIns="45720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EFFORTLESS MANOEUVRING</a:t>
            </a: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0" name="Segnaposto numero diapositiva 39">
            <a:extLst>
              <a:ext uri="{FF2B5EF4-FFF2-40B4-BE49-F238E27FC236}">
                <a16:creationId xmlns:a16="http://schemas.microsoft.com/office/drawing/2014/main" id="{315052E0-E1F4-9E59-683E-A022E3158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B4CA3-BFCE-4D2C-8B29-2FCA8E7E0799}" type="slidenum">
              <a:rPr lang="en-US" noProof="0" smtClean="0"/>
              <a:pPr/>
              <a:t>15</a:t>
            </a:fld>
            <a:endParaRPr lang="en-US" sz="1000" noProof="0" dirty="0"/>
          </a:p>
        </p:txBody>
      </p:sp>
      <p:sp>
        <p:nvSpPr>
          <p:cNvPr id="3" name="Titolo 2">
            <a:extLst>
              <a:ext uri="{FF2B5EF4-FFF2-40B4-BE49-F238E27FC236}">
                <a16:creationId xmlns:a16="http://schemas.microsoft.com/office/drawing/2014/main" id="{52A4FFEC-4560-D8FF-BB87-621FE0121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>
                <a:solidFill>
                  <a:schemeClr val="bg1"/>
                </a:solidFill>
              </a:rPr>
              <a:t>EMPOWER YOUR PASSION  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55B029C6-7752-F062-FA83-A65C1EB5200D}"/>
              </a:ext>
            </a:extLst>
          </p:cNvPr>
          <p:cNvSpPr txBox="1"/>
          <p:nvPr/>
        </p:nvSpPr>
        <p:spPr>
          <a:xfrm>
            <a:off x="454320" y="3302802"/>
            <a:ext cx="11283360" cy="441146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>
            <a:defPPr>
              <a:defRPr lang="en-US"/>
            </a:defPPr>
            <a:lvl1pPr>
              <a:lnSpc>
                <a:spcPts val="3000"/>
              </a:lnSpc>
              <a:defRPr sz="16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noProof="0" dirty="0">
                <a:solidFill>
                  <a:schemeClr val="bg1"/>
                </a:solidFill>
                <a:sym typeface="Arial"/>
              </a:rPr>
              <a:t>B03X is a car with which we can </a:t>
            </a:r>
            <a:r>
              <a:rPr lang="en-US" sz="2000" noProof="0" dirty="0">
                <a:solidFill>
                  <a:srgbClr val="E2B63A"/>
                </a:solidFill>
                <a:latin typeface="+mj-lt"/>
                <a:sym typeface="Arial"/>
              </a:rPr>
              <a:t>explore a new territory </a:t>
            </a:r>
            <a:r>
              <a:rPr lang="en-US" noProof="0" dirty="0">
                <a:solidFill>
                  <a:schemeClr val="bg1"/>
                </a:solidFill>
                <a:sym typeface="Arial"/>
              </a:rPr>
              <a:t>which can speak to several customer targets. 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ED8B1821-1CFD-0470-BFC6-6C70A92B1C4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774344" y="2168031"/>
            <a:ext cx="653888" cy="653888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1746E600-69E0-502D-2269-E3733913CDD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5271176" y="1591654"/>
            <a:ext cx="653890" cy="653888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20E85EA5-8B7B-77A3-6DDD-0B391AB650FF}"/>
              </a:ext>
            </a:extLst>
          </p:cNvPr>
          <p:cNvSpPr txBox="1"/>
          <p:nvPr/>
        </p:nvSpPr>
        <p:spPr>
          <a:xfrm>
            <a:off x="5329580" y="1779614"/>
            <a:ext cx="5493542" cy="830997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/>
          <a:p>
            <a:pPr indent="714375">
              <a:lnSpc>
                <a:spcPts val="3000"/>
              </a:lnSpc>
            </a:pPr>
            <a:r>
              <a:rPr lang="en-US" sz="17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But speaking of customers… who do you think the B03X is really designed for?</a:t>
            </a:r>
          </a:p>
        </p:txBody>
      </p:sp>
      <p:sp>
        <p:nvSpPr>
          <p:cNvPr id="6" name="Doppia parentesi quadra 5">
            <a:extLst>
              <a:ext uri="{FF2B5EF4-FFF2-40B4-BE49-F238E27FC236}">
                <a16:creationId xmlns:a16="http://schemas.microsoft.com/office/drawing/2014/main" id="{75216D2A-DEA1-7F48-E908-D02B1FF903BA}"/>
              </a:ext>
            </a:extLst>
          </p:cNvPr>
          <p:cNvSpPr/>
          <p:nvPr/>
        </p:nvSpPr>
        <p:spPr>
          <a:xfrm>
            <a:off x="4955265" y="1413563"/>
            <a:ext cx="6156199" cy="1544685"/>
          </a:xfrm>
          <a:prstGeom prst="bracketPair">
            <a:avLst>
              <a:gd name="adj" fmla="val 12527"/>
            </a:avLst>
          </a:prstGeom>
          <a:noFill/>
          <a:ln w="38100" cap="rnd">
            <a:solidFill>
              <a:schemeClr val="bg1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uppo 8">
            <a:extLst>
              <a:ext uri="{FF2B5EF4-FFF2-40B4-BE49-F238E27FC236}">
                <a16:creationId xmlns:a16="http://schemas.microsoft.com/office/drawing/2014/main" id="{85F95C60-5F29-DAF1-90BD-2039AFEB64C3}"/>
              </a:ext>
            </a:extLst>
          </p:cNvPr>
          <p:cNvGrpSpPr/>
          <p:nvPr/>
        </p:nvGrpSpPr>
        <p:grpSpPr>
          <a:xfrm flipH="1">
            <a:off x="4557030" y="1994378"/>
            <a:ext cx="468252" cy="231042"/>
            <a:chOff x="4279562" y="2149347"/>
            <a:chExt cx="468252" cy="231042"/>
          </a:xfrm>
        </p:grpSpPr>
        <p:sp>
          <p:nvSpPr>
            <p:cNvPr id="11" name="Triangolo isoscele 10">
              <a:extLst>
                <a:ext uri="{FF2B5EF4-FFF2-40B4-BE49-F238E27FC236}">
                  <a16:creationId xmlns:a16="http://schemas.microsoft.com/office/drawing/2014/main" id="{CFCCFED5-118F-1D98-6AE6-C2741D76B928}"/>
                </a:ext>
              </a:extLst>
            </p:cNvPr>
            <p:cNvSpPr/>
            <p:nvPr/>
          </p:nvSpPr>
          <p:spPr>
            <a:xfrm rot="5400000" flipH="1">
              <a:off x="4437484" y="2070058"/>
              <a:ext cx="231042" cy="38961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 useBgFill="1">
          <p:nvSpPr>
            <p:cNvPr id="12" name="Triangolo isoscele 11">
              <a:extLst>
                <a:ext uri="{FF2B5EF4-FFF2-40B4-BE49-F238E27FC236}">
                  <a16:creationId xmlns:a16="http://schemas.microsoft.com/office/drawing/2014/main" id="{DD236797-9365-47FD-B2B5-FF163921AD50}"/>
                </a:ext>
              </a:extLst>
            </p:cNvPr>
            <p:cNvSpPr/>
            <p:nvPr/>
          </p:nvSpPr>
          <p:spPr>
            <a:xfrm rot="5400000" flipH="1">
              <a:off x="4358851" y="2070058"/>
              <a:ext cx="231042" cy="389619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41" name="CasellaDiTesto 40">
            <a:extLst>
              <a:ext uri="{FF2B5EF4-FFF2-40B4-BE49-F238E27FC236}">
                <a16:creationId xmlns:a16="http://schemas.microsoft.com/office/drawing/2014/main" id="{BE2444C3-8CA8-8CDE-6D31-E0C8BCACD8E3}"/>
              </a:ext>
            </a:extLst>
          </p:cNvPr>
          <p:cNvSpPr txBox="1"/>
          <p:nvPr/>
        </p:nvSpPr>
        <p:spPr>
          <a:xfrm>
            <a:off x="960438" y="179949"/>
            <a:ext cx="45134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cap="all" noProof="0" dirty="0">
                <a:solidFill>
                  <a:srgbClr val="AEAAA4"/>
                </a:solidFill>
              </a:rPr>
              <a:t>01. Product Overview</a:t>
            </a:r>
          </a:p>
        </p:txBody>
      </p:sp>
      <p:cxnSp>
        <p:nvCxnSpPr>
          <p:cNvPr id="4" name="Connettore diritto 3">
            <a:extLst>
              <a:ext uri="{FF2B5EF4-FFF2-40B4-BE49-F238E27FC236}">
                <a16:creationId xmlns:a16="http://schemas.microsoft.com/office/drawing/2014/main" id="{1B4C358F-EA7F-6F94-A16F-C4D21F27191C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ttore diritto 12">
            <a:extLst>
              <a:ext uri="{FF2B5EF4-FFF2-40B4-BE49-F238E27FC236}">
                <a16:creationId xmlns:a16="http://schemas.microsoft.com/office/drawing/2014/main" id="{D2E6D0ED-C2B0-404C-CFB4-A80449C4DAC8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050152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B23A16-6D7F-3FF1-F9F3-D37298B73E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uppo 32">
            <a:extLst>
              <a:ext uri="{FF2B5EF4-FFF2-40B4-BE49-F238E27FC236}">
                <a16:creationId xmlns:a16="http://schemas.microsoft.com/office/drawing/2014/main" id="{91E49DD6-AB90-B1C5-6FAE-F6FB0D6522F4}"/>
              </a:ext>
            </a:extLst>
          </p:cNvPr>
          <p:cNvGrpSpPr/>
          <p:nvPr/>
        </p:nvGrpSpPr>
        <p:grpSpPr>
          <a:xfrm>
            <a:off x="618065" y="1183304"/>
            <a:ext cx="10955869" cy="5131772"/>
            <a:chOff x="531429" y="1345890"/>
            <a:chExt cx="10955869" cy="5131772"/>
          </a:xfrm>
          <a:solidFill>
            <a:srgbClr val="BB9361"/>
          </a:solidFill>
        </p:grpSpPr>
        <p:sp>
          <p:nvSpPr>
            <p:cNvPr id="23" name="Rettangolo con angoli arrotondati 22">
              <a:extLst>
                <a:ext uri="{FF2B5EF4-FFF2-40B4-BE49-F238E27FC236}">
                  <a16:creationId xmlns:a16="http://schemas.microsoft.com/office/drawing/2014/main" id="{FDA4E8E7-A009-35B6-0EEE-457E32DC4EBE}"/>
                </a:ext>
              </a:extLst>
            </p:cNvPr>
            <p:cNvSpPr/>
            <p:nvPr/>
          </p:nvSpPr>
          <p:spPr>
            <a:xfrm rot="21140609">
              <a:off x="4293243" y="1345890"/>
              <a:ext cx="3060000" cy="1620000"/>
            </a:xfrm>
            <a:prstGeom prst="roundRect">
              <a:avLst>
                <a:gd name="adj" fmla="val 0"/>
              </a:avLst>
            </a:prstGeom>
            <a:solidFill>
              <a:schemeClr val="bg1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Foto </a:t>
              </a:r>
              <a:r>
                <a:rPr kumimoji="0" lang="en-U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sbagliata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 1</a:t>
              </a:r>
            </a:p>
          </p:txBody>
        </p:sp>
        <p:sp>
          <p:nvSpPr>
            <p:cNvPr id="24" name="Rettangolo con angoli arrotondati 23">
              <a:extLst>
                <a:ext uri="{FF2B5EF4-FFF2-40B4-BE49-F238E27FC236}">
                  <a16:creationId xmlns:a16="http://schemas.microsoft.com/office/drawing/2014/main" id="{8DFC7722-D2F3-B4D0-0837-3063F6E6A689}"/>
                </a:ext>
              </a:extLst>
            </p:cNvPr>
            <p:cNvSpPr/>
            <p:nvPr/>
          </p:nvSpPr>
          <p:spPr>
            <a:xfrm rot="21421853">
              <a:off x="531429" y="3239966"/>
              <a:ext cx="3060000" cy="1728000"/>
            </a:xfrm>
            <a:prstGeom prst="roundRect">
              <a:avLst>
                <a:gd name="adj" fmla="val 0"/>
              </a:avLst>
            </a:prstGeom>
            <a:solidFill>
              <a:schemeClr val="bg1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Foto </a:t>
              </a:r>
              <a:r>
                <a:rPr kumimoji="0" lang="en-U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sbagliata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 2</a:t>
              </a:r>
            </a:p>
          </p:txBody>
        </p:sp>
        <p:sp>
          <p:nvSpPr>
            <p:cNvPr id="25" name="Rettangolo con angoli arrotondati 24">
              <a:extLst>
                <a:ext uri="{FF2B5EF4-FFF2-40B4-BE49-F238E27FC236}">
                  <a16:creationId xmlns:a16="http://schemas.microsoft.com/office/drawing/2014/main" id="{AFD48FD8-34A9-8C83-6777-EC62AEA77D95}"/>
                </a:ext>
              </a:extLst>
            </p:cNvPr>
            <p:cNvSpPr/>
            <p:nvPr/>
          </p:nvSpPr>
          <p:spPr>
            <a:xfrm rot="20824395">
              <a:off x="8427298" y="3383780"/>
              <a:ext cx="3060000" cy="1620000"/>
            </a:xfrm>
            <a:prstGeom prst="roundRect">
              <a:avLst>
                <a:gd name="adj" fmla="val 0"/>
              </a:avLst>
            </a:prstGeom>
            <a:solidFill>
              <a:schemeClr val="bg1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Foto </a:t>
              </a:r>
              <a:r>
                <a:rPr kumimoji="0" lang="en-U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sbagliata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 4</a:t>
              </a:r>
            </a:p>
          </p:txBody>
        </p:sp>
        <p:sp>
          <p:nvSpPr>
            <p:cNvPr id="27" name="Rettangolo con angoli arrotondati 26">
              <a:extLst>
                <a:ext uri="{FF2B5EF4-FFF2-40B4-BE49-F238E27FC236}">
                  <a16:creationId xmlns:a16="http://schemas.microsoft.com/office/drawing/2014/main" id="{31E578E1-204E-AF2F-E47E-104C08B68F24}"/>
                </a:ext>
              </a:extLst>
            </p:cNvPr>
            <p:cNvSpPr/>
            <p:nvPr/>
          </p:nvSpPr>
          <p:spPr>
            <a:xfrm>
              <a:off x="5021132" y="2997386"/>
              <a:ext cx="3060000" cy="1620000"/>
            </a:xfrm>
            <a:prstGeom prst="roundRect">
              <a:avLst>
                <a:gd name="adj" fmla="val 0"/>
              </a:avLst>
            </a:prstGeom>
            <a:solidFill>
              <a:schemeClr val="bg1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Foto </a:t>
              </a:r>
              <a:r>
                <a:rPr kumimoji="0" lang="en-U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sbagliata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 3</a:t>
              </a:r>
            </a:p>
          </p:txBody>
        </p:sp>
        <p:pic>
          <p:nvPicPr>
            <p:cNvPr id="21" name="Immagine 20">
              <a:extLst>
                <a:ext uri="{FF2B5EF4-FFF2-40B4-BE49-F238E27FC236}">
                  <a16:creationId xmlns:a16="http://schemas.microsoft.com/office/drawing/2014/main" id="{9A6E6781-405A-8316-D0A9-DD16D256EE2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-1" r="2" b="8613"/>
            <a:stretch>
              <a:fillRect/>
            </a:stretch>
          </p:blipFill>
          <p:spPr>
            <a:xfrm rot="21195889">
              <a:off x="1651245" y="4628958"/>
              <a:ext cx="3060000" cy="1706041"/>
            </a:xfrm>
            <a:prstGeom prst="roundRect">
              <a:avLst>
                <a:gd name="adj" fmla="val 0"/>
              </a:avLst>
            </a:prstGeom>
            <a:grpFill/>
            <a:ln w="127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2" name="Immagine 21">
              <a:extLst>
                <a:ext uri="{FF2B5EF4-FFF2-40B4-BE49-F238E27FC236}">
                  <a16:creationId xmlns:a16="http://schemas.microsoft.com/office/drawing/2014/main" id="{CA40E3C4-77CE-F1ED-48F0-9BC63DE23D2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t="2994" r="2969" b="17043"/>
            <a:stretch>
              <a:fillRect/>
            </a:stretch>
          </p:blipFill>
          <p:spPr>
            <a:xfrm rot="252417">
              <a:off x="8255273" y="1463625"/>
              <a:ext cx="3060000" cy="1706041"/>
            </a:xfrm>
            <a:prstGeom prst="roundRect">
              <a:avLst>
                <a:gd name="adj" fmla="val 0"/>
              </a:avLst>
            </a:prstGeom>
            <a:grpFill/>
            <a:ln w="127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0" name="Immagine 19">
              <a:extLst>
                <a:ext uri="{FF2B5EF4-FFF2-40B4-BE49-F238E27FC236}">
                  <a16:creationId xmlns:a16="http://schemas.microsoft.com/office/drawing/2014/main" id="{DB327A62-3BAA-FDD6-9DC9-2E47102D8E8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t="7806" b="7806"/>
            <a:stretch>
              <a:fillRect/>
            </a:stretch>
          </p:blipFill>
          <p:spPr>
            <a:xfrm rot="602545">
              <a:off x="5336350" y="4771621"/>
              <a:ext cx="3060000" cy="1706041"/>
            </a:xfrm>
            <a:prstGeom prst="roundRect">
              <a:avLst>
                <a:gd name="adj" fmla="val 0"/>
              </a:avLst>
            </a:prstGeom>
            <a:grpFill/>
            <a:ln w="127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9" name="Immagine 18">
              <a:extLst>
                <a:ext uri="{FF2B5EF4-FFF2-40B4-BE49-F238E27FC236}">
                  <a16:creationId xmlns:a16="http://schemas.microsoft.com/office/drawing/2014/main" id="{C23E9601-9E83-3936-D7DE-7FD6E423738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1" r="542"/>
            <a:stretch>
              <a:fillRect/>
            </a:stretch>
          </p:blipFill>
          <p:spPr>
            <a:xfrm rot="313397">
              <a:off x="655568" y="1415733"/>
              <a:ext cx="3059999" cy="1728175"/>
            </a:xfrm>
            <a:prstGeom prst="roundRect">
              <a:avLst>
                <a:gd name="adj" fmla="val 0"/>
              </a:avLst>
            </a:prstGeom>
            <a:grpFill/>
            <a:ln w="127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EAB730D5-318B-ED8A-15BD-AB71C4A1E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AD55A-2DDB-4917-A17B-D8B4846C6304}" type="slidenum">
              <a:rPr lang="it-IT" smtClean="0"/>
              <a:t>16</a:t>
            </a:fld>
            <a:endParaRPr lang="it-IT"/>
          </a:p>
        </p:txBody>
      </p:sp>
      <p:sp>
        <p:nvSpPr>
          <p:cNvPr id="6" name="Titolo 5">
            <a:extLst>
              <a:ext uri="{FF2B5EF4-FFF2-40B4-BE49-F238E27FC236}">
                <a16:creationId xmlns:a16="http://schemas.microsoft.com/office/drawing/2014/main" id="{D3C0686A-125F-3F57-BE81-0C1428295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LET’S GIVE THEM A FACE </a:t>
            </a:r>
            <a:endParaRPr lang="it-IT" dirty="0"/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34FA7E38-C2A2-FCDF-7257-C8CB47788B20}"/>
              </a:ext>
            </a:extLst>
          </p:cNvPr>
          <p:cNvSpPr txBox="1"/>
          <p:nvPr/>
        </p:nvSpPr>
        <p:spPr>
          <a:xfrm>
            <a:off x="960438" y="179949"/>
            <a:ext cx="45134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cap="all" noProof="0" dirty="0">
                <a:solidFill>
                  <a:srgbClr val="AEAAA4"/>
                </a:solidFill>
              </a:rPr>
              <a:t>01. Product Overview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7B64A12B-2260-AB5F-11F3-3F2C99FD928F}"/>
              </a:ext>
            </a:extLst>
          </p:cNvPr>
          <p:cNvSpPr txBox="1"/>
          <p:nvPr/>
        </p:nvSpPr>
        <p:spPr>
          <a:xfrm>
            <a:off x="2571286" y="6390940"/>
            <a:ext cx="4458886" cy="360000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lIns="36000" tIns="36000" rIns="36000" bIns="36000" anchor="ctr" anchorCtr="0">
            <a:no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r"/>
            <a:r>
              <a:rPr lang="en-US" sz="1050" noProof="0" dirty="0">
                <a:solidFill>
                  <a:schemeClr val="bg1"/>
                </a:solidFill>
              </a:rPr>
              <a:t>Select the photos that best represent our target customer.</a:t>
            </a:r>
          </a:p>
        </p:txBody>
      </p:sp>
      <p:pic>
        <p:nvPicPr>
          <p:cNvPr id="29" name="Immagine 28">
            <a:extLst>
              <a:ext uri="{FF2B5EF4-FFF2-40B4-BE49-F238E27FC236}">
                <a16:creationId xmlns:a16="http://schemas.microsoft.com/office/drawing/2014/main" id="{079D3D93-24BC-60E7-FE46-9FB1650009E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28" t="19512" r="16921" b="46818"/>
          <a:stretch>
            <a:fillRect/>
          </a:stretch>
        </p:blipFill>
        <p:spPr>
          <a:xfrm>
            <a:off x="8081132" y="4517893"/>
            <a:ext cx="4110868" cy="2340107"/>
          </a:xfrm>
          <a:prstGeom prst="rect">
            <a:avLst/>
          </a:prstGeom>
          <a:effectLst>
            <a:outerShdw blurRad="127000" dist="50800" dir="20400000" algn="l" rotWithShape="0">
              <a:schemeClr val="tx1">
                <a:alpha val="30000"/>
              </a:schemeClr>
            </a:outerShdw>
          </a:effectLst>
        </p:spPr>
      </p:pic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02F10C83-879D-26CF-4EF0-A1589A005834}"/>
              </a:ext>
            </a:extLst>
          </p:cNvPr>
          <p:cNvSpPr txBox="1"/>
          <p:nvPr/>
        </p:nvSpPr>
        <p:spPr>
          <a:xfrm>
            <a:off x="10543603" y="5325521"/>
            <a:ext cx="1444289" cy="324000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 w="12700"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 anchorCtr="0">
            <a:noAutofit/>
          </a:bodyPr>
          <a:lstStyle>
            <a:defPPr>
              <a:defRPr lang="en-US"/>
            </a:defPPr>
            <a:lvl1pPr algn="ctr">
              <a:defRPr sz="1600" cap="all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confirm</a:t>
            </a:r>
          </a:p>
        </p:txBody>
      </p:sp>
      <p:cxnSp>
        <p:nvCxnSpPr>
          <p:cNvPr id="2" name="Connettore diritto 1">
            <a:extLst>
              <a:ext uri="{FF2B5EF4-FFF2-40B4-BE49-F238E27FC236}">
                <a16:creationId xmlns:a16="http://schemas.microsoft.com/office/drawing/2014/main" id="{97A2A2A4-9C30-A37B-F0CD-BE40344CFA59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" name="Connettore diritto 2">
            <a:extLst>
              <a:ext uri="{FF2B5EF4-FFF2-40B4-BE49-F238E27FC236}">
                <a16:creationId xmlns:a16="http://schemas.microsoft.com/office/drawing/2014/main" id="{774D2755-C8B1-8355-0AD9-0A6E2A2E7E41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8718583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A3D0AC-FBB2-8039-5CFE-A4675673F0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uppo 26">
            <a:extLst>
              <a:ext uri="{FF2B5EF4-FFF2-40B4-BE49-F238E27FC236}">
                <a16:creationId xmlns:a16="http://schemas.microsoft.com/office/drawing/2014/main" id="{151FD5DA-AF82-5BD2-09A2-3DD271B45CC1}"/>
              </a:ext>
            </a:extLst>
          </p:cNvPr>
          <p:cNvGrpSpPr/>
          <p:nvPr/>
        </p:nvGrpSpPr>
        <p:grpSpPr>
          <a:xfrm>
            <a:off x="1773888" y="3272952"/>
            <a:ext cx="6907713" cy="3235600"/>
            <a:chOff x="531429" y="1345890"/>
            <a:chExt cx="10955869" cy="5131772"/>
          </a:xfrm>
          <a:solidFill>
            <a:srgbClr val="BB9361"/>
          </a:solidFill>
        </p:grpSpPr>
        <p:sp>
          <p:nvSpPr>
            <p:cNvPr id="29" name="Rettangolo con angoli arrotondati 28">
              <a:extLst>
                <a:ext uri="{FF2B5EF4-FFF2-40B4-BE49-F238E27FC236}">
                  <a16:creationId xmlns:a16="http://schemas.microsoft.com/office/drawing/2014/main" id="{8E945D52-6CB4-EB06-6396-87EE34F076DB}"/>
                </a:ext>
              </a:extLst>
            </p:cNvPr>
            <p:cNvSpPr/>
            <p:nvPr/>
          </p:nvSpPr>
          <p:spPr>
            <a:xfrm rot="21140609">
              <a:off x="4293243" y="1345890"/>
              <a:ext cx="3060000" cy="1620000"/>
            </a:xfrm>
            <a:prstGeom prst="roundRect">
              <a:avLst>
                <a:gd name="adj" fmla="val 0"/>
              </a:avLst>
            </a:prstGeom>
            <a:solidFill>
              <a:schemeClr val="bg1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Foto </a:t>
              </a:r>
              <a:r>
                <a:rPr kumimoji="0" lang="en-U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sbagliata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 1</a:t>
              </a:r>
            </a:p>
          </p:txBody>
        </p:sp>
        <p:sp>
          <p:nvSpPr>
            <p:cNvPr id="34" name="Rettangolo con angoli arrotondati 33">
              <a:extLst>
                <a:ext uri="{FF2B5EF4-FFF2-40B4-BE49-F238E27FC236}">
                  <a16:creationId xmlns:a16="http://schemas.microsoft.com/office/drawing/2014/main" id="{7E2F646D-D28C-B0BA-CEE5-C29D63F2CBA9}"/>
                </a:ext>
              </a:extLst>
            </p:cNvPr>
            <p:cNvSpPr/>
            <p:nvPr/>
          </p:nvSpPr>
          <p:spPr>
            <a:xfrm rot="21421853">
              <a:off x="531429" y="3239966"/>
              <a:ext cx="3060000" cy="1728000"/>
            </a:xfrm>
            <a:prstGeom prst="roundRect">
              <a:avLst>
                <a:gd name="adj" fmla="val 0"/>
              </a:avLst>
            </a:prstGeom>
            <a:solidFill>
              <a:schemeClr val="bg1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Foto </a:t>
              </a:r>
              <a:r>
                <a:rPr kumimoji="0" lang="en-U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sbagliata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 2</a:t>
              </a:r>
            </a:p>
          </p:txBody>
        </p:sp>
        <p:sp>
          <p:nvSpPr>
            <p:cNvPr id="35" name="Rettangolo con angoli arrotondati 34">
              <a:extLst>
                <a:ext uri="{FF2B5EF4-FFF2-40B4-BE49-F238E27FC236}">
                  <a16:creationId xmlns:a16="http://schemas.microsoft.com/office/drawing/2014/main" id="{C6B242E7-D538-6AAD-3A20-4EC327F9527C}"/>
                </a:ext>
              </a:extLst>
            </p:cNvPr>
            <p:cNvSpPr/>
            <p:nvPr/>
          </p:nvSpPr>
          <p:spPr>
            <a:xfrm rot="20824395">
              <a:off x="8427298" y="3383780"/>
              <a:ext cx="3060000" cy="1620000"/>
            </a:xfrm>
            <a:prstGeom prst="roundRect">
              <a:avLst>
                <a:gd name="adj" fmla="val 0"/>
              </a:avLst>
            </a:prstGeom>
            <a:solidFill>
              <a:schemeClr val="bg1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Foto </a:t>
              </a:r>
              <a:r>
                <a:rPr kumimoji="0" lang="en-U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sbagliata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 4</a:t>
              </a:r>
            </a:p>
          </p:txBody>
        </p:sp>
        <p:sp>
          <p:nvSpPr>
            <p:cNvPr id="36" name="Rettangolo con angoli arrotondati 35">
              <a:extLst>
                <a:ext uri="{FF2B5EF4-FFF2-40B4-BE49-F238E27FC236}">
                  <a16:creationId xmlns:a16="http://schemas.microsoft.com/office/drawing/2014/main" id="{D73C09B0-4C1C-1804-0B2B-12E84D09E915}"/>
                </a:ext>
              </a:extLst>
            </p:cNvPr>
            <p:cNvSpPr/>
            <p:nvPr/>
          </p:nvSpPr>
          <p:spPr>
            <a:xfrm>
              <a:off x="5021132" y="2997386"/>
              <a:ext cx="3060000" cy="1620000"/>
            </a:xfrm>
            <a:prstGeom prst="roundRect">
              <a:avLst>
                <a:gd name="adj" fmla="val 0"/>
              </a:avLst>
            </a:prstGeom>
            <a:solidFill>
              <a:schemeClr val="bg1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Foto </a:t>
              </a:r>
              <a:r>
                <a:rPr kumimoji="0" lang="en-U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sbagliata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rPr>
                <a:t> 3</a:t>
              </a:r>
            </a:p>
          </p:txBody>
        </p:sp>
        <p:pic>
          <p:nvPicPr>
            <p:cNvPr id="37" name="Immagine 36">
              <a:extLst>
                <a:ext uri="{FF2B5EF4-FFF2-40B4-BE49-F238E27FC236}">
                  <a16:creationId xmlns:a16="http://schemas.microsoft.com/office/drawing/2014/main" id="{16FA80F4-45ED-7999-5283-56EBB1A9ADC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-1" r="2" b="8613"/>
            <a:stretch>
              <a:fillRect/>
            </a:stretch>
          </p:blipFill>
          <p:spPr>
            <a:xfrm rot="21195889">
              <a:off x="1651245" y="4628958"/>
              <a:ext cx="3060000" cy="1706041"/>
            </a:xfrm>
            <a:prstGeom prst="roundRect">
              <a:avLst>
                <a:gd name="adj" fmla="val 0"/>
              </a:avLst>
            </a:prstGeom>
            <a:grpFill/>
            <a:ln w="127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38" name="Immagine 37">
              <a:extLst>
                <a:ext uri="{FF2B5EF4-FFF2-40B4-BE49-F238E27FC236}">
                  <a16:creationId xmlns:a16="http://schemas.microsoft.com/office/drawing/2014/main" id="{650868F1-D86C-7809-569D-E1DBFF490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t="2994" r="2969" b="17043"/>
            <a:stretch>
              <a:fillRect/>
            </a:stretch>
          </p:blipFill>
          <p:spPr>
            <a:xfrm rot="252417">
              <a:off x="8255273" y="1463625"/>
              <a:ext cx="3060000" cy="1706041"/>
            </a:xfrm>
            <a:prstGeom prst="roundRect">
              <a:avLst>
                <a:gd name="adj" fmla="val 0"/>
              </a:avLst>
            </a:prstGeom>
            <a:grpFill/>
            <a:ln w="127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39" name="Immagine 38">
              <a:extLst>
                <a:ext uri="{FF2B5EF4-FFF2-40B4-BE49-F238E27FC236}">
                  <a16:creationId xmlns:a16="http://schemas.microsoft.com/office/drawing/2014/main" id="{7AEA5E86-D41E-6417-A58B-9DB00253BE9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t="7806" b="7806"/>
            <a:stretch>
              <a:fillRect/>
            </a:stretch>
          </p:blipFill>
          <p:spPr>
            <a:xfrm rot="602545">
              <a:off x="5336350" y="4771621"/>
              <a:ext cx="3060000" cy="1706041"/>
            </a:xfrm>
            <a:prstGeom prst="roundRect">
              <a:avLst>
                <a:gd name="adj" fmla="val 0"/>
              </a:avLst>
            </a:prstGeom>
            <a:grpFill/>
            <a:ln w="127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40" name="Immagine 39">
              <a:extLst>
                <a:ext uri="{FF2B5EF4-FFF2-40B4-BE49-F238E27FC236}">
                  <a16:creationId xmlns:a16="http://schemas.microsoft.com/office/drawing/2014/main" id="{1FF348F8-341C-23D8-A47A-6452E999081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1" r="542"/>
            <a:stretch>
              <a:fillRect/>
            </a:stretch>
          </p:blipFill>
          <p:spPr>
            <a:xfrm rot="313397">
              <a:off x="655568" y="1415733"/>
              <a:ext cx="3059999" cy="1728175"/>
            </a:xfrm>
            <a:prstGeom prst="roundRect">
              <a:avLst>
                <a:gd name="adj" fmla="val 0"/>
              </a:avLst>
            </a:prstGeom>
            <a:grpFill/>
            <a:ln w="127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358C7E0C-782D-0579-01B8-EC1EB9581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AD55A-2DDB-4917-A17B-D8B4846C6304}" type="slidenum">
              <a:rPr lang="it-IT" smtClean="0"/>
              <a:t>17</a:t>
            </a:fld>
            <a:endParaRPr lang="it-IT"/>
          </a:p>
        </p:txBody>
      </p:sp>
      <p:sp>
        <p:nvSpPr>
          <p:cNvPr id="6" name="Titolo 5">
            <a:extLst>
              <a:ext uri="{FF2B5EF4-FFF2-40B4-BE49-F238E27FC236}">
                <a16:creationId xmlns:a16="http://schemas.microsoft.com/office/drawing/2014/main" id="{4218196B-5C34-51AD-56A8-8DC555A01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LET’S GIVE THEM A FACE</a:t>
            </a:r>
            <a:endParaRPr lang="it-IT" dirty="0"/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E1F079C8-E0D0-77C8-7C24-0D2BD6148AC9}"/>
              </a:ext>
            </a:extLst>
          </p:cNvPr>
          <p:cNvSpPr txBox="1"/>
          <p:nvPr/>
        </p:nvSpPr>
        <p:spPr>
          <a:xfrm>
            <a:off x="960438" y="179949"/>
            <a:ext cx="45134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cap="all" noProof="0" dirty="0">
                <a:solidFill>
                  <a:srgbClr val="AEAAA4"/>
                </a:solidFill>
              </a:rPr>
              <a:t>01. Product Overview</a:t>
            </a:r>
          </a:p>
        </p:txBody>
      </p:sp>
      <p:grpSp>
        <p:nvGrpSpPr>
          <p:cNvPr id="9" name="Gruppo 8">
            <a:extLst>
              <a:ext uri="{FF2B5EF4-FFF2-40B4-BE49-F238E27FC236}">
                <a16:creationId xmlns:a16="http://schemas.microsoft.com/office/drawing/2014/main" id="{BFA9D40F-4B49-06DF-172F-C9AA54FEA512}"/>
              </a:ext>
            </a:extLst>
          </p:cNvPr>
          <p:cNvGrpSpPr/>
          <p:nvPr/>
        </p:nvGrpSpPr>
        <p:grpSpPr>
          <a:xfrm>
            <a:off x="1172880" y="1073438"/>
            <a:ext cx="9846240" cy="1648559"/>
            <a:chOff x="1567047" y="1281997"/>
            <a:chExt cx="9846240" cy="1440000"/>
          </a:xfrm>
        </p:grpSpPr>
        <p:sp>
          <p:nvSpPr>
            <p:cNvPr id="30" name="Rectangle 12">
              <a:extLst>
                <a:ext uri="{FF2B5EF4-FFF2-40B4-BE49-F238E27FC236}">
                  <a16:creationId xmlns:a16="http://schemas.microsoft.com/office/drawing/2014/main" id="{89E421BE-462A-7D8F-A5E1-3C3878FC9639}"/>
                </a:ext>
              </a:extLst>
            </p:cNvPr>
            <p:cNvSpPr/>
            <p:nvPr/>
          </p:nvSpPr>
          <p:spPr>
            <a:xfrm>
              <a:off x="1567047" y="1281997"/>
              <a:ext cx="3559084" cy="1440000"/>
            </a:xfrm>
            <a:prstGeom prst="roundRect">
              <a:avLst>
                <a:gd name="adj" fmla="val 0"/>
              </a:avLst>
            </a:prstGeom>
            <a:solidFill>
              <a:schemeClr val="tx1">
                <a:alpha val="20000"/>
              </a:schemeClr>
            </a:solidFill>
            <a:ln w="12700">
              <a:solidFill>
                <a:srgbClr val="938D85"/>
              </a:solidFill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wrap="square" lIns="108000" tIns="0" rIns="108000" bIns="0" rtlCol="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rPr>
                <a:t>GENDER: </a:t>
              </a:r>
            </a:p>
            <a:p>
              <a:pPr marL="0" marR="0" lvl="0" indent="0" algn="l" defTabSz="914400" rtl="0" eaLnBrk="1" fontAlgn="auto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E2B63A"/>
                  </a:solidFill>
                  <a:effectLst/>
                  <a:uLnTx/>
                  <a:uFillTx/>
                  <a:ea typeface="+mn-ea"/>
                  <a:cs typeface="+mn-cs"/>
                </a:rPr>
                <a:t>BALANCED (50/50)</a:t>
              </a:r>
              <a:br>
                <a:rPr kumimoji="0" 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E2B63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br>
                <a:rPr kumimoji="0" 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lang="en-US" sz="1600" dirty="0">
                  <a:solidFill>
                    <a:schemeClr val="bg1"/>
                  </a:solidFill>
                </a:rPr>
                <a:t>DEMOGRAPHIC: </a:t>
              </a:r>
            </a:p>
            <a:p>
              <a:pPr marL="0" marR="0" lvl="0" indent="0" algn="l" defTabSz="914400" rtl="0" eaLnBrk="1" fontAlgn="auto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E2B63A"/>
                  </a:solidFill>
                  <a:effectLst/>
                  <a:uLnTx/>
                  <a:uFillTx/>
                  <a:ea typeface="+mn-ea"/>
                  <a:cs typeface="+mn-cs"/>
                </a:rPr>
                <a:t>YOUNG FAMILIES OR EMPTY NESTER/POST FAMILY</a:t>
              </a:r>
            </a:p>
          </p:txBody>
        </p:sp>
        <p:sp>
          <p:nvSpPr>
            <p:cNvPr id="31" name="Rectangle 13">
              <a:extLst>
                <a:ext uri="{FF2B5EF4-FFF2-40B4-BE49-F238E27FC236}">
                  <a16:creationId xmlns:a16="http://schemas.microsoft.com/office/drawing/2014/main" id="{75D18131-C2DF-864C-E5ED-DAE3C8BBFAAF}"/>
                </a:ext>
              </a:extLst>
            </p:cNvPr>
            <p:cNvSpPr/>
            <p:nvPr/>
          </p:nvSpPr>
          <p:spPr>
            <a:xfrm>
              <a:off x="5406278" y="1281997"/>
              <a:ext cx="6007009" cy="1440000"/>
            </a:xfrm>
            <a:prstGeom prst="roundRect">
              <a:avLst>
                <a:gd name="adj" fmla="val 0"/>
              </a:avLst>
            </a:prstGeom>
            <a:solidFill>
              <a:schemeClr val="tx1">
                <a:alpha val="20000"/>
              </a:schemeClr>
            </a:solidFill>
            <a:ln w="12700">
              <a:solidFill>
                <a:srgbClr val="938D85"/>
              </a:solidFill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wrap="square" lIns="108000" tIns="0" rIns="108000" bIns="0" rtlCol="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E2B63A"/>
                  </a:solidFill>
                  <a:effectLst/>
                  <a:uLnTx/>
                  <a:uFillTx/>
                  <a:ea typeface="+mn-ea"/>
                  <a:cs typeface="+mn-cs"/>
                </a:rPr>
                <a:t>2</a:t>
              </a:r>
              <a:r>
                <a:rPr kumimoji="0" lang="en-US" sz="1600" b="1" i="0" u="none" strike="noStrike" kern="1200" cap="none" spc="0" normalizeH="0" baseline="30000" noProof="0" dirty="0">
                  <a:ln>
                    <a:noFill/>
                  </a:ln>
                  <a:solidFill>
                    <a:srgbClr val="E2B63A"/>
                  </a:solidFill>
                  <a:effectLst/>
                  <a:uLnTx/>
                  <a:uFillTx/>
                  <a:ea typeface="+mn-ea"/>
                  <a:cs typeface="+mn-cs"/>
                </a:rPr>
                <a:t>nd</a:t>
              </a:r>
              <a:r>
                <a:rPr kumimoji="0" 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E2B63A"/>
                  </a:solidFill>
                  <a:effectLst/>
                  <a:uLnTx/>
                  <a:uFillTx/>
                  <a:ea typeface="+mn-ea"/>
                  <a:cs typeface="+mn-cs"/>
                </a:rPr>
                <a:t> CAR IN THE FAMILY OR MAIN CAR FOR EMPTY NEST FAMILY</a:t>
              </a:r>
            </a:p>
            <a:p>
              <a:pPr marL="0" marR="0" lvl="0" indent="0" algn="l" defTabSz="914400" rtl="0" eaLnBrk="1" fontAlgn="auto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rPr>
                <a:t>HOBBY: </a:t>
              </a:r>
            </a:p>
            <a:p>
              <a:pPr marL="0" marR="0" lvl="0" indent="0" algn="l" defTabSz="914400" rtl="0" eaLnBrk="1" fontAlgn="auto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E2B63A"/>
                  </a:solidFill>
                  <a:effectLst/>
                  <a:uLnTx/>
                  <a:uFillTx/>
                  <a:ea typeface="+mn-ea"/>
                  <a:cs typeface="+mn-cs"/>
                </a:rPr>
                <a:t>FITNESS, CULTURAL SPOTS, SMART SHOPPING, COFFEE CULTURE, MICRO-ADVENTURES, BROCANTE</a:t>
              </a:r>
            </a:p>
          </p:txBody>
        </p:sp>
      </p:grpSp>
      <p:grpSp>
        <p:nvGrpSpPr>
          <p:cNvPr id="33" name="Gruppo 32">
            <a:extLst>
              <a:ext uri="{FF2B5EF4-FFF2-40B4-BE49-F238E27FC236}">
                <a16:creationId xmlns:a16="http://schemas.microsoft.com/office/drawing/2014/main" id="{E6D83069-4C34-6226-4089-4C88A9EB59FB}"/>
              </a:ext>
            </a:extLst>
          </p:cNvPr>
          <p:cNvGrpSpPr/>
          <p:nvPr/>
        </p:nvGrpSpPr>
        <p:grpSpPr>
          <a:xfrm>
            <a:off x="1799569" y="3073400"/>
            <a:ext cx="6821887" cy="3592576"/>
            <a:chOff x="1296274" y="3085475"/>
            <a:chExt cx="6821887" cy="3592576"/>
          </a:xfrm>
        </p:grpSpPr>
        <p:pic>
          <p:nvPicPr>
            <p:cNvPr id="18" name="Immagine 17">
              <a:extLst>
                <a:ext uri="{FF2B5EF4-FFF2-40B4-BE49-F238E27FC236}">
                  <a16:creationId xmlns:a16="http://schemas.microsoft.com/office/drawing/2014/main" id="{1DC79937-B55A-C172-1028-EC75C50C876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69" t="5869" r="5869" b="5869"/>
            <a:stretch>
              <a:fillRect/>
            </a:stretch>
          </p:blipFill>
          <p:spPr>
            <a:xfrm>
              <a:off x="1296274" y="3085475"/>
              <a:ext cx="305955" cy="305955"/>
            </a:xfrm>
            <a:prstGeom prst="roundRect">
              <a:avLst/>
            </a:prstGeom>
            <a:solidFill>
              <a:srgbClr val="593E25"/>
            </a:solidFill>
            <a:ln>
              <a:noFill/>
            </a:ln>
          </p:spPr>
        </p:pic>
        <p:pic>
          <p:nvPicPr>
            <p:cNvPr id="26" name="Immagine 25">
              <a:extLst>
                <a:ext uri="{FF2B5EF4-FFF2-40B4-BE49-F238E27FC236}">
                  <a16:creationId xmlns:a16="http://schemas.microsoft.com/office/drawing/2014/main" id="{5CF4E114-5E3D-9DBF-0FD3-BB87ACF74CA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69" t="5869" r="5869" b="5869"/>
            <a:stretch>
              <a:fillRect/>
            </a:stretch>
          </p:blipFill>
          <p:spPr>
            <a:xfrm>
              <a:off x="1935706" y="6372096"/>
              <a:ext cx="305955" cy="305955"/>
            </a:xfrm>
            <a:prstGeom prst="roundRect">
              <a:avLst/>
            </a:prstGeom>
            <a:solidFill>
              <a:srgbClr val="593E25"/>
            </a:solidFill>
            <a:ln>
              <a:noFill/>
            </a:ln>
          </p:spPr>
        </p:pic>
        <p:pic>
          <p:nvPicPr>
            <p:cNvPr id="28" name="Immagine 27">
              <a:extLst>
                <a:ext uri="{FF2B5EF4-FFF2-40B4-BE49-F238E27FC236}">
                  <a16:creationId xmlns:a16="http://schemas.microsoft.com/office/drawing/2014/main" id="{5EC3B52E-5F2A-B02D-C358-F2C9A914FDA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69" t="5869" r="5869" b="5869"/>
            <a:stretch>
              <a:fillRect/>
            </a:stretch>
          </p:blipFill>
          <p:spPr>
            <a:xfrm>
              <a:off x="4102587" y="6180945"/>
              <a:ext cx="305955" cy="305955"/>
            </a:xfrm>
            <a:prstGeom prst="roundRect">
              <a:avLst/>
            </a:prstGeom>
            <a:solidFill>
              <a:srgbClr val="593E25"/>
            </a:solidFill>
            <a:ln>
              <a:noFill/>
            </a:ln>
          </p:spPr>
        </p:pic>
        <p:pic>
          <p:nvPicPr>
            <p:cNvPr id="32" name="Immagine 31">
              <a:extLst>
                <a:ext uri="{FF2B5EF4-FFF2-40B4-BE49-F238E27FC236}">
                  <a16:creationId xmlns:a16="http://schemas.microsoft.com/office/drawing/2014/main" id="{E5DE48ED-2317-530D-AB12-847DA1F0BE1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69" t="5869" r="5869" b="5869"/>
            <a:stretch>
              <a:fillRect/>
            </a:stretch>
          </p:blipFill>
          <p:spPr>
            <a:xfrm>
              <a:off x="7812206" y="3285027"/>
              <a:ext cx="305955" cy="305955"/>
            </a:xfrm>
            <a:prstGeom prst="roundRect">
              <a:avLst/>
            </a:prstGeom>
            <a:solidFill>
              <a:srgbClr val="593E25"/>
            </a:solidFill>
            <a:ln>
              <a:noFill/>
            </a:ln>
          </p:spPr>
        </p:pic>
      </p:grpSp>
      <p:pic>
        <p:nvPicPr>
          <p:cNvPr id="16" name="Immagine 15">
            <a:extLst>
              <a:ext uri="{FF2B5EF4-FFF2-40B4-BE49-F238E27FC236}">
                <a16:creationId xmlns:a16="http://schemas.microsoft.com/office/drawing/2014/main" id="{E079E5BF-8577-3EE5-93DB-F7E628F45EC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95" t="21228" r="21995" b="29105"/>
          <a:stretch>
            <a:fillRect/>
          </a:stretch>
        </p:blipFill>
        <p:spPr>
          <a:xfrm>
            <a:off x="7522897" y="3443314"/>
            <a:ext cx="3850829" cy="3414685"/>
          </a:xfrm>
          <a:prstGeom prst="rect">
            <a:avLst/>
          </a:prstGeom>
          <a:effectLst>
            <a:outerShdw blurRad="127000" dist="50800" dir="20400000" algn="l" rotWithShape="0">
              <a:schemeClr val="tx1">
                <a:alpha val="30000"/>
              </a:schemeClr>
            </a:outerShdw>
          </a:effectLst>
        </p:spPr>
      </p:pic>
      <p:cxnSp>
        <p:nvCxnSpPr>
          <p:cNvPr id="41" name="Connettore diritto 40">
            <a:extLst>
              <a:ext uri="{FF2B5EF4-FFF2-40B4-BE49-F238E27FC236}">
                <a16:creationId xmlns:a16="http://schemas.microsoft.com/office/drawing/2014/main" id="{7808330B-5F78-E7FE-7E4F-B64FE9A6958E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Connettore diritto 41">
            <a:extLst>
              <a:ext uri="{FF2B5EF4-FFF2-40B4-BE49-F238E27FC236}">
                <a16:creationId xmlns:a16="http://schemas.microsoft.com/office/drawing/2014/main" id="{539151D6-2708-3F78-FB63-A7D53CAD3DFF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4692197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527680-CF30-2BD7-6D17-4355CDEE96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uppo 27">
            <a:extLst>
              <a:ext uri="{FF2B5EF4-FFF2-40B4-BE49-F238E27FC236}">
                <a16:creationId xmlns:a16="http://schemas.microsoft.com/office/drawing/2014/main" id="{03499811-9F69-FA83-477B-20A39E9211DB}"/>
              </a:ext>
            </a:extLst>
          </p:cNvPr>
          <p:cNvGrpSpPr/>
          <p:nvPr/>
        </p:nvGrpSpPr>
        <p:grpSpPr>
          <a:xfrm>
            <a:off x="3036566" y="641317"/>
            <a:ext cx="4244776" cy="4244776"/>
            <a:chOff x="2343779" y="170231"/>
            <a:chExt cx="5303618" cy="5303618"/>
          </a:xfrm>
        </p:grpSpPr>
        <p:pic>
          <p:nvPicPr>
            <p:cNvPr id="8" name="read_action">
              <a:hlinkClick r:id="" action="ppaction://media"/>
              <a:extLst>
                <a:ext uri="{FF2B5EF4-FFF2-40B4-BE49-F238E27FC236}">
                  <a16:creationId xmlns:a16="http://schemas.microsoft.com/office/drawing/2014/main" id="{7A6BE0C3-61FD-23D9-2ABA-74F34EE56538}"/>
                </a:ext>
              </a:extLst>
            </p:cNvPr>
            <p:cNvPicPr>
              <a:picLocks noChangeAspect="1"/>
            </p:cNvPicPr>
            <p:nvPr>
              <a:videoFile r:link="rId3"/>
              <p:extLst>
                <p:ext uri="{DAA4B4D4-6D71-4841-9C94-3DE7FCFB9230}">
                  <p14:media xmlns:p14="http://schemas.microsoft.com/office/powerpoint/2010/main" r:embed="rId2"/>
                </p:ext>
              </p:extLst>
            </p:nvPr>
          </p:nvPicPr>
          <p:blipFill>
            <a:blip r:embed="rId6"/>
            <a:stretch>
              <a:fillRect/>
            </a:stretch>
          </p:blipFill>
          <p:spPr>
            <a:xfrm>
              <a:off x="3212701" y="1039153"/>
              <a:ext cx="3565774" cy="3565774"/>
            </a:xfrm>
            <a:prstGeom prst="rect">
              <a:avLst/>
            </a:prstGeom>
            <a:ln>
              <a:solidFill>
                <a:schemeClr val="accent2">
                  <a:lumMod val="20000"/>
                  <a:lumOff val="80000"/>
                </a:schemeClr>
              </a:solidFill>
            </a:ln>
          </p:spPr>
        </p:pic>
        <p:sp useBgFill="1">
          <p:nvSpPr>
            <p:cNvPr id="10" name="Cerchio vuoto 9">
              <a:extLst>
                <a:ext uri="{FF2B5EF4-FFF2-40B4-BE49-F238E27FC236}">
                  <a16:creationId xmlns:a16="http://schemas.microsoft.com/office/drawing/2014/main" id="{B7B8830D-DFA6-E2A2-A3ED-1713A59B1014}"/>
                </a:ext>
              </a:extLst>
            </p:cNvPr>
            <p:cNvSpPr/>
            <p:nvPr/>
          </p:nvSpPr>
          <p:spPr>
            <a:xfrm>
              <a:off x="2343779" y="170231"/>
              <a:ext cx="5303618" cy="5303618"/>
            </a:xfrm>
            <a:prstGeom prst="donut">
              <a:avLst>
                <a:gd name="adj" fmla="val 22682"/>
              </a:avLst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sp>
          <p:nvSpPr>
            <p:cNvPr id="11" name="Cerchio vuoto 10">
              <a:extLst>
                <a:ext uri="{FF2B5EF4-FFF2-40B4-BE49-F238E27FC236}">
                  <a16:creationId xmlns:a16="http://schemas.microsoft.com/office/drawing/2014/main" id="{30765F02-E986-BD67-B1AA-1ABB7D9C1F5C}"/>
                </a:ext>
              </a:extLst>
            </p:cNvPr>
            <p:cNvSpPr/>
            <p:nvPr/>
          </p:nvSpPr>
          <p:spPr>
            <a:xfrm>
              <a:off x="3333392" y="1159844"/>
              <a:ext cx="3324394" cy="3324394"/>
            </a:xfrm>
            <a:prstGeom prst="donut">
              <a:avLst>
                <a:gd name="adj" fmla="val 16145"/>
              </a:avLst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</p:grp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0B17A022-E72A-8A2C-BDBC-33EA0EA61050}"/>
              </a:ext>
            </a:extLst>
          </p:cNvPr>
          <p:cNvSpPr txBox="1"/>
          <p:nvPr/>
        </p:nvSpPr>
        <p:spPr>
          <a:xfrm>
            <a:off x="756929" y="1520871"/>
            <a:ext cx="2347560" cy="2682786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chemeClr val="bg1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Fantastic, </a:t>
            </a: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we’ve reached the end of the first chapter!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How did I do? I truly hope everything was clear, engaging, and inspiring for you.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Now it’s time to boost your learning with a quick, powerful exercise.</a:t>
            </a:r>
          </a:p>
        </p:txBody>
      </p:sp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9F431D42-8458-B9EE-2C8F-6D4136B39E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AD55A-2DDB-4917-A17B-D8B4846C6304}" type="slidenum">
              <a:rPr lang="it-IT" smtClean="0"/>
              <a:t>18</a:t>
            </a:fld>
            <a:endParaRPr lang="it-IT"/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E827F9B6-72B1-37A4-0F44-B25A3D2AE229}"/>
              </a:ext>
            </a:extLst>
          </p:cNvPr>
          <p:cNvSpPr txBox="1"/>
          <p:nvPr/>
        </p:nvSpPr>
        <p:spPr>
          <a:xfrm>
            <a:off x="7204133" y="1520871"/>
            <a:ext cx="4513458" cy="2759730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Here’s the challenge: imagine you need to capture the essence </a:t>
            </a:r>
            <a:b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</a:b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of this chapter in just three key takeaways.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Write down </a:t>
            </a:r>
            <a:r>
              <a:rPr lang="en-US" sz="2000" b="1" dirty="0">
                <a:solidFill>
                  <a:schemeClr val="bg1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three sentences </a:t>
            </a: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- or even just </a:t>
            </a:r>
            <a:r>
              <a:rPr lang="en-US" sz="2000" b="1" dirty="0">
                <a:solidFill>
                  <a:schemeClr val="bg1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three words </a:t>
            </a: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- that, in your opinion, summarize the core message we explored.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Then we’ll compare your version with mine. </a:t>
            </a:r>
            <a:b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</a:br>
            <a:r>
              <a:rPr lang="en-US" sz="1500" dirty="0">
                <a:solidFill>
                  <a:srgbClr val="44C6EE"/>
                </a:solidFill>
                <a:latin typeface="Segoe Print" panose="02000600000000000000" pitchFamily="2" charset="0"/>
                <a:cs typeface="Dreaming Outloud Pro" panose="03050502040302030504" pitchFamily="66" charset="0"/>
              </a:rPr>
              <a:t>If they don’t match perfectly, that’s absolutely fine - it’s a great opportunity to sharpen your focus and get even more out of this training.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64B8AF34-6675-7967-FDAB-B3E69533E30F}"/>
              </a:ext>
            </a:extLst>
          </p:cNvPr>
          <p:cNvSpPr txBox="1"/>
          <p:nvPr/>
        </p:nvSpPr>
        <p:spPr>
          <a:xfrm>
            <a:off x="0" y="4985958"/>
            <a:ext cx="12192000" cy="369332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Ready to push your skills one step further? All set? Let’s dive in!</a:t>
            </a:r>
          </a:p>
        </p:txBody>
      </p:sp>
      <p:grpSp>
        <p:nvGrpSpPr>
          <p:cNvPr id="24" name="Gruppo 23">
            <a:extLst>
              <a:ext uri="{FF2B5EF4-FFF2-40B4-BE49-F238E27FC236}">
                <a16:creationId xmlns:a16="http://schemas.microsoft.com/office/drawing/2014/main" id="{62D1FE71-2CFF-CE4D-68B1-CA51252DFC9A}"/>
              </a:ext>
            </a:extLst>
          </p:cNvPr>
          <p:cNvGrpSpPr/>
          <p:nvPr/>
        </p:nvGrpSpPr>
        <p:grpSpPr>
          <a:xfrm>
            <a:off x="1027589" y="5528350"/>
            <a:ext cx="10346138" cy="365125"/>
            <a:chOff x="1027589" y="5528742"/>
            <a:chExt cx="9175841" cy="288000"/>
          </a:xfrm>
        </p:grpSpPr>
        <p:sp>
          <p:nvSpPr>
            <p:cNvPr id="18" name="CasellaDiTesto 17">
              <a:extLst>
                <a:ext uri="{FF2B5EF4-FFF2-40B4-BE49-F238E27FC236}">
                  <a16:creationId xmlns:a16="http://schemas.microsoft.com/office/drawing/2014/main" id="{7CFA25FF-D210-16DD-8355-D5396CE036D8}"/>
                </a:ext>
              </a:extLst>
            </p:cNvPr>
            <p:cNvSpPr txBox="1"/>
            <p:nvPr/>
          </p:nvSpPr>
          <p:spPr>
            <a:xfrm>
              <a:off x="1027589" y="5528742"/>
              <a:ext cx="2868135" cy="288000"/>
            </a:xfrm>
            <a:prstGeom prst="roundRect">
              <a:avLst>
                <a:gd name="adj" fmla="val 0"/>
              </a:avLst>
            </a:prstGeom>
            <a:solidFill>
              <a:schemeClr val="tx1">
                <a:alpha val="25000"/>
              </a:schemeClr>
            </a:solidFill>
            <a:ln w="12700">
              <a:solidFill>
                <a:schemeClr val="accent3">
                  <a:lumMod val="75000"/>
                </a:schemeClr>
              </a:solidFill>
            </a:ln>
          </p:spPr>
          <p:txBody>
            <a:bodyPr wrap="square" anchor="ctr" anchorCtr="0">
              <a:noAutofit/>
            </a:bodyPr>
            <a:lstStyle/>
            <a:p>
              <a:pPr algn="ctr"/>
              <a:r>
                <a:rPr lang="en-US" sz="1200" cap="all" dirty="0">
                  <a:solidFill>
                    <a:schemeClr val="bg1"/>
                  </a:solidFill>
                  <a:latin typeface="+mj-lt"/>
                </a:rPr>
                <a:t>Write here</a:t>
              </a:r>
            </a:p>
          </p:txBody>
        </p:sp>
        <p:sp>
          <p:nvSpPr>
            <p:cNvPr id="20" name="CasellaDiTesto 19">
              <a:extLst>
                <a:ext uri="{FF2B5EF4-FFF2-40B4-BE49-F238E27FC236}">
                  <a16:creationId xmlns:a16="http://schemas.microsoft.com/office/drawing/2014/main" id="{8E720888-69A6-87FE-5979-393102B4EB86}"/>
                </a:ext>
              </a:extLst>
            </p:cNvPr>
            <p:cNvSpPr txBox="1"/>
            <p:nvPr/>
          </p:nvSpPr>
          <p:spPr>
            <a:xfrm>
              <a:off x="4181442" y="5528742"/>
              <a:ext cx="2868135" cy="288000"/>
            </a:xfrm>
            <a:prstGeom prst="roundRect">
              <a:avLst>
                <a:gd name="adj" fmla="val 0"/>
              </a:avLst>
            </a:prstGeom>
            <a:solidFill>
              <a:schemeClr val="tx1">
                <a:alpha val="25000"/>
              </a:schemeClr>
            </a:solidFill>
            <a:ln w="12700">
              <a:solidFill>
                <a:schemeClr val="accent3">
                  <a:lumMod val="75000"/>
                </a:schemeClr>
              </a:solidFill>
            </a:ln>
          </p:spPr>
          <p:txBody>
            <a:bodyPr wrap="square" anchor="ctr" anchorCtr="0">
              <a:noAutofit/>
            </a:bodyPr>
            <a:lstStyle/>
            <a:p>
              <a:pPr algn="ctr"/>
              <a:r>
                <a:rPr lang="en-US" sz="1200" cap="all" dirty="0">
                  <a:solidFill>
                    <a:schemeClr val="bg1"/>
                  </a:solidFill>
                  <a:latin typeface="+mj-lt"/>
                </a:rPr>
                <a:t>Write here</a:t>
              </a:r>
            </a:p>
          </p:txBody>
        </p:sp>
        <p:sp>
          <p:nvSpPr>
            <p:cNvPr id="21" name="CasellaDiTesto 20">
              <a:extLst>
                <a:ext uri="{FF2B5EF4-FFF2-40B4-BE49-F238E27FC236}">
                  <a16:creationId xmlns:a16="http://schemas.microsoft.com/office/drawing/2014/main" id="{3ABB0D48-4EC1-E0C1-1465-1A1A8F759723}"/>
                </a:ext>
              </a:extLst>
            </p:cNvPr>
            <p:cNvSpPr txBox="1"/>
            <p:nvPr/>
          </p:nvSpPr>
          <p:spPr>
            <a:xfrm>
              <a:off x="7335295" y="5528742"/>
              <a:ext cx="2868135" cy="288000"/>
            </a:xfrm>
            <a:prstGeom prst="roundRect">
              <a:avLst>
                <a:gd name="adj" fmla="val 0"/>
              </a:avLst>
            </a:prstGeom>
            <a:solidFill>
              <a:schemeClr val="tx1">
                <a:alpha val="25000"/>
              </a:schemeClr>
            </a:solidFill>
            <a:ln w="12700">
              <a:solidFill>
                <a:schemeClr val="accent3">
                  <a:lumMod val="75000"/>
                </a:schemeClr>
              </a:solidFill>
            </a:ln>
          </p:spPr>
          <p:txBody>
            <a:bodyPr wrap="square" anchor="ctr" anchorCtr="0">
              <a:noAutofit/>
            </a:bodyPr>
            <a:lstStyle/>
            <a:p>
              <a:pPr algn="ctr"/>
              <a:r>
                <a:rPr lang="en-US" sz="1200" cap="all" dirty="0">
                  <a:solidFill>
                    <a:schemeClr val="bg1"/>
                  </a:solidFill>
                  <a:latin typeface="+mj-lt"/>
                </a:rPr>
                <a:t>Write here</a:t>
              </a:r>
            </a:p>
          </p:txBody>
        </p:sp>
      </p:grp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856F3ECF-34FD-23A4-4519-F0D605B95145}"/>
              </a:ext>
            </a:extLst>
          </p:cNvPr>
          <p:cNvSpPr txBox="1"/>
          <p:nvPr/>
        </p:nvSpPr>
        <p:spPr>
          <a:xfrm>
            <a:off x="4583687" y="6262537"/>
            <a:ext cx="3001143" cy="324000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 w="12700"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 anchorCtr="0">
            <a:noAutofit/>
          </a:bodyPr>
          <a:lstStyle>
            <a:defPPr>
              <a:defRPr lang="en-US"/>
            </a:defPPr>
            <a:lvl1pPr algn="ctr">
              <a:defRPr sz="1600" cap="all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Go to the </a:t>
            </a:r>
            <a:r>
              <a:rPr lang="en-US" sz="1500" dirty="0"/>
              <a:t>solution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E83B8EE3-87A4-C1EB-3148-36CD5EA70052}"/>
              </a:ext>
            </a:extLst>
          </p:cNvPr>
          <p:cNvSpPr txBox="1"/>
          <p:nvPr/>
        </p:nvSpPr>
        <p:spPr>
          <a:xfrm>
            <a:off x="960438" y="179949"/>
            <a:ext cx="45134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cap="all" noProof="0" dirty="0">
                <a:solidFill>
                  <a:srgbClr val="AEAAA4"/>
                </a:solidFill>
              </a:rPr>
              <a:t>01. Product Overview</a:t>
            </a:r>
          </a:p>
        </p:txBody>
      </p:sp>
      <p:sp>
        <p:nvSpPr>
          <p:cNvPr id="6" name="Doppia parentesi quadra 5">
            <a:extLst>
              <a:ext uri="{FF2B5EF4-FFF2-40B4-BE49-F238E27FC236}">
                <a16:creationId xmlns:a16="http://schemas.microsoft.com/office/drawing/2014/main" id="{1E7B9B3A-EB43-A750-AED1-3172AD2389A6}"/>
              </a:ext>
            </a:extLst>
          </p:cNvPr>
          <p:cNvSpPr/>
          <p:nvPr/>
        </p:nvSpPr>
        <p:spPr>
          <a:xfrm>
            <a:off x="474409" y="1209657"/>
            <a:ext cx="2858984" cy="3224225"/>
          </a:xfrm>
          <a:prstGeom prst="bracketPair">
            <a:avLst>
              <a:gd name="adj" fmla="val 10019"/>
            </a:avLst>
          </a:prstGeom>
          <a:noFill/>
          <a:ln w="38100" cap="rnd">
            <a:solidFill>
              <a:schemeClr val="bg1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uppo 18">
            <a:extLst>
              <a:ext uri="{FF2B5EF4-FFF2-40B4-BE49-F238E27FC236}">
                <a16:creationId xmlns:a16="http://schemas.microsoft.com/office/drawing/2014/main" id="{128A74E8-4560-5416-0502-2B64008D6791}"/>
              </a:ext>
            </a:extLst>
          </p:cNvPr>
          <p:cNvGrpSpPr/>
          <p:nvPr/>
        </p:nvGrpSpPr>
        <p:grpSpPr>
          <a:xfrm rot="10800000" flipH="1">
            <a:off x="3276222" y="2193555"/>
            <a:ext cx="468252" cy="231042"/>
            <a:chOff x="4279562" y="2149347"/>
            <a:chExt cx="468252" cy="231042"/>
          </a:xfrm>
        </p:grpSpPr>
        <p:sp>
          <p:nvSpPr>
            <p:cNvPr id="23" name="Triangolo isoscele 22">
              <a:extLst>
                <a:ext uri="{FF2B5EF4-FFF2-40B4-BE49-F238E27FC236}">
                  <a16:creationId xmlns:a16="http://schemas.microsoft.com/office/drawing/2014/main" id="{3255EBA1-A688-5E01-ECB2-6FA5834286BF}"/>
                </a:ext>
              </a:extLst>
            </p:cNvPr>
            <p:cNvSpPr/>
            <p:nvPr/>
          </p:nvSpPr>
          <p:spPr>
            <a:xfrm rot="5400000" flipH="1">
              <a:off x="4437484" y="2070058"/>
              <a:ext cx="231042" cy="38961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 useBgFill="1">
          <p:nvSpPr>
            <p:cNvPr id="25" name="Triangolo isoscele 24">
              <a:extLst>
                <a:ext uri="{FF2B5EF4-FFF2-40B4-BE49-F238E27FC236}">
                  <a16:creationId xmlns:a16="http://schemas.microsoft.com/office/drawing/2014/main" id="{CDFA676D-A51D-A1A0-9CEE-78FBC30B81E5}"/>
                </a:ext>
              </a:extLst>
            </p:cNvPr>
            <p:cNvSpPr/>
            <p:nvPr/>
          </p:nvSpPr>
          <p:spPr>
            <a:xfrm rot="5400000" flipH="1">
              <a:off x="4358851" y="2070058"/>
              <a:ext cx="231042" cy="389619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9" name="Doppia parentesi quadra 28">
            <a:extLst>
              <a:ext uri="{FF2B5EF4-FFF2-40B4-BE49-F238E27FC236}">
                <a16:creationId xmlns:a16="http://schemas.microsoft.com/office/drawing/2014/main" id="{884198D2-2F5F-B18A-6969-107A07B258BE}"/>
              </a:ext>
            </a:extLst>
          </p:cNvPr>
          <p:cNvSpPr/>
          <p:nvPr/>
        </p:nvSpPr>
        <p:spPr>
          <a:xfrm>
            <a:off x="6909894" y="1209657"/>
            <a:ext cx="5007296" cy="3224225"/>
          </a:xfrm>
          <a:prstGeom prst="bracketPair">
            <a:avLst>
              <a:gd name="adj" fmla="val 8679"/>
            </a:avLst>
          </a:prstGeom>
          <a:noFill/>
          <a:ln w="38100" cap="rnd">
            <a:solidFill>
              <a:schemeClr val="bg1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Immagine 29">
            <a:extLst>
              <a:ext uri="{FF2B5EF4-FFF2-40B4-BE49-F238E27FC236}">
                <a16:creationId xmlns:a16="http://schemas.microsoft.com/office/drawing/2014/main" id="{F61FC824-4AE1-27CD-ECA9-8949B1DD6BD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65168" y="4165773"/>
            <a:ext cx="653888" cy="653888"/>
          </a:xfrm>
          <a:prstGeom prst="rect">
            <a:avLst/>
          </a:prstGeom>
        </p:spPr>
      </p:pic>
      <p:pic>
        <p:nvPicPr>
          <p:cNvPr id="31" name="Immagine 30">
            <a:extLst>
              <a:ext uri="{FF2B5EF4-FFF2-40B4-BE49-F238E27FC236}">
                <a16:creationId xmlns:a16="http://schemas.microsoft.com/office/drawing/2014/main" id="{7D11CED7-15AA-328E-4805-001BAEC9287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728806" y="936646"/>
            <a:ext cx="653890" cy="653888"/>
          </a:xfrm>
          <a:prstGeom prst="rect">
            <a:avLst/>
          </a:prstGeom>
        </p:spPr>
      </p:pic>
      <p:pic>
        <p:nvPicPr>
          <p:cNvPr id="32" name="Immagine 31">
            <a:extLst>
              <a:ext uri="{FF2B5EF4-FFF2-40B4-BE49-F238E27FC236}">
                <a16:creationId xmlns:a16="http://schemas.microsoft.com/office/drawing/2014/main" id="{63FB969C-FE2E-2A29-D00F-E0E8F06DF34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905328" y="4126717"/>
            <a:ext cx="653888" cy="653888"/>
          </a:xfrm>
          <a:prstGeom prst="rect">
            <a:avLst/>
          </a:prstGeom>
        </p:spPr>
      </p:pic>
      <p:pic>
        <p:nvPicPr>
          <p:cNvPr id="33" name="Immagine 32">
            <a:extLst>
              <a:ext uri="{FF2B5EF4-FFF2-40B4-BE49-F238E27FC236}">
                <a16:creationId xmlns:a16="http://schemas.microsoft.com/office/drawing/2014/main" id="{01BC4E66-5FBB-29CC-800C-482B3FE541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7140506" y="936646"/>
            <a:ext cx="653890" cy="653888"/>
          </a:xfrm>
          <a:prstGeom prst="rect">
            <a:avLst/>
          </a:prstGeom>
        </p:spPr>
      </p:pic>
      <p:grpSp>
        <p:nvGrpSpPr>
          <p:cNvPr id="34" name="Gruppo 33">
            <a:extLst>
              <a:ext uri="{FF2B5EF4-FFF2-40B4-BE49-F238E27FC236}">
                <a16:creationId xmlns:a16="http://schemas.microsoft.com/office/drawing/2014/main" id="{A3AD503C-0601-5B55-CDB2-4D1039A67AD9}"/>
              </a:ext>
            </a:extLst>
          </p:cNvPr>
          <p:cNvGrpSpPr/>
          <p:nvPr/>
        </p:nvGrpSpPr>
        <p:grpSpPr>
          <a:xfrm flipH="1">
            <a:off x="6505802" y="3149316"/>
            <a:ext cx="468252" cy="231042"/>
            <a:chOff x="4279562" y="2149347"/>
            <a:chExt cx="468252" cy="231042"/>
          </a:xfrm>
        </p:grpSpPr>
        <p:sp>
          <p:nvSpPr>
            <p:cNvPr id="35" name="Triangolo isoscele 34">
              <a:extLst>
                <a:ext uri="{FF2B5EF4-FFF2-40B4-BE49-F238E27FC236}">
                  <a16:creationId xmlns:a16="http://schemas.microsoft.com/office/drawing/2014/main" id="{8BFB7525-7A4C-3ECD-8BC7-C20070A06CD3}"/>
                </a:ext>
              </a:extLst>
            </p:cNvPr>
            <p:cNvSpPr/>
            <p:nvPr/>
          </p:nvSpPr>
          <p:spPr>
            <a:xfrm rot="5400000" flipH="1">
              <a:off x="4437484" y="2070058"/>
              <a:ext cx="231042" cy="38961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 useBgFill="1">
          <p:nvSpPr>
            <p:cNvPr id="36" name="Triangolo isoscele 35">
              <a:extLst>
                <a:ext uri="{FF2B5EF4-FFF2-40B4-BE49-F238E27FC236}">
                  <a16:creationId xmlns:a16="http://schemas.microsoft.com/office/drawing/2014/main" id="{E7CA05AE-11A3-6511-CFB4-1B9D0672D41B}"/>
                </a:ext>
              </a:extLst>
            </p:cNvPr>
            <p:cNvSpPr/>
            <p:nvPr/>
          </p:nvSpPr>
          <p:spPr>
            <a:xfrm rot="5400000" flipH="1">
              <a:off x="4358851" y="2070058"/>
              <a:ext cx="231042" cy="389619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5" name="Titolo 4">
            <a:extLst>
              <a:ext uri="{FF2B5EF4-FFF2-40B4-BE49-F238E27FC236}">
                <a16:creationId xmlns:a16="http://schemas.microsoft.com/office/drawing/2014/main" id="{1B432249-26EE-401F-E4A0-73E965918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ALL CLEAR? READY TO CONTINUE?</a:t>
            </a:r>
            <a:endParaRPr lang="it-IT" dirty="0"/>
          </a:p>
        </p:txBody>
      </p:sp>
      <p:cxnSp>
        <p:nvCxnSpPr>
          <p:cNvPr id="12" name="Connettore diritto 11">
            <a:extLst>
              <a:ext uri="{FF2B5EF4-FFF2-40B4-BE49-F238E27FC236}">
                <a16:creationId xmlns:a16="http://schemas.microsoft.com/office/drawing/2014/main" id="{DD71D8B3-FA50-60AA-26C7-5FD16A7BB386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ttore diritto 13">
            <a:extLst>
              <a:ext uri="{FF2B5EF4-FFF2-40B4-BE49-F238E27FC236}">
                <a16:creationId xmlns:a16="http://schemas.microsoft.com/office/drawing/2014/main" id="{3F80F293-CB14-D6F8-130E-EAD83FDA5C9E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617813329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413332-558C-880F-F36A-864DF6A8D4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BD84A55B-2179-48A4-FDD1-697CC2519FF2}"/>
              </a:ext>
            </a:extLst>
          </p:cNvPr>
          <p:cNvSpPr txBox="1"/>
          <p:nvPr/>
        </p:nvSpPr>
        <p:spPr>
          <a:xfrm>
            <a:off x="2459171" y="3324301"/>
            <a:ext cx="2831271" cy="584775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A new chapter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in the compact segment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377EB8B2-35E4-38A7-90FC-0BC58F7B34E3}"/>
              </a:ext>
            </a:extLst>
          </p:cNvPr>
          <p:cNvSpPr txBox="1"/>
          <p:nvPr/>
        </p:nvSpPr>
        <p:spPr>
          <a:xfrm>
            <a:off x="5652774" y="3324301"/>
            <a:ext cx="2831271" cy="584775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Compact, Functional </a:t>
            </a:r>
            <a:b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and Tech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5E56DC5F-E3EC-42D9-FF65-B61EAA7D78B9}"/>
              </a:ext>
            </a:extLst>
          </p:cNvPr>
          <p:cNvSpPr txBox="1"/>
          <p:nvPr/>
        </p:nvSpPr>
        <p:spPr>
          <a:xfrm>
            <a:off x="8846378" y="3324301"/>
            <a:ext cx="2831272" cy="584775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Versatile Family </a:t>
            </a:r>
            <a:b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cruiser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2F2B1235-C894-12FF-7D63-135FE0BA56D8}"/>
              </a:ext>
            </a:extLst>
          </p:cNvPr>
          <p:cNvSpPr txBox="1"/>
          <p:nvPr/>
        </p:nvSpPr>
        <p:spPr>
          <a:xfrm>
            <a:off x="401461" y="4205152"/>
            <a:ext cx="1864969" cy="369332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To remember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066FFB30-1EBB-F85A-D1D2-C77649AD8581}"/>
              </a:ext>
            </a:extLst>
          </p:cNvPr>
          <p:cNvSpPr txBox="1"/>
          <p:nvPr/>
        </p:nvSpPr>
        <p:spPr>
          <a:xfrm>
            <a:off x="401461" y="3366694"/>
            <a:ext cx="1864969" cy="369332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What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7" name="Rettangolo con angoli arrotondati 6">
            <a:extLst>
              <a:ext uri="{FF2B5EF4-FFF2-40B4-BE49-F238E27FC236}">
                <a16:creationId xmlns:a16="http://schemas.microsoft.com/office/drawing/2014/main" id="{8E56DCA5-6ED0-F89F-5872-AAA9A497B082}"/>
              </a:ext>
            </a:extLst>
          </p:cNvPr>
          <p:cNvSpPr/>
          <p:nvPr/>
        </p:nvSpPr>
        <p:spPr>
          <a:xfrm>
            <a:off x="2459171" y="1224157"/>
            <a:ext cx="2831271" cy="1713741"/>
          </a:xfrm>
          <a:prstGeom prst="roundRect">
            <a:avLst>
              <a:gd name="adj" fmla="val 999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Foto 1</a:t>
            </a:r>
          </a:p>
        </p:txBody>
      </p:sp>
      <p:sp>
        <p:nvSpPr>
          <p:cNvPr id="8" name="Rettangolo con angoli arrotondati 7">
            <a:extLst>
              <a:ext uri="{FF2B5EF4-FFF2-40B4-BE49-F238E27FC236}">
                <a16:creationId xmlns:a16="http://schemas.microsoft.com/office/drawing/2014/main" id="{E3EB9414-0DA2-CA2A-6396-89C76530D635}"/>
              </a:ext>
            </a:extLst>
          </p:cNvPr>
          <p:cNvSpPr/>
          <p:nvPr/>
        </p:nvSpPr>
        <p:spPr>
          <a:xfrm>
            <a:off x="5652774" y="1224157"/>
            <a:ext cx="2831271" cy="1713741"/>
          </a:xfrm>
          <a:prstGeom prst="roundRect">
            <a:avLst>
              <a:gd name="adj" fmla="val 11665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Foto 2</a:t>
            </a:r>
          </a:p>
        </p:txBody>
      </p:sp>
      <p:sp>
        <p:nvSpPr>
          <p:cNvPr id="9" name="Rettangolo con angoli arrotondati 8">
            <a:extLst>
              <a:ext uri="{FF2B5EF4-FFF2-40B4-BE49-F238E27FC236}">
                <a16:creationId xmlns:a16="http://schemas.microsoft.com/office/drawing/2014/main" id="{874401B7-0304-3A50-75DE-488B3E17BDD8}"/>
              </a:ext>
            </a:extLst>
          </p:cNvPr>
          <p:cNvSpPr/>
          <p:nvPr/>
        </p:nvSpPr>
        <p:spPr>
          <a:xfrm>
            <a:off x="8846379" y="1224157"/>
            <a:ext cx="2831271" cy="1713741"/>
          </a:xfrm>
          <a:prstGeom prst="roundRect">
            <a:avLst>
              <a:gd name="adj" fmla="val 1110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Foto 3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2B420443-0ABE-7337-58C8-14F925992937}"/>
              </a:ext>
            </a:extLst>
          </p:cNvPr>
          <p:cNvSpPr txBox="1"/>
          <p:nvPr/>
        </p:nvSpPr>
        <p:spPr>
          <a:xfrm>
            <a:off x="3024957" y="6061214"/>
            <a:ext cx="69421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Is your summary matching my one? If yes very good my friend, if not up to you to review the chapter…</a:t>
            </a:r>
          </a:p>
        </p:txBody>
      </p:sp>
      <p:sp>
        <p:nvSpPr>
          <p:cNvPr id="10" name="Segnaposto numero diapositiva 9">
            <a:extLst>
              <a:ext uri="{FF2B5EF4-FFF2-40B4-BE49-F238E27FC236}">
                <a16:creationId xmlns:a16="http://schemas.microsoft.com/office/drawing/2014/main" id="{D17FA890-6E41-2EF2-BA9D-973CFF98D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AD55A-2DDB-4917-A17B-D8B4846C6304}" type="slidenum">
              <a:rPr lang="it-IT" smtClean="0"/>
              <a:t>19</a:t>
            </a:fld>
            <a:endParaRPr lang="it-IT"/>
          </a:p>
        </p:txBody>
      </p:sp>
      <p:sp>
        <p:nvSpPr>
          <p:cNvPr id="20" name="Titolo 19">
            <a:extLst>
              <a:ext uri="{FF2B5EF4-FFF2-40B4-BE49-F238E27FC236}">
                <a16:creationId xmlns:a16="http://schemas.microsoft.com/office/drawing/2014/main" id="{4A80B3A6-271F-F937-D59D-FD18C567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SELLING B03X – YOUR 3 KEYS</a:t>
            </a:r>
            <a:endParaRPr lang="it-IT" dirty="0"/>
          </a:p>
        </p:txBody>
      </p:sp>
      <p:grpSp>
        <p:nvGrpSpPr>
          <p:cNvPr id="21" name="Gruppo 20">
            <a:extLst>
              <a:ext uri="{FF2B5EF4-FFF2-40B4-BE49-F238E27FC236}">
                <a16:creationId xmlns:a16="http://schemas.microsoft.com/office/drawing/2014/main" id="{18C70827-89E8-3E6C-3485-77A0DC973295}"/>
              </a:ext>
            </a:extLst>
          </p:cNvPr>
          <p:cNvGrpSpPr/>
          <p:nvPr/>
        </p:nvGrpSpPr>
        <p:grpSpPr>
          <a:xfrm>
            <a:off x="401461" y="1224155"/>
            <a:ext cx="1736788" cy="1713740"/>
            <a:chOff x="1240822" y="6107245"/>
            <a:chExt cx="2868137" cy="1233555"/>
          </a:xfrm>
        </p:grpSpPr>
        <p:sp>
          <p:nvSpPr>
            <p:cNvPr id="23" name="CasellaDiTesto 22">
              <a:extLst>
                <a:ext uri="{FF2B5EF4-FFF2-40B4-BE49-F238E27FC236}">
                  <a16:creationId xmlns:a16="http://schemas.microsoft.com/office/drawing/2014/main" id="{C160A40F-B591-7886-6CF4-3C661D86A883}"/>
                </a:ext>
              </a:extLst>
            </p:cNvPr>
            <p:cNvSpPr txBox="1"/>
            <p:nvPr/>
          </p:nvSpPr>
          <p:spPr>
            <a:xfrm>
              <a:off x="1240822" y="7052800"/>
              <a:ext cx="2868135" cy="288000"/>
            </a:xfrm>
            <a:prstGeom prst="roundRect">
              <a:avLst>
                <a:gd name="adj" fmla="val 50000"/>
              </a:avLst>
            </a:prstGeom>
            <a:solidFill>
              <a:schemeClr val="bg1"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ctr">
                <a:defRPr b="1">
                  <a:solidFill>
                    <a:prstClr val="white"/>
                  </a:solidFill>
                </a:defRPr>
              </a:lvl1pPr>
              <a:lvl2pPr>
                <a:defRPr>
                  <a:solidFill>
                    <a:schemeClr val="lt1"/>
                  </a:solidFill>
                </a:defRPr>
              </a:lvl2pPr>
              <a:lvl3pPr>
                <a:defRPr>
                  <a:solidFill>
                    <a:schemeClr val="lt1"/>
                  </a:solidFill>
                </a:defRPr>
              </a:lvl3pPr>
              <a:lvl4pPr>
                <a:defRPr>
                  <a:solidFill>
                    <a:schemeClr val="lt1"/>
                  </a:solidFill>
                </a:defRPr>
              </a:lvl4pPr>
              <a:lvl5pPr>
                <a:defRPr>
                  <a:solidFill>
                    <a:schemeClr val="lt1"/>
                  </a:solidFill>
                </a:defRPr>
              </a:lvl5pPr>
              <a:lvl6pPr>
                <a:defRPr>
                  <a:solidFill>
                    <a:schemeClr val="lt1"/>
                  </a:solidFill>
                </a:defRPr>
              </a:lvl6pPr>
              <a:lvl7pPr>
                <a:defRPr>
                  <a:solidFill>
                    <a:schemeClr val="lt1"/>
                  </a:solidFill>
                </a:defRPr>
              </a:lvl7pPr>
              <a:lvl8pPr>
                <a:defRPr>
                  <a:solidFill>
                    <a:schemeClr val="lt1"/>
                  </a:solidFill>
                </a:defRPr>
              </a:lvl8pPr>
              <a:lvl9pPr>
                <a:defRPr>
                  <a:solidFill>
                    <a:schemeClr val="lt1"/>
                  </a:solidFill>
                </a:defRPr>
              </a:lvl9pPr>
            </a:lstStyle>
            <a:p>
              <a:r>
                <a:rPr lang="en-US" sz="1400"/>
                <a:t>3 word</a:t>
              </a:r>
              <a:endParaRPr lang="en-US" sz="1400" dirty="0"/>
            </a:p>
          </p:txBody>
        </p:sp>
        <p:sp>
          <p:nvSpPr>
            <p:cNvPr id="24" name="CasellaDiTesto 23">
              <a:extLst>
                <a:ext uri="{FF2B5EF4-FFF2-40B4-BE49-F238E27FC236}">
                  <a16:creationId xmlns:a16="http://schemas.microsoft.com/office/drawing/2014/main" id="{9FD80FB0-8D2A-7A27-5C88-6D59C3F06904}"/>
                </a:ext>
              </a:extLst>
            </p:cNvPr>
            <p:cNvSpPr txBox="1"/>
            <p:nvPr/>
          </p:nvSpPr>
          <p:spPr>
            <a:xfrm>
              <a:off x="1240824" y="6580022"/>
              <a:ext cx="2868135" cy="288000"/>
            </a:xfrm>
            <a:prstGeom prst="roundRect">
              <a:avLst>
                <a:gd name="adj" fmla="val 50000"/>
              </a:avLst>
            </a:prstGeom>
            <a:solidFill>
              <a:schemeClr val="bg1"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ctr">
                <a:defRPr b="1">
                  <a:solidFill>
                    <a:prstClr val="white"/>
                  </a:solidFill>
                </a:defRPr>
              </a:lvl1pPr>
              <a:lvl2pPr>
                <a:defRPr>
                  <a:solidFill>
                    <a:schemeClr val="lt1"/>
                  </a:solidFill>
                </a:defRPr>
              </a:lvl2pPr>
              <a:lvl3pPr>
                <a:defRPr>
                  <a:solidFill>
                    <a:schemeClr val="lt1"/>
                  </a:solidFill>
                </a:defRPr>
              </a:lvl3pPr>
              <a:lvl4pPr>
                <a:defRPr>
                  <a:solidFill>
                    <a:schemeClr val="lt1"/>
                  </a:solidFill>
                </a:defRPr>
              </a:lvl4pPr>
              <a:lvl5pPr>
                <a:defRPr>
                  <a:solidFill>
                    <a:schemeClr val="lt1"/>
                  </a:solidFill>
                </a:defRPr>
              </a:lvl5pPr>
              <a:lvl6pPr>
                <a:defRPr>
                  <a:solidFill>
                    <a:schemeClr val="lt1"/>
                  </a:solidFill>
                </a:defRPr>
              </a:lvl6pPr>
              <a:lvl7pPr>
                <a:defRPr>
                  <a:solidFill>
                    <a:schemeClr val="lt1"/>
                  </a:solidFill>
                </a:defRPr>
              </a:lvl7pPr>
              <a:lvl8pPr>
                <a:defRPr>
                  <a:solidFill>
                    <a:schemeClr val="lt1"/>
                  </a:solidFill>
                </a:defRPr>
              </a:lvl8pPr>
              <a:lvl9pPr>
                <a:defRPr>
                  <a:solidFill>
                    <a:schemeClr val="lt1"/>
                  </a:solidFill>
                </a:defRPr>
              </a:lvl9pPr>
            </a:lstStyle>
            <a:p>
              <a:r>
                <a:rPr lang="en-US" sz="1400" dirty="0"/>
                <a:t>2 word</a:t>
              </a:r>
            </a:p>
          </p:txBody>
        </p:sp>
        <p:sp>
          <p:nvSpPr>
            <p:cNvPr id="25" name="CasellaDiTesto 24">
              <a:extLst>
                <a:ext uri="{FF2B5EF4-FFF2-40B4-BE49-F238E27FC236}">
                  <a16:creationId xmlns:a16="http://schemas.microsoft.com/office/drawing/2014/main" id="{938FD332-61DF-0B0C-AF08-606325F23743}"/>
                </a:ext>
              </a:extLst>
            </p:cNvPr>
            <p:cNvSpPr txBox="1"/>
            <p:nvPr/>
          </p:nvSpPr>
          <p:spPr>
            <a:xfrm>
              <a:off x="1240824" y="6107245"/>
              <a:ext cx="2868135" cy="288000"/>
            </a:xfrm>
            <a:prstGeom prst="roundRect">
              <a:avLst>
                <a:gd name="adj" fmla="val 50000"/>
              </a:avLst>
            </a:prstGeom>
            <a:solidFill>
              <a:schemeClr val="bg1"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ctr">
                <a:defRPr b="1">
                  <a:solidFill>
                    <a:prstClr val="white"/>
                  </a:solidFill>
                </a:defRPr>
              </a:lvl1pPr>
              <a:lvl2pPr>
                <a:defRPr>
                  <a:solidFill>
                    <a:schemeClr val="lt1"/>
                  </a:solidFill>
                </a:defRPr>
              </a:lvl2pPr>
              <a:lvl3pPr>
                <a:defRPr>
                  <a:solidFill>
                    <a:schemeClr val="lt1"/>
                  </a:solidFill>
                </a:defRPr>
              </a:lvl3pPr>
              <a:lvl4pPr>
                <a:defRPr>
                  <a:solidFill>
                    <a:schemeClr val="lt1"/>
                  </a:solidFill>
                </a:defRPr>
              </a:lvl4pPr>
              <a:lvl5pPr>
                <a:defRPr>
                  <a:solidFill>
                    <a:schemeClr val="lt1"/>
                  </a:solidFill>
                </a:defRPr>
              </a:lvl5pPr>
              <a:lvl6pPr>
                <a:defRPr>
                  <a:solidFill>
                    <a:schemeClr val="lt1"/>
                  </a:solidFill>
                </a:defRPr>
              </a:lvl6pPr>
              <a:lvl7pPr>
                <a:defRPr>
                  <a:solidFill>
                    <a:schemeClr val="lt1"/>
                  </a:solidFill>
                </a:defRPr>
              </a:lvl7pPr>
              <a:lvl8pPr>
                <a:defRPr>
                  <a:solidFill>
                    <a:schemeClr val="lt1"/>
                  </a:solidFill>
                </a:defRPr>
              </a:lvl8pPr>
              <a:lvl9pPr>
                <a:defRPr>
                  <a:solidFill>
                    <a:schemeClr val="lt1"/>
                  </a:solidFill>
                </a:defRPr>
              </a:lvl9pPr>
            </a:lstStyle>
            <a:p>
              <a:r>
                <a:rPr lang="en-US" sz="1400" dirty="0"/>
                <a:t>1 word</a:t>
              </a:r>
            </a:p>
          </p:txBody>
        </p:sp>
      </p:grp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594E83C6-6848-1DDB-63E5-9A2806964745}"/>
              </a:ext>
            </a:extLst>
          </p:cNvPr>
          <p:cNvSpPr txBox="1"/>
          <p:nvPr/>
        </p:nvSpPr>
        <p:spPr>
          <a:xfrm>
            <a:off x="960438" y="179949"/>
            <a:ext cx="45134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cap="all" noProof="0" dirty="0">
                <a:solidFill>
                  <a:srgbClr val="AEAAA4"/>
                </a:solidFill>
              </a:rPr>
              <a:t>01. Product Overview</a:t>
            </a:r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2FAC3435-9177-82BF-C00C-C545663F7829}"/>
              </a:ext>
            </a:extLst>
          </p:cNvPr>
          <p:cNvSpPr txBox="1"/>
          <p:nvPr/>
        </p:nvSpPr>
        <p:spPr>
          <a:xfrm>
            <a:off x="2459172" y="4205152"/>
            <a:ext cx="2831270" cy="1015663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B03X is agile and city-friendly, and it preserves the roominess that customers expect for everyday comfort. </a:t>
            </a:r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5E958B31-F59D-DEE2-6ACE-5FA20B2F1290}"/>
              </a:ext>
            </a:extLst>
          </p:cNvPr>
          <p:cNvSpPr txBox="1"/>
          <p:nvPr/>
        </p:nvSpPr>
        <p:spPr>
          <a:xfrm>
            <a:off x="5652774" y="4205152"/>
            <a:ext cx="2831271" cy="1708160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B03X can be defined at a Smart Urban Crossover for Modern Life:</a:t>
            </a:r>
          </a:p>
          <a:p>
            <a:pPr marL="180975" marR="0" lvl="0" indent="-1809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Compact for the City</a:t>
            </a:r>
          </a:p>
          <a:p>
            <a:pPr marL="180975" marR="0" lvl="0" indent="-1809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FUNCTIONAL for everyday life</a:t>
            </a:r>
          </a:p>
          <a:p>
            <a:pPr marL="180975" marR="0" lvl="0" indent="-1809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Smart TECH made simple</a:t>
            </a:r>
          </a:p>
        </p:txBody>
      </p:sp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D90109D3-E8D8-FF1A-B983-E85B14AC4F96}"/>
              </a:ext>
            </a:extLst>
          </p:cNvPr>
          <p:cNvSpPr txBox="1"/>
          <p:nvPr/>
        </p:nvSpPr>
        <p:spPr>
          <a:xfrm>
            <a:off x="8846378" y="4205152"/>
            <a:ext cx="2831272" cy="1015663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Young families or empty nester/post family.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2</a:t>
            </a:r>
            <a:r>
              <a:rPr kumimoji="0" lang="en-US" sz="1500" b="0" i="0" u="none" strike="noStrike" kern="1200" cap="none" spc="0" normalizeH="0" baseline="3000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nd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 car in the family or main car for empty nest family</a:t>
            </a:r>
          </a:p>
        </p:txBody>
      </p:sp>
      <p:pic>
        <p:nvPicPr>
          <p:cNvPr id="30" name="Immagine 29">
            <a:extLst>
              <a:ext uri="{FF2B5EF4-FFF2-40B4-BE49-F238E27FC236}">
                <a16:creationId xmlns:a16="http://schemas.microsoft.com/office/drawing/2014/main" id="{CD04956C-30BA-083C-E54E-9F40C6FF66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95" t="21228" r="21995" b="29105"/>
          <a:stretch>
            <a:fillRect/>
          </a:stretch>
        </p:blipFill>
        <p:spPr>
          <a:xfrm flipH="1">
            <a:off x="564608" y="4676310"/>
            <a:ext cx="2460349" cy="2181690"/>
          </a:xfrm>
          <a:prstGeom prst="rect">
            <a:avLst/>
          </a:prstGeom>
          <a:effectLst>
            <a:outerShdw blurRad="127000" dist="50800" dir="20400000" algn="l" rotWithShape="0">
              <a:schemeClr val="tx1">
                <a:alpha val="30000"/>
              </a:schemeClr>
            </a:outerShdw>
          </a:effectLst>
        </p:spPr>
      </p:pic>
      <p:cxnSp>
        <p:nvCxnSpPr>
          <p:cNvPr id="3" name="Connettore diritto 2">
            <a:extLst>
              <a:ext uri="{FF2B5EF4-FFF2-40B4-BE49-F238E27FC236}">
                <a16:creationId xmlns:a16="http://schemas.microsoft.com/office/drawing/2014/main" id="{BAF82E6F-A6A5-F0BC-27B6-86D3E36FFFA6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Connettore diritto 10">
            <a:extLst>
              <a:ext uri="{FF2B5EF4-FFF2-40B4-BE49-F238E27FC236}">
                <a16:creationId xmlns:a16="http://schemas.microsoft.com/office/drawing/2014/main" id="{0BEC84E3-805C-AC09-639C-9FE870F78760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Ovale 1">
            <a:extLst>
              <a:ext uri="{FF2B5EF4-FFF2-40B4-BE49-F238E27FC236}">
                <a16:creationId xmlns:a16="http://schemas.microsoft.com/office/drawing/2014/main" id="{E5FCC360-8696-1291-A7CF-810E654757CD}"/>
              </a:ext>
            </a:extLst>
          </p:cNvPr>
          <p:cNvSpPr/>
          <p:nvPr/>
        </p:nvSpPr>
        <p:spPr>
          <a:xfrm>
            <a:off x="12230079" y="163147"/>
            <a:ext cx="1253956" cy="125395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/>
              <a:t>FARE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318586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2FCC83-D99E-BD93-B411-98C65C595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magine 24">
            <a:extLst>
              <a:ext uri="{FF2B5EF4-FFF2-40B4-BE49-F238E27FC236}">
                <a16:creationId xmlns:a16="http://schemas.microsoft.com/office/drawing/2014/main" id="{0E0D6822-110E-9D7C-D89F-97658F4195A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8" t="27370" r="1782" b="19762"/>
          <a:stretch>
            <a:fillRect/>
          </a:stretch>
        </p:blipFill>
        <p:spPr>
          <a:xfrm>
            <a:off x="0" y="-1"/>
            <a:ext cx="12192000" cy="5075327"/>
          </a:xfrm>
          <a:prstGeom prst="rect">
            <a:avLst/>
          </a:prstGeom>
        </p:spPr>
      </p:pic>
      <p:sp>
        <p:nvSpPr>
          <p:cNvPr id="19" name="Rettangolo 18">
            <a:extLst>
              <a:ext uri="{FF2B5EF4-FFF2-40B4-BE49-F238E27FC236}">
                <a16:creationId xmlns:a16="http://schemas.microsoft.com/office/drawing/2014/main" id="{56B238B2-6284-34CC-847D-22E03818A2EC}"/>
              </a:ext>
            </a:extLst>
          </p:cNvPr>
          <p:cNvSpPr/>
          <p:nvPr/>
        </p:nvSpPr>
        <p:spPr>
          <a:xfrm flipH="1">
            <a:off x="5094288" y="0"/>
            <a:ext cx="7097712" cy="5094140"/>
          </a:xfrm>
          <a:prstGeom prst="rect">
            <a:avLst/>
          </a:prstGeom>
          <a:gradFill flip="none" rotWithShape="1">
            <a:gsLst>
              <a:gs pos="35000">
                <a:srgbClr val="746E67">
                  <a:alpha val="0"/>
                </a:srgbClr>
              </a:gs>
              <a:gs pos="90000">
                <a:srgbClr val="746E67">
                  <a:lumMod val="9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DF10A5ED-0E56-ABEB-E1EC-40907F0EA011}"/>
              </a:ext>
            </a:extLst>
          </p:cNvPr>
          <p:cNvSpPr txBox="1"/>
          <p:nvPr/>
        </p:nvSpPr>
        <p:spPr>
          <a:xfrm>
            <a:off x="7097712" y="5258507"/>
            <a:ext cx="1545433" cy="584775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noProof="0" dirty="0">
                <a:solidFill>
                  <a:schemeClr val="bg1"/>
                </a:solidFill>
              </a:rPr>
              <a:t>Advanced Technology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F012AB4E-18AB-37F1-05A4-C4B6548761BC}"/>
              </a:ext>
            </a:extLst>
          </p:cNvPr>
          <p:cNvSpPr txBox="1"/>
          <p:nvPr/>
        </p:nvSpPr>
        <p:spPr>
          <a:xfrm>
            <a:off x="5323284" y="5258507"/>
            <a:ext cx="1545433" cy="584775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noProof="0" dirty="0">
                <a:solidFill>
                  <a:schemeClr val="bg1"/>
                </a:solidFill>
              </a:rPr>
              <a:t>Onboard Experience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AB1DAF3C-F3F2-D444-ED4D-86A9CDBA1AC0}"/>
              </a:ext>
            </a:extLst>
          </p:cNvPr>
          <p:cNvSpPr txBox="1"/>
          <p:nvPr/>
        </p:nvSpPr>
        <p:spPr>
          <a:xfrm>
            <a:off x="8872140" y="5258507"/>
            <a:ext cx="1545433" cy="584775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noProof="0" dirty="0">
                <a:solidFill>
                  <a:schemeClr val="bg1"/>
                </a:solidFill>
              </a:rPr>
              <a:t>Commercial Offer &amp; Specs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4BB87701-7B84-B56C-85C0-6BA4F4AC93BA}"/>
              </a:ext>
            </a:extLst>
          </p:cNvPr>
          <p:cNvSpPr txBox="1"/>
          <p:nvPr/>
        </p:nvSpPr>
        <p:spPr>
          <a:xfrm>
            <a:off x="10646567" y="5258507"/>
            <a:ext cx="1545433" cy="584775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noProof="0" dirty="0">
                <a:solidFill>
                  <a:schemeClr val="bg1"/>
                </a:solidFill>
              </a:rPr>
              <a:t>B03X vs Competitors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338DE79B-8845-E5F6-ADE3-666C72221F18}"/>
              </a:ext>
            </a:extLst>
          </p:cNvPr>
          <p:cNvSpPr txBox="1"/>
          <p:nvPr/>
        </p:nvSpPr>
        <p:spPr>
          <a:xfrm>
            <a:off x="1774428" y="5258507"/>
            <a:ext cx="1545433" cy="584775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 noProof="0" dirty="0">
                <a:solidFill>
                  <a:srgbClr val="938D85"/>
                </a:solidFill>
              </a:rPr>
              <a:t>Product Overview</a:t>
            </a:r>
          </a:p>
        </p:txBody>
      </p:sp>
      <p:sp>
        <p:nvSpPr>
          <p:cNvPr id="31" name="Segnaposto numero diapositiva 30">
            <a:extLst>
              <a:ext uri="{FF2B5EF4-FFF2-40B4-BE49-F238E27FC236}">
                <a16:creationId xmlns:a16="http://schemas.microsoft.com/office/drawing/2014/main" id="{763DCF64-7F8F-4935-6255-153BCA829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B4CA3-BFCE-4D2C-8B29-2FCA8E7E0799}" type="slidenum">
              <a:rPr lang="en-US" noProof="0" smtClean="0"/>
              <a:pPr/>
              <a:t>20</a:t>
            </a:fld>
            <a:endParaRPr lang="en-US" sz="1000" noProof="0" dirty="0"/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8786B4D8-6ACD-31CA-6B6B-6E06B44E5D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977" y="4413103"/>
            <a:ext cx="2032809" cy="679653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E5F7C7B8-73FA-E0F1-F1DD-90E03C1443E6}"/>
              </a:ext>
            </a:extLst>
          </p:cNvPr>
          <p:cNvSpPr txBox="1"/>
          <p:nvPr/>
        </p:nvSpPr>
        <p:spPr>
          <a:xfrm>
            <a:off x="8925479" y="290112"/>
            <a:ext cx="2342755" cy="252000"/>
          </a:xfrm>
          <a:prstGeom prst="roundRect">
            <a:avLst>
              <a:gd name="adj" fmla="val 50000"/>
            </a:avLst>
          </a:prstGeom>
          <a:solidFill>
            <a:srgbClr val="E2B63A"/>
          </a:solidFill>
          <a:ln w="12700">
            <a:noFill/>
          </a:ln>
          <a:effectLst/>
        </p:spPr>
        <p:txBody>
          <a:bodyPr wrap="square" lIns="36000" tIns="36000" rIns="36000" bIns="36000" anchor="ctr" anchorCtr="0">
            <a:no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sz="1050" noProof="0" dirty="0">
                <a:solidFill>
                  <a:schemeClr val="tx1"/>
                </a:solidFill>
              </a:rPr>
              <a:t>Move </a:t>
            </a:r>
            <a:r>
              <a:rPr lang="en-US" sz="1050" noProof="0" dirty="0">
                <a:solidFill>
                  <a:schemeClr val="tx1"/>
                </a:solidFill>
                <a:latin typeface="+mj-lt"/>
              </a:rPr>
              <a:t>B03X</a:t>
            </a:r>
            <a:r>
              <a:rPr lang="en-US" sz="1050" noProof="0" dirty="0">
                <a:solidFill>
                  <a:schemeClr val="tx1"/>
                </a:solidFill>
              </a:rPr>
              <a:t> along the timeline</a:t>
            </a:r>
            <a:endParaRPr lang="en-US" sz="1100" noProof="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5" name="Rettangolo 14">
            <a:extLst>
              <a:ext uri="{FF2B5EF4-FFF2-40B4-BE49-F238E27FC236}">
                <a16:creationId xmlns:a16="http://schemas.microsoft.com/office/drawing/2014/main" id="{1ED9F601-334C-91F9-9708-D35C23021B79}"/>
              </a:ext>
            </a:extLst>
          </p:cNvPr>
          <p:cNvSpPr/>
          <p:nvPr/>
        </p:nvSpPr>
        <p:spPr>
          <a:xfrm>
            <a:off x="6040290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Rettangolo 20">
            <a:extLst>
              <a:ext uri="{FF2B5EF4-FFF2-40B4-BE49-F238E27FC236}">
                <a16:creationId xmlns:a16="http://schemas.microsoft.com/office/drawing/2014/main" id="{7BA0013C-7127-6719-C278-B8B01B7266DF}"/>
              </a:ext>
            </a:extLst>
          </p:cNvPr>
          <p:cNvSpPr/>
          <p:nvPr/>
        </p:nvSpPr>
        <p:spPr>
          <a:xfrm>
            <a:off x="9589146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Rettangolo 23">
            <a:extLst>
              <a:ext uri="{FF2B5EF4-FFF2-40B4-BE49-F238E27FC236}">
                <a16:creationId xmlns:a16="http://schemas.microsoft.com/office/drawing/2014/main" id="{31C6F122-D64D-CB11-FC0E-C20A09A8D378}"/>
              </a:ext>
            </a:extLst>
          </p:cNvPr>
          <p:cNvSpPr/>
          <p:nvPr/>
        </p:nvSpPr>
        <p:spPr>
          <a:xfrm>
            <a:off x="11363573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Rettangolo 25">
            <a:extLst>
              <a:ext uri="{FF2B5EF4-FFF2-40B4-BE49-F238E27FC236}">
                <a16:creationId xmlns:a16="http://schemas.microsoft.com/office/drawing/2014/main" id="{67EF6933-88AF-FE18-0EB9-23A9040B66FB}"/>
              </a:ext>
            </a:extLst>
          </p:cNvPr>
          <p:cNvSpPr/>
          <p:nvPr/>
        </p:nvSpPr>
        <p:spPr>
          <a:xfrm>
            <a:off x="4265862" y="5075374"/>
            <a:ext cx="111420" cy="111420"/>
          </a:xfrm>
          <a:prstGeom prst="rect">
            <a:avLst/>
          </a:prstGeom>
          <a:solidFill>
            <a:schemeClr val="accent4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Rettangolo 26">
            <a:extLst>
              <a:ext uri="{FF2B5EF4-FFF2-40B4-BE49-F238E27FC236}">
                <a16:creationId xmlns:a16="http://schemas.microsoft.com/office/drawing/2014/main" id="{60E118DD-1ECA-9BBA-1673-63CB572E73CA}"/>
              </a:ext>
            </a:extLst>
          </p:cNvPr>
          <p:cNvSpPr/>
          <p:nvPr/>
        </p:nvSpPr>
        <p:spPr>
          <a:xfrm>
            <a:off x="7814718" y="5075374"/>
            <a:ext cx="111420" cy="111420"/>
          </a:xfrm>
          <a:prstGeom prst="rect">
            <a:avLst/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Rettangolo 27">
            <a:extLst>
              <a:ext uri="{FF2B5EF4-FFF2-40B4-BE49-F238E27FC236}">
                <a16:creationId xmlns:a16="http://schemas.microsoft.com/office/drawing/2014/main" id="{1AD69648-5E42-C4B5-2E0E-EDB6D6B5DAA8}"/>
              </a:ext>
            </a:extLst>
          </p:cNvPr>
          <p:cNvSpPr/>
          <p:nvPr/>
        </p:nvSpPr>
        <p:spPr>
          <a:xfrm>
            <a:off x="2491434" y="5075374"/>
            <a:ext cx="111420" cy="111420"/>
          </a:xfrm>
          <a:prstGeom prst="rect">
            <a:avLst/>
          </a:prstGeom>
          <a:solidFill>
            <a:srgbClr val="938D85"/>
          </a:solidFill>
          <a:ln w="1270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Connettore diritto 15">
            <a:extLst>
              <a:ext uri="{FF2B5EF4-FFF2-40B4-BE49-F238E27FC236}">
                <a16:creationId xmlns:a16="http://schemas.microsoft.com/office/drawing/2014/main" id="{826F7C94-CC36-308C-494E-7B108D131B88}"/>
              </a:ext>
            </a:extLst>
          </p:cNvPr>
          <p:cNvCxnSpPr/>
          <p:nvPr/>
        </p:nvCxnSpPr>
        <p:spPr>
          <a:xfrm>
            <a:off x="0" y="5075329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3" name="Immagine 32">
            <a:extLst>
              <a:ext uri="{FF2B5EF4-FFF2-40B4-BE49-F238E27FC236}">
                <a16:creationId xmlns:a16="http://schemas.microsoft.com/office/drawing/2014/main" id="{A38C4E76-7A5F-3A3B-FFC9-28B7A03BFAF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78" t="17233" r="31735" b="48381"/>
          <a:stretch>
            <a:fillRect/>
          </a:stretch>
        </p:blipFill>
        <p:spPr>
          <a:xfrm flipH="1">
            <a:off x="11396782" y="126565"/>
            <a:ext cx="638046" cy="638046"/>
          </a:xfrm>
          <a:prstGeom prst="ellipse">
            <a:avLst/>
          </a:prstGeom>
          <a:solidFill>
            <a:schemeClr val="tx2">
              <a:lumMod val="75000"/>
            </a:schemeClr>
          </a:solidFill>
          <a:ln w="12700">
            <a:solidFill>
              <a:srgbClr val="C2BFBA"/>
            </a:solidFill>
          </a:ln>
          <a:effectLst>
            <a:outerShdw blurRad="139700" sx="103000" sy="103000" algn="ctr" rotWithShape="0">
              <a:prstClr val="black">
                <a:alpha val="50000"/>
              </a:prstClr>
            </a:outerShdw>
          </a:effectLst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FD411534-3D27-3991-B9F4-55D9FD066A3F}"/>
              </a:ext>
            </a:extLst>
          </p:cNvPr>
          <p:cNvSpPr txBox="1"/>
          <p:nvPr/>
        </p:nvSpPr>
        <p:spPr>
          <a:xfrm>
            <a:off x="3180974" y="5214012"/>
            <a:ext cx="2280026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ea typeface="+mn-ea"/>
                <a:cs typeface="+mn-cs"/>
              </a:rPr>
              <a:t>Let’s take a look at the unique Design of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B03X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accent4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6EAD9A28-4935-C8B0-A679-DA65242E5A07}"/>
              </a:ext>
            </a:extLst>
          </p:cNvPr>
          <p:cNvSpPr txBox="1"/>
          <p:nvPr/>
        </p:nvSpPr>
        <p:spPr>
          <a:xfrm>
            <a:off x="0" y="1923222"/>
            <a:ext cx="12191996" cy="1107996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sz="6600" b="0" noProof="0" dirty="0">
                <a:latin typeface="Montserrat ExtraLight" panose="00000300000000000000" pitchFamily="50" charset="0"/>
              </a:rPr>
              <a:t>02. </a:t>
            </a:r>
            <a:r>
              <a:rPr lang="en-US" sz="6600" noProof="0" dirty="0"/>
              <a:t>Design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250423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BF340C-14E9-BFEF-E4D3-A18A0B13A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uppo 23">
            <a:extLst>
              <a:ext uri="{FF2B5EF4-FFF2-40B4-BE49-F238E27FC236}">
                <a16:creationId xmlns:a16="http://schemas.microsoft.com/office/drawing/2014/main" id="{38F44EB6-CBEA-6752-556B-8F809D92857E}"/>
              </a:ext>
            </a:extLst>
          </p:cNvPr>
          <p:cNvGrpSpPr/>
          <p:nvPr/>
        </p:nvGrpSpPr>
        <p:grpSpPr>
          <a:xfrm>
            <a:off x="296368" y="552706"/>
            <a:ext cx="3194852" cy="3194852"/>
            <a:chOff x="1633159" y="552706"/>
            <a:chExt cx="3194852" cy="3194852"/>
          </a:xfrm>
        </p:grpSpPr>
        <p:pic>
          <p:nvPicPr>
            <p:cNvPr id="6" name="love_action">
              <a:hlinkClick r:id="" action="ppaction://media"/>
              <a:extLst>
                <a:ext uri="{FF2B5EF4-FFF2-40B4-BE49-F238E27FC236}">
                  <a16:creationId xmlns:a16="http://schemas.microsoft.com/office/drawing/2014/main" id="{42630218-EBD2-0C52-2CD5-39FA7642D23B}"/>
                </a:ext>
              </a:extLst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3"/>
                </p:ext>
              </p:extLst>
            </p:nvPr>
          </p:nvPicPr>
          <p:blipFill>
            <a:blip r:embed="rId6"/>
            <a:stretch>
              <a:fillRect/>
            </a:stretch>
          </p:blipFill>
          <p:spPr>
            <a:xfrm>
              <a:off x="2220504" y="1151309"/>
              <a:ext cx="1993278" cy="1993276"/>
            </a:xfrm>
            <a:prstGeom prst="rect">
              <a:avLst/>
            </a:prstGeom>
            <a:ln>
              <a:solidFill>
                <a:schemeClr val="accent2">
                  <a:lumMod val="20000"/>
                  <a:lumOff val="80000"/>
                </a:schemeClr>
              </a:solidFill>
            </a:ln>
          </p:spPr>
        </p:pic>
        <p:sp useBgFill="1">
          <p:nvSpPr>
            <p:cNvPr id="10" name="Cerchio vuoto 9">
              <a:extLst>
                <a:ext uri="{FF2B5EF4-FFF2-40B4-BE49-F238E27FC236}">
                  <a16:creationId xmlns:a16="http://schemas.microsoft.com/office/drawing/2014/main" id="{AA5720E4-EE1C-DC25-F2F9-3045D20C0573}"/>
                </a:ext>
              </a:extLst>
            </p:cNvPr>
            <p:cNvSpPr/>
            <p:nvPr/>
          </p:nvSpPr>
          <p:spPr>
            <a:xfrm>
              <a:off x="1633159" y="552706"/>
              <a:ext cx="3194852" cy="3194852"/>
            </a:xfrm>
            <a:prstGeom prst="donut">
              <a:avLst>
                <a:gd name="adj" fmla="val 22682"/>
              </a:avLst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sp>
          <p:nvSpPr>
            <p:cNvPr id="11" name="Cerchio vuoto 10">
              <a:extLst>
                <a:ext uri="{FF2B5EF4-FFF2-40B4-BE49-F238E27FC236}">
                  <a16:creationId xmlns:a16="http://schemas.microsoft.com/office/drawing/2014/main" id="{178B3A52-DF3A-8FC2-B489-787B5DBF649A}"/>
                </a:ext>
              </a:extLst>
            </p:cNvPr>
            <p:cNvSpPr/>
            <p:nvPr/>
          </p:nvSpPr>
          <p:spPr>
            <a:xfrm>
              <a:off x="2207031" y="1118249"/>
              <a:ext cx="2058173" cy="2058173"/>
            </a:xfrm>
            <a:prstGeom prst="donut">
              <a:avLst>
                <a:gd name="adj" fmla="val 16145"/>
              </a:avLst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</p:grpSp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6A8631FD-5687-0AF8-A4DE-98A1639A3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AD55A-2DDB-4917-A17B-D8B4846C6304}" type="slidenum">
              <a:rPr lang="it-IT" smtClean="0"/>
              <a:t>21</a:t>
            </a:fld>
            <a:endParaRPr lang="it-IT"/>
          </a:p>
        </p:txBody>
      </p:sp>
      <p:sp>
        <p:nvSpPr>
          <p:cNvPr id="5" name="Titolo 4">
            <a:extLst>
              <a:ext uri="{FF2B5EF4-FFF2-40B4-BE49-F238E27FC236}">
                <a16:creationId xmlns:a16="http://schemas.microsoft.com/office/drawing/2014/main" id="{9C1183D1-24EB-436D-09C3-8BF69F462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COMPACT, ELEGANT, VERSATILE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7CFB33A9-3259-6554-B46E-DA9FD9A3BD9E}"/>
              </a:ext>
            </a:extLst>
          </p:cNvPr>
          <p:cNvSpPr txBox="1"/>
          <p:nvPr/>
        </p:nvSpPr>
        <p:spPr>
          <a:xfrm>
            <a:off x="960438" y="179949"/>
            <a:ext cx="45134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cap="all" noProof="0" dirty="0">
                <a:solidFill>
                  <a:srgbClr val="AEAAA4"/>
                </a:solidFill>
              </a:rPr>
              <a:t>02. Design</a:t>
            </a: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C6A3476B-9A53-0892-367F-98FADE9AA16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86406" y="2015565"/>
            <a:ext cx="653888" cy="653888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81A1D773-F214-90C9-D2FA-551CE8AA840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3843556" y="1451285"/>
            <a:ext cx="653890" cy="653888"/>
          </a:xfrm>
          <a:prstGeom prst="rect">
            <a:avLst/>
          </a:prstGeom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2BEE1A1E-1F13-517D-A235-0A57069A5B2C}"/>
              </a:ext>
            </a:extLst>
          </p:cNvPr>
          <p:cNvSpPr txBox="1"/>
          <p:nvPr/>
        </p:nvSpPr>
        <p:spPr>
          <a:xfrm>
            <a:off x="3854986" y="1639245"/>
            <a:ext cx="7239000" cy="816249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/>
          <a:p>
            <a:pPr indent="714375">
              <a:lnSpc>
                <a:spcPts val="3000"/>
              </a:lnSpc>
            </a:pPr>
            <a:r>
              <a:rPr lang="en-US" sz="1600" noProof="0" dirty="0">
                <a:solidFill>
                  <a:schemeClr val="bg1"/>
                </a:solidFill>
              </a:rPr>
              <a:t>And now, let’s dive into Design - my absolute favorite topic… and in this area, </a:t>
            </a:r>
            <a:r>
              <a:rPr lang="en-US" sz="1600" noProof="0" dirty="0" err="1">
                <a:solidFill>
                  <a:schemeClr val="bg1"/>
                </a:solidFill>
              </a:rPr>
              <a:t>Leapmotor</a:t>
            </a:r>
            <a:r>
              <a:rPr lang="en-US" sz="1600" noProof="0" dirty="0">
                <a:solidFill>
                  <a:schemeClr val="bg1"/>
                </a:solidFill>
              </a:rPr>
              <a:t> doesn’t just compete, it stands out.</a:t>
            </a:r>
          </a:p>
        </p:txBody>
      </p:sp>
      <p:sp>
        <p:nvSpPr>
          <p:cNvPr id="15" name="Doppia parentesi quadra 14">
            <a:extLst>
              <a:ext uri="{FF2B5EF4-FFF2-40B4-BE49-F238E27FC236}">
                <a16:creationId xmlns:a16="http://schemas.microsoft.com/office/drawing/2014/main" id="{383E9DA5-2B15-F38B-03B2-85B26800C5B9}"/>
              </a:ext>
            </a:extLst>
          </p:cNvPr>
          <p:cNvSpPr/>
          <p:nvPr/>
        </p:nvSpPr>
        <p:spPr>
          <a:xfrm>
            <a:off x="3491221" y="1396811"/>
            <a:ext cx="7817066" cy="1443906"/>
          </a:xfrm>
          <a:prstGeom prst="bracketPair">
            <a:avLst>
              <a:gd name="adj" fmla="val 12527"/>
            </a:avLst>
          </a:prstGeom>
          <a:noFill/>
          <a:ln w="38100" cap="rnd">
            <a:solidFill>
              <a:schemeClr val="bg1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uppo 15">
            <a:extLst>
              <a:ext uri="{FF2B5EF4-FFF2-40B4-BE49-F238E27FC236}">
                <a16:creationId xmlns:a16="http://schemas.microsoft.com/office/drawing/2014/main" id="{07782F1F-DB49-C3DE-516F-14357944B782}"/>
              </a:ext>
            </a:extLst>
          </p:cNvPr>
          <p:cNvGrpSpPr/>
          <p:nvPr/>
        </p:nvGrpSpPr>
        <p:grpSpPr>
          <a:xfrm flipH="1">
            <a:off x="3101994" y="1977625"/>
            <a:ext cx="468252" cy="231042"/>
            <a:chOff x="4279562" y="2149347"/>
            <a:chExt cx="468252" cy="231042"/>
          </a:xfrm>
        </p:grpSpPr>
        <p:sp>
          <p:nvSpPr>
            <p:cNvPr id="17" name="Triangolo isoscele 16">
              <a:extLst>
                <a:ext uri="{FF2B5EF4-FFF2-40B4-BE49-F238E27FC236}">
                  <a16:creationId xmlns:a16="http://schemas.microsoft.com/office/drawing/2014/main" id="{19A2B5DA-6182-1A08-D3D0-05E6364F447E}"/>
                </a:ext>
              </a:extLst>
            </p:cNvPr>
            <p:cNvSpPr/>
            <p:nvPr/>
          </p:nvSpPr>
          <p:spPr>
            <a:xfrm rot="5400000" flipH="1">
              <a:off x="4437484" y="2070058"/>
              <a:ext cx="231042" cy="38961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 useBgFill="1">
          <p:nvSpPr>
            <p:cNvPr id="18" name="Triangolo isoscele 17">
              <a:extLst>
                <a:ext uri="{FF2B5EF4-FFF2-40B4-BE49-F238E27FC236}">
                  <a16:creationId xmlns:a16="http://schemas.microsoft.com/office/drawing/2014/main" id="{FBFA89E4-1133-4B06-CE6F-0AA7D867002A}"/>
                </a:ext>
              </a:extLst>
            </p:cNvPr>
            <p:cNvSpPr/>
            <p:nvPr/>
          </p:nvSpPr>
          <p:spPr>
            <a:xfrm rot="5400000" flipH="1">
              <a:off x="4358851" y="2070058"/>
              <a:ext cx="231042" cy="389619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7EBA791A-A644-8507-63B3-BF8B9F5235C0}"/>
              </a:ext>
            </a:extLst>
          </p:cNvPr>
          <p:cNvSpPr txBox="1"/>
          <p:nvPr/>
        </p:nvSpPr>
        <p:spPr>
          <a:xfrm>
            <a:off x="544574" y="4856532"/>
            <a:ext cx="27781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It’s a design driven by vision, not by passing trends</a:t>
            </a:r>
          </a:p>
        </p:txBody>
      </p:sp>
      <p:sp>
        <p:nvSpPr>
          <p:cNvPr id="19" name="Rettangolo 18">
            <a:extLst>
              <a:ext uri="{FF2B5EF4-FFF2-40B4-BE49-F238E27FC236}">
                <a16:creationId xmlns:a16="http://schemas.microsoft.com/office/drawing/2014/main" id="{96A437F3-4C58-854A-04B1-1D790F5B8399}"/>
              </a:ext>
            </a:extLst>
          </p:cNvPr>
          <p:cNvSpPr/>
          <p:nvPr/>
        </p:nvSpPr>
        <p:spPr>
          <a:xfrm>
            <a:off x="3854986" y="4932241"/>
            <a:ext cx="6659076" cy="12637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Carosello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che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 fa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passare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 ¾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foto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 di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esterni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 in loop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7E912F56-F5B9-9228-26A3-8EE11161ACA3}"/>
              </a:ext>
            </a:extLst>
          </p:cNvPr>
          <p:cNvSpPr txBox="1"/>
          <p:nvPr/>
        </p:nvSpPr>
        <p:spPr>
          <a:xfrm>
            <a:off x="544574" y="3332545"/>
            <a:ext cx="969480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The B03X stands as a statement of </a:t>
            </a: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innovation, accessibility, and timeless design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It introduces a purpose-built EV architecture with an exceptional interior space.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Arial" panose="020B0604020202020204" pitchFamily="34" charset="0"/>
            </a:endParaRPr>
          </a:p>
        </p:txBody>
      </p:sp>
      <p:cxnSp>
        <p:nvCxnSpPr>
          <p:cNvPr id="4" name="Connettore diritto 3">
            <a:extLst>
              <a:ext uri="{FF2B5EF4-FFF2-40B4-BE49-F238E27FC236}">
                <a16:creationId xmlns:a16="http://schemas.microsoft.com/office/drawing/2014/main" id="{BD8D4CFC-95E4-9C05-31F8-0D2E2EB2BC33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Connettore diritto 8">
            <a:extLst>
              <a:ext uri="{FF2B5EF4-FFF2-40B4-BE49-F238E27FC236}">
                <a16:creationId xmlns:a16="http://schemas.microsoft.com/office/drawing/2014/main" id="{1CB45DF3-832E-E47B-F23B-10B0C95E0F06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Ovale 6">
            <a:extLst>
              <a:ext uri="{FF2B5EF4-FFF2-40B4-BE49-F238E27FC236}">
                <a16:creationId xmlns:a16="http://schemas.microsoft.com/office/drawing/2014/main" id="{1F9675BF-E9C8-6E12-BC6F-75DE9B09A43C}"/>
              </a:ext>
            </a:extLst>
          </p:cNvPr>
          <p:cNvSpPr/>
          <p:nvPr/>
        </p:nvSpPr>
        <p:spPr>
          <a:xfrm>
            <a:off x="10346805" y="179949"/>
            <a:ext cx="1486643" cy="87763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/>
              <a:t>FARE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5761683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C6508D-CFE4-3032-6B4A-6E55E42A5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Immagine 23">
            <a:extLst>
              <a:ext uri="{FF2B5EF4-FFF2-40B4-BE49-F238E27FC236}">
                <a16:creationId xmlns:a16="http://schemas.microsoft.com/office/drawing/2014/main" id="{A4A14809-6EB7-459E-8A34-0EBD761898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08" t="5427" r="14244" b="23921"/>
          <a:stretch>
            <a:fillRect/>
          </a:stretch>
        </p:blipFill>
        <p:spPr>
          <a:xfrm>
            <a:off x="0" y="884979"/>
            <a:ext cx="12192000" cy="5973022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F8FB29A6-23F1-C11C-105C-E3466443D767}"/>
              </a:ext>
            </a:extLst>
          </p:cNvPr>
          <p:cNvSpPr txBox="1"/>
          <p:nvPr/>
        </p:nvSpPr>
        <p:spPr>
          <a:xfrm>
            <a:off x="1746649" y="1686711"/>
            <a:ext cx="520223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42925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E2B63A"/>
              </a:buClr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Over 4,200 mm in length</a:t>
            </a:r>
          </a:p>
          <a:p>
            <a:pPr marL="542925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E2B63A"/>
              </a:buClr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1,800 mm in width</a:t>
            </a:r>
          </a:p>
          <a:p>
            <a:pPr marL="542925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E2B63A"/>
              </a:buClr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1,600 mm in height,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with a wheelbase exceeding 2,600 mm.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3D46056F-4C13-5330-D245-61689FADEE73}"/>
              </a:ext>
            </a:extLst>
          </p:cNvPr>
          <p:cNvSpPr txBox="1"/>
          <p:nvPr/>
        </p:nvSpPr>
        <p:spPr>
          <a:xfrm>
            <a:off x="1733950" y="1267120"/>
            <a:ext cx="1146622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With B03X, the strengths of B10 are reimagined in a more compact shape.</a:t>
            </a:r>
          </a:p>
        </p:txBody>
      </p:sp>
      <p:cxnSp>
        <p:nvCxnSpPr>
          <p:cNvPr id="4" name="Connettore diritto a freccia 16">
            <a:extLst>
              <a:ext uri="{FF2B5EF4-FFF2-40B4-BE49-F238E27FC236}">
                <a16:creationId xmlns:a16="http://schemas.microsoft.com/office/drawing/2014/main" id="{F422AFED-8E62-E4BB-5938-B9F36D416FC6}"/>
              </a:ext>
            </a:extLst>
          </p:cNvPr>
          <p:cNvCxnSpPr>
            <a:cxnSpLocks/>
          </p:cNvCxnSpPr>
          <p:nvPr/>
        </p:nvCxnSpPr>
        <p:spPr>
          <a:xfrm flipV="1">
            <a:off x="7898377" y="4977344"/>
            <a:ext cx="3369930" cy="1219753"/>
          </a:xfrm>
          <a:prstGeom prst="straightConnector1">
            <a:avLst/>
          </a:prstGeom>
          <a:ln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" name="Connettore diritto a freccia 16">
            <a:extLst>
              <a:ext uri="{FF2B5EF4-FFF2-40B4-BE49-F238E27FC236}">
                <a16:creationId xmlns:a16="http://schemas.microsoft.com/office/drawing/2014/main" id="{900BD4DC-B6F7-B54A-114C-4A4C9F08522C}"/>
              </a:ext>
            </a:extLst>
          </p:cNvPr>
          <p:cNvCxnSpPr>
            <a:cxnSpLocks/>
          </p:cNvCxnSpPr>
          <p:nvPr/>
        </p:nvCxnSpPr>
        <p:spPr>
          <a:xfrm>
            <a:off x="5560091" y="5325054"/>
            <a:ext cx="2291791" cy="894948"/>
          </a:xfrm>
          <a:prstGeom prst="straightConnector1">
            <a:avLst/>
          </a:prstGeom>
          <a:ln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" name="Connettore diritto a freccia 16">
            <a:extLst>
              <a:ext uri="{FF2B5EF4-FFF2-40B4-BE49-F238E27FC236}">
                <a16:creationId xmlns:a16="http://schemas.microsoft.com/office/drawing/2014/main" id="{8F722F7B-F9AF-DEF2-4960-66A14C3751C3}"/>
              </a:ext>
            </a:extLst>
          </p:cNvPr>
          <p:cNvCxnSpPr>
            <a:cxnSpLocks/>
          </p:cNvCxnSpPr>
          <p:nvPr/>
        </p:nvCxnSpPr>
        <p:spPr>
          <a:xfrm flipV="1">
            <a:off x="11333764" y="2676525"/>
            <a:ext cx="0" cy="2090218"/>
          </a:xfrm>
          <a:prstGeom prst="straightConnector1">
            <a:avLst/>
          </a:prstGeom>
          <a:ln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8A9E00D2-998C-AD61-F315-39CED2074A37}"/>
              </a:ext>
            </a:extLst>
          </p:cNvPr>
          <p:cNvSpPr txBox="1"/>
          <p:nvPr/>
        </p:nvSpPr>
        <p:spPr>
          <a:xfrm rot="1284265">
            <a:off x="5387581" y="5726368"/>
            <a:ext cx="24098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xxx</a:t>
            </a: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1410E119-B7EA-DF4D-7ACF-FD4F87FFCAD3}"/>
              </a:ext>
            </a:extLst>
          </p:cNvPr>
          <p:cNvSpPr txBox="1"/>
          <p:nvPr/>
        </p:nvSpPr>
        <p:spPr>
          <a:xfrm rot="5400000">
            <a:off x="11130101" y="3460024"/>
            <a:ext cx="8582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xxx</a:t>
            </a: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2083739D-2B8D-1602-F3CD-655403680ADE}"/>
              </a:ext>
            </a:extLst>
          </p:cNvPr>
          <p:cNvSpPr txBox="1"/>
          <p:nvPr/>
        </p:nvSpPr>
        <p:spPr>
          <a:xfrm rot="20397424">
            <a:off x="7904185" y="5576279"/>
            <a:ext cx="3570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xxx</a:t>
            </a:r>
          </a:p>
        </p:txBody>
      </p:sp>
      <p:sp>
        <p:nvSpPr>
          <p:cNvPr id="43" name="Segnaposto numero diapositiva 3">
            <a:extLst>
              <a:ext uri="{FF2B5EF4-FFF2-40B4-BE49-F238E27FC236}">
                <a16:creationId xmlns:a16="http://schemas.microsoft.com/office/drawing/2014/main" id="{42F77E87-6DBA-6670-B6E0-35B9CAD42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/>
          <a:lstStyle>
            <a:lvl1pPr algn="ctr">
              <a:defRPr sz="1000">
                <a:solidFill>
                  <a:srgbClr val="9F9A93"/>
                </a:solidFill>
              </a:defRPr>
            </a:lvl1pPr>
          </a:lstStyle>
          <a:p>
            <a:fld id="{15DB4CA3-BFCE-4D2C-8B29-2FCA8E7E0799}" type="slidenum">
              <a:rPr lang="it-IT" smtClean="0">
                <a:solidFill>
                  <a:schemeClr val="bg1"/>
                </a:solidFill>
              </a:rPr>
              <a:pPr/>
              <a:t>22</a:t>
            </a:fld>
            <a:endParaRPr lang="it-IT" sz="1000" dirty="0">
              <a:solidFill>
                <a:schemeClr val="bg1"/>
              </a:solidFill>
            </a:endParaRPr>
          </a:p>
        </p:txBody>
      </p:sp>
      <p:sp>
        <p:nvSpPr>
          <p:cNvPr id="9" name="Titolo 8">
            <a:extLst>
              <a:ext uri="{FF2B5EF4-FFF2-40B4-BE49-F238E27FC236}">
                <a16:creationId xmlns:a16="http://schemas.microsoft.com/office/drawing/2014/main" id="{627C9C3B-BE59-679C-3F16-A7D2CEB45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CITY-FRIENDLY SIZE, EVERYDAY COMFORT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00EF2478-3E52-CF3C-AE2F-2958D4524E89}"/>
              </a:ext>
            </a:extLst>
          </p:cNvPr>
          <p:cNvSpPr txBox="1"/>
          <p:nvPr/>
        </p:nvSpPr>
        <p:spPr>
          <a:xfrm>
            <a:off x="960438" y="179949"/>
            <a:ext cx="45134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cap="all" noProof="0" dirty="0">
                <a:solidFill>
                  <a:srgbClr val="AEAAA4"/>
                </a:solidFill>
              </a:rPr>
              <a:t>02. Design</a:t>
            </a:r>
          </a:p>
        </p:txBody>
      </p:sp>
      <p:pic>
        <p:nvPicPr>
          <p:cNvPr id="31" name="Immagine 30">
            <a:extLst>
              <a:ext uri="{FF2B5EF4-FFF2-40B4-BE49-F238E27FC236}">
                <a16:creationId xmlns:a16="http://schemas.microsoft.com/office/drawing/2014/main" id="{F4CC905B-821B-9405-528C-CEB00174D8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10733" y="2398913"/>
            <a:ext cx="4420207" cy="4420207"/>
          </a:xfrm>
          <a:prstGeom prst="rect">
            <a:avLst/>
          </a:prstGeom>
          <a:effectLst>
            <a:outerShdw blurRad="127000" dist="50800" dir="20400000" algn="l" rotWithShape="0">
              <a:schemeClr val="tx1">
                <a:alpha val="30000"/>
              </a:schemeClr>
            </a:outerShdw>
          </a:effectLst>
        </p:spPr>
      </p:pic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462B7460-60D4-66D5-BCBD-EE7409344686}"/>
              </a:ext>
            </a:extLst>
          </p:cNvPr>
          <p:cNvSpPr txBox="1"/>
          <p:nvPr/>
        </p:nvSpPr>
        <p:spPr>
          <a:xfrm>
            <a:off x="2589228" y="3715180"/>
            <a:ext cx="2598266" cy="1986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Combine a true SUV stance with city-friendly agility and the roominess that customers expect for everyday comfort. </a:t>
            </a:r>
          </a:p>
        </p:txBody>
      </p:sp>
      <p:grpSp>
        <p:nvGrpSpPr>
          <p:cNvPr id="33" name="Gruppo 32">
            <a:extLst>
              <a:ext uri="{FF2B5EF4-FFF2-40B4-BE49-F238E27FC236}">
                <a16:creationId xmlns:a16="http://schemas.microsoft.com/office/drawing/2014/main" id="{1AC4F642-FB9B-5B90-35E6-295B9DDDF34D}"/>
              </a:ext>
            </a:extLst>
          </p:cNvPr>
          <p:cNvGrpSpPr/>
          <p:nvPr/>
        </p:nvGrpSpPr>
        <p:grpSpPr>
          <a:xfrm>
            <a:off x="221647" y="6541935"/>
            <a:ext cx="422325" cy="89202"/>
            <a:chOff x="7602287" y="2183979"/>
            <a:chExt cx="422325" cy="89202"/>
          </a:xfrm>
          <a:solidFill>
            <a:schemeClr val="bg1"/>
          </a:solidFill>
        </p:grpSpPr>
        <p:sp>
          <p:nvSpPr>
            <p:cNvPr id="38" name="Ovale 37">
              <a:extLst>
                <a:ext uri="{FF2B5EF4-FFF2-40B4-BE49-F238E27FC236}">
                  <a16:creationId xmlns:a16="http://schemas.microsoft.com/office/drawing/2014/main" id="{FCE42AA0-2F62-8F9E-69B1-205D0C6CCDB7}"/>
                </a:ext>
              </a:extLst>
            </p:cNvPr>
            <p:cNvSpPr/>
            <p:nvPr userDrawn="1"/>
          </p:nvSpPr>
          <p:spPr>
            <a:xfrm>
              <a:off x="7602287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>
                <a:solidFill>
                  <a:schemeClr val="bg1"/>
                </a:solidFill>
              </a:endParaRPr>
            </a:p>
          </p:txBody>
        </p:sp>
        <p:sp>
          <p:nvSpPr>
            <p:cNvPr id="39" name="Ovale 38">
              <a:extLst>
                <a:ext uri="{FF2B5EF4-FFF2-40B4-BE49-F238E27FC236}">
                  <a16:creationId xmlns:a16="http://schemas.microsoft.com/office/drawing/2014/main" id="{0598C16D-A474-B385-9E97-529DCDFB5454}"/>
                </a:ext>
              </a:extLst>
            </p:cNvPr>
            <p:cNvSpPr/>
            <p:nvPr userDrawn="1"/>
          </p:nvSpPr>
          <p:spPr>
            <a:xfrm>
              <a:off x="7767992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>
                <a:solidFill>
                  <a:schemeClr val="bg1"/>
                </a:solidFill>
              </a:endParaRPr>
            </a:p>
          </p:txBody>
        </p:sp>
        <p:sp>
          <p:nvSpPr>
            <p:cNvPr id="40" name="Ovale 39">
              <a:extLst>
                <a:ext uri="{FF2B5EF4-FFF2-40B4-BE49-F238E27FC236}">
                  <a16:creationId xmlns:a16="http://schemas.microsoft.com/office/drawing/2014/main" id="{28B427E0-2968-3F64-2D1C-2EACF4E2DFEF}"/>
                </a:ext>
              </a:extLst>
            </p:cNvPr>
            <p:cNvSpPr/>
            <p:nvPr userDrawn="1"/>
          </p:nvSpPr>
          <p:spPr>
            <a:xfrm>
              <a:off x="7935410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>
                <a:solidFill>
                  <a:schemeClr val="bg1"/>
                </a:solidFill>
              </a:endParaRPr>
            </a:p>
          </p:txBody>
        </p:sp>
      </p:grpSp>
      <p:pic>
        <p:nvPicPr>
          <p:cNvPr id="41" name="Immagine 40">
            <a:extLst>
              <a:ext uri="{FF2B5EF4-FFF2-40B4-BE49-F238E27FC236}">
                <a16:creationId xmlns:a16="http://schemas.microsoft.com/office/drawing/2014/main" id="{A0763D92-8817-B5DB-CA5F-1AFF88942F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4725" y="6462054"/>
            <a:ext cx="248965" cy="248965"/>
          </a:xfrm>
          <a:prstGeom prst="rect">
            <a:avLst/>
          </a:prstGeom>
        </p:spPr>
      </p:pic>
      <p:pic>
        <p:nvPicPr>
          <p:cNvPr id="42" name="Immagine 41">
            <a:extLst>
              <a:ext uri="{FF2B5EF4-FFF2-40B4-BE49-F238E27FC236}">
                <a16:creationId xmlns:a16="http://schemas.microsoft.com/office/drawing/2014/main" id="{77E8C22C-75A4-3332-F80A-A3BD6D492E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124752" y="6462054"/>
            <a:ext cx="248965" cy="248965"/>
          </a:xfrm>
          <a:prstGeom prst="rect">
            <a:avLst/>
          </a:prstGeom>
        </p:spPr>
      </p:pic>
      <p:cxnSp>
        <p:nvCxnSpPr>
          <p:cNvPr id="3" name="Connettore diritto 2">
            <a:extLst>
              <a:ext uri="{FF2B5EF4-FFF2-40B4-BE49-F238E27FC236}">
                <a16:creationId xmlns:a16="http://schemas.microsoft.com/office/drawing/2014/main" id="{A54B387B-E760-EFAA-DE46-F95FAD9F7BA5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Connettore diritto 6">
            <a:extLst>
              <a:ext uri="{FF2B5EF4-FFF2-40B4-BE49-F238E27FC236}">
                <a16:creationId xmlns:a16="http://schemas.microsoft.com/office/drawing/2014/main" id="{C689CE0D-E917-EAAA-9390-407435F20115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Connettore diritto 7">
            <a:extLst>
              <a:ext uri="{FF2B5EF4-FFF2-40B4-BE49-F238E27FC236}">
                <a16:creationId xmlns:a16="http://schemas.microsoft.com/office/drawing/2014/main" id="{3FF0A54D-8B21-EAC5-CCE1-81BAC937B8E2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8485198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BB48B9-68AF-CEE6-5233-E4746DA5A7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egnaposto numero diapositiva 20">
            <a:extLst>
              <a:ext uri="{FF2B5EF4-FFF2-40B4-BE49-F238E27FC236}">
                <a16:creationId xmlns:a16="http://schemas.microsoft.com/office/drawing/2014/main" id="{BBDED681-F644-AF30-7A2F-119A26574B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B4CA3-BFCE-4D2C-8B29-2FCA8E7E0799}" type="slidenum">
              <a:rPr lang="it-IT" smtClean="0"/>
              <a:pPr/>
              <a:t>23</a:t>
            </a:fld>
            <a:endParaRPr lang="it-IT" sz="1000" dirty="0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E33F1316-FDBC-5954-E103-6F4BDAE9B2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WIDE BODY</a:t>
            </a:r>
          </a:p>
        </p:txBody>
      </p:sp>
      <p:grpSp>
        <p:nvGrpSpPr>
          <p:cNvPr id="10" name="Gruppo 9">
            <a:extLst>
              <a:ext uri="{FF2B5EF4-FFF2-40B4-BE49-F238E27FC236}">
                <a16:creationId xmlns:a16="http://schemas.microsoft.com/office/drawing/2014/main" id="{776459D3-BFF3-7365-15EA-B383715B762C}"/>
              </a:ext>
            </a:extLst>
          </p:cNvPr>
          <p:cNvGrpSpPr/>
          <p:nvPr/>
        </p:nvGrpSpPr>
        <p:grpSpPr>
          <a:xfrm>
            <a:off x="949116" y="2503954"/>
            <a:ext cx="10293768" cy="3111156"/>
            <a:chOff x="2593743" y="2952039"/>
            <a:chExt cx="7328644" cy="2214986"/>
          </a:xfrm>
        </p:grpSpPr>
        <p:pic>
          <p:nvPicPr>
            <p:cNvPr id="7" name="Immagine 6">
              <a:extLst>
                <a:ext uri="{FF2B5EF4-FFF2-40B4-BE49-F238E27FC236}">
                  <a16:creationId xmlns:a16="http://schemas.microsoft.com/office/drawing/2014/main" id="{54EBF99B-CA12-F542-ED7B-416F47DDC9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909" t="29396" r="32330" b="7031"/>
            <a:stretch>
              <a:fillRect/>
            </a:stretch>
          </p:blipFill>
          <p:spPr>
            <a:xfrm>
              <a:off x="2593743" y="2952039"/>
              <a:ext cx="2214986" cy="2214986"/>
            </a:xfrm>
            <a:prstGeom prst="rect">
              <a:avLst/>
            </a:prstGeom>
            <a:ln w="12700">
              <a:solidFill>
                <a:schemeClr val="bg1"/>
              </a:solidFill>
            </a:ln>
            <a:effectLst>
              <a:outerShdw blurRad="101600" dist="508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8" name="Immagine 7">
              <a:extLst>
                <a:ext uri="{FF2B5EF4-FFF2-40B4-BE49-F238E27FC236}">
                  <a16:creationId xmlns:a16="http://schemas.microsoft.com/office/drawing/2014/main" id="{545F2FC3-21A1-BB84-CB7B-43FE848D3A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814" t="26215" r="30661" b="27752"/>
            <a:stretch>
              <a:fillRect/>
            </a:stretch>
          </p:blipFill>
          <p:spPr>
            <a:xfrm>
              <a:off x="5151553" y="2952039"/>
              <a:ext cx="2214986" cy="2214986"/>
            </a:xfrm>
            <a:prstGeom prst="rect">
              <a:avLst/>
            </a:prstGeom>
            <a:ln w="12700">
              <a:solidFill>
                <a:schemeClr val="bg1"/>
              </a:solidFill>
            </a:ln>
            <a:effectLst>
              <a:outerShdw blurRad="101600" dist="508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9" name="Immagine 8">
              <a:extLst>
                <a:ext uri="{FF2B5EF4-FFF2-40B4-BE49-F238E27FC236}">
                  <a16:creationId xmlns:a16="http://schemas.microsoft.com/office/drawing/2014/main" id="{BB94DDF7-809C-9A28-80BF-C4D12FF9694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145" t="19549" r="27145" b="19549"/>
            <a:stretch>
              <a:fillRect/>
            </a:stretch>
          </p:blipFill>
          <p:spPr>
            <a:xfrm>
              <a:off x="7707401" y="2952039"/>
              <a:ext cx="2214986" cy="2214986"/>
            </a:xfrm>
            <a:prstGeom prst="rect">
              <a:avLst/>
            </a:prstGeom>
            <a:ln w="12700">
              <a:solidFill>
                <a:schemeClr val="bg1"/>
              </a:solidFill>
            </a:ln>
            <a:effectLst>
              <a:outerShdw blurRad="101600" dist="508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F3BA489F-775E-5803-56E3-231E45948CAE}"/>
              </a:ext>
            </a:extLst>
          </p:cNvPr>
          <p:cNvSpPr txBox="1"/>
          <p:nvPr/>
        </p:nvSpPr>
        <p:spPr>
          <a:xfrm>
            <a:off x="1" y="1281755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But let’s go a bit deeper there are many details our customers need to hear. </a:t>
            </a:r>
            <a:b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Now it’s your turn: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E2B63A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where would you start?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E2B63A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5EA5C369-C3FF-CCD3-0452-BBCD04874BA3}"/>
              </a:ext>
            </a:extLst>
          </p:cNvPr>
          <p:cNvSpPr txBox="1"/>
          <p:nvPr/>
        </p:nvSpPr>
        <p:spPr>
          <a:xfrm>
            <a:off x="9479755" y="572236"/>
            <a:ext cx="1609997" cy="180000"/>
          </a:xfrm>
          <a:prstGeom prst="roundRect">
            <a:avLst>
              <a:gd name="adj" fmla="val 50000"/>
            </a:avLst>
          </a:prstGeom>
          <a:solidFill>
            <a:srgbClr val="E2B63A"/>
          </a:solidFill>
          <a:ln w="12700">
            <a:noFill/>
          </a:ln>
          <a:effectLst/>
        </p:spPr>
        <p:txBody>
          <a:bodyPr wrap="square" lIns="36000" tIns="36000" rIns="36000" bIns="36000" anchor="ctr" anchorCtr="0">
            <a:no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sz="1000" noProof="0" dirty="0">
                <a:solidFill>
                  <a:schemeClr val="tx1"/>
                </a:solidFill>
              </a:rPr>
              <a:t>Click on each images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8B35E231-620A-A352-F314-9B91CCD3B9D6}"/>
              </a:ext>
            </a:extLst>
          </p:cNvPr>
          <p:cNvSpPr txBox="1"/>
          <p:nvPr/>
        </p:nvSpPr>
        <p:spPr>
          <a:xfrm>
            <a:off x="960438" y="179949"/>
            <a:ext cx="45134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cap="all" noProof="0" dirty="0">
                <a:solidFill>
                  <a:srgbClr val="AEAAA4"/>
                </a:solidFill>
              </a:rPr>
              <a:t>02. Design</a:t>
            </a:r>
          </a:p>
        </p:txBody>
      </p:sp>
      <p:pic>
        <p:nvPicPr>
          <p:cNvPr id="18" name="Immagine 17">
            <a:extLst>
              <a:ext uri="{FF2B5EF4-FFF2-40B4-BE49-F238E27FC236}">
                <a16:creationId xmlns:a16="http://schemas.microsoft.com/office/drawing/2014/main" id="{BED0F24D-5080-7DDF-607F-64B9A263D59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14" t="17865" r="32779" b="49997"/>
          <a:stretch>
            <a:fillRect/>
          </a:stretch>
        </p:blipFill>
        <p:spPr>
          <a:xfrm flipH="1">
            <a:off x="11062488" y="-13147"/>
            <a:ext cx="955952" cy="892920"/>
          </a:xfrm>
          <a:prstGeom prst="rect">
            <a:avLst/>
          </a:prstGeom>
          <a:effectLst>
            <a:outerShdw blurRad="101600" dist="76200" dir="19800000" algn="l" rotWithShape="0">
              <a:schemeClr val="tx1">
                <a:alpha val="50000"/>
              </a:schemeClr>
            </a:outerShdw>
          </a:effec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44E3A43C-47CF-7D0A-9D08-4EE626179735}"/>
              </a:ext>
            </a:extLst>
          </p:cNvPr>
          <p:cNvSpPr txBox="1"/>
          <p:nvPr/>
        </p:nvSpPr>
        <p:spPr>
          <a:xfrm>
            <a:off x="947738" y="5582356"/>
            <a:ext cx="31111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noProof="0" dirty="0">
                <a:solidFill>
                  <a:schemeClr val="bg1"/>
                </a:solidFill>
                <a:latin typeface="+mj-lt"/>
              </a:rPr>
              <a:t>FRONT</a:t>
            </a:r>
            <a:endParaRPr lang="it-IT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79DB6807-F0F1-EE8E-A644-E52A37640768}"/>
              </a:ext>
            </a:extLst>
          </p:cNvPr>
          <p:cNvSpPr txBox="1"/>
          <p:nvPr/>
        </p:nvSpPr>
        <p:spPr>
          <a:xfrm>
            <a:off x="4541800" y="5582356"/>
            <a:ext cx="31111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noProof="0" dirty="0">
                <a:solidFill>
                  <a:schemeClr val="bg1"/>
                </a:solidFill>
                <a:latin typeface="+mj-lt"/>
              </a:rPr>
              <a:t>SIDE</a:t>
            </a:r>
            <a:endParaRPr lang="it-IT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B899958D-C6AC-E7C5-49FE-16BFD981CA58}"/>
              </a:ext>
            </a:extLst>
          </p:cNvPr>
          <p:cNvSpPr txBox="1"/>
          <p:nvPr/>
        </p:nvSpPr>
        <p:spPr>
          <a:xfrm>
            <a:off x="8131728" y="5582356"/>
            <a:ext cx="31111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noProof="0" dirty="0">
                <a:solidFill>
                  <a:schemeClr val="bg1"/>
                </a:solidFill>
                <a:latin typeface="+mj-lt"/>
              </a:rPr>
              <a:t>REAR</a:t>
            </a:r>
            <a:endParaRPr lang="it-IT" sz="3200" dirty="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3" name="Connettore diritto 2">
            <a:extLst>
              <a:ext uri="{FF2B5EF4-FFF2-40B4-BE49-F238E27FC236}">
                <a16:creationId xmlns:a16="http://schemas.microsoft.com/office/drawing/2014/main" id="{381E046D-D987-2FA8-81BE-26922A8B9611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Connettore diritto 10">
            <a:extLst>
              <a:ext uri="{FF2B5EF4-FFF2-40B4-BE49-F238E27FC236}">
                <a16:creationId xmlns:a16="http://schemas.microsoft.com/office/drawing/2014/main" id="{170D89DC-816B-9613-BF47-4F353D12F01B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5866622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5E9D78-B9A4-4247-9812-DA720FEF83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Immagine 75">
            <a:extLst>
              <a:ext uri="{FF2B5EF4-FFF2-40B4-BE49-F238E27FC236}">
                <a16:creationId xmlns:a16="http://schemas.microsoft.com/office/drawing/2014/main" id="{2B8588A9-D5ED-08D0-E3B3-0772945865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80" t="20613" r="2189" b="4635"/>
          <a:stretch>
            <a:fillRect/>
          </a:stretch>
        </p:blipFill>
        <p:spPr>
          <a:xfrm>
            <a:off x="0" y="884979"/>
            <a:ext cx="12192000" cy="5973022"/>
          </a:xfrm>
          <a:prstGeom prst="rect">
            <a:avLst/>
          </a:prstGeom>
        </p:spPr>
      </p:pic>
      <p:sp>
        <p:nvSpPr>
          <p:cNvPr id="7" name="Rettangolo 6">
            <a:extLst>
              <a:ext uri="{FF2B5EF4-FFF2-40B4-BE49-F238E27FC236}">
                <a16:creationId xmlns:a16="http://schemas.microsoft.com/office/drawing/2014/main" id="{2B63EC52-9F81-E123-17F7-D28D3F95EB8E}"/>
              </a:ext>
            </a:extLst>
          </p:cNvPr>
          <p:cNvSpPr/>
          <p:nvPr/>
        </p:nvSpPr>
        <p:spPr>
          <a:xfrm flipH="1">
            <a:off x="0" y="879773"/>
            <a:ext cx="12192000" cy="2603992"/>
          </a:xfrm>
          <a:prstGeom prst="rect">
            <a:avLst/>
          </a:prstGeom>
          <a:gradFill flip="none" rotWithShape="1">
            <a:gsLst>
              <a:gs pos="35000">
                <a:schemeClr val="tx1">
                  <a:alpha val="0"/>
                </a:schemeClr>
              </a:gs>
              <a:gs pos="100000">
                <a:schemeClr val="tx2">
                  <a:lumMod val="5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430C47C7-04F6-AC32-BB81-418EFCE75BFE}"/>
              </a:ext>
            </a:extLst>
          </p:cNvPr>
          <p:cNvSpPr txBox="1"/>
          <p:nvPr/>
        </p:nvSpPr>
        <p:spPr>
          <a:xfrm>
            <a:off x="1092146" y="1044293"/>
            <a:ext cx="10091046" cy="745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rgbClr val="E2B63A"/>
                </a:solidFill>
                <a:effectLst/>
                <a:uLnTx/>
                <a:uFillTx/>
                <a:ea typeface="+mn-ea"/>
                <a:cs typeface="+mn-cs"/>
              </a:rPr>
              <a:t>"</a:t>
            </a:r>
            <a:r>
              <a:rPr lang="en-US" sz="1500" b="1" noProof="0" dirty="0">
                <a:solidFill>
                  <a:srgbClr val="E2B63A"/>
                </a:solidFill>
              </a:rPr>
              <a:t>Smile" Front Facade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: The car features a distinctive horizontal LED light bar that creates a "smile" effect, intended to give the vehicle a friendly and modern personality.</a:t>
            </a:r>
          </a:p>
        </p:txBody>
      </p:sp>
      <p:sp>
        <p:nvSpPr>
          <p:cNvPr id="15" name="Segnaposto numero diapositiva 3">
            <a:extLst>
              <a:ext uri="{FF2B5EF4-FFF2-40B4-BE49-F238E27FC236}">
                <a16:creationId xmlns:a16="http://schemas.microsoft.com/office/drawing/2014/main" id="{9ACF7C6B-CF55-A878-9033-1A77931B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/>
          <a:lstStyle>
            <a:lvl1pPr algn="ctr">
              <a:defRPr sz="1000">
                <a:solidFill>
                  <a:srgbClr val="9F9A93"/>
                </a:solidFill>
              </a:defRPr>
            </a:lvl1pPr>
          </a:lstStyle>
          <a:p>
            <a:fld id="{15DB4CA3-BFCE-4D2C-8B29-2FCA8E7E0799}" type="slidenum">
              <a:rPr lang="it-IT" smtClean="0">
                <a:solidFill>
                  <a:schemeClr val="bg1"/>
                </a:solidFill>
              </a:rPr>
              <a:pPr/>
              <a:t>24</a:t>
            </a:fld>
            <a:endParaRPr lang="it-IT" sz="1000" dirty="0">
              <a:solidFill>
                <a:schemeClr val="bg1"/>
              </a:solidFill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9FD13E8A-5C60-5552-D588-AA411478D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EXTERIOR DESIGN: FRONT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5335F1A2-C6CA-3A31-E598-7F5CF464AEA9}"/>
              </a:ext>
            </a:extLst>
          </p:cNvPr>
          <p:cNvSpPr txBox="1"/>
          <p:nvPr/>
        </p:nvSpPr>
        <p:spPr>
          <a:xfrm>
            <a:off x="960438" y="179949"/>
            <a:ext cx="45134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cap="all" noProof="0" dirty="0">
                <a:solidFill>
                  <a:srgbClr val="AEAAA4"/>
                </a:solidFill>
              </a:rPr>
              <a:t>02. Design</a:t>
            </a:r>
          </a:p>
        </p:txBody>
      </p:sp>
      <p:cxnSp>
        <p:nvCxnSpPr>
          <p:cNvPr id="48" name="Connettore diritto 47">
            <a:extLst>
              <a:ext uri="{FF2B5EF4-FFF2-40B4-BE49-F238E27FC236}">
                <a16:creationId xmlns:a16="http://schemas.microsoft.com/office/drawing/2014/main" id="{206B2582-98C6-79D8-8A67-A9A8E0FEB63A}"/>
              </a:ext>
            </a:extLst>
          </p:cNvPr>
          <p:cNvCxnSpPr>
            <a:cxnSpLocks/>
          </p:cNvCxnSpPr>
          <p:nvPr/>
        </p:nvCxnSpPr>
        <p:spPr>
          <a:xfrm flipH="1">
            <a:off x="5231434" y="2272495"/>
            <a:ext cx="1" cy="1813880"/>
          </a:xfrm>
          <a:prstGeom prst="line">
            <a:avLst/>
          </a:prstGeom>
          <a:ln w="12700">
            <a:solidFill>
              <a:srgbClr val="AEAAA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9" name="Immagine 68">
            <a:extLst>
              <a:ext uri="{FF2B5EF4-FFF2-40B4-BE49-F238E27FC236}">
                <a16:creationId xmlns:a16="http://schemas.microsoft.com/office/drawing/2014/main" id="{BA44D2AF-5D3D-BE86-68F7-94157510B0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77882" y="4086375"/>
            <a:ext cx="288000" cy="288000"/>
          </a:xfrm>
          <a:prstGeom prst="rect">
            <a:avLst/>
          </a:prstGeom>
        </p:spPr>
      </p:pic>
      <p:cxnSp>
        <p:nvCxnSpPr>
          <p:cNvPr id="77" name="Connettore diritto 76">
            <a:extLst>
              <a:ext uri="{FF2B5EF4-FFF2-40B4-BE49-F238E27FC236}">
                <a16:creationId xmlns:a16="http://schemas.microsoft.com/office/drawing/2014/main" id="{E903F8AA-4EA2-4B35-9AD1-84EBF54CFBEA}"/>
              </a:ext>
            </a:extLst>
          </p:cNvPr>
          <p:cNvCxnSpPr>
            <a:cxnSpLocks/>
          </p:cNvCxnSpPr>
          <p:nvPr/>
        </p:nvCxnSpPr>
        <p:spPr>
          <a:xfrm flipH="1">
            <a:off x="914400" y="4688111"/>
            <a:ext cx="2309823" cy="0"/>
          </a:xfrm>
          <a:prstGeom prst="line">
            <a:avLst/>
          </a:prstGeom>
          <a:ln w="12700">
            <a:solidFill>
              <a:srgbClr val="AEAAA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8" name="Immagine 77">
            <a:extLst>
              <a:ext uri="{FF2B5EF4-FFF2-40B4-BE49-F238E27FC236}">
                <a16:creationId xmlns:a16="http://schemas.microsoft.com/office/drawing/2014/main" id="{A0F1D09A-DEDB-E724-B102-CF13FACEF3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24223" y="4544111"/>
            <a:ext cx="288000" cy="288000"/>
          </a:xfrm>
          <a:prstGeom prst="rect">
            <a:avLst/>
          </a:prstGeom>
        </p:spPr>
      </p:pic>
      <p:sp>
        <p:nvSpPr>
          <p:cNvPr id="79" name="CasellaDiTesto 78">
            <a:extLst>
              <a:ext uri="{FF2B5EF4-FFF2-40B4-BE49-F238E27FC236}">
                <a16:creationId xmlns:a16="http://schemas.microsoft.com/office/drawing/2014/main" id="{7F87C165-006B-9225-1048-E66B5E0BE53C}"/>
              </a:ext>
            </a:extLst>
          </p:cNvPr>
          <p:cNvSpPr txBox="1"/>
          <p:nvPr/>
        </p:nvSpPr>
        <p:spPr>
          <a:xfrm>
            <a:off x="914400" y="4380333"/>
            <a:ext cx="1659310" cy="307777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 anchor="ctr" anchorCtr="0">
            <a:noAutofit/>
          </a:bodyPr>
          <a:lstStyle>
            <a:defPPr>
              <a:defRPr lang="en-US"/>
            </a:defPPr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 noProof="0" dirty="0"/>
              <a:t>Smile effect</a:t>
            </a:r>
          </a:p>
        </p:txBody>
      </p:sp>
      <p:sp>
        <p:nvSpPr>
          <p:cNvPr id="82" name="CasellaDiTesto 81">
            <a:extLst>
              <a:ext uri="{FF2B5EF4-FFF2-40B4-BE49-F238E27FC236}">
                <a16:creationId xmlns:a16="http://schemas.microsoft.com/office/drawing/2014/main" id="{04E4C62A-6DDB-CC76-1E14-6DA68A256E15}"/>
              </a:ext>
            </a:extLst>
          </p:cNvPr>
          <p:cNvSpPr txBox="1"/>
          <p:nvPr/>
        </p:nvSpPr>
        <p:spPr>
          <a:xfrm>
            <a:off x="3162116" y="2196414"/>
            <a:ext cx="1960174" cy="544491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 anchor="ctr" anchorCtr="0">
            <a:noAutofit/>
          </a:bodyPr>
          <a:lstStyle>
            <a:defPPr>
              <a:defRPr lang="en-US"/>
            </a:defPPr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Three-segment horizontal LED light</a:t>
            </a:r>
          </a:p>
        </p:txBody>
      </p:sp>
      <p:grpSp>
        <p:nvGrpSpPr>
          <p:cNvPr id="8" name="Gruppo 7">
            <a:extLst>
              <a:ext uri="{FF2B5EF4-FFF2-40B4-BE49-F238E27FC236}">
                <a16:creationId xmlns:a16="http://schemas.microsoft.com/office/drawing/2014/main" id="{3173D46E-1B3D-D6CF-6459-B06865B9BE51}"/>
              </a:ext>
            </a:extLst>
          </p:cNvPr>
          <p:cNvGrpSpPr/>
          <p:nvPr/>
        </p:nvGrpSpPr>
        <p:grpSpPr>
          <a:xfrm>
            <a:off x="221647" y="6541935"/>
            <a:ext cx="422325" cy="89202"/>
            <a:chOff x="7602287" y="2183979"/>
            <a:chExt cx="422325" cy="89202"/>
          </a:xfrm>
          <a:solidFill>
            <a:schemeClr val="bg1"/>
          </a:solidFill>
        </p:grpSpPr>
        <p:sp>
          <p:nvSpPr>
            <p:cNvPr id="9" name="Ovale 8">
              <a:extLst>
                <a:ext uri="{FF2B5EF4-FFF2-40B4-BE49-F238E27FC236}">
                  <a16:creationId xmlns:a16="http://schemas.microsoft.com/office/drawing/2014/main" id="{05457DEC-A157-AA32-B351-C7F6CB3A0B19}"/>
                </a:ext>
              </a:extLst>
            </p:cNvPr>
            <p:cNvSpPr/>
            <p:nvPr userDrawn="1"/>
          </p:nvSpPr>
          <p:spPr>
            <a:xfrm>
              <a:off x="7602287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1" name="Ovale 10">
              <a:extLst>
                <a:ext uri="{FF2B5EF4-FFF2-40B4-BE49-F238E27FC236}">
                  <a16:creationId xmlns:a16="http://schemas.microsoft.com/office/drawing/2014/main" id="{2D7DE487-2589-57A9-E096-CB925CC1D7EC}"/>
                </a:ext>
              </a:extLst>
            </p:cNvPr>
            <p:cNvSpPr/>
            <p:nvPr userDrawn="1"/>
          </p:nvSpPr>
          <p:spPr>
            <a:xfrm>
              <a:off x="7767992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2" name="Ovale 11">
              <a:extLst>
                <a:ext uri="{FF2B5EF4-FFF2-40B4-BE49-F238E27FC236}">
                  <a16:creationId xmlns:a16="http://schemas.microsoft.com/office/drawing/2014/main" id="{CCE116DF-9455-DFEC-78B8-8691B8C2FF05}"/>
                </a:ext>
              </a:extLst>
            </p:cNvPr>
            <p:cNvSpPr/>
            <p:nvPr userDrawn="1"/>
          </p:nvSpPr>
          <p:spPr>
            <a:xfrm>
              <a:off x="7935410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pic>
        <p:nvPicPr>
          <p:cNvPr id="13" name="Immagine 12">
            <a:extLst>
              <a:ext uri="{FF2B5EF4-FFF2-40B4-BE49-F238E27FC236}">
                <a16:creationId xmlns:a16="http://schemas.microsoft.com/office/drawing/2014/main" id="{55EA9252-6698-A2E6-924F-4299C78BF2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4725" y="6462054"/>
            <a:ext cx="248965" cy="248965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33460200-2E34-3C06-8F5A-14A283E433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124752" y="6462054"/>
            <a:ext cx="248965" cy="248965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CE91C625-7B8F-BD91-40DB-D6315F5A24C1}"/>
              </a:ext>
            </a:extLst>
          </p:cNvPr>
          <p:cNvSpPr txBox="1"/>
          <p:nvPr/>
        </p:nvSpPr>
        <p:spPr>
          <a:xfrm>
            <a:off x="9479755" y="572236"/>
            <a:ext cx="1609997" cy="180000"/>
          </a:xfrm>
          <a:prstGeom prst="roundRect">
            <a:avLst>
              <a:gd name="adj" fmla="val 50000"/>
            </a:avLst>
          </a:prstGeom>
          <a:solidFill>
            <a:srgbClr val="E2B63A"/>
          </a:solidFill>
          <a:ln w="12700">
            <a:noFill/>
          </a:ln>
          <a:effectLst/>
        </p:spPr>
        <p:txBody>
          <a:bodyPr wrap="square" lIns="36000" tIns="36000" rIns="36000" bIns="36000" anchor="ctr" anchorCtr="0">
            <a:no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sz="1000" noProof="0" dirty="0">
                <a:solidFill>
                  <a:schemeClr val="tx1"/>
                </a:solidFill>
              </a:rPr>
              <a:t>Click on the </a:t>
            </a:r>
            <a:r>
              <a:rPr lang="en-US" sz="1000" noProof="0" dirty="0" err="1">
                <a:solidFill>
                  <a:schemeClr val="tx1"/>
                </a:solidFill>
              </a:rPr>
              <a:t>hotpoints</a:t>
            </a:r>
            <a:endParaRPr lang="en-US" sz="1000" noProof="0" dirty="0">
              <a:solidFill>
                <a:schemeClr val="tx1"/>
              </a:solidFill>
            </a:endParaRPr>
          </a:p>
        </p:txBody>
      </p:sp>
      <p:pic>
        <p:nvPicPr>
          <p:cNvPr id="16" name="Immagine 15">
            <a:extLst>
              <a:ext uri="{FF2B5EF4-FFF2-40B4-BE49-F238E27FC236}">
                <a16:creationId xmlns:a16="http://schemas.microsoft.com/office/drawing/2014/main" id="{D7DE8694-B8BD-86E7-CCC3-8826F8363A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14" t="17865" r="32779" b="49997"/>
          <a:stretch>
            <a:fillRect/>
          </a:stretch>
        </p:blipFill>
        <p:spPr>
          <a:xfrm flipH="1">
            <a:off x="11062488" y="-13147"/>
            <a:ext cx="955952" cy="892920"/>
          </a:xfrm>
          <a:prstGeom prst="rect">
            <a:avLst/>
          </a:prstGeom>
          <a:effectLst>
            <a:outerShdw blurRad="101600" dist="76200" dir="19800000" algn="l" rotWithShape="0">
              <a:schemeClr val="tx1">
                <a:alpha val="50000"/>
              </a:schemeClr>
            </a:outerShdw>
          </a:effectLst>
        </p:spPr>
      </p:pic>
      <p:cxnSp>
        <p:nvCxnSpPr>
          <p:cNvPr id="4" name="Connettore diritto 3">
            <a:extLst>
              <a:ext uri="{FF2B5EF4-FFF2-40B4-BE49-F238E27FC236}">
                <a16:creationId xmlns:a16="http://schemas.microsoft.com/office/drawing/2014/main" id="{32CD18F3-0132-1E9A-9F5B-FA669BB8D47F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ttore diritto 5">
            <a:extLst>
              <a:ext uri="{FF2B5EF4-FFF2-40B4-BE49-F238E27FC236}">
                <a16:creationId xmlns:a16="http://schemas.microsoft.com/office/drawing/2014/main" id="{8D2E7D07-39E4-6FD0-05A1-38B1C28EFF97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2090768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C08B9B-1BB5-9307-DE2B-0DFF0B6308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28118E15-66EB-E673-442B-8D04BEE697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96" t="24209" r="10836" b="27474"/>
          <a:stretch>
            <a:fillRect/>
          </a:stretch>
        </p:blipFill>
        <p:spPr>
          <a:xfrm>
            <a:off x="0" y="980228"/>
            <a:ext cx="12192000" cy="5973021"/>
          </a:xfrm>
          <a:prstGeom prst="rect">
            <a:avLst/>
          </a:prstGeom>
        </p:spPr>
      </p:pic>
      <p:sp>
        <p:nvSpPr>
          <p:cNvPr id="9" name="Rettangolo 8">
            <a:extLst>
              <a:ext uri="{FF2B5EF4-FFF2-40B4-BE49-F238E27FC236}">
                <a16:creationId xmlns:a16="http://schemas.microsoft.com/office/drawing/2014/main" id="{76A7D18F-B19F-7376-280F-2AE1606CFDD7}"/>
              </a:ext>
            </a:extLst>
          </p:cNvPr>
          <p:cNvSpPr/>
          <p:nvPr/>
        </p:nvSpPr>
        <p:spPr>
          <a:xfrm flipH="1">
            <a:off x="0" y="884979"/>
            <a:ext cx="12192000" cy="2586086"/>
          </a:xfrm>
          <a:prstGeom prst="rect">
            <a:avLst/>
          </a:prstGeom>
          <a:gradFill flip="none" rotWithShape="1">
            <a:gsLst>
              <a:gs pos="35000">
                <a:srgbClr val="3C3832">
                  <a:alpha val="0"/>
                </a:srgbClr>
              </a:gs>
              <a:gs pos="100000">
                <a:schemeClr val="tx2">
                  <a:lumMod val="5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47C31901-C867-36F9-E7EB-B7D16052A7FC}"/>
              </a:ext>
            </a:extLst>
          </p:cNvPr>
          <p:cNvSpPr txBox="1"/>
          <p:nvPr/>
        </p:nvSpPr>
        <p:spPr>
          <a:xfrm>
            <a:off x="221464" y="1066518"/>
            <a:ext cx="11749073" cy="745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E2B63A"/>
                </a:solidFill>
                <a:effectLst/>
                <a:uLnTx/>
                <a:uFillTx/>
                <a:ea typeface="+mn-ea"/>
                <a:cs typeface="+mn-cs"/>
              </a:rPr>
              <a:t>Aerodynamic Profile</a:t>
            </a:r>
            <a:r>
              <a:rPr lang="en-US" sz="1500" dirty="0">
                <a:solidFill>
                  <a:schemeClr val="bg1"/>
                </a:solidFill>
              </a:rPr>
              <a:t>: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It boasts a sleek, rounded body with flush pop-out door handles and a roof spoiler, achieving a low drag coefficient of 0.26 Cd. In summary a body that express the perfect balance between aesthetics and functionality.</a:t>
            </a:r>
          </a:p>
        </p:txBody>
      </p:sp>
      <p:sp>
        <p:nvSpPr>
          <p:cNvPr id="17" name="Segnaposto numero diapositiva 3">
            <a:extLst>
              <a:ext uri="{FF2B5EF4-FFF2-40B4-BE49-F238E27FC236}">
                <a16:creationId xmlns:a16="http://schemas.microsoft.com/office/drawing/2014/main" id="{0C9DCC21-22D7-585C-36B0-4A033441C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/>
          <a:lstStyle>
            <a:lvl1pPr algn="ctr">
              <a:defRPr sz="1000">
                <a:solidFill>
                  <a:srgbClr val="9F9A93"/>
                </a:solidFill>
              </a:defRPr>
            </a:lvl1pPr>
          </a:lstStyle>
          <a:p>
            <a:fld id="{15DB4CA3-BFCE-4D2C-8B29-2FCA8E7E0799}" type="slidenum">
              <a:rPr lang="it-IT" smtClean="0">
                <a:solidFill>
                  <a:schemeClr val="bg1"/>
                </a:solidFill>
              </a:rPr>
              <a:pPr/>
              <a:t>25</a:t>
            </a:fld>
            <a:endParaRPr lang="it-IT" sz="1000" dirty="0">
              <a:solidFill>
                <a:schemeClr val="bg1"/>
              </a:solidFill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2DD4FA46-058F-DC49-2766-B26803F11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EXTERIOR DESIGN: SIDE</a:t>
            </a:r>
          </a:p>
        </p:txBody>
      </p:sp>
      <p:sp>
        <p:nvSpPr>
          <p:cNvPr id="22" name="Rettangolo 21">
            <a:extLst>
              <a:ext uri="{FF2B5EF4-FFF2-40B4-BE49-F238E27FC236}">
                <a16:creationId xmlns:a16="http://schemas.microsoft.com/office/drawing/2014/main" id="{A025C28F-DDE4-A557-D29E-9AEDC2EBC675}"/>
              </a:ext>
            </a:extLst>
          </p:cNvPr>
          <p:cNvSpPr/>
          <p:nvPr/>
        </p:nvSpPr>
        <p:spPr>
          <a:xfrm>
            <a:off x="2683219" y="2321436"/>
            <a:ext cx="2873032" cy="284749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 anchor="ctr" anchorCtr="0">
            <a:noAutofit/>
          </a:bodyPr>
          <a:lstStyle/>
          <a:p>
            <a:pPr algn="r"/>
            <a:r>
              <a:rPr lang="en-US" sz="1400" noProof="0" dirty="0">
                <a:solidFill>
                  <a:schemeClr val="bg1"/>
                </a:solidFill>
              </a:rPr>
              <a:t>Flush pop-out door handles</a:t>
            </a:r>
          </a:p>
        </p:txBody>
      </p:sp>
      <p:cxnSp>
        <p:nvCxnSpPr>
          <p:cNvPr id="27" name="Connettore diritto 26">
            <a:extLst>
              <a:ext uri="{FF2B5EF4-FFF2-40B4-BE49-F238E27FC236}">
                <a16:creationId xmlns:a16="http://schemas.microsoft.com/office/drawing/2014/main" id="{7E2CDE55-B13B-977E-5C98-B4DEA65DFE4C}"/>
              </a:ext>
            </a:extLst>
          </p:cNvPr>
          <p:cNvCxnSpPr>
            <a:cxnSpLocks/>
          </p:cNvCxnSpPr>
          <p:nvPr/>
        </p:nvCxnSpPr>
        <p:spPr>
          <a:xfrm>
            <a:off x="5678392" y="2359536"/>
            <a:ext cx="0" cy="1659309"/>
          </a:xfrm>
          <a:prstGeom prst="line">
            <a:avLst/>
          </a:prstGeom>
          <a:ln w="12700">
            <a:solidFill>
              <a:srgbClr val="AEAAA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Connettore diritto 39">
            <a:extLst>
              <a:ext uri="{FF2B5EF4-FFF2-40B4-BE49-F238E27FC236}">
                <a16:creationId xmlns:a16="http://schemas.microsoft.com/office/drawing/2014/main" id="{D2A0732C-C836-DD60-E073-72EAC72A5BB2}"/>
              </a:ext>
            </a:extLst>
          </p:cNvPr>
          <p:cNvCxnSpPr>
            <a:cxnSpLocks/>
          </p:cNvCxnSpPr>
          <p:nvPr/>
        </p:nvCxnSpPr>
        <p:spPr>
          <a:xfrm flipH="1">
            <a:off x="8846222" y="2964129"/>
            <a:ext cx="2250403" cy="0"/>
          </a:xfrm>
          <a:prstGeom prst="line">
            <a:avLst/>
          </a:prstGeom>
          <a:ln w="12700">
            <a:solidFill>
              <a:srgbClr val="AEAAA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CasellaDiTesto 41">
            <a:extLst>
              <a:ext uri="{FF2B5EF4-FFF2-40B4-BE49-F238E27FC236}">
                <a16:creationId xmlns:a16="http://schemas.microsoft.com/office/drawing/2014/main" id="{368DDC61-98E5-0B43-8ACC-540B42AF51B8}"/>
              </a:ext>
            </a:extLst>
          </p:cNvPr>
          <p:cNvSpPr txBox="1"/>
          <p:nvPr/>
        </p:nvSpPr>
        <p:spPr>
          <a:xfrm>
            <a:off x="4644591" y="6272615"/>
            <a:ext cx="3107678" cy="307777"/>
          </a:xfrm>
          <a:prstGeom prst="rect">
            <a:avLst/>
          </a:prstGeom>
          <a:noFill/>
          <a:ln w="12700">
            <a:noFill/>
          </a:ln>
        </p:spPr>
        <p:txBody>
          <a:bodyPr wrap="square" anchor="ctr" anchorCtr="0">
            <a:noAutofit/>
          </a:bodyPr>
          <a:lstStyle>
            <a:defPPr>
              <a:defRPr lang="en-US"/>
            </a:defPPr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pPr algn="ctr"/>
            <a:r>
              <a:rPr lang="en-US" noProof="0" dirty="0">
                <a:solidFill>
                  <a:srgbClr val="3C3832"/>
                </a:solidFill>
              </a:rPr>
              <a:t>short front and rear overhangs</a:t>
            </a:r>
          </a:p>
        </p:txBody>
      </p:sp>
      <p:sp>
        <p:nvSpPr>
          <p:cNvPr id="44" name="CasellaDiTesto 43">
            <a:extLst>
              <a:ext uri="{FF2B5EF4-FFF2-40B4-BE49-F238E27FC236}">
                <a16:creationId xmlns:a16="http://schemas.microsoft.com/office/drawing/2014/main" id="{B5CC0A66-789F-59F7-38ED-BDC35BDC6B3E}"/>
              </a:ext>
            </a:extLst>
          </p:cNvPr>
          <p:cNvSpPr txBox="1"/>
          <p:nvPr/>
        </p:nvSpPr>
        <p:spPr>
          <a:xfrm>
            <a:off x="9404097" y="2640598"/>
            <a:ext cx="1659310" cy="307777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 anchor="ctr" anchorCtr="0">
            <a:noAutofit/>
          </a:bodyPr>
          <a:lstStyle>
            <a:defPPr>
              <a:defRPr lang="en-US"/>
            </a:defPPr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Floating Roof</a:t>
            </a:r>
          </a:p>
        </p:txBody>
      </p:sp>
      <p:sp>
        <p:nvSpPr>
          <p:cNvPr id="45" name="CasellaDiTesto 44">
            <a:extLst>
              <a:ext uri="{FF2B5EF4-FFF2-40B4-BE49-F238E27FC236}">
                <a16:creationId xmlns:a16="http://schemas.microsoft.com/office/drawing/2014/main" id="{59E9F6FB-516B-9B99-8E09-2662013880E4}"/>
              </a:ext>
            </a:extLst>
          </p:cNvPr>
          <p:cNvSpPr txBox="1"/>
          <p:nvPr/>
        </p:nvSpPr>
        <p:spPr>
          <a:xfrm>
            <a:off x="9802542" y="3361596"/>
            <a:ext cx="1943147" cy="523220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 anchor="ctr" anchorCtr="0">
            <a:noAutofit/>
          </a:bodyPr>
          <a:lstStyle>
            <a:defPPr>
              <a:defRPr lang="en-US"/>
            </a:defPPr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Glossy Black </a:t>
            </a:r>
            <a:br>
              <a:rPr lang="en-US" noProof="0" dirty="0"/>
            </a:br>
            <a:r>
              <a:rPr lang="en-US" noProof="0" dirty="0"/>
              <a:t>C-Pillar Trim Design</a:t>
            </a:r>
          </a:p>
        </p:txBody>
      </p:sp>
      <p:cxnSp>
        <p:nvCxnSpPr>
          <p:cNvPr id="48" name="Connettore diritto 47">
            <a:extLst>
              <a:ext uri="{FF2B5EF4-FFF2-40B4-BE49-F238E27FC236}">
                <a16:creationId xmlns:a16="http://schemas.microsoft.com/office/drawing/2014/main" id="{167F252A-64A0-87FE-7F11-0F754AB7FA09}"/>
              </a:ext>
            </a:extLst>
          </p:cNvPr>
          <p:cNvCxnSpPr>
            <a:cxnSpLocks/>
            <a:endCxn id="69" idx="3"/>
          </p:cNvCxnSpPr>
          <p:nvPr/>
        </p:nvCxnSpPr>
        <p:spPr>
          <a:xfrm flipH="1">
            <a:off x="8588895" y="3361596"/>
            <a:ext cx="3204492" cy="0"/>
          </a:xfrm>
          <a:prstGeom prst="line">
            <a:avLst/>
          </a:prstGeom>
          <a:ln w="12700">
            <a:solidFill>
              <a:srgbClr val="AEAAA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Connettore a gomito 52">
            <a:extLst>
              <a:ext uri="{FF2B5EF4-FFF2-40B4-BE49-F238E27FC236}">
                <a16:creationId xmlns:a16="http://schemas.microsoft.com/office/drawing/2014/main" id="{4E775DDB-F964-FA20-9F4A-50E91B84AECE}"/>
              </a:ext>
            </a:extLst>
          </p:cNvPr>
          <p:cNvCxnSpPr>
            <a:cxnSpLocks/>
            <a:stCxn id="42" idx="3"/>
            <a:endCxn id="70" idx="3"/>
          </p:cNvCxnSpPr>
          <p:nvPr/>
        </p:nvCxnSpPr>
        <p:spPr>
          <a:xfrm flipV="1">
            <a:off x="7752269" y="5027993"/>
            <a:ext cx="2325181" cy="1398511"/>
          </a:xfrm>
          <a:prstGeom prst="bentConnector3">
            <a:avLst>
              <a:gd name="adj1" fmla="val 109831"/>
            </a:avLst>
          </a:prstGeom>
          <a:ln w="12700">
            <a:solidFill>
              <a:srgbClr val="AEAAA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Connettore a gomito 54">
            <a:extLst>
              <a:ext uri="{FF2B5EF4-FFF2-40B4-BE49-F238E27FC236}">
                <a16:creationId xmlns:a16="http://schemas.microsoft.com/office/drawing/2014/main" id="{6E29EC65-1AD1-6B91-0100-8239E331DD7A}"/>
              </a:ext>
            </a:extLst>
          </p:cNvPr>
          <p:cNvCxnSpPr>
            <a:cxnSpLocks/>
            <a:stCxn id="42" idx="1"/>
            <a:endCxn id="71" idx="1"/>
          </p:cNvCxnSpPr>
          <p:nvPr/>
        </p:nvCxnSpPr>
        <p:spPr>
          <a:xfrm rot="10800000">
            <a:off x="1543051" y="5027994"/>
            <a:ext cx="3101540" cy="1398511"/>
          </a:xfrm>
          <a:prstGeom prst="bentConnector3">
            <a:avLst>
              <a:gd name="adj1" fmla="val 107371"/>
            </a:avLst>
          </a:prstGeom>
          <a:ln w="12700">
            <a:solidFill>
              <a:srgbClr val="746E6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6" name="Immagine 65">
            <a:extLst>
              <a:ext uri="{FF2B5EF4-FFF2-40B4-BE49-F238E27FC236}">
                <a16:creationId xmlns:a16="http://schemas.microsoft.com/office/drawing/2014/main" id="{DCE8A970-26CB-0B38-0A7E-97C808DA53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534392" y="4061521"/>
            <a:ext cx="288000" cy="288000"/>
          </a:xfrm>
          <a:prstGeom prst="rect">
            <a:avLst/>
          </a:prstGeom>
        </p:spPr>
      </p:pic>
      <p:pic>
        <p:nvPicPr>
          <p:cNvPr id="68" name="Immagine 67">
            <a:extLst>
              <a:ext uri="{FF2B5EF4-FFF2-40B4-BE49-F238E27FC236}">
                <a16:creationId xmlns:a16="http://schemas.microsoft.com/office/drawing/2014/main" id="{61946906-311B-9375-A443-C86F66DAF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31139" y="2820128"/>
            <a:ext cx="288000" cy="288000"/>
          </a:xfrm>
          <a:prstGeom prst="rect">
            <a:avLst/>
          </a:prstGeom>
        </p:spPr>
      </p:pic>
      <p:pic>
        <p:nvPicPr>
          <p:cNvPr id="69" name="Immagine 68">
            <a:extLst>
              <a:ext uri="{FF2B5EF4-FFF2-40B4-BE49-F238E27FC236}">
                <a16:creationId xmlns:a16="http://schemas.microsoft.com/office/drawing/2014/main" id="{3FCCB41E-53E5-D784-E058-ADFE6D4DD6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00895" y="3217596"/>
            <a:ext cx="288000" cy="288000"/>
          </a:xfrm>
          <a:prstGeom prst="rect">
            <a:avLst/>
          </a:prstGeom>
        </p:spPr>
      </p:pic>
      <p:pic>
        <p:nvPicPr>
          <p:cNvPr id="70" name="Immagine 69">
            <a:extLst>
              <a:ext uri="{FF2B5EF4-FFF2-40B4-BE49-F238E27FC236}">
                <a16:creationId xmlns:a16="http://schemas.microsoft.com/office/drawing/2014/main" id="{93C2A94C-2A71-6E36-3A90-F217B06513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789450" y="4883993"/>
            <a:ext cx="288000" cy="288000"/>
          </a:xfrm>
          <a:prstGeom prst="rect">
            <a:avLst/>
          </a:prstGeom>
        </p:spPr>
      </p:pic>
      <p:pic>
        <p:nvPicPr>
          <p:cNvPr id="71" name="Immagine 70">
            <a:extLst>
              <a:ext uri="{FF2B5EF4-FFF2-40B4-BE49-F238E27FC236}">
                <a16:creationId xmlns:a16="http://schemas.microsoft.com/office/drawing/2014/main" id="{4FD38467-A522-B8D9-A23F-E95CF2CE5C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43051" y="4883993"/>
            <a:ext cx="288000" cy="288000"/>
          </a:xfrm>
          <a:prstGeom prst="rect">
            <a:avLst/>
          </a:prstGeom>
        </p:spPr>
      </p:pic>
      <p:grpSp>
        <p:nvGrpSpPr>
          <p:cNvPr id="11" name="Gruppo 10">
            <a:extLst>
              <a:ext uri="{FF2B5EF4-FFF2-40B4-BE49-F238E27FC236}">
                <a16:creationId xmlns:a16="http://schemas.microsoft.com/office/drawing/2014/main" id="{475800D7-DDB3-0204-FCCC-A6E0B888D4B8}"/>
              </a:ext>
            </a:extLst>
          </p:cNvPr>
          <p:cNvGrpSpPr/>
          <p:nvPr/>
        </p:nvGrpSpPr>
        <p:grpSpPr>
          <a:xfrm>
            <a:off x="221647" y="6541935"/>
            <a:ext cx="422325" cy="89202"/>
            <a:chOff x="7602287" y="2183979"/>
            <a:chExt cx="422325" cy="89202"/>
          </a:xfrm>
          <a:solidFill>
            <a:schemeClr val="bg1"/>
          </a:solidFill>
        </p:grpSpPr>
        <p:sp>
          <p:nvSpPr>
            <p:cNvPr id="12" name="Ovale 11">
              <a:extLst>
                <a:ext uri="{FF2B5EF4-FFF2-40B4-BE49-F238E27FC236}">
                  <a16:creationId xmlns:a16="http://schemas.microsoft.com/office/drawing/2014/main" id="{9A55B03E-A0A5-A20C-7EFB-DACC299709A9}"/>
                </a:ext>
              </a:extLst>
            </p:cNvPr>
            <p:cNvSpPr/>
            <p:nvPr userDrawn="1"/>
          </p:nvSpPr>
          <p:spPr>
            <a:xfrm>
              <a:off x="7602287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3" name="Ovale 12">
              <a:extLst>
                <a:ext uri="{FF2B5EF4-FFF2-40B4-BE49-F238E27FC236}">
                  <a16:creationId xmlns:a16="http://schemas.microsoft.com/office/drawing/2014/main" id="{0D0CDC20-2913-F968-3A39-BAE2CE21E619}"/>
                </a:ext>
              </a:extLst>
            </p:cNvPr>
            <p:cNvSpPr/>
            <p:nvPr userDrawn="1"/>
          </p:nvSpPr>
          <p:spPr>
            <a:xfrm>
              <a:off x="7767992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4" name="Ovale 13">
              <a:extLst>
                <a:ext uri="{FF2B5EF4-FFF2-40B4-BE49-F238E27FC236}">
                  <a16:creationId xmlns:a16="http://schemas.microsoft.com/office/drawing/2014/main" id="{EEDB6601-D4F0-80BF-71CB-C467D3F677EA}"/>
                </a:ext>
              </a:extLst>
            </p:cNvPr>
            <p:cNvSpPr/>
            <p:nvPr userDrawn="1"/>
          </p:nvSpPr>
          <p:spPr>
            <a:xfrm>
              <a:off x="7935410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pic>
        <p:nvPicPr>
          <p:cNvPr id="15" name="Immagine 14">
            <a:extLst>
              <a:ext uri="{FF2B5EF4-FFF2-40B4-BE49-F238E27FC236}">
                <a16:creationId xmlns:a16="http://schemas.microsoft.com/office/drawing/2014/main" id="{7CD49FE7-830B-6DDA-E601-D9FD6D0BF3B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4725" y="6462054"/>
            <a:ext cx="248965" cy="248965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92ECA2B7-39C5-2579-4358-DBF01A9C6F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124752" y="6462054"/>
            <a:ext cx="248965" cy="248965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4EAB6A92-8A5D-A6F2-CA9B-91EFD7DE8505}"/>
              </a:ext>
            </a:extLst>
          </p:cNvPr>
          <p:cNvSpPr txBox="1"/>
          <p:nvPr/>
        </p:nvSpPr>
        <p:spPr>
          <a:xfrm>
            <a:off x="960438" y="179949"/>
            <a:ext cx="45134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cap="all" noProof="0" dirty="0">
                <a:solidFill>
                  <a:srgbClr val="AEAAA4"/>
                </a:solidFill>
              </a:rPr>
              <a:t>02. Design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A8271453-74B5-85EB-0B2C-F741991B354F}"/>
              </a:ext>
            </a:extLst>
          </p:cNvPr>
          <p:cNvSpPr txBox="1"/>
          <p:nvPr/>
        </p:nvSpPr>
        <p:spPr>
          <a:xfrm>
            <a:off x="9479755" y="572236"/>
            <a:ext cx="1609997" cy="180000"/>
          </a:xfrm>
          <a:prstGeom prst="roundRect">
            <a:avLst>
              <a:gd name="adj" fmla="val 50000"/>
            </a:avLst>
          </a:prstGeom>
          <a:solidFill>
            <a:srgbClr val="E2B63A"/>
          </a:solidFill>
          <a:ln w="12700">
            <a:noFill/>
          </a:ln>
          <a:effectLst/>
        </p:spPr>
        <p:txBody>
          <a:bodyPr wrap="square" lIns="36000" tIns="36000" rIns="36000" bIns="36000" anchor="ctr" anchorCtr="0">
            <a:no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sz="1000" noProof="0" dirty="0">
                <a:solidFill>
                  <a:schemeClr val="tx1"/>
                </a:solidFill>
              </a:rPr>
              <a:t>Click on the </a:t>
            </a:r>
            <a:r>
              <a:rPr lang="en-US" sz="1000" noProof="0" dirty="0" err="1">
                <a:solidFill>
                  <a:schemeClr val="tx1"/>
                </a:solidFill>
              </a:rPr>
              <a:t>hotpoints</a:t>
            </a:r>
            <a:endParaRPr lang="en-US" sz="1000" noProof="0" dirty="0">
              <a:solidFill>
                <a:schemeClr val="tx1"/>
              </a:solidFill>
            </a:endParaRP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4DF31AD9-3669-3904-0986-FF2CD77463C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14" t="17865" r="32779" b="49997"/>
          <a:stretch>
            <a:fillRect/>
          </a:stretch>
        </p:blipFill>
        <p:spPr>
          <a:xfrm flipH="1">
            <a:off x="11062488" y="-13147"/>
            <a:ext cx="955952" cy="892920"/>
          </a:xfrm>
          <a:prstGeom prst="rect">
            <a:avLst/>
          </a:prstGeom>
          <a:effectLst>
            <a:outerShdw blurRad="101600" dist="76200" dir="19800000" algn="l" rotWithShape="0">
              <a:schemeClr val="tx1">
                <a:alpha val="50000"/>
              </a:schemeClr>
            </a:outerShdw>
          </a:effectLst>
        </p:spPr>
      </p:pic>
      <p:cxnSp>
        <p:nvCxnSpPr>
          <p:cNvPr id="5" name="Connettore diritto 4">
            <a:extLst>
              <a:ext uri="{FF2B5EF4-FFF2-40B4-BE49-F238E27FC236}">
                <a16:creationId xmlns:a16="http://schemas.microsoft.com/office/drawing/2014/main" id="{1AD698A3-D3CA-D13A-E698-16FE7A97BD03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ttore diritto 5">
            <a:extLst>
              <a:ext uri="{FF2B5EF4-FFF2-40B4-BE49-F238E27FC236}">
                <a16:creationId xmlns:a16="http://schemas.microsoft.com/office/drawing/2014/main" id="{0E7E9084-D377-8701-5166-6403FC050E7B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3787412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75DBDD-33B6-83C8-2307-4DE3F23366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magine 9">
            <a:extLst>
              <a:ext uri="{FF2B5EF4-FFF2-40B4-BE49-F238E27FC236}">
                <a16:creationId xmlns:a16="http://schemas.microsoft.com/office/drawing/2014/main" id="{695E1003-CCF1-342A-F576-85D0052DD2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23" t="20142" b="23600"/>
          <a:stretch>
            <a:fillRect/>
          </a:stretch>
        </p:blipFill>
        <p:spPr>
          <a:xfrm>
            <a:off x="0" y="884978"/>
            <a:ext cx="12192000" cy="5973021"/>
          </a:xfrm>
          <a:prstGeom prst="rect">
            <a:avLst/>
          </a:prstGeom>
        </p:spPr>
      </p:pic>
      <p:sp>
        <p:nvSpPr>
          <p:cNvPr id="9" name="Rettangolo 8">
            <a:extLst>
              <a:ext uri="{FF2B5EF4-FFF2-40B4-BE49-F238E27FC236}">
                <a16:creationId xmlns:a16="http://schemas.microsoft.com/office/drawing/2014/main" id="{821849E8-CF78-2C27-A2D9-36A15874F696}"/>
              </a:ext>
            </a:extLst>
          </p:cNvPr>
          <p:cNvSpPr/>
          <p:nvPr/>
        </p:nvSpPr>
        <p:spPr>
          <a:xfrm flipH="1">
            <a:off x="0" y="884979"/>
            <a:ext cx="12192000" cy="2586086"/>
          </a:xfrm>
          <a:prstGeom prst="rect">
            <a:avLst/>
          </a:prstGeom>
          <a:gradFill flip="none" rotWithShape="1">
            <a:gsLst>
              <a:gs pos="0">
                <a:srgbClr val="3C3832">
                  <a:alpha val="0"/>
                </a:srgbClr>
              </a:gs>
              <a:gs pos="100000">
                <a:srgbClr val="3C3832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C35620CA-969F-F0A5-A504-E0D93245EC7D}"/>
              </a:ext>
            </a:extLst>
          </p:cNvPr>
          <p:cNvSpPr txBox="1"/>
          <p:nvPr/>
        </p:nvSpPr>
        <p:spPr>
          <a:xfrm>
            <a:off x="362889" y="1101006"/>
            <a:ext cx="1146622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E2B63A"/>
                </a:solidFill>
                <a:effectLst/>
                <a:uLnTx/>
                <a:uFillTx/>
                <a:ea typeface="+mn-ea"/>
                <a:cs typeface="+mn-cs"/>
              </a:rPr>
              <a:t>Tailored Rear Graphics</a:t>
            </a:r>
            <a:r>
              <a:rPr lang="en-US" sz="1500" dirty="0">
                <a:solidFill>
                  <a:schemeClr val="bg1"/>
                </a:solidFill>
              </a:rPr>
              <a:t>:</a:t>
            </a: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The rear lights mirror the front's "smile" signature with curved LED elements that create a friendly, emoji-like appearance, complemented by a sleek roof spoiler that contributes to the car's 0.26 drag coefficient</a:t>
            </a: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56C4CFD4-2AF5-F271-F436-002A2E729B2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8893" t="4493" r="3939" b="59361"/>
          <a:stretch>
            <a:fillRect/>
          </a:stretch>
        </p:blipFill>
        <p:spPr>
          <a:xfrm>
            <a:off x="7845033" y="3585408"/>
            <a:ext cx="1957550" cy="1464241"/>
          </a:xfrm>
          <a:prstGeom prst="rect">
            <a:avLst/>
          </a:prstGeom>
        </p:spPr>
      </p:pic>
      <p:sp>
        <p:nvSpPr>
          <p:cNvPr id="32" name="Segnaposto numero diapositiva 3">
            <a:extLst>
              <a:ext uri="{FF2B5EF4-FFF2-40B4-BE49-F238E27FC236}">
                <a16:creationId xmlns:a16="http://schemas.microsoft.com/office/drawing/2014/main" id="{C0DB18DD-B138-56B4-6C7C-E192AC530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/>
          <a:lstStyle>
            <a:lvl1pPr algn="ctr">
              <a:defRPr sz="1000">
                <a:solidFill>
                  <a:srgbClr val="9F9A93"/>
                </a:solidFill>
              </a:defRPr>
            </a:lvl1pPr>
          </a:lstStyle>
          <a:p>
            <a:fld id="{15DB4CA3-BFCE-4D2C-8B29-2FCA8E7E0799}" type="slidenum">
              <a:rPr lang="it-IT" smtClean="0">
                <a:solidFill>
                  <a:schemeClr val="bg1"/>
                </a:solidFill>
              </a:rPr>
              <a:pPr/>
              <a:t>26</a:t>
            </a:fld>
            <a:endParaRPr lang="it-IT" sz="1000" dirty="0">
              <a:solidFill>
                <a:schemeClr val="bg1"/>
              </a:solidFill>
            </a:endParaRPr>
          </a:p>
        </p:txBody>
      </p:sp>
      <p:sp>
        <p:nvSpPr>
          <p:cNvPr id="7" name="Titolo 6">
            <a:extLst>
              <a:ext uri="{FF2B5EF4-FFF2-40B4-BE49-F238E27FC236}">
                <a16:creationId xmlns:a16="http://schemas.microsoft.com/office/drawing/2014/main" id="{4821D8DF-629D-0556-F413-4A1A3BAC7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EXTERIOR DESIGN: REAR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68413F5F-A58E-CD6D-E635-4AB82B54CE4A}"/>
              </a:ext>
            </a:extLst>
          </p:cNvPr>
          <p:cNvSpPr txBox="1"/>
          <p:nvPr/>
        </p:nvSpPr>
        <p:spPr>
          <a:xfrm>
            <a:off x="8152494" y="3018368"/>
            <a:ext cx="3639294" cy="359270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 anchor="ctr" anchorCtr="0">
            <a:noAutofit/>
          </a:bodyPr>
          <a:lstStyle>
            <a:defPPr>
              <a:defRPr lang="en-US"/>
            </a:defPPr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Haha Taillights” inspired by a smiley face</a:t>
            </a:r>
          </a:p>
        </p:txBody>
      </p:sp>
      <p:cxnSp>
        <p:nvCxnSpPr>
          <p:cNvPr id="19" name="Connettore diritto 18">
            <a:extLst>
              <a:ext uri="{FF2B5EF4-FFF2-40B4-BE49-F238E27FC236}">
                <a16:creationId xmlns:a16="http://schemas.microsoft.com/office/drawing/2014/main" id="{4245D4B1-887D-0CDA-6799-39274B8614B8}"/>
              </a:ext>
            </a:extLst>
          </p:cNvPr>
          <p:cNvCxnSpPr>
            <a:cxnSpLocks/>
            <a:endCxn id="20" idx="3"/>
          </p:cNvCxnSpPr>
          <p:nvPr/>
        </p:nvCxnSpPr>
        <p:spPr>
          <a:xfrm flipH="1">
            <a:off x="7051289" y="3419624"/>
            <a:ext cx="4807918" cy="0"/>
          </a:xfrm>
          <a:prstGeom prst="line">
            <a:avLst/>
          </a:prstGeom>
          <a:ln w="12700">
            <a:solidFill>
              <a:srgbClr val="AEAAA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0" name="Immagine 19">
            <a:extLst>
              <a:ext uri="{FF2B5EF4-FFF2-40B4-BE49-F238E27FC236}">
                <a16:creationId xmlns:a16="http://schemas.microsoft.com/office/drawing/2014/main" id="{F61B15B2-58E4-D556-D4EC-A7BB1CE5D7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63289" y="3275624"/>
            <a:ext cx="288000" cy="288000"/>
          </a:xfrm>
          <a:prstGeom prst="rect">
            <a:avLst/>
          </a:prstGeom>
        </p:spPr>
      </p:pic>
      <p:pic>
        <p:nvPicPr>
          <p:cNvPr id="22" name="Immagine 21">
            <a:extLst>
              <a:ext uri="{FF2B5EF4-FFF2-40B4-BE49-F238E27FC236}">
                <a16:creationId xmlns:a16="http://schemas.microsoft.com/office/drawing/2014/main" id="{51081491-AED8-BDD4-9839-B2DBE11539B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9063" t="52431" r="4108" b="11874"/>
          <a:stretch>
            <a:fillRect/>
          </a:stretch>
        </p:blipFill>
        <p:spPr>
          <a:xfrm>
            <a:off x="9901657" y="3585408"/>
            <a:ext cx="1957550" cy="1464241"/>
          </a:xfrm>
          <a:prstGeom prst="rect">
            <a:avLst/>
          </a:prstGeom>
        </p:spPr>
      </p:pic>
      <p:grpSp>
        <p:nvGrpSpPr>
          <p:cNvPr id="25" name="Gruppo 24">
            <a:extLst>
              <a:ext uri="{FF2B5EF4-FFF2-40B4-BE49-F238E27FC236}">
                <a16:creationId xmlns:a16="http://schemas.microsoft.com/office/drawing/2014/main" id="{72E11D5F-8291-F6E6-A0E0-A1DF33F4C140}"/>
              </a:ext>
            </a:extLst>
          </p:cNvPr>
          <p:cNvGrpSpPr/>
          <p:nvPr/>
        </p:nvGrpSpPr>
        <p:grpSpPr>
          <a:xfrm>
            <a:off x="221647" y="6541935"/>
            <a:ext cx="422325" cy="89202"/>
            <a:chOff x="7602287" y="2183979"/>
            <a:chExt cx="422325" cy="89202"/>
          </a:xfrm>
          <a:solidFill>
            <a:schemeClr val="bg1"/>
          </a:solidFill>
        </p:grpSpPr>
        <p:sp>
          <p:nvSpPr>
            <p:cNvPr id="27" name="Ovale 26">
              <a:extLst>
                <a:ext uri="{FF2B5EF4-FFF2-40B4-BE49-F238E27FC236}">
                  <a16:creationId xmlns:a16="http://schemas.microsoft.com/office/drawing/2014/main" id="{E8E4A17C-3D9E-A194-06F3-46FB5E079410}"/>
                </a:ext>
              </a:extLst>
            </p:cNvPr>
            <p:cNvSpPr/>
            <p:nvPr userDrawn="1"/>
          </p:nvSpPr>
          <p:spPr>
            <a:xfrm>
              <a:off x="7602287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28" name="Ovale 27">
              <a:extLst>
                <a:ext uri="{FF2B5EF4-FFF2-40B4-BE49-F238E27FC236}">
                  <a16:creationId xmlns:a16="http://schemas.microsoft.com/office/drawing/2014/main" id="{7A0CA0D8-BE8B-2F9E-287D-7BA5C349A92D}"/>
                </a:ext>
              </a:extLst>
            </p:cNvPr>
            <p:cNvSpPr/>
            <p:nvPr userDrawn="1"/>
          </p:nvSpPr>
          <p:spPr>
            <a:xfrm>
              <a:off x="7767992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29" name="Ovale 28">
              <a:extLst>
                <a:ext uri="{FF2B5EF4-FFF2-40B4-BE49-F238E27FC236}">
                  <a16:creationId xmlns:a16="http://schemas.microsoft.com/office/drawing/2014/main" id="{320C14E4-479D-F5F0-6A39-42438AEF0FC9}"/>
                </a:ext>
              </a:extLst>
            </p:cNvPr>
            <p:cNvSpPr/>
            <p:nvPr userDrawn="1"/>
          </p:nvSpPr>
          <p:spPr>
            <a:xfrm>
              <a:off x="7935410" y="2183979"/>
              <a:ext cx="89202" cy="89202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pic>
        <p:nvPicPr>
          <p:cNvPr id="30" name="Immagine 29">
            <a:extLst>
              <a:ext uri="{FF2B5EF4-FFF2-40B4-BE49-F238E27FC236}">
                <a16:creationId xmlns:a16="http://schemas.microsoft.com/office/drawing/2014/main" id="{A9943C6D-3688-98D9-738E-61D68A68B7F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4725" y="6462054"/>
            <a:ext cx="248965" cy="248965"/>
          </a:xfrm>
          <a:prstGeom prst="rect">
            <a:avLst/>
          </a:prstGeom>
        </p:spPr>
      </p:pic>
      <p:pic>
        <p:nvPicPr>
          <p:cNvPr id="31" name="Immagine 30">
            <a:extLst>
              <a:ext uri="{FF2B5EF4-FFF2-40B4-BE49-F238E27FC236}">
                <a16:creationId xmlns:a16="http://schemas.microsoft.com/office/drawing/2014/main" id="{FD9A2D9D-4077-4BC4-4864-3E05A43F9E2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124752" y="6462054"/>
            <a:ext cx="248965" cy="24896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ED429602-3AD5-CEBD-5769-E3D408BACD64}"/>
              </a:ext>
            </a:extLst>
          </p:cNvPr>
          <p:cNvSpPr txBox="1"/>
          <p:nvPr/>
        </p:nvSpPr>
        <p:spPr>
          <a:xfrm>
            <a:off x="960438" y="179949"/>
            <a:ext cx="45134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cap="all" noProof="0" dirty="0">
                <a:solidFill>
                  <a:srgbClr val="AEAAA4"/>
                </a:solidFill>
              </a:rPr>
              <a:t>02. Design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6547438A-0273-76EB-F1DE-B017CE0B1C11}"/>
              </a:ext>
            </a:extLst>
          </p:cNvPr>
          <p:cNvSpPr txBox="1"/>
          <p:nvPr/>
        </p:nvSpPr>
        <p:spPr>
          <a:xfrm>
            <a:off x="9479755" y="572236"/>
            <a:ext cx="1609997" cy="180000"/>
          </a:xfrm>
          <a:prstGeom prst="roundRect">
            <a:avLst>
              <a:gd name="adj" fmla="val 50000"/>
            </a:avLst>
          </a:prstGeom>
          <a:solidFill>
            <a:srgbClr val="E2B63A"/>
          </a:solidFill>
          <a:ln w="12700">
            <a:noFill/>
          </a:ln>
          <a:effectLst/>
        </p:spPr>
        <p:txBody>
          <a:bodyPr wrap="square" lIns="36000" tIns="36000" rIns="36000" bIns="36000" anchor="ctr" anchorCtr="0">
            <a:noAutofit/>
          </a:bodyPr>
          <a:lstStyle>
            <a:defPPr>
              <a:defRPr lang="en-US"/>
            </a:defPPr>
            <a:lvl1pPr>
              <a:defRPr sz="1600">
                <a:solidFill>
                  <a:srgbClr val="C2BFBA"/>
                </a:solidFill>
              </a:defRPr>
            </a:lvl1pPr>
          </a:lstStyle>
          <a:p>
            <a:pPr algn="ctr"/>
            <a:r>
              <a:rPr lang="en-US" sz="1000" noProof="0" dirty="0">
                <a:solidFill>
                  <a:schemeClr val="tx1"/>
                </a:solidFill>
              </a:rPr>
              <a:t>Click on the </a:t>
            </a:r>
            <a:r>
              <a:rPr lang="en-US" sz="1000" noProof="0" dirty="0" err="1">
                <a:solidFill>
                  <a:schemeClr val="tx1"/>
                </a:solidFill>
              </a:rPr>
              <a:t>hotpoints</a:t>
            </a:r>
            <a:endParaRPr lang="en-US" sz="1000" noProof="0" dirty="0">
              <a:solidFill>
                <a:schemeClr val="tx1"/>
              </a:solidFill>
            </a:endParaRP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5C1D50FF-880C-E381-390E-9F03D1F22F5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14" t="17865" r="32779" b="49997"/>
          <a:stretch>
            <a:fillRect/>
          </a:stretch>
        </p:blipFill>
        <p:spPr>
          <a:xfrm flipH="1">
            <a:off x="11062488" y="-13147"/>
            <a:ext cx="955952" cy="892920"/>
          </a:xfrm>
          <a:prstGeom prst="rect">
            <a:avLst/>
          </a:prstGeom>
          <a:effectLst>
            <a:outerShdw blurRad="101600" dist="76200" dir="19800000" algn="l" rotWithShape="0">
              <a:schemeClr val="tx1">
                <a:alpha val="50000"/>
              </a:schemeClr>
            </a:outerShdw>
          </a:effectLst>
        </p:spPr>
      </p:pic>
      <p:cxnSp>
        <p:nvCxnSpPr>
          <p:cNvPr id="5" name="Connettore diritto 4">
            <a:extLst>
              <a:ext uri="{FF2B5EF4-FFF2-40B4-BE49-F238E27FC236}">
                <a16:creationId xmlns:a16="http://schemas.microsoft.com/office/drawing/2014/main" id="{F4A58A73-1451-9989-6C87-8D61B85F76C3}"/>
              </a:ext>
            </a:extLst>
          </p:cNvPr>
          <p:cNvCxnSpPr>
            <a:cxnSpLocks/>
          </p:cNvCxnSpPr>
          <p:nvPr/>
        </p:nvCxnSpPr>
        <p:spPr>
          <a:xfrm>
            <a:off x="0" y="891158"/>
            <a:ext cx="12192000" cy="0"/>
          </a:xfrm>
          <a:prstGeom prst="line">
            <a:avLst/>
          </a:prstGeom>
          <a:ln w="12700">
            <a:gradFill flip="none" rotWithShape="1">
              <a:gsLst>
                <a:gs pos="17000">
                  <a:srgbClr val="E2B63A">
                    <a:alpha val="0"/>
                  </a:srgbClr>
                </a:gs>
                <a:gs pos="73000">
                  <a:srgbClr val="E2B63A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ttore diritto 5">
            <a:extLst>
              <a:ext uri="{FF2B5EF4-FFF2-40B4-BE49-F238E27FC236}">
                <a16:creationId xmlns:a16="http://schemas.microsoft.com/office/drawing/2014/main" id="{E76D1C22-8BEB-5362-292F-CB39A5C7492F}"/>
              </a:ext>
            </a:extLst>
          </p:cNvPr>
          <p:cNvCxnSpPr>
            <a:cxnSpLocks/>
          </p:cNvCxnSpPr>
          <p:nvPr/>
        </p:nvCxnSpPr>
        <p:spPr>
          <a:xfrm>
            <a:off x="921216" y="-10552"/>
            <a:ext cx="0" cy="800677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75000">
                  <a:srgbClr val="E2B63A"/>
                </a:gs>
              </a:gsLst>
              <a:lin ang="1620000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1566433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2DE0D8-E4AB-1820-EEB6-1D6E7FAF4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Connettore diritto 11">
            <a:extLst>
              <a:ext uri="{FF2B5EF4-FFF2-40B4-BE49-F238E27FC236}">
                <a16:creationId xmlns:a16="http://schemas.microsoft.com/office/drawing/2014/main" id="{47ECC863-B7D9-D71A-8E10-B85DA3A7F9F5}"/>
              </a:ext>
            </a:extLst>
          </p:cNvPr>
          <p:cNvCxnSpPr/>
          <p:nvPr/>
        </p:nvCxnSpPr>
        <p:spPr>
          <a:xfrm>
            <a:off x="0" y="542441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765CC639-99C4-DD03-6461-FD020AC7F87D}"/>
              </a:ext>
            </a:extLst>
          </p:cNvPr>
          <p:cNvSpPr txBox="1"/>
          <p:nvPr/>
        </p:nvSpPr>
        <p:spPr>
          <a:xfrm>
            <a:off x="686045" y="70209"/>
            <a:ext cx="2925060" cy="379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Leapmotor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B03X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66C7977B-28AB-75F3-FE51-251A058DE4C1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</a:blip>
          <a:stretch>
            <a:fillRect/>
          </a:stretch>
        </p:blipFill>
        <p:spPr>
          <a:xfrm>
            <a:off x="8783606" y="64548"/>
            <a:ext cx="3258577" cy="477893"/>
          </a:xfrm>
          <a:prstGeom prst="rect">
            <a:avLst/>
          </a:prstGeom>
        </p:spPr>
      </p:pic>
      <p:sp>
        <p:nvSpPr>
          <p:cNvPr id="15" name="Rettangolo 14">
            <a:extLst>
              <a:ext uri="{FF2B5EF4-FFF2-40B4-BE49-F238E27FC236}">
                <a16:creationId xmlns:a16="http://schemas.microsoft.com/office/drawing/2014/main" id="{099389E7-026A-2F01-5161-D31ACB4149ED}"/>
              </a:ext>
            </a:extLst>
          </p:cNvPr>
          <p:cNvSpPr/>
          <p:nvPr/>
        </p:nvSpPr>
        <p:spPr>
          <a:xfrm>
            <a:off x="0" y="604435"/>
            <a:ext cx="12192000" cy="7694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6" name="Connettore diritto 15">
            <a:extLst>
              <a:ext uri="{FF2B5EF4-FFF2-40B4-BE49-F238E27FC236}">
                <a16:creationId xmlns:a16="http://schemas.microsoft.com/office/drawing/2014/main" id="{07D9702F-6FAA-F582-2D00-1FF4A022BCA9}"/>
              </a:ext>
            </a:extLst>
          </p:cNvPr>
          <p:cNvCxnSpPr/>
          <p:nvPr/>
        </p:nvCxnSpPr>
        <p:spPr>
          <a:xfrm>
            <a:off x="-15498" y="1399531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9768DB32-8909-A890-A819-311BF552902D}"/>
              </a:ext>
            </a:extLst>
          </p:cNvPr>
          <p:cNvSpPr txBox="1"/>
          <p:nvPr/>
        </p:nvSpPr>
        <p:spPr>
          <a:xfrm>
            <a:off x="125278" y="829412"/>
            <a:ext cx="119104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INTERIOR DESIGN: OVERVIEW</a:t>
            </a:r>
          </a:p>
        </p:txBody>
      </p:sp>
      <p:grpSp>
        <p:nvGrpSpPr>
          <p:cNvPr id="34" name="sdbd44497ac94bc4a07b47d951e92343">
            <a:extLst>
              <a:ext uri="{FF2B5EF4-FFF2-40B4-BE49-F238E27FC236}">
                <a16:creationId xmlns:a16="http://schemas.microsoft.com/office/drawing/2014/main" id="{6FA74FD2-AA22-7958-773B-0CBEE168DF30}"/>
              </a:ext>
            </a:extLst>
          </p:cNvPr>
          <p:cNvGrpSpPr/>
          <p:nvPr/>
        </p:nvGrpSpPr>
        <p:grpSpPr>
          <a:xfrm>
            <a:off x="281492" y="213611"/>
            <a:ext cx="173129" cy="138504"/>
            <a:chOff x="281492" y="213611"/>
            <a:chExt cx="173129" cy="138504"/>
          </a:xfrm>
          <a:solidFill>
            <a:srgbClr val="0064AC"/>
          </a:solidFill>
        </p:grpSpPr>
        <p:sp>
          <p:nvSpPr>
            <p:cNvPr id="35" name="Figura a mano libera: forma 34">
              <a:extLst>
                <a:ext uri="{FF2B5EF4-FFF2-40B4-BE49-F238E27FC236}">
                  <a16:creationId xmlns:a16="http://schemas.microsoft.com/office/drawing/2014/main" id="{85528522-73AF-64BE-3D8E-16403C57F5F9}"/>
                </a:ext>
              </a:extLst>
            </p:cNvPr>
            <p:cNvSpPr/>
            <p:nvPr/>
          </p:nvSpPr>
          <p:spPr>
            <a:xfrm>
              <a:off x="281492" y="213611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6" name="Figura a mano libera: forma 35">
              <a:extLst>
                <a:ext uri="{FF2B5EF4-FFF2-40B4-BE49-F238E27FC236}">
                  <a16:creationId xmlns:a16="http://schemas.microsoft.com/office/drawing/2014/main" id="{6280A703-B09B-7B26-9BE1-D4B2BE68D406}"/>
                </a:ext>
              </a:extLst>
            </p:cNvPr>
            <p:cNvSpPr/>
            <p:nvPr/>
          </p:nvSpPr>
          <p:spPr>
            <a:xfrm>
              <a:off x="281492" y="274207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7" name="Figura a mano libera: forma 36">
              <a:extLst>
                <a:ext uri="{FF2B5EF4-FFF2-40B4-BE49-F238E27FC236}">
                  <a16:creationId xmlns:a16="http://schemas.microsoft.com/office/drawing/2014/main" id="{D6CB38D1-D5D8-70BB-AEC9-3E6CB4D5146A}"/>
                </a:ext>
              </a:extLst>
            </p:cNvPr>
            <p:cNvSpPr/>
            <p:nvPr/>
          </p:nvSpPr>
          <p:spPr>
            <a:xfrm>
              <a:off x="281492" y="334803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18B56DEF-5DD5-3DBC-1522-F6FCCAA86083}"/>
              </a:ext>
            </a:extLst>
          </p:cNvPr>
          <p:cNvSpPr txBox="1"/>
          <p:nvPr/>
        </p:nvSpPr>
        <p:spPr>
          <a:xfrm>
            <a:off x="131736" y="570449"/>
            <a:ext cx="7198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02. Design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165F040D-BF91-4DE4-4524-F3C3A23BFE28}"/>
              </a:ext>
            </a:extLst>
          </p:cNvPr>
          <p:cNvSpPr txBox="1"/>
          <p:nvPr/>
        </p:nvSpPr>
        <p:spPr>
          <a:xfrm>
            <a:off x="347389" y="1564502"/>
            <a:ext cx="1146622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Clean and relaxing environment: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interior of the B03X follows a 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"Smart Minimalist"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 philosophy, designed to break the dilemma that compact cars must sacrifice technology or premium feel.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cabin is centered around a 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human-centric "AI-powered cockpit"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 that prioritizes a clean, clutter-free environment, utilizing soft-touch materials and a horizontal layout to enhance the sense of width and openness within its compact B-segment dimensions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Ovale 5">
            <a:extLst>
              <a:ext uri="{FF2B5EF4-FFF2-40B4-BE49-F238E27FC236}">
                <a16:creationId xmlns:a16="http://schemas.microsoft.com/office/drawing/2014/main" id="{B45C3D6B-2087-BB6E-FA1A-599941BDABA7}"/>
              </a:ext>
            </a:extLst>
          </p:cNvPr>
          <p:cNvSpPr/>
          <p:nvPr/>
        </p:nvSpPr>
        <p:spPr>
          <a:xfrm>
            <a:off x="10991082" y="255602"/>
            <a:ext cx="1115032" cy="1096037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new</a:t>
            </a: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8B5D11DB-931D-6678-9153-B9B17EC589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018" y="3407588"/>
            <a:ext cx="11745964" cy="2905530"/>
          </a:xfrm>
          <a:prstGeom prst="rect">
            <a:avLst/>
          </a:prstGeom>
        </p:spPr>
      </p:pic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C999CE9B-21DE-9A15-25F8-C13734E15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AD55A-2DDB-4917-A17B-D8B4846C6304}" type="slidenum">
              <a:rPr lang="it-IT" smtClean="0"/>
              <a:t>27</a:t>
            </a:fld>
            <a:endParaRPr lang="it-IT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150823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6495F6-287C-A86E-A551-6BE5AA6179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Connettore diritto 11">
            <a:extLst>
              <a:ext uri="{FF2B5EF4-FFF2-40B4-BE49-F238E27FC236}">
                <a16:creationId xmlns:a16="http://schemas.microsoft.com/office/drawing/2014/main" id="{00E908AA-92B1-D1CD-C654-E76C0812514A}"/>
              </a:ext>
            </a:extLst>
          </p:cNvPr>
          <p:cNvCxnSpPr/>
          <p:nvPr/>
        </p:nvCxnSpPr>
        <p:spPr>
          <a:xfrm>
            <a:off x="0" y="542441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88D63925-5100-1695-FEBE-F39F2981CAA3}"/>
              </a:ext>
            </a:extLst>
          </p:cNvPr>
          <p:cNvSpPr txBox="1"/>
          <p:nvPr/>
        </p:nvSpPr>
        <p:spPr>
          <a:xfrm>
            <a:off x="686045" y="70209"/>
            <a:ext cx="2925060" cy="379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Leapmotor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B03X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A154DC37-8B7B-3108-F691-C1E309110DC3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</a:blip>
          <a:stretch>
            <a:fillRect/>
          </a:stretch>
        </p:blipFill>
        <p:spPr>
          <a:xfrm>
            <a:off x="8783606" y="64548"/>
            <a:ext cx="3258577" cy="477893"/>
          </a:xfrm>
          <a:prstGeom prst="rect">
            <a:avLst/>
          </a:prstGeom>
        </p:spPr>
      </p:pic>
      <p:sp>
        <p:nvSpPr>
          <p:cNvPr id="15" name="Rettangolo 14">
            <a:extLst>
              <a:ext uri="{FF2B5EF4-FFF2-40B4-BE49-F238E27FC236}">
                <a16:creationId xmlns:a16="http://schemas.microsoft.com/office/drawing/2014/main" id="{7AAE8818-3D4E-CF56-93E6-C19CE42EC7D3}"/>
              </a:ext>
            </a:extLst>
          </p:cNvPr>
          <p:cNvSpPr/>
          <p:nvPr/>
        </p:nvSpPr>
        <p:spPr>
          <a:xfrm>
            <a:off x="0" y="604435"/>
            <a:ext cx="12192000" cy="7694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6" name="Connettore diritto 15">
            <a:extLst>
              <a:ext uri="{FF2B5EF4-FFF2-40B4-BE49-F238E27FC236}">
                <a16:creationId xmlns:a16="http://schemas.microsoft.com/office/drawing/2014/main" id="{436C9446-054B-8F78-E7FA-19D8D5A7C0B3}"/>
              </a:ext>
            </a:extLst>
          </p:cNvPr>
          <p:cNvCxnSpPr/>
          <p:nvPr/>
        </p:nvCxnSpPr>
        <p:spPr>
          <a:xfrm>
            <a:off x="-15498" y="1399531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5FE1AE91-8246-2670-E162-C03463A74AEE}"/>
              </a:ext>
            </a:extLst>
          </p:cNvPr>
          <p:cNvSpPr txBox="1"/>
          <p:nvPr/>
        </p:nvSpPr>
        <p:spPr>
          <a:xfrm>
            <a:off x="125278" y="829412"/>
            <a:ext cx="119104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INTERIOR DESIGN: KEY ELEMENTS</a:t>
            </a:r>
          </a:p>
        </p:txBody>
      </p:sp>
      <p:grpSp>
        <p:nvGrpSpPr>
          <p:cNvPr id="34" name="sdbd44497ac94bc4a07b47d951e92343">
            <a:extLst>
              <a:ext uri="{FF2B5EF4-FFF2-40B4-BE49-F238E27FC236}">
                <a16:creationId xmlns:a16="http://schemas.microsoft.com/office/drawing/2014/main" id="{DC1FE8DD-5F89-93FA-F882-19069DE1881B}"/>
              </a:ext>
            </a:extLst>
          </p:cNvPr>
          <p:cNvGrpSpPr/>
          <p:nvPr/>
        </p:nvGrpSpPr>
        <p:grpSpPr>
          <a:xfrm>
            <a:off x="281492" y="213611"/>
            <a:ext cx="173129" cy="138504"/>
            <a:chOff x="281492" y="213611"/>
            <a:chExt cx="173129" cy="138504"/>
          </a:xfrm>
          <a:solidFill>
            <a:srgbClr val="0064AC"/>
          </a:solidFill>
        </p:grpSpPr>
        <p:sp>
          <p:nvSpPr>
            <p:cNvPr id="35" name="Figura a mano libera: forma 34">
              <a:extLst>
                <a:ext uri="{FF2B5EF4-FFF2-40B4-BE49-F238E27FC236}">
                  <a16:creationId xmlns:a16="http://schemas.microsoft.com/office/drawing/2014/main" id="{506A5407-B5FD-9245-8D3F-DFF1AD8876A1}"/>
                </a:ext>
              </a:extLst>
            </p:cNvPr>
            <p:cNvSpPr/>
            <p:nvPr/>
          </p:nvSpPr>
          <p:spPr>
            <a:xfrm>
              <a:off x="281492" y="213611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6" name="Figura a mano libera: forma 35">
              <a:extLst>
                <a:ext uri="{FF2B5EF4-FFF2-40B4-BE49-F238E27FC236}">
                  <a16:creationId xmlns:a16="http://schemas.microsoft.com/office/drawing/2014/main" id="{71DAADF9-0959-4B39-56FA-9D38C36DFF38}"/>
                </a:ext>
              </a:extLst>
            </p:cNvPr>
            <p:cNvSpPr/>
            <p:nvPr/>
          </p:nvSpPr>
          <p:spPr>
            <a:xfrm>
              <a:off x="281492" y="274207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7" name="Figura a mano libera: forma 36">
              <a:extLst>
                <a:ext uri="{FF2B5EF4-FFF2-40B4-BE49-F238E27FC236}">
                  <a16:creationId xmlns:a16="http://schemas.microsoft.com/office/drawing/2014/main" id="{B0E712D1-70E1-A2F7-B7C3-C033EA1B0436}"/>
                </a:ext>
              </a:extLst>
            </p:cNvPr>
            <p:cNvSpPr/>
            <p:nvPr/>
          </p:nvSpPr>
          <p:spPr>
            <a:xfrm>
              <a:off x="281492" y="334803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22FD6C1A-458C-114B-6927-A59FB3E93B31}"/>
              </a:ext>
            </a:extLst>
          </p:cNvPr>
          <p:cNvSpPr txBox="1"/>
          <p:nvPr/>
        </p:nvSpPr>
        <p:spPr>
          <a:xfrm>
            <a:off x="131736" y="570449"/>
            <a:ext cx="7198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02. Design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13949431-D4E0-AEBF-5498-AB04AA85114D}"/>
              </a:ext>
            </a:extLst>
          </p:cNvPr>
          <p:cNvSpPr txBox="1"/>
          <p:nvPr/>
        </p:nvSpPr>
        <p:spPr>
          <a:xfrm>
            <a:off x="686045" y="5570980"/>
            <a:ext cx="110736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Elevated Living Space: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 Upon entering the B03X, the immediate sensation is one of 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surprising airiness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 that defies its compact B-segment exterior. The "Smart Minimalist" layout, combined with the low-set dashboard and expansive panoramic roof, creates an open, lounge-like atmosphere. The perceived quality is significantly elevated by the extensive use of 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soft-touch, skin-friendly materials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 and precise fit-and-finish.</a:t>
            </a:r>
          </a:p>
        </p:txBody>
      </p:sp>
      <p:sp>
        <p:nvSpPr>
          <p:cNvPr id="6" name="Ovale 5">
            <a:extLst>
              <a:ext uri="{FF2B5EF4-FFF2-40B4-BE49-F238E27FC236}">
                <a16:creationId xmlns:a16="http://schemas.microsoft.com/office/drawing/2014/main" id="{DFE633A8-4AED-9659-007C-1F31238EBAF1}"/>
              </a:ext>
            </a:extLst>
          </p:cNvPr>
          <p:cNvSpPr/>
          <p:nvPr/>
        </p:nvSpPr>
        <p:spPr>
          <a:xfrm>
            <a:off x="10991082" y="255602"/>
            <a:ext cx="1115032" cy="1096037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new</a:t>
            </a: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0697556C-4E31-C820-0735-109C602EC8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29" y="1552674"/>
            <a:ext cx="11850754" cy="3905795"/>
          </a:xfrm>
          <a:prstGeom prst="rect">
            <a:avLst/>
          </a:prstGeom>
        </p:spPr>
      </p:pic>
      <p:cxnSp>
        <p:nvCxnSpPr>
          <p:cNvPr id="7" name="Connettore diritto 6">
            <a:extLst>
              <a:ext uri="{FF2B5EF4-FFF2-40B4-BE49-F238E27FC236}">
                <a16:creationId xmlns:a16="http://schemas.microsoft.com/office/drawing/2014/main" id="{5C945DA0-B631-D0E2-9621-416296EBE933}"/>
              </a:ext>
            </a:extLst>
          </p:cNvPr>
          <p:cNvCxnSpPr>
            <a:cxnSpLocks/>
          </p:cNvCxnSpPr>
          <p:nvPr/>
        </p:nvCxnSpPr>
        <p:spPr>
          <a:xfrm flipH="1" flipV="1">
            <a:off x="4033675" y="2908247"/>
            <a:ext cx="135735" cy="1228683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4CD4E8B2-9392-3B5F-C4F6-7819785C3F9E}"/>
              </a:ext>
            </a:extLst>
          </p:cNvPr>
          <p:cNvSpPr txBox="1"/>
          <p:nvPr/>
        </p:nvSpPr>
        <p:spPr>
          <a:xfrm>
            <a:off x="3309619" y="2446594"/>
            <a:ext cx="17195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Door panels Soft padding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8" name="Connettore diritto 17">
            <a:extLst>
              <a:ext uri="{FF2B5EF4-FFF2-40B4-BE49-F238E27FC236}">
                <a16:creationId xmlns:a16="http://schemas.microsoft.com/office/drawing/2014/main" id="{15F99C76-00D6-A33F-E271-BB4365447366}"/>
              </a:ext>
            </a:extLst>
          </p:cNvPr>
          <p:cNvCxnSpPr>
            <a:cxnSpLocks/>
          </p:cNvCxnSpPr>
          <p:nvPr/>
        </p:nvCxnSpPr>
        <p:spPr>
          <a:xfrm flipH="1" flipV="1">
            <a:off x="4440075" y="2908247"/>
            <a:ext cx="1884525" cy="670597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A925504A-53F1-C362-1EBB-998E17714191}"/>
              </a:ext>
            </a:extLst>
          </p:cNvPr>
          <p:cNvSpPr txBox="1"/>
          <p:nvPr/>
        </p:nvSpPr>
        <p:spPr>
          <a:xfrm>
            <a:off x="479584" y="1493618"/>
            <a:ext cx="5400677" cy="774177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txBody>
          <a:bodyPr wrap="square" lIns="612000" tIns="36000" rIns="180000" bIns="36000" rtlCol="0">
            <a:spAutoFit/>
          </a:bodyPr>
          <a:lstStyle/>
          <a:p>
            <a:pPr marL="93663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seat materials comply with OEKO‑TEX safety standards, ensuring low emissions and a healthier cabin environment.</a:t>
            </a:r>
          </a:p>
        </p:txBody>
      </p:sp>
      <p:pic>
        <p:nvPicPr>
          <p:cNvPr id="21" name="Immagine 20" descr="Immagine che contiene Viso umano, persona, sorriso, aria aperta&#10;&#10;Il contenuto generato dall'IA potrebbe non essere corretto.">
            <a:extLst>
              <a:ext uri="{FF2B5EF4-FFF2-40B4-BE49-F238E27FC236}">
                <a16:creationId xmlns:a16="http://schemas.microsoft.com/office/drawing/2014/main" id="{EABC5070-D854-77D8-8458-0CFFF23C4EE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30997" y="1378447"/>
            <a:ext cx="1021162" cy="1021162"/>
          </a:xfrm>
          <a:prstGeom prst="ellipse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80000"/>
              </a:prstClr>
            </a:outerShdw>
          </a:effectLst>
        </p:spPr>
      </p:pic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41B6A759-BE5C-0004-99D0-92B632D7A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AD55A-2DDB-4917-A17B-D8B4846C6304}" type="slidenum">
              <a:rPr lang="it-IT" smtClean="0"/>
              <a:t>28</a:t>
            </a:fld>
            <a:endParaRPr lang="it-IT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140101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2FAAE2-7FC5-5E12-9022-63461E43BF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Connettore diritto 11">
            <a:extLst>
              <a:ext uri="{FF2B5EF4-FFF2-40B4-BE49-F238E27FC236}">
                <a16:creationId xmlns:a16="http://schemas.microsoft.com/office/drawing/2014/main" id="{2EDA117B-2D4E-F764-9332-F0942CE0B823}"/>
              </a:ext>
            </a:extLst>
          </p:cNvPr>
          <p:cNvCxnSpPr/>
          <p:nvPr/>
        </p:nvCxnSpPr>
        <p:spPr>
          <a:xfrm>
            <a:off x="0" y="542441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42BE5921-0E76-3C69-8757-BB16A1D5DA8D}"/>
              </a:ext>
            </a:extLst>
          </p:cNvPr>
          <p:cNvSpPr txBox="1"/>
          <p:nvPr/>
        </p:nvSpPr>
        <p:spPr>
          <a:xfrm>
            <a:off x="686045" y="70209"/>
            <a:ext cx="2925060" cy="379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Leapmotor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B03X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D3772E12-67BC-B57B-3DFA-2BBBD9026BC0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</a:blip>
          <a:stretch>
            <a:fillRect/>
          </a:stretch>
        </p:blipFill>
        <p:spPr>
          <a:xfrm>
            <a:off x="8783606" y="64548"/>
            <a:ext cx="3258577" cy="477893"/>
          </a:xfrm>
          <a:prstGeom prst="rect">
            <a:avLst/>
          </a:prstGeom>
        </p:spPr>
      </p:pic>
      <p:sp>
        <p:nvSpPr>
          <p:cNvPr id="15" name="Rettangolo 14">
            <a:extLst>
              <a:ext uri="{FF2B5EF4-FFF2-40B4-BE49-F238E27FC236}">
                <a16:creationId xmlns:a16="http://schemas.microsoft.com/office/drawing/2014/main" id="{3991BC7B-16AB-6C06-370A-58E5422858CF}"/>
              </a:ext>
            </a:extLst>
          </p:cNvPr>
          <p:cNvSpPr/>
          <p:nvPr/>
        </p:nvSpPr>
        <p:spPr>
          <a:xfrm>
            <a:off x="0" y="604435"/>
            <a:ext cx="12192000" cy="7694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6" name="Connettore diritto 15">
            <a:extLst>
              <a:ext uri="{FF2B5EF4-FFF2-40B4-BE49-F238E27FC236}">
                <a16:creationId xmlns:a16="http://schemas.microsoft.com/office/drawing/2014/main" id="{CF41DB14-AA8F-21E0-BF43-EB5DAAD3BB31}"/>
              </a:ext>
            </a:extLst>
          </p:cNvPr>
          <p:cNvCxnSpPr/>
          <p:nvPr/>
        </p:nvCxnSpPr>
        <p:spPr>
          <a:xfrm>
            <a:off x="-15498" y="1399531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B8A5EA0F-497F-B236-4D5E-FAFF76625C42}"/>
              </a:ext>
            </a:extLst>
          </p:cNvPr>
          <p:cNvSpPr txBox="1"/>
          <p:nvPr/>
        </p:nvSpPr>
        <p:spPr>
          <a:xfrm>
            <a:off x="125278" y="829412"/>
            <a:ext cx="119104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INTERIOR DESIGN: KEY ELEMENTS</a:t>
            </a:r>
          </a:p>
        </p:txBody>
      </p:sp>
      <p:grpSp>
        <p:nvGrpSpPr>
          <p:cNvPr id="34" name="sdbd44497ac94bc4a07b47d951e92343">
            <a:extLst>
              <a:ext uri="{FF2B5EF4-FFF2-40B4-BE49-F238E27FC236}">
                <a16:creationId xmlns:a16="http://schemas.microsoft.com/office/drawing/2014/main" id="{27299158-C04F-E3A7-3019-B8FCB0363801}"/>
              </a:ext>
            </a:extLst>
          </p:cNvPr>
          <p:cNvGrpSpPr/>
          <p:nvPr/>
        </p:nvGrpSpPr>
        <p:grpSpPr>
          <a:xfrm>
            <a:off x="281492" y="213611"/>
            <a:ext cx="173129" cy="138504"/>
            <a:chOff x="281492" y="213611"/>
            <a:chExt cx="173129" cy="138504"/>
          </a:xfrm>
          <a:solidFill>
            <a:srgbClr val="0064AC"/>
          </a:solidFill>
        </p:grpSpPr>
        <p:sp>
          <p:nvSpPr>
            <p:cNvPr id="35" name="Figura a mano libera: forma 34">
              <a:extLst>
                <a:ext uri="{FF2B5EF4-FFF2-40B4-BE49-F238E27FC236}">
                  <a16:creationId xmlns:a16="http://schemas.microsoft.com/office/drawing/2014/main" id="{4FCB8F27-BF4E-96ED-7C39-E34D2F18DF2F}"/>
                </a:ext>
              </a:extLst>
            </p:cNvPr>
            <p:cNvSpPr/>
            <p:nvPr/>
          </p:nvSpPr>
          <p:spPr>
            <a:xfrm>
              <a:off x="281492" y="213611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6" name="Figura a mano libera: forma 35">
              <a:extLst>
                <a:ext uri="{FF2B5EF4-FFF2-40B4-BE49-F238E27FC236}">
                  <a16:creationId xmlns:a16="http://schemas.microsoft.com/office/drawing/2014/main" id="{45CFC14F-30B4-D8DC-BC8F-272F4DB78C61}"/>
                </a:ext>
              </a:extLst>
            </p:cNvPr>
            <p:cNvSpPr/>
            <p:nvPr/>
          </p:nvSpPr>
          <p:spPr>
            <a:xfrm>
              <a:off x="281492" y="274207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7" name="Figura a mano libera: forma 36">
              <a:extLst>
                <a:ext uri="{FF2B5EF4-FFF2-40B4-BE49-F238E27FC236}">
                  <a16:creationId xmlns:a16="http://schemas.microsoft.com/office/drawing/2014/main" id="{E6773D68-A92B-23DF-5AE3-D51A360616F4}"/>
                </a:ext>
              </a:extLst>
            </p:cNvPr>
            <p:cNvSpPr/>
            <p:nvPr/>
          </p:nvSpPr>
          <p:spPr>
            <a:xfrm>
              <a:off x="281492" y="334803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14741371-B326-CF6F-2761-8B9A3B457F9C}"/>
              </a:ext>
            </a:extLst>
          </p:cNvPr>
          <p:cNvSpPr txBox="1"/>
          <p:nvPr/>
        </p:nvSpPr>
        <p:spPr>
          <a:xfrm>
            <a:off x="131736" y="570449"/>
            <a:ext cx="7198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02. Design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B64CEF7E-3006-E100-BEE1-386F71088753}"/>
              </a:ext>
            </a:extLst>
          </p:cNvPr>
          <p:cNvSpPr txBox="1"/>
          <p:nvPr/>
        </p:nvSpPr>
        <p:spPr>
          <a:xfrm>
            <a:off x="456172" y="2777665"/>
            <a:ext cx="307650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Dual-Screen Digital Hub: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 The dashboard is dominated by a floating 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14.6-inch central display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——paired with a slim 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8.88-inch digital instrument cluster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 for the driver.</a:t>
            </a:r>
          </a:p>
        </p:txBody>
      </p:sp>
      <p:sp>
        <p:nvSpPr>
          <p:cNvPr id="6" name="Ovale 5">
            <a:extLst>
              <a:ext uri="{FF2B5EF4-FFF2-40B4-BE49-F238E27FC236}">
                <a16:creationId xmlns:a16="http://schemas.microsoft.com/office/drawing/2014/main" id="{E90DE88D-7D3F-8A96-578B-C66888A32276}"/>
              </a:ext>
            </a:extLst>
          </p:cNvPr>
          <p:cNvSpPr/>
          <p:nvPr/>
        </p:nvSpPr>
        <p:spPr>
          <a:xfrm>
            <a:off x="10991082" y="255602"/>
            <a:ext cx="1115032" cy="1096037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new</a:t>
            </a:r>
          </a:p>
        </p:txBody>
      </p:sp>
      <p:pic>
        <p:nvPicPr>
          <p:cNvPr id="1026" name="Picture 2" descr="Leapmotor B03X, le prime foto degli interni">
            <a:extLst>
              <a:ext uri="{FF2B5EF4-FFF2-40B4-BE49-F238E27FC236}">
                <a16:creationId xmlns:a16="http://schemas.microsoft.com/office/drawing/2014/main" id="{4752553F-7917-9A50-D686-1085FCBBAD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474" y="1796870"/>
            <a:ext cx="7960128" cy="4477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C7AC7C11-F57E-82EF-E09E-F448689AD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AD55A-2DDB-4917-A17B-D8B4846C6304}" type="slidenum">
              <a:rPr lang="it-IT" smtClean="0"/>
              <a:t>29</a:t>
            </a:fld>
            <a:endParaRPr lang="it-IT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997261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628CCD-EA5E-52DB-8F0E-34F921C6BC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Connettore diritto 11">
            <a:extLst>
              <a:ext uri="{FF2B5EF4-FFF2-40B4-BE49-F238E27FC236}">
                <a16:creationId xmlns:a16="http://schemas.microsoft.com/office/drawing/2014/main" id="{5316682A-599F-ADD1-5C9D-71C5F055024B}"/>
              </a:ext>
            </a:extLst>
          </p:cNvPr>
          <p:cNvCxnSpPr/>
          <p:nvPr/>
        </p:nvCxnSpPr>
        <p:spPr>
          <a:xfrm>
            <a:off x="0" y="542441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AC23F491-BF9D-6F89-47EB-45B53685A5C4}"/>
              </a:ext>
            </a:extLst>
          </p:cNvPr>
          <p:cNvSpPr txBox="1"/>
          <p:nvPr/>
        </p:nvSpPr>
        <p:spPr>
          <a:xfrm>
            <a:off x="686045" y="70209"/>
            <a:ext cx="2925060" cy="379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Leapmotor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B03X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E544F500-2EC5-4BF4-D704-3D61932FAC40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</a:blip>
          <a:stretch>
            <a:fillRect/>
          </a:stretch>
        </p:blipFill>
        <p:spPr>
          <a:xfrm>
            <a:off x="8783606" y="64548"/>
            <a:ext cx="3258577" cy="477893"/>
          </a:xfrm>
          <a:prstGeom prst="rect">
            <a:avLst/>
          </a:prstGeom>
        </p:spPr>
      </p:pic>
      <p:sp>
        <p:nvSpPr>
          <p:cNvPr id="15" name="Rettangolo 14">
            <a:extLst>
              <a:ext uri="{FF2B5EF4-FFF2-40B4-BE49-F238E27FC236}">
                <a16:creationId xmlns:a16="http://schemas.microsoft.com/office/drawing/2014/main" id="{0AB5D104-2290-D116-846F-3E1523F054C3}"/>
              </a:ext>
            </a:extLst>
          </p:cNvPr>
          <p:cNvSpPr/>
          <p:nvPr/>
        </p:nvSpPr>
        <p:spPr>
          <a:xfrm>
            <a:off x="0" y="604435"/>
            <a:ext cx="12192000" cy="7694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6" name="Connettore diritto 15">
            <a:extLst>
              <a:ext uri="{FF2B5EF4-FFF2-40B4-BE49-F238E27FC236}">
                <a16:creationId xmlns:a16="http://schemas.microsoft.com/office/drawing/2014/main" id="{89B8ED21-503A-93AA-9B18-D10509D39C04}"/>
              </a:ext>
            </a:extLst>
          </p:cNvPr>
          <p:cNvCxnSpPr/>
          <p:nvPr/>
        </p:nvCxnSpPr>
        <p:spPr>
          <a:xfrm>
            <a:off x="-15498" y="1399531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9D3DC218-6367-544A-AF4D-FF02A86899F4}"/>
              </a:ext>
            </a:extLst>
          </p:cNvPr>
          <p:cNvSpPr txBox="1"/>
          <p:nvPr/>
        </p:nvSpPr>
        <p:spPr>
          <a:xfrm>
            <a:off x="125278" y="829412"/>
            <a:ext cx="119104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INTERIOR DESIGN: KEY ELEMENTS</a:t>
            </a:r>
          </a:p>
        </p:txBody>
      </p:sp>
      <p:grpSp>
        <p:nvGrpSpPr>
          <p:cNvPr id="34" name="sdbd44497ac94bc4a07b47d951e92343">
            <a:extLst>
              <a:ext uri="{FF2B5EF4-FFF2-40B4-BE49-F238E27FC236}">
                <a16:creationId xmlns:a16="http://schemas.microsoft.com/office/drawing/2014/main" id="{42A75D92-CFB7-F4A4-95CB-89CAA0EA30E9}"/>
              </a:ext>
            </a:extLst>
          </p:cNvPr>
          <p:cNvGrpSpPr/>
          <p:nvPr/>
        </p:nvGrpSpPr>
        <p:grpSpPr>
          <a:xfrm>
            <a:off x="281492" y="213611"/>
            <a:ext cx="173129" cy="138504"/>
            <a:chOff x="281492" y="213611"/>
            <a:chExt cx="173129" cy="138504"/>
          </a:xfrm>
          <a:solidFill>
            <a:srgbClr val="0064AC"/>
          </a:solidFill>
        </p:grpSpPr>
        <p:sp>
          <p:nvSpPr>
            <p:cNvPr id="35" name="Figura a mano libera: forma 34">
              <a:extLst>
                <a:ext uri="{FF2B5EF4-FFF2-40B4-BE49-F238E27FC236}">
                  <a16:creationId xmlns:a16="http://schemas.microsoft.com/office/drawing/2014/main" id="{491D5FAF-4623-C4A7-9E26-34EAA097A6B4}"/>
                </a:ext>
              </a:extLst>
            </p:cNvPr>
            <p:cNvSpPr/>
            <p:nvPr/>
          </p:nvSpPr>
          <p:spPr>
            <a:xfrm>
              <a:off x="281492" y="213611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6" name="Figura a mano libera: forma 35">
              <a:extLst>
                <a:ext uri="{FF2B5EF4-FFF2-40B4-BE49-F238E27FC236}">
                  <a16:creationId xmlns:a16="http://schemas.microsoft.com/office/drawing/2014/main" id="{37FB97AA-2309-42E8-955D-7E0EBC5E4DDE}"/>
                </a:ext>
              </a:extLst>
            </p:cNvPr>
            <p:cNvSpPr/>
            <p:nvPr/>
          </p:nvSpPr>
          <p:spPr>
            <a:xfrm>
              <a:off x="281492" y="274207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7" name="Figura a mano libera: forma 36">
              <a:extLst>
                <a:ext uri="{FF2B5EF4-FFF2-40B4-BE49-F238E27FC236}">
                  <a16:creationId xmlns:a16="http://schemas.microsoft.com/office/drawing/2014/main" id="{99A19B52-2F69-FD14-2297-B2D8FEF6D83B}"/>
                </a:ext>
              </a:extLst>
            </p:cNvPr>
            <p:cNvSpPr/>
            <p:nvPr/>
          </p:nvSpPr>
          <p:spPr>
            <a:xfrm>
              <a:off x="281492" y="334803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AE52E07A-D925-D15C-38C3-D1E739EE2EC9}"/>
              </a:ext>
            </a:extLst>
          </p:cNvPr>
          <p:cNvSpPr txBox="1"/>
          <p:nvPr/>
        </p:nvSpPr>
        <p:spPr>
          <a:xfrm>
            <a:off x="131736" y="570449"/>
            <a:ext cx="7198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02. Design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88304035-7547-E8A4-89A4-50860B10F68B}"/>
              </a:ext>
            </a:extLst>
          </p:cNvPr>
          <p:cNvSpPr txBox="1"/>
          <p:nvPr/>
        </p:nvSpPr>
        <p:spPr>
          <a:xfrm>
            <a:off x="281492" y="2271276"/>
            <a:ext cx="324304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Hidden Air Vents: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 For a cleaner aesthetic, the air conditioning vents are 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electrically controlled and hidden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 within the dashboard's horizontal grooves, allowing for precise airflow direction via the central touchscreen</a:t>
            </a:r>
          </a:p>
        </p:txBody>
      </p:sp>
      <p:sp>
        <p:nvSpPr>
          <p:cNvPr id="6" name="Ovale 5">
            <a:extLst>
              <a:ext uri="{FF2B5EF4-FFF2-40B4-BE49-F238E27FC236}">
                <a16:creationId xmlns:a16="http://schemas.microsoft.com/office/drawing/2014/main" id="{59951E97-0F11-C6A0-8441-28B5566659F1}"/>
              </a:ext>
            </a:extLst>
          </p:cNvPr>
          <p:cNvSpPr/>
          <p:nvPr/>
        </p:nvSpPr>
        <p:spPr>
          <a:xfrm>
            <a:off x="10991082" y="255602"/>
            <a:ext cx="1115032" cy="1096037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new</a:t>
            </a: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69A9D27E-5618-C04D-C7E8-778D435C3B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8239" y="1829532"/>
            <a:ext cx="8353944" cy="3919623"/>
          </a:xfrm>
          <a:prstGeom prst="rect">
            <a:avLst/>
          </a:prstGeom>
        </p:spPr>
      </p:pic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DD6D1D04-F1CD-3A23-62DB-2CA977320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AD55A-2DDB-4917-A17B-D8B4846C6304}" type="slidenum">
              <a:rPr lang="it-IT" smtClean="0"/>
              <a:t>30</a:t>
            </a:fld>
            <a:endParaRPr lang="it-IT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933896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F40932-EFBF-FF12-FCE9-4A5DD9BD24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tangolo 18">
            <a:extLst>
              <a:ext uri="{FF2B5EF4-FFF2-40B4-BE49-F238E27FC236}">
                <a16:creationId xmlns:a16="http://schemas.microsoft.com/office/drawing/2014/main" id="{E3BAF567-199E-8069-CFC0-D4CE95895035}"/>
              </a:ext>
            </a:extLst>
          </p:cNvPr>
          <p:cNvSpPr/>
          <p:nvPr/>
        </p:nvSpPr>
        <p:spPr>
          <a:xfrm>
            <a:off x="0" y="1399531"/>
            <a:ext cx="12192000" cy="5458469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2" name="Connettore diritto 11">
            <a:extLst>
              <a:ext uri="{FF2B5EF4-FFF2-40B4-BE49-F238E27FC236}">
                <a16:creationId xmlns:a16="http://schemas.microsoft.com/office/drawing/2014/main" id="{7A0A57C2-0DEF-AE92-2E3D-A5AFC7B26102}"/>
              </a:ext>
            </a:extLst>
          </p:cNvPr>
          <p:cNvCxnSpPr/>
          <p:nvPr/>
        </p:nvCxnSpPr>
        <p:spPr>
          <a:xfrm>
            <a:off x="0" y="542441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AB16AB35-563D-4042-5855-6F115C4A6082}"/>
              </a:ext>
            </a:extLst>
          </p:cNvPr>
          <p:cNvSpPr txBox="1"/>
          <p:nvPr/>
        </p:nvSpPr>
        <p:spPr>
          <a:xfrm>
            <a:off x="686045" y="70209"/>
            <a:ext cx="2925060" cy="379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Leapmotor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B03X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7B76A8CA-1C31-9D3D-92EB-DCCB47E14AC3}"/>
              </a:ext>
            </a:extLst>
          </p:cNvPr>
          <p:cNvPicPr>
            <a:picLocks noChangeAspect="1"/>
          </p:cNvPicPr>
          <p:nvPr/>
        </p:nvPicPr>
        <p:blipFill>
          <a:blip r:embed="rId5">
            <a:grayscl/>
          </a:blip>
          <a:stretch>
            <a:fillRect/>
          </a:stretch>
        </p:blipFill>
        <p:spPr>
          <a:xfrm>
            <a:off x="8783606" y="64548"/>
            <a:ext cx="3258577" cy="477893"/>
          </a:xfrm>
          <a:prstGeom prst="rect">
            <a:avLst/>
          </a:prstGeom>
        </p:spPr>
      </p:pic>
      <p:sp>
        <p:nvSpPr>
          <p:cNvPr id="15" name="Rettangolo 14">
            <a:extLst>
              <a:ext uri="{FF2B5EF4-FFF2-40B4-BE49-F238E27FC236}">
                <a16:creationId xmlns:a16="http://schemas.microsoft.com/office/drawing/2014/main" id="{6CE7F532-908D-2DD9-25B6-E315663A2C34}"/>
              </a:ext>
            </a:extLst>
          </p:cNvPr>
          <p:cNvSpPr/>
          <p:nvPr/>
        </p:nvSpPr>
        <p:spPr>
          <a:xfrm>
            <a:off x="0" y="604435"/>
            <a:ext cx="12192000" cy="7694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6" name="Connettore diritto 15">
            <a:extLst>
              <a:ext uri="{FF2B5EF4-FFF2-40B4-BE49-F238E27FC236}">
                <a16:creationId xmlns:a16="http://schemas.microsoft.com/office/drawing/2014/main" id="{B62BCECD-65A2-CDCA-CA7E-78379BB47938}"/>
              </a:ext>
            </a:extLst>
          </p:cNvPr>
          <p:cNvCxnSpPr/>
          <p:nvPr/>
        </p:nvCxnSpPr>
        <p:spPr>
          <a:xfrm>
            <a:off x="-15498" y="1399531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48F99F9A-7EB1-E274-E9CC-326F2BA9351D}"/>
              </a:ext>
            </a:extLst>
          </p:cNvPr>
          <p:cNvSpPr txBox="1"/>
          <p:nvPr/>
        </p:nvSpPr>
        <p:spPr>
          <a:xfrm>
            <a:off x="125278" y="829412"/>
            <a:ext cx="119104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ALL CLEAR? READY TO CONTINUE?</a:t>
            </a:r>
          </a:p>
        </p:txBody>
      </p:sp>
      <p:grpSp>
        <p:nvGrpSpPr>
          <p:cNvPr id="34" name="sdbd44497ac94bc4a07b47d951e92343">
            <a:extLst>
              <a:ext uri="{FF2B5EF4-FFF2-40B4-BE49-F238E27FC236}">
                <a16:creationId xmlns:a16="http://schemas.microsoft.com/office/drawing/2014/main" id="{9715C54E-17C6-AD85-CA69-5CDAD97CFA7F}"/>
              </a:ext>
            </a:extLst>
          </p:cNvPr>
          <p:cNvGrpSpPr/>
          <p:nvPr/>
        </p:nvGrpSpPr>
        <p:grpSpPr>
          <a:xfrm>
            <a:off x="281492" y="213611"/>
            <a:ext cx="173129" cy="138504"/>
            <a:chOff x="281492" y="213611"/>
            <a:chExt cx="173129" cy="138504"/>
          </a:xfrm>
          <a:solidFill>
            <a:srgbClr val="0064AC"/>
          </a:solidFill>
        </p:grpSpPr>
        <p:sp>
          <p:nvSpPr>
            <p:cNvPr id="35" name="Figura a mano libera: forma 34">
              <a:extLst>
                <a:ext uri="{FF2B5EF4-FFF2-40B4-BE49-F238E27FC236}">
                  <a16:creationId xmlns:a16="http://schemas.microsoft.com/office/drawing/2014/main" id="{DA1CA716-A25A-C960-3685-1C0E3369732C}"/>
                </a:ext>
              </a:extLst>
            </p:cNvPr>
            <p:cNvSpPr/>
            <p:nvPr/>
          </p:nvSpPr>
          <p:spPr>
            <a:xfrm>
              <a:off x="281492" y="213611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6" name="Figura a mano libera: forma 35">
              <a:extLst>
                <a:ext uri="{FF2B5EF4-FFF2-40B4-BE49-F238E27FC236}">
                  <a16:creationId xmlns:a16="http://schemas.microsoft.com/office/drawing/2014/main" id="{5F1CE66F-6212-14CC-1A60-60E6C7369C84}"/>
                </a:ext>
              </a:extLst>
            </p:cNvPr>
            <p:cNvSpPr/>
            <p:nvPr/>
          </p:nvSpPr>
          <p:spPr>
            <a:xfrm>
              <a:off x="281492" y="274207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7" name="Figura a mano libera: forma 36">
              <a:extLst>
                <a:ext uri="{FF2B5EF4-FFF2-40B4-BE49-F238E27FC236}">
                  <a16:creationId xmlns:a16="http://schemas.microsoft.com/office/drawing/2014/main" id="{9489F2BE-F5CA-5357-8E55-157195719ADF}"/>
                </a:ext>
              </a:extLst>
            </p:cNvPr>
            <p:cNvSpPr/>
            <p:nvPr/>
          </p:nvSpPr>
          <p:spPr>
            <a:xfrm>
              <a:off x="281492" y="334803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1CF704E7-7A93-546F-B9DA-0934791D57BA}"/>
              </a:ext>
            </a:extLst>
          </p:cNvPr>
          <p:cNvSpPr txBox="1"/>
          <p:nvPr/>
        </p:nvSpPr>
        <p:spPr>
          <a:xfrm>
            <a:off x="131736" y="570449"/>
            <a:ext cx="7198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02. Design</a:t>
            </a:r>
          </a:p>
        </p:txBody>
      </p:sp>
      <p:sp>
        <p:nvSpPr>
          <p:cNvPr id="2" name="Ovale 1">
            <a:extLst>
              <a:ext uri="{FF2B5EF4-FFF2-40B4-BE49-F238E27FC236}">
                <a16:creationId xmlns:a16="http://schemas.microsoft.com/office/drawing/2014/main" id="{7AF20869-5C5D-6C6C-0595-56035864D897}"/>
              </a:ext>
            </a:extLst>
          </p:cNvPr>
          <p:cNvSpPr/>
          <p:nvPr/>
        </p:nvSpPr>
        <p:spPr>
          <a:xfrm>
            <a:off x="10991082" y="255602"/>
            <a:ext cx="1115032" cy="1096037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new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4A9765CF-1E30-F797-1C00-8163CB60BC25}"/>
              </a:ext>
            </a:extLst>
          </p:cNvPr>
          <p:cNvSpPr txBox="1"/>
          <p:nvPr/>
        </p:nvSpPr>
        <p:spPr>
          <a:xfrm>
            <a:off x="281492" y="1690975"/>
            <a:ext cx="9145141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F9ED5">
                    <a:lumMod val="75000"/>
                  </a:srgbClr>
                </a:solidFill>
                <a:effectLst/>
                <a:uLnTx/>
                <a:uFillTx/>
                <a:latin typeface="Aptos" panose="02110004020202020204"/>
                <a:ea typeface="+mn-ea"/>
                <a:cs typeface="Arial" panose="020B0604020202020204" pitchFamily="34" charset="0"/>
              </a:rPr>
              <a:t>Very good, chapter 2 completed and same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0F9ED5">
                    <a:lumMod val="75000"/>
                  </a:srgbClr>
                </a:solidFill>
                <a:effectLst/>
                <a:uLnTx/>
                <a:uFillTx/>
                <a:latin typeface="Aptos" panose="02110004020202020204"/>
                <a:ea typeface="+mn-ea"/>
                <a:cs typeface="Arial" panose="020B0604020202020204" pitchFamily="34" charset="0"/>
              </a:rPr>
              <a:t>excercize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F9ED5">
                    <a:lumMod val="75000"/>
                  </a:srgbClr>
                </a:solidFill>
                <a:effectLst/>
                <a:uLnTx/>
                <a:uFillTx/>
                <a:latin typeface="Aptos" panose="02110004020202020204"/>
                <a:ea typeface="+mn-ea"/>
                <a:cs typeface="Arial" panose="020B0604020202020204" pitchFamily="34" charset="0"/>
              </a:rPr>
              <a:t> as before: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F9ED5">
                  <a:lumMod val="75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F9ED5">
                    <a:lumMod val="75000"/>
                  </a:srgbClr>
                </a:solidFill>
                <a:effectLst/>
                <a:uLnTx/>
                <a:uFillTx/>
                <a:latin typeface="Aptos" panose="02110004020202020204"/>
                <a:ea typeface="+mn-ea"/>
                <a:cs typeface="Arial" panose="020B0604020202020204" pitchFamily="34" charset="0"/>
              </a:rPr>
              <a:t>Write down three sentences — or even just three words — that, in your opinion, summarize the core message we explored.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F9ED5">
                  <a:lumMod val="75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F9ED5">
                    <a:lumMod val="75000"/>
                  </a:srgbClr>
                </a:solidFill>
                <a:effectLst/>
                <a:uLnTx/>
                <a:uFillTx/>
                <a:latin typeface="Aptos" panose="02110004020202020204"/>
                <a:ea typeface="+mn-ea"/>
                <a:cs typeface="Arial" panose="020B0604020202020204" pitchFamily="34" charset="0"/>
              </a:rPr>
              <a:t>Do you feel skilled? Test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0F9ED5">
                    <a:lumMod val="75000"/>
                  </a:srgbClr>
                </a:solidFill>
                <a:effectLst/>
                <a:uLnTx/>
                <a:uFillTx/>
                <a:latin typeface="Aptos" panose="02110004020202020204"/>
                <a:ea typeface="+mn-ea"/>
                <a:cs typeface="Arial" panose="020B0604020202020204" pitchFamily="34" charset="0"/>
              </a:rPr>
              <a:t>your self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F9ED5">
                    <a:lumMod val="75000"/>
                  </a:srgbClr>
                </a:solidFill>
                <a:effectLst/>
                <a:uLnTx/>
                <a:uFillTx/>
                <a:latin typeface="Aptos" panose="02110004020202020204"/>
                <a:ea typeface="+mn-ea"/>
                <a:cs typeface="Arial" panose="020B0604020202020204" pitchFamily="34" charset="0"/>
              </a:rPr>
              <a:t>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F9ED5">
                  <a:lumMod val="75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Arial" panose="020B0604020202020204" pitchFamily="34" charset="0"/>
            </a:endParaRPr>
          </a:p>
        </p:txBody>
      </p:sp>
      <p:pic>
        <p:nvPicPr>
          <p:cNvPr id="3" name="read_action">
            <a:hlinkClick r:id="" action="ppaction://media"/>
            <a:extLst>
              <a:ext uri="{FF2B5EF4-FFF2-40B4-BE49-F238E27FC236}">
                <a16:creationId xmlns:a16="http://schemas.microsoft.com/office/drawing/2014/main" id="{0867F5EF-B80C-A074-1BB2-CA1F71A3246E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226114" y="1576616"/>
            <a:ext cx="2880000" cy="2880000"/>
          </a:xfrm>
          <a:prstGeom prst="rect">
            <a:avLst/>
          </a:prstGeom>
          <a:ln>
            <a:solidFill>
              <a:srgbClr val="746E67">
                <a:lumMod val="20000"/>
                <a:lumOff val="80000"/>
              </a:srgbClr>
            </a:solidFill>
          </a:ln>
        </p:spPr>
      </p:pic>
      <p:sp>
        <p:nvSpPr>
          <p:cNvPr id="5" name="Rettangolo 4">
            <a:extLst>
              <a:ext uri="{FF2B5EF4-FFF2-40B4-BE49-F238E27FC236}">
                <a16:creationId xmlns:a16="http://schemas.microsoft.com/office/drawing/2014/main" id="{3085698B-7165-B0FB-E16C-D53CD5120469}"/>
              </a:ext>
            </a:extLst>
          </p:cNvPr>
          <p:cNvSpPr/>
          <p:nvPr/>
        </p:nvSpPr>
        <p:spPr>
          <a:xfrm>
            <a:off x="9725891" y="4688378"/>
            <a:ext cx="2011680" cy="11804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Write here</a:t>
            </a:r>
          </a:p>
        </p:txBody>
      </p:sp>
      <p:sp>
        <p:nvSpPr>
          <p:cNvPr id="6" name="Freccia a destra 5">
            <a:extLst>
              <a:ext uri="{FF2B5EF4-FFF2-40B4-BE49-F238E27FC236}">
                <a16:creationId xmlns:a16="http://schemas.microsoft.com/office/drawing/2014/main" id="{D4756B52-F3DE-ECF4-28F7-0D15875759EA}"/>
              </a:ext>
            </a:extLst>
          </p:cNvPr>
          <p:cNvSpPr/>
          <p:nvPr/>
        </p:nvSpPr>
        <p:spPr>
          <a:xfrm>
            <a:off x="9708125" y="6527533"/>
            <a:ext cx="1878676" cy="11849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TextBox 4">
            <a:extLst>
              <a:ext uri="{FF2B5EF4-FFF2-40B4-BE49-F238E27FC236}">
                <a16:creationId xmlns:a16="http://schemas.microsoft.com/office/drawing/2014/main" id="{295CA6EE-9731-3AA3-E919-D07B666C163E}"/>
              </a:ext>
            </a:extLst>
          </p:cNvPr>
          <p:cNvSpPr txBox="1"/>
          <p:nvPr/>
        </p:nvSpPr>
        <p:spPr>
          <a:xfrm>
            <a:off x="9569861" y="6262302"/>
            <a:ext cx="264639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Arial" panose="020B0604020202020204" pitchFamily="34" charset="0"/>
                <a:sym typeface="Arial"/>
              </a:rPr>
              <a:t>Go to the solution</a:t>
            </a:r>
            <a:endParaRPr kumimoji="0" lang="en-US" sz="11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8" name="Segnaposto numero diapositiva 7">
            <a:extLst>
              <a:ext uri="{FF2B5EF4-FFF2-40B4-BE49-F238E27FC236}">
                <a16:creationId xmlns:a16="http://schemas.microsoft.com/office/drawing/2014/main" id="{D7077037-7815-6117-D7EF-1BEF65114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AD55A-2DDB-4917-A17B-D8B4846C6304}" type="slidenum">
              <a:rPr lang="it-IT" smtClean="0"/>
              <a:t>31</a:t>
            </a:fld>
            <a:endParaRPr lang="it-IT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15669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6C9AA3-F160-2B39-9546-994DFF8031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tangolo 18">
            <a:extLst>
              <a:ext uri="{FF2B5EF4-FFF2-40B4-BE49-F238E27FC236}">
                <a16:creationId xmlns:a16="http://schemas.microsoft.com/office/drawing/2014/main" id="{C43F47E6-7F1D-9AD9-3A0A-E0091D33319A}"/>
              </a:ext>
            </a:extLst>
          </p:cNvPr>
          <p:cNvSpPr/>
          <p:nvPr/>
        </p:nvSpPr>
        <p:spPr>
          <a:xfrm>
            <a:off x="0" y="1399531"/>
            <a:ext cx="12192000" cy="5458469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2" name="Connettore diritto 11">
            <a:extLst>
              <a:ext uri="{FF2B5EF4-FFF2-40B4-BE49-F238E27FC236}">
                <a16:creationId xmlns:a16="http://schemas.microsoft.com/office/drawing/2014/main" id="{F765CEB1-ADDD-FAAF-0E07-15C6CCF61283}"/>
              </a:ext>
            </a:extLst>
          </p:cNvPr>
          <p:cNvCxnSpPr/>
          <p:nvPr/>
        </p:nvCxnSpPr>
        <p:spPr>
          <a:xfrm>
            <a:off x="0" y="542441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98C4C01C-2095-FF45-F93D-CC5B74488296}"/>
              </a:ext>
            </a:extLst>
          </p:cNvPr>
          <p:cNvSpPr txBox="1"/>
          <p:nvPr/>
        </p:nvSpPr>
        <p:spPr>
          <a:xfrm>
            <a:off x="686045" y="70209"/>
            <a:ext cx="2925060" cy="379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Leapmotor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B03X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F6FA0D2A-DD1C-D947-28EC-8FA64063ADF7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</a:blip>
          <a:stretch>
            <a:fillRect/>
          </a:stretch>
        </p:blipFill>
        <p:spPr>
          <a:xfrm>
            <a:off x="8783606" y="64548"/>
            <a:ext cx="3258577" cy="477893"/>
          </a:xfrm>
          <a:prstGeom prst="rect">
            <a:avLst/>
          </a:prstGeom>
        </p:spPr>
      </p:pic>
      <p:sp>
        <p:nvSpPr>
          <p:cNvPr id="15" name="Rettangolo 14">
            <a:extLst>
              <a:ext uri="{FF2B5EF4-FFF2-40B4-BE49-F238E27FC236}">
                <a16:creationId xmlns:a16="http://schemas.microsoft.com/office/drawing/2014/main" id="{8CC914BB-B9D5-654F-10C9-BE11B3C6D557}"/>
              </a:ext>
            </a:extLst>
          </p:cNvPr>
          <p:cNvSpPr/>
          <p:nvPr/>
        </p:nvSpPr>
        <p:spPr>
          <a:xfrm>
            <a:off x="0" y="604435"/>
            <a:ext cx="12192000" cy="7694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6" name="Connettore diritto 15">
            <a:extLst>
              <a:ext uri="{FF2B5EF4-FFF2-40B4-BE49-F238E27FC236}">
                <a16:creationId xmlns:a16="http://schemas.microsoft.com/office/drawing/2014/main" id="{752BE08C-AE1F-A348-CFCC-2A099DB13623}"/>
              </a:ext>
            </a:extLst>
          </p:cNvPr>
          <p:cNvCxnSpPr>
            <a:cxnSpLocks/>
          </p:cNvCxnSpPr>
          <p:nvPr/>
        </p:nvCxnSpPr>
        <p:spPr>
          <a:xfrm>
            <a:off x="686045" y="2879203"/>
            <a:ext cx="108021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F61D8FBD-1EC7-DA8B-ACD9-28F7756A98B8}"/>
              </a:ext>
            </a:extLst>
          </p:cNvPr>
          <p:cNvSpPr txBox="1"/>
          <p:nvPr/>
        </p:nvSpPr>
        <p:spPr>
          <a:xfrm>
            <a:off x="125278" y="829412"/>
            <a:ext cx="119104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SELLING B03X – YOUR 3 KEYS</a:t>
            </a:r>
          </a:p>
        </p:txBody>
      </p:sp>
      <p:grpSp>
        <p:nvGrpSpPr>
          <p:cNvPr id="34" name="sdbd44497ac94bc4a07b47d951e92343">
            <a:extLst>
              <a:ext uri="{FF2B5EF4-FFF2-40B4-BE49-F238E27FC236}">
                <a16:creationId xmlns:a16="http://schemas.microsoft.com/office/drawing/2014/main" id="{FDCC79AB-B530-2018-BF3F-968F308B50F0}"/>
              </a:ext>
            </a:extLst>
          </p:cNvPr>
          <p:cNvGrpSpPr/>
          <p:nvPr/>
        </p:nvGrpSpPr>
        <p:grpSpPr>
          <a:xfrm>
            <a:off x="281492" y="213611"/>
            <a:ext cx="173129" cy="138504"/>
            <a:chOff x="281492" y="213611"/>
            <a:chExt cx="173129" cy="138504"/>
          </a:xfrm>
          <a:solidFill>
            <a:srgbClr val="0064AC"/>
          </a:solidFill>
        </p:grpSpPr>
        <p:sp>
          <p:nvSpPr>
            <p:cNvPr id="35" name="Figura a mano libera: forma 34">
              <a:extLst>
                <a:ext uri="{FF2B5EF4-FFF2-40B4-BE49-F238E27FC236}">
                  <a16:creationId xmlns:a16="http://schemas.microsoft.com/office/drawing/2014/main" id="{C63E29C9-9578-FBFA-87F8-2C1866D8BE53}"/>
                </a:ext>
              </a:extLst>
            </p:cNvPr>
            <p:cNvSpPr/>
            <p:nvPr/>
          </p:nvSpPr>
          <p:spPr>
            <a:xfrm>
              <a:off x="281492" y="213611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6" name="Figura a mano libera: forma 35">
              <a:extLst>
                <a:ext uri="{FF2B5EF4-FFF2-40B4-BE49-F238E27FC236}">
                  <a16:creationId xmlns:a16="http://schemas.microsoft.com/office/drawing/2014/main" id="{CE543906-0B02-C58D-C783-ED7EF825108B}"/>
                </a:ext>
              </a:extLst>
            </p:cNvPr>
            <p:cNvSpPr/>
            <p:nvPr/>
          </p:nvSpPr>
          <p:spPr>
            <a:xfrm>
              <a:off x="281492" y="274207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7" name="Figura a mano libera: forma 36">
              <a:extLst>
                <a:ext uri="{FF2B5EF4-FFF2-40B4-BE49-F238E27FC236}">
                  <a16:creationId xmlns:a16="http://schemas.microsoft.com/office/drawing/2014/main" id="{686AC548-D6FD-8A56-A2F5-05914CCD4877}"/>
                </a:ext>
              </a:extLst>
            </p:cNvPr>
            <p:cNvSpPr/>
            <p:nvPr/>
          </p:nvSpPr>
          <p:spPr>
            <a:xfrm>
              <a:off x="281492" y="334803"/>
              <a:ext cx="173129" cy="17312"/>
            </a:xfrm>
            <a:custGeom>
              <a:avLst/>
              <a:gdLst>
                <a:gd name="connsiteX0" fmla="*/ 0 w 173129"/>
                <a:gd name="connsiteY0" fmla="*/ 0 h 17312"/>
                <a:gd name="connsiteX1" fmla="*/ 173129 w 173129"/>
                <a:gd name="connsiteY1" fmla="*/ 0 h 17312"/>
                <a:gd name="connsiteX2" fmla="*/ 173129 w 173129"/>
                <a:gd name="connsiteY2" fmla="*/ 17312 h 17312"/>
                <a:gd name="connsiteX3" fmla="*/ 0 w 173129"/>
                <a:gd name="connsiteY3" fmla="*/ 17312 h 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129" h="17312">
                  <a:moveTo>
                    <a:pt x="0" y="0"/>
                  </a:moveTo>
                  <a:lnTo>
                    <a:pt x="173129" y="0"/>
                  </a:lnTo>
                  <a:lnTo>
                    <a:pt x="173129" y="17312"/>
                  </a:lnTo>
                  <a:lnTo>
                    <a:pt x="0" y="17312"/>
                  </a:lnTo>
                  <a:close/>
                </a:path>
              </a:pathLst>
            </a:custGeom>
            <a:solidFill>
              <a:srgbClr val="0064AC"/>
            </a:solidFill>
            <a:ln w="10319" cap="flat">
              <a:solidFill>
                <a:srgbClr val="0064AC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BD358A61-F9C8-4F91-3E10-594685BA0A9F}"/>
              </a:ext>
            </a:extLst>
          </p:cNvPr>
          <p:cNvSpPr txBox="1"/>
          <p:nvPr/>
        </p:nvSpPr>
        <p:spPr>
          <a:xfrm>
            <a:off x="131736" y="570449"/>
            <a:ext cx="7198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02. Design</a:t>
            </a:r>
          </a:p>
        </p:txBody>
      </p: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9D57E656-5A2C-CE99-B261-E88AF5EEEBDD}"/>
              </a:ext>
            </a:extLst>
          </p:cNvPr>
          <p:cNvSpPr txBox="1"/>
          <p:nvPr/>
        </p:nvSpPr>
        <p:spPr>
          <a:xfrm>
            <a:off x="1854376" y="3474043"/>
            <a:ext cx="30827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Compact Yet Spacious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B03X combines true SUV proportions with compact city‑friendly dimensions, delivering everyday comfort and agility.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342AC841-6E31-3E9B-A8EB-67486C898621}"/>
              </a:ext>
            </a:extLst>
          </p:cNvPr>
          <p:cNvSpPr txBox="1"/>
          <p:nvPr/>
        </p:nvSpPr>
        <p:spPr>
          <a:xfrm>
            <a:off x="5027423" y="3474043"/>
            <a:ext cx="296097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Modern, friendly Design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 distinctive “smile” LED signature with aerodynamic profile and refined rear graphics to create a friendly and efficient exterior identity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F638E442-C775-9285-003C-E49E47D864D1}"/>
              </a:ext>
            </a:extLst>
          </p:cNvPr>
          <p:cNvSpPr txBox="1"/>
          <p:nvPr/>
        </p:nvSpPr>
        <p:spPr>
          <a:xfrm>
            <a:off x="7991429" y="3276542"/>
            <a:ext cx="268766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Smart minimalist Interior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Surprising roominess, premium soft‑touch materials, and Dual‑screen digital cockpit for a clean, high‑tech user experience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C7EA7229-6843-A54C-2DC1-B0FEC9C77494}"/>
              </a:ext>
            </a:extLst>
          </p:cNvPr>
          <p:cNvSpPr txBox="1"/>
          <p:nvPr/>
        </p:nvSpPr>
        <p:spPr>
          <a:xfrm>
            <a:off x="125278" y="4624610"/>
            <a:ext cx="18649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remember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171F033A-F4A3-46EB-76D0-CF402D06C7FB}"/>
              </a:ext>
            </a:extLst>
          </p:cNvPr>
          <p:cNvSpPr txBox="1"/>
          <p:nvPr/>
        </p:nvSpPr>
        <p:spPr>
          <a:xfrm>
            <a:off x="283606" y="3406883"/>
            <a:ext cx="18649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What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Ovale 1">
            <a:extLst>
              <a:ext uri="{FF2B5EF4-FFF2-40B4-BE49-F238E27FC236}">
                <a16:creationId xmlns:a16="http://schemas.microsoft.com/office/drawing/2014/main" id="{7BE1EA55-D25D-9E1A-C357-C7DA6947A589}"/>
              </a:ext>
            </a:extLst>
          </p:cNvPr>
          <p:cNvSpPr/>
          <p:nvPr/>
        </p:nvSpPr>
        <p:spPr>
          <a:xfrm>
            <a:off x="10991082" y="255602"/>
            <a:ext cx="1115032" cy="1096037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new</a:t>
            </a: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D172617C-81B5-1F5E-D231-4F2FB35C500A}"/>
              </a:ext>
            </a:extLst>
          </p:cNvPr>
          <p:cNvSpPr/>
          <p:nvPr/>
        </p:nvSpPr>
        <p:spPr>
          <a:xfrm>
            <a:off x="2148575" y="1562800"/>
            <a:ext cx="2456676" cy="171374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Foto 1</a:t>
            </a: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29EE5116-FFBD-19EC-59DC-53D7CFB478D2}"/>
              </a:ext>
            </a:extLst>
          </p:cNvPr>
          <p:cNvSpPr/>
          <p:nvPr/>
        </p:nvSpPr>
        <p:spPr>
          <a:xfrm>
            <a:off x="5181974" y="1467647"/>
            <a:ext cx="2456676" cy="171374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Foto 2</a:t>
            </a: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A4CF23C6-BCAC-88AF-EF5C-2AF7F0F6C80B}"/>
              </a:ext>
            </a:extLst>
          </p:cNvPr>
          <p:cNvSpPr/>
          <p:nvPr/>
        </p:nvSpPr>
        <p:spPr>
          <a:xfrm>
            <a:off x="8155081" y="1455622"/>
            <a:ext cx="2456676" cy="171374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Foto 3</a:t>
            </a:r>
          </a:p>
        </p:txBody>
      </p:sp>
      <p:sp>
        <p:nvSpPr>
          <p:cNvPr id="21" name="Rettangolo 20">
            <a:extLst>
              <a:ext uri="{FF2B5EF4-FFF2-40B4-BE49-F238E27FC236}">
                <a16:creationId xmlns:a16="http://schemas.microsoft.com/office/drawing/2014/main" id="{BA3B9FAC-EC82-C300-F874-FCEFAECB7357}"/>
              </a:ext>
            </a:extLst>
          </p:cNvPr>
          <p:cNvSpPr/>
          <p:nvPr/>
        </p:nvSpPr>
        <p:spPr>
          <a:xfrm>
            <a:off x="10611757" y="4654023"/>
            <a:ext cx="1399947" cy="11804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Write here</a:t>
            </a: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C761A919-78F7-2419-40B5-2CED9424DF3E}"/>
              </a:ext>
            </a:extLst>
          </p:cNvPr>
          <p:cNvSpPr txBox="1"/>
          <p:nvPr/>
        </p:nvSpPr>
        <p:spPr>
          <a:xfrm>
            <a:off x="927982" y="6276841"/>
            <a:ext cx="1030503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F9ED5">
                    <a:lumMod val="75000"/>
                  </a:srgbClr>
                </a:solidFill>
                <a:effectLst/>
                <a:uLnTx/>
                <a:uFillTx/>
                <a:latin typeface="Aptos" panose="02110004020202020204"/>
                <a:ea typeface="+mn-ea"/>
                <a:cs typeface="Arial" panose="020B0604020202020204" pitchFamily="34" charset="0"/>
              </a:rPr>
              <a:t>Matching happened?</a:t>
            </a:r>
          </a:p>
        </p:txBody>
      </p:sp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67B90DBC-6FDB-9119-7403-B80D32DA3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AD55A-2DDB-4917-A17B-D8B4846C6304}" type="slidenum">
              <a:rPr lang="it-IT" smtClean="0"/>
              <a:t>32</a:t>
            </a:fld>
            <a:endParaRPr lang="it-IT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298428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4DC13A0D-65E9-5CCC-6375-6AF2CB1ADF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Immagine 16">
            <a:extLst>
              <a:ext uri="{FF2B5EF4-FFF2-40B4-BE49-F238E27FC236}">
                <a16:creationId xmlns:a16="http://schemas.microsoft.com/office/drawing/2014/main" id="{D17EAC70-D7E5-255C-766A-361BBBE1F6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88708" y="4278560"/>
            <a:ext cx="653888" cy="653888"/>
          </a:xfrm>
          <a:prstGeom prst="rect">
            <a:avLst/>
          </a:prstGeom>
        </p:spPr>
      </p:pic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AFA35280-4C8A-87BE-18E2-6C1A5A61142C}"/>
              </a:ext>
            </a:extLst>
          </p:cNvPr>
          <p:cNvSpPr txBox="1"/>
          <p:nvPr/>
        </p:nvSpPr>
        <p:spPr>
          <a:xfrm>
            <a:off x="9271656" y="2628448"/>
            <a:ext cx="2435206" cy="2092239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/>
          <a:p>
            <a:pPr>
              <a:lnSpc>
                <a:spcPts val="3200"/>
              </a:lnSpc>
            </a:pPr>
            <a:r>
              <a:rPr lang="en-US" sz="1600" noProof="0" dirty="0">
                <a:solidFill>
                  <a:schemeClr val="bg1"/>
                </a:solidFill>
              </a:rPr>
              <a:t>So excited that I was forgetting to introduce </a:t>
            </a:r>
            <a:r>
              <a:rPr lang="en-US" sz="1600" noProof="0" dirty="0" err="1">
                <a:solidFill>
                  <a:schemeClr val="bg1"/>
                </a:solidFill>
              </a:rPr>
              <a:t>my self</a:t>
            </a:r>
            <a:r>
              <a:rPr lang="en-US" sz="1600" noProof="0" dirty="0">
                <a:solidFill>
                  <a:schemeClr val="bg1"/>
                </a:solidFill>
              </a:rPr>
              <a:t>: my name is </a:t>
            </a:r>
            <a:r>
              <a:rPr lang="en-US" sz="2800" noProof="0" dirty="0">
                <a:solidFill>
                  <a:srgbClr val="E2B63A"/>
                </a:solidFill>
                <a:latin typeface="+mj-lt"/>
              </a:rPr>
              <a:t>LEAPPY</a:t>
            </a:r>
            <a:r>
              <a:rPr lang="en-US" sz="1600" noProof="0" dirty="0">
                <a:solidFill>
                  <a:schemeClr val="bg1"/>
                </a:solidFill>
              </a:rPr>
              <a:t>, and you? 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E795EC89-E433-274A-680B-BF1724878284}"/>
              </a:ext>
            </a:extLst>
          </p:cNvPr>
          <p:cNvSpPr txBox="1"/>
          <p:nvPr/>
        </p:nvSpPr>
        <p:spPr>
          <a:xfrm>
            <a:off x="5108974" y="5895713"/>
            <a:ext cx="3368765" cy="450764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/>
          <a:p>
            <a:pPr algn="ctr">
              <a:lnSpc>
                <a:spcPts val="3200"/>
              </a:lnSpc>
            </a:pPr>
            <a:r>
              <a:rPr lang="en-US" sz="1600" noProof="0" dirty="0">
                <a:solidFill>
                  <a:schemeClr val="bg1"/>
                </a:solidFill>
              </a:rPr>
              <a:t>Can you write here your name?</a:t>
            </a:r>
          </a:p>
        </p:txBody>
      </p:sp>
      <p:sp>
        <p:nvSpPr>
          <p:cNvPr id="11" name="Segnaposto numero diapositiva 10">
            <a:extLst>
              <a:ext uri="{FF2B5EF4-FFF2-40B4-BE49-F238E27FC236}">
                <a16:creationId xmlns:a16="http://schemas.microsoft.com/office/drawing/2014/main" id="{0E990DCE-E3C1-F0DA-8FD4-367A7DBF5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B4CA3-BFCE-4D2C-8B29-2FCA8E7E0799}" type="slidenum">
              <a:rPr lang="en-US" noProof="0" smtClean="0"/>
              <a:pPr/>
              <a:t>33</a:t>
            </a:fld>
            <a:endParaRPr lang="en-US" sz="1000" noProof="0" dirty="0"/>
          </a:p>
        </p:txBody>
      </p:sp>
      <p:sp>
        <p:nvSpPr>
          <p:cNvPr id="12" name="Titolo 11">
            <a:extLst>
              <a:ext uri="{FF2B5EF4-FFF2-40B4-BE49-F238E27FC236}">
                <a16:creationId xmlns:a16="http://schemas.microsoft.com/office/drawing/2014/main" id="{B274EEFA-2E47-9836-60E0-AC0C7C6B8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LEAPPY IS HERE   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E5829322-FA72-3EA1-0089-5F1B8FA81126}"/>
              </a:ext>
            </a:extLst>
          </p:cNvPr>
          <p:cNvSpPr txBox="1"/>
          <p:nvPr/>
        </p:nvSpPr>
        <p:spPr>
          <a:xfrm>
            <a:off x="5896824" y="6387044"/>
            <a:ext cx="1727691" cy="288000"/>
          </a:xfrm>
          <a:prstGeom prst="roundRect">
            <a:avLst>
              <a:gd name="adj" fmla="val 22912"/>
            </a:avLst>
          </a:prstGeom>
          <a:solidFill>
            <a:schemeClr val="tx1">
              <a:alpha val="25000"/>
            </a:schemeClr>
          </a:solidFill>
          <a:ln w="12700">
            <a:solidFill>
              <a:srgbClr val="AEAAA4"/>
            </a:solidFill>
          </a:ln>
          <a:effectLst>
            <a:innerShdw blurRad="63500" dir="13500000">
              <a:schemeClr val="tx1">
                <a:alpha val="50000"/>
              </a:schemeClr>
            </a:innerShdw>
          </a:effectLst>
        </p:spPr>
        <p:txBody>
          <a:bodyPr wrap="square" anchor="ctr" anchorCtr="0">
            <a:noAutofit/>
          </a:bodyPr>
          <a:lstStyle/>
          <a:p>
            <a:pPr algn="ctr"/>
            <a:r>
              <a:rPr lang="en-US" sz="1600" cap="all" noProof="0" dirty="0">
                <a:solidFill>
                  <a:schemeClr val="bg1"/>
                </a:solidFill>
                <a:latin typeface="+mj-lt"/>
              </a:rPr>
              <a:t>BEPPE</a:t>
            </a:r>
          </a:p>
        </p:txBody>
      </p:sp>
      <p:sp>
        <p:nvSpPr>
          <p:cNvPr id="5" name="Doppia parentesi quadra 4">
            <a:extLst>
              <a:ext uri="{FF2B5EF4-FFF2-40B4-BE49-F238E27FC236}">
                <a16:creationId xmlns:a16="http://schemas.microsoft.com/office/drawing/2014/main" id="{35066407-7480-CF44-BCC1-F145920BBB24}"/>
              </a:ext>
            </a:extLst>
          </p:cNvPr>
          <p:cNvSpPr/>
          <p:nvPr/>
        </p:nvSpPr>
        <p:spPr>
          <a:xfrm>
            <a:off x="714346" y="1335194"/>
            <a:ext cx="3893269" cy="4153653"/>
          </a:xfrm>
          <a:prstGeom prst="bracketPair">
            <a:avLst>
              <a:gd name="adj" fmla="val 8078"/>
            </a:avLst>
          </a:prstGeom>
          <a:noFill/>
          <a:ln w="38100" cap="rnd">
            <a:solidFill>
              <a:schemeClr val="bg1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89D53C07-342C-4DB0-916A-69CB7A11AF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940266" y="1418932"/>
            <a:ext cx="653890" cy="653888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C7D51126-FB54-B9D2-4705-FC99DA73CC47}"/>
              </a:ext>
            </a:extLst>
          </p:cNvPr>
          <p:cNvSpPr txBox="1"/>
          <p:nvPr/>
        </p:nvSpPr>
        <p:spPr>
          <a:xfrm>
            <a:off x="976351" y="1584967"/>
            <a:ext cx="3464564" cy="3733714"/>
          </a:xfrm>
          <a:prstGeom prst="rect">
            <a:avLst/>
          </a:prstGeom>
          <a:noFill/>
          <a:ln w="12700">
            <a:noFill/>
          </a:ln>
        </p:spPr>
        <p:txBody>
          <a:bodyPr wrap="square" lIns="0" rIns="0">
            <a:spAutoFit/>
          </a:bodyPr>
          <a:lstStyle/>
          <a:p>
            <a:pPr indent="714375">
              <a:lnSpc>
                <a:spcPts val="3200"/>
              </a:lnSpc>
            </a:pPr>
            <a:r>
              <a:rPr lang="en-US" sz="1600" noProof="0" dirty="0">
                <a:solidFill>
                  <a:schemeClr val="bg1"/>
                </a:solidFill>
              </a:rPr>
              <a:t>Hi my friend, how are you?</a:t>
            </a:r>
          </a:p>
          <a:p>
            <a:pPr>
              <a:lnSpc>
                <a:spcPts val="3200"/>
              </a:lnSpc>
            </a:pPr>
            <a:r>
              <a:rPr lang="en-US" sz="1600" noProof="0" dirty="0">
                <a:solidFill>
                  <a:schemeClr val="bg1"/>
                </a:solidFill>
              </a:rPr>
              <a:t>I was waiting for you! </a:t>
            </a:r>
          </a:p>
          <a:p>
            <a:pPr>
              <a:lnSpc>
                <a:spcPts val="3200"/>
              </a:lnSpc>
            </a:pPr>
            <a:r>
              <a:rPr lang="en-US" sz="1600" noProof="0" dirty="0">
                <a:solidFill>
                  <a:schemeClr val="bg1"/>
                </a:solidFill>
              </a:rPr>
              <a:t>Maybe you still don’t know it, but the </a:t>
            </a:r>
            <a:r>
              <a:rPr lang="en-US" sz="1600" noProof="0" dirty="0" err="1">
                <a:solidFill>
                  <a:schemeClr val="bg1"/>
                </a:solidFill>
              </a:rPr>
              <a:t>Leapmotor</a:t>
            </a:r>
            <a:r>
              <a:rPr lang="en-US" sz="1600" noProof="0" dirty="0">
                <a:solidFill>
                  <a:schemeClr val="bg1"/>
                </a:solidFill>
              </a:rPr>
              <a:t> Brand assigned me a special task: be your guide to the new </a:t>
            </a:r>
            <a:r>
              <a:rPr lang="en-US" sz="3200" noProof="0" dirty="0">
                <a:solidFill>
                  <a:schemeClr val="accent4"/>
                </a:solidFill>
                <a:latin typeface="+mj-lt"/>
              </a:rPr>
              <a:t>B03X</a:t>
            </a:r>
            <a:r>
              <a:rPr lang="en-US" sz="1600" noProof="0" dirty="0">
                <a:solidFill>
                  <a:srgbClr val="92D050"/>
                </a:solidFill>
              </a:rPr>
              <a:t> </a:t>
            </a:r>
            <a:r>
              <a:rPr lang="en-US" sz="1600" noProof="0" dirty="0">
                <a:solidFill>
                  <a:schemeClr val="bg1"/>
                </a:solidFill>
              </a:rPr>
              <a:t>discovery… and sorry to say that but I’m very excited… it is the first time I have a so important task!!!</a:t>
            </a:r>
          </a:p>
        </p:txBody>
      </p:sp>
      <p:grpSp>
        <p:nvGrpSpPr>
          <p:cNvPr id="16" name="Gruppo 15">
            <a:extLst>
              <a:ext uri="{FF2B5EF4-FFF2-40B4-BE49-F238E27FC236}">
                <a16:creationId xmlns:a16="http://schemas.microsoft.com/office/drawing/2014/main" id="{19117F77-8AE4-C483-78D8-F59C36FD1F63}"/>
              </a:ext>
            </a:extLst>
          </p:cNvPr>
          <p:cNvGrpSpPr/>
          <p:nvPr/>
        </p:nvGrpSpPr>
        <p:grpSpPr>
          <a:xfrm>
            <a:off x="4555541" y="2342297"/>
            <a:ext cx="468252" cy="231042"/>
            <a:chOff x="4279562" y="2149347"/>
            <a:chExt cx="468252" cy="231042"/>
          </a:xfrm>
        </p:grpSpPr>
        <p:sp>
          <p:nvSpPr>
            <p:cNvPr id="6" name="Triangolo isoscele 5">
              <a:extLst>
                <a:ext uri="{FF2B5EF4-FFF2-40B4-BE49-F238E27FC236}">
                  <a16:creationId xmlns:a16="http://schemas.microsoft.com/office/drawing/2014/main" id="{2E5DB93E-4A86-F1DB-A4E8-3D73ECD7984A}"/>
                </a:ext>
              </a:extLst>
            </p:cNvPr>
            <p:cNvSpPr/>
            <p:nvPr/>
          </p:nvSpPr>
          <p:spPr>
            <a:xfrm rot="5400000" flipH="1">
              <a:off x="4437484" y="2070058"/>
              <a:ext cx="231042" cy="38961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 useBgFill="1">
          <p:nvSpPr>
            <p:cNvPr id="9" name="Triangolo isoscele 8">
              <a:extLst>
                <a:ext uri="{FF2B5EF4-FFF2-40B4-BE49-F238E27FC236}">
                  <a16:creationId xmlns:a16="http://schemas.microsoft.com/office/drawing/2014/main" id="{2B00C46B-1641-5777-4A30-A463BEF039C4}"/>
                </a:ext>
              </a:extLst>
            </p:cNvPr>
            <p:cNvSpPr/>
            <p:nvPr/>
          </p:nvSpPr>
          <p:spPr>
            <a:xfrm rot="5400000" flipH="1">
              <a:off x="4358851" y="2070058"/>
              <a:ext cx="231042" cy="389619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0" name="Doppia parentesi quadra 9">
            <a:extLst>
              <a:ext uri="{FF2B5EF4-FFF2-40B4-BE49-F238E27FC236}">
                <a16:creationId xmlns:a16="http://schemas.microsoft.com/office/drawing/2014/main" id="{9A3CBBDB-9A2A-B3DA-0C3F-0BC278937278}"/>
              </a:ext>
            </a:extLst>
          </p:cNvPr>
          <p:cNvSpPr/>
          <p:nvPr/>
        </p:nvSpPr>
        <p:spPr>
          <a:xfrm>
            <a:off x="9078393" y="2457818"/>
            <a:ext cx="2761934" cy="2589800"/>
          </a:xfrm>
          <a:prstGeom prst="bracketPair">
            <a:avLst>
              <a:gd name="adj" fmla="val 9229"/>
            </a:avLst>
          </a:prstGeom>
          <a:noFill/>
          <a:ln w="38100" cap="rnd">
            <a:solidFill>
              <a:schemeClr val="bg1"/>
            </a:solidFill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uppo 17">
            <a:extLst>
              <a:ext uri="{FF2B5EF4-FFF2-40B4-BE49-F238E27FC236}">
                <a16:creationId xmlns:a16="http://schemas.microsoft.com/office/drawing/2014/main" id="{1D711AC6-DD94-7173-48A3-9022D9C4D571}"/>
              </a:ext>
            </a:extLst>
          </p:cNvPr>
          <p:cNvGrpSpPr/>
          <p:nvPr/>
        </p:nvGrpSpPr>
        <p:grpSpPr>
          <a:xfrm rot="10800000">
            <a:off x="8694524" y="2975357"/>
            <a:ext cx="468252" cy="231042"/>
            <a:chOff x="4279562" y="2149347"/>
            <a:chExt cx="468252" cy="231042"/>
          </a:xfrm>
        </p:grpSpPr>
        <p:sp>
          <p:nvSpPr>
            <p:cNvPr id="19" name="Triangolo isoscele 18">
              <a:extLst>
                <a:ext uri="{FF2B5EF4-FFF2-40B4-BE49-F238E27FC236}">
                  <a16:creationId xmlns:a16="http://schemas.microsoft.com/office/drawing/2014/main" id="{B2D0AA7A-A822-2079-BAFF-3F3D61FFC731}"/>
                </a:ext>
              </a:extLst>
            </p:cNvPr>
            <p:cNvSpPr/>
            <p:nvPr/>
          </p:nvSpPr>
          <p:spPr>
            <a:xfrm rot="5400000" flipH="1">
              <a:off x="4437484" y="2070058"/>
              <a:ext cx="231042" cy="38961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 useBgFill="1">
          <p:nvSpPr>
            <p:cNvPr id="23" name="Triangolo isoscele 22">
              <a:extLst>
                <a:ext uri="{FF2B5EF4-FFF2-40B4-BE49-F238E27FC236}">
                  <a16:creationId xmlns:a16="http://schemas.microsoft.com/office/drawing/2014/main" id="{0E49B52B-91E0-F70E-EF9A-2525A15AF7B8}"/>
                </a:ext>
              </a:extLst>
            </p:cNvPr>
            <p:cNvSpPr/>
            <p:nvPr/>
          </p:nvSpPr>
          <p:spPr>
            <a:xfrm rot="5400000" flipH="1">
              <a:off x="4358851" y="2070058"/>
              <a:ext cx="231042" cy="389619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pic>
        <p:nvPicPr>
          <p:cNvPr id="3" name="Immagine 2">
            <a:extLst>
              <a:ext uri="{FF2B5EF4-FFF2-40B4-BE49-F238E27FC236}">
                <a16:creationId xmlns:a16="http://schemas.microsoft.com/office/drawing/2014/main" id="{DF0DC791-CAD5-E52B-99CE-FB1B2906AC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168"/>
          <a:stretch>
            <a:fillRect/>
          </a:stretch>
        </p:blipFill>
        <p:spPr>
          <a:xfrm>
            <a:off x="3496559" y="100732"/>
            <a:ext cx="6858000" cy="5749249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82458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DESIGN_ID_TEMA DI OFFICE" val="OMzxCyHp"/>
  <p:tag name="ARTICULATE_SLIDE_THUMBNAIL_REFRESH" val="1"/>
  <p:tag name="ARTICULATE_SLIDE_COUNT" val="33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Tema di Office">
  <a:themeElements>
    <a:clrScheme name="LEAP">
      <a:dk1>
        <a:sysClr val="windowText" lastClr="000000"/>
      </a:dk1>
      <a:lt1>
        <a:sysClr val="window" lastClr="FFFFFF"/>
      </a:lt1>
      <a:dk2>
        <a:srgbClr val="4D4842"/>
      </a:dk2>
      <a:lt2>
        <a:srgbClr val="E7E6E6"/>
      </a:lt2>
      <a:accent1>
        <a:srgbClr val="586C98"/>
      </a:accent1>
      <a:accent2>
        <a:srgbClr val="ED7D31"/>
      </a:accent2>
      <a:accent3>
        <a:srgbClr val="AEAAA4"/>
      </a:accent3>
      <a:accent4>
        <a:srgbClr val="E2B63A"/>
      </a:accent4>
      <a:accent5>
        <a:srgbClr val="5B9BD5"/>
      </a:accent5>
      <a:accent6>
        <a:srgbClr val="005217"/>
      </a:accent6>
      <a:hlink>
        <a:srgbClr val="0563C1"/>
      </a:hlink>
      <a:folHlink>
        <a:srgbClr val="954F72"/>
      </a:folHlink>
    </a:clrScheme>
    <a:fontScheme name="koine">
      <a:majorFont>
        <a:latin typeface="Montserrat ExtraBold"/>
        <a:ea typeface=""/>
        <a:cs typeface=""/>
      </a:majorFont>
      <a:minorFont>
        <a:latin typeface="Montserra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LEAP">
    <a:dk1>
      <a:sysClr val="windowText" lastClr="000000"/>
    </a:dk1>
    <a:lt1>
      <a:sysClr val="window" lastClr="FFFFFF"/>
    </a:lt1>
    <a:dk2>
      <a:srgbClr val="4D4842"/>
    </a:dk2>
    <a:lt2>
      <a:srgbClr val="E7E6E6"/>
    </a:lt2>
    <a:accent1>
      <a:srgbClr val="586C98"/>
    </a:accent1>
    <a:accent2>
      <a:srgbClr val="ED7D31"/>
    </a:accent2>
    <a:accent3>
      <a:srgbClr val="AEAAA4"/>
    </a:accent3>
    <a:accent4>
      <a:srgbClr val="E2B63A"/>
    </a:accent4>
    <a:accent5>
      <a:srgbClr val="5B9BD5"/>
    </a:accent5>
    <a:accent6>
      <a:srgbClr val="00521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2379</TotalTime>
  <Words>2224</Words>
  <Application>Microsoft Office PowerPoint</Application>
  <PresentationFormat>Widescreen</PresentationFormat>
  <Paragraphs>312</Paragraphs>
  <Slides>33</Slides>
  <Notes>4</Notes>
  <HiddenSlides>1</HiddenSlides>
  <MMClips>9</MMClips>
  <ScaleCrop>false</ScaleCrop>
  <HeadingPairs>
    <vt:vector size="6" baseType="variant">
      <vt:variant>
        <vt:lpstr>Caratteri utilizzati</vt:lpstr>
      </vt:variant>
      <vt:variant>
        <vt:i4>8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33</vt:i4>
      </vt:variant>
    </vt:vector>
  </HeadingPairs>
  <TitlesOfParts>
    <vt:vector size="42" baseType="lpstr">
      <vt:lpstr>Aptos</vt:lpstr>
      <vt:lpstr>Arial</vt:lpstr>
      <vt:lpstr>Montserrat</vt:lpstr>
      <vt:lpstr>Montserrat Black</vt:lpstr>
      <vt:lpstr>Montserrat ExtraBold</vt:lpstr>
      <vt:lpstr>Montserrat ExtraLight</vt:lpstr>
      <vt:lpstr>Segoe Print</vt:lpstr>
      <vt:lpstr>Wingdings</vt:lpstr>
      <vt:lpstr>Tema di Office</vt:lpstr>
      <vt:lpstr>Presentazione standard di PowerPoint</vt:lpstr>
      <vt:lpstr>LEAPPY IS HERE  </vt:lpstr>
      <vt:lpstr>AT FULL SPEED</vt:lpstr>
      <vt:lpstr>Presentazione standard di PowerPoint</vt:lpstr>
      <vt:lpstr>LEARNING OBJECTIVES</vt:lpstr>
      <vt:lpstr>Presentazione standard di PowerPoint</vt:lpstr>
      <vt:lpstr>Presentazione standard di PowerPoint</vt:lpstr>
      <vt:lpstr>B03X AT FIRST GLANCE </vt:lpstr>
      <vt:lpstr>Presentazione standard di PowerPoint</vt:lpstr>
      <vt:lpstr>OPENING A NEW CHAPTER</vt:lpstr>
      <vt:lpstr>SMART URBAN CROSSOVER </vt:lpstr>
      <vt:lpstr>Presentazione standard di PowerPoint</vt:lpstr>
      <vt:lpstr>Presentazione standard di PowerPoint</vt:lpstr>
      <vt:lpstr>Presentazione standard di PowerPoint</vt:lpstr>
      <vt:lpstr>EMPOWER YOUR PASSION  </vt:lpstr>
      <vt:lpstr>LET’S GIVE THEM A FACE </vt:lpstr>
      <vt:lpstr>LET’S GIVE THEM A FACE</vt:lpstr>
      <vt:lpstr>ALL CLEAR? READY TO CONTINUE?</vt:lpstr>
      <vt:lpstr>SELLING B03X – YOUR 3 KEYS</vt:lpstr>
      <vt:lpstr>Presentazione standard di PowerPoint</vt:lpstr>
      <vt:lpstr>COMPACT, ELEGANT, VERSATILE</vt:lpstr>
      <vt:lpstr>CITY-FRIENDLY SIZE, EVERYDAY COMFORT</vt:lpstr>
      <vt:lpstr>WIDE BODY</vt:lpstr>
      <vt:lpstr>EXTERIOR DESIGN: FRONT</vt:lpstr>
      <vt:lpstr>EXTERIOR DESIGN: SIDE</vt:lpstr>
      <vt:lpstr>EXTERIOR DESIGN: REAR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LEAPPY IS HERE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Patrizia Gariglio</dc:creator>
  <cp:lastModifiedBy>Patrizia Gariglio</cp:lastModifiedBy>
  <cp:revision>80</cp:revision>
  <dcterms:created xsi:type="dcterms:W3CDTF">2026-03-19T08:36:36Z</dcterms:created>
  <dcterms:modified xsi:type="dcterms:W3CDTF">2026-04-07T11:02:13Z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0C644010-A8EB-4400-9303-83483D4C552D</vt:lpwstr>
  </property>
  <property fmtid="{D5CDD505-2E9C-101B-9397-08002B2CF9AE}" pid="3" name="ArticulatePath">
    <vt:lpwstr>Presentazione standard1</vt:lpwstr>
  </property>
</Properties>
</file>