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7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8.xml" ContentType="application/vnd.openxmlformats-officedocument.presentationml.notesSlide+xml"/>
  <Override PartName="/ppt/tags/tag82.xml" ContentType="application/vnd.openxmlformats-officedocument.presentationml.tags+xml"/>
  <Override PartName="/ppt/notesSlides/notesSlide9.xml" ContentType="application/vnd.openxmlformats-officedocument.presentationml.notesSlide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81"/>
  </p:notesMasterIdLst>
  <p:sldIdLst>
    <p:sldId id="256" r:id="rId2"/>
    <p:sldId id="440" r:id="rId3"/>
    <p:sldId id="443" r:id="rId4"/>
    <p:sldId id="437" r:id="rId5"/>
    <p:sldId id="438" r:id="rId6"/>
    <p:sldId id="439" r:id="rId7"/>
    <p:sldId id="444" r:id="rId8"/>
    <p:sldId id="442" r:id="rId9"/>
    <p:sldId id="441" r:id="rId10"/>
    <p:sldId id="434" r:id="rId11"/>
    <p:sldId id="409" r:id="rId12"/>
    <p:sldId id="416" r:id="rId13"/>
    <p:sldId id="433" r:id="rId14"/>
    <p:sldId id="415" r:id="rId15"/>
    <p:sldId id="435" r:id="rId16"/>
    <p:sldId id="436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17" r:id="rId30"/>
    <p:sldId id="419" r:id="rId31"/>
    <p:sldId id="420" r:id="rId32"/>
    <p:sldId id="404" r:id="rId33"/>
    <p:sldId id="407" r:id="rId34"/>
    <p:sldId id="410" r:id="rId35"/>
    <p:sldId id="406" r:id="rId36"/>
    <p:sldId id="403" r:id="rId37"/>
    <p:sldId id="408" r:id="rId38"/>
    <p:sldId id="378" r:id="rId39"/>
    <p:sldId id="401" r:id="rId40"/>
    <p:sldId id="400" r:id="rId41"/>
    <p:sldId id="402" r:id="rId42"/>
    <p:sldId id="405" r:id="rId43"/>
    <p:sldId id="398" r:id="rId44"/>
    <p:sldId id="390" r:id="rId45"/>
    <p:sldId id="399" r:id="rId46"/>
    <p:sldId id="366" r:id="rId47"/>
    <p:sldId id="397" r:id="rId48"/>
    <p:sldId id="361" r:id="rId49"/>
    <p:sldId id="362" r:id="rId50"/>
    <p:sldId id="396" r:id="rId51"/>
    <p:sldId id="389" r:id="rId52"/>
    <p:sldId id="391" r:id="rId53"/>
    <p:sldId id="392" r:id="rId54"/>
    <p:sldId id="395" r:id="rId55"/>
    <p:sldId id="365" r:id="rId56"/>
    <p:sldId id="379" r:id="rId57"/>
    <p:sldId id="385" r:id="rId58"/>
    <p:sldId id="386" r:id="rId59"/>
    <p:sldId id="376" r:id="rId60"/>
    <p:sldId id="374" r:id="rId61"/>
    <p:sldId id="377" r:id="rId62"/>
    <p:sldId id="387" r:id="rId63"/>
    <p:sldId id="388" r:id="rId64"/>
    <p:sldId id="356" r:id="rId65"/>
    <p:sldId id="375" r:id="rId66"/>
    <p:sldId id="371" r:id="rId67"/>
    <p:sldId id="367" r:id="rId68"/>
    <p:sldId id="360" r:id="rId69"/>
    <p:sldId id="355" r:id="rId70"/>
    <p:sldId id="358" r:id="rId71"/>
    <p:sldId id="368" r:id="rId72"/>
    <p:sldId id="353" r:id="rId73"/>
    <p:sldId id="357" r:id="rId74"/>
    <p:sldId id="363" r:id="rId75"/>
    <p:sldId id="364" r:id="rId76"/>
    <p:sldId id="352" r:id="rId77"/>
    <p:sldId id="354" r:id="rId78"/>
    <p:sldId id="369" r:id="rId79"/>
    <p:sldId id="370" r:id="rId80"/>
  </p:sldIdLst>
  <p:sldSz cx="12192000" cy="6858000"/>
  <p:notesSz cx="6797675" cy="9872663"/>
  <p:embeddedFontLst>
    <p:embeddedFont>
      <p:font typeface="Abel" panose="02000506030000020004" pitchFamily="2" charset="0"/>
      <p:regular r:id="rId82"/>
    </p:embeddedFont>
    <p:embeddedFont>
      <p:font typeface="Aptos Narrow" panose="020B0004020202020204" pitchFamily="34" charset="0"/>
      <p:regular r:id="rId83"/>
      <p:bold r:id="rId84"/>
      <p:italic r:id="rId85"/>
      <p:boldItalic r:id="rId86"/>
    </p:embeddedFont>
    <p:embeddedFont>
      <p:font typeface="DINEngschrift-Alternate" pitchFamily="2" charset="0"/>
      <p:regular r:id="rId87"/>
    </p:embeddedFont>
    <p:embeddedFont>
      <p:font typeface="Encode Sans" pitchFamily="2" charset="0"/>
      <p:regular r:id="rId88"/>
      <p:bold r:id="rId89"/>
    </p:embeddedFont>
    <p:embeddedFont>
      <p:font typeface="Montserrat" pitchFamily="2" charset="0"/>
      <p:regular r:id="rId90"/>
      <p:bold r:id="rId91"/>
      <p:italic r:id="rId92"/>
      <p:boldItalic r:id="rId93"/>
    </p:embeddedFont>
    <p:embeddedFont>
      <p:font typeface="Tahoma" panose="020B0604030504040204" pitchFamily="34" charset="0"/>
      <p:regular r:id="rId94"/>
      <p:bold r:id="rId95"/>
    </p:embeddedFont>
  </p:embeddedFontLst>
  <p:custDataLst>
    <p:tags r:id="rId9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40"/>
            <p14:sldId id="443"/>
            <p14:sldId id="437"/>
            <p14:sldId id="438"/>
            <p14:sldId id="439"/>
            <p14:sldId id="444"/>
            <p14:sldId id="442"/>
            <p14:sldId id="441"/>
            <p14:sldId id="434"/>
            <p14:sldId id="409"/>
            <p14:sldId id="416"/>
            <p14:sldId id="433"/>
            <p14:sldId id="415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85349" autoAdjust="0"/>
  </p:normalViewPr>
  <p:slideViewPr>
    <p:cSldViewPr>
      <p:cViewPr varScale="1">
        <p:scale>
          <a:sx n="81" d="100"/>
          <a:sy n="81" d="100"/>
        </p:scale>
        <p:origin x="792" y="78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9.fntdata"/><Relationship Id="rId95" Type="http://schemas.openxmlformats.org/officeDocument/2006/relationships/font" Target="fonts/font1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font" Target="fonts/font13.fntdata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2.fntdata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Affordable offer to meet the professional customer needs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Answering Professional customers usages and needs without frills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accent1"/>
                </a:solidFill>
                <a:latin typeface="Encode Sans" pitchFamily="2" charset="0"/>
                <a:ea typeface="Calibri"/>
                <a:cs typeface="Calibri"/>
                <a:sym typeface="Calibri"/>
              </a:rPr>
              <a:t>A compact commercial vehicle with the best affordable offer and best TCO, able to fit main missions, offering flexibility and smart solutions to be an ideal job partner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Encode Sans" pitchFamily="2" charset="0"/>
              <a:cs typeface="Verdana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latin typeface="Tahoma"/>
              <a:cs typeface="Tahoma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692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77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4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51.png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5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5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5" Type="http://schemas.openxmlformats.org/officeDocument/2006/relationships/image" Target="../media/image59.png"/><Relationship Id="rId4" Type="http://schemas.openxmlformats.org/officeDocument/2006/relationships/image" Target="../media/image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6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6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6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April 7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18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19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F7C0-7FFC-189A-96A1-A465E0A2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F60B8-F7A2-8066-31E7-DDB86E3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B8A7B19-A652-A4AE-04CE-9CFA1D2AF8E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B03X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3DC47C-2F6A-8443-70C6-6DA189F9957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B223BAA-277B-B2F4-BD36-2E9BF015D36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836C811-C705-7870-1A39-23483099E84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8B2C6F-936E-2EB3-27B2-8B7CC51028C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9B6911-408A-38F4-C7C2-78D432B3EF1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82AB63C-7475-8E81-4612-23137D0984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3D1AE3-6172-2C15-DAAE-FDEEA077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DC7E600-A018-A040-28A4-A598B5FF267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delivered to the Brand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scheduled on April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started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mid-April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4CE12F3-C7F2-E219-B8FC-EA8B51B86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20" y="1795637"/>
            <a:ext cx="10865457" cy="2207300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D0AA64D-3B63-C2E5-4B3B-182C516F112B}"/>
              </a:ext>
            </a:extLst>
          </p:cNvPr>
          <p:cNvSpPr/>
          <p:nvPr/>
        </p:nvSpPr>
        <p:spPr>
          <a:xfrm flipH="1">
            <a:off x="8112224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20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25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26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27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5115E-489A-DAB9-E9C2-F74343E5F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98F4ED-9C45-34AD-1EAE-DED270A7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777D304-A50E-0216-5080-CF7997D9927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Par 2  WBT- video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7C01890-A3CF-0B48-ADD6-D82FCA947B2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289989D-AD22-B0F0-B551-A827BF89E7E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8F74C82-D847-C3F0-6329-BBC9A332D9B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A8B789-7306-C0CD-933D-7A7D294F6CF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3C2F1CF-BAF3-96D5-ACEB-44FD9E70F2D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649D6CC-07A7-8427-A068-E78D821CBB57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6051E68-1A0D-CD0A-A800-319411EA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C238548-6C15-F231-1A1E-BCABF787D22C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hooting scheduled on April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mid-April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AD2D57D-1084-6C9E-9326-14240A4D6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20" y="1795637"/>
            <a:ext cx="10865457" cy="2207300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B912782-5332-73CF-7435-E4D9B88A759E}"/>
              </a:ext>
            </a:extLst>
          </p:cNvPr>
          <p:cNvSpPr/>
          <p:nvPr/>
        </p:nvSpPr>
        <p:spPr>
          <a:xfrm flipH="1">
            <a:off x="8112224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14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33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prepared for all markets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delivery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B84F098-C712-7DF5-8603-0EE7C6F9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5" y="1940211"/>
            <a:ext cx="11101353" cy="235616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9696400" y="1639529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738959" y="4208237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treasure hunt (chasse au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learner will interact with questions/instructions shown in the driver compartment until she/he finds the vehicle key hidden somewhere in the vehicle.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Friday March 26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83F050-6909-1395-FFAF-68E295CD2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88" y="2056011"/>
            <a:ext cx="11712624" cy="184977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A5E81E9-2404-AAEA-ED53-D545A89898EA}"/>
              </a:ext>
            </a:extLst>
          </p:cNvPr>
          <p:cNvSpPr/>
          <p:nvPr/>
        </p:nvSpPr>
        <p:spPr>
          <a:xfrm flipH="1">
            <a:off x="11064552" y="153641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2F9C-97CA-533E-ACF5-4FC00602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F7E9B8-BFE8-A679-BEEA-A0DDF35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4960C96-31C3-B48E-AABB-4E25E1AEA97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35C3E0-0DAB-3F1B-5CE6-DBC803136F1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19C6F58-38F7-786B-B54B-16FC65F8F39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7D5299-CB55-9ADF-287C-BB8C3AB7FC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69DA92F-F3D2-4526-E1E5-8533CC01876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2D5B997-E3D9-3725-7B40-04A5D39E27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13665A1-C2B5-1346-C1F6-60F18AED61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ABCA2B-74EF-110E-C798-EA23C7CC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67663-DCDC-0FAE-D333-A75A1A5CD0E7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detective game.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should solve the cases and find the right solution for the customers thanks to a series of clues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storyboarding delivered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8E06CB1-61FC-FABB-6512-A2D358DF6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1994196"/>
            <a:ext cx="11315890" cy="2034519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679CEBE-7EBD-5895-D13B-2C5E1BB84858}"/>
              </a:ext>
            </a:extLst>
          </p:cNvPr>
          <p:cNvSpPr/>
          <p:nvPr/>
        </p:nvSpPr>
        <p:spPr>
          <a:xfrm flipH="1">
            <a:off x="9429191" y="1601558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689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BC97A-8601-7ED4-830B-6CED385D1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E39B5E7-C9C1-58FE-C09B-63F1DD1C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6F4A800-7C6D-5FC5-3CFD-C04FE05A09F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  <a:tabLst>
                <a:tab pos="3592513" algn="l"/>
              </a:tabLs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K9 SCK (SMART COST KILLER) COMPACT VAN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6CCD7F0-7DCA-0FC4-CD6D-0122CD36D6D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4FD60E8B-92B5-5722-4DFE-C8AD52C47C3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1E6A591-0F7F-FB3B-63CC-77AFB8B5FBB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7D46187-B7F0-63E6-0660-219BF0A6133A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EFB0507-F56E-6BBE-1FB7-14CF23EB48C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48E3E8D-8765-B480-6A91-F5F00A7C9C8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1885AE0-71FD-2065-DDD3-DFCE0EE46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4A896A1-853F-E64C-534F-1520321FF59E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waiting for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 brand video now strictly confidential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Images available in May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258C690-FEDB-18EE-4766-53C7F613F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325" y="1857706"/>
            <a:ext cx="9778681" cy="2291374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C03D3CD8-7AF8-78BE-412A-BCE5B112525F}"/>
              </a:ext>
            </a:extLst>
          </p:cNvPr>
          <p:cNvSpPr/>
          <p:nvPr/>
        </p:nvSpPr>
        <p:spPr>
          <a:xfrm flipH="1">
            <a:off x="5951984" y="1644261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3904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77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79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96436-8FF5-56D7-5A98-05D941614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9D487D-A8CE-40C3-BFD9-2A88CF7A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45AEA37-8224-1B58-35E0-BBAEA585097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ALFA ROMEO podcast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07CD8C-EF0E-5025-E14F-BCF1786652B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B2F1410-7120-33B5-6490-899FA4C56E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EE8F23D-8435-C51D-5C03-635471780B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D5A0FE1-64C4-4FE8-9E50-D5FCB198A17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BFA9A40-9489-DB11-04C4-F5F68344C6C6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868C08E1-CF69-BF97-347E-DF8ADCF9A74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83BA770-2106-123B-2D01-9BB24DD2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E4BE22-509C-B81B-0AEF-0D15DD93A906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Recording and post-production of the interview to Erica Ferraioli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Alfa Romeo Commercial Operations.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and done.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final approval.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39B4826-13B2-6141-D278-66BF2FB81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99" y="1785344"/>
            <a:ext cx="10635365" cy="213544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257A3620-9304-E976-EFB9-C33BBD356AC0}"/>
              </a:ext>
            </a:extLst>
          </p:cNvPr>
          <p:cNvSpPr/>
          <p:nvPr/>
        </p:nvSpPr>
        <p:spPr>
          <a:xfrm flipH="1">
            <a:off x="9048328" y="1487873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79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762081D-1776-298F-7DA0-2A7EFB77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08B16-5CA4-4F80-55E4-38E7D7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BD93FE5-3140-ED77-B0A0-A0EB794E90E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Battery Management Update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7E04E0-D282-FECF-38BF-8DD80125B30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5EEB73A-0840-7AC4-B4BD-0891617E9E0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D76BAED-7141-E52C-7236-0DC1D58C06F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A37539E-176C-AB0F-0BF5-F8787123D13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A0B3385-3C2B-0885-5DAE-CFC631B98B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4317ED-08E6-5060-62A7-83C9FFCAE81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F9C126-CB38-B809-D99D-000457C5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7A4B1-2392-659C-33C6-CB6E64B83EB4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and delivery of capsule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776407-8EC4-3FDF-6411-C545156F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89" y="1820773"/>
            <a:ext cx="9278645" cy="2314898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91B7370-729D-ED81-5395-B670C711AD10}"/>
              </a:ext>
            </a:extLst>
          </p:cNvPr>
          <p:cNvSpPr/>
          <p:nvPr/>
        </p:nvSpPr>
        <p:spPr>
          <a:xfrm flipH="1">
            <a:off x="9768408" y="152280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521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PROJECT_OPEN" val="0"/>
  <p:tag name="ARTICULATE_SLIDE_COUNT" val="7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3737</Words>
  <Application>Microsoft Office PowerPoint</Application>
  <PresentationFormat>Widescreen</PresentationFormat>
  <Paragraphs>973</Paragraphs>
  <Slides>79</Slides>
  <Notes>9</Notes>
  <HiddenSlides>56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79</vt:i4>
      </vt:variant>
    </vt:vector>
  </HeadingPairs>
  <TitlesOfParts>
    <vt:vector size="88" baseType="lpstr">
      <vt:lpstr>Arial</vt:lpstr>
      <vt:lpstr>Abel</vt:lpstr>
      <vt:lpstr>Calibri</vt:lpstr>
      <vt:lpstr>Montserrat</vt:lpstr>
      <vt:lpstr>Encode Sans</vt:lpstr>
      <vt:lpstr>Tahoma</vt:lpstr>
      <vt:lpstr>DINEngschrift-Alternate</vt:lpstr>
      <vt:lpstr>Aptos Narrow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1218</cp:revision>
  <cp:lastPrinted>2025-05-20T09:08:09Z</cp:lastPrinted>
  <dcterms:modified xsi:type="dcterms:W3CDTF">2026-04-07T09:44:30Z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