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5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</p:sldIdLst>
  <p:sldSz cx="12192000" cy="6858000"/>
  <p:notesSz cx="6797675" cy="9872663"/>
  <p:embeddedFontLst>
    <p:embeddedFont>
      <p:font typeface="Abel" panose="02000506030000020004" pitchFamily="2" charset="0"/>
      <p:regular r:id="rId16"/>
    </p:embeddedFon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DINEngschrift-Alternate" pitchFamily="2" charset="0"/>
      <p:regular r:id="rId21"/>
    </p:embeddedFont>
    <p:embeddedFont>
      <p:font typeface="Montserrat" pitchFamily="2" charset="0"/>
      <p:regular r:id="rId22"/>
      <p:bold r:id="rId23"/>
      <p:italic r:id="rId24"/>
      <p:boldItalic r:id="rId25"/>
    </p:embeddedFont>
  </p:embeddedFontLst>
  <p:custDataLst>
    <p:tags r:id="rId2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>
        <p:scale>
          <a:sx n="75" d="100"/>
          <a:sy n="75" d="100"/>
        </p:scale>
        <p:origin x="54" y="54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B03CE61-3B58-8AF9-FA4D-21F4E6786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237971"/>
              </p:ext>
            </p:extLst>
          </p:nvPr>
        </p:nvGraphicFramePr>
        <p:xfrm>
          <a:off x="862220" y="1869249"/>
          <a:ext cx="4864100" cy="253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u="none" strike="noStrike" dirty="0">
                        <a:effectLst/>
                        <a:latin typeface="+mn-lt"/>
                      </a:endParaRPr>
                    </a:p>
                    <a:p>
                      <a:pPr algn="l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KOINE 002/2026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13.848,65</a:t>
                      </a:r>
                    </a:p>
                    <a:p>
                      <a:pPr algn="r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33.851,65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05228"/>
              </p:ext>
            </p:extLst>
          </p:nvPr>
        </p:nvGraphicFramePr>
        <p:xfrm>
          <a:off x="1246461" y="4365138"/>
          <a:ext cx="5551039" cy="2383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001/2026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85.872,20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C.S. New EV features </a:t>
                      </a:r>
                      <a:r>
                        <a:rPr lang="en-US" sz="1000" u="none" strike="noStrike" dirty="0" err="1">
                          <a:effectLst/>
                        </a:rPr>
                        <a:t>ExP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 err="1">
                          <a:effectLst/>
                        </a:rPr>
                        <a:t>Leapmotor</a:t>
                      </a:r>
                      <a:r>
                        <a:rPr lang="en-US" sz="1000" u="none" strike="noStrike" dirty="0">
                          <a:effectLst/>
                        </a:rPr>
                        <a:t> B10 with REEV Technology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878503"/>
              </p:ext>
            </p:extLst>
          </p:nvPr>
        </p:nvGraphicFramePr>
        <p:xfrm>
          <a:off x="479376" y="1651032"/>
          <a:ext cx="4752528" cy="1802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4713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252409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60155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001/2026 Euro 85.872,20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5920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85.872,20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09473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INDUCTION Connected Services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exP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B05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6198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Ypsilon ICE MT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Summit 4xe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588123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83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1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1442</Words>
  <Application>Microsoft Office PowerPoint</Application>
  <PresentationFormat>Widescreen</PresentationFormat>
  <Paragraphs>607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Montserrat</vt:lpstr>
      <vt:lpstr>Calibri</vt:lpstr>
      <vt:lpstr>Abel</vt:lpstr>
      <vt:lpstr>DINEngschrift-Alternate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1191</cp:revision>
  <cp:lastPrinted>2026-01-27T17:07:11Z</cp:lastPrinted>
  <dcterms:modified xsi:type="dcterms:W3CDTF">2026-03-16T17:56:04Z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