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heme/theme2.xml" ContentType="application/vnd.openxmlformats-officedocument.theme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notesSlides/notesSlide1.xml" ContentType="application/vnd.openxmlformats-officedocument.presentationml.notesSlide+xml"/>
  <Override PartName="/ppt/tags/tag31.xml" ContentType="application/vnd.openxmlformats-officedocument.presentationml.tags+xml"/>
  <Override PartName="/ppt/notesSlides/notesSlide2.xml" ContentType="application/vnd.openxmlformats-officedocument.presentationml.notesSlide+xml"/>
  <Override PartName="/ppt/tags/tag32.xml" ContentType="application/vnd.openxmlformats-officedocument.presentationml.tags+xml"/>
  <Override PartName="/ppt/notesSlides/notesSlide3.xml" ContentType="application/vnd.openxmlformats-officedocument.presentationml.notesSlide+xml"/>
  <Override PartName="/ppt/tags/tag33.xml" ContentType="application/vnd.openxmlformats-officedocument.presentationml.tags+xml"/>
  <Override PartName="/ppt/notesSlides/notesSlide4.xml" ContentType="application/vnd.openxmlformats-officedocument.presentationml.notesSlide+xml"/>
  <Override PartName="/ppt/tags/tag34.xml" ContentType="application/vnd.openxmlformats-officedocument.presentationml.tags+xml"/>
  <Override PartName="/ppt/notesSlides/notesSlide5.xml" ContentType="application/vnd.openxmlformats-officedocument.presentationml.notesSlide+xml"/>
  <Override PartName="/ppt/tags/tag35.xml" ContentType="application/vnd.openxmlformats-officedocument.presentationml.tags+xml"/>
  <Override PartName="/ppt/notesSlides/notesSlide6.xml" ContentType="application/vnd.openxmlformats-officedocument.presentationml.notesSlide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notesSlides/notesSlide7.xml" ContentType="application/vnd.openxmlformats-officedocument.presentationml.notesSlide+xml"/>
  <Override PartName="/ppt/tags/tag44.xml" ContentType="application/vnd.openxmlformats-officedocument.presentationml.tags+xml"/>
  <Override PartName="/ppt/notesSlides/notesSlide8.xml" ContentType="application/vnd.openxmlformats-officedocument.presentationml.notesSlide+xml"/>
  <Override PartName="/ppt/tags/tag45.xml" ContentType="application/vnd.openxmlformats-officedocument.presentationml.tags+xml"/>
  <Override PartName="/ppt/notesSlides/notesSlide9.xml" ContentType="application/vnd.openxmlformats-officedocument.presentationml.notesSlide+xml"/>
  <Override PartName="/ppt/tags/tag46.xml" ContentType="application/vnd.openxmlformats-officedocument.presentationml.tags+xml"/>
  <Override PartName="/ppt/notesSlides/notesSlide10.xml" ContentType="application/vnd.openxmlformats-officedocument.presentationml.notesSlide+xml"/>
  <Override PartName="/ppt/tags/tag47.xml" ContentType="application/vnd.openxmlformats-officedocument.presentationml.tags+xml"/>
  <Override PartName="/ppt/notesSlides/notesSlide11.xml" ContentType="application/vnd.openxmlformats-officedocument.presentationml.notesSlide+xml"/>
  <Override PartName="/ppt/tags/tag48.xml" ContentType="application/vnd.openxmlformats-officedocument.presentationml.tags+xml"/>
  <Override PartName="/ppt/notesSlides/notesSlide12.xml" ContentType="application/vnd.openxmlformats-officedocument.presentationml.notesSlide+xml"/>
  <Override PartName="/ppt/tags/tag49.xml" ContentType="application/vnd.openxmlformats-officedocument.presentationml.tags+xml"/>
  <Override PartName="/ppt/notesSlides/notesSlide13.xml" ContentType="application/vnd.openxmlformats-officedocument.presentationml.notesSlide+xml"/>
  <Override PartName="/ppt/tags/tag50.xml" ContentType="application/vnd.openxmlformats-officedocument.presentationml.tags+xml"/>
  <Override PartName="/ppt/notesSlides/notesSlide14.xml" ContentType="application/vnd.openxmlformats-officedocument.presentationml.notesSlide+xml"/>
  <Override PartName="/ppt/tags/tag51.xml" ContentType="application/vnd.openxmlformats-officedocument.presentationml.tags+xml"/>
  <Override PartName="/ppt/notesSlides/notesSlide15.xml" ContentType="application/vnd.openxmlformats-officedocument.presentationml.notesSlide+xml"/>
  <Override PartName="/ppt/tags/tag52.xml" ContentType="application/vnd.openxmlformats-officedocument.presentationml.tags+xml"/>
  <Override PartName="/ppt/notesSlides/notesSlide16.xml" ContentType="application/vnd.openxmlformats-officedocument.presentationml.notesSlide+xml"/>
  <Override PartName="/ppt/tags/tag53.xml" ContentType="application/vnd.openxmlformats-officedocument.presentationml.tags+xml"/>
  <Override PartName="/ppt/notesSlides/notesSlide17.xml" ContentType="application/vnd.openxmlformats-officedocument.presentationml.notesSlide+xml"/>
  <Override PartName="/ppt/tags/tag54.xml" ContentType="application/vnd.openxmlformats-officedocument.presentationml.tags+xml"/>
  <Override PartName="/ppt/notesSlides/notesSlide18.xml" ContentType="application/vnd.openxmlformats-officedocument.presentationml.notesSlide+xml"/>
  <Override PartName="/ppt/tags/tag55.xml" ContentType="application/vnd.openxmlformats-officedocument.presentationml.tags+xml"/>
  <Override PartName="/ppt/notesSlides/notesSlide19.xml" ContentType="application/vnd.openxmlformats-officedocument.presentationml.notesSlide+xml"/>
  <Override PartName="/ppt/tags/tag56.xml" ContentType="application/vnd.openxmlformats-officedocument.presentationml.tags+xml"/>
  <Override PartName="/ppt/notesSlides/notesSlide20.xml" ContentType="application/vnd.openxmlformats-officedocument.presentationml.notesSlide+xml"/>
  <Override PartName="/ppt/tags/tag57.xml" ContentType="application/vnd.openxmlformats-officedocument.presentationml.tags+xml"/>
  <Override PartName="/ppt/notesSlides/notesSlide21.xml" ContentType="application/vnd.openxmlformats-officedocument.presentationml.notesSlide+xml"/>
  <Override PartName="/ppt/tags/tag58.xml" ContentType="application/vnd.openxmlformats-officedocument.presentationml.tags+xml"/>
  <Override PartName="/ppt/notesSlides/notesSlide22.xml" ContentType="application/vnd.openxmlformats-officedocument.presentationml.notesSlide+xml"/>
  <Override PartName="/ppt/tags/tag59.xml" ContentType="application/vnd.openxmlformats-officedocument.presentationml.tags+xml"/>
  <Override PartName="/ppt/notesSlides/notesSlide23.xml" ContentType="application/vnd.openxmlformats-officedocument.presentationml.notesSlide+xml"/>
  <Override PartName="/ppt/tags/tag60.xml" ContentType="application/vnd.openxmlformats-officedocument.presentationml.tags+xml"/>
  <Override PartName="/ppt/notesSlides/notesSlide24.xml" ContentType="application/vnd.openxmlformats-officedocument.presentationml.notesSlide+xml"/>
  <Override PartName="/ppt/tags/tag61.xml" ContentType="application/vnd.openxmlformats-officedocument.presentationml.tags+xml"/>
  <Override PartName="/ppt/notesSlides/notesSlide25.xml" ContentType="application/vnd.openxmlformats-officedocument.presentationml.notesSlide+xml"/>
  <Override PartName="/ppt/tags/tag62.xml" ContentType="application/vnd.openxmlformats-officedocument.presentationml.tags+xml"/>
  <Override PartName="/ppt/notesSlides/notesSlide26.xml" ContentType="application/vnd.openxmlformats-officedocument.presentationml.notesSlide+xml"/>
  <Override PartName="/ppt/tags/tag63.xml" ContentType="application/vnd.openxmlformats-officedocument.presentationml.tags+xml"/>
  <Override PartName="/ppt/notesSlides/notesSlide27.xml" ContentType="application/vnd.openxmlformats-officedocument.presentationml.notesSlide+xml"/>
  <Override PartName="/ppt/tags/tag64.xml" ContentType="application/vnd.openxmlformats-officedocument.presentationml.tags+xml"/>
  <Override PartName="/ppt/notesSlides/notesSlide28.xml" ContentType="application/vnd.openxmlformats-officedocument.presentationml.notesSlide+xml"/>
  <Override PartName="/ppt/tags/tag65.xml" ContentType="application/vnd.openxmlformats-officedocument.presentationml.tags+xml"/>
  <Override PartName="/ppt/notesSlides/notesSlide29.xml" ContentType="application/vnd.openxmlformats-officedocument.presentationml.notesSlide+xml"/>
  <Override PartName="/ppt/tags/tag66.xml" ContentType="application/vnd.openxmlformats-officedocument.presentationml.tags+xml"/>
  <Override PartName="/ppt/notesSlides/notesSlide30.xml" ContentType="application/vnd.openxmlformats-officedocument.presentationml.notesSlide+xml"/>
  <Override PartName="/ppt/tags/tag67.xml" ContentType="application/vnd.openxmlformats-officedocument.presentationml.tags+xml"/>
  <Override PartName="/ppt/notesSlides/notesSlide31.xml" ContentType="application/vnd.openxmlformats-officedocument.presentationml.notesSlide+xml"/>
  <Override PartName="/ppt/tags/tag68.xml" ContentType="application/vnd.openxmlformats-officedocument.presentationml.tags+xml"/>
  <Override PartName="/ppt/notesSlides/notesSlide32.xml" ContentType="application/vnd.openxmlformats-officedocument.presentationml.notesSlide+xml"/>
  <Override PartName="/ppt/tags/tag69.xml" ContentType="application/vnd.openxmlformats-officedocument.presentationml.tags+xml"/>
  <Override PartName="/ppt/notesSlides/notesSlide33.xml" ContentType="application/vnd.openxmlformats-officedocument.presentationml.notesSlide+xml"/>
  <Override PartName="/ppt/tags/tag70.xml" ContentType="application/vnd.openxmlformats-officedocument.presentationml.tags+xml"/>
  <Override PartName="/ppt/notesSlides/notesSlide34.xml" ContentType="application/vnd.openxmlformats-officedocument.presentationml.notesSlide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notesSlides/notesSlide35.xml" ContentType="application/vnd.openxmlformats-officedocument.presentationml.notesSlide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notesSlides/notesSlide36.xml" ContentType="application/vnd.openxmlformats-officedocument.presentationml.notesSlide+xml"/>
  <Override PartName="/ppt/tags/tag96.xml" ContentType="application/vnd.openxmlformats-officedocument.presentationml.tags+xml"/>
  <Override PartName="/ppt/notesSlides/notesSlide37.xml" ContentType="application/vnd.openxmlformats-officedocument.presentationml.notesSlide+xml"/>
  <Override PartName="/ppt/tags/tag97.xml" ContentType="application/vnd.openxmlformats-officedocument.presentationml.tags+xml"/>
  <Override PartName="/ppt/notesSlides/notesSlide38.xml" ContentType="application/vnd.openxmlformats-officedocument.presentationml.notesSlide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notesSlides/notesSlide39.xml" ContentType="application/vnd.openxmlformats-officedocument.presentationml.notesSlide+xml"/>
  <Override PartName="/ppt/tags/tag100.xml" ContentType="application/vnd.openxmlformats-officedocument.presentationml.tags+xml"/>
  <Override PartName="/ppt/notesSlides/notesSlide40.xml" ContentType="application/vnd.openxmlformats-officedocument.presentationml.notesSlide+xml"/>
  <Override PartName="/ppt/tags/tag101.xml" ContentType="application/vnd.openxmlformats-officedocument.presentationml.tags+xml"/>
  <Override PartName="/ppt/notesSlides/notesSlide41.xml" ContentType="application/vnd.openxmlformats-officedocument.presentationml.notesSlide+xml"/>
  <Override PartName="/ppt/tags/tag102.xml" ContentType="application/vnd.openxmlformats-officedocument.presentationml.tags+xml"/>
  <Override PartName="/ppt/notesSlides/notesSlide42.xml" ContentType="application/vnd.openxmlformats-officedocument.presentationml.notesSlide+xml"/>
  <Override PartName="/ppt/tags/tag103.xml" ContentType="application/vnd.openxmlformats-officedocument.presentationml.tags+xml"/>
  <Override PartName="/ppt/notesSlides/notesSlide43.xml" ContentType="application/vnd.openxmlformats-officedocument.presentationml.notesSlide+xml"/>
  <Override PartName="/ppt/tags/tag104.xml" ContentType="application/vnd.openxmlformats-officedocument.presentationml.tags+xml"/>
  <Override PartName="/ppt/notesSlides/notesSlide44.xml" ContentType="application/vnd.openxmlformats-officedocument.presentationml.notesSlide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notesSlides/notesSlide45.xml" ContentType="application/vnd.openxmlformats-officedocument.presentationml.notesSlide+xml"/>
  <Override PartName="/ppt/tags/tag116.xml" ContentType="application/vnd.openxmlformats-officedocument.presentationml.tags+xml"/>
  <Override PartName="/ppt/notesSlides/notesSlide46.xml" ContentType="application/vnd.openxmlformats-officedocument.presentationml.notesSlide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0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9" r:id="rId1"/>
  </p:sldMasterIdLst>
  <p:notesMasterIdLst>
    <p:notesMasterId r:id="rId98"/>
  </p:notesMasterIdLst>
  <p:sldIdLst>
    <p:sldId id="263" r:id="rId2"/>
    <p:sldId id="260" r:id="rId3"/>
    <p:sldId id="2147483644" r:id="rId4"/>
    <p:sldId id="258" r:id="rId5"/>
    <p:sldId id="261" r:id="rId6"/>
    <p:sldId id="334" r:id="rId7"/>
    <p:sldId id="286" r:id="rId8"/>
    <p:sldId id="281" r:id="rId9"/>
    <p:sldId id="288" r:id="rId10"/>
    <p:sldId id="290" r:id="rId11"/>
    <p:sldId id="275" r:id="rId12"/>
    <p:sldId id="300" r:id="rId13"/>
    <p:sldId id="301" r:id="rId14"/>
    <p:sldId id="302" r:id="rId15"/>
    <p:sldId id="303" r:id="rId16"/>
    <p:sldId id="304" r:id="rId17"/>
    <p:sldId id="305" r:id="rId18"/>
    <p:sldId id="306" r:id="rId19"/>
    <p:sldId id="2147483645" r:id="rId20"/>
    <p:sldId id="310" r:id="rId21"/>
    <p:sldId id="308" r:id="rId22"/>
    <p:sldId id="277" r:id="rId23"/>
    <p:sldId id="279" r:id="rId24"/>
    <p:sldId id="273" r:id="rId25"/>
    <p:sldId id="2147483642" r:id="rId26"/>
    <p:sldId id="282" r:id="rId27"/>
    <p:sldId id="280" r:id="rId28"/>
    <p:sldId id="315" r:id="rId29"/>
    <p:sldId id="2147481549" r:id="rId30"/>
    <p:sldId id="316" r:id="rId31"/>
    <p:sldId id="318" r:id="rId32"/>
    <p:sldId id="287" r:id="rId33"/>
    <p:sldId id="285" r:id="rId34"/>
    <p:sldId id="335" r:id="rId35"/>
    <p:sldId id="283" r:id="rId36"/>
    <p:sldId id="322" r:id="rId37"/>
    <p:sldId id="2147483647" r:id="rId38"/>
    <p:sldId id="307" r:id="rId39"/>
    <p:sldId id="309" r:id="rId40"/>
    <p:sldId id="299" r:id="rId41"/>
    <p:sldId id="311" r:id="rId42"/>
    <p:sldId id="312" r:id="rId43"/>
    <p:sldId id="2147483646" r:id="rId44"/>
    <p:sldId id="291" r:id="rId45"/>
    <p:sldId id="336" r:id="rId46"/>
    <p:sldId id="284" r:id="rId47"/>
    <p:sldId id="328" r:id="rId48"/>
    <p:sldId id="2147481544" r:id="rId49"/>
    <p:sldId id="313" r:id="rId50"/>
    <p:sldId id="257" r:id="rId51"/>
    <p:sldId id="340" r:id="rId52"/>
    <p:sldId id="314" r:id="rId53"/>
    <p:sldId id="337" r:id="rId54"/>
    <p:sldId id="332" r:id="rId55"/>
    <p:sldId id="317" r:id="rId56"/>
    <p:sldId id="331" r:id="rId57"/>
    <p:sldId id="344" r:id="rId58"/>
    <p:sldId id="333" r:id="rId59"/>
    <p:sldId id="319" r:id="rId60"/>
    <p:sldId id="2147481546" r:id="rId61"/>
    <p:sldId id="321" r:id="rId62"/>
    <p:sldId id="292" r:id="rId63"/>
    <p:sldId id="347" r:id="rId64"/>
    <p:sldId id="325" r:id="rId65"/>
    <p:sldId id="326" r:id="rId66"/>
    <p:sldId id="324" r:id="rId67"/>
    <p:sldId id="329" r:id="rId68"/>
    <p:sldId id="323" r:id="rId69"/>
    <p:sldId id="327" r:id="rId70"/>
    <p:sldId id="330" r:id="rId71"/>
    <p:sldId id="320" r:id="rId72"/>
    <p:sldId id="296" r:id="rId73"/>
    <p:sldId id="295" r:id="rId74"/>
    <p:sldId id="341" r:id="rId75"/>
    <p:sldId id="294" r:id="rId76"/>
    <p:sldId id="297" r:id="rId77"/>
    <p:sldId id="264" r:id="rId78"/>
    <p:sldId id="2147481554" r:id="rId79"/>
    <p:sldId id="342" r:id="rId80"/>
    <p:sldId id="2147481553" r:id="rId81"/>
    <p:sldId id="338" r:id="rId82"/>
    <p:sldId id="350" r:id="rId83"/>
    <p:sldId id="2147481537" r:id="rId84"/>
    <p:sldId id="2147481538" r:id="rId85"/>
    <p:sldId id="2147481539" r:id="rId86"/>
    <p:sldId id="2147481540" r:id="rId87"/>
    <p:sldId id="2147481541" r:id="rId88"/>
    <p:sldId id="2147481542" r:id="rId89"/>
    <p:sldId id="2147481543" r:id="rId90"/>
    <p:sldId id="2147481551" r:id="rId91"/>
    <p:sldId id="256" r:id="rId92"/>
    <p:sldId id="2147476134" r:id="rId93"/>
    <p:sldId id="2147476133" r:id="rId94"/>
    <p:sldId id="2147476135" r:id="rId95"/>
    <p:sldId id="262" r:id="rId96"/>
    <p:sldId id="259" r:id="rId97"/>
  </p:sldIdLst>
  <p:sldSz cx="12192000" cy="6858000"/>
  <p:notesSz cx="7099300" cy="10234613"/>
  <p:custDataLst>
    <p:tags r:id="rId9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C1D22"/>
    <a:srgbClr val="C00000"/>
    <a:srgbClr val="202126"/>
    <a:srgbClr val="0C0F16"/>
    <a:srgbClr val="911515"/>
    <a:srgbClr val="000000"/>
    <a:srgbClr val="FFFFFF"/>
    <a:srgbClr val="C0C0C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614"/>
    <p:restoredTop sz="96081" autoAdjust="0"/>
  </p:normalViewPr>
  <p:slideViewPr>
    <p:cSldViewPr snapToGrid="0">
      <p:cViewPr varScale="1">
        <p:scale>
          <a:sx n="63" d="100"/>
          <a:sy n="63" d="100"/>
        </p:scale>
        <p:origin x="66" y="1092"/>
      </p:cViewPr>
      <p:guideLst/>
    </p:cSldViewPr>
  </p:slideViewPr>
  <p:notesTextViewPr>
    <p:cViewPr>
      <p:scale>
        <a:sx n="125" d="100"/>
        <a:sy n="125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102" Type="http://schemas.openxmlformats.org/officeDocument/2006/relationships/theme" Target="theme/theme1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103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tags" Target="tags/tag1.xml"/><Relationship Id="rId10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notesMaster" Target="notesMasters/notesMaster1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3076363" cy="513508"/>
          </a:xfrm>
          <a:prstGeom prst="rect">
            <a:avLst/>
          </a:prstGeom>
        </p:spPr>
        <p:txBody>
          <a:bodyPr vert="horz" lIns="95079" tIns="47540" rIns="95079" bIns="4754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021295" y="0"/>
            <a:ext cx="3076363" cy="513508"/>
          </a:xfrm>
          <a:prstGeom prst="rect">
            <a:avLst/>
          </a:prstGeom>
        </p:spPr>
        <p:txBody>
          <a:bodyPr vert="horz" lIns="95079" tIns="47540" rIns="95079" bIns="47540" rtlCol="0"/>
          <a:lstStyle>
            <a:lvl1pPr algn="r">
              <a:defRPr sz="1200"/>
            </a:lvl1pPr>
          </a:lstStyle>
          <a:p>
            <a:fld id="{39AE2D8B-210F-5349-BD6B-858A866BCF43}" type="datetimeFigureOut">
              <a:rPr lang="en-US" smtClean="0"/>
              <a:t>6/18/2025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79425" y="1277938"/>
            <a:ext cx="6140450" cy="34544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5079" tIns="47540" rIns="95079" bIns="4754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09931" y="4925408"/>
            <a:ext cx="5679440" cy="4029879"/>
          </a:xfrm>
          <a:prstGeom prst="rect">
            <a:avLst/>
          </a:prstGeom>
        </p:spPr>
        <p:txBody>
          <a:bodyPr vert="horz" lIns="95079" tIns="47540" rIns="95079" bIns="4754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721107"/>
            <a:ext cx="3076363" cy="513507"/>
          </a:xfrm>
          <a:prstGeom prst="rect">
            <a:avLst/>
          </a:prstGeom>
        </p:spPr>
        <p:txBody>
          <a:bodyPr vert="horz" lIns="95079" tIns="47540" rIns="95079" bIns="4754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021295" y="9721107"/>
            <a:ext cx="3076363" cy="513507"/>
          </a:xfrm>
          <a:prstGeom prst="rect">
            <a:avLst/>
          </a:prstGeom>
        </p:spPr>
        <p:txBody>
          <a:bodyPr vert="horz" lIns="95079" tIns="47540" rIns="95079" bIns="47540" rtlCol="0" anchor="b"/>
          <a:lstStyle>
            <a:lvl1pPr algn="r">
              <a:defRPr sz="1200"/>
            </a:lvl1pPr>
          </a:lstStyle>
          <a:p>
            <a:fld id="{B6FC032F-8147-5D40-843D-91896953F7CD}" type="slidenum">
              <a:rPr lang="en-US" smtClean="0"/>
              <a:t>‹N›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4126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3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5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6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7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8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9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0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1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1200DD-6E67-1DA9-BF4D-327F335FAD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1B2F92E-A689-9B88-025D-302E08EEF41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1518B45-9FB0-2674-43FE-E7598027636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656675-1CAB-0BE4-A331-5560FC1C80F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FC032F-8147-5D40-843D-91896953F7CD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84942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DFFA83-53F7-7747-ED89-1D8CDB73CC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045C183-14C8-06EE-71DA-FED8CD8C36C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8E59BD3-2730-60D8-D308-9F9078668CA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41C3AC-1DF0-74DE-5E7D-F10E6CF17C1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FC032F-8147-5D40-843D-91896953F7CD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09647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B4B66F-7500-E8C4-02AA-FCA8FFD78A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71A1E11-6CC0-30FF-1BF8-04AD38616D6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E7FA2E3-408C-51AF-3113-7B5983A439F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932763F-F1F5-6442-3D81-138A561A423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FC032F-8147-5D40-843D-91896953F7CD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626577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316F8E-26DE-D793-1A40-51F052EE11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F59B62E-03CA-5D84-D51A-5078E93CB10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4FA3B7D-5749-8193-8F9D-833343C2DA5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950A97E-DC2F-761B-44F6-397C4D4A4B8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FC032F-8147-5D40-843D-91896953F7CD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34033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64B716-8471-5305-03C5-82563B925E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58F339E-757E-55BE-ADD7-64048E3D91D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709B8F5-86A6-154B-CB4E-D51693E9D7A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0C6761-974C-CC2A-73E9-E8C102393AA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FC032F-8147-5D40-843D-91896953F7CD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907470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Click and Reveal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FC032F-8147-5D40-843D-91896953F7CD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79804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FC032F-8147-5D40-843D-91896953F7CD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944536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F1C14B-E063-4399-6BE1-7B94D89416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F5722F8-FD77-788F-89FE-016340822FB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3685718-8EAF-8B11-7620-74BBA9DA2AD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Match image to model -  Drag and Drop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F3DF7B6-F486-B32D-18B1-51073D545E0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FC032F-8147-5D40-843D-91896953F7CD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756244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722C3F-64E5-B3F3-A389-FBF25245BF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E705C24-6B6C-E70A-638B-202EE12BCB0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CD418E6-5F09-86D4-0EB1-26530959C02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A87651-3A1F-5117-2314-0F1596AF10E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FC032F-8147-5D40-843D-91896953F7CD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410034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3F7101-9BD5-9A15-4B11-DB09A7A3C1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9A51C4C-FEDC-942F-6B3F-20761BDAC73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58049F4-ECDA-C205-B0FD-55A98B77A8C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Click and Reveal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907BD52-E267-4C42-B972-5E998E2E115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FC032F-8147-5D40-843D-91896953F7CD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246478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FC032F-8147-5D40-843D-91896953F7CD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654994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DD6D06-421D-586F-2340-AC73A233F2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23A3FAF-559A-B420-66B7-B5CA4805568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F8C289A-5346-1E69-C4EB-D11F8FFBE3A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Click and reveal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B4EE54D-84E0-DF9A-C5BA-14E20F99AA9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FC032F-8147-5D40-843D-91896953F7CD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001641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722C3F-64E5-B3F3-A389-FBF25245BF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E705C24-6B6C-E70A-638B-202EE12BCB0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CD418E6-5F09-86D4-0EB1-26530959C02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A87651-3A1F-5117-2314-0F1596AF10E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FC032F-8147-5D40-843D-91896953F7CD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308817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FC032F-8147-5D40-843D-91896953F7CD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912470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08E35E-FC01-BB09-9879-34AA7D89D4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4E4487B-B3B4-6CB0-CCC5-1350098B27A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20D39F9-A9BA-5DE6-6A71-4F72838DB09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Click and Reveal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3939B3-DDEE-64BE-30D2-D64C2E551ED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FC032F-8147-5D40-843D-91896953F7CD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205778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Click and Reveal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FC032F-8147-5D40-843D-91896953F7CD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413957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079664-0089-0B31-C377-1FB2EF19FD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6DAA184-3C5D-D070-EEBF-F491096C1A1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88F006B-25F7-6182-B7B3-F69E3EEEA78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Click and Reveal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AD9A74A-EF6C-93A8-E55C-403C2BED743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FC032F-8147-5D40-843D-91896953F7CD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79686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Click and Reveal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FC032F-8147-5D40-843D-91896953F7CD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633642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Click and Reveal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FC032F-8147-5D40-843D-91896953F7CD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443312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DC1515-4DC1-1FD9-8800-B917F8DFC1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478B594-B966-7716-5E21-6BE16D60CE6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C9205AB-DE05-5286-C488-D312E0AF42E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Click and Reveal</a:t>
            </a:r>
            <a:br>
              <a:rPr lang="en-US" dirty="0"/>
            </a:br>
            <a:r>
              <a:rPr lang="en-US" dirty="0"/>
              <a:t>Once  the user selects one icon, the name of the color appears.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397206-7C77-24F5-A44C-DC787DE75BB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FC032F-8147-5D40-843D-91896953F7CD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891367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Click and Reveal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FC032F-8147-5D40-843D-91896953F7CD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63877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202E97-D741-310E-90EA-3FFB93018B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DCFD9A7-A3F6-E48D-A221-1CF2F8FC7E3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80A96FC-13B5-8054-A067-5DE7ABB0F37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Click and Reveal</a:t>
            </a:r>
            <a:br>
              <a:rPr lang="en-US" dirty="0"/>
            </a:br>
            <a:r>
              <a:rPr lang="en-US" dirty="0"/>
              <a:t>Images and Text description can appear in a pop up window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870ED49-0F90-0EA5-A8AA-50B5FB8A4DE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FC032F-8147-5D40-843D-91896953F7CD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903888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E4904A-51D0-3EA3-1995-10A5095461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E771C66-5F94-F0EC-D91C-D1D7BE09B53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FBA3D39-07E2-A4DE-9834-817CC0F88BC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E32D5E0-366D-17B0-3CE0-C2B260E1026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FC032F-8147-5D40-843D-91896953F7CD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380551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CCCC4F-A39A-736A-C50A-BC3CAE1942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10515D6-CC56-975A-9B73-A166A101F5E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6597F44-9362-C7DB-2E71-E69E884E434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CE1FB67-BA7C-B38C-7C2D-19085D239DE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FC032F-8147-5D40-843D-91896953F7CD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256076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CCCC4F-A39A-736A-C50A-BC3CAE1942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10515D6-CC56-975A-9B73-A166A101F5E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6597F44-9362-C7DB-2E71-E69E884E434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Click and Reveal</a:t>
            </a:r>
            <a:br>
              <a:rPr lang="en-US" dirty="0"/>
            </a:br>
            <a:r>
              <a:rPr lang="en-US" dirty="0"/>
              <a:t>Images and Text description can appear in a pop up window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CE1FB67-BA7C-B38C-7C2D-19085D239DE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FC032F-8147-5D40-843D-91896953F7CD}" type="slidenum">
              <a:rPr lang="en-US" smtClean="0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820176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EA396A-073C-EA30-49D1-7F753978BB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7A8122A-E3B1-6C84-AA69-85430BBF473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ADD20E9-4316-1286-23AF-8C14F89097F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Click and Reveal</a:t>
            </a:r>
            <a:br>
              <a:rPr lang="en-US" dirty="0"/>
            </a:br>
            <a:r>
              <a:rPr lang="en-US" dirty="0"/>
              <a:t>Images and Text description can appear in a pop up window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D6338AD-8921-0D5A-938C-39026233DBC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FC032F-8147-5D40-843D-91896953F7CD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546314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709922-D864-32DC-7566-A6D0E18022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5EAF96A-37F5-6863-721B-4A8BC2D6583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075146B-8FB8-71F0-2C1D-3F0832849AF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Click and Reveal</a:t>
            </a:r>
            <a:br>
              <a:rPr lang="en-US" dirty="0"/>
            </a:br>
            <a:r>
              <a:rPr lang="en-US" dirty="0"/>
              <a:t>Images and Text description can appear in a pop up window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D33DAF-C661-831D-EE63-F8CA8A05B52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FC032F-8147-5D40-843D-91896953F7CD}" type="slidenum">
              <a:rPr lang="en-US" smtClean="0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3517795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06CEBE-6176-AF9C-8724-4F595E6EBC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5B3DF05-F017-36DF-4074-4BAA3835A34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39D768D-330D-6C51-DEAE-F10C813F0CA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Click and Reveal</a:t>
            </a:r>
            <a:br>
              <a:rPr lang="en-US" dirty="0"/>
            </a:br>
            <a:r>
              <a:rPr lang="en-US" dirty="0"/>
              <a:t>Images and Text description can appear in a pop up window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58C98C-D503-53B5-6E84-A1AC45D68F0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FC032F-8147-5D40-843D-91896953F7CD}" type="slidenum">
              <a:rPr lang="en-US" smtClean="0"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963856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35FD2E-8E94-7BC3-AD3E-858010574A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3C5DC9F-E691-914E-AF7C-B0B3F482457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9B21B5-86B2-0115-8153-B15280C1AED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Click and Reveal</a:t>
            </a:r>
            <a:br>
              <a:rPr lang="en-US" dirty="0"/>
            </a:br>
            <a:r>
              <a:rPr lang="en-US" dirty="0"/>
              <a:t>Images and Text description can appear in a pop up window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35A6CB-32AA-D86F-5F79-37B92928C1E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FC032F-8147-5D40-843D-91896953F7CD}" type="slidenum">
              <a:rPr lang="en-US" smtClean="0"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3776758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69A9ED-6AC7-82BE-5DF9-53EE00A94B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D4286D3-E01A-A0E0-624A-47B82A5825F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5C6CC74-2B41-7C48-AD86-CF8D1A461A4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Click and Reveal</a:t>
            </a:r>
            <a:br>
              <a:rPr lang="en-US" dirty="0"/>
            </a:br>
            <a:r>
              <a:rPr lang="en-US" dirty="0"/>
              <a:t>Images and Text description can appear in a pop up window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FD4BE8-347A-55E1-74F6-BB72FEEBD69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FC032F-8147-5D40-843D-91896953F7CD}" type="slidenum">
              <a:rPr lang="en-US" smtClean="0"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4044252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CCCC4F-A39A-736A-C50A-BC3CAE1942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10515D6-CC56-975A-9B73-A166A101F5E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6597F44-9362-C7DB-2E71-E69E884E434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Click and Reveal</a:t>
            </a:r>
            <a:br>
              <a:rPr lang="en-US" dirty="0"/>
            </a:br>
            <a:r>
              <a:rPr lang="en-US" dirty="0"/>
              <a:t>Images and Text description can appear in a pop up window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CE1FB67-BA7C-B38C-7C2D-19085D239DE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FC032F-8147-5D40-843D-91896953F7CD}" type="slidenum">
              <a:rPr lang="en-US" smtClean="0"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5485534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10346E-7E9F-2CD2-B2C4-628D4B0031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F4380D3-9695-DD07-7AAC-EC7245C0E6C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AF562EC-B573-4807-A4F8-34554E30F4F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US" dirty="0"/>
            </a:br>
            <a:r>
              <a:rPr lang="en-US" dirty="0"/>
              <a:t>Text can appear in a pop up window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C99AFE4-1202-039C-8016-F2A62722668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FC032F-8147-5D40-843D-91896953F7CD}" type="slidenum">
              <a:rPr lang="en-US" smtClean="0"/>
              <a:t>44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5323369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E28C47-8343-C8FD-137A-14B0DB5C73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5FA1956-EA0A-B3D3-6CCA-257BAE935BD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E2D1BB5-A85E-4B98-4622-69DCA1DD9A3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Click and Reveal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CBA456-122E-F800-927D-6EB72860513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FC032F-8147-5D40-843D-91896953F7CD}" type="slidenum">
              <a:rPr lang="en-US" smtClean="0"/>
              <a:t>45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6405577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1900B7-EF55-D971-366C-38D542787C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279525D-E15B-024D-7B68-3D6F330E2F9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C8093A6-7975-B39B-2044-5D376406AFD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52A2AB-EBA8-51E3-498A-6BD2EA68CAF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FC032F-8147-5D40-843D-91896953F7CD}" type="slidenum">
              <a:rPr lang="en-US" smtClean="0"/>
              <a:t>46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5503075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042CD9-D6AD-B8CF-266C-B40B6795BE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50B5A40-A8E6-79EC-B6FC-FE1AE39BBB3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B7B32E9-8BDB-403B-17E5-E32FCC5A899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B2714C-89D1-7AC4-FE1A-CCCAC043B5D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FC032F-8147-5D40-843D-91896953F7CD}" type="slidenum">
              <a:rPr lang="en-US" smtClean="0"/>
              <a:t>62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2847662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042CD9-D6AD-B8CF-266C-B40B6795BE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50B5A40-A8E6-79EC-B6FC-FE1AE39BBB3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B7B32E9-8BDB-403B-17E5-E32FCC5A899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B2714C-89D1-7AC4-FE1A-CCCAC043B5D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FC032F-8147-5D40-843D-91896953F7CD}" type="slidenum">
              <a:rPr lang="en-US" smtClean="0"/>
              <a:t>71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3238987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AE6D58-7DC1-21DA-C0C4-C8B8BA1B4B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3418B29-2547-69A8-26D1-242A5AC718D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3E23310-C094-1E05-2E2E-02C5DD65E91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Text and Graphic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4D9774-434B-1E0A-A7A6-3BD3DE32B11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FC032F-8147-5D40-843D-91896953F7CD}" type="slidenum">
              <a:rPr lang="en-US" smtClean="0"/>
              <a:t>72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0240362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2A4E87-3A96-C118-55F7-8655FE2BB8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FA526E6-33B9-200A-A440-7631B8E3DF4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D58D087-359E-6B0E-50B2-29D24BDE2AB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Second Pop UP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D96545-A6C6-3510-FAC3-075B1B9C55D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FC032F-8147-5D40-843D-91896953F7CD}" type="slidenum">
              <a:rPr lang="en-US" smtClean="0"/>
              <a:t>73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4677362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5FB0E4-10C3-9202-0B4B-2D80ED9A05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4DCDFF7-8149-818F-EA38-812F1309996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2F06F4E-3AA2-439C-7FA1-3790C198BFC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First Pop UP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5C34F8-0478-4EDB-949D-50DB325760C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FC032F-8147-5D40-843D-91896953F7CD}" type="slidenum">
              <a:rPr lang="en-US" smtClean="0"/>
              <a:t>75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2258692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041B14-6C94-C9A0-6E6B-06B3823C77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01CA023-D9AC-6881-1A32-4F94DA9FB52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B73BB52-DDF2-0ABA-1937-46DA49B1D4E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9CE48A0-72B9-15B9-6381-70EC6AEAB13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FC032F-8147-5D40-843D-91896953F7CD}" type="slidenum">
              <a:rPr lang="en-US" smtClean="0"/>
              <a:t>76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8278322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01680F-22AE-45E3-7907-FCF037C750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20B0B7B-1ED1-A334-32ED-37E3DB7ED0D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6102770-D8C5-D26F-7DEB-0C8223C57B6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Text and Graphic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247DEAF-B1BC-35AD-9D5B-372FE3E7C4E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FC032F-8147-5D40-843D-91896953F7CD}" type="slidenum">
              <a:rPr lang="en-US" smtClean="0"/>
              <a:t>77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7333088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01680F-22AE-45E3-7907-FCF037C750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20B0B7B-1ED1-A334-32ED-37E3DB7ED0D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6102770-D8C5-D26F-7DEB-0C8223C57B6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Text and Graphic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247DEAF-B1BC-35AD-9D5B-372FE3E7C4E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FC032F-8147-5D40-843D-91896953F7CD}" type="slidenum">
              <a:rPr lang="en-US" smtClean="0"/>
              <a:t>78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1077802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3914BF-6037-CEB9-CD82-AF6571E8AE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2086EEE-72FE-F0DD-E713-3543489266E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179608A-8961-13C7-1515-B14BC38AE5C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Text and Graphic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506DF2-A246-D360-0E39-144AE74506B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FC032F-8147-5D40-843D-91896953F7CD}" type="slidenum">
              <a:rPr lang="en-US" smtClean="0"/>
              <a:t>79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5346622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041B14-6C94-C9A0-6E6B-06B3823C77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01CA023-D9AC-6881-1A32-4F94DA9FB52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B73BB52-DDF2-0ABA-1937-46DA49B1D4E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9CE48A0-72B9-15B9-6381-70EC6AEAB13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defTabSz="950793">
              <a:defRPr/>
            </a:pPr>
            <a:fld id="{B6FC032F-8147-5D40-843D-91896953F7CD}" type="slidenum">
              <a:rPr lang="en-US">
                <a:solidFill>
                  <a:prstClr val="black"/>
                </a:solidFill>
                <a:latin typeface="Aptos" panose="02110004020202020204"/>
              </a:rPr>
              <a:pPr defTabSz="950793">
                <a:defRPr/>
              </a:pPr>
              <a:t>80</a:t>
            </a:fld>
            <a:endParaRPr lang="en-US">
              <a:solidFill>
                <a:prstClr val="black"/>
              </a:solidFill>
              <a:latin typeface="Aptos" panose="021100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1875898205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3A78DA-D5DF-D754-3644-CDC6EAE313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38CE280-4E70-C698-1BCA-2390F53AF7F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1008353-0B50-229A-D0BF-EA7F4EBC582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62A32D3-2DE9-C6BD-F82E-890BD8AA5BF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defTabSz="950793">
              <a:defRPr/>
            </a:pPr>
            <a:fld id="{B6FC032F-8147-5D40-843D-91896953F7CD}" type="slidenum">
              <a:rPr lang="en-US">
                <a:solidFill>
                  <a:prstClr val="black"/>
                </a:solidFill>
                <a:latin typeface="Aptos" panose="02110004020202020204"/>
              </a:rPr>
              <a:pPr defTabSz="950793">
                <a:defRPr/>
              </a:pPr>
              <a:t>91</a:t>
            </a:fld>
            <a:endParaRPr lang="en-US">
              <a:solidFill>
                <a:prstClr val="black"/>
              </a:solidFill>
              <a:latin typeface="Aptos" panose="021100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205712089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it-IT" dirty="0"/>
              <a:t>Disclaimer incluse nelle presentazioni</a:t>
            </a:r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FA8462-F960-455F-9219-93F2045F25C3}" type="slidenum">
              <a:rPr lang="en-US" smtClean="0"/>
              <a:t>92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79155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3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4.xml"/><Relationship Id="rId5" Type="http://schemas.openxmlformats.org/officeDocument/2006/relationships/image" Target="../media/image3.png"/><Relationship Id="rId4" Type="http://schemas.openxmlformats.org/officeDocument/2006/relationships/image" Target="../media/image1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5.xml"/><Relationship Id="rId5" Type="http://schemas.openxmlformats.org/officeDocument/2006/relationships/image" Target="../media/image4.png"/><Relationship Id="rId4" Type="http://schemas.openxmlformats.org/officeDocument/2006/relationships/image" Target="../media/image1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6.xml"/><Relationship Id="rId4" Type="http://schemas.openxmlformats.org/officeDocument/2006/relationships/image" Target="../media/image1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7.xml"/><Relationship Id="rId4" Type="http://schemas.openxmlformats.org/officeDocument/2006/relationships/image" Target="../media/image1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8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9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0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2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3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4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5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6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7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8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9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20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2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ags" Target="../tags/tag2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ags" Target="../tags/tag23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2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D60D6-331C-C345-925F-FB078398144D}" type="datetime1">
              <a:rPr lang="en-US" smtClean="0"/>
              <a:t>6/18/2025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‹N›</a:t>
            </a:fld>
            <a:endParaRPr lang="en-US"/>
          </a:p>
        </p:txBody>
      </p:sp>
      <p:pic>
        <p:nvPicPr>
          <p:cNvPr id="7" name="Picture 4">
            <a:extLst>
              <a:ext uri="{FF2B5EF4-FFF2-40B4-BE49-F238E27FC236}">
                <a16:creationId xmlns:a16="http://schemas.microsoft.com/office/drawing/2014/main" id="{02501BBB-7D99-D106-FCA6-A89C0D2BA55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563524" y="107794"/>
            <a:ext cx="497845" cy="431209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2E35DA9B-6EDD-7FB1-41E2-14EAC1B7B3DE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12648" y="221144"/>
            <a:ext cx="8273140" cy="365125"/>
          </a:xfrm>
        </p:spPr>
        <p:txBody>
          <a:bodyPr anchor="b">
            <a:noAutofit/>
          </a:bodyPr>
          <a:lstStyle>
            <a:lvl1pPr marL="0" indent="0">
              <a:buNone/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14848269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Immagine 13">
            <a:extLst>
              <a:ext uri="{FF2B5EF4-FFF2-40B4-BE49-F238E27FC236}">
                <a16:creationId xmlns:a16="http://schemas.microsoft.com/office/drawing/2014/main" id="{646AB285-0CA8-DA62-2542-251AC4DEBE7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 l="21832" r="21832"/>
          <a:stretch/>
        </p:blipFill>
        <p:spPr>
          <a:xfrm>
            <a:off x="7851823" y="2519680"/>
            <a:ext cx="4351972" cy="433832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D60D6-331C-C345-925F-FB078398144D}" type="datetime1">
              <a:rPr lang="en-US" smtClean="0"/>
              <a:t>6/18/2025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‹N›</a:t>
            </a:fld>
            <a:endParaRPr lang="en-US"/>
          </a:p>
        </p:txBody>
      </p:sp>
      <p:pic>
        <p:nvPicPr>
          <p:cNvPr id="7" name="Picture 4">
            <a:extLst>
              <a:ext uri="{FF2B5EF4-FFF2-40B4-BE49-F238E27FC236}">
                <a16:creationId xmlns:a16="http://schemas.microsoft.com/office/drawing/2014/main" id="{02501BBB-7D99-D106-FCA6-A89C0D2BA55F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563524" y="107794"/>
            <a:ext cx="497845" cy="431209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2E35DA9B-6EDD-7FB1-41E2-14EAC1B7B3DE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12648" y="221144"/>
            <a:ext cx="8273140" cy="365125"/>
          </a:xfrm>
        </p:spPr>
        <p:txBody>
          <a:bodyPr anchor="b">
            <a:noAutofit/>
          </a:bodyPr>
          <a:lstStyle>
            <a:lvl1pPr marL="0" indent="0">
              <a:buNone/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pic>
        <p:nvPicPr>
          <p:cNvPr id="12" name="Immagine 11">
            <a:extLst>
              <a:ext uri="{FF2B5EF4-FFF2-40B4-BE49-F238E27FC236}">
                <a16:creationId xmlns:a16="http://schemas.microsoft.com/office/drawing/2014/main" id="{ACCDDE59-3AB2-7D2C-8115-DC6B2D614D33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rcRect l="20245" r="25388"/>
          <a:stretch/>
        </p:blipFill>
        <p:spPr>
          <a:xfrm flipH="1">
            <a:off x="-4528" y="1899618"/>
            <a:ext cx="4753746" cy="4918509"/>
          </a:xfrm>
          <a:prstGeom prst="rect">
            <a:avLst/>
          </a:prstGeom>
        </p:spPr>
      </p:pic>
      <p:sp>
        <p:nvSpPr>
          <p:cNvPr id="3" name="CasellaDiTesto 2">
            <a:extLst>
              <a:ext uri="{FF2B5EF4-FFF2-40B4-BE49-F238E27FC236}">
                <a16:creationId xmlns:a16="http://schemas.microsoft.com/office/drawing/2014/main" id="{3CBE13BA-25CF-0921-3B8A-72FE55CF73F5}"/>
              </a:ext>
            </a:extLst>
          </p:cNvPr>
          <p:cNvSpPr txBox="1"/>
          <p:nvPr userDrawn="1"/>
        </p:nvSpPr>
        <p:spPr>
          <a:xfrm>
            <a:off x="650433" y="539003"/>
            <a:ext cx="4832781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it-IT" sz="1200" kern="1200" dirty="0">
                <a:solidFill>
                  <a:schemeClr val="bg1">
                    <a:lumMod val="85000"/>
                  </a:schemeClr>
                </a:solidFill>
                <a:latin typeface="Roboto" panose="02000000000000000000" pitchFamily="2" charset="0"/>
                <a:ea typeface="Roboto" panose="02000000000000000000" pitchFamily="2" charset="0"/>
                <a:cs typeface="+mn-cs"/>
              </a:rPr>
              <a:t>04 |  Q&amp;A</a:t>
            </a:r>
            <a:endParaRPr lang="en-US" sz="1200" kern="1200" dirty="0">
              <a:solidFill>
                <a:schemeClr val="bg1">
                  <a:lumMod val="85000"/>
                </a:schemeClr>
              </a:solidFill>
              <a:latin typeface="Roboto" panose="02000000000000000000" pitchFamily="2" charset="0"/>
              <a:ea typeface="Roboto" panose="02000000000000000000" pitchFamily="2" charset="0"/>
              <a:cs typeface="+mn-cs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19384710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Q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Immagine 13">
            <a:extLst>
              <a:ext uri="{FF2B5EF4-FFF2-40B4-BE49-F238E27FC236}">
                <a16:creationId xmlns:a16="http://schemas.microsoft.com/office/drawing/2014/main" id="{646AB285-0CA8-DA62-2542-251AC4DEBE7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 l="21832" r="21832"/>
          <a:stretch/>
        </p:blipFill>
        <p:spPr>
          <a:xfrm>
            <a:off x="7851823" y="2519680"/>
            <a:ext cx="4351972" cy="433832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D60D6-331C-C345-925F-FB078398144D}" type="datetime1">
              <a:rPr lang="en-US" smtClean="0"/>
              <a:t>6/18/2025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‹N›</a:t>
            </a:fld>
            <a:endParaRPr lang="en-US"/>
          </a:p>
        </p:txBody>
      </p:sp>
      <p:pic>
        <p:nvPicPr>
          <p:cNvPr id="7" name="Picture 4">
            <a:extLst>
              <a:ext uri="{FF2B5EF4-FFF2-40B4-BE49-F238E27FC236}">
                <a16:creationId xmlns:a16="http://schemas.microsoft.com/office/drawing/2014/main" id="{02501BBB-7D99-D106-FCA6-A89C0D2BA55F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563524" y="107794"/>
            <a:ext cx="497845" cy="431209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2E35DA9B-6EDD-7FB1-41E2-14EAC1B7B3DE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12648" y="221144"/>
            <a:ext cx="8273140" cy="365125"/>
          </a:xfrm>
        </p:spPr>
        <p:txBody>
          <a:bodyPr anchor="b">
            <a:noAutofit/>
          </a:bodyPr>
          <a:lstStyle>
            <a:lvl1pPr marL="0" indent="0">
              <a:buNone/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3CBE13BA-25CF-0921-3B8A-72FE55CF73F5}"/>
              </a:ext>
            </a:extLst>
          </p:cNvPr>
          <p:cNvSpPr txBox="1"/>
          <p:nvPr userDrawn="1"/>
        </p:nvSpPr>
        <p:spPr>
          <a:xfrm>
            <a:off x="650433" y="539003"/>
            <a:ext cx="4832781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it-IT" sz="1200" kern="1200" dirty="0">
                <a:solidFill>
                  <a:schemeClr val="bg1">
                    <a:lumMod val="85000"/>
                  </a:schemeClr>
                </a:solidFill>
                <a:latin typeface="Roboto" panose="02000000000000000000" pitchFamily="2" charset="0"/>
                <a:ea typeface="Roboto" panose="02000000000000000000" pitchFamily="2" charset="0"/>
                <a:cs typeface="+mn-cs"/>
              </a:rPr>
              <a:t>04 |  Q&amp;A</a:t>
            </a:r>
            <a:endParaRPr lang="en-US" sz="1200" kern="1200" dirty="0">
              <a:solidFill>
                <a:schemeClr val="bg1">
                  <a:lumMod val="85000"/>
                </a:schemeClr>
              </a:solidFill>
              <a:latin typeface="Roboto" panose="02000000000000000000" pitchFamily="2" charset="0"/>
              <a:ea typeface="Roboto" panose="02000000000000000000" pitchFamily="2" charset="0"/>
              <a:cs typeface="+mn-cs"/>
            </a:endParaRPr>
          </a:p>
        </p:txBody>
      </p:sp>
      <p:pic>
        <p:nvPicPr>
          <p:cNvPr id="8" name="Immagine 7">
            <a:extLst>
              <a:ext uri="{FF2B5EF4-FFF2-40B4-BE49-F238E27FC236}">
                <a16:creationId xmlns:a16="http://schemas.microsoft.com/office/drawing/2014/main" id="{617E34D3-1AA7-BC0A-4558-FA5E5C40C401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rcRect l="22817" r="33836" b="32461"/>
          <a:stretch/>
        </p:blipFill>
        <p:spPr>
          <a:xfrm flipH="1">
            <a:off x="-4528" y="2008394"/>
            <a:ext cx="5487742" cy="4809733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8852367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">
            <a:extLst>
              <a:ext uri="{FF2B5EF4-FFF2-40B4-BE49-F238E27FC236}">
                <a16:creationId xmlns:a16="http://schemas.microsoft.com/office/drawing/2014/main" id="{492E1554-FA9E-E86E-F113-F973CEF4E758}"/>
              </a:ext>
            </a:extLst>
          </p:cNvPr>
          <p:cNvPicPr>
            <a:picLocks noChangeAspect="1" noChangeArrowheads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433" t="-91" r="13334" b="91"/>
          <a:stretch/>
        </p:blipFill>
        <p:spPr bwMode="auto">
          <a:xfrm>
            <a:off x="4838700" y="-6224"/>
            <a:ext cx="7349088" cy="6864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D60D6-331C-C345-925F-FB078398144D}" type="datetime1">
              <a:rPr lang="en-US" smtClean="0"/>
              <a:t>6/18/2025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‹N›</a:t>
            </a:fld>
            <a:endParaRPr lang="en-US"/>
          </a:p>
        </p:txBody>
      </p:sp>
      <p:pic>
        <p:nvPicPr>
          <p:cNvPr id="7" name="Picture 4">
            <a:extLst>
              <a:ext uri="{FF2B5EF4-FFF2-40B4-BE49-F238E27FC236}">
                <a16:creationId xmlns:a16="http://schemas.microsoft.com/office/drawing/2014/main" id="{02501BBB-7D99-D106-FCA6-A89C0D2BA55F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563524" y="107794"/>
            <a:ext cx="497845" cy="431209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2E35DA9B-6EDD-7FB1-41E2-14EAC1B7B3DE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12648" y="221144"/>
            <a:ext cx="8273140" cy="365125"/>
          </a:xfrm>
        </p:spPr>
        <p:txBody>
          <a:bodyPr anchor="b">
            <a:noAutofit/>
          </a:bodyPr>
          <a:lstStyle>
            <a:lvl1pPr marL="0" indent="0">
              <a:buNone/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46A71020-97C7-FD08-4187-953B1B9C9463}"/>
              </a:ext>
            </a:extLst>
          </p:cNvPr>
          <p:cNvSpPr txBox="1"/>
          <p:nvPr userDrawn="1"/>
        </p:nvSpPr>
        <p:spPr>
          <a:xfrm>
            <a:off x="3314686" y="-33338"/>
            <a:ext cx="8143890" cy="52835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ts val="4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600" b="1" dirty="0">
                <a:solidFill>
                  <a:schemeClr val="bg1"/>
                </a:solidFill>
                <a:latin typeface="Barlow Condensed" panose="00000506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The Next-Gen  </a:t>
            </a:r>
            <a:r>
              <a:rPr lang="en-US" sz="1600" b="1" kern="1200" dirty="0">
                <a:solidFill>
                  <a:srgbClr val="C00000"/>
                </a:solidFill>
                <a:latin typeface="Barlow Condensed" panose="00000506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DODGE</a:t>
            </a:r>
            <a:r>
              <a:rPr lang="it-IT" sz="1600" b="1" kern="1200" dirty="0">
                <a:solidFill>
                  <a:srgbClr val="C00000"/>
                </a:solidFill>
                <a:latin typeface="Barlow Condensed" panose="00000506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 CHARGER</a:t>
            </a:r>
            <a:r>
              <a:rPr lang="en-US" sz="1600" b="1" kern="1200" dirty="0">
                <a:solidFill>
                  <a:srgbClr val="C00000"/>
                </a:solidFill>
                <a:latin typeface="Barlow Condensed" panose="00000506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 </a:t>
            </a:r>
            <a:endParaRPr lang="it-IT" sz="1600" b="1" kern="1200" dirty="0">
              <a:solidFill>
                <a:srgbClr val="C00000"/>
              </a:solidFill>
              <a:latin typeface="Barlow Condensed" panose="00000506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6352376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 and BRAND VALUES v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magine 2" descr="Immagine che contiene Veicolo terrestre, veicolo, ruota, aria aperta&#10;&#10;Il contenuto generato dall'IA potrebbe non essere corretto.">
            <a:extLst>
              <a:ext uri="{FF2B5EF4-FFF2-40B4-BE49-F238E27FC236}">
                <a16:creationId xmlns:a16="http://schemas.microsoft.com/office/drawing/2014/main" id="{8A41DB6B-F95C-6F4E-9DBE-3AE631E44E1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 l="15684" t="4939" r="41745" b="2690"/>
          <a:stretch/>
        </p:blipFill>
        <p:spPr>
          <a:xfrm>
            <a:off x="6257925" y="0"/>
            <a:ext cx="5934074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782908"/>
            <a:ext cx="10653578" cy="1132258"/>
          </a:xfrm>
        </p:spPr>
        <p:txBody>
          <a:bodyPr>
            <a:normAutofit/>
          </a:bodyPr>
          <a:lstStyle>
            <a:lvl1pPr>
              <a:defRPr sz="7200">
                <a:solidFill>
                  <a:schemeClr val="bg1"/>
                </a:solidFill>
                <a:latin typeface="Barlow Condensed" panose="00000506000000000000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D60D6-331C-C345-925F-FB078398144D}" type="datetime1">
              <a:rPr lang="en-US" smtClean="0"/>
              <a:t>6/18/2025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‹N›</a:t>
            </a:fld>
            <a:endParaRPr lang="en-US" dirty="0"/>
          </a:p>
        </p:txBody>
      </p:sp>
      <p:pic>
        <p:nvPicPr>
          <p:cNvPr id="7" name="Picture 4">
            <a:extLst>
              <a:ext uri="{FF2B5EF4-FFF2-40B4-BE49-F238E27FC236}">
                <a16:creationId xmlns:a16="http://schemas.microsoft.com/office/drawing/2014/main" id="{02501BBB-7D99-D106-FCA6-A89C0D2BA55F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563524" y="107794"/>
            <a:ext cx="497845" cy="431209"/>
          </a:xfrm>
          <a:prstGeom prst="rect">
            <a:avLst/>
          </a:prstGeom>
        </p:spPr>
      </p:pic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06F25614-FE11-D3E3-7091-E018D1BBD551}"/>
              </a:ext>
            </a:extLst>
          </p:cNvPr>
          <p:cNvSpPr txBox="1"/>
          <p:nvPr userDrawn="1"/>
        </p:nvSpPr>
        <p:spPr>
          <a:xfrm>
            <a:off x="650433" y="539003"/>
            <a:ext cx="4832781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it-IT" sz="1200" dirty="0">
                <a:solidFill>
                  <a:schemeClr val="bg1">
                    <a:lumMod val="85000"/>
                  </a:schemeClr>
                </a:solidFill>
                <a:latin typeface="Roboto" panose="02000000000000000000" pitchFamily="2" charset="0"/>
                <a:ea typeface="Roboto" panose="02000000000000000000" pitchFamily="2" charset="0"/>
              </a:rPr>
              <a:t>01 |  INTRODUCTION and BRAND VALUES</a:t>
            </a:r>
            <a:endParaRPr lang="en-US" sz="1200" dirty="0">
              <a:solidFill>
                <a:schemeClr val="bg1">
                  <a:lumMod val="85000"/>
                </a:schemeClr>
              </a:solidFill>
              <a:latin typeface="Roboto" panose="02000000000000000000" pitchFamily="2" charset="0"/>
              <a:ea typeface="Roboto" panose="02000000000000000000" pitchFamily="2" charset="0"/>
            </a:endParaRPr>
          </a:p>
        </p:txBody>
      </p:sp>
      <p:sp>
        <p:nvSpPr>
          <p:cNvPr id="8" name="CasellaDiTesto 7">
            <a:extLst>
              <a:ext uri="{FF2B5EF4-FFF2-40B4-BE49-F238E27FC236}">
                <a16:creationId xmlns:a16="http://schemas.microsoft.com/office/drawing/2014/main" id="{53CB76A1-D919-4F1B-32E1-9149A9611B5C}"/>
              </a:ext>
            </a:extLst>
          </p:cNvPr>
          <p:cNvSpPr txBox="1"/>
          <p:nvPr userDrawn="1"/>
        </p:nvSpPr>
        <p:spPr>
          <a:xfrm>
            <a:off x="3314686" y="-33338"/>
            <a:ext cx="8143890" cy="52835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ts val="4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600" b="1" dirty="0">
                <a:solidFill>
                  <a:schemeClr val="bg1"/>
                </a:solidFill>
                <a:latin typeface="Barlow Condensed" panose="00000506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The Next-Gen  </a:t>
            </a:r>
            <a:r>
              <a:rPr lang="en-US" sz="1600" b="1" kern="1200" dirty="0">
                <a:solidFill>
                  <a:srgbClr val="C00000"/>
                </a:solidFill>
                <a:latin typeface="Barlow Condensed" panose="00000506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DODGE</a:t>
            </a:r>
            <a:r>
              <a:rPr lang="it-IT" sz="1600" b="1" kern="1200" dirty="0">
                <a:solidFill>
                  <a:srgbClr val="C00000"/>
                </a:solidFill>
                <a:latin typeface="Barlow Condensed" panose="00000506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 CHARGER</a:t>
            </a:r>
            <a:r>
              <a:rPr lang="en-US" sz="1600" b="1" kern="1200" dirty="0">
                <a:solidFill>
                  <a:srgbClr val="C00000"/>
                </a:solidFill>
                <a:latin typeface="Barlow Condensed" panose="00000506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 </a:t>
            </a:r>
            <a:endParaRPr lang="it-IT" sz="1600" b="1" kern="1200" dirty="0">
              <a:solidFill>
                <a:srgbClr val="C00000"/>
              </a:solidFill>
              <a:latin typeface="Barlow Condensed" panose="00000506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2628497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NTRODUCTION and BRAND VALUES v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432" y="941605"/>
            <a:ext cx="10615793" cy="1132258"/>
          </a:xfrm>
        </p:spPr>
        <p:txBody>
          <a:bodyPr>
            <a:normAutofit/>
          </a:bodyPr>
          <a:lstStyle>
            <a:lvl1pPr>
              <a:defRPr sz="7200">
                <a:solidFill>
                  <a:schemeClr val="bg1"/>
                </a:solidFill>
                <a:latin typeface="Barlow Condensed" panose="00000506000000000000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D60D6-331C-C345-925F-FB078398144D}" type="datetime1">
              <a:rPr lang="en-US" smtClean="0"/>
              <a:t>6/18/2025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‹N›</a:t>
            </a:fld>
            <a:endParaRPr lang="en-US" dirty="0"/>
          </a:p>
        </p:txBody>
      </p:sp>
      <p:pic>
        <p:nvPicPr>
          <p:cNvPr id="7" name="Picture 4">
            <a:extLst>
              <a:ext uri="{FF2B5EF4-FFF2-40B4-BE49-F238E27FC236}">
                <a16:creationId xmlns:a16="http://schemas.microsoft.com/office/drawing/2014/main" id="{02501BBB-7D99-D106-FCA6-A89C0D2BA55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563524" y="107794"/>
            <a:ext cx="497845" cy="431209"/>
          </a:xfrm>
          <a:prstGeom prst="rect">
            <a:avLst/>
          </a:prstGeom>
        </p:spPr>
      </p:pic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81CD45E6-83BF-1EBF-30D9-0ED27A9CDA80}"/>
              </a:ext>
            </a:extLst>
          </p:cNvPr>
          <p:cNvSpPr txBox="1"/>
          <p:nvPr userDrawn="1"/>
        </p:nvSpPr>
        <p:spPr>
          <a:xfrm>
            <a:off x="650433" y="539003"/>
            <a:ext cx="4832781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it-IT" sz="1200" kern="1200" dirty="0">
                <a:solidFill>
                  <a:schemeClr val="bg1">
                    <a:lumMod val="85000"/>
                  </a:schemeClr>
                </a:solidFill>
                <a:latin typeface="Roboto" panose="02000000000000000000" pitchFamily="2" charset="0"/>
                <a:ea typeface="Roboto" panose="02000000000000000000" pitchFamily="2" charset="0"/>
                <a:cs typeface="+mn-cs"/>
              </a:rPr>
              <a:t>01 |  INTRODUCTION and BRAND VALUES</a:t>
            </a:r>
            <a:endParaRPr lang="en-US" sz="1200" kern="1200" dirty="0">
              <a:solidFill>
                <a:schemeClr val="bg1">
                  <a:lumMod val="85000"/>
                </a:schemeClr>
              </a:solidFill>
              <a:latin typeface="Roboto" panose="02000000000000000000" pitchFamily="2" charset="0"/>
              <a:ea typeface="Roboto" panose="02000000000000000000" pitchFamily="2" charset="0"/>
              <a:cs typeface="+mn-cs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29610413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HISTO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432" y="941605"/>
            <a:ext cx="10615793" cy="1132258"/>
          </a:xfrm>
        </p:spPr>
        <p:txBody>
          <a:bodyPr>
            <a:normAutofit/>
          </a:bodyPr>
          <a:lstStyle>
            <a:lvl1pPr>
              <a:defRPr sz="7200">
                <a:solidFill>
                  <a:schemeClr val="bg1"/>
                </a:solidFill>
                <a:latin typeface="Barlow Condensed" panose="00000506000000000000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D60D6-331C-C345-925F-FB078398144D}" type="datetime1">
              <a:rPr lang="en-US" smtClean="0"/>
              <a:t>6/18/2025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‹N›</a:t>
            </a:fld>
            <a:endParaRPr lang="en-US" dirty="0"/>
          </a:p>
        </p:txBody>
      </p:sp>
      <p:pic>
        <p:nvPicPr>
          <p:cNvPr id="7" name="Picture 4">
            <a:extLst>
              <a:ext uri="{FF2B5EF4-FFF2-40B4-BE49-F238E27FC236}">
                <a16:creationId xmlns:a16="http://schemas.microsoft.com/office/drawing/2014/main" id="{02501BBB-7D99-D106-FCA6-A89C0D2BA55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563524" y="107794"/>
            <a:ext cx="497845" cy="431209"/>
          </a:xfrm>
          <a:prstGeom prst="rect">
            <a:avLst/>
          </a:prstGeom>
        </p:spPr>
      </p:pic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81CD45E6-83BF-1EBF-30D9-0ED27A9CDA80}"/>
              </a:ext>
            </a:extLst>
          </p:cNvPr>
          <p:cNvSpPr txBox="1"/>
          <p:nvPr userDrawn="1"/>
        </p:nvSpPr>
        <p:spPr>
          <a:xfrm>
            <a:off x="650433" y="539003"/>
            <a:ext cx="4832781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it-IT" sz="1200" kern="1200" dirty="0">
                <a:solidFill>
                  <a:schemeClr val="bg1">
                    <a:lumMod val="85000"/>
                  </a:schemeClr>
                </a:solidFill>
                <a:latin typeface="Roboto" panose="02000000000000000000" pitchFamily="2" charset="0"/>
                <a:ea typeface="Roboto" panose="02000000000000000000" pitchFamily="2" charset="0"/>
                <a:cs typeface="+mn-cs"/>
              </a:rPr>
              <a:t>02 |  HISTORY</a:t>
            </a:r>
            <a:endParaRPr lang="en-US" sz="1200" kern="1200" dirty="0">
              <a:solidFill>
                <a:schemeClr val="bg1">
                  <a:lumMod val="85000"/>
                </a:schemeClr>
              </a:solidFill>
              <a:latin typeface="Roboto" panose="02000000000000000000" pitchFamily="2" charset="0"/>
              <a:ea typeface="Roboto" panose="02000000000000000000" pitchFamily="2" charset="0"/>
              <a:cs typeface="+mn-cs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15435288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PRODU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432" y="941605"/>
            <a:ext cx="10615793" cy="1132258"/>
          </a:xfrm>
        </p:spPr>
        <p:txBody>
          <a:bodyPr>
            <a:normAutofit/>
          </a:bodyPr>
          <a:lstStyle>
            <a:lvl1pPr>
              <a:defRPr sz="7200">
                <a:solidFill>
                  <a:schemeClr val="bg1"/>
                </a:solidFill>
                <a:latin typeface="Barlow Condensed" panose="00000506000000000000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D60D6-331C-C345-925F-FB078398144D}" type="datetime1">
              <a:rPr lang="en-US" smtClean="0"/>
              <a:t>6/18/2025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‹N›</a:t>
            </a:fld>
            <a:endParaRPr lang="en-US" dirty="0"/>
          </a:p>
        </p:txBody>
      </p:sp>
      <p:pic>
        <p:nvPicPr>
          <p:cNvPr id="7" name="Picture 4">
            <a:extLst>
              <a:ext uri="{FF2B5EF4-FFF2-40B4-BE49-F238E27FC236}">
                <a16:creationId xmlns:a16="http://schemas.microsoft.com/office/drawing/2014/main" id="{02501BBB-7D99-D106-FCA6-A89C0D2BA55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563524" y="107794"/>
            <a:ext cx="497845" cy="431209"/>
          </a:xfrm>
          <a:prstGeom prst="rect">
            <a:avLst/>
          </a:prstGeom>
        </p:spPr>
      </p:pic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81CD45E6-83BF-1EBF-30D9-0ED27A9CDA80}"/>
              </a:ext>
            </a:extLst>
          </p:cNvPr>
          <p:cNvSpPr txBox="1"/>
          <p:nvPr userDrawn="1"/>
        </p:nvSpPr>
        <p:spPr>
          <a:xfrm>
            <a:off x="650433" y="539003"/>
            <a:ext cx="4832781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it-IT" sz="1200" kern="1200" dirty="0">
                <a:solidFill>
                  <a:schemeClr val="bg1">
                    <a:lumMod val="85000"/>
                  </a:schemeClr>
                </a:solidFill>
                <a:latin typeface="Roboto" panose="02000000000000000000" pitchFamily="2" charset="0"/>
                <a:ea typeface="Roboto" panose="02000000000000000000" pitchFamily="2" charset="0"/>
                <a:cs typeface="+mn-cs"/>
              </a:rPr>
              <a:t>03 |  PRODUCT</a:t>
            </a:r>
            <a:endParaRPr lang="en-US" sz="1200" kern="1200" dirty="0">
              <a:solidFill>
                <a:schemeClr val="bg1">
                  <a:lumMod val="85000"/>
                </a:schemeClr>
              </a:solidFill>
              <a:latin typeface="Roboto" panose="02000000000000000000" pitchFamily="2" charset="0"/>
              <a:ea typeface="Roboto" panose="02000000000000000000" pitchFamily="2" charset="0"/>
              <a:cs typeface="+mn-cs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22934247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PRODUCT EXTERIO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432" y="716228"/>
            <a:ext cx="10615793" cy="1132258"/>
          </a:xfrm>
        </p:spPr>
        <p:txBody>
          <a:bodyPr>
            <a:normAutofit/>
          </a:bodyPr>
          <a:lstStyle>
            <a:lvl1pPr>
              <a:defRPr sz="7200">
                <a:solidFill>
                  <a:schemeClr val="bg1"/>
                </a:solidFill>
                <a:latin typeface="Barlow Condensed" panose="00000506000000000000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D60D6-331C-C345-925F-FB078398144D}" type="datetime1">
              <a:rPr lang="en-US" smtClean="0"/>
              <a:t>6/18/2025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‹N›</a:t>
            </a:fld>
            <a:endParaRPr lang="en-US" dirty="0"/>
          </a:p>
        </p:txBody>
      </p:sp>
      <p:pic>
        <p:nvPicPr>
          <p:cNvPr id="7" name="Picture 4">
            <a:extLst>
              <a:ext uri="{FF2B5EF4-FFF2-40B4-BE49-F238E27FC236}">
                <a16:creationId xmlns:a16="http://schemas.microsoft.com/office/drawing/2014/main" id="{02501BBB-7D99-D106-FCA6-A89C0D2BA55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563524" y="107794"/>
            <a:ext cx="497845" cy="431209"/>
          </a:xfrm>
          <a:prstGeom prst="rect">
            <a:avLst/>
          </a:prstGeom>
        </p:spPr>
      </p:pic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81CD45E6-83BF-1EBF-30D9-0ED27A9CDA80}"/>
              </a:ext>
            </a:extLst>
          </p:cNvPr>
          <p:cNvSpPr txBox="1"/>
          <p:nvPr userDrawn="1"/>
        </p:nvSpPr>
        <p:spPr>
          <a:xfrm>
            <a:off x="650433" y="539003"/>
            <a:ext cx="4832781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it-IT" sz="1200" kern="1200" dirty="0">
                <a:solidFill>
                  <a:schemeClr val="bg1">
                    <a:lumMod val="85000"/>
                  </a:schemeClr>
                </a:solidFill>
                <a:latin typeface="Roboto" panose="02000000000000000000" pitchFamily="2" charset="0"/>
                <a:ea typeface="Roboto" panose="02000000000000000000" pitchFamily="2" charset="0"/>
                <a:cs typeface="+mn-cs"/>
              </a:rPr>
              <a:t>03 |  PRODUCT - EXTERIOR</a:t>
            </a:r>
            <a:endParaRPr lang="en-US" sz="1200" kern="1200" dirty="0">
              <a:solidFill>
                <a:schemeClr val="bg1">
                  <a:lumMod val="85000"/>
                </a:schemeClr>
              </a:solidFill>
              <a:latin typeface="Roboto" panose="02000000000000000000" pitchFamily="2" charset="0"/>
              <a:ea typeface="Roboto" panose="02000000000000000000" pitchFamily="2" charset="0"/>
              <a:cs typeface="+mn-cs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54157358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36" userDrawn="1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PRODUCT INTERIO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432" y="696910"/>
            <a:ext cx="10615793" cy="1132258"/>
          </a:xfrm>
        </p:spPr>
        <p:txBody>
          <a:bodyPr>
            <a:normAutofit/>
          </a:bodyPr>
          <a:lstStyle>
            <a:lvl1pPr>
              <a:defRPr sz="7200">
                <a:solidFill>
                  <a:schemeClr val="bg1"/>
                </a:solidFill>
                <a:latin typeface="Barlow Condensed" panose="00000506000000000000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D60D6-331C-C345-925F-FB078398144D}" type="datetime1">
              <a:rPr lang="en-US" smtClean="0"/>
              <a:t>6/18/2025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‹N›</a:t>
            </a:fld>
            <a:endParaRPr lang="en-US" dirty="0"/>
          </a:p>
        </p:txBody>
      </p:sp>
      <p:pic>
        <p:nvPicPr>
          <p:cNvPr id="7" name="Picture 4">
            <a:extLst>
              <a:ext uri="{FF2B5EF4-FFF2-40B4-BE49-F238E27FC236}">
                <a16:creationId xmlns:a16="http://schemas.microsoft.com/office/drawing/2014/main" id="{02501BBB-7D99-D106-FCA6-A89C0D2BA55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563524" y="107794"/>
            <a:ext cx="497845" cy="431209"/>
          </a:xfrm>
          <a:prstGeom prst="rect">
            <a:avLst/>
          </a:prstGeom>
        </p:spPr>
      </p:pic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81CD45E6-83BF-1EBF-30D9-0ED27A9CDA80}"/>
              </a:ext>
            </a:extLst>
          </p:cNvPr>
          <p:cNvSpPr txBox="1"/>
          <p:nvPr userDrawn="1"/>
        </p:nvSpPr>
        <p:spPr>
          <a:xfrm>
            <a:off x="650433" y="539003"/>
            <a:ext cx="4832781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it-IT" sz="1200" kern="1200" dirty="0">
                <a:solidFill>
                  <a:schemeClr val="bg1">
                    <a:lumMod val="85000"/>
                  </a:schemeClr>
                </a:solidFill>
                <a:latin typeface="Roboto" panose="02000000000000000000" pitchFamily="2" charset="0"/>
                <a:ea typeface="Roboto" panose="02000000000000000000" pitchFamily="2" charset="0"/>
                <a:cs typeface="+mn-cs"/>
              </a:rPr>
              <a:t>03 |  PRODUCT - INTERIOR</a:t>
            </a:r>
            <a:endParaRPr lang="en-US" sz="1200" kern="1200" dirty="0">
              <a:solidFill>
                <a:schemeClr val="bg1">
                  <a:lumMod val="85000"/>
                </a:schemeClr>
              </a:solidFill>
              <a:latin typeface="Roboto" panose="02000000000000000000" pitchFamily="2" charset="0"/>
              <a:ea typeface="Roboto" panose="02000000000000000000" pitchFamily="2" charset="0"/>
              <a:cs typeface="+mn-cs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16546856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PRODUCT INfotain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432" y="696910"/>
            <a:ext cx="10615793" cy="1132258"/>
          </a:xfrm>
        </p:spPr>
        <p:txBody>
          <a:bodyPr>
            <a:normAutofit/>
          </a:bodyPr>
          <a:lstStyle>
            <a:lvl1pPr>
              <a:defRPr sz="7200">
                <a:solidFill>
                  <a:schemeClr val="bg1"/>
                </a:solidFill>
                <a:latin typeface="Barlow Condensed" panose="00000506000000000000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D60D6-331C-C345-925F-FB078398144D}" type="datetime1">
              <a:rPr lang="en-US" smtClean="0"/>
              <a:t>6/18/2025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‹N›</a:t>
            </a:fld>
            <a:endParaRPr lang="en-US" dirty="0"/>
          </a:p>
        </p:txBody>
      </p:sp>
      <p:pic>
        <p:nvPicPr>
          <p:cNvPr id="7" name="Picture 4">
            <a:extLst>
              <a:ext uri="{FF2B5EF4-FFF2-40B4-BE49-F238E27FC236}">
                <a16:creationId xmlns:a16="http://schemas.microsoft.com/office/drawing/2014/main" id="{02501BBB-7D99-D106-FCA6-A89C0D2BA55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563524" y="107794"/>
            <a:ext cx="497845" cy="431209"/>
          </a:xfrm>
          <a:prstGeom prst="rect">
            <a:avLst/>
          </a:prstGeom>
        </p:spPr>
      </p:pic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81CD45E6-83BF-1EBF-30D9-0ED27A9CDA80}"/>
              </a:ext>
            </a:extLst>
          </p:cNvPr>
          <p:cNvSpPr txBox="1"/>
          <p:nvPr userDrawn="1"/>
        </p:nvSpPr>
        <p:spPr>
          <a:xfrm>
            <a:off x="650433" y="539003"/>
            <a:ext cx="4832781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it-IT" sz="1200" kern="1200" dirty="0">
                <a:solidFill>
                  <a:schemeClr val="bg1">
                    <a:lumMod val="85000"/>
                  </a:schemeClr>
                </a:solidFill>
                <a:latin typeface="Roboto" panose="02000000000000000000" pitchFamily="2" charset="0"/>
                <a:ea typeface="Roboto" panose="02000000000000000000" pitchFamily="2" charset="0"/>
                <a:cs typeface="+mn-cs"/>
              </a:rPr>
              <a:t>03 |  PRODUCT - INFOTAINMENT</a:t>
            </a:r>
            <a:endParaRPr lang="en-US" sz="1200" kern="1200" dirty="0">
              <a:solidFill>
                <a:schemeClr val="bg1">
                  <a:lumMod val="85000"/>
                </a:schemeClr>
              </a:solidFill>
              <a:latin typeface="Roboto" panose="02000000000000000000" pitchFamily="2" charset="0"/>
              <a:ea typeface="Roboto" panose="02000000000000000000" pitchFamily="2" charset="0"/>
              <a:cs typeface="+mn-cs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56879914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PRODUCT SAFETY AND SECURI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432" y="696910"/>
            <a:ext cx="10615793" cy="1132258"/>
          </a:xfrm>
        </p:spPr>
        <p:txBody>
          <a:bodyPr>
            <a:normAutofit/>
          </a:bodyPr>
          <a:lstStyle>
            <a:lvl1pPr>
              <a:defRPr sz="7200">
                <a:solidFill>
                  <a:schemeClr val="bg1"/>
                </a:solidFill>
                <a:latin typeface="Barlow Condensed" panose="00000506000000000000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D60D6-331C-C345-925F-FB078398144D}" type="datetime1">
              <a:rPr lang="en-US" smtClean="0"/>
              <a:t>6/18/2025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‹N›</a:t>
            </a:fld>
            <a:endParaRPr lang="en-US" dirty="0"/>
          </a:p>
        </p:txBody>
      </p:sp>
      <p:pic>
        <p:nvPicPr>
          <p:cNvPr id="7" name="Picture 4">
            <a:extLst>
              <a:ext uri="{FF2B5EF4-FFF2-40B4-BE49-F238E27FC236}">
                <a16:creationId xmlns:a16="http://schemas.microsoft.com/office/drawing/2014/main" id="{02501BBB-7D99-D106-FCA6-A89C0D2BA55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563524" y="107794"/>
            <a:ext cx="497845" cy="431209"/>
          </a:xfrm>
          <a:prstGeom prst="rect">
            <a:avLst/>
          </a:prstGeom>
        </p:spPr>
      </p:pic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81CD45E6-83BF-1EBF-30D9-0ED27A9CDA80}"/>
              </a:ext>
            </a:extLst>
          </p:cNvPr>
          <p:cNvSpPr txBox="1"/>
          <p:nvPr userDrawn="1"/>
        </p:nvSpPr>
        <p:spPr>
          <a:xfrm>
            <a:off x="650433" y="539003"/>
            <a:ext cx="4832781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it-IT" sz="1200" kern="1200" dirty="0">
                <a:solidFill>
                  <a:schemeClr val="bg1">
                    <a:lumMod val="85000"/>
                  </a:schemeClr>
                </a:solidFill>
                <a:latin typeface="Roboto" panose="02000000000000000000" pitchFamily="2" charset="0"/>
                <a:ea typeface="Roboto" panose="02000000000000000000" pitchFamily="2" charset="0"/>
                <a:cs typeface="+mn-cs"/>
              </a:rPr>
              <a:t>03 |  PRODUCT - SAFETY AND SECURITY</a:t>
            </a:r>
            <a:endParaRPr lang="en-US" sz="1200" kern="1200" dirty="0">
              <a:solidFill>
                <a:schemeClr val="bg1">
                  <a:lumMod val="85000"/>
                </a:schemeClr>
              </a:solidFill>
              <a:latin typeface="Roboto" panose="02000000000000000000" pitchFamily="2" charset="0"/>
              <a:ea typeface="Roboto" panose="02000000000000000000" pitchFamily="2" charset="0"/>
              <a:cs typeface="+mn-cs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86074069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PRODUCT PROPUL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432" y="696910"/>
            <a:ext cx="10615793" cy="1132258"/>
          </a:xfrm>
        </p:spPr>
        <p:txBody>
          <a:bodyPr>
            <a:normAutofit/>
          </a:bodyPr>
          <a:lstStyle>
            <a:lvl1pPr>
              <a:defRPr sz="7200">
                <a:solidFill>
                  <a:schemeClr val="bg1"/>
                </a:solidFill>
                <a:latin typeface="Barlow Condensed" panose="00000506000000000000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D60D6-331C-C345-925F-FB078398144D}" type="datetime1">
              <a:rPr lang="en-US" smtClean="0"/>
              <a:t>6/18/2025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‹N›</a:t>
            </a:fld>
            <a:endParaRPr lang="en-US" dirty="0"/>
          </a:p>
        </p:txBody>
      </p:sp>
      <p:pic>
        <p:nvPicPr>
          <p:cNvPr id="7" name="Picture 4">
            <a:extLst>
              <a:ext uri="{FF2B5EF4-FFF2-40B4-BE49-F238E27FC236}">
                <a16:creationId xmlns:a16="http://schemas.microsoft.com/office/drawing/2014/main" id="{02501BBB-7D99-D106-FCA6-A89C0D2BA55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563524" y="107794"/>
            <a:ext cx="497845" cy="431209"/>
          </a:xfrm>
          <a:prstGeom prst="rect">
            <a:avLst/>
          </a:prstGeom>
        </p:spPr>
      </p:pic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81CD45E6-83BF-1EBF-30D9-0ED27A9CDA80}"/>
              </a:ext>
            </a:extLst>
          </p:cNvPr>
          <p:cNvSpPr txBox="1"/>
          <p:nvPr userDrawn="1"/>
        </p:nvSpPr>
        <p:spPr>
          <a:xfrm>
            <a:off x="650433" y="539003"/>
            <a:ext cx="4832781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it-IT" sz="1200" kern="1200" dirty="0">
                <a:solidFill>
                  <a:schemeClr val="bg1">
                    <a:lumMod val="85000"/>
                  </a:schemeClr>
                </a:solidFill>
                <a:latin typeface="Roboto" panose="02000000000000000000" pitchFamily="2" charset="0"/>
                <a:ea typeface="Roboto" panose="02000000000000000000" pitchFamily="2" charset="0"/>
                <a:cs typeface="+mn-cs"/>
              </a:rPr>
              <a:t>03 |  PRODUCT - PROPULSION</a:t>
            </a:r>
            <a:endParaRPr lang="en-US" sz="1200" kern="1200" dirty="0">
              <a:solidFill>
                <a:schemeClr val="bg1">
                  <a:lumMod val="85000"/>
                </a:schemeClr>
              </a:solidFill>
              <a:latin typeface="Roboto" panose="02000000000000000000" pitchFamily="2" charset="0"/>
              <a:ea typeface="Roboto" panose="02000000000000000000" pitchFamily="2" charset="0"/>
              <a:cs typeface="+mn-cs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95915155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PRODUCT CHARG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432" y="696910"/>
            <a:ext cx="10615793" cy="1132258"/>
          </a:xfrm>
        </p:spPr>
        <p:txBody>
          <a:bodyPr>
            <a:normAutofit/>
          </a:bodyPr>
          <a:lstStyle>
            <a:lvl1pPr>
              <a:defRPr sz="7200">
                <a:solidFill>
                  <a:schemeClr val="bg1"/>
                </a:solidFill>
                <a:latin typeface="Barlow Condensed" panose="00000506000000000000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D60D6-331C-C345-925F-FB078398144D}" type="datetime1">
              <a:rPr lang="en-US" smtClean="0"/>
              <a:t>6/18/2025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‹N›</a:t>
            </a:fld>
            <a:endParaRPr lang="en-US" dirty="0"/>
          </a:p>
        </p:txBody>
      </p:sp>
      <p:pic>
        <p:nvPicPr>
          <p:cNvPr id="7" name="Picture 4">
            <a:extLst>
              <a:ext uri="{FF2B5EF4-FFF2-40B4-BE49-F238E27FC236}">
                <a16:creationId xmlns:a16="http://schemas.microsoft.com/office/drawing/2014/main" id="{02501BBB-7D99-D106-FCA6-A89C0D2BA55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563524" y="107794"/>
            <a:ext cx="497845" cy="431209"/>
          </a:xfrm>
          <a:prstGeom prst="rect">
            <a:avLst/>
          </a:prstGeom>
        </p:spPr>
      </p:pic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81CD45E6-83BF-1EBF-30D9-0ED27A9CDA80}"/>
              </a:ext>
            </a:extLst>
          </p:cNvPr>
          <p:cNvSpPr txBox="1"/>
          <p:nvPr userDrawn="1"/>
        </p:nvSpPr>
        <p:spPr>
          <a:xfrm>
            <a:off x="650433" y="539003"/>
            <a:ext cx="4832781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it-IT" sz="1200" kern="1200" dirty="0">
                <a:solidFill>
                  <a:schemeClr val="bg1">
                    <a:lumMod val="85000"/>
                  </a:schemeClr>
                </a:solidFill>
                <a:latin typeface="Roboto" panose="02000000000000000000" pitchFamily="2" charset="0"/>
                <a:ea typeface="Roboto" panose="02000000000000000000" pitchFamily="2" charset="0"/>
                <a:cs typeface="+mn-cs"/>
              </a:rPr>
              <a:t>03 |  PRODUCT - CHARGING</a:t>
            </a:r>
            <a:endParaRPr lang="en-US" sz="1200" kern="1200" dirty="0">
              <a:solidFill>
                <a:schemeClr val="bg1">
                  <a:lumMod val="85000"/>
                </a:schemeClr>
              </a:solidFill>
              <a:latin typeface="Roboto" panose="02000000000000000000" pitchFamily="2" charset="0"/>
              <a:ea typeface="Roboto" panose="02000000000000000000" pitchFamily="2" charset="0"/>
              <a:cs typeface="+mn-cs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52919688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&amp;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432" y="696910"/>
            <a:ext cx="10615793" cy="1132258"/>
          </a:xfrm>
        </p:spPr>
        <p:txBody>
          <a:bodyPr>
            <a:normAutofit/>
          </a:bodyPr>
          <a:lstStyle>
            <a:lvl1pPr>
              <a:defRPr sz="7200">
                <a:solidFill>
                  <a:schemeClr val="bg1"/>
                </a:solidFill>
                <a:latin typeface="Barlow Condensed" panose="00000506000000000000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D60D6-331C-C345-925F-FB078398144D}" type="datetime1">
              <a:rPr lang="en-US" smtClean="0"/>
              <a:t>6/18/2025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‹N›</a:t>
            </a:fld>
            <a:endParaRPr lang="en-US" dirty="0"/>
          </a:p>
        </p:txBody>
      </p:sp>
      <p:pic>
        <p:nvPicPr>
          <p:cNvPr id="7" name="Picture 4">
            <a:extLst>
              <a:ext uri="{FF2B5EF4-FFF2-40B4-BE49-F238E27FC236}">
                <a16:creationId xmlns:a16="http://schemas.microsoft.com/office/drawing/2014/main" id="{02501BBB-7D99-D106-FCA6-A89C0D2BA55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563524" y="107794"/>
            <a:ext cx="497845" cy="431209"/>
          </a:xfrm>
          <a:prstGeom prst="rect">
            <a:avLst/>
          </a:prstGeom>
        </p:spPr>
      </p:pic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81CD45E6-83BF-1EBF-30D9-0ED27A9CDA80}"/>
              </a:ext>
            </a:extLst>
          </p:cNvPr>
          <p:cNvSpPr txBox="1"/>
          <p:nvPr userDrawn="1"/>
        </p:nvSpPr>
        <p:spPr>
          <a:xfrm>
            <a:off x="650433" y="539003"/>
            <a:ext cx="4832781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it-IT" sz="1200" kern="1200" dirty="0">
                <a:solidFill>
                  <a:schemeClr val="bg1">
                    <a:lumMod val="85000"/>
                  </a:schemeClr>
                </a:solidFill>
                <a:latin typeface="Roboto" panose="02000000000000000000" pitchFamily="2" charset="0"/>
                <a:ea typeface="Roboto" panose="02000000000000000000" pitchFamily="2" charset="0"/>
                <a:cs typeface="+mn-cs"/>
              </a:rPr>
              <a:t>04 |  Q&amp;A</a:t>
            </a:r>
            <a:endParaRPr lang="en-US" sz="1200" kern="1200" dirty="0">
              <a:solidFill>
                <a:schemeClr val="bg1">
                  <a:lumMod val="85000"/>
                </a:schemeClr>
              </a:solidFill>
              <a:latin typeface="Roboto" panose="02000000000000000000" pitchFamily="2" charset="0"/>
              <a:ea typeface="Roboto" panose="02000000000000000000" pitchFamily="2" charset="0"/>
              <a:cs typeface="+mn-cs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2537313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SCLAIM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432" y="696910"/>
            <a:ext cx="10615793" cy="1132258"/>
          </a:xfrm>
        </p:spPr>
        <p:txBody>
          <a:bodyPr>
            <a:normAutofit/>
          </a:bodyPr>
          <a:lstStyle>
            <a:lvl1pPr>
              <a:defRPr sz="7200">
                <a:solidFill>
                  <a:schemeClr val="bg1"/>
                </a:solidFill>
                <a:latin typeface="Barlow Condensed" panose="00000506000000000000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D60D6-331C-C345-925F-FB078398144D}" type="datetime1">
              <a:rPr lang="en-US" smtClean="0"/>
              <a:t>6/18/2025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‹N›</a:t>
            </a:fld>
            <a:endParaRPr lang="en-US" dirty="0"/>
          </a:p>
        </p:txBody>
      </p:sp>
      <p:pic>
        <p:nvPicPr>
          <p:cNvPr id="7" name="Picture 4">
            <a:extLst>
              <a:ext uri="{FF2B5EF4-FFF2-40B4-BE49-F238E27FC236}">
                <a16:creationId xmlns:a16="http://schemas.microsoft.com/office/drawing/2014/main" id="{02501BBB-7D99-D106-FCA6-A89C0D2BA55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563524" y="107794"/>
            <a:ext cx="497845" cy="431209"/>
          </a:xfrm>
          <a:prstGeom prst="rect">
            <a:avLst/>
          </a:prstGeom>
        </p:spPr>
      </p:pic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81CD45E6-83BF-1EBF-30D9-0ED27A9CDA80}"/>
              </a:ext>
            </a:extLst>
          </p:cNvPr>
          <p:cNvSpPr txBox="1"/>
          <p:nvPr userDrawn="1"/>
        </p:nvSpPr>
        <p:spPr>
          <a:xfrm>
            <a:off x="650433" y="539003"/>
            <a:ext cx="4832781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it-IT" sz="1200" kern="1200" dirty="0">
                <a:solidFill>
                  <a:schemeClr val="bg1">
                    <a:lumMod val="85000"/>
                  </a:schemeClr>
                </a:solidFill>
                <a:latin typeface="Roboto" panose="02000000000000000000" pitchFamily="2" charset="0"/>
                <a:ea typeface="Roboto" panose="02000000000000000000" pitchFamily="2" charset="0"/>
                <a:cs typeface="+mn-cs"/>
              </a:rPr>
              <a:t>05 |  DISCLAIMERS</a:t>
            </a:r>
            <a:endParaRPr lang="en-US" sz="1200" kern="1200" dirty="0">
              <a:solidFill>
                <a:schemeClr val="bg1">
                  <a:lumMod val="85000"/>
                </a:schemeClr>
              </a:solidFill>
              <a:latin typeface="Roboto" panose="02000000000000000000" pitchFamily="2" charset="0"/>
              <a:ea typeface="Roboto" panose="02000000000000000000" pitchFamily="2" charset="0"/>
              <a:cs typeface="+mn-cs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6621952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D60D6-331C-C345-925F-FB078398144D}" type="datetime1">
              <a:rPr lang="en-US" smtClean="0"/>
              <a:t>6/18/2025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‹N›</a:t>
            </a:fld>
            <a:endParaRPr lang="en-US" dirty="0"/>
          </a:p>
        </p:txBody>
      </p:sp>
      <p:pic>
        <p:nvPicPr>
          <p:cNvPr id="7" name="Picture 4">
            <a:extLst>
              <a:ext uri="{FF2B5EF4-FFF2-40B4-BE49-F238E27FC236}">
                <a16:creationId xmlns:a16="http://schemas.microsoft.com/office/drawing/2014/main" id="{02501BBB-7D99-D106-FCA6-A89C0D2BA55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563524" y="107794"/>
            <a:ext cx="497845" cy="431209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2E35DA9B-6EDD-7FB1-41E2-14EAC1B7B3DE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12648" y="221144"/>
            <a:ext cx="8273140" cy="365125"/>
          </a:xfrm>
        </p:spPr>
        <p:txBody>
          <a:bodyPr anchor="b">
            <a:noAutofit/>
          </a:bodyPr>
          <a:lstStyle>
            <a:lvl1pPr marL="0" indent="0">
              <a:buNone/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1452117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p 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‹N›</a:t>
            </a:fld>
            <a:endParaRPr lang="en-US"/>
          </a:p>
        </p:txBody>
      </p:sp>
      <p:pic>
        <p:nvPicPr>
          <p:cNvPr id="7" name="Picture 4">
            <a:extLst>
              <a:ext uri="{FF2B5EF4-FFF2-40B4-BE49-F238E27FC236}">
                <a16:creationId xmlns:a16="http://schemas.microsoft.com/office/drawing/2014/main" id="{DA9A0984-B1AF-E00F-CDEA-869DAF097F2C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563524" y="107794"/>
            <a:ext cx="497845" cy="431209"/>
          </a:xfrm>
          <a:prstGeom prst="rect">
            <a:avLst/>
          </a:prstGeom>
        </p:spPr>
      </p:pic>
      <p:sp>
        <p:nvSpPr>
          <p:cNvPr id="8" name="Rettangolo 7">
            <a:extLst>
              <a:ext uri="{FF2B5EF4-FFF2-40B4-BE49-F238E27FC236}">
                <a16:creationId xmlns:a16="http://schemas.microsoft.com/office/drawing/2014/main" id="{63F5D841-498D-8D00-3C71-685A6B1BBAB8}"/>
              </a:ext>
            </a:extLst>
          </p:cNvPr>
          <p:cNvSpPr/>
          <p:nvPr userDrawn="1"/>
        </p:nvSpPr>
        <p:spPr>
          <a:xfrm>
            <a:off x="353785" y="805134"/>
            <a:ext cx="11544300" cy="5381737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10" name="Elemento grafico 9" descr="Badge Croce contorno">
            <a:extLst>
              <a:ext uri="{FF2B5EF4-FFF2-40B4-BE49-F238E27FC236}">
                <a16:creationId xmlns:a16="http://schemas.microsoft.com/office/drawing/2014/main" id="{C2BC79F2-B3EE-3F94-3332-FA90D2B7B346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248566" y="938706"/>
            <a:ext cx="501474" cy="501474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91570011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C3B9C-015E-5C4B-AC24-0A0D1C62DA72}" type="datetime1">
              <a:rPr lang="en-US" smtClean="0"/>
              <a:t>6/18/2025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‹N›</a:t>
            </a:fld>
            <a:endParaRPr lang="en-US"/>
          </a:p>
        </p:txBody>
      </p:sp>
      <p:pic>
        <p:nvPicPr>
          <p:cNvPr id="8" name="Picture 4">
            <a:extLst>
              <a:ext uri="{FF2B5EF4-FFF2-40B4-BE49-F238E27FC236}">
                <a16:creationId xmlns:a16="http://schemas.microsoft.com/office/drawing/2014/main" id="{D1B6A691-E6C2-FE0D-C2D5-04219354188E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563524" y="107794"/>
            <a:ext cx="497845" cy="431209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15460467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5D983-AF03-4F41-A4F2-568F8AC832F9}" type="datetime1">
              <a:rPr lang="en-US" smtClean="0"/>
              <a:t>6/18/2025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‹N›</a:t>
            </a:fld>
            <a:endParaRPr lang="en-US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53249534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46D248DD-5D9D-4C7E-A583-C72D1E4FA62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5196113" y="-1"/>
            <a:ext cx="6995886" cy="6858000"/>
          </a:xfrm>
          <a:custGeom>
            <a:avLst/>
            <a:gdLst>
              <a:gd name="connsiteX0" fmla="*/ 2278743 w 6995886"/>
              <a:gd name="connsiteY0" fmla="*/ 0 h 6858000"/>
              <a:gd name="connsiteX1" fmla="*/ 6995886 w 6995886"/>
              <a:gd name="connsiteY1" fmla="*/ 0 h 6858000"/>
              <a:gd name="connsiteX2" fmla="*/ 6995886 w 6995886"/>
              <a:gd name="connsiteY2" fmla="*/ 1 h 6858000"/>
              <a:gd name="connsiteX3" fmla="*/ 5471886 w 6995886"/>
              <a:gd name="connsiteY3" fmla="*/ 1 h 6858000"/>
              <a:gd name="connsiteX4" fmla="*/ 5471886 w 6995886"/>
              <a:gd name="connsiteY4" fmla="*/ 928687 h 6858000"/>
              <a:gd name="connsiteX5" fmla="*/ 6195786 w 6995886"/>
              <a:gd name="connsiteY5" fmla="*/ 928687 h 6858000"/>
              <a:gd name="connsiteX6" fmla="*/ 6195786 w 6995886"/>
              <a:gd name="connsiteY6" fmla="*/ 1838323 h 6858000"/>
              <a:gd name="connsiteX7" fmla="*/ 6995886 w 6995886"/>
              <a:gd name="connsiteY7" fmla="*/ 1838323 h 6858000"/>
              <a:gd name="connsiteX8" fmla="*/ 6995886 w 6995886"/>
              <a:gd name="connsiteY8" fmla="*/ 4910137 h 6858000"/>
              <a:gd name="connsiteX9" fmla="*/ 6195786 w 6995886"/>
              <a:gd name="connsiteY9" fmla="*/ 4910137 h 6858000"/>
              <a:gd name="connsiteX10" fmla="*/ 6195786 w 6995886"/>
              <a:gd name="connsiteY10" fmla="*/ 6858000 h 6858000"/>
              <a:gd name="connsiteX11" fmla="*/ 1857828 w 6995886"/>
              <a:gd name="connsiteY11" fmla="*/ 6858000 h 6858000"/>
              <a:gd name="connsiteX12" fmla="*/ 1857828 w 6995886"/>
              <a:gd name="connsiteY12" fmla="*/ 6253317 h 6858000"/>
              <a:gd name="connsiteX13" fmla="*/ 1280885 w 6995886"/>
              <a:gd name="connsiteY13" fmla="*/ 6253317 h 6858000"/>
              <a:gd name="connsiteX14" fmla="*/ 1280885 w 6995886"/>
              <a:gd name="connsiteY14" fmla="*/ 6858000 h 6858000"/>
              <a:gd name="connsiteX15" fmla="*/ 1280884 w 6995886"/>
              <a:gd name="connsiteY15" fmla="*/ 6858000 h 6858000"/>
              <a:gd name="connsiteX16" fmla="*/ 1280884 w 6995886"/>
              <a:gd name="connsiteY16" fmla="*/ 5929316 h 6858000"/>
              <a:gd name="connsiteX17" fmla="*/ 885370 w 6995886"/>
              <a:gd name="connsiteY17" fmla="*/ 5929316 h 6858000"/>
              <a:gd name="connsiteX18" fmla="*/ 885370 w 6995886"/>
              <a:gd name="connsiteY18" fmla="*/ 1800225 h 6858000"/>
              <a:gd name="connsiteX19" fmla="*/ 0 w 6995886"/>
              <a:gd name="connsiteY19" fmla="*/ 1800225 h 6858000"/>
              <a:gd name="connsiteX20" fmla="*/ 0 w 6995886"/>
              <a:gd name="connsiteY20" fmla="*/ 909637 h 6858000"/>
              <a:gd name="connsiteX21" fmla="*/ 899885 w 6995886"/>
              <a:gd name="connsiteY21" fmla="*/ 909637 h 6858000"/>
              <a:gd name="connsiteX22" fmla="*/ 899885 w 6995886"/>
              <a:gd name="connsiteY22" fmla="*/ 1800225 h 6858000"/>
              <a:gd name="connsiteX23" fmla="*/ 1857828 w 6995886"/>
              <a:gd name="connsiteY23" fmla="*/ 1800225 h 6858000"/>
              <a:gd name="connsiteX24" fmla="*/ 1857828 w 6995886"/>
              <a:gd name="connsiteY24" fmla="*/ 909637 h 6858000"/>
              <a:gd name="connsiteX25" fmla="*/ 2278743 w 6995886"/>
              <a:gd name="connsiteY25" fmla="*/ 90963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6995886" h="6858000">
                <a:moveTo>
                  <a:pt x="2278743" y="0"/>
                </a:moveTo>
                <a:lnTo>
                  <a:pt x="6995886" y="0"/>
                </a:lnTo>
                <a:lnTo>
                  <a:pt x="6995886" y="1"/>
                </a:lnTo>
                <a:lnTo>
                  <a:pt x="5471886" y="1"/>
                </a:lnTo>
                <a:lnTo>
                  <a:pt x="5471886" y="928687"/>
                </a:lnTo>
                <a:lnTo>
                  <a:pt x="6195786" y="928687"/>
                </a:lnTo>
                <a:lnTo>
                  <a:pt x="6195786" y="1838323"/>
                </a:lnTo>
                <a:lnTo>
                  <a:pt x="6995886" y="1838323"/>
                </a:lnTo>
                <a:lnTo>
                  <a:pt x="6995886" y="4910137"/>
                </a:lnTo>
                <a:lnTo>
                  <a:pt x="6195786" y="4910137"/>
                </a:lnTo>
                <a:lnTo>
                  <a:pt x="6195786" y="6858000"/>
                </a:lnTo>
                <a:lnTo>
                  <a:pt x="1857828" y="6858000"/>
                </a:lnTo>
                <a:lnTo>
                  <a:pt x="1857828" y="6253317"/>
                </a:lnTo>
                <a:lnTo>
                  <a:pt x="1280885" y="6253317"/>
                </a:lnTo>
                <a:lnTo>
                  <a:pt x="1280885" y="6858000"/>
                </a:lnTo>
                <a:lnTo>
                  <a:pt x="1280884" y="6858000"/>
                </a:lnTo>
                <a:lnTo>
                  <a:pt x="1280884" y="5929316"/>
                </a:lnTo>
                <a:lnTo>
                  <a:pt x="885370" y="5929316"/>
                </a:lnTo>
                <a:lnTo>
                  <a:pt x="885370" y="1800225"/>
                </a:lnTo>
                <a:lnTo>
                  <a:pt x="0" y="1800225"/>
                </a:lnTo>
                <a:lnTo>
                  <a:pt x="0" y="909637"/>
                </a:lnTo>
                <a:lnTo>
                  <a:pt x="899885" y="909637"/>
                </a:lnTo>
                <a:lnTo>
                  <a:pt x="899885" y="1800225"/>
                </a:lnTo>
                <a:lnTo>
                  <a:pt x="1857828" y="1800225"/>
                </a:lnTo>
                <a:lnTo>
                  <a:pt x="1857828" y="909637"/>
                </a:lnTo>
                <a:lnTo>
                  <a:pt x="2278743" y="909637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1000"/>
            </a:lvl1pPr>
          </a:lstStyle>
          <a:p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34491305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Custom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nip Same Side Corner Rectangle 8">
            <a:extLst>
              <a:ext uri="{FF2B5EF4-FFF2-40B4-BE49-F238E27FC236}">
                <a16:creationId xmlns:a16="http://schemas.microsoft.com/office/drawing/2014/main" id="{138B82AB-6A03-9AF6-C0DC-57FE05489460}"/>
              </a:ext>
            </a:extLst>
          </p:cNvPr>
          <p:cNvSpPr/>
          <p:nvPr userDrawn="1"/>
        </p:nvSpPr>
        <p:spPr>
          <a:xfrm rot="16200000">
            <a:off x="1820194" y="2772907"/>
            <a:ext cx="6534443" cy="1255913"/>
          </a:xfrm>
          <a:prstGeom prst="snip2SameRect">
            <a:avLst>
              <a:gd name="adj1" fmla="val 47436"/>
              <a:gd name="adj2" fmla="val 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BAEB349-E381-9FDD-47C7-A4468D56589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83796"/>
          <a:stretch/>
        </p:blipFill>
        <p:spPr>
          <a:xfrm>
            <a:off x="1" y="0"/>
            <a:ext cx="808100" cy="6858000"/>
          </a:xfrm>
          <a:prstGeom prst="rect">
            <a:avLst/>
          </a:prstGeom>
        </p:spPr>
      </p:pic>
      <p:sp>
        <p:nvSpPr>
          <p:cNvPr id="10" name="Snip Same Side Corner Rectangle 8">
            <a:extLst>
              <a:ext uri="{FF2B5EF4-FFF2-40B4-BE49-F238E27FC236}">
                <a16:creationId xmlns:a16="http://schemas.microsoft.com/office/drawing/2014/main" id="{A18535D3-799D-30CB-E893-617BEF723413}"/>
              </a:ext>
            </a:extLst>
          </p:cNvPr>
          <p:cNvSpPr/>
          <p:nvPr userDrawn="1"/>
        </p:nvSpPr>
        <p:spPr>
          <a:xfrm rot="16200000">
            <a:off x="-2158990" y="2801043"/>
            <a:ext cx="6004253" cy="1255913"/>
          </a:xfrm>
          <a:prstGeom prst="snip2SameRect">
            <a:avLst>
              <a:gd name="adj1" fmla="val 47436"/>
              <a:gd name="adj2" fmla="val 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57457124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tags" Target="../tags/tag2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D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881BE127-D3CC-024E-A9E1-38537CDB04E6}" type="datetime1">
              <a:rPr lang="en-US" smtClean="0"/>
              <a:t>6/18/2025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‹N›</a:t>
            </a:fld>
            <a:endParaRPr lang="en-US"/>
          </a:p>
        </p:txBody>
      </p:sp>
      <p:pic>
        <p:nvPicPr>
          <p:cNvPr id="7" name="Picture 4">
            <a:extLst>
              <a:ext uri="{FF2B5EF4-FFF2-40B4-BE49-F238E27FC236}">
                <a16:creationId xmlns:a16="http://schemas.microsoft.com/office/drawing/2014/main" id="{F91D7875-54B3-95AC-D610-4BDC091BCEA8}"/>
              </a:ext>
            </a:extLst>
          </p:cNvPr>
          <p:cNvPicPr>
            <a:picLocks noChangeAspect="1"/>
          </p:cNvPicPr>
          <p:nvPr userDrawn="1"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563524" y="107794"/>
            <a:ext cx="497845" cy="431209"/>
          </a:xfrm>
          <a:prstGeom prst="rect">
            <a:avLst/>
          </a:prstGeom>
        </p:spPr>
      </p:pic>
      <p:sp>
        <p:nvSpPr>
          <p:cNvPr id="8" name="CasellaDiTesto 7">
            <a:extLst>
              <a:ext uri="{FF2B5EF4-FFF2-40B4-BE49-F238E27FC236}">
                <a16:creationId xmlns:a16="http://schemas.microsoft.com/office/drawing/2014/main" id="{6F6BC151-26A3-4C01-7BEF-37977FC2A72C}"/>
              </a:ext>
            </a:extLst>
          </p:cNvPr>
          <p:cNvSpPr txBox="1"/>
          <p:nvPr userDrawn="1"/>
        </p:nvSpPr>
        <p:spPr>
          <a:xfrm>
            <a:off x="3314686" y="-33338"/>
            <a:ext cx="8143890" cy="52835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ts val="4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600" b="1" dirty="0">
                <a:solidFill>
                  <a:schemeClr val="bg1"/>
                </a:solidFill>
                <a:latin typeface="Barlow Condensed" panose="00000506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The Next-Gen  </a:t>
            </a:r>
            <a:r>
              <a:rPr lang="en-US" sz="1600" b="1" kern="1200" dirty="0">
                <a:solidFill>
                  <a:srgbClr val="C00000"/>
                </a:solidFill>
                <a:latin typeface="Barlow Condensed" panose="00000506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DODGE</a:t>
            </a:r>
            <a:r>
              <a:rPr lang="it-IT" sz="1600" b="1" kern="1200" dirty="0">
                <a:solidFill>
                  <a:srgbClr val="C00000"/>
                </a:solidFill>
                <a:latin typeface="Barlow Condensed" panose="00000506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 CHARGER</a:t>
            </a:r>
            <a:r>
              <a:rPr lang="en-US" sz="1600" b="1" kern="1200" dirty="0">
                <a:solidFill>
                  <a:srgbClr val="C00000"/>
                </a:solidFill>
                <a:latin typeface="Barlow Condensed" panose="00000506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 </a:t>
            </a:r>
            <a:endParaRPr lang="it-IT" sz="1600" b="1" kern="1200" dirty="0">
              <a:solidFill>
                <a:srgbClr val="C00000"/>
              </a:solidFill>
              <a:latin typeface="Barlow Condensed" panose="00000506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</p:spTree>
    <p:custDataLst>
      <p:tags r:id="rId24"/>
    </p:custDataLst>
    <p:extLst>
      <p:ext uri="{BB962C8B-B14F-4D97-AF65-F5344CB8AC3E}">
        <p14:creationId xmlns:p14="http://schemas.microsoft.com/office/powerpoint/2010/main" val="25631653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706" r:id="rId2"/>
    <p:sldLayoutId id="2147483748" r:id="rId3"/>
    <p:sldLayoutId id="2147483703" r:id="rId4"/>
    <p:sldLayoutId id="2147483700" r:id="rId5"/>
    <p:sldLayoutId id="2147483709" r:id="rId6"/>
    <p:sldLayoutId id="2147483737" r:id="rId7"/>
    <p:sldLayoutId id="2147483738" r:id="rId8"/>
    <p:sldLayoutId id="2147483739" r:id="rId9"/>
    <p:sldLayoutId id="2147483740" r:id="rId10"/>
    <p:sldLayoutId id="2147483741" r:id="rId11"/>
    <p:sldLayoutId id="2147483742" r:id="rId12"/>
    <p:sldLayoutId id="2147483743" r:id="rId13"/>
    <p:sldLayoutId id="2147483744" r:id="rId14"/>
    <p:sldLayoutId id="2147483745" r:id="rId15"/>
    <p:sldLayoutId id="2147483747" r:id="rId16"/>
    <p:sldLayoutId id="2147483701" r:id="rId17"/>
    <p:sldLayoutId id="2147483696" r:id="rId18"/>
    <p:sldLayoutId id="2147483704" r:id="rId19"/>
    <p:sldLayoutId id="2147483691" r:id="rId20"/>
    <p:sldLayoutId id="2147483732" r:id="rId21"/>
    <p:sldLayoutId id="2147483746" r:id="rId2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video" Target="../media/media1.mp4"/><Relationship Id="rId2" Type="http://schemas.microsoft.com/office/2007/relationships/media" Target="../media/media1.mp4"/><Relationship Id="rId1" Type="http://schemas.openxmlformats.org/officeDocument/2006/relationships/tags" Target="../tags/tag25.xml"/><Relationship Id="rId6" Type="http://schemas.openxmlformats.org/officeDocument/2006/relationships/image" Target="../media/image1.png"/><Relationship Id="rId5" Type="http://schemas.openxmlformats.org/officeDocument/2006/relationships/image" Target="../media/image10.png"/><Relationship Id="rId4" Type="http://schemas.openxmlformats.org/officeDocument/2006/relationships/slideLayout" Target="../slideLayouts/slideLayout20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21.xml"/><Relationship Id="rId1" Type="http://schemas.openxmlformats.org/officeDocument/2006/relationships/tags" Target="../tags/tag27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Layout" Target="../slideLayouts/slideLayout5.xml"/><Relationship Id="rId1" Type="http://schemas.openxmlformats.org/officeDocument/2006/relationships/tags" Target="../tags/tag28.xml"/><Relationship Id="rId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slideLayout" Target="../slideLayouts/slideLayout6.xml"/><Relationship Id="rId1" Type="http://schemas.openxmlformats.org/officeDocument/2006/relationships/tags" Target="../tags/tag29.xml"/><Relationship Id="rId6" Type="http://schemas.openxmlformats.org/officeDocument/2006/relationships/image" Target="../media/image1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6.xml"/><Relationship Id="rId1" Type="http://schemas.openxmlformats.org/officeDocument/2006/relationships/tags" Target="../tags/tag30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6.xml"/><Relationship Id="rId1" Type="http://schemas.openxmlformats.org/officeDocument/2006/relationships/tags" Target="../tags/tag31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6.xml"/><Relationship Id="rId1" Type="http://schemas.openxmlformats.org/officeDocument/2006/relationships/tags" Target="../tags/tag3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6.xml"/><Relationship Id="rId1" Type="http://schemas.openxmlformats.org/officeDocument/2006/relationships/tags" Target="../tags/tag33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6.xml"/><Relationship Id="rId1" Type="http://schemas.openxmlformats.org/officeDocument/2006/relationships/tags" Target="../tags/tag34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6.xml"/><Relationship Id="rId1" Type="http://schemas.openxmlformats.org/officeDocument/2006/relationships/tags" Target="../tags/tag35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6.jpeg"/><Relationship Id="rId7" Type="http://schemas.openxmlformats.org/officeDocument/2006/relationships/image" Target="../media/image18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36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7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20.jpeg"/><Relationship Id="rId7" Type="http://schemas.openxmlformats.org/officeDocument/2006/relationships/image" Target="../media/image18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3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21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22.jpeg"/><Relationship Id="rId7" Type="http://schemas.openxmlformats.org/officeDocument/2006/relationships/image" Target="../media/image18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38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23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24.jpeg"/><Relationship Id="rId7" Type="http://schemas.openxmlformats.org/officeDocument/2006/relationships/image" Target="../media/image14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39.xml"/><Relationship Id="rId6" Type="http://schemas.openxmlformats.org/officeDocument/2006/relationships/image" Target="../media/image13.png"/><Relationship Id="rId5" Type="http://schemas.openxmlformats.org/officeDocument/2006/relationships/image" Target="../media/image26.jpeg"/><Relationship Id="rId4" Type="http://schemas.openxmlformats.org/officeDocument/2006/relationships/image" Target="../media/image25.jpeg"/><Relationship Id="rId9" Type="http://schemas.openxmlformats.org/officeDocument/2006/relationships/image" Target="../media/image19.sv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27.jpeg"/><Relationship Id="rId7" Type="http://schemas.openxmlformats.org/officeDocument/2006/relationships/image" Target="../media/image18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40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28.jpe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29.jpeg"/><Relationship Id="rId7" Type="http://schemas.openxmlformats.org/officeDocument/2006/relationships/image" Target="../media/image18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41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30.jpe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31.jpeg"/><Relationship Id="rId7" Type="http://schemas.openxmlformats.org/officeDocument/2006/relationships/image" Target="../media/image18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4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32.jpe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notesSlide" Target="../notesSlides/notesSlide7.xml"/><Relationship Id="rId7" Type="http://schemas.openxmlformats.org/officeDocument/2006/relationships/image" Target="../media/image36.jpe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43.xml"/><Relationship Id="rId6" Type="http://schemas.openxmlformats.org/officeDocument/2006/relationships/image" Target="../media/image35.jpeg"/><Relationship Id="rId5" Type="http://schemas.openxmlformats.org/officeDocument/2006/relationships/image" Target="../media/image34.png"/><Relationship Id="rId4" Type="http://schemas.openxmlformats.org/officeDocument/2006/relationships/image" Target="../media/image33.jpeg"/><Relationship Id="rId9" Type="http://schemas.openxmlformats.org/officeDocument/2006/relationships/image" Target="../media/image14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jpeg"/><Relationship Id="rId13" Type="http://schemas.openxmlformats.org/officeDocument/2006/relationships/image" Target="../media/image14.png"/><Relationship Id="rId3" Type="http://schemas.openxmlformats.org/officeDocument/2006/relationships/notesSlide" Target="../notesSlides/notesSlide8.xml"/><Relationship Id="rId7" Type="http://schemas.openxmlformats.org/officeDocument/2006/relationships/image" Target="../media/image40.jpeg"/><Relationship Id="rId12" Type="http://schemas.openxmlformats.org/officeDocument/2006/relationships/image" Target="../media/image13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44.xml"/><Relationship Id="rId6" Type="http://schemas.openxmlformats.org/officeDocument/2006/relationships/image" Target="../media/image39.jpeg"/><Relationship Id="rId11" Type="http://schemas.openxmlformats.org/officeDocument/2006/relationships/image" Target="../media/image44.jpeg"/><Relationship Id="rId5" Type="http://schemas.openxmlformats.org/officeDocument/2006/relationships/image" Target="../media/image38.jpeg"/><Relationship Id="rId10" Type="http://schemas.openxmlformats.org/officeDocument/2006/relationships/image" Target="../media/image43.png"/><Relationship Id="rId4" Type="http://schemas.openxmlformats.org/officeDocument/2006/relationships/image" Target="../media/image37.jpeg"/><Relationship Id="rId9" Type="http://schemas.openxmlformats.org/officeDocument/2006/relationships/image" Target="../media/image42.jpe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notesSlide" Target="../notesSlides/notesSlide9.xml"/><Relationship Id="rId7" Type="http://schemas.openxmlformats.org/officeDocument/2006/relationships/image" Target="../media/image48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45.xml"/><Relationship Id="rId6" Type="http://schemas.openxmlformats.org/officeDocument/2006/relationships/image" Target="../media/image47.png"/><Relationship Id="rId5" Type="http://schemas.openxmlformats.org/officeDocument/2006/relationships/image" Target="../media/image46.png"/><Relationship Id="rId4" Type="http://schemas.openxmlformats.org/officeDocument/2006/relationships/image" Target="../media/image45.png"/><Relationship Id="rId9" Type="http://schemas.openxmlformats.org/officeDocument/2006/relationships/image" Target="../media/image14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7" Type="http://schemas.openxmlformats.org/officeDocument/2006/relationships/image" Target="../media/image14.pn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46.xml"/><Relationship Id="rId6" Type="http://schemas.openxmlformats.org/officeDocument/2006/relationships/image" Target="../media/image13.png"/><Relationship Id="rId5" Type="http://schemas.openxmlformats.org/officeDocument/2006/relationships/image" Target="../media/image50.jpg"/><Relationship Id="rId4" Type="http://schemas.openxmlformats.org/officeDocument/2006/relationships/image" Target="../media/image49.jp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7" Type="http://schemas.openxmlformats.org/officeDocument/2006/relationships/image" Target="../media/image14.pn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47.xml"/><Relationship Id="rId6" Type="http://schemas.openxmlformats.org/officeDocument/2006/relationships/image" Target="../media/image13.png"/><Relationship Id="rId5" Type="http://schemas.openxmlformats.org/officeDocument/2006/relationships/image" Target="../media/image1.png"/><Relationship Id="rId4" Type="http://schemas.openxmlformats.org/officeDocument/2006/relationships/image" Target="../media/image51.jp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13" Type="http://schemas.openxmlformats.org/officeDocument/2006/relationships/image" Target="../media/image57.png"/><Relationship Id="rId3" Type="http://schemas.openxmlformats.org/officeDocument/2006/relationships/notesSlide" Target="../notesSlides/notesSlide12.xml"/><Relationship Id="rId7" Type="http://schemas.microsoft.com/office/2007/relationships/hdphoto" Target="../media/hdphoto2.wdp"/><Relationship Id="rId12" Type="http://schemas.openxmlformats.org/officeDocument/2006/relationships/image" Target="../media/image14.pn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48.xml"/><Relationship Id="rId6" Type="http://schemas.openxmlformats.org/officeDocument/2006/relationships/image" Target="../media/image53.png"/><Relationship Id="rId11" Type="http://schemas.openxmlformats.org/officeDocument/2006/relationships/image" Target="../media/image13.png"/><Relationship Id="rId5" Type="http://schemas.microsoft.com/office/2007/relationships/hdphoto" Target="../media/hdphoto1.wdp"/><Relationship Id="rId10" Type="http://schemas.openxmlformats.org/officeDocument/2006/relationships/image" Target="../media/image56.png"/><Relationship Id="rId4" Type="http://schemas.openxmlformats.org/officeDocument/2006/relationships/image" Target="../media/image52.png"/><Relationship Id="rId9" Type="http://schemas.openxmlformats.org/officeDocument/2006/relationships/image" Target="../media/image55.png"/><Relationship Id="rId14" Type="http://schemas.openxmlformats.org/officeDocument/2006/relationships/image" Target="../media/image58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notesSlide" Target="../notesSlides/notesSlide13.xml"/><Relationship Id="rId7" Type="http://schemas.openxmlformats.org/officeDocument/2006/relationships/image" Target="../media/image13.pn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49.xml"/><Relationship Id="rId6" Type="http://schemas.openxmlformats.org/officeDocument/2006/relationships/image" Target="../media/image54.png"/><Relationship Id="rId5" Type="http://schemas.openxmlformats.org/officeDocument/2006/relationships/image" Target="../media/image55.png"/><Relationship Id="rId4" Type="http://schemas.openxmlformats.org/officeDocument/2006/relationships/image" Target="../media/image59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50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60.jp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notesSlide" Target="../notesSlides/notesSlide15.xml"/><Relationship Id="rId7" Type="http://schemas.openxmlformats.org/officeDocument/2006/relationships/image" Target="../media/image64.png"/><Relationship Id="rId2" Type="http://schemas.openxmlformats.org/officeDocument/2006/relationships/slideLayout" Target="../slideLayouts/slideLayout9.xml"/><Relationship Id="rId1" Type="http://schemas.openxmlformats.org/officeDocument/2006/relationships/tags" Target="../tags/tag51.xml"/><Relationship Id="rId6" Type="http://schemas.openxmlformats.org/officeDocument/2006/relationships/image" Target="../media/image63.png"/><Relationship Id="rId11" Type="http://schemas.openxmlformats.org/officeDocument/2006/relationships/image" Target="../media/image66.png"/><Relationship Id="rId5" Type="http://schemas.openxmlformats.org/officeDocument/2006/relationships/image" Target="../media/image62.png"/><Relationship Id="rId10" Type="http://schemas.openxmlformats.org/officeDocument/2006/relationships/image" Target="../media/image65.png"/><Relationship Id="rId4" Type="http://schemas.openxmlformats.org/officeDocument/2006/relationships/image" Target="../media/image61.png"/><Relationship Id="rId9" Type="http://schemas.openxmlformats.org/officeDocument/2006/relationships/image" Target="../media/image14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6.xml"/><Relationship Id="rId2" Type="http://schemas.openxmlformats.org/officeDocument/2006/relationships/slideLayout" Target="../slideLayouts/slideLayout9.xml"/><Relationship Id="rId1" Type="http://schemas.openxmlformats.org/officeDocument/2006/relationships/tags" Target="../tags/tag52.xml"/><Relationship Id="rId6" Type="http://schemas.openxmlformats.org/officeDocument/2006/relationships/image" Target="../media/image67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7.xml"/><Relationship Id="rId2" Type="http://schemas.openxmlformats.org/officeDocument/2006/relationships/slideLayout" Target="../slideLayouts/slideLayout9.xml"/><Relationship Id="rId1" Type="http://schemas.openxmlformats.org/officeDocument/2006/relationships/tags" Target="../tags/tag53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68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png"/><Relationship Id="rId13" Type="http://schemas.openxmlformats.org/officeDocument/2006/relationships/image" Target="../media/image13.png"/><Relationship Id="rId3" Type="http://schemas.openxmlformats.org/officeDocument/2006/relationships/notesSlide" Target="../notesSlides/notesSlide18.xml"/><Relationship Id="rId7" Type="http://schemas.openxmlformats.org/officeDocument/2006/relationships/image" Target="../media/image72.png"/><Relationship Id="rId12" Type="http://schemas.openxmlformats.org/officeDocument/2006/relationships/image" Target="../media/image76.png"/><Relationship Id="rId2" Type="http://schemas.openxmlformats.org/officeDocument/2006/relationships/slideLayout" Target="../slideLayouts/slideLayout9.xml"/><Relationship Id="rId1" Type="http://schemas.openxmlformats.org/officeDocument/2006/relationships/tags" Target="../tags/tag54.xml"/><Relationship Id="rId6" Type="http://schemas.openxmlformats.org/officeDocument/2006/relationships/image" Target="../media/image71.png"/><Relationship Id="rId11" Type="http://schemas.openxmlformats.org/officeDocument/2006/relationships/image" Target="../media/image75.png"/><Relationship Id="rId5" Type="http://schemas.openxmlformats.org/officeDocument/2006/relationships/image" Target="../media/image70.png"/><Relationship Id="rId10" Type="http://schemas.openxmlformats.org/officeDocument/2006/relationships/image" Target="../media/image74.png"/><Relationship Id="rId4" Type="http://schemas.openxmlformats.org/officeDocument/2006/relationships/image" Target="../media/image69.png"/><Relationship Id="rId9" Type="http://schemas.openxmlformats.org/officeDocument/2006/relationships/image" Target="../media/image73.png"/><Relationship Id="rId14" Type="http://schemas.openxmlformats.org/officeDocument/2006/relationships/image" Target="../media/image14.pn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8.emf"/><Relationship Id="rId13" Type="http://schemas.openxmlformats.org/officeDocument/2006/relationships/image" Target="../media/image81.png"/><Relationship Id="rId3" Type="http://schemas.openxmlformats.org/officeDocument/2006/relationships/notesSlide" Target="../notesSlides/notesSlide19.xml"/><Relationship Id="rId7" Type="http://schemas.openxmlformats.org/officeDocument/2006/relationships/image" Target="../media/image77.png"/><Relationship Id="rId12" Type="http://schemas.openxmlformats.org/officeDocument/2006/relationships/image" Target="../media/image14.png"/><Relationship Id="rId2" Type="http://schemas.openxmlformats.org/officeDocument/2006/relationships/slideLayout" Target="../slideLayouts/slideLayout9.xml"/><Relationship Id="rId1" Type="http://schemas.openxmlformats.org/officeDocument/2006/relationships/tags" Target="../tags/tag55.xml"/><Relationship Id="rId6" Type="http://schemas.openxmlformats.org/officeDocument/2006/relationships/image" Target="../media/image55.png"/><Relationship Id="rId11" Type="http://schemas.openxmlformats.org/officeDocument/2006/relationships/image" Target="../media/image13.png"/><Relationship Id="rId5" Type="http://schemas.openxmlformats.org/officeDocument/2006/relationships/image" Target="../media/image69.png"/><Relationship Id="rId15" Type="http://schemas.openxmlformats.org/officeDocument/2006/relationships/image" Target="../media/image83.png"/><Relationship Id="rId10" Type="http://schemas.openxmlformats.org/officeDocument/2006/relationships/image" Target="../media/image80.jpeg"/><Relationship Id="rId4" Type="http://schemas.openxmlformats.org/officeDocument/2006/relationships/image" Target="../media/image56.png"/><Relationship Id="rId9" Type="http://schemas.openxmlformats.org/officeDocument/2006/relationships/image" Target="../media/image79.png"/><Relationship Id="rId14" Type="http://schemas.openxmlformats.org/officeDocument/2006/relationships/image" Target="../media/image82.pn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8.png"/><Relationship Id="rId3" Type="http://schemas.openxmlformats.org/officeDocument/2006/relationships/notesSlide" Target="../notesSlides/notesSlide20.xml"/><Relationship Id="rId7" Type="http://schemas.openxmlformats.org/officeDocument/2006/relationships/image" Target="../media/image87.png"/><Relationship Id="rId12" Type="http://schemas.openxmlformats.org/officeDocument/2006/relationships/image" Target="../media/image14.png"/><Relationship Id="rId2" Type="http://schemas.openxmlformats.org/officeDocument/2006/relationships/slideLayout" Target="../slideLayouts/slideLayout9.xml"/><Relationship Id="rId1" Type="http://schemas.openxmlformats.org/officeDocument/2006/relationships/tags" Target="../tags/tag56.xml"/><Relationship Id="rId6" Type="http://schemas.openxmlformats.org/officeDocument/2006/relationships/image" Target="../media/image86.png"/><Relationship Id="rId11" Type="http://schemas.openxmlformats.org/officeDocument/2006/relationships/image" Target="../media/image13.png"/><Relationship Id="rId5" Type="http://schemas.openxmlformats.org/officeDocument/2006/relationships/image" Target="../media/image85.png"/><Relationship Id="rId10" Type="http://schemas.openxmlformats.org/officeDocument/2006/relationships/image" Target="../media/image90.png"/><Relationship Id="rId4" Type="http://schemas.openxmlformats.org/officeDocument/2006/relationships/image" Target="../media/image84.png"/><Relationship Id="rId9" Type="http://schemas.openxmlformats.org/officeDocument/2006/relationships/image" Target="../media/image89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1.xml"/><Relationship Id="rId2" Type="http://schemas.openxmlformats.org/officeDocument/2006/relationships/slideLayout" Target="../slideLayouts/slideLayout10.xml"/><Relationship Id="rId1" Type="http://schemas.openxmlformats.org/officeDocument/2006/relationships/tags" Target="../tags/tag5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91.pn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6.emf"/><Relationship Id="rId3" Type="http://schemas.openxmlformats.org/officeDocument/2006/relationships/notesSlide" Target="../notesSlides/notesSlide22.xml"/><Relationship Id="rId7" Type="http://schemas.openxmlformats.org/officeDocument/2006/relationships/image" Target="../media/image95.jpg"/><Relationship Id="rId2" Type="http://schemas.openxmlformats.org/officeDocument/2006/relationships/slideLayout" Target="../slideLayouts/slideLayout9.xml"/><Relationship Id="rId1" Type="http://schemas.openxmlformats.org/officeDocument/2006/relationships/tags" Target="../tags/tag58.xml"/><Relationship Id="rId6" Type="http://schemas.openxmlformats.org/officeDocument/2006/relationships/image" Target="../media/image94.emf"/><Relationship Id="rId11" Type="http://schemas.openxmlformats.org/officeDocument/2006/relationships/image" Target="../media/image14.png"/><Relationship Id="rId5" Type="http://schemas.openxmlformats.org/officeDocument/2006/relationships/image" Target="../media/image93.jpg"/><Relationship Id="rId10" Type="http://schemas.openxmlformats.org/officeDocument/2006/relationships/image" Target="../media/image13.png"/><Relationship Id="rId4" Type="http://schemas.openxmlformats.org/officeDocument/2006/relationships/image" Target="../media/image92.emf"/><Relationship Id="rId9" Type="http://schemas.openxmlformats.org/officeDocument/2006/relationships/image" Target="../media/image97.emf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18.xml"/><Relationship Id="rId1" Type="http://schemas.openxmlformats.org/officeDocument/2006/relationships/tags" Target="../tags/tag59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98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4.xml"/><Relationship Id="rId2" Type="http://schemas.openxmlformats.org/officeDocument/2006/relationships/slideLayout" Target="../slideLayouts/slideLayout10.xml"/><Relationship Id="rId1" Type="http://schemas.openxmlformats.org/officeDocument/2006/relationships/tags" Target="../tags/tag60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99.emf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notesSlide" Target="../notesSlides/notesSlide25.xml"/><Relationship Id="rId7" Type="http://schemas.openxmlformats.org/officeDocument/2006/relationships/image" Target="../media/image103.jpeg"/><Relationship Id="rId2" Type="http://schemas.openxmlformats.org/officeDocument/2006/relationships/slideLayout" Target="../slideLayouts/slideLayout10.xml"/><Relationship Id="rId1" Type="http://schemas.openxmlformats.org/officeDocument/2006/relationships/tags" Target="../tags/tag61.xml"/><Relationship Id="rId6" Type="http://schemas.openxmlformats.org/officeDocument/2006/relationships/image" Target="../media/image102.png"/><Relationship Id="rId5" Type="http://schemas.openxmlformats.org/officeDocument/2006/relationships/image" Target="../media/image101.jpeg"/><Relationship Id="rId4" Type="http://schemas.openxmlformats.org/officeDocument/2006/relationships/image" Target="../media/image100.png"/><Relationship Id="rId9" Type="http://schemas.openxmlformats.org/officeDocument/2006/relationships/image" Target="../media/image14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6.xml"/><Relationship Id="rId2" Type="http://schemas.openxmlformats.org/officeDocument/2006/relationships/slideLayout" Target="../slideLayouts/slideLayout18.xml"/><Relationship Id="rId1" Type="http://schemas.openxmlformats.org/officeDocument/2006/relationships/tags" Target="../tags/tag62.xml"/><Relationship Id="rId6" Type="http://schemas.openxmlformats.org/officeDocument/2006/relationships/image" Target="../media/image101.jpe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7.xml"/><Relationship Id="rId2" Type="http://schemas.openxmlformats.org/officeDocument/2006/relationships/slideLayout" Target="../slideLayouts/slideLayout18.xml"/><Relationship Id="rId1" Type="http://schemas.openxmlformats.org/officeDocument/2006/relationships/tags" Target="../tags/tag63.xml"/><Relationship Id="rId6" Type="http://schemas.openxmlformats.org/officeDocument/2006/relationships/image" Target="../media/image101.jpe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8.xml"/><Relationship Id="rId2" Type="http://schemas.openxmlformats.org/officeDocument/2006/relationships/slideLayout" Target="../slideLayouts/slideLayout10.xml"/><Relationship Id="rId1" Type="http://schemas.openxmlformats.org/officeDocument/2006/relationships/tags" Target="../tags/tag64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04.jpe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9.xml"/><Relationship Id="rId2" Type="http://schemas.openxmlformats.org/officeDocument/2006/relationships/slideLayout" Target="../slideLayouts/slideLayout18.xml"/><Relationship Id="rId1" Type="http://schemas.openxmlformats.org/officeDocument/2006/relationships/tags" Target="../tags/tag65.xml"/><Relationship Id="rId6" Type="http://schemas.openxmlformats.org/officeDocument/2006/relationships/image" Target="../media/image10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0.xml"/><Relationship Id="rId2" Type="http://schemas.openxmlformats.org/officeDocument/2006/relationships/slideLayout" Target="../slideLayouts/slideLayout18.xml"/><Relationship Id="rId1" Type="http://schemas.openxmlformats.org/officeDocument/2006/relationships/tags" Target="../tags/tag66.xml"/><Relationship Id="rId6" Type="http://schemas.openxmlformats.org/officeDocument/2006/relationships/image" Target="../media/image100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1.xml"/><Relationship Id="rId7" Type="http://schemas.openxmlformats.org/officeDocument/2006/relationships/image" Target="../media/image14.png"/><Relationship Id="rId2" Type="http://schemas.openxmlformats.org/officeDocument/2006/relationships/slideLayout" Target="../slideLayouts/slideLayout10.xml"/><Relationship Id="rId1" Type="http://schemas.openxmlformats.org/officeDocument/2006/relationships/tags" Target="../tags/tag67.xml"/><Relationship Id="rId6" Type="http://schemas.openxmlformats.org/officeDocument/2006/relationships/image" Target="../media/image13.png"/><Relationship Id="rId5" Type="http://schemas.openxmlformats.org/officeDocument/2006/relationships/image" Target="../media/image107.jpeg"/><Relationship Id="rId4" Type="http://schemas.openxmlformats.org/officeDocument/2006/relationships/image" Target="../media/image106.jp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2.xml"/><Relationship Id="rId7" Type="http://schemas.openxmlformats.org/officeDocument/2006/relationships/image" Target="../media/image14.png"/><Relationship Id="rId2" Type="http://schemas.openxmlformats.org/officeDocument/2006/relationships/slideLayout" Target="../slideLayouts/slideLayout10.xml"/><Relationship Id="rId1" Type="http://schemas.openxmlformats.org/officeDocument/2006/relationships/tags" Target="../tags/tag68.xml"/><Relationship Id="rId6" Type="http://schemas.openxmlformats.org/officeDocument/2006/relationships/image" Target="../media/image13.png"/><Relationship Id="rId5" Type="http://schemas.microsoft.com/office/2007/relationships/hdphoto" Target="../media/hdphoto3.wdp"/><Relationship Id="rId4" Type="http://schemas.openxmlformats.org/officeDocument/2006/relationships/image" Target="../media/image108.png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png"/><Relationship Id="rId13" Type="http://schemas.openxmlformats.org/officeDocument/2006/relationships/image" Target="../media/image113.png"/><Relationship Id="rId3" Type="http://schemas.openxmlformats.org/officeDocument/2006/relationships/notesSlide" Target="../notesSlides/notesSlide33.xml"/><Relationship Id="rId7" Type="http://schemas.openxmlformats.org/officeDocument/2006/relationships/image" Target="../media/image112.png"/><Relationship Id="rId12" Type="http://schemas.openxmlformats.org/officeDocument/2006/relationships/image" Target="../media/image14.png"/><Relationship Id="rId2" Type="http://schemas.openxmlformats.org/officeDocument/2006/relationships/slideLayout" Target="../slideLayouts/slideLayout10.xml"/><Relationship Id="rId1" Type="http://schemas.openxmlformats.org/officeDocument/2006/relationships/tags" Target="../tags/tag69.xml"/><Relationship Id="rId6" Type="http://schemas.openxmlformats.org/officeDocument/2006/relationships/image" Target="../media/image111.emf"/><Relationship Id="rId11" Type="http://schemas.openxmlformats.org/officeDocument/2006/relationships/image" Target="../media/image13.png"/><Relationship Id="rId5" Type="http://schemas.openxmlformats.org/officeDocument/2006/relationships/image" Target="../media/image110.emf"/><Relationship Id="rId10" Type="http://schemas.openxmlformats.org/officeDocument/2006/relationships/image" Target="../media/image55.png"/><Relationship Id="rId4" Type="http://schemas.openxmlformats.org/officeDocument/2006/relationships/image" Target="../media/image109.emf"/><Relationship Id="rId9" Type="http://schemas.openxmlformats.org/officeDocument/2006/relationships/image" Target="../media/image69.png"/><Relationship Id="rId14" Type="http://schemas.openxmlformats.org/officeDocument/2006/relationships/image" Target="../media/image114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4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18.xml"/><Relationship Id="rId1" Type="http://schemas.openxmlformats.org/officeDocument/2006/relationships/tags" Target="../tags/tag70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15.jpe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6.jpeg"/><Relationship Id="rId2" Type="http://schemas.openxmlformats.org/officeDocument/2006/relationships/slideLayout" Target="../slideLayouts/slideLayout11.xml"/><Relationship Id="rId1" Type="http://schemas.openxmlformats.org/officeDocument/2006/relationships/tags" Target="../tags/tag71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7.png"/><Relationship Id="rId7" Type="http://schemas.openxmlformats.org/officeDocument/2006/relationships/image" Target="../media/image118.gif"/><Relationship Id="rId2" Type="http://schemas.openxmlformats.org/officeDocument/2006/relationships/slideLayout" Target="../slideLayouts/slideLayout11.xml"/><Relationship Id="rId1" Type="http://schemas.openxmlformats.org/officeDocument/2006/relationships/tags" Target="../tags/tag7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microsoft.com/office/2007/relationships/hdphoto" Target="../media/hdphoto4.wdp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9.png"/><Relationship Id="rId7" Type="http://schemas.openxmlformats.org/officeDocument/2006/relationships/image" Target="../media/image14.png"/><Relationship Id="rId2" Type="http://schemas.openxmlformats.org/officeDocument/2006/relationships/slideLayout" Target="../slideLayouts/slideLayout11.xml"/><Relationship Id="rId1" Type="http://schemas.openxmlformats.org/officeDocument/2006/relationships/tags" Target="../tags/tag73.xml"/><Relationship Id="rId6" Type="http://schemas.openxmlformats.org/officeDocument/2006/relationships/image" Target="../media/image13.png"/><Relationship Id="rId5" Type="http://schemas.openxmlformats.org/officeDocument/2006/relationships/image" Target="../media/image121.png"/><Relationship Id="rId4" Type="http://schemas.openxmlformats.org/officeDocument/2006/relationships/image" Target="../media/image120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0.png"/><Relationship Id="rId7" Type="http://schemas.openxmlformats.org/officeDocument/2006/relationships/image" Target="../media/image14.png"/><Relationship Id="rId2" Type="http://schemas.openxmlformats.org/officeDocument/2006/relationships/slideLayout" Target="../slideLayouts/slideLayout11.xml"/><Relationship Id="rId1" Type="http://schemas.openxmlformats.org/officeDocument/2006/relationships/tags" Target="../tags/tag74.xml"/><Relationship Id="rId6" Type="http://schemas.openxmlformats.org/officeDocument/2006/relationships/image" Target="../media/image13.png"/><Relationship Id="rId5" Type="http://schemas.openxmlformats.org/officeDocument/2006/relationships/image" Target="../media/image121.png"/><Relationship Id="rId4" Type="http://schemas.openxmlformats.org/officeDocument/2006/relationships/image" Target="../media/image119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2.png"/><Relationship Id="rId2" Type="http://schemas.openxmlformats.org/officeDocument/2006/relationships/slideLayout" Target="../slideLayouts/slideLayout11.xml"/><Relationship Id="rId1" Type="http://schemas.openxmlformats.org/officeDocument/2006/relationships/tags" Target="../tags/tag75.xml"/><Relationship Id="rId6" Type="http://schemas.openxmlformats.org/officeDocument/2006/relationships/image" Target="../media/image118.gif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Layout" Target="../slideLayouts/slideLayout18.xml"/><Relationship Id="rId1" Type="http://schemas.openxmlformats.org/officeDocument/2006/relationships/tags" Target="../tags/tag76.xml"/><Relationship Id="rId4" Type="http://schemas.openxmlformats.org/officeDocument/2006/relationships/image" Target="../media/image14.png"/></Relationships>
</file>

<file path=ppt/slides/_rels/slide5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8.gif"/><Relationship Id="rId3" Type="http://schemas.openxmlformats.org/officeDocument/2006/relationships/image" Target="../media/image123.png"/><Relationship Id="rId7" Type="http://schemas.openxmlformats.org/officeDocument/2006/relationships/image" Target="../media/image14.png"/><Relationship Id="rId2" Type="http://schemas.openxmlformats.org/officeDocument/2006/relationships/slideLayout" Target="../slideLayouts/slideLayout18.xml"/><Relationship Id="rId1" Type="http://schemas.openxmlformats.org/officeDocument/2006/relationships/tags" Target="../tags/tag77.xml"/><Relationship Id="rId6" Type="http://schemas.openxmlformats.org/officeDocument/2006/relationships/image" Target="../media/image13.png"/><Relationship Id="rId5" Type="http://schemas.openxmlformats.org/officeDocument/2006/relationships/image" Target="../media/image125.png"/><Relationship Id="rId4" Type="http://schemas.openxmlformats.org/officeDocument/2006/relationships/image" Target="../media/image124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6.png"/><Relationship Id="rId2" Type="http://schemas.openxmlformats.org/officeDocument/2006/relationships/slideLayout" Target="../slideLayouts/slideLayout11.xml"/><Relationship Id="rId1" Type="http://schemas.openxmlformats.org/officeDocument/2006/relationships/tags" Target="../tags/tag78.xml"/><Relationship Id="rId6" Type="http://schemas.openxmlformats.org/officeDocument/2006/relationships/image" Target="../media/image118.gif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Layout" Target="../slideLayouts/slideLayout18.xml"/><Relationship Id="rId1" Type="http://schemas.openxmlformats.org/officeDocument/2006/relationships/tags" Target="../tags/tag79.xml"/><Relationship Id="rId4" Type="http://schemas.openxmlformats.org/officeDocument/2006/relationships/image" Target="../media/image14.png"/></Relationships>
</file>

<file path=ppt/slides/_rels/slide5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8.gif"/><Relationship Id="rId3" Type="http://schemas.openxmlformats.org/officeDocument/2006/relationships/image" Target="../media/image127.jpeg"/><Relationship Id="rId7" Type="http://schemas.openxmlformats.org/officeDocument/2006/relationships/image" Target="../media/image14.png"/><Relationship Id="rId2" Type="http://schemas.openxmlformats.org/officeDocument/2006/relationships/slideLayout" Target="../slideLayouts/slideLayout11.xml"/><Relationship Id="rId1" Type="http://schemas.openxmlformats.org/officeDocument/2006/relationships/tags" Target="../tags/tag80.xml"/><Relationship Id="rId6" Type="http://schemas.openxmlformats.org/officeDocument/2006/relationships/image" Target="../media/image13.png"/><Relationship Id="rId5" Type="http://schemas.openxmlformats.org/officeDocument/2006/relationships/image" Target="../media/image129.jpeg"/><Relationship Id="rId4" Type="http://schemas.openxmlformats.org/officeDocument/2006/relationships/image" Target="../media/image128.jpe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Layout" Target="../slideLayouts/slideLayout11.xml"/><Relationship Id="rId1" Type="http://schemas.openxmlformats.org/officeDocument/2006/relationships/tags" Target="../tags/tag81.xml"/><Relationship Id="rId5" Type="http://schemas.openxmlformats.org/officeDocument/2006/relationships/image" Target="../media/image118.gif"/><Relationship Id="rId4" Type="http://schemas.openxmlformats.org/officeDocument/2006/relationships/image" Target="../media/image14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0.png"/><Relationship Id="rId7" Type="http://schemas.openxmlformats.org/officeDocument/2006/relationships/image" Target="../media/image118.gif"/><Relationship Id="rId2" Type="http://schemas.openxmlformats.org/officeDocument/2006/relationships/slideLayout" Target="../slideLayouts/slideLayout11.xml"/><Relationship Id="rId1" Type="http://schemas.openxmlformats.org/officeDocument/2006/relationships/tags" Target="../tags/tag8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31.jpe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0.png"/><Relationship Id="rId7" Type="http://schemas.openxmlformats.org/officeDocument/2006/relationships/image" Target="../media/image118.gif"/><Relationship Id="rId2" Type="http://schemas.openxmlformats.org/officeDocument/2006/relationships/slideLayout" Target="../slideLayouts/slideLayout11.xml"/><Relationship Id="rId1" Type="http://schemas.openxmlformats.org/officeDocument/2006/relationships/tags" Target="../tags/tag83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31.jpe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2.png"/><Relationship Id="rId7" Type="http://schemas.openxmlformats.org/officeDocument/2006/relationships/image" Target="../media/image118.gif"/><Relationship Id="rId2" Type="http://schemas.openxmlformats.org/officeDocument/2006/relationships/slideLayout" Target="../slideLayouts/slideLayout11.xml"/><Relationship Id="rId1" Type="http://schemas.openxmlformats.org/officeDocument/2006/relationships/tags" Target="../tags/tag84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33.pn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4.png"/><Relationship Id="rId2" Type="http://schemas.openxmlformats.org/officeDocument/2006/relationships/slideLayout" Target="../slideLayouts/slideLayout11.xml"/><Relationship Id="rId1" Type="http://schemas.openxmlformats.org/officeDocument/2006/relationships/tags" Target="../tags/tag85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5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18.xml"/><Relationship Id="rId1" Type="http://schemas.openxmlformats.org/officeDocument/2006/relationships/tags" Target="../tags/tag86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35.jpe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118.gif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8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.png"/></Relationships>
</file>

<file path=ppt/slides/_rels/slide6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136.jpeg"/><Relationship Id="rId7" Type="http://schemas.openxmlformats.org/officeDocument/2006/relationships/image" Target="../media/image5.jpeg"/><Relationship Id="rId2" Type="http://schemas.openxmlformats.org/officeDocument/2006/relationships/slideLayout" Target="../slideLayouts/slideLayout18.xml"/><Relationship Id="rId1" Type="http://schemas.openxmlformats.org/officeDocument/2006/relationships/tags" Target="../tags/tag88.xml"/><Relationship Id="rId6" Type="http://schemas.openxmlformats.org/officeDocument/2006/relationships/image" Target="../media/image139.jpeg"/><Relationship Id="rId5" Type="http://schemas.openxmlformats.org/officeDocument/2006/relationships/image" Target="../media/image138.jpeg"/><Relationship Id="rId4" Type="http://schemas.openxmlformats.org/officeDocument/2006/relationships/image" Target="../media/image137.jpeg"/><Relationship Id="rId9" Type="http://schemas.openxmlformats.org/officeDocument/2006/relationships/image" Target="../media/image14.png"/></Relationships>
</file>

<file path=ppt/slides/_rels/slide6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140.jpeg"/><Relationship Id="rId7" Type="http://schemas.openxmlformats.org/officeDocument/2006/relationships/image" Target="../media/image144.jpe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89.xml"/><Relationship Id="rId6" Type="http://schemas.openxmlformats.org/officeDocument/2006/relationships/image" Target="../media/image143.jpeg"/><Relationship Id="rId5" Type="http://schemas.openxmlformats.org/officeDocument/2006/relationships/image" Target="../media/image142.jpeg"/><Relationship Id="rId10" Type="http://schemas.openxmlformats.org/officeDocument/2006/relationships/image" Target="../media/image118.gif"/><Relationship Id="rId4" Type="http://schemas.openxmlformats.org/officeDocument/2006/relationships/image" Target="../media/image141.jpeg"/><Relationship Id="rId9" Type="http://schemas.openxmlformats.org/officeDocument/2006/relationships/image" Target="../media/image14.pn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Layout" Target="../slideLayouts/slideLayout18.xml"/><Relationship Id="rId1" Type="http://schemas.openxmlformats.org/officeDocument/2006/relationships/tags" Target="../tags/tag90.xml"/><Relationship Id="rId6" Type="http://schemas.openxmlformats.org/officeDocument/2006/relationships/image" Target="../media/image144.jpeg"/><Relationship Id="rId5" Type="http://schemas.openxmlformats.org/officeDocument/2006/relationships/image" Target="../media/image145.emf"/><Relationship Id="rId4" Type="http://schemas.openxmlformats.org/officeDocument/2006/relationships/image" Target="../media/image14.pn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6.emf"/><Relationship Id="rId2" Type="http://schemas.openxmlformats.org/officeDocument/2006/relationships/slideLayout" Target="../slideLayouts/slideLayout18.xml"/><Relationship Id="rId1" Type="http://schemas.openxmlformats.org/officeDocument/2006/relationships/tags" Target="../tags/tag91.xml"/><Relationship Id="rId6" Type="http://schemas.openxmlformats.org/officeDocument/2006/relationships/image" Target="../media/image140.jpe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Layout" Target="../slideLayouts/slideLayout18.xml"/><Relationship Id="rId1" Type="http://schemas.openxmlformats.org/officeDocument/2006/relationships/tags" Target="../tags/tag92.xml"/><Relationship Id="rId6" Type="http://schemas.openxmlformats.org/officeDocument/2006/relationships/image" Target="../media/image147.emf"/><Relationship Id="rId5" Type="http://schemas.openxmlformats.org/officeDocument/2006/relationships/image" Target="../media/image141.jpeg"/><Relationship Id="rId4" Type="http://schemas.openxmlformats.org/officeDocument/2006/relationships/image" Target="../media/image14.pn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8.emf"/><Relationship Id="rId2" Type="http://schemas.openxmlformats.org/officeDocument/2006/relationships/slideLayout" Target="../slideLayouts/slideLayout18.xml"/><Relationship Id="rId1" Type="http://schemas.openxmlformats.org/officeDocument/2006/relationships/tags" Target="../tags/tag93.xml"/><Relationship Id="rId6" Type="http://schemas.openxmlformats.org/officeDocument/2006/relationships/image" Target="../media/image142.jpe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9.emf"/><Relationship Id="rId2" Type="http://schemas.openxmlformats.org/officeDocument/2006/relationships/slideLayout" Target="../slideLayouts/slideLayout18.xml"/><Relationship Id="rId1" Type="http://schemas.openxmlformats.org/officeDocument/2006/relationships/tags" Target="../tags/tag94.xml"/><Relationship Id="rId6" Type="http://schemas.openxmlformats.org/officeDocument/2006/relationships/image" Target="../media/image143.jpe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6.xml"/><Relationship Id="rId2" Type="http://schemas.openxmlformats.org/officeDocument/2006/relationships/slideLayout" Target="../slideLayouts/slideLayout19.xml"/><Relationship Id="rId1" Type="http://schemas.openxmlformats.org/officeDocument/2006/relationships/tags" Target="../tags/tag95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50.jpeg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7.xml"/><Relationship Id="rId7" Type="http://schemas.openxmlformats.org/officeDocument/2006/relationships/image" Target="../media/image14.png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96.xml"/><Relationship Id="rId6" Type="http://schemas.openxmlformats.org/officeDocument/2006/relationships/image" Target="../media/image13.png"/><Relationship Id="rId5" Type="http://schemas.openxmlformats.org/officeDocument/2006/relationships/image" Target="../media/image152.png"/><Relationship Id="rId4" Type="http://schemas.openxmlformats.org/officeDocument/2006/relationships/image" Target="../media/image151.png"/></Relationships>
</file>

<file path=ppt/slides/_rels/slide7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notesSlide" Target="../notesSlides/notesSlide38.xml"/><Relationship Id="rId7" Type="http://schemas.openxmlformats.org/officeDocument/2006/relationships/image" Target="../media/image156.png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97.xml"/><Relationship Id="rId6" Type="http://schemas.openxmlformats.org/officeDocument/2006/relationships/image" Target="../media/image155.png"/><Relationship Id="rId5" Type="http://schemas.openxmlformats.org/officeDocument/2006/relationships/image" Target="../media/image154.png"/><Relationship Id="rId10" Type="http://schemas.openxmlformats.org/officeDocument/2006/relationships/image" Target="../media/image118.gif"/><Relationship Id="rId4" Type="http://schemas.openxmlformats.org/officeDocument/2006/relationships/image" Target="../media/image153.jpeg"/><Relationship Id="rId9" Type="http://schemas.openxmlformats.org/officeDocument/2006/relationships/image" Target="../media/image14.png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7.jpeg"/><Relationship Id="rId2" Type="http://schemas.openxmlformats.org/officeDocument/2006/relationships/slideLayout" Target="../slideLayouts/slideLayout18.xml"/><Relationship Id="rId1" Type="http://schemas.openxmlformats.org/officeDocument/2006/relationships/tags" Target="../tags/tag98.xml"/><Relationship Id="rId4" Type="http://schemas.openxmlformats.org/officeDocument/2006/relationships/image" Target="../media/image118.gif"/></Relationships>
</file>

<file path=ppt/slides/_rels/slide7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notesSlide" Target="../notesSlides/notesSlide39.xml"/><Relationship Id="rId7" Type="http://schemas.openxmlformats.org/officeDocument/2006/relationships/image" Target="../media/image156.png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99.xml"/><Relationship Id="rId6" Type="http://schemas.openxmlformats.org/officeDocument/2006/relationships/image" Target="../media/image155.png"/><Relationship Id="rId5" Type="http://schemas.openxmlformats.org/officeDocument/2006/relationships/image" Target="../media/image154.png"/><Relationship Id="rId10" Type="http://schemas.openxmlformats.org/officeDocument/2006/relationships/image" Target="../media/image118.gif"/><Relationship Id="rId4" Type="http://schemas.openxmlformats.org/officeDocument/2006/relationships/image" Target="../media/image158.jpeg"/><Relationship Id="rId9" Type="http://schemas.openxmlformats.org/officeDocument/2006/relationships/image" Target="../media/image14.png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0.xml"/><Relationship Id="rId2" Type="http://schemas.openxmlformats.org/officeDocument/2006/relationships/slideLayout" Target="../slideLayouts/slideLayout17.xml"/><Relationship Id="rId1" Type="http://schemas.openxmlformats.org/officeDocument/2006/relationships/tags" Target="../tags/tag100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59.jpeg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1.xml"/><Relationship Id="rId2" Type="http://schemas.openxmlformats.org/officeDocument/2006/relationships/slideLayout" Target="../slideLayouts/slideLayout14.xml"/><Relationship Id="rId1" Type="http://schemas.openxmlformats.org/officeDocument/2006/relationships/tags" Target="../tags/tag101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60.emf"/></Relationships>
</file>

<file path=ppt/slides/_rels/slide7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8.gif"/><Relationship Id="rId3" Type="http://schemas.openxmlformats.org/officeDocument/2006/relationships/notesSlide" Target="../notesSlides/notesSlide42.xml"/><Relationship Id="rId7" Type="http://schemas.openxmlformats.org/officeDocument/2006/relationships/image" Target="../media/image14.png"/><Relationship Id="rId2" Type="http://schemas.openxmlformats.org/officeDocument/2006/relationships/slideLayout" Target="../slideLayouts/slideLayout14.xml"/><Relationship Id="rId1" Type="http://schemas.openxmlformats.org/officeDocument/2006/relationships/tags" Target="../tags/tag102.xml"/><Relationship Id="rId6" Type="http://schemas.openxmlformats.org/officeDocument/2006/relationships/image" Target="../media/image13.png"/><Relationship Id="rId5" Type="http://schemas.openxmlformats.org/officeDocument/2006/relationships/image" Target="../media/image162.png"/><Relationship Id="rId4" Type="http://schemas.openxmlformats.org/officeDocument/2006/relationships/image" Target="../media/image161.png"/></Relationships>
</file>

<file path=ppt/slides/_rels/slide7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5.png"/><Relationship Id="rId3" Type="http://schemas.openxmlformats.org/officeDocument/2006/relationships/notesSlide" Target="../notesSlides/notesSlide43.xml"/><Relationship Id="rId7" Type="http://schemas.openxmlformats.org/officeDocument/2006/relationships/image" Target="../media/image164.png"/><Relationship Id="rId2" Type="http://schemas.openxmlformats.org/officeDocument/2006/relationships/slideLayout" Target="../slideLayouts/slideLayout18.xml"/><Relationship Id="rId1" Type="http://schemas.openxmlformats.org/officeDocument/2006/relationships/tags" Target="../tags/tag103.xml"/><Relationship Id="rId6" Type="http://schemas.openxmlformats.org/officeDocument/2006/relationships/image" Target="../media/image163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Relationship Id="rId9" Type="http://schemas.openxmlformats.org/officeDocument/2006/relationships/image" Target="../media/image166.png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4.xml"/><Relationship Id="rId2" Type="http://schemas.openxmlformats.org/officeDocument/2006/relationships/slideLayout" Target="../slideLayouts/slideLayout19.xml"/><Relationship Id="rId1" Type="http://schemas.openxmlformats.org/officeDocument/2006/relationships/tags" Target="../tags/tag104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67.jpg"/></Relationships>
</file>

<file path=ppt/slides/_rels/slide8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168.png"/><Relationship Id="rId7" Type="http://schemas.openxmlformats.org/officeDocument/2006/relationships/image" Target="../media/image172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05.xml"/><Relationship Id="rId6" Type="http://schemas.openxmlformats.org/officeDocument/2006/relationships/image" Target="../media/image171.png"/><Relationship Id="rId5" Type="http://schemas.openxmlformats.org/officeDocument/2006/relationships/image" Target="../media/image170.png"/><Relationship Id="rId4" Type="http://schemas.openxmlformats.org/officeDocument/2006/relationships/image" Target="../media/image169.png"/><Relationship Id="rId9" Type="http://schemas.openxmlformats.org/officeDocument/2006/relationships/image" Target="../media/image14.png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Layout" Target="../slideLayouts/slideLayout17.xml"/><Relationship Id="rId1" Type="http://schemas.openxmlformats.org/officeDocument/2006/relationships/tags" Target="../tags/tag106.xml"/><Relationship Id="rId6" Type="http://schemas.openxmlformats.org/officeDocument/2006/relationships/image" Target="../media/image1.png"/><Relationship Id="rId5" Type="http://schemas.openxmlformats.org/officeDocument/2006/relationships/image" Target="../media/image173.jpeg"/><Relationship Id="rId4" Type="http://schemas.openxmlformats.org/officeDocument/2006/relationships/image" Target="../media/image14.png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07.xml"/><Relationship Id="rId4" Type="http://schemas.openxmlformats.org/officeDocument/2006/relationships/image" Target="../media/image14.png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08.xml"/><Relationship Id="rId4" Type="http://schemas.openxmlformats.org/officeDocument/2006/relationships/image" Target="../media/image14.png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09.xml"/><Relationship Id="rId4" Type="http://schemas.openxmlformats.org/officeDocument/2006/relationships/image" Target="../media/image14.png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10.xml"/><Relationship Id="rId4" Type="http://schemas.openxmlformats.org/officeDocument/2006/relationships/image" Target="../media/image14.png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Layout" Target="../slideLayouts/slideLayout3.xml"/><Relationship Id="rId1" Type="http://schemas.openxmlformats.org/officeDocument/2006/relationships/tags" Target="../tags/tag111.xml"/><Relationship Id="rId4" Type="http://schemas.openxmlformats.org/officeDocument/2006/relationships/image" Target="../media/image14.png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12.xml"/><Relationship Id="rId4" Type="http://schemas.openxmlformats.org/officeDocument/2006/relationships/image" Target="../media/image14.png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Layout" Target="../slideLayouts/slideLayout3.xml"/><Relationship Id="rId1" Type="http://schemas.openxmlformats.org/officeDocument/2006/relationships/tags" Target="../tags/tag113.xml"/><Relationship Id="rId4" Type="http://schemas.openxmlformats.org/officeDocument/2006/relationships/image" Target="../media/image14.png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Layout" Target="../slideLayouts/slideLayout3.xml"/><Relationship Id="rId1" Type="http://schemas.openxmlformats.org/officeDocument/2006/relationships/tags" Target="../tags/tag114.xml"/><Relationship Id="rId4" Type="http://schemas.openxmlformats.org/officeDocument/2006/relationships/image" Target="../media/image14.png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5.xml"/><Relationship Id="rId2" Type="http://schemas.openxmlformats.org/officeDocument/2006/relationships/slideLayout" Target="../slideLayouts/slideLayout19.xml"/><Relationship Id="rId1" Type="http://schemas.openxmlformats.org/officeDocument/2006/relationships/tags" Target="../tags/tag115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74.jpeg"/></Relationships>
</file>

<file path=ppt/slides/_rels/slide9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notesSlide" Target="../notesSlides/notesSlide46.xml"/><Relationship Id="rId7" Type="http://schemas.openxmlformats.org/officeDocument/2006/relationships/image" Target="../media/image13.png"/><Relationship Id="rId2" Type="http://schemas.openxmlformats.org/officeDocument/2006/relationships/slideLayout" Target="../slideLayouts/slideLayout16.xml"/><Relationship Id="rId1" Type="http://schemas.openxmlformats.org/officeDocument/2006/relationships/tags" Target="../tags/tag116.xml"/><Relationship Id="rId6" Type="http://schemas.openxmlformats.org/officeDocument/2006/relationships/image" Target="../media/image176.svg"/><Relationship Id="rId5" Type="http://schemas.openxmlformats.org/officeDocument/2006/relationships/image" Target="../media/image175.png"/><Relationship Id="rId4" Type="http://schemas.openxmlformats.org/officeDocument/2006/relationships/slide" Target="slide50.xml"/></Relationships>
</file>

<file path=ppt/slides/_rels/slide93.xml.rels><?xml version="1.0" encoding="UTF-8" standalone="yes"?>
<Relationships xmlns="http://schemas.openxmlformats.org/package/2006/relationships"><Relationship Id="rId3" Type="http://schemas.openxmlformats.org/officeDocument/2006/relationships/slide" Target="slide50.xml"/><Relationship Id="rId7" Type="http://schemas.openxmlformats.org/officeDocument/2006/relationships/image" Target="../media/image14.png"/><Relationship Id="rId2" Type="http://schemas.openxmlformats.org/officeDocument/2006/relationships/slideLayout" Target="../slideLayouts/slideLayout16.xml"/><Relationship Id="rId1" Type="http://schemas.openxmlformats.org/officeDocument/2006/relationships/tags" Target="../tags/tag117.xml"/><Relationship Id="rId6" Type="http://schemas.openxmlformats.org/officeDocument/2006/relationships/image" Target="../media/image13.png"/><Relationship Id="rId5" Type="http://schemas.openxmlformats.org/officeDocument/2006/relationships/image" Target="../media/image176.svg"/><Relationship Id="rId4" Type="http://schemas.openxmlformats.org/officeDocument/2006/relationships/image" Target="../media/image175.png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slide" Target="slide50.xml"/><Relationship Id="rId7" Type="http://schemas.openxmlformats.org/officeDocument/2006/relationships/image" Target="../media/image14.png"/><Relationship Id="rId2" Type="http://schemas.openxmlformats.org/officeDocument/2006/relationships/slideLayout" Target="../slideLayouts/slideLayout16.xml"/><Relationship Id="rId1" Type="http://schemas.openxmlformats.org/officeDocument/2006/relationships/tags" Target="../tags/tag118.xml"/><Relationship Id="rId6" Type="http://schemas.openxmlformats.org/officeDocument/2006/relationships/image" Target="../media/image13.png"/><Relationship Id="rId5" Type="http://schemas.openxmlformats.org/officeDocument/2006/relationships/image" Target="../media/image176.svg"/><Relationship Id="rId4" Type="http://schemas.openxmlformats.org/officeDocument/2006/relationships/image" Target="../media/image175.png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19.xml"/><Relationship Id="rId5" Type="http://schemas.openxmlformats.org/officeDocument/2006/relationships/image" Target="../media/image1.png"/><Relationship Id="rId4" Type="http://schemas.openxmlformats.org/officeDocument/2006/relationships/image" Target="../media/image177.png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8.jpe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D2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EEBFBBF-2E12-EF9E-A12F-AAACEBD2B5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dodge-lb-marketing-launch-design-hero-video-desktop">
            <a:hlinkClick r:id="" action="ppaction://media"/>
            <a:extLst>
              <a:ext uri="{FF2B5EF4-FFF2-40B4-BE49-F238E27FC236}">
                <a16:creationId xmlns:a16="http://schemas.microsoft.com/office/drawing/2014/main" id="{16332B0B-C94F-43A7-F4B2-018FF2F335A8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-2651266" y="0"/>
            <a:ext cx="17757734" cy="6858000"/>
          </a:xfrm>
          <a:prstGeom prst="rect">
            <a:avLst/>
          </a:prstGeom>
        </p:spPr>
      </p:pic>
      <p:sp>
        <p:nvSpPr>
          <p:cNvPr id="28" name="Segnaposto numero diapositiva 27">
            <a:extLst>
              <a:ext uri="{FF2B5EF4-FFF2-40B4-BE49-F238E27FC236}">
                <a16:creationId xmlns:a16="http://schemas.microsoft.com/office/drawing/2014/main" id="{5FBF413F-696A-13EF-A02F-CA54F95C0C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62EFF3F7-CD95-4967-8D95-B090C7920FC6}" type="slidenum">
              <a:rPr lang="en-US" noProof="0" smtClean="0"/>
              <a:pPr algn="ctr"/>
              <a:t>1</a:t>
            </a:fld>
            <a:endParaRPr lang="en-US" noProof="0" dirty="0"/>
          </a:p>
        </p:txBody>
      </p:sp>
      <p:grpSp>
        <p:nvGrpSpPr>
          <p:cNvPr id="4" name="Gruppo 3">
            <a:extLst>
              <a:ext uri="{FF2B5EF4-FFF2-40B4-BE49-F238E27FC236}">
                <a16:creationId xmlns:a16="http://schemas.microsoft.com/office/drawing/2014/main" id="{502DBBB7-167C-F10F-D873-DAAD02CEBF1E}"/>
              </a:ext>
            </a:extLst>
          </p:cNvPr>
          <p:cNvGrpSpPr/>
          <p:nvPr/>
        </p:nvGrpSpPr>
        <p:grpSpPr>
          <a:xfrm>
            <a:off x="309548" y="1848551"/>
            <a:ext cx="8078258" cy="2981698"/>
            <a:chOff x="371475" y="2345182"/>
            <a:chExt cx="8078258" cy="2981698"/>
          </a:xfrm>
        </p:grpSpPr>
        <p:sp>
          <p:nvSpPr>
            <p:cNvPr id="12" name="CasellaDiTesto 11">
              <a:extLst>
                <a:ext uri="{FF2B5EF4-FFF2-40B4-BE49-F238E27FC236}">
                  <a16:creationId xmlns:a16="http://schemas.microsoft.com/office/drawing/2014/main" id="{108B4C18-92C7-208F-F8F7-13C055E971C1}"/>
                </a:ext>
              </a:extLst>
            </p:cNvPr>
            <p:cNvSpPr txBox="1"/>
            <p:nvPr/>
          </p:nvSpPr>
          <p:spPr>
            <a:xfrm>
              <a:off x="371475" y="2345182"/>
              <a:ext cx="4210050" cy="605294"/>
            </a:xfrm>
            <a:prstGeom prst="rect">
              <a:avLst/>
            </a:prstGeom>
            <a:noFill/>
          </p:spPr>
          <p:txBody>
            <a:bodyPr wrap="square" lIns="0" rIns="0">
              <a:spAutoFit/>
            </a:bodyPr>
            <a:lstStyle/>
            <a:p>
              <a:pPr>
                <a:lnSpc>
                  <a:spcPts val="4000"/>
                </a:lnSpc>
              </a:pPr>
              <a:r>
                <a:rPr lang="en-US" sz="4800" b="1" noProof="0" dirty="0">
                  <a:solidFill>
                    <a:schemeClr val="bg1"/>
                  </a:solidFill>
                  <a:latin typeface="Barlow Condensed" panose="00000506000000000000" pitchFamily="2" charset="0"/>
                  <a:ea typeface="Roboto" panose="02000000000000000000" pitchFamily="2" charset="0"/>
                  <a:cs typeface="Roboto" panose="02000000000000000000" pitchFamily="2" charset="0"/>
                </a:rPr>
                <a:t>The Next-Gen </a:t>
              </a:r>
            </a:p>
          </p:txBody>
        </p:sp>
        <p:sp>
          <p:nvSpPr>
            <p:cNvPr id="44" name="CasellaDiTesto 43">
              <a:extLst>
                <a:ext uri="{FF2B5EF4-FFF2-40B4-BE49-F238E27FC236}">
                  <a16:creationId xmlns:a16="http://schemas.microsoft.com/office/drawing/2014/main" id="{C1A5D0A2-CBAF-3606-9BA0-DB68A26BD2B2}"/>
                </a:ext>
              </a:extLst>
            </p:cNvPr>
            <p:cNvSpPr txBox="1"/>
            <p:nvPr/>
          </p:nvSpPr>
          <p:spPr>
            <a:xfrm>
              <a:off x="371475" y="2749025"/>
              <a:ext cx="8078258" cy="1569660"/>
            </a:xfrm>
            <a:prstGeom prst="rect">
              <a:avLst/>
            </a:prstGeom>
            <a:noFill/>
          </p:spPr>
          <p:txBody>
            <a:bodyPr wrap="square" lIns="0" rIns="0">
              <a:spAutoFit/>
            </a:bodyPr>
            <a:lstStyle>
              <a:defPPr>
                <a:defRPr lang="it-IT"/>
              </a:defPPr>
              <a:lvl1pPr>
                <a:defRPr sz="8000" b="1">
                  <a:solidFill>
                    <a:srgbClr val="EB232D"/>
                  </a:solidFill>
                  <a:latin typeface="+mj-lt"/>
                  <a:ea typeface="Roboto" panose="02000000000000000000" pitchFamily="2" charset="0"/>
                  <a:cs typeface="Roboto" panose="02000000000000000000" pitchFamily="2" charset="0"/>
                </a:defRPr>
              </a:lvl1pPr>
            </a:lstStyle>
            <a:p>
              <a:r>
                <a:rPr lang="en-US" sz="9600" noProof="0" dirty="0">
                  <a:latin typeface="Barlow Condensed" panose="00000506000000000000" pitchFamily="2" charset="0"/>
                </a:rPr>
                <a:t>DODGE</a:t>
              </a:r>
            </a:p>
          </p:txBody>
        </p:sp>
        <p:sp>
          <p:nvSpPr>
            <p:cNvPr id="3" name="CasellaDiTesto 2">
              <a:extLst>
                <a:ext uri="{FF2B5EF4-FFF2-40B4-BE49-F238E27FC236}">
                  <a16:creationId xmlns:a16="http://schemas.microsoft.com/office/drawing/2014/main" id="{324F0730-534F-8089-F6EC-1A695FD74FF7}"/>
                </a:ext>
              </a:extLst>
            </p:cNvPr>
            <p:cNvSpPr txBox="1"/>
            <p:nvPr/>
          </p:nvSpPr>
          <p:spPr>
            <a:xfrm>
              <a:off x="371475" y="3757220"/>
              <a:ext cx="6218766" cy="1569660"/>
            </a:xfrm>
            <a:prstGeom prst="rect">
              <a:avLst/>
            </a:prstGeom>
            <a:noFill/>
          </p:spPr>
          <p:txBody>
            <a:bodyPr wrap="square" lIns="0" rIns="0">
              <a:spAutoFit/>
            </a:bodyPr>
            <a:lstStyle>
              <a:defPPr>
                <a:defRPr lang="en-US"/>
              </a:defPPr>
              <a:lvl1pPr>
                <a:defRPr sz="8000" b="1">
                  <a:solidFill>
                    <a:srgbClr val="EB232D"/>
                  </a:solidFill>
                  <a:latin typeface="Barlow Condensed" panose="00000506000000000000" pitchFamily="2" charset="0"/>
                  <a:ea typeface="Roboto" panose="02000000000000000000" pitchFamily="2" charset="0"/>
                  <a:cs typeface="Roboto" panose="02000000000000000000" pitchFamily="2" charset="0"/>
                </a:defRPr>
              </a:lvl1pPr>
            </a:lstStyle>
            <a:p>
              <a:r>
                <a:rPr lang="en-US" sz="9600" noProof="0" dirty="0"/>
                <a:t>CHARGER</a:t>
              </a:r>
            </a:p>
          </p:txBody>
        </p:sp>
      </p:grpSp>
      <p:pic>
        <p:nvPicPr>
          <p:cNvPr id="7" name="Picture 4">
            <a:extLst>
              <a:ext uri="{FF2B5EF4-FFF2-40B4-BE49-F238E27FC236}">
                <a16:creationId xmlns:a16="http://schemas.microsoft.com/office/drawing/2014/main" id="{1E4E2EDA-5386-C456-BF2E-CD75259CC20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563524" y="107794"/>
            <a:ext cx="497845" cy="431209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617365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02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527E5A5-C3A0-F2F8-7602-BCD2516973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A875D55-4A80-43E9-38F6-27E366493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3D1E115-795B-35DA-75CE-84CC92FEBCA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3241" r="13241"/>
          <a:stretch/>
        </p:blipFill>
        <p:spPr>
          <a:xfrm>
            <a:off x="0" y="1"/>
            <a:ext cx="1219200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FFCFB79-026F-54B1-400D-0EA69BACDD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42333" y="2074353"/>
            <a:ext cx="7588155" cy="1113060"/>
          </a:xfrm>
        </p:spPr>
        <p:txBody>
          <a:bodyPr vert="horz" lIns="91440" tIns="45720" rIns="91440" bIns="45720" rtlCol="0" anchor="t" anchorCtr="0">
            <a:noAutofit/>
          </a:bodyPr>
          <a:lstStyle/>
          <a:p>
            <a:pPr algn="ctr"/>
            <a:r>
              <a:rPr lang="en-US" sz="6600" noProof="0" dirty="0">
                <a:solidFill>
                  <a:srgbClr val="FFFFFF"/>
                </a:solidFill>
                <a:latin typeface="Barlow Condensed" panose="00000506000000000000" pitchFamily="2" charset="0"/>
                <a:ea typeface="Calibri" panose="020F0502020204030204" pitchFamily="34" charset="0"/>
                <a:cs typeface="Calibri" panose="020F0502020204030204" pitchFamily="34" charset="0"/>
              </a:rPr>
              <a:t>WELCOME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41FA51-6E3A-FABA-C190-18AF32E01E40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3760943" y="3042385"/>
            <a:ext cx="5006539" cy="98097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200" noProof="0" dirty="0">
                <a:solidFill>
                  <a:srgbClr val="FFFFFF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Great to see you here, in this course on </a:t>
            </a:r>
            <a:r>
              <a:rPr lang="en-US" sz="2200" b="1" noProof="0" dirty="0">
                <a:solidFill>
                  <a:srgbClr val="FFFFFF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The Next-Gen Dodge Charger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4DD94B95-E68D-74BC-EA74-2C9C9D1A4026}"/>
              </a:ext>
            </a:extLst>
          </p:cNvPr>
          <p:cNvSpPr/>
          <p:nvPr/>
        </p:nvSpPr>
        <p:spPr>
          <a:xfrm>
            <a:off x="5059012" y="4155445"/>
            <a:ext cx="2529430" cy="484858"/>
          </a:xfrm>
          <a:prstGeom prst="round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noProof="0" dirty="0">
                <a:latin typeface="Barlow Condensed" panose="00000506000000000000" pitchFamily="2" charset="0"/>
                <a:ea typeface="Calibri" panose="020F0502020204030204" pitchFamily="34" charset="0"/>
                <a:cs typeface="Calibri" panose="020F0502020204030204" pitchFamily="34" charset="0"/>
              </a:rPr>
              <a:t>START THE COURSE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BE944A-DC6C-39D1-B4B1-7C4863E4F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noProof="0" smtClean="0"/>
              <a:t>2</a:t>
            </a:fld>
            <a:endParaRPr lang="en-US" noProof="0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3916645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Segnaposto immagine 20">
            <a:extLst>
              <a:ext uri="{FF2B5EF4-FFF2-40B4-BE49-F238E27FC236}">
                <a16:creationId xmlns:a16="http://schemas.microsoft.com/office/drawing/2014/main" id="{F2BCB6A0-52BA-FADD-484A-FD3DBF6032A5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3"/>
          <a:srcRect l="50156" r="8446"/>
          <a:stretch/>
        </p:blipFill>
        <p:spPr>
          <a:xfrm>
            <a:off x="5196113" y="-1"/>
            <a:ext cx="6995886" cy="6858000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55C8D0-441B-0EF2-2C26-3827F764A4F6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761788" y="6453188"/>
            <a:ext cx="430212" cy="365125"/>
          </a:xfrm>
        </p:spPr>
        <p:txBody>
          <a:bodyPr/>
          <a:lstStyle/>
          <a:p>
            <a:fld id="{CC057153-B650-4DEB-B370-79DDCFDCE934}" type="slidenum">
              <a:rPr lang="en-US" noProof="0" smtClean="0"/>
              <a:t>3</a:t>
            </a:fld>
            <a:endParaRPr lang="en-US" noProof="0" dirty="0"/>
          </a:p>
        </p:txBody>
      </p:sp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BB9340EE-7F0F-72CB-5D61-3DEEC609C3EE}"/>
              </a:ext>
            </a:extLst>
          </p:cNvPr>
          <p:cNvSpPr txBox="1"/>
          <p:nvPr/>
        </p:nvSpPr>
        <p:spPr>
          <a:xfrm>
            <a:off x="650433" y="2113263"/>
            <a:ext cx="5027556" cy="4539704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>
              <a:spcAft>
                <a:spcPts val="600"/>
              </a:spcAft>
              <a:defRPr sz="160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defRPr>
            </a:lvl1pPr>
          </a:lstStyle>
          <a:p>
            <a:pPr marL="342900" indent="-342900">
              <a:buFont typeface="+mj-lt"/>
              <a:buAutoNum type="arabicPeriod"/>
            </a:pPr>
            <a:r>
              <a:rPr lang="en-US" b="1" noProof="0" dirty="0"/>
              <a:t>Introduction and Brand values</a:t>
            </a:r>
          </a:p>
          <a:p>
            <a:pPr marL="342900" indent="-342900">
              <a:buFont typeface="+mj-lt"/>
              <a:buAutoNum type="arabicPeriod"/>
            </a:pPr>
            <a:r>
              <a:rPr lang="en-US" b="1" noProof="0" dirty="0"/>
              <a:t>History </a:t>
            </a:r>
          </a:p>
          <a:p>
            <a:pPr marL="342900" indent="-342900">
              <a:buFont typeface="+mj-lt"/>
              <a:buAutoNum type="arabicPeriod"/>
            </a:pPr>
            <a:r>
              <a:rPr lang="en-US" b="1" noProof="0" dirty="0"/>
              <a:t>Product</a:t>
            </a:r>
          </a:p>
          <a:p>
            <a:pPr marL="742950" lvl="1" indent="-285750"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sz="16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Line-up</a:t>
            </a:r>
          </a:p>
          <a:p>
            <a:pPr marL="742950" lvl="1" indent="-285750"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sz="16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Exterior</a:t>
            </a:r>
          </a:p>
          <a:p>
            <a:pPr marL="742950" lvl="1" indent="-285750"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sz="16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Interior</a:t>
            </a:r>
          </a:p>
          <a:p>
            <a:pPr marL="742950" lvl="1" indent="-285750"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sz="16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Infotainment</a:t>
            </a:r>
          </a:p>
          <a:p>
            <a:pPr marL="742950" lvl="1" indent="-285750"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sz="16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Safety &amp; Security (ADAS)</a:t>
            </a:r>
          </a:p>
          <a:p>
            <a:pPr marL="742950" lvl="1" indent="-285750"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sz="16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Propulsion</a:t>
            </a:r>
          </a:p>
          <a:p>
            <a:pPr marL="742950" lvl="1" indent="-285750"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sz="16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Charging</a:t>
            </a:r>
          </a:p>
          <a:p>
            <a:pPr marL="742950" lvl="1" indent="-285750"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sz="16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Competitors</a:t>
            </a:r>
            <a:endParaRPr lang="en-US" sz="1600" noProof="0" dirty="0">
              <a:solidFill>
                <a:schemeClr val="bg1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b="1" noProof="0" dirty="0"/>
              <a:t>Q&amp;A</a:t>
            </a:r>
          </a:p>
          <a:p>
            <a:pPr marL="342900" indent="-342900">
              <a:buFont typeface="+mj-lt"/>
              <a:buAutoNum type="arabicPeriod"/>
            </a:pPr>
            <a:r>
              <a:rPr lang="en-US" b="1" noProof="0" dirty="0"/>
              <a:t>DISCLAIMERS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US" b="1" noProof="0" dirty="0"/>
          </a:p>
        </p:txBody>
      </p:sp>
      <p:sp>
        <p:nvSpPr>
          <p:cNvPr id="14" name="Segnaposto numero diapositiva 27">
            <a:extLst>
              <a:ext uri="{FF2B5EF4-FFF2-40B4-BE49-F238E27FC236}">
                <a16:creationId xmlns:a16="http://schemas.microsoft.com/office/drawing/2014/main" id="{C150EBFF-1465-F1BA-7772-52D33DEA341E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3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15" name="Immagine 14">
            <a:extLst>
              <a:ext uri="{FF2B5EF4-FFF2-40B4-BE49-F238E27FC236}">
                <a16:creationId xmlns:a16="http://schemas.microsoft.com/office/drawing/2014/main" id="{C85E90FC-4F4D-BB69-0CC7-AAFB6E85F1A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16" name="Immagine 15">
            <a:extLst>
              <a:ext uri="{FF2B5EF4-FFF2-40B4-BE49-F238E27FC236}">
                <a16:creationId xmlns:a16="http://schemas.microsoft.com/office/drawing/2014/main" id="{869EE5A6-76EA-EBFB-08C9-5B7657C3E14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sp>
        <p:nvSpPr>
          <p:cNvPr id="18" name="CasellaDiTesto 17">
            <a:extLst>
              <a:ext uri="{FF2B5EF4-FFF2-40B4-BE49-F238E27FC236}">
                <a16:creationId xmlns:a16="http://schemas.microsoft.com/office/drawing/2014/main" id="{1E5C656B-FDBF-C9B4-D166-1D9DE66655BD}"/>
              </a:ext>
            </a:extLst>
          </p:cNvPr>
          <p:cNvSpPr txBox="1"/>
          <p:nvPr/>
        </p:nvSpPr>
        <p:spPr>
          <a:xfrm>
            <a:off x="650433" y="539003"/>
            <a:ext cx="4832781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US" sz="1200" noProof="0" dirty="0">
                <a:solidFill>
                  <a:schemeClr val="bg1">
                    <a:lumMod val="85000"/>
                  </a:schemeClr>
                </a:solidFill>
                <a:latin typeface="Roboto" panose="02000000000000000000" pitchFamily="2" charset="0"/>
                <a:ea typeface="Roboto" panose="02000000000000000000" pitchFamily="2" charset="0"/>
              </a:rPr>
              <a:t>INDEX</a:t>
            </a:r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DC1EA2BF-0763-D0F2-6C6E-32D0C02BB75B}"/>
              </a:ext>
            </a:extLst>
          </p:cNvPr>
          <p:cNvSpPr txBox="1">
            <a:spLocks/>
          </p:cNvSpPr>
          <p:nvPr/>
        </p:nvSpPr>
        <p:spPr>
          <a:xfrm>
            <a:off x="612648" y="782908"/>
            <a:ext cx="10653578" cy="172032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>
              <a:lnSpc>
                <a:spcPct val="90000"/>
              </a:lnSpc>
              <a:spcBef>
                <a:spcPct val="0"/>
              </a:spcBef>
              <a:buNone/>
              <a:defRPr sz="7200" b="1">
                <a:solidFill>
                  <a:schemeClr val="bg1"/>
                </a:solidFill>
                <a:latin typeface="Barlow Condensed" panose="00000506000000000000" pitchFamily="2" charset="0"/>
                <a:ea typeface="+mj-ea"/>
                <a:cs typeface="+mj-cs"/>
              </a:defRPr>
            </a:lvl1pPr>
          </a:lstStyle>
          <a:p>
            <a:r>
              <a:rPr lang="en-US" noProof="0" dirty="0"/>
              <a:t>INDEX</a:t>
            </a:r>
          </a:p>
        </p:txBody>
      </p:sp>
      <p:sp>
        <p:nvSpPr>
          <p:cNvPr id="2" name="CasellaDiTesto 1">
            <a:extLst>
              <a:ext uri="{FF2B5EF4-FFF2-40B4-BE49-F238E27FC236}">
                <a16:creationId xmlns:a16="http://schemas.microsoft.com/office/drawing/2014/main" id="{F52F56F6-F1AF-E648-BA2B-6BC40C92404F}"/>
              </a:ext>
            </a:extLst>
          </p:cNvPr>
          <p:cNvSpPr txBox="1"/>
          <p:nvPr/>
        </p:nvSpPr>
        <p:spPr>
          <a:xfrm>
            <a:off x="3314686" y="-33338"/>
            <a:ext cx="8143890" cy="52835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ts val="4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600" b="1" noProof="0" dirty="0">
                <a:solidFill>
                  <a:schemeClr val="bg1"/>
                </a:solidFill>
                <a:latin typeface="Barlow Condensed" panose="00000506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The Next-Gen -  </a:t>
            </a:r>
            <a:r>
              <a:rPr lang="en-US" sz="1600" b="1" kern="1200" noProof="0" dirty="0">
                <a:solidFill>
                  <a:srgbClr val="C00000"/>
                </a:solidFill>
                <a:latin typeface="Barlow Condensed" panose="00000506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DODGE CHARGER </a:t>
            </a:r>
          </a:p>
        </p:txBody>
      </p:sp>
      <p:grpSp>
        <p:nvGrpSpPr>
          <p:cNvPr id="3" name="Group 6">
            <a:extLst>
              <a:ext uri="{FF2B5EF4-FFF2-40B4-BE49-F238E27FC236}">
                <a16:creationId xmlns:a16="http://schemas.microsoft.com/office/drawing/2014/main" id="{A994F4DF-06DA-E06E-BBB1-B4AEA88965BB}"/>
              </a:ext>
            </a:extLst>
          </p:cNvPr>
          <p:cNvGrpSpPr/>
          <p:nvPr/>
        </p:nvGrpSpPr>
        <p:grpSpPr>
          <a:xfrm>
            <a:off x="11429190" y="5279637"/>
            <a:ext cx="872679" cy="1560101"/>
            <a:chOff x="10333245" y="4871320"/>
            <a:chExt cx="1111297" cy="1986680"/>
          </a:xfrm>
        </p:grpSpPr>
        <p:cxnSp>
          <p:nvCxnSpPr>
            <p:cNvPr id="5" name="Straight Connector 7">
              <a:extLst>
                <a:ext uri="{FF2B5EF4-FFF2-40B4-BE49-F238E27FC236}">
                  <a16:creationId xmlns:a16="http://schemas.microsoft.com/office/drawing/2014/main" id="{6F3F442F-B6A6-E8A6-A9BB-7F7B37D6F7D3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0333245" y="4871320"/>
              <a:ext cx="1104406" cy="1986680"/>
            </a:xfrm>
            <a:prstGeom prst="line">
              <a:avLst/>
            </a:prstGeom>
            <a:ln w="9525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11">
              <a:extLst>
                <a:ext uri="{FF2B5EF4-FFF2-40B4-BE49-F238E27FC236}">
                  <a16:creationId xmlns:a16="http://schemas.microsoft.com/office/drawing/2014/main" id="{0CA70BC0-17E1-5C41-1A23-5221F70CDDBE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0767885" y="5194100"/>
              <a:ext cx="676657" cy="1217214"/>
            </a:xfrm>
            <a:prstGeom prst="line">
              <a:avLst/>
            </a:prstGeom>
            <a:ln w="9525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custDataLst>
      <p:tags r:id="rId1"/>
    </p:custDataLst>
    <p:extLst>
      <p:ext uri="{BB962C8B-B14F-4D97-AF65-F5344CB8AC3E}">
        <p14:creationId xmlns:p14="http://schemas.microsoft.com/office/powerpoint/2010/main" val="22386188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D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C9993-42BE-54DC-718C-3E5CFD6B71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66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INTRODUCTION</a:t>
            </a:r>
          </a:p>
        </p:txBody>
      </p:sp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BB9340EE-7F0F-72CB-5D61-3DEEC609C3EE}"/>
              </a:ext>
            </a:extLst>
          </p:cNvPr>
          <p:cNvSpPr txBox="1"/>
          <p:nvPr/>
        </p:nvSpPr>
        <p:spPr>
          <a:xfrm>
            <a:off x="612648" y="2273833"/>
            <a:ext cx="4559427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This course aims to achieve </a:t>
            </a:r>
            <a:r>
              <a:rPr lang="en-US" sz="16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three separate objectives</a:t>
            </a:r>
            <a:r>
              <a:rPr lang="en-US" sz="16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.</a:t>
            </a:r>
          </a:p>
          <a:p>
            <a:endParaRPr lang="en-US" sz="1600" noProof="0" dirty="0">
              <a:solidFill>
                <a:schemeClr val="bg1"/>
              </a:solidFill>
              <a:latin typeface="Roboto" panose="02000000000000000000" pitchFamily="2" charset="0"/>
              <a:ea typeface="Roboto" panose="02000000000000000000" pitchFamily="2" charset="0"/>
              <a:cs typeface="Calibri" panose="020F0502020204030204" pitchFamily="34" charset="0"/>
            </a:endParaRPr>
          </a:p>
          <a:p>
            <a:r>
              <a:rPr lang="en-US" sz="16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It wants to </a:t>
            </a:r>
            <a:r>
              <a:rPr lang="en-US" sz="16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present the brand DODGE to a European audience </a:t>
            </a:r>
            <a:r>
              <a:rPr lang="en-US" sz="16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who might need to familiarize with its origin, history and values.</a:t>
            </a:r>
            <a:br>
              <a:rPr lang="en-US" sz="16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</a:br>
            <a:endParaRPr lang="en-US" sz="1600" noProof="0" dirty="0">
              <a:solidFill>
                <a:schemeClr val="bg1"/>
              </a:solidFill>
              <a:latin typeface="Roboto" panose="02000000000000000000" pitchFamily="2" charset="0"/>
              <a:ea typeface="Roboto" panose="02000000000000000000" pitchFamily="2" charset="0"/>
              <a:cs typeface="Calibri" panose="020F0502020204030204" pitchFamily="34" charset="0"/>
            </a:endParaRPr>
          </a:p>
          <a:p>
            <a:r>
              <a:rPr lang="en-US" sz="16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At the same time, </a:t>
            </a:r>
            <a:r>
              <a:rPr lang="en-US" sz="16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it provides a thorough description of the Next-Gen Dodge Charger </a:t>
            </a:r>
            <a:r>
              <a:rPr lang="en-US" sz="16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in all its aspects.</a:t>
            </a:r>
          </a:p>
          <a:p>
            <a:endParaRPr lang="en-US" sz="1600" noProof="0" dirty="0">
              <a:solidFill>
                <a:schemeClr val="bg1"/>
              </a:solidFill>
              <a:latin typeface="Roboto" panose="02000000000000000000" pitchFamily="2" charset="0"/>
              <a:ea typeface="Roboto" panose="02000000000000000000" pitchFamily="2" charset="0"/>
              <a:cs typeface="Calibri" panose="020F0502020204030204" pitchFamily="34" charset="0"/>
            </a:endParaRPr>
          </a:p>
          <a:p>
            <a:r>
              <a:rPr lang="en-US" sz="16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Finally, it offers support in the form of a series of </a:t>
            </a:r>
            <a:r>
              <a:rPr lang="en-US" sz="16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Q&amp;As </a:t>
            </a:r>
            <a:r>
              <a:rPr lang="en-US" sz="16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in order </a:t>
            </a:r>
            <a:r>
              <a:rPr lang="en-US" sz="16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to help you to engage with the customer </a:t>
            </a:r>
            <a:r>
              <a:rPr lang="en-US" sz="16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in a positive manner.</a:t>
            </a:r>
          </a:p>
        </p:txBody>
      </p:sp>
      <p:sp>
        <p:nvSpPr>
          <p:cNvPr id="14" name="Segnaposto numero diapositiva 27">
            <a:extLst>
              <a:ext uri="{FF2B5EF4-FFF2-40B4-BE49-F238E27FC236}">
                <a16:creationId xmlns:a16="http://schemas.microsoft.com/office/drawing/2014/main" id="{E459A4BB-D421-5BF4-F253-64F721D3D731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4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15" name="Immagine 14">
            <a:extLst>
              <a:ext uri="{FF2B5EF4-FFF2-40B4-BE49-F238E27FC236}">
                <a16:creationId xmlns:a16="http://schemas.microsoft.com/office/drawing/2014/main" id="{D69EB4A7-FCF1-FD41-558B-DAD3A064B49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16" name="Immagine 15">
            <a:extLst>
              <a:ext uri="{FF2B5EF4-FFF2-40B4-BE49-F238E27FC236}">
                <a16:creationId xmlns:a16="http://schemas.microsoft.com/office/drawing/2014/main" id="{20494B8F-DE00-ED08-9D12-E57B89B7CA9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grpSp>
        <p:nvGrpSpPr>
          <p:cNvPr id="3" name="Group 6">
            <a:extLst>
              <a:ext uri="{FF2B5EF4-FFF2-40B4-BE49-F238E27FC236}">
                <a16:creationId xmlns:a16="http://schemas.microsoft.com/office/drawing/2014/main" id="{CFBEB12A-5E9F-8898-EEAA-47B99ACDD5BE}"/>
              </a:ext>
            </a:extLst>
          </p:cNvPr>
          <p:cNvGrpSpPr/>
          <p:nvPr/>
        </p:nvGrpSpPr>
        <p:grpSpPr>
          <a:xfrm rot="7200000">
            <a:off x="254372" y="5478336"/>
            <a:ext cx="872679" cy="1560101"/>
            <a:chOff x="10333245" y="4871320"/>
            <a:chExt cx="1111297" cy="1986680"/>
          </a:xfrm>
        </p:grpSpPr>
        <p:cxnSp>
          <p:nvCxnSpPr>
            <p:cNvPr id="5" name="Straight Connector 7">
              <a:extLst>
                <a:ext uri="{FF2B5EF4-FFF2-40B4-BE49-F238E27FC236}">
                  <a16:creationId xmlns:a16="http://schemas.microsoft.com/office/drawing/2014/main" id="{BB85C7A7-FB42-A7B2-509A-463071743D08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0333245" y="4871320"/>
              <a:ext cx="1104406" cy="1986680"/>
            </a:xfrm>
            <a:prstGeom prst="line">
              <a:avLst/>
            </a:prstGeom>
            <a:ln w="9525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11">
              <a:extLst>
                <a:ext uri="{FF2B5EF4-FFF2-40B4-BE49-F238E27FC236}">
                  <a16:creationId xmlns:a16="http://schemas.microsoft.com/office/drawing/2014/main" id="{FB1820DD-47D5-25D6-2184-51668120F945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0767885" y="5194100"/>
              <a:ext cx="676657" cy="1217214"/>
            </a:xfrm>
            <a:prstGeom prst="line">
              <a:avLst/>
            </a:prstGeom>
            <a:ln w="9525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custDataLst>
      <p:tags r:id="rId1"/>
    </p:custDataLst>
    <p:extLst>
      <p:ext uri="{BB962C8B-B14F-4D97-AF65-F5344CB8AC3E}">
        <p14:creationId xmlns:p14="http://schemas.microsoft.com/office/powerpoint/2010/main" val="9511413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D2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7AB95EE-B840-769B-983F-88D0FED6B9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Immagine 13">
            <a:extLst>
              <a:ext uri="{FF2B5EF4-FFF2-40B4-BE49-F238E27FC236}">
                <a16:creationId xmlns:a16="http://schemas.microsoft.com/office/drawing/2014/main" id="{8A41DB6B-F95C-6F4E-9DBE-3AE631E44E1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5638" r="52996"/>
          <a:stretch/>
        </p:blipFill>
        <p:spPr>
          <a:xfrm>
            <a:off x="5953125" y="0"/>
            <a:ext cx="6238874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A94D392-8174-073D-DB19-C5809538AF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229" y="776230"/>
            <a:ext cx="5374572" cy="210763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66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LEARNING </a:t>
            </a:r>
            <a:br>
              <a:rPr lang="en-US" sz="6600" noProof="0" dirty="0">
                <a:solidFill>
                  <a:schemeClr val="bg1"/>
                </a:solidFill>
                <a:latin typeface="Barlow Condensed" panose="00000506000000000000" pitchFamily="2" charset="0"/>
              </a:rPr>
            </a:br>
            <a:r>
              <a:rPr lang="en-US" sz="66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OBJECTIVES</a:t>
            </a:r>
          </a:p>
        </p:txBody>
      </p:sp>
      <p:sp>
        <p:nvSpPr>
          <p:cNvPr id="10" name="CasellaDiTesto 9">
            <a:extLst>
              <a:ext uri="{FF2B5EF4-FFF2-40B4-BE49-F238E27FC236}">
                <a16:creationId xmlns:a16="http://schemas.microsoft.com/office/drawing/2014/main" id="{DABA8BB2-BC6C-1271-AB76-33ED1197B316}"/>
              </a:ext>
            </a:extLst>
          </p:cNvPr>
          <p:cNvSpPr txBox="1"/>
          <p:nvPr/>
        </p:nvSpPr>
        <p:spPr>
          <a:xfrm>
            <a:off x="820923" y="3394256"/>
            <a:ext cx="4635627" cy="26468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80975" indent="-180975">
              <a:spcAft>
                <a:spcPts val="1200"/>
              </a:spcAft>
              <a:buFont typeface="Wingdings" panose="05000000000000000000" pitchFamily="2" charset="2"/>
              <a:buChar char="§"/>
            </a:pPr>
            <a:r>
              <a:rPr lang="en-US" sz="14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Make use </a:t>
            </a:r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of basic information about the brand Dodge and its most iconic models</a:t>
            </a:r>
          </a:p>
          <a:p>
            <a:pPr marL="180975" indent="-180975">
              <a:spcAft>
                <a:spcPts val="1200"/>
              </a:spcAft>
              <a:buFont typeface="Wingdings" panose="05000000000000000000" pitchFamily="2" charset="2"/>
              <a:buChar char="§"/>
            </a:pPr>
            <a:r>
              <a:rPr lang="en-US" sz="14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Understand</a:t>
            </a:r>
            <a:r>
              <a:rPr lang="en-US" sz="1400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 </a:t>
            </a:r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how the values of Dodge are central for the promotion of its models</a:t>
            </a:r>
          </a:p>
          <a:p>
            <a:pPr marL="180975" indent="-180975">
              <a:spcAft>
                <a:spcPts val="1200"/>
              </a:spcAft>
              <a:buFont typeface="Wingdings" panose="05000000000000000000" pitchFamily="2" charset="2"/>
              <a:buChar char="§"/>
            </a:pPr>
            <a:r>
              <a:rPr lang="en-US" sz="14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Recall</a:t>
            </a:r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 the notions on the main features of the Dodge Charger Daytona</a:t>
            </a:r>
          </a:p>
          <a:p>
            <a:pPr marL="180975" indent="-180975">
              <a:spcAft>
                <a:spcPts val="1200"/>
              </a:spcAft>
              <a:buFont typeface="Wingdings" panose="05000000000000000000" pitchFamily="2" charset="2"/>
              <a:buChar char="§"/>
            </a:pPr>
            <a:r>
              <a:rPr lang="en-US" sz="14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Analyze</a:t>
            </a:r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 the most common questions around the model coming from the prospects</a:t>
            </a:r>
          </a:p>
          <a:p>
            <a:pPr marL="180975" indent="-180975">
              <a:spcAft>
                <a:spcPts val="1200"/>
              </a:spcAft>
              <a:buFont typeface="Wingdings" panose="05000000000000000000" pitchFamily="2" charset="2"/>
              <a:buChar char="§"/>
            </a:pPr>
            <a:r>
              <a:rPr lang="en-US" sz="14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Interact</a:t>
            </a:r>
            <a:r>
              <a:rPr lang="en-US" sz="1400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 </a:t>
            </a:r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with prospects successfully                                                                     </a:t>
            </a:r>
          </a:p>
        </p:txBody>
      </p:sp>
      <p:sp>
        <p:nvSpPr>
          <p:cNvPr id="6" name="CasellaDiTesto 5">
            <a:extLst>
              <a:ext uri="{FF2B5EF4-FFF2-40B4-BE49-F238E27FC236}">
                <a16:creationId xmlns:a16="http://schemas.microsoft.com/office/drawing/2014/main" id="{A101A9DB-546A-EEBE-6D31-677060230671}"/>
              </a:ext>
            </a:extLst>
          </p:cNvPr>
          <p:cNvSpPr txBox="1"/>
          <p:nvPr/>
        </p:nvSpPr>
        <p:spPr>
          <a:xfrm>
            <a:off x="745998" y="2883869"/>
            <a:ext cx="6096000" cy="3795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By the end of the course, the user will be able to: </a:t>
            </a:r>
          </a:p>
        </p:txBody>
      </p:sp>
      <p:sp>
        <p:nvSpPr>
          <p:cNvPr id="11" name="Segnaposto numero diapositiva 27">
            <a:extLst>
              <a:ext uri="{FF2B5EF4-FFF2-40B4-BE49-F238E27FC236}">
                <a16:creationId xmlns:a16="http://schemas.microsoft.com/office/drawing/2014/main" id="{0884220F-128C-1A44-64A5-64BEB64AF7A0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5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12" name="Immagine 11">
            <a:extLst>
              <a:ext uri="{FF2B5EF4-FFF2-40B4-BE49-F238E27FC236}">
                <a16:creationId xmlns:a16="http://schemas.microsoft.com/office/drawing/2014/main" id="{698BC6B2-105B-3E34-A17F-AEEC707F703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13" name="Immagine 12">
            <a:extLst>
              <a:ext uri="{FF2B5EF4-FFF2-40B4-BE49-F238E27FC236}">
                <a16:creationId xmlns:a16="http://schemas.microsoft.com/office/drawing/2014/main" id="{C04F9C8E-31CB-B9BC-5410-C7C119E7A4F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pic>
        <p:nvPicPr>
          <p:cNvPr id="18" name="Picture 4">
            <a:extLst>
              <a:ext uri="{FF2B5EF4-FFF2-40B4-BE49-F238E27FC236}">
                <a16:creationId xmlns:a16="http://schemas.microsoft.com/office/drawing/2014/main" id="{A321B95D-2DD3-7AC8-595A-505FDAFD4A6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563524" y="107794"/>
            <a:ext cx="497845" cy="431209"/>
          </a:xfrm>
          <a:prstGeom prst="rect">
            <a:avLst/>
          </a:prstGeom>
        </p:spPr>
      </p:pic>
      <p:grpSp>
        <p:nvGrpSpPr>
          <p:cNvPr id="3" name="Group 6">
            <a:extLst>
              <a:ext uri="{FF2B5EF4-FFF2-40B4-BE49-F238E27FC236}">
                <a16:creationId xmlns:a16="http://schemas.microsoft.com/office/drawing/2014/main" id="{DD9F1E2F-33C3-D8D7-F717-0146C2825739}"/>
              </a:ext>
            </a:extLst>
          </p:cNvPr>
          <p:cNvGrpSpPr/>
          <p:nvPr/>
        </p:nvGrpSpPr>
        <p:grpSpPr>
          <a:xfrm rot="7200000">
            <a:off x="254372" y="5478336"/>
            <a:ext cx="872679" cy="1560101"/>
            <a:chOff x="10333245" y="4871320"/>
            <a:chExt cx="1111297" cy="1986680"/>
          </a:xfrm>
        </p:grpSpPr>
        <p:cxnSp>
          <p:nvCxnSpPr>
            <p:cNvPr id="5" name="Straight Connector 7">
              <a:extLst>
                <a:ext uri="{FF2B5EF4-FFF2-40B4-BE49-F238E27FC236}">
                  <a16:creationId xmlns:a16="http://schemas.microsoft.com/office/drawing/2014/main" id="{E84231ED-22D4-B063-BD0E-6191C4D3C0C1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0333245" y="4871320"/>
              <a:ext cx="1104406" cy="1986680"/>
            </a:xfrm>
            <a:prstGeom prst="line">
              <a:avLst/>
            </a:prstGeom>
            <a:ln w="9525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11">
              <a:extLst>
                <a:ext uri="{FF2B5EF4-FFF2-40B4-BE49-F238E27FC236}">
                  <a16:creationId xmlns:a16="http://schemas.microsoft.com/office/drawing/2014/main" id="{48AC59AF-03A2-6454-E333-28D800DB0A73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0767885" y="5194100"/>
              <a:ext cx="676657" cy="1217214"/>
            </a:xfrm>
            <a:prstGeom prst="line">
              <a:avLst/>
            </a:prstGeom>
            <a:ln w="9525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custDataLst>
      <p:tags r:id="rId1"/>
    </p:custDataLst>
    <p:extLst>
      <p:ext uri="{BB962C8B-B14F-4D97-AF65-F5344CB8AC3E}">
        <p14:creationId xmlns:p14="http://schemas.microsoft.com/office/powerpoint/2010/main" val="17886996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D2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A7D7A42-57F2-616F-B1A7-7127A203AF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B85753-61B6-2105-845D-91DD7588E1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US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BRAND VALUES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87959EC2-4C3B-6FC2-F53E-8C0E1458F8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noProof="0" smtClean="0"/>
              <a:t>6</a:t>
            </a:fld>
            <a:endParaRPr lang="en-US" noProof="0" dirty="0"/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5A9C911A-A8A8-1E99-D941-8C33DAE1ADEC}"/>
              </a:ext>
            </a:extLst>
          </p:cNvPr>
          <p:cNvSpPr txBox="1">
            <a:spLocks/>
          </p:cNvSpPr>
          <p:nvPr/>
        </p:nvSpPr>
        <p:spPr>
          <a:xfrm>
            <a:off x="5894701" y="2155245"/>
            <a:ext cx="5440206" cy="3810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sz="1400" b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Dodge has built a brand on:</a:t>
            </a:r>
          </a:p>
        </p:txBody>
      </p:sp>
      <p:sp>
        <p:nvSpPr>
          <p:cNvPr id="19" name="CasellaDiTesto 18">
            <a:extLst>
              <a:ext uri="{FF2B5EF4-FFF2-40B4-BE49-F238E27FC236}">
                <a16:creationId xmlns:a16="http://schemas.microsoft.com/office/drawing/2014/main" id="{ACE2FD15-3495-9B33-98A1-ADCE51155443}"/>
              </a:ext>
            </a:extLst>
          </p:cNvPr>
          <p:cNvSpPr txBox="1"/>
          <p:nvPr/>
        </p:nvSpPr>
        <p:spPr>
          <a:xfrm>
            <a:off x="650432" y="2161089"/>
            <a:ext cx="4721668" cy="5519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There are few </a:t>
            </a:r>
            <a:r>
              <a:rPr lang="en-US" sz="1400" b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golden rules</a:t>
            </a:r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 for a car to be part of the Dodge family.</a:t>
            </a: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AFC719F5-5769-69A1-8E8B-D716FD178253}"/>
              </a:ext>
            </a:extLst>
          </p:cNvPr>
          <p:cNvSpPr txBox="1"/>
          <p:nvPr/>
        </p:nvSpPr>
        <p:spPr>
          <a:xfrm>
            <a:off x="5892407" y="2579357"/>
            <a:ext cx="5365186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000" b="1" noProof="0" dirty="0">
                <a:solidFill>
                  <a:srgbClr val="C00000"/>
                </a:solidFill>
                <a:latin typeface="Barlow Condensed" panose="00000506000000000000" pitchFamily="2" charset="0"/>
                <a:ea typeface="Calibri" panose="020F0502020204030204" pitchFamily="34" charset="0"/>
                <a:cs typeface="Calibri" panose="020F0502020204030204" pitchFamily="34" charset="0"/>
              </a:rPr>
              <a:t>ULTIMATE PERFORMANCE </a:t>
            </a:r>
          </a:p>
        </p:txBody>
      </p:sp>
      <p:sp>
        <p:nvSpPr>
          <p:cNvPr id="5" name="CasellaDiTesto 4">
            <a:extLst>
              <a:ext uri="{FF2B5EF4-FFF2-40B4-BE49-F238E27FC236}">
                <a16:creationId xmlns:a16="http://schemas.microsoft.com/office/drawing/2014/main" id="{D8D17935-32B2-6497-748C-FA4342EBF838}"/>
              </a:ext>
            </a:extLst>
          </p:cNvPr>
          <p:cNvSpPr txBox="1"/>
          <p:nvPr/>
        </p:nvSpPr>
        <p:spPr>
          <a:xfrm>
            <a:off x="5892407" y="3317246"/>
            <a:ext cx="5365186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000" b="1" noProof="0" dirty="0">
                <a:solidFill>
                  <a:srgbClr val="C00000"/>
                </a:solidFill>
                <a:latin typeface="Barlow Condensed" panose="00000506000000000000" pitchFamily="2" charset="0"/>
                <a:ea typeface="Calibri" panose="020F0502020204030204" pitchFamily="34" charset="0"/>
                <a:cs typeface="Calibri" panose="020F0502020204030204" pitchFamily="34" charset="0"/>
              </a:rPr>
              <a:t>MAINSTREAM PERFORMANCE </a:t>
            </a:r>
          </a:p>
        </p:txBody>
      </p:sp>
      <p:sp>
        <p:nvSpPr>
          <p:cNvPr id="6" name="CasellaDiTesto 5">
            <a:extLst>
              <a:ext uri="{FF2B5EF4-FFF2-40B4-BE49-F238E27FC236}">
                <a16:creationId xmlns:a16="http://schemas.microsoft.com/office/drawing/2014/main" id="{9E317EC0-4E48-4E33-40D8-A5D0965097DE}"/>
              </a:ext>
            </a:extLst>
          </p:cNvPr>
          <p:cNvSpPr txBox="1"/>
          <p:nvPr/>
        </p:nvSpPr>
        <p:spPr>
          <a:xfrm>
            <a:off x="5892407" y="4055135"/>
            <a:ext cx="5365186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000" b="1" noProof="0" dirty="0">
                <a:solidFill>
                  <a:srgbClr val="C00000"/>
                </a:solidFill>
                <a:latin typeface="Barlow Condensed" panose="00000506000000000000" pitchFamily="2" charset="0"/>
                <a:ea typeface="Calibri" panose="020F0502020204030204" pitchFamily="34" charset="0"/>
                <a:cs typeface="Calibri" panose="020F0502020204030204" pitchFamily="34" charset="0"/>
              </a:rPr>
              <a:t>ATTITUDE</a:t>
            </a:r>
          </a:p>
        </p:txBody>
      </p: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6E309B60-8B9D-9428-6F3F-BB6CB37FD0B7}"/>
              </a:ext>
            </a:extLst>
          </p:cNvPr>
          <p:cNvSpPr txBox="1"/>
          <p:nvPr/>
        </p:nvSpPr>
        <p:spPr>
          <a:xfrm>
            <a:off x="5892407" y="4793025"/>
            <a:ext cx="5365186" cy="70275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>
              <a:lnSpc>
                <a:spcPct val="110000"/>
              </a:lnSpc>
            </a:pPr>
            <a:r>
              <a:rPr lang="en-US" sz="4000" b="1" noProof="0" dirty="0">
                <a:solidFill>
                  <a:srgbClr val="C00000"/>
                </a:solidFill>
                <a:latin typeface="Barlow Condensed" panose="00000506000000000000" pitchFamily="2" charset="0"/>
                <a:ea typeface="Calibri" panose="020F0502020204030204" pitchFamily="34" charset="0"/>
                <a:cs typeface="Calibri" panose="020F0502020204030204" pitchFamily="34" charset="0"/>
              </a:rPr>
              <a:t>HERITAGE</a:t>
            </a:r>
            <a:endParaRPr lang="en-US" sz="3600" b="1" noProof="0" dirty="0">
              <a:solidFill>
                <a:srgbClr val="C00000"/>
              </a:solidFill>
              <a:latin typeface="Barlow Condensed" panose="00000506000000000000" pitchFamily="2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grpSp>
        <p:nvGrpSpPr>
          <p:cNvPr id="22" name="Gruppo 21">
            <a:extLst>
              <a:ext uri="{FF2B5EF4-FFF2-40B4-BE49-F238E27FC236}">
                <a16:creationId xmlns:a16="http://schemas.microsoft.com/office/drawing/2014/main" id="{6C94ADB2-6A16-598D-3EF4-F0E97206AFC1}"/>
              </a:ext>
            </a:extLst>
          </p:cNvPr>
          <p:cNvGrpSpPr/>
          <p:nvPr/>
        </p:nvGrpSpPr>
        <p:grpSpPr>
          <a:xfrm>
            <a:off x="750922" y="3026357"/>
            <a:ext cx="7683557" cy="584775"/>
            <a:chOff x="609138" y="4897579"/>
            <a:chExt cx="7683557" cy="584775"/>
          </a:xfrm>
        </p:grpSpPr>
        <p:sp>
          <p:nvSpPr>
            <p:cNvPr id="4" name="CasellaDiTesto 3">
              <a:extLst>
                <a:ext uri="{FF2B5EF4-FFF2-40B4-BE49-F238E27FC236}">
                  <a16:creationId xmlns:a16="http://schemas.microsoft.com/office/drawing/2014/main" id="{4531CB9C-F177-A988-7C7B-7BF1B8EE4539}"/>
                </a:ext>
              </a:extLst>
            </p:cNvPr>
            <p:cNvSpPr txBox="1"/>
            <p:nvPr/>
          </p:nvSpPr>
          <p:spPr>
            <a:xfrm>
              <a:off x="609138" y="4897579"/>
              <a:ext cx="675512" cy="584775"/>
            </a:xfrm>
            <a:prstGeom prst="rect">
              <a:avLst/>
            </a:prstGeom>
            <a:noFill/>
            <a:ln>
              <a:solidFill>
                <a:srgbClr val="C00000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b="1" noProof="0" dirty="0">
                  <a:solidFill>
                    <a:schemeClr val="bg1"/>
                  </a:solidFill>
                  <a:latin typeface="Barlow Condensed" panose="00000506000000000000" pitchFamily="2" charset="0"/>
                  <a:ea typeface="Calibri" panose="020F0502020204030204" pitchFamily="34" charset="0"/>
                  <a:cs typeface="Calibri" panose="020F0502020204030204" pitchFamily="34" charset="0"/>
                </a:rPr>
                <a:t>1</a:t>
              </a:r>
            </a:p>
          </p:txBody>
        </p:sp>
        <p:sp>
          <p:nvSpPr>
            <p:cNvPr id="18" name="CasellaDiTesto 17">
              <a:extLst>
                <a:ext uri="{FF2B5EF4-FFF2-40B4-BE49-F238E27FC236}">
                  <a16:creationId xmlns:a16="http://schemas.microsoft.com/office/drawing/2014/main" id="{4C64393B-FFAF-3832-A4C9-19D3F732460C}"/>
                </a:ext>
              </a:extLst>
            </p:cNvPr>
            <p:cNvSpPr txBox="1"/>
            <p:nvPr/>
          </p:nvSpPr>
          <p:spPr>
            <a:xfrm>
              <a:off x="1425171" y="4961334"/>
              <a:ext cx="6867524" cy="47397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lnSpc>
                  <a:spcPct val="110000"/>
                </a:lnSpc>
              </a:pPr>
              <a:r>
                <a:rPr lang="en-US" sz="1800" noProof="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  <a:cs typeface="Calibri" panose="020F0502020204030204" pitchFamily="34" charset="0"/>
                </a:rPr>
                <a:t>It must </a:t>
              </a:r>
              <a:r>
                <a:rPr lang="en-US" sz="2400" b="1" noProof="0" dirty="0">
                  <a:solidFill>
                    <a:schemeClr val="bg1"/>
                  </a:solidFill>
                  <a:latin typeface="Barlow Condensed" panose="00000506000000000000" pitchFamily="2" charset="0"/>
                  <a:ea typeface="Roboto" panose="02000000000000000000" pitchFamily="2" charset="0"/>
                  <a:cs typeface="Calibri" panose="020F0502020204030204" pitchFamily="34" charset="0"/>
                </a:rPr>
                <a:t>LOOK LIKE </a:t>
              </a:r>
              <a:r>
                <a:rPr lang="en-US" sz="1800" noProof="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  <a:cs typeface="Calibri" panose="020F0502020204030204" pitchFamily="34" charset="0"/>
                </a:rPr>
                <a:t>a Dodge</a:t>
              </a:r>
            </a:p>
          </p:txBody>
        </p:sp>
      </p:grpSp>
      <p:grpSp>
        <p:nvGrpSpPr>
          <p:cNvPr id="23" name="Gruppo 22">
            <a:extLst>
              <a:ext uri="{FF2B5EF4-FFF2-40B4-BE49-F238E27FC236}">
                <a16:creationId xmlns:a16="http://schemas.microsoft.com/office/drawing/2014/main" id="{22EBF91F-2A2D-90E1-71E1-52B3B19B8A71}"/>
              </a:ext>
            </a:extLst>
          </p:cNvPr>
          <p:cNvGrpSpPr/>
          <p:nvPr/>
        </p:nvGrpSpPr>
        <p:grpSpPr>
          <a:xfrm>
            <a:off x="750922" y="3740732"/>
            <a:ext cx="7683557" cy="584775"/>
            <a:chOff x="609138" y="4897579"/>
            <a:chExt cx="7683557" cy="584775"/>
          </a:xfrm>
        </p:grpSpPr>
        <p:sp>
          <p:nvSpPr>
            <p:cNvPr id="24" name="CasellaDiTesto 23">
              <a:extLst>
                <a:ext uri="{FF2B5EF4-FFF2-40B4-BE49-F238E27FC236}">
                  <a16:creationId xmlns:a16="http://schemas.microsoft.com/office/drawing/2014/main" id="{75DD2CED-3054-0AEF-6F65-29A14A41C7CC}"/>
                </a:ext>
              </a:extLst>
            </p:cNvPr>
            <p:cNvSpPr txBox="1"/>
            <p:nvPr/>
          </p:nvSpPr>
          <p:spPr>
            <a:xfrm>
              <a:off x="609138" y="4897579"/>
              <a:ext cx="675512" cy="584775"/>
            </a:xfrm>
            <a:prstGeom prst="rect">
              <a:avLst/>
            </a:prstGeom>
            <a:noFill/>
            <a:ln>
              <a:solidFill>
                <a:srgbClr val="C00000"/>
              </a:solidFill>
            </a:ln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algn="ctr">
                <a:defRPr sz="3200" b="1">
                  <a:solidFill>
                    <a:schemeClr val="bg1"/>
                  </a:solidFill>
                  <a:latin typeface="Barlow Condensed" panose="00000506000000000000" pitchFamily="2" charset="0"/>
                  <a:ea typeface="Calibri" panose="020F0502020204030204" pitchFamily="34" charset="0"/>
                  <a:cs typeface="Calibri" panose="020F0502020204030204" pitchFamily="34" charset="0"/>
                </a:defRPr>
              </a:lvl1pPr>
            </a:lstStyle>
            <a:p>
              <a:r>
                <a:rPr lang="en-US" noProof="0" dirty="0"/>
                <a:t>2</a:t>
              </a:r>
            </a:p>
          </p:txBody>
        </p:sp>
        <p:sp>
          <p:nvSpPr>
            <p:cNvPr id="25" name="CasellaDiTesto 24">
              <a:extLst>
                <a:ext uri="{FF2B5EF4-FFF2-40B4-BE49-F238E27FC236}">
                  <a16:creationId xmlns:a16="http://schemas.microsoft.com/office/drawing/2014/main" id="{8FEE78D5-17BA-77F6-BB06-2500E710B6F3}"/>
                </a:ext>
              </a:extLst>
            </p:cNvPr>
            <p:cNvSpPr txBox="1"/>
            <p:nvPr/>
          </p:nvSpPr>
          <p:spPr>
            <a:xfrm>
              <a:off x="1425171" y="4961334"/>
              <a:ext cx="6867524" cy="47397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lnSpc>
                  <a:spcPct val="110000"/>
                </a:lnSpc>
              </a:pPr>
              <a:r>
                <a:rPr lang="en-US" sz="1800" noProof="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  <a:cs typeface="Calibri" panose="020F0502020204030204" pitchFamily="34" charset="0"/>
                </a:rPr>
                <a:t>It must </a:t>
              </a:r>
              <a:r>
                <a:rPr lang="en-US" sz="2400" b="1" noProof="0" dirty="0">
                  <a:solidFill>
                    <a:schemeClr val="bg1"/>
                  </a:solidFill>
                  <a:latin typeface="Barlow Condensed" panose="00000506000000000000" pitchFamily="2" charset="0"/>
                  <a:ea typeface="Roboto" panose="02000000000000000000" pitchFamily="2" charset="0"/>
                  <a:cs typeface="Calibri" panose="020F0502020204030204" pitchFamily="34" charset="0"/>
                </a:rPr>
                <a:t>FEEL LIKE </a:t>
              </a:r>
              <a:r>
                <a:rPr lang="en-US" sz="1800" noProof="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  <a:cs typeface="Calibri" panose="020F0502020204030204" pitchFamily="34" charset="0"/>
                </a:rPr>
                <a:t>a Dodge</a:t>
              </a:r>
            </a:p>
          </p:txBody>
        </p:sp>
      </p:grpSp>
      <p:grpSp>
        <p:nvGrpSpPr>
          <p:cNvPr id="26" name="Gruppo 25">
            <a:extLst>
              <a:ext uri="{FF2B5EF4-FFF2-40B4-BE49-F238E27FC236}">
                <a16:creationId xmlns:a16="http://schemas.microsoft.com/office/drawing/2014/main" id="{5AE12198-FFB4-AE19-E4E8-488525CCE0D3}"/>
              </a:ext>
            </a:extLst>
          </p:cNvPr>
          <p:cNvGrpSpPr/>
          <p:nvPr/>
        </p:nvGrpSpPr>
        <p:grpSpPr>
          <a:xfrm>
            <a:off x="750922" y="4397957"/>
            <a:ext cx="7683557" cy="584775"/>
            <a:chOff x="609138" y="4897579"/>
            <a:chExt cx="7683557" cy="584775"/>
          </a:xfrm>
        </p:grpSpPr>
        <p:sp>
          <p:nvSpPr>
            <p:cNvPr id="27" name="CasellaDiTesto 26">
              <a:extLst>
                <a:ext uri="{FF2B5EF4-FFF2-40B4-BE49-F238E27FC236}">
                  <a16:creationId xmlns:a16="http://schemas.microsoft.com/office/drawing/2014/main" id="{8E2D6DE4-6AAA-D6C4-C148-6C1B7CBB4636}"/>
                </a:ext>
              </a:extLst>
            </p:cNvPr>
            <p:cNvSpPr txBox="1"/>
            <p:nvPr/>
          </p:nvSpPr>
          <p:spPr>
            <a:xfrm>
              <a:off x="609138" y="4897579"/>
              <a:ext cx="675512" cy="584775"/>
            </a:xfrm>
            <a:prstGeom prst="rect">
              <a:avLst/>
            </a:prstGeom>
            <a:noFill/>
            <a:ln>
              <a:solidFill>
                <a:srgbClr val="C00000"/>
              </a:solidFill>
            </a:ln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algn="ctr">
                <a:defRPr sz="3200" b="1">
                  <a:solidFill>
                    <a:schemeClr val="bg1"/>
                  </a:solidFill>
                  <a:latin typeface="Barlow Condensed" panose="00000506000000000000" pitchFamily="2" charset="0"/>
                  <a:ea typeface="Calibri" panose="020F0502020204030204" pitchFamily="34" charset="0"/>
                  <a:cs typeface="Calibri" panose="020F0502020204030204" pitchFamily="34" charset="0"/>
                </a:defRPr>
              </a:lvl1pPr>
            </a:lstStyle>
            <a:p>
              <a:r>
                <a:rPr lang="en-US" noProof="0" dirty="0"/>
                <a:t>3</a:t>
              </a:r>
            </a:p>
          </p:txBody>
        </p:sp>
        <p:sp>
          <p:nvSpPr>
            <p:cNvPr id="28" name="CasellaDiTesto 27">
              <a:extLst>
                <a:ext uri="{FF2B5EF4-FFF2-40B4-BE49-F238E27FC236}">
                  <a16:creationId xmlns:a16="http://schemas.microsoft.com/office/drawing/2014/main" id="{927E494D-379E-F2AC-1358-440619D43095}"/>
                </a:ext>
              </a:extLst>
            </p:cNvPr>
            <p:cNvSpPr txBox="1"/>
            <p:nvPr/>
          </p:nvSpPr>
          <p:spPr>
            <a:xfrm>
              <a:off x="1425171" y="4961334"/>
              <a:ext cx="6867524" cy="47397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lnSpc>
                  <a:spcPct val="110000"/>
                </a:lnSpc>
              </a:pPr>
              <a:r>
                <a:rPr lang="en-US" sz="1800" noProof="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  <a:cs typeface="Calibri" panose="020F0502020204030204" pitchFamily="34" charset="0"/>
                </a:rPr>
                <a:t>It must </a:t>
              </a:r>
              <a:r>
                <a:rPr lang="en-US" sz="2400" b="1" noProof="0" dirty="0">
                  <a:solidFill>
                    <a:schemeClr val="bg1"/>
                  </a:solidFill>
                  <a:latin typeface="Barlow Condensed" panose="00000506000000000000" pitchFamily="2" charset="0"/>
                  <a:ea typeface="Roboto" panose="02000000000000000000" pitchFamily="2" charset="0"/>
                  <a:cs typeface="Calibri" panose="020F0502020204030204" pitchFamily="34" charset="0"/>
                </a:rPr>
                <a:t>DRIVE LIKE </a:t>
              </a:r>
              <a:r>
                <a:rPr lang="en-US" sz="1800" noProof="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  <a:cs typeface="Calibri" panose="020F0502020204030204" pitchFamily="34" charset="0"/>
                </a:rPr>
                <a:t>a Dodge</a:t>
              </a:r>
            </a:p>
          </p:txBody>
        </p:sp>
      </p:grpSp>
      <p:grpSp>
        <p:nvGrpSpPr>
          <p:cNvPr id="29" name="Gruppo 28">
            <a:extLst>
              <a:ext uri="{FF2B5EF4-FFF2-40B4-BE49-F238E27FC236}">
                <a16:creationId xmlns:a16="http://schemas.microsoft.com/office/drawing/2014/main" id="{E09EDF24-8F95-19FF-2C01-FA89D553F064}"/>
              </a:ext>
            </a:extLst>
          </p:cNvPr>
          <p:cNvGrpSpPr/>
          <p:nvPr/>
        </p:nvGrpSpPr>
        <p:grpSpPr>
          <a:xfrm>
            <a:off x="750922" y="5112332"/>
            <a:ext cx="7683557" cy="584775"/>
            <a:chOff x="609138" y="4897579"/>
            <a:chExt cx="7683557" cy="584775"/>
          </a:xfrm>
        </p:grpSpPr>
        <p:sp>
          <p:nvSpPr>
            <p:cNvPr id="30" name="CasellaDiTesto 29">
              <a:extLst>
                <a:ext uri="{FF2B5EF4-FFF2-40B4-BE49-F238E27FC236}">
                  <a16:creationId xmlns:a16="http://schemas.microsoft.com/office/drawing/2014/main" id="{40D49835-CC42-1FEF-DFF7-9ABEC562C0E4}"/>
                </a:ext>
              </a:extLst>
            </p:cNvPr>
            <p:cNvSpPr txBox="1"/>
            <p:nvPr/>
          </p:nvSpPr>
          <p:spPr>
            <a:xfrm>
              <a:off x="609138" y="4897579"/>
              <a:ext cx="675512" cy="584775"/>
            </a:xfrm>
            <a:prstGeom prst="rect">
              <a:avLst/>
            </a:prstGeom>
            <a:noFill/>
            <a:ln>
              <a:solidFill>
                <a:srgbClr val="C00000"/>
              </a:solidFill>
            </a:ln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algn="ctr">
                <a:defRPr sz="3200" b="1">
                  <a:solidFill>
                    <a:schemeClr val="bg1"/>
                  </a:solidFill>
                  <a:latin typeface="Barlow Condensed" panose="00000506000000000000" pitchFamily="2" charset="0"/>
                  <a:ea typeface="Calibri" panose="020F0502020204030204" pitchFamily="34" charset="0"/>
                  <a:cs typeface="Calibri" panose="020F0502020204030204" pitchFamily="34" charset="0"/>
                </a:defRPr>
              </a:lvl1pPr>
            </a:lstStyle>
            <a:p>
              <a:r>
                <a:rPr lang="en-US" noProof="0" dirty="0"/>
                <a:t>4</a:t>
              </a:r>
            </a:p>
          </p:txBody>
        </p:sp>
        <p:sp>
          <p:nvSpPr>
            <p:cNvPr id="31" name="CasellaDiTesto 30">
              <a:extLst>
                <a:ext uri="{FF2B5EF4-FFF2-40B4-BE49-F238E27FC236}">
                  <a16:creationId xmlns:a16="http://schemas.microsoft.com/office/drawing/2014/main" id="{10ED459A-7563-B8E8-7632-08A291569B72}"/>
                </a:ext>
              </a:extLst>
            </p:cNvPr>
            <p:cNvSpPr txBox="1"/>
            <p:nvPr/>
          </p:nvSpPr>
          <p:spPr>
            <a:xfrm>
              <a:off x="1425171" y="4961334"/>
              <a:ext cx="6867524" cy="47397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lnSpc>
                  <a:spcPct val="110000"/>
                </a:lnSpc>
              </a:pPr>
              <a:r>
                <a:rPr lang="en-US" sz="1800" noProof="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  <a:cs typeface="Calibri" panose="020F0502020204030204" pitchFamily="34" charset="0"/>
                </a:rPr>
                <a:t>It must </a:t>
              </a:r>
              <a:r>
                <a:rPr lang="en-US" sz="2400" b="1" noProof="0" dirty="0">
                  <a:solidFill>
                    <a:schemeClr val="bg1"/>
                  </a:solidFill>
                  <a:latin typeface="Barlow Condensed" panose="00000506000000000000" pitchFamily="2" charset="0"/>
                  <a:ea typeface="Roboto" panose="02000000000000000000" pitchFamily="2" charset="0"/>
                  <a:cs typeface="Calibri" panose="020F0502020204030204" pitchFamily="34" charset="0"/>
                </a:rPr>
                <a:t>SOUND LIKE </a:t>
              </a:r>
              <a:r>
                <a:rPr lang="en-US" sz="1800" noProof="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  <a:cs typeface="Calibri" panose="020F0502020204030204" pitchFamily="34" charset="0"/>
                </a:rPr>
                <a:t>a Dodge</a:t>
              </a:r>
            </a:p>
          </p:txBody>
        </p:sp>
      </p:grpSp>
      <p:sp>
        <p:nvSpPr>
          <p:cNvPr id="10" name="Segnaposto numero diapositiva 27">
            <a:extLst>
              <a:ext uri="{FF2B5EF4-FFF2-40B4-BE49-F238E27FC236}">
                <a16:creationId xmlns:a16="http://schemas.microsoft.com/office/drawing/2014/main" id="{1E5F7117-4311-E12E-3944-D0621A1E82DB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6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11" name="Immagine 10">
            <a:extLst>
              <a:ext uri="{FF2B5EF4-FFF2-40B4-BE49-F238E27FC236}">
                <a16:creationId xmlns:a16="http://schemas.microsoft.com/office/drawing/2014/main" id="{38CAC583-229F-D714-578F-89A6272DE1D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12" name="Immagine 11">
            <a:extLst>
              <a:ext uri="{FF2B5EF4-FFF2-40B4-BE49-F238E27FC236}">
                <a16:creationId xmlns:a16="http://schemas.microsoft.com/office/drawing/2014/main" id="{C24090D3-5B77-2690-8BD7-0BF7B00D932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sp>
        <p:nvSpPr>
          <p:cNvPr id="20" name="Freeform: Shape 13">
            <a:extLst>
              <a:ext uri="{FF2B5EF4-FFF2-40B4-BE49-F238E27FC236}">
                <a16:creationId xmlns:a16="http://schemas.microsoft.com/office/drawing/2014/main" id="{D5DC2C85-5415-1B71-3CD1-164C5A574F68}"/>
              </a:ext>
            </a:extLst>
          </p:cNvPr>
          <p:cNvSpPr/>
          <p:nvPr/>
        </p:nvSpPr>
        <p:spPr>
          <a:xfrm>
            <a:off x="8308048" y="6453187"/>
            <a:ext cx="3883953" cy="404811"/>
          </a:xfrm>
          <a:custGeom>
            <a:avLst/>
            <a:gdLst>
              <a:gd name="connsiteX0" fmla="*/ 570467 w 3464689"/>
              <a:gd name="connsiteY0" fmla="*/ 0 h 1000766"/>
              <a:gd name="connsiteX1" fmla="*/ 3464689 w 3464689"/>
              <a:gd name="connsiteY1" fmla="*/ 0 h 1000766"/>
              <a:gd name="connsiteX2" fmla="*/ 3464689 w 3464689"/>
              <a:gd name="connsiteY2" fmla="*/ 1000766 h 1000766"/>
              <a:gd name="connsiteX3" fmla="*/ 0 w 3464689"/>
              <a:gd name="connsiteY3" fmla="*/ 1000766 h 1000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64689" h="1000766">
                <a:moveTo>
                  <a:pt x="570467" y="0"/>
                </a:moveTo>
                <a:lnTo>
                  <a:pt x="3464689" y="0"/>
                </a:lnTo>
                <a:lnTo>
                  <a:pt x="3464689" y="1000766"/>
                </a:lnTo>
                <a:lnTo>
                  <a:pt x="0" y="1000766"/>
                </a:lnTo>
                <a:close/>
              </a:path>
            </a:pathLst>
          </a:custGeom>
          <a:solidFill>
            <a:srgbClr val="EB232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grpSp>
        <p:nvGrpSpPr>
          <p:cNvPr id="21" name="Group 6">
            <a:extLst>
              <a:ext uri="{FF2B5EF4-FFF2-40B4-BE49-F238E27FC236}">
                <a16:creationId xmlns:a16="http://schemas.microsoft.com/office/drawing/2014/main" id="{B737815E-1493-F3D9-C8EA-11566A4C3BB6}"/>
              </a:ext>
            </a:extLst>
          </p:cNvPr>
          <p:cNvGrpSpPr/>
          <p:nvPr/>
        </p:nvGrpSpPr>
        <p:grpSpPr>
          <a:xfrm rot="7200000">
            <a:off x="-76425" y="5887383"/>
            <a:ext cx="632178" cy="1130154"/>
            <a:chOff x="10333245" y="4871320"/>
            <a:chExt cx="1111297" cy="1986680"/>
          </a:xfrm>
        </p:grpSpPr>
        <p:cxnSp>
          <p:nvCxnSpPr>
            <p:cNvPr id="38" name="Straight Connector 7">
              <a:extLst>
                <a:ext uri="{FF2B5EF4-FFF2-40B4-BE49-F238E27FC236}">
                  <a16:creationId xmlns:a16="http://schemas.microsoft.com/office/drawing/2014/main" id="{AB61502D-F32A-6429-6CD2-715B77811C14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0333245" y="4871320"/>
              <a:ext cx="1104406" cy="1986680"/>
            </a:xfrm>
            <a:prstGeom prst="line">
              <a:avLst/>
            </a:prstGeom>
            <a:ln>
              <a:solidFill>
                <a:srgbClr val="EB232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11">
              <a:extLst>
                <a:ext uri="{FF2B5EF4-FFF2-40B4-BE49-F238E27FC236}">
                  <a16:creationId xmlns:a16="http://schemas.microsoft.com/office/drawing/2014/main" id="{F362E00A-376E-5B06-91EB-9E47BF4DE74A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0767885" y="5194100"/>
              <a:ext cx="676657" cy="1217214"/>
            </a:xfrm>
            <a:prstGeom prst="line">
              <a:avLst/>
            </a:prstGeom>
            <a:ln>
              <a:solidFill>
                <a:srgbClr val="EB232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0" name="Content Placeholder 2">
            <a:extLst>
              <a:ext uri="{FF2B5EF4-FFF2-40B4-BE49-F238E27FC236}">
                <a16:creationId xmlns:a16="http://schemas.microsoft.com/office/drawing/2014/main" id="{E3CDACCD-A9E5-4604-91A6-C34BB829501F}"/>
              </a:ext>
            </a:extLst>
          </p:cNvPr>
          <p:cNvSpPr txBox="1">
            <a:spLocks/>
          </p:cNvSpPr>
          <p:nvPr/>
        </p:nvSpPr>
        <p:spPr>
          <a:xfrm>
            <a:off x="8871298" y="6496233"/>
            <a:ext cx="3435944" cy="3810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Click on the </a:t>
            </a:r>
            <a:r>
              <a:rPr lang="en-US" sz="1400" b="1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RED WORDS </a:t>
            </a: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to know more</a:t>
            </a:r>
          </a:p>
        </p:txBody>
      </p:sp>
      <p:cxnSp>
        <p:nvCxnSpPr>
          <p:cNvPr id="42" name="Connettore diritto 41">
            <a:extLst>
              <a:ext uri="{FF2B5EF4-FFF2-40B4-BE49-F238E27FC236}">
                <a16:creationId xmlns:a16="http://schemas.microsoft.com/office/drawing/2014/main" id="{990A64B6-40BE-9C40-18CB-38049FDD4F88}"/>
              </a:ext>
            </a:extLst>
          </p:cNvPr>
          <p:cNvCxnSpPr/>
          <p:nvPr/>
        </p:nvCxnSpPr>
        <p:spPr>
          <a:xfrm>
            <a:off x="5456550" y="2138639"/>
            <a:ext cx="0" cy="3906337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"/>
    </p:custDataLst>
    <p:extLst>
      <p:ext uri="{BB962C8B-B14F-4D97-AF65-F5344CB8AC3E}">
        <p14:creationId xmlns:p14="http://schemas.microsoft.com/office/powerpoint/2010/main" val="39895399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F14D61-D670-6681-D526-99281CDBC3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75C063-3AF8-6A28-8874-EF58966D85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US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BRAND VALUES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71D17B18-4F84-4D83-75C1-FBC793D58C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noProof="0" smtClean="0"/>
              <a:t>7</a:t>
            </a:fld>
            <a:endParaRPr lang="en-US" noProof="0" dirty="0"/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694FE05D-113A-4E64-0D0F-7BFED186C4D3}"/>
              </a:ext>
            </a:extLst>
          </p:cNvPr>
          <p:cNvSpPr txBox="1">
            <a:spLocks/>
          </p:cNvSpPr>
          <p:nvPr/>
        </p:nvSpPr>
        <p:spPr>
          <a:xfrm>
            <a:off x="5894701" y="2155245"/>
            <a:ext cx="5440206" cy="3810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sz="1400" b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Dodge has built a brand on:</a:t>
            </a: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F15EC498-589E-EFB3-82B6-591252E2CFA3}"/>
              </a:ext>
            </a:extLst>
          </p:cNvPr>
          <p:cNvSpPr txBox="1"/>
          <p:nvPr/>
        </p:nvSpPr>
        <p:spPr>
          <a:xfrm>
            <a:off x="5892407" y="2579357"/>
            <a:ext cx="5365186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000" b="1" noProof="0" dirty="0">
                <a:solidFill>
                  <a:srgbClr val="C00000"/>
                </a:solidFill>
                <a:latin typeface="Barlow Condensed" panose="00000506000000000000" pitchFamily="2" charset="0"/>
                <a:ea typeface="Calibri" panose="020F0502020204030204" pitchFamily="34" charset="0"/>
                <a:cs typeface="Calibri" panose="020F0502020204030204" pitchFamily="34" charset="0"/>
              </a:rPr>
              <a:t>ULTIMATE PERFORMANCE </a:t>
            </a:r>
          </a:p>
        </p:txBody>
      </p:sp>
      <p:sp>
        <p:nvSpPr>
          <p:cNvPr id="5" name="CasellaDiTesto 4">
            <a:extLst>
              <a:ext uri="{FF2B5EF4-FFF2-40B4-BE49-F238E27FC236}">
                <a16:creationId xmlns:a16="http://schemas.microsoft.com/office/drawing/2014/main" id="{05A3CF64-5283-0032-9818-0C1F54C3F554}"/>
              </a:ext>
            </a:extLst>
          </p:cNvPr>
          <p:cNvSpPr txBox="1"/>
          <p:nvPr/>
        </p:nvSpPr>
        <p:spPr>
          <a:xfrm>
            <a:off x="5892407" y="3383921"/>
            <a:ext cx="5365186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000" b="1" noProof="0" dirty="0">
                <a:solidFill>
                  <a:srgbClr val="C00000"/>
                </a:solidFill>
                <a:latin typeface="Barlow Condensed" panose="00000506000000000000" pitchFamily="2" charset="0"/>
                <a:ea typeface="Calibri" panose="020F0502020204030204" pitchFamily="34" charset="0"/>
                <a:cs typeface="Calibri" panose="020F0502020204030204" pitchFamily="34" charset="0"/>
              </a:rPr>
              <a:t>MAINSTREAM PERFORMANCE </a:t>
            </a:r>
          </a:p>
        </p:txBody>
      </p:sp>
      <p:sp>
        <p:nvSpPr>
          <p:cNvPr id="6" name="CasellaDiTesto 5">
            <a:extLst>
              <a:ext uri="{FF2B5EF4-FFF2-40B4-BE49-F238E27FC236}">
                <a16:creationId xmlns:a16="http://schemas.microsoft.com/office/drawing/2014/main" id="{CF2D1E64-871F-BBC7-D0D0-F6A284EE19F9}"/>
              </a:ext>
            </a:extLst>
          </p:cNvPr>
          <p:cNvSpPr txBox="1"/>
          <p:nvPr/>
        </p:nvSpPr>
        <p:spPr>
          <a:xfrm>
            <a:off x="5892407" y="4188485"/>
            <a:ext cx="5365186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000" b="1" noProof="0" dirty="0">
                <a:solidFill>
                  <a:srgbClr val="C00000"/>
                </a:solidFill>
                <a:latin typeface="Barlow Condensed" panose="00000506000000000000" pitchFamily="2" charset="0"/>
                <a:ea typeface="Calibri" panose="020F0502020204030204" pitchFamily="34" charset="0"/>
                <a:cs typeface="Calibri" panose="020F0502020204030204" pitchFamily="34" charset="0"/>
              </a:rPr>
              <a:t>ATTITUDE</a:t>
            </a:r>
          </a:p>
        </p:txBody>
      </p: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AC224845-E46F-8839-CD89-5EE01589CAF8}"/>
              </a:ext>
            </a:extLst>
          </p:cNvPr>
          <p:cNvSpPr txBox="1"/>
          <p:nvPr/>
        </p:nvSpPr>
        <p:spPr>
          <a:xfrm>
            <a:off x="5892407" y="4993050"/>
            <a:ext cx="5365186" cy="70275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>
              <a:lnSpc>
                <a:spcPct val="110000"/>
              </a:lnSpc>
            </a:pPr>
            <a:r>
              <a:rPr lang="en-US" sz="4000" b="1" noProof="0" dirty="0">
                <a:solidFill>
                  <a:srgbClr val="C00000"/>
                </a:solidFill>
                <a:latin typeface="Barlow Condensed" panose="00000506000000000000" pitchFamily="2" charset="0"/>
                <a:ea typeface="Calibri" panose="020F0502020204030204" pitchFamily="34" charset="0"/>
                <a:cs typeface="Calibri" panose="020F0502020204030204" pitchFamily="34" charset="0"/>
              </a:rPr>
              <a:t>HERITAGE</a:t>
            </a:r>
            <a:endParaRPr lang="en-US" sz="3600" b="1" noProof="0" dirty="0">
              <a:solidFill>
                <a:srgbClr val="C00000"/>
              </a:solidFill>
              <a:latin typeface="Barlow Condensed" panose="00000506000000000000" pitchFamily="2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Segnaposto numero diapositiva 27">
            <a:extLst>
              <a:ext uri="{FF2B5EF4-FFF2-40B4-BE49-F238E27FC236}">
                <a16:creationId xmlns:a16="http://schemas.microsoft.com/office/drawing/2014/main" id="{0EE3C778-DD36-0DAB-4E7F-D2717AA30C79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7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11" name="Immagine 10">
            <a:extLst>
              <a:ext uri="{FF2B5EF4-FFF2-40B4-BE49-F238E27FC236}">
                <a16:creationId xmlns:a16="http://schemas.microsoft.com/office/drawing/2014/main" id="{85521C6A-7C15-A471-5206-5433741BBB6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12" name="Immagine 11">
            <a:extLst>
              <a:ext uri="{FF2B5EF4-FFF2-40B4-BE49-F238E27FC236}">
                <a16:creationId xmlns:a16="http://schemas.microsoft.com/office/drawing/2014/main" id="{2B2297AB-FE3A-0041-2463-75F2D062FDD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sp>
        <p:nvSpPr>
          <p:cNvPr id="20" name="Freeform: Shape 13">
            <a:extLst>
              <a:ext uri="{FF2B5EF4-FFF2-40B4-BE49-F238E27FC236}">
                <a16:creationId xmlns:a16="http://schemas.microsoft.com/office/drawing/2014/main" id="{8A6D6552-6EFB-7086-7714-E77A03D874E7}"/>
              </a:ext>
            </a:extLst>
          </p:cNvPr>
          <p:cNvSpPr/>
          <p:nvPr/>
        </p:nvSpPr>
        <p:spPr>
          <a:xfrm>
            <a:off x="8308048" y="6453187"/>
            <a:ext cx="3883953" cy="404811"/>
          </a:xfrm>
          <a:custGeom>
            <a:avLst/>
            <a:gdLst>
              <a:gd name="connsiteX0" fmla="*/ 570467 w 3464689"/>
              <a:gd name="connsiteY0" fmla="*/ 0 h 1000766"/>
              <a:gd name="connsiteX1" fmla="*/ 3464689 w 3464689"/>
              <a:gd name="connsiteY1" fmla="*/ 0 h 1000766"/>
              <a:gd name="connsiteX2" fmla="*/ 3464689 w 3464689"/>
              <a:gd name="connsiteY2" fmla="*/ 1000766 h 1000766"/>
              <a:gd name="connsiteX3" fmla="*/ 0 w 3464689"/>
              <a:gd name="connsiteY3" fmla="*/ 1000766 h 1000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64689" h="1000766">
                <a:moveTo>
                  <a:pt x="570467" y="0"/>
                </a:moveTo>
                <a:lnTo>
                  <a:pt x="3464689" y="0"/>
                </a:lnTo>
                <a:lnTo>
                  <a:pt x="3464689" y="1000766"/>
                </a:lnTo>
                <a:lnTo>
                  <a:pt x="0" y="1000766"/>
                </a:lnTo>
                <a:close/>
              </a:path>
            </a:pathLst>
          </a:custGeom>
          <a:solidFill>
            <a:srgbClr val="EB232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grpSp>
        <p:nvGrpSpPr>
          <p:cNvPr id="21" name="Group 6">
            <a:extLst>
              <a:ext uri="{FF2B5EF4-FFF2-40B4-BE49-F238E27FC236}">
                <a16:creationId xmlns:a16="http://schemas.microsoft.com/office/drawing/2014/main" id="{9CE2496D-210E-C1DC-A8B2-AF35F904F796}"/>
              </a:ext>
            </a:extLst>
          </p:cNvPr>
          <p:cNvGrpSpPr/>
          <p:nvPr/>
        </p:nvGrpSpPr>
        <p:grpSpPr>
          <a:xfrm rot="7200000">
            <a:off x="-76425" y="5887383"/>
            <a:ext cx="632178" cy="1130154"/>
            <a:chOff x="10333245" y="4871320"/>
            <a:chExt cx="1111297" cy="1986680"/>
          </a:xfrm>
        </p:grpSpPr>
        <p:cxnSp>
          <p:nvCxnSpPr>
            <p:cNvPr id="38" name="Straight Connector 7">
              <a:extLst>
                <a:ext uri="{FF2B5EF4-FFF2-40B4-BE49-F238E27FC236}">
                  <a16:creationId xmlns:a16="http://schemas.microsoft.com/office/drawing/2014/main" id="{47682E92-9A72-C9AE-34FD-A8C0D0166CC2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0333245" y="4871320"/>
              <a:ext cx="1104406" cy="1986680"/>
            </a:xfrm>
            <a:prstGeom prst="line">
              <a:avLst/>
            </a:prstGeom>
            <a:ln>
              <a:solidFill>
                <a:srgbClr val="EB232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11">
              <a:extLst>
                <a:ext uri="{FF2B5EF4-FFF2-40B4-BE49-F238E27FC236}">
                  <a16:creationId xmlns:a16="http://schemas.microsoft.com/office/drawing/2014/main" id="{141B64A5-3F60-D95E-53CC-5A646C0AF32E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0767885" y="5194100"/>
              <a:ext cx="676657" cy="1217214"/>
            </a:xfrm>
            <a:prstGeom prst="line">
              <a:avLst/>
            </a:prstGeom>
            <a:ln>
              <a:solidFill>
                <a:srgbClr val="EB232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0" name="Content Placeholder 2">
            <a:extLst>
              <a:ext uri="{FF2B5EF4-FFF2-40B4-BE49-F238E27FC236}">
                <a16:creationId xmlns:a16="http://schemas.microsoft.com/office/drawing/2014/main" id="{15FB8F99-67AF-9435-0129-895D43F134B8}"/>
              </a:ext>
            </a:extLst>
          </p:cNvPr>
          <p:cNvSpPr txBox="1">
            <a:spLocks/>
          </p:cNvSpPr>
          <p:nvPr/>
        </p:nvSpPr>
        <p:spPr>
          <a:xfrm>
            <a:off x="8871298" y="6496233"/>
            <a:ext cx="3435944" cy="3810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Click on the </a:t>
            </a:r>
            <a:r>
              <a:rPr lang="en-US" sz="1400" b="1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RED WORDS </a:t>
            </a: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to know more</a:t>
            </a:r>
          </a:p>
        </p:txBody>
      </p:sp>
      <p:cxnSp>
        <p:nvCxnSpPr>
          <p:cNvPr id="42" name="Connettore diritto 41">
            <a:extLst>
              <a:ext uri="{FF2B5EF4-FFF2-40B4-BE49-F238E27FC236}">
                <a16:creationId xmlns:a16="http://schemas.microsoft.com/office/drawing/2014/main" id="{C952B062-8D59-A823-3D54-4CC11BCB59A4}"/>
              </a:ext>
            </a:extLst>
          </p:cNvPr>
          <p:cNvCxnSpPr/>
          <p:nvPr/>
        </p:nvCxnSpPr>
        <p:spPr>
          <a:xfrm>
            <a:off x="5456550" y="2138639"/>
            <a:ext cx="0" cy="3906337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ttangolo 6">
            <a:extLst>
              <a:ext uri="{FF2B5EF4-FFF2-40B4-BE49-F238E27FC236}">
                <a16:creationId xmlns:a16="http://schemas.microsoft.com/office/drawing/2014/main" id="{1D1C4CE5-1E70-CAA3-A0CE-00C23C51B422}"/>
              </a:ext>
            </a:extLst>
          </p:cNvPr>
          <p:cNvSpPr/>
          <p:nvPr/>
        </p:nvSpPr>
        <p:spPr>
          <a:xfrm>
            <a:off x="5892407" y="3383921"/>
            <a:ext cx="5670942" cy="2714401"/>
          </a:xfrm>
          <a:prstGeom prst="rect">
            <a:avLst/>
          </a:prstGeom>
          <a:solidFill>
            <a:srgbClr val="1C1D2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>
              <a:buNone/>
            </a:pPr>
            <a:r>
              <a:rPr lang="en-US" sz="1600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The SRT models push the boundaries of Dodge capabilities with high-performance engines and transmissions, advanced suspension and steering, larger brakes and many other performance features. </a:t>
            </a:r>
            <a:endParaRPr lang="en-US" sz="1600" noProof="0" dirty="0">
              <a:solidFill>
                <a:schemeClr val="bg1"/>
              </a:solidFill>
              <a:latin typeface="Roboto" panose="02000000000000000000" pitchFamily="2" charset="0"/>
              <a:ea typeface="Roboto" panose="02000000000000000000" pitchFamily="2" charset="0"/>
              <a:cs typeface="Calibri" panose="020F0502020204030204" pitchFamily="34" charset="0"/>
            </a:endParaRPr>
          </a:p>
        </p:txBody>
      </p:sp>
      <p:sp>
        <p:nvSpPr>
          <p:cNvPr id="8" name="Segno di moltiplicazione 7">
            <a:extLst>
              <a:ext uri="{FF2B5EF4-FFF2-40B4-BE49-F238E27FC236}">
                <a16:creationId xmlns:a16="http://schemas.microsoft.com/office/drawing/2014/main" id="{1D65E377-A575-884C-8E80-98CE7B2DB70E}"/>
              </a:ext>
            </a:extLst>
          </p:cNvPr>
          <p:cNvSpPr/>
          <p:nvPr/>
        </p:nvSpPr>
        <p:spPr>
          <a:xfrm>
            <a:off x="11395581" y="2662249"/>
            <a:ext cx="595735" cy="595735"/>
          </a:xfrm>
          <a:prstGeom prst="mathMultiply">
            <a:avLst>
              <a:gd name="adj1" fmla="val 3014"/>
            </a:avLst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C31AD694-6915-045C-BA6D-3FCB7901CC5E}"/>
              </a:ext>
            </a:extLst>
          </p:cNvPr>
          <p:cNvSpPr txBox="1"/>
          <p:nvPr/>
        </p:nvSpPr>
        <p:spPr>
          <a:xfrm>
            <a:off x="650432" y="2161089"/>
            <a:ext cx="4721668" cy="5519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There are few </a:t>
            </a:r>
            <a:r>
              <a:rPr lang="en-US" sz="1400" b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golden rules</a:t>
            </a:r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 for a car to be part of the Dodge family.</a:t>
            </a:r>
          </a:p>
        </p:txBody>
      </p:sp>
      <p:grpSp>
        <p:nvGrpSpPr>
          <p:cNvPr id="14" name="Gruppo 13">
            <a:extLst>
              <a:ext uri="{FF2B5EF4-FFF2-40B4-BE49-F238E27FC236}">
                <a16:creationId xmlns:a16="http://schemas.microsoft.com/office/drawing/2014/main" id="{F3838704-D809-B35F-8267-B9F5DE418879}"/>
              </a:ext>
            </a:extLst>
          </p:cNvPr>
          <p:cNvGrpSpPr/>
          <p:nvPr/>
        </p:nvGrpSpPr>
        <p:grpSpPr>
          <a:xfrm>
            <a:off x="750922" y="3026357"/>
            <a:ext cx="7683557" cy="584775"/>
            <a:chOff x="609138" y="4897579"/>
            <a:chExt cx="7683557" cy="584775"/>
          </a:xfrm>
        </p:grpSpPr>
        <p:sp>
          <p:nvSpPr>
            <p:cNvPr id="17" name="CasellaDiTesto 16">
              <a:extLst>
                <a:ext uri="{FF2B5EF4-FFF2-40B4-BE49-F238E27FC236}">
                  <a16:creationId xmlns:a16="http://schemas.microsoft.com/office/drawing/2014/main" id="{FD7CC4A4-5867-C8EB-BD93-877C119FCF39}"/>
                </a:ext>
              </a:extLst>
            </p:cNvPr>
            <p:cNvSpPr txBox="1"/>
            <p:nvPr/>
          </p:nvSpPr>
          <p:spPr>
            <a:xfrm>
              <a:off x="609138" y="4897579"/>
              <a:ext cx="675512" cy="584775"/>
            </a:xfrm>
            <a:prstGeom prst="rect">
              <a:avLst/>
            </a:prstGeom>
            <a:noFill/>
            <a:ln>
              <a:solidFill>
                <a:srgbClr val="C00000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b="1" noProof="0" dirty="0">
                  <a:solidFill>
                    <a:schemeClr val="bg1"/>
                  </a:solidFill>
                  <a:latin typeface="Barlow Condensed" panose="00000506000000000000" pitchFamily="2" charset="0"/>
                  <a:ea typeface="Calibri" panose="020F0502020204030204" pitchFamily="34" charset="0"/>
                  <a:cs typeface="Calibri" panose="020F0502020204030204" pitchFamily="34" charset="0"/>
                </a:rPr>
                <a:t>1</a:t>
              </a:r>
            </a:p>
          </p:txBody>
        </p:sp>
        <p:sp>
          <p:nvSpPr>
            <p:cNvPr id="32" name="CasellaDiTesto 31">
              <a:extLst>
                <a:ext uri="{FF2B5EF4-FFF2-40B4-BE49-F238E27FC236}">
                  <a16:creationId xmlns:a16="http://schemas.microsoft.com/office/drawing/2014/main" id="{69600C1F-DEE7-F4E8-CAC5-A08EF17C9C51}"/>
                </a:ext>
              </a:extLst>
            </p:cNvPr>
            <p:cNvSpPr txBox="1"/>
            <p:nvPr/>
          </p:nvSpPr>
          <p:spPr>
            <a:xfrm>
              <a:off x="1425171" y="4961334"/>
              <a:ext cx="6867524" cy="47397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lnSpc>
                  <a:spcPct val="110000"/>
                </a:lnSpc>
              </a:pPr>
              <a:r>
                <a:rPr lang="en-US" sz="1800" noProof="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  <a:cs typeface="Calibri" panose="020F0502020204030204" pitchFamily="34" charset="0"/>
                </a:rPr>
                <a:t>It must </a:t>
              </a:r>
              <a:r>
                <a:rPr lang="en-US" sz="2400" b="1" noProof="0" dirty="0">
                  <a:solidFill>
                    <a:schemeClr val="bg1"/>
                  </a:solidFill>
                  <a:latin typeface="Barlow Condensed" panose="00000506000000000000" pitchFamily="2" charset="0"/>
                  <a:ea typeface="Roboto" panose="02000000000000000000" pitchFamily="2" charset="0"/>
                  <a:cs typeface="Calibri" panose="020F0502020204030204" pitchFamily="34" charset="0"/>
                </a:rPr>
                <a:t>LOOK LIKE </a:t>
              </a:r>
              <a:r>
                <a:rPr lang="en-US" sz="1800" noProof="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  <a:cs typeface="Calibri" panose="020F0502020204030204" pitchFamily="34" charset="0"/>
                </a:rPr>
                <a:t>a Dodge</a:t>
              </a:r>
            </a:p>
          </p:txBody>
        </p:sp>
      </p:grpSp>
      <p:grpSp>
        <p:nvGrpSpPr>
          <p:cNvPr id="33" name="Gruppo 32">
            <a:extLst>
              <a:ext uri="{FF2B5EF4-FFF2-40B4-BE49-F238E27FC236}">
                <a16:creationId xmlns:a16="http://schemas.microsoft.com/office/drawing/2014/main" id="{38CFC993-BD3E-14CF-8A9C-6AF70DB3A7F2}"/>
              </a:ext>
            </a:extLst>
          </p:cNvPr>
          <p:cNvGrpSpPr/>
          <p:nvPr/>
        </p:nvGrpSpPr>
        <p:grpSpPr>
          <a:xfrm>
            <a:off x="750922" y="3740732"/>
            <a:ext cx="7683557" cy="584775"/>
            <a:chOff x="609138" y="4897579"/>
            <a:chExt cx="7683557" cy="584775"/>
          </a:xfrm>
        </p:grpSpPr>
        <p:sp>
          <p:nvSpPr>
            <p:cNvPr id="34" name="CasellaDiTesto 33">
              <a:extLst>
                <a:ext uri="{FF2B5EF4-FFF2-40B4-BE49-F238E27FC236}">
                  <a16:creationId xmlns:a16="http://schemas.microsoft.com/office/drawing/2014/main" id="{6D73AD59-7081-5EF2-062C-07C1F8BD4E19}"/>
                </a:ext>
              </a:extLst>
            </p:cNvPr>
            <p:cNvSpPr txBox="1"/>
            <p:nvPr/>
          </p:nvSpPr>
          <p:spPr>
            <a:xfrm>
              <a:off x="609138" y="4897579"/>
              <a:ext cx="675512" cy="584775"/>
            </a:xfrm>
            <a:prstGeom prst="rect">
              <a:avLst/>
            </a:prstGeom>
            <a:noFill/>
            <a:ln>
              <a:solidFill>
                <a:srgbClr val="C00000"/>
              </a:solidFill>
            </a:ln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algn="ctr">
                <a:defRPr sz="3200" b="1">
                  <a:solidFill>
                    <a:schemeClr val="bg1"/>
                  </a:solidFill>
                  <a:latin typeface="Barlow Condensed" panose="00000506000000000000" pitchFamily="2" charset="0"/>
                  <a:ea typeface="Calibri" panose="020F0502020204030204" pitchFamily="34" charset="0"/>
                  <a:cs typeface="Calibri" panose="020F0502020204030204" pitchFamily="34" charset="0"/>
                </a:defRPr>
              </a:lvl1pPr>
            </a:lstStyle>
            <a:p>
              <a:r>
                <a:rPr lang="en-US" noProof="0" dirty="0"/>
                <a:t>2</a:t>
              </a:r>
            </a:p>
          </p:txBody>
        </p:sp>
        <p:sp>
          <p:nvSpPr>
            <p:cNvPr id="35" name="CasellaDiTesto 34">
              <a:extLst>
                <a:ext uri="{FF2B5EF4-FFF2-40B4-BE49-F238E27FC236}">
                  <a16:creationId xmlns:a16="http://schemas.microsoft.com/office/drawing/2014/main" id="{33A994C5-740C-3E52-61B9-BDA87406297F}"/>
                </a:ext>
              </a:extLst>
            </p:cNvPr>
            <p:cNvSpPr txBox="1"/>
            <p:nvPr/>
          </p:nvSpPr>
          <p:spPr>
            <a:xfrm>
              <a:off x="1425171" y="4961334"/>
              <a:ext cx="6867524" cy="47397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lnSpc>
                  <a:spcPct val="110000"/>
                </a:lnSpc>
              </a:pPr>
              <a:r>
                <a:rPr lang="en-US" sz="1800" noProof="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  <a:cs typeface="Calibri" panose="020F0502020204030204" pitchFamily="34" charset="0"/>
                </a:rPr>
                <a:t>It must </a:t>
              </a:r>
              <a:r>
                <a:rPr lang="en-US" sz="2400" b="1" noProof="0" dirty="0">
                  <a:solidFill>
                    <a:schemeClr val="bg1"/>
                  </a:solidFill>
                  <a:latin typeface="Barlow Condensed" panose="00000506000000000000" pitchFamily="2" charset="0"/>
                  <a:ea typeface="Roboto" panose="02000000000000000000" pitchFamily="2" charset="0"/>
                  <a:cs typeface="Calibri" panose="020F0502020204030204" pitchFamily="34" charset="0"/>
                </a:rPr>
                <a:t>FEEL LIKE </a:t>
              </a:r>
              <a:r>
                <a:rPr lang="en-US" sz="1800" noProof="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  <a:cs typeface="Calibri" panose="020F0502020204030204" pitchFamily="34" charset="0"/>
                </a:rPr>
                <a:t>a Dodge</a:t>
              </a:r>
            </a:p>
          </p:txBody>
        </p:sp>
      </p:grpSp>
      <p:grpSp>
        <p:nvGrpSpPr>
          <p:cNvPr id="36" name="Gruppo 35">
            <a:extLst>
              <a:ext uri="{FF2B5EF4-FFF2-40B4-BE49-F238E27FC236}">
                <a16:creationId xmlns:a16="http://schemas.microsoft.com/office/drawing/2014/main" id="{BF682CD3-EF56-C590-0AEF-85B55F4D95FE}"/>
              </a:ext>
            </a:extLst>
          </p:cNvPr>
          <p:cNvGrpSpPr/>
          <p:nvPr/>
        </p:nvGrpSpPr>
        <p:grpSpPr>
          <a:xfrm>
            <a:off x="750922" y="4397957"/>
            <a:ext cx="7683557" cy="584775"/>
            <a:chOff x="609138" y="4897579"/>
            <a:chExt cx="7683557" cy="584775"/>
          </a:xfrm>
        </p:grpSpPr>
        <p:sp>
          <p:nvSpPr>
            <p:cNvPr id="37" name="CasellaDiTesto 36">
              <a:extLst>
                <a:ext uri="{FF2B5EF4-FFF2-40B4-BE49-F238E27FC236}">
                  <a16:creationId xmlns:a16="http://schemas.microsoft.com/office/drawing/2014/main" id="{6F980581-971E-3D5D-865C-1196B1E6A485}"/>
                </a:ext>
              </a:extLst>
            </p:cNvPr>
            <p:cNvSpPr txBox="1"/>
            <p:nvPr/>
          </p:nvSpPr>
          <p:spPr>
            <a:xfrm>
              <a:off x="609138" y="4897579"/>
              <a:ext cx="675512" cy="584775"/>
            </a:xfrm>
            <a:prstGeom prst="rect">
              <a:avLst/>
            </a:prstGeom>
            <a:noFill/>
            <a:ln>
              <a:solidFill>
                <a:srgbClr val="C00000"/>
              </a:solidFill>
            </a:ln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algn="ctr">
                <a:defRPr sz="3200" b="1">
                  <a:solidFill>
                    <a:schemeClr val="bg1"/>
                  </a:solidFill>
                  <a:latin typeface="Barlow Condensed" panose="00000506000000000000" pitchFamily="2" charset="0"/>
                  <a:ea typeface="Calibri" panose="020F0502020204030204" pitchFamily="34" charset="0"/>
                  <a:cs typeface="Calibri" panose="020F0502020204030204" pitchFamily="34" charset="0"/>
                </a:defRPr>
              </a:lvl1pPr>
            </a:lstStyle>
            <a:p>
              <a:r>
                <a:rPr lang="en-US" noProof="0" dirty="0"/>
                <a:t>3</a:t>
              </a:r>
            </a:p>
          </p:txBody>
        </p:sp>
        <p:sp>
          <p:nvSpPr>
            <p:cNvPr id="41" name="CasellaDiTesto 40">
              <a:extLst>
                <a:ext uri="{FF2B5EF4-FFF2-40B4-BE49-F238E27FC236}">
                  <a16:creationId xmlns:a16="http://schemas.microsoft.com/office/drawing/2014/main" id="{C08DB220-3CFA-6F4B-C42D-134F1D517E1B}"/>
                </a:ext>
              </a:extLst>
            </p:cNvPr>
            <p:cNvSpPr txBox="1"/>
            <p:nvPr/>
          </p:nvSpPr>
          <p:spPr>
            <a:xfrm>
              <a:off x="1425171" y="4961334"/>
              <a:ext cx="6867524" cy="47397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lnSpc>
                  <a:spcPct val="110000"/>
                </a:lnSpc>
              </a:pPr>
              <a:r>
                <a:rPr lang="en-US" sz="1800" noProof="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  <a:cs typeface="Calibri" panose="020F0502020204030204" pitchFamily="34" charset="0"/>
                </a:rPr>
                <a:t>It must </a:t>
              </a:r>
              <a:r>
                <a:rPr lang="en-US" sz="2400" b="1" noProof="0" dirty="0">
                  <a:solidFill>
                    <a:schemeClr val="bg1"/>
                  </a:solidFill>
                  <a:latin typeface="Barlow Condensed" panose="00000506000000000000" pitchFamily="2" charset="0"/>
                  <a:ea typeface="Roboto" panose="02000000000000000000" pitchFamily="2" charset="0"/>
                  <a:cs typeface="Calibri" panose="020F0502020204030204" pitchFamily="34" charset="0"/>
                </a:rPr>
                <a:t>DRIVE LIKE </a:t>
              </a:r>
              <a:r>
                <a:rPr lang="en-US" sz="1800" noProof="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  <a:cs typeface="Calibri" panose="020F0502020204030204" pitchFamily="34" charset="0"/>
                </a:rPr>
                <a:t>a Dodge</a:t>
              </a:r>
            </a:p>
          </p:txBody>
        </p:sp>
      </p:grpSp>
      <p:grpSp>
        <p:nvGrpSpPr>
          <p:cNvPr id="43" name="Gruppo 42">
            <a:extLst>
              <a:ext uri="{FF2B5EF4-FFF2-40B4-BE49-F238E27FC236}">
                <a16:creationId xmlns:a16="http://schemas.microsoft.com/office/drawing/2014/main" id="{ED77A84C-1FBF-B07E-F991-BE0A271C78A2}"/>
              </a:ext>
            </a:extLst>
          </p:cNvPr>
          <p:cNvGrpSpPr/>
          <p:nvPr/>
        </p:nvGrpSpPr>
        <p:grpSpPr>
          <a:xfrm>
            <a:off x="750922" y="5112332"/>
            <a:ext cx="7683557" cy="584775"/>
            <a:chOff x="609138" y="4897579"/>
            <a:chExt cx="7683557" cy="584775"/>
          </a:xfrm>
        </p:grpSpPr>
        <p:sp>
          <p:nvSpPr>
            <p:cNvPr id="44" name="CasellaDiTesto 43">
              <a:extLst>
                <a:ext uri="{FF2B5EF4-FFF2-40B4-BE49-F238E27FC236}">
                  <a16:creationId xmlns:a16="http://schemas.microsoft.com/office/drawing/2014/main" id="{095653A1-EC1F-55E7-CAF0-950B4CCCA994}"/>
                </a:ext>
              </a:extLst>
            </p:cNvPr>
            <p:cNvSpPr txBox="1"/>
            <p:nvPr/>
          </p:nvSpPr>
          <p:spPr>
            <a:xfrm>
              <a:off x="609138" y="4897579"/>
              <a:ext cx="675512" cy="584775"/>
            </a:xfrm>
            <a:prstGeom prst="rect">
              <a:avLst/>
            </a:prstGeom>
            <a:noFill/>
            <a:ln>
              <a:solidFill>
                <a:srgbClr val="C00000"/>
              </a:solidFill>
            </a:ln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algn="ctr">
                <a:defRPr sz="3200" b="1">
                  <a:solidFill>
                    <a:schemeClr val="bg1"/>
                  </a:solidFill>
                  <a:latin typeface="Barlow Condensed" panose="00000506000000000000" pitchFamily="2" charset="0"/>
                  <a:ea typeface="Calibri" panose="020F0502020204030204" pitchFamily="34" charset="0"/>
                  <a:cs typeface="Calibri" panose="020F0502020204030204" pitchFamily="34" charset="0"/>
                </a:defRPr>
              </a:lvl1pPr>
            </a:lstStyle>
            <a:p>
              <a:r>
                <a:rPr lang="en-US" noProof="0" dirty="0"/>
                <a:t>4</a:t>
              </a:r>
            </a:p>
          </p:txBody>
        </p:sp>
        <p:sp>
          <p:nvSpPr>
            <p:cNvPr id="45" name="CasellaDiTesto 44">
              <a:extLst>
                <a:ext uri="{FF2B5EF4-FFF2-40B4-BE49-F238E27FC236}">
                  <a16:creationId xmlns:a16="http://schemas.microsoft.com/office/drawing/2014/main" id="{ACC72E5A-CF61-DEC6-12B5-2F51836C33F1}"/>
                </a:ext>
              </a:extLst>
            </p:cNvPr>
            <p:cNvSpPr txBox="1"/>
            <p:nvPr/>
          </p:nvSpPr>
          <p:spPr>
            <a:xfrm>
              <a:off x="1425171" y="4961334"/>
              <a:ext cx="6867524" cy="47397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lnSpc>
                  <a:spcPct val="110000"/>
                </a:lnSpc>
              </a:pPr>
              <a:r>
                <a:rPr lang="en-US" sz="1800" noProof="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  <a:cs typeface="Calibri" panose="020F0502020204030204" pitchFamily="34" charset="0"/>
                </a:rPr>
                <a:t>It must </a:t>
              </a:r>
              <a:r>
                <a:rPr lang="en-US" sz="2400" b="1" noProof="0" dirty="0">
                  <a:solidFill>
                    <a:schemeClr val="bg1"/>
                  </a:solidFill>
                  <a:latin typeface="Barlow Condensed" panose="00000506000000000000" pitchFamily="2" charset="0"/>
                  <a:ea typeface="Roboto" panose="02000000000000000000" pitchFamily="2" charset="0"/>
                  <a:cs typeface="Calibri" panose="020F0502020204030204" pitchFamily="34" charset="0"/>
                </a:rPr>
                <a:t>SOUND LIKE </a:t>
              </a:r>
              <a:r>
                <a:rPr lang="en-US" sz="1800" noProof="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  <a:cs typeface="Calibri" panose="020F0502020204030204" pitchFamily="34" charset="0"/>
                </a:rPr>
                <a:t>a Dodge</a:t>
              </a:r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3908605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D747E9-4190-B804-BAD8-AC6E21D865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CasellaDiTesto 16">
            <a:extLst>
              <a:ext uri="{FF2B5EF4-FFF2-40B4-BE49-F238E27FC236}">
                <a16:creationId xmlns:a16="http://schemas.microsoft.com/office/drawing/2014/main" id="{B7BBCFFB-6267-D8B3-3240-666D876A9EAC}"/>
              </a:ext>
            </a:extLst>
          </p:cNvPr>
          <p:cNvSpPr txBox="1"/>
          <p:nvPr/>
        </p:nvSpPr>
        <p:spPr>
          <a:xfrm>
            <a:off x="5892407" y="4055135"/>
            <a:ext cx="5365186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000" b="1" noProof="0" dirty="0">
                <a:solidFill>
                  <a:srgbClr val="C00000"/>
                </a:solidFill>
                <a:latin typeface="Barlow Condensed" panose="00000506000000000000" pitchFamily="2" charset="0"/>
                <a:ea typeface="Calibri" panose="020F0502020204030204" pitchFamily="34" charset="0"/>
                <a:cs typeface="Calibri" panose="020F0502020204030204" pitchFamily="34" charset="0"/>
              </a:rPr>
              <a:t>ATTITUDE</a:t>
            </a:r>
          </a:p>
        </p:txBody>
      </p:sp>
      <p:sp>
        <p:nvSpPr>
          <p:cNvPr id="32" name="CasellaDiTesto 31">
            <a:extLst>
              <a:ext uri="{FF2B5EF4-FFF2-40B4-BE49-F238E27FC236}">
                <a16:creationId xmlns:a16="http://schemas.microsoft.com/office/drawing/2014/main" id="{B5B5FFA4-915A-B9D0-7360-AC5B6821B575}"/>
              </a:ext>
            </a:extLst>
          </p:cNvPr>
          <p:cNvSpPr txBox="1"/>
          <p:nvPr/>
        </p:nvSpPr>
        <p:spPr>
          <a:xfrm>
            <a:off x="5892407" y="4793025"/>
            <a:ext cx="5365186" cy="70275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>
              <a:lnSpc>
                <a:spcPct val="110000"/>
              </a:lnSpc>
            </a:pPr>
            <a:r>
              <a:rPr lang="en-US" sz="4000" b="1" noProof="0" dirty="0">
                <a:solidFill>
                  <a:srgbClr val="C00000"/>
                </a:solidFill>
                <a:latin typeface="Barlow Condensed" panose="00000506000000000000" pitchFamily="2" charset="0"/>
                <a:ea typeface="Calibri" panose="020F0502020204030204" pitchFamily="34" charset="0"/>
                <a:cs typeface="Calibri" panose="020F0502020204030204" pitchFamily="34" charset="0"/>
              </a:rPr>
              <a:t>HERITAGE</a:t>
            </a:r>
            <a:endParaRPr lang="en-US" sz="3600" b="1" noProof="0" dirty="0">
              <a:solidFill>
                <a:srgbClr val="C00000"/>
              </a:solidFill>
              <a:latin typeface="Barlow Condensed" panose="00000506000000000000" pitchFamily="2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" name="Rettangolo 6">
            <a:extLst>
              <a:ext uri="{FF2B5EF4-FFF2-40B4-BE49-F238E27FC236}">
                <a16:creationId xmlns:a16="http://schemas.microsoft.com/office/drawing/2014/main" id="{564B9654-8E10-C1AA-A01B-1B611D77B3CA}"/>
              </a:ext>
            </a:extLst>
          </p:cNvPr>
          <p:cNvSpPr/>
          <p:nvPr/>
        </p:nvSpPr>
        <p:spPr>
          <a:xfrm>
            <a:off x="5892407" y="3941165"/>
            <a:ext cx="5670942" cy="2157157"/>
          </a:xfrm>
          <a:prstGeom prst="rect">
            <a:avLst/>
          </a:prstGeom>
          <a:solidFill>
            <a:srgbClr val="1C1D2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>
              <a:buNone/>
            </a:pPr>
            <a:r>
              <a:rPr lang="en-US" sz="1600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From sedans to SUVs, every Dodge vehicle is inspired by American muscle. Together, the Dodge Brand’s full lineup delivers thrilling horsepower, advanced technology and impressive capability.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1CAA41-101B-D30B-5CBF-2C825EEDDB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US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BRAND VALUES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88C3E44D-1B86-1DF8-ED29-D44FA0867F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noProof="0" smtClean="0"/>
              <a:t>8</a:t>
            </a:fld>
            <a:endParaRPr lang="en-US" noProof="0" dirty="0"/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8BA0E705-20EE-F3A6-ABD1-DFACFC254D2B}"/>
              </a:ext>
            </a:extLst>
          </p:cNvPr>
          <p:cNvSpPr txBox="1">
            <a:spLocks/>
          </p:cNvSpPr>
          <p:nvPr/>
        </p:nvSpPr>
        <p:spPr>
          <a:xfrm>
            <a:off x="5894701" y="2155245"/>
            <a:ext cx="5440206" cy="3810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sz="1400" b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Dodge has built a brand on:</a:t>
            </a:r>
          </a:p>
        </p:txBody>
      </p:sp>
      <p:sp>
        <p:nvSpPr>
          <p:cNvPr id="10" name="Segnaposto numero diapositiva 27">
            <a:extLst>
              <a:ext uri="{FF2B5EF4-FFF2-40B4-BE49-F238E27FC236}">
                <a16:creationId xmlns:a16="http://schemas.microsoft.com/office/drawing/2014/main" id="{8F037DBF-5CF1-8BEA-E31F-599CD9C73C29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8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11" name="Immagine 10">
            <a:extLst>
              <a:ext uri="{FF2B5EF4-FFF2-40B4-BE49-F238E27FC236}">
                <a16:creationId xmlns:a16="http://schemas.microsoft.com/office/drawing/2014/main" id="{5BF2B797-6346-BFF4-58CD-9E5BC9F2BB9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12" name="Immagine 11">
            <a:extLst>
              <a:ext uri="{FF2B5EF4-FFF2-40B4-BE49-F238E27FC236}">
                <a16:creationId xmlns:a16="http://schemas.microsoft.com/office/drawing/2014/main" id="{1D254CD8-8BA6-5CCE-6465-FBD2B79A09C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sp>
        <p:nvSpPr>
          <p:cNvPr id="20" name="Freeform: Shape 13">
            <a:extLst>
              <a:ext uri="{FF2B5EF4-FFF2-40B4-BE49-F238E27FC236}">
                <a16:creationId xmlns:a16="http://schemas.microsoft.com/office/drawing/2014/main" id="{A403B3E8-20D9-388D-0044-E80E1060D801}"/>
              </a:ext>
            </a:extLst>
          </p:cNvPr>
          <p:cNvSpPr/>
          <p:nvPr/>
        </p:nvSpPr>
        <p:spPr>
          <a:xfrm>
            <a:off x="8308048" y="6453187"/>
            <a:ext cx="3883953" cy="404811"/>
          </a:xfrm>
          <a:custGeom>
            <a:avLst/>
            <a:gdLst>
              <a:gd name="connsiteX0" fmla="*/ 570467 w 3464689"/>
              <a:gd name="connsiteY0" fmla="*/ 0 h 1000766"/>
              <a:gd name="connsiteX1" fmla="*/ 3464689 w 3464689"/>
              <a:gd name="connsiteY1" fmla="*/ 0 h 1000766"/>
              <a:gd name="connsiteX2" fmla="*/ 3464689 w 3464689"/>
              <a:gd name="connsiteY2" fmla="*/ 1000766 h 1000766"/>
              <a:gd name="connsiteX3" fmla="*/ 0 w 3464689"/>
              <a:gd name="connsiteY3" fmla="*/ 1000766 h 1000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64689" h="1000766">
                <a:moveTo>
                  <a:pt x="570467" y="0"/>
                </a:moveTo>
                <a:lnTo>
                  <a:pt x="3464689" y="0"/>
                </a:lnTo>
                <a:lnTo>
                  <a:pt x="3464689" y="1000766"/>
                </a:lnTo>
                <a:lnTo>
                  <a:pt x="0" y="1000766"/>
                </a:lnTo>
                <a:close/>
              </a:path>
            </a:pathLst>
          </a:custGeom>
          <a:solidFill>
            <a:srgbClr val="EB232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grpSp>
        <p:nvGrpSpPr>
          <p:cNvPr id="21" name="Group 6">
            <a:extLst>
              <a:ext uri="{FF2B5EF4-FFF2-40B4-BE49-F238E27FC236}">
                <a16:creationId xmlns:a16="http://schemas.microsoft.com/office/drawing/2014/main" id="{64A3A47C-07DE-E5A6-F1BB-F1DA7A00BFCC}"/>
              </a:ext>
            </a:extLst>
          </p:cNvPr>
          <p:cNvGrpSpPr/>
          <p:nvPr/>
        </p:nvGrpSpPr>
        <p:grpSpPr>
          <a:xfrm rot="7200000">
            <a:off x="-76425" y="5887383"/>
            <a:ext cx="632178" cy="1130154"/>
            <a:chOff x="10333245" y="4871320"/>
            <a:chExt cx="1111297" cy="1986680"/>
          </a:xfrm>
        </p:grpSpPr>
        <p:cxnSp>
          <p:nvCxnSpPr>
            <p:cNvPr id="38" name="Straight Connector 7">
              <a:extLst>
                <a:ext uri="{FF2B5EF4-FFF2-40B4-BE49-F238E27FC236}">
                  <a16:creationId xmlns:a16="http://schemas.microsoft.com/office/drawing/2014/main" id="{A3B8BFF2-A716-EA79-0826-C8C26144BCDF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0333245" y="4871320"/>
              <a:ext cx="1104406" cy="1986680"/>
            </a:xfrm>
            <a:prstGeom prst="line">
              <a:avLst/>
            </a:prstGeom>
            <a:ln>
              <a:solidFill>
                <a:srgbClr val="EB232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11">
              <a:extLst>
                <a:ext uri="{FF2B5EF4-FFF2-40B4-BE49-F238E27FC236}">
                  <a16:creationId xmlns:a16="http://schemas.microsoft.com/office/drawing/2014/main" id="{3EADB7EB-AAF0-AD06-BC42-80E577057D1F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0767885" y="5194100"/>
              <a:ext cx="676657" cy="1217214"/>
            </a:xfrm>
            <a:prstGeom prst="line">
              <a:avLst/>
            </a:prstGeom>
            <a:ln>
              <a:solidFill>
                <a:srgbClr val="EB232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0" name="Content Placeholder 2">
            <a:extLst>
              <a:ext uri="{FF2B5EF4-FFF2-40B4-BE49-F238E27FC236}">
                <a16:creationId xmlns:a16="http://schemas.microsoft.com/office/drawing/2014/main" id="{9C925AE9-F3C4-4586-1DFA-EF397429DB84}"/>
              </a:ext>
            </a:extLst>
          </p:cNvPr>
          <p:cNvSpPr txBox="1">
            <a:spLocks/>
          </p:cNvSpPr>
          <p:nvPr/>
        </p:nvSpPr>
        <p:spPr>
          <a:xfrm>
            <a:off x="8871298" y="6496233"/>
            <a:ext cx="3435944" cy="3810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Click on the </a:t>
            </a:r>
            <a:r>
              <a:rPr lang="en-US" sz="1400" b="1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RED WORDS </a:t>
            </a: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to know more</a:t>
            </a:r>
          </a:p>
        </p:txBody>
      </p:sp>
      <p:cxnSp>
        <p:nvCxnSpPr>
          <p:cNvPr id="42" name="Connettore diritto 41">
            <a:extLst>
              <a:ext uri="{FF2B5EF4-FFF2-40B4-BE49-F238E27FC236}">
                <a16:creationId xmlns:a16="http://schemas.microsoft.com/office/drawing/2014/main" id="{5AEA9767-23C4-D9C3-E2FA-FE71D483D089}"/>
              </a:ext>
            </a:extLst>
          </p:cNvPr>
          <p:cNvCxnSpPr/>
          <p:nvPr/>
        </p:nvCxnSpPr>
        <p:spPr>
          <a:xfrm>
            <a:off x="5456550" y="2138639"/>
            <a:ext cx="0" cy="3906337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Segno di moltiplicazione 7">
            <a:extLst>
              <a:ext uri="{FF2B5EF4-FFF2-40B4-BE49-F238E27FC236}">
                <a16:creationId xmlns:a16="http://schemas.microsoft.com/office/drawing/2014/main" id="{48A3EBA7-E395-AB2D-49C7-E3E2BFB04CA2}"/>
              </a:ext>
            </a:extLst>
          </p:cNvPr>
          <p:cNvSpPr/>
          <p:nvPr/>
        </p:nvSpPr>
        <p:spPr>
          <a:xfrm>
            <a:off x="11334294" y="3379065"/>
            <a:ext cx="595735" cy="595735"/>
          </a:xfrm>
          <a:prstGeom prst="mathMultiply">
            <a:avLst>
              <a:gd name="adj1" fmla="val 3014"/>
            </a:avLst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28F311FE-7F62-42D9-BDB6-01ED8C847248}"/>
              </a:ext>
            </a:extLst>
          </p:cNvPr>
          <p:cNvSpPr txBox="1"/>
          <p:nvPr/>
        </p:nvSpPr>
        <p:spPr>
          <a:xfrm>
            <a:off x="5892407" y="2579357"/>
            <a:ext cx="5365186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000" b="1" noProof="0" dirty="0">
                <a:solidFill>
                  <a:schemeClr val="tx1">
                    <a:lumMod val="50000"/>
                    <a:lumOff val="50000"/>
                  </a:schemeClr>
                </a:solidFill>
                <a:latin typeface="Barlow Condensed" panose="00000506000000000000" pitchFamily="2" charset="0"/>
                <a:ea typeface="Calibri" panose="020F0502020204030204" pitchFamily="34" charset="0"/>
                <a:cs typeface="Calibri" panose="020F0502020204030204" pitchFamily="34" charset="0"/>
              </a:rPr>
              <a:t>ULTIMATE PERFORMANCE </a:t>
            </a:r>
          </a:p>
        </p:txBody>
      </p:sp>
      <p:sp>
        <p:nvSpPr>
          <p:cNvPr id="14" name="CasellaDiTesto 13">
            <a:extLst>
              <a:ext uri="{FF2B5EF4-FFF2-40B4-BE49-F238E27FC236}">
                <a16:creationId xmlns:a16="http://schemas.microsoft.com/office/drawing/2014/main" id="{C406B987-F01C-5E1B-59D3-3B0B25772D03}"/>
              </a:ext>
            </a:extLst>
          </p:cNvPr>
          <p:cNvSpPr txBox="1"/>
          <p:nvPr/>
        </p:nvSpPr>
        <p:spPr>
          <a:xfrm>
            <a:off x="5892407" y="3317246"/>
            <a:ext cx="5365186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000" b="1" noProof="0" dirty="0">
                <a:solidFill>
                  <a:srgbClr val="C00000"/>
                </a:solidFill>
                <a:latin typeface="Barlow Condensed" panose="00000506000000000000" pitchFamily="2" charset="0"/>
                <a:ea typeface="Calibri" panose="020F0502020204030204" pitchFamily="34" charset="0"/>
                <a:cs typeface="Calibri" panose="020F0502020204030204" pitchFamily="34" charset="0"/>
              </a:rPr>
              <a:t>MAINSTREAM PERFORMANCE </a:t>
            </a: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3624A183-A4E0-2B29-EEDD-F57B61F59288}"/>
              </a:ext>
            </a:extLst>
          </p:cNvPr>
          <p:cNvSpPr txBox="1"/>
          <p:nvPr/>
        </p:nvSpPr>
        <p:spPr>
          <a:xfrm>
            <a:off x="650432" y="2161089"/>
            <a:ext cx="4721668" cy="5519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There are few </a:t>
            </a:r>
            <a:r>
              <a:rPr lang="en-US" sz="1400" b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golden rules</a:t>
            </a:r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 for a car to be part of the Dodge family.</a:t>
            </a:r>
          </a:p>
        </p:txBody>
      </p:sp>
      <p:grpSp>
        <p:nvGrpSpPr>
          <p:cNvPr id="5" name="Gruppo 4">
            <a:extLst>
              <a:ext uri="{FF2B5EF4-FFF2-40B4-BE49-F238E27FC236}">
                <a16:creationId xmlns:a16="http://schemas.microsoft.com/office/drawing/2014/main" id="{F28AE6BE-F5F7-321C-F739-B51F95BEB745}"/>
              </a:ext>
            </a:extLst>
          </p:cNvPr>
          <p:cNvGrpSpPr/>
          <p:nvPr/>
        </p:nvGrpSpPr>
        <p:grpSpPr>
          <a:xfrm>
            <a:off x="750922" y="3026357"/>
            <a:ext cx="7683557" cy="584775"/>
            <a:chOff x="609138" y="4897579"/>
            <a:chExt cx="7683557" cy="584775"/>
          </a:xfrm>
        </p:grpSpPr>
        <p:sp>
          <p:nvSpPr>
            <p:cNvPr id="6" name="CasellaDiTesto 5">
              <a:extLst>
                <a:ext uri="{FF2B5EF4-FFF2-40B4-BE49-F238E27FC236}">
                  <a16:creationId xmlns:a16="http://schemas.microsoft.com/office/drawing/2014/main" id="{E3C98DF9-7BD2-53AA-28D6-C6C26CCC046F}"/>
                </a:ext>
              </a:extLst>
            </p:cNvPr>
            <p:cNvSpPr txBox="1"/>
            <p:nvPr/>
          </p:nvSpPr>
          <p:spPr>
            <a:xfrm>
              <a:off x="609138" y="4897579"/>
              <a:ext cx="675512" cy="584775"/>
            </a:xfrm>
            <a:prstGeom prst="rect">
              <a:avLst/>
            </a:prstGeom>
            <a:noFill/>
            <a:ln>
              <a:solidFill>
                <a:srgbClr val="C00000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b="1" noProof="0" dirty="0">
                  <a:solidFill>
                    <a:schemeClr val="bg1"/>
                  </a:solidFill>
                  <a:latin typeface="Barlow Condensed" panose="00000506000000000000" pitchFamily="2" charset="0"/>
                  <a:ea typeface="Calibri" panose="020F0502020204030204" pitchFamily="34" charset="0"/>
                  <a:cs typeface="Calibri" panose="020F0502020204030204" pitchFamily="34" charset="0"/>
                </a:rPr>
                <a:t>1</a:t>
              </a:r>
            </a:p>
          </p:txBody>
        </p:sp>
        <p:sp>
          <p:nvSpPr>
            <p:cNvPr id="9" name="CasellaDiTesto 8">
              <a:extLst>
                <a:ext uri="{FF2B5EF4-FFF2-40B4-BE49-F238E27FC236}">
                  <a16:creationId xmlns:a16="http://schemas.microsoft.com/office/drawing/2014/main" id="{728E99B7-E508-B34B-9B99-FCF63FBAF1E8}"/>
                </a:ext>
              </a:extLst>
            </p:cNvPr>
            <p:cNvSpPr txBox="1"/>
            <p:nvPr/>
          </p:nvSpPr>
          <p:spPr>
            <a:xfrm>
              <a:off x="1425171" y="4961334"/>
              <a:ext cx="6867524" cy="47397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lnSpc>
                  <a:spcPct val="110000"/>
                </a:lnSpc>
              </a:pPr>
              <a:r>
                <a:rPr lang="en-US" sz="1800" noProof="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  <a:cs typeface="Calibri" panose="020F0502020204030204" pitchFamily="34" charset="0"/>
                </a:rPr>
                <a:t>It must </a:t>
              </a:r>
              <a:r>
                <a:rPr lang="en-US" sz="2400" b="1" noProof="0" dirty="0">
                  <a:solidFill>
                    <a:schemeClr val="bg1"/>
                  </a:solidFill>
                  <a:latin typeface="Barlow Condensed" panose="00000506000000000000" pitchFamily="2" charset="0"/>
                  <a:ea typeface="Roboto" panose="02000000000000000000" pitchFamily="2" charset="0"/>
                  <a:cs typeface="Calibri" panose="020F0502020204030204" pitchFamily="34" charset="0"/>
                </a:rPr>
                <a:t>LOOK LIKE </a:t>
              </a:r>
              <a:r>
                <a:rPr lang="en-US" sz="1800" noProof="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  <a:cs typeface="Calibri" panose="020F0502020204030204" pitchFamily="34" charset="0"/>
                </a:rPr>
                <a:t>a Dodge</a:t>
              </a:r>
            </a:p>
          </p:txBody>
        </p:sp>
      </p:grpSp>
      <p:grpSp>
        <p:nvGrpSpPr>
          <p:cNvPr id="33" name="Gruppo 32">
            <a:extLst>
              <a:ext uri="{FF2B5EF4-FFF2-40B4-BE49-F238E27FC236}">
                <a16:creationId xmlns:a16="http://schemas.microsoft.com/office/drawing/2014/main" id="{0A368E3A-8DDE-FB0D-1561-22C0935F564E}"/>
              </a:ext>
            </a:extLst>
          </p:cNvPr>
          <p:cNvGrpSpPr/>
          <p:nvPr/>
        </p:nvGrpSpPr>
        <p:grpSpPr>
          <a:xfrm>
            <a:off x="750922" y="3740732"/>
            <a:ext cx="7683557" cy="584775"/>
            <a:chOff x="609138" y="4897579"/>
            <a:chExt cx="7683557" cy="584775"/>
          </a:xfrm>
        </p:grpSpPr>
        <p:sp>
          <p:nvSpPr>
            <p:cNvPr id="34" name="CasellaDiTesto 33">
              <a:extLst>
                <a:ext uri="{FF2B5EF4-FFF2-40B4-BE49-F238E27FC236}">
                  <a16:creationId xmlns:a16="http://schemas.microsoft.com/office/drawing/2014/main" id="{91FCB22C-5273-A8DF-D68F-75A7CDE83590}"/>
                </a:ext>
              </a:extLst>
            </p:cNvPr>
            <p:cNvSpPr txBox="1"/>
            <p:nvPr/>
          </p:nvSpPr>
          <p:spPr>
            <a:xfrm>
              <a:off x="609138" y="4897579"/>
              <a:ext cx="675512" cy="584775"/>
            </a:xfrm>
            <a:prstGeom prst="rect">
              <a:avLst/>
            </a:prstGeom>
            <a:noFill/>
            <a:ln>
              <a:solidFill>
                <a:srgbClr val="C00000"/>
              </a:solidFill>
            </a:ln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algn="ctr">
                <a:defRPr sz="3200" b="1">
                  <a:solidFill>
                    <a:schemeClr val="bg1"/>
                  </a:solidFill>
                  <a:latin typeface="Barlow Condensed" panose="00000506000000000000" pitchFamily="2" charset="0"/>
                  <a:ea typeface="Calibri" panose="020F0502020204030204" pitchFamily="34" charset="0"/>
                  <a:cs typeface="Calibri" panose="020F0502020204030204" pitchFamily="34" charset="0"/>
                </a:defRPr>
              </a:lvl1pPr>
            </a:lstStyle>
            <a:p>
              <a:r>
                <a:rPr lang="en-US" noProof="0" dirty="0"/>
                <a:t>2</a:t>
              </a:r>
            </a:p>
          </p:txBody>
        </p:sp>
        <p:sp>
          <p:nvSpPr>
            <p:cNvPr id="35" name="CasellaDiTesto 34">
              <a:extLst>
                <a:ext uri="{FF2B5EF4-FFF2-40B4-BE49-F238E27FC236}">
                  <a16:creationId xmlns:a16="http://schemas.microsoft.com/office/drawing/2014/main" id="{193D1DD2-F54E-7FCE-05CC-8573BF29EFDA}"/>
                </a:ext>
              </a:extLst>
            </p:cNvPr>
            <p:cNvSpPr txBox="1"/>
            <p:nvPr/>
          </p:nvSpPr>
          <p:spPr>
            <a:xfrm>
              <a:off x="1425171" y="4961334"/>
              <a:ext cx="6867524" cy="47397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lnSpc>
                  <a:spcPct val="110000"/>
                </a:lnSpc>
              </a:pPr>
              <a:r>
                <a:rPr lang="en-US" sz="1800" noProof="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  <a:cs typeface="Calibri" panose="020F0502020204030204" pitchFamily="34" charset="0"/>
                </a:rPr>
                <a:t>It must </a:t>
              </a:r>
              <a:r>
                <a:rPr lang="en-US" sz="2400" b="1" noProof="0" dirty="0">
                  <a:solidFill>
                    <a:schemeClr val="bg1"/>
                  </a:solidFill>
                  <a:latin typeface="Barlow Condensed" panose="00000506000000000000" pitchFamily="2" charset="0"/>
                  <a:ea typeface="Roboto" panose="02000000000000000000" pitchFamily="2" charset="0"/>
                  <a:cs typeface="Calibri" panose="020F0502020204030204" pitchFamily="34" charset="0"/>
                </a:rPr>
                <a:t>FEEL LIKE </a:t>
              </a:r>
              <a:r>
                <a:rPr lang="en-US" sz="1800" noProof="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  <a:cs typeface="Calibri" panose="020F0502020204030204" pitchFamily="34" charset="0"/>
                </a:rPr>
                <a:t>a Dodge</a:t>
              </a:r>
            </a:p>
          </p:txBody>
        </p:sp>
      </p:grpSp>
      <p:grpSp>
        <p:nvGrpSpPr>
          <p:cNvPr id="36" name="Gruppo 35">
            <a:extLst>
              <a:ext uri="{FF2B5EF4-FFF2-40B4-BE49-F238E27FC236}">
                <a16:creationId xmlns:a16="http://schemas.microsoft.com/office/drawing/2014/main" id="{7DA455AB-F023-977D-B9E4-8C4C0BFD3386}"/>
              </a:ext>
            </a:extLst>
          </p:cNvPr>
          <p:cNvGrpSpPr/>
          <p:nvPr/>
        </p:nvGrpSpPr>
        <p:grpSpPr>
          <a:xfrm>
            <a:off x="750922" y="4397957"/>
            <a:ext cx="7683557" cy="584775"/>
            <a:chOff x="609138" y="4897579"/>
            <a:chExt cx="7683557" cy="584775"/>
          </a:xfrm>
        </p:grpSpPr>
        <p:sp>
          <p:nvSpPr>
            <p:cNvPr id="37" name="CasellaDiTesto 36">
              <a:extLst>
                <a:ext uri="{FF2B5EF4-FFF2-40B4-BE49-F238E27FC236}">
                  <a16:creationId xmlns:a16="http://schemas.microsoft.com/office/drawing/2014/main" id="{F9E2A60F-B31B-83C5-77E4-B8117FFDFB58}"/>
                </a:ext>
              </a:extLst>
            </p:cNvPr>
            <p:cNvSpPr txBox="1"/>
            <p:nvPr/>
          </p:nvSpPr>
          <p:spPr>
            <a:xfrm>
              <a:off x="609138" y="4897579"/>
              <a:ext cx="675512" cy="584775"/>
            </a:xfrm>
            <a:prstGeom prst="rect">
              <a:avLst/>
            </a:prstGeom>
            <a:noFill/>
            <a:ln>
              <a:solidFill>
                <a:srgbClr val="C00000"/>
              </a:solidFill>
            </a:ln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algn="ctr">
                <a:defRPr sz="3200" b="1">
                  <a:solidFill>
                    <a:schemeClr val="bg1"/>
                  </a:solidFill>
                  <a:latin typeface="Barlow Condensed" panose="00000506000000000000" pitchFamily="2" charset="0"/>
                  <a:ea typeface="Calibri" panose="020F0502020204030204" pitchFamily="34" charset="0"/>
                  <a:cs typeface="Calibri" panose="020F0502020204030204" pitchFamily="34" charset="0"/>
                </a:defRPr>
              </a:lvl1pPr>
            </a:lstStyle>
            <a:p>
              <a:r>
                <a:rPr lang="en-US" noProof="0" dirty="0"/>
                <a:t>3</a:t>
              </a:r>
            </a:p>
          </p:txBody>
        </p:sp>
        <p:sp>
          <p:nvSpPr>
            <p:cNvPr id="41" name="CasellaDiTesto 40">
              <a:extLst>
                <a:ext uri="{FF2B5EF4-FFF2-40B4-BE49-F238E27FC236}">
                  <a16:creationId xmlns:a16="http://schemas.microsoft.com/office/drawing/2014/main" id="{679BB923-0808-AE05-9B67-38F2BF03CC5E}"/>
                </a:ext>
              </a:extLst>
            </p:cNvPr>
            <p:cNvSpPr txBox="1"/>
            <p:nvPr/>
          </p:nvSpPr>
          <p:spPr>
            <a:xfrm>
              <a:off x="1425171" y="4961334"/>
              <a:ext cx="6867524" cy="47397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lnSpc>
                  <a:spcPct val="110000"/>
                </a:lnSpc>
              </a:pPr>
              <a:r>
                <a:rPr lang="en-US" sz="1800" noProof="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  <a:cs typeface="Calibri" panose="020F0502020204030204" pitchFamily="34" charset="0"/>
                </a:rPr>
                <a:t>It must </a:t>
              </a:r>
              <a:r>
                <a:rPr lang="en-US" sz="2400" b="1" noProof="0" dirty="0">
                  <a:solidFill>
                    <a:schemeClr val="bg1"/>
                  </a:solidFill>
                  <a:latin typeface="Barlow Condensed" panose="00000506000000000000" pitchFamily="2" charset="0"/>
                  <a:ea typeface="Roboto" panose="02000000000000000000" pitchFamily="2" charset="0"/>
                  <a:cs typeface="Calibri" panose="020F0502020204030204" pitchFamily="34" charset="0"/>
                </a:rPr>
                <a:t>DRIVE LIKE </a:t>
              </a:r>
              <a:r>
                <a:rPr lang="en-US" sz="1800" noProof="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  <a:cs typeface="Calibri" panose="020F0502020204030204" pitchFamily="34" charset="0"/>
                </a:rPr>
                <a:t>a Dodge</a:t>
              </a:r>
            </a:p>
          </p:txBody>
        </p:sp>
      </p:grpSp>
      <p:grpSp>
        <p:nvGrpSpPr>
          <p:cNvPr id="43" name="Gruppo 42">
            <a:extLst>
              <a:ext uri="{FF2B5EF4-FFF2-40B4-BE49-F238E27FC236}">
                <a16:creationId xmlns:a16="http://schemas.microsoft.com/office/drawing/2014/main" id="{E90C1B3A-92EF-F3B5-7CE4-0A63B31070CC}"/>
              </a:ext>
            </a:extLst>
          </p:cNvPr>
          <p:cNvGrpSpPr/>
          <p:nvPr/>
        </p:nvGrpSpPr>
        <p:grpSpPr>
          <a:xfrm>
            <a:off x="750922" y="5112332"/>
            <a:ext cx="7683557" cy="584775"/>
            <a:chOff x="609138" y="4897579"/>
            <a:chExt cx="7683557" cy="584775"/>
          </a:xfrm>
        </p:grpSpPr>
        <p:sp>
          <p:nvSpPr>
            <p:cNvPr id="44" name="CasellaDiTesto 43">
              <a:extLst>
                <a:ext uri="{FF2B5EF4-FFF2-40B4-BE49-F238E27FC236}">
                  <a16:creationId xmlns:a16="http://schemas.microsoft.com/office/drawing/2014/main" id="{E193FF4F-93CF-8967-A13E-4EFDAC1095DD}"/>
                </a:ext>
              </a:extLst>
            </p:cNvPr>
            <p:cNvSpPr txBox="1"/>
            <p:nvPr/>
          </p:nvSpPr>
          <p:spPr>
            <a:xfrm>
              <a:off x="609138" y="4897579"/>
              <a:ext cx="675512" cy="584775"/>
            </a:xfrm>
            <a:prstGeom prst="rect">
              <a:avLst/>
            </a:prstGeom>
            <a:noFill/>
            <a:ln>
              <a:solidFill>
                <a:srgbClr val="C00000"/>
              </a:solidFill>
            </a:ln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algn="ctr">
                <a:defRPr sz="3200" b="1">
                  <a:solidFill>
                    <a:schemeClr val="bg1"/>
                  </a:solidFill>
                  <a:latin typeface="Barlow Condensed" panose="00000506000000000000" pitchFamily="2" charset="0"/>
                  <a:ea typeface="Calibri" panose="020F0502020204030204" pitchFamily="34" charset="0"/>
                  <a:cs typeface="Calibri" panose="020F0502020204030204" pitchFamily="34" charset="0"/>
                </a:defRPr>
              </a:lvl1pPr>
            </a:lstStyle>
            <a:p>
              <a:r>
                <a:rPr lang="en-US" noProof="0" dirty="0"/>
                <a:t>4</a:t>
              </a:r>
            </a:p>
          </p:txBody>
        </p:sp>
        <p:sp>
          <p:nvSpPr>
            <p:cNvPr id="45" name="CasellaDiTesto 44">
              <a:extLst>
                <a:ext uri="{FF2B5EF4-FFF2-40B4-BE49-F238E27FC236}">
                  <a16:creationId xmlns:a16="http://schemas.microsoft.com/office/drawing/2014/main" id="{1C0D244C-973A-E978-7703-D2A040A3C4E3}"/>
                </a:ext>
              </a:extLst>
            </p:cNvPr>
            <p:cNvSpPr txBox="1"/>
            <p:nvPr/>
          </p:nvSpPr>
          <p:spPr>
            <a:xfrm>
              <a:off x="1425171" y="4961334"/>
              <a:ext cx="6867524" cy="47397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lnSpc>
                  <a:spcPct val="110000"/>
                </a:lnSpc>
              </a:pPr>
              <a:r>
                <a:rPr lang="en-US" sz="1800" noProof="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  <a:cs typeface="Calibri" panose="020F0502020204030204" pitchFamily="34" charset="0"/>
                </a:rPr>
                <a:t>It must </a:t>
              </a:r>
              <a:r>
                <a:rPr lang="en-US" sz="2400" b="1" noProof="0" dirty="0">
                  <a:solidFill>
                    <a:schemeClr val="bg1"/>
                  </a:solidFill>
                  <a:latin typeface="Barlow Condensed" panose="00000506000000000000" pitchFamily="2" charset="0"/>
                  <a:ea typeface="Roboto" panose="02000000000000000000" pitchFamily="2" charset="0"/>
                  <a:cs typeface="Calibri" panose="020F0502020204030204" pitchFamily="34" charset="0"/>
                </a:rPr>
                <a:t>SOUND LIKE </a:t>
              </a:r>
              <a:r>
                <a:rPr lang="en-US" sz="1800" noProof="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  <a:cs typeface="Calibri" panose="020F0502020204030204" pitchFamily="34" charset="0"/>
                </a:rPr>
                <a:t>a Dodge</a:t>
              </a:r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13906380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573B47-1F6C-600F-6772-358488D710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ttangolo 6">
            <a:extLst>
              <a:ext uri="{FF2B5EF4-FFF2-40B4-BE49-F238E27FC236}">
                <a16:creationId xmlns:a16="http://schemas.microsoft.com/office/drawing/2014/main" id="{4016F5CA-CCEC-1CBA-F676-578AC7CAFF8A}"/>
              </a:ext>
            </a:extLst>
          </p:cNvPr>
          <p:cNvSpPr/>
          <p:nvPr/>
        </p:nvSpPr>
        <p:spPr>
          <a:xfrm>
            <a:off x="5892407" y="4691153"/>
            <a:ext cx="5670942" cy="1407169"/>
          </a:xfrm>
          <a:prstGeom prst="rect">
            <a:avLst/>
          </a:prstGeom>
          <a:solidFill>
            <a:srgbClr val="1C1D2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marR="35560">
              <a:spcAft>
                <a:spcPts val="720"/>
              </a:spcAft>
              <a:buFont typeface="Arial" panose="020B0604020202020204" pitchFamily="34" charset="0"/>
              <a:buNone/>
              <a:tabLst>
                <a:tab pos="0" algn="l"/>
              </a:tabLst>
            </a:pPr>
            <a:r>
              <a:rPr lang="en-US" sz="1600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Dodge vehicles share a common attitude -- bold and aggressive modern performance cars that remind buyers why they fell in love with driving in the first place. </a:t>
            </a:r>
            <a:endParaRPr lang="en-US" sz="1600" noProof="0" dirty="0">
              <a:solidFill>
                <a:schemeClr val="bg1"/>
              </a:solidFill>
              <a:latin typeface="Roboto" panose="02000000000000000000" pitchFamily="2" charset="0"/>
              <a:ea typeface="Roboto" panose="02000000000000000000" pitchFamily="2" charset="0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B41B24-0642-28DA-98FD-F1DADB3695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US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BRAND VALUES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64F4A3A0-1325-E98D-AC43-7EB5B2D709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noProof="0" smtClean="0"/>
              <a:t>9</a:t>
            </a:fld>
            <a:endParaRPr lang="en-US" noProof="0" dirty="0"/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B1FB0DA4-0711-3FE2-9C32-09B949BF2250}"/>
              </a:ext>
            </a:extLst>
          </p:cNvPr>
          <p:cNvSpPr txBox="1">
            <a:spLocks/>
          </p:cNvSpPr>
          <p:nvPr/>
        </p:nvSpPr>
        <p:spPr>
          <a:xfrm>
            <a:off x="5894701" y="2155245"/>
            <a:ext cx="5440206" cy="3810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sz="1400" b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Dodge has built a brand on:</a:t>
            </a:r>
          </a:p>
        </p:txBody>
      </p:sp>
      <p:sp>
        <p:nvSpPr>
          <p:cNvPr id="10" name="Segnaposto numero diapositiva 27">
            <a:extLst>
              <a:ext uri="{FF2B5EF4-FFF2-40B4-BE49-F238E27FC236}">
                <a16:creationId xmlns:a16="http://schemas.microsoft.com/office/drawing/2014/main" id="{6A3D0C8E-70D0-9EC0-A6F1-A8B1AA24F174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9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11" name="Immagine 10">
            <a:extLst>
              <a:ext uri="{FF2B5EF4-FFF2-40B4-BE49-F238E27FC236}">
                <a16:creationId xmlns:a16="http://schemas.microsoft.com/office/drawing/2014/main" id="{50485A7C-0F2D-68BD-A6F3-05AB6BD3D99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12" name="Immagine 11">
            <a:extLst>
              <a:ext uri="{FF2B5EF4-FFF2-40B4-BE49-F238E27FC236}">
                <a16:creationId xmlns:a16="http://schemas.microsoft.com/office/drawing/2014/main" id="{2D9630E8-FBED-239B-5EF0-96C7574B500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sp>
        <p:nvSpPr>
          <p:cNvPr id="20" name="Freeform: Shape 13">
            <a:extLst>
              <a:ext uri="{FF2B5EF4-FFF2-40B4-BE49-F238E27FC236}">
                <a16:creationId xmlns:a16="http://schemas.microsoft.com/office/drawing/2014/main" id="{58A6492B-E52A-B514-9066-C9860991E740}"/>
              </a:ext>
            </a:extLst>
          </p:cNvPr>
          <p:cNvSpPr/>
          <p:nvPr/>
        </p:nvSpPr>
        <p:spPr>
          <a:xfrm>
            <a:off x="8308048" y="6453187"/>
            <a:ext cx="3883953" cy="404811"/>
          </a:xfrm>
          <a:custGeom>
            <a:avLst/>
            <a:gdLst>
              <a:gd name="connsiteX0" fmla="*/ 570467 w 3464689"/>
              <a:gd name="connsiteY0" fmla="*/ 0 h 1000766"/>
              <a:gd name="connsiteX1" fmla="*/ 3464689 w 3464689"/>
              <a:gd name="connsiteY1" fmla="*/ 0 h 1000766"/>
              <a:gd name="connsiteX2" fmla="*/ 3464689 w 3464689"/>
              <a:gd name="connsiteY2" fmla="*/ 1000766 h 1000766"/>
              <a:gd name="connsiteX3" fmla="*/ 0 w 3464689"/>
              <a:gd name="connsiteY3" fmla="*/ 1000766 h 1000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64689" h="1000766">
                <a:moveTo>
                  <a:pt x="570467" y="0"/>
                </a:moveTo>
                <a:lnTo>
                  <a:pt x="3464689" y="0"/>
                </a:lnTo>
                <a:lnTo>
                  <a:pt x="3464689" y="1000766"/>
                </a:lnTo>
                <a:lnTo>
                  <a:pt x="0" y="1000766"/>
                </a:lnTo>
                <a:close/>
              </a:path>
            </a:pathLst>
          </a:custGeom>
          <a:solidFill>
            <a:srgbClr val="EB232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grpSp>
        <p:nvGrpSpPr>
          <p:cNvPr id="21" name="Group 6">
            <a:extLst>
              <a:ext uri="{FF2B5EF4-FFF2-40B4-BE49-F238E27FC236}">
                <a16:creationId xmlns:a16="http://schemas.microsoft.com/office/drawing/2014/main" id="{D80030E7-6A7B-0717-23A0-86557913E6C8}"/>
              </a:ext>
            </a:extLst>
          </p:cNvPr>
          <p:cNvGrpSpPr/>
          <p:nvPr/>
        </p:nvGrpSpPr>
        <p:grpSpPr>
          <a:xfrm rot="7200000">
            <a:off x="-76425" y="5887383"/>
            <a:ext cx="632178" cy="1130154"/>
            <a:chOff x="10333245" y="4871320"/>
            <a:chExt cx="1111297" cy="1986680"/>
          </a:xfrm>
        </p:grpSpPr>
        <p:cxnSp>
          <p:nvCxnSpPr>
            <p:cNvPr id="38" name="Straight Connector 7">
              <a:extLst>
                <a:ext uri="{FF2B5EF4-FFF2-40B4-BE49-F238E27FC236}">
                  <a16:creationId xmlns:a16="http://schemas.microsoft.com/office/drawing/2014/main" id="{19D2AA92-EDC1-DECD-443B-DDF685481BFA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0333245" y="4871320"/>
              <a:ext cx="1104406" cy="1986680"/>
            </a:xfrm>
            <a:prstGeom prst="line">
              <a:avLst/>
            </a:prstGeom>
            <a:ln>
              <a:solidFill>
                <a:srgbClr val="EB232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11">
              <a:extLst>
                <a:ext uri="{FF2B5EF4-FFF2-40B4-BE49-F238E27FC236}">
                  <a16:creationId xmlns:a16="http://schemas.microsoft.com/office/drawing/2014/main" id="{E6283ADD-6A11-6DE1-0852-3089132C00C5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0767885" y="5194100"/>
              <a:ext cx="676657" cy="1217214"/>
            </a:xfrm>
            <a:prstGeom prst="line">
              <a:avLst/>
            </a:prstGeom>
            <a:ln>
              <a:solidFill>
                <a:srgbClr val="EB232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0" name="Content Placeholder 2">
            <a:extLst>
              <a:ext uri="{FF2B5EF4-FFF2-40B4-BE49-F238E27FC236}">
                <a16:creationId xmlns:a16="http://schemas.microsoft.com/office/drawing/2014/main" id="{7145AE95-E0C6-E4C3-F3C0-3D0FD8BED9AB}"/>
              </a:ext>
            </a:extLst>
          </p:cNvPr>
          <p:cNvSpPr txBox="1">
            <a:spLocks/>
          </p:cNvSpPr>
          <p:nvPr/>
        </p:nvSpPr>
        <p:spPr>
          <a:xfrm>
            <a:off x="8871298" y="6496233"/>
            <a:ext cx="3435944" cy="3810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Click on the </a:t>
            </a:r>
            <a:r>
              <a:rPr lang="en-US" sz="1400" b="1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RED WORDS </a:t>
            </a: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to know more</a:t>
            </a:r>
          </a:p>
        </p:txBody>
      </p:sp>
      <p:cxnSp>
        <p:nvCxnSpPr>
          <p:cNvPr id="42" name="Connettore diritto 41">
            <a:extLst>
              <a:ext uri="{FF2B5EF4-FFF2-40B4-BE49-F238E27FC236}">
                <a16:creationId xmlns:a16="http://schemas.microsoft.com/office/drawing/2014/main" id="{F176E641-FD72-4A4C-EE40-F278F067A874}"/>
              </a:ext>
            </a:extLst>
          </p:cNvPr>
          <p:cNvCxnSpPr/>
          <p:nvPr/>
        </p:nvCxnSpPr>
        <p:spPr>
          <a:xfrm>
            <a:off x="5456550" y="2138639"/>
            <a:ext cx="0" cy="3906337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Segno di moltiplicazione 7">
            <a:extLst>
              <a:ext uri="{FF2B5EF4-FFF2-40B4-BE49-F238E27FC236}">
                <a16:creationId xmlns:a16="http://schemas.microsoft.com/office/drawing/2014/main" id="{4AC65643-9D34-890F-67A3-A32A57CBB5AB}"/>
              </a:ext>
            </a:extLst>
          </p:cNvPr>
          <p:cNvSpPr/>
          <p:nvPr/>
        </p:nvSpPr>
        <p:spPr>
          <a:xfrm>
            <a:off x="11334294" y="4033323"/>
            <a:ext cx="595735" cy="595735"/>
          </a:xfrm>
          <a:prstGeom prst="mathMultiply">
            <a:avLst>
              <a:gd name="adj1" fmla="val 3014"/>
            </a:avLst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0642189F-12FB-F2CF-5E99-248A673E2E42}"/>
              </a:ext>
            </a:extLst>
          </p:cNvPr>
          <p:cNvSpPr txBox="1"/>
          <p:nvPr/>
        </p:nvSpPr>
        <p:spPr>
          <a:xfrm>
            <a:off x="5892407" y="2579357"/>
            <a:ext cx="5365186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000" b="1" noProof="0" dirty="0">
                <a:solidFill>
                  <a:schemeClr val="tx1">
                    <a:lumMod val="50000"/>
                    <a:lumOff val="50000"/>
                  </a:schemeClr>
                </a:solidFill>
                <a:latin typeface="Barlow Condensed" panose="00000506000000000000" pitchFamily="2" charset="0"/>
                <a:ea typeface="Calibri" panose="020F0502020204030204" pitchFamily="34" charset="0"/>
                <a:cs typeface="Calibri" panose="020F0502020204030204" pitchFamily="34" charset="0"/>
              </a:rPr>
              <a:t>ULTIMATE PERFORMANCE </a:t>
            </a:r>
          </a:p>
        </p:txBody>
      </p:sp>
      <p:sp>
        <p:nvSpPr>
          <p:cNvPr id="14" name="CasellaDiTesto 13">
            <a:extLst>
              <a:ext uri="{FF2B5EF4-FFF2-40B4-BE49-F238E27FC236}">
                <a16:creationId xmlns:a16="http://schemas.microsoft.com/office/drawing/2014/main" id="{25E4ED06-C394-8EFE-FB6D-123553947A2B}"/>
              </a:ext>
            </a:extLst>
          </p:cNvPr>
          <p:cNvSpPr txBox="1"/>
          <p:nvPr/>
        </p:nvSpPr>
        <p:spPr>
          <a:xfrm>
            <a:off x="5892407" y="3317246"/>
            <a:ext cx="5365186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000" b="1" noProof="0" dirty="0">
                <a:solidFill>
                  <a:schemeClr val="tx1">
                    <a:lumMod val="50000"/>
                    <a:lumOff val="50000"/>
                  </a:schemeClr>
                </a:solidFill>
                <a:latin typeface="Barlow Condensed" panose="00000506000000000000" pitchFamily="2" charset="0"/>
                <a:ea typeface="Calibri" panose="020F0502020204030204" pitchFamily="34" charset="0"/>
                <a:cs typeface="Calibri" panose="020F0502020204030204" pitchFamily="34" charset="0"/>
              </a:rPr>
              <a:t>MAINSTREAM PERFORMANCE </a:t>
            </a:r>
          </a:p>
        </p:txBody>
      </p:sp>
      <p:sp>
        <p:nvSpPr>
          <p:cNvPr id="17" name="CasellaDiTesto 16">
            <a:extLst>
              <a:ext uri="{FF2B5EF4-FFF2-40B4-BE49-F238E27FC236}">
                <a16:creationId xmlns:a16="http://schemas.microsoft.com/office/drawing/2014/main" id="{CFC77329-BE6F-63D1-88D8-2231FB782146}"/>
              </a:ext>
            </a:extLst>
          </p:cNvPr>
          <p:cNvSpPr txBox="1"/>
          <p:nvPr/>
        </p:nvSpPr>
        <p:spPr>
          <a:xfrm>
            <a:off x="5892407" y="4055135"/>
            <a:ext cx="5365186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000" b="1" noProof="0" dirty="0">
                <a:solidFill>
                  <a:srgbClr val="C00000"/>
                </a:solidFill>
                <a:latin typeface="Barlow Condensed" panose="00000506000000000000" pitchFamily="2" charset="0"/>
                <a:ea typeface="Calibri" panose="020F0502020204030204" pitchFamily="34" charset="0"/>
                <a:cs typeface="Calibri" panose="020F0502020204030204" pitchFamily="34" charset="0"/>
              </a:rPr>
              <a:t>ATTITUDE</a:t>
            </a: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D69C3C67-7841-3126-AFB6-318F5B1C5CB8}"/>
              </a:ext>
            </a:extLst>
          </p:cNvPr>
          <p:cNvSpPr txBox="1"/>
          <p:nvPr/>
        </p:nvSpPr>
        <p:spPr>
          <a:xfrm>
            <a:off x="650432" y="2161089"/>
            <a:ext cx="4721668" cy="5519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There are few </a:t>
            </a:r>
            <a:r>
              <a:rPr lang="en-US" sz="1400" b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golden rules</a:t>
            </a:r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 for a car to be part of the Dodge family.</a:t>
            </a:r>
          </a:p>
        </p:txBody>
      </p:sp>
      <p:grpSp>
        <p:nvGrpSpPr>
          <p:cNvPr id="5" name="Gruppo 4">
            <a:extLst>
              <a:ext uri="{FF2B5EF4-FFF2-40B4-BE49-F238E27FC236}">
                <a16:creationId xmlns:a16="http://schemas.microsoft.com/office/drawing/2014/main" id="{2AACE2EE-AB92-8B1A-FD69-CD29F18E6AD9}"/>
              </a:ext>
            </a:extLst>
          </p:cNvPr>
          <p:cNvGrpSpPr/>
          <p:nvPr/>
        </p:nvGrpSpPr>
        <p:grpSpPr>
          <a:xfrm>
            <a:off x="750922" y="3026357"/>
            <a:ext cx="7683557" cy="584775"/>
            <a:chOff x="609138" y="4897579"/>
            <a:chExt cx="7683557" cy="584775"/>
          </a:xfrm>
        </p:grpSpPr>
        <p:sp>
          <p:nvSpPr>
            <p:cNvPr id="6" name="CasellaDiTesto 5">
              <a:extLst>
                <a:ext uri="{FF2B5EF4-FFF2-40B4-BE49-F238E27FC236}">
                  <a16:creationId xmlns:a16="http://schemas.microsoft.com/office/drawing/2014/main" id="{FD29ED33-27AA-D095-40FB-A3CBE6D47DA9}"/>
                </a:ext>
              </a:extLst>
            </p:cNvPr>
            <p:cNvSpPr txBox="1"/>
            <p:nvPr/>
          </p:nvSpPr>
          <p:spPr>
            <a:xfrm>
              <a:off x="609138" y="4897579"/>
              <a:ext cx="675512" cy="584775"/>
            </a:xfrm>
            <a:prstGeom prst="rect">
              <a:avLst/>
            </a:prstGeom>
            <a:noFill/>
            <a:ln>
              <a:solidFill>
                <a:srgbClr val="C00000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b="1" noProof="0" dirty="0">
                  <a:solidFill>
                    <a:schemeClr val="bg1"/>
                  </a:solidFill>
                  <a:latin typeface="Barlow Condensed" panose="00000506000000000000" pitchFamily="2" charset="0"/>
                  <a:ea typeface="Calibri" panose="020F0502020204030204" pitchFamily="34" charset="0"/>
                  <a:cs typeface="Calibri" panose="020F0502020204030204" pitchFamily="34" charset="0"/>
                </a:rPr>
                <a:t>1</a:t>
              </a:r>
            </a:p>
          </p:txBody>
        </p:sp>
        <p:sp>
          <p:nvSpPr>
            <p:cNvPr id="9" name="CasellaDiTesto 8">
              <a:extLst>
                <a:ext uri="{FF2B5EF4-FFF2-40B4-BE49-F238E27FC236}">
                  <a16:creationId xmlns:a16="http://schemas.microsoft.com/office/drawing/2014/main" id="{FF2ADC15-89C0-466F-5A30-CA763907DD4A}"/>
                </a:ext>
              </a:extLst>
            </p:cNvPr>
            <p:cNvSpPr txBox="1"/>
            <p:nvPr/>
          </p:nvSpPr>
          <p:spPr>
            <a:xfrm>
              <a:off x="1425171" y="4961334"/>
              <a:ext cx="6867524" cy="47397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lnSpc>
                  <a:spcPct val="110000"/>
                </a:lnSpc>
              </a:pPr>
              <a:r>
                <a:rPr lang="en-US" sz="1800" noProof="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  <a:cs typeface="Calibri" panose="020F0502020204030204" pitchFamily="34" charset="0"/>
                </a:rPr>
                <a:t>It must </a:t>
              </a:r>
              <a:r>
                <a:rPr lang="en-US" sz="2400" b="1" noProof="0" dirty="0">
                  <a:solidFill>
                    <a:schemeClr val="bg1"/>
                  </a:solidFill>
                  <a:latin typeface="Barlow Condensed" panose="00000506000000000000" pitchFamily="2" charset="0"/>
                  <a:ea typeface="Roboto" panose="02000000000000000000" pitchFamily="2" charset="0"/>
                  <a:cs typeface="Calibri" panose="020F0502020204030204" pitchFamily="34" charset="0"/>
                </a:rPr>
                <a:t>LOOK LIKE </a:t>
              </a:r>
              <a:r>
                <a:rPr lang="en-US" sz="1800" noProof="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  <a:cs typeface="Calibri" panose="020F0502020204030204" pitchFamily="34" charset="0"/>
                </a:rPr>
                <a:t>a Dodge</a:t>
              </a:r>
            </a:p>
          </p:txBody>
        </p:sp>
      </p:grpSp>
      <p:grpSp>
        <p:nvGrpSpPr>
          <p:cNvPr id="32" name="Gruppo 31">
            <a:extLst>
              <a:ext uri="{FF2B5EF4-FFF2-40B4-BE49-F238E27FC236}">
                <a16:creationId xmlns:a16="http://schemas.microsoft.com/office/drawing/2014/main" id="{210DD562-54FA-1414-5016-72E3E2221E7D}"/>
              </a:ext>
            </a:extLst>
          </p:cNvPr>
          <p:cNvGrpSpPr/>
          <p:nvPr/>
        </p:nvGrpSpPr>
        <p:grpSpPr>
          <a:xfrm>
            <a:off x="750922" y="3740732"/>
            <a:ext cx="7683557" cy="584775"/>
            <a:chOff x="609138" y="4897579"/>
            <a:chExt cx="7683557" cy="584775"/>
          </a:xfrm>
        </p:grpSpPr>
        <p:sp>
          <p:nvSpPr>
            <p:cNvPr id="33" name="CasellaDiTesto 32">
              <a:extLst>
                <a:ext uri="{FF2B5EF4-FFF2-40B4-BE49-F238E27FC236}">
                  <a16:creationId xmlns:a16="http://schemas.microsoft.com/office/drawing/2014/main" id="{04FCC159-AF63-B9D1-0C6B-94B2A240323A}"/>
                </a:ext>
              </a:extLst>
            </p:cNvPr>
            <p:cNvSpPr txBox="1"/>
            <p:nvPr/>
          </p:nvSpPr>
          <p:spPr>
            <a:xfrm>
              <a:off x="609138" y="4897579"/>
              <a:ext cx="675512" cy="584775"/>
            </a:xfrm>
            <a:prstGeom prst="rect">
              <a:avLst/>
            </a:prstGeom>
            <a:noFill/>
            <a:ln>
              <a:solidFill>
                <a:srgbClr val="C00000"/>
              </a:solidFill>
            </a:ln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algn="ctr">
                <a:defRPr sz="3200" b="1">
                  <a:solidFill>
                    <a:schemeClr val="bg1"/>
                  </a:solidFill>
                  <a:latin typeface="Barlow Condensed" panose="00000506000000000000" pitchFamily="2" charset="0"/>
                  <a:ea typeface="Calibri" panose="020F0502020204030204" pitchFamily="34" charset="0"/>
                  <a:cs typeface="Calibri" panose="020F0502020204030204" pitchFamily="34" charset="0"/>
                </a:defRPr>
              </a:lvl1pPr>
            </a:lstStyle>
            <a:p>
              <a:r>
                <a:rPr lang="en-US" noProof="0" dirty="0"/>
                <a:t>2</a:t>
              </a:r>
            </a:p>
          </p:txBody>
        </p:sp>
        <p:sp>
          <p:nvSpPr>
            <p:cNvPr id="34" name="CasellaDiTesto 33">
              <a:extLst>
                <a:ext uri="{FF2B5EF4-FFF2-40B4-BE49-F238E27FC236}">
                  <a16:creationId xmlns:a16="http://schemas.microsoft.com/office/drawing/2014/main" id="{2DBDACA7-77C8-A36C-04D3-2AC328ED3FF9}"/>
                </a:ext>
              </a:extLst>
            </p:cNvPr>
            <p:cNvSpPr txBox="1"/>
            <p:nvPr/>
          </p:nvSpPr>
          <p:spPr>
            <a:xfrm>
              <a:off x="1425171" y="4961334"/>
              <a:ext cx="6867524" cy="47397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lnSpc>
                  <a:spcPct val="110000"/>
                </a:lnSpc>
              </a:pPr>
              <a:r>
                <a:rPr lang="en-US" sz="1800" noProof="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  <a:cs typeface="Calibri" panose="020F0502020204030204" pitchFamily="34" charset="0"/>
                </a:rPr>
                <a:t>It must </a:t>
              </a:r>
              <a:r>
                <a:rPr lang="en-US" sz="2400" b="1" noProof="0" dirty="0">
                  <a:solidFill>
                    <a:schemeClr val="bg1"/>
                  </a:solidFill>
                  <a:latin typeface="Barlow Condensed" panose="00000506000000000000" pitchFamily="2" charset="0"/>
                  <a:ea typeface="Roboto" panose="02000000000000000000" pitchFamily="2" charset="0"/>
                  <a:cs typeface="Calibri" panose="020F0502020204030204" pitchFamily="34" charset="0"/>
                </a:rPr>
                <a:t>FEEL LIKE </a:t>
              </a:r>
              <a:r>
                <a:rPr lang="en-US" sz="1800" noProof="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  <a:cs typeface="Calibri" panose="020F0502020204030204" pitchFamily="34" charset="0"/>
                </a:rPr>
                <a:t>a Dodge</a:t>
              </a:r>
            </a:p>
          </p:txBody>
        </p:sp>
      </p:grpSp>
      <p:grpSp>
        <p:nvGrpSpPr>
          <p:cNvPr id="35" name="Gruppo 34">
            <a:extLst>
              <a:ext uri="{FF2B5EF4-FFF2-40B4-BE49-F238E27FC236}">
                <a16:creationId xmlns:a16="http://schemas.microsoft.com/office/drawing/2014/main" id="{97C9CE03-A741-5960-1BB2-059C5C403AA5}"/>
              </a:ext>
            </a:extLst>
          </p:cNvPr>
          <p:cNvGrpSpPr/>
          <p:nvPr/>
        </p:nvGrpSpPr>
        <p:grpSpPr>
          <a:xfrm>
            <a:off x="750922" y="4397957"/>
            <a:ext cx="7683557" cy="584775"/>
            <a:chOff x="609138" y="4897579"/>
            <a:chExt cx="7683557" cy="584775"/>
          </a:xfrm>
        </p:grpSpPr>
        <p:sp>
          <p:nvSpPr>
            <p:cNvPr id="36" name="CasellaDiTesto 35">
              <a:extLst>
                <a:ext uri="{FF2B5EF4-FFF2-40B4-BE49-F238E27FC236}">
                  <a16:creationId xmlns:a16="http://schemas.microsoft.com/office/drawing/2014/main" id="{B144B55C-1AF3-04BF-FCE0-104BECB2AEE8}"/>
                </a:ext>
              </a:extLst>
            </p:cNvPr>
            <p:cNvSpPr txBox="1"/>
            <p:nvPr/>
          </p:nvSpPr>
          <p:spPr>
            <a:xfrm>
              <a:off x="609138" y="4897579"/>
              <a:ext cx="675512" cy="584775"/>
            </a:xfrm>
            <a:prstGeom prst="rect">
              <a:avLst/>
            </a:prstGeom>
            <a:noFill/>
            <a:ln>
              <a:solidFill>
                <a:srgbClr val="C00000"/>
              </a:solidFill>
            </a:ln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algn="ctr">
                <a:defRPr sz="3200" b="1">
                  <a:solidFill>
                    <a:schemeClr val="bg1"/>
                  </a:solidFill>
                  <a:latin typeface="Barlow Condensed" panose="00000506000000000000" pitchFamily="2" charset="0"/>
                  <a:ea typeface="Calibri" panose="020F0502020204030204" pitchFamily="34" charset="0"/>
                  <a:cs typeface="Calibri" panose="020F0502020204030204" pitchFamily="34" charset="0"/>
                </a:defRPr>
              </a:lvl1pPr>
            </a:lstStyle>
            <a:p>
              <a:r>
                <a:rPr lang="en-US" noProof="0" dirty="0"/>
                <a:t>3</a:t>
              </a:r>
            </a:p>
          </p:txBody>
        </p:sp>
        <p:sp>
          <p:nvSpPr>
            <p:cNvPr id="37" name="CasellaDiTesto 36">
              <a:extLst>
                <a:ext uri="{FF2B5EF4-FFF2-40B4-BE49-F238E27FC236}">
                  <a16:creationId xmlns:a16="http://schemas.microsoft.com/office/drawing/2014/main" id="{1CFAA356-6689-D342-E487-1250F4EDFE56}"/>
                </a:ext>
              </a:extLst>
            </p:cNvPr>
            <p:cNvSpPr txBox="1"/>
            <p:nvPr/>
          </p:nvSpPr>
          <p:spPr>
            <a:xfrm>
              <a:off x="1425171" y="4961334"/>
              <a:ext cx="6867524" cy="47397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lnSpc>
                  <a:spcPct val="110000"/>
                </a:lnSpc>
              </a:pPr>
              <a:r>
                <a:rPr lang="en-US" sz="1800" noProof="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  <a:cs typeface="Calibri" panose="020F0502020204030204" pitchFamily="34" charset="0"/>
                </a:rPr>
                <a:t>It must </a:t>
              </a:r>
              <a:r>
                <a:rPr lang="en-US" sz="2400" b="1" noProof="0" dirty="0">
                  <a:solidFill>
                    <a:schemeClr val="bg1"/>
                  </a:solidFill>
                  <a:latin typeface="Barlow Condensed" panose="00000506000000000000" pitchFamily="2" charset="0"/>
                  <a:ea typeface="Roboto" panose="02000000000000000000" pitchFamily="2" charset="0"/>
                  <a:cs typeface="Calibri" panose="020F0502020204030204" pitchFamily="34" charset="0"/>
                </a:rPr>
                <a:t>DRIVE LIKE </a:t>
              </a:r>
              <a:r>
                <a:rPr lang="en-US" sz="1800" noProof="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  <a:cs typeface="Calibri" panose="020F0502020204030204" pitchFamily="34" charset="0"/>
                </a:rPr>
                <a:t>a Dodge</a:t>
              </a:r>
            </a:p>
          </p:txBody>
        </p:sp>
      </p:grpSp>
      <p:grpSp>
        <p:nvGrpSpPr>
          <p:cNvPr id="41" name="Gruppo 40">
            <a:extLst>
              <a:ext uri="{FF2B5EF4-FFF2-40B4-BE49-F238E27FC236}">
                <a16:creationId xmlns:a16="http://schemas.microsoft.com/office/drawing/2014/main" id="{AD2A8524-A3BC-BE88-9F6D-C5860D8F0641}"/>
              </a:ext>
            </a:extLst>
          </p:cNvPr>
          <p:cNvGrpSpPr/>
          <p:nvPr/>
        </p:nvGrpSpPr>
        <p:grpSpPr>
          <a:xfrm>
            <a:off x="750922" y="5112332"/>
            <a:ext cx="7683557" cy="584775"/>
            <a:chOff x="609138" y="4897579"/>
            <a:chExt cx="7683557" cy="584775"/>
          </a:xfrm>
        </p:grpSpPr>
        <p:sp>
          <p:nvSpPr>
            <p:cNvPr id="43" name="CasellaDiTesto 42">
              <a:extLst>
                <a:ext uri="{FF2B5EF4-FFF2-40B4-BE49-F238E27FC236}">
                  <a16:creationId xmlns:a16="http://schemas.microsoft.com/office/drawing/2014/main" id="{2C32C30A-DB24-97BB-B234-5A8874663481}"/>
                </a:ext>
              </a:extLst>
            </p:cNvPr>
            <p:cNvSpPr txBox="1"/>
            <p:nvPr/>
          </p:nvSpPr>
          <p:spPr>
            <a:xfrm>
              <a:off x="609138" y="4897579"/>
              <a:ext cx="675512" cy="584775"/>
            </a:xfrm>
            <a:prstGeom prst="rect">
              <a:avLst/>
            </a:prstGeom>
            <a:noFill/>
            <a:ln>
              <a:solidFill>
                <a:srgbClr val="C00000"/>
              </a:solidFill>
            </a:ln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algn="ctr">
                <a:defRPr sz="3200" b="1">
                  <a:solidFill>
                    <a:schemeClr val="bg1"/>
                  </a:solidFill>
                  <a:latin typeface="Barlow Condensed" panose="00000506000000000000" pitchFamily="2" charset="0"/>
                  <a:ea typeface="Calibri" panose="020F0502020204030204" pitchFamily="34" charset="0"/>
                  <a:cs typeface="Calibri" panose="020F0502020204030204" pitchFamily="34" charset="0"/>
                </a:defRPr>
              </a:lvl1pPr>
            </a:lstStyle>
            <a:p>
              <a:r>
                <a:rPr lang="en-US" noProof="0" dirty="0"/>
                <a:t>4</a:t>
              </a:r>
            </a:p>
          </p:txBody>
        </p:sp>
        <p:sp>
          <p:nvSpPr>
            <p:cNvPr id="44" name="CasellaDiTesto 43">
              <a:extLst>
                <a:ext uri="{FF2B5EF4-FFF2-40B4-BE49-F238E27FC236}">
                  <a16:creationId xmlns:a16="http://schemas.microsoft.com/office/drawing/2014/main" id="{2DA273D7-636E-6683-A4A7-4A31337511D8}"/>
                </a:ext>
              </a:extLst>
            </p:cNvPr>
            <p:cNvSpPr txBox="1"/>
            <p:nvPr/>
          </p:nvSpPr>
          <p:spPr>
            <a:xfrm>
              <a:off x="1425171" y="4961334"/>
              <a:ext cx="6867524" cy="47397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lnSpc>
                  <a:spcPct val="110000"/>
                </a:lnSpc>
              </a:pPr>
              <a:r>
                <a:rPr lang="en-US" sz="1800" noProof="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  <a:cs typeface="Calibri" panose="020F0502020204030204" pitchFamily="34" charset="0"/>
                </a:rPr>
                <a:t>It must </a:t>
              </a:r>
              <a:r>
                <a:rPr lang="en-US" sz="2400" b="1" noProof="0" dirty="0">
                  <a:solidFill>
                    <a:schemeClr val="bg1"/>
                  </a:solidFill>
                  <a:latin typeface="Barlow Condensed" panose="00000506000000000000" pitchFamily="2" charset="0"/>
                  <a:ea typeface="Roboto" panose="02000000000000000000" pitchFamily="2" charset="0"/>
                  <a:cs typeface="Calibri" panose="020F0502020204030204" pitchFamily="34" charset="0"/>
                </a:rPr>
                <a:t>SOUND LIKE </a:t>
              </a:r>
              <a:r>
                <a:rPr lang="en-US" sz="1800" noProof="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  <a:cs typeface="Calibri" panose="020F0502020204030204" pitchFamily="34" charset="0"/>
                </a:rPr>
                <a:t>a Dodge</a:t>
              </a:r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30964298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D0C3DC-7311-4144-954C-6536DCF11F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298860-06CF-CC54-3DB2-5B224B1AEE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US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BRAND VALUES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6DC546CA-5D8E-F830-A180-921B9C3B08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noProof="0" smtClean="0"/>
              <a:t>10</a:t>
            </a:fld>
            <a:endParaRPr lang="en-US" noProof="0" dirty="0"/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776B5E2E-18E3-0954-7F84-B64592C2ADAD}"/>
              </a:ext>
            </a:extLst>
          </p:cNvPr>
          <p:cNvSpPr txBox="1">
            <a:spLocks/>
          </p:cNvSpPr>
          <p:nvPr/>
        </p:nvSpPr>
        <p:spPr>
          <a:xfrm>
            <a:off x="5894701" y="2155245"/>
            <a:ext cx="5440206" cy="3810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sz="1400" b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Dodge has built a brand on:</a:t>
            </a:r>
          </a:p>
        </p:txBody>
      </p:sp>
      <p:sp>
        <p:nvSpPr>
          <p:cNvPr id="10" name="Segnaposto numero diapositiva 27">
            <a:extLst>
              <a:ext uri="{FF2B5EF4-FFF2-40B4-BE49-F238E27FC236}">
                <a16:creationId xmlns:a16="http://schemas.microsoft.com/office/drawing/2014/main" id="{FC654FAF-5D56-AFD5-454D-46DE37E5CE78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10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11" name="Immagine 10">
            <a:extLst>
              <a:ext uri="{FF2B5EF4-FFF2-40B4-BE49-F238E27FC236}">
                <a16:creationId xmlns:a16="http://schemas.microsoft.com/office/drawing/2014/main" id="{4D02252F-2F39-5842-4974-E8F71BD8F6F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12" name="Immagine 11">
            <a:extLst>
              <a:ext uri="{FF2B5EF4-FFF2-40B4-BE49-F238E27FC236}">
                <a16:creationId xmlns:a16="http://schemas.microsoft.com/office/drawing/2014/main" id="{CB526F33-26E0-7D83-FEB9-7279A368ACF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sp>
        <p:nvSpPr>
          <p:cNvPr id="20" name="Freeform: Shape 13">
            <a:extLst>
              <a:ext uri="{FF2B5EF4-FFF2-40B4-BE49-F238E27FC236}">
                <a16:creationId xmlns:a16="http://schemas.microsoft.com/office/drawing/2014/main" id="{9834CC19-2667-9FBC-89D7-57998EF2B087}"/>
              </a:ext>
            </a:extLst>
          </p:cNvPr>
          <p:cNvSpPr/>
          <p:nvPr/>
        </p:nvSpPr>
        <p:spPr>
          <a:xfrm>
            <a:off x="8308048" y="6453187"/>
            <a:ext cx="3883953" cy="404811"/>
          </a:xfrm>
          <a:custGeom>
            <a:avLst/>
            <a:gdLst>
              <a:gd name="connsiteX0" fmla="*/ 570467 w 3464689"/>
              <a:gd name="connsiteY0" fmla="*/ 0 h 1000766"/>
              <a:gd name="connsiteX1" fmla="*/ 3464689 w 3464689"/>
              <a:gd name="connsiteY1" fmla="*/ 0 h 1000766"/>
              <a:gd name="connsiteX2" fmla="*/ 3464689 w 3464689"/>
              <a:gd name="connsiteY2" fmla="*/ 1000766 h 1000766"/>
              <a:gd name="connsiteX3" fmla="*/ 0 w 3464689"/>
              <a:gd name="connsiteY3" fmla="*/ 1000766 h 1000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64689" h="1000766">
                <a:moveTo>
                  <a:pt x="570467" y="0"/>
                </a:moveTo>
                <a:lnTo>
                  <a:pt x="3464689" y="0"/>
                </a:lnTo>
                <a:lnTo>
                  <a:pt x="3464689" y="1000766"/>
                </a:lnTo>
                <a:lnTo>
                  <a:pt x="0" y="1000766"/>
                </a:lnTo>
                <a:close/>
              </a:path>
            </a:pathLst>
          </a:custGeom>
          <a:solidFill>
            <a:srgbClr val="EB232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grpSp>
        <p:nvGrpSpPr>
          <p:cNvPr id="21" name="Group 6">
            <a:extLst>
              <a:ext uri="{FF2B5EF4-FFF2-40B4-BE49-F238E27FC236}">
                <a16:creationId xmlns:a16="http://schemas.microsoft.com/office/drawing/2014/main" id="{E11B14AE-836F-C52A-9976-97E8E597DF28}"/>
              </a:ext>
            </a:extLst>
          </p:cNvPr>
          <p:cNvGrpSpPr/>
          <p:nvPr/>
        </p:nvGrpSpPr>
        <p:grpSpPr>
          <a:xfrm rot="7200000">
            <a:off x="-76425" y="5887383"/>
            <a:ext cx="632178" cy="1130154"/>
            <a:chOff x="10333245" y="4871320"/>
            <a:chExt cx="1111297" cy="1986680"/>
          </a:xfrm>
        </p:grpSpPr>
        <p:cxnSp>
          <p:nvCxnSpPr>
            <p:cNvPr id="38" name="Straight Connector 7">
              <a:extLst>
                <a:ext uri="{FF2B5EF4-FFF2-40B4-BE49-F238E27FC236}">
                  <a16:creationId xmlns:a16="http://schemas.microsoft.com/office/drawing/2014/main" id="{FA8EA643-FB81-B376-1679-10CBE5BC2579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0333245" y="4871320"/>
              <a:ext cx="1104406" cy="1986680"/>
            </a:xfrm>
            <a:prstGeom prst="line">
              <a:avLst/>
            </a:prstGeom>
            <a:ln>
              <a:solidFill>
                <a:srgbClr val="EB232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11">
              <a:extLst>
                <a:ext uri="{FF2B5EF4-FFF2-40B4-BE49-F238E27FC236}">
                  <a16:creationId xmlns:a16="http://schemas.microsoft.com/office/drawing/2014/main" id="{F40E42C2-0664-661C-ECB6-7623C7D41856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0767885" y="5194100"/>
              <a:ext cx="676657" cy="1217214"/>
            </a:xfrm>
            <a:prstGeom prst="line">
              <a:avLst/>
            </a:prstGeom>
            <a:ln>
              <a:solidFill>
                <a:srgbClr val="EB232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0" name="Content Placeholder 2">
            <a:extLst>
              <a:ext uri="{FF2B5EF4-FFF2-40B4-BE49-F238E27FC236}">
                <a16:creationId xmlns:a16="http://schemas.microsoft.com/office/drawing/2014/main" id="{40F4FE21-51CD-CED7-D567-936738E9A60B}"/>
              </a:ext>
            </a:extLst>
          </p:cNvPr>
          <p:cNvSpPr txBox="1">
            <a:spLocks/>
          </p:cNvSpPr>
          <p:nvPr/>
        </p:nvSpPr>
        <p:spPr>
          <a:xfrm>
            <a:off x="8871298" y="6496233"/>
            <a:ext cx="3435944" cy="3810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Click on the </a:t>
            </a:r>
            <a:r>
              <a:rPr lang="en-US" sz="1400" b="1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RED WORDS </a:t>
            </a: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to know more</a:t>
            </a:r>
          </a:p>
        </p:txBody>
      </p:sp>
      <p:cxnSp>
        <p:nvCxnSpPr>
          <p:cNvPr id="42" name="Connettore diritto 41">
            <a:extLst>
              <a:ext uri="{FF2B5EF4-FFF2-40B4-BE49-F238E27FC236}">
                <a16:creationId xmlns:a16="http://schemas.microsoft.com/office/drawing/2014/main" id="{6D4FD11E-E5E5-4B57-4CE6-395989FED5E9}"/>
              </a:ext>
            </a:extLst>
          </p:cNvPr>
          <p:cNvCxnSpPr/>
          <p:nvPr/>
        </p:nvCxnSpPr>
        <p:spPr>
          <a:xfrm>
            <a:off x="5456550" y="2138639"/>
            <a:ext cx="0" cy="3906337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ttangolo 6">
            <a:extLst>
              <a:ext uri="{FF2B5EF4-FFF2-40B4-BE49-F238E27FC236}">
                <a16:creationId xmlns:a16="http://schemas.microsoft.com/office/drawing/2014/main" id="{7F006126-7A64-DAD6-658F-6866ED8E80E2}"/>
              </a:ext>
            </a:extLst>
          </p:cNvPr>
          <p:cNvSpPr/>
          <p:nvPr/>
        </p:nvSpPr>
        <p:spPr>
          <a:xfrm>
            <a:off x="5892407" y="5390437"/>
            <a:ext cx="5670942" cy="707886"/>
          </a:xfrm>
          <a:prstGeom prst="rect">
            <a:avLst/>
          </a:prstGeom>
          <a:solidFill>
            <a:srgbClr val="1C1D2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marR="35560">
              <a:spcAft>
                <a:spcPts val="720"/>
              </a:spcAft>
              <a:buFont typeface="Arial" panose="020B0604020202020204" pitchFamily="34" charset="0"/>
              <a:buNone/>
              <a:tabLst>
                <a:tab pos="0" algn="l"/>
              </a:tabLst>
            </a:pPr>
            <a:r>
              <a:rPr lang="en-US" sz="1600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Proudly continuing the legacy the Dodge brothers started: innovative, well-engineered vehicles that allow customers to live out their own version of the American dream. </a:t>
            </a:r>
            <a:endParaRPr lang="en-US" sz="1600" noProof="0" dirty="0">
              <a:solidFill>
                <a:schemeClr val="bg1"/>
              </a:solidFill>
              <a:latin typeface="Roboto" panose="02000000000000000000" pitchFamily="2" charset="0"/>
              <a:ea typeface="Roboto" panose="02000000000000000000" pitchFamily="2" charset="0"/>
              <a:cs typeface="Calibri" panose="020F0502020204030204" pitchFamily="34" charset="0"/>
            </a:endParaRPr>
          </a:p>
        </p:txBody>
      </p:sp>
      <p:sp>
        <p:nvSpPr>
          <p:cNvPr id="8" name="Segno di moltiplicazione 7">
            <a:extLst>
              <a:ext uri="{FF2B5EF4-FFF2-40B4-BE49-F238E27FC236}">
                <a16:creationId xmlns:a16="http://schemas.microsoft.com/office/drawing/2014/main" id="{A95A421D-C6BC-A793-1AE4-8CCCE96815FE}"/>
              </a:ext>
            </a:extLst>
          </p:cNvPr>
          <p:cNvSpPr/>
          <p:nvPr/>
        </p:nvSpPr>
        <p:spPr>
          <a:xfrm>
            <a:off x="11334907" y="4846535"/>
            <a:ext cx="595735" cy="595735"/>
          </a:xfrm>
          <a:prstGeom prst="mathMultiply">
            <a:avLst>
              <a:gd name="adj1" fmla="val 3014"/>
            </a:avLst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6D97B922-2D2A-A199-2779-661BC2B648B7}"/>
              </a:ext>
            </a:extLst>
          </p:cNvPr>
          <p:cNvSpPr txBox="1"/>
          <p:nvPr/>
        </p:nvSpPr>
        <p:spPr>
          <a:xfrm>
            <a:off x="5892407" y="2579357"/>
            <a:ext cx="5365186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000" b="1" noProof="0" dirty="0">
                <a:solidFill>
                  <a:schemeClr val="tx1">
                    <a:lumMod val="50000"/>
                    <a:lumOff val="50000"/>
                  </a:schemeClr>
                </a:solidFill>
                <a:latin typeface="Barlow Condensed" panose="00000506000000000000" pitchFamily="2" charset="0"/>
                <a:ea typeface="Calibri" panose="020F0502020204030204" pitchFamily="34" charset="0"/>
                <a:cs typeface="Calibri" panose="020F0502020204030204" pitchFamily="34" charset="0"/>
              </a:rPr>
              <a:t>ULTIMATE PERFORMANCE </a:t>
            </a:r>
          </a:p>
        </p:txBody>
      </p:sp>
      <p:sp>
        <p:nvSpPr>
          <p:cNvPr id="14" name="CasellaDiTesto 13">
            <a:extLst>
              <a:ext uri="{FF2B5EF4-FFF2-40B4-BE49-F238E27FC236}">
                <a16:creationId xmlns:a16="http://schemas.microsoft.com/office/drawing/2014/main" id="{D93E5B31-061B-293E-4C3E-A25B5A03E8BE}"/>
              </a:ext>
            </a:extLst>
          </p:cNvPr>
          <p:cNvSpPr txBox="1"/>
          <p:nvPr/>
        </p:nvSpPr>
        <p:spPr>
          <a:xfrm>
            <a:off x="5892407" y="3317246"/>
            <a:ext cx="5365186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000" b="1" noProof="0" dirty="0">
                <a:solidFill>
                  <a:schemeClr val="tx1">
                    <a:lumMod val="50000"/>
                    <a:lumOff val="50000"/>
                  </a:schemeClr>
                </a:solidFill>
                <a:latin typeface="Barlow Condensed" panose="00000506000000000000" pitchFamily="2" charset="0"/>
                <a:ea typeface="Calibri" panose="020F0502020204030204" pitchFamily="34" charset="0"/>
                <a:cs typeface="Calibri" panose="020F0502020204030204" pitchFamily="34" charset="0"/>
              </a:rPr>
              <a:t>MAINSTREAM PERFORMANCE </a:t>
            </a:r>
          </a:p>
        </p:txBody>
      </p:sp>
      <p:sp>
        <p:nvSpPr>
          <p:cNvPr id="17" name="CasellaDiTesto 16">
            <a:extLst>
              <a:ext uri="{FF2B5EF4-FFF2-40B4-BE49-F238E27FC236}">
                <a16:creationId xmlns:a16="http://schemas.microsoft.com/office/drawing/2014/main" id="{E742A360-13D0-F404-C91D-CBCB59DB8D13}"/>
              </a:ext>
            </a:extLst>
          </p:cNvPr>
          <p:cNvSpPr txBox="1"/>
          <p:nvPr/>
        </p:nvSpPr>
        <p:spPr>
          <a:xfrm>
            <a:off x="5892407" y="4055135"/>
            <a:ext cx="5365186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000" b="1" noProof="0" dirty="0">
                <a:solidFill>
                  <a:srgbClr val="C00000"/>
                </a:solidFill>
                <a:latin typeface="Barlow Condensed" panose="00000506000000000000" pitchFamily="2" charset="0"/>
                <a:ea typeface="Calibri" panose="020F0502020204030204" pitchFamily="34" charset="0"/>
                <a:cs typeface="Calibri" panose="020F0502020204030204" pitchFamily="34" charset="0"/>
              </a:rPr>
              <a:t>ATTITUDE</a:t>
            </a:r>
          </a:p>
        </p:txBody>
      </p:sp>
      <p:sp>
        <p:nvSpPr>
          <p:cNvPr id="32" name="CasellaDiTesto 31">
            <a:extLst>
              <a:ext uri="{FF2B5EF4-FFF2-40B4-BE49-F238E27FC236}">
                <a16:creationId xmlns:a16="http://schemas.microsoft.com/office/drawing/2014/main" id="{8D63495C-CC0D-78B5-756D-8C877606EBC8}"/>
              </a:ext>
            </a:extLst>
          </p:cNvPr>
          <p:cNvSpPr txBox="1"/>
          <p:nvPr/>
        </p:nvSpPr>
        <p:spPr>
          <a:xfrm>
            <a:off x="5892407" y="4793025"/>
            <a:ext cx="5365186" cy="70275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>
              <a:lnSpc>
                <a:spcPct val="110000"/>
              </a:lnSpc>
            </a:pPr>
            <a:r>
              <a:rPr lang="en-US" sz="4000" b="1" noProof="0" dirty="0">
                <a:solidFill>
                  <a:srgbClr val="C00000"/>
                </a:solidFill>
                <a:latin typeface="Barlow Condensed" panose="00000506000000000000" pitchFamily="2" charset="0"/>
                <a:ea typeface="Calibri" panose="020F0502020204030204" pitchFamily="34" charset="0"/>
                <a:cs typeface="Calibri" panose="020F0502020204030204" pitchFamily="34" charset="0"/>
              </a:rPr>
              <a:t>HERITAGE</a:t>
            </a:r>
            <a:endParaRPr lang="en-US" sz="3600" b="1" noProof="0" dirty="0">
              <a:solidFill>
                <a:srgbClr val="C00000"/>
              </a:solidFill>
              <a:latin typeface="Barlow Condensed" panose="00000506000000000000" pitchFamily="2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C1807855-FA18-43C9-26C3-551305DB614C}"/>
              </a:ext>
            </a:extLst>
          </p:cNvPr>
          <p:cNvSpPr txBox="1"/>
          <p:nvPr/>
        </p:nvSpPr>
        <p:spPr>
          <a:xfrm>
            <a:off x="650432" y="2161089"/>
            <a:ext cx="4721668" cy="5519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There are few </a:t>
            </a:r>
            <a:r>
              <a:rPr lang="en-US" sz="1400" b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golden rules</a:t>
            </a:r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 for a car to be part of the Dodge family.</a:t>
            </a:r>
          </a:p>
        </p:txBody>
      </p:sp>
      <p:grpSp>
        <p:nvGrpSpPr>
          <p:cNvPr id="5" name="Gruppo 4">
            <a:extLst>
              <a:ext uri="{FF2B5EF4-FFF2-40B4-BE49-F238E27FC236}">
                <a16:creationId xmlns:a16="http://schemas.microsoft.com/office/drawing/2014/main" id="{6C156C39-C570-9D62-4717-ECD605EAB084}"/>
              </a:ext>
            </a:extLst>
          </p:cNvPr>
          <p:cNvGrpSpPr/>
          <p:nvPr/>
        </p:nvGrpSpPr>
        <p:grpSpPr>
          <a:xfrm>
            <a:off x="750922" y="3026357"/>
            <a:ext cx="7683557" cy="584775"/>
            <a:chOff x="609138" y="4897579"/>
            <a:chExt cx="7683557" cy="584775"/>
          </a:xfrm>
        </p:grpSpPr>
        <p:sp>
          <p:nvSpPr>
            <p:cNvPr id="6" name="CasellaDiTesto 5">
              <a:extLst>
                <a:ext uri="{FF2B5EF4-FFF2-40B4-BE49-F238E27FC236}">
                  <a16:creationId xmlns:a16="http://schemas.microsoft.com/office/drawing/2014/main" id="{380EB09B-3CAC-8B6D-D44B-A574B9622DD4}"/>
                </a:ext>
              </a:extLst>
            </p:cNvPr>
            <p:cNvSpPr txBox="1"/>
            <p:nvPr/>
          </p:nvSpPr>
          <p:spPr>
            <a:xfrm>
              <a:off x="609138" y="4897579"/>
              <a:ext cx="675512" cy="584775"/>
            </a:xfrm>
            <a:prstGeom prst="rect">
              <a:avLst/>
            </a:prstGeom>
            <a:noFill/>
            <a:ln>
              <a:solidFill>
                <a:srgbClr val="C00000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b="1" noProof="0" dirty="0">
                  <a:solidFill>
                    <a:schemeClr val="bg1"/>
                  </a:solidFill>
                  <a:latin typeface="Barlow Condensed" panose="00000506000000000000" pitchFamily="2" charset="0"/>
                  <a:ea typeface="Calibri" panose="020F0502020204030204" pitchFamily="34" charset="0"/>
                  <a:cs typeface="Calibri" panose="020F0502020204030204" pitchFamily="34" charset="0"/>
                </a:rPr>
                <a:t>1</a:t>
              </a:r>
            </a:p>
          </p:txBody>
        </p:sp>
        <p:sp>
          <p:nvSpPr>
            <p:cNvPr id="9" name="CasellaDiTesto 8">
              <a:extLst>
                <a:ext uri="{FF2B5EF4-FFF2-40B4-BE49-F238E27FC236}">
                  <a16:creationId xmlns:a16="http://schemas.microsoft.com/office/drawing/2014/main" id="{84ACAD95-9E6C-8B90-E0AB-FDEEAB09D807}"/>
                </a:ext>
              </a:extLst>
            </p:cNvPr>
            <p:cNvSpPr txBox="1"/>
            <p:nvPr/>
          </p:nvSpPr>
          <p:spPr>
            <a:xfrm>
              <a:off x="1425171" y="4961334"/>
              <a:ext cx="6867524" cy="47397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lnSpc>
                  <a:spcPct val="110000"/>
                </a:lnSpc>
              </a:pPr>
              <a:r>
                <a:rPr lang="en-US" sz="1800" noProof="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  <a:cs typeface="Calibri" panose="020F0502020204030204" pitchFamily="34" charset="0"/>
                </a:rPr>
                <a:t>It must </a:t>
              </a:r>
              <a:r>
                <a:rPr lang="en-US" sz="2400" b="1" noProof="0" dirty="0">
                  <a:solidFill>
                    <a:schemeClr val="bg1"/>
                  </a:solidFill>
                  <a:latin typeface="Barlow Condensed" panose="00000506000000000000" pitchFamily="2" charset="0"/>
                  <a:ea typeface="Roboto" panose="02000000000000000000" pitchFamily="2" charset="0"/>
                  <a:cs typeface="Calibri" panose="020F0502020204030204" pitchFamily="34" charset="0"/>
                </a:rPr>
                <a:t>LOOK LIKE </a:t>
              </a:r>
              <a:r>
                <a:rPr lang="en-US" sz="1800" noProof="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  <a:cs typeface="Calibri" panose="020F0502020204030204" pitchFamily="34" charset="0"/>
                </a:rPr>
                <a:t>a Dodge</a:t>
              </a:r>
            </a:p>
          </p:txBody>
        </p:sp>
      </p:grpSp>
      <p:grpSp>
        <p:nvGrpSpPr>
          <p:cNvPr id="33" name="Gruppo 32">
            <a:extLst>
              <a:ext uri="{FF2B5EF4-FFF2-40B4-BE49-F238E27FC236}">
                <a16:creationId xmlns:a16="http://schemas.microsoft.com/office/drawing/2014/main" id="{653BD3AB-4EC4-AD5A-B8F3-284A2F9AF6A6}"/>
              </a:ext>
            </a:extLst>
          </p:cNvPr>
          <p:cNvGrpSpPr/>
          <p:nvPr/>
        </p:nvGrpSpPr>
        <p:grpSpPr>
          <a:xfrm>
            <a:off x="750922" y="3740732"/>
            <a:ext cx="7683557" cy="584775"/>
            <a:chOff x="609138" y="4897579"/>
            <a:chExt cx="7683557" cy="584775"/>
          </a:xfrm>
        </p:grpSpPr>
        <p:sp>
          <p:nvSpPr>
            <p:cNvPr id="34" name="CasellaDiTesto 33">
              <a:extLst>
                <a:ext uri="{FF2B5EF4-FFF2-40B4-BE49-F238E27FC236}">
                  <a16:creationId xmlns:a16="http://schemas.microsoft.com/office/drawing/2014/main" id="{BEB94820-3CDF-197A-C38E-46CD98545D3D}"/>
                </a:ext>
              </a:extLst>
            </p:cNvPr>
            <p:cNvSpPr txBox="1"/>
            <p:nvPr/>
          </p:nvSpPr>
          <p:spPr>
            <a:xfrm>
              <a:off x="609138" y="4897579"/>
              <a:ext cx="675512" cy="584775"/>
            </a:xfrm>
            <a:prstGeom prst="rect">
              <a:avLst/>
            </a:prstGeom>
            <a:noFill/>
            <a:ln>
              <a:solidFill>
                <a:srgbClr val="C00000"/>
              </a:solidFill>
            </a:ln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algn="ctr">
                <a:defRPr sz="3200" b="1">
                  <a:solidFill>
                    <a:schemeClr val="bg1"/>
                  </a:solidFill>
                  <a:latin typeface="Barlow Condensed" panose="00000506000000000000" pitchFamily="2" charset="0"/>
                  <a:ea typeface="Calibri" panose="020F0502020204030204" pitchFamily="34" charset="0"/>
                  <a:cs typeface="Calibri" panose="020F0502020204030204" pitchFamily="34" charset="0"/>
                </a:defRPr>
              </a:lvl1pPr>
            </a:lstStyle>
            <a:p>
              <a:r>
                <a:rPr lang="en-US" noProof="0" dirty="0"/>
                <a:t>2</a:t>
              </a:r>
            </a:p>
          </p:txBody>
        </p:sp>
        <p:sp>
          <p:nvSpPr>
            <p:cNvPr id="35" name="CasellaDiTesto 34">
              <a:extLst>
                <a:ext uri="{FF2B5EF4-FFF2-40B4-BE49-F238E27FC236}">
                  <a16:creationId xmlns:a16="http://schemas.microsoft.com/office/drawing/2014/main" id="{0B35C4B3-456E-29DE-44EF-A839E3C47A44}"/>
                </a:ext>
              </a:extLst>
            </p:cNvPr>
            <p:cNvSpPr txBox="1"/>
            <p:nvPr/>
          </p:nvSpPr>
          <p:spPr>
            <a:xfrm>
              <a:off x="1425171" y="4961334"/>
              <a:ext cx="6867524" cy="47397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lnSpc>
                  <a:spcPct val="110000"/>
                </a:lnSpc>
              </a:pPr>
              <a:r>
                <a:rPr lang="en-US" sz="1800" noProof="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  <a:cs typeface="Calibri" panose="020F0502020204030204" pitchFamily="34" charset="0"/>
                </a:rPr>
                <a:t>It must </a:t>
              </a:r>
              <a:r>
                <a:rPr lang="en-US" sz="2400" b="1" noProof="0" dirty="0">
                  <a:solidFill>
                    <a:schemeClr val="bg1"/>
                  </a:solidFill>
                  <a:latin typeface="Barlow Condensed" panose="00000506000000000000" pitchFamily="2" charset="0"/>
                  <a:ea typeface="Roboto" panose="02000000000000000000" pitchFamily="2" charset="0"/>
                  <a:cs typeface="Calibri" panose="020F0502020204030204" pitchFamily="34" charset="0"/>
                </a:rPr>
                <a:t>FEEL LIKE </a:t>
              </a:r>
              <a:r>
                <a:rPr lang="en-US" sz="1800" noProof="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  <a:cs typeface="Calibri" panose="020F0502020204030204" pitchFamily="34" charset="0"/>
                </a:rPr>
                <a:t>a Dodge</a:t>
              </a:r>
            </a:p>
          </p:txBody>
        </p:sp>
      </p:grpSp>
      <p:grpSp>
        <p:nvGrpSpPr>
          <p:cNvPr id="36" name="Gruppo 35">
            <a:extLst>
              <a:ext uri="{FF2B5EF4-FFF2-40B4-BE49-F238E27FC236}">
                <a16:creationId xmlns:a16="http://schemas.microsoft.com/office/drawing/2014/main" id="{0156D17C-5062-AFCA-2AA0-3F54F34608FA}"/>
              </a:ext>
            </a:extLst>
          </p:cNvPr>
          <p:cNvGrpSpPr/>
          <p:nvPr/>
        </p:nvGrpSpPr>
        <p:grpSpPr>
          <a:xfrm>
            <a:off x="750922" y="4397957"/>
            <a:ext cx="7683557" cy="584775"/>
            <a:chOff x="609138" y="4897579"/>
            <a:chExt cx="7683557" cy="584775"/>
          </a:xfrm>
        </p:grpSpPr>
        <p:sp>
          <p:nvSpPr>
            <p:cNvPr id="37" name="CasellaDiTesto 36">
              <a:extLst>
                <a:ext uri="{FF2B5EF4-FFF2-40B4-BE49-F238E27FC236}">
                  <a16:creationId xmlns:a16="http://schemas.microsoft.com/office/drawing/2014/main" id="{6E4E7381-3045-83A3-4198-BCFF6CDC5170}"/>
                </a:ext>
              </a:extLst>
            </p:cNvPr>
            <p:cNvSpPr txBox="1"/>
            <p:nvPr/>
          </p:nvSpPr>
          <p:spPr>
            <a:xfrm>
              <a:off x="609138" y="4897579"/>
              <a:ext cx="675512" cy="584775"/>
            </a:xfrm>
            <a:prstGeom prst="rect">
              <a:avLst/>
            </a:prstGeom>
            <a:noFill/>
            <a:ln>
              <a:solidFill>
                <a:srgbClr val="C00000"/>
              </a:solidFill>
            </a:ln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algn="ctr">
                <a:defRPr sz="3200" b="1">
                  <a:solidFill>
                    <a:schemeClr val="bg1"/>
                  </a:solidFill>
                  <a:latin typeface="Barlow Condensed" panose="00000506000000000000" pitchFamily="2" charset="0"/>
                  <a:ea typeface="Calibri" panose="020F0502020204030204" pitchFamily="34" charset="0"/>
                  <a:cs typeface="Calibri" panose="020F0502020204030204" pitchFamily="34" charset="0"/>
                </a:defRPr>
              </a:lvl1pPr>
            </a:lstStyle>
            <a:p>
              <a:r>
                <a:rPr lang="en-US" noProof="0" dirty="0"/>
                <a:t>3</a:t>
              </a:r>
            </a:p>
          </p:txBody>
        </p:sp>
        <p:sp>
          <p:nvSpPr>
            <p:cNvPr id="41" name="CasellaDiTesto 40">
              <a:extLst>
                <a:ext uri="{FF2B5EF4-FFF2-40B4-BE49-F238E27FC236}">
                  <a16:creationId xmlns:a16="http://schemas.microsoft.com/office/drawing/2014/main" id="{93D9E0E5-CA75-8C86-753E-BBEDA9853E56}"/>
                </a:ext>
              </a:extLst>
            </p:cNvPr>
            <p:cNvSpPr txBox="1"/>
            <p:nvPr/>
          </p:nvSpPr>
          <p:spPr>
            <a:xfrm>
              <a:off x="1425171" y="4961334"/>
              <a:ext cx="6867524" cy="47397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lnSpc>
                  <a:spcPct val="110000"/>
                </a:lnSpc>
              </a:pPr>
              <a:r>
                <a:rPr lang="en-US" sz="1800" noProof="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  <a:cs typeface="Calibri" panose="020F0502020204030204" pitchFamily="34" charset="0"/>
                </a:rPr>
                <a:t>It must </a:t>
              </a:r>
              <a:r>
                <a:rPr lang="en-US" sz="2400" b="1" noProof="0" dirty="0">
                  <a:solidFill>
                    <a:schemeClr val="bg1"/>
                  </a:solidFill>
                  <a:latin typeface="Barlow Condensed" panose="00000506000000000000" pitchFamily="2" charset="0"/>
                  <a:ea typeface="Roboto" panose="02000000000000000000" pitchFamily="2" charset="0"/>
                  <a:cs typeface="Calibri" panose="020F0502020204030204" pitchFamily="34" charset="0"/>
                </a:rPr>
                <a:t>DRIVE LIKE </a:t>
              </a:r>
              <a:r>
                <a:rPr lang="en-US" sz="1800" noProof="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  <a:cs typeface="Calibri" panose="020F0502020204030204" pitchFamily="34" charset="0"/>
                </a:rPr>
                <a:t>a Dodge</a:t>
              </a:r>
            </a:p>
          </p:txBody>
        </p:sp>
      </p:grpSp>
      <p:grpSp>
        <p:nvGrpSpPr>
          <p:cNvPr id="43" name="Gruppo 42">
            <a:extLst>
              <a:ext uri="{FF2B5EF4-FFF2-40B4-BE49-F238E27FC236}">
                <a16:creationId xmlns:a16="http://schemas.microsoft.com/office/drawing/2014/main" id="{B63F6498-1F3A-2699-A873-24BD0A2D0BF2}"/>
              </a:ext>
            </a:extLst>
          </p:cNvPr>
          <p:cNvGrpSpPr/>
          <p:nvPr/>
        </p:nvGrpSpPr>
        <p:grpSpPr>
          <a:xfrm>
            <a:off x="750922" y="5112332"/>
            <a:ext cx="7683557" cy="584775"/>
            <a:chOff x="609138" y="4897579"/>
            <a:chExt cx="7683557" cy="584775"/>
          </a:xfrm>
        </p:grpSpPr>
        <p:sp>
          <p:nvSpPr>
            <p:cNvPr id="44" name="CasellaDiTesto 43">
              <a:extLst>
                <a:ext uri="{FF2B5EF4-FFF2-40B4-BE49-F238E27FC236}">
                  <a16:creationId xmlns:a16="http://schemas.microsoft.com/office/drawing/2014/main" id="{1CCA190E-F7FB-3C0B-21C6-AAB690143268}"/>
                </a:ext>
              </a:extLst>
            </p:cNvPr>
            <p:cNvSpPr txBox="1"/>
            <p:nvPr/>
          </p:nvSpPr>
          <p:spPr>
            <a:xfrm>
              <a:off x="609138" y="4897579"/>
              <a:ext cx="675512" cy="584775"/>
            </a:xfrm>
            <a:prstGeom prst="rect">
              <a:avLst/>
            </a:prstGeom>
            <a:noFill/>
            <a:ln>
              <a:solidFill>
                <a:srgbClr val="C00000"/>
              </a:solidFill>
            </a:ln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algn="ctr">
                <a:defRPr sz="3200" b="1">
                  <a:solidFill>
                    <a:schemeClr val="bg1"/>
                  </a:solidFill>
                  <a:latin typeface="Barlow Condensed" panose="00000506000000000000" pitchFamily="2" charset="0"/>
                  <a:ea typeface="Calibri" panose="020F0502020204030204" pitchFamily="34" charset="0"/>
                  <a:cs typeface="Calibri" panose="020F0502020204030204" pitchFamily="34" charset="0"/>
                </a:defRPr>
              </a:lvl1pPr>
            </a:lstStyle>
            <a:p>
              <a:r>
                <a:rPr lang="en-US" noProof="0" dirty="0"/>
                <a:t>4</a:t>
              </a:r>
            </a:p>
          </p:txBody>
        </p:sp>
        <p:sp>
          <p:nvSpPr>
            <p:cNvPr id="45" name="CasellaDiTesto 44">
              <a:extLst>
                <a:ext uri="{FF2B5EF4-FFF2-40B4-BE49-F238E27FC236}">
                  <a16:creationId xmlns:a16="http://schemas.microsoft.com/office/drawing/2014/main" id="{78A6F7A3-3847-7941-42B5-8DF92BAE0991}"/>
                </a:ext>
              </a:extLst>
            </p:cNvPr>
            <p:cNvSpPr txBox="1"/>
            <p:nvPr/>
          </p:nvSpPr>
          <p:spPr>
            <a:xfrm>
              <a:off x="1425171" y="4961334"/>
              <a:ext cx="6867524" cy="47397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lnSpc>
                  <a:spcPct val="110000"/>
                </a:lnSpc>
              </a:pPr>
              <a:r>
                <a:rPr lang="en-US" sz="1800" noProof="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  <a:cs typeface="Calibri" panose="020F0502020204030204" pitchFamily="34" charset="0"/>
                </a:rPr>
                <a:t>It must </a:t>
              </a:r>
              <a:r>
                <a:rPr lang="en-US" sz="2400" b="1" noProof="0" dirty="0">
                  <a:solidFill>
                    <a:schemeClr val="bg1"/>
                  </a:solidFill>
                  <a:latin typeface="Barlow Condensed" panose="00000506000000000000" pitchFamily="2" charset="0"/>
                  <a:ea typeface="Roboto" panose="02000000000000000000" pitchFamily="2" charset="0"/>
                  <a:cs typeface="Calibri" panose="020F0502020204030204" pitchFamily="34" charset="0"/>
                </a:rPr>
                <a:t>SOUND LIKE </a:t>
              </a:r>
              <a:r>
                <a:rPr lang="en-US" sz="1800" noProof="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  <a:cs typeface="Calibri" panose="020F0502020204030204" pitchFamily="34" charset="0"/>
                </a:rPr>
                <a:t>a Dodge</a:t>
              </a:r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30075487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D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F8CECD-322A-1D91-9A45-DA3DCD35A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2807" y="665380"/>
            <a:ext cx="10615793" cy="113225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66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BRAND HIGHLIGHTS</a:t>
            </a:r>
          </a:p>
        </p:txBody>
      </p:sp>
      <p:sp>
        <p:nvSpPr>
          <p:cNvPr id="8" name="CasellaDiTesto 7">
            <a:extLst>
              <a:ext uri="{FF2B5EF4-FFF2-40B4-BE49-F238E27FC236}">
                <a16:creationId xmlns:a16="http://schemas.microsoft.com/office/drawing/2014/main" id="{B9A44B54-93E9-8ED5-0F87-100DC14D8335}"/>
              </a:ext>
            </a:extLst>
          </p:cNvPr>
          <p:cNvSpPr txBox="1"/>
          <p:nvPr/>
        </p:nvSpPr>
        <p:spPr>
          <a:xfrm>
            <a:off x="622369" y="1581053"/>
            <a:ext cx="1124935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>
              <a:spcAft>
                <a:spcPts val="600"/>
              </a:spcAft>
              <a:buNone/>
            </a:pPr>
            <a:r>
              <a:rPr lang="en-US" sz="1400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Much like its values, certain Dodge characteristics infuse the brand and are also reflected in its fans and customers. </a:t>
            </a:r>
            <a:br>
              <a:rPr lang="en-US" sz="1400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</a:br>
            <a:r>
              <a:rPr lang="en-US" sz="1400" b="1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Let’s discover them together.</a:t>
            </a:r>
          </a:p>
        </p:txBody>
      </p:sp>
      <p:sp>
        <p:nvSpPr>
          <p:cNvPr id="6" name="TextBox 17">
            <a:extLst>
              <a:ext uri="{FF2B5EF4-FFF2-40B4-BE49-F238E27FC236}">
                <a16:creationId xmlns:a16="http://schemas.microsoft.com/office/drawing/2014/main" id="{17E9BEDB-11F0-E8AA-1789-53A167435CCD}"/>
              </a:ext>
            </a:extLst>
          </p:cNvPr>
          <p:cNvSpPr txBox="1"/>
          <p:nvPr/>
        </p:nvSpPr>
        <p:spPr>
          <a:xfrm>
            <a:off x="8277063" y="4556121"/>
            <a:ext cx="2706696" cy="6832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lnSpc>
                <a:spcPct val="110000"/>
              </a:lnSpc>
              <a:buNone/>
            </a:pPr>
            <a:r>
              <a:rPr lang="en-US" sz="18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Let’s see how its history made it all possible</a:t>
            </a:r>
          </a:p>
        </p:txBody>
      </p:sp>
      <p:sp>
        <p:nvSpPr>
          <p:cNvPr id="7" name="Rounded Rectangle 4">
            <a:extLst>
              <a:ext uri="{FF2B5EF4-FFF2-40B4-BE49-F238E27FC236}">
                <a16:creationId xmlns:a16="http://schemas.microsoft.com/office/drawing/2014/main" id="{3EB2520B-FBEC-660C-84E1-52CF67AB7B4E}"/>
              </a:ext>
            </a:extLst>
          </p:cNvPr>
          <p:cNvSpPr/>
          <p:nvPr/>
        </p:nvSpPr>
        <p:spPr>
          <a:xfrm>
            <a:off x="8410057" y="5397527"/>
            <a:ext cx="2440709" cy="510778"/>
          </a:xfrm>
          <a:prstGeom prst="roundRect">
            <a:avLst/>
          </a:prstGeom>
          <a:solidFill>
            <a:srgbClr val="C00000"/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2400" b="1" noProof="0" dirty="0">
                <a:solidFill>
                  <a:schemeClr val="bg1"/>
                </a:solidFill>
                <a:latin typeface="Barlow Condensed" panose="00000506000000000000" pitchFamily="2" charset="0"/>
                <a:ea typeface="Calibri" panose="020F0502020204030204" pitchFamily="34" charset="0"/>
                <a:cs typeface="Calibri" panose="020F0502020204030204" pitchFamily="34" charset="0"/>
              </a:rPr>
              <a:t>DIVE INTO THE PAST</a:t>
            </a:r>
          </a:p>
        </p:txBody>
      </p:sp>
      <p:sp>
        <p:nvSpPr>
          <p:cNvPr id="14" name="CasellaDiTesto 13">
            <a:extLst>
              <a:ext uri="{FF2B5EF4-FFF2-40B4-BE49-F238E27FC236}">
                <a16:creationId xmlns:a16="http://schemas.microsoft.com/office/drawing/2014/main" id="{3680D303-2603-078A-D2B1-AA50E3842315}"/>
              </a:ext>
            </a:extLst>
          </p:cNvPr>
          <p:cNvSpPr txBox="1"/>
          <p:nvPr/>
        </p:nvSpPr>
        <p:spPr>
          <a:xfrm>
            <a:off x="702435" y="2131567"/>
            <a:ext cx="2288611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noProof="0" dirty="0">
                <a:solidFill>
                  <a:srgbClr val="C00000"/>
                </a:solidFill>
                <a:latin typeface="Barlow Condensed" panose="00000506000000000000" pitchFamily="2" charset="0"/>
                <a:ea typeface="Calibri" panose="020F0502020204030204" pitchFamily="34" charset="0"/>
                <a:cs typeface="Calibri" panose="020F0502020204030204" pitchFamily="34" charset="0"/>
              </a:rPr>
              <a:t>SAFETY</a:t>
            </a:r>
          </a:p>
        </p:txBody>
      </p:sp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C66194C5-8CE7-38CD-BAC9-798185BC52EA}"/>
              </a:ext>
            </a:extLst>
          </p:cNvPr>
          <p:cNvSpPr txBox="1"/>
          <p:nvPr/>
        </p:nvSpPr>
        <p:spPr>
          <a:xfrm>
            <a:off x="2906299" y="2131567"/>
            <a:ext cx="2288611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noProof="0" dirty="0">
                <a:solidFill>
                  <a:srgbClr val="C00000"/>
                </a:solidFill>
                <a:latin typeface="Barlow Condensed" panose="00000506000000000000" pitchFamily="2" charset="0"/>
                <a:ea typeface="Calibri" panose="020F0502020204030204" pitchFamily="34" charset="0"/>
                <a:cs typeface="Calibri" panose="020F0502020204030204" pitchFamily="34" charset="0"/>
              </a:rPr>
              <a:t>UNBORING</a:t>
            </a:r>
          </a:p>
        </p:txBody>
      </p:sp>
      <p:sp>
        <p:nvSpPr>
          <p:cNvPr id="16" name="CasellaDiTesto 15">
            <a:extLst>
              <a:ext uri="{FF2B5EF4-FFF2-40B4-BE49-F238E27FC236}">
                <a16:creationId xmlns:a16="http://schemas.microsoft.com/office/drawing/2014/main" id="{117B3D90-7F2B-AC20-A3C5-A3E8D1967972}"/>
              </a:ext>
            </a:extLst>
          </p:cNvPr>
          <p:cNvSpPr txBox="1"/>
          <p:nvPr/>
        </p:nvSpPr>
        <p:spPr>
          <a:xfrm>
            <a:off x="5110163" y="2131567"/>
            <a:ext cx="2288611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2400" b="1">
                <a:solidFill>
                  <a:schemeClr val="bg1"/>
                </a:solidFill>
                <a:latin typeface="Barlow Condensed" panose="00000506000000000000" pitchFamily="2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algn="ctr"/>
            <a:r>
              <a:rPr lang="en-US" noProof="0" dirty="0">
                <a:solidFill>
                  <a:srgbClr val="C00000"/>
                </a:solidFill>
              </a:rPr>
              <a:t>UNCONVENTIONAL</a:t>
            </a:r>
          </a:p>
        </p:txBody>
      </p:sp>
      <p:sp>
        <p:nvSpPr>
          <p:cNvPr id="17" name="CasellaDiTesto 16">
            <a:extLst>
              <a:ext uri="{FF2B5EF4-FFF2-40B4-BE49-F238E27FC236}">
                <a16:creationId xmlns:a16="http://schemas.microsoft.com/office/drawing/2014/main" id="{7742D571-8A4A-FD4F-E55F-D57433AAA11E}"/>
              </a:ext>
            </a:extLst>
          </p:cNvPr>
          <p:cNvSpPr txBox="1"/>
          <p:nvPr/>
        </p:nvSpPr>
        <p:spPr>
          <a:xfrm>
            <a:off x="7314027" y="2131567"/>
            <a:ext cx="2288611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noProof="0" dirty="0">
                <a:solidFill>
                  <a:srgbClr val="C00000"/>
                </a:solidFill>
                <a:latin typeface="Barlow Condensed" panose="00000506000000000000" pitchFamily="2" charset="0"/>
                <a:ea typeface="Calibri" panose="020F0502020204030204" pitchFamily="34" charset="0"/>
                <a:cs typeface="Calibri" panose="020F0502020204030204" pitchFamily="34" charset="0"/>
              </a:rPr>
              <a:t>STYLE</a:t>
            </a:r>
          </a:p>
        </p:txBody>
      </p:sp>
      <p:sp>
        <p:nvSpPr>
          <p:cNvPr id="18" name="CasellaDiTesto 17">
            <a:extLst>
              <a:ext uri="{FF2B5EF4-FFF2-40B4-BE49-F238E27FC236}">
                <a16:creationId xmlns:a16="http://schemas.microsoft.com/office/drawing/2014/main" id="{0D0848F6-2D44-CA20-0432-E4808998C61C}"/>
              </a:ext>
            </a:extLst>
          </p:cNvPr>
          <p:cNvSpPr txBox="1"/>
          <p:nvPr/>
        </p:nvSpPr>
        <p:spPr>
          <a:xfrm>
            <a:off x="9517890" y="2131567"/>
            <a:ext cx="2288611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noProof="0" dirty="0">
                <a:solidFill>
                  <a:srgbClr val="C00000"/>
                </a:solidFill>
                <a:latin typeface="Barlow Condensed" panose="00000506000000000000" pitchFamily="2" charset="0"/>
                <a:ea typeface="Calibri" panose="020F0502020204030204" pitchFamily="34" charset="0"/>
                <a:cs typeface="Calibri" panose="020F0502020204030204" pitchFamily="34" charset="0"/>
              </a:rPr>
              <a:t>COMFORT</a:t>
            </a:r>
          </a:p>
        </p:txBody>
      </p:sp>
      <p:sp>
        <p:nvSpPr>
          <p:cNvPr id="5" name="Segnaposto numero diapositiva 27">
            <a:extLst>
              <a:ext uri="{FF2B5EF4-FFF2-40B4-BE49-F238E27FC236}">
                <a16:creationId xmlns:a16="http://schemas.microsoft.com/office/drawing/2014/main" id="{0166D1F9-29A1-132F-8B58-0C576FD32416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11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10" name="Immagine 9">
            <a:extLst>
              <a:ext uri="{FF2B5EF4-FFF2-40B4-BE49-F238E27FC236}">
                <a16:creationId xmlns:a16="http://schemas.microsoft.com/office/drawing/2014/main" id="{9C51DDBF-2FC7-0CE8-0461-96E664D17AD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12" name="Immagine 11">
            <a:extLst>
              <a:ext uri="{FF2B5EF4-FFF2-40B4-BE49-F238E27FC236}">
                <a16:creationId xmlns:a16="http://schemas.microsoft.com/office/drawing/2014/main" id="{3014F47E-6B07-D8D5-D8F9-09225F5D537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sp>
        <p:nvSpPr>
          <p:cNvPr id="13" name="Freeform: Shape 13">
            <a:extLst>
              <a:ext uri="{FF2B5EF4-FFF2-40B4-BE49-F238E27FC236}">
                <a16:creationId xmlns:a16="http://schemas.microsoft.com/office/drawing/2014/main" id="{3F77DF6A-E48E-1D55-438C-20F712C062A8}"/>
              </a:ext>
            </a:extLst>
          </p:cNvPr>
          <p:cNvSpPr/>
          <p:nvPr/>
        </p:nvSpPr>
        <p:spPr>
          <a:xfrm>
            <a:off x="7504426" y="6453187"/>
            <a:ext cx="4687576" cy="404811"/>
          </a:xfrm>
          <a:custGeom>
            <a:avLst/>
            <a:gdLst>
              <a:gd name="connsiteX0" fmla="*/ 570467 w 3464689"/>
              <a:gd name="connsiteY0" fmla="*/ 0 h 1000766"/>
              <a:gd name="connsiteX1" fmla="*/ 3464689 w 3464689"/>
              <a:gd name="connsiteY1" fmla="*/ 0 h 1000766"/>
              <a:gd name="connsiteX2" fmla="*/ 3464689 w 3464689"/>
              <a:gd name="connsiteY2" fmla="*/ 1000766 h 1000766"/>
              <a:gd name="connsiteX3" fmla="*/ 0 w 3464689"/>
              <a:gd name="connsiteY3" fmla="*/ 1000766 h 1000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64689" h="1000766">
                <a:moveTo>
                  <a:pt x="570467" y="0"/>
                </a:moveTo>
                <a:lnTo>
                  <a:pt x="3464689" y="0"/>
                </a:lnTo>
                <a:lnTo>
                  <a:pt x="3464689" y="1000766"/>
                </a:lnTo>
                <a:lnTo>
                  <a:pt x="0" y="1000766"/>
                </a:lnTo>
                <a:close/>
              </a:path>
            </a:pathLst>
          </a:custGeom>
          <a:solidFill>
            <a:srgbClr val="EB232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30" name="Content Placeholder 2">
            <a:extLst>
              <a:ext uri="{FF2B5EF4-FFF2-40B4-BE49-F238E27FC236}">
                <a16:creationId xmlns:a16="http://schemas.microsoft.com/office/drawing/2014/main" id="{4CADDEE2-BF1F-9BAE-B209-3BA8CEC3DAAA}"/>
              </a:ext>
            </a:extLst>
          </p:cNvPr>
          <p:cNvSpPr txBox="1">
            <a:spLocks/>
          </p:cNvSpPr>
          <p:nvPr/>
        </p:nvSpPr>
        <p:spPr>
          <a:xfrm>
            <a:off x="8143875" y="6496233"/>
            <a:ext cx="4163367" cy="38106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Click on the </a:t>
            </a:r>
            <a:r>
              <a:rPr lang="en-US" sz="1400" b="1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DIVE INTO THE PAST </a:t>
            </a: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to know more</a:t>
            </a:r>
          </a:p>
        </p:txBody>
      </p:sp>
      <p:sp>
        <p:nvSpPr>
          <p:cNvPr id="37" name="CasellaDiTesto 36">
            <a:extLst>
              <a:ext uri="{FF2B5EF4-FFF2-40B4-BE49-F238E27FC236}">
                <a16:creationId xmlns:a16="http://schemas.microsoft.com/office/drawing/2014/main" id="{9156D317-D16E-4AD4-981B-C940EC57FFF0}"/>
              </a:ext>
            </a:extLst>
          </p:cNvPr>
          <p:cNvSpPr txBox="1"/>
          <p:nvPr/>
        </p:nvSpPr>
        <p:spPr>
          <a:xfrm>
            <a:off x="702435" y="4522342"/>
            <a:ext cx="2288611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noProof="0" dirty="0">
                <a:solidFill>
                  <a:srgbClr val="C00000"/>
                </a:solidFill>
                <a:latin typeface="Barlow Condensed" panose="00000506000000000000" pitchFamily="2" charset="0"/>
                <a:ea typeface="Calibri" panose="020F0502020204030204" pitchFamily="34" charset="0"/>
                <a:cs typeface="Calibri" panose="020F0502020204030204" pitchFamily="34" charset="0"/>
              </a:rPr>
              <a:t>SOLID</a:t>
            </a:r>
          </a:p>
        </p:txBody>
      </p:sp>
      <p:sp>
        <p:nvSpPr>
          <p:cNvPr id="38" name="CasellaDiTesto 37">
            <a:extLst>
              <a:ext uri="{FF2B5EF4-FFF2-40B4-BE49-F238E27FC236}">
                <a16:creationId xmlns:a16="http://schemas.microsoft.com/office/drawing/2014/main" id="{7DFF60C3-C6AA-2338-B459-775A004FA14E}"/>
              </a:ext>
            </a:extLst>
          </p:cNvPr>
          <p:cNvSpPr txBox="1"/>
          <p:nvPr/>
        </p:nvSpPr>
        <p:spPr>
          <a:xfrm>
            <a:off x="2906299" y="4522342"/>
            <a:ext cx="2288611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noProof="0" dirty="0">
                <a:solidFill>
                  <a:srgbClr val="C00000"/>
                </a:solidFill>
                <a:latin typeface="Barlow Condensed" panose="00000506000000000000" pitchFamily="2" charset="0"/>
                <a:ea typeface="Calibri" panose="020F0502020204030204" pitchFamily="34" charset="0"/>
                <a:cs typeface="Calibri" panose="020F0502020204030204" pitchFamily="34" charset="0"/>
              </a:rPr>
              <a:t>TECHNOLOGY</a:t>
            </a:r>
          </a:p>
        </p:txBody>
      </p:sp>
      <p:sp>
        <p:nvSpPr>
          <p:cNvPr id="39" name="CasellaDiTesto 38">
            <a:extLst>
              <a:ext uri="{FF2B5EF4-FFF2-40B4-BE49-F238E27FC236}">
                <a16:creationId xmlns:a16="http://schemas.microsoft.com/office/drawing/2014/main" id="{4AC2B52E-FD79-712D-1E4C-7E9E73F89123}"/>
              </a:ext>
            </a:extLst>
          </p:cNvPr>
          <p:cNvSpPr txBox="1"/>
          <p:nvPr/>
        </p:nvSpPr>
        <p:spPr>
          <a:xfrm>
            <a:off x="5110163" y="4522342"/>
            <a:ext cx="2288611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2400" b="1">
                <a:solidFill>
                  <a:schemeClr val="bg1"/>
                </a:solidFill>
                <a:latin typeface="Barlow Condensed" panose="00000506000000000000" pitchFamily="2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algn="ctr"/>
            <a:r>
              <a:rPr lang="en-US" noProof="0" dirty="0">
                <a:solidFill>
                  <a:srgbClr val="C00000"/>
                </a:solidFill>
              </a:rPr>
              <a:t>MASCULINE</a:t>
            </a:r>
          </a:p>
        </p:txBody>
      </p:sp>
      <p:sp>
        <p:nvSpPr>
          <p:cNvPr id="50" name="CasellaDiTesto 49">
            <a:extLst>
              <a:ext uri="{FF2B5EF4-FFF2-40B4-BE49-F238E27FC236}">
                <a16:creationId xmlns:a16="http://schemas.microsoft.com/office/drawing/2014/main" id="{6C08B475-0E40-D72F-AECC-D7BBB112B7CC}"/>
              </a:ext>
            </a:extLst>
          </p:cNvPr>
          <p:cNvSpPr txBox="1"/>
          <p:nvPr/>
        </p:nvSpPr>
        <p:spPr>
          <a:xfrm>
            <a:off x="816833" y="2616181"/>
            <a:ext cx="2059815" cy="12926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sz="1300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From airbags to high-tech safety features, Dodge builds vehicles that help to keep the driver and occupants as safe as possible. </a:t>
            </a:r>
          </a:p>
        </p:txBody>
      </p:sp>
      <p:sp>
        <p:nvSpPr>
          <p:cNvPr id="51" name="CasellaDiTesto 50">
            <a:extLst>
              <a:ext uri="{FF2B5EF4-FFF2-40B4-BE49-F238E27FC236}">
                <a16:creationId xmlns:a16="http://schemas.microsoft.com/office/drawing/2014/main" id="{2F8CE9A1-3383-983A-0772-940B299BAD1D}"/>
              </a:ext>
            </a:extLst>
          </p:cNvPr>
          <p:cNvSpPr txBox="1"/>
          <p:nvPr/>
        </p:nvSpPr>
        <p:spPr>
          <a:xfrm>
            <a:off x="3115946" y="2616181"/>
            <a:ext cx="1869315" cy="12926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sz="1300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Above all, Dodge vehicles are exciting and </a:t>
            </a:r>
            <a:r>
              <a:rPr lang="en-US" sz="13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are </a:t>
            </a:r>
            <a:r>
              <a:rPr lang="en-US" sz="1300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appealing to those who want a little more out of every drive. </a:t>
            </a:r>
          </a:p>
        </p:txBody>
      </p:sp>
      <p:sp>
        <p:nvSpPr>
          <p:cNvPr id="54" name="CasellaDiTesto 53">
            <a:extLst>
              <a:ext uri="{FF2B5EF4-FFF2-40B4-BE49-F238E27FC236}">
                <a16:creationId xmlns:a16="http://schemas.microsoft.com/office/drawing/2014/main" id="{13472F84-5098-ADAE-C512-3D9CBB9F9A9A}"/>
              </a:ext>
            </a:extLst>
          </p:cNvPr>
          <p:cNvSpPr txBox="1"/>
          <p:nvPr/>
        </p:nvSpPr>
        <p:spPr>
          <a:xfrm>
            <a:off x="5193033" y="2616181"/>
            <a:ext cx="2122871" cy="16927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sz="1300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The Dodge Brand builds vehicles for those who want to distance themselves from what is average. </a:t>
            </a:r>
            <a:r>
              <a:rPr lang="en-US" sz="1300" b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We created the unconventional 1</a:t>
            </a:r>
            <a:r>
              <a:rPr lang="en-US" sz="1300" b="1" baseline="300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st</a:t>
            </a:r>
            <a:r>
              <a:rPr lang="en-US" sz="1300" b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 Dodge Charger 100% BEV </a:t>
            </a:r>
            <a:r>
              <a:rPr lang="en-US" sz="1300" b="1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 electric model</a:t>
            </a:r>
          </a:p>
        </p:txBody>
      </p:sp>
      <p:sp>
        <p:nvSpPr>
          <p:cNvPr id="55" name="CasellaDiTesto 54">
            <a:extLst>
              <a:ext uri="{FF2B5EF4-FFF2-40B4-BE49-F238E27FC236}">
                <a16:creationId xmlns:a16="http://schemas.microsoft.com/office/drawing/2014/main" id="{9DC4E1E0-CD2B-73DA-406B-08423D8F45C9}"/>
              </a:ext>
            </a:extLst>
          </p:cNvPr>
          <p:cNvSpPr txBox="1"/>
          <p:nvPr/>
        </p:nvSpPr>
        <p:spPr>
          <a:xfrm>
            <a:off x="7381924" y="2616181"/>
            <a:ext cx="2152817" cy="12926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sz="1300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Whether it is a Challenger or a Durango, Dodge vehicles stand out among other vehicles</a:t>
            </a:r>
            <a:r>
              <a:rPr lang="en-US" sz="13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. T</a:t>
            </a:r>
            <a:r>
              <a:rPr lang="en-US" sz="1300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heir styling is attractive, bold and attention-grabbing. </a:t>
            </a:r>
          </a:p>
        </p:txBody>
      </p:sp>
      <p:sp>
        <p:nvSpPr>
          <p:cNvPr id="56" name="CasellaDiTesto 55">
            <a:extLst>
              <a:ext uri="{FF2B5EF4-FFF2-40B4-BE49-F238E27FC236}">
                <a16:creationId xmlns:a16="http://schemas.microsoft.com/office/drawing/2014/main" id="{0D585C54-8615-C84C-C67E-6106B951AD11}"/>
              </a:ext>
            </a:extLst>
          </p:cNvPr>
          <p:cNvSpPr txBox="1"/>
          <p:nvPr/>
        </p:nvSpPr>
        <p:spPr>
          <a:xfrm>
            <a:off x="9636415" y="2616181"/>
            <a:ext cx="2051561" cy="12926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sz="1300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From suspension design to heated and ventilated leather-trimmed seating, Dodge vehicles are designed to make every drive comfortable. </a:t>
            </a:r>
          </a:p>
        </p:txBody>
      </p:sp>
      <p:sp>
        <p:nvSpPr>
          <p:cNvPr id="57" name="CasellaDiTesto 56">
            <a:extLst>
              <a:ext uri="{FF2B5EF4-FFF2-40B4-BE49-F238E27FC236}">
                <a16:creationId xmlns:a16="http://schemas.microsoft.com/office/drawing/2014/main" id="{F17E9161-05BF-620E-2FBF-742CF9247B1F}"/>
              </a:ext>
            </a:extLst>
          </p:cNvPr>
          <p:cNvSpPr txBox="1"/>
          <p:nvPr/>
        </p:nvSpPr>
        <p:spPr>
          <a:xfrm>
            <a:off x="816833" y="5016481"/>
            <a:ext cx="2059815" cy="10926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sz="1300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Dodge vehicles are high quality. </a:t>
            </a:r>
            <a:br>
              <a:rPr lang="en-US" sz="1300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</a:br>
            <a:r>
              <a:rPr lang="en-US" sz="1300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They feel solid and stable while you are driving them. </a:t>
            </a:r>
          </a:p>
        </p:txBody>
      </p:sp>
      <p:sp>
        <p:nvSpPr>
          <p:cNvPr id="58" name="CasellaDiTesto 57">
            <a:extLst>
              <a:ext uri="{FF2B5EF4-FFF2-40B4-BE49-F238E27FC236}">
                <a16:creationId xmlns:a16="http://schemas.microsoft.com/office/drawing/2014/main" id="{AA5950BB-4D34-94E3-49B8-B812E5B86332}"/>
              </a:ext>
            </a:extLst>
          </p:cNvPr>
          <p:cNvSpPr txBox="1"/>
          <p:nvPr/>
        </p:nvSpPr>
        <p:spPr>
          <a:xfrm>
            <a:off x="3115947" y="5016481"/>
            <a:ext cx="1869315" cy="12926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sz="1300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From safety and performance to entertainment and convenience, Dodge puts an emphasis on technology. </a:t>
            </a:r>
          </a:p>
        </p:txBody>
      </p:sp>
      <p:sp>
        <p:nvSpPr>
          <p:cNvPr id="59" name="CasellaDiTesto 58">
            <a:extLst>
              <a:ext uri="{FF2B5EF4-FFF2-40B4-BE49-F238E27FC236}">
                <a16:creationId xmlns:a16="http://schemas.microsoft.com/office/drawing/2014/main" id="{D46D6B44-6DE3-12B4-9EF3-1A5A0CCF8C66}"/>
              </a:ext>
            </a:extLst>
          </p:cNvPr>
          <p:cNvSpPr txBox="1"/>
          <p:nvPr/>
        </p:nvSpPr>
        <p:spPr>
          <a:xfrm>
            <a:off x="5191156" y="5016481"/>
            <a:ext cx="2122871" cy="6924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sz="1300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Dodge vehicles represent strength, confidence and ultimate performance. </a:t>
            </a:r>
          </a:p>
        </p:txBody>
      </p:sp>
      <p:grpSp>
        <p:nvGrpSpPr>
          <p:cNvPr id="3" name="Group 6">
            <a:extLst>
              <a:ext uri="{FF2B5EF4-FFF2-40B4-BE49-F238E27FC236}">
                <a16:creationId xmlns:a16="http://schemas.microsoft.com/office/drawing/2014/main" id="{EC872347-EA8D-92B8-348B-0F7220DE8785}"/>
              </a:ext>
            </a:extLst>
          </p:cNvPr>
          <p:cNvGrpSpPr/>
          <p:nvPr/>
        </p:nvGrpSpPr>
        <p:grpSpPr>
          <a:xfrm rot="7200000">
            <a:off x="-306082" y="4507602"/>
            <a:ext cx="1419942" cy="2538451"/>
            <a:chOff x="10333245" y="4871320"/>
            <a:chExt cx="1111297" cy="1986680"/>
          </a:xfrm>
        </p:grpSpPr>
        <p:cxnSp>
          <p:nvCxnSpPr>
            <p:cNvPr id="4" name="Straight Connector 7">
              <a:extLst>
                <a:ext uri="{FF2B5EF4-FFF2-40B4-BE49-F238E27FC236}">
                  <a16:creationId xmlns:a16="http://schemas.microsoft.com/office/drawing/2014/main" id="{86FFB8E3-1824-656B-C61A-DCBF5364A1A1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0333245" y="4871320"/>
              <a:ext cx="1104406" cy="1986680"/>
            </a:xfrm>
            <a:prstGeom prst="line">
              <a:avLst/>
            </a:prstGeom>
            <a:ln w="9525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11">
              <a:extLst>
                <a:ext uri="{FF2B5EF4-FFF2-40B4-BE49-F238E27FC236}">
                  <a16:creationId xmlns:a16="http://schemas.microsoft.com/office/drawing/2014/main" id="{0488BFC2-B0AA-FFD9-5A9D-68D4D7C97C71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0767885" y="5194100"/>
              <a:ext cx="676657" cy="1217214"/>
            </a:xfrm>
            <a:prstGeom prst="line">
              <a:avLst/>
            </a:prstGeom>
            <a:ln w="9525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custDataLst>
      <p:tags r:id="rId1"/>
    </p:custDataLst>
    <p:extLst>
      <p:ext uri="{BB962C8B-B14F-4D97-AF65-F5344CB8AC3E}">
        <p14:creationId xmlns:p14="http://schemas.microsoft.com/office/powerpoint/2010/main" val="30695461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D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F36C8659-A5C7-8EDF-E1AE-61D82099CD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722388"/>
            <a:ext cx="10615793" cy="113225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BRAND HISTORY</a:t>
            </a:r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7E915B95-6331-529A-E1D1-63B2C6BEB8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noProof="0" smtClean="0"/>
              <a:t>12</a:t>
            </a:fld>
            <a:endParaRPr lang="en-US" noProof="0" dirty="0"/>
          </a:p>
        </p:txBody>
      </p:sp>
      <p:sp>
        <p:nvSpPr>
          <p:cNvPr id="5" name="Parallelogram 14">
            <a:extLst>
              <a:ext uri="{FF2B5EF4-FFF2-40B4-BE49-F238E27FC236}">
                <a16:creationId xmlns:a16="http://schemas.microsoft.com/office/drawing/2014/main" id="{63703154-C71B-C088-70A3-EC38C689A408}"/>
              </a:ext>
            </a:extLst>
          </p:cNvPr>
          <p:cNvSpPr/>
          <p:nvPr/>
        </p:nvSpPr>
        <p:spPr>
          <a:xfrm>
            <a:off x="228599" y="5438460"/>
            <a:ext cx="11843239" cy="83110"/>
          </a:xfrm>
          <a:prstGeom prst="rect">
            <a:avLst/>
          </a:prstGeom>
          <a:solidFill>
            <a:srgbClr val="EB232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6" name="TextBox 9">
            <a:extLst>
              <a:ext uri="{FF2B5EF4-FFF2-40B4-BE49-F238E27FC236}">
                <a16:creationId xmlns:a16="http://schemas.microsoft.com/office/drawing/2014/main" id="{2C7C2F55-37E2-43B9-726C-0865CFCB3CE3}"/>
              </a:ext>
            </a:extLst>
          </p:cNvPr>
          <p:cNvSpPr txBox="1"/>
          <p:nvPr/>
        </p:nvSpPr>
        <p:spPr>
          <a:xfrm>
            <a:off x="430911" y="447626"/>
            <a:ext cx="3957484" cy="59093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it-IT"/>
            </a:defPPr>
            <a:lvl1pPr>
              <a:lnSpc>
                <a:spcPct val="90000"/>
              </a:lnSpc>
              <a:spcBef>
                <a:spcPct val="0"/>
              </a:spcBef>
              <a:buNone/>
              <a:defRPr sz="3600" b="1">
                <a:latin typeface="+mj-lt"/>
                <a:ea typeface="+mj-ea"/>
                <a:cs typeface="+mj-cs"/>
              </a:defRPr>
            </a:lvl1pPr>
          </a:lstStyle>
          <a:p>
            <a:endParaRPr lang="en-US" noProof="0" dirty="0">
              <a:solidFill>
                <a:schemeClr val="bg1"/>
              </a:solidFill>
            </a:endParaRPr>
          </a:p>
        </p:txBody>
      </p:sp>
      <p:sp>
        <p:nvSpPr>
          <p:cNvPr id="7" name="CasellaDiTesto 6">
            <a:extLst>
              <a:ext uri="{FF2B5EF4-FFF2-40B4-BE49-F238E27FC236}">
                <a16:creationId xmlns:a16="http://schemas.microsoft.com/office/drawing/2014/main" id="{DC7DDD91-DB92-725D-AD44-2F1BF8AAC747}"/>
              </a:ext>
            </a:extLst>
          </p:cNvPr>
          <p:cNvSpPr txBox="1"/>
          <p:nvPr/>
        </p:nvSpPr>
        <p:spPr>
          <a:xfrm>
            <a:off x="507756" y="5653243"/>
            <a:ext cx="140553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noProof="0" dirty="0">
                <a:solidFill>
                  <a:schemeClr val="bg1"/>
                </a:solidFill>
                <a:latin typeface="Barlow Condensed SemiBold" panose="00000706000000000000" pitchFamily="2" charset="0"/>
              </a:rPr>
              <a:t>1900–1914</a:t>
            </a:r>
          </a:p>
        </p:txBody>
      </p:sp>
      <p:sp>
        <p:nvSpPr>
          <p:cNvPr id="8" name="CasellaDiTesto 7">
            <a:extLst>
              <a:ext uri="{FF2B5EF4-FFF2-40B4-BE49-F238E27FC236}">
                <a16:creationId xmlns:a16="http://schemas.microsoft.com/office/drawing/2014/main" id="{D196B56B-7D77-3E65-0BD5-382E58BB2AA8}"/>
              </a:ext>
            </a:extLst>
          </p:cNvPr>
          <p:cNvSpPr txBox="1"/>
          <p:nvPr/>
        </p:nvSpPr>
        <p:spPr>
          <a:xfrm>
            <a:off x="2036486" y="5699409"/>
            <a:ext cx="140553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1915–1928</a:t>
            </a:r>
            <a:endParaRPr lang="en-US" noProof="0" dirty="0">
              <a:solidFill>
                <a:schemeClr val="bg1"/>
              </a:solidFill>
              <a:latin typeface="Barlow Condensed" panose="00000506000000000000" pitchFamily="2" charset="0"/>
            </a:endParaRPr>
          </a:p>
        </p:txBody>
      </p: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4372A8C1-F850-8433-9B3A-19D2C055D564}"/>
              </a:ext>
            </a:extLst>
          </p:cNvPr>
          <p:cNvSpPr txBox="1"/>
          <p:nvPr/>
        </p:nvSpPr>
        <p:spPr>
          <a:xfrm>
            <a:off x="3565216" y="5699409"/>
            <a:ext cx="164635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1928–1950s</a:t>
            </a:r>
            <a:endParaRPr lang="en-US" noProof="0" dirty="0">
              <a:solidFill>
                <a:schemeClr val="bg1"/>
              </a:solidFill>
              <a:latin typeface="Barlow Condensed" panose="00000506000000000000" pitchFamily="2" charset="0"/>
            </a:endParaRPr>
          </a:p>
        </p:txBody>
      </p:sp>
      <p:sp>
        <p:nvSpPr>
          <p:cNvPr id="10" name="CasellaDiTesto 9">
            <a:extLst>
              <a:ext uri="{FF2B5EF4-FFF2-40B4-BE49-F238E27FC236}">
                <a16:creationId xmlns:a16="http://schemas.microsoft.com/office/drawing/2014/main" id="{1128BBB3-51EF-E90D-BE0F-FD4FD3905238}"/>
              </a:ext>
            </a:extLst>
          </p:cNvPr>
          <p:cNvSpPr txBox="1"/>
          <p:nvPr/>
        </p:nvSpPr>
        <p:spPr>
          <a:xfrm>
            <a:off x="5334766" y="5699409"/>
            <a:ext cx="164635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1960s–1970s</a:t>
            </a:r>
            <a:endParaRPr lang="en-US" noProof="0" dirty="0">
              <a:solidFill>
                <a:schemeClr val="bg1"/>
              </a:solidFill>
              <a:latin typeface="Barlow Condensed" panose="00000506000000000000" pitchFamily="2" charset="0"/>
            </a:endParaRPr>
          </a:p>
        </p:txBody>
      </p:sp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0BF30271-B236-FD2F-93B1-ED9DDC30F551}"/>
              </a:ext>
            </a:extLst>
          </p:cNvPr>
          <p:cNvSpPr txBox="1"/>
          <p:nvPr/>
        </p:nvSpPr>
        <p:spPr>
          <a:xfrm>
            <a:off x="7104316" y="5699409"/>
            <a:ext cx="94956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1980s</a:t>
            </a:r>
            <a:endParaRPr lang="en-US" noProof="0" dirty="0">
              <a:solidFill>
                <a:schemeClr val="bg1"/>
              </a:solidFill>
              <a:latin typeface="Barlow Condensed" panose="00000506000000000000" pitchFamily="2" charset="0"/>
            </a:endParaRPr>
          </a:p>
        </p:txBody>
      </p:sp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8A3E4F46-1FB6-DFD2-7333-6C86602B6FF3}"/>
              </a:ext>
            </a:extLst>
          </p:cNvPr>
          <p:cNvSpPr txBox="1"/>
          <p:nvPr/>
        </p:nvSpPr>
        <p:spPr>
          <a:xfrm>
            <a:off x="8177076" y="5699409"/>
            <a:ext cx="164635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1990s–2000s</a:t>
            </a:r>
            <a:endParaRPr lang="en-US" noProof="0" dirty="0">
              <a:solidFill>
                <a:schemeClr val="bg1"/>
              </a:solidFill>
              <a:latin typeface="Barlow Condensed" panose="00000506000000000000" pitchFamily="2" charset="0"/>
            </a:endParaRPr>
          </a:p>
        </p:txBody>
      </p:sp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42D8BC87-9212-8EAC-5A5F-8BD42161E33B}"/>
              </a:ext>
            </a:extLst>
          </p:cNvPr>
          <p:cNvSpPr txBox="1"/>
          <p:nvPr/>
        </p:nvSpPr>
        <p:spPr>
          <a:xfrm>
            <a:off x="9946627" y="5699409"/>
            <a:ext cx="164635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2010s–2020s</a:t>
            </a:r>
            <a:endParaRPr lang="en-US" noProof="0" dirty="0">
              <a:solidFill>
                <a:schemeClr val="bg1"/>
              </a:solidFill>
              <a:latin typeface="Barlow Condensed" panose="00000506000000000000" pitchFamily="2" charset="0"/>
            </a:endParaRP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6AD0E648-3288-E95A-D867-D1ACE1D8B216}"/>
              </a:ext>
            </a:extLst>
          </p:cNvPr>
          <p:cNvSpPr txBox="1">
            <a:spLocks/>
          </p:cNvSpPr>
          <p:nvPr/>
        </p:nvSpPr>
        <p:spPr>
          <a:xfrm>
            <a:off x="661342" y="1791241"/>
            <a:ext cx="7770750" cy="6158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3300" noProof="0" dirty="0">
                <a:solidFill>
                  <a:schemeClr val="bg1"/>
                </a:solidFill>
                <a:latin typeface="Barlow Condensed" panose="00000506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Origins and Early Years (1900–1914)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D73D6FAC-D63E-A20B-7AE2-2EC4CBD53631}"/>
              </a:ext>
            </a:extLst>
          </p:cNvPr>
          <p:cNvSpPr txBox="1">
            <a:spLocks/>
          </p:cNvSpPr>
          <p:nvPr/>
        </p:nvSpPr>
        <p:spPr>
          <a:xfrm>
            <a:off x="661342" y="2328023"/>
            <a:ext cx="7722056" cy="315239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10000"/>
              </a:lnSpc>
            </a:pP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The Dodge Brand is among the oldest brands in the FCA family.  </a:t>
            </a:r>
          </a:p>
          <a:p>
            <a:pPr algn="l">
              <a:lnSpc>
                <a:spcPct val="110000"/>
              </a:lnSpc>
            </a:pPr>
            <a:r>
              <a:rPr lang="en-US" sz="15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John Francis Dodge</a:t>
            </a:r>
            <a:r>
              <a:rPr lang="en-US" sz="1500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 </a:t>
            </a: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and </a:t>
            </a:r>
            <a:r>
              <a:rPr lang="en-US" sz="15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Horace Elgin Dodge</a:t>
            </a: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 were brilliant machinists and engineers from Niles, Michigan. Before making their own vehicles, the brothers made their mark by producing precision engine and chassis components for Detroit automakers.</a:t>
            </a:r>
            <a:b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</a:b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Most notably, they supplied parts for Henry Ford's early cars and were among the original shareholders of the </a:t>
            </a:r>
            <a:r>
              <a:rPr lang="en-US" sz="15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Ford Motor Company</a:t>
            </a: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.</a:t>
            </a:r>
          </a:p>
          <a:p>
            <a:pPr algn="l">
              <a:lnSpc>
                <a:spcPct val="110000"/>
              </a:lnSpc>
            </a:pP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By </a:t>
            </a:r>
            <a:r>
              <a:rPr lang="en-US" sz="1500" b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1914</a:t>
            </a: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, tired of being suppliers and eager to make their own name, the Dodge Brothers founded </a:t>
            </a:r>
            <a:r>
              <a:rPr lang="en-US" sz="15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Dodge Brothers Motor Vehicle Company</a:t>
            </a: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. That same year they released their first vehicle: the </a:t>
            </a:r>
            <a:r>
              <a:rPr lang="en-US" sz="1500" b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Dodge Model 30</a:t>
            </a: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. It was advanced for its time, featuring all-steel bodies, and was popular for its design, reliability and affordable price.</a:t>
            </a:r>
          </a:p>
        </p:txBody>
      </p:sp>
      <p:pic>
        <p:nvPicPr>
          <p:cNvPr id="18" name="Picture 2" descr="MotorCities - Remembering the Famous Dodge Brothers, a Brief ...">
            <a:extLst>
              <a:ext uri="{FF2B5EF4-FFF2-40B4-BE49-F238E27FC236}">
                <a16:creationId xmlns:a16="http://schemas.microsoft.com/office/drawing/2014/main" id="{A0A2A8C9-616D-9C37-CF3B-664F0B4ABA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524" r="12776"/>
          <a:stretch/>
        </p:blipFill>
        <p:spPr bwMode="auto">
          <a:xfrm>
            <a:off x="8439232" y="586269"/>
            <a:ext cx="2589961" cy="2786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4" descr="Dodge Model 30/35 - Wikipedia">
            <a:extLst>
              <a:ext uri="{FF2B5EF4-FFF2-40B4-BE49-F238E27FC236}">
                <a16:creationId xmlns:a16="http://schemas.microsoft.com/office/drawing/2014/main" id="{F483AF71-0D0B-BDD3-26FF-A780559178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10324" y="3615977"/>
            <a:ext cx="2321838" cy="1547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92D38E6-2A8E-CB7C-601E-89820AC0C8CF}"/>
              </a:ext>
            </a:extLst>
          </p:cNvPr>
          <p:cNvSpPr txBox="1">
            <a:spLocks/>
          </p:cNvSpPr>
          <p:nvPr/>
        </p:nvSpPr>
        <p:spPr>
          <a:xfrm>
            <a:off x="10423804" y="-381066"/>
            <a:ext cx="1768196" cy="381066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algn="ctr"/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noProof="0" dirty="0">
                <a:solidFill>
                  <a:srgbClr val="C00000"/>
                </a:solidFill>
              </a:rPr>
              <a:t>SLIDER</a:t>
            </a:r>
          </a:p>
        </p:txBody>
      </p:sp>
      <p:sp>
        <p:nvSpPr>
          <p:cNvPr id="20" name="Segnaposto numero diapositiva 27">
            <a:extLst>
              <a:ext uri="{FF2B5EF4-FFF2-40B4-BE49-F238E27FC236}">
                <a16:creationId xmlns:a16="http://schemas.microsoft.com/office/drawing/2014/main" id="{D9C5BA22-7937-C4CB-24F7-10E96514B710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12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21" name="Immagine 20">
            <a:extLst>
              <a:ext uri="{FF2B5EF4-FFF2-40B4-BE49-F238E27FC236}">
                <a16:creationId xmlns:a16="http://schemas.microsoft.com/office/drawing/2014/main" id="{619BFF7D-8392-ACEB-55BA-1D73B7BFD45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22" name="Immagine 21">
            <a:extLst>
              <a:ext uri="{FF2B5EF4-FFF2-40B4-BE49-F238E27FC236}">
                <a16:creationId xmlns:a16="http://schemas.microsoft.com/office/drawing/2014/main" id="{67901BE7-2366-8B85-C81D-157792C6FAC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pic>
        <p:nvPicPr>
          <p:cNvPr id="23" name="Elemento grafico 22">
            <a:extLst>
              <a:ext uri="{FF2B5EF4-FFF2-40B4-BE49-F238E27FC236}">
                <a16:creationId xmlns:a16="http://schemas.microsoft.com/office/drawing/2014/main" id="{4753565F-73E1-3C96-57E0-42E3E685653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rot="10800000">
            <a:off x="967510" y="5179185"/>
            <a:ext cx="503613" cy="438890"/>
          </a:xfrm>
          <a:prstGeom prst="rect">
            <a:avLst/>
          </a:prstGeom>
        </p:spPr>
      </p:pic>
      <p:sp>
        <p:nvSpPr>
          <p:cNvPr id="3" name="Freeform: Shape 13">
            <a:extLst>
              <a:ext uri="{FF2B5EF4-FFF2-40B4-BE49-F238E27FC236}">
                <a16:creationId xmlns:a16="http://schemas.microsoft.com/office/drawing/2014/main" id="{94B5DD4A-1B80-43D0-342D-7D8C5A820F5A}"/>
              </a:ext>
            </a:extLst>
          </p:cNvPr>
          <p:cNvSpPr/>
          <p:nvPr/>
        </p:nvSpPr>
        <p:spPr>
          <a:xfrm>
            <a:off x="7925076" y="6453187"/>
            <a:ext cx="4266926" cy="404811"/>
          </a:xfrm>
          <a:custGeom>
            <a:avLst/>
            <a:gdLst>
              <a:gd name="connsiteX0" fmla="*/ 570467 w 3464689"/>
              <a:gd name="connsiteY0" fmla="*/ 0 h 1000766"/>
              <a:gd name="connsiteX1" fmla="*/ 3464689 w 3464689"/>
              <a:gd name="connsiteY1" fmla="*/ 0 h 1000766"/>
              <a:gd name="connsiteX2" fmla="*/ 3464689 w 3464689"/>
              <a:gd name="connsiteY2" fmla="*/ 1000766 h 1000766"/>
              <a:gd name="connsiteX3" fmla="*/ 0 w 3464689"/>
              <a:gd name="connsiteY3" fmla="*/ 1000766 h 1000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64689" h="1000766">
                <a:moveTo>
                  <a:pt x="570467" y="0"/>
                </a:moveTo>
                <a:lnTo>
                  <a:pt x="3464689" y="0"/>
                </a:lnTo>
                <a:lnTo>
                  <a:pt x="3464689" y="1000766"/>
                </a:lnTo>
                <a:lnTo>
                  <a:pt x="0" y="1000766"/>
                </a:lnTo>
                <a:close/>
              </a:path>
            </a:pathLst>
          </a:custGeom>
          <a:solidFill>
            <a:srgbClr val="EB232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A412CCAC-4C78-2CD7-C194-B7E0AF521436}"/>
              </a:ext>
            </a:extLst>
          </p:cNvPr>
          <p:cNvSpPr txBox="1">
            <a:spLocks/>
          </p:cNvSpPr>
          <p:nvPr/>
        </p:nvSpPr>
        <p:spPr>
          <a:xfrm>
            <a:off x="8564526" y="6496233"/>
            <a:ext cx="3742716" cy="38106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Move the </a:t>
            </a:r>
            <a:r>
              <a:rPr lang="en-US" sz="1400" b="1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SLIDER </a:t>
            </a: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to discover the history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5554802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D2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BA7A7F2-A63A-D10C-8042-60BEA7CD3C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57F3B2B7-34F8-7941-66B4-E00D60FBB6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noProof="0" smtClean="0"/>
              <a:t>13</a:t>
            </a:fld>
            <a:endParaRPr lang="en-US" noProof="0" dirty="0"/>
          </a:p>
        </p:txBody>
      </p:sp>
      <p:sp>
        <p:nvSpPr>
          <p:cNvPr id="5" name="Parallelogram 14">
            <a:extLst>
              <a:ext uri="{FF2B5EF4-FFF2-40B4-BE49-F238E27FC236}">
                <a16:creationId xmlns:a16="http://schemas.microsoft.com/office/drawing/2014/main" id="{1D3795D1-EE18-7CBC-390E-06E1A94DB10C}"/>
              </a:ext>
            </a:extLst>
          </p:cNvPr>
          <p:cNvSpPr/>
          <p:nvPr/>
        </p:nvSpPr>
        <p:spPr>
          <a:xfrm>
            <a:off x="228599" y="5438460"/>
            <a:ext cx="11843239" cy="83110"/>
          </a:xfrm>
          <a:prstGeom prst="rect">
            <a:avLst/>
          </a:prstGeom>
          <a:solidFill>
            <a:srgbClr val="EB232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7" name="CasellaDiTesto 6">
            <a:extLst>
              <a:ext uri="{FF2B5EF4-FFF2-40B4-BE49-F238E27FC236}">
                <a16:creationId xmlns:a16="http://schemas.microsoft.com/office/drawing/2014/main" id="{9DB595D6-5472-1C14-167F-D09967898EA1}"/>
              </a:ext>
            </a:extLst>
          </p:cNvPr>
          <p:cNvSpPr txBox="1"/>
          <p:nvPr/>
        </p:nvSpPr>
        <p:spPr>
          <a:xfrm>
            <a:off x="507756" y="5722492"/>
            <a:ext cx="140553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algn="ctr">
              <a:defRPr>
                <a:latin typeface="Barlow Condensed" panose="00000506000000000000" pitchFamily="2" charset="0"/>
              </a:defRPr>
            </a:lvl1pPr>
          </a:lstStyle>
          <a:p>
            <a:r>
              <a:rPr lang="en-US" noProof="0" dirty="0">
                <a:solidFill>
                  <a:schemeClr val="bg1"/>
                </a:solidFill>
              </a:rPr>
              <a:t>1900–1914</a:t>
            </a:r>
          </a:p>
        </p:txBody>
      </p:sp>
      <p:sp>
        <p:nvSpPr>
          <p:cNvPr id="8" name="CasellaDiTesto 7">
            <a:extLst>
              <a:ext uri="{FF2B5EF4-FFF2-40B4-BE49-F238E27FC236}">
                <a16:creationId xmlns:a16="http://schemas.microsoft.com/office/drawing/2014/main" id="{E0DF51B7-029F-1FC2-0E80-833FE492E1A7}"/>
              </a:ext>
            </a:extLst>
          </p:cNvPr>
          <p:cNvSpPr txBox="1"/>
          <p:nvPr/>
        </p:nvSpPr>
        <p:spPr>
          <a:xfrm>
            <a:off x="2036486" y="5676326"/>
            <a:ext cx="140553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algn="ctr">
              <a:defRPr sz="2400">
                <a:latin typeface="Barlow Condensed SemiBold" panose="00000706000000000000" pitchFamily="2" charset="0"/>
              </a:defRPr>
            </a:lvl1pPr>
          </a:lstStyle>
          <a:p>
            <a:r>
              <a:rPr lang="en-US" noProof="0" dirty="0">
                <a:solidFill>
                  <a:schemeClr val="bg1"/>
                </a:solidFill>
              </a:rPr>
              <a:t>1915–1928</a:t>
            </a:r>
          </a:p>
        </p:txBody>
      </p: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DA9E859B-22AA-BCD5-C69C-9B8ABDB5C3A5}"/>
              </a:ext>
            </a:extLst>
          </p:cNvPr>
          <p:cNvSpPr txBox="1"/>
          <p:nvPr/>
        </p:nvSpPr>
        <p:spPr>
          <a:xfrm>
            <a:off x="3565216" y="5722492"/>
            <a:ext cx="164635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1928–1950s</a:t>
            </a:r>
            <a:endParaRPr lang="en-US" noProof="0" dirty="0">
              <a:solidFill>
                <a:schemeClr val="bg1"/>
              </a:solidFill>
              <a:latin typeface="Barlow Condensed" panose="00000506000000000000" pitchFamily="2" charset="0"/>
            </a:endParaRPr>
          </a:p>
        </p:txBody>
      </p:sp>
      <p:sp>
        <p:nvSpPr>
          <p:cNvPr id="10" name="CasellaDiTesto 9">
            <a:extLst>
              <a:ext uri="{FF2B5EF4-FFF2-40B4-BE49-F238E27FC236}">
                <a16:creationId xmlns:a16="http://schemas.microsoft.com/office/drawing/2014/main" id="{C709CCF8-7510-9FAD-4BC5-45CEFC6103B4}"/>
              </a:ext>
            </a:extLst>
          </p:cNvPr>
          <p:cNvSpPr txBox="1"/>
          <p:nvPr/>
        </p:nvSpPr>
        <p:spPr>
          <a:xfrm>
            <a:off x="5334766" y="5722492"/>
            <a:ext cx="164635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1960s–1970s</a:t>
            </a:r>
            <a:endParaRPr lang="en-US" noProof="0" dirty="0">
              <a:solidFill>
                <a:schemeClr val="bg1"/>
              </a:solidFill>
              <a:latin typeface="Barlow Condensed" panose="00000506000000000000" pitchFamily="2" charset="0"/>
            </a:endParaRPr>
          </a:p>
        </p:txBody>
      </p:sp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3F071312-67B5-9E8E-6116-6F9E6DBC7BD7}"/>
              </a:ext>
            </a:extLst>
          </p:cNvPr>
          <p:cNvSpPr txBox="1"/>
          <p:nvPr/>
        </p:nvSpPr>
        <p:spPr>
          <a:xfrm>
            <a:off x="7104316" y="5722492"/>
            <a:ext cx="94956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1980s</a:t>
            </a:r>
            <a:endParaRPr lang="en-US" noProof="0" dirty="0">
              <a:solidFill>
                <a:schemeClr val="bg1"/>
              </a:solidFill>
              <a:latin typeface="Barlow Condensed" panose="00000506000000000000" pitchFamily="2" charset="0"/>
            </a:endParaRPr>
          </a:p>
        </p:txBody>
      </p:sp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A08A361B-BC10-113B-625C-1771DD8B0A05}"/>
              </a:ext>
            </a:extLst>
          </p:cNvPr>
          <p:cNvSpPr txBox="1"/>
          <p:nvPr/>
        </p:nvSpPr>
        <p:spPr>
          <a:xfrm>
            <a:off x="8177076" y="5722492"/>
            <a:ext cx="164635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1990s–2000s</a:t>
            </a:r>
            <a:endParaRPr lang="en-US" noProof="0" dirty="0">
              <a:solidFill>
                <a:schemeClr val="bg1"/>
              </a:solidFill>
              <a:latin typeface="Barlow Condensed" panose="00000506000000000000" pitchFamily="2" charset="0"/>
            </a:endParaRPr>
          </a:p>
        </p:txBody>
      </p:sp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A40FABAB-FCE1-71E0-33DF-F482C6C9BEFB}"/>
              </a:ext>
            </a:extLst>
          </p:cNvPr>
          <p:cNvSpPr txBox="1"/>
          <p:nvPr/>
        </p:nvSpPr>
        <p:spPr>
          <a:xfrm>
            <a:off x="9946627" y="5722492"/>
            <a:ext cx="164635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2010s–2020s</a:t>
            </a:r>
            <a:endParaRPr lang="en-US" noProof="0" dirty="0">
              <a:solidFill>
                <a:schemeClr val="bg1"/>
              </a:solidFill>
              <a:latin typeface="Barlow Condensed" panose="00000506000000000000" pitchFamily="2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531D1-F3AC-B438-0C5E-030353B712DD}"/>
              </a:ext>
            </a:extLst>
          </p:cNvPr>
          <p:cNvSpPr txBox="1">
            <a:spLocks/>
          </p:cNvSpPr>
          <p:nvPr/>
        </p:nvSpPr>
        <p:spPr>
          <a:xfrm>
            <a:off x="5334766" y="1888550"/>
            <a:ext cx="7342254" cy="1527048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defPPr>
              <a:defRPr lang="en-US"/>
            </a:defPPr>
            <a:lvl1pPr>
              <a:lnSpc>
                <a:spcPct val="90000"/>
              </a:lnSpc>
              <a:spcBef>
                <a:spcPct val="0"/>
              </a:spcBef>
              <a:buNone/>
              <a:defRPr sz="3300" b="1">
                <a:latin typeface="Barlow Condensed" panose="00000506000000000000" pitchFamily="2" charset="0"/>
                <a:ea typeface="Roboto" panose="02000000000000000000" pitchFamily="2" charset="0"/>
                <a:cs typeface="Calibri" panose="020F0502020204030204" pitchFamily="34" charset="0"/>
              </a:defRPr>
            </a:lvl1pPr>
          </a:lstStyle>
          <a:p>
            <a:r>
              <a:rPr lang="en-US" noProof="0" dirty="0">
                <a:solidFill>
                  <a:schemeClr val="bg1"/>
                </a:solidFill>
              </a:rPr>
              <a:t>Growth and Tragedy (1915–1928)</a:t>
            </a:r>
          </a:p>
        </p:txBody>
      </p:sp>
      <p:pic>
        <p:nvPicPr>
          <p:cNvPr id="3" name="Picture 2" descr="World War I | Causes, Years, Combatants, Casualties, Maps, &amp; Facts |  Britannica">
            <a:extLst>
              <a:ext uri="{FF2B5EF4-FFF2-40B4-BE49-F238E27FC236}">
                <a16:creationId xmlns:a16="http://schemas.microsoft.com/office/drawing/2014/main" id="{F1A39991-5A14-8A4A-1946-05029FE8FE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8021" y="2043229"/>
            <a:ext cx="4300804" cy="2613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Chrysler logo 1930">
            <a:extLst>
              <a:ext uri="{FF2B5EF4-FFF2-40B4-BE49-F238E27FC236}">
                <a16:creationId xmlns:a16="http://schemas.microsoft.com/office/drawing/2014/main" id="{F41F36E8-6633-3290-9761-B3FB33B88A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893974" y="3382610"/>
            <a:ext cx="3429052" cy="1928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EA0BB1DE-4310-0F52-C959-5592C4DBE143}"/>
              </a:ext>
            </a:extLst>
          </p:cNvPr>
          <p:cNvSpPr txBox="1">
            <a:spLocks/>
          </p:cNvSpPr>
          <p:nvPr/>
        </p:nvSpPr>
        <p:spPr>
          <a:xfrm>
            <a:off x="5327507" y="2489861"/>
            <a:ext cx="7202225" cy="9257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10000"/>
              </a:lnSpc>
            </a:pP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The company quickly gained a reputation for quality and durability. </a:t>
            </a:r>
            <a:b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</a:b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By 1916 Dodge was </a:t>
            </a:r>
            <a:r>
              <a:rPr lang="en-US" sz="15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the second-best selling automaker in the U.S</a:t>
            </a:r>
            <a:r>
              <a:rPr lang="en-US" sz="1500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. </a:t>
            </a:r>
            <a:b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</a:b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Their cars were even used in military service during </a:t>
            </a:r>
            <a:r>
              <a:rPr lang="en-US" sz="15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World </a:t>
            </a:r>
            <a:r>
              <a:rPr lang="en-US" sz="1500" b="1" noProof="0" dirty="0" err="1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WarI</a:t>
            </a: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.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F68EAE7E-6310-0A52-5822-F49FC13F4EEA}"/>
              </a:ext>
            </a:extLst>
          </p:cNvPr>
          <p:cNvSpPr txBox="1">
            <a:spLocks/>
          </p:cNvSpPr>
          <p:nvPr/>
        </p:nvSpPr>
        <p:spPr>
          <a:xfrm>
            <a:off x="10423804" y="-399762"/>
            <a:ext cx="1768196" cy="381066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algn="ctr"/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noProof="0" dirty="0">
                <a:solidFill>
                  <a:srgbClr val="C00000"/>
                </a:solidFill>
              </a:rPr>
              <a:t>SLIDER</a:t>
            </a:r>
          </a:p>
        </p:txBody>
      </p:sp>
      <p:sp>
        <p:nvSpPr>
          <p:cNvPr id="16" name="Segnaposto numero diapositiva 27">
            <a:extLst>
              <a:ext uri="{FF2B5EF4-FFF2-40B4-BE49-F238E27FC236}">
                <a16:creationId xmlns:a16="http://schemas.microsoft.com/office/drawing/2014/main" id="{84543CC3-DEF6-2CB3-8B77-BCD5C4208DFF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13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17" name="Immagine 16">
            <a:extLst>
              <a:ext uri="{FF2B5EF4-FFF2-40B4-BE49-F238E27FC236}">
                <a16:creationId xmlns:a16="http://schemas.microsoft.com/office/drawing/2014/main" id="{6DAAFCE8-AD7B-96C2-106D-8BE466C98B1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21" name="Immagine 20">
            <a:extLst>
              <a:ext uri="{FF2B5EF4-FFF2-40B4-BE49-F238E27FC236}">
                <a16:creationId xmlns:a16="http://schemas.microsoft.com/office/drawing/2014/main" id="{BE7C8ACF-C480-80A2-8A02-A7EDF9B3357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pic>
        <p:nvPicPr>
          <p:cNvPr id="25" name="Elemento grafico 24">
            <a:extLst>
              <a:ext uri="{FF2B5EF4-FFF2-40B4-BE49-F238E27FC236}">
                <a16:creationId xmlns:a16="http://schemas.microsoft.com/office/drawing/2014/main" id="{14F620CA-245F-459A-263E-5754448AEF5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rot="10800000">
            <a:off x="2487448" y="5195507"/>
            <a:ext cx="503613" cy="438890"/>
          </a:xfrm>
          <a:prstGeom prst="rect">
            <a:avLst/>
          </a:prstGeom>
        </p:spPr>
      </p:pic>
      <p:sp>
        <p:nvSpPr>
          <p:cNvPr id="32" name="Titolo 1">
            <a:extLst>
              <a:ext uri="{FF2B5EF4-FFF2-40B4-BE49-F238E27FC236}">
                <a16:creationId xmlns:a16="http://schemas.microsoft.com/office/drawing/2014/main" id="{2943BD1E-70AC-3475-D4B9-5DC0A620AD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722388"/>
            <a:ext cx="10615793" cy="113225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BRAND HISTORY</a:t>
            </a:r>
          </a:p>
        </p:txBody>
      </p:sp>
      <p:sp>
        <p:nvSpPr>
          <p:cNvPr id="34" name="CasellaDiTesto 33">
            <a:extLst>
              <a:ext uri="{FF2B5EF4-FFF2-40B4-BE49-F238E27FC236}">
                <a16:creationId xmlns:a16="http://schemas.microsoft.com/office/drawing/2014/main" id="{AE9ABB57-EFD4-63BE-EFB1-5CE0CE6C6279}"/>
              </a:ext>
            </a:extLst>
          </p:cNvPr>
          <p:cNvSpPr txBox="1"/>
          <p:nvPr/>
        </p:nvSpPr>
        <p:spPr>
          <a:xfrm>
            <a:off x="5334766" y="3386382"/>
            <a:ext cx="4180775" cy="13465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ct val="110000"/>
              </a:lnSpc>
            </a:pP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Tragically, both Dodge brothers died in 1920, leaving the company in the hands of investors. Without their leadership, innovation slowed.</a:t>
            </a:r>
          </a:p>
          <a:p>
            <a:pPr algn="l">
              <a:lnSpc>
                <a:spcPct val="110000"/>
              </a:lnSpc>
            </a:pP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In 1928, Dodge became a key part of the growing </a:t>
            </a:r>
            <a:r>
              <a:rPr lang="en-US" sz="15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Chrysler Corporation</a:t>
            </a: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.</a:t>
            </a:r>
          </a:p>
        </p:txBody>
      </p:sp>
      <p:sp>
        <p:nvSpPr>
          <p:cNvPr id="18" name="Freeform: Shape 13">
            <a:extLst>
              <a:ext uri="{FF2B5EF4-FFF2-40B4-BE49-F238E27FC236}">
                <a16:creationId xmlns:a16="http://schemas.microsoft.com/office/drawing/2014/main" id="{4748C1CC-E310-D79E-A5F0-E0DB57ABE954}"/>
              </a:ext>
            </a:extLst>
          </p:cNvPr>
          <p:cNvSpPr/>
          <p:nvPr/>
        </p:nvSpPr>
        <p:spPr>
          <a:xfrm>
            <a:off x="7925076" y="6453187"/>
            <a:ext cx="4266926" cy="404811"/>
          </a:xfrm>
          <a:custGeom>
            <a:avLst/>
            <a:gdLst>
              <a:gd name="connsiteX0" fmla="*/ 570467 w 3464689"/>
              <a:gd name="connsiteY0" fmla="*/ 0 h 1000766"/>
              <a:gd name="connsiteX1" fmla="*/ 3464689 w 3464689"/>
              <a:gd name="connsiteY1" fmla="*/ 0 h 1000766"/>
              <a:gd name="connsiteX2" fmla="*/ 3464689 w 3464689"/>
              <a:gd name="connsiteY2" fmla="*/ 1000766 h 1000766"/>
              <a:gd name="connsiteX3" fmla="*/ 0 w 3464689"/>
              <a:gd name="connsiteY3" fmla="*/ 1000766 h 1000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64689" h="1000766">
                <a:moveTo>
                  <a:pt x="570467" y="0"/>
                </a:moveTo>
                <a:lnTo>
                  <a:pt x="3464689" y="0"/>
                </a:lnTo>
                <a:lnTo>
                  <a:pt x="3464689" y="1000766"/>
                </a:lnTo>
                <a:lnTo>
                  <a:pt x="0" y="1000766"/>
                </a:lnTo>
                <a:close/>
              </a:path>
            </a:pathLst>
          </a:custGeom>
          <a:solidFill>
            <a:srgbClr val="EB232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383AE58E-765B-D5FD-D0A1-F3D2C271FA85}"/>
              </a:ext>
            </a:extLst>
          </p:cNvPr>
          <p:cNvSpPr txBox="1">
            <a:spLocks/>
          </p:cNvSpPr>
          <p:nvPr/>
        </p:nvSpPr>
        <p:spPr>
          <a:xfrm>
            <a:off x="8564526" y="6496233"/>
            <a:ext cx="3742716" cy="38106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Move the </a:t>
            </a:r>
            <a:r>
              <a:rPr lang="en-US" sz="1400" b="1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SLIDER </a:t>
            </a: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to discover the history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34989787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D2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C446510-FDA6-DCF3-8110-85A33245E1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89FF78B2-6EC8-56FD-D24B-65E14298A9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noProof="0" smtClean="0"/>
              <a:t>14</a:t>
            </a:fld>
            <a:endParaRPr lang="en-US" noProof="0" dirty="0"/>
          </a:p>
        </p:txBody>
      </p:sp>
      <p:sp>
        <p:nvSpPr>
          <p:cNvPr id="5" name="Parallelogram 14">
            <a:extLst>
              <a:ext uri="{FF2B5EF4-FFF2-40B4-BE49-F238E27FC236}">
                <a16:creationId xmlns:a16="http://schemas.microsoft.com/office/drawing/2014/main" id="{675E1AA8-2704-6C0B-37AE-E4B497DD6908}"/>
              </a:ext>
            </a:extLst>
          </p:cNvPr>
          <p:cNvSpPr/>
          <p:nvPr/>
        </p:nvSpPr>
        <p:spPr>
          <a:xfrm>
            <a:off x="228599" y="5438460"/>
            <a:ext cx="11843239" cy="83110"/>
          </a:xfrm>
          <a:prstGeom prst="rect">
            <a:avLst/>
          </a:prstGeom>
          <a:solidFill>
            <a:srgbClr val="EB232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7" name="CasellaDiTesto 6">
            <a:extLst>
              <a:ext uri="{FF2B5EF4-FFF2-40B4-BE49-F238E27FC236}">
                <a16:creationId xmlns:a16="http://schemas.microsoft.com/office/drawing/2014/main" id="{E4765D3B-EC64-B2A4-4716-44E1C452934A}"/>
              </a:ext>
            </a:extLst>
          </p:cNvPr>
          <p:cNvSpPr txBox="1"/>
          <p:nvPr/>
        </p:nvSpPr>
        <p:spPr>
          <a:xfrm>
            <a:off x="507756" y="5745575"/>
            <a:ext cx="140553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algn="ctr">
              <a:defRPr>
                <a:latin typeface="Barlow Condensed" panose="00000506000000000000" pitchFamily="2" charset="0"/>
              </a:defRPr>
            </a:lvl1pPr>
          </a:lstStyle>
          <a:p>
            <a:r>
              <a:rPr lang="en-US" noProof="0" dirty="0">
                <a:solidFill>
                  <a:schemeClr val="bg1"/>
                </a:solidFill>
              </a:rPr>
              <a:t>1900–1914</a:t>
            </a:r>
          </a:p>
        </p:txBody>
      </p:sp>
      <p:sp>
        <p:nvSpPr>
          <p:cNvPr id="8" name="CasellaDiTesto 7">
            <a:extLst>
              <a:ext uri="{FF2B5EF4-FFF2-40B4-BE49-F238E27FC236}">
                <a16:creationId xmlns:a16="http://schemas.microsoft.com/office/drawing/2014/main" id="{9454CEC1-3E4C-B1D0-E520-5EF3653A42AE}"/>
              </a:ext>
            </a:extLst>
          </p:cNvPr>
          <p:cNvSpPr txBox="1"/>
          <p:nvPr/>
        </p:nvSpPr>
        <p:spPr>
          <a:xfrm>
            <a:off x="2036486" y="5745575"/>
            <a:ext cx="140553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algn="ctr">
              <a:defRPr>
                <a:latin typeface="Barlow Condensed" panose="00000506000000000000" pitchFamily="2" charset="0"/>
              </a:defRPr>
            </a:lvl1pPr>
          </a:lstStyle>
          <a:p>
            <a:r>
              <a:rPr lang="en-US" noProof="0" dirty="0">
                <a:solidFill>
                  <a:schemeClr val="bg1"/>
                </a:solidFill>
              </a:rPr>
              <a:t>1915–1928</a:t>
            </a:r>
          </a:p>
        </p:txBody>
      </p: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807E2E45-999B-95F8-877C-14A894600E45}"/>
              </a:ext>
            </a:extLst>
          </p:cNvPr>
          <p:cNvSpPr txBox="1"/>
          <p:nvPr/>
        </p:nvSpPr>
        <p:spPr>
          <a:xfrm>
            <a:off x="3565216" y="5699409"/>
            <a:ext cx="164635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algn="ctr">
              <a:defRPr sz="2400">
                <a:latin typeface="Barlow Condensed SemiBold" panose="00000706000000000000" pitchFamily="2" charset="0"/>
              </a:defRPr>
            </a:lvl1pPr>
          </a:lstStyle>
          <a:p>
            <a:r>
              <a:rPr lang="en-US" noProof="0" dirty="0">
                <a:solidFill>
                  <a:schemeClr val="bg1"/>
                </a:solidFill>
              </a:rPr>
              <a:t>1928–1950s</a:t>
            </a:r>
          </a:p>
        </p:txBody>
      </p:sp>
      <p:sp>
        <p:nvSpPr>
          <p:cNvPr id="10" name="CasellaDiTesto 9">
            <a:extLst>
              <a:ext uri="{FF2B5EF4-FFF2-40B4-BE49-F238E27FC236}">
                <a16:creationId xmlns:a16="http://schemas.microsoft.com/office/drawing/2014/main" id="{14DE3FC3-1C99-9CAD-1A47-05C34E5C081A}"/>
              </a:ext>
            </a:extLst>
          </p:cNvPr>
          <p:cNvSpPr txBox="1"/>
          <p:nvPr/>
        </p:nvSpPr>
        <p:spPr>
          <a:xfrm>
            <a:off x="5334766" y="5745575"/>
            <a:ext cx="164635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1960s–1970s</a:t>
            </a:r>
            <a:endParaRPr lang="en-US" noProof="0" dirty="0">
              <a:solidFill>
                <a:schemeClr val="bg1"/>
              </a:solidFill>
              <a:latin typeface="Barlow Condensed" panose="00000506000000000000" pitchFamily="2" charset="0"/>
            </a:endParaRPr>
          </a:p>
        </p:txBody>
      </p:sp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10A9C4A2-0BD7-7EBA-9BA0-580EF4852E85}"/>
              </a:ext>
            </a:extLst>
          </p:cNvPr>
          <p:cNvSpPr txBox="1"/>
          <p:nvPr/>
        </p:nvSpPr>
        <p:spPr>
          <a:xfrm>
            <a:off x="7104316" y="5745575"/>
            <a:ext cx="94956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1980s</a:t>
            </a:r>
            <a:endParaRPr lang="en-US" noProof="0" dirty="0">
              <a:solidFill>
                <a:schemeClr val="bg1"/>
              </a:solidFill>
              <a:latin typeface="Barlow Condensed" panose="00000506000000000000" pitchFamily="2" charset="0"/>
            </a:endParaRPr>
          </a:p>
        </p:txBody>
      </p:sp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E70E26C6-A44B-36B4-3E9A-50AE8A05871D}"/>
              </a:ext>
            </a:extLst>
          </p:cNvPr>
          <p:cNvSpPr txBox="1"/>
          <p:nvPr/>
        </p:nvSpPr>
        <p:spPr>
          <a:xfrm>
            <a:off x="8177076" y="5745575"/>
            <a:ext cx="164635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1990s–2000s</a:t>
            </a:r>
            <a:endParaRPr lang="en-US" noProof="0" dirty="0">
              <a:solidFill>
                <a:schemeClr val="bg1"/>
              </a:solidFill>
              <a:latin typeface="Barlow Condensed" panose="00000506000000000000" pitchFamily="2" charset="0"/>
            </a:endParaRPr>
          </a:p>
        </p:txBody>
      </p:sp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7B17CA93-A3A6-450F-ACD8-45F2FAD9E739}"/>
              </a:ext>
            </a:extLst>
          </p:cNvPr>
          <p:cNvSpPr txBox="1"/>
          <p:nvPr/>
        </p:nvSpPr>
        <p:spPr>
          <a:xfrm>
            <a:off x="9946627" y="5745575"/>
            <a:ext cx="164635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2010s–2020s</a:t>
            </a:r>
            <a:endParaRPr lang="en-US" noProof="0" dirty="0">
              <a:solidFill>
                <a:schemeClr val="bg1"/>
              </a:solidFill>
              <a:latin typeface="Barlow Condensed" panose="00000506000000000000" pitchFamily="2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C60099-C421-98EC-D96A-06F21433B973}"/>
              </a:ext>
            </a:extLst>
          </p:cNvPr>
          <p:cNvSpPr txBox="1">
            <a:spLocks/>
          </p:cNvSpPr>
          <p:nvPr/>
        </p:nvSpPr>
        <p:spPr>
          <a:xfrm>
            <a:off x="663390" y="1761029"/>
            <a:ext cx="10915962" cy="1527048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3300" noProof="0" dirty="0">
                <a:solidFill>
                  <a:schemeClr val="bg1"/>
                </a:solidFill>
                <a:latin typeface="Barlow Condensed" panose="00000506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Chrysler Years and War Effort (1928–1950s)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53B30F73-2E45-D59D-1A0E-1247E5561C67}"/>
              </a:ext>
            </a:extLst>
          </p:cNvPr>
          <p:cNvSpPr txBox="1">
            <a:spLocks/>
          </p:cNvSpPr>
          <p:nvPr/>
        </p:nvSpPr>
        <p:spPr>
          <a:xfrm>
            <a:off x="663390" y="2347086"/>
            <a:ext cx="6440926" cy="263337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Under Chrysler</a:t>
            </a:r>
            <a:r>
              <a:rPr lang="en-US" sz="150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 </a:t>
            </a: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Dodge was positioned as a mid-tier brand - above Plymouth but below DeSoto and Chrysler itself. It became known for </a:t>
            </a:r>
            <a:r>
              <a:rPr lang="en-US" sz="15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strong</a:t>
            </a:r>
            <a:r>
              <a:rPr lang="en-US" sz="1500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, </a:t>
            </a:r>
            <a:r>
              <a:rPr lang="en-US" sz="15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dependable</a:t>
            </a:r>
            <a:r>
              <a:rPr lang="en-US" sz="1500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 </a:t>
            </a: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vehicles, including </a:t>
            </a:r>
            <a:r>
              <a:rPr lang="en-US" sz="1500" b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trucks</a:t>
            </a: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, which Dodge would continue to produce with great success.</a:t>
            </a:r>
          </a:p>
          <a:p>
            <a:pPr algn="l">
              <a:lnSpc>
                <a:spcPct val="100000"/>
              </a:lnSpc>
            </a:pP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During </a:t>
            </a:r>
            <a:r>
              <a:rPr lang="en-US" sz="15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World War II</a:t>
            </a: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 Dodge shifted production to military vehicles like the </a:t>
            </a:r>
            <a:r>
              <a:rPr lang="en-US" sz="15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WC series trucks</a:t>
            </a:r>
            <a:r>
              <a:rPr lang="en-US" sz="1500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 </a:t>
            </a: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and the </a:t>
            </a:r>
            <a:r>
              <a:rPr lang="en-US" sz="15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Power Wagon</a:t>
            </a: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, reinforcing its image of </a:t>
            </a:r>
            <a:r>
              <a:rPr lang="en-US" sz="15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rugged durability</a:t>
            </a:r>
            <a:r>
              <a:rPr lang="en-US" sz="1500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.</a:t>
            </a:r>
          </a:p>
          <a:p>
            <a:pPr algn="l">
              <a:lnSpc>
                <a:spcPct val="100000"/>
              </a:lnSpc>
            </a:pP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Postwar</a:t>
            </a:r>
            <a:r>
              <a:rPr lang="en-US" sz="150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 </a:t>
            </a: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Dodge resumed car production and gained popularity with models like the </a:t>
            </a:r>
            <a:r>
              <a:rPr lang="en-US" sz="15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Coronet (photo)</a:t>
            </a:r>
            <a:r>
              <a:rPr lang="en-US" sz="1500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 </a:t>
            </a: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and </a:t>
            </a:r>
            <a:r>
              <a:rPr lang="en-US" sz="15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Royal</a:t>
            </a:r>
            <a:r>
              <a:rPr lang="en-US" sz="1500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, </a:t>
            </a: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known for their clean styling and reliable performance.</a:t>
            </a:r>
          </a:p>
        </p:txBody>
      </p:sp>
      <p:pic>
        <p:nvPicPr>
          <p:cNvPr id="17" name="Picture 5" descr="A back of a black and white vintage wagon">
            <a:extLst>
              <a:ext uri="{FF2B5EF4-FFF2-40B4-BE49-F238E27FC236}">
                <a16:creationId xmlns:a16="http://schemas.microsoft.com/office/drawing/2014/main" id="{581B732B-852E-47BA-5C34-E1A150EDA4A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7459" b="1"/>
          <a:stretch/>
        </p:blipFill>
        <p:spPr>
          <a:xfrm>
            <a:off x="7751976" y="1790488"/>
            <a:ext cx="2434614" cy="1742921"/>
          </a:xfrm>
          <a:prstGeom prst="rect">
            <a:avLst/>
          </a:prstGeom>
        </p:spPr>
      </p:pic>
      <p:pic>
        <p:nvPicPr>
          <p:cNvPr id="18" name="Picture 2" descr="Dodge Coronet Club Coupé 1950 (6365) - foto van clay - Straat - Zoom.nl">
            <a:extLst>
              <a:ext uri="{FF2B5EF4-FFF2-40B4-BE49-F238E27FC236}">
                <a16:creationId xmlns:a16="http://schemas.microsoft.com/office/drawing/2014/main" id="{517BB4A8-69DB-EA0B-EDEF-E8D2DC199C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999" b="-1"/>
          <a:stretch/>
        </p:blipFill>
        <p:spPr bwMode="auto">
          <a:xfrm>
            <a:off x="8969283" y="3110195"/>
            <a:ext cx="2862373" cy="2048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CA07814C-B76A-83A1-05EB-E081D83C7EB2}"/>
              </a:ext>
            </a:extLst>
          </p:cNvPr>
          <p:cNvSpPr txBox="1">
            <a:spLocks/>
          </p:cNvSpPr>
          <p:nvPr/>
        </p:nvSpPr>
        <p:spPr>
          <a:xfrm>
            <a:off x="10423804" y="-420670"/>
            <a:ext cx="1768196" cy="381066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algn="ctr"/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noProof="0" dirty="0">
                <a:solidFill>
                  <a:srgbClr val="C00000"/>
                </a:solidFill>
              </a:rPr>
              <a:t>SLIDER</a:t>
            </a:r>
          </a:p>
        </p:txBody>
      </p:sp>
      <p:sp>
        <p:nvSpPr>
          <p:cNvPr id="19" name="Segnaposto numero diapositiva 27">
            <a:extLst>
              <a:ext uri="{FF2B5EF4-FFF2-40B4-BE49-F238E27FC236}">
                <a16:creationId xmlns:a16="http://schemas.microsoft.com/office/drawing/2014/main" id="{1EB31224-AEE9-5441-3D61-5991E048A76C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14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20" name="Immagine 19">
            <a:extLst>
              <a:ext uri="{FF2B5EF4-FFF2-40B4-BE49-F238E27FC236}">
                <a16:creationId xmlns:a16="http://schemas.microsoft.com/office/drawing/2014/main" id="{371FD12F-14B6-5547-6848-31E3ADBED98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21" name="Immagine 20">
            <a:extLst>
              <a:ext uri="{FF2B5EF4-FFF2-40B4-BE49-F238E27FC236}">
                <a16:creationId xmlns:a16="http://schemas.microsoft.com/office/drawing/2014/main" id="{6A822EE7-C9FC-A032-3679-EE9F990D6D6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pic>
        <p:nvPicPr>
          <p:cNvPr id="24" name="Elemento grafico 23">
            <a:extLst>
              <a:ext uri="{FF2B5EF4-FFF2-40B4-BE49-F238E27FC236}">
                <a16:creationId xmlns:a16="http://schemas.microsoft.com/office/drawing/2014/main" id="{4333E064-73BE-AC77-E7D5-9914D392AEE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rot="10800000">
            <a:off x="4136588" y="5230345"/>
            <a:ext cx="503613" cy="438890"/>
          </a:xfrm>
          <a:prstGeom prst="rect">
            <a:avLst/>
          </a:prstGeom>
        </p:spPr>
      </p:pic>
      <p:sp>
        <p:nvSpPr>
          <p:cNvPr id="25" name="Titolo 1">
            <a:extLst>
              <a:ext uri="{FF2B5EF4-FFF2-40B4-BE49-F238E27FC236}">
                <a16:creationId xmlns:a16="http://schemas.microsoft.com/office/drawing/2014/main" id="{A8B7FA74-7867-9C5E-263C-BCC1BE54C4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722388"/>
            <a:ext cx="10615793" cy="113225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BRAND HISTORY</a:t>
            </a:r>
          </a:p>
        </p:txBody>
      </p:sp>
      <p:sp>
        <p:nvSpPr>
          <p:cNvPr id="3" name="Freeform: Shape 13">
            <a:extLst>
              <a:ext uri="{FF2B5EF4-FFF2-40B4-BE49-F238E27FC236}">
                <a16:creationId xmlns:a16="http://schemas.microsoft.com/office/drawing/2014/main" id="{5CFEDF71-7683-DC80-90CA-EA908B8CC9D3}"/>
              </a:ext>
            </a:extLst>
          </p:cNvPr>
          <p:cNvSpPr/>
          <p:nvPr/>
        </p:nvSpPr>
        <p:spPr>
          <a:xfrm>
            <a:off x="7925076" y="6453187"/>
            <a:ext cx="4266926" cy="404811"/>
          </a:xfrm>
          <a:custGeom>
            <a:avLst/>
            <a:gdLst>
              <a:gd name="connsiteX0" fmla="*/ 570467 w 3464689"/>
              <a:gd name="connsiteY0" fmla="*/ 0 h 1000766"/>
              <a:gd name="connsiteX1" fmla="*/ 3464689 w 3464689"/>
              <a:gd name="connsiteY1" fmla="*/ 0 h 1000766"/>
              <a:gd name="connsiteX2" fmla="*/ 3464689 w 3464689"/>
              <a:gd name="connsiteY2" fmla="*/ 1000766 h 1000766"/>
              <a:gd name="connsiteX3" fmla="*/ 0 w 3464689"/>
              <a:gd name="connsiteY3" fmla="*/ 1000766 h 1000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64689" h="1000766">
                <a:moveTo>
                  <a:pt x="570467" y="0"/>
                </a:moveTo>
                <a:lnTo>
                  <a:pt x="3464689" y="0"/>
                </a:lnTo>
                <a:lnTo>
                  <a:pt x="3464689" y="1000766"/>
                </a:lnTo>
                <a:lnTo>
                  <a:pt x="0" y="1000766"/>
                </a:lnTo>
                <a:close/>
              </a:path>
            </a:pathLst>
          </a:custGeom>
          <a:solidFill>
            <a:srgbClr val="EB232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6122BED9-9AA5-2343-9F21-CFD9362F017F}"/>
              </a:ext>
            </a:extLst>
          </p:cNvPr>
          <p:cNvSpPr txBox="1">
            <a:spLocks/>
          </p:cNvSpPr>
          <p:nvPr/>
        </p:nvSpPr>
        <p:spPr>
          <a:xfrm>
            <a:off x="8564526" y="6496233"/>
            <a:ext cx="3742716" cy="38106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Move the </a:t>
            </a:r>
            <a:r>
              <a:rPr lang="en-US" sz="1400" b="1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SLIDER </a:t>
            </a: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to discover the history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1895974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D2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9223231-BF3E-D316-8B50-DBBD6B5804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D18DC352-F82B-5E35-2E9D-1EE67B88BE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noProof="0" smtClean="0"/>
              <a:t>15</a:t>
            </a:fld>
            <a:endParaRPr lang="en-US" noProof="0" dirty="0"/>
          </a:p>
        </p:txBody>
      </p:sp>
      <p:sp>
        <p:nvSpPr>
          <p:cNvPr id="5" name="Parallelogram 14">
            <a:extLst>
              <a:ext uri="{FF2B5EF4-FFF2-40B4-BE49-F238E27FC236}">
                <a16:creationId xmlns:a16="http://schemas.microsoft.com/office/drawing/2014/main" id="{FF312B74-1893-10DB-7B3C-1E5ECEC08AD0}"/>
              </a:ext>
            </a:extLst>
          </p:cNvPr>
          <p:cNvSpPr/>
          <p:nvPr/>
        </p:nvSpPr>
        <p:spPr>
          <a:xfrm>
            <a:off x="228599" y="5438460"/>
            <a:ext cx="11843239" cy="83110"/>
          </a:xfrm>
          <a:prstGeom prst="rect">
            <a:avLst/>
          </a:prstGeom>
          <a:solidFill>
            <a:srgbClr val="EB232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7" name="CasellaDiTesto 6">
            <a:extLst>
              <a:ext uri="{FF2B5EF4-FFF2-40B4-BE49-F238E27FC236}">
                <a16:creationId xmlns:a16="http://schemas.microsoft.com/office/drawing/2014/main" id="{58010229-7EBD-D6FC-7AB6-97828242B7DC}"/>
              </a:ext>
            </a:extLst>
          </p:cNvPr>
          <p:cNvSpPr txBox="1"/>
          <p:nvPr/>
        </p:nvSpPr>
        <p:spPr>
          <a:xfrm>
            <a:off x="507756" y="5768658"/>
            <a:ext cx="140553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algn="ctr">
              <a:defRPr>
                <a:latin typeface="Barlow Condensed" panose="00000506000000000000" pitchFamily="2" charset="0"/>
              </a:defRPr>
            </a:lvl1pPr>
          </a:lstStyle>
          <a:p>
            <a:r>
              <a:rPr lang="en-US" noProof="0" dirty="0">
                <a:solidFill>
                  <a:schemeClr val="bg1"/>
                </a:solidFill>
              </a:rPr>
              <a:t>1900–1914</a:t>
            </a:r>
          </a:p>
        </p:txBody>
      </p:sp>
      <p:sp>
        <p:nvSpPr>
          <p:cNvPr id="8" name="CasellaDiTesto 7">
            <a:extLst>
              <a:ext uri="{FF2B5EF4-FFF2-40B4-BE49-F238E27FC236}">
                <a16:creationId xmlns:a16="http://schemas.microsoft.com/office/drawing/2014/main" id="{11FCD518-2444-E216-1847-0B260118204C}"/>
              </a:ext>
            </a:extLst>
          </p:cNvPr>
          <p:cNvSpPr txBox="1"/>
          <p:nvPr/>
        </p:nvSpPr>
        <p:spPr>
          <a:xfrm>
            <a:off x="2036486" y="5768658"/>
            <a:ext cx="140553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algn="ctr">
              <a:defRPr>
                <a:latin typeface="Barlow Condensed" panose="00000506000000000000" pitchFamily="2" charset="0"/>
              </a:defRPr>
            </a:lvl1pPr>
          </a:lstStyle>
          <a:p>
            <a:r>
              <a:rPr lang="en-US" noProof="0" dirty="0">
                <a:solidFill>
                  <a:schemeClr val="bg1"/>
                </a:solidFill>
              </a:rPr>
              <a:t>1915–1928</a:t>
            </a:r>
          </a:p>
        </p:txBody>
      </p: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27C7D542-C695-BE02-6803-9293A523C13A}"/>
              </a:ext>
            </a:extLst>
          </p:cNvPr>
          <p:cNvSpPr txBox="1"/>
          <p:nvPr/>
        </p:nvSpPr>
        <p:spPr>
          <a:xfrm>
            <a:off x="3565216" y="5768658"/>
            <a:ext cx="164635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algn="ctr">
              <a:defRPr>
                <a:latin typeface="Barlow Condensed" panose="00000506000000000000" pitchFamily="2" charset="0"/>
              </a:defRPr>
            </a:lvl1pPr>
          </a:lstStyle>
          <a:p>
            <a:r>
              <a:rPr lang="en-US" noProof="0" dirty="0">
                <a:solidFill>
                  <a:schemeClr val="bg1"/>
                </a:solidFill>
              </a:rPr>
              <a:t>1928–1950s</a:t>
            </a:r>
          </a:p>
        </p:txBody>
      </p:sp>
      <p:sp>
        <p:nvSpPr>
          <p:cNvPr id="10" name="CasellaDiTesto 9">
            <a:extLst>
              <a:ext uri="{FF2B5EF4-FFF2-40B4-BE49-F238E27FC236}">
                <a16:creationId xmlns:a16="http://schemas.microsoft.com/office/drawing/2014/main" id="{596F38FD-479F-B3BD-FD2E-607A4F1DCDCF}"/>
              </a:ext>
            </a:extLst>
          </p:cNvPr>
          <p:cNvSpPr txBox="1"/>
          <p:nvPr/>
        </p:nvSpPr>
        <p:spPr>
          <a:xfrm>
            <a:off x="5334766" y="5722492"/>
            <a:ext cx="164635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noProof="0" dirty="0">
                <a:solidFill>
                  <a:schemeClr val="bg1"/>
                </a:solidFill>
                <a:latin typeface="Barlow Condensed SemiBold" panose="00000706000000000000" pitchFamily="2" charset="0"/>
              </a:rPr>
              <a:t>1960s–1970s</a:t>
            </a:r>
          </a:p>
        </p:txBody>
      </p:sp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70E20FBE-554E-5DD4-8284-A4A3F48A4E1F}"/>
              </a:ext>
            </a:extLst>
          </p:cNvPr>
          <p:cNvSpPr txBox="1"/>
          <p:nvPr/>
        </p:nvSpPr>
        <p:spPr>
          <a:xfrm>
            <a:off x="7104316" y="5768658"/>
            <a:ext cx="94956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1980s</a:t>
            </a:r>
            <a:endParaRPr lang="en-US" noProof="0" dirty="0">
              <a:solidFill>
                <a:schemeClr val="bg1"/>
              </a:solidFill>
              <a:latin typeface="Barlow Condensed" panose="00000506000000000000" pitchFamily="2" charset="0"/>
            </a:endParaRPr>
          </a:p>
        </p:txBody>
      </p:sp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7B6E5B62-2302-C74C-2655-D225166D22DC}"/>
              </a:ext>
            </a:extLst>
          </p:cNvPr>
          <p:cNvSpPr txBox="1"/>
          <p:nvPr/>
        </p:nvSpPr>
        <p:spPr>
          <a:xfrm>
            <a:off x="8177076" y="5768658"/>
            <a:ext cx="164635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1990s–2000s</a:t>
            </a:r>
            <a:endParaRPr lang="en-US" noProof="0" dirty="0">
              <a:solidFill>
                <a:schemeClr val="bg1"/>
              </a:solidFill>
              <a:latin typeface="Barlow Condensed" panose="00000506000000000000" pitchFamily="2" charset="0"/>
            </a:endParaRPr>
          </a:p>
        </p:txBody>
      </p:sp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04FFCD71-DF49-2CED-951F-F55BF105EBE7}"/>
              </a:ext>
            </a:extLst>
          </p:cNvPr>
          <p:cNvSpPr txBox="1"/>
          <p:nvPr/>
        </p:nvSpPr>
        <p:spPr>
          <a:xfrm>
            <a:off x="9946627" y="5768658"/>
            <a:ext cx="164635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2010s–2020s</a:t>
            </a:r>
            <a:endParaRPr lang="en-US" noProof="0" dirty="0">
              <a:solidFill>
                <a:schemeClr val="bg1"/>
              </a:solidFill>
              <a:latin typeface="Barlow Condensed" panose="00000506000000000000" pitchFamily="2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5D0897-A438-AB74-0ED0-816C8C485BDB}"/>
              </a:ext>
            </a:extLst>
          </p:cNvPr>
          <p:cNvSpPr txBox="1">
            <a:spLocks/>
          </p:cNvSpPr>
          <p:nvPr/>
        </p:nvSpPr>
        <p:spPr>
          <a:xfrm>
            <a:off x="638019" y="1854646"/>
            <a:ext cx="10915962" cy="1380896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3300" noProof="0" dirty="0">
                <a:solidFill>
                  <a:schemeClr val="bg1"/>
                </a:solidFill>
                <a:latin typeface="Barlow Condensed" panose="00000506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Muscle Car Era and Performance (1960s–1970s)</a:t>
            </a:r>
          </a:p>
        </p:txBody>
      </p:sp>
      <p:pic>
        <p:nvPicPr>
          <p:cNvPr id="3" name="Picture 4" descr="1970 Dodge Challenger R/T | Classic Auto Mall">
            <a:extLst>
              <a:ext uri="{FF2B5EF4-FFF2-40B4-BE49-F238E27FC236}">
                <a16:creationId xmlns:a16="http://schemas.microsoft.com/office/drawing/2014/main" id="{7613B0ED-3B12-8D4C-EE52-9CC1F941FF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23" b="-3"/>
          <a:stretch/>
        </p:blipFill>
        <p:spPr bwMode="auto">
          <a:xfrm>
            <a:off x="4819730" y="2939471"/>
            <a:ext cx="1965280" cy="1357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1968 Dodge Charger | Classic Auto Mall">
            <a:extLst>
              <a:ext uri="{FF2B5EF4-FFF2-40B4-BE49-F238E27FC236}">
                <a16:creationId xmlns:a16="http://schemas.microsoft.com/office/drawing/2014/main" id="{DCC7DE52-A18E-7F82-EF06-0954B45366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3" b="72"/>
          <a:stretch/>
        </p:blipFill>
        <p:spPr bwMode="auto">
          <a:xfrm>
            <a:off x="6875130" y="2939471"/>
            <a:ext cx="1965280" cy="1360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6" descr="1970 Dodge Dart">
            <a:extLst>
              <a:ext uri="{FF2B5EF4-FFF2-40B4-BE49-F238E27FC236}">
                <a16:creationId xmlns:a16="http://schemas.microsoft.com/office/drawing/2014/main" id="{7ACF0955-227B-6F88-FC9E-7F345218EF3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844" b="-2"/>
          <a:stretch/>
        </p:blipFill>
        <p:spPr bwMode="auto">
          <a:xfrm>
            <a:off x="8963983" y="2936714"/>
            <a:ext cx="1965287" cy="1360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3A496F80-0AF1-743C-722B-9830F50F7A20}"/>
              </a:ext>
            </a:extLst>
          </p:cNvPr>
          <p:cNvSpPr txBox="1">
            <a:spLocks/>
          </p:cNvSpPr>
          <p:nvPr/>
        </p:nvSpPr>
        <p:spPr>
          <a:xfrm>
            <a:off x="624214" y="2403840"/>
            <a:ext cx="10968772" cy="36284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The 1960s and early '70s were a golden era for Dodge, as the company leaned into </a:t>
            </a:r>
            <a:r>
              <a:rPr lang="en-US" sz="15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muscle cars and performance vehicles</a:t>
            </a: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. </a:t>
            </a:r>
            <a:b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</a:br>
            <a:endParaRPr lang="en-US" sz="1500" noProof="0" dirty="0">
              <a:solidFill>
                <a:schemeClr val="bg1"/>
              </a:solidFill>
              <a:latin typeface="Roboto" panose="02000000000000000000" pitchFamily="2" charset="0"/>
              <a:ea typeface="Roboto" panose="02000000000000000000" pitchFamily="2" charset="0"/>
              <a:cs typeface="Calibri" panose="020F0502020204030204" pitchFamily="34" charset="0"/>
            </a:endParaRPr>
          </a:p>
        </p:txBody>
      </p:sp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2065AA94-D3E9-867A-DB18-0BB404CE80BB}"/>
              </a:ext>
            </a:extLst>
          </p:cNvPr>
          <p:cNvSpPr txBox="1"/>
          <p:nvPr/>
        </p:nvSpPr>
        <p:spPr>
          <a:xfrm>
            <a:off x="663390" y="4534326"/>
            <a:ext cx="10357035" cy="323165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pPr algn="l">
              <a:lnSpc>
                <a:spcPct val="100000"/>
              </a:lnSpc>
            </a:pP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Dodge developed also </a:t>
            </a:r>
            <a:r>
              <a:rPr lang="en-US" sz="15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Hemi engines</a:t>
            </a: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, particularly the 426 HEMI, which became synonymous with raw power.</a:t>
            </a:r>
          </a:p>
        </p:txBody>
      </p:sp>
      <p:sp>
        <p:nvSpPr>
          <p:cNvPr id="21" name="CasellaDiTesto 20">
            <a:extLst>
              <a:ext uri="{FF2B5EF4-FFF2-40B4-BE49-F238E27FC236}">
                <a16:creationId xmlns:a16="http://schemas.microsoft.com/office/drawing/2014/main" id="{B467AFF8-C320-8D53-8479-5E8C1B01F7AF}"/>
              </a:ext>
            </a:extLst>
          </p:cNvPr>
          <p:cNvSpPr txBox="1"/>
          <p:nvPr/>
        </p:nvSpPr>
        <p:spPr>
          <a:xfrm>
            <a:off x="724841" y="2762502"/>
            <a:ext cx="3894784" cy="1696901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pPr marL="285750" indent="-285750" algn="l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sz="16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Dodge Charger</a:t>
            </a:r>
            <a:r>
              <a:rPr lang="en-US" sz="1600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 </a:t>
            </a:r>
          </a:p>
          <a:p>
            <a:pPr marL="285750" indent="-285750" algn="l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sz="16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Dodge Challenger</a:t>
            </a:r>
            <a:r>
              <a:rPr lang="en-US" sz="1600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 </a:t>
            </a:r>
          </a:p>
          <a:p>
            <a:pPr marL="285750" indent="-285750" algn="l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sz="16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Dodge Dart</a:t>
            </a:r>
            <a:r>
              <a:rPr lang="en-US" sz="1600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 and </a:t>
            </a:r>
            <a:r>
              <a:rPr lang="en-US" sz="16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Super Bee</a:t>
            </a:r>
            <a:endParaRPr lang="en-US" sz="1600" noProof="0" dirty="0">
              <a:solidFill>
                <a:srgbClr val="C00000"/>
              </a:solidFill>
              <a:latin typeface="Roboto" panose="02000000000000000000" pitchFamily="2" charset="0"/>
              <a:ea typeface="Roboto" panose="02000000000000000000" pitchFamily="2" charset="0"/>
              <a:cs typeface="Calibri" panose="020F0502020204030204" pitchFamily="34" charset="0"/>
            </a:endParaRPr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D0434940-A9EF-1BD9-ABAD-E12929C98282}"/>
              </a:ext>
            </a:extLst>
          </p:cNvPr>
          <p:cNvSpPr txBox="1">
            <a:spLocks/>
          </p:cNvSpPr>
          <p:nvPr/>
        </p:nvSpPr>
        <p:spPr>
          <a:xfrm>
            <a:off x="10423804" y="-458466"/>
            <a:ext cx="1768196" cy="381066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algn="ctr"/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noProof="0" dirty="0">
                <a:solidFill>
                  <a:srgbClr val="C00000"/>
                </a:solidFill>
              </a:rPr>
              <a:t>SLIDER</a:t>
            </a:r>
          </a:p>
        </p:txBody>
      </p:sp>
      <p:sp>
        <p:nvSpPr>
          <p:cNvPr id="22" name="Segnaposto numero diapositiva 27">
            <a:extLst>
              <a:ext uri="{FF2B5EF4-FFF2-40B4-BE49-F238E27FC236}">
                <a16:creationId xmlns:a16="http://schemas.microsoft.com/office/drawing/2014/main" id="{97930670-1E72-C9BE-AC43-E250739A9E80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15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23" name="Immagine 22">
            <a:extLst>
              <a:ext uri="{FF2B5EF4-FFF2-40B4-BE49-F238E27FC236}">
                <a16:creationId xmlns:a16="http://schemas.microsoft.com/office/drawing/2014/main" id="{1F15F042-C899-2CBF-8E73-2FB62CB3605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24" name="Immagine 23">
            <a:extLst>
              <a:ext uri="{FF2B5EF4-FFF2-40B4-BE49-F238E27FC236}">
                <a16:creationId xmlns:a16="http://schemas.microsoft.com/office/drawing/2014/main" id="{D5A675DB-B53D-E268-83F4-66540204230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pic>
        <p:nvPicPr>
          <p:cNvPr id="27" name="Elemento grafico 26">
            <a:extLst>
              <a:ext uri="{FF2B5EF4-FFF2-40B4-BE49-F238E27FC236}">
                <a16:creationId xmlns:a16="http://schemas.microsoft.com/office/drawing/2014/main" id="{A407358B-738F-0390-3887-026AC571173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 rot="10800000">
            <a:off x="5895969" y="5211969"/>
            <a:ext cx="503613" cy="438890"/>
          </a:xfrm>
          <a:prstGeom prst="rect">
            <a:avLst/>
          </a:prstGeom>
        </p:spPr>
      </p:pic>
      <p:sp>
        <p:nvSpPr>
          <p:cNvPr id="28" name="Titolo 1">
            <a:extLst>
              <a:ext uri="{FF2B5EF4-FFF2-40B4-BE49-F238E27FC236}">
                <a16:creationId xmlns:a16="http://schemas.microsoft.com/office/drawing/2014/main" id="{FA1D05DA-9706-2464-090C-19D0140885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722388"/>
            <a:ext cx="10615793" cy="113225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BRAND HISTORY</a:t>
            </a:r>
          </a:p>
        </p:txBody>
      </p:sp>
      <p:sp>
        <p:nvSpPr>
          <p:cNvPr id="16" name="Freeform: Shape 13">
            <a:extLst>
              <a:ext uri="{FF2B5EF4-FFF2-40B4-BE49-F238E27FC236}">
                <a16:creationId xmlns:a16="http://schemas.microsoft.com/office/drawing/2014/main" id="{BC0347F0-DF2C-0365-A9C2-E71FA6CF2D5A}"/>
              </a:ext>
            </a:extLst>
          </p:cNvPr>
          <p:cNvSpPr/>
          <p:nvPr/>
        </p:nvSpPr>
        <p:spPr>
          <a:xfrm>
            <a:off x="7925076" y="6453187"/>
            <a:ext cx="4266926" cy="404811"/>
          </a:xfrm>
          <a:custGeom>
            <a:avLst/>
            <a:gdLst>
              <a:gd name="connsiteX0" fmla="*/ 570467 w 3464689"/>
              <a:gd name="connsiteY0" fmla="*/ 0 h 1000766"/>
              <a:gd name="connsiteX1" fmla="*/ 3464689 w 3464689"/>
              <a:gd name="connsiteY1" fmla="*/ 0 h 1000766"/>
              <a:gd name="connsiteX2" fmla="*/ 3464689 w 3464689"/>
              <a:gd name="connsiteY2" fmla="*/ 1000766 h 1000766"/>
              <a:gd name="connsiteX3" fmla="*/ 0 w 3464689"/>
              <a:gd name="connsiteY3" fmla="*/ 1000766 h 1000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64689" h="1000766">
                <a:moveTo>
                  <a:pt x="570467" y="0"/>
                </a:moveTo>
                <a:lnTo>
                  <a:pt x="3464689" y="0"/>
                </a:lnTo>
                <a:lnTo>
                  <a:pt x="3464689" y="1000766"/>
                </a:lnTo>
                <a:lnTo>
                  <a:pt x="0" y="1000766"/>
                </a:lnTo>
                <a:close/>
              </a:path>
            </a:pathLst>
          </a:custGeom>
          <a:solidFill>
            <a:srgbClr val="EB232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EAF3D52E-33CB-643A-2A34-AE234D41B804}"/>
              </a:ext>
            </a:extLst>
          </p:cNvPr>
          <p:cNvSpPr txBox="1">
            <a:spLocks/>
          </p:cNvSpPr>
          <p:nvPr/>
        </p:nvSpPr>
        <p:spPr>
          <a:xfrm>
            <a:off x="8564526" y="6496233"/>
            <a:ext cx="3742716" cy="38106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Move the </a:t>
            </a:r>
            <a:r>
              <a:rPr lang="en-US" sz="1400" b="1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SLIDER </a:t>
            </a: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to discover the history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3506859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D2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D36DD6F-1B05-458D-2DB4-A822CDCFCF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712CFDB2-6DE7-3BC0-BDFD-97ED2064A6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noProof="0" smtClean="0">
                <a:solidFill>
                  <a:schemeClr val="bg1"/>
                </a:solidFill>
              </a:rPr>
              <a:t>16</a:t>
            </a:fld>
            <a:endParaRPr lang="en-US" noProof="0" dirty="0">
              <a:solidFill>
                <a:schemeClr val="bg1"/>
              </a:solidFill>
            </a:endParaRPr>
          </a:p>
        </p:txBody>
      </p:sp>
      <p:sp>
        <p:nvSpPr>
          <p:cNvPr id="5" name="Parallelogram 14">
            <a:extLst>
              <a:ext uri="{FF2B5EF4-FFF2-40B4-BE49-F238E27FC236}">
                <a16:creationId xmlns:a16="http://schemas.microsoft.com/office/drawing/2014/main" id="{1A6A1093-546A-7355-1A16-3548350C3B47}"/>
              </a:ext>
            </a:extLst>
          </p:cNvPr>
          <p:cNvSpPr/>
          <p:nvPr/>
        </p:nvSpPr>
        <p:spPr>
          <a:xfrm>
            <a:off x="228599" y="5438460"/>
            <a:ext cx="11843239" cy="83110"/>
          </a:xfrm>
          <a:prstGeom prst="rect">
            <a:avLst/>
          </a:prstGeom>
          <a:solidFill>
            <a:srgbClr val="EB232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bg1"/>
              </a:solidFill>
            </a:endParaRPr>
          </a:p>
        </p:txBody>
      </p:sp>
      <p:sp>
        <p:nvSpPr>
          <p:cNvPr id="7" name="CasellaDiTesto 6">
            <a:extLst>
              <a:ext uri="{FF2B5EF4-FFF2-40B4-BE49-F238E27FC236}">
                <a16:creationId xmlns:a16="http://schemas.microsoft.com/office/drawing/2014/main" id="{9377CE4B-F235-CE55-45B4-AE329BFF2E10}"/>
              </a:ext>
            </a:extLst>
          </p:cNvPr>
          <p:cNvSpPr txBox="1"/>
          <p:nvPr/>
        </p:nvSpPr>
        <p:spPr>
          <a:xfrm>
            <a:off x="507756" y="5791741"/>
            <a:ext cx="1405539" cy="3693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en-US"/>
            </a:defPPr>
            <a:lvl1pPr algn="ctr">
              <a:defRPr>
                <a:latin typeface="Barlow Condensed" panose="00000506000000000000" pitchFamily="2" charset="0"/>
              </a:defRPr>
            </a:lvl1pPr>
          </a:lstStyle>
          <a:p>
            <a:r>
              <a:rPr lang="en-US" noProof="0" dirty="0">
                <a:solidFill>
                  <a:schemeClr val="bg1"/>
                </a:solidFill>
              </a:rPr>
              <a:t>1900–1914</a:t>
            </a:r>
          </a:p>
        </p:txBody>
      </p:sp>
      <p:sp>
        <p:nvSpPr>
          <p:cNvPr id="8" name="CasellaDiTesto 7">
            <a:extLst>
              <a:ext uri="{FF2B5EF4-FFF2-40B4-BE49-F238E27FC236}">
                <a16:creationId xmlns:a16="http://schemas.microsoft.com/office/drawing/2014/main" id="{5B680485-E53A-822B-D456-BD8F5773B043}"/>
              </a:ext>
            </a:extLst>
          </p:cNvPr>
          <p:cNvSpPr txBox="1"/>
          <p:nvPr/>
        </p:nvSpPr>
        <p:spPr>
          <a:xfrm>
            <a:off x="2036486" y="5791741"/>
            <a:ext cx="1405539" cy="3693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en-US"/>
            </a:defPPr>
            <a:lvl1pPr algn="ctr">
              <a:defRPr>
                <a:latin typeface="Barlow Condensed" panose="00000506000000000000" pitchFamily="2" charset="0"/>
              </a:defRPr>
            </a:lvl1pPr>
          </a:lstStyle>
          <a:p>
            <a:r>
              <a:rPr lang="en-US" noProof="0" dirty="0">
                <a:solidFill>
                  <a:schemeClr val="bg1"/>
                </a:solidFill>
              </a:rPr>
              <a:t>1915–1928</a:t>
            </a:r>
          </a:p>
        </p:txBody>
      </p: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966821F7-9F3E-4BDD-FBFE-031F094ED220}"/>
              </a:ext>
            </a:extLst>
          </p:cNvPr>
          <p:cNvSpPr txBox="1"/>
          <p:nvPr/>
        </p:nvSpPr>
        <p:spPr>
          <a:xfrm>
            <a:off x="3565216" y="5791741"/>
            <a:ext cx="1646359" cy="3693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en-US"/>
            </a:defPPr>
            <a:lvl1pPr algn="ctr">
              <a:defRPr>
                <a:latin typeface="Barlow Condensed" panose="00000506000000000000" pitchFamily="2" charset="0"/>
              </a:defRPr>
            </a:lvl1pPr>
          </a:lstStyle>
          <a:p>
            <a:r>
              <a:rPr lang="en-US" noProof="0" dirty="0">
                <a:solidFill>
                  <a:schemeClr val="bg1"/>
                </a:solidFill>
              </a:rPr>
              <a:t>1928–1950s</a:t>
            </a:r>
          </a:p>
        </p:txBody>
      </p:sp>
      <p:sp>
        <p:nvSpPr>
          <p:cNvPr id="10" name="CasellaDiTesto 9">
            <a:extLst>
              <a:ext uri="{FF2B5EF4-FFF2-40B4-BE49-F238E27FC236}">
                <a16:creationId xmlns:a16="http://schemas.microsoft.com/office/drawing/2014/main" id="{2FFBAFE9-8DEF-06C9-B361-1B5153680900}"/>
              </a:ext>
            </a:extLst>
          </p:cNvPr>
          <p:cNvSpPr txBox="1"/>
          <p:nvPr/>
        </p:nvSpPr>
        <p:spPr>
          <a:xfrm>
            <a:off x="5334766" y="5791741"/>
            <a:ext cx="1646359" cy="3693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en-US"/>
            </a:defPPr>
            <a:lvl1pPr algn="ctr">
              <a:defRPr>
                <a:latin typeface="Barlow Condensed" panose="00000506000000000000" pitchFamily="2" charset="0"/>
              </a:defRPr>
            </a:lvl1pPr>
          </a:lstStyle>
          <a:p>
            <a:r>
              <a:rPr lang="en-US" noProof="0" dirty="0">
                <a:solidFill>
                  <a:schemeClr val="bg1"/>
                </a:solidFill>
              </a:rPr>
              <a:t>1960s–1970s</a:t>
            </a:r>
          </a:p>
        </p:txBody>
      </p:sp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89FB4CE2-23A6-0B50-C29B-8AD06B02A740}"/>
              </a:ext>
            </a:extLst>
          </p:cNvPr>
          <p:cNvSpPr txBox="1"/>
          <p:nvPr/>
        </p:nvSpPr>
        <p:spPr>
          <a:xfrm>
            <a:off x="7104316" y="5745575"/>
            <a:ext cx="949569" cy="461665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en-US"/>
            </a:defPPr>
            <a:lvl1pPr algn="ctr">
              <a:defRPr sz="2400">
                <a:latin typeface="Barlow Condensed SemiBold" panose="00000706000000000000" pitchFamily="2" charset="0"/>
              </a:defRPr>
            </a:lvl1pPr>
          </a:lstStyle>
          <a:p>
            <a:r>
              <a:rPr lang="en-US" noProof="0" dirty="0">
                <a:solidFill>
                  <a:schemeClr val="bg1"/>
                </a:solidFill>
              </a:rPr>
              <a:t>1980s</a:t>
            </a:r>
          </a:p>
        </p:txBody>
      </p:sp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CEDBFD06-B08D-7C24-8D78-58A0A442BBD0}"/>
              </a:ext>
            </a:extLst>
          </p:cNvPr>
          <p:cNvSpPr txBox="1"/>
          <p:nvPr/>
        </p:nvSpPr>
        <p:spPr>
          <a:xfrm>
            <a:off x="8177076" y="5791741"/>
            <a:ext cx="1646359" cy="369332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pPr algn="ctr"/>
            <a:r>
              <a:rPr lang="en-US" sz="18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1990s–2000s</a:t>
            </a:r>
            <a:endParaRPr lang="en-US" noProof="0" dirty="0">
              <a:solidFill>
                <a:schemeClr val="bg1"/>
              </a:solidFill>
              <a:latin typeface="Barlow Condensed" panose="00000506000000000000" pitchFamily="2" charset="0"/>
            </a:endParaRPr>
          </a:p>
        </p:txBody>
      </p:sp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F33A6D70-2B6C-81DB-2A79-D99FB0070775}"/>
              </a:ext>
            </a:extLst>
          </p:cNvPr>
          <p:cNvSpPr txBox="1"/>
          <p:nvPr/>
        </p:nvSpPr>
        <p:spPr>
          <a:xfrm>
            <a:off x="9946627" y="5791741"/>
            <a:ext cx="1646359" cy="369332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pPr algn="ctr"/>
            <a:r>
              <a:rPr lang="en-US" sz="18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2010s–2020s</a:t>
            </a:r>
            <a:endParaRPr lang="en-US" noProof="0" dirty="0">
              <a:solidFill>
                <a:schemeClr val="bg1"/>
              </a:solidFill>
              <a:latin typeface="Barlow Condensed" panose="00000506000000000000" pitchFamily="2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CBA65A-758C-3ACC-CF58-97BA81813818}"/>
              </a:ext>
            </a:extLst>
          </p:cNvPr>
          <p:cNvSpPr txBox="1">
            <a:spLocks/>
          </p:cNvSpPr>
          <p:nvPr/>
        </p:nvSpPr>
        <p:spPr>
          <a:xfrm>
            <a:off x="612647" y="1917857"/>
            <a:ext cx="10734225" cy="1216748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3300" noProof="0" dirty="0">
                <a:solidFill>
                  <a:schemeClr val="bg1"/>
                </a:solidFill>
                <a:latin typeface="Barlow Condensed" panose="00000506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Turbulent Times and K-Car Salvation (1980s)</a:t>
            </a:r>
          </a:p>
        </p:txBody>
      </p:sp>
      <p:pic>
        <p:nvPicPr>
          <p:cNvPr id="16" name="Picture 7" descr="1984 Dodge Caravan: Prices, Reviews &amp; Pictures - CarGurus">
            <a:extLst>
              <a:ext uri="{FF2B5EF4-FFF2-40B4-BE49-F238E27FC236}">
                <a16:creationId xmlns:a16="http://schemas.microsoft.com/office/drawing/2014/main" id="{8EF0E9B3-3D1D-55C4-63E6-04CA002818A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8" r="1669" b="2"/>
          <a:stretch/>
        </p:blipFill>
        <p:spPr bwMode="auto">
          <a:xfrm>
            <a:off x="8885788" y="3343403"/>
            <a:ext cx="3091606" cy="1824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Dodge Aries - Wikipedia">
            <a:extLst>
              <a:ext uri="{FF2B5EF4-FFF2-40B4-BE49-F238E27FC236}">
                <a16:creationId xmlns:a16="http://schemas.microsoft.com/office/drawing/2014/main" id="{0D7D1ED7-3A45-2974-3B9D-6FBC63ED7A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701" r="3035" b="2"/>
          <a:stretch/>
        </p:blipFill>
        <p:spPr bwMode="auto">
          <a:xfrm>
            <a:off x="6807384" y="2609183"/>
            <a:ext cx="2739383" cy="1823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CasellaDiTesto 13">
            <a:extLst>
              <a:ext uri="{FF2B5EF4-FFF2-40B4-BE49-F238E27FC236}">
                <a16:creationId xmlns:a16="http://schemas.microsoft.com/office/drawing/2014/main" id="{B2AE699A-295F-E4E3-BF8E-78651079B0EC}"/>
              </a:ext>
            </a:extLst>
          </p:cNvPr>
          <p:cNvSpPr txBox="1"/>
          <p:nvPr/>
        </p:nvSpPr>
        <p:spPr>
          <a:xfrm>
            <a:off x="695354" y="2588866"/>
            <a:ext cx="5824509" cy="25135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ct val="110000"/>
              </a:lnSpc>
            </a:pPr>
            <a:r>
              <a:rPr lang="en-US" sz="16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After the 1973 oil crisis, larger vehicles became undesirable. By the early 1980s Dodge had to adapt to consumer demand for fuel-efficient, practical cars.</a:t>
            </a:r>
          </a:p>
          <a:p>
            <a:pPr algn="l">
              <a:lnSpc>
                <a:spcPct val="110000"/>
              </a:lnSpc>
            </a:pPr>
            <a:r>
              <a:rPr lang="en-US" sz="16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The savior came in the form of the </a:t>
            </a:r>
            <a:r>
              <a:rPr lang="en-US" sz="16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K-car platform</a:t>
            </a:r>
            <a:r>
              <a:rPr lang="en-US" sz="1600" b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.</a:t>
            </a:r>
          </a:p>
          <a:p>
            <a:pPr algn="l">
              <a:lnSpc>
                <a:spcPct val="110000"/>
              </a:lnSpc>
            </a:pPr>
            <a:r>
              <a:rPr lang="en-US" sz="16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 Models like the </a:t>
            </a:r>
            <a:r>
              <a:rPr lang="en-US" sz="16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Dodge Aries</a:t>
            </a:r>
            <a:r>
              <a:rPr lang="en-US" sz="1600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 </a:t>
            </a:r>
            <a:r>
              <a:rPr lang="en-US" sz="16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were part of a massive turnaround for Chrysler</a:t>
            </a:r>
            <a:r>
              <a:rPr lang="en-US" sz="160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 and </a:t>
            </a:r>
            <a:r>
              <a:rPr lang="en-US" sz="16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Dodge became a more economical brand. Dodge also helped pioneer the </a:t>
            </a:r>
            <a:r>
              <a:rPr lang="en-US" sz="16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minivan</a:t>
            </a:r>
            <a:r>
              <a:rPr lang="en-US" sz="16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 with the </a:t>
            </a:r>
            <a:r>
              <a:rPr lang="en-US" sz="16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Dodge Caravan</a:t>
            </a:r>
            <a:r>
              <a:rPr lang="en-US" sz="1600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 </a:t>
            </a:r>
            <a:r>
              <a:rPr lang="en-US" sz="16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in 1984, a segment it would dominate for decades.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A16AFAA2-B518-6439-B71F-3D21D17C4E24}"/>
              </a:ext>
            </a:extLst>
          </p:cNvPr>
          <p:cNvSpPr txBox="1">
            <a:spLocks/>
          </p:cNvSpPr>
          <p:nvPr/>
        </p:nvSpPr>
        <p:spPr>
          <a:xfrm>
            <a:off x="10423804" y="-445649"/>
            <a:ext cx="1768196" cy="381066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algn="ctr"/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noProof="0" dirty="0">
                <a:solidFill>
                  <a:srgbClr val="C00000"/>
                </a:solidFill>
              </a:rPr>
              <a:t>SLIDER</a:t>
            </a:r>
          </a:p>
        </p:txBody>
      </p:sp>
      <p:sp>
        <p:nvSpPr>
          <p:cNvPr id="15" name="Segnaposto numero diapositiva 27">
            <a:extLst>
              <a:ext uri="{FF2B5EF4-FFF2-40B4-BE49-F238E27FC236}">
                <a16:creationId xmlns:a16="http://schemas.microsoft.com/office/drawing/2014/main" id="{71A06841-102A-9C2C-36B2-E40E358430E1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16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18" name="Immagine 17">
            <a:extLst>
              <a:ext uri="{FF2B5EF4-FFF2-40B4-BE49-F238E27FC236}">
                <a16:creationId xmlns:a16="http://schemas.microsoft.com/office/drawing/2014/main" id="{F48D7111-2DAF-2882-BCCD-537E03D7948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21" name="Immagine 20">
            <a:extLst>
              <a:ext uri="{FF2B5EF4-FFF2-40B4-BE49-F238E27FC236}">
                <a16:creationId xmlns:a16="http://schemas.microsoft.com/office/drawing/2014/main" id="{C443F6DF-9C60-E628-D3FA-052C60E3D38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sp>
        <p:nvSpPr>
          <p:cNvPr id="24" name="Titolo 1">
            <a:extLst>
              <a:ext uri="{FF2B5EF4-FFF2-40B4-BE49-F238E27FC236}">
                <a16:creationId xmlns:a16="http://schemas.microsoft.com/office/drawing/2014/main" id="{27119C25-A731-8152-E2FE-937DC61763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722388"/>
            <a:ext cx="10615793" cy="113225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BRAND HISTORY</a:t>
            </a:r>
          </a:p>
        </p:txBody>
      </p:sp>
      <p:sp>
        <p:nvSpPr>
          <p:cNvPr id="25" name="Freeform: Shape 13">
            <a:extLst>
              <a:ext uri="{FF2B5EF4-FFF2-40B4-BE49-F238E27FC236}">
                <a16:creationId xmlns:a16="http://schemas.microsoft.com/office/drawing/2014/main" id="{5DDFDF5A-E8E5-6F4F-C0B8-33A8DF6EC35E}"/>
              </a:ext>
            </a:extLst>
          </p:cNvPr>
          <p:cNvSpPr/>
          <p:nvPr/>
        </p:nvSpPr>
        <p:spPr>
          <a:xfrm>
            <a:off x="7925076" y="6453187"/>
            <a:ext cx="4266926" cy="404811"/>
          </a:xfrm>
          <a:custGeom>
            <a:avLst/>
            <a:gdLst>
              <a:gd name="connsiteX0" fmla="*/ 570467 w 3464689"/>
              <a:gd name="connsiteY0" fmla="*/ 0 h 1000766"/>
              <a:gd name="connsiteX1" fmla="*/ 3464689 w 3464689"/>
              <a:gd name="connsiteY1" fmla="*/ 0 h 1000766"/>
              <a:gd name="connsiteX2" fmla="*/ 3464689 w 3464689"/>
              <a:gd name="connsiteY2" fmla="*/ 1000766 h 1000766"/>
              <a:gd name="connsiteX3" fmla="*/ 0 w 3464689"/>
              <a:gd name="connsiteY3" fmla="*/ 1000766 h 1000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64689" h="1000766">
                <a:moveTo>
                  <a:pt x="570467" y="0"/>
                </a:moveTo>
                <a:lnTo>
                  <a:pt x="3464689" y="0"/>
                </a:lnTo>
                <a:lnTo>
                  <a:pt x="3464689" y="1000766"/>
                </a:lnTo>
                <a:lnTo>
                  <a:pt x="0" y="1000766"/>
                </a:lnTo>
                <a:close/>
              </a:path>
            </a:pathLst>
          </a:custGeom>
          <a:solidFill>
            <a:srgbClr val="EB232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6" name="Content Placeholder 2">
            <a:extLst>
              <a:ext uri="{FF2B5EF4-FFF2-40B4-BE49-F238E27FC236}">
                <a16:creationId xmlns:a16="http://schemas.microsoft.com/office/drawing/2014/main" id="{1DB71C4A-7843-D377-969B-B2B167AC6EE9}"/>
              </a:ext>
            </a:extLst>
          </p:cNvPr>
          <p:cNvSpPr txBox="1">
            <a:spLocks/>
          </p:cNvSpPr>
          <p:nvPr/>
        </p:nvSpPr>
        <p:spPr>
          <a:xfrm>
            <a:off x="8564526" y="6496233"/>
            <a:ext cx="3742716" cy="38106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Move the </a:t>
            </a:r>
            <a:r>
              <a:rPr lang="en-US" sz="1400" b="1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SLIDER </a:t>
            </a: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to discover the history</a:t>
            </a:r>
          </a:p>
        </p:txBody>
      </p:sp>
      <p:pic>
        <p:nvPicPr>
          <p:cNvPr id="27" name="Elemento grafico 26">
            <a:extLst>
              <a:ext uri="{FF2B5EF4-FFF2-40B4-BE49-F238E27FC236}">
                <a16:creationId xmlns:a16="http://schemas.microsoft.com/office/drawing/2014/main" id="{E7F4E1C8-EDA3-D385-0731-CFE9D50BEDC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rot="10800000">
            <a:off x="7267569" y="5260570"/>
            <a:ext cx="503613" cy="43889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84949258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D2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27F03CA-A13A-C5F0-6584-6990300F7D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arallelogram 14">
            <a:extLst>
              <a:ext uri="{FF2B5EF4-FFF2-40B4-BE49-F238E27FC236}">
                <a16:creationId xmlns:a16="http://schemas.microsoft.com/office/drawing/2014/main" id="{95B1917C-0737-B006-A732-F8D70FF6ADB3}"/>
              </a:ext>
            </a:extLst>
          </p:cNvPr>
          <p:cNvSpPr/>
          <p:nvPr/>
        </p:nvSpPr>
        <p:spPr>
          <a:xfrm>
            <a:off x="228599" y="5438460"/>
            <a:ext cx="11843239" cy="83110"/>
          </a:xfrm>
          <a:prstGeom prst="rect">
            <a:avLst/>
          </a:prstGeom>
          <a:solidFill>
            <a:srgbClr val="EB232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bg1"/>
              </a:solidFill>
            </a:endParaRPr>
          </a:p>
        </p:txBody>
      </p:sp>
      <p:sp>
        <p:nvSpPr>
          <p:cNvPr id="7" name="CasellaDiTesto 6">
            <a:extLst>
              <a:ext uri="{FF2B5EF4-FFF2-40B4-BE49-F238E27FC236}">
                <a16:creationId xmlns:a16="http://schemas.microsoft.com/office/drawing/2014/main" id="{6BC9520F-C064-01CA-24CA-687975B02635}"/>
              </a:ext>
            </a:extLst>
          </p:cNvPr>
          <p:cNvSpPr txBox="1"/>
          <p:nvPr/>
        </p:nvSpPr>
        <p:spPr>
          <a:xfrm>
            <a:off x="507756" y="5780199"/>
            <a:ext cx="1405539" cy="3693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en-US"/>
            </a:defPPr>
            <a:lvl1pPr algn="ctr">
              <a:defRPr>
                <a:latin typeface="Barlow Condensed" panose="00000506000000000000" pitchFamily="2" charset="0"/>
              </a:defRPr>
            </a:lvl1pPr>
          </a:lstStyle>
          <a:p>
            <a:r>
              <a:rPr lang="en-US" noProof="0" dirty="0">
                <a:solidFill>
                  <a:schemeClr val="bg1"/>
                </a:solidFill>
              </a:rPr>
              <a:t>1900–1914</a:t>
            </a:r>
          </a:p>
        </p:txBody>
      </p:sp>
      <p:sp>
        <p:nvSpPr>
          <p:cNvPr id="8" name="CasellaDiTesto 7">
            <a:extLst>
              <a:ext uri="{FF2B5EF4-FFF2-40B4-BE49-F238E27FC236}">
                <a16:creationId xmlns:a16="http://schemas.microsoft.com/office/drawing/2014/main" id="{43C8A272-18BC-C18F-5AE3-D64576F67E26}"/>
              </a:ext>
            </a:extLst>
          </p:cNvPr>
          <p:cNvSpPr txBox="1"/>
          <p:nvPr/>
        </p:nvSpPr>
        <p:spPr>
          <a:xfrm>
            <a:off x="2036486" y="5780199"/>
            <a:ext cx="1405539" cy="3693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en-US"/>
            </a:defPPr>
            <a:lvl1pPr algn="ctr">
              <a:defRPr>
                <a:latin typeface="Barlow Condensed" panose="00000506000000000000" pitchFamily="2" charset="0"/>
              </a:defRPr>
            </a:lvl1pPr>
          </a:lstStyle>
          <a:p>
            <a:r>
              <a:rPr lang="en-US" noProof="0" dirty="0">
                <a:solidFill>
                  <a:schemeClr val="bg1"/>
                </a:solidFill>
              </a:rPr>
              <a:t>1915–1928</a:t>
            </a:r>
          </a:p>
        </p:txBody>
      </p: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680A9ED0-6ABB-9520-EC70-73CBF60D2E66}"/>
              </a:ext>
            </a:extLst>
          </p:cNvPr>
          <p:cNvSpPr txBox="1"/>
          <p:nvPr/>
        </p:nvSpPr>
        <p:spPr>
          <a:xfrm>
            <a:off x="3565216" y="5780199"/>
            <a:ext cx="1646359" cy="3693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en-US"/>
            </a:defPPr>
            <a:lvl1pPr algn="ctr">
              <a:defRPr>
                <a:latin typeface="Barlow Condensed" panose="00000506000000000000" pitchFamily="2" charset="0"/>
              </a:defRPr>
            </a:lvl1pPr>
          </a:lstStyle>
          <a:p>
            <a:r>
              <a:rPr lang="en-US" noProof="0" dirty="0">
                <a:solidFill>
                  <a:schemeClr val="bg1"/>
                </a:solidFill>
              </a:rPr>
              <a:t>1928–1950s</a:t>
            </a:r>
          </a:p>
        </p:txBody>
      </p:sp>
      <p:sp>
        <p:nvSpPr>
          <p:cNvPr id="10" name="CasellaDiTesto 9">
            <a:extLst>
              <a:ext uri="{FF2B5EF4-FFF2-40B4-BE49-F238E27FC236}">
                <a16:creationId xmlns:a16="http://schemas.microsoft.com/office/drawing/2014/main" id="{8039BF31-B708-5BE9-52CB-1BBE4F1F7709}"/>
              </a:ext>
            </a:extLst>
          </p:cNvPr>
          <p:cNvSpPr txBox="1"/>
          <p:nvPr/>
        </p:nvSpPr>
        <p:spPr>
          <a:xfrm>
            <a:off x="5334766" y="5780199"/>
            <a:ext cx="1646359" cy="3693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en-US"/>
            </a:defPPr>
            <a:lvl1pPr algn="ctr">
              <a:defRPr>
                <a:latin typeface="Barlow Condensed" panose="00000506000000000000" pitchFamily="2" charset="0"/>
              </a:defRPr>
            </a:lvl1pPr>
          </a:lstStyle>
          <a:p>
            <a:r>
              <a:rPr lang="en-US" noProof="0" dirty="0">
                <a:solidFill>
                  <a:schemeClr val="bg1"/>
                </a:solidFill>
              </a:rPr>
              <a:t>1960s–1970s</a:t>
            </a:r>
          </a:p>
        </p:txBody>
      </p:sp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DEE1D4B4-E772-D1B9-C523-1942BB23994E}"/>
              </a:ext>
            </a:extLst>
          </p:cNvPr>
          <p:cNvSpPr txBox="1"/>
          <p:nvPr/>
        </p:nvSpPr>
        <p:spPr>
          <a:xfrm>
            <a:off x="8177076" y="5738635"/>
            <a:ext cx="1646359" cy="3693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en-US"/>
            </a:defPPr>
            <a:lvl1pPr algn="ctr">
              <a:defRPr sz="2400">
                <a:latin typeface="Barlow Condensed SemiBold" panose="00000706000000000000" pitchFamily="2" charset="0"/>
              </a:defRPr>
            </a:lvl1pPr>
          </a:lstStyle>
          <a:p>
            <a:r>
              <a:rPr lang="en-US" noProof="0" dirty="0">
                <a:solidFill>
                  <a:schemeClr val="bg1"/>
                </a:solidFill>
              </a:rPr>
              <a:t>1990s–2000s</a:t>
            </a:r>
          </a:p>
        </p:txBody>
      </p:sp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DC156E52-9016-8099-F0CE-789D56739667}"/>
              </a:ext>
            </a:extLst>
          </p:cNvPr>
          <p:cNvSpPr txBox="1"/>
          <p:nvPr/>
        </p:nvSpPr>
        <p:spPr>
          <a:xfrm>
            <a:off x="9946627" y="5780199"/>
            <a:ext cx="1646359" cy="369332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pPr algn="ctr"/>
            <a:r>
              <a:rPr lang="en-US" sz="18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2010s–2020s</a:t>
            </a:r>
            <a:endParaRPr lang="en-US" noProof="0" dirty="0">
              <a:solidFill>
                <a:schemeClr val="bg1"/>
              </a:solidFill>
              <a:latin typeface="Barlow Condensed" panose="00000506000000000000" pitchFamily="2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D573E8-6A3D-238D-AD86-7CCAD49FA268}"/>
              </a:ext>
            </a:extLst>
          </p:cNvPr>
          <p:cNvSpPr txBox="1">
            <a:spLocks/>
          </p:cNvSpPr>
          <p:nvPr/>
        </p:nvSpPr>
        <p:spPr>
          <a:xfrm>
            <a:off x="612648" y="1859940"/>
            <a:ext cx="10915962" cy="910608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3300" noProof="0" dirty="0">
                <a:solidFill>
                  <a:schemeClr val="bg1"/>
                </a:solidFill>
                <a:latin typeface="Barlow Condensed" panose="00000506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Return to Performance and the Viper (1990s–2000s)</a:t>
            </a: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7727B2A0-05CB-8E7B-2CA4-DECED55B895E}"/>
              </a:ext>
            </a:extLst>
          </p:cNvPr>
          <p:cNvSpPr txBox="1"/>
          <p:nvPr/>
        </p:nvSpPr>
        <p:spPr>
          <a:xfrm>
            <a:off x="7104316" y="5780199"/>
            <a:ext cx="94956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1980s</a:t>
            </a:r>
            <a:endParaRPr lang="en-US" noProof="0" dirty="0">
              <a:solidFill>
                <a:schemeClr val="bg1"/>
              </a:solidFill>
              <a:latin typeface="Barlow Condensed" panose="00000506000000000000" pitchFamily="2" charset="0"/>
            </a:endParaRPr>
          </a:p>
        </p:txBody>
      </p:sp>
      <p:pic>
        <p:nvPicPr>
          <p:cNvPr id="14" name="Picture 4" descr="1990 Dodge D150 | Auto Barn Classic Cars">
            <a:extLst>
              <a:ext uri="{FF2B5EF4-FFF2-40B4-BE49-F238E27FC236}">
                <a16:creationId xmlns:a16="http://schemas.microsoft.com/office/drawing/2014/main" id="{12F70DA4-9B36-F46A-690A-D1A939E35A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967" r="3" b="5056"/>
          <a:stretch/>
        </p:blipFill>
        <p:spPr bwMode="auto">
          <a:xfrm>
            <a:off x="9561649" y="3642909"/>
            <a:ext cx="2416314" cy="1366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Tested: 1992 Dodge Viper RT/10">
            <a:extLst>
              <a:ext uri="{FF2B5EF4-FFF2-40B4-BE49-F238E27FC236}">
                <a16:creationId xmlns:a16="http://schemas.microsoft.com/office/drawing/2014/main" id="{0ED0BF1B-CFD7-DE55-4DDC-4C19BDCDDF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024" r="2" b="2"/>
          <a:stretch/>
        </p:blipFill>
        <p:spPr bwMode="auto">
          <a:xfrm>
            <a:off x="6666528" y="2580569"/>
            <a:ext cx="2845111" cy="1607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0AEC87E8-94C1-68E8-E2A4-45DA1BA952D4}"/>
              </a:ext>
            </a:extLst>
          </p:cNvPr>
          <p:cNvSpPr txBox="1">
            <a:spLocks/>
          </p:cNvSpPr>
          <p:nvPr/>
        </p:nvSpPr>
        <p:spPr>
          <a:xfrm>
            <a:off x="471576" y="2283779"/>
            <a:ext cx="6222750" cy="453434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 sz="1500" noProof="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6" name="CasellaDiTesto 15">
            <a:extLst>
              <a:ext uri="{FF2B5EF4-FFF2-40B4-BE49-F238E27FC236}">
                <a16:creationId xmlns:a16="http://schemas.microsoft.com/office/drawing/2014/main" id="{8B9D18D2-9B0E-B1DF-C0A3-02042B4EEFF0}"/>
              </a:ext>
            </a:extLst>
          </p:cNvPr>
          <p:cNvSpPr txBox="1"/>
          <p:nvPr/>
        </p:nvSpPr>
        <p:spPr>
          <a:xfrm>
            <a:off x="598326" y="2497702"/>
            <a:ext cx="6096000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1800" noProof="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While Dodge continued to sell sedans, minivans and trucks, the 1990s marked a return to performance with the launch of the </a:t>
            </a:r>
            <a:r>
              <a:rPr lang="en-US" sz="1800" b="1" noProof="0" dirty="0">
                <a:solidFill>
                  <a:srgbClr val="C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Dodge Viper</a:t>
            </a:r>
            <a:r>
              <a:rPr lang="en-US" sz="1800" noProof="0" dirty="0">
                <a:solidFill>
                  <a:srgbClr val="C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noProof="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 1992: an American supercar with a massive V10 engine. This model earned a reputation for performance in the world of motorsports, winning races all around the globe </a:t>
            </a:r>
          </a:p>
          <a:p>
            <a:pPr algn="l"/>
            <a:r>
              <a:rPr lang="en-US" sz="1800" noProof="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lang="en-US" sz="1800" b="1" noProof="0" dirty="0">
                <a:solidFill>
                  <a:srgbClr val="C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Ram pickup line</a:t>
            </a:r>
            <a:r>
              <a:rPr lang="en-US" sz="1800" noProof="0" dirty="0">
                <a:solidFill>
                  <a:srgbClr val="C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noProof="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also became its own sub-brand of trucks, known for their bold styling and power. Dodge also released the </a:t>
            </a:r>
            <a:r>
              <a:rPr lang="en-US" sz="1800" b="1" noProof="0" dirty="0">
                <a:solidFill>
                  <a:srgbClr val="C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Neon</a:t>
            </a:r>
            <a:r>
              <a:rPr lang="en-US" sz="1800" noProof="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US" sz="1800" b="1" noProof="0" dirty="0">
                <a:solidFill>
                  <a:srgbClr val="C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Intrepid</a:t>
            </a:r>
            <a:r>
              <a:rPr lang="en-US" sz="1800" noProof="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and </a:t>
            </a:r>
            <a:r>
              <a:rPr lang="en-US" sz="1800" b="1" noProof="0" dirty="0">
                <a:solidFill>
                  <a:srgbClr val="C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Durango SUV</a:t>
            </a:r>
            <a:r>
              <a:rPr lang="en-US" sz="1800" noProof="0" dirty="0">
                <a:solidFill>
                  <a:srgbClr val="C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noProof="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during this time.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E57618B4-676A-B9EE-E033-B3FFF40144BF}"/>
              </a:ext>
            </a:extLst>
          </p:cNvPr>
          <p:cNvSpPr txBox="1">
            <a:spLocks/>
          </p:cNvSpPr>
          <p:nvPr/>
        </p:nvSpPr>
        <p:spPr>
          <a:xfrm>
            <a:off x="10423804" y="-399762"/>
            <a:ext cx="1768196" cy="381066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algn="ctr"/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noProof="0" dirty="0">
                <a:solidFill>
                  <a:srgbClr val="C00000"/>
                </a:solidFill>
              </a:rPr>
              <a:t>SLIDER</a:t>
            </a:r>
          </a:p>
        </p:txBody>
      </p:sp>
      <p:sp>
        <p:nvSpPr>
          <p:cNvPr id="15" name="Segnaposto numero diapositiva 27">
            <a:extLst>
              <a:ext uri="{FF2B5EF4-FFF2-40B4-BE49-F238E27FC236}">
                <a16:creationId xmlns:a16="http://schemas.microsoft.com/office/drawing/2014/main" id="{B2D17835-6345-ADB3-4055-521ABB8152CE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17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21" name="Immagine 20">
            <a:extLst>
              <a:ext uri="{FF2B5EF4-FFF2-40B4-BE49-F238E27FC236}">
                <a16:creationId xmlns:a16="http://schemas.microsoft.com/office/drawing/2014/main" id="{B77B17CC-EB39-D878-40BE-0A255B06069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22" name="Immagine 21">
            <a:extLst>
              <a:ext uri="{FF2B5EF4-FFF2-40B4-BE49-F238E27FC236}">
                <a16:creationId xmlns:a16="http://schemas.microsoft.com/office/drawing/2014/main" id="{9E3EE017-C188-F0CD-0F21-5C2415692B8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sp>
        <p:nvSpPr>
          <p:cNvPr id="25" name="Titolo 1">
            <a:extLst>
              <a:ext uri="{FF2B5EF4-FFF2-40B4-BE49-F238E27FC236}">
                <a16:creationId xmlns:a16="http://schemas.microsoft.com/office/drawing/2014/main" id="{6B607D37-AE99-3CE4-0DA6-60E5923246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722388"/>
            <a:ext cx="10615793" cy="113225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BRAND HISTORY</a:t>
            </a:r>
          </a:p>
        </p:txBody>
      </p:sp>
      <p:sp>
        <p:nvSpPr>
          <p:cNvPr id="26" name="Freeform: Shape 13">
            <a:extLst>
              <a:ext uri="{FF2B5EF4-FFF2-40B4-BE49-F238E27FC236}">
                <a16:creationId xmlns:a16="http://schemas.microsoft.com/office/drawing/2014/main" id="{08CEC030-E8A5-6A11-A1AE-D7002E535795}"/>
              </a:ext>
            </a:extLst>
          </p:cNvPr>
          <p:cNvSpPr/>
          <p:nvPr/>
        </p:nvSpPr>
        <p:spPr>
          <a:xfrm>
            <a:off x="7925076" y="6453187"/>
            <a:ext cx="4266926" cy="404811"/>
          </a:xfrm>
          <a:custGeom>
            <a:avLst/>
            <a:gdLst>
              <a:gd name="connsiteX0" fmla="*/ 570467 w 3464689"/>
              <a:gd name="connsiteY0" fmla="*/ 0 h 1000766"/>
              <a:gd name="connsiteX1" fmla="*/ 3464689 w 3464689"/>
              <a:gd name="connsiteY1" fmla="*/ 0 h 1000766"/>
              <a:gd name="connsiteX2" fmla="*/ 3464689 w 3464689"/>
              <a:gd name="connsiteY2" fmla="*/ 1000766 h 1000766"/>
              <a:gd name="connsiteX3" fmla="*/ 0 w 3464689"/>
              <a:gd name="connsiteY3" fmla="*/ 1000766 h 1000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64689" h="1000766">
                <a:moveTo>
                  <a:pt x="570467" y="0"/>
                </a:moveTo>
                <a:lnTo>
                  <a:pt x="3464689" y="0"/>
                </a:lnTo>
                <a:lnTo>
                  <a:pt x="3464689" y="1000766"/>
                </a:lnTo>
                <a:lnTo>
                  <a:pt x="0" y="1000766"/>
                </a:lnTo>
                <a:close/>
              </a:path>
            </a:pathLst>
          </a:custGeom>
          <a:solidFill>
            <a:srgbClr val="EB232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7" name="Content Placeholder 2">
            <a:extLst>
              <a:ext uri="{FF2B5EF4-FFF2-40B4-BE49-F238E27FC236}">
                <a16:creationId xmlns:a16="http://schemas.microsoft.com/office/drawing/2014/main" id="{1440F147-203E-AAC2-CB08-F15C8F4CD381}"/>
              </a:ext>
            </a:extLst>
          </p:cNvPr>
          <p:cNvSpPr txBox="1">
            <a:spLocks/>
          </p:cNvSpPr>
          <p:nvPr/>
        </p:nvSpPr>
        <p:spPr>
          <a:xfrm>
            <a:off x="8564526" y="6496233"/>
            <a:ext cx="3742716" cy="38106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Move the </a:t>
            </a:r>
            <a:r>
              <a:rPr lang="en-US" sz="1400" b="1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SLIDER </a:t>
            </a: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to discover the history</a:t>
            </a:r>
          </a:p>
        </p:txBody>
      </p:sp>
      <p:pic>
        <p:nvPicPr>
          <p:cNvPr id="28" name="Elemento grafico 27">
            <a:extLst>
              <a:ext uri="{FF2B5EF4-FFF2-40B4-BE49-F238E27FC236}">
                <a16:creationId xmlns:a16="http://schemas.microsoft.com/office/drawing/2014/main" id="{173B6F3F-4293-35FA-AB24-40CF9B2936F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rot="10800000">
            <a:off x="8687015" y="5299745"/>
            <a:ext cx="503613" cy="43889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63826185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D2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06CD267-A9C1-67DA-38AD-9AEB022547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9A27BD64-8A1E-FC78-709E-B3C2778C48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noProof="0" smtClean="0">
                <a:solidFill>
                  <a:schemeClr val="bg1"/>
                </a:solidFill>
              </a:rPr>
              <a:t>18</a:t>
            </a:fld>
            <a:endParaRPr lang="en-US" noProof="0" dirty="0">
              <a:solidFill>
                <a:schemeClr val="bg1"/>
              </a:solidFill>
            </a:endParaRPr>
          </a:p>
        </p:txBody>
      </p:sp>
      <p:sp>
        <p:nvSpPr>
          <p:cNvPr id="5" name="Parallelogram 14">
            <a:extLst>
              <a:ext uri="{FF2B5EF4-FFF2-40B4-BE49-F238E27FC236}">
                <a16:creationId xmlns:a16="http://schemas.microsoft.com/office/drawing/2014/main" id="{6ADA5589-FE6A-03B6-0ED1-687EC884D85F}"/>
              </a:ext>
            </a:extLst>
          </p:cNvPr>
          <p:cNvSpPr/>
          <p:nvPr/>
        </p:nvSpPr>
        <p:spPr>
          <a:xfrm>
            <a:off x="228599" y="5438460"/>
            <a:ext cx="11843239" cy="83110"/>
          </a:xfrm>
          <a:prstGeom prst="rect">
            <a:avLst/>
          </a:prstGeom>
          <a:solidFill>
            <a:srgbClr val="EB232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6" name="TextBox 9">
            <a:extLst>
              <a:ext uri="{FF2B5EF4-FFF2-40B4-BE49-F238E27FC236}">
                <a16:creationId xmlns:a16="http://schemas.microsoft.com/office/drawing/2014/main" id="{57837CD6-E89B-042D-18BA-EF8DD4E45112}"/>
              </a:ext>
            </a:extLst>
          </p:cNvPr>
          <p:cNvSpPr txBox="1"/>
          <p:nvPr/>
        </p:nvSpPr>
        <p:spPr>
          <a:xfrm>
            <a:off x="430911" y="447626"/>
            <a:ext cx="3957484" cy="59093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it-IT"/>
            </a:defPPr>
            <a:lvl1pPr>
              <a:lnSpc>
                <a:spcPct val="90000"/>
              </a:lnSpc>
              <a:spcBef>
                <a:spcPct val="0"/>
              </a:spcBef>
              <a:buNone/>
              <a:defRPr sz="3600" b="1">
                <a:latin typeface="+mj-lt"/>
                <a:ea typeface="+mj-ea"/>
                <a:cs typeface="+mj-cs"/>
              </a:defRPr>
            </a:lvl1pPr>
          </a:lstStyle>
          <a:p>
            <a:endParaRPr lang="en-US" noProof="0" dirty="0">
              <a:solidFill>
                <a:schemeClr val="bg1"/>
              </a:solidFill>
            </a:endParaRPr>
          </a:p>
        </p:txBody>
      </p:sp>
      <p:sp>
        <p:nvSpPr>
          <p:cNvPr id="7" name="CasellaDiTesto 6">
            <a:extLst>
              <a:ext uri="{FF2B5EF4-FFF2-40B4-BE49-F238E27FC236}">
                <a16:creationId xmlns:a16="http://schemas.microsoft.com/office/drawing/2014/main" id="{6E1F77F0-A0A5-45B0-5EFA-A7F3307324B2}"/>
              </a:ext>
            </a:extLst>
          </p:cNvPr>
          <p:cNvSpPr txBox="1"/>
          <p:nvPr/>
        </p:nvSpPr>
        <p:spPr>
          <a:xfrm>
            <a:off x="507756" y="5780199"/>
            <a:ext cx="1405539" cy="3693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en-US"/>
            </a:defPPr>
            <a:lvl1pPr algn="ctr">
              <a:defRPr>
                <a:latin typeface="Barlow Condensed" panose="00000506000000000000" pitchFamily="2" charset="0"/>
              </a:defRPr>
            </a:lvl1pPr>
          </a:lstStyle>
          <a:p>
            <a:r>
              <a:rPr lang="en-US" noProof="0" dirty="0">
                <a:solidFill>
                  <a:schemeClr val="bg1"/>
                </a:solidFill>
              </a:rPr>
              <a:t>1900–1914</a:t>
            </a:r>
          </a:p>
        </p:txBody>
      </p:sp>
      <p:sp>
        <p:nvSpPr>
          <p:cNvPr id="8" name="CasellaDiTesto 7">
            <a:extLst>
              <a:ext uri="{FF2B5EF4-FFF2-40B4-BE49-F238E27FC236}">
                <a16:creationId xmlns:a16="http://schemas.microsoft.com/office/drawing/2014/main" id="{DD3C2BB9-BB06-7E1E-A732-149EA4BFF087}"/>
              </a:ext>
            </a:extLst>
          </p:cNvPr>
          <p:cNvSpPr txBox="1"/>
          <p:nvPr/>
        </p:nvSpPr>
        <p:spPr>
          <a:xfrm>
            <a:off x="2036486" y="5780199"/>
            <a:ext cx="1405539" cy="3693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en-US"/>
            </a:defPPr>
            <a:lvl1pPr algn="ctr">
              <a:defRPr>
                <a:latin typeface="Barlow Condensed" panose="00000506000000000000" pitchFamily="2" charset="0"/>
              </a:defRPr>
            </a:lvl1pPr>
          </a:lstStyle>
          <a:p>
            <a:r>
              <a:rPr lang="en-US" noProof="0" dirty="0">
                <a:solidFill>
                  <a:schemeClr val="bg1"/>
                </a:solidFill>
              </a:rPr>
              <a:t>1915–1928</a:t>
            </a:r>
          </a:p>
        </p:txBody>
      </p: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580777A9-2013-DA00-4EEF-4C55B7947312}"/>
              </a:ext>
            </a:extLst>
          </p:cNvPr>
          <p:cNvSpPr txBox="1"/>
          <p:nvPr/>
        </p:nvSpPr>
        <p:spPr>
          <a:xfrm>
            <a:off x="3565216" y="5780199"/>
            <a:ext cx="1646359" cy="3693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en-US"/>
            </a:defPPr>
            <a:lvl1pPr algn="ctr">
              <a:defRPr>
                <a:latin typeface="Barlow Condensed" panose="00000506000000000000" pitchFamily="2" charset="0"/>
              </a:defRPr>
            </a:lvl1pPr>
          </a:lstStyle>
          <a:p>
            <a:r>
              <a:rPr lang="en-US" noProof="0" dirty="0">
                <a:solidFill>
                  <a:schemeClr val="bg1"/>
                </a:solidFill>
              </a:rPr>
              <a:t>1928–1950s</a:t>
            </a:r>
          </a:p>
        </p:txBody>
      </p:sp>
      <p:sp>
        <p:nvSpPr>
          <p:cNvPr id="10" name="CasellaDiTesto 9">
            <a:extLst>
              <a:ext uri="{FF2B5EF4-FFF2-40B4-BE49-F238E27FC236}">
                <a16:creationId xmlns:a16="http://schemas.microsoft.com/office/drawing/2014/main" id="{59F0594E-D5CE-048B-78E7-092E9B7314A7}"/>
              </a:ext>
            </a:extLst>
          </p:cNvPr>
          <p:cNvSpPr txBox="1"/>
          <p:nvPr/>
        </p:nvSpPr>
        <p:spPr>
          <a:xfrm>
            <a:off x="5334766" y="5780199"/>
            <a:ext cx="1646359" cy="3693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en-US"/>
            </a:defPPr>
            <a:lvl1pPr algn="ctr">
              <a:defRPr>
                <a:latin typeface="Barlow Condensed" panose="00000506000000000000" pitchFamily="2" charset="0"/>
              </a:defRPr>
            </a:lvl1pPr>
          </a:lstStyle>
          <a:p>
            <a:r>
              <a:rPr lang="en-US" noProof="0" dirty="0">
                <a:solidFill>
                  <a:schemeClr val="bg1"/>
                </a:solidFill>
              </a:rPr>
              <a:t>1960s–1970s</a:t>
            </a:r>
          </a:p>
        </p:txBody>
      </p:sp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992739DB-7919-E1CD-6911-DE2945ECAF20}"/>
              </a:ext>
            </a:extLst>
          </p:cNvPr>
          <p:cNvSpPr txBox="1"/>
          <p:nvPr/>
        </p:nvSpPr>
        <p:spPr>
          <a:xfrm>
            <a:off x="8177076" y="5769808"/>
            <a:ext cx="164635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algn="ctr">
              <a:defRPr>
                <a:latin typeface="Barlow Condensed" panose="00000506000000000000" pitchFamily="2" charset="0"/>
              </a:defRPr>
            </a:lvl1pPr>
          </a:lstStyle>
          <a:p>
            <a:r>
              <a:rPr lang="en-US" noProof="0" dirty="0">
                <a:solidFill>
                  <a:schemeClr val="bg1"/>
                </a:solidFill>
              </a:rPr>
              <a:t>1990s–2000s</a:t>
            </a:r>
          </a:p>
        </p:txBody>
      </p:sp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21B50867-7F18-1296-06B6-6E8634797359}"/>
              </a:ext>
            </a:extLst>
          </p:cNvPr>
          <p:cNvSpPr txBox="1"/>
          <p:nvPr/>
        </p:nvSpPr>
        <p:spPr>
          <a:xfrm>
            <a:off x="9946627" y="5717853"/>
            <a:ext cx="1646359" cy="3693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en-US"/>
            </a:defPPr>
            <a:lvl1pPr algn="ctr">
              <a:defRPr sz="2400">
                <a:latin typeface="Barlow Condensed SemiBold" panose="00000706000000000000" pitchFamily="2" charset="0"/>
              </a:defRPr>
            </a:lvl1pPr>
          </a:lstStyle>
          <a:p>
            <a:r>
              <a:rPr lang="en-US" noProof="0" dirty="0">
                <a:solidFill>
                  <a:schemeClr val="bg1"/>
                </a:solidFill>
              </a:rPr>
              <a:t>2010s–2020s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6DF05B-C95D-68A3-18D7-46375B356E5D}"/>
              </a:ext>
            </a:extLst>
          </p:cNvPr>
          <p:cNvSpPr txBox="1">
            <a:spLocks/>
          </p:cNvSpPr>
          <p:nvPr/>
        </p:nvSpPr>
        <p:spPr>
          <a:xfrm>
            <a:off x="593598" y="1738799"/>
            <a:ext cx="10915962" cy="1527048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defPPr>
              <a:defRPr lang="en-US"/>
            </a:defPPr>
            <a:lvl1pPr>
              <a:lnSpc>
                <a:spcPct val="90000"/>
              </a:lnSpc>
              <a:spcBef>
                <a:spcPct val="0"/>
              </a:spcBef>
              <a:buNone/>
              <a:defRPr sz="3300" b="1">
                <a:latin typeface="Barlow Condensed" panose="00000506000000000000" pitchFamily="2" charset="0"/>
                <a:ea typeface="Roboto" panose="02000000000000000000" pitchFamily="2" charset="0"/>
                <a:cs typeface="Calibri" panose="020F0502020204030204" pitchFamily="34" charset="0"/>
              </a:defRPr>
            </a:lvl1pPr>
          </a:lstStyle>
          <a:p>
            <a:r>
              <a:rPr lang="en-US" noProof="0" dirty="0">
                <a:solidFill>
                  <a:schemeClr val="bg1"/>
                </a:solidFill>
              </a:rPr>
              <a:t>Modern Era and SRT Power (2010s–2020s)</a:t>
            </a: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0E7102B3-7981-7498-42F4-E4C73F06B821}"/>
              </a:ext>
            </a:extLst>
          </p:cNvPr>
          <p:cNvSpPr txBox="1"/>
          <p:nvPr/>
        </p:nvSpPr>
        <p:spPr>
          <a:xfrm>
            <a:off x="7104316" y="5780199"/>
            <a:ext cx="94956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1980s</a:t>
            </a:r>
            <a:endParaRPr lang="en-US" noProof="0" dirty="0">
              <a:solidFill>
                <a:schemeClr val="bg1"/>
              </a:solidFill>
              <a:latin typeface="Barlow Condensed" panose="00000506000000000000" pitchFamily="2" charset="0"/>
            </a:endParaRP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F388F3B5-956D-F97A-EB7A-09C8BCE9FA95}"/>
              </a:ext>
            </a:extLst>
          </p:cNvPr>
          <p:cNvSpPr txBox="1">
            <a:spLocks/>
          </p:cNvSpPr>
          <p:nvPr/>
        </p:nvSpPr>
        <p:spPr>
          <a:xfrm>
            <a:off x="593598" y="2471946"/>
            <a:ext cx="7829867" cy="316752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After 2009 auto industry crashed, Dodge eventually merged with Fiat and is nowadays part of Stellantis. </a:t>
            </a:r>
          </a:p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sz="15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Ram officially separated from Dodge in the same year.</a:t>
            </a:r>
          </a:p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Dodge rebranded itself as a </a:t>
            </a:r>
            <a:r>
              <a:rPr lang="en-US" sz="15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pure performance brand</a:t>
            </a: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. The modern </a:t>
            </a:r>
            <a:r>
              <a:rPr lang="en-US" sz="15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Charger</a:t>
            </a: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 and </a:t>
            </a:r>
            <a:r>
              <a:rPr lang="en-US" sz="15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Challenger</a:t>
            </a:r>
            <a:r>
              <a:rPr lang="en-US" sz="1500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 </a:t>
            </a: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were reimagined as muscle cars with high-powered trims:</a:t>
            </a:r>
          </a:p>
          <a:p>
            <a:pPr marL="285750" indent="-28575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sz="15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Hellcat</a:t>
            </a: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 (707+ HP)</a:t>
            </a:r>
          </a:p>
          <a:p>
            <a:pPr marL="285750" indent="-28575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sz="15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Redeye</a:t>
            </a:r>
            <a:endParaRPr lang="en-US" sz="1500" noProof="0" dirty="0">
              <a:solidFill>
                <a:srgbClr val="C00000"/>
              </a:solidFill>
              <a:latin typeface="Roboto" panose="02000000000000000000" pitchFamily="2" charset="0"/>
              <a:ea typeface="Roboto" panose="02000000000000000000" pitchFamily="2" charset="0"/>
              <a:cs typeface="Calibri" panose="020F0502020204030204" pitchFamily="34" charset="0"/>
            </a:endParaRPr>
          </a:p>
          <a:p>
            <a:pPr marL="285750" indent="-28575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sz="15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Demon</a:t>
            </a:r>
            <a:r>
              <a:rPr lang="en-US" sz="1500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 </a:t>
            </a: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(up to 840 HP)</a:t>
            </a:r>
          </a:p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These models became cultural icons in their own right, appealing to both modern drivers and “nostalgia” lovers.</a:t>
            </a:r>
          </a:p>
        </p:txBody>
      </p:sp>
      <p:grpSp>
        <p:nvGrpSpPr>
          <p:cNvPr id="18" name="Gruppo 17">
            <a:extLst>
              <a:ext uri="{FF2B5EF4-FFF2-40B4-BE49-F238E27FC236}">
                <a16:creationId xmlns:a16="http://schemas.microsoft.com/office/drawing/2014/main" id="{9AB6FA45-83B3-72FE-474E-A8BF07B4FA1C}"/>
              </a:ext>
            </a:extLst>
          </p:cNvPr>
          <p:cNvGrpSpPr/>
          <p:nvPr/>
        </p:nvGrpSpPr>
        <p:grpSpPr>
          <a:xfrm>
            <a:off x="8877592" y="1867868"/>
            <a:ext cx="2816506" cy="3236151"/>
            <a:chOff x="9083594" y="825524"/>
            <a:chExt cx="3862547" cy="4438049"/>
          </a:xfrm>
        </p:grpSpPr>
        <p:pic>
          <p:nvPicPr>
            <p:cNvPr id="16" name="Picture 2" descr="Dodge Challenger SRT Hellcat Redeye ontketend - AutoWeek">
              <a:extLst>
                <a:ext uri="{FF2B5EF4-FFF2-40B4-BE49-F238E27FC236}">
                  <a16:creationId xmlns:a16="http://schemas.microsoft.com/office/drawing/2014/main" id="{AA837A7A-5719-75CE-2F02-64CB1D835CC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451" r="3" b="14045"/>
            <a:stretch/>
          </p:blipFill>
          <p:spPr bwMode="auto">
            <a:xfrm>
              <a:off x="9083594" y="825524"/>
              <a:ext cx="3862547" cy="21206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7" name="Picture 4" descr="Dodge Demon: modale Viper - AutoWeek">
              <a:extLst>
                <a:ext uri="{FF2B5EF4-FFF2-40B4-BE49-F238E27FC236}">
                  <a16:creationId xmlns:a16="http://schemas.microsoft.com/office/drawing/2014/main" id="{472D6D8E-B932-6360-F58D-072410F814A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9723" r="1" b="7691"/>
            <a:stretch/>
          </p:blipFill>
          <p:spPr bwMode="auto">
            <a:xfrm>
              <a:off x="9087373" y="3142882"/>
              <a:ext cx="3858768" cy="212069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42795525-D24C-5948-F5D1-48A761B15D86}"/>
              </a:ext>
            </a:extLst>
          </p:cNvPr>
          <p:cNvSpPr txBox="1">
            <a:spLocks/>
          </p:cNvSpPr>
          <p:nvPr/>
        </p:nvSpPr>
        <p:spPr>
          <a:xfrm>
            <a:off x="10344343" y="-450324"/>
            <a:ext cx="1768196" cy="381066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algn="ctr"/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noProof="0" dirty="0">
                <a:solidFill>
                  <a:srgbClr val="C00000"/>
                </a:solidFill>
              </a:rPr>
              <a:t>SLIDER</a:t>
            </a:r>
          </a:p>
        </p:txBody>
      </p:sp>
      <p:sp>
        <p:nvSpPr>
          <p:cNvPr id="23" name="Segnaposto numero diapositiva 27">
            <a:extLst>
              <a:ext uri="{FF2B5EF4-FFF2-40B4-BE49-F238E27FC236}">
                <a16:creationId xmlns:a16="http://schemas.microsoft.com/office/drawing/2014/main" id="{ABDD7790-601B-8342-1248-EE15251EBE83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18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24" name="Immagine 23">
            <a:extLst>
              <a:ext uri="{FF2B5EF4-FFF2-40B4-BE49-F238E27FC236}">
                <a16:creationId xmlns:a16="http://schemas.microsoft.com/office/drawing/2014/main" id="{16ADB6F6-17F1-A705-17A8-F686591C1C0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25" name="Immagine 24">
            <a:extLst>
              <a:ext uri="{FF2B5EF4-FFF2-40B4-BE49-F238E27FC236}">
                <a16:creationId xmlns:a16="http://schemas.microsoft.com/office/drawing/2014/main" id="{60D0F086-CB48-D8EB-0556-F4B4BB8B284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sp>
        <p:nvSpPr>
          <p:cNvPr id="30" name="Titolo 1">
            <a:extLst>
              <a:ext uri="{FF2B5EF4-FFF2-40B4-BE49-F238E27FC236}">
                <a16:creationId xmlns:a16="http://schemas.microsoft.com/office/drawing/2014/main" id="{CB278D64-E4C3-10A5-557E-62E9D86A64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722388"/>
            <a:ext cx="10615793" cy="113225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BRAND HISTORY</a:t>
            </a:r>
          </a:p>
        </p:txBody>
      </p:sp>
      <p:sp>
        <p:nvSpPr>
          <p:cNvPr id="31" name="Freeform: Shape 13">
            <a:extLst>
              <a:ext uri="{FF2B5EF4-FFF2-40B4-BE49-F238E27FC236}">
                <a16:creationId xmlns:a16="http://schemas.microsoft.com/office/drawing/2014/main" id="{E8D4B7B6-4C66-8B5B-FE8F-91EDAE6D3A66}"/>
              </a:ext>
            </a:extLst>
          </p:cNvPr>
          <p:cNvSpPr/>
          <p:nvPr/>
        </p:nvSpPr>
        <p:spPr>
          <a:xfrm>
            <a:off x="7925076" y="6453187"/>
            <a:ext cx="4266926" cy="404811"/>
          </a:xfrm>
          <a:custGeom>
            <a:avLst/>
            <a:gdLst>
              <a:gd name="connsiteX0" fmla="*/ 570467 w 3464689"/>
              <a:gd name="connsiteY0" fmla="*/ 0 h 1000766"/>
              <a:gd name="connsiteX1" fmla="*/ 3464689 w 3464689"/>
              <a:gd name="connsiteY1" fmla="*/ 0 h 1000766"/>
              <a:gd name="connsiteX2" fmla="*/ 3464689 w 3464689"/>
              <a:gd name="connsiteY2" fmla="*/ 1000766 h 1000766"/>
              <a:gd name="connsiteX3" fmla="*/ 0 w 3464689"/>
              <a:gd name="connsiteY3" fmla="*/ 1000766 h 1000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64689" h="1000766">
                <a:moveTo>
                  <a:pt x="570467" y="0"/>
                </a:moveTo>
                <a:lnTo>
                  <a:pt x="3464689" y="0"/>
                </a:lnTo>
                <a:lnTo>
                  <a:pt x="3464689" y="1000766"/>
                </a:lnTo>
                <a:lnTo>
                  <a:pt x="0" y="1000766"/>
                </a:lnTo>
                <a:close/>
              </a:path>
            </a:pathLst>
          </a:custGeom>
          <a:solidFill>
            <a:srgbClr val="EB232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32" name="Content Placeholder 2">
            <a:extLst>
              <a:ext uri="{FF2B5EF4-FFF2-40B4-BE49-F238E27FC236}">
                <a16:creationId xmlns:a16="http://schemas.microsoft.com/office/drawing/2014/main" id="{EAE743F5-2A9A-BACB-C68D-4A5127882B2C}"/>
              </a:ext>
            </a:extLst>
          </p:cNvPr>
          <p:cNvSpPr txBox="1">
            <a:spLocks/>
          </p:cNvSpPr>
          <p:nvPr/>
        </p:nvSpPr>
        <p:spPr>
          <a:xfrm>
            <a:off x="8564526" y="6496233"/>
            <a:ext cx="3742716" cy="38106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Move the </a:t>
            </a:r>
            <a:r>
              <a:rPr lang="en-US" sz="1400" b="1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SLIDER </a:t>
            </a: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to discover the history</a:t>
            </a:r>
          </a:p>
        </p:txBody>
      </p:sp>
      <p:pic>
        <p:nvPicPr>
          <p:cNvPr id="33" name="Elemento grafico 32">
            <a:extLst>
              <a:ext uri="{FF2B5EF4-FFF2-40B4-BE49-F238E27FC236}">
                <a16:creationId xmlns:a16="http://schemas.microsoft.com/office/drawing/2014/main" id="{B574CDD3-DA75-36DB-E29D-27FDD7C4791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rot="10800000">
            <a:off x="10473285" y="5278871"/>
            <a:ext cx="503613" cy="43889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4304026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D2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27F03CA-A13A-C5F0-6584-6990300F7D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0" descr="دودج تشالنجر - الأشرس شكلا ومضمونا - موقع ويلز">
            <a:extLst>
              <a:ext uri="{FF2B5EF4-FFF2-40B4-BE49-F238E27FC236}">
                <a16:creationId xmlns:a16="http://schemas.microsoft.com/office/drawing/2014/main" id="{AF11E0F9-E59A-FB68-A045-648613F7B0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317" y="2574306"/>
            <a:ext cx="2330561" cy="1381755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2" descr="Dodge Nitro - расход топлива Додж Нитро, клиренс, габариты ...">
            <a:extLst>
              <a:ext uri="{FF2B5EF4-FFF2-40B4-BE49-F238E27FC236}">
                <a16:creationId xmlns:a16="http://schemas.microsoft.com/office/drawing/2014/main" id="{0D01B078-332B-7410-3C4B-A964A86DF55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438" b="4333"/>
          <a:stretch/>
        </p:blipFill>
        <p:spPr bwMode="auto">
          <a:xfrm>
            <a:off x="8795664" y="2574306"/>
            <a:ext cx="2323060" cy="1366843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7D573E8-6A3D-238D-AD86-7CCAD49FA268}"/>
              </a:ext>
            </a:extLst>
          </p:cNvPr>
          <p:cNvSpPr txBox="1">
            <a:spLocks/>
          </p:cNvSpPr>
          <p:nvPr/>
        </p:nvSpPr>
        <p:spPr>
          <a:xfrm>
            <a:off x="638019" y="1680318"/>
            <a:ext cx="10915962" cy="1527048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3300" noProof="0" dirty="0">
                <a:solidFill>
                  <a:schemeClr val="bg1"/>
                </a:solidFill>
                <a:latin typeface="Barlow Condensed" panose="00000506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GLORIOUS  RECENT PAST</a:t>
            </a:r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0AEC87E8-94C1-68E8-E2A4-45DA1BA952D4}"/>
              </a:ext>
            </a:extLst>
          </p:cNvPr>
          <p:cNvSpPr txBox="1">
            <a:spLocks/>
          </p:cNvSpPr>
          <p:nvPr/>
        </p:nvSpPr>
        <p:spPr>
          <a:xfrm>
            <a:off x="471576" y="2283779"/>
            <a:ext cx="6222750" cy="453434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 sz="1500" noProof="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21" name="Picture 10" descr="2018 Dodge Journey Crossover SUV | Dodge Canada">
            <a:extLst>
              <a:ext uri="{FF2B5EF4-FFF2-40B4-BE49-F238E27FC236}">
                <a16:creationId xmlns:a16="http://schemas.microsoft.com/office/drawing/2014/main" id="{9B656D14-6170-B812-4A52-2E6386AF0AC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444" b="5299"/>
          <a:stretch/>
        </p:blipFill>
        <p:spPr bwMode="auto">
          <a:xfrm>
            <a:off x="8830589" y="4569615"/>
            <a:ext cx="2323060" cy="1366843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6" descr="2008 Dodge Caliber Off Road">
            <a:extLst>
              <a:ext uri="{FF2B5EF4-FFF2-40B4-BE49-F238E27FC236}">
                <a16:creationId xmlns:a16="http://schemas.microsoft.com/office/drawing/2014/main" id="{2AC16F63-6E00-BC04-E2E9-809E88DAE05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36" t="14298" r="436" b="6541"/>
          <a:stretch/>
        </p:blipFill>
        <p:spPr bwMode="auto">
          <a:xfrm>
            <a:off x="811894" y="4569615"/>
            <a:ext cx="2330561" cy="1381755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CasellaDiTesto 24">
            <a:extLst>
              <a:ext uri="{FF2B5EF4-FFF2-40B4-BE49-F238E27FC236}">
                <a16:creationId xmlns:a16="http://schemas.microsoft.com/office/drawing/2014/main" id="{4B645B75-4E25-1D04-8416-FF54B02938A4}"/>
              </a:ext>
            </a:extLst>
          </p:cNvPr>
          <p:cNvSpPr txBox="1"/>
          <p:nvPr/>
        </p:nvSpPr>
        <p:spPr>
          <a:xfrm>
            <a:off x="8750707" y="5955514"/>
            <a:ext cx="260857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DODGE JOURNEY</a:t>
            </a:r>
          </a:p>
        </p:txBody>
      </p:sp>
      <p:sp>
        <p:nvSpPr>
          <p:cNvPr id="26" name="CasellaDiTesto 25">
            <a:extLst>
              <a:ext uri="{FF2B5EF4-FFF2-40B4-BE49-F238E27FC236}">
                <a16:creationId xmlns:a16="http://schemas.microsoft.com/office/drawing/2014/main" id="{1B86B8AF-B9A4-327F-4006-86BC57B210A6}"/>
              </a:ext>
            </a:extLst>
          </p:cNvPr>
          <p:cNvSpPr txBox="1"/>
          <p:nvPr/>
        </p:nvSpPr>
        <p:spPr>
          <a:xfrm>
            <a:off x="648606" y="3968417"/>
            <a:ext cx="261469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DODGE CHALLENGER</a:t>
            </a:r>
          </a:p>
        </p:txBody>
      </p:sp>
      <p:sp>
        <p:nvSpPr>
          <p:cNvPr id="27" name="CasellaDiTesto 26">
            <a:extLst>
              <a:ext uri="{FF2B5EF4-FFF2-40B4-BE49-F238E27FC236}">
                <a16:creationId xmlns:a16="http://schemas.microsoft.com/office/drawing/2014/main" id="{B6F68694-96F8-C6F1-D62B-B09DCFB9D1DD}"/>
              </a:ext>
            </a:extLst>
          </p:cNvPr>
          <p:cNvSpPr txBox="1"/>
          <p:nvPr/>
        </p:nvSpPr>
        <p:spPr>
          <a:xfrm>
            <a:off x="8704223" y="3954131"/>
            <a:ext cx="2614695" cy="3368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DODGE NITRO</a:t>
            </a:r>
          </a:p>
        </p:txBody>
      </p:sp>
      <p:sp>
        <p:nvSpPr>
          <p:cNvPr id="28" name="CasellaDiTesto 27">
            <a:extLst>
              <a:ext uri="{FF2B5EF4-FFF2-40B4-BE49-F238E27FC236}">
                <a16:creationId xmlns:a16="http://schemas.microsoft.com/office/drawing/2014/main" id="{FA6127DA-79AE-8C31-B37D-29E14DCB04EA}"/>
              </a:ext>
            </a:extLst>
          </p:cNvPr>
          <p:cNvSpPr txBox="1"/>
          <p:nvPr/>
        </p:nvSpPr>
        <p:spPr>
          <a:xfrm>
            <a:off x="771505" y="5961256"/>
            <a:ext cx="236889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DODGE CALIBER</a:t>
            </a:r>
          </a:p>
        </p:txBody>
      </p:sp>
      <p:sp>
        <p:nvSpPr>
          <p:cNvPr id="30" name="CasellaDiTesto 29">
            <a:extLst>
              <a:ext uri="{FF2B5EF4-FFF2-40B4-BE49-F238E27FC236}">
                <a16:creationId xmlns:a16="http://schemas.microsoft.com/office/drawing/2014/main" id="{8EBFDCE4-86C7-68AB-1BDC-9C12A304AF47}"/>
              </a:ext>
            </a:extLst>
          </p:cNvPr>
          <p:cNvSpPr txBox="1"/>
          <p:nvPr/>
        </p:nvSpPr>
        <p:spPr>
          <a:xfrm>
            <a:off x="3224798" y="2856065"/>
            <a:ext cx="27231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b="1" noProof="0" dirty="0">
                <a:solidFill>
                  <a:schemeClr val="bg1"/>
                </a:solidFill>
                <a:latin typeface="Barlow Condensed" panose="00000506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MORE THAN 13 COUNTRIES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with at least 200 vehicles sold.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400" b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Best year</a:t>
            </a:r>
            <a:r>
              <a:rPr lang="en-US" sz="1400" b="1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:</a:t>
            </a:r>
            <a:r>
              <a:rPr lang="en-US" sz="1400" b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 </a:t>
            </a: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2010</a:t>
            </a:r>
          </a:p>
        </p:txBody>
      </p:sp>
      <p:sp>
        <p:nvSpPr>
          <p:cNvPr id="32" name="CasellaDiTesto 31">
            <a:extLst>
              <a:ext uri="{FF2B5EF4-FFF2-40B4-BE49-F238E27FC236}">
                <a16:creationId xmlns:a16="http://schemas.microsoft.com/office/drawing/2014/main" id="{D787251B-5C2B-8493-572A-32587DA5749E}"/>
              </a:ext>
            </a:extLst>
          </p:cNvPr>
          <p:cNvSpPr txBox="1"/>
          <p:nvPr/>
        </p:nvSpPr>
        <p:spPr>
          <a:xfrm>
            <a:off x="6352084" y="2702178"/>
            <a:ext cx="2352139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Barlow Condensed" panose="00000506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MORE THAN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Barlow Condensed" panose="00000506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12.000 UNITS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(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all </a:t>
            </a:r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models) 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sold </a:t>
            </a:r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i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n Europe</a:t>
            </a:r>
          </a:p>
          <a:p>
            <a:pPr algn="r">
              <a:defRPr/>
            </a:pPr>
            <a:r>
              <a:rPr lang="en-US" sz="1400" b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Best year: </a:t>
            </a: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2010</a:t>
            </a:r>
          </a:p>
        </p:txBody>
      </p:sp>
      <p:sp>
        <p:nvSpPr>
          <p:cNvPr id="34" name="CasellaDiTesto 33">
            <a:extLst>
              <a:ext uri="{FF2B5EF4-FFF2-40B4-BE49-F238E27FC236}">
                <a16:creationId xmlns:a16="http://schemas.microsoft.com/office/drawing/2014/main" id="{008DF448-527A-6637-2638-0A623CDEFEB3}"/>
              </a:ext>
            </a:extLst>
          </p:cNvPr>
          <p:cNvSpPr txBox="1"/>
          <p:nvPr/>
        </p:nvSpPr>
        <p:spPr>
          <a:xfrm>
            <a:off x="6152073" y="4720079"/>
            <a:ext cx="2547395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 indent="0" algn="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b="1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DODGE JOURNEY</a:t>
            </a:r>
          </a:p>
          <a:p>
            <a:pPr marR="0" lvl="0" indent="0" algn="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b="1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6400</a:t>
            </a:r>
          </a:p>
          <a:p>
            <a:pPr marR="0" lvl="0" indent="0" algn="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400" b="1" noProof="0" dirty="0">
                <a:solidFill>
                  <a:schemeClr val="bg1"/>
                </a:solidFill>
                <a:latin typeface="Aptos SemiBold" panose="020F0502020204030204" pitchFamily="34" charset="0"/>
              </a:rPr>
              <a:t> </a:t>
            </a:r>
            <a:r>
              <a:rPr lang="en-US" sz="1400" b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Vehicles sold in Europe</a:t>
            </a:r>
          </a:p>
          <a:p>
            <a:pPr algn="r">
              <a:defRPr/>
            </a:pPr>
            <a:r>
              <a:rPr lang="en-US" sz="1400" b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Best year: 2010</a:t>
            </a:r>
          </a:p>
        </p:txBody>
      </p:sp>
      <p:sp>
        <p:nvSpPr>
          <p:cNvPr id="36" name="CasellaDiTesto 35">
            <a:extLst>
              <a:ext uri="{FF2B5EF4-FFF2-40B4-BE49-F238E27FC236}">
                <a16:creationId xmlns:a16="http://schemas.microsoft.com/office/drawing/2014/main" id="{4DAE8B9C-C6BB-52EC-8CD0-91120DF2692E}"/>
              </a:ext>
            </a:extLst>
          </p:cNvPr>
          <p:cNvSpPr txBox="1"/>
          <p:nvPr/>
        </p:nvSpPr>
        <p:spPr>
          <a:xfrm>
            <a:off x="3224798" y="4750856"/>
            <a:ext cx="2076431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sz="2000" b="1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DODGE CALIBER</a:t>
            </a:r>
          </a:p>
          <a:p>
            <a:pPr>
              <a:defRPr/>
            </a:pPr>
            <a:r>
              <a:rPr lang="en-US" sz="2000" b="1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3 400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Vehicles sold </a:t>
            </a:r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i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n Europe</a:t>
            </a:r>
          </a:p>
          <a:p>
            <a:pPr>
              <a:defRPr/>
            </a:pPr>
            <a:r>
              <a:rPr lang="en-US" sz="1400" b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Best year: </a:t>
            </a: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2010</a:t>
            </a:r>
          </a:p>
        </p:txBody>
      </p:sp>
      <p:sp>
        <p:nvSpPr>
          <p:cNvPr id="39" name="CasellaDiTesto 38">
            <a:extLst>
              <a:ext uri="{FF2B5EF4-FFF2-40B4-BE49-F238E27FC236}">
                <a16:creationId xmlns:a16="http://schemas.microsoft.com/office/drawing/2014/main" id="{F3E412C7-855E-2C03-7C08-1A9CBBD1903A}"/>
              </a:ext>
            </a:extLst>
          </p:cNvPr>
          <p:cNvSpPr txBox="1"/>
          <p:nvPr/>
        </p:nvSpPr>
        <p:spPr>
          <a:xfrm>
            <a:off x="656231" y="2168145"/>
            <a:ext cx="10879537" cy="3231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Coming down to last decade, let’s have a look to the performance in the European battle field.</a:t>
            </a:r>
          </a:p>
        </p:txBody>
      </p:sp>
      <p:sp>
        <p:nvSpPr>
          <p:cNvPr id="3" name="Segnaposto numero diapositiva 27">
            <a:extLst>
              <a:ext uri="{FF2B5EF4-FFF2-40B4-BE49-F238E27FC236}">
                <a16:creationId xmlns:a16="http://schemas.microsoft.com/office/drawing/2014/main" id="{D12A9420-2664-2342-1B76-ACCF95CA2015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19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5" name="Immagine 4">
            <a:extLst>
              <a:ext uri="{FF2B5EF4-FFF2-40B4-BE49-F238E27FC236}">
                <a16:creationId xmlns:a16="http://schemas.microsoft.com/office/drawing/2014/main" id="{5761E9C3-4249-F587-D7BA-8BF31505656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6" name="Immagine 5">
            <a:extLst>
              <a:ext uri="{FF2B5EF4-FFF2-40B4-BE49-F238E27FC236}">
                <a16:creationId xmlns:a16="http://schemas.microsoft.com/office/drawing/2014/main" id="{7FA41749-B633-D6C6-9E0D-3EDEC99A8E61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sp>
        <p:nvSpPr>
          <p:cNvPr id="9" name="Titolo 1">
            <a:extLst>
              <a:ext uri="{FF2B5EF4-FFF2-40B4-BE49-F238E27FC236}">
                <a16:creationId xmlns:a16="http://schemas.microsoft.com/office/drawing/2014/main" id="{77E96FB1-B496-9155-3C14-5362196BDE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722388"/>
            <a:ext cx="10615793" cy="113225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BRAND HISTORY</a:t>
            </a:r>
          </a:p>
        </p:txBody>
      </p:sp>
      <p:sp>
        <p:nvSpPr>
          <p:cNvPr id="10" name="CasellaDiTesto 9">
            <a:extLst>
              <a:ext uri="{FF2B5EF4-FFF2-40B4-BE49-F238E27FC236}">
                <a16:creationId xmlns:a16="http://schemas.microsoft.com/office/drawing/2014/main" id="{DB62FB8B-3E64-6BD0-C111-80EAE6F03E13}"/>
              </a:ext>
            </a:extLst>
          </p:cNvPr>
          <p:cNvSpPr txBox="1"/>
          <p:nvPr/>
        </p:nvSpPr>
        <p:spPr>
          <a:xfrm>
            <a:off x="3351659" y="3882763"/>
            <a:ext cx="53990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BEST SELLER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09465D7D-C882-E4B6-5B73-DBF76DA2AEB9}"/>
              </a:ext>
            </a:extLst>
          </p:cNvPr>
          <p:cNvGrpSpPr/>
          <p:nvPr/>
        </p:nvGrpSpPr>
        <p:grpSpPr>
          <a:xfrm rot="10800000">
            <a:off x="11679300" y="4931555"/>
            <a:ext cx="872679" cy="1560101"/>
            <a:chOff x="10333245" y="4871320"/>
            <a:chExt cx="1111297" cy="198668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C9534F7B-1512-54D2-B514-E528565653B4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0333245" y="4871320"/>
              <a:ext cx="1104406" cy="1986680"/>
            </a:xfrm>
            <a:prstGeom prst="line">
              <a:avLst/>
            </a:prstGeom>
            <a:ln w="9525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A1889B27-CF7E-5245-8C58-7C3665117F8B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0767885" y="5194100"/>
              <a:ext cx="676657" cy="1217214"/>
            </a:xfrm>
            <a:prstGeom prst="line">
              <a:avLst/>
            </a:prstGeom>
            <a:ln w="9525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custDataLst>
      <p:tags r:id="rId1"/>
    </p:custDataLst>
    <p:extLst>
      <p:ext uri="{BB962C8B-B14F-4D97-AF65-F5344CB8AC3E}">
        <p14:creationId xmlns:p14="http://schemas.microsoft.com/office/powerpoint/2010/main" val="16879429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D2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774E637-DACE-7588-E4B0-50CD536347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067D51-F96A-B1F0-0B38-C1D7A80218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91008"/>
            <a:ext cx="10615793" cy="113225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70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DODGE IN THE MOVIES</a:t>
            </a:r>
          </a:p>
        </p:txBody>
      </p:sp>
      <p:sp>
        <p:nvSpPr>
          <p:cNvPr id="14" name="CasellaDiTesto 13">
            <a:extLst>
              <a:ext uri="{FF2B5EF4-FFF2-40B4-BE49-F238E27FC236}">
                <a16:creationId xmlns:a16="http://schemas.microsoft.com/office/drawing/2014/main" id="{518C682E-C079-567B-29E9-09AF4C3BD36B}"/>
              </a:ext>
            </a:extLst>
          </p:cNvPr>
          <p:cNvSpPr txBox="1"/>
          <p:nvPr/>
        </p:nvSpPr>
        <p:spPr>
          <a:xfrm>
            <a:off x="631021" y="1608568"/>
            <a:ext cx="1127455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36830" indent="0">
              <a:lnSpc>
                <a:spcPct val="110000"/>
              </a:lnSpc>
              <a:spcAft>
                <a:spcPts val="720"/>
              </a:spcAft>
              <a:buNone/>
            </a:pPr>
            <a:r>
              <a:rPr lang="en-US" sz="1500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Dodge vehicles played starring roles in many movies for decades, appearing in cult classics, mainstream movies </a:t>
            </a:r>
            <a:br>
              <a:rPr lang="en-US" sz="1500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</a:br>
            <a:r>
              <a:rPr lang="en-US" sz="1500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and blockbuster franchises. </a:t>
            </a: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Here you can find the car models used in film productions.</a:t>
            </a:r>
          </a:p>
        </p:txBody>
      </p:sp>
      <p:sp>
        <p:nvSpPr>
          <p:cNvPr id="5" name="Rettangolo 4">
            <a:extLst>
              <a:ext uri="{FF2B5EF4-FFF2-40B4-BE49-F238E27FC236}">
                <a16:creationId xmlns:a16="http://schemas.microsoft.com/office/drawing/2014/main" id="{6151E7D1-70E5-57B2-4DD1-2C4D529F7966}"/>
              </a:ext>
            </a:extLst>
          </p:cNvPr>
          <p:cNvSpPr/>
          <p:nvPr/>
        </p:nvSpPr>
        <p:spPr>
          <a:xfrm>
            <a:off x="612648" y="2375590"/>
            <a:ext cx="1317646" cy="1591723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Bullitt </a:t>
            </a:r>
            <a:br>
              <a:rPr lang="en-US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</a:br>
            <a:r>
              <a:rPr lang="en-US" sz="11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(1968)</a:t>
            </a:r>
            <a:endParaRPr lang="en-US" sz="1100" noProof="0" dirty="0">
              <a:solidFill>
                <a:schemeClr val="bg1"/>
              </a:solidFill>
              <a:latin typeface="Roboto" panose="02000000000000000000" pitchFamily="2" charset="0"/>
              <a:ea typeface="Roboto" panose="02000000000000000000" pitchFamily="2" charset="0"/>
            </a:endParaRPr>
          </a:p>
        </p:txBody>
      </p:sp>
      <p:sp>
        <p:nvSpPr>
          <p:cNvPr id="8" name="Rettangolo 7">
            <a:extLst>
              <a:ext uri="{FF2B5EF4-FFF2-40B4-BE49-F238E27FC236}">
                <a16:creationId xmlns:a16="http://schemas.microsoft.com/office/drawing/2014/main" id="{04C2354C-24A1-BCBB-67E4-2A984E2A04A0}"/>
              </a:ext>
            </a:extLst>
          </p:cNvPr>
          <p:cNvSpPr/>
          <p:nvPr/>
        </p:nvSpPr>
        <p:spPr>
          <a:xfrm>
            <a:off x="2020693" y="2375590"/>
            <a:ext cx="1317646" cy="1591723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Vanishing Point </a:t>
            </a:r>
            <a:br>
              <a:rPr lang="en-US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</a:br>
            <a:r>
              <a:rPr lang="en-US" sz="11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(1971) </a:t>
            </a:r>
            <a:endParaRPr lang="en-US" sz="1100" noProof="0" dirty="0">
              <a:solidFill>
                <a:schemeClr val="bg1"/>
              </a:solidFill>
              <a:latin typeface="Roboto" panose="02000000000000000000" pitchFamily="2" charset="0"/>
              <a:ea typeface="Roboto" panose="02000000000000000000" pitchFamily="2" charset="0"/>
            </a:endParaRPr>
          </a:p>
        </p:txBody>
      </p:sp>
      <p:sp>
        <p:nvSpPr>
          <p:cNvPr id="10" name="Rettangolo 9">
            <a:extLst>
              <a:ext uri="{FF2B5EF4-FFF2-40B4-BE49-F238E27FC236}">
                <a16:creationId xmlns:a16="http://schemas.microsoft.com/office/drawing/2014/main" id="{34B79D15-3392-82AD-C959-4F6C268EEC9B}"/>
              </a:ext>
            </a:extLst>
          </p:cNvPr>
          <p:cNvSpPr/>
          <p:nvPr/>
        </p:nvSpPr>
        <p:spPr>
          <a:xfrm>
            <a:off x="6443449" y="2375590"/>
            <a:ext cx="1317646" cy="1591723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Terminator</a:t>
            </a:r>
            <a:br>
              <a:rPr lang="en-US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</a:br>
            <a:r>
              <a:rPr lang="en-US" sz="11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(1984) </a:t>
            </a:r>
            <a:endParaRPr lang="en-US" sz="1100" noProof="0" dirty="0">
              <a:solidFill>
                <a:schemeClr val="bg1"/>
              </a:solidFill>
              <a:latin typeface="Roboto" panose="02000000000000000000" pitchFamily="2" charset="0"/>
              <a:ea typeface="Roboto" panose="02000000000000000000" pitchFamily="2" charset="0"/>
            </a:endParaRPr>
          </a:p>
        </p:txBody>
      </p:sp>
      <p:sp>
        <p:nvSpPr>
          <p:cNvPr id="11" name="Rettangolo 10">
            <a:extLst>
              <a:ext uri="{FF2B5EF4-FFF2-40B4-BE49-F238E27FC236}">
                <a16:creationId xmlns:a16="http://schemas.microsoft.com/office/drawing/2014/main" id="{D1DE4BB6-0DD0-97D0-276E-2E9613514C16}"/>
              </a:ext>
            </a:extLst>
          </p:cNvPr>
          <p:cNvSpPr/>
          <p:nvPr/>
        </p:nvSpPr>
        <p:spPr>
          <a:xfrm>
            <a:off x="7851493" y="2375590"/>
            <a:ext cx="1317646" cy="1591723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Death Proof </a:t>
            </a:r>
            <a:br>
              <a:rPr lang="en-US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</a:br>
            <a:r>
              <a:rPr lang="en-US" sz="11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(2007) </a:t>
            </a:r>
            <a:endParaRPr lang="en-US" sz="1100" noProof="0" dirty="0">
              <a:solidFill>
                <a:schemeClr val="bg1"/>
              </a:solidFill>
              <a:latin typeface="Roboto" panose="02000000000000000000" pitchFamily="2" charset="0"/>
              <a:ea typeface="Roboto" panose="02000000000000000000" pitchFamily="2" charset="0"/>
            </a:endParaRPr>
          </a:p>
        </p:txBody>
      </p:sp>
      <p:sp>
        <p:nvSpPr>
          <p:cNvPr id="12" name="Rettangolo 11">
            <a:extLst>
              <a:ext uri="{FF2B5EF4-FFF2-40B4-BE49-F238E27FC236}">
                <a16:creationId xmlns:a16="http://schemas.microsoft.com/office/drawing/2014/main" id="{801AA218-909B-13F4-AD13-E4F8916D8FAC}"/>
              </a:ext>
            </a:extLst>
          </p:cNvPr>
          <p:cNvSpPr/>
          <p:nvPr/>
        </p:nvSpPr>
        <p:spPr>
          <a:xfrm>
            <a:off x="9259537" y="2375590"/>
            <a:ext cx="1317646" cy="1591723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Wanted </a:t>
            </a:r>
            <a:br>
              <a:rPr lang="en-US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</a:br>
            <a:r>
              <a:rPr lang="en-US" sz="11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(2008) </a:t>
            </a:r>
            <a:endParaRPr lang="en-US" sz="1100" noProof="0" dirty="0">
              <a:solidFill>
                <a:schemeClr val="bg1"/>
              </a:solidFill>
              <a:latin typeface="Roboto" panose="02000000000000000000" pitchFamily="2" charset="0"/>
              <a:ea typeface="Roboto" panose="02000000000000000000" pitchFamily="2" charset="0"/>
            </a:endParaRPr>
          </a:p>
        </p:txBody>
      </p:sp>
      <p:sp>
        <p:nvSpPr>
          <p:cNvPr id="17" name="Rettangolo 16">
            <a:extLst>
              <a:ext uri="{FF2B5EF4-FFF2-40B4-BE49-F238E27FC236}">
                <a16:creationId xmlns:a16="http://schemas.microsoft.com/office/drawing/2014/main" id="{F1BA92CB-5F0B-89BF-3417-AE8EE5FA2BAF}"/>
              </a:ext>
            </a:extLst>
          </p:cNvPr>
          <p:cNvSpPr/>
          <p:nvPr/>
        </p:nvSpPr>
        <p:spPr>
          <a:xfrm>
            <a:off x="10667583" y="2375590"/>
            <a:ext cx="1317646" cy="1591723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Fast and Furious franchise </a:t>
            </a:r>
            <a:br>
              <a:rPr lang="en-US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</a:br>
            <a:r>
              <a:rPr lang="en-US" sz="11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(2001, 2009, 2011, 2013, 2015, 2017)</a:t>
            </a:r>
            <a:endParaRPr lang="en-US" noProof="0" dirty="0">
              <a:solidFill>
                <a:schemeClr val="bg1"/>
              </a:solidFill>
              <a:latin typeface="Roboto" panose="02000000000000000000" pitchFamily="2" charset="0"/>
              <a:ea typeface="Roboto" panose="02000000000000000000" pitchFamily="2" charset="0"/>
            </a:endParaRPr>
          </a:p>
        </p:txBody>
      </p:sp>
      <p:sp>
        <p:nvSpPr>
          <p:cNvPr id="3" name="Rettangolo 2">
            <a:extLst>
              <a:ext uri="{FF2B5EF4-FFF2-40B4-BE49-F238E27FC236}">
                <a16:creationId xmlns:a16="http://schemas.microsoft.com/office/drawing/2014/main" id="{BD0F0F73-2B98-FC29-E019-9953B1DCA5AA}"/>
              </a:ext>
            </a:extLst>
          </p:cNvPr>
          <p:cNvSpPr/>
          <p:nvPr/>
        </p:nvSpPr>
        <p:spPr>
          <a:xfrm>
            <a:off x="612648" y="4078560"/>
            <a:ext cx="1317646" cy="792510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Charger R/T</a:t>
            </a:r>
          </a:p>
        </p:txBody>
      </p:sp>
      <p:pic>
        <p:nvPicPr>
          <p:cNvPr id="6" name="Picture 2" descr="Here's What Happened To The 1968 Dodge Charger From 'Bullitt'">
            <a:extLst>
              <a:ext uri="{FF2B5EF4-FFF2-40B4-BE49-F238E27FC236}">
                <a16:creationId xmlns:a16="http://schemas.microsoft.com/office/drawing/2014/main" id="{5E1C1E7C-4A95-8C8F-828B-C91AFAC462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649" y="4990785"/>
            <a:ext cx="1311632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Rettangolo 12">
            <a:extLst>
              <a:ext uri="{FF2B5EF4-FFF2-40B4-BE49-F238E27FC236}">
                <a16:creationId xmlns:a16="http://schemas.microsoft.com/office/drawing/2014/main" id="{DF3EE0D1-3F00-F0DF-C07E-4823C47C175C}"/>
              </a:ext>
            </a:extLst>
          </p:cNvPr>
          <p:cNvSpPr/>
          <p:nvPr/>
        </p:nvSpPr>
        <p:spPr>
          <a:xfrm>
            <a:off x="2020693" y="4078560"/>
            <a:ext cx="1317646" cy="792510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Challenger</a:t>
            </a:r>
          </a:p>
        </p:txBody>
      </p:sp>
      <p:pic>
        <p:nvPicPr>
          <p:cNvPr id="21" name="Picture 4" descr="Revealed: Dodge Deliberately Crushed Vanishing Point Cars!">
            <a:extLst>
              <a:ext uri="{FF2B5EF4-FFF2-40B4-BE49-F238E27FC236}">
                <a16:creationId xmlns:a16="http://schemas.microsoft.com/office/drawing/2014/main" id="{EFBCC38E-8006-997C-33DA-DA40C648523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264"/>
          <a:stretch/>
        </p:blipFill>
        <p:spPr bwMode="auto">
          <a:xfrm>
            <a:off x="2026244" y="4982317"/>
            <a:ext cx="1310400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Rettangolo 21">
            <a:extLst>
              <a:ext uri="{FF2B5EF4-FFF2-40B4-BE49-F238E27FC236}">
                <a16:creationId xmlns:a16="http://schemas.microsoft.com/office/drawing/2014/main" id="{A2CD4AFC-990F-0F4E-3377-9C34EBDB3AAC}"/>
              </a:ext>
            </a:extLst>
          </p:cNvPr>
          <p:cNvSpPr/>
          <p:nvPr/>
        </p:nvSpPr>
        <p:spPr>
          <a:xfrm>
            <a:off x="6443449" y="4078560"/>
            <a:ext cx="1317646" cy="792510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Monaco</a:t>
            </a:r>
          </a:p>
        </p:txBody>
      </p:sp>
      <p:sp>
        <p:nvSpPr>
          <p:cNvPr id="23" name="Rettangolo 22">
            <a:extLst>
              <a:ext uri="{FF2B5EF4-FFF2-40B4-BE49-F238E27FC236}">
                <a16:creationId xmlns:a16="http://schemas.microsoft.com/office/drawing/2014/main" id="{C1F1E7D3-B7D7-6EA0-8EA1-D983B84C0854}"/>
              </a:ext>
            </a:extLst>
          </p:cNvPr>
          <p:cNvSpPr/>
          <p:nvPr/>
        </p:nvSpPr>
        <p:spPr>
          <a:xfrm>
            <a:off x="7851493" y="4078560"/>
            <a:ext cx="1317646" cy="792510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Challenger</a:t>
            </a:r>
          </a:p>
        </p:txBody>
      </p:sp>
      <p:pic>
        <p:nvPicPr>
          <p:cNvPr id="24" name="Picture 10" descr="2007 Dodge Challenger RT concept - Best quality free high resolution car  images, pictures and photos.">
            <a:extLst>
              <a:ext uri="{FF2B5EF4-FFF2-40B4-BE49-F238E27FC236}">
                <a16:creationId xmlns:a16="http://schemas.microsoft.com/office/drawing/2014/main" id="{4C3C5483-FBF1-3EEB-CDA3-96266741669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714" b="4742"/>
          <a:stretch/>
        </p:blipFill>
        <p:spPr bwMode="auto">
          <a:xfrm>
            <a:off x="7851923" y="4990785"/>
            <a:ext cx="1317216" cy="716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Rettangolo 24">
            <a:extLst>
              <a:ext uri="{FF2B5EF4-FFF2-40B4-BE49-F238E27FC236}">
                <a16:creationId xmlns:a16="http://schemas.microsoft.com/office/drawing/2014/main" id="{2EB4D990-6DC6-B13E-1DDF-E80E046E6B58}"/>
              </a:ext>
            </a:extLst>
          </p:cNvPr>
          <p:cNvSpPr/>
          <p:nvPr/>
        </p:nvSpPr>
        <p:spPr>
          <a:xfrm>
            <a:off x="9259537" y="4078560"/>
            <a:ext cx="1317646" cy="792510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Viper SRT-10</a:t>
            </a:r>
          </a:p>
        </p:txBody>
      </p:sp>
      <p:sp>
        <p:nvSpPr>
          <p:cNvPr id="26" name="Rettangolo 25">
            <a:extLst>
              <a:ext uri="{FF2B5EF4-FFF2-40B4-BE49-F238E27FC236}">
                <a16:creationId xmlns:a16="http://schemas.microsoft.com/office/drawing/2014/main" id="{963DCBC3-1F4C-4228-DE80-6ECFD7E19AE8}"/>
              </a:ext>
            </a:extLst>
          </p:cNvPr>
          <p:cNvSpPr/>
          <p:nvPr/>
        </p:nvSpPr>
        <p:spPr>
          <a:xfrm>
            <a:off x="10667582" y="4078560"/>
            <a:ext cx="1317647" cy="792510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Charger R/T, Challenger</a:t>
            </a:r>
          </a:p>
        </p:txBody>
      </p:sp>
      <p:pic>
        <p:nvPicPr>
          <p:cNvPr id="27" name="Picture 6" descr="Dodge Viper SRT-10 (ZB II) | Need for Speed Wiki | Fandom">
            <a:extLst>
              <a:ext uri="{FF2B5EF4-FFF2-40B4-BE49-F238E27FC236}">
                <a16:creationId xmlns:a16="http://schemas.microsoft.com/office/drawing/2014/main" id="{97BB4418-3123-22BA-AE77-CCED81E5CB8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b="2936"/>
          <a:stretch/>
        </p:blipFill>
        <p:spPr bwMode="auto">
          <a:xfrm>
            <a:off x="9262641" y="4994101"/>
            <a:ext cx="1314542" cy="716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8" descr="Dodge charger 1327 fast &amp; furious scala 1:24">
            <a:extLst>
              <a:ext uri="{FF2B5EF4-FFF2-40B4-BE49-F238E27FC236}">
                <a16:creationId xmlns:a16="http://schemas.microsoft.com/office/drawing/2014/main" id="{CC84BC53-A5CC-C319-8476-87DCA1EB8F4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64" t="24202" r="1390" b="24202"/>
          <a:stretch/>
        </p:blipFill>
        <p:spPr bwMode="auto">
          <a:xfrm>
            <a:off x="10643615" y="4974277"/>
            <a:ext cx="1361584" cy="738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Full view">
            <a:extLst>
              <a:ext uri="{FF2B5EF4-FFF2-40B4-BE49-F238E27FC236}">
                <a16:creationId xmlns:a16="http://schemas.microsoft.com/office/drawing/2014/main" id="{E8C4FC5A-928A-E6B6-94CD-2002B2100F2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82" t="12400" r="382" b="14639"/>
          <a:stretch/>
        </p:blipFill>
        <p:spPr bwMode="auto">
          <a:xfrm>
            <a:off x="6443019" y="5007200"/>
            <a:ext cx="1310401" cy="697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ttangolo 8">
            <a:extLst>
              <a:ext uri="{FF2B5EF4-FFF2-40B4-BE49-F238E27FC236}">
                <a16:creationId xmlns:a16="http://schemas.microsoft.com/office/drawing/2014/main" id="{F96AB738-5106-ACA7-2605-D5BB2053481A}"/>
              </a:ext>
            </a:extLst>
          </p:cNvPr>
          <p:cNvSpPr/>
          <p:nvPr/>
        </p:nvSpPr>
        <p:spPr>
          <a:xfrm>
            <a:off x="3511366" y="2375590"/>
            <a:ext cx="1317646" cy="1591723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The Dukes of Hazzard</a:t>
            </a:r>
            <a:br>
              <a:rPr lang="en-US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</a:br>
            <a:r>
              <a:rPr lang="en-US" sz="11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(1970 - 80) </a:t>
            </a:r>
            <a:endParaRPr lang="en-US" sz="1100" noProof="0" dirty="0">
              <a:solidFill>
                <a:schemeClr val="bg1"/>
              </a:solidFill>
              <a:latin typeface="Roboto" panose="02000000000000000000" pitchFamily="2" charset="0"/>
              <a:ea typeface="Roboto" panose="02000000000000000000" pitchFamily="2" charset="0"/>
            </a:endParaRPr>
          </a:p>
        </p:txBody>
      </p:sp>
      <p:sp>
        <p:nvSpPr>
          <p:cNvPr id="15" name="Rettangolo 14">
            <a:extLst>
              <a:ext uri="{FF2B5EF4-FFF2-40B4-BE49-F238E27FC236}">
                <a16:creationId xmlns:a16="http://schemas.microsoft.com/office/drawing/2014/main" id="{0A499585-1084-9899-D672-C04C0325CE26}"/>
              </a:ext>
            </a:extLst>
          </p:cNvPr>
          <p:cNvSpPr/>
          <p:nvPr/>
        </p:nvSpPr>
        <p:spPr>
          <a:xfrm>
            <a:off x="3511366" y="4078560"/>
            <a:ext cx="1317646" cy="792510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Charger</a:t>
            </a:r>
          </a:p>
        </p:txBody>
      </p:sp>
      <p:pic>
        <p:nvPicPr>
          <p:cNvPr id="19" name="Immagine 18">
            <a:extLst>
              <a:ext uri="{FF2B5EF4-FFF2-40B4-BE49-F238E27FC236}">
                <a16:creationId xmlns:a16="http://schemas.microsoft.com/office/drawing/2014/main" id="{95E0D42B-FF3B-21E3-977F-7E651DE7EB32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r="2004" b="9739"/>
          <a:stretch/>
        </p:blipFill>
        <p:spPr>
          <a:xfrm>
            <a:off x="3511366" y="4976792"/>
            <a:ext cx="1311632" cy="697933"/>
          </a:xfrm>
          <a:prstGeom prst="rect">
            <a:avLst/>
          </a:prstGeom>
        </p:spPr>
      </p:pic>
      <p:sp>
        <p:nvSpPr>
          <p:cNvPr id="31" name="Rettangolo 30">
            <a:extLst>
              <a:ext uri="{FF2B5EF4-FFF2-40B4-BE49-F238E27FC236}">
                <a16:creationId xmlns:a16="http://schemas.microsoft.com/office/drawing/2014/main" id="{8FE368F8-A270-F337-5BC1-04F23800F17F}"/>
              </a:ext>
            </a:extLst>
          </p:cNvPr>
          <p:cNvSpPr/>
          <p:nvPr/>
        </p:nvSpPr>
        <p:spPr>
          <a:xfrm>
            <a:off x="4929628" y="2375590"/>
            <a:ext cx="1317646" cy="1591723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Blues Brothers</a:t>
            </a:r>
            <a:br>
              <a:rPr lang="en-US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</a:br>
            <a:r>
              <a:rPr lang="en-US" sz="11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(1980) </a:t>
            </a:r>
            <a:endParaRPr lang="en-US" sz="1100" noProof="0" dirty="0">
              <a:solidFill>
                <a:schemeClr val="bg1"/>
              </a:solidFill>
              <a:latin typeface="Roboto" panose="02000000000000000000" pitchFamily="2" charset="0"/>
              <a:ea typeface="Roboto" panose="02000000000000000000" pitchFamily="2" charset="0"/>
            </a:endParaRPr>
          </a:p>
        </p:txBody>
      </p:sp>
      <p:sp>
        <p:nvSpPr>
          <p:cNvPr id="1024" name="Rettangolo 1023">
            <a:extLst>
              <a:ext uri="{FF2B5EF4-FFF2-40B4-BE49-F238E27FC236}">
                <a16:creationId xmlns:a16="http://schemas.microsoft.com/office/drawing/2014/main" id="{02E72334-DAF8-5EBB-A48E-FF6BC6C2BBFF}"/>
              </a:ext>
            </a:extLst>
          </p:cNvPr>
          <p:cNvSpPr/>
          <p:nvPr/>
        </p:nvSpPr>
        <p:spPr>
          <a:xfrm>
            <a:off x="4929627" y="4078560"/>
            <a:ext cx="1324149" cy="792510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Monaco</a:t>
            </a:r>
          </a:p>
        </p:txBody>
      </p:sp>
      <p:pic>
        <p:nvPicPr>
          <p:cNvPr id="1030" name="Picture 6" descr="The Blues Brothers”, la Bluesmobile e le altre auto del film cult |  Gazzetta.it">
            <a:extLst>
              <a:ext uri="{FF2B5EF4-FFF2-40B4-BE49-F238E27FC236}">
                <a16:creationId xmlns:a16="http://schemas.microsoft.com/office/drawing/2014/main" id="{4537BD67-A12A-EAF9-2B80-5E3268A24B6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27" b="1565"/>
          <a:stretch/>
        </p:blipFill>
        <p:spPr bwMode="auto">
          <a:xfrm>
            <a:off x="4944148" y="4976791"/>
            <a:ext cx="1324149" cy="697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29" name="Rettangolo 1028">
            <a:extLst>
              <a:ext uri="{FF2B5EF4-FFF2-40B4-BE49-F238E27FC236}">
                <a16:creationId xmlns:a16="http://schemas.microsoft.com/office/drawing/2014/main" id="{4DE70627-DEA7-9572-D250-87766C10905E}"/>
              </a:ext>
            </a:extLst>
          </p:cNvPr>
          <p:cNvSpPr/>
          <p:nvPr/>
        </p:nvSpPr>
        <p:spPr>
          <a:xfrm>
            <a:off x="9259537" y="5868019"/>
            <a:ext cx="2533065" cy="369332"/>
          </a:xfrm>
          <a:prstGeom prst="rect">
            <a:avLst/>
          </a:prstGeom>
          <a:noFill/>
          <a:ln>
            <a:noFill/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… and so many others !</a:t>
            </a:r>
          </a:p>
        </p:txBody>
      </p:sp>
      <p:sp>
        <p:nvSpPr>
          <p:cNvPr id="7" name="Segnaposto numero diapositiva 27">
            <a:extLst>
              <a:ext uri="{FF2B5EF4-FFF2-40B4-BE49-F238E27FC236}">
                <a16:creationId xmlns:a16="http://schemas.microsoft.com/office/drawing/2014/main" id="{06E731C9-9FFF-23E4-89D2-0A5DE24A6F43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20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16" name="Immagine 15">
            <a:extLst>
              <a:ext uri="{FF2B5EF4-FFF2-40B4-BE49-F238E27FC236}">
                <a16:creationId xmlns:a16="http://schemas.microsoft.com/office/drawing/2014/main" id="{366CD23D-8F44-89CA-271D-0B0CD3F8428F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29" name="Immagine 28">
            <a:extLst>
              <a:ext uri="{FF2B5EF4-FFF2-40B4-BE49-F238E27FC236}">
                <a16:creationId xmlns:a16="http://schemas.microsoft.com/office/drawing/2014/main" id="{70F61A3C-82EE-C16C-E801-478AB62564BD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12995444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D2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BACD18D-5C40-6E86-1ACB-8F5B1148DE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itolo 24">
            <a:extLst>
              <a:ext uri="{FF2B5EF4-FFF2-40B4-BE49-F238E27FC236}">
                <a16:creationId xmlns:a16="http://schemas.microsoft.com/office/drawing/2014/main" id="{86A2C04C-CAF2-E156-D3FA-7283E898EE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7008" y="710378"/>
            <a:ext cx="11908281" cy="113225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WHAT DOES HISTORY TEACH US?</a:t>
            </a:r>
          </a:p>
        </p:txBody>
      </p:sp>
      <p:sp>
        <p:nvSpPr>
          <p:cNvPr id="6" name="CasellaDiTesto 5">
            <a:extLst>
              <a:ext uri="{FF2B5EF4-FFF2-40B4-BE49-F238E27FC236}">
                <a16:creationId xmlns:a16="http://schemas.microsoft.com/office/drawing/2014/main" id="{77371BFC-640C-70B2-0148-5DF424322040}"/>
              </a:ext>
            </a:extLst>
          </p:cNvPr>
          <p:cNvSpPr txBox="1"/>
          <p:nvPr/>
        </p:nvSpPr>
        <p:spPr>
          <a:xfrm>
            <a:off x="695476" y="1803393"/>
            <a:ext cx="10458897" cy="3231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This short trip down the memory lane of Dodge can teach us various things: </a:t>
            </a:r>
          </a:p>
        </p:txBody>
      </p:sp>
      <p:sp>
        <p:nvSpPr>
          <p:cNvPr id="7" name="CasellaDiTesto 6">
            <a:extLst>
              <a:ext uri="{FF2B5EF4-FFF2-40B4-BE49-F238E27FC236}">
                <a16:creationId xmlns:a16="http://schemas.microsoft.com/office/drawing/2014/main" id="{CFF4296B-9870-1CDD-F55C-DA01F0A792AE}"/>
              </a:ext>
            </a:extLst>
          </p:cNvPr>
          <p:cNvSpPr txBox="1"/>
          <p:nvPr/>
        </p:nvSpPr>
        <p:spPr>
          <a:xfrm>
            <a:off x="643088" y="4090765"/>
            <a:ext cx="2238704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en-US" sz="20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THE BRAND DODGE </a:t>
            </a:r>
            <a:br>
              <a:rPr lang="en-US" sz="20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</a:br>
            <a:r>
              <a:rPr lang="en-US" sz="20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IS </a:t>
            </a:r>
            <a:r>
              <a:rPr lang="en-US" sz="20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RESILIENT</a:t>
            </a:r>
          </a:p>
        </p:txBody>
      </p: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800435F7-2B4B-269D-0FF0-7009BF195B8B}"/>
              </a:ext>
            </a:extLst>
          </p:cNvPr>
          <p:cNvSpPr txBox="1"/>
          <p:nvPr/>
        </p:nvSpPr>
        <p:spPr>
          <a:xfrm>
            <a:off x="3429524" y="4077948"/>
            <a:ext cx="2328041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en-US" sz="20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THE BRAND DODGE IS ABLE TO </a:t>
            </a:r>
            <a:r>
              <a:rPr lang="en-US" sz="20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INNOVATE AND ADAPT</a:t>
            </a:r>
          </a:p>
        </p:txBody>
      </p:sp>
      <p:sp>
        <p:nvSpPr>
          <p:cNvPr id="8" name="CasellaDiTesto 7">
            <a:extLst>
              <a:ext uri="{FF2B5EF4-FFF2-40B4-BE49-F238E27FC236}">
                <a16:creationId xmlns:a16="http://schemas.microsoft.com/office/drawing/2014/main" id="{C0BEBC0E-BC22-89DF-B41F-9FE7E2510897}"/>
              </a:ext>
            </a:extLst>
          </p:cNvPr>
          <p:cNvSpPr txBox="1"/>
          <p:nvPr/>
        </p:nvSpPr>
        <p:spPr>
          <a:xfrm>
            <a:off x="6305297" y="4077948"/>
            <a:ext cx="2230821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en-US" sz="20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POWER IS IN THE </a:t>
            </a:r>
            <a:r>
              <a:rPr lang="en-US" sz="20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DNA</a:t>
            </a:r>
            <a:r>
              <a:rPr lang="en-US" sz="20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 OF DODGE</a:t>
            </a:r>
          </a:p>
        </p:txBody>
      </p:sp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038D0B3F-7788-29FB-830A-E99BD1184391}"/>
              </a:ext>
            </a:extLst>
          </p:cNvPr>
          <p:cNvSpPr txBox="1"/>
          <p:nvPr/>
        </p:nvSpPr>
        <p:spPr>
          <a:xfrm>
            <a:off x="9083849" y="4067683"/>
            <a:ext cx="1944414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en-US" sz="20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DODGE HAS CREATED </a:t>
            </a:r>
            <a:r>
              <a:rPr lang="en-US" sz="20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ICONIC CARS </a:t>
            </a:r>
            <a:r>
              <a:rPr lang="en-US" sz="20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FROM ITS INCEPTION</a:t>
            </a:r>
          </a:p>
        </p:txBody>
      </p:sp>
      <p:pic>
        <p:nvPicPr>
          <p:cNvPr id="15" name="Immagine 14" descr="Immagine che contiene Elementi grafici, arte, design&#10;&#10;Il contenuto generato dall'IA potrebbe non essere corretto.">
            <a:extLst>
              <a:ext uri="{FF2B5EF4-FFF2-40B4-BE49-F238E27FC236}">
                <a16:creationId xmlns:a16="http://schemas.microsoft.com/office/drawing/2014/main" id="{C076A932-BE29-77A4-9C64-6BFEB83C989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84727" y="2573772"/>
            <a:ext cx="1142658" cy="1142658"/>
          </a:xfrm>
          <a:prstGeom prst="rect">
            <a:avLst/>
          </a:prstGeom>
        </p:spPr>
      </p:pic>
      <p:pic>
        <p:nvPicPr>
          <p:cNvPr id="17" name="Immagine 16" descr="Immagine che contiene Elementi grafici, Carattere, simbolo, logo&#10;&#10;Il contenuto generato dall'IA potrebbe non essere corretto.">
            <a:extLst>
              <a:ext uri="{FF2B5EF4-FFF2-40B4-BE49-F238E27FC236}">
                <a16:creationId xmlns:a16="http://schemas.microsoft.com/office/drawing/2014/main" id="{D7C5BF14-7867-CF8E-BB8F-9439023ACA4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38904" y="2573772"/>
            <a:ext cx="1142658" cy="1142658"/>
          </a:xfrm>
          <a:prstGeom prst="rect">
            <a:avLst/>
          </a:prstGeom>
        </p:spPr>
      </p:pic>
      <p:pic>
        <p:nvPicPr>
          <p:cNvPr id="19" name="Immagine 18" descr="Immagine che contiene Elementi grafici, Carattere, logo, simbolo&#10;&#10;Il contenuto generato dall'IA potrebbe non essere corretto.">
            <a:extLst>
              <a:ext uri="{FF2B5EF4-FFF2-40B4-BE49-F238E27FC236}">
                <a16:creationId xmlns:a16="http://schemas.microsoft.com/office/drawing/2014/main" id="{6E30EC9D-5157-0023-6D57-2DFCDA096AE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77425" y="2697041"/>
            <a:ext cx="1142658" cy="1142658"/>
          </a:xfrm>
          <a:prstGeom prst="rect">
            <a:avLst/>
          </a:prstGeom>
        </p:spPr>
      </p:pic>
      <p:pic>
        <p:nvPicPr>
          <p:cNvPr id="21" name="Immagine 20" descr="Immagine che contiene Elementi grafici, Carattere, grafica, cerchio&#10;&#10;Il contenuto generato dall'IA potrebbe non essere corretto.">
            <a:extLst>
              <a:ext uri="{FF2B5EF4-FFF2-40B4-BE49-F238E27FC236}">
                <a16:creationId xmlns:a16="http://schemas.microsoft.com/office/drawing/2014/main" id="{C863F89E-8ABE-1DB0-0B7D-BA02D9521FD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2215" y="2573772"/>
            <a:ext cx="1142658" cy="1142658"/>
          </a:xfrm>
          <a:prstGeom prst="rect">
            <a:avLst/>
          </a:prstGeom>
        </p:spPr>
      </p:pic>
      <p:sp>
        <p:nvSpPr>
          <p:cNvPr id="13" name="Segnaposto numero diapositiva 27">
            <a:extLst>
              <a:ext uri="{FF2B5EF4-FFF2-40B4-BE49-F238E27FC236}">
                <a16:creationId xmlns:a16="http://schemas.microsoft.com/office/drawing/2014/main" id="{2FB61E0D-09F5-4C12-42C9-BE7B6B79285C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21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14" name="Immagine 13">
            <a:extLst>
              <a:ext uri="{FF2B5EF4-FFF2-40B4-BE49-F238E27FC236}">
                <a16:creationId xmlns:a16="http://schemas.microsoft.com/office/drawing/2014/main" id="{E6BF38FF-46CD-9A8C-E387-D4C81256741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16" name="Immagine 15">
            <a:extLst>
              <a:ext uri="{FF2B5EF4-FFF2-40B4-BE49-F238E27FC236}">
                <a16:creationId xmlns:a16="http://schemas.microsoft.com/office/drawing/2014/main" id="{7CA6010A-55B5-E6B4-2DF2-CD6AA79F5300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grpSp>
        <p:nvGrpSpPr>
          <p:cNvPr id="2" name="Group 6">
            <a:extLst>
              <a:ext uri="{FF2B5EF4-FFF2-40B4-BE49-F238E27FC236}">
                <a16:creationId xmlns:a16="http://schemas.microsoft.com/office/drawing/2014/main" id="{DD0A0503-6242-DBBA-7B4F-64F8D6EE0C2E}"/>
              </a:ext>
            </a:extLst>
          </p:cNvPr>
          <p:cNvGrpSpPr/>
          <p:nvPr/>
        </p:nvGrpSpPr>
        <p:grpSpPr>
          <a:xfrm rot="7200000">
            <a:off x="254372" y="5478336"/>
            <a:ext cx="872679" cy="1560101"/>
            <a:chOff x="10333245" y="4871320"/>
            <a:chExt cx="1111297" cy="1986680"/>
          </a:xfrm>
        </p:grpSpPr>
        <p:cxnSp>
          <p:nvCxnSpPr>
            <p:cNvPr id="3" name="Straight Connector 7">
              <a:extLst>
                <a:ext uri="{FF2B5EF4-FFF2-40B4-BE49-F238E27FC236}">
                  <a16:creationId xmlns:a16="http://schemas.microsoft.com/office/drawing/2014/main" id="{7ED94785-50BD-8AD8-2BD3-AB0FC50E4FAD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0333245" y="4871320"/>
              <a:ext cx="1104406" cy="1986680"/>
            </a:xfrm>
            <a:prstGeom prst="line">
              <a:avLst/>
            </a:prstGeom>
            <a:ln w="9525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Straight Connector 11">
              <a:extLst>
                <a:ext uri="{FF2B5EF4-FFF2-40B4-BE49-F238E27FC236}">
                  <a16:creationId xmlns:a16="http://schemas.microsoft.com/office/drawing/2014/main" id="{E8D11C40-CD11-D470-ED94-5A5327469ADE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0767885" y="5194100"/>
              <a:ext cx="676657" cy="1217214"/>
            </a:xfrm>
            <a:prstGeom prst="line">
              <a:avLst/>
            </a:prstGeom>
            <a:ln w="9525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custDataLst>
      <p:tags r:id="rId1"/>
    </p:custDataLst>
    <p:extLst>
      <p:ext uri="{BB962C8B-B14F-4D97-AF65-F5344CB8AC3E}">
        <p14:creationId xmlns:p14="http://schemas.microsoft.com/office/powerpoint/2010/main" val="99903305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D2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CB38B0D-8EA6-31AF-26F3-35078D46E7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564BED-9C84-0F1C-872B-914C82F97A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9838" y="743981"/>
            <a:ext cx="10615793" cy="113225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60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DODGE CHARGER and</a:t>
            </a:r>
            <a:br>
              <a:rPr lang="en-US" sz="6000" noProof="0" dirty="0">
                <a:solidFill>
                  <a:schemeClr val="bg1"/>
                </a:solidFill>
                <a:latin typeface="Barlow Condensed" panose="00000506000000000000" pitchFamily="2" charset="0"/>
              </a:rPr>
            </a:br>
            <a:r>
              <a:rPr lang="en-US" sz="60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DODGE CHARGER DAYTONA</a:t>
            </a:r>
          </a:p>
        </p:txBody>
      </p:sp>
      <p:pic>
        <p:nvPicPr>
          <p:cNvPr id="7" name="Picture 6" descr="A logo of a car brand&#10;&#10;AI-generated content may be incorrect.">
            <a:extLst>
              <a:ext uri="{FF2B5EF4-FFF2-40B4-BE49-F238E27FC236}">
                <a16:creationId xmlns:a16="http://schemas.microsoft.com/office/drawing/2014/main" id="{FA5E0845-26B1-9B34-343E-8AC83CA1387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2090" t="17319" r="6196" b="6962"/>
          <a:stretch/>
        </p:blipFill>
        <p:spPr>
          <a:xfrm>
            <a:off x="8505825" y="1228725"/>
            <a:ext cx="3426375" cy="2119314"/>
          </a:xfrm>
          <a:prstGeom prst="rect">
            <a:avLst/>
          </a:prstGeom>
        </p:spPr>
      </p:pic>
      <p:pic>
        <p:nvPicPr>
          <p:cNvPr id="9" name="Picture 8" descr="A black car parked in front of a building&#10;&#10;AI-generated content may be incorrect.">
            <a:extLst>
              <a:ext uri="{FF2B5EF4-FFF2-40B4-BE49-F238E27FC236}">
                <a16:creationId xmlns:a16="http://schemas.microsoft.com/office/drawing/2014/main" id="{32F15DAD-D0B4-D24A-F222-3B52453B1EB2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16979"/>
          <a:stretch/>
        </p:blipFill>
        <p:spPr>
          <a:xfrm>
            <a:off x="7739064" y="3568620"/>
            <a:ext cx="4193136" cy="2323694"/>
          </a:xfrm>
          <a:prstGeom prst="rect">
            <a:avLst/>
          </a:prstGeom>
        </p:spPr>
      </p:pic>
      <p:sp>
        <p:nvSpPr>
          <p:cNvPr id="6" name="CasellaDiTesto 5">
            <a:extLst>
              <a:ext uri="{FF2B5EF4-FFF2-40B4-BE49-F238E27FC236}">
                <a16:creationId xmlns:a16="http://schemas.microsoft.com/office/drawing/2014/main" id="{697268C0-6757-AB29-CE4A-A6200726A646}"/>
              </a:ext>
            </a:extLst>
          </p:cNvPr>
          <p:cNvSpPr txBox="1"/>
          <p:nvPr/>
        </p:nvSpPr>
        <p:spPr>
          <a:xfrm>
            <a:off x="597358" y="2527432"/>
            <a:ext cx="6365668" cy="12464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>
              <a:buNone/>
            </a:pPr>
            <a:r>
              <a:rPr lang="en-US" sz="1500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We have now learned a lot about Dodge, its values and fundamentals and had a sneak peek at many Dodge models.</a:t>
            </a:r>
          </a:p>
          <a:p>
            <a:pPr marL="0" marR="0" lvl="0" indent="0">
              <a:buNone/>
            </a:pPr>
            <a:endParaRPr lang="en-US" sz="1500" noProof="0" dirty="0">
              <a:solidFill>
                <a:schemeClr val="bg1"/>
              </a:solidFill>
              <a:effectLst/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  <a:p>
            <a:pPr marL="0" marR="0" lvl="0" indent="0">
              <a:buNone/>
            </a:pP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It is about time to look in depth into what makes </a:t>
            </a:r>
            <a:b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</a:br>
            <a:r>
              <a:rPr lang="en-US" sz="15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the Next-Gen Dodge Charger </a:t>
            </a: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a real Dodge.</a:t>
            </a:r>
          </a:p>
        </p:txBody>
      </p:sp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A174F12B-D634-484E-ABDE-CB4A9E00F7E7}"/>
              </a:ext>
            </a:extLst>
          </p:cNvPr>
          <p:cNvSpPr txBox="1"/>
          <p:nvPr/>
        </p:nvSpPr>
        <p:spPr>
          <a:xfrm>
            <a:off x="639450" y="3978677"/>
            <a:ext cx="6096000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>
              <a:buNone/>
            </a:pP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Let’s start with following sections:</a:t>
            </a:r>
          </a:p>
          <a:p>
            <a:pPr marL="538163" marR="0" lvl="0" indent="-271463">
              <a:buFont typeface="Wingdings" panose="05000000000000000000" pitchFamily="2" charset="2"/>
              <a:buChar char="§"/>
            </a:pPr>
            <a:r>
              <a:rPr lang="en-US" sz="1500" b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Line-up</a:t>
            </a:r>
          </a:p>
          <a:p>
            <a:pPr marL="538163" marR="0" lvl="0" indent="-271463">
              <a:buFont typeface="Wingdings" panose="05000000000000000000" pitchFamily="2" charset="2"/>
              <a:buChar char="§"/>
            </a:pPr>
            <a:r>
              <a:rPr lang="en-US" sz="1500" b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Exterior</a:t>
            </a:r>
          </a:p>
          <a:p>
            <a:pPr marL="538163" marR="0" lvl="0" indent="-271463">
              <a:buFont typeface="Wingdings" panose="05000000000000000000" pitchFamily="2" charset="2"/>
              <a:buChar char="§"/>
            </a:pPr>
            <a:r>
              <a:rPr lang="en-US" sz="1500" b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Interior</a:t>
            </a:r>
          </a:p>
          <a:p>
            <a:pPr marL="538163" marR="0" lvl="0" indent="-271463">
              <a:buFont typeface="Wingdings" panose="05000000000000000000" pitchFamily="2" charset="2"/>
              <a:buChar char="§"/>
            </a:pPr>
            <a:r>
              <a:rPr lang="en-US" sz="1500" b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Infotainment</a:t>
            </a:r>
          </a:p>
          <a:p>
            <a:pPr marL="538163" marR="0" lvl="0" indent="-271463">
              <a:buFont typeface="Wingdings" panose="05000000000000000000" pitchFamily="2" charset="2"/>
              <a:buChar char="§"/>
            </a:pPr>
            <a:r>
              <a:rPr lang="en-US" sz="1500" b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Safety &amp; Security (ADAS)</a:t>
            </a:r>
          </a:p>
          <a:p>
            <a:pPr marL="538163" marR="0" lvl="0" indent="-271463">
              <a:buFont typeface="Wingdings" panose="05000000000000000000" pitchFamily="2" charset="2"/>
              <a:buChar char="§"/>
            </a:pPr>
            <a:r>
              <a:rPr lang="en-US" sz="1500" b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Engine &amp; Propulsion</a:t>
            </a:r>
          </a:p>
          <a:p>
            <a:pPr marL="538163" marR="0" lvl="0" indent="-271463">
              <a:buFont typeface="Wingdings" panose="05000000000000000000" pitchFamily="2" charset="2"/>
              <a:buChar char="§"/>
            </a:pPr>
            <a:r>
              <a:rPr lang="en-US" sz="1500" b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Charging</a:t>
            </a:r>
          </a:p>
        </p:txBody>
      </p:sp>
      <p:sp>
        <p:nvSpPr>
          <p:cNvPr id="5" name="Segnaposto numero diapositiva 27">
            <a:extLst>
              <a:ext uri="{FF2B5EF4-FFF2-40B4-BE49-F238E27FC236}">
                <a16:creationId xmlns:a16="http://schemas.microsoft.com/office/drawing/2014/main" id="{45B7B46D-2537-5C05-74E9-EC570CE97891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22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10" name="Immagine 9">
            <a:extLst>
              <a:ext uri="{FF2B5EF4-FFF2-40B4-BE49-F238E27FC236}">
                <a16:creationId xmlns:a16="http://schemas.microsoft.com/office/drawing/2014/main" id="{96EA2FC8-0F2D-FCEA-8CD9-5AC69687793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11" name="Immagine 10">
            <a:extLst>
              <a:ext uri="{FF2B5EF4-FFF2-40B4-BE49-F238E27FC236}">
                <a16:creationId xmlns:a16="http://schemas.microsoft.com/office/drawing/2014/main" id="{DCC55522-9CE1-7578-AD85-30BACC1EE09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84821730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D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7" descr="A black sports car parked in front of a building&#10;&#10;AI-generated content may be incorrect.">
            <a:extLst>
              <a:ext uri="{FF2B5EF4-FFF2-40B4-BE49-F238E27FC236}">
                <a16:creationId xmlns:a16="http://schemas.microsoft.com/office/drawing/2014/main" id="{A4DF8953-37AA-93B7-3592-0FF40E74FE0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1034" t="-581" r="33343" b="581"/>
          <a:stretch/>
        </p:blipFill>
        <p:spPr>
          <a:xfrm>
            <a:off x="6889750" y="0"/>
            <a:ext cx="5302250" cy="6858000"/>
          </a:xfrm>
          <a:prstGeom prst="rect">
            <a:avLst/>
          </a:prstGeom>
        </p:spPr>
      </p:pic>
      <p:pic>
        <p:nvPicPr>
          <p:cNvPr id="13" name="Picture 4">
            <a:extLst>
              <a:ext uri="{FF2B5EF4-FFF2-40B4-BE49-F238E27FC236}">
                <a16:creationId xmlns:a16="http://schemas.microsoft.com/office/drawing/2014/main" id="{16435FF4-9076-99DC-943D-AF43A476F92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563524" y="107794"/>
            <a:ext cx="497845" cy="43120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900C401-4D76-4028-3D94-2D765D2BEA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231" y="713005"/>
            <a:ext cx="10615793" cy="113225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70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LINEUP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ACB44935-CBCF-A028-6466-FBF39671E137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25588" y="2044068"/>
            <a:ext cx="5690137" cy="27698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The Dodge Charger Daytona is the world’s first and only electric Muscle Car and comes at the </a:t>
            </a:r>
            <a:r>
              <a:rPr lang="en-US" sz="15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1</a:t>
            </a:r>
            <a:r>
              <a:rPr lang="en-US" sz="1500" b="1" baseline="30000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st</a:t>
            </a:r>
            <a:r>
              <a:rPr lang="en-US" sz="15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 step as a fully BEV with Dodge Charger Daytona R/T </a:t>
            </a: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on the European market for the first time.</a:t>
            </a:r>
          </a:p>
          <a:p>
            <a:pPr marL="0" indent="0">
              <a:buNone/>
            </a:pPr>
            <a:r>
              <a:rPr lang="en-US" sz="15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At the 2</a:t>
            </a:r>
            <a:r>
              <a:rPr lang="en-US" sz="1500" b="1" baseline="30000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nd</a:t>
            </a:r>
            <a:r>
              <a:rPr lang="en-US" sz="15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 step </a:t>
            </a: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forecasted for the end of 2025, our </a:t>
            </a:r>
            <a:r>
              <a:rPr lang="en-US" sz="15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Dodge Charger </a:t>
            </a: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cars will be also available with </a:t>
            </a:r>
            <a:r>
              <a:rPr lang="en-US" sz="1500" b="1" noProof="0" dirty="0" err="1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SixPack</a:t>
            </a:r>
            <a:r>
              <a:rPr lang="en-US" sz="15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 gasoline engine</a:t>
            </a:r>
            <a:r>
              <a:rPr lang="en-US" sz="1500" b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.</a:t>
            </a:r>
          </a:p>
          <a:p>
            <a:pPr marL="0" indent="0">
              <a:buNone/>
            </a:pP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Just to complete the overview, </a:t>
            </a:r>
            <a:r>
              <a:rPr lang="en-US" sz="1500" b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the 3</a:t>
            </a:r>
            <a:r>
              <a:rPr lang="en-US" sz="1500" b="1" baseline="300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rd</a:t>
            </a:r>
            <a:r>
              <a:rPr lang="en-US" sz="1500" b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 step </a:t>
            </a: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is about the </a:t>
            </a:r>
            <a:r>
              <a:rPr lang="en-US" sz="15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BEV Dodge Charger Daytona </a:t>
            </a:r>
            <a:r>
              <a:rPr lang="en-US" sz="1500" b="1" noProof="0" dirty="0" err="1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ScatPack</a:t>
            </a: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: it will join the product lineup for the Q1 2026.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B6DAF054-F555-ACB0-1E27-BD424FD7D269}"/>
              </a:ext>
            </a:extLst>
          </p:cNvPr>
          <p:cNvSpPr/>
          <p:nvPr/>
        </p:nvSpPr>
        <p:spPr>
          <a:xfrm>
            <a:off x="796589" y="5465585"/>
            <a:ext cx="1729946" cy="510778"/>
          </a:xfrm>
          <a:prstGeom prst="roundRect">
            <a:avLst/>
          </a:prstGeom>
          <a:solidFill>
            <a:srgbClr val="C00000"/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noProof="0" dirty="0">
                <a:solidFill>
                  <a:schemeClr val="bg1"/>
                </a:solidFill>
                <a:latin typeface="Barlow Condensed" panose="00000506000000000000" pitchFamily="2" charset="0"/>
                <a:ea typeface="Calibri" panose="020F0502020204030204" pitchFamily="34" charset="0"/>
                <a:cs typeface="Calibri" panose="020F0502020204030204" pitchFamily="34" charset="0"/>
              </a:rPr>
              <a:t>CONTINUE</a:t>
            </a:r>
          </a:p>
        </p:txBody>
      </p:sp>
      <p:sp>
        <p:nvSpPr>
          <p:cNvPr id="8" name="Segnaposto numero diapositiva 27">
            <a:extLst>
              <a:ext uri="{FF2B5EF4-FFF2-40B4-BE49-F238E27FC236}">
                <a16:creationId xmlns:a16="http://schemas.microsoft.com/office/drawing/2014/main" id="{55360533-D08D-F001-4D2A-A8A4DFE8752A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23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10" name="Immagine 9">
            <a:extLst>
              <a:ext uri="{FF2B5EF4-FFF2-40B4-BE49-F238E27FC236}">
                <a16:creationId xmlns:a16="http://schemas.microsoft.com/office/drawing/2014/main" id="{00097332-3BBD-E366-89EF-B82060B78DC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11" name="Immagine 10">
            <a:extLst>
              <a:ext uri="{FF2B5EF4-FFF2-40B4-BE49-F238E27FC236}">
                <a16:creationId xmlns:a16="http://schemas.microsoft.com/office/drawing/2014/main" id="{1E976A68-1E87-CAE1-57CB-F71A2E28392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70666320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DD9083-9F17-415E-BF5D-8D7EA07208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A84ED9-8E0D-B99F-2093-6FFB5A2283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4351" y="684484"/>
            <a:ext cx="10615793" cy="113225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LAUNCH MODELS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6F0212F-458C-B007-1DD0-0192E06A5FF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40774" y="3754685"/>
            <a:ext cx="2279980" cy="120233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E9818EB-5AB4-AABA-7B2E-E4F4853DF45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580785" y="3728697"/>
            <a:ext cx="2279980" cy="1202335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6318CC2E-08A7-A404-586D-200C0DCD3684}"/>
              </a:ext>
            </a:extLst>
          </p:cNvPr>
          <p:cNvSpPr/>
          <p:nvPr/>
        </p:nvSpPr>
        <p:spPr>
          <a:xfrm>
            <a:off x="928611" y="4847519"/>
            <a:ext cx="2279980" cy="1384995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marL="0" marR="0" lvl="0" indent="0" algn="ctr" defTabSz="812821" rtl="0" eaLnBrk="1" fontAlgn="auto" latinLnBrk="0" hangingPunct="1">
              <a:spcBef>
                <a:spcPts val="0"/>
              </a:spcBef>
              <a:buClr>
                <a:srgbClr val="000000"/>
              </a:buClr>
              <a:buSzTx/>
              <a:buFontTx/>
              <a:buNone/>
              <a:tabLst/>
              <a:defRPr/>
            </a:pPr>
            <a:r>
              <a:rPr kumimoji="0" lang="en-US" sz="1400" b="1" i="0" u="none" strike="noStrike" kern="0" cap="none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  <a:sym typeface="Arial"/>
              </a:rPr>
              <a:t>Daytona R/T</a:t>
            </a:r>
          </a:p>
          <a:p>
            <a:pPr marL="0" marR="0" lvl="0" indent="0" algn="ctr" defTabSz="812821" rtl="0" eaLnBrk="1" fontAlgn="auto" latinLnBrk="0" hangingPunct="1">
              <a:spcBef>
                <a:spcPts val="0"/>
              </a:spcBef>
              <a:buClr>
                <a:srgbClr val="000000"/>
              </a:buClr>
              <a:buSzTx/>
              <a:buFontTx/>
              <a:buNone/>
              <a:tabLst/>
              <a:defRPr/>
            </a:pPr>
            <a:r>
              <a:rPr kumimoji="0" lang="en-US" sz="1400" b="1" i="0" u="none" strike="noStrike" kern="0" cap="none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  <a:sym typeface="Arial"/>
              </a:rPr>
              <a:t>Stage 1</a:t>
            </a:r>
          </a:p>
          <a:p>
            <a:pPr marL="0" marR="0" lvl="0" indent="0" algn="ctr" defTabSz="812821" rtl="0" eaLnBrk="1" fontAlgn="auto" latinLnBrk="0" hangingPunct="1">
              <a:spcBef>
                <a:spcPts val="0"/>
              </a:spcBef>
              <a:buClr>
                <a:srgbClr val="000000"/>
              </a:buClr>
              <a:buSzTx/>
              <a:buFontTx/>
              <a:buNone/>
              <a:tabLst/>
              <a:defRPr/>
            </a:pPr>
            <a:endParaRPr kumimoji="0" lang="en-US" sz="1400" b="1" i="0" u="none" strike="noStrike" kern="0" cap="none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  <a:sym typeface="Arial"/>
            </a:endParaRPr>
          </a:p>
          <a:p>
            <a:pPr marL="0" marR="0" lvl="0" indent="0" algn="ctr" defTabSz="812821" rtl="0" eaLnBrk="1" fontAlgn="auto" latinLnBrk="0" hangingPunct="1">
              <a:spcBef>
                <a:spcPts val="0"/>
              </a:spcBef>
              <a:buClr>
                <a:srgbClr val="000000"/>
              </a:buClr>
              <a:buSzTx/>
              <a:buFontTx/>
              <a:buNone/>
              <a:tabLst/>
              <a:defRPr/>
            </a:pPr>
            <a:r>
              <a:rPr kumimoji="0" lang="en-US" sz="1400" b="1" i="0" u="none" strike="noStrike" kern="0" cap="none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  <a:sym typeface="Arial"/>
              </a:rPr>
              <a:t>370 </a:t>
            </a:r>
            <a:r>
              <a:rPr lang="en-US" sz="1400" b="1" kern="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  <a:sym typeface="Arial"/>
              </a:rPr>
              <a:t>kW</a:t>
            </a:r>
            <a:r>
              <a:rPr kumimoji="0" lang="en-US" sz="1400" b="1" i="0" u="none" strike="noStrike" kern="0" cap="none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  <a:sym typeface="Arial"/>
              </a:rPr>
              <a:t> / 536 HP</a:t>
            </a:r>
          </a:p>
          <a:p>
            <a:pPr marL="0" marR="0" lvl="0" indent="0" algn="ctr" defTabSz="812821" rtl="0" eaLnBrk="1" fontAlgn="auto" latinLnBrk="0" hangingPunct="1">
              <a:spcBef>
                <a:spcPts val="0"/>
              </a:spcBef>
              <a:buClr>
                <a:srgbClr val="000000"/>
              </a:buClr>
              <a:buSzTx/>
              <a:buFontTx/>
              <a:buNone/>
              <a:tabLst/>
              <a:defRPr/>
            </a:pPr>
            <a:r>
              <a:rPr lang="en-US" sz="1400" b="1" kern="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  <a:sym typeface="Arial"/>
              </a:rPr>
              <a:t>AWD</a:t>
            </a:r>
          </a:p>
          <a:p>
            <a:pPr marL="0" marR="0" lvl="0" indent="0" algn="ctr" defTabSz="812821" rtl="0" eaLnBrk="1" fontAlgn="auto" latinLnBrk="0" hangingPunct="1">
              <a:spcBef>
                <a:spcPts val="0"/>
              </a:spcBef>
              <a:buClr>
                <a:srgbClr val="000000"/>
              </a:buClr>
              <a:buSzTx/>
              <a:buFontTx/>
              <a:buNone/>
              <a:tabLst/>
              <a:defRPr/>
            </a:pPr>
            <a:r>
              <a:rPr lang="en-US" sz="1400" b="0" i="0" u="none" strike="noStrike" baseline="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2-Door &amp; 4-Door</a:t>
            </a:r>
            <a:endParaRPr kumimoji="0" lang="en-US" sz="1400" b="1" i="0" u="none" strike="noStrike" kern="0" cap="none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  <a:sym typeface="Arial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2954EDD-4A70-13E8-7071-F9F96C58C963}"/>
              </a:ext>
            </a:extLst>
          </p:cNvPr>
          <p:cNvSpPr/>
          <p:nvPr/>
        </p:nvSpPr>
        <p:spPr>
          <a:xfrm>
            <a:off x="8633449" y="4847519"/>
            <a:ext cx="2271374" cy="1384995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marL="0" marR="0" lvl="0" indent="0" algn="ctr" defTabSz="812821" rtl="0" eaLnBrk="1" fontAlgn="auto" latinLnBrk="0" hangingPunct="1">
              <a:spcBef>
                <a:spcPts val="0"/>
              </a:spcBef>
              <a:buClr>
                <a:srgbClr val="000000"/>
              </a:buClr>
              <a:buSzTx/>
              <a:buFontTx/>
              <a:buNone/>
              <a:tabLst/>
              <a:defRPr/>
            </a:pPr>
            <a:r>
              <a:rPr kumimoji="0" lang="en-US" sz="1400" b="1" i="0" u="none" strike="noStrike" kern="0" cap="none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  <a:sym typeface="Arial"/>
              </a:rPr>
              <a:t>Daytona Scat Pack</a:t>
            </a:r>
          </a:p>
          <a:p>
            <a:pPr marL="0" marR="0" lvl="0" indent="0" algn="ctr" defTabSz="812821" rtl="0" eaLnBrk="1" fontAlgn="auto" latinLnBrk="0" hangingPunct="1">
              <a:spcBef>
                <a:spcPts val="0"/>
              </a:spcBef>
              <a:buClr>
                <a:srgbClr val="000000"/>
              </a:buClr>
              <a:buSzTx/>
              <a:buFontTx/>
              <a:buNone/>
              <a:tabLst/>
              <a:defRPr/>
            </a:pPr>
            <a:r>
              <a:rPr kumimoji="0" lang="en-US" sz="1400" b="1" i="0" u="none" strike="noStrike" kern="0" cap="none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  <a:sym typeface="Arial"/>
              </a:rPr>
              <a:t>Stage 2</a:t>
            </a:r>
          </a:p>
          <a:p>
            <a:pPr marL="0" marR="0" lvl="0" indent="0" algn="ctr" defTabSz="812821" rtl="0" eaLnBrk="1" fontAlgn="auto" latinLnBrk="0" hangingPunct="1">
              <a:spcBef>
                <a:spcPts val="0"/>
              </a:spcBef>
              <a:buClr>
                <a:srgbClr val="000000"/>
              </a:buClr>
              <a:buSzTx/>
              <a:buFontTx/>
              <a:buNone/>
              <a:tabLst/>
              <a:defRPr/>
            </a:pPr>
            <a:endParaRPr kumimoji="0" lang="en-US" sz="1400" b="1" i="0" u="none" strike="noStrike" kern="0" cap="none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  <a:sym typeface="Arial"/>
            </a:endParaRPr>
          </a:p>
          <a:p>
            <a:pPr marL="0" marR="0" lvl="0" indent="0" algn="ctr" defTabSz="812821" rtl="0" eaLnBrk="1" fontAlgn="auto" latinLnBrk="0" hangingPunct="1">
              <a:spcBef>
                <a:spcPts val="0"/>
              </a:spcBef>
              <a:buClr>
                <a:srgbClr val="000000"/>
              </a:buClr>
              <a:buSzTx/>
              <a:buFontTx/>
              <a:buNone/>
              <a:tabLst/>
              <a:defRPr/>
            </a:pPr>
            <a:r>
              <a:rPr kumimoji="0" lang="en-US" sz="1400" b="1" i="0" u="none" strike="noStrike" kern="0" cap="none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  <a:sym typeface="Arial"/>
              </a:rPr>
              <a:t>500 k</a:t>
            </a:r>
            <a:r>
              <a:rPr lang="en-US" sz="1400" b="1" kern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  <a:sym typeface="Arial"/>
              </a:rPr>
              <a:t>W</a:t>
            </a:r>
            <a:r>
              <a:rPr kumimoji="0" lang="en-US" sz="1400" b="1" i="0" u="none" strike="noStrike" kern="0" cap="none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  <a:sym typeface="Arial"/>
              </a:rPr>
              <a:t> / 670 HP</a:t>
            </a:r>
          </a:p>
          <a:p>
            <a:pPr marL="0" marR="0" lvl="0" indent="0" algn="ctr" defTabSz="812821" rtl="0" eaLnBrk="1" fontAlgn="auto" latinLnBrk="0" hangingPunct="1">
              <a:spcBef>
                <a:spcPts val="0"/>
              </a:spcBef>
              <a:buClr>
                <a:srgbClr val="000000"/>
              </a:buClr>
              <a:buSzTx/>
              <a:buFontTx/>
              <a:buNone/>
              <a:tabLst/>
              <a:defRPr/>
            </a:pPr>
            <a:r>
              <a:rPr lang="en-US" sz="1400" b="1" kern="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  <a:sym typeface="Arial"/>
              </a:rPr>
              <a:t>AWD</a:t>
            </a:r>
          </a:p>
          <a:p>
            <a:pPr marL="0" marR="0" lvl="0" indent="0" algn="ctr" defTabSz="812821" rtl="0" eaLnBrk="1" fontAlgn="auto" latinLnBrk="0" hangingPunct="1">
              <a:spcBef>
                <a:spcPts val="0"/>
              </a:spcBef>
              <a:buClr>
                <a:srgbClr val="000000"/>
              </a:buClr>
              <a:buSzTx/>
              <a:buFontTx/>
              <a:buNone/>
              <a:tabLst/>
              <a:defRPr/>
            </a:pPr>
            <a:r>
              <a:rPr lang="en-US" sz="1400" b="0" i="0" u="none" strike="noStrike" baseline="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2-Door &amp; 4-Door</a:t>
            </a:r>
            <a:endParaRPr kumimoji="0" lang="en-US" sz="1400" b="0" i="0" u="none" strike="noStrike" kern="0" cap="none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  <a:sym typeface="Arial"/>
            </a:endParaRPr>
          </a:p>
        </p:txBody>
      </p:sp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CECFFA9A-53B0-CB0C-E4EB-5B27D2199557}"/>
              </a:ext>
            </a:extLst>
          </p:cNvPr>
          <p:cNvSpPr txBox="1"/>
          <p:nvPr/>
        </p:nvSpPr>
        <p:spPr>
          <a:xfrm>
            <a:off x="604351" y="1552978"/>
            <a:ext cx="7167572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16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Have a look to the timeline to start discovering the launch models</a:t>
            </a:r>
          </a:p>
        </p:txBody>
      </p:sp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3A060536-EC2A-F681-1FE8-B99DD48F3B16}"/>
              </a:ext>
            </a:extLst>
          </p:cNvPr>
          <p:cNvSpPr txBox="1"/>
          <p:nvPr/>
        </p:nvSpPr>
        <p:spPr>
          <a:xfrm>
            <a:off x="7543198" y="568171"/>
            <a:ext cx="3468426" cy="738664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400" i="1" noProof="0" dirty="0">
                <a:solidFill>
                  <a:srgbClr val="FF0000"/>
                </a:solidFill>
              </a:rPr>
              <a:t>Note: please always double check these data with the most updated homologation data set</a:t>
            </a:r>
          </a:p>
        </p:txBody>
      </p:sp>
      <p:pic>
        <p:nvPicPr>
          <p:cNvPr id="17" name="Immagine 16">
            <a:extLst>
              <a:ext uri="{FF2B5EF4-FFF2-40B4-BE49-F238E27FC236}">
                <a16:creationId xmlns:a16="http://schemas.microsoft.com/office/drawing/2014/main" id="{80D53DFD-2FA0-6638-315E-6D76B9EC5882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t="111" b="111"/>
          <a:stretch/>
        </p:blipFill>
        <p:spPr>
          <a:xfrm>
            <a:off x="9474691" y="3241147"/>
            <a:ext cx="619096" cy="550770"/>
          </a:xfrm>
          <a:prstGeom prst="rect">
            <a:avLst/>
          </a:prstGeom>
        </p:spPr>
      </p:pic>
      <p:pic>
        <p:nvPicPr>
          <p:cNvPr id="20" name="Immagine 19">
            <a:extLst>
              <a:ext uri="{FF2B5EF4-FFF2-40B4-BE49-F238E27FC236}">
                <a16:creationId xmlns:a16="http://schemas.microsoft.com/office/drawing/2014/main" id="{41736E61-E4DC-13A5-79B1-F14689825D70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/>
          <a:stretch/>
        </p:blipFill>
        <p:spPr>
          <a:xfrm>
            <a:off x="1473631" y="3241147"/>
            <a:ext cx="1089874" cy="525628"/>
          </a:xfrm>
          <a:prstGeom prst="rect">
            <a:avLst/>
          </a:prstGeom>
        </p:spPr>
      </p:pic>
      <p:sp>
        <p:nvSpPr>
          <p:cNvPr id="41" name="CasellaDiTesto 40">
            <a:extLst>
              <a:ext uri="{FF2B5EF4-FFF2-40B4-BE49-F238E27FC236}">
                <a16:creationId xmlns:a16="http://schemas.microsoft.com/office/drawing/2014/main" id="{425D0F72-9702-9B73-BA92-0C0A4A6DAB7F}"/>
              </a:ext>
            </a:extLst>
          </p:cNvPr>
          <p:cNvSpPr txBox="1"/>
          <p:nvPr/>
        </p:nvSpPr>
        <p:spPr>
          <a:xfrm>
            <a:off x="3436690" y="3388963"/>
            <a:ext cx="2406908" cy="33855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6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Standard Output </a:t>
            </a:r>
            <a:r>
              <a:rPr lang="en-US" sz="1600" b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- GT</a:t>
            </a:r>
          </a:p>
        </p:txBody>
      </p:sp>
      <p:sp>
        <p:nvSpPr>
          <p:cNvPr id="42" name="CasellaDiTesto 41">
            <a:extLst>
              <a:ext uri="{FF2B5EF4-FFF2-40B4-BE49-F238E27FC236}">
                <a16:creationId xmlns:a16="http://schemas.microsoft.com/office/drawing/2014/main" id="{31193D4F-9B68-B187-8F2E-BC69FB318700}"/>
              </a:ext>
            </a:extLst>
          </p:cNvPr>
          <p:cNvSpPr txBox="1"/>
          <p:nvPr/>
        </p:nvSpPr>
        <p:spPr>
          <a:xfrm>
            <a:off x="5966530" y="3377961"/>
            <a:ext cx="2406908" cy="33855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algn="ctr">
              <a:defRPr sz="1600"/>
            </a:lvl1pPr>
          </a:lstStyle>
          <a:p>
            <a:r>
              <a:rPr lang="en-US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High Output - </a:t>
            </a:r>
            <a:r>
              <a:rPr lang="en-US" b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OUTLAW</a:t>
            </a:r>
          </a:p>
        </p:txBody>
      </p:sp>
      <p:sp>
        <p:nvSpPr>
          <p:cNvPr id="43" name="Rectangle 7">
            <a:extLst>
              <a:ext uri="{FF2B5EF4-FFF2-40B4-BE49-F238E27FC236}">
                <a16:creationId xmlns:a16="http://schemas.microsoft.com/office/drawing/2014/main" id="{4354F06F-AB67-4B3F-FCD6-82BF8A0CFBC1}"/>
              </a:ext>
            </a:extLst>
          </p:cNvPr>
          <p:cNvSpPr/>
          <p:nvPr/>
        </p:nvSpPr>
        <p:spPr>
          <a:xfrm>
            <a:off x="3407263" y="4847519"/>
            <a:ext cx="2480240" cy="1384995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marL="0" marR="0" lvl="0" indent="0" algn="ctr" defTabSz="812821" rtl="0" eaLnBrk="1" fontAlgn="auto" latinLnBrk="0" hangingPunct="1">
              <a:spcBef>
                <a:spcPts val="0"/>
              </a:spcBef>
              <a:buClr>
                <a:srgbClr val="000000"/>
              </a:buClr>
              <a:buSzTx/>
              <a:buFontTx/>
              <a:buNone/>
              <a:tabLst/>
              <a:defRPr/>
            </a:pPr>
            <a:r>
              <a:rPr kumimoji="0" lang="en-US" sz="1400" b="1" i="0" u="none" strike="noStrike" kern="0" cap="none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  <a:sym typeface="Arial"/>
              </a:rPr>
              <a:t>SixPack</a:t>
            </a:r>
            <a:r>
              <a:rPr kumimoji="0" lang="en-US" sz="1400" b="1" i="0" u="none" strike="noStrike" kern="0" cap="none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  <a:sym typeface="Arial"/>
              </a:rPr>
              <a:t> S.O. - GT</a:t>
            </a:r>
          </a:p>
          <a:p>
            <a:pPr marL="0" marR="0" lvl="0" indent="0" algn="ctr" defTabSz="812821" rtl="0" eaLnBrk="1" fontAlgn="auto" latinLnBrk="0" hangingPunct="1">
              <a:spcBef>
                <a:spcPts val="0"/>
              </a:spcBef>
              <a:buClr>
                <a:srgbClr val="000000"/>
              </a:buClr>
              <a:buSzTx/>
              <a:buFontTx/>
              <a:buNone/>
              <a:tabLst/>
              <a:defRPr/>
            </a:pPr>
            <a:r>
              <a:rPr kumimoji="0" lang="en-US" sz="1400" b="1" i="0" u="none" strike="noStrike" kern="0" cap="none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  <a:sym typeface="Arial"/>
              </a:rPr>
              <a:t>3.0L Twin Turbo</a:t>
            </a:r>
          </a:p>
          <a:p>
            <a:pPr marL="0" marR="0" lvl="0" indent="0" algn="ctr" defTabSz="812821" rtl="0" eaLnBrk="1" fontAlgn="auto" latinLnBrk="0" hangingPunct="1">
              <a:spcBef>
                <a:spcPts val="0"/>
              </a:spcBef>
              <a:buClr>
                <a:srgbClr val="000000"/>
              </a:buClr>
              <a:buSzTx/>
              <a:buFontTx/>
              <a:buNone/>
              <a:tabLst/>
              <a:defRPr/>
            </a:pPr>
            <a:r>
              <a:rPr kumimoji="0" lang="en-US" sz="1400" b="1" i="0" u="none" strike="noStrike" kern="0" cap="none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  <a:sym typeface="Arial"/>
              </a:rPr>
              <a:t>T6 Hurricane </a:t>
            </a:r>
          </a:p>
          <a:p>
            <a:pPr marL="0" marR="0" lvl="0" indent="0" algn="ctr" defTabSz="812821" rtl="0" eaLnBrk="1" fontAlgn="auto" latinLnBrk="0" hangingPunct="1">
              <a:spcBef>
                <a:spcPts val="0"/>
              </a:spcBef>
              <a:buClr>
                <a:srgbClr val="000000"/>
              </a:buClr>
              <a:buSzTx/>
              <a:buFontTx/>
              <a:buNone/>
              <a:tabLst/>
              <a:defRPr/>
            </a:pPr>
            <a:r>
              <a:rPr kumimoji="0" lang="en-US" sz="1400" b="1" i="0" u="none" strike="noStrike" kern="0" cap="none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  <a:sym typeface="Arial"/>
              </a:rPr>
              <a:t>420 HP</a:t>
            </a:r>
          </a:p>
          <a:p>
            <a:pPr marL="0" marR="0" lvl="0" indent="0" algn="ctr" defTabSz="812821" rtl="0" eaLnBrk="1" fontAlgn="auto" latinLnBrk="0" hangingPunct="1">
              <a:spcBef>
                <a:spcPts val="0"/>
              </a:spcBef>
              <a:buClr>
                <a:srgbClr val="000000"/>
              </a:buClr>
              <a:buSzTx/>
              <a:buFontTx/>
              <a:buNone/>
              <a:tabLst/>
              <a:defRPr/>
            </a:pPr>
            <a:r>
              <a:rPr kumimoji="0" lang="en-US" sz="1400" b="1" i="0" u="none" strike="noStrike" kern="0" cap="none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  <a:sym typeface="Arial"/>
              </a:rPr>
              <a:t>AWD</a:t>
            </a:r>
          </a:p>
          <a:p>
            <a:pPr marL="0" marR="0" lvl="0" indent="0" algn="ctr" defTabSz="812821" rtl="0" eaLnBrk="1" fontAlgn="auto" latinLnBrk="0" hangingPunct="1">
              <a:spcBef>
                <a:spcPts val="0"/>
              </a:spcBef>
              <a:buClr>
                <a:srgbClr val="000000"/>
              </a:buClr>
              <a:buSzTx/>
              <a:buFontTx/>
              <a:buNone/>
              <a:tabLst/>
              <a:defRPr/>
            </a:pPr>
            <a:r>
              <a:rPr lang="en-US" sz="1400" b="0" i="0" u="none" strike="noStrike" baseline="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2-Door &amp; 4-Door</a:t>
            </a:r>
            <a:endParaRPr kumimoji="0" lang="en-US" sz="1400" b="1" i="0" u="none" strike="noStrike" kern="0" cap="none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  <a:sym typeface="Arial"/>
            </a:endParaRPr>
          </a:p>
        </p:txBody>
      </p:sp>
      <p:sp>
        <p:nvSpPr>
          <p:cNvPr id="44" name="Rectangle 7">
            <a:extLst>
              <a:ext uri="{FF2B5EF4-FFF2-40B4-BE49-F238E27FC236}">
                <a16:creationId xmlns:a16="http://schemas.microsoft.com/office/drawing/2014/main" id="{5DC7C8A1-7C7B-ECC0-936F-09D74937E673}"/>
              </a:ext>
            </a:extLst>
          </p:cNvPr>
          <p:cNvSpPr/>
          <p:nvPr/>
        </p:nvSpPr>
        <p:spPr>
          <a:xfrm>
            <a:off x="5914052" y="4847519"/>
            <a:ext cx="2480240" cy="1384995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marL="0" marR="0" lvl="0" indent="0" algn="ctr" defTabSz="812821" rtl="0" eaLnBrk="1" fontAlgn="auto" latinLnBrk="0" hangingPunct="1">
              <a:spcBef>
                <a:spcPts val="0"/>
              </a:spcBef>
              <a:buClr>
                <a:srgbClr val="000000"/>
              </a:buClr>
              <a:buSzTx/>
              <a:buFontTx/>
              <a:buNone/>
              <a:tabLst/>
              <a:defRPr/>
            </a:pPr>
            <a:r>
              <a:rPr kumimoji="0" lang="en-US" sz="1400" b="1" i="0" u="none" strike="noStrike" kern="0" cap="none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  <a:sym typeface="Arial"/>
              </a:rPr>
              <a:t>SixPack</a:t>
            </a:r>
            <a:r>
              <a:rPr kumimoji="0" lang="en-US" sz="1400" b="1" i="0" u="none" strike="noStrike" kern="0" cap="none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  <a:sym typeface="Arial"/>
              </a:rPr>
              <a:t> H.O - OUTLAW</a:t>
            </a:r>
          </a:p>
          <a:p>
            <a:pPr marL="0" marR="0" lvl="0" indent="0" algn="ctr" defTabSz="812821" rtl="0" eaLnBrk="1" fontAlgn="auto" latinLnBrk="0" hangingPunct="1">
              <a:spcBef>
                <a:spcPts val="0"/>
              </a:spcBef>
              <a:buClr>
                <a:srgbClr val="000000"/>
              </a:buClr>
              <a:buSzTx/>
              <a:buFontTx/>
              <a:buNone/>
              <a:tabLst/>
              <a:defRPr/>
            </a:pPr>
            <a:r>
              <a:rPr kumimoji="0" lang="en-US" sz="1400" b="1" i="0" u="none" strike="noStrike" kern="0" cap="none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  <a:sym typeface="Arial"/>
              </a:rPr>
              <a:t>3.0L Twin Turbo</a:t>
            </a:r>
          </a:p>
          <a:p>
            <a:pPr marL="0" marR="0" lvl="0" indent="0" algn="ctr" defTabSz="812821" rtl="0" eaLnBrk="1" fontAlgn="auto" latinLnBrk="0" hangingPunct="1">
              <a:spcBef>
                <a:spcPts val="0"/>
              </a:spcBef>
              <a:buClr>
                <a:srgbClr val="000000"/>
              </a:buClr>
              <a:buSzTx/>
              <a:buFontTx/>
              <a:buNone/>
              <a:tabLst/>
              <a:defRPr/>
            </a:pPr>
            <a:r>
              <a:rPr kumimoji="0" lang="en-US" sz="1400" b="1" i="0" u="none" strike="noStrike" kern="0" cap="none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  <a:sym typeface="Arial"/>
              </a:rPr>
              <a:t> T6 Hurricane </a:t>
            </a:r>
          </a:p>
          <a:p>
            <a:pPr marL="0" marR="0" lvl="0" indent="0" algn="ctr" defTabSz="812821" rtl="0" eaLnBrk="1" fontAlgn="auto" latinLnBrk="0" hangingPunct="1">
              <a:spcBef>
                <a:spcPts val="0"/>
              </a:spcBef>
              <a:buClr>
                <a:srgbClr val="000000"/>
              </a:buClr>
              <a:buSzTx/>
              <a:buFontTx/>
              <a:buNone/>
              <a:tabLst/>
              <a:defRPr/>
            </a:pPr>
            <a:r>
              <a:rPr kumimoji="0" lang="en-US" sz="1400" b="1" i="0" u="none" strike="noStrike" kern="0" cap="none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  <a:sym typeface="Arial"/>
              </a:rPr>
              <a:t>550 HP</a:t>
            </a:r>
          </a:p>
          <a:p>
            <a:pPr marL="0" marR="0" lvl="0" indent="0" algn="ctr" defTabSz="812821" rtl="0" eaLnBrk="1" fontAlgn="auto" latinLnBrk="0" hangingPunct="1">
              <a:spcBef>
                <a:spcPts val="0"/>
              </a:spcBef>
              <a:buClr>
                <a:srgbClr val="000000"/>
              </a:buClr>
              <a:buSzTx/>
              <a:buFontTx/>
              <a:buNone/>
              <a:tabLst/>
              <a:defRPr/>
            </a:pPr>
            <a:r>
              <a:rPr kumimoji="0" lang="en-US" sz="1400" b="1" i="0" u="none" strike="noStrike" kern="0" cap="none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  <a:sym typeface="Arial"/>
              </a:rPr>
              <a:t>AWD</a:t>
            </a:r>
          </a:p>
          <a:p>
            <a:pPr marL="0" marR="0" lvl="0" indent="0" algn="ctr" defTabSz="812821" rtl="0" eaLnBrk="1" fontAlgn="auto" latinLnBrk="0" hangingPunct="1">
              <a:spcBef>
                <a:spcPts val="0"/>
              </a:spcBef>
              <a:buClr>
                <a:srgbClr val="000000"/>
              </a:buClr>
              <a:buSzTx/>
              <a:buFontTx/>
              <a:buNone/>
              <a:tabLst/>
              <a:defRPr/>
            </a:pPr>
            <a:r>
              <a:rPr lang="en-US" sz="1400" b="0" i="0" u="none" strike="noStrike" baseline="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2-Door &amp; 4-Door</a:t>
            </a:r>
            <a:endParaRPr kumimoji="0" lang="en-US" sz="1400" b="1" i="0" u="none" strike="noStrike" kern="0" cap="none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  <a:sym typeface="Arial"/>
            </a:endParaRPr>
          </a:p>
        </p:txBody>
      </p:sp>
      <p:sp>
        <p:nvSpPr>
          <p:cNvPr id="3" name="Rettangolo 2">
            <a:extLst>
              <a:ext uri="{FF2B5EF4-FFF2-40B4-BE49-F238E27FC236}">
                <a16:creationId xmlns:a16="http://schemas.microsoft.com/office/drawing/2014/main" id="{02E21DDE-E44B-E606-65F8-9B5705825D33}"/>
              </a:ext>
            </a:extLst>
          </p:cNvPr>
          <p:cNvSpPr/>
          <p:nvPr/>
        </p:nvSpPr>
        <p:spPr>
          <a:xfrm>
            <a:off x="877790" y="2506658"/>
            <a:ext cx="2406908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noProof="0" dirty="0">
                <a:solidFill>
                  <a:schemeClr val="bg1"/>
                </a:solidFill>
                <a:latin typeface="Barlow Condensed" panose="00000506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BEV</a:t>
            </a:r>
          </a:p>
        </p:txBody>
      </p:sp>
      <p:sp>
        <p:nvSpPr>
          <p:cNvPr id="5" name="Rettangolo 4">
            <a:extLst>
              <a:ext uri="{FF2B5EF4-FFF2-40B4-BE49-F238E27FC236}">
                <a16:creationId xmlns:a16="http://schemas.microsoft.com/office/drawing/2014/main" id="{2F589B54-3366-2131-B818-F82BE6E5D897}"/>
              </a:ext>
            </a:extLst>
          </p:cNvPr>
          <p:cNvSpPr/>
          <p:nvPr/>
        </p:nvSpPr>
        <p:spPr>
          <a:xfrm>
            <a:off x="3400747" y="2506658"/>
            <a:ext cx="2406908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noProof="0" dirty="0">
                <a:solidFill>
                  <a:schemeClr val="bg1"/>
                </a:solidFill>
                <a:latin typeface="Barlow Condensed" panose="00000506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Gas T6 ICE</a:t>
            </a:r>
          </a:p>
        </p:txBody>
      </p:sp>
      <p:sp>
        <p:nvSpPr>
          <p:cNvPr id="10" name="Rettangolo 9">
            <a:extLst>
              <a:ext uri="{FF2B5EF4-FFF2-40B4-BE49-F238E27FC236}">
                <a16:creationId xmlns:a16="http://schemas.microsoft.com/office/drawing/2014/main" id="{AF275725-E7EB-2A1A-47DF-001009CC3CBC}"/>
              </a:ext>
            </a:extLst>
          </p:cNvPr>
          <p:cNvSpPr/>
          <p:nvPr/>
        </p:nvSpPr>
        <p:spPr>
          <a:xfrm>
            <a:off x="5927379" y="2506658"/>
            <a:ext cx="2406908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noProof="0" dirty="0">
                <a:solidFill>
                  <a:schemeClr val="bg1"/>
                </a:solidFill>
                <a:latin typeface="Barlow Condensed" panose="00000506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Gas T6 ICE</a:t>
            </a:r>
          </a:p>
        </p:txBody>
      </p:sp>
      <p:sp>
        <p:nvSpPr>
          <p:cNvPr id="14" name="Rettangolo 13">
            <a:extLst>
              <a:ext uri="{FF2B5EF4-FFF2-40B4-BE49-F238E27FC236}">
                <a16:creationId xmlns:a16="http://schemas.microsoft.com/office/drawing/2014/main" id="{C386A7E7-4429-7785-87BA-D89918E7EEAF}"/>
              </a:ext>
            </a:extLst>
          </p:cNvPr>
          <p:cNvSpPr/>
          <p:nvPr/>
        </p:nvSpPr>
        <p:spPr>
          <a:xfrm>
            <a:off x="8580785" y="2506658"/>
            <a:ext cx="2406908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noProof="0" dirty="0">
                <a:solidFill>
                  <a:schemeClr val="bg1"/>
                </a:solidFill>
                <a:latin typeface="Barlow Condensed" panose="00000506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BEV</a:t>
            </a:r>
          </a:p>
        </p:txBody>
      </p:sp>
      <p:sp>
        <p:nvSpPr>
          <p:cNvPr id="27" name="CasellaDiTesto 26">
            <a:extLst>
              <a:ext uri="{FF2B5EF4-FFF2-40B4-BE49-F238E27FC236}">
                <a16:creationId xmlns:a16="http://schemas.microsoft.com/office/drawing/2014/main" id="{062D556A-A352-BF68-82EA-7B156CDD980C}"/>
              </a:ext>
            </a:extLst>
          </p:cNvPr>
          <p:cNvSpPr txBox="1"/>
          <p:nvPr/>
        </p:nvSpPr>
        <p:spPr>
          <a:xfrm>
            <a:off x="849667" y="2977789"/>
            <a:ext cx="2406908" cy="33855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algn="ctr">
              <a:defRPr sz="160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defRPr>
            </a:lvl1pPr>
          </a:lstStyle>
          <a:p>
            <a:r>
              <a:rPr lang="en-US" noProof="0" dirty="0"/>
              <a:t>Daytona</a:t>
            </a:r>
          </a:p>
        </p:txBody>
      </p:sp>
      <p:sp>
        <p:nvSpPr>
          <p:cNvPr id="47" name="CasellaDiTesto 46">
            <a:extLst>
              <a:ext uri="{FF2B5EF4-FFF2-40B4-BE49-F238E27FC236}">
                <a16:creationId xmlns:a16="http://schemas.microsoft.com/office/drawing/2014/main" id="{1CA34DFD-F831-97A2-90C5-C3374981F5ED}"/>
              </a:ext>
            </a:extLst>
          </p:cNvPr>
          <p:cNvSpPr txBox="1"/>
          <p:nvPr/>
        </p:nvSpPr>
        <p:spPr>
          <a:xfrm>
            <a:off x="8565682" y="2972478"/>
            <a:ext cx="2406908" cy="33855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algn="ctr">
              <a:defRPr sz="160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defRPr>
            </a:lvl1pPr>
          </a:lstStyle>
          <a:p>
            <a:r>
              <a:rPr lang="en-US" noProof="0" dirty="0"/>
              <a:t>Daytona</a:t>
            </a:r>
          </a:p>
        </p:txBody>
      </p:sp>
      <p:pic>
        <p:nvPicPr>
          <p:cNvPr id="54" name="Immagine 53">
            <a:extLst>
              <a:ext uri="{FF2B5EF4-FFF2-40B4-BE49-F238E27FC236}">
                <a16:creationId xmlns:a16="http://schemas.microsoft.com/office/drawing/2014/main" id="{E336B23A-6308-842A-4732-AD38F73B24AF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l="840" t="564" r="49242" b="-564"/>
          <a:stretch/>
        </p:blipFill>
        <p:spPr>
          <a:xfrm>
            <a:off x="3695752" y="2948006"/>
            <a:ext cx="2028474" cy="432000"/>
          </a:xfrm>
          <a:prstGeom prst="rect">
            <a:avLst/>
          </a:prstGeom>
        </p:spPr>
      </p:pic>
      <p:sp>
        <p:nvSpPr>
          <p:cNvPr id="12" name="Segnaposto numero diapositiva 27">
            <a:extLst>
              <a:ext uri="{FF2B5EF4-FFF2-40B4-BE49-F238E27FC236}">
                <a16:creationId xmlns:a16="http://schemas.microsoft.com/office/drawing/2014/main" id="{AE20D2A2-F29A-141F-D092-DF305A7D0543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24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21" name="Immagine 20">
            <a:extLst>
              <a:ext uri="{FF2B5EF4-FFF2-40B4-BE49-F238E27FC236}">
                <a16:creationId xmlns:a16="http://schemas.microsoft.com/office/drawing/2014/main" id="{CC7F723E-920C-74FD-0447-37F6EC60994E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32" name="Immagine 31">
            <a:extLst>
              <a:ext uri="{FF2B5EF4-FFF2-40B4-BE49-F238E27FC236}">
                <a16:creationId xmlns:a16="http://schemas.microsoft.com/office/drawing/2014/main" id="{D7377A8A-A3B4-9222-BD3D-95705AF85744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cxnSp>
        <p:nvCxnSpPr>
          <p:cNvPr id="36" name="Connettore 2 35">
            <a:extLst>
              <a:ext uri="{FF2B5EF4-FFF2-40B4-BE49-F238E27FC236}">
                <a16:creationId xmlns:a16="http://schemas.microsoft.com/office/drawing/2014/main" id="{7FF925A7-F21F-FF02-7438-8664D1626A3B}"/>
              </a:ext>
            </a:extLst>
          </p:cNvPr>
          <p:cNvCxnSpPr/>
          <p:nvPr/>
        </p:nvCxnSpPr>
        <p:spPr>
          <a:xfrm>
            <a:off x="687425" y="2407928"/>
            <a:ext cx="10532719" cy="0"/>
          </a:xfrm>
          <a:prstGeom prst="straightConnector1">
            <a:avLst/>
          </a:prstGeom>
          <a:ln w="38100"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Ovale 48">
            <a:extLst>
              <a:ext uri="{FF2B5EF4-FFF2-40B4-BE49-F238E27FC236}">
                <a16:creationId xmlns:a16="http://schemas.microsoft.com/office/drawing/2014/main" id="{1201B6D6-9F61-DB99-B094-8473DE8C42C4}"/>
              </a:ext>
            </a:extLst>
          </p:cNvPr>
          <p:cNvSpPr/>
          <p:nvPr/>
        </p:nvSpPr>
        <p:spPr>
          <a:xfrm>
            <a:off x="1971701" y="2305000"/>
            <a:ext cx="185737" cy="185737"/>
          </a:xfrm>
          <a:prstGeom prst="ellipse">
            <a:avLst/>
          </a:prstGeom>
          <a:solidFill>
            <a:srgbClr val="C0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0" name="Ovale 49">
            <a:extLst>
              <a:ext uri="{FF2B5EF4-FFF2-40B4-BE49-F238E27FC236}">
                <a16:creationId xmlns:a16="http://schemas.microsoft.com/office/drawing/2014/main" id="{72692EA4-71AE-BFBC-F418-A7B8CDCC5216}"/>
              </a:ext>
            </a:extLst>
          </p:cNvPr>
          <p:cNvSpPr/>
          <p:nvPr/>
        </p:nvSpPr>
        <p:spPr>
          <a:xfrm>
            <a:off x="4540276" y="2305000"/>
            <a:ext cx="185737" cy="185737"/>
          </a:xfrm>
          <a:prstGeom prst="ellipse">
            <a:avLst/>
          </a:prstGeom>
          <a:solidFill>
            <a:srgbClr val="C0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3" name="Ovale 52">
            <a:extLst>
              <a:ext uri="{FF2B5EF4-FFF2-40B4-BE49-F238E27FC236}">
                <a16:creationId xmlns:a16="http://schemas.microsoft.com/office/drawing/2014/main" id="{D5957B46-A04E-CC6A-33ED-1B2D8DF076EB}"/>
              </a:ext>
            </a:extLst>
          </p:cNvPr>
          <p:cNvSpPr/>
          <p:nvPr/>
        </p:nvSpPr>
        <p:spPr>
          <a:xfrm>
            <a:off x="7108851" y="2305000"/>
            <a:ext cx="185737" cy="185737"/>
          </a:xfrm>
          <a:prstGeom prst="ellipse">
            <a:avLst/>
          </a:prstGeom>
          <a:solidFill>
            <a:srgbClr val="C0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7" name="Ovale 56">
            <a:extLst>
              <a:ext uri="{FF2B5EF4-FFF2-40B4-BE49-F238E27FC236}">
                <a16:creationId xmlns:a16="http://schemas.microsoft.com/office/drawing/2014/main" id="{9D50D50C-FC0E-9AA0-D310-68960A6382F3}"/>
              </a:ext>
            </a:extLst>
          </p:cNvPr>
          <p:cNvSpPr/>
          <p:nvPr/>
        </p:nvSpPr>
        <p:spPr>
          <a:xfrm>
            <a:off x="9677426" y="2305000"/>
            <a:ext cx="185737" cy="185737"/>
          </a:xfrm>
          <a:prstGeom prst="ellipse">
            <a:avLst/>
          </a:prstGeom>
          <a:solidFill>
            <a:srgbClr val="C0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8" name="Rettangolo 57">
            <a:extLst>
              <a:ext uri="{FF2B5EF4-FFF2-40B4-BE49-F238E27FC236}">
                <a16:creationId xmlns:a16="http://schemas.microsoft.com/office/drawing/2014/main" id="{2047BEBE-9215-D652-AB6E-73A7CF8A7D35}"/>
              </a:ext>
            </a:extLst>
          </p:cNvPr>
          <p:cNvSpPr/>
          <p:nvPr/>
        </p:nvSpPr>
        <p:spPr>
          <a:xfrm>
            <a:off x="877790" y="1854899"/>
            <a:ext cx="2406908" cy="47390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NOW</a:t>
            </a:r>
          </a:p>
        </p:txBody>
      </p:sp>
      <p:sp>
        <p:nvSpPr>
          <p:cNvPr id="59" name="Rettangolo 58">
            <a:extLst>
              <a:ext uri="{FF2B5EF4-FFF2-40B4-BE49-F238E27FC236}">
                <a16:creationId xmlns:a16="http://schemas.microsoft.com/office/drawing/2014/main" id="{C277C55B-15DA-8E45-7930-D2680FFFC36D}"/>
              </a:ext>
            </a:extLst>
          </p:cNvPr>
          <p:cNvSpPr/>
          <p:nvPr/>
        </p:nvSpPr>
        <p:spPr>
          <a:xfrm>
            <a:off x="3392390" y="1854899"/>
            <a:ext cx="2406908" cy="47390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END 2025</a:t>
            </a:r>
          </a:p>
        </p:txBody>
      </p:sp>
      <p:sp>
        <p:nvSpPr>
          <p:cNvPr id="60" name="Rettangolo 59">
            <a:extLst>
              <a:ext uri="{FF2B5EF4-FFF2-40B4-BE49-F238E27FC236}">
                <a16:creationId xmlns:a16="http://schemas.microsoft.com/office/drawing/2014/main" id="{D4DC6CA0-EC0A-FE61-C79A-EB9229BA5D56}"/>
              </a:ext>
            </a:extLst>
          </p:cNvPr>
          <p:cNvSpPr/>
          <p:nvPr/>
        </p:nvSpPr>
        <p:spPr>
          <a:xfrm>
            <a:off x="5914610" y="1854899"/>
            <a:ext cx="2406908" cy="47390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END 2025</a:t>
            </a:r>
          </a:p>
        </p:txBody>
      </p:sp>
      <p:sp>
        <p:nvSpPr>
          <p:cNvPr id="61" name="Rettangolo 60">
            <a:extLst>
              <a:ext uri="{FF2B5EF4-FFF2-40B4-BE49-F238E27FC236}">
                <a16:creationId xmlns:a16="http://schemas.microsoft.com/office/drawing/2014/main" id="{EA1599F1-D75D-5616-F365-AF2D6381B21E}"/>
              </a:ext>
            </a:extLst>
          </p:cNvPr>
          <p:cNvSpPr/>
          <p:nvPr/>
        </p:nvSpPr>
        <p:spPr>
          <a:xfrm>
            <a:off x="8490170" y="1854899"/>
            <a:ext cx="2406908" cy="47390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Q1 ‘26</a:t>
            </a:r>
          </a:p>
        </p:txBody>
      </p:sp>
      <p:cxnSp>
        <p:nvCxnSpPr>
          <p:cNvPr id="63" name="Connettore diritto 62">
            <a:extLst>
              <a:ext uri="{FF2B5EF4-FFF2-40B4-BE49-F238E27FC236}">
                <a16:creationId xmlns:a16="http://schemas.microsoft.com/office/drawing/2014/main" id="{4EBB9FEC-73BF-271B-3CE0-6CD965213620}"/>
              </a:ext>
            </a:extLst>
          </p:cNvPr>
          <p:cNvCxnSpPr/>
          <p:nvPr/>
        </p:nvCxnSpPr>
        <p:spPr>
          <a:xfrm>
            <a:off x="659130" y="2907030"/>
            <a:ext cx="10561014" cy="0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4" name="Picture 5">
            <a:extLst>
              <a:ext uri="{FF2B5EF4-FFF2-40B4-BE49-F238E27FC236}">
                <a16:creationId xmlns:a16="http://schemas.microsoft.com/office/drawing/2014/main" id="{CF62A4D8-7471-6E06-959B-4D8E794DC066}"/>
              </a:ext>
            </a:extLst>
          </p:cNvPr>
          <p:cNvPicPr>
            <a:picLocks noChangeAspect="1"/>
          </p:cNvPicPr>
          <p:nvPr/>
        </p:nvPicPr>
        <p:blipFill>
          <a:blip r:embed="rId13"/>
          <a:srcRect/>
          <a:stretch/>
        </p:blipFill>
        <p:spPr>
          <a:xfrm>
            <a:off x="3500154" y="3754833"/>
            <a:ext cx="2279980" cy="1202039"/>
          </a:xfrm>
          <a:prstGeom prst="rect">
            <a:avLst/>
          </a:prstGeom>
        </p:spPr>
      </p:pic>
      <p:pic>
        <p:nvPicPr>
          <p:cNvPr id="65" name="Picture 5">
            <a:extLst>
              <a:ext uri="{FF2B5EF4-FFF2-40B4-BE49-F238E27FC236}">
                <a16:creationId xmlns:a16="http://schemas.microsoft.com/office/drawing/2014/main" id="{03001C92-350D-B12F-E7A8-C11D354A90AB}"/>
              </a:ext>
            </a:extLst>
          </p:cNvPr>
          <p:cNvPicPr>
            <a:picLocks noChangeAspect="1"/>
          </p:cNvPicPr>
          <p:nvPr/>
        </p:nvPicPr>
        <p:blipFill>
          <a:blip r:embed="rId14"/>
          <a:srcRect/>
          <a:stretch/>
        </p:blipFill>
        <p:spPr>
          <a:xfrm>
            <a:off x="6029995" y="3754833"/>
            <a:ext cx="2279978" cy="1202039"/>
          </a:xfrm>
          <a:prstGeom prst="rect">
            <a:avLst/>
          </a:prstGeom>
        </p:spPr>
      </p:pic>
      <p:cxnSp>
        <p:nvCxnSpPr>
          <p:cNvPr id="67" name="Connettore diritto 66">
            <a:extLst>
              <a:ext uri="{FF2B5EF4-FFF2-40B4-BE49-F238E27FC236}">
                <a16:creationId xmlns:a16="http://schemas.microsoft.com/office/drawing/2014/main" id="{D6B9299F-2E4D-A34A-213D-19D6D618E3F0}"/>
              </a:ext>
            </a:extLst>
          </p:cNvPr>
          <p:cNvCxnSpPr/>
          <p:nvPr/>
        </p:nvCxnSpPr>
        <p:spPr>
          <a:xfrm>
            <a:off x="659130" y="3783330"/>
            <a:ext cx="10561014" cy="0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8" name="Immagine 67">
            <a:extLst>
              <a:ext uri="{FF2B5EF4-FFF2-40B4-BE49-F238E27FC236}">
                <a16:creationId xmlns:a16="http://schemas.microsoft.com/office/drawing/2014/main" id="{27B97CDA-A048-9A88-E690-BEBC6459BF55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l="50060" r="22"/>
          <a:stretch/>
        </p:blipFill>
        <p:spPr>
          <a:xfrm>
            <a:off x="6210352" y="2948006"/>
            <a:ext cx="2028474" cy="432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92581706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D2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BACD18D-5C40-6E86-1ACB-8F5B1148DE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itolo 24">
            <a:extLst>
              <a:ext uri="{FF2B5EF4-FFF2-40B4-BE49-F238E27FC236}">
                <a16:creationId xmlns:a16="http://schemas.microsoft.com/office/drawing/2014/main" id="{86A2C04C-CAF2-E156-D3FA-7283E898EE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732396"/>
            <a:ext cx="10615793" cy="113225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70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SOME TIPS ABOUT LOGO</a:t>
            </a:r>
          </a:p>
        </p:txBody>
      </p:sp>
      <p:sp>
        <p:nvSpPr>
          <p:cNvPr id="2" name="CasellaDiTesto 1">
            <a:extLst>
              <a:ext uri="{FF2B5EF4-FFF2-40B4-BE49-F238E27FC236}">
                <a16:creationId xmlns:a16="http://schemas.microsoft.com/office/drawing/2014/main" id="{B3E5A0DD-6C35-DDBD-F297-50CEB3F38910}"/>
              </a:ext>
            </a:extLst>
          </p:cNvPr>
          <p:cNvSpPr txBox="1"/>
          <p:nvPr/>
        </p:nvSpPr>
        <p:spPr>
          <a:xfrm>
            <a:off x="612647" y="1702882"/>
            <a:ext cx="11362285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>
              <a:buNone/>
            </a:pPr>
            <a:r>
              <a:rPr lang="en-US" sz="1500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Getting through Dodge’s world you for sure got </a:t>
            </a: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some catch-eyes emblems, a strong and visual Dodge badges.</a:t>
            </a:r>
          </a:p>
          <a:p>
            <a:pPr marL="0" marR="0" lvl="0" indent="0">
              <a:buNone/>
            </a:pP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What do these logos stand for?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E165C0D5-2DA0-8438-4F58-9703DB6DC2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/>
          <a:srcRect t="6438" b="6438"/>
          <a:stretch/>
        </p:blipFill>
        <p:spPr bwMode="auto">
          <a:xfrm>
            <a:off x="1533525" y="2209724"/>
            <a:ext cx="1328738" cy="115764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Immagine 12">
            <a:extLst>
              <a:ext uri="{FF2B5EF4-FFF2-40B4-BE49-F238E27FC236}">
                <a16:creationId xmlns:a16="http://schemas.microsoft.com/office/drawing/2014/main" id="{EED0E758-1FA7-3E9B-3868-6FBA666F491B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4783340" y="2153125"/>
            <a:ext cx="2274405" cy="1096908"/>
          </a:xfrm>
          <a:prstGeom prst="rect">
            <a:avLst/>
          </a:prstGeom>
        </p:spPr>
      </p:pic>
      <p:pic>
        <p:nvPicPr>
          <p:cNvPr id="14" name="Immagine 13">
            <a:extLst>
              <a:ext uri="{FF2B5EF4-FFF2-40B4-BE49-F238E27FC236}">
                <a16:creationId xmlns:a16="http://schemas.microsoft.com/office/drawing/2014/main" id="{ABF097F6-A3D5-0268-E2CF-6FF5F1CC805D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111" b="111"/>
          <a:stretch/>
        </p:blipFill>
        <p:spPr>
          <a:xfrm>
            <a:off x="9465583" y="2095107"/>
            <a:ext cx="1363416" cy="1212944"/>
          </a:xfrm>
          <a:prstGeom prst="rect">
            <a:avLst/>
          </a:prstGeom>
        </p:spPr>
      </p:pic>
      <p:sp>
        <p:nvSpPr>
          <p:cNvPr id="3" name="Segnaposto numero diapositiva 27">
            <a:extLst>
              <a:ext uri="{FF2B5EF4-FFF2-40B4-BE49-F238E27FC236}">
                <a16:creationId xmlns:a16="http://schemas.microsoft.com/office/drawing/2014/main" id="{E0A73F0F-B3A9-C5DC-71F4-CA91BEC44ED2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25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5" name="Immagine 4">
            <a:extLst>
              <a:ext uri="{FF2B5EF4-FFF2-40B4-BE49-F238E27FC236}">
                <a16:creationId xmlns:a16="http://schemas.microsoft.com/office/drawing/2014/main" id="{1D98C304-A82E-0EB8-6885-41E6D0C10B7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6" name="Immagine 5">
            <a:extLst>
              <a:ext uri="{FF2B5EF4-FFF2-40B4-BE49-F238E27FC236}">
                <a16:creationId xmlns:a16="http://schemas.microsoft.com/office/drawing/2014/main" id="{8545A6F7-8C86-0FA7-34B7-062120BDCCE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sp>
        <p:nvSpPr>
          <p:cNvPr id="9" name="CasellaDiTesto 8">
            <a:extLst>
              <a:ext uri="{FF2B5EF4-FFF2-40B4-BE49-F238E27FC236}">
                <a16:creationId xmlns:a16="http://schemas.microsoft.com/office/drawing/2014/main" id="{A540D4B3-0B52-B46C-1BFF-099C9204A5BF}"/>
              </a:ext>
            </a:extLst>
          </p:cNvPr>
          <p:cNvSpPr txBox="1"/>
          <p:nvPr/>
        </p:nvSpPr>
        <p:spPr>
          <a:xfrm>
            <a:off x="542925" y="3332473"/>
            <a:ext cx="3429000" cy="2677656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The </a:t>
            </a:r>
            <a:r>
              <a:rPr lang="en-US" sz="1400" b="1" noProof="0" dirty="0" err="1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Fratzog</a:t>
            </a:r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 logo uses three delta-shaped forms arranged in an </a:t>
            </a:r>
            <a:r>
              <a:rPr lang="en-US" sz="14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equilateral triangle that evoke a high-tech aerospace theme.</a:t>
            </a:r>
          </a:p>
          <a:p>
            <a:endParaRPr lang="en-US" sz="1400" noProof="0" dirty="0">
              <a:solidFill>
                <a:schemeClr val="bg1"/>
              </a:solidFill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  <a:p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The original </a:t>
            </a:r>
            <a:r>
              <a:rPr lang="en-US" sz="1400" noProof="0" dirty="0" err="1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Fratzog</a:t>
            </a:r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 version, a made-up word by a designer, was initially used on </a:t>
            </a:r>
            <a:r>
              <a:rPr lang="en-US" sz="14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Dodge muscle cars from 1962 to 1976.</a:t>
            </a:r>
          </a:p>
          <a:p>
            <a:endParaRPr lang="en-US" sz="1400" noProof="0" dirty="0">
              <a:solidFill>
                <a:schemeClr val="bg1"/>
              </a:solidFill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  <a:p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It's now being revived as a symbol of Dodge's electrified future and its commitment to performance heritage.</a:t>
            </a:r>
          </a:p>
        </p:txBody>
      </p:sp>
      <p:sp>
        <p:nvSpPr>
          <p:cNvPr id="10" name="CasellaDiTesto 9">
            <a:extLst>
              <a:ext uri="{FF2B5EF4-FFF2-40B4-BE49-F238E27FC236}">
                <a16:creationId xmlns:a16="http://schemas.microsoft.com/office/drawing/2014/main" id="{9A71DAC5-99E7-1687-65F5-252E29448A0D}"/>
              </a:ext>
            </a:extLst>
          </p:cNvPr>
          <p:cNvSpPr txBox="1"/>
          <p:nvPr/>
        </p:nvSpPr>
        <p:spPr>
          <a:xfrm>
            <a:off x="4166067" y="3332473"/>
            <a:ext cx="3633945" cy="289310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r>
              <a:rPr lang="en-US" sz="14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R/T stands for Road and Track</a:t>
            </a:r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, a nomenclature that signifies when a Dodge is not a specialized track or drag racing machine, but still a performance step above a standard vehicle.</a:t>
            </a:r>
          </a:p>
          <a:p>
            <a:endParaRPr lang="en-US" sz="1400" noProof="0" dirty="0">
              <a:solidFill>
                <a:schemeClr val="bg1"/>
              </a:solidFill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  <a:p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The heritage of R/T is based on continuity that goes all the way back to the </a:t>
            </a:r>
            <a:r>
              <a:rPr lang="en-US" sz="14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1967 Dodge Coronet R/T.</a:t>
            </a:r>
          </a:p>
          <a:p>
            <a:endParaRPr lang="en-US" sz="1400" noProof="0" dirty="0">
              <a:solidFill>
                <a:schemeClr val="bg1"/>
              </a:solidFill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  <a:p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The mechanicals that match the R/T model’s looks with intense performance set up.</a:t>
            </a:r>
          </a:p>
        </p:txBody>
      </p:sp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688B81AF-1344-55B7-EDED-B2CF03A6D456}"/>
              </a:ext>
            </a:extLst>
          </p:cNvPr>
          <p:cNvSpPr txBox="1"/>
          <p:nvPr/>
        </p:nvSpPr>
        <p:spPr>
          <a:xfrm>
            <a:off x="8330319" y="3332473"/>
            <a:ext cx="3633945" cy="2677656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The </a:t>
            </a:r>
            <a:r>
              <a:rPr lang="en-US" sz="14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Scat Pack </a:t>
            </a:r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badge point out a high-performance trim level. It features a </a:t>
            </a:r>
            <a:r>
              <a:rPr lang="en-US" sz="14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bee </a:t>
            </a:r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because it's a stylized redesign of the existing emblem for the </a:t>
            </a:r>
            <a:r>
              <a:rPr lang="en-US" sz="14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1968 Dodge Super Bee</a:t>
            </a:r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, a performance-oriented muscle car.</a:t>
            </a:r>
          </a:p>
          <a:p>
            <a:endParaRPr lang="en-US" sz="1400" noProof="0" dirty="0">
              <a:solidFill>
                <a:schemeClr val="bg1"/>
              </a:solidFill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  <a:p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But that’s not all folks:</a:t>
            </a:r>
          </a:p>
          <a:p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- "Scat" is a play on the jazz term, "scat," referring to fast vocal lines.</a:t>
            </a:r>
          </a:p>
          <a:p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- "Pack" is a nod to Frank Sinatra's Rat Pack, a group of entertainers known for their style and swagger.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14141074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D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EB7CE6-29E7-AC01-0C53-6C34C427EA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US" sz="88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EXTERIOR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8381EAC3-FA52-0B21-8004-07C5F7B88A98}"/>
              </a:ext>
            </a:extLst>
          </p:cNvPr>
          <p:cNvSpPr/>
          <p:nvPr/>
        </p:nvSpPr>
        <p:spPr>
          <a:xfrm>
            <a:off x="8965688" y="4033053"/>
            <a:ext cx="1729946" cy="510778"/>
          </a:xfrm>
          <a:prstGeom prst="roundRect">
            <a:avLst/>
          </a:prstGeom>
          <a:solidFill>
            <a:srgbClr val="C00000"/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noProof="0" dirty="0">
                <a:solidFill>
                  <a:schemeClr val="bg1"/>
                </a:solidFill>
                <a:latin typeface="Barlow Condensed" panose="00000506000000000000" pitchFamily="2" charset="0"/>
                <a:ea typeface="Calibri" panose="020F0502020204030204" pitchFamily="34" charset="0"/>
                <a:cs typeface="Calibri" panose="020F0502020204030204" pitchFamily="34" charset="0"/>
              </a:rPr>
              <a:t>DISCOVER</a:t>
            </a:r>
          </a:p>
        </p:txBody>
      </p:sp>
      <p:pic>
        <p:nvPicPr>
          <p:cNvPr id="7" name="Picture 6" descr="A black car parked on a concrete surface&#10;&#10;AI-generated content may be incorrect.">
            <a:extLst>
              <a:ext uri="{FF2B5EF4-FFF2-40B4-BE49-F238E27FC236}">
                <a16:creationId xmlns:a16="http://schemas.microsoft.com/office/drawing/2014/main" id="{BF47B3B2-B786-100F-7A79-06ABA56EF36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5878" t="9408" r="3264" b="13852"/>
          <a:stretch/>
        </p:blipFill>
        <p:spPr>
          <a:xfrm>
            <a:off x="-1" y="0"/>
            <a:ext cx="7129463" cy="6858000"/>
          </a:xfrm>
          <a:prstGeom prst="rect">
            <a:avLst/>
          </a:prstGeom>
        </p:spPr>
      </p:pic>
      <p:sp>
        <p:nvSpPr>
          <p:cNvPr id="3" name="Segnaposto numero diapositiva 27">
            <a:extLst>
              <a:ext uri="{FF2B5EF4-FFF2-40B4-BE49-F238E27FC236}">
                <a16:creationId xmlns:a16="http://schemas.microsoft.com/office/drawing/2014/main" id="{8B26350E-6340-D370-2246-E36A9CB1A04C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26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5" name="Immagine 4">
            <a:extLst>
              <a:ext uri="{FF2B5EF4-FFF2-40B4-BE49-F238E27FC236}">
                <a16:creationId xmlns:a16="http://schemas.microsoft.com/office/drawing/2014/main" id="{1F14E700-C40B-DB29-3DE2-25435ECFD2C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8" name="Immagine 7">
            <a:extLst>
              <a:ext uri="{FF2B5EF4-FFF2-40B4-BE49-F238E27FC236}">
                <a16:creationId xmlns:a16="http://schemas.microsoft.com/office/drawing/2014/main" id="{452D7EBD-D376-8665-4096-9ED93EE07E1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sp>
        <p:nvSpPr>
          <p:cNvPr id="9" name="Titolo 24">
            <a:extLst>
              <a:ext uri="{FF2B5EF4-FFF2-40B4-BE49-F238E27FC236}">
                <a16:creationId xmlns:a16="http://schemas.microsoft.com/office/drawing/2014/main" id="{7003D14D-2DFB-1362-6548-DB6E3D8586D2}"/>
              </a:ext>
            </a:extLst>
          </p:cNvPr>
          <p:cNvSpPr txBox="1">
            <a:spLocks/>
          </p:cNvSpPr>
          <p:nvPr/>
        </p:nvSpPr>
        <p:spPr>
          <a:xfrm>
            <a:off x="7378633" y="2589203"/>
            <a:ext cx="4682736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1" kern="1200">
                <a:solidFill>
                  <a:schemeClr val="bg1"/>
                </a:solidFill>
                <a:latin typeface="Barlow Condensed" panose="00000506000000000000" pitchFamily="2" charset="0"/>
                <a:ea typeface="+mj-ea"/>
                <a:cs typeface="+mj-cs"/>
              </a:defRPr>
            </a:lvl1pPr>
          </a:lstStyle>
          <a:p>
            <a:pPr algn="ctr"/>
            <a:r>
              <a:rPr lang="en-US" noProof="0" dirty="0"/>
              <a:t>EXTERIOR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51993187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B00521-5457-710F-F600-43B8E258B0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3C3A2E-C87F-D2C9-43E3-6356D22145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116" y="756532"/>
            <a:ext cx="10615793" cy="1132258"/>
          </a:xfrm>
        </p:spPr>
        <p:txBody>
          <a:bodyPr>
            <a:noAutofit/>
          </a:bodyPr>
          <a:lstStyle/>
          <a:p>
            <a:r>
              <a:rPr lang="en-US" sz="70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THE DODGE CHARGER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64F0A5-3B69-A23C-61D8-E21118DCD2E5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19138" y="2404066"/>
            <a:ext cx="3417893" cy="1970796"/>
          </a:xfrm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16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The Next-Gen Dodge Charger is basically designed according with </a:t>
            </a:r>
            <a:r>
              <a:rPr lang="en-US" sz="16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type of propulsion</a:t>
            </a:r>
            <a:r>
              <a:rPr lang="en-US" sz="16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 and </a:t>
            </a:r>
            <a:r>
              <a:rPr lang="en-US" sz="16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chassis</a:t>
            </a:r>
            <a:r>
              <a:rPr lang="en-US" sz="16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.</a:t>
            </a:r>
          </a:p>
          <a:p>
            <a:pPr marL="0" indent="0">
              <a:buNone/>
            </a:pPr>
            <a:r>
              <a:rPr lang="en-US" sz="16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Before getting into details trim level by trim level, have a look to the following overview.</a:t>
            </a:r>
          </a:p>
        </p:txBody>
      </p:sp>
      <p:pic>
        <p:nvPicPr>
          <p:cNvPr id="12" name="Immagine 11">
            <a:extLst>
              <a:ext uri="{FF2B5EF4-FFF2-40B4-BE49-F238E27FC236}">
                <a16:creationId xmlns:a16="http://schemas.microsoft.com/office/drawing/2014/main" id="{67ABB67B-F8F6-88DF-4F8F-5F8B8AD1B51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529" t="12790" r="3755" b="4696"/>
          <a:stretch/>
        </p:blipFill>
        <p:spPr>
          <a:xfrm>
            <a:off x="7349309" y="2911880"/>
            <a:ext cx="2247108" cy="1351279"/>
          </a:xfrm>
          <a:prstGeom prst="rect">
            <a:avLst/>
          </a:prstGeom>
        </p:spPr>
      </p:pic>
      <p:pic>
        <p:nvPicPr>
          <p:cNvPr id="15" name="Immagine 14">
            <a:extLst>
              <a:ext uri="{FF2B5EF4-FFF2-40B4-BE49-F238E27FC236}">
                <a16:creationId xmlns:a16="http://schemas.microsoft.com/office/drawing/2014/main" id="{66164E2B-A3FA-469B-BFDF-D42F37BA6D4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073" t="11348" r="1287" b="11348"/>
          <a:stretch/>
        </p:blipFill>
        <p:spPr>
          <a:xfrm>
            <a:off x="7349309" y="4311092"/>
            <a:ext cx="2279715" cy="1556426"/>
          </a:xfrm>
          <a:prstGeom prst="rect">
            <a:avLst/>
          </a:prstGeom>
        </p:spPr>
      </p:pic>
      <p:pic>
        <p:nvPicPr>
          <p:cNvPr id="19" name="Immagine 18">
            <a:extLst>
              <a:ext uri="{FF2B5EF4-FFF2-40B4-BE49-F238E27FC236}">
                <a16:creationId xmlns:a16="http://schemas.microsoft.com/office/drawing/2014/main" id="{2119EA3A-03C3-DF7F-4B03-2E1D9ECC72AF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9643" t="1" r="9643" b="3804"/>
          <a:stretch/>
        </p:blipFill>
        <p:spPr>
          <a:xfrm>
            <a:off x="9686020" y="2725866"/>
            <a:ext cx="2714626" cy="1537294"/>
          </a:xfrm>
          <a:prstGeom prst="rect">
            <a:avLst/>
          </a:prstGeom>
        </p:spPr>
      </p:pic>
      <p:sp>
        <p:nvSpPr>
          <p:cNvPr id="22" name="CasellaDiTesto 21">
            <a:extLst>
              <a:ext uri="{FF2B5EF4-FFF2-40B4-BE49-F238E27FC236}">
                <a16:creationId xmlns:a16="http://schemas.microsoft.com/office/drawing/2014/main" id="{7273A582-5477-4E96-E85E-1881E2CA963A}"/>
              </a:ext>
            </a:extLst>
          </p:cNvPr>
          <p:cNvSpPr txBox="1"/>
          <p:nvPr/>
        </p:nvSpPr>
        <p:spPr>
          <a:xfrm>
            <a:off x="7349309" y="1933588"/>
            <a:ext cx="2217068" cy="792277"/>
          </a:xfrm>
          <a:prstGeom prst="rect">
            <a:avLst/>
          </a:prstGeom>
          <a:solidFill>
            <a:srgbClr val="C00000">
              <a:alpha val="61961"/>
            </a:srgbClr>
          </a:solidFill>
          <a:ln>
            <a:noFill/>
          </a:ln>
        </p:spPr>
        <p:txBody>
          <a:bodyPr wrap="square" lIns="36000" tIns="36000" rIns="36000" bIns="36000" rtlCol="0" anchor="ctr" anchorCtr="0">
            <a:noAutofit/>
          </a:bodyPr>
          <a:lstStyle>
            <a:defPPr>
              <a:defRPr lang="en-US"/>
            </a:defPPr>
            <a:lvl1pPr>
              <a:defRPr sz="2400" b="1">
                <a:solidFill>
                  <a:schemeClr val="bg1"/>
                </a:solidFill>
                <a:latin typeface="Barlow Condensed" panose="00000506000000000000" pitchFamily="2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algn="ctr"/>
            <a:r>
              <a:rPr lang="en-US" noProof="0" dirty="0"/>
              <a:t>BEV </a:t>
            </a:r>
          </a:p>
          <a:p>
            <a:pPr algn="ctr"/>
            <a:r>
              <a:rPr lang="en-US" noProof="0" dirty="0"/>
              <a:t>100% electric</a:t>
            </a:r>
          </a:p>
        </p:txBody>
      </p:sp>
      <p:sp>
        <p:nvSpPr>
          <p:cNvPr id="23" name="CasellaDiTesto 22">
            <a:extLst>
              <a:ext uri="{FF2B5EF4-FFF2-40B4-BE49-F238E27FC236}">
                <a16:creationId xmlns:a16="http://schemas.microsoft.com/office/drawing/2014/main" id="{57991EA4-4E91-4B62-027D-C3541284DBE8}"/>
              </a:ext>
            </a:extLst>
          </p:cNvPr>
          <p:cNvSpPr txBox="1"/>
          <p:nvPr/>
        </p:nvSpPr>
        <p:spPr>
          <a:xfrm>
            <a:off x="9895651" y="1933588"/>
            <a:ext cx="2217068" cy="792277"/>
          </a:xfrm>
          <a:prstGeom prst="rect">
            <a:avLst/>
          </a:prstGeom>
          <a:solidFill>
            <a:srgbClr val="C00000">
              <a:alpha val="61961"/>
            </a:srgbClr>
          </a:solidFill>
          <a:ln>
            <a:noFill/>
          </a:ln>
        </p:spPr>
        <p:txBody>
          <a:bodyPr wrap="square" lIns="36000" tIns="36000" rIns="36000" bIns="36000" rtlCol="0" anchor="ctr" anchorCtr="0">
            <a:noAutofit/>
          </a:bodyPr>
          <a:lstStyle>
            <a:defPPr>
              <a:defRPr lang="en-US"/>
            </a:defPPr>
            <a:lvl1pPr>
              <a:defRPr sz="2400" b="1">
                <a:solidFill>
                  <a:schemeClr val="bg1"/>
                </a:solidFill>
                <a:latin typeface="Barlow Condensed" panose="00000506000000000000" pitchFamily="2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algn="ctr"/>
            <a:r>
              <a:rPr lang="en-US" noProof="0" dirty="0"/>
              <a:t>T6 ICE</a:t>
            </a:r>
          </a:p>
          <a:p>
            <a:pPr algn="ctr"/>
            <a:r>
              <a:rPr lang="en-US" noProof="0" dirty="0"/>
              <a:t>gasoline engine</a:t>
            </a:r>
          </a:p>
        </p:txBody>
      </p:sp>
      <p:sp>
        <p:nvSpPr>
          <p:cNvPr id="25" name="CasellaDiTesto 24">
            <a:extLst>
              <a:ext uri="{FF2B5EF4-FFF2-40B4-BE49-F238E27FC236}">
                <a16:creationId xmlns:a16="http://schemas.microsoft.com/office/drawing/2014/main" id="{D34B8AEF-19F7-D283-A4C6-EBC139D01809}"/>
              </a:ext>
            </a:extLst>
          </p:cNvPr>
          <p:cNvSpPr txBox="1"/>
          <p:nvPr/>
        </p:nvSpPr>
        <p:spPr>
          <a:xfrm>
            <a:off x="4716815" y="1933588"/>
            <a:ext cx="2217068" cy="792277"/>
          </a:xfrm>
          <a:prstGeom prst="rect">
            <a:avLst/>
          </a:prstGeom>
          <a:solidFill>
            <a:srgbClr val="C00000">
              <a:alpha val="61961"/>
            </a:srgbClr>
          </a:solidFill>
          <a:ln>
            <a:noFill/>
          </a:ln>
        </p:spPr>
        <p:txBody>
          <a:bodyPr wrap="square" lIns="36000" tIns="36000" rIns="36000" bIns="36000" rtlCol="0" anchor="ctr" anchorCtr="0">
            <a:noAutofit/>
          </a:bodyPr>
          <a:lstStyle>
            <a:defPPr>
              <a:defRPr lang="en-US"/>
            </a:defPPr>
            <a:lvl1pPr>
              <a:defRPr sz="2400" b="1">
                <a:solidFill>
                  <a:schemeClr val="bg1"/>
                </a:solidFill>
                <a:latin typeface="Barlow Condensed" panose="00000506000000000000" pitchFamily="2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algn="ctr"/>
            <a:r>
              <a:rPr lang="en-US" noProof="0" dirty="0"/>
              <a:t>Our roots</a:t>
            </a:r>
          </a:p>
        </p:txBody>
      </p:sp>
      <p:sp>
        <p:nvSpPr>
          <p:cNvPr id="8" name="CasellaDiTesto 7">
            <a:extLst>
              <a:ext uri="{FF2B5EF4-FFF2-40B4-BE49-F238E27FC236}">
                <a16:creationId xmlns:a16="http://schemas.microsoft.com/office/drawing/2014/main" id="{4ECFE38E-D9A5-24D8-49B9-D0C9224CA190}"/>
              </a:ext>
            </a:extLst>
          </p:cNvPr>
          <p:cNvSpPr txBox="1"/>
          <p:nvPr/>
        </p:nvSpPr>
        <p:spPr>
          <a:xfrm>
            <a:off x="772783" y="4766139"/>
            <a:ext cx="3310602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Here we are and let’s start with the </a:t>
            </a:r>
            <a:r>
              <a:rPr lang="en-US" sz="15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Exterior</a:t>
            </a:r>
            <a:r>
              <a:rPr lang="en-US" sz="1500" b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.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8AE4495D-F9FF-F453-8903-4E645EE26C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/>
          <a:srcRect l="1112" r="1112"/>
          <a:stretch/>
        </p:blipFill>
        <p:spPr bwMode="auto">
          <a:xfrm>
            <a:off x="4194027" y="2404066"/>
            <a:ext cx="3098286" cy="2112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Segnaposto numero diapositiva 27">
            <a:extLst>
              <a:ext uri="{FF2B5EF4-FFF2-40B4-BE49-F238E27FC236}">
                <a16:creationId xmlns:a16="http://schemas.microsoft.com/office/drawing/2014/main" id="{29B1005F-C601-B68E-EBEA-E550AFF08211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27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17" name="Immagine 16">
            <a:extLst>
              <a:ext uri="{FF2B5EF4-FFF2-40B4-BE49-F238E27FC236}">
                <a16:creationId xmlns:a16="http://schemas.microsoft.com/office/drawing/2014/main" id="{0AD21D54-F52B-0F1C-CF6F-736FDC75BAE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18" name="Immagine 17">
            <a:extLst>
              <a:ext uri="{FF2B5EF4-FFF2-40B4-BE49-F238E27FC236}">
                <a16:creationId xmlns:a16="http://schemas.microsoft.com/office/drawing/2014/main" id="{9E8186DD-047F-78CE-624A-0CC20860506B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pic>
        <p:nvPicPr>
          <p:cNvPr id="20" name="Picture 2">
            <a:extLst>
              <a:ext uri="{FF2B5EF4-FFF2-40B4-BE49-F238E27FC236}">
                <a16:creationId xmlns:a16="http://schemas.microsoft.com/office/drawing/2014/main" id="{152D9344-CDD7-8E82-1139-67FB0CE9EF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/>
          <a:srcRect t="331" b="331"/>
          <a:stretch/>
        </p:blipFill>
        <p:spPr bwMode="auto">
          <a:xfrm>
            <a:off x="4427626" y="4158965"/>
            <a:ext cx="2728599" cy="18606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Freeform: Shape 13">
            <a:extLst>
              <a:ext uri="{FF2B5EF4-FFF2-40B4-BE49-F238E27FC236}">
                <a16:creationId xmlns:a16="http://schemas.microsoft.com/office/drawing/2014/main" id="{EF367738-095B-5BAE-45B4-39299581DB87}"/>
              </a:ext>
            </a:extLst>
          </p:cNvPr>
          <p:cNvSpPr/>
          <p:nvPr/>
        </p:nvSpPr>
        <p:spPr>
          <a:xfrm>
            <a:off x="7925076" y="6453187"/>
            <a:ext cx="4266926" cy="404811"/>
          </a:xfrm>
          <a:custGeom>
            <a:avLst/>
            <a:gdLst>
              <a:gd name="connsiteX0" fmla="*/ 570467 w 3464689"/>
              <a:gd name="connsiteY0" fmla="*/ 0 h 1000766"/>
              <a:gd name="connsiteX1" fmla="*/ 3464689 w 3464689"/>
              <a:gd name="connsiteY1" fmla="*/ 0 h 1000766"/>
              <a:gd name="connsiteX2" fmla="*/ 3464689 w 3464689"/>
              <a:gd name="connsiteY2" fmla="*/ 1000766 h 1000766"/>
              <a:gd name="connsiteX3" fmla="*/ 0 w 3464689"/>
              <a:gd name="connsiteY3" fmla="*/ 1000766 h 1000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64689" h="1000766">
                <a:moveTo>
                  <a:pt x="570467" y="0"/>
                </a:moveTo>
                <a:lnTo>
                  <a:pt x="3464689" y="0"/>
                </a:lnTo>
                <a:lnTo>
                  <a:pt x="3464689" y="1000766"/>
                </a:lnTo>
                <a:lnTo>
                  <a:pt x="0" y="1000766"/>
                </a:lnTo>
                <a:close/>
              </a:path>
            </a:pathLst>
          </a:custGeom>
          <a:solidFill>
            <a:srgbClr val="EB232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32EE01A7-5FCE-BA84-61C6-23163840221B}"/>
              </a:ext>
            </a:extLst>
          </p:cNvPr>
          <p:cNvSpPr txBox="1">
            <a:spLocks/>
          </p:cNvSpPr>
          <p:nvPr/>
        </p:nvSpPr>
        <p:spPr>
          <a:xfrm>
            <a:off x="8564526" y="6496233"/>
            <a:ext cx="3742716" cy="38106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Click on the </a:t>
            </a:r>
            <a:r>
              <a:rPr lang="en-US" sz="1400" b="1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RED BOXES </a:t>
            </a: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to see the images</a:t>
            </a:r>
          </a:p>
        </p:txBody>
      </p:sp>
      <p:pic>
        <p:nvPicPr>
          <p:cNvPr id="9" name="Immagine 8">
            <a:extLst>
              <a:ext uri="{FF2B5EF4-FFF2-40B4-BE49-F238E27FC236}">
                <a16:creationId xmlns:a16="http://schemas.microsoft.com/office/drawing/2014/main" id="{F3E19C83-88C4-C664-2D90-F2CF922DA90B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 l="4122" r="4122"/>
          <a:stretch/>
        </p:blipFill>
        <p:spPr>
          <a:xfrm>
            <a:off x="9897248" y="4311092"/>
            <a:ext cx="2204266" cy="1504915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73862605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D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DDED9F-7817-FCD0-B0D9-69ABF839E4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noProof="0" smtClean="0">
                <a:solidFill>
                  <a:schemeClr val="bg1"/>
                </a:solidFill>
              </a:rPr>
              <a:t>28</a:t>
            </a:fld>
            <a:endParaRPr lang="en-US" noProof="0" dirty="0">
              <a:solidFill>
                <a:schemeClr val="bg1"/>
              </a:solidFill>
            </a:endParaRPr>
          </a:p>
        </p:txBody>
      </p:sp>
      <p:sp>
        <p:nvSpPr>
          <p:cNvPr id="22" name="CasellaDiTesto 21">
            <a:extLst>
              <a:ext uri="{FF2B5EF4-FFF2-40B4-BE49-F238E27FC236}">
                <a16:creationId xmlns:a16="http://schemas.microsoft.com/office/drawing/2014/main" id="{3F53966D-74D2-D21F-38F9-D98523A69C2B}"/>
              </a:ext>
            </a:extLst>
          </p:cNvPr>
          <p:cNvSpPr txBox="1"/>
          <p:nvPr/>
        </p:nvSpPr>
        <p:spPr>
          <a:xfrm>
            <a:off x="732359" y="3104840"/>
            <a:ext cx="2133600" cy="461665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algn="ctr">
              <a:defRPr sz="2400" b="1">
                <a:solidFill>
                  <a:schemeClr val="bg1"/>
                </a:solidFill>
                <a:latin typeface="Barlow Condensed" panose="00000506000000000000" pitchFamily="2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r>
              <a:rPr lang="en-US" noProof="0" dirty="0"/>
              <a:t>2 doors</a:t>
            </a:r>
          </a:p>
        </p:txBody>
      </p:sp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8E2E4F5C-9085-F54F-0270-B8E3A3D74EA2}"/>
              </a:ext>
            </a:extLst>
          </p:cNvPr>
          <p:cNvSpPr txBox="1"/>
          <p:nvPr/>
        </p:nvSpPr>
        <p:spPr>
          <a:xfrm>
            <a:off x="732359" y="3783197"/>
            <a:ext cx="2133600" cy="461665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algn="ctr">
              <a:defRPr sz="2400" b="1">
                <a:solidFill>
                  <a:schemeClr val="bg1"/>
                </a:solidFill>
                <a:latin typeface="Barlow Condensed" panose="00000506000000000000" pitchFamily="2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r>
              <a:rPr lang="en-US" noProof="0" dirty="0"/>
              <a:t>4 doors</a:t>
            </a:r>
          </a:p>
        </p:txBody>
      </p:sp>
      <p:sp>
        <p:nvSpPr>
          <p:cNvPr id="6" name="CasellaDiTesto 5">
            <a:extLst>
              <a:ext uri="{FF2B5EF4-FFF2-40B4-BE49-F238E27FC236}">
                <a16:creationId xmlns:a16="http://schemas.microsoft.com/office/drawing/2014/main" id="{D512071A-3E63-98DC-A41D-6B8D4F70AA1A}"/>
              </a:ext>
            </a:extLst>
          </p:cNvPr>
          <p:cNvSpPr txBox="1"/>
          <p:nvPr/>
        </p:nvSpPr>
        <p:spPr>
          <a:xfrm>
            <a:off x="660469" y="1870419"/>
            <a:ext cx="3220212" cy="956159"/>
          </a:xfrm>
          <a:prstGeom prst="rect">
            <a:avLst/>
          </a:prstGeom>
        </p:spPr>
        <p:txBody>
          <a:bodyPr vert="horz" wrap="square" lIns="91440" tIns="45720" rIns="91440" bIns="45720" rtlCol="0">
            <a:spAutoFit/>
          </a:bodyPr>
          <a:lstStyle>
            <a:lvl1pPr indent="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defRPr>
            </a:lvl1pPr>
            <a:lvl2pPr indent="-228600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2pPr>
            <a:lvl3pPr marL="685800" indent="-228600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/>
            </a:lvl3pPr>
            <a:lvl4pPr marL="914400" indent="-228600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/>
            </a:lvl4pPr>
            <a:lvl5pPr marL="1143000" indent="-228600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/>
            </a:lvl5pPr>
            <a:lvl6pPr marL="25146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9pPr>
          </a:lstStyle>
          <a:p>
            <a:r>
              <a:rPr lang="en-US" noProof="0" dirty="0">
                <a:solidFill>
                  <a:schemeClr val="bg1"/>
                </a:solidFill>
              </a:rPr>
              <a:t>The Dodge Charger is available in both </a:t>
            </a:r>
            <a:r>
              <a:rPr lang="en-US" b="1" noProof="0" dirty="0">
                <a:solidFill>
                  <a:srgbClr val="C00000"/>
                </a:solidFill>
              </a:rPr>
              <a:t>two-door </a:t>
            </a:r>
            <a:r>
              <a:rPr lang="en-US" noProof="0" dirty="0">
                <a:solidFill>
                  <a:schemeClr val="bg1"/>
                </a:solidFill>
              </a:rPr>
              <a:t>and </a:t>
            </a:r>
            <a:r>
              <a:rPr lang="en-US" b="1" noProof="0" dirty="0">
                <a:solidFill>
                  <a:srgbClr val="C00000"/>
                </a:solidFill>
              </a:rPr>
              <a:t>four-door</a:t>
            </a:r>
            <a:r>
              <a:rPr lang="en-US" noProof="0" dirty="0">
                <a:solidFill>
                  <a:schemeClr val="bg1"/>
                </a:solidFill>
              </a:rPr>
              <a:t> configurations.</a:t>
            </a:r>
          </a:p>
        </p:txBody>
      </p:sp>
      <p:sp>
        <p:nvSpPr>
          <p:cNvPr id="3" name="Segnaposto numero diapositiva 27">
            <a:extLst>
              <a:ext uri="{FF2B5EF4-FFF2-40B4-BE49-F238E27FC236}">
                <a16:creationId xmlns:a16="http://schemas.microsoft.com/office/drawing/2014/main" id="{282B5877-910B-8EEC-A132-153ACB2E3E8D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28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7" name="Immagine 6">
            <a:extLst>
              <a:ext uri="{FF2B5EF4-FFF2-40B4-BE49-F238E27FC236}">
                <a16:creationId xmlns:a16="http://schemas.microsoft.com/office/drawing/2014/main" id="{C6B34CD8-F35B-4FE0-8343-69BCC403DE4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10" name="Immagine 9">
            <a:extLst>
              <a:ext uri="{FF2B5EF4-FFF2-40B4-BE49-F238E27FC236}">
                <a16:creationId xmlns:a16="http://schemas.microsoft.com/office/drawing/2014/main" id="{079500BA-10A6-EBED-55B9-EDE7480DBC4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3B5EFA56-2E18-C800-2F14-2099F63954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116" y="761295"/>
            <a:ext cx="10615793" cy="1132258"/>
          </a:xfrm>
        </p:spPr>
        <p:txBody>
          <a:bodyPr>
            <a:noAutofit/>
          </a:bodyPr>
          <a:lstStyle/>
          <a:p>
            <a:r>
              <a:rPr lang="en-US" sz="70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THE DODGE CHARGER DESIGN</a:t>
            </a:r>
          </a:p>
        </p:txBody>
      </p:sp>
      <p:pic>
        <p:nvPicPr>
          <p:cNvPr id="16" name="Immagine 15">
            <a:extLst>
              <a:ext uri="{FF2B5EF4-FFF2-40B4-BE49-F238E27FC236}">
                <a16:creationId xmlns:a16="http://schemas.microsoft.com/office/drawing/2014/main" id="{A3B7F451-5528-19C4-B94A-A25DFEEE925B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3124198" y="1556730"/>
            <a:ext cx="8658225" cy="4019550"/>
          </a:xfrm>
          <a:prstGeom prst="rect">
            <a:avLst/>
          </a:prstGeom>
        </p:spPr>
      </p:pic>
      <p:sp>
        <p:nvSpPr>
          <p:cNvPr id="17" name="Freeform: Shape 13">
            <a:extLst>
              <a:ext uri="{FF2B5EF4-FFF2-40B4-BE49-F238E27FC236}">
                <a16:creationId xmlns:a16="http://schemas.microsoft.com/office/drawing/2014/main" id="{A11821CB-0797-6ACC-5A56-22B9C5A0771A}"/>
              </a:ext>
            </a:extLst>
          </p:cNvPr>
          <p:cNvSpPr/>
          <p:nvPr/>
        </p:nvSpPr>
        <p:spPr>
          <a:xfrm>
            <a:off x="7925076" y="6453187"/>
            <a:ext cx="4266926" cy="404811"/>
          </a:xfrm>
          <a:custGeom>
            <a:avLst/>
            <a:gdLst>
              <a:gd name="connsiteX0" fmla="*/ 570467 w 3464689"/>
              <a:gd name="connsiteY0" fmla="*/ 0 h 1000766"/>
              <a:gd name="connsiteX1" fmla="*/ 3464689 w 3464689"/>
              <a:gd name="connsiteY1" fmla="*/ 0 h 1000766"/>
              <a:gd name="connsiteX2" fmla="*/ 3464689 w 3464689"/>
              <a:gd name="connsiteY2" fmla="*/ 1000766 h 1000766"/>
              <a:gd name="connsiteX3" fmla="*/ 0 w 3464689"/>
              <a:gd name="connsiteY3" fmla="*/ 1000766 h 1000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64689" h="1000766">
                <a:moveTo>
                  <a:pt x="570467" y="0"/>
                </a:moveTo>
                <a:lnTo>
                  <a:pt x="3464689" y="0"/>
                </a:lnTo>
                <a:lnTo>
                  <a:pt x="3464689" y="1000766"/>
                </a:lnTo>
                <a:lnTo>
                  <a:pt x="0" y="1000766"/>
                </a:lnTo>
                <a:close/>
              </a:path>
            </a:pathLst>
          </a:custGeom>
          <a:solidFill>
            <a:srgbClr val="EB232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8BF895D2-484E-68C3-66CA-B28BF520F9CA}"/>
              </a:ext>
            </a:extLst>
          </p:cNvPr>
          <p:cNvSpPr txBox="1">
            <a:spLocks/>
          </p:cNvSpPr>
          <p:nvPr/>
        </p:nvSpPr>
        <p:spPr>
          <a:xfrm>
            <a:off x="8564526" y="6496233"/>
            <a:ext cx="3742716" cy="38106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Click on the </a:t>
            </a:r>
            <a:r>
              <a:rPr lang="en-US" sz="1400" b="1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BOXES </a:t>
            </a: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to see the images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19374034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D2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56B2A8C-AA80-9B86-9426-21ACC8DF1D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8359C4-C25F-D352-3CE9-E59FC5CE1C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noProof="0" smtClean="0">
                <a:solidFill>
                  <a:schemeClr val="bg1"/>
                </a:solidFill>
              </a:rPr>
              <a:t>29</a:t>
            </a:fld>
            <a:endParaRPr lang="en-US" noProof="0" dirty="0">
              <a:solidFill>
                <a:schemeClr val="bg1"/>
              </a:solidFill>
            </a:endParaRPr>
          </a:p>
        </p:txBody>
      </p:sp>
      <p:pic>
        <p:nvPicPr>
          <p:cNvPr id="10" name="Immagine 9">
            <a:extLst>
              <a:ext uri="{FF2B5EF4-FFF2-40B4-BE49-F238E27FC236}">
                <a16:creationId xmlns:a16="http://schemas.microsoft.com/office/drawing/2014/main" id="{B4B452B9-0643-AD07-EFAF-26EE1069CD2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3098547" y="1605300"/>
            <a:ext cx="8683876" cy="4031458"/>
          </a:xfrm>
          <a:prstGeom prst="rect">
            <a:avLst/>
          </a:prstGeom>
        </p:spPr>
      </p:pic>
      <p:sp>
        <p:nvSpPr>
          <p:cNvPr id="22" name="CasellaDiTesto 21">
            <a:extLst>
              <a:ext uri="{FF2B5EF4-FFF2-40B4-BE49-F238E27FC236}">
                <a16:creationId xmlns:a16="http://schemas.microsoft.com/office/drawing/2014/main" id="{6BAE8D34-89C6-F083-A927-76F3AF687843}"/>
              </a:ext>
            </a:extLst>
          </p:cNvPr>
          <p:cNvSpPr txBox="1"/>
          <p:nvPr/>
        </p:nvSpPr>
        <p:spPr>
          <a:xfrm>
            <a:off x="732359" y="3104840"/>
            <a:ext cx="2133600" cy="461665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algn="ctr">
              <a:defRPr sz="2400" b="1">
                <a:solidFill>
                  <a:schemeClr val="bg1"/>
                </a:solidFill>
                <a:latin typeface="Barlow Condensed" panose="00000506000000000000" pitchFamily="2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r>
              <a:rPr lang="en-US" noProof="0" dirty="0"/>
              <a:t>2 doors</a:t>
            </a:r>
          </a:p>
        </p:txBody>
      </p:sp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2FCBE292-2D89-CCC8-C9D6-4A4C83A1CC08}"/>
              </a:ext>
            </a:extLst>
          </p:cNvPr>
          <p:cNvSpPr txBox="1"/>
          <p:nvPr/>
        </p:nvSpPr>
        <p:spPr>
          <a:xfrm>
            <a:off x="732359" y="3783197"/>
            <a:ext cx="2133600" cy="461665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algn="ctr">
              <a:defRPr sz="2400" b="1">
                <a:solidFill>
                  <a:schemeClr val="bg1"/>
                </a:solidFill>
                <a:latin typeface="Barlow Condensed" panose="00000506000000000000" pitchFamily="2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r>
              <a:rPr lang="en-US" noProof="0" dirty="0"/>
              <a:t>4 doors</a:t>
            </a:r>
          </a:p>
        </p:txBody>
      </p:sp>
      <p:sp>
        <p:nvSpPr>
          <p:cNvPr id="6" name="CasellaDiTesto 5">
            <a:extLst>
              <a:ext uri="{FF2B5EF4-FFF2-40B4-BE49-F238E27FC236}">
                <a16:creationId xmlns:a16="http://schemas.microsoft.com/office/drawing/2014/main" id="{01F03EEB-9F9B-84EE-D3CC-93312D8A32A5}"/>
              </a:ext>
            </a:extLst>
          </p:cNvPr>
          <p:cNvSpPr txBox="1"/>
          <p:nvPr/>
        </p:nvSpPr>
        <p:spPr>
          <a:xfrm>
            <a:off x="679519" y="1924575"/>
            <a:ext cx="3220212" cy="956159"/>
          </a:xfrm>
          <a:prstGeom prst="rect">
            <a:avLst/>
          </a:prstGeom>
        </p:spPr>
        <p:txBody>
          <a:bodyPr vert="horz" wrap="square" lIns="91440" tIns="45720" rIns="91440" bIns="45720" rtlCol="0">
            <a:spAutoFit/>
          </a:bodyPr>
          <a:lstStyle>
            <a:lvl1pPr indent="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defRPr>
            </a:lvl1pPr>
            <a:lvl2pPr indent="-228600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2pPr>
            <a:lvl3pPr marL="685800" indent="-228600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/>
            </a:lvl3pPr>
            <a:lvl4pPr marL="914400" indent="-228600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/>
            </a:lvl4pPr>
            <a:lvl5pPr marL="1143000" indent="-228600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/>
            </a:lvl5pPr>
            <a:lvl6pPr marL="25146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9pPr>
          </a:lstStyle>
          <a:p>
            <a:r>
              <a:rPr lang="en-US" noProof="0" dirty="0">
                <a:solidFill>
                  <a:schemeClr val="bg1"/>
                </a:solidFill>
              </a:rPr>
              <a:t>The Dodge Charger is available in both </a:t>
            </a:r>
            <a:r>
              <a:rPr lang="en-US" b="1" noProof="0" dirty="0">
                <a:solidFill>
                  <a:srgbClr val="C00000"/>
                </a:solidFill>
              </a:rPr>
              <a:t>two-door </a:t>
            </a:r>
            <a:r>
              <a:rPr lang="en-US" noProof="0" dirty="0">
                <a:solidFill>
                  <a:schemeClr val="bg1"/>
                </a:solidFill>
              </a:rPr>
              <a:t>and </a:t>
            </a:r>
            <a:r>
              <a:rPr lang="en-US" b="1" noProof="0" dirty="0">
                <a:solidFill>
                  <a:srgbClr val="C00000"/>
                </a:solidFill>
              </a:rPr>
              <a:t>four-door</a:t>
            </a:r>
            <a:r>
              <a:rPr lang="en-US" noProof="0" dirty="0">
                <a:solidFill>
                  <a:schemeClr val="bg1"/>
                </a:solidFill>
              </a:rPr>
              <a:t> configurations.</a:t>
            </a:r>
          </a:p>
        </p:txBody>
      </p:sp>
      <p:sp>
        <p:nvSpPr>
          <p:cNvPr id="3" name="Segnaposto numero diapositiva 27">
            <a:extLst>
              <a:ext uri="{FF2B5EF4-FFF2-40B4-BE49-F238E27FC236}">
                <a16:creationId xmlns:a16="http://schemas.microsoft.com/office/drawing/2014/main" id="{EFD813F4-02DE-AE45-23FF-D013EC6B95D8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29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7" name="Immagine 6">
            <a:extLst>
              <a:ext uri="{FF2B5EF4-FFF2-40B4-BE49-F238E27FC236}">
                <a16:creationId xmlns:a16="http://schemas.microsoft.com/office/drawing/2014/main" id="{FD4DFDDA-9FD7-66E4-CE5D-D92BCBE42EE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8" name="Immagine 7">
            <a:extLst>
              <a:ext uri="{FF2B5EF4-FFF2-40B4-BE49-F238E27FC236}">
                <a16:creationId xmlns:a16="http://schemas.microsoft.com/office/drawing/2014/main" id="{4B0E6101-8794-AD5B-716E-73545C8A93C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sp>
        <p:nvSpPr>
          <p:cNvPr id="20" name="Title 1">
            <a:extLst>
              <a:ext uri="{FF2B5EF4-FFF2-40B4-BE49-F238E27FC236}">
                <a16:creationId xmlns:a16="http://schemas.microsoft.com/office/drawing/2014/main" id="{F420BB92-E8F2-1631-CFD8-EEA8261F2A9B}"/>
              </a:ext>
            </a:extLst>
          </p:cNvPr>
          <p:cNvSpPr txBox="1">
            <a:spLocks/>
          </p:cNvSpPr>
          <p:nvPr/>
        </p:nvSpPr>
        <p:spPr>
          <a:xfrm>
            <a:off x="645116" y="756532"/>
            <a:ext cx="10615793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1" kern="1200">
                <a:solidFill>
                  <a:schemeClr val="bg1"/>
                </a:solidFill>
                <a:latin typeface="Barlow Condensed" panose="00000506000000000000" pitchFamily="2" charset="0"/>
                <a:ea typeface="+mj-ea"/>
                <a:cs typeface="+mj-cs"/>
              </a:defRPr>
            </a:lvl1pPr>
          </a:lstStyle>
          <a:p>
            <a:r>
              <a:rPr lang="en-US" sz="7000" noProof="0" dirty="0"/>
              <a:t>THE DODGE CHARGER DESIGN</a:t>
            </a:r>
          </a:p>
        </p:txBody>
      </p:sp>
      <p:sp>
        <p:nvSpPr>
          <p:cNvPr id="21" name="Freeform: Shape 13">
            <a:extLst>
              <a:ext uri="{FF2B5EF4-FFF2-40B4-BE49-F238E27FC236}">
                <a16:creationId xmlns:a16="http://schemas.microsoft.com/office/drawing/2014/main" id="{DD6A231C-5647-347D-0278-74A6B57FC9D1}"/>
              </a:ext>
            </a:extLst>
          </p:cNvPr>
          <p:cNvSpPr/>
          <p:nvPr/>
        </p:nvSpPr>
        <p:spPr>
          <a:xfrm>
            <a:off x="7925076" y="6453187"/>
            <a:ext cx="4266926" cy="404811"/>
          </a:xfrm>
          <a:custGeom>
            <a:avLst/>
            <a:gdLst>
              <a:gd name="connsiteX0" fmla="*/ 570467 w 3464689"/>
              <a:gd name="connsiteY0" fmla="*/ 0 h 1000766"/>
              <a:gd name="connsiteX1" fmla="*/ 3464689 w 3464689"/>
              <a:gd name="connsiteY1" fmla="*/ 0 h 1000766"/>
              <a:gd name="connsiteX2" fmla="*/ 3464689 w 3464689"/>
              <a:gd name="connsiteY2" fmla="*/ 1000766 h 1000766"/>
              <a:gd name="connsiteX3" fmla="*/ 0 w 3464689"/>
              <a:gd name="connsiteY3" fmla="*/ 1000766 h 1000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64689" h="1000766">
                <a:moveTo>
                  <a:pt x="570467" y="0"/>
                </a:moveTo>
                <a:lnTo>
                  <a:pt x="3464689" y="0"/>
                </a:lnTo>
                <a:lnTo>
                  <a:pt x="3464689" y="1000766"/>
                </a:lnTo>
                <a:lnTo>
                  <a:pt x="0" y="1000766"/>
                </a:lnTo>
                <a:close/>
              </a:path>
            </a:pathLst>
          </a:custGeom>
          <a:solidFill>
            <a:srgbClr val="EB232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1E3B6F6C-BC35-BD58-BBEA-3899267D874B}"/>
              </a:ext>
            </a:extLst>
          </p:cNvPr>
          <p:cNvSpPr txBox="1">
            <a:spLocks/>
          </p:cNvSpPr>
          <p:nvPr/>
        </p:nvSpPr>
        <p:spPr>
          <a:xfrm>
            <a:off x="8564526" y="6496233"/>
            <a:ext cx="3742716" cy="38106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Click on the </a:t>
            </a:r>
            <a:r>
              <a:rPr lang="en-US" sz="1400" b="1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BOXES </a:t>
            </a: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to see the images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5917901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D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6EF03D-C763-11CF-6FBD-CB07B313FA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2807" y="694449"/>
            <a:ext cx="10615793" cy="113225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66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THE DODGE CHARGER DESIGN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216F83A3-BDDE-43DE-91EB-4D19D935C67F}"/>
              </a:ext>
            </a:extLst>
          </p:cNvPr>
          <p:cNvSpPr txBox="1">
            <a:spLocks/>
          </p:cNvSpPr>
          <p:nvPr/>
        </p:nvSpPr>
        <p:spPr>
          <a:xfrm>
            <a:off x="642400" y="1520466"/>
            <a:ext cx="10653579" cy="6840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16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The Next-Gen Dodge Charger is plenty of </a:t>
            </a:r>
            <a:r>
              <a:rPr lang="en-US" sz="16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external details </a:t>
            </a:r>
            <a:r>
              <a:rPr lang="en-US" sz="16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and there is no better way to learn about it than getting a visual summary by trim level. Let’s have a look!</a:t>
            </a:r>
          </a:p>
        </p:txBody>
      </p:sp>
      <p:grpSp>
        <p:nvGrpSpPr>
          <p:cNvPr id="7" name="Gruppo 6">
            <a:extLst>
              <a:ext uri="{FF2B5EF4-FFF2-40B4-BE49-F238E27FC236}">
                <a16:creationId xmlns:a16="http://schemas.microsoft.com/office/drawing/2014/main" id="{62C4B7F9-ED47-0E8A-A671-751DCA030FC6}"/>
              </a:ext>
            </a:extLst>
          </p:cNvPr>
          <p:cNvGrpSpPr/>
          <p:nvPr/>
        </p:nvGrpSpPr>
        <p:grpSpPr>
          <a:xfrm>
            <a:off x="642400" y="2075422"/>
            <a:ext cx="10653578" cy="4077180"/>
            <a:chOff x="677890" y="2017963"/>
            <a:chExt cx="11447929" cy="4560655"/>
          </a:xfrm>
        </p:grpSpPr>
        <p:sp>
          <p:nvSpPr>
            <p:cNvPr id="27" name="Rettangolo 26">
              <a:extLst>
                <a:ext uri="{FF2B5EF4-FFF2-40B4-BE49-F238E27FC236}">
                  <a16:creationId xmlns:a16="http://schemas.microsoft.com/office/drawing/2014/main" id="{76A58FEB-A6F5-3F94-ADCF-C7FFCA31507C}"/>
                </a:ext>
              </a:extLst>
            </p:cNvPr>
            <p:cNvSpPr/>
            <p:nvPr/>
          </p:nvSpPr>
          <p:spPr>
            <a:xfrm>
              <a:off x="7512066" y="2185264"/>
              <a:ext cx="1934765" cy="44755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noProof="0" dirty="0" err="1">
                  <a:solidFill>
                    <a:srgbClr val="C00000"/>
                  </a:solidFill>
                  <a:latin typeface="Barlow Condensed" panose="00000506000000000000" pitchFamily="2" charset="0"/>
                  <a:ea typeface="Roboto" panose="02000000000000000000" pitchFamily="2" charset="0"/>
                  <a:cs typeface="Roboto" panose="02000000000000000000" pitchFamily="2" charset="0"/>
                </a:rPr>
                <a:t>SixPack</a:t>
              </a:r>
              <a:r>
                <a:rPr lang="en-US" sz="2000" b="1" noProof="0" dirty="0">
                  <a:solidFill>
                    <a:srgbClr val="C00000"/>
                  </a:solidFill>
                  <a:latin typeface="Barlow Condensed" panose="00000506000000000000" pitchFamily="2" charset="0"/>
                  <a:ea typeface="Roboto" panose="02000000000000000000" pitchFamily="2" charset="0"/>
                  <a:cs typeface="Roboto" panose="02000000000000000000" pitchFamily="2" charset="0"/>
                </a:rPr>
                <a:t> S.O. - GT</a:t>
              </a:r>
            </a:p>
          </p:txBody>
        </p:sp>
        <p:sp>
          <p:nvSpPr>
            <p:cNvPr id="29" name="Rettangolo 28">
              <a:extLst>
                <a:ext uri="{FF2B5EF4-FFF2-40B4-BE49-F238E27FC236}">
                  <a16:creationId xmlns:a16="http://schemas.microsoft.com/office/drawing/2014/main" id="{9E946CEF-0F5E-4AE0-5D62-6DA272FE5018}"/>
                </a:ext>
              </a:extLst>
            </p:cNvPr>
            <p:cNvSpPr/>
            <p:nvPr/>
          </p:nvSpPr>
          <p:spPr>
            <a:xfrm>
              <a:off x="9523746" y="2185264"/>
              <a:ext cx="2602073" cy="44755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noProof="0" dirty="0" err="1">
                  <a:solidFill>
                    <a:srgbClr val="C00000"/>
                  </a:solidFill>
                  <a:latin typeface="Barlow Condensed" panose="00000506000000000000" pitchFamily="2" charset="0"/>
                  <a:ea typeface="Roboto" panose="02000000000000000000" pitchFamily="2" charset="0"/>
                  <a:cs typeface="Roboto" panose="02000000000000000000" pitchFamily="2" charset="0"/>
                </a:rPr>
                <a:t>SixPack</a:t>
              </a:r>
              <a:r>
                <a:rPr lang="en-US" sz="2000" b="1" noProof="0" dirty="0">
                  <a:solidFill>
                    <a:srgbClr val="C00000"/>
                  </a:solidFill>
                  <a:latin typeface="Barlow Condensed" panose="00000506000000000000" pitchFamily="2" charset="0"/>
                  <a:ea typeface="Roboto" panose="02000000000000000000" pitchFamily="2" charset="0"/>
                  <a:cs typeface="Roboto" panose="02000000000000000000" pitchFamily="2" charset="0"/>
                </a:rPr>
                <a:t> H.O. - OUTLAW</a:t>
              </a:r>
            </a:p>
          </p:txBody>
        </p:sp>
        <p:sp>
          <p:nvSpPr>
            <p:cNvPr id="10" name="Rettangolo 9">
              <a:extLst>
                <a:ext uri="{FF2B5EF4-FFF2-40B4-BE49-F238E27FC236}">
                  <a16:creationId xmlns:a16="http://schemas.microsoft.com/office/drawing/2014/main" id="{FC7BAEBD-10E6-69E2-1D5E-D2915E23DCAC}"/>
                </a:ext>
              </a:extLst>
            </p:cNvPr>
            <p:cNvSpPr/>
            <p:nvPr/>
          </p:nvSpPr>
          <p:spPr>
            <a:xfrm>
              <a:off x="3168666" y="2185265"/>
              <a:ext cx="1934765" cy="44755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noProof="0" dirty="0">
                  <a:solidFill>
                    <a:srgbClr val="C00000"/>
                  </a:solidFill>
                  <a:latin typeface="Barlow Condensed" panose="00000506000000000000" pitchFamily="2" charset="0"/>
                  <a:ea typeface="Roboto" panose="02000000000000000000" pitchFamily="2" charset="0"/>
                  <a:cs typeface="Roboto" panose="02000000000000000000" pitchFamily="2" charset="0"/>
                </a:rPr>
                <a:t>R/T</a:t>
              </a:r>
            </a:p>
          </p:txBody>
        </p:sp>
        <p:sp>
          <p:nvSpPr>
            <p:cNvPr id="22" name="Rettangolo 21">
              <a:extLst>
                <a:ext uri="{FF2B5EF4-FFF2-40B4-BE49-F238E27FC236}">
                  <a16:creationId xmlns:a16="http://schemas.microsoft.com/office/drawing/2014/main" id="{40EE606D-FFB1-E383-9533-65942C972B94}"/>
                </a:ext>
              </a:extLst>
            </p:cNvPr>
            <p:cNvSpPr/>
            <p:nvPr/>
          </p:nvSpPr>
          <p:spPr>
            <a:xfrm>
              <a:off x="677890" y="5993792"/>
              <a:ext cx="2406908" cy="584826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1600" b="1" noProof="0" dirty="0">
                  <a:solidFill>
                    <a:srgbClr val="C00000"/>
                  </a:solidFill>
                  <a:latin typeface="Barlow Condensed" panose="00000506000000000000" pitchFamily="2" charset="0"/>
                  <a:ea typeface="Roboto" panose="02000000000000000000" pitchFamily="2" charset="0"/>
                  <a:cs typeface="Roboto" panose="02000000000000000000" pitchFamily="2" charset="0"/>
                </a:rPr>
                <a:t>SPOILER</a:t>
              </a:r>
            </a:p>
          </p:txBody>
        </p:sp>
        <p:sp>
          <p:nvSpPr>
            <p:cNvPr id="20" name="CasellaDiTesto 19">
              <a:extLst>
                <a:ext uri="{FF2B5EF4-FFF2-40B4-BE49-F238E27FC236}">
                  <a16:creationId xmlns:a16="http://schemas.microsoft.com/office/drawing/2014/main" id="{408FB85D-F43C-C0C4-95F2-44A9904F71AA}"/>
                </a:ext>
              </a:extLst>
            </p:cNvPr>
            <p:cNvSpPr txBox="1"/>
            <p:nvPr/>
          </p:nvSpPr>
          <p:spPr>
            <a:xfrm>
              <a:off x="7546983" y="2619630"/>
              <a:ext cx="1864005" cy="338554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600" noProof="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  <a:cs typeface="Roboto" panose="02000000000000000000" pitchFamily="2" charset="0"/>
                </a:rPr>
                <a:t>NOT AVAILABLE</a:t>
              </a:r>
            </a:p>
          </p:txBody>
        </p:sp>
        <p:sp>
          <p:nvSpPr>
            <p:cNvPr id="21" name="CasellaDiTesto 20">
              <a:extLst>
                <a:ext uri="{FF2B5EF4-FFF2-40B4-BE49-F238E27FC236}">
                  <a16:creationId xmlns:a16="http://schemas.microsoft.com/office/drawing/2014/main" id="{701BB471-6E3D-F6EC-DC6F-1BA428C17E14}"/>
                </a:ext>
              </a:extLst>
            </p:cNvPr>
            <p:cNvSpPr txBox="1"/>
            <p:nvPr/>
          </p:nvSpPr>
          <p:spPr>
            <a:xfrm>
              <a:off x="9789592" y="2619630"/>
              <a:ext cx="2253079" cy="37870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600" noProof="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  <a:cs typeface="Roboto" panose="02000000000000000000" pitchFamily="2" charset="0"/>
                </a:rPr>
                <a:t>NOT AVAILABLE</a:t>
              </a:r>
            </a:p>
          </p:txBody>
        </p:sp>
        <p:sp>
          <p:nvSpPr>
            <p:cNvPr id="8" name="Rettangolo 7">
              <a:extLst>
                <a:ext uri="{FF2B5EF4-FFF2-40B4-BE49-F238E27FC236}">
                  <a16:creationId xmlns:a16="http://schemas.microsoft.com/office/drawing/2014/main" id="{BADB8A1C-0208-6FEA-1D6F-4717E85EBC8F}"/>
                </a:ext>
              </a:extLst>
            </p:cNvPr>
            <p:cNvSpPr/>
            <p:nvPr/>
          </p:nvSpPr>
          <p:spPr>
            <a:xfrm>
              <a:off x="677890" y="2494189"/>
              <a:ext cx="2406908" cy="584826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1600" b="1" noProof="0" dirty="0">
                  <a:solidFill>
                    <a:srgbClr val="C00000"/>
                  </a:solidFill>
                  <a:latin typeface="Barlow Condensed" panose="00000506000000000000" pitchFamily="2" charset="0"/>
                  <a:ea typeface="Roboto" panose="02000000000000000000" pitchFamily="2" charset="0"/>
                  <a:cs typeface="Roboto" panose="02000000000000000000" pitchFamily="2" charset="0"/>
                </a:rPr>
                <a:t>FENDER BADGES</a:t>
              </a:r>
            </a:p>
          </p:txBody>
        </p:sp>
        <p:pic>
          <p:nvPicPr>
            <p:cNvPr id="24" name="Immagine 23">
              <a:extLst>
                <a:ext uri="{FF2B5EF4-FFF2-40B4-BE49-F238E27FC236}">
                  <a16:creationId xmlns:a16="http://schemas.microsoft.com/office/drawing/2014/main" id="{2DEE2FCD-E5B5-8AB9-67D4-9E62D9BDDEB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/>
            <a:stretch/>
          </p:blipFill>
          <p:spPr>
            <a:xfrm>
              <a:off x="5633769" y="2529704"/>
              <a:ext cx="904870" cy="508989"/>
            </a:xfrm>
            <a:prstGeom prst="rect">
              <a:avLst/>
            </a:prstGeom>
          </p:spPr>
        </p:pic>
        <p:pic>
          <p:nvPicPr>
            <p:cNvPr id="26" name="Immagine 25">
              <a:extLst>
                <a:ext uri="{FF2B5EF4-FFF2-40B4-BE49-F238E27FC236}">
                  <a16:creationId xmlns:a16="http://schemas.microsoft.com/office/drawing/2014/main" id="{EC7CC4B5-6B41-DBD6-2AB8-2A755DAF6FC8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rcRect t="120" b="120"/>
            <a:stretch/>
          </p:blipFill>
          <p:spPr>
            <a:xfrm>
              <a:off x="8736873" y="3194842"/>
              <a:ext cx="1864003" cy="866258"/>
            </a:xfrm>
            <a:prstGeom prst="rect">
              <a:avLst/>
            </a:prstGeom>
          </p:spPr>
        </p:pic>
        <p:cxnSp>
          <p:nvCxnSpPr>
            <p:cNvPr id="30" name="Connettore diritto 29">
              <a:extLst>
                <a:ext uri="{FF2B5EF4-FFF2-40B4-BE49-F238E27FC236}">
                  <a16:creationId xmlns:a16="http://schemas.microsoft.com/office/drawing/2014/main" id="{D5C8BAB4-814C-A62B-869C-AB4112E6EF96}"/>
                </a:ext>
              </a:extLst>
            </p:cNvPr>
            <p:cNvCxnSpPr>
              <a:cxnSpLocks/>
            </p:cNvCxnSpPr>
            <p:nvPr/>
          </p:nvCxnSpPr>
          <p:spPr>
            <a:xfrm>
              <a:off x="7290537" y="2017963"/>
              <a:ext cx="0" cy="4431983"/>
            </a:xfrm>
            <a:prstGeom prst="line">
              <a:avLst/>
            </a:prstGeom>
            <a:ln>
              <a:solidFill>
                <a:schemeClr val="tx1">
                  <a:lumMod val="75000"/>
                  <a:lumOff val="25000"/>
                </a:schemeClr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Rettangolo 15">
              <a:extLst>
                <a:ext uri="{FF2B5EF4-FFF2-40B4-BE49-F238E27FC236}">
                  <a16:creationId xmlns:a16="http://schemas.microsoft.com/office/drawing/2014/main" id="{594002A7-6AE1-C33B-F695-7EF125C006C9}"/>
                </a:ext>
              </a:extLst>
            </p:cNvPr>
            <p:cNvSpPr/>
            <p:nvPr/>
          </p:nvSpPr>
          <p:spPr>
            <a:xfrm>
              <a:off x="677890" y="4009974"/>
              <a:ext cx="2406908" cy="856109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1600" b="1" noProof="0" dirty="0">
                  <a:solidFill>
                    <a:srgbClr val="C00000"/>
                  </a:solidFill>
                  <a:latin typeface="Barlow Condensed" panose="00000506000000000000" pitchFamily="2" charset="0"/>
                  <a:ea typeface="Roboto" panose="02000000000000000000" pitchFamily="2" charset="0"/>
                  <a:cs typeface="Roboto" panose="02000000000000000000" pitchFamily="2" charset="0"/>
                </a:rPr>
                <a:t>HOOD</a:t>
              </a:r>
            </a:p>
          </p:txBody>
        </p:sp>
        <p:sp>
          <p:nvSpPr>
            <p:cNvPr id="18" name="Rettangolo 17">
              <a:extLst>
                <a:ext uri="{FF2B5EF4-FFF2-40B4-BE49-F238E27FC236}">
                  <a16:creationId xmlns:a16="http://schemas.microsoft.com/office/drawing/2014/main" id="{B370868D-0B65-2F82-697A-73CF1610AEB7}"/>
                </a:ext>
              </a:extLst>
            </p:cNvPr>
            <p:cNvSpPr/>
            <p:nvPr/>
          </p:nvSpPr>
          <p:spPr>
            <a:xfrm>
              <a:off x="677890" y="4937634"/>
              <a:ext cx="2406908" cy="8636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1600" b="1" noProof="0" dirty="0">
                  <a:solidFill>
                    <a:srgbClr val="C00000"/>
                  </a:solidFill>
                  <a:latin typeface="Barlow Condensed" panose="00000506000000000000" pitchFamily="2" charset="0"/>
                  <a:ea typeface="Roboto" panose="02000000000000000000" pitchFamily="2" charset="0"/>
                  <a:cs typeface="Roboto" panose="02000000000000000000" pitchFamily="2" charset="0"/>
                </a:rPr>
                <a:t>REAR FASCIA / DIFFUSER</a:t>
              </a:r>
            </a:p>
          </p:txBody>
        </p:sp>
        <p:sp>
          <p:nvSpPr>
            <p:cNvPr id="42" name="CasellaDiTesto 41">
              <a:extLst>
                <a:ext uri="{FF2B5EF4-FFF2-40B4-BE49-F238E27FC236}">
                  <a16:creationId xmlns:a16="http://schemas.microsoft.com/office/drawing/2014/main" id="{070C4006-5ADF-4E9D-71DC-66CB4135436F}"/>
                </a:ext>
              </a:extLst>
            </p:cNvPr>
            <p:cNvSpPr txBox="1"/>
            <p:nvPr/>
          </p:nvSpPr>
          <p:spPr>
            <a:xfrm>
              <a:off x="3168666" y="6100446"/>
              <a:ext cx="1933801" cy="338554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600" noProof="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  <a:cs typeface="Roboto" panose="02000000000000000000" pitchFamily="2" charset="0"/>
                </a:rPr>
                <a:t>NOT AVAILABLE</a:t>
              </a:r>
            </a:p>
          </p:txBody>
        </p:sp>
        <p:sp>
          <p:nvSpPr>
            <p:cNvPr id="25" name="Rettangolo 24">
              <a:extLst>
                <a:ext uri="{FF2B5EF4-FFF2-40B4-BE49-F238E27FC236}">
                  <a16:creationId xmlns:a16="http://schemas.microsoft.com/office/drawing/2014/main" id="{F38DF5B7-4077-4860-82A0-18D11EE13E4A}"/>
                </a:ext>
              </a:extLst>
            </p:cNvPr>
            <p:cNvSpPr/>
            <p:nvPr/>
          </p:nvSpPr>
          <p:spPr>
            <a:xfrm>
              <a:off x="5180346" y="2185265"/>
              <a:ext cx="1934765" cy="44755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noProof="0" dirty="0" err="1">
                  <a:solidFill>
                    <a:srgbClr val="C00000"/>
                  </a:solidFill>
                  <a:latin typeface="Barlow Condensed" panose="00000506000000000000" pitchFamily="2" charset="0"/>
                  <a:ea typeface="Roboto" panose="02000000000000000000" pitchFamily="2" charset="0"/>
                  <a:cs typeface="Roboto" panose="02000000000000000000" pitchFamily="2" charset="0"/>
                </a:rPr>
                <a:t>ScatPack</a:t>
              </a:r>
              <a:endParaRPr lang="en-US" sz="2000" b="1" noProof="0" dirty="0">
                <a:solidFill>
                  <a:srgbClr val="C00000"/>
                </a:solidFill>
                <a:latin typeface="Barlow Condensed" panose="00000506000000000000" pitchFamily="2" charset="0"/>
                <a:ea typeface="Roboto" panose="02000000000000000000" pitchFamily="2" charset="0"/>
                <a:cs typeface="Roboto" panose="02000000000000000000" pitchFamily="2" charset="0"/>
              </a:endParaRPr>
            </a:p>
          </p:txBody>
        </p:sp>
        <p:sp>
          <p:nvSpPr>
            <p:cNvPr id="15" name="Rettangolo 14">
              <a:extLst>
                <a:ext uri="{FF2B5EF4-FFF2-40B4-BE49-F238E27FC236}">
                  <a16:creationId xmlns:a16="http://schemas.microsoft.com/office/drawing/2014/main" id="{69D8A550-0D82-75E0-5431-FE31627925E5}"/>
                </a:ext>
              </a:extLst>
            </p:cNvPr>
            <p:cNvSpPr/>
            <p:nvPr/>
          </p:nvSpPr>
          <p:spPr>
            <a:xfrm>
              <a:off x="677890" y="3096557"/>
              <a:ext cx="2406908" cy="8636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1600" b="1" noProof="0" dirty="0">
                  <a:solidFill>
                    <a:srgbClr val="C00000"/>
                  </a:solidFill>
                  <a:latin typeface="Barlow Condensed" panose="00000506000000000000" pitchFamily="2" charset="0"/>
                  <a:ea typeface="Roboto" panose="02000000000000000000" pitchFamily="2" charset="0"/>
                  <a:cs typeface="Roboto" panose="02000000000000000000" pitchFamily="2" charset="0"/>
                </a:rPr>
                <a:t>FRONT FASCIA</a:t>
              </a:r>
            </a:p>
          </p:txBody>
        </p:sp>
        <p:pic>
          <p:nvPicPr>
            <p:cNvPr id="28" name="Immagine 27">
              <a:extLst>
                <a:ext uri="{FF2B5EF4-FFF2-40B4-BE49-F238E27FC236}">
                  <a16:creationId xmlns:a16="http://schemas.microsoft.com/office/drawing/2014/main" id="{9678520C-F249-8D34-BBB3-0D67DA4F9CBB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rcRect t="18" b="18"/>
            <a:stretch/>
          </p:blipFill>
          <p:spPr>
            <a:xfrm>
              <a:off x="4211787" y="3164186"/>
              <a:ext cx="1854103" cy="841370"/>
            </a:xfrm>
            <a:prstGeom prst="rect">
              <a:avLst/>
            </a:prstGeom>
          </p:spPr>
        </p:pic>
        <p:sp>
          <p:nvSpPr>
            <p:cNvPr id="60" name="CasellaDiTesto 59">
              <a:extLst>
                <a:ext uri="{FF2B5EF4-FFF2-40B4-BE49-F238E27FC236}">
                  <a16:creationId xmlns:a16="http://schemas.microsoft.com/office/drawing/2014/main" id="{4BC86A8F-F254-ADEB-CA84-5DA37609D49C}"/>
                </a:ext>
              </a:extLst>
            </p:cNvPr>
            <p:cNvSpPr txBox="1"/>
            <p:nvPr/>
          </p:nvSpPr>
          <p:spPr>
            <a:xfrm>
              <a:off x="7546983" y="6100446"/>
              <a:ext cx="1864005" cy="338554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600" noProof="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  <a:cs typeface="Roboto" panose="02000000000000000000" pitchFamily="2" charset="0"/>
                </a:rPr>
                <a:t>NOT AVAILABLE</a:t>
              </a:r>
            </a:p>
          </p:txBody>
        </p:sp>
        <p:pic>
          <p:nvPicPr>
            <p:cNvPr id="40" name="Immagine 39">
              <a:extLst>
                <a:ext uri="{FF2B5EF4-FFF2-40B4-BE49-F238E27FC236}">
                  <a16:creationId xmlns:a16="http://schemas.microsoft.com/office/drawing/2014/main" id="{7DAE9C10-3331-8DA6-922A-FDBDBB38176B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rcRect t="88" b="88"/>
            <a:stretch/>
          </p:blipFill>
          <p:spPr>
            <a:xfrm>
              <a:off x="5502579" y="5945602"/>
              <a:ext cx="1215617" cy="549674"/>
            </a:xfrm>
            <a:prstGeom prst="rect">
              <a:avLst/>
            </a:prstGeom>
          </p:spPr>
        </p:pic>
        <p:pic>
          <p:nvPicPr>
            <p:cNvPr id="62" name="Immagine 61">
              <a:extLst>
                <a:ext uri="{FF2B5EF4-FFF2-40B4-BE49-F238E27FC236}">
                  <a16:creationId xmlns:a16="http://schemas.microsoft.com/office/drawing/2014/main" id="{246EF6B0-2450-501A-D09B-1B883E35681C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rcRect/>
            <a:stretch/>
          </p:blipFill>
          <p:spPr>
            <a:xfrm>
              <a:off x="3748370" y="2588773"/>
              <a:ext cx="816127" cy="409728"/>
            </a:xfrm>
            <a:prstGeom prst="rect">
              <a:avLst/>
            </a:prstGeom>
          </p:spPr>
        </p:pic>
        <p:pic>
          <p:nvPicPr>
            <p:cNvPr id="34" name="Immagine 33">
              <a:extLst>
                <a:ext uri="{FF2B5EF4-FFF2-40B4-BE49-F238E27FC236}">
                  <a16:creationId xmlns:a16="http://schemas.microsoft.com/office/drawing/2014/main" id="{3F35573A-E919-247D-3FDB-9032169BEF4C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rcRect/>
            <a:stretch/>
          </p:blipFill>
          <p:spPr>
            <a:xfrm>
              <a:off x="4320128" y="4037648"/>
              <a:ext cx="1416644" cy="763734"/>
            </a:xfrm>
            <a:prstGeom prst="rect">
              <a:avLst/>
            </a:prstGeom>
          </p:spPr>
        </p:pic>
        <p:pic>
          <p:nvPicPr>
            <p:cNvPr id="38" name="Immagine 37">
              <a:extLst>
                <a:ext uri="{FF2B5EF4-FFF2-40B4-BE49-F238E27FC236}">
                  <a16:creationId xmlns:a16="http://schemas.microsoft.com/office/drawing/2014/main" id="{DB84E7EA-DD8E-6683-0AD2-FB5585001484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rcRect l="16" r="16"/>
            <a:stretch/>
          </p:blipFill>
          <p:spPr>
            <a:xfrm>
              <a:off x="4400146" y="4990056"/>
              <a:ext cx="1560400" cy="747987"/>
            </a:xfrm>
            <a:prstGeom prst="rect">
              <a:avLst/>
            </a:prstGeom>
          </p:spPr>
        </p:pic>
        <p:pic>
          <p:nvPicPr>
            <p:cNvPr id="32" name="Immagine 31">
              <a:extLst>
                <a:ext uri="{FF2B5EF4-FFF2-40B4-BE49-F238E27FC236}">
                  <a16:creationId xmlns:a16="http://schemas.microsoft.com/office/drawing/2014/main" id="{DF62D962-BF1F-0710-153E-3A4DA80A23F8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rcRect/>
            <a:stretch/>
          </p:blipFill>
          <p:spPr>
            <a:xfrm>
              <a:off x="8850851" y="4038052"/>
              <a:ext cx="1559854" cy="762928"/>
            </a:xfrm>
            <a:prstGeom prst="rect">
              <a:avLst/>
            </a:prstGeom>
          </p:spPr>
        </p:pic>
        <p:pic>
          <p:nvPicPr>
            <p:cNvPr id="36" name="Immagine 35">
              <a:extLst>
                <a:ext uri="{FF2B5EF4-FFF2-40B4-BE49-F238E27FC236}">
                  <a16:creationId xmlns:a16="http://schemas.microsoft.com/office/drawing/2014/main" id="{BB706955-0FB9-1686-6160-D88441D01D8C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/>
            <a:srcRect/>
            <a:stretch/>
          </p:blipFill>
          <p:spPr>
            <a:xfrm>
              <a:off x="8902314" y="4974601"/>
              <a:ext cx="1595043" cy="842085"/>
            </a:xfrm>
            <a:prstGeom prst="rect">
              <a:avLst/>
            </a:prstGeom>
          </p:spPr>
        </p:pic>
        <p:sp>
          <p:nvSpPr>
            <p:cNvPr id="43" name="CasellaDiTesto 42">
              <a:extLst>
                <a:ext uri="{FF2B5EF4-FFF2-40B4-BE49-F238E27FC236}">
                  <a16:creationId xmlns:a16="http://schemas.microsoft.com/office/drawing/2014/main" id="{42691B6D-B815-540C-1DAF-2DEB8B845EA1}"/>
                </a:ext>
              </a:extLst>
            </p:cNvPr>
            <p:cNvSpPr txBox="1"/>
            <p:nvPr/>
          </p:nvSpPr>
          <p:spPr>
            <a:xfrm>
              <a:off x="9630779" y="6100446"/>
              <a:ext cx="1913834" cy="338554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600" noProof="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  <a:cs typeface="Roboto" panose="02000000000000000000" pitchFamily="2" charset="0"/>
                </a:rPr>
                <a:t>NOT AVAILABLE</a:t>
              </a:r>
            </a:p>
          </p:txBody>
        </p:sp>
      </p:grpSp>
      <p:sp>
        <p:nvSpPr>
          <p:cNvPr id="9" name="Segnaposto numero diapositiva 27">
            <a:extLst>
              <a:ext uri="{FF2B5EF4-FFF2-40B4-BE49-F238E27FC236}">
                <a16:creationId xmlns:a16="http://schemas.microsoft.com/office/drawing/2014/main" id="{D5E43DE4-345F-3298-885B-893933F31B02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30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11" name="Immagine 10">
            <a:extLst>
              <a:ext uri="{FF2B5EF4-FFF2-40B4-BE49-F238E27FC236}">
                <a16:creationId xmlns:a16="http://schemas.microsoft.com/office/drawing/2014/main" id="{FB1E2B00-C3F5-D426-DB9E-660D89B9C1DA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14" name="Immagine 13">
            <a:extLst>
              <a:ext uri="{FF2B5EF4-FFF2-40B4-BE49-F238E27FC236}">
                <a16:creationId xmlns:a16="http://schemas.microsoft.com/office/drawing/2014/main" id="{8B9C4FBA-E957-CBD0-7911-F430878C112F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cxnSp>
        <p:nvCxnSpPr>
          <p:cNvPr id="5" name="Connettore diritto 4">
            <a:extLst>
              <a:ext uri="{FF2B5EF4-FFF2-40B4-BE49-F238E27FC236}">
                <a16:creationId xmlns:a16="http://schemas.microsoft.com/office/drawing/2014/main" id="{E21CCE18-CF7B-5291-815A-132710E29FA8}"/>
              </a:ext>
            </a:extLst>
          </p:cNvPr>
          <p:cNvCxnSpPr/>
          <p:nvPr/>
        </p:nvCxnSpPr>
        <p:spPr>
          <a:xfrm>
            <a:off x="642400" y="3019229"/>
            <a:ext cx="110162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Connettore diritto 11">
            <a:extLst>
              <a:ext uri="{FF2B5EF4-FFF2-40B4-BE49-F238E27FC236}">
                <a16:creationId xmlns:a16="http://schemas.microsoft.com/office/drawing/2014/main" id="{7A94D402-5A41-B7D5-D801-A7462E865A68}"/>
              </a:ext>
            </a:extLst>
          </p:cNvPr>
          <p:cNvCxnSpPr/>
          <p:nvPr/>
        </p:nvCxnSpPr>
        <p:spPr>
          <a:xfrm>
            <a:off x="642400" y="3857429"/>
            <a:ext cx="110162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Connettore diritto 12">
            <a:extLst>
              <a:ext uri="{FF2B5EF4-FFF2-40B4-BE49-F238E27FC236}">
                <a16:creationId xmlns:a16="http://schemas.microsoft.com/office/drawing/2014/main" id="{1F10D22F-67E2-1563-12D7-67A1E328B446}"/>
              </a:ext>
            </a:extLst>
          </p:cNvPr>
          <p:cNvCxnSpPr/>
          <p:nvPr/>
        </p:nvCxnSpPr>
        <p:spPr>
          <a:xfrm>
            <a:off x="642400" y="4657529"/>
            <a:ext cx="110162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Connettore diritto 18">
            <a:extLst>
              <a:ext uri="{FF2B5EF4-FFF2-40B4-BE49-F238E27FC236}">
                <a16:creationId xmlns:a16="http://schemas.microsoft.com/office/drawing/2014/main" id="{9A23E334-0C4B-E3C1-CAF2-3334169EC97F}"/>
              </a:ext>
            </a:extLst>
          </p:cNvPr>
          <p:cNvCxnSpPr/>
          <p:nvPr/>
        </p:nvCxnSpPr>
        <p:spPr>
          <a:xfrm>
            <a:off x="642400" y="5529067"/>
            <a:ext cx="110162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"/>
    </p:custDataLst>
    <p:extLst>
      <p:ext uri="{BB962C8B-B14F-4D97-AF65-F5344CB8AC3E}">
        <p14:creationId xmlns:p14="http://schemas.microsoft.com/office/powerpoint/2010/main" val="284809548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D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6EF03D-C763-11CF-6FBD-CB07B313FA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538" y="739070"/>
            <a:ext cx="10615793" cy="113225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70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THE DODGE CHARGER DESIGN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DDED9F-7817-FCD0-B0D9-69ABF839E4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noProof="0" smtClean="0">
                <a:solidFill>
                  <a:schemeClr val="bg1"/>
                </a:solidFill>
              </a:rPr>
              <a:t>31</a:t>
            </a:fld>
            <a:endParaRPr lang="en-US" noProof="0" dirty="0">
              <a:solidFill>
                <a:schemeClr val="bg1"/>
              </a:solidFill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216F83A3-BDDE-43DE-91EB-4D19D935C67F}"/>
              </a:ext>
            </a:extLst>
          </p:cNvPr>
          <p:cNvSpPr txBox="1">
            <a:spLocks/>
          </p:cNvSpPr>
          <p:nvPr/>
        </p:nvSpPr>
        <p:spPr>
          <a:xfrm>
            <a:off x="718613" y="1753175"/>
            <a:ext cx="10754773" cy="97383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We are talking </a:t>
            </a:r>
            <a:r>
              <a:rPr lang="en-US" sz="150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of </a:t>
            </a: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an American muscle car and a very important eyes-catch tip is for sure the ally wheels!</a:t>
            </a:r>
            <a:b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</a:b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Also our </a:t>
            </a:r>
            <a:r>
              <a:rPr lang="en-US" sz="150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N</a:t>
            </a:r>
            <a:r>
              <a:rPr lang="en-US" sz="1500" noProof="0" dirty="0" err="1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ext</a:t>
            </a: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-Gen Dodge Charger is part of this approach: </a:t>
            </a:r>
            <a:r>
              <a:rPr lang="en-US" sz="15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alloy wheels are so much about presence and visual impact</a:t>
            </a: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.</a:t>
            </a:r>
          </a:p>
        </p:txBody>
      </p:sp>
      <p:pic>
        <p:nvPicPr>
          <p:cNvPr id="37" name="Immagine 36">
            <a:extLst>
              <a:ext uri="{FF2B5EF4-FFF2-40B4-BE49-F238E27FC236}">
                <a16:creationId xmlns:a16="http://schemas.microsoft.com/office/drawing/2014/main" id="{47EE39ED-9ADE-5E70-02F9-F1090B8D3B7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" r="49320" b="-6778"/>
          <a:stretch/>
        </p:blipFill>
        <p:spPr>
          <a:xfrm>
            <a:off x="6232021" y="2521467"/>
            <a:ext cx="1793385" cy="401684"/>
          </a:xfrm>
          <a:prstGeom prst="rect">
            <a:avLst/>
          </a:prstGeom>
        </p:spPr>
      </p:pic>
      <p:pic>
        <p:nvPicPr>
          <p:cNvPr id="13" name="Immagine 12">
            <a:extLst>
              <a:ext uri="{FF2B5EF4-FFF2-40B4-BE49-F238E27FC236}">
                <a16:creationId xmlns:a16="http://schemas.microsoft.com/office/drawing/2014/main" id="{C0ABB6CC-D10F-11D2-AF2C-EECA4FA94456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4248721" y="2471995"/>
            <a:ext cx="904870" cy="508989"/>
          </a:xfrm>
          <a:prstGeom prst="rect">
            <a:avLst/>
          </a:prstGeom>
        </p:spPr>
      </p:pic>
      <p:pic>
        <p:nvPicPr>
          <p:cNvPr id="16" name="Immagine 15">
            <a:extLst>
              <a:ext uri="{FF2B5EF4-FFF2-40B4-BE49-F238E27FC236}">
                <a16:creationId xmlns:a16="http://schemas.microsoft.com/office/drawing/2014/main" id="{F43D7129-BB6F-4FE4-BCC8-6D90172B7769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1550727" y="2523039"/>
            <a:ext cx="849558" cy="409728"/>
          </a:xfrm>
          <a:prstGeom prst="rect">
            <a:avLst/>
          </a:prstGeom>
        </p:spPr>
      </p:pic>
      <p:pic>
        <p:nvPicPr>
          <p:cNvPr id="30" name="Immagine 29">
            <a:extLst>
              <a:ext uri="{FF2B5EF4-FFF2-40B4-BE49-F238E27FC236}">
                <a16:creationId xmlns:a16="http://schemas.microsoft.com/office/drawing/2014/main" id="{41DE9B24-9006-B148-DB40-6D34A55C56D6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/>
          <a:stretch/>
        </p:blipFill>
        <p:spPr>
          <a:xfrm>
            <a:off x="745950" y="3046740"/>
            <a:ext cx="2551394" cy="1351876"/>
          </a:xfrm>
          <a:prstGeom prst="rect">
            <a:avLst/>
          </a:prstGeom>
        </p:spPr>
      </p:pic>
      <p:grpSp>
        <p:nvGrpSpPr>
          <p:cNvPr id="53" name="Gruppo 52">
            <a:extLst>
              <a:ext uri="{FF2B5EF4-FFF2-40B4-BE49-F238E27FC236}">
                <a16:creationId xmlns:a16="http://schemas.microsoft.com/office/drawing/2014/main" id="{0E9C7DA1-538E-38D0-26A1-ADB97E53A619}"/>
              </a:ext>
            </a:extLst>
          </p:cNvPr>
          <p:cNvGrpSpPr/>
          <p:nvPr/>
        </p:nvGrpSpPr>
        <p:grpSpPr>
          <a:xfrm>
            <a:off x="745951" y="4345527"/>
            <a:ext cx="10942284" cy="1695675"/>
            <a:chOff x="745951" y="4416851"/>
            <a:chExt cx="10942284" cy="1695675"/>
          </a:xfrm>
        </p:grpSpPr>
        <p:pic>
          <p:nvPicPr>
            <p:cNvPr id="46" name="Immagine 45">
              <a:extLst>
                <a:ext uri="{FF2B5EF4-FFF2-40B4-BE49-F238E27FC236}">
                  <a16:creationId xmlns:a16="http://schemas.microsoft.com/office/drawing/2014/main" id="{CD853FAE-F331-48E3-0661-66827CEB5E5E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4067343" y="4416851"/>
              <a:ext cx="1370877" cy="1387898"/>
            </a:xfrm>
            <a:prstGeom prst="ellipse">
              <a:avLst/>
            </a:prstGeom>
          </p:spPr>
        </p:pic>
        <p:sp>
          <p:nvSpPr>
            <p:cNvPr id="47" name="CasellaDiTesto 46">
              <a:extLst>
                <a:ext uri="{FF2B5EF4-FFF2-40B4-BE49-F238E27FC236}">
                  <a16:creationId xmlns:a16="http://schemas.microsoft.com/office/drawing/2014/main" id="{5C7D7105-866A-FB70-C5F4-C627F48C44CD}"/>
                </a:ext>
              </a:extLst>
            </p:cNvPr>
            <p:cNvSpPr txBox="1"/>
            <p:nvPr/>
          </p:nvSpPr>
          <p:spPr>
            <a:xfrm>
              <a:off x="6189482" y="5804749"/>
              <a:ext cx="2564798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algn="ctr">
                <a:defRPr sz="1400"/>
              </a:lvl1pPr>
            </a:lstStyle>
            <a:p>
              <a:r>
                <a:rPr lang="en-US" noProof="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  <a:cs typeface="Roboto" panose="02000000000000000000" pitchFamily="2" charset="0"/>
                </a:rPr>
                <a:t>20x11”</a:t>
              </a:r>
              <a:r>
                <a:rPr lang="en-US" sz="1400" noProof="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  <a:cs typeface="Roboto" panose="02000000000000000000" pitchFamily="2" charset="0"/>
                </a:rPr>
                <a:t> Diamond Cut / Baltic</a:t>
              </a:r>
              <a:endParaRPr lang="en-US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endParaRPr>
            </a:p>
          </p:txBody>
        </p:sp>
        <p:sp>
          <p:nvSpPr>
            <p:cNvPr id="48" name="CasellaDiTesto 47">
              <a:extLst>
                <a:ext uri="{FF2B5EF4-FFF2-40B4-BE49-F238E27FC236}">
                  <a16:creationId xmlns:a16="http://schemas.microsoft.com/office/drawing/2014/main" id="{48C9A631-ED1C-539F-25A8-F79CA540BC43}"/>
                </a:ext>
              </a:extLst>
            </p:cNvPr>
            <p:cNvSpPr txBox="1"/>
            <p:nvPr/>
          </p:nvSpPr>
          <p:spPr>
            <a:xfrm>
              <a:off x="9157277" y="5804749"/>
              <a:ext cx="2530958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>
                <a:defRPr sz="1400"/>
              </a:lvl1pPr>
            </a:lstStyle>
            <a:p>
              <a:pPr algn="ctr"/>
              <a:r>
                <a:rPr lang="en-US" noProof="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  <a:cs typeface="Roboto" panose="02000000000000000000" pitchFamily="2" charset="0"/>
                </a:rPr>
                <a:t>20x11” Satin Carbon </a:t>
              </a:r>
            </a:p>
          </p:txBody>
        </p:sp>
        <p:sp>
          <p:nvSpPr>
            <p:cNvPr id="51" name="CasellaDiTesto 50">
              <a:extLst>
                <a:ext uri="{FF2B5EF4-FFF2-40B4-BE49-F238E27FC236}">
                  <a16:creationId xmlns:a16="http://schemas.microsoft.com/office/drawing/2014/main" id="{4A4C6A79-6D56-2896-A61B-20D9FDB6D3A2}"/>
                </a:ext>
              </a:extLst>
            </p:cNvPr>
            <p:cNvSpPr txBox="1"/>
            <p:nvPr/>
          </p:nvSpPr>
          <p:spPr>
            <a:xfrm>
              <a:off x="3449785" y="5804749"/>
              <a:ext cx="2548555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>
                <a:defRPr sz="1400"/>
              </a:lvl1pPr>
            </a:lstStyle>
            <a:p>
              <a:pPr algn="ctr"/>
              <a:r>
                <a:rPr lang="en-US" noProof="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  <a:cs typeface="Roboto" panose="02000000000000000000" pitchFamily="2" charset="0"/>
                </a:rPr>
                <a:t>20x11” Satin Carbon</a:t>
              </a:r>
            </a:p>
          </p:txBody>
        </p:sp>
        <p:sp>
          <p:nvSpPr>
            <p:cNvPr id="52" name="CasellaDiTesto 51">
              <a:extLst>
                <a:ext uri="{FF2B5EF4-FFF2-40B4-BE49-F238E27FC236}">
                  <a16:creationId xmlns:a16="http://schemas.microsoft.com/office/drawing/2014/main" id="{1DD258E6-A10E-E8E0-57D1-51ECD42036D0}"/>
                </a:ext>
              </a:extLst>
            </p:cNvPr>
            <p:cNvSpPr txBox="1"/>
            <p:nvPr/>
          </p:nvSpPr>
          <p:spPr>
            <a:xfrm>
              <a:off x="745951" y="5804749"/>
              <a:ext cx="2526096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US" sz="1400" noProof="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  <a:cs typeface="Roboto" panose="02000000000000000000" pitchFamily="2" charset="0"/>
                </a:rPr>
                <a:t>20x9” Diamond Cut / Baltic</a:t>
              </a:r>
            </a:p>
          </p:txBody>
        </p:sp>
      </p:grpSp>
      <p:cxnSp>
        <p:nvCxnSpPr>
          <p:cNvPr id="7" name="Connettore diritto 6">
            <a:extLst>
              <a:ext uri="{FF2B5EF4-FFF2-40B4-BE49-F238E27FC236}">
                <a16:creationId xmlns:a16="http://schemas.microsoft.com/office/drawing/2014/main" id="{DD09162E-B6CE-99A5-8AED-339DB30E295D}"/>
              </a:ext>
            </a:extLst>
          </p:cNvPr>
          <p:cNvCxnSpPr/>
          <p:nvPr/>
        </p:nvCxnSpPr>
        <p:spPr>
          <a:xfrm>
            <a:off x="3398944" y="2434077"/>
            <a:ext cx="0" cy="3991560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Connettore diritto 8">
            <a:extLst>
              <a:ext uri="{FF2B5EF4-FFF2-40B4-BE49-F238E27FC236}">
                <a16:creationId xmlns:a16="http://schemas.microsoft.com/office/drawing/2014/main" id="{016BD41D-D682-712C-8D3B-FBF1B84157C7}"/>
              </a:ext>
            </a:extLst>
          </p:cNvPr>
          <p:cNvCxnSpPr/>
          <p:nvPr/>
        </p:nvCxnSpPr>
        <p:spPr>
          <a:xfrm>
            <a:off x="6074410" y="2434077"/>
            <a:ext cx="0" cy="3991560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Connettore diritto 10">
            <a:extLst>
              <a:ext uri="{FF2B5EF4-FFF2-40B4-BE49-F238E27FC236}">
                <a16:creationId xmlns:a16="http://schemas.microsoft.com/office/drawing/2014/main" id="{C257E41B-7013-9973-8580-3705E5E44A83}"/>
              </a:ext>
            </a:extLst>
          </p:cNvPr>
          <p:cNvCxnSpPr/>
          <p:nvPr/>
        </p:nvCxnSpPr>
        <p:spPr>
          <a:xfrm>
            <a:off x="8892117" y="2434077"/>
            <a:ext cx="0" cy="3991560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F567D127-0C71-55B4-AB14-209B3247D267}"/>
              </a:ext>
            </a:extLst>
          </p:cNvPr>
          <p:cNvSpPr txBox="1"/>
          <p:nvPr/>
        </p:nvSpPr>
        <p:spPr>
          <a:xfrm>
            <a:off x="7818629" y="2472353"/>
            <a:ext cx="716035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b="1" noProof="0" dirty="0">
                <a:solidFill>
                  <a:srgbClr val="FF0000"/>
                </a:solidFill>
                <a:latin typeface="Barlow Condensed" panose="00000506000000000000" pitchFamily="2" charset="0"/>
              </a:rPr>
              <a:t>GT</a:t>
            </a:r>
          </a:p>
        </p:txBody>
      </p:sp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71BFB304-8A67-F058-E76D-CB148947EE4F}"/>
              </a:ext>
            </a:extLst>
          </p:cNvPr>
          <p:cNvSpPr txBox="1"/>
          <p:nvPr/>
        </p:nvSpPr>
        <p:spPr>
          <a:xfrm>
            <a:off x="10607046" y="2484928"/>
            <a:ext cx="1296571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algn="ctr">
              <a:defRPr sz="2000" b="1">
                <a:solidFill>
                  <a:srgbClr val="FF0000"/>
                </a:solidFill>
                <a:latin typeface="Barlow Condensed" panose="00000506000000000000" pitchFamily="2" charset="0"/>
              </a:defRPr>
            </a:lvl1pPr>
          </a:lstStyle>
          <a:p>
            <a:pPr algn="l"/>
            <a:r>
              <a:rPr lang="en-US" noProof="0" dirty="0"/>
              <a:t>OUTLAW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6F6FA86C-71B5-9F56-9DF7-877F822E63B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87" t="4417" r="13090" b="31914"/>
          <a:stretch/>
        </p:blipFill>
        <p:spPr bwMode="auto">
          <a:xfrm>
            <a:off x="1376364" y="4421329"/>
            <a:ext cx="1224172" cy="1240928"/>
          </a:xfrm>
          <a:prstGeom prst="ellipse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D10BF2CD-989F-DB77-34EA-F45B85DA673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488" t="5475" r="8048" b="43468"/>
          <a:stretch/>
        </p:blipFill>
        <p:spPr bwMode="auto">
          <a:xfrm>
            <a:off x="9948863" y="4402934"/>
            <a:ext cx="1099921" cy="1164064"/>
          </a:xfrm>
          <a:prstGeom prst="ellipse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>
            <a:extLst>
              <a:ext uri="{FF2B5EF4-FFF2-40B4-BE49-F238E27FC236}">
                <a16:creationId xmlns:a16="http://schemas.microsoft.com/office/drawing/2014/main" id="{609E032C-7EA2-A5D3-4CA5-AA655EE3360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00" t="6356" r="15169" b="34374"/>
          <a:stretch/>
        </p:blipFill>
        <p:spPr bwMode="auto">
          <a:xfrm>
            <a:off x="6941122" y="4460093"/>
            <a:ext cx="1172563" cy="1164064"/>
          </a:xfrm>
          <a:prstGeom prst="ellipse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Segnaposto numero diapositiva 27">
            <a:extLst>
              <a:ext uri="{FF2B5EF4-FFF2-40B4-BE49-F238E27FC236}">
                <a16:creationId xmlns:a16="http://schemas.microsoft.com/office/drawing/2014/main" id="{245FC916-B7FA-B367-F694-5EF961AA2713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31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15" name="Immagine 14">
            <a:extLst>
              <a:ext uri="{FF2B5EF4-FFF2-40B4-BE49-F238E27FC236}">
                <a16:creationId xmlns:a16="http://schemas.microsoft.com/office/drawing/2014/main" id="{F5E4F5B2-9CD4-FBD5-1BBC-5668F5874503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19" name="Immagine 18">
            <a:extLst>
              <a:ext uri="{FF2B5EF4-FFF2-40B4-BE49-F238E27FC236}">
                <a16:creationId xmlns:a16="http://schemas.microsoft.com/office/drawing/2014/main" id="{644623A2-0307-21AA-1F52-4CEA6EC54B1B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pic>
        <p:nvPicPr>
          <p:cNvPr id="29" name="Immagine 28">
            <a:extLst>
              <a:ext uri="{FF2B5EF4-FFF2-40B4-BE49-F238E27FC236}">
                <a16:creationId xmlns:a16="http://schemas.microsoft.com/office/drawing/2014/main" id="{E58FBDBA-AC21-1D8B-E5AA-FE196B7874E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9643" t="1209" r="-323" b="-7987"/>
          <a:stretch/>
        </p:blipFill>
        <p:spPr>
          <a:xfrm>
            <a:off x="8906641" y="2521467"/>
            <a:ext cx="1793385" cy="401684"/>
          </a:xfrm>
          <a:prstGeom prst="rect">
            <a:avLst/>
          </a:prstGeom>
        </p:spPr>
      </p:pic>
      <p:pic>
        <p:nvPicPr>
          <p:cNvPr id="31" name="Immagine 30">
            <a:extLst>
              <a:ext uri="{FF2B5EF4-FFF2-40B4-BE49-F238E27FC236}">
                <a16:creationId xmlns:a16="http://schemas.microsoft.com/office/drawing/2014/main" id="{BE413774-BB84-A212-8F0A-4227AF0B25D2}"/>
              </a:ext>
            </a:extLst>
          </p:cNvPr>
          <p:cNvPicPr>
            <a:picLocks noChangeAspect="1"/>
          </p:cNvPicPr>
          <p:nvPr/>
        </p:nvPicPr>
        <p:blipFill>
          <a:blip r:embed="rId13"/>
          <a:srcRect/>
          <a:stretch/>
        </p:blipFill>
        <p:spPr>
          <a:xfrm>
            <a:off x="3436763" y="3046740"/>
            <a:ext cx="2551393" cy="1351876"/>
          </a:xfrm>
          <a:prstGeom prst="rect">
            <a:avLst/>
          </a:prstGeom>
        </p:spPr>
      </p:pic>
      <p:pic>
        <p:nvPicPr>
          <p:cNvPr id="34" name="Immagine 33">
            <a:extLst>
              <a:ext uri="{FF2B5EF4-FFF2-40B4-BE49-F238E27FC236}">
                <a16:creationId xmlns:a16="http://schemas.microsoft.com/office/drawing/2014/main" id="{E71C41D0-C9A6-2240-26EB-F9945657E284}"/>
              </a:ext>
            </a:extLst>
          </p:cNvPr>
          <p:cNvPicPr>
            <a:picLocks noChangeAspect="1"/>
          </p:cNvPicPr>
          <p:nvPr/>
        </p:nvPicPr>
        <p:blipFill>
          <a:blip r:embed="rId14"/>
          <a:srcRect/>
          <a:stretch/>
        </p:blipFill>
        <p:spPr>
          <a:xfrm>
            <a:off x="6208538" y="3046740"/>
            <a:ext cx="2551393" cy="1351875"/>
          </a:xfrm>
          <a:prstGeom prst="rect">
            <a:avLst/>
          </a:prstGeom>
        </p:spPr>
      </p:pic>
      <p:pic>
        <p:nvPicPr>
          <p:cNvPr id="41" name="Immagine 40">
            <a:extLst>
              <a:ext uri="{FF2B5EF4-FFF2-40B4-BE49-F238E27FC236}">
                <a16:creationId xmlns:a16="http://schemas.microsoft.com/office/drawing/2014/main" id="{C6F84840-20AA-7276-26D1-BF81C89148FC}"/>
              </a:ext>
            </a:extLst>
          </p:cNvPr>
          <p:cNvPicPr>
            <a:picLocks noChangeAspect="1"/>
          </p:cNvPicPr>
          <p:nvPr/>
        </p:nvPicPr>
        <p:blipFill>
          <a:blip r:embed="rId15"/>
          <a:srcRect/>
          <a:stretch/>
        </p:blipFill>
        <p:spPr>
          <a:xfrm>
            <a:off x="8994601" y="3046740"/>
            <a:ext cx="2551391" cy="1351875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49907031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D2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A5DE7EE-35F7-8575-5D56-3AC610F5A7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8C1665-2505-B3F4-9057-C025A96DEA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262" y="759917"/>
            <a:ext cx="10615793" cy="113225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70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THE DODGE CHARGER COLORS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DBB8EA7-9165-FB3D-2585-96129ABA9A35}"/>
              </a:ext>
            </a:extLst>
          </p:cNvPr>
          <p:cNvSpPr txBox="1"/>
          <p:nvPr/>
        </p:nvSpPr>
        <p:spPr>
          <a:xfrm>
            <a:off x="7992343" y="3752293"/>
            <a:ext cx="18341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1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TRIPLE NICKEL </a:t>
            </a:r>
            <a:r>
              <a:rPr kumimoji="0" lang="en-US" sz="1200" b="0" i="1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(PSE)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ACB3A73-A3D5-AE8D-25C1-7D06E2766DF8}"/>
              </a:ext>
            </a:extLst>
          </p:cNvPr>
          <p:cNvSpPr txBox="1"/>
          <p:nvPr/>
        </p:nvSpPr>
        <p:spPr>
          <a:xfrm>
            <a:off x="1976260" y="3726198"/>
            <a:ext cx="183415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1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WHITE KNUCKLE </a:t>
            </a:r>
            <a:r>
              <a:rPr kumimoji="0" lang="en-US" sz="1200" b="0" i="1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(PW7)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356091C-0887-F578-A99B-91D5CC3E834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790395" y="2547465"/>
            <a:ext cx="2180241" cy="114973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FCA98CC-9845-BD09-EC3C-B903A9F55C25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795667" y="2526663"/>
            <a:ext cx="2180241" cy="114973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55756AD-CE17-9F1B-2500-803F4E8FE33C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793032" y="2537642"/>
            <a:ext cx="2180241" cy="1149737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6189F97E-0D13-3448-C221-4F20333BEBC1}"/>
              </a:ext>
            </a:extLst>
          </p:cNvPr>
          <p:cNvSpPr txBox="1"/>
          <p:nvPr/>
        </p:nvSpPr>
        <p:spPr>
          <a:xfrm>
            <a:off x="4914934" y="3720493"/>
            <a:ext cx="20735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1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DIAMOND BLACK </a:t>
            </a:r>
            <a:r>
              <a:rPr kumimoji="0" lang="en-US" sz="1200" b="0" i="1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(PXJ)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A11E9766-73DF-EE16-1BBD-F206B4B68E3F}"/>
              </a:ext>
            </a:extLst>
          </p:cNvPr>
          <p:cNvSpPr txBox="1"/>
          <p:nvPr/>
        </p:nvSpPr>
        <p:spPr>
          <a:xfrm>
            <a:off x="1130716" y="5638489"/>
            <a:ext cx="115929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1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REDEYE </a:t>
            </a:r>
            <a:r>
              <a:rPr kumimoji="0" lang="en-US" sz="1200" b="0" i="1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(PR6)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C19993D0-74FA-ED4B-FF5B-15BB2F0841EB}"/>
              </a:ext>
            </a:extLst>
          </p:cNvPr>
          <p:cNvSpPr txBox="1"/>
          <p:nvPr/>
        </p:nvSpPr>
        <p:spPr>
          <a:xfrm>
            <a:off x="3037901" y="5638489"/>
            <a:ext cx="152157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1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AFTER DARK </a:t>
            </a:r>
            <a:r>
              <a:rPr kumimoji="0" lang="en-US" sz="1200" b="0" i="1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(PPS)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989525A6-2C87-17B0-5BEC-FCB4DF3E3279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734497" y="4313953"/>
            <a:ext cx="2295362" cy="1210444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954B1E8D-BAF0-E65D-16E9-7B139A93011C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46262" y="4389433"/>
            <a:ext cx="2295362" cy="1210446"/>
          </a:xfrm>
          <a:prstGeom prst="rect">
            <a:avLst/>
          </a:prstGeom>
        </p:spPr>
      </p:pic>
      <p:pic>
        <p:nvPicPr>
          <p:cNvPr id="34" name="Picture 33" descr="A blue car with black background&#10;&#10;Description automatically generated">
            <a:extLst>
              <a:ext uri="{FF2B5EF4-FFF2-40B4-BE49-F238E27FC236}">
                <a16:creationId xmlns:a16="http://schemas.microsoft.com/office/drawing/2014/main" id="{5EEB6A62-2D01-50E1-49C6-307872BCFC5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99228" y="4274644"/>
            <a:ext cx="2282820" cy="1203829"/>
          </a:xfrm>
          <a:prstGeom prst="rect">
            <a:avLst/>
          </a:prstGeom>
        </p:spPr>
      </p:pic>
      <p:sp>
        <p:nvSpPr>
          <p:cNvPr id="35" name="TextBox 34">
            <a:extLst>
              <a:ext uri="{FF2B5EF4-FFF2-40B4-BE49-F238E27FC236}">
                <a16:creationId xmlns:a16="http://schemas.microsoft.com/office/drawing/2014/main" id="{26BEE403-71E7-B575-9C80-FDBE607C3BCA}"/>
              </a:ext>
            </a:extLst>
          </p:cNvPr>
          <p:cNvSpPr txBox="1"/>
          <p:nvPr/>
        </p:nvSpPr>
        <p:spPr>
          <a:xfrm>
            <a:off x="5384738" y="5638489"/>
            <a:ext cx="129234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1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PEEL OUT </a:t>
            </a:r>
            <a:r>
              <a:rPr kumimoji="0" lang="en-US" sz="1200" b="0" i="1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(PL4)</a:t>
            </a:r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77B692BB-EBCC-F30B-2242-F4071ACF3AA4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899804" y="4256600"/>
            <a:ext cx="2292335" cy="1208848"/>
          </a:xfrm>
          <a:prstGeom prst="rect">
            <a:avLst/>
          </a:prstGeom>
        </p:spPr>
      </p:pic>
      <p:sp>
        <p:nvSpPr>
          <p:cNvPr id="37" name="TextBox 36">
            <a:extLst>
              <a:ext uri="{FF2B5EF4-FFF2-40B4-BE49-F238E27FC236}">
                <a16:creationId xmlns:a16="http://schemas.microsoft.com/office/drawing/2014/main" id="{0FF9E6A0-EFD7-32DC-C7B4-BBDCA87B29FC}"/>
              </a:ext>
            </a:extLst>
          </p:cNvPr>
          <p:cNvSpPr txBox="1"/>
          <p:nvPr/>
        </p:nvSpPr>
        <p:spPr>
          <a:xfrm>
            <a:off x="7495313" y="5638489"/>
            <a:ext cx="153439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1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BLUDICROUS </a:t>
            </a:r>
            <a:r>
              <a:rPr kumimoji="0" lang="en-US" sz="1200" b="0" i="1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(PBJ)</a:t>
            </a:r>
          </a:p>
        </p:txBody>
      </p:sp>
      <p:sp>
        <p:nvSpPr>
          <p:cNvPr id="8" name="CasellaDiTesto 7">
            <a:extLst>
              <a:ext uri="{FF2B5EF4-FFF2-40B4-BE49-F238E27FC236}">
                <a16:creationId xmlns:a16="http://schemas.microsoft.com/office/drawing/2014/main" id="{EC6B3D2F-7D8C-02DF-DAE8-A98FDCC8F594}"/>
              </a:ext>
            </a:extLst>
          </p:cNvPr>
          <p:cNvSpPr txBox="1"/>
          <p:nvPr/>
        </p:nvSpPr>
        <p:spPr>
          <a:xfrm>
            <a:off x="718833" y="1763412"/>
            <a:ext cx="10964595" cy="3308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1500" b="0" i="0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The Dodge spirit translates also in the exterior color</a:t>
            </a: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s of the next-gen Dodge Charger. </a:t>
            </a:r>
          </a:p>
        </p:txBody>
      </p:sp>
      <p:sp>
        <p:nvSpPr>
          <p:cNvPr id="6" name="CasellaDiTesto 5">
            <a:extLst>
              <a:ext uri="{FF2B5EF4-FFF2-40B4-BE49-F238E27FC236}">
                <a16:creationId xmlns:a16="http://schemas.microsoft.com/office/drawing/2014/main" id="{CBD27804-B8AC-7D46-74C2-14CC2915CEC0}"/>
              </a:ext>
            </a:extLst>
          </p:cNvPr>
          <p:cNvSpPr txBox="1"/>
          <p:nvPr/>
        </p:nvSpPr>
        <p:spPr>
          <a:xfrm>
            <a:off x="718833" y="2201046"/>
            <a:ext cx="6096000" cy="3308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This is the overview about </a:t>
            </a:r>
            <a:r>
              <a:rPr lang="en-US" sz="1500" b="1" noProof="0" dirty="0">
                <a:solidFill>
                  <a:srgbClr val="FF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the 7 external colors</a:t>
            </a:r>
          </a:p>
        </p:txBody>
      </p:sp>
      <p:sp>
        <p:nvSpPr>
          <p:cNvPr id="23" name="TextBox 36">
            <a:extLst>
              <a:ext uri="{FF2B5EF4-FFF2-40B4-BE49-F238E27FC236}">
                <a16:creationId xmlns:a16="http://schemas.microsoft.com/office/drawing/2014/main" id="{95CD56F3-752A-D587-CB98-C941EA7FA5AD}"/>
              </a:ext>
            </a:extLst>
          </p:cNvPr>
          <p:cNvSpPr txBox="1"/>
          <p:nvPr/>
        </p:nvSpPr>
        <p:spPr>
          <a:xfrm>
            <a:off x="9664114" y="5668060"/>
            <a:ext cx="151996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1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OLIVE GREEN </a:t>
            </a:r>
            <a:r>
              <a:rPr kumimoji="0" lang="en-US" sz="1200" b="0" i="1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(XXX)</a:t>
            </a:r>
          </a:p>
        </p:txBody>
      </p:sp>
      <p:sp>
        <p:nvSpPr>
          <p:cNvPr id="3" name="Segnaposto numero diapositiva 27">
            <a:extLst>
              <a:ext uri="{FF2B5EF4-FFF2-40B4-BE49-F238E27FC236}">
                <a16:creationId xmlns:a16="http://schemas.microsoft.com/office/drawing/2014/main" id="{607A703B-4F62-310C-638A-CCD5B78F9509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32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20" name="Immagine 19">
            <a:extLst>
              <a:ext uri="{FF2B5EF4-FFF2-40B4-BE49-F238E27FC236}">
                <a16:creationId xmlns:a16="http://schemas.microsoft.com/office/drawing/2014/main" id="{9C8C6283-6777-E788-9A5D-6095567E52E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21" name="Immagine 20">
            <a:extLst>
              <a:ext uri="{FF2B5EF4-FFF2-40B4-BE49-F238E27FC236}">
                <a16:creationId xmlns:a16="http://schemas.microsoft.com/office/drawing/2014/main" id="{9136C2A7-DF0B-0BD6-F15A-9C1DBB73A1F8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sp>
        <p:nvSpPr>
          <p:cNvPr id="18" name="Rettangolo 17">
            <a:extLst>
              <a:ext uri="{FF2B5EF4-FFF2-40B4-BE49-F238E27FC236}">
                <a16:creationId xmlns:a16="http://schemas.microsoft.com/office/drawing/2014/main" id="{5BF7954F-B71E-ADF7-7208-0F6DDD3299B7}"/>
              </a:ext>
            </a:extLst>
          </p:cNvPr>
          <p:cNvSpPr/>
          <p:nvPr/>
        </p:nvSpPr>
        <p:spPr>
          <a:xfrm>
            <a:off x="9826499" y="4433177"/>
            <a:ext cx="2086616" cy="830997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400" b="1" cap="none" spc="0" noProof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place holder image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5962284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D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6EF03D-C763-11CF-6FBD-CB07B313FA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2375" y="709599"/>
            <a:ext cx="10615793" cy="113225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70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DAYTONA CONCEPT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DDED9F-7817-FCD0-B0D9-69ABF839E4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noProof="0" smtClean="0">
                <a:solidFill>
                  <a:schemeClr val="bg1"/>
                </a:solidFill>
              </a:rPr>
              <a:t>33</a:t>
            </a:fld>
            <a:endParaRPr lang="en-US" noProof="0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8ED6A2-EBD8-8AE4-5055-17BFB59E426B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52150" y="1735848"/>
            <a:ext cx="11056937" cy="784830"/>
          </a:xfrm>
        </p:spPr>
        <p:txBody>
          <a:bodyPr wrap="square">
            <a:sp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After the overview we got about the model, it’s now time to have a focus on </a:t>
            </a:r>
            <a:r>
              <a:rPr lang="en-US" sz="150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the</a:t>
            </a: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 </a:t>
            </a:r>
            <a:r>
              <a:rPr lang="en-US" sz="15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Next-Gen Dodge Charger Daytona</a:t>
            </a:r>
            <a:r>
              <a:rPr lang="en-US" sz="1500" b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This version is the perfect evolution of the previous models: legend moves on.</a:t>
            </a:r>
            <a:b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</a:b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From them it inherited its spirit and distinctive character.	 			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C547B9E-AC36-9B48-F1CB-8FCD97237A5F}"/>
              </a:ext>
            </a:extLst>
          </p:cNvPr>
          <p:cNvSpPr txBox="1"/>
          <p:nvPr/>
        </p:nvSpPr>
        <p:spPr>
          <a:xfrm>
            <a:off x="4560802" y="4629895"/>
            <a:ext cx="4014543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5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TIMELESS</a:t>
            </a:r>
          </a:p>
          <a:p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</a:t>
            </a:r>
            <a:r>
              <a:rPr lang="en-US" sz="1500" b="0" i="0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he design of the Dodge Charger offers a perfect distillation of muscle car proportions</a:t>
            </a: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 in line with its predecessors.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97243FB-F7B8-B223-A5DD-D3854AE7CE1F}"/>
              </a:ext>
            </a:extLst>
          </p:cNvPr>
          <p:cNvSpPr txBox="1"/>
          <p:nvPr/>
        </p:nvSpPr>
        <p:spPr>
          <a:xfrm>
            <a:off x="9196618" y="4629895"/>
            <a:ext cx="2226213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5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PURE</a:t>
            </a:r>
            <a:endParaRPr lang="en-US" sz="1500" b="1" i="0" noProof="0" dirty="0">
              <a:solidFill>
                <a:srgbClr val="C00000"/>
              </a:solidFill>
              <a:effectLst/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  <a:p>
            <a:r>
              <a:rPr lang="en-US" sz="1500" b="0" i="0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The vehicle ushers in a new era of muscle car design.</a:t>
            </a:r>
            <a:endParaRPr lang="en-US" sz="1500" noProof="0" dirty="0">
              <a:solidFill>
                <a:schemeClr val="bg1"/>
              </a:solidFill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9B23A29-CF59-7429-B447-5A5CDF17A813}"/>
              </a:ext>
            </a:extLst>
          </p:cNvPr>
          <p:cNvSpPr txBox="1"/>
          <p:nvPr/>
        </p:nvSpPr>
        <p:spPr>
          <a:xfrm>
            <a:off x="769169" y="4629895"/>
            <a:ext cx="3331590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FUNCTIONAL</a:t>
            </a:r>
            <a:endParaRPr lang="en-US" sz="1500" b="1" i="0" noProof="0" dirty="0">
              <a:solidFill>
                <a:srgbClr val="C00000"/>
              </a:solidFill>
              <a:effectLst/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  <a:p>
            <a:r>
              <a:rPr lang="en-US" sz="1500" b="0" i="0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The Dodge Charger merges Dodge’s iconic style with modern innovation</a:t>
            </a: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.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60CA17FA-D164-AEF6-B5F2-00ECF87C3D3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2885" t="23515" r="33269" b="17691"/>
          <a:stretch/>
        </p:blipFill>
        <p:spPr>
          <a:xfrm>
            <a:off x="4598825" y="3454521"/>
            <a:ext cx="4014544" cy="996692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85941AF7-EF20-8376-ECC0-08447C283B9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231" t="23173" r="68935" b="17187"/>
          <a:stretch/>
        </p:blipFill>
        <p:spPr>
          <a:xfrm>
            <a:off x="769169" y="3454521"/>
            <a:ext cx="3175069" cy="1008539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23B73C36-189F-FCC4-A3A7-AF5D0C51E1C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69487" t="16314" r="9039" b="12753"/>
          <a:stretch/>
        </p:blipFill>
        <p:spPr>
          <a:xfrm>
            <a:off x="9267955" y="3454521"/>
            <a:ext cx="1998271" cy="943380"/>
          </a:xfrm>
          <a:prstGeom prst="rect">
            <a:avLst/>
          </a:prstGeom>
        </p:spPr>
      </p:pic>
      <p:sp>
        <p:nvSpPr>
          <p:cNvPr id="8" name="CasellaDiTesto 7">
            <a:extLst>
              <a:ext uri="{FF2B5EF4-FFF2-40B4-BE49-F238E27FC236}">
                <a16:creationId xmlns:a16="http://schemas.microsoft.com/office/drawing/2014/main" id="{C773CC06-1103-88EC-6A3F-42A0C1B78A2D}"/>
              </a:ext>
            </a:extLst>
          </p:cNvPr>
          <p:cNvSpPr txBox="1"/>
          <p:nvPr/>
        </p:nvSpPr>
        <p:spPr>
          <a:xfrm>
            <a:off x="652150" y="2655451"/>
            <a:ext cx="1034409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2400" b="1" noProof="0" dirty="0">
                <a:solidFill>
                  <a:srgbClr val="C00000"/>
                </a:solidFill>
                <a:latin typeface="Barlow Condensed" panose="00000506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How can we describe the Daytona concept in simple terms?</a:t>
            </a:r>
          </a:p>
        </p:txBody>
      </p:sp>
      <p:sp>
        <p:nvSpPr>
          <p:cNvPr id="7" name="Segnaposto numero diapositiva 27">
            <a:extLst>
              <a:ext uri="{FF2B5EF4-FFF2-40B4-BE49-F238E27FC236}">
                <a16:creationId xmlns:a16="http://schemas.microsoft.com/office/drawing/2014/main" id="{C62CC588-7E15-586B-244A-1C1F912EB39D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33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11" name="Immagine 10">
            <a:extLst>
              <a:ext uri="{FF2B5EF4-FFF2-40B4-BE49-F238E27FC236}">
                <a16:creationId xmlns:a16="http://schemas.microsoft.com/office/drawing/2014/main" id="{A3E715B1-E0E6-1405-69EC-40599FB66E7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12" name="Immagine 11">
            <a:extLst>
              <a:ext uri="{FF2B5EF4-FFF2-40B4-BE49-F238E27FC236}">
                <a16:creationId xmlns:a16="http://schemas.microsoft.com/office/drawing/2014/main" id="{9C4A3D40-A53E-7ACA-9BCD-A51A6FE132A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38DC2722-DDF8-6091-E064-029E70CC147D}"/>
              </a:ext>
            </a:extLst>
          </p:cNvPr>
          <p:cNvSpPr/>
          <p:nvPr/>
        </p:nvSpPr>
        <p:spPr>
          <a:xfrm>
            <a:off x="8361674" y="6453187"/>
            <a:ext cx="3830328" cy="404811"/>
          </a:xfrm>
          <a:custGeom>
            <a:avLst/>
            <a:gdLst>
              <a:gd name="connsiteX0" fmla="*/ 570467 w 3464689"/>
              <a:gd name="connsiteY0" fmla="*/ 0 h 1000766"/>
              <a:gd name="connsiteX1" fmla="*/ 3464689 w 3464689"/>
              <a:gd name="connsiteY1" fmla="*/ 0 h 1000766"/>
              <a:gd name="connsiteX2" fmla="*/ 3464689 w 3464689"/>
              <a:gd name="connsiteY2" fmla="*/ 1000766 h 1000766"/>
              <a:gd name="connsiteX3" fmla="*/ 0 w 3464689"/>
              <a:gd name="connsiteY3" fmla="*/ 1000766 h 1000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64689" h="1000766">
                <a:moveTo>
                  <a:pt x="570467" y="0"/>
                </a:moveTo>
                <a:lnTo>
                  <a:pt x="3464689" y="0"/>
                </a:lnTo>
                <a:lnTo>
                  <a:pt x="3464689" y="1000766"/>
                </a:lnTo>
                <a:lnTo>
                  <a:pt x="0" y="1000766"/>
                </a:lnTo>
                <a:close/>
              </a:path>
            </a:pathLst>
          </a:custGeom>
          <a:solidFill>
            <a:srgbClr val="EB232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95BF6D70-555B-D654-A713-E48977226B49}"/>
              </a:ext>
            </a:extLst>
          </p:cNvPr>
          <p:cNvSpPr txBox="1">
            <a:spLocks/>
          </p:cNvSpPr>
          <p:nvPr/>
        </p:nvSpPr>
        <p:spPr>
          <a:xfrm>
            <a:off x="9001124" y="6496233"/>
            <a:ext cx="3306117" cy="38106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Click on the </a:t>
            </a:r>
            <a:r>
              <a:rPr lang="en-US" sz="1400" b="1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IMAGES </a:t>
            </a: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to know more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66262636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D2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922C12E-8870-297E-79BA-F46D7D48A0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B9652C-84B5-548E-5834-06F16CF0D9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727627"/>
            <a:ext cx="10615793" cy="113225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70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DAYTONA EXTERIOR HIGHLIGHTS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1A6397-B46D-2CE6-91AD-2306BB0F89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noProof="0">
                <a:solidFill>
                  <a:schemeClr val="bg1"/>
                </a:solidFill>
              </a:rPr>
              <a:pPr>
                <a:spcAft>
                  <a:spcPts val="600"/>
                </a:spcAft>
              </a:pPr>
              <a:t>34</a:t>
            </a:fld>
            <a:endParaRPr lang="en-US" noProof="0" dirty="0">
              <a:solidFill>
                <a:schemeClr val="bg1"/>
              </a:solidFill>
            </a:endParaRPr>
          </a:p>
        </p:txBody>
      </p:sp>
      <p:sp>
        <p:nvSpPr>
          <p:cNvPr id="7" name="CasellaDiTesto 6">
            <a:extLst>
              <a:ext uri="{FF2B5EF4-FFF2-40B4-BE49-F238E27FC236}">
                <a16:creationId xmlns:a16="http://schemas.microsoft.com/office/drawing/2014/main" id="{B49AA0EE-A5CA-53FD-40FE-E6662E81FE37}"/>
              </a:ext>
            </a:extLst>
          </p:cNvPr>
          <p:cNvSpPr txBox="1"/>
          <p:nvPr/>
        </p:nvSpPr>
        <p:spPr>
          <a:xfrm>
            <a:off x="612647" y="1704331"/>
            <a:ext cx="11316759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1500" b="0" i="0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All of the most </a:t>
            </a:r>
            <a:r>
              <a:rPr lang="en-US" sz="1500" b="1" i="0" noProof="0" dirty="0">
                <a:solidFill>
                  <a:srgbClr val="C00000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iconic elements of muscle car design </a:t>
            </a:r>
            <a:r>
              <a:rPr lang="en-US" sz="1500" b="0" i="0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are still detectable in the design </a:t>
            </a:r>
            <a:r>
              <a:rPr lang="en-US" sz="150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of the </a:t>
            </a:r>
            <a:r>
              <a:rPr lang="en-US" sz="1500" b="1" i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N</a:t>
            </a:r>
            <a:r>
              <a:rPr lang="en-US" sz="1500" b="1" noProof="0" dirty="0" err="1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ext</a:t>
            </a:r>
            <a:r>
              <a:rPr lang="en-US" sz="1500" b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-Gen</a:t>
            </a:r>
            <a:r>
              <a:rPr lang="en-US" sz="1500" b="1" i="0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 Dodge Charger Daytona</a:t>
            </a:r>
            <a:r>
              <a:rPr lang="en-US" sz="1500" b="0" i="0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.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Let’s look at them all.</a:t>
            </a:r>
          </a:p>
        </p:txBody>
      </p:sp>
      <p:sp>
        <p:nvSpPr>
          <p:cNvPr id="14" name="CasellaDiTesto 13">
            <a:extLst>
              <a:ext uri="{FF2B5EF4-FFF2-40B4-BE49-F238E27FC236}">
                <a16:creationId xmlns:a16="http://schemas.microsoft.com/office/drawing/2014/main" id="{779D85EB-B3CE-8DAB-8592-E2CFB3FA44B2}"/>
              </a:ext>
            </a:extLst>
          </p:cNvPr>
          <p:cNvSpPr txBox="1"/>
          <p:nvPr/>
        </p:nvSpPr>
        <p:spPr>
          <a:xfrm>
            <a:off x="699694" y="4255379"/>
            <a:ext cx="3115959" cy="7889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1400" b="1" i="0" noProof="0" dirty="0">
                <a:solidFill>
                  <a:srgbClr val="C00000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R-WING: </a:t>
            </a:r>
            <a:r>
              <a:rPr lang="en-US" sz="1400" i="0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This signature element with the front aero passthrough allows air to move through the front fascia.</a:t>
            </a:r>
          </a:p>
        </p:txBody>
      </p:sp>
      <p:grpSp>
        <p:nvGrpSpPr>
          <p:cNvPr id="5" name="Gruppo 4">
            <a:extLst>
              <a:ext uri="{FF2B5EF4-FFF2-40B4-BE49-F238E27FC236}">
                <a16:creationId xmlns:a16="http://schemas.microsoft.com/office/drawing/2014/main" id="{9BEA0710-7693-B27A-F22F-0F8C47E6FD4F}"/>
              </a:ext>
            </a:extLst>
          </p:cNvPr>
          <p:cNvGrpSpPr/>
          <p:nvPr/>
        </p:nvGrpSpPr>
        <p:grpSpPr>
          <a:xfrm>
            <a:off x="699694" y="2401638"/>
            <a:ext cx="3179298" cy="1689278"/>
            <a:chOff x="7195625" y="1829862"/>
            <a:chExt cx="3179298" cy="1689278"/>
          </a:xfrm>
        </p:grpSpPr>
        <p:sp>
          <p:nvSpPr>
            <p:cNvPr id="3" name="Rettangolo 2">
              <a:extLst>
                <a:ext uri="{FF2B5EF4-FFF2-40B4-BE49-F238E27FC236}">
                  <a16:creationId xmlns:a16="http://schemas.microsoft.com/office/drawing/2014/main" id="{97C47900-582A-786A-96FD-C7B461737DD4}"/>
                </a:ext>
              </a:extLst>
            </p:cNvPr>
            <p:cNvSpPr/>
            <p:nvPr/>
          </p:nvSpPr>
          <p:spPr>
            <a:xfrm>
              <a:off x="7195625" y="1829862"/>
              <a:ext cx="3179298" cy="1689278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>
                <a:solidFill>
                  <a:schemeClr val="bg1"/>
                </a:solidFill>
              </a:endParaRPr>
            </a:p>
          </p:txBody>
        </p:sp>
        <p:pic>
          <p:nvPicPr>
            <p:cNvPr id="18" name="Immagine 17">
              <a:extLst>
                <a:ext uri="{FF2B5EF4-FFF2-40B4-BE49-F238E27FC236}">
                  <a16:creationId xmlns:a16="http://schemas.microsoft.com/office/drawing/2014/main" id="{A653249C-8A72-EDDF-E242-94850BDEC37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7822249" y="2219943"/>
              <a:ext cx="2552641" cy="1296000"/>
            </a:xfrm>
            <a:prstGeom prst="rect">
              <a:avLst/>
            </a:prstGeom>
          </p:spPr>
        </p:pic>
        <p:pic>
          <p:nvPicPr>
            <p:cNvPr id="10" name="Picture 9" descr="A black car with white stripes&#10;&#10;AI-generated content may be incorrect.">
              <a:extLst>
                <a:ext uri="{FF2B5EF4-FFF2-40B4-BE49-F238E27FC236}">
                  <a16:creationId xmlns:a16="http://schemas.microsoft.com/office/drawing/2014/main" id="{65B33459-5006-3E40-7BB1-FF19E4C1955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rcRect l="3027" r="9465" b="-3"/>
            <a:stretch/>
          </p:blipFill>
          <p:spPr>
            <a:xfrm>
              <a:off x="7245453" y="1853623"/>
              <a:ext cx="1321060" cy="754844"/>
            </a:xfrm>
            <a:prstGeom prst="rect">
              <a:avLst/>
            </a:prstGeom>
          </p:spPr>
        </p:pic>
      </p:grpSp>
      <p:sp>
        <p:nvSpPr>
          <p:cNvPr id="22" name="CasellaDiTesto 21">
            <a:extLst>
              <a:ext uri="{FF2B5EF4-FFF2-40B4-BE49-F238E27FC236}">
                <a16:creationId xmlns:a16="http://schemas.microsoft.com/office/drawing/2014/main" id="{BA5B0AA1-818A-51BE-7FF1-C8A5550180A9}"/>
              </a:ext>
            </a:extLst>
          </p:cNvPr>
          <p:cNvSpPr txBox="1"/>
          <p:nvPr/>
        </p:nvSpPr>
        <p:spPr>
          <a:xfrm>
            <a:off x="8111156" y="4198763"/>
            <a:ext cx="3217089" cy="14998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1400" b="1" i="0" noProof="0" dirty="0">
                <a:solidFill>
                  <a:srgbClr val="C00000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SIGNATURE LIGHTING: </a:t>
            </a:r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The unique Dodge lighting remains.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A</a:t>
            </a:r>
            <a:r>
              <a:rPr lang="en-US" sz="1400" b="0" i="0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 the center are the illuminated </a:t>
            </a:r>
            <a:r>
              <a:rPr lang="en-US" sz="1400" b="0" i="0" noProof="0" dirty="0" err="1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Fratzog</a:t>
            </a:r>
            <a:r>
              <a:rPr lang="en-US" sz="1400" b="0" i="0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 badges, paying tribute to the early days of Dodge Muscle in the ‘60s.</a:t>
            </a:r>
          </a:p>
        </p:txBody>
      </p:sp>
      <p:sp>
        <p:nvSpPr>
          <p:cNvPr id="23" name="CasellaDiTesto 22">
            <a:extLst>
              <a:ext uri="{FF2B5EF4-FFF2-40B4-BE49-F238E27FC236}">
                <a16:creationId xmlns:a16="http://schemas.microsoft.com/office/drawing/2014/main" id="{0977D567-9210-9049-677E-191300D99B1D}"/>
              </a:ext>
            </a:extLst>
          </p:cNvPr>
          <p:cNvSpPr txBox="1"/>
          <p:nvPr/>
        </p:nvSpPr>
        <p:spPr>
          <a:xfrm>
            <a:off x="4424321" y="4255379"/>
            <a:ext cx="3179298" cy="10259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1400" b="1" i="0" noProof="0" dirty="0">
                <a:solidFill>
                  <a:srgbClr val="C00000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FRATZONIC CHAMBERED EXHAUST: </a:t>
            </a:r>
            <a:r>
              <a:rPr lang="en-US" sz="1400" b="0" i="0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delivers an audible and tangible rumble unlike that of any other vehicle.</a:t>
            </a:r>
          </a:p>
        </p:txBody>
      </p:sp>
      <p:sp>
        <p:nvSpPr>
          <p:cNvPr id="1024" name="CasellaDiTesto 1023">
            <a:extLst>
              <a:ext uri="{FF2B5EF4-FFF2-40B4-BE49-F238E27FC236}">
                <a16:creationId xmlns:a16="http://schemas.microsoft.com/office/drawing/2014/main" id="{44B637C1-B93B-DEFA-94C9-9C28CCE4BEFE}"/>
              </a:ext>
            </a:extLst>
          </p:cNvPr>
          <p:cNvSpPr txBox="1"/>
          <p:nvPr/>
        </p:nvSpPr>
        <p:spPr>
          <a:xfrm>
            <a:off x="4424321" y="5348813"/>
            <a:ext cx="3179298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0" i="1" u="none" strike="noStrike" baseline="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Patented FRATZONIC CHAMBERED EXHAUST.</a:t>
            </a:r>
            <a:endParaRPr lang="en-US" sz="1400" b="0" i="0" u="none" strike="noStrike" baseline="0" noProof="0" dirty="0">
              <a:solidFill>
                <a:schemeClr val="bg1"/>
              </a:solidFill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  <a:p>
            <a:r>
              <a:rPr lang="en-US" sz="1400" b="0" i="1" u="none" strike="noStrike" baseline="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As loud as a supercharged V8!</a:t>
            </a:r>
            <a:endParaRPr lang="en-US" sz="1400" noProof="0" dirty="0">
              <a:solidFill>
                <a:schemeClr val="bg1"/>
              </a:solidFill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grpSp>
        <p:nvGrpSpPr>
          <p:cNvPr id="15" name="Gruppo 14">
            <a:extLst>
              <a:ext uri="{FF2B5EF4-FFF2-40B4-BE49-F238E27FC236}">
                <a16:creationId xmlns:a16="http://schemas.microsoft.com/office/drawing/2014/main" id="{324887AA-B512-7847-ECDA-11653A11F56A}"/>
              </a:ext>
            </a:extLst>
          </p:cNvPr>
          <p:cNvGrpSpPr/>
          <p:nvPr/>
        </p:nvGrpSpPr>
        <p:grpSpPr>
          <a:xfrm>
            <a:off x="4424321" y="2401638"/>
            <a:ext cx="3179298" cy="1689278"/>
            <a:chOff x="4024402" y="2180071"/>
            <a:chExt cx="3179298" cy="1689278"/>
          </a:xfrm>
        </p:grpSpPr>
        <p:sp>
          <p:nvSpPr>
            <p:cNvPr id="6" name="Rettangolo 5">
              <a:extLst>
                <a:ext uri="{FF2B5EF4-FFF2-40B4-BE49-F238E27FC236}">
                  <a16:creationId xmlns:a16="http://schemas.microsoft.com/office/drawing/2014/main" id="{334D0621-B17A-5D77-40FB-D48FEAEB8ED2}"/>
                </a:ext>
              </a:extLst>
            </p:cNvPr>
            <p:cNvSpPr/>
            <p:nvPr/>
          </p:nvSpPr>
          <p:spPr>
            <a:xfrm>
              <a:off x="4024402" y="2180071"/>
              <a:ext cx="3179298" cy="1689278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>
                <a:solidFill>
                  <a:schemeClr val="bg1"/>
                </a:solidFill>
              </a:endParaRPr>
            </a:p>
          </p:txBody>
        </p:sp>
        <p:grpSp>
          <p:nvGrpSpPr>
            <p:cNvPr id="9" name="Gruppo 8">
              <a:extLst>
                <a:ext uri="{FF2B5EF4-FFF2-40B4-BE49-F238E27FC236}">
                  <a16:creationId xmlns:a16="http://schemas.microsoft.com/office/drawing/2014/main" id="{BC6377FB-1F51-7B09-F6FB-22324BC6C1B6}"/>
                </a:ext>
              </a:extLst>
            </p:cNvPr>
            <p:cNvGrpSpPr/>
            <p:nvPr/>
          </p:nvGrpSpPr>
          <p:grpSpPr>
            <a:xfrm>
              <a:off x="4024402" y="2192910"/>
              <a:ext cx="3110087" cy="1623736"/>
              <a:chOff x="1127735" y="3392742"/>
              <a:chExt cx="3110087" cy="1623736"/>
            </a:xfrm>
          </p:grpSpPr>
          <p:pic>
            <p:nvPicPr>
              <p:cNvPr id="21" name="Immagine 20">
                <a:extLst>
                  <a:ext uri="{FF2B5EF4-FFF2-40B4-BE49-F238E27FC236}">
                    <a16:creationId xmlns:a16="http://schemas.microsoft.com/office/drawing/2014/main" id="{C7BA0B69-2DDB-1C06-DEA1-D927375E08F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127735" y="3392742"/>
                <a:ext cx="2048141" cy="1266882"/>
              </a:xfrm>
              <a:prstGeom prst="rect">
                <a:avLst/>
              </a:prstGeom>
            </p:spPr>
          </p:pic>
          <p:pic>
            <p:nvPicPr>
              <p:cNvPr id="8" name="Picture 7" descr="A close up of a logo&#10;&#10;AI-generated content may be incorrect.">
                <a:extLst>
                  <a:ext uri="{FF2B5EF4-FFF2-40B4-BE49-F238E27FC236}">
                    <a16:creationId xmlns:a16="http://schemas.microsoft.com/office/drawing/2014/main" id="{249FEF33-DC47-74D9-706E-B2B133F494A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/>
              <a:srcRect l="8644" t="34766" r="7500"/>
              <a:stretch/>
            </p:blipFill>
            <p:spPr>
              <a:xfrm>
                <a:off x="2463982" y="4371354"/>
                <a:ext cx="1773840" cy="645124"/>
              </a:xfrm>
              <a:prstGeom prst="rect">
                <a:avLst/>
              </a:prstGeom>
            </p:spPr>
          </p:pic>
        </p:grpSp>
      </p:grpSp>
      <p:grpSp>
        <p:nvGrpSpPr>
          <p:cNvPr id="12" name="Gruppo 11">
            <a:extLst>
              <a:ext uri="{FF2B5EF4-FFF2-40B4-BE49-F238E27FC236}">
                <a16:creationId xmlns:a16="http://schemas.microsoft.com/office/drawing/2014/main" id="{28E1DBB1-2CAB-2BBA-D528-BE417A11CBF5}"/>
              </a:ext>
            </a:extLst>
          </p:cNvPr>
          <p:cNvGrpSpPr/>
          <p:nvPr/>
        </p:nvGrpSpPr>
        <p:grpSpPr>
          <a:xfrm>
            <a:off x="8148947" y="2401638"/>
            <a:ext cx="3179298" cy="1689278"/>
            <a:chOff x="7337344" y="2180071"/>
            <a:chExt cx="3179298" cy="1689278"/>
          </a:xfrm>
        </p:grpSpPr>
        <p:sp>
          <p:nvSpPr>
            <p:cNvPr id="11" name="Rettangolo 10">
              <a:extLst>
                <a:ext uri="{FF2B5EF4-FFF2-40B4-BE49-F238E27FC236}">
                  <a16:creationId xmlns:a16="http://schemas.microsoft.com/office/drawing/2014/main" id="{E42FDAC6-40D8-5921-BA56-ECB0E2A241C7}"/>
                </a:ext>
              </a:extLst>
            </p:cNvPr>
            <p:cNvSpPr/>
            <p:nvPr/>
          </p:nvSpPr>
          <p:spPr>
            <a:xfrm>
              <a:off x="7337344" y="2180071"/>
              <a:ext cx="3179298" cy="1689278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>
                <a:solidFill>
                  <a:schemeClr val="bg1"/>
                </a:solidFill>
              </a:endParaRPr>
            </a:p>
          </p:txBody>
        </p:sp>
        <p:pic>
          <p:nvPicPr>
            <p:cNvPr id="27" name="Immagine 26">
              <a:extLst>
                <a:ext uri="{FF2B5EF4-FFF2-40B4-BE49-F238E27FC236}">
                  <a16:creationId xmlns:a16="http://schemas.microsoft.com/office/drawing/2014/main" id="{D1CD580F-DAA3-810B-95B6-725B4D42E173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7353417" y="2623625"/>
              <a:ext cx="3099919" cy="1225817"/>
            </a:xfrm>
            <a:prstGeom prst="rect">
              <a:avLst/>
            </a:prstGeom>
          </p:spPr>
        </p:pic>
        <p:pic>
          <p:nvPicPr>
            <p:cNvPr id="29" name="Immagine 28">
              <a:extLst>
                <a:ext uri="{FF2B5EF4-FFF2-40B4-BE49-F238E27FC236}">
                  <a16:creationId xmlns:a16="http://schemas.microsoft.com/office/drawing/2014/main" id="{BBD542D3-C633-EE52-1F44-3334E36CD19E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9267021" y="2227233"/>
              <a:ext cx="1182944" cy="625859"/>
            </a:xfrm>
            <a:prstGeom prst="rect">
              <a:avLst/>
            </a:prstGeom>
          </p:spPr>
        </p:pic>
      </p:grpSp>
      <p:sp>
        <p:nvSpPr>
          <p:cNvPr id="16" name="Segnaposto numero diapositiva 27">
            <a:extLst>
              <a:ext uri="{FF2B5EF4-FFF2-40B4-BE49-F238E27FC236}">
                <a16:creationId xmlns:a16="http://schemas.microsoft.com/office/drawing/2014/main" id="{9E96EEE9-76F4-3087-5EA7-AD61D0FC3DB1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34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17" name="Immagine 16">
            <a:extLst>
              <a:ext uri="{FF2B5EF4-FFF2-40B4-BE49-F238E27FC236}">
                <a16:creationId xmlns:a16="http://schemas.microsoft.com/office/drawing/2014/main" id="{45CD993F-9A2F-E2F7-2BD5-D8E861AD58C5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19" name="Immagine 18">
            <a:extLst>
              <a:ext uri="{FF2B5EF4-FFF2-40B4-BE49-F238E27FC236}">
                <a16:creationId xmlns:a16="http://schemas.microsoft.com/office/drawing/2014/main" id="{0B563DA4-9D40-6175-27AA-41B51A67EF4B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sp>
        <p:nvSpPr>
          <p:cNvPr id="20" name="Freeform: Shape 13">
            <a:extLst>
              <a:ext uri="{FF2B5EF4-FFF2-40B4-BE49-F238E27FC236}">
                <a16:creationId xmlns:a16="http://schemas.microsoft.com/office/drawing/2014/main" id="{D745A0FD-B9FD-BB20-4CE7-937B5A26070D}"/>
              </a:ext>
            </a:extLst>
          </p:cNvPr>
          <p:cNvSpPr/>
          <p:nvPr/>
        </p:nvSpPr>
        <p:spPr>
          <a:xfrm>
            <a:off x="8361674" y="6453187"/>
            <a:ext cx="3830328" cy="404811"/>
          </a:xfrm>
          <a:custGeom>
            <a:avLst/>
            <a:gdLst>
              <a:gd name="connsiteX0" fmla="*/ 570467 w 3464689"/>
              <a:gd name="connsiteY0" fmla="*/ 0 h 1000766"/>
              <a:gd name="connsiteX1" fmla="*/ 3464689 w 3464689"/>
              <a:gd name="connsiteY1" fmla="*/ 0 h 1000766"/>
              <a:gd name="connsiteX2" fmla="*/ 3464689 w 3464689"/>
              <a:gd name="connsiteY2" fmla="*/ 1000766 h 1000766"/>
              <a:gd name="connsiteX3" fmla="*/ 0 w 3464689"/>
              <a:gd name="connsiteY3" fmla="*/ 1000766 h 1000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64689" h="1000766">
                <a:moveTo>
                  <a:pt x="570467" y="0"/>
                </a:moveTo>
                <a:lnTo>
                  <a:pt x="3464689" y="0"/>
                </a:lnTo>
                <a:lnTo>
                  <a:pt x="3464689" y="1000766"/>
                </a:lnTo>
                <a:lnTo>
                  <a:pt x="0" y="1000766"/>
                </a:lnTo>
                <a:close/>
              </a:path>
            </a:pathLst>
          </a:custGeom>
          <a:solidFill>
            <a:srgbClr val="EB232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BE8852A5-C94F-4827-AB9A-03A908F4CADA}"/>
              </a:ext>
            </a:extLst>
          </p:cNvPr>
          <p:cNvSpPr txBox="1">
            <a:spLocks/>
          </p:cNvSpPr>
          <p:nvPr/>
        </p:nvSpPr>
        <p:spPr>
          <a:xfrm>
            <a:off x="9001124" y="6496233"/>
            <a:ext cx="3306117" cy="38106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Click on the </a:t>
            </a:r>
            <a:r>
              <a:rPr lang="en-US" sz="1400" b="1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IMAGES </a:t>
            </a: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to know more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08908131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D2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8AA6173-8D2B-1640-EB9D-2E36B362D8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0CF8574-F578-4AF8-7005-E9A143A54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654404-8BDD-F4AA-9045-33B6C64FCA01}"/>
              </a:ext>
            </a:extLst>
          </p:cNvPr>
          <p:cNvSpPr>
            <a:spLocks noGrp="1"/>
          </p:cNvSpPr>
          <p:nvPr>
            <p:ph type="ctrTitle" idx="4294967295"/>
          </p:nvPr>
        </p:nvSpPr>
        <p:spPr>
          <a:xfrm>
            <a:off x="627361" y="2403891"/>
            <a:ext cx="4361688" cy="133570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88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INTERIOR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EEC3A66-2A7A-E803-0252-865DC955CCD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8298" r="18298"/>
          <a:stretch/>
        </p:blipFill>
        <p:spPr>
          <a:xfrm>
            <a:off x="5616409" y="0"/>
            <a:ext cx="6575591" cy="6858000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6B1D2D-10EA-FC32-5095-0BE9877AB1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noProof="0" smtClean="0"/>
              <a:pPr>
                <a:spcAft>
                  <a:spcPts val="600"/>
                </a:spcAft>
              </a:pPr>
              <a:t>35</a:t>
            </a:fld>
            <a:endParaRPr lang="en-US" noProof="0" dirty="0"/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02F5BA3C-16C7-EE7C-1F3C-123EA65BF65A}"/>
              </a:ext>
            </a:extLst>
          </p:cNvPr>
          <p:cNvSpPr/>
          <p:nvPr/>
        </p:nvSpPr>
        <p:spPr>
          <a:xfrm>
            <a:off x="1881319" y="3966780"/>
            <a:ext cx="1729946" cy="510778"/>
          </a:xfrm>
          <a:prstGeom prst="roundRect">
            <a:avLst/>
          </a:prstGeom>
          <a:solidFill>
            <a:srgbClr val="C00000"/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noProof="0" dirty="0">
                <a:solidFill>
                  <a:schemeClr val="bg1"/>
                </a:solidFill>
                <a:latin typeface="Barlow Condensed" panose="00000506000000000000" pitchFamily="2" charset="0"/>
                <a:ea typeface="Calibri" panose="020F0502020204030204" pitchFamily="34" charset="0"/>
                <a:cs typeface="Calibri" panose="020F0502020204030204" pitchFamily="34" charset="0"/>
              </a:rPr>
              <a:t>DISCOVER</a:t>
            </a:r>
          </a:p>
        </p:txBody>
      </p:sp>
      <p:sp>
        <p:nvSpPr>
          <p:cNvPr id="3" name="Segnaposto numero diapositiva 27">
            <a:extLst>
              <a:ext uri="{FF2B5EF4-FFF2-40B4-BE49-F238E27FC236}">
                <a16:creationId xmlns:a16="http://schemas.microsoft.com/office/drawing/2014/main" id="{92649328-DE23-3550-194D-D28DC69FD76E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35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7" name="Immagine 6">
            <a:extLst>
              <a:ext uri="{FF2B5EF4-FFF2-40B4-BE49-F238E27FC236}">
                <a16:creationId xmlns:a16="http://schemas.microsoft.com/office/drawing/2014/main" id="{05457640-C682-3279-F87A-FD53EF358D9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8" name="Immagine 7">
            <a:extLst>
              <a:ext uri="{FF2B5EF4-FFF2-40B4-BE49-F238E27FC236}">
                <a16:creationId xmlns:a16="http://schemas.microsoft.com/office/drawing/2014/main" id="{71958FAE-899C-A186-4C0E-BE4E67EDF19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pic>
        <p:nvPicPr>
          <p:cNvPr id="9" name="Picture 4">
            <a:extLst>
              <a:ext uri="{FF2B5EF4-FFF2-40B4-BE49-F238E27FC236}">
                <a16:creationId xmlns:a16="http://schemas.microsoft.com/office/drawing/2014/main" id="{A99C7AF2-72AD-0CB7-9F28-18BB902C1F3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563524" y="107794"/>
            <a:ext cx="497845" cy="431209"/>
          </a:xfrm>
          <a:prstGeom prst="rect">
            <a:avLst/>
          </a:prstGeom>
        </p:spPr>
      </p:pic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3777FBCA-62A3-F83C-21A1-92A9B4C60318}"/>
              </a:ext>
            </a:extLst>
          </p:cNvPr>
          <p:cNvSpPr txBox="1"/>
          <p:nvPr/>
        </p:nvSpPr>
        <p:spPr>
          <a:xfrm>
            <a:off x="3314686" y="-33338"/>
            <a:ext cx="8143890" cy="52835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ts val="4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600" b="1" noProof="0" dirty="0">
                <a:solidFill>
                  <a:schemeClr val="bg1"/>
                </a:solidFill>
                <a:latin typeface="Barlow Condensed" panose="00000506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The next-gen -  </a:t>
            </a:r>
            <a:r>
              <a:rPr lang="en-US" sz="1600" b="1" kern="1200" noProof="0" dirty="0">
                <a:solidFill>
                  <a:srgbClr val="C00000"/>
                </a:solidFill>
                <a:latin typeface="Barlow Condensed" panose="00000506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DODGE CHARGER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25665088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D2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F567514-4FB6-6604-6211-EBD0CEED26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BE1549-F2DF-B9C8-C192-DC97328B1C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US" sz="70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INTERIOR INSPIRATION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055A52-1890-12FC-CD9A-CFF0A812AF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noProof="0">
                <a:solidFill>
                  <a:schemeClr val="bg1"/>
                </a:solidFill>
              </a:rPr>
              <a:pPr>
                <a:spcAft>
                  <a:spcPts val="600"/>
                </a:spcAft>
              </a:pPr>
              <a:t>36</a:t>
            </a:fld>
            <a:endParaRPr lang="en-US" noProof="0" dirty="0">
              <a:solidFill>
                <a:schemeClr val="bg1"/>
              </a:solidFill>
            </a:endParaRPr>
          </a:p>
        </p:txBody>
      </p:sp>
      <p:sp>
        <p:nvSpPr>
          <p:cNvPr id="8" name="CasellaDiTesto 7">
            <a:extLst>
              <a:ext uri="{FF2B5EF4-FFF2-40B4-BE49-F238E27FC236}">
                <a16:creationId xmlns:a16="http://schemas.microsoft.com/office/drawing/2014/main" id="{2E4E0AA0-FEE7-F243-007E-ACAB517B3168}"/>
              </a:ext>
            </a:extLst>
          </p:cNvPr>
          <p:cNvSpPr txBox="1"/>
          <p:nvPr/>
        </p:nvSpPr>
        <p:spPr>
          <a:xfrm>
            <a:off x="650432" y="1613994"/>
            <a:ext cx="11069473" cy="16004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1500" b="0" i="0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The cabin of the Dodge Charger has been completely reimagined, with refined textures and dedicated functionality.</a:t>
            </a:r>
          </a:p>
          <a:p>
            <a:pPr marL="0" indent="0">
              <a:lnSpc>
                <a:spcPct val="110000"/>
              </a:lnSpc>
              <a:buNone/>
            </a:pPr>
            <a:endParaRPr lang="en-US" sz="1500" noProof="0" dirty="0">
              <a:solidFill>
                <a:schemeClr val="bg1"/>
              </a:solidFill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It’s very interesting to keep in mind how the </a:t>
            </a:r>
            <a:r>
              <a:rPr lang="en-US" sz="15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interior design</a:t>
            </a:r>
            <a:r>
              <a:rPr lang="en-US" sz="1500" b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 </a:t>
            </a: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has been created:</a:t>
            </a:r>
          </a:p>
          <a:p>
            <a:pPr marL="285750" indent="-285750"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each </a:t>
            </a:r>
            <a:r>
              <a:rPr lang="en-US" sz="15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interior</a:t>
            </a:r>
            <a:r>
              <a:rPr lang="en-US" sz="1500" b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 </a:t>
            </a: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surface must be </a:t>
            </a:r>
            <a:r>
              <a:rPr lang="en-US" sz="15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DYNAMIC</a:t>
            </a:r>
          </a:p>
          <a:p>
            <a:pPr marL="285750" indent="-285750"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master </a:t>
            </a:r>
            <a:r>
              <a:rPr lang="en-US" sz="15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philosophy</a:t>
            </a:r>
            <a:r>
              <a:rPr lang="en-US" sz="1500" b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 </a:t>
            </a: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must be </a:t>
            </a:r>
            <a:r>
              <a:rPr lang="en-US" sz="15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DRIVER-ORIENTED EXPERIENCE</a:t>
            </a:r>
          </a:p>
          <a:p>
            <a:pPr marL="285750" indent="-285750"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every single </a:t>
            </a:r>
            <a:r>
              <a:rPr lang="en-US" sz="15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emotion</a:t>
            </a: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 must be </a:t>
            </a:r>
            <a:r>
              <a:rPr lang="en-US" sz="15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VISCERAL</a:t>
            </a:r>
          </a:p>
        </p:txBody>
      </p:sp>
      <p:pic>
        <p:nvPicPr>
          <p:cNvPr id="27" name="Immagine 26">
            <a:extLst>
              <a:ext uri="{FF2B5EF4-FFF2-40B4-BE49-F238E27FC236}">
                <a16:creationId xmlns:a16="http://schemas.microsoft.com/office/drawing/2014/main" id="{A8220774-305B-D323-B813-7619A9B449E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756"/>
          <a:stretch/>
        </p:blipFill>
        <p:spPr>
          <a:xfrm>
            <a:off x="585784" y="3256191"/>
            <a:ext cx="11045384" cy="2951592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3" name="Segnaposto numero diapositiva 27">
            <a:extLst>
              <a:ext uri="{FF2B5EF4-FFF2-40B4-BE49-F238E27FC236}">
                <a16:creationId xmlns:a16="http://schemas.microsoft.com/office/drawing/2014/main" id="{22ABC8E6-A2A2-96E2-3DD6-03238902A0A4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36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5" name="Immagine 4">
            <a:extLst>
              <a:ext uri="{FF2B5EF4-FFF2-40B4-BE49-F238E27FC236}">
                <a16:creationId xmlns:a16="http://schemas.microsoft.com/office/drawing/2014/main" id="{F6EF8859-34A5-3612-FE54-0D39316866A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6" name="Immagine 5">
            <a:extLst>
              <a:ext uri="{FF2B5EF4-FFF2-40B4-BE49-F238E27FC236}">
                <a16:creationId xmlns:a16="http://schemas.microsoft.com/office/drawing/2014/main" id="{D5784C3E-67F7-F250-FBCC-830C2923DC2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28449771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D2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F567514-4FB6-6604-6211-EBD0CEED26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Immagine 14">
            <a:extLst>
              <a:ext uri="{FF2B5EF4-FFF2-40B4-BE49-F238E27FC236}">
                <a16:creationId xmlns:a16="http://schemas.microsoft.com/office/drawing/2014/main" id="{4A87FE91-A96E-E2D7-C21C-27EB32A1854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819" t="32959" r="41466" b="30807"/>
          <a:stretch/>
        </p:blipFill>
        <p:spPr>
          <a:xfrm>
            <a:off x="19155" y="2393795"/>
            <a:ext cx="12148464" cy="4444179"/>
          </a:xfrm>
          <a:prstGeom prst="rect">
            <a:avLst/>
          </a:prstGeom>
          <a:ln>
            <a:noFill/>
          </a:ln>
        </p:spPr>
      </p:pic>
      <p:sp>
        <p:nvSpPr>
          <p:cNvPr id="9" name="Titolo 8">
            <a:extLst>
              <a:ext uri="{FF2B5EF4-FFF2-40B4-BE49-F238E27FC236}">
                <a16:creationId xmlns:a16="http://schemas.microsoft.com/office/drawing/2014/main" id="{A51579A9-2304-E526-5AFB-0EB1068DF6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432" y="696910"/>
            <a:ext cx="12158602" cy="1132258"/>
          </a:xfrm>
        </p:spPr>
        <p:txBody>
          <a:bodyPr>
            <a:normAutofit fontScale="90000"/>
          </a:bodyPr>
          <a:lstStyle/>
          <a:p>
            <a:r>
              <a:rPr lang="en-US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DASHBOARD</a:t>
            </a:r>
            <a:br>
              <a:rPr lang="en-US" sz="7200" noProof="0" dirty="0">
                <a:solidFill>
                  <a:schemeClr val="bg1"/>
                </a:solidFill>
                <a:latin typeface="Barlow Condensed" panose="00000506000000000000" pitchFamily="2" charset="0"/>
              </a:rPr>
            </a:br>
            <a:endParaRPr lang="en-US" noProof="0" dirty="0"/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69493461-C23A-BFF5-581E-AE6C48E74F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94190" y="2589963"/>
            <a:ext cx="6458894" cy="2224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1510994D-2363-8600-B73C-9AFE2A92581F}"/>
              </a:ext>
            </a:extLst>
          </p:cNvPr>
          <p:cNvSpPr txBox="1"/>
          <p:nvPr/>
        </p:nvSpPr>
        <p:spPr>
          <a:xfrm>
            <a:off x="679466" y="1583395"/>
            <a:ext cx="1114425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Intact</a:t>
            </a:r>
            <a:r>
              <a:rPr lang="en-US" sz="1500" b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 </a:t>
            </a:r>
            <a:r>
              <a:rPr lang="en-US" sz="15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Dodge DNA in a new interior design</a:t>
            </a:r>
            <a:r>
              <a:rPr lang="en-US" sz="1500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 </a:t>
            </a: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recalls the iconic design of the past in its spirit and in the details as well.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Climb into a completely reimagined cabin with refined textures and dedicated functionality.</a:t>
            </a:r>
          </a:p>
        </p:txBody>
      </p:sp>
      <p:pic>
        <p:nvPicPr>
          <p:cNvPr id="13" name="Immagine 12">
            <a:extLst>
              <a:ext uri="{FF2B5EF4-FFF2-40B4-BE49-F238E27FC236}">
                <a16:creationId xmlns:a16="http://schemas.microsoft.com/office/drawing/2014/main" id="{7521B3B3-BE4E-3A48-7ED0-6B76F13C147E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386" t="36818" r="41619" b="5905"/>
          <a:stretch/>
        </p:blipFill>
        <p:spPr>
          <a:xfrm>
            <a:off x="12494190" y="0"/>
            <a:ext cx="4245525" cy="2442785"/>
          </a:xfrm>
          <a:prstGeom prst="rect">
            <a:avLst/>
          </a:prstGeom>
        </p:spPr>
      </p:pic>
      <p:pic>
        <p:nvPicPr>
          <p:cNvPr id="14" name="Picture 4">
            <a:extLst>
              <a:ext uri="{FF2B5EF4-FFF2-40B4-BE49-F238E27FC236}">
                <a16:creationId xmlns:a16="http://schemas.microsoft.com/office/drawing/2014/main" id="{F980EB87-0B01-BE53-FF4A-0FA409E8A4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94190" y="4961590"/>
            <a:ext cx="2817000" cy="1760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egnaposto numero diapositiva 27">
            <a:extLst>
              <a:ext uri="{FF2B5EF4-FFF2-40B4-BE49-F238E27FC236}">
                <a16:creationId xmlns:a16="http://schemas.microsoft.com/office/drawing/2014/main" id="{AEE7C7A3-FFBB-CCE8-06D5-80E4328BEB1C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37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7" name="Immagine 6">
            <a:extLst>
              <a:ext uri="{FF2B5EF4-FFF2-40B4-BE49-F238E27FC236}">
                <a16:creationId xmlns:a16="http://schemas.microsoft.com/office/drawing/2014/main" id="{CF35E4BA-E497-4B1A-DAC8-14E10FAF220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8" name="Immagine 7">
            <a:extLst>
              <a:ext uri="{FF2B5EF4-FFF2-40B4-BE49-F238E27FC236}">
                <a16:creationId xmlns:a16="http://schemas.microsoft.com/office/drawing/2014/main" id="{71F66A2F-9CBD-1763-261A-7B8E0FFB36E3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grpSp>
        <p:nvGrpSpPr>
          <p:cNvPr id="24" name="Gruppo 23">
            <a:extLst>
              <a:ext uri="{FF2B5EF4-FFF2-40B4-BE49-F238E27FC236}">
                <a16:creationId xmlns:a16="http://schemas.microsoft.com/office/drawing/2014/main" id="{A8A6C9BA-B01E-5F04-8559-21C202B8932B}"/>
              </a:ext>
            </a:extLst>
          </p:cNvPr>
          <p:cNvGrpSpPr/>
          <p:nvPr/>
        </p:nvGrpSpPr>
        <p:grpSpPr>
          <a:xfrm>
            <a:off x="5575626" y="3642359"/>
            <a:ext cx="387605" cy="387605"/>
            <a:chOff x="4236720" y="4191000"/>
            <a:chExt cx="1416305" cy="1416305"/>
          </a:xfrm>
        </p:grpSpPr>
        <p:sp>
          <p:nvSpPr>
            <p:cNvPr id="21" name="Rettangolo con angoli arrotondati 20">
              <a:extLst>
                <a:ext uri="{FF2B5EF4-FFF2-40B4-BE49-F238E27FC236}">
                  <a16:creationId xmlns:a16="http://schemas.microsoft.com/office/drawing/2014/main" id="{E321E369-8031-D0C8-147D-B1956D6FD5CC}"/>
                </a:ext>
              </a:extLst>
            </p:cNvPr>
            <p:cNvSpPr/>
            <p:nvPr/>
          </p:nvSpPr>
          <p:spPr>
            <a:xfrm>
              <a:off x="4236720" y="4191000"/>
              <a:ext cx="1416305" cy="1416305"/>
            </a:xfrm>
            <a:prstGeom prst="ellipse">
              <a:avLst/>
            </a:prstGeom>
            <a:noFill/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23" name="Ovale 22">
              <a:extLst>
                <a:ext uri="{FF2B5EF4-FFF2-40B4-BE49-F238E27FC236}">
                  <a16:creationId xmlns:a16="http://schemas.microsoft.com/office/drawing/2014/main" id="{FE42CF59-45D3-6194-1E4C-5110B182FD2C}"/>
                </a:ext>
              </a:extLst>
            </p:cNvPr>
            <p:cNvSpPr/>
            <p:nvPr/>
          </p:nvSpPr>
          <p:spPr>
            <a:xfrm>
              <a:off x="4497160" y="4451440"/>
              <a:ext cx="895425" cy="895425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28" name="Gruppo 27">
            <a:extLst>
              <a:ext uri="{FF2B5EF4-FFF2-40B4-BE49-F238E27FC236}">
                <a16:creationId xmlns:a16="http://schemas.microsoft.com/office/drawing/2014/main" id="{7A0AF56C-55C4-9501-B6FE-FB34A3BFC4FC}"/>
              </a:ext>
            </a:extLst>
          </p:cNvPr>
          <p:cNvGrpSpPr/>
          <p:nvPr/>
        </p:nvGrpSpPr>
        <p:grpSpPr>
          <a:xfrm>
            <a:off x="10719126" y="4290059"/>
            <a:ext cx="387605" cy="387605"/>
            <a:chOff x="4236720" y="4191000"/>
            <a:chExt cx="1416305" cy="1416305"/>
          </a:xfrm>
        </p:grpSpPr>
        <p:sp>
          <p:nvSpPr>
            <p:cNvPr id="29" name="Rettangolo con angoli arrotondati 20">
              <a:extLst>
                <a:ext uri="{FF2B5EF4-FFF2-40B4-BE49-F238E27FC236}">
                  <a16:creationId xmlns:a16="http://schemas.microsoft.com/office/drawing/2014/main" id="{4B5E24D7-DA88-C2AE-802C-CCD6CCC3D9AA}"/>
                </a:ext>
              </a:extLst>
            </p:cNvPr>
            <p:cNvSpPr/>
            <p:nvPr/>
          </p:nvSpPr>
          <p:spPr>
            <a:xfrm>
              <a:off x="4236720" y="4191000"/>
              <a:ext cx="1416305" cy="1416305"/>
            </a:xfrm>
            <a:prstGeom prst="ellipse">
              <a:avLst/>
            </a:prstGeom>
            <a:noFill/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0" name="Ovale 29">
              <a:extLst>
                <a:ext uri="{FF2B5EF4-FFF2-40B4-BE49-F238E27FC236}">
                  <a16:creationId xmlns:a16="http://schemas.microsoft.com/office/drawing/2014/main" id="{FC167131-7CD7-7FAD-6041-12C9B16AA232}"/>
                </a:ext>
              </a:extLst>
            </p:cNvPr>
            <p:cNvSpPr/>
            <p:nvPr/>
          </p:nvSpPr>
          <p:spPr>
            <a:xfrm>
              <a:off x="4497160" y="4451440"/>
              <a:ext cx="895425" cy="895425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" name="Freeform: Shape 13">
            <a:extLst>
              <a:ext uri="{FF2B5EF4-FFF2-40B4-BE49-F238E27FC236}">
                <a16:creationId xmlns:a16="http://schemas.microsoft.com/office/drawing/2014/main" id="{4CCA1B1B-84F4-0AFE-4C75-19623EAD3625}"/>
              </a:ext>
            </a:extLst>
          </p:cNvPr>
          <p:cNvSpPr/>
          <p:nvPr/>
        </p:nvSpPr>
        <p:spPr>
          <a:xfrm>
            <a:off x="8361674" y="6453187"/>
            <a:ext cx="3830328" cy="404811"/>
          </a:xfrm>
          <a:custGeom>
            <a:avLst/>
            <a:gdLst>
              <a:gd name="connsiteX0" fmla="*/ 570467 w 3464689"/>
              <a:gd name="connsiteY0" fmla="*/ 0 h 1000766"/>
              <a:gd name="connsiteX1" fmla="*/ 3464689 w 3464689"/>
              <a:gd name="connsiteY1" fmla="*/ 0 h 1000766"/>
              <a:gd name="connsiteX2" fmla="*/ 3464689 w 3464689"/>
              <a:gd name="connsiteY2" fmla="*/ 1000766 h 1000766"/>
              <a:gd name="connsiteX3" fmla="*/ 0 w 3464689"/>
              <a:gd name="connsiteY3" fmla="*/ 1000766 h 1000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64689" h="1000766">
                <a:moveTo>
                  <a:pt x="570467" y="0"/>
                </a:moveTo>
                <a:lnTo>
                  <a:pt x="3464689" y="0"/>
                </a:lnTo>
                <a:lnTo>
                  <a:pt x="3464689" y="1000766"/>
                </a:lnTo>
                <a:lnTo>
                  <a:pt x="0" y="1000766"/>
                </a:lnTo>
                <a:close/>
              </a:path>
            </a:pathLst>
          </a:custGeom>
          <a:solidFill>
            <a:srgbClr val="EB232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47A49EA-649A-8756-5DF7-58F3C0C9E574}"/>
              </a:ext>
            </a:extLst>
          </p:cNvPr>
          <p:cNvSpPr txBox="1">
            <a:spLocks/>
          </p:cNvSpPr>
          <p:nvPr/>
        </p:nvSpPr>
        <p:spPr>
          <a:xfrm>
            <a:off x="8824512" y="6496233"/>
            <a:ext cx="3482730" cy="38106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Click on the </a:t>
            </a:r>
            <a:r>
              <a:rPr lang="en-US" sz="1400" b="1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HOTPOINTS </a:t>
            </a: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to know more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61251108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07362A-00F6-7AB8-DFA7-21032C86A0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830FF3CB-2CE1-DD58-E015-0955CC22AED0}"/>
              </a:ext>
            </a:extLst>
          </p:cNvPr>
          <p:cNvSpPr txBox="1">
            <a:spLocks/>
          </p:cNvSpPr>
          <p:nvPr/>
        </p:nvSpPr>
        <p:spPr>
          <a:xfrm>
            <a:off x="519657" y="425924"/>
            <a:ext cx="8923038" cy="73025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5400" noProof="0" dirty="0">
              <a:solidFill>
                <a:schemeClr val="bg1"/>
              </a:solidFill>
              <a:latin typeface="Barlow Condensed" panose="00000506000000000000" pitchFamily="2" charset="0"/>
            </a:endParaRPr>
          </a:p>
        </p:txBody>
      </p:sp>
      <p:sp>
        <p:nvSpPr>
          <p:cNvPr id="3" name="Segnaposto numero diapositiva 27">
            <a:extLst>
              <a:ext uri="{FF2B5EF4-FFF2-40B4-BE49-F238E27FC236}">
                <a16:creationId xmlns:a16="http://schemas.microsoft.com/office/drawing/2014/main" id="{94282D74-A141-4743-72D2-49768C083477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38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7" name="Immagine 6">
            <a:extLst>
              <a:ext uri="{FF2B5EF4-FFF2-40B4-BE49-F238E27FC236}">
                <a16:creationId xmlns:a16="http://schemas.microsoft.com/office/drawing/2014/main" id="{1C62A81F-030E-0CBB-7089-E86EF57D7A7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8" name="Immagine 7">
            <a:extLst>
              <a:ext uri="{FF2B5EF4-FFF2-40B4-BE49-F238E27FC236}">
                <a16:creationId xmlns:a16="http://schemas.microsoft.com/office/drawing/2014/main" id="{734AB516-6153-C464-B782-411BAF5C57B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sp>
        <p:nvSpPr>
          <p:cNvPr id="6" name="Titolo 8">
            <a:extLst>
              <a:ext uri="{FF2B5EF4-FFF2-40B4-BE49-F238E27FC236}">
                <a16:creationId xmlns:a16="http://schemas.microsoft.com/office/drawing/2014/main" id="{6B8AF72F-9E13-C83A-302C-C40A4B653235}"/>
              </a:ext>
            </a:extLst>
          </p:cNvPr>
          <p:cNvSpPr txBox="1">
            <a:spLocks/>
          </p:cNvSpPr>
          <p:nvPr/>
        </p:nvSpPr>
        <p:spPr>
          <a:xfrm>
            <a:off x="719225" y="2023834"/>
            <a:ext cx="5057050" cy="1132258"/>
          </a:xfrm>
          <a:prstGeom prst="rect">
            <a:avLst/>
          </a:prstGeom>
        </p:spPr>
        <p:txBody>
          <a:bodyPr anchor="ctr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8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WHERE </a:t>
            </a:r>
          </a:p>
          <a:p>
            <a:r>
              <a:rPr lang="en-US" sz="48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PRECISION </a:t>
            </a:r>
          </a:p>
          <a:p>
            <a:r>
              <a:rPr lang="en-US" sz="48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MEETS </a:t>
            </a:r>
          </a:p>
          <a:p>
            <a:r>
              <a:rPr lang="en-US" sz="48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PERFORMANCE</a:t>
            </a:r>
          </a:p>
        </p:txBody>
      </p:sp>
      <p:sp>
        <p:nvSpPr>
          <p:cNvPr id="10" name="CasellaDiTesto 9">
            <a:extLst>
              <a:ext uri="{FF2B5EF4-FFF2-40B4-BE49-F238E27FC236}">
                <a16:creationId xmlns:a16="http://schemas.microsoft.com/office/drawing/2014/main" id="{E40D76B4-80ED-23CB-EFC2-65E93600AB77}"/>
              </a:ext>
            </a:extLst>
          </p:cNvPr>
          <p:cNvSpPr txBox="1"/>
          <p:nvPr/>
        </p:nvSpPr>
        <p:spPr>
          <a:xfrm>
            <a:off x="712379" y="4037276"/>
            <a:ext cx="4446361" cy="15542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US" sz="15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Satisfying experience: </a:t>
            </a:r>
          </a:p>
          <a:p>
            <a:pPr>
              <a:spcAft>
                <a:spcPts val="600"/>
              </a:spcAft>
            </a:pP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</a:t>
            </a:r>
            <a:r>
              <a:rPr lang="en-US" sz="1500" b="0" i="0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he </a:t>
            </a:r>
            <a:r>
              <a:rPr lang="en-US" sz="1500" b="1" i="0" noProof="0" dirty="0">
                <a:solidFill>
                  <a:srgbClr val="C00000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driver-oriented freestanding digital displays</a:t>
            </a:r>
            <a:r>
              <a:rPr lang="en-US" sz="1500" b="0" i="0" noProof="0" dirty="0">
                <a:solidFill>
                  <a:srgbClr val="C00000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 </a:t>
            </a:r>
            <a:r>
              <a:rPr lang="en-US" sz="1500" b="0" i="0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are designed for quick glances </a:t>
            </a:r>
            <a:r>
              <a:rPr lang="en-US" sz="1500" b="0" i="0" noProof="0" dirty="0">
                <a:solidFill>
                  <a:srgbClr val="FFFFFF"/>
                </a:solidFill>
                <a:effectLst/>
                <a:latin typeface="Roboto" panose="02000000000000000000" pitchFamily="2" charset="0"/>
              </a:rPr>
              <a:t>while performance-driven features accessible via one-touch experiences make the Next-Gen Charger a thrill to command.</a:t>
            </a:r>
            <a:endParaRPr lang="en-US" sz="1500" noProof="0" dirty="0"/>
          </a:p>
        </p:txBody>
      </p:sp>
      <p:pic>
        <p:nvPicPr>
          <p:cNvPr id="12" name="Picture 2">
            <a:extLst>
              <a:ext uri="{FF2B5EF4-FFF2-40B4-BE49-F238E27FC236}">
                <a16:creationId xmlns:a16="http://schemas.microsoft.com/office/drawing/2014/main" id="{6F667E78-1427-9FE1-C814-D9036C0D630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78" r="49615"/>
          <a:stretch/>
        </p:blipFill>
        <p:spPr bwMode="auto">
          <a:xfrm>
            <a:off x="5523460" y="1576557"/>
            <a:ext cx="6110709" cy="4392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59048066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4657A8-4BF6-3148-5882-C184B8ED09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25FAA137-6826-09F7-4939-A8AFC68F7D77}"/>
              </a:ext>
            </a:extLst>
          </p:cNvPr>
          <p:cNvSpPr txBox="1">
            <a:spLocks/>
          </p:cNvSpPr>
          <p:nvPr/>
        </p:nvSpPr>
        <p:spPr>
          <a:xfrm>
            <a:off x="519657" y="425924"/>
            <a:ext cx="8923038" cy="73025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5400" noProof="0" dirty="0">
              <a:solidFill>
                <a:schemeClr val="bg1"/>
              </a:solidFill>
              <a:latin typeface="Barlow Condensed" panose="00000506000000000000" pitchFamily="2" charset="0"/>
            </a:endParaRPr>
          </a:p>
        </p:txBody>
      </p:sp>
      <p:sp>
        <p:nvSpPr>
          <p:cNvPr id="3" name="Segnaposto numero diapositiva 27">
            <a:extLst>
              <a:ext uri="{FF2B5EF4-FFF2-40B4-BE49-F238E27FC236}">
                <a16:creationId xmlns:a16="http://schemas.microsoft.com/office/drawing/2014/main" id="{9A92235E-9465-B828-63E3-1B3353DE7808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39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7" name="Immagine 6">
            <a:extLst>
              <a:ext uri="{FF2B5EF4-FFF2-40B4-BE49-F238E27FC236}">
                <a16:creationId xmlns:a16="http://schemas.microsoft.com/office/drawing/2014/main" id="{3CE561E5-292A-1A5E-05E0-D4AE9904895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8" name="Immagine 7">
            <a:extLst>
              <a:ext uri="{FF2B5EF4-FFF2-40B4-BE49-F238E27FC236}">
                <a16:creationId xmlns:a16="http://schemas.microsoft.com/office/drawing/2014/main" id="{4A1B9EBC-7396-8609-9A06-E9DA5B57310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sp>
        <p:nvSpPr>
          <p:cNvPr id="6" name="Titolo 8">
            <a:extLst>
              <a:ext uri="{FF2B5EF4-FFF2-40B4-BE49-F238E27FC236}">
                <a16:creationId xmlns:a16="http://schemas.microsoft.com/office/drawing/2014/main" id="{634B9813-6D6E-DF30-B9F4-FE66DBA1B17E}"/>
              </a:ext>
            </a:extLst>
          </p:cNvPr>
          <p:cNvSpPr txBox="1">
            <a:spLocks/>
          </p:cNvSpPr>
          <p:nvPr/>
        </p:nvSpPr>
        <p:spPr>
          <a:xfrm>
            <a:off x="651418" y="1560218"/>
            <a:ext cx="10512868" cy="1132258"/>
          </a:xfrm>
          <a:prstGeom prst="rect">
            <a:avLst/>
          </a:prstGeom>
        </p:spPr>
        <p:txBody>
          <a:bodyPr anchor="ctr" anchorCtr="0">
            <a:noAutofit/>
          </a:bodyPr>
          <a:lstStyle>
            <a:defPPr>
              <a:defRPr lang="en-US"/>
            </a:defPPr>
            <a:lvl1pPr>
              <a:lnSpc>
                <a:spcPct val="90000"/>
              </a:lnSpc>
              <a:spcBef>
                <a:spcPct val="0"/>
              </a:spcBef>
              <a:buNone/>
              <a:defRPr sz="4800" b="1">
                <a:solidFill>
                  <a:schemeClr val="bg1"/>
                </a:solidFill>
                <a:latin typeface="Barlow Condensed" panose="00000506000000000000" pitchFamily="2" charset="0"/>
                <a:ea typeface="+mj-ea"/>
                <a:cs typeface="+mj-cs"/>
              </a:defRPr>
            </a:lvl1pPr>
          </a:lstStyle>
          <a:p>
            <a:r>
              <a:rPr lang="en-US" noProof="0" dirty="0"/>
              <a:t>LIGHT UP </a:t>
            </a:r>
          </a:p>
          <a:p>
            <a:r>
              <a:rPr lang="en-US" noProof="0" dirty="0"/>
              <a:t>YOUR DRIVE</a:t>
            </a:r>
          </a:p>
        </p:txBody>
      </p:sp>
      <p:pic>
        <p:nvPicPr>
          <p:cNvPr id="12" name="Picture 2">
            <a:extLst>
              <a:ext uri="{FF2B5EF4-FFF2-40B4-BE49-F238E27FC236}">
                <a16:creationId xmlns:a16="http://schemas.microsoft.com/office/drawing/2014/main" id="{35EED995-C502-07D4-026F-63C17A64D25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875" t="2656" r="9772" b="21620"/>
          <a:stretch/>
        </p:blipFill>
        <p:spPr bwMode="auto">
          <a:xfrm>
            <a:off x="4747260" y="2126348"/>
            <a:ext cx="6793321" cy="3741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CasellaDiTesto 1">
            <a:extLst>
              <a:ext uri="{FF2B5EF4-FFF2-40B4-BE49-F238E27FC236}">
                <a16:creationId xmlns:a16="http://schemas.microsoft.com/office/drawing/2014/main" id="{161D4C21-A09E-258A-9A9A-4E7C41F4C613}"/>
              </a:ext>
            </a:extLst>
          </p:cNvPr>
          <p:cNvSpPr txBox="1"/>
          <p:nvPr/>
        </p:nvSpPr>
        <p:spPr>
          <a:xfrm>
            <a:off x="651418" y="3056668"/>
            <a:ext cx="3981541" cy="261610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0000"/>
              </a:lnSpc>
            </a:pPr>
            <a:r>
              <a:rPr lang="en-US" sz="15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Set the attitude: </a:t>
            </a:r>
          </a:p>
          <a:p>
            <a:pPr>
              <a:lnSpc>
                <a:spcPct val="110000"/>
              </a:lnSpc>
            </a:pPr>
            <a:r>
              <a:rPr lang="en-US" sz="1500" b="1" i="0" noProof="0" dirty="0">
                <a:solidFill>
                  <a:srgbClr val="C00000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Attitude Adjustment Lighting </a:t>
            </a:r>
            <a:r>
              <a:rPr lang="en-US" sz="1500" b="0" i="0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allows you to own the vibe of your drive. </a:t>
            </a:r>
          </a:p>
          <a:p>
            <a:pPr>
              <a:lnSpc>
                <a:spcPct val="110000"/>
              </a:lnSpc>
            </a:pPr>
            <a:r>
              <a:rPr lang="en-US" sz="1500" b="0" i="0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Wrapping around the cabin with a 270° dashboard-line, this feature illuminates the doors and instrument panel from below with an array of </a:t>
            </a:r>
            <a:r>
              <a:rPr lang="en-US" sz="15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64 selectable lighting colors</a:t>
            </a:r>
            <a:r>
              <a:rPr lang="en-US" sz="1500" b="0" i="0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. Parametric texture adds a sculptural feel to </a:t>
            </a:r>
            <a:r>
              <a:rPr lang="en-US" sz="15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the lights as they react to events </a:t>
            </a:r>
            <a:r>
              <a:rPr lang="en-US" sz="1500" b="0" i="0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(</a:t>
            </a:r>
            <a:r>
              <a:rPr lang="en-US" sz="1500" b="0" i="0" noProof="0" dirty="0" err="1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eg</a:t>
            </a:r>
            <a:r>
              <a:rPr lang="en-US" sz="1500" b="0" i="0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: vehicle starting, doors opening)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20129239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2B2895-96BB-FC9A-A554-CA1896FE61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>
            <a:extLst>
              <a:ext uri="{FF2B5EF4-FFF2-40B4-BE49-F238E27FC236}">
                <a16:creationId xmlns:a16="http://schemas.microsoft.com/office/drawing/2014/main" id="{81E5EB5C-BAE4-9A09-4964-8A5C2965DDB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579" r="1865" b="-630"/>
          <a:stretch/>
        </p:blipFill>
        <p:spPr bwMode="auto">
          <a:xfrm>
            <a:off x="-1" y="2326640"/>
            <a:ext cx="12192000" cy="467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itolo 8">
            <a:extLst>
              <a:ext uri="{FF2B5EF4-FFF2-40B4-BE49-F238E27FC236}">
                <a16:creationId xmlns:a16="http://schemas.microsoft.com/office/drawing/2014/main" id="{0462D8D2-14D0-2B6F-07D4-1026E934E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432" y="696910"/>
            <a:ext cx="12638848" cy="1132258"/>
          </a:xfrm>
        </p:spPr>
        <p:txBody>
          <a:bodyPr>
            <a:normAutofit fontScale="90000"/>
          </a:bodyPr>
          <a:lstStyle/>
          <a:p>
            <a:r>
              <a:rPr lang="en-US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DRIVER POSITION</a:t>
            </a:r>
            <a:br>
              <a:rPr lang="en-US" sz="7200" noProof="0" dirty="0">
                <a:solidFill>
                  <a:schemeClr val="bg1"/>
                </a:solidFill>
                <a:latin typeface="Barlow Condensed" panose="00000506000000000000" pitchFamily="2" charset="0"/>
              </a:rPr>
            </a:br>
            <a:endParaRPr lang="en-US" noProof="0" dirty="0"/>
          </a:p>
        </p:txBody>
      </p:sp>
      <p:sp>
        <p:nvSpPr>
          <p:cNvPr id="23" name="CasellaDiTesto 22">
            <a:extLst>
              <a:ext uri="{FF2B5EF4-FFF2-40B4-BE49-F238E27FC236}">
                <a16:creationId xmlns:a16="http://schemas.microsoft.com/office/drawing/2014/main" id="{7BAACA28-F2C1-D270-FF66-2E19482680B6}"/>
              </a:ext>
            </a:extLst>
          </p:cNvPr>
          <p:cNvSpPr txBox="1"/>
          <p:nvPr/>
        </p:nvSpPr>
        <p:spPr>
          <a:xfrm>
            <a:off x="650432" y="1604284"/>
            <a:ext cx="14701751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Get yourself in touch with Dodge Charger.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Experience the </a:t>
            </a:r>
            <a:r>
              <a:rPr lang="en-US" sz="1500" b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driver position</a:t>
            </a: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: steering wheel and seats will make your day</a:t>
            </a:r>
          </a:p>
        </p:txBody>
      </p:sp>
      <p:sp>
        <p:nvSpPr>
          <p:cNvPr id="2" name="Segnaposto numero diapositiva 27">
            <a:extLst>
              <a:ext uri="{FF2B5EF4-FFF2-40B4-BE49-F238E27FC236}">
                <a16:creationId xmlns:a16="http://schemas.microsoft.com/office/drawing/2014/main" id="{E3F105E4-15B5-5F76-8727-5D94834FCD04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40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7" name="Immagine 6">
            <a:extLst>
              <a:ext uri="{FF2B5EF4-FFF2-40B4-BE49-F238E27FC236}">
                <a16:creationId xmlns:a16="http://schemas.microsoft.com/office/drawing/2014/main" id="{D4E8912D-02DC-FB1E-488C-4AD98E25D55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8" name="Immagine 7">
            <a:extLst>
              <a:ext uri="{FF2B5EF4-FFF2-40B4-BE49-F238E27FC236}">
                <a16:creationId xmlns:a16="http://schemas.microsoft.com/office/drawing/2014/main" id="{C7B95796-EECD-5A76-3C83-FC684073892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grpSp>
        <p:nvGrpSpPr>
          <p:cNvPr id="6" name="Gruppo 5">
            <a:extLst>
              <a:ext uri="{FF2B5EF4-FFF2-40B4-BE49-F238E27FC236}">
                <a16:creationId xmlns:a16="http://schemas.microsoft.com/office/drawing/2014/main" id="{F09256F0-C733-47C5-B64B-671697DFD0FA}"/>
              </a:ext>
            </a:extLst>
          </p:cNvPr>
          <p:cNvGrpSpPr/>
          <p:nvPr/>
        </p:nvGrpSpPr>
        <p:grpSpPr>
          <a:xfrm>
            <a:off x="8613466" y="3429000"/>
            <a:ext cx="387605" cy="387605"/>
            <a:chOff x="4236720" y="4191000"/>
            <a:chExt cx="1416305" cy="1416305"/>
          </a:xfrm>
        </p:grpSpPr>
        <p:sp>
          <p:nvSpPr>
            <p:cNvPr id="10" name="Rettangolo con angoli arrotondati 20">
              <a:extLst>
                <a:ext uri="{FF2B5EF4-FFF2-40B4-BE49-F238E27FC236}">
                  <a16:creationId xmlns:a16="http://schemas.microsoft.com/office/drawing/2014/main" id="{5A6804D6-E671-1018-08FA-B386714593C0}"/>
                </a:ext>
              </a:extLst>
            </p:cNvPr>
            <p:cNvSpPr/>
            <p:nvPr/>
          </p:nvSpPr>
          <p:spPr>
            <a:xfrm>
              <a:off x="4236720" y="4191000"/>
              <a:ext cx="1416305" cy="1416305"/>
            </a:xfrm>
            <a:prstGeom prst="ellipse">
              <a:avLst/>
            </a:prstGeom>
            <a:noFill/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1" name="Ovale 10">
              <a:extLst>
                <a:ext uri="{FF2B5EF4-FFF2-40B4-BE49-F238E27FC236}">
                  <a16:creationId xmlns:a16="http://schemas.microsoft.com/office/drawing/2014/main" id="{A6E334ED-1B25-55B4-7565-EC3C40EE97B8}"/>
                </a:ext>
              </a:extLst>
            </p:cNvPr>
            <p:cNvSpPr/>
            <p:nvPr/>
          </p:nvSpPr>
          <p:spPr>
            <a:xfrm>
              <a:off x="4497160" y="4451440"/>
              <a:ext cx="895425" cy="895425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14" name="Gruppo 13">
            <a:extLst>
              <a:ext uri="{FF2B5EF4-FFF2-40B4-BE49-F238E27FC236}">
                <a16:creationId xmlns:a16="http://schemas.microsoft.com/office/drawing/2014/main" id="{F7544098-1F0E-4ECC-B5A3-81277462A426}"/>
              </a:ext>
            </a:extLst>
          </p:cNvPr>
          <p:cNvGrpSpPr/>
          <p:nvPr/>
        </p:nvGrpSpPr>
        <p:grpSpPr>
          <a:xfrm>
            <a:off x="2629226" y="4292600"/>
            <a:ext cx="387605" cy="387605"/>
            <a:chOff x="4236720" y="4191000"/>
            <a:chExt cx="1416305" cy="1416305"/>
          </a:xfrm>
        </p:grpSpPr>
        <p:sp>
          <p:nvSpPr>
            <p:cNvPr id="15" name="Rettangolo con angoli arrotondati 20">
              <a:extLst>
                <a:ext uri="{FF2B5EF4-FFF2-40B4-BE49-F238E27FC236}">
                  <a16:creationId xmlns:a16="http://schemas.microsoft.com/office/drawing/2014/main" id="{1D709F9D-73F7-034B-86C2-5EDE36FF0B98}"/>
                </a:ext>
              </a:extLst>
            </p:cNvPr>
            <p:cNvSpPr/>
            <p:nvPr/>
          </p:nvSpPr>
          <p:spPr>
            <a:xfrm>
              <a:off x="4236720" y="4191000"/>
              <a:ext cx="1416305" cy="1416305"/>
            </a:xfrm>
            <a:prstGeom prst="ellipse">
              <a:avLst/>
            </a:prstGeom>
            <a:noFill/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Ovale 16">
              <a:extLst>
                <a:ext uri="{FF2B5EF4-FFF2-40B4-BE49-F238E27FC236}">
                  <a16:creationId xmlns:a16="http://schemas.microsoft.com/office/drawing/2014/main" id="{9E2D0C4B-1916-ABE3-14C3-6CCBDC03E80A}"/>
                </a:ext>
              </a:extLst>
            </p:cNvPr>
            <p:cNvSpPr/>
            <p:nvPr/>
          </p:nvSpPr>
          <p:spPr>
            <a:xfrm>
              <a:off x="4497160" y="4451440"/>
              <a:ext cx="895425" cy="895425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3" name="Freeform: Shape 13">
            <a:extLst>
              <a:ext uri="{FF2B5EF4-FFF2-40B4-BE49-F238E27FC236}">
                <a16:creationId xmlns:a16="http://schemas.microsoft.com/office/drawing/2014/main" id="{2413E58F-A25A-7BD7-E152-5CD49FB1E5EE}"/>
              </a:ext>
            </a:extLst>
          </p:cNvPr>
          <p:cNvSpPr/>
          <p:nvPr/>
        </p:nvSpPr>
        <p:spPr>
          <a:xfrm>
            <a:off x="8361674" y="6533616"/>
            <a:ext cx="3830328" cy="404811"/>
          </a:xfrm>
          <a:custGeom>
            <a:avLst/>
            <a:gdLst>
              <a:gd name="connsiteX0" fmla="*/ 570467 w 3464689"/>
              <a:gd name="connsiteY0" fmla="*/ 0 h 1000766"/>
              <a:gd name="connsiteX1" fmla="*/ 3464689 w 3464689"/>
              <a:gd name="connsiteY1" fmla="*/ 0 h 1000766"/>
              <a:gd name="connsiteX2" fmla="*/ 3464689 w 3464689"/>
              <a:gd name="connsiteY2" fmla="*/ 1000766 h 1000766"/>
              <a:gd name="connsiteX3" fmla="*/ 0 w 3464689"/>
              <a:gd name="connsiteY3" fmla="*/ 1000766 h 1000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64689" h="1000766">
                <a:moveTo>
                  <a:pt x="570467" y="0"/>
                </a:moveTo>
                <a:lnTo>
                  <a:pt x="3464689" y="0"/>
                </a:lnTo>
                <a:lnTo>
                  <a:pt x="3464689" y="1000766"/>
                </a:lnTo>
                <a:lnTo>
                  <a:pt x="0" y="1000766"/>
                </a:lnTo>
                <a:close/>
              </a:path>
            </a:pathLst>
          </a:custGeom>
          <a:solidFill>
            <a:srgbClr val="EB232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E1E3C0B3-F89D-4D4F-7D6D-E97BDDDC127C}"/>
              </a:ext>
            </a:extLst>
          </p:cNvPr>
          <p:cNvSpPr txBox="1">
            <a:spLocks/>
          </p:cNvSpPr>
          <p:nvPr/>
        </p:nvSpPr>
        <p:spPr>
          <a:xfrm>
            <a:off x="8824512" y="6576662"/>
            <a:ext cx="3482730" cy="38106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Click on the </a:t>
            </a:r>
            <a:r>
              <a:rPr lang="en-US" sz="1400" b="1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HOTPOINTS </a:t>
            </a: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to know more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27397617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2C1696-060E-A387-5477-B3154EECC2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F8A5F82C-7625-E1AB-6C60-FB8AC8471787}"/>
              </a:ext>
            </a:extLst>
          </p:cNvPr>
          <p:cNvSpPr txBox="1">
            <a:spLocks/>
          </p:cNvSpPr>
          <p:nvPr/>
        </p:nvSpPr>
        <p:spPr>
          <a:xfrm>
            <a:off x="519657" y="425924"/>
            <a:ext cx="8923038" cy="73025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5400" noProof="0" dirty="0">
              <a:solidFill>
                <a:schemeClr val="bg1"/>
              </a:solidFill>
              <a:latin typeface="Barlow Condensed" panose="00000506000000000000" pitchFamily="2" charset="0"/>
            </a:endParaRPr>
          </a:p>
        </p:txBody>
      </p:sp>
      <p:sp>
        <p:nvSpPr>
          <p:cNvPr id="3" name="Segnaposto numero diapositiva 27">
            <a:extLst>
              <a:ext uri="{FF2B5EF4-FFF2-40B4-BE49-F238E27FC236}">
                <a16:creationId xmlns:a16="http://schemas.microsoft.com/office/drawing/2014/main" id="{A70AF934-B891-D7DD-1BAC-6B2A20A813A5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41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7" name="Immagine 6">
            <a:extLst>
              <a:ext uri="{FF2B5EF4-FFF2-40B4-BE49-F238E27FC236}">
                <a16:creationId xmlns:a16="http://schemas.microsoft.com/office/drawing/2014/main" id="{276616C6-9528-0E7A-7A6C-0A8EB317AFA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8" name="Immagine 7">
            <a:extLst>
              <a:ext uri="{FF2B5EF4-FFF2-40B4-BE49-F238E27FC236}">
                <a16:creationId xmlns:a16="http://schemas.microsoft.com/office/drawing/2014/main" id="{7B92BFC8-011B-7351-5EED-FAAEB920145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sp>
        <p:nvSpPr>
          <p:cNvPr id="6" name="Titolo 8">
            <a:extLst>
              <a:ext uri="{FF2B5EF4-FFF2-40B4-BE49-F238E27FC236}">
                <a16:creationId xmlns:a16="http://schemas.microsoft.com/office/drawing/2014/main" id="{B8B6A638-A6D4-BF9C-3BC4-5D0C683B0447}"/>
              </a:ext>
            </a:extLst>
          </p:cNvPr>
          <p:cNvSpPr txBox="1">
            <a:spLocks/>
          </p:cNvSpPr>
          <p:nvPr/>
        </p:nvSpPr>
        <p:spPr>
          <a:xfrm>
            <a:off x="7181319" y="2019984"/>
            <a:ext cx="6003006" cy="1132258"/>
          </a:xfrm>
          <a:prstGeom prst="rect">
            <a:avLst/>
          </a:prstGeom>
        </p:spPr>
        <p:txBody>
          <a:bodyPr anchor="ctr" anchorCtr="0">
            <a:noAutofit/>
          </a:bodyPr>
          <a:lstStyle>
            <a:defPPr>
              <a:defRPr lang="en-US"/>
            </a:defPPr>
            <a:lvl1pPr>
              <a:lnSpc>
                <a:spcPct val="90000"/>
              </a:lnSpc>
              <a:spcBef>
                <a:spcPct val="0"/>
              </a:spcBef>
              <a:buNone/>
              <a:defRPr sz="4800" b="1">
                <a:solidFill>
                  <a:schemeClr val="bg1"/>
                </a:solidFill>
                <a:latin typeface="Barlow Condensed" panose="00000506000000000000" pitchFamily="2" charset="0"/>
                <a:ea typeface="+mj-ea"/>
                <a:cs typeface="+mj-cs"/>
              </a:defRPr>
            </a:lvl1pPr>
          </a:lstStyle>
          <a:p>
            <a:r>
              <a:rPr lang="en-US" noProof="0" dirty="0"/>
              <a:t>POWER AT YOUR FINGERTIPS</a:t>
            </a:r>
          </a:p>
        </p:txBody>
      </p:sp>
      <p:sp>
        <p:nvSpPr>
          <p:cNvPr id="2" name="CasellaDiTesto 1">
            <a:extLst>
              <a:ext uri="{FF2B5EF4-FFF2-40B4-BE49-F238E27FC236}">
                <a16:creationId xmlns:a16="http://schemas.microsoft.com/office/drawing/2014/main" id="{F02116BB-D917-3D78-3AF4-7809E188EE4F}"/>
              </a:ext>
            </a:extLst>
          </p:cNvPr>
          <p:cNvSpPr txBox="1"/>
          <p:nvPr/>
        </p:nvSpPr>
        <p:spPr>
          <a:xfrm>
            <a:off x="7181319" y="3456375"/>
            <a:ext cx="3680551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spcAft>
                <a:spcPts val="600"/>
              </a:spcAft>
            </a:pPr>
            <a:r>
              <a:rPr lang="en-US" sz="15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Heated performance steering wheel:</a:t>
            </a:r>
          </a:p>
          <a:p>
            <a:pPr algn="l">
              <a:spcAft>
                <a:spcPts val="600"/>
              </a:spcAft>
            </a:pPr>
            <a:r>
              <a:rPr lang="en-US" sz="1500" i="0" noProof="0" dirty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The heated, leather-wrapped flat top and bottom steering wheel offers hands-on satisfaction, with dedicated buttons allowing you to add up to 40 extra horsepower to your performance with the PowerShot feature or quickly engage one of the performance-focused drive modes.</a:t>
            </a:r>
          </a:p>
        </p:txBody>
      </p:sp>
      <p:pic>
        <p:nvPicPr>
          <p:cNvPr id="4" name="Immagine 3">
            <a:extLst>
              <a:ext uri="{FF2B5EF4-FFF2-40B4-BE49-F238E27FC236}">
                <a16:creationId xmlns:a16="http://schemas.microsoft.com/office/drawing/2014/main" id="{FAB20156-A3FB-E247-FF0F-AA52D5250B05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596" t="20253" r="46273" b="15106"/>
          <a:stretch/>
        </p:blipFill>
        <p:spPr>
          <a:xfrm>
            <a:off x="710930" y="1386312"/>
            <a:ext cx="6233880" cy="4433104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50150025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B687CF-7D62-8986-D806-1B08BBF438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2427D8C-FB1C-493F-6BC8-3ECDDB9AA9A6}"/>
              </a:ext>
            </a:extLst>
          </p:cNvPr>
          <p:cNvSpPr txBox="1">
            <a:spLocks/>
          </p:cNvSpPr>
          <p:nvPr/>
        </p:nvSpPr>
        <p:spPr>
          <a:xfrm>
            <a:off x="519657" y="425924"/>
            <a:ext cx="8923038" cy="73025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5400" noProof="0" dirty="0">
              <a:solidFill>
                <a:schemeClr val="bg1"/>
              </a:solidFill>
              <a:latin typeface="Barlow Condensed" panose="00000506000000000000" pitchFamily="2" charset="0"/>
            </a:endParaRPr>
          </a:p>
        </p:txBody>
      </p:sp>
      <p:sp>
        <p:nvSpPr>
          <p:cNvPr id="3" name="Segnaposto numero diapositiva 27">
            <a:extLst>
              <a:ext uri="{FF2B5EF4-FFF2-40B4-BE49-F238E27FC236}">
                <a16:creationId xmlns:a16="http://schemas.microsoft.com/office/drawing/2014/main" id="{0EA5DE9B-7802-428F-F1A1-F6663250979C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42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7" name="Immagine 6">
            <a:extLst>
              <a:ext uri="{FF2B5EF4-FFF2-40B4-BE49-F238E27FC236}">
                <a16:creationId xmlns:a16="http://schemas.microsoft.com/office/drawing/2014/main" id="{4D837AAD-4D09-453F-A042-C332D034D13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8" name="Immagine 7">
            <a:extLst>
              <a:ext uri="{FF2B5EF4-FFF2-40B4-BE49-F238E27FC236}">
                <a16:creationId xmlns:a16="http://schemas.microsoft.com/office/drawing/2014/main" id="{89981107-B26E-3712-CFEE-CEB5D16C215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sp>
        <p:nvSpPr>
          <p:cNvPr id="6" name="Titolo 8">
            <a:extLst>
              <a:ext uri="{FF2B5EF4-FFF2-40B4-BE49-F238E27FC236}">
                <a16:creationId xmlns:a16="http://schemas.microsoft.com/office/drawing/2014/main" id="{0FFEA8D2-8CBD-2DE5-3BA1-3E40D87A94EA}"/>
              </a:ext>
            </a:extLst>
          </p:cNvPr>
          <p:cNvSpPr txBox="1">
            <a:spLocks/>
          </p:cNvSpPr>
          <p:nvPr/>
        </p:nvSpPr>
        <p:spPr>
          <a:xfrm>
            <a:off x="6953399" y="1946492"/>
            <a:ext cx="6003006" cy="1132258"/>
          </a:xfrm>
          <a:prstGeom prst="rect">
            <a:avLst/>
          </a:prstGeom>
        </p:spPr>
        <p:txBody>
          <a:bodyPr anchor="ctr" anchorCtr="0">
            <a:noAutofit/>
          </a:bodyPr>
          <a:lstStyle>
            <a:defPPr>
              <a:defRPr lang="en-US"/>
            </a:defPPr>
            <a:lvl1pPr>
              <a:lnSpc>
                <a:spcPct val="90000"/>
              </a:lnSpc>
              <a:spcBef>
                <a:spcPct val="0"/>
              </a:spcBef>
              <a:buNone/>
              <a:defRPr sz="4800" b="1">
                <a:solidFill>
                  <a:schemeClr val="bg1"/>
                </a:solidFill>
                <a:latin typeface="Barlow Condensed" panose="00000506000000000000" pitchFamily="2" charset="0"/>
                <a:ea typeface="+mj-ea"/>
                <a:cs typeface="+mj-cs"/>
              </a:defRPr>
            </a:lvl1pPr>
          </a:lstStyle>
          <a:p>
            <a:r>
              <a:rPr lang="en-US" sz="5400" noProof="0" dirty="0"/>
              <a:t>BUILT FOR SPEED. </a:t>
            </a:r>
            <a:br>
              <a:rPr lang="en-US" sz="5400" noProof="0" dirty="0"/>
            </a:br>
            <a:r>
              <a:rPr lang="en-US" sz="5400" noProof="0" dirty="0"/>
              <a:t>DESIGNED </a:t>
            </a:r>
          </a:p>
          <a:p>
            <a:r>
              <a:rPr lang="en-US" sz="5400" noProof="0" dirty="0"/>
              <a:t>FOR COMFORT.</a:t>
            </a:r>
          </a:p>
        </p:txBody>
      </p:sp>
      <p:sp>
        <p:nvSpPr>
          <p:cNvPr id="2" name="CasellaDiTesto 1">
            <a:extLst>
              <a:ext uri="{FF2B5EF4-FFF2-40B4-BE49-F238E27FC236}">
                <a16:creationId xmlns:a16="http://schemas.microsoft.com/office/drawing/2014/main" id="{E0C9A899-15CD-59B0-785E-BD565856C902}"/>
              </a:ext>
            </a:extLst>
          </p:cNvPr>
          <p:cNvSpPr txBox="1"/>
          <p:nvPr/>
        </p:nvSpPr>
        <p:spPr>
          <a:xfrm>
            <a:off x="6953399" y="3809000"/>
            <a:ext cx="4274044" cy="17851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spcAft>
                <a:spcPts val="600"/>
              </a:spcAft>
            </a:pPr>
            <a:r>
              <a:rPr lang="en-US" sz="15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Heated performance steering wheel:</a:t>
            </a:r>
          </a:p>
          <a:p>
            <a:pPr algn="l">
              <a:spcAft>
                <a:spcPts val="600"/>
              </a:spcAft>
            </a:pPr>
            <a:r>
              <a:rPr lang="en-US" sz="1500" i="0" noProof="0" dirty="0">
                <a:solidFill>
                  <a:srgbClr val="FFFFFF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The heated, leather-wrapped flat top and bottom steering wheel offers hands-on satisfaction, with dedicated buttons allowing you to add up to 40 extra horsepower to your performance with the PowerShot feature or quickly engage one of the performance-focused drive modes.</a:t>
            </a:r>
          </a:p>
        </p:txBody>
      </p:sp>
      <p:pic>
        <p:nvPicPr>
          <p:cNvPr id="9" name="Immagine 8">
            <a:extLst>
              <a:ext uri="{FF2B5EF4-FFF2-40B4-BE49-F238E27FC236}">
                <a16:creationId xmlns:a16="http://schemas.microsoft.com/office/drawing/2014/main" id="{2D28D809-8EB0-3BA5-8D67-99920699D4FB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5835" t="22642" r="45208" b="9869"/>
          <a:stretch/>
        </p:blipFill>
        <p:spPr>
          <a:xfrm>
            <a:off x="645690" y="1156174"/>
            <a:ext cx="6003007" cy="4654771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93184769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D2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F567514-4FB6-6604-6211-EBD0CEED26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olo 8">
            <a:extLst>
              <a:ext uri="{FF2B5EF4-FFF2-40B4-BE49-F238E27FC236}">
                <a16:creationId xmlns:a16="http://schemas.microsoft.com/office/drawing/2014/main" id="{8DFA8F20-2C28-75E7-9D94-82422D7F53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SWITCH ON THE FEELING</a:t>
            </a:r>
            <a:br>
              <a:rPr lang="en-US" sz="7200" noProof="0" dirty="0">
                <a:solidFill>
                  <a:schemeClr val="bg1"/>
                </a:solidFill>
                <a:latin typeface="Barlow Condensed" panose="00000506000000000000" pitchFamily="2" charset="0"/>
              </a:rPr>
            </a:br>
            <a:endParaRPr lang="en-US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055A52-1890-12FC-CD9A-CFF0A812AF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noProof="0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43</a:t>
            </a:fld>
            <a:endParaRPr lang="en-US" noProof="0" dirty="0">
              <a:solidFill>
                <a:srgbClr val="FFFFFF"/>
              </a:solidFill>
            </a:endParaRPr>
          </a:p>
        </p:txBody>
      </p:sp>
      <p:pic>
        <p:nvPicPr>
          <p:cNvPr id="24" name="Picture 23" descr="A close-up of a car gear stick&#10;&#10;AI-generated content may be incorrect.">
            <a:extLst>
              <a:ext uri="{FF2B5EF4-FFF2-40B4-BE49-F238E27FC236}">
                <a16:creationId xmlns:a16="http://schemas.microsoft.com/office/drawing/2014/main" id="{0BA1F7D1-9795-7783-851F-58D62AFA87A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b="25398"/>
          <a:stretch/>
        </p:blipFill>
        <p:spPr>
          <a:xfrm>
            <a:off x="860203" y="2291721"/>
            <a:ext cx="4140000" cy="1625777"/>
          </a:xfrm>
          <a:prstGeom prst="rect">
            <a:avLst/>
          </a:prstGeom>
          <a:ln>
            <a:noFill/>
          </a:ln>
        </p:spPr>
      </p:pic>
      <p:sp>
        <p:nvSpPr>
          <p:cNvPr id="23" name="CasellaDiTesto 22">
            <a:extLst>
              <a:ext uri="{FF2B5EF4-FFF2-40B4-BE49-F238E27FC236}">
                <a16:creationId xmlns:a16="http://schemas.microsoft.com/office/drawing/2014/main" id="{CBF220A2-5F70-E7B6-1DF7-6FB274DA68DB}"/>
              </a:ext>
            </a:extLst>
          </p:cNvPr>
          <p:cNvSpPr txBox="1"/>
          <p:nvPr/>
        </p:nvSpPr>
        <p:spPr>
          <a:xfrm>
            <a:off x="766106" y="1697906"/>
            <a:ext cx="11144254" cy="3308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It’s now time to lift you feeling up: </a:t>
            </a:r>
            <a:r>
              <a:rPr lang="en-US" sz="1500" b="1" noProof="0" dirty="0">
                <a:solidFill>
                  <a:srgbClr val="FF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switch on the “engine</a:t>
            </a:r>
            <a:r>
              <a:rPr lang="en-US" sz="1500" b="1" dirty="0">
                <a:solidFill>
                  <a:srgbClr val="FF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”</a:t>
            </a:r>
            <a:r>
              <a:rPr lang="en-US" sz="1500" b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 </a:t>
            </a: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and </a:t>
            </a:r>
            <a:r>
              <a:rPr lang="en-US" sz="1500" b="1" noProof="0" dirty="0">
                <a:solidFill>
                  <a:srgbClr val="FF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let play the music all-around</a:t>
            </a:r>
            <a:endParaRPr lang="en-US" sz="1500" b="1" noProof="0" dirty="0">
              <a:solidFill>
                <a:schemeClr val="bg1"/>
              </a:solidFill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7" name="CasellaDiTesto 6">
            <a:extLst>
              <a:ext uri="{FF2B5EF4-FFF2-40B4-BE49-F238E27FC236}">
                <a16:creationId xmlns:a16="http://schemas.microsoft.com/office/drawing/2014/main" id="{901CA1C6-8B9C-A3BB-9F4A-42BA80487D88}"/>
              </a:ext>
            </a:extLst>
          </p:cNvPr>
          <p:cNvSpPr txBox="1"/>
          <p:nvPr/>
        </p:nvSpPr>
        <p:spPr>
          <a:xfrm>
            <a:off x="5273039" y="2462937"/>
            <a:ext cx="6310217" cy="13465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0000"/>
              </a:lnSpc>
            </a:pPr>
            <a:r>
              <a:rPr lang="en-US" sz="15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Man the cockpit: </a:t>
            </a:r>
          </a:p>
          <a:p>
            <a:pPr>
              <a:lnSpc>
                <a:spcPct val="110000"/>
              </a:lnSpc>
            </a:pP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The driver-focused cockpit offers quick and accessible control. </a:t>
            </a:r>
          </a:p>
          <a:p>
            <a:pPr>
              <a:lnSpc>
                <a:spcPct val="110000"/>
              </a:lnSpc>
            </a:pP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The central console mounted ‘Start On’ button kicks things off with a single touch. Handle grip - the pistol-grip - shifter adds a touch of performance feel.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FABE1549-F2DF-B9C8-C192-DC97328B1CFA}"/>
              </a:ext>
            </a:extLst>
          </p:cNvPr>
          <p:cNvSpPr txBox="1">
            <a:spLocks/>
          </p:cNvSpPr>
          <p:nvPr/>
        </p:nvSpPr>
        <p:spPr>
          <a:xfrm>
            <a:off x="519657" y="425924"/>
            <a:ext cx="11346761" cy="73025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5400" noProof="0" dirty="0">
              <a:solidFill>
                <a:schemeClr val="bg1"/>
              </a:solidFill>
              <a:latin typeface="Barlow Condensed" panose="00000506000000000000" pitchFamily="2" charset="0"/>
            </a:endParaRPr>
          </a:p>
        </p:txBody>
      </p:sp>
      <p:pic>
        <p:nvPicPr>
          <p:cNvPr id="5124" name="Picture 4">
            <a:extLst>
              <a:ext uri="{FF2B5EF4-FFF2-40B4-BE49-F238E27FC236}">
                <a16:creationId xmlns:a16="http://schemas.microsoft.com/office/drawing/2014/main" id="{1E909780-5375-2D74-5869-A377B82062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0203" y="4342971"/>
            <a:ext cx="4140000" cy="17104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CasellaDiTesto 13">
            <a:extLst>
              <a:ext uri="{FF2B5EF4-FFF2-40B4-BE49-F238E27FC236}">
                <a16:creationId xmlns:a16="http://schemas.microsoft.com/office/drawing/2014/main" id="{C3C51247-9FE3-3DFA-CBDF-032A89390451}"/>
              </a:ext>
            </a:extLst>
          </p:cNvPr>
          <p:cNvSpPr txBox="1"/>
          <p:nvPr/>
        </p:nvSpPr>
        <p:spPr>
          <a:xfrm>
            <a:off x="5279742" y="4532882"/>
            <a:ext cx="6586676" cy="134652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>
              <a:lnSpc>
                <a:spcPct val="110000"/>
              </a:lnSpc>
              <a:defRPr sz="1400" b="1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defRPr>
            </a:lvl1pPr>
          </a:lstStyle>
          <a:p>
            <a:r>
              <a:rPr lang="en-US" sz="1500" noProof="0" dirty="0"/>
              <a:t>Sound on and drop the beat</a:t>
            </a:r>
          </a:p>
          <a:p>
            <a:r>
              <a:rPr lang="en-US" sz="1500" b="0" noProof="0" dirty="0">
                <a:solidFill>
                  <a:schemeClr val="bg1"/>
                </a:solidFill>
              </a:rPr>
              <a:t>The Alpine</a:t>
            </a:r>
            <a:r>
              <a:rPr lang="en-US" sz="1500" b="0" baseline="30000" noProof="0" dirty="0">
                <a:solidFill>
                  <a:schemeClr val="bg1"/>
                </a:solidFill>
              </a:rPr>
              <a:t>®</a:t>
            </a:r>
            <a:r>
              <a:rPr lang="en-US" sz="1500" b="0" noProof="0" dirty="0">
                <a:solidFill>
                  <a:schemeClr val="bg1"/>
                </a:solidFill>
              </a:rPr>
              <a:t> Premium Audio System features 9 speakers and an 8-inch subwoofer powerful audio quality. </a:t>
            </a:r>
          </a:p>
          <a:p>
            <a:r>
              <a:rPr lang="en-US" sz="1500" b="0" noProof="0" dirty="0">
                <a:solidFill>
                  <a:schemeClr val="bg1"/>
                </a:solidFill>
              </a:rPr>
              <a:t>Upgrade and get the premium Alpine</a:t>
            </a:r>
            <a:r>
              <a:rPr lang="en-US" sz="1500" b="0" baseline="30000" noProof="0" dirty="0">
                <a:solidFill>
                  <a:schemeClr val="bg1"/>
                </a:solidFill>
              </a:rPr>
              <a:t>®</a:t>
            </a:r>
            <a:r>
              <a:rPr lang="en-US" sz="1500" b="0" noProof="0" dirty="0">
                <a:solidFill>
                  <a:schemeClr val="bg1"/>
                </a:solidFill>
              </a:rPr>
              <a:t> Pro Audio System with 18 speakers and a 10-inch subwoofer (available in Sun &amp; Sound package).</a:t>
            </a:r>
          </a:p>
        </p:txBody>
      </p:sp>
      <p:sp>
        <p:nvSpPr>
          <p:cNvPr id="2" name="Segnaposto numero diapositiva 27">
            <a:extLst>
              <a:ext uri="{FF2B5EF4-FFF2-40B4-BE49-F238E27FC236}">
                <a16:creationId xmlns:a16="http://schemas.microsoft.com/office/drawing/2014/main" id="{492C2CC7-F953-9250-D94E-D4CBC402D32B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43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3" name="Immagine 2">
            <a:extLst>
              <a:ext uri="{FF2B5EF4-FFF2-40B4-BE49-F238E27FC236}">
                <a16:creationId xmlns:a16="http://schemas.microsoft.com/office/drawing/2014/main" id="{F59BA518-39B6-9848-4CA2-B22FE61D498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8" name="Immagine 7">
            <a:extLst>
              <a:ext uri="{FF2B5EF4-FFF2-40B4-BE49-F238E27FC236}">
                <a16:creationId xmlns:a16="http://schemas.microsoft.com/office/drawing/2014/main" id="{97EDDF19-D396-9082-41A7-5B9DD3CEC79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17749925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D2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2311E35-C87B-EB13-3BA6-4CE0F79ACC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9FCA48-387A-8811-45CF-ABC2413A43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492" y="1284220"/>
            <a:ext cx="4955664" cy="1132258"/>
          </a:xfrm>
        </p:spPr>
        <p:txBody>
          <a:bodyPr anchor="b">
            <a:noAutofit/>
          </a:bodyPr>
          <a:lstStyle/>
          <a:p>
            <a:r>
              <a:rPr lang="en-US" sz="54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INTERIOR CHARGING OPTION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E8C8B1-40A3-2971-4E06-5C0981CC87C6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367772" y="3749811"/>
            <a:ext cx="3495675" cy="46196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Clr>
                <a:srgbClr val="000000"/>
              </a:buClr>
              <a:buSzPts val="1400"/>
              <a:buNone/>
            </a:pPr>
            <a:r>
              <a:rPr lang="en-US" sz="1500" noProof="0" dirty="0">
                <a:solidFill>
                  <a:schemeClr val="bg1"/>
                </a:solidFill>
              </a:rPr>
              <a:t>USB ports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Clr>
                <a:srgbClr val="000000"/>
              </a:buClr>
              <a:buSzPts val="1400"/>
              <a:buNone/>
            </a:pPr>
            <a:r>
              <a:rPr lang="en-US" sz="1500" noProof="0" dirty="0">
                <a:solidFill>
                  <a:schemeClr val="bg1"/>
                </a:solidFill>
              </a:rPr>
              <a:t>2  USB ports</a:t>
            </a:r>
          </a:p>
        </p:txBody>
      </p:sp>
      <p:sp>
        <p:nvSpPr>
          <p:cNvPr id="6" name="Segnaposto testo 21">
            <a:extLst>
              <a:ext uri="{FF2B5EF4-FFF2-40B4-BE49-F238E27FC236}">
                <a16:creationId xmlns:a16="http://schemas.microsoft.com/office/drawing/2014/main" id="{01666313-6F15-FD64-E86D-46F4D57FD795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3917950" y="422275"/>
            <a:ext cx="8274050" cy="365125"/>
          </a:xfrm>
        </p:spPr>
        <p:txBody>
          <a:bodyPr/>
          <a:lstStyle/>
          <a:p>
            <a:r>
              <a:rPr lang="en-US" sz="1100" kern="100" noProof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03: PRODUCT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BEF418F-3404-9F53-5518-324BA2B5A3E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3333" t="10641" r="35685" b="27227"/>
          <a:stretch/>
        </p:blipFill>
        <p:spPr>
          <a:xfrm>
            <a:off x="1" y="0"/>
            <a:ext cx="6095999" cy="6858000"/>
          </a:xfrm>
          <a:prstGeom prst="rect">
            <a:avLst/>
          </a:prstGeom>
        </p:spPr>
      </p:pic>
      <p:sp>
        <p:nvSpPr>
          <p:cNvPr id="8" name="Oval 7">
            <a:extLst>
              <a:ext uri="{FF2B5EF4-FFF2-40B4-BE49-F238E27FC236}">
                <a16:creationId xmlns:a16="http://schemas.microsoft.com/office/drawing/2014/main" id="{A16C59E6-3DC8-64D7-B8FE-BC61474FA4D5}"/>
              </a:ext>
            </a:extLst>
          </p:cNvPr>
          <p:cNvSpPr/>
          <p:nvPr/>
        </p:nvSpPr>
        <p:spPr>
          <a:xfrm>
            <a:off x="3984734" y="3725553"/>
            <a:ext cx="351692" cy="351692"/>
          </a:xfrm>
          <a:prstGeom prst="ellipse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>
                <a:latin typeface="Barlow Condensed Medium" panose="00000606000000000000" pitchFamily="2" charset="0"/>
              </a:rPr>
              <a:t>1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A3FF328A-A283-C5C5-29CC-1A86BB5C5EDD}"/>
              </a:ext>
            </a:extLst>
          </p:cNvPr>
          <p:cNvSpPr/>
          <p:nvPr/>
        </p:nvSpPr>
        <p:spPr>
          <a:xfrm>
            <a:off x="6893263" y="3791780"/>
            <a:ext cx="351692" cy="351692"/>
          </a:xfrm>
          <a:prstGeom prst="ellipse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>
                <a:solidFill>
                  <a:schemeClr val="bg1"/>
                </a:solidFill>
                <a:latin typeface="Barlow Condensed Medium" panose="00000606000000000000" pitchFamily="2" charset="0"/>
              </a:rPr>
              <a:t>1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808F66D9-18F9-0158-4DD3-E3C02C9C9301}"/>
              </a:ext>
            </a:extLst>
          </p:cNvPr>
          <p:cNvSpPr/>
          <p:nvPr/>
        </p:nvSpPr>
        <p:spPr>
          <a:xfrm>
            <a:off x="6890918" y="4508647"/>
            <a:ext cx="351692" cy="351692"/>
          </a:xfrm>
          <a:prstGeom prst="ellipse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>
                <a:solidFill>
                  <a:schemeClr val="bg1"/>
                </a:solidFill>
                <a:latin typeface="Barlow Condensed Medium" panose="00000606000000000000" pitchFamily="2" charset="0"/>
              </a:rPr>
              <a:t>2</a:t>
            </a: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CA96B05F-3BC0-0966-E1F3-0E6C79178540}"/>
              </a:ext>
            </a:extLst>
          </p:cNvPr>
          <p:cNvSpPr/>
          <p:nvPr/>
        </p:nvSpPr>
        <p:spPr>
          <a:xfrm>
            <a:off x="6904987" y="5190758"/>
            <a:ext cx="351692" cy="351692"/>
          </a:xfrm>
          <a:prstGeom prst="ellipse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>
                <a:solidFill>
                  <a:schemeClr val="bg1"/>
                </a:solidFill>
                <a:latin typeface="Barlow Condensed Medium" panose="00000606000000000000" pitchFamily="2" charset="0"/>
              </a:rPr>
              <a:t>3</a:t>
            </a:r>
          </a:p>
        </p:txBody>
      </p:sp>
      <p:sp>
        <p:nvSpPr>
          <p:cNvPr id="28" name="Content Placeholder 2">
            <a:extLst>
              <a:ext uri="{FF2B5EF4-FFF2-40B4-BE49-F238E27FC236}">
                <a16:creationId xmlns:a16="http://schemas.microsoft.com/office/drawing/2014/main" id="{852ADBE0-6146-1DE0-406D-86AF5C158A3B}"/>
              </a:ext>
            </a:extLst>
          </p:cNvPr>
          <p:cNvSpPr txBox="1">
            <a:spLocks/>
          </p:cNvSpPr>
          <p:nvPr/>
        </p:nvSpPr>
        <p:spPr>
          <a:xfrm>
            <a:off x="7368085" y="4462768"/>
            <a:ext cx="3495362" cy="58562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  <a:sym typeface="Arial"/>
              </a:rPr>
              <a:t>12V Power port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  <a:sym typeface="Arial"/>
              </a:rPr>
              <a:t>(in center console)</a:t>
            </a:r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4F80FA16-518B-B835-0FF3-CC31DBE01ADE}"/>
              </a:ext>
            </a:extLst>
          </p:cNvPr>
          <p:cNvSpPr/>
          <p:nvPr/>
        </p:nvSpPr>
        <p:spPr>
          <a:xfrm>
            <a:off x="3163120" y="5246652"/>
            <a:ext cx="351692" cy="351692"/>
          </a:xfrm>
          <a:prstGeom prst="ellipse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>
                <a:latin typeface="Barlow Condensed Medium" panose="00000606000000000000" pitchFamily="2" charset="0"/>
              </a:rPr>
              <a:t>2</a:t>
            </a:r>
          </a:p>
        </p:txBody>
      </p:sp>
      <p:sp>
        <p:nvSpPr>
          <p:cNvPr id="30" name="Content Placeholder 2">
            <a:extLst>
              <a:ext uri="{FF2B5EF4-FFF2-40B4-BE49-F238E27FC236}">
                <a16:creationId xmlns:a16="http://schemas.microsoft.com/office/drawing/2014/main" id="{42F6D3AB-FE2D-4FF4-830A-6155E2CE94DC}"/>
              </a:ext>
            </a:extLst>
          </p:cNvPr>
          <p:cNvSpPr txBox="1">
            <a:spLocks/>
          </p:cNvSpPr>
          <p:nvPr/>
        </p:nvSpPr>
        <p:spPr>
          <a:xfrm>
            <a:off x="7379530" y="5159280"/>
            <a:ext cx="4570300" cy="109845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Pts val="1400"/>
              <a:buNone/>
              <a:tabLst/>
              <a:defRPr/>
            </a:pP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Wireless charging with led charge indicator:</a:t>
            </a:r>
          </a:p>
          <a:p>
            <a:pPr marL="461962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bg1"/>
              </a:buClr>
              <a:buSzPts val="1400"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GREEN: full charge</a:t>
            </a:r>
          </a:p>
          <a:p>
            <a:pPr marL="461962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bg1"/>
              </a:buClr>
              <a:buSzPts val="1400"/>
              <a:buFont typeface="Wingdings" panose="05000000000000000000" pitchFamily="2" charset="2"/>
              <a:buChar char="§"/>
              <a:tabLst/>
              <a:defRPr/>
            </a:pPr>
            <a:r>
              <a:rPr lang="en-US" sz="1500" noProof="0" dirty="0">
                <a:solidFill>
                  <a:schemeClr val="bg1"/>
                </a:solidFill>
              </a:rPr>
              <a:t>BLUE: </a:t>
            </a: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charging</a:t>
            </a:r>
          </a:p>
          <a:p>
            <a:pPr marL="461962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bg1"/>
              </a:buClr>
              <a:buSzPts val="1400"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RED</a:t>
            </a:r>
            <a:r>
              <a:rPr lang="en-US" sz="1500" noProof="0" dirty="0">
                <a:solidFill>
                  <a:schemeClr val="bg1"/>
                </a:solidFill>
              </a:rPr>
              <a:t>:</a:t>
            </a: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 error</a:t>
            </a:r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68CA2BC0-38A0-5DCC-E3E9-7230A4F53549}"/>
              </a:ext>
            </a:extLst>
          </p:cNvPr>
          <p:cNvSpPr/>
          <p:nvPr/>
        </p:nvSpPr>
        <p:spPr>
          <a:xfrm>
            <a:off x="4415756" y="4396077"/>
            <a:ext cx="351692" cy="351692"/>
          </a:xfrm>
          <a:prstGeom prst="ellipse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>
                <a:latin typeface="Barlow Condensed Medium" panose="00000606000000000000" pitchFamily="2" charset="0"/>
              </a:rPr>
              <a:t>3</a:t>
            </a:r>
          </a:p>
        </p:txBody>
      </p:sp>
      <p:sp>
        <p:nvSpPr>
          <p:cNvPr id="37" name="Content Placeholder 2">
            <a:extLst>
              <a:ext uri="{FF2B5EF4-FFF2-40B4-BE49-F238E27FC236}">
                <a16:creationId xmlns:a16="http://schemas.microsoft.com/office/drawing/2014/main" id="{373D08B9-7199-A3F7-68D6-9018E1A8D0DF}"/>
              </a:ext>
            </a:extLst>
          </p:cNvPr>
          <p:cNvSpPr txBox="1">
            <a:spLocks/>
          </p:cNvSpPr>
          <p:nvPr/>
        </p:nvSpPr>
        <p:spPr>
          <a:xfrm>
            <a:off x="6478934" y="2331218"/>
            <a:ext cx="5039830" cy="119844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The designers of the Dodge Charger thought through the different needs of a modern driver and customers.</a:t>
            </a:r>
          </a:p>
          <a:p>
            <a:pPr marL="0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Always in need to keep its devices up and running. </a:t>
            </a:r>
            <a:b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</a:b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Select the icons to discover the charging options </a:t>
            </a:r>
          </a:p>
        </p:txBody>
      </p:sp>
      <p:sp>
        <p:nvSpPr>
          <p:cNvPr id="7" name="Segnaposto numero diapositiva 27">
            <a:extLst>
              <a:ext uri="{FF2B5EF4-FFF2-40B4-BE49-F238E27FC236}">
                <a16:creationId xmlns:a16="http://schemas.microsoft.com/office/drawing/2014/main" id="{7E72B788-56FC-8DF5-C70A-B2669565ED94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44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9" name="Immagine 8">
            <a:extLst>
              <a:ext uri="{FF2B5EF4-FFF2-40B4-BE49-F238E27FC236}">
                <a16:creationId xmlns:a16="http://schemas.microsoft.com/office/drawing/2014/main" id="{D659A982-4F45-E11A-2EA5-7DAB797B109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11" name="Immagine 10">
            <a:extLst>
              <a:ext uri="{FF2B5EF4-FFF2-40B4-BE49-F238E27FC236}">
                <a16:creationId xmlns:a16="http://schemas.microsoft.com/office/drawing/2014/main" id="{699ED0C2-CBD2-7F9A-C660-0A773B01539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E71A4550-963C-2C0A-29EC-BC96F7ACB4D0}"/>
              </a:ext>
            </a:extLst>
          </p:cNvPr>
          <p:cNvSpPr txBox="1"/>
          <p:nvPr/>
        </p:nvSpPr>
        <p:spPr>
          <a:xfrm>
            <a:off x="6448454" y="587424"/>
            <a:ext cx="4832781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US" sz="1200" noProof="0" dirty="0">
                <a:solidFill>
                  <a:schemeClr val="tx1">
                    <a:lumMod val="65000"/>
                    <a:lumOff val="35000"/>
                  </a:schemeClr>
                </a:solidFill>
                <a:latin typeface="Roboto" panose="02000000000000000000" pitchFamily="2" charset="0"/>
                <a:ea typeface="Roboto" panose="02000000000000000000" pitchFamily="2" charset="0"/>
              </a:rPr>
              <a:t>02 |  PRODUCT - INTERIOR</a:t>
            </a:r>
          </a:p>
        </p:txBody>
      </p:sp>
      <p:sp>
        <p:nvSpPr>
          <p:cNvPr id="4" name="Freeform: Shape 13">
            <a:extLst>
              <a:ext uri="{FF2B5EF4-FFF2-40B4-BE49-F238E27FC236}">
                <a16:creationId xmlns:a16="http://schemas.microsoft.com/office/drawing/2014/main" id="{935048A5-AA7B-9F4A-754E-51C407A9D359}"/>
              </a:ext>
            </a:extLst>
          </p:cNvPr>
          <p:cNvSpPr/>
          <p:nvPr/>
        </p:nvSpPr>
        <p:spPr>
          <a:xfrm>
            <a:off x="7062021" y="6453187"/>
            <a:ext cx="5129981" cy="404811"/>
          </a:xfrm>
          <a:custGeom>
            <a:avLst/>
            <a:gdLst>
              <a:gd name="connsiteX0" fmla="*/ 570467 w 3464689"/>
              <a:gd name="connsiteY0" fmla="*/ 0 h 1000766"/>
              <a:gd name="connsiteX1" fmla="*/ 3464689 w 3464689"/>
              <a:gd name="connsiteY1" fmla="*/ 0 h 1000766"/>
              <a:gd name="connsiteX2" fmla="*/ 3464689 w 3464689"/>
              <a:gd name="connsiteY2" fmla="*/ 1000766 h 1000766"/>
              <a:gd name="connsiteX3" fmla="*/ 0 w 3464689"/>
              <a:gd name="connsiteY3" fmla="*/ 1000766 h 1000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64689" h="1000766">
                <a:moveTo>
                  <a:pt x="570467" y="0"/>
                </a:moveTo>
                <a:lnTo>
                  <a:pt x="3464689" y="0"/>
                </a:lnTo>
                <a:lnTo>
                  <a:pt x="3464689" y="1000766"/>
                </a:lnTo>
                <a:lnTo>
                  <a:pt x="0" y="1000766"/>
                </a:lnTo>
                <a:close/>
              </a:path>
            </a:pathLst>
          </a:custGeom>
          <a:solidFill>
            <a:srgbClr val="EB232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6C64DAA9-5D2D-7473-7400-B429843C6473}"/>
              </a:ext>
            </a:extLst>
          </p:cNvPr>
          <p:cNvSpPr txBox="1">
            <a:spLocks/>
          </p:cNvSpPr>
          <p:nvPr/>
        </p:nvSpPr>
        <p:spPr>
          <a:xfrm>
            <a:off x="7642801" y="6496233"/>
            <a:ext cx="4664441" cy="38106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Select the </a:t>
            </a:r>
            <a:r>
              <a:rPr lang="en-US" sz="1400" b="1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NUMBERS</a:t>
            </a: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 to discover the charging options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917978106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D2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BB1CB5A-79DB-9BB4-E7CF-B1D472EED8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CE2BB4-0649-81B9-FBC8-34929F8927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US" sz="70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INTERIOR FEATURES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A421517-E581-8960-9B7D-0488D5ACD2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noProof="0" smtClean="0">
                <a:solidFill>
                  <a:schemeClr val="bg1"/>
                </a:solidFill>
              </a:rPr>
              <a:t>45</a:t>
            </a:fld>
            <a:endParaRPr lang="en-US" noProof="0" dirty="0">
              <a:solidFill>
                <a:schemeClr val="bg1"/>
              </a:solidFill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54483257-4139-C779-C570-E64CB6C48FC7}"/>
              </a:ext>
            </a:extLst>
          </p:cNvPr>
          <p:cNvSpPr txBox="1">
            <a:spLocks/>
          </p:cNvSpPr>
          <p:nvPr/>
        </p:nvSpPr>
        <p:spPr>
          <a:xfrm>
            <a:off x="678392" y="1583545"/>
            <a:ext cx="10653579" cy="6840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The </a:t>
            </a:r>
            <a:r>
              <a:rPr lang="en-US" sz="150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N</a:t>
            </a:r>
            <a:r>
              <a:rPr lang="en-US" sz="1500" noProof="0" dirty="0" err="1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ext</a:t>
            </a: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-Gen Dodge Charger cockpit is extraordinary </a:t>
            </a:r>
            <a:r>
              <a:rPr lang="en-US" sz="15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plenty of interior features</a:t>
            </a: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. </a:t>
            </a:r>
          </a:p>
        </p:txBody>
      </p:sp>
      <p:pic>
        <p:nvPicPr>
          <p:cNvPr id="16" name="Immagine 15">
            <a:extLst>
              <a:ext uri="{FF2B5EF4-FFF2-40B4-BE49-F238E27FC236}">
                <a16:creationId xmlns:a16="http://schemas.microsoft.com/office/drawing/2014/main" id="{F86B91EC-B8B7-DD01-BE21-AC3DD78C495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55736" y="2998409"/>
            <a:ext cx="1380693" cy="703356"/>
          </a:xfrm>
          <a:prstGeom prst="rect">
            <a:avLst/>
          </a:prstGeom>
        </p:spPr>
      </p:pic>
      <p:pic>
        <p:nvPicPr>
          <p:cNvPr id="22" name="Immagine 21">
            <a:extLst>
              <a:ext uri="{FF2B5EF4-FFF2-40B4-BE49-F238E27FC236}">
                <a16:creationId xmlns:a16="http://schemas.microsoft.com/office/drawing/2014/main" id="{8E950324-BB1D-8075-472A-979737BF39FD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8642"/>
          <a:stretch/>
        </p:blipFill>
        <p:spPr>
          <a:xfrm>
            <a:off x="10067738" y="2962067"/>
            <a:ext cx="1496165" cy="696309"/>
          </a:xfrm>
          <a:prstGeom prst="rect">
            <a:avLst/>
          </a:prstGeom>
        </p:spPr>
      </p:pic>
      <p:pic>
        <p:nvPicPr>
          <p:cNvPr id="25" name="Immagine 24">
            <a:extLst>
              <a:ext uri="{FF2B5EF4-FFF2-40B4-BE49-F238E27FC236}">
                <a16:creationId xmlns:a16="http://schemas.microsoft.com/office/drawing/2014/main" id="{3CDC63FD-E629-F859-3FFF-173E4EF7388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5791" y="4088808"/>
            <a:ext cx="1475009" cy="747323"/>
          </a:xfrm>
          <a:prstGeom prst="rect">
            <a:avLst/>
          </a:prstGeom>
        </p:spPr>
      </p:pic>
      <p:sp>
        <p:nvSpPr>
          <p:cNvPr id="72" name="CasellaDiTesto 71">
            <a:extLst>
              <a:ext uri="{FF2B5EF4-FFF2-40B4-BE49-F238E27FC236}">
                <a16:creationId xmlns:a16="http://schemas.microsoft.com/office/drawing/2014/main" id="{41139B6B-E18D-6B27-94AD-FD43B1E9081B}"/>
              </a:ext>
            </a:extLst>
          </p:cNvPr>
          <p:cNvSpPr txBox="1"/>
          <p:nvPr/>
        </p:nvSpPr>
        <p:spPr>
          <a:xfrm>
            <a:off x="5207788" y="5966101"/>
            <a:ext cx="2512911" cy="3231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algn="ctr">
              <a:defRPr sz="1600" i="0" u="none" strike="noStrike" baseline="0">
                <a:solidFill>
                  <a:srgbClr val="000000"/>
                </a:solidFill>
                <a:latin typeface="Calibri" panose="020F0502020204030204" pitchFamily="34" charset="0"/>
              </a:defRPr>
            </a:lvl1pPr>
          </a:lstStyle>
          <a:p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Paddles &amp; heat</a:t>
            </a:r>
          </a:p>
        </p:txBody>
      </p:sp>
      <p:sp>
        <p:nvSpPr>
          <p:cNvPr id="74" name="CasellaDiTesto 73">
            <a:extLst>
              <a:ext uri="{FF2B5EF4-FFF2-40B4-BE49-F238E27FC236}">
                <a16:creationId xmlns:a16="http://schemas.microsoft.com/office/drawing/2014/main" id="{37D84410-D6ED-B425-1627-70D995E3616F}"/>
              </a:ext>
            </a:extLst>
          </p:cNvPr>
          <p:cNvSpPr txBox="1"/>
          <p:nvPr/>
        </p:nvSpPr>
        <p:spPr>
          <a:xfrm>
            <a:off x="7749936" y="5966101"/>
            <a:ext cx="4311433" cy="3231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500" i="0" u="none" strike="noStrike" baseline="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Paddles, heat</a:t>
            </a: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 </a:t>
            </a:r>
            <a:r>
              <a:rPr lang="en-US" sz="1500" i="0" u="none" strike="noStrike" baseline="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&amp; PowerShot</a:t>
            </a:r>
            <a:endParaRPr lang="en-US" sz="1500" noProof="0" dirty="0">
              <a:solidFill>
                <a:schemeClr val="bg1"/>
              </a:solidFill>
              <a:latin typeface="Roboto" panose="02000000000000000000" pitchFamily="2" charset="0"/>
              <a:ea typeface="Roboto" panose="02000000000000000000" pitchFamily="2" charset="0"/>
            </a:endParaRPr>
          </a:p>
        </p:txBody>
      </p:sp>
      <p:sp>
        <p:nvSpPr>
          <p:cNvPr id="76" name="CasellaDiTesto 75">
            <a:extLst>
              <a:ext uri="{FF2B5EF4-FFF2-40B4-BE49-F238E27FC236}">
                <a16:creationId xmlns:a16="http://schemas.microsoft.com/office/drawing/2014/main" id="{BA63045C-546C-8D3B-9268-4C2259300702}"/>
              </a:ext>
            </a:extLst>
          </p:cNvPr>
          <p:cNvSpPr txBox="1"/>
          <p:nvPr/>
        </p:nvSpPr>
        <p:spPr>
          <a:xfrm>
            <a:off x="5386986" y="3714738"/>
            <a:ext cx="2113583" cy="3231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algn="ctr">
              <a:defRPr sz="1600" i="0" u="none" strike="noStrike" baseline="0">
                <a:solidFill>
                  <a:srgbClr val="000000"/>
                </a:solidFill>
                <a:latin typeface="Calibri" panose="020F0502020204030204" pitchFamily="34" charset="0"/>
              </a:defRPr>
            </a:lvl1pPr>
          </a:lstStyle>
          <a:p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10.25” Cluster</a:t>
            </a:r>
          </a:p>
        </p:txBody>
      </p:sp>
      <p:sp>
        <p:nvSpPr>
          <p:cNvPr id="80" name="CasellaDiTesto 79">
            <a:extLst>
              <a:ext uri="{FF2B5EF4-FFF2-40B4-BE49-F238E27FC236}">
                <a16:creationId xmlns:a16="http://schemas.microsoft.com/office/drawing/2014/main" id="{5DB42B49-65C8-7AC4-9DBB-8DF751C976CE}"/>
              </a:ext>
            </a:extLst>
          </p:cNvPr>
          <p:cNvSpPr txBox="1"/>
          <p:nvPr/>
        </p:nvSpPr>
        <p:spPr>
          <a:xfrm>
            <a:off x="9902097" y="3685666"/>
            <a:ext cx="1800000" cy="3231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algn="ctr">
              <a:defRPr sz="1600" i="0" u="none" strike="noStrike" baseline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defRPr>
            </a:lvl1pPr>
          </a:lstStyle>
          <a:p>
            <a:r>
              <a:rPr lang="en-US" sz="1500" noProof="0" dirty="0"/>
              <a:t>16” Cluster</a:t>
            </a:r>
          </a:p>
        </p:txBody>
      </p:sp>
      <p:pic>
        <p:nvPicPr>
          <p:cNvPr id="84" name="Immagine 83">
            <a:extLst>
              <a:ext uri="{FF2B5EF4-FFF2-40B4-BE49-F238E27FC236}">
                <a16:creationId xmlns:a16="http://schemas.microsoft.com/office/drawing/2014/main" id="{4B923D0A-52BD-A457-80B9-A09FEF9CBBA3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/>
          <a:stretch/>
        </p:blipFill>
        <p:spPr>
          <a:xfrm>
            <a:off x="3558325" y="4977727"/>
            <a:ext cx="1203400" cy="952753"/>
          </a:xfrm>
          <a:prstGeom prst="rect">
            <a:avLst/>
          </a:prstGeom>
        </p:spPr>
      </p:pic>
      <p:sp>
        <p:nvSpPr>
          <p:cNvPr id="9" name="Rettangolo 8">
            <a:extLst>
              <a:ext uri="{FF2B5EF4-FFF2-40B4-BE49-F238E27FC236}">
                <a16:creationId xmlns:a16="http://schemas.microsoft.com/office/drawing/2014/main" id="{220BE55A-570A-D073-372F-4520EA8F07E8}"/>
              </a:ext>
            </a:extLst>
          </p:cNvPr>
          <p:cNvSpPr/>
          <p:nvPr/>
        </p:nvSpPr>
        <p:spPr>
          <a:xfrm>
            <a:off x="599914" y="2909094"/>
            <a:ext cx="2379744" cy="127718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000" b="1" noProof="0" dirty="0">
                <a:solidFill>
                  <a:srgbClr val="C00000"/>
                </a:solidFill>
                <a:latin typeface="Barlow Condensed" panose="00000506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CLUSTER</a:t>
            </a:r>
          </a:p>
        </p:txBody>
      </p:sp>
      <p:sp>
        <p:nvSpPr>
          <p:cNvPr id="3" name="Rettangolo 2">
            <a:extLst>
              <a:ext uri="{FF2B5EF4-FFF2-40B4-BE49-F238E27FC236}">
                <a16:creationId xmlns:a16="http://schemas.microsoft.com/office/drawing/2014/main" id="{649A0F0B-2797-226A-3DC9-CAEF79FF0044}"/>
              </a:ext>
            </a:extLst>
          </p:cNvPr>
          <p:cNvSpPr/>
          <p:nvPr/>
        </p:nvSpPr>
        <p:spPr>
          <a:xfrm>
            <a:off x="599914" y="4087877"/>
            <a:ext cx="2379744" cy="82412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000" b="1" noProof="0" dirty="0">
                <a:solidFill>
                  <a:srgbClr val="C00000"/>
                </a:solidFill>
                <a:latin typeface="Barlow Condensed" panose="00000506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RADIO</a:t>
            </a:r>
          </a:p>
          <a:p>
            <a:r>
              <a:rPr lang="en-US" sz="2000" b="1" noProof="0" dirty="0">
                <a:solidFill>
                  <a:srgbClr val="C00000"/>
                </a:solidFill>
                <a:latin typeface="Barlow Condensed" panose="00000506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12.3” UCONNECT 5</a:t>
            </a:r>
          </a:p>
        </p:txBody>
      </p:sp>
      <p:sp>
        <p:nvSpPr>
          <p:cNvPr id="7" name="Rettangolo 6">
            <a:extLst>
              <a:ext uri="{FF2B5EF4-FFF2-40B4-BE49-F238E27FC236}">
                <a16:creationId xmlns:a16="http://schemas.microsoft.com/office/drawing/2014/main" id="{46598D68-6DA6-78B9-348E-0C1A4F773C0B}"/>
              </a:ext>
            </a:extLst>
          </p:cNvPr>
          <p:cNvSpPr/>
          <p:nvPr/>
        </p:nvSpPr>
        <p:spPr>
          <a:xfrm>
            <a:off x="599914" y="5179855"/>
            <a:ext cx="2379744" cy="82412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000" b="1" noProof="0" dirty="0">
                <a:solidFill>
                  <a:srgbClr val="C00000"/>
                </a:solidFill>
                <a:latin typeface="Barlow Condensed" panose="00000506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STEERING WHEEL</a:t>
            </a:r>
          </a:p>
          <a:p>
            <a:r>
              <a:rPr lang="en-US" sz="2000" b="1" noProof="0" dirty="0">
                <a:solidFill>
                  <a:srgbClr val="C00000"/>
                </a:solidFill>
                <a:latin typeface="Barlow Condensed" panose="00000506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FLAT TOP / FLAT BOTTOM</a:t>
            </a:r>
          </a:p>
        </p:txBody>
      </p:sp>
      <p:grpSp>
        <p:nvGrpSpPr>
          <p:cNvPr id="11" name="Gruppo 10">
            <a:extLst>
              <a:ext uri="{FF2B5EF4-FFF2-40B4-BE49-F238E27FC236}">
                <a16:creationId xmlns:a16="http://schemas.microsoft.com/office/drawing/2014/main" id="{C29FEFE0-1FF1-A92F-45C9-3C498F505B58}"/>
              </a:ext>
            </a:extLst>
          </p:cNvPr>
          <p:cNvGrpSpPr/>
          <p:nvPr/>
        </p:nvGrpSpPr>
        <p:grpSpPr>
          <a:xfrm>
            <a:off x="3700351" y="1958005"/>
            <a:ext cx="8042070" cy="877584"/>
            <a:chOff x="1440990" y="1988272"/>
            <a:chExt cx="9707919" cy="841880"/>
          </a:xfrm>
        </p:grpSpPr>
        <p:pic>
          <p:nvPicPr>
            <p:cNvPr id="26" name="Immagine 25">
              <a:extLst>
                <a:ext uri="{FF2B5EF4-FFF2-40B4-BE49-F238E27FC236}">
                  <a16:creationId xmlns:a16="http://schemas.microsoft.com/office/drawing/2014/main" id="{883DB3B1-8106-7449-EB84-D0FAB21088C4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rcRect r="51153" b="16101"/>
            <a:stretch/>
          </p:blipFill>
          <p:spPr>
            <a:xfrm>
              <a:off x="6213843" y="1988272"/>
              <a:ext cx="2221532" cy="322361"/>
            </a:xfrm>
            <a:prstGeom prst="rect">
              <a:avLst/>
            </a:prstGeom>
          </p:spPr>
        </p:pic>
        <p:pic>
          <p:nvPicPr>
            <p:cNvPr id="20" name="Immagine 19">
              <a:extLst>
                <a:ext uri="{FF2B5EF4-FFF2-40B4-BE49-F238E27FC236}">
                  <a16:creationId xmlns:a16="http://schemas.microsoft.com/office/drawing/2014/main" id="{0F0353F5-CCC3-A07A-2D5E-9B300E5881AB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rcRect/>
            <a:stretch/>
          </p:blipFill>
          <p:spPr>
            <a:xfrm>
              <a:off x="4223248" y="2321163"/>
              <a:ext cx="992583" cy="508989"/>
            </a:xfrm>
            <a:prstGeom prst="rect">
              <a:avLst/>
            </a:prstGeom>
          </p:spPr>
        </p:pic>
        <p:pic>
          <p:nvPicPr>
            <p:cNvPr id="21" name="Immagine 20">
              <a:extLst>
                <a:ext uri="{FF2B5EF4-FFF2-40B4-BE49-F238E27FC236}">
                  <a16:creationId xmlns:a16="http://schemas.microsoft.com/office/drawing/2014/main" id="{FDBF7EFF-E66F-A618-9A23-D17FAD047979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rcRect/>
            <a:stretch/>
          </p:blipFill>
          <p:spPr>
            <a:xfrm>
              <a:off x="1440990" y="2370793"/>
              <a:ext cx="1069032" cy="409728"/>
            </a:xfrm>
            <a:prstGeom prst="rect">
              <a:avLst/>
            </a:prstGeom>
          </p:spPr>
        </p:pic>
        <p:pic>
          <p:nvPicPr>
            <p:cNvPr id="38" name="Immagine 37">
              <a:extLst>
                <a:ext uri="{FF2B5EF4-FFF2-40B4-BE49-F238E27FC236}">
                  <a16:creationId xmlns:a16="http://schemas.microsoft.com/office/drawing/2014/main" id="{3BC9A8E6-0A6C-D4D0-3613-B5C504190070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rcRect l="49992" t="-1782" r="1161" b="17884"/>
            <a:stretch/>
          </p:blipFill>
          <p:spPr>
            <a:xfrm>
              <a:off x="8927377" y="1988272"/>
              <a:ext cx="2221532" cy="322361"/>
            </a:xfrm>
            <a:prstGeom prst="rect">
              <a:avLst/>
            </a:prstGeom>
          </p:spPr>
        </p:pic>
      </p:grpSp>
      <p:sp>
        <p:nvSpPr>
          <p:cNvPr id="70" name="CasellaDiTesto 69">
            <a:extLst>
              <a:ext uri="{FF2B5EF4-FFF2-40B4-BE49-F238E27FC236}">
                <a16:creationId xmlns:a16="http://schemas.microsoft.com/office/drawing/2014/main" id="{203E553B-C974-EF49-443A-DC7BD1054997}"/>
              </a:ext>
            </a:extLst>
          </p:cNvPr>
          <p:cNvSpPr txBox="1"/>
          <p:nvPr/>
        </p:nvSpPr>
        <p:spPr>
          <a:xfrm>
            <a:off x="3162752" y="5966101"/>
            <a:ext cx="2009961" cy="3231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algn="ctr">
              <a:defRPr sz="1600" i="0" u="none" strike="noStrike" baseline="0">
                <a:solidFill>
                  <a:srgbClr val="000000"/>
                </a:solidFill>
                <a:latin typeface="Calibri" panose="020F0502020204030204" pitchFamily="34" charset="0"/>
              </a:defRPr>
            </a:lvl1pPr>
          </a:lstStyle>
          <a:p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Standard</a:t>
            </a:r>
          </a:p>
        </p:txBody>
      </p:sp>
      <p:sp>
        <p:nvSpPr>
          <p:cNvPr id="19" name="CasellaDiTesto 18">
            <a:extLst>
              <a:ext uri="{FF2B5EF4-FFF2-40B4-BE49-F238E27FC236}">
                <a16:creationId xmlns:a16="http://schemas.microsoft.com/office/drawing/2014/main" id="{9314C905-6872-DD7A-8A95-4E9C7B624A39}"/>
              </a:ext>
            </a:extLst>
          </p:cNvPr>
          <p:cNvSpPr txBox="1"/>
          <p:nvPr/>
        </p:nvSpPr>
        <p:spPr>
          <a:xfrm>
            <a:off x="8175724" y="2328760"/>
            <a:ext cx="716035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algn="ctr">
              <a:defRPr>
                <a:solidFill>
                  <a:srgbClr val="FF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defRPr>
            </a:lvl1pPr>
          </a:lstStyle>
          <a:p>
            <a:r>
              <a:rPr lang="en-US" noProof="0" dirty="0">
                <a:solidFill>
                  <a:srgbClr val="C00000"/>
                </a:solidFill>
              </a:rPr>
              <a:t>GT</a:t>
            </a:r>
          </a:p>
        </p:txBody>
      </p:sp>
      <p:sp>
        <p:nvSpPr>
          <p:cNvPr id="24" name="CasellaDiTesto 23">
            <a:extLst>
              <a:ext uri="{FF2B5EF4-FFF2-40B4-BE49-F238E27FC236}">
                <a16:creationId xmlns:a16="http://schemas.microsoft.com/office/drawing/2014/main" id="{9C5B3B4A-7791-6496-19BF-74B1BB793A2D}"/>
              </a:ext>
            </a:extLst>
          </p:cNvPr>
          <p:cNvSpPr txBox="1"/>
          <p:nvPr/>
        </p:nvSpPr>
        <p:spPr>
          <a:xfrm>
            <a:off x="9998551" y="2363197"/>
            <a:ext cx="1614793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algn="ctr">
              <a:defRPr>
                <a:solidFill>
                  <a:srgbClr val="FF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defRPr>
            </a:lvl1pPr>
          </a:lstStyle>
          <a:p>
            <a:r>
              <a:rPr lang="en-US" noProof="0" dirty="0">
                <a:solidFill>
                  <a:srgbClr val="C00000"/>
                </a:solidFill>
              </a:rPr>
              <a:t>OUTLAW</a:t>
            </a:r>
          </a:p>
        </p:txBody>
      </p:sp>
      <p:sp>
        <p:nvSpPr>
          <p:cNvPr id="27" name="CasellaDiTesto 26">
            <a:extLst>
              <a:ext uri="{FF2B5EF4-FFF2-40B4-BE49-F238E27FC236}">
                <a16:creationId xmlns:a16="http://schemas.microsoft.com/office/drawing/2014/main" id="{D487C2B8-BBCC-51AB-E223-BE3CE89AFA73}"/>
              </a:ext>
            </a:extLst>
          </p:cNvPr>
          <p:cNvSpPr txBox="1"/>
          <p:nvPr/>
        </p:nvSpPr>
        <p:spPr>
          <a:xfrm>
            <a:off x="3471318" y="1999799"/>
            <a:ext cx="1392828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Daytona</a:t>
            </a:r>
          </a:p>
        </p:txBody>
      </p:sp>
      <p:sp>
        <p:nvSpPr>
          <p:cNvPr id="17" name="Segnaposto numero diapositiva 27">
            <a:extLst>
              <a:ext uri="{FF2B5EF4-FFF2-40B4-BE49-F238E27FC236}">
                <a16:creationId xmlns:a16="http://schemas.microsoft.com/office/drawing/2014/main" id="{6EBC8102-D519-C278-5466-8887426B21B4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45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30" name="Immagine 29">
            <a:extLst>
              <a:ext uri="{FF2B5EF4-FFF2-40B4-BE49-F238E27FC236}">
                <a16:creationId xmlns:a16="http://schemas.microsoft.com/office/drawing/2014/main" id="{910652E3-F229-2721-EE76-48C7A745251E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31" name="Immagine 30">
            <a:extLst>
              <a:ext uri="{FF2B5EF4-FFF2-40B4-BE49-F238E27FC236}">
                <a16:creationId xmlns:a16="http://schemas.microsoft.com/office/drawing/2014/main" id="{2CE29DDF-90DC-ED6E-366A-FD484FA95ADA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cxnSp>
        <p:nvCxnSpPr>
          <p:cNvPr id="32" name="Connettore diritto 31">
            <a:extLst>
              <a:ext uri="{FF2B5EF4-FFF2-40B4-BE49-F238E27FC236}">
                <a16:creationId xmlns:a16="http://schemas.microsoft.com/office/drawing/2014/main" id="{74FCAC36-9F0F-A50E-B18D-68DA97962558}"/>
              </a:ext>
            </a:extLst>
          </p:cNvPr>
          <p:cNvCxnSpPr>
            <a:cxnSpLocks/>
          </p:cNvCxnSpPr>
          <p:nvPr/>
        </p:nvCxnSpPr>
        <p:spPr>
          <a:xfrm flipH="1">
            <a:off x="731944" y="2899132"/>
            <a:ext cx="11090718" cy="0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Connettore diritto 34">
            <a:extLst>
              <a:ext uri="{FF2B5EF4-FFF2-40B4-BE49-F238E27FC236}">
                <a16:creationId xmlns:a16="http://schemas.microsoft.com/office/drawing/2014/main" id="{E8F73153-6379-E55E-AF7D-666E4E624444}"/>
              </a:ext>
            </a:extLst>
          </p:cNvPr>
          <p:cNvCxnSpPr>
            <a:cxnSpLocks/>
          </p:cNvCxnSpPr>
          <p:nvPr/>
        </p:nvCxnSpPr>
        <p:spPr>
          <a:xfrm flipH="1">
            <a:off x="650432" y="4035121"/>
            <a:ext cx="11090718" cy="0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Connettore diritto 35">
            <a:extLst>
              <a:ext uri="{FF2B5EF4-FFF2-40B4-BE49-F238E27FC236}">
                <a16:creationId xmlns:a16="http://schemas.microsoft.com/office/drawing/2014/main" id="{94C0C55E-1076-59FB-A075-EAF0B412F8F9}"/>
              </a:ext>
            </a:extLst>
          </p:cNvPr>
          <p:cNvCxnSpPr>
            <a:cxnSpLocks/>
          </p:cNvCxnSpPr>
          <p:nvPr/>
        </p:nvCxnSpPr>
        <p:spPr>
          <a:xfrm flipH="1">
            <a:off x="650432" y="4917951"/>
            <a:ext cx="11090718" cy="0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CasellaDiTesto 36">
            <a:extLst>
              <a:ext uri="{FF2B5EF4-FFF2-40B4-BE49-F238E27FC236}">
                <a16:creationId xmlns:a16="http://schemas.microsoft.com/office/drawing/2014/main" id="{F736DBAD-AFE7-519A-E250-333F8D5AD623}"/>
              </a:ext>
            </a:extLst>
          </p:cNvPr>
          <p:cNvSpPr txBox="1"/>
          <p:nvPr/>
        </p:nvSpPr>
        <p:spPr>
          <a:xfrm>
            <a:off x="5772558" y="1999799"/>
            <a:ext cx="1392828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Daytona</a:t>
            </a:r>
          </a:p>
        </p:txBody>
      </p:sp>
      <p:pic>
        <p:nvPicPr>
          <p:cNvPr id="39" name="Immagine 38">
            <a:extLst>
              <a:ext uri="{FF2B5EF4-FFF2-40B4-BE49-F238E27FC236}">
                <a16:creationId xmlns:a16="http://schemas.microsoft.com/office/drawing/2014/main" id="{39A9D2E2-FC19-D862-EA5D-7873BFED7502}"/>
              </a:ext>
            </a:extLst>
          </p:cNvPr>
          <p:cNvPicPr>
            <a:picLocks noChangeAspect="1"/>
          </p:cNvPicPr>
          <p:nvPr/>
        </p:nvPicPr>
        <p:blipFill>
          <a:blip r:embed="rId13"/>
          <a:srcRect/>
          <a:stretch/>
        </p:blipFill>
        <p:spPr>
          <a:xfrm>
            <a:off x="5804696" y="4977727"/>
            <a:ext cx="1195571" cy="952753"/>
          </a:xfrm>
          <a:prstGeom prst="rect">
            <a:avLst/>
          </a:prstGeom>
        </p:spPr>
      </p:pic>
      <p:pic>
        <p:nvPicPr>
          <p:cNvPr id="40" name="Immagine 39">
            <a:extLst>
              <a:ext uri="{FF2B5EF4-FFF2-40B4-BE49-F238E27FC236}">
                <a16:creationId xmlns:a16="http://schemas.microsoft.com/office/drawing/2014/main" id="{59230DD4-655D-B0BF-096E-6DF54A66E249}"/>
              </a:ext>
            </a:extLst>
          </p:cNvPr>
          <p:cNvPicPr>
            <a:picLocks noChangeAspect="1"/>
          </p:cNvPicPr>
          <p:nvPr/>
        </p:nvPicPr>
        <p:blipFill>
          <a:blip r:embed="rId14"/>
          <a:srcRect/>
          <a:stretch/>
        </p:blipFill>
        <p:spPr>
          <a:xfrm>
            <a:off x="9280867" y="4980356"/>
            <a:ext cx="1195571" cy="947495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662467418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D2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FB3B0DA-A50E-6C96-13FA-571581D54F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9E3B3CC-E7AA-E3F7-6A19-41D074B1C1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3E8C84-2DDC-BC55-4157-1845A55C5C3F}"/>
              </a:ext>
            </a:extLst>
          </p:cNvPr>
          <p:cNvSpPr>
            <a:spLocks noGrp="1"/>
          </p:cNvSpPr>
          <p:nvPr>
            <p:ph type="ctrTitle" idx="4294967295"/>
          </p:nvPr>
        </p:nvSpPr>
        <p:spPr>
          <a:xfrm>
            <a:off x="5286651" y="2322786"/>
            <a:ext cx="6709735" cy="1916716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/>
            <a:r>
              <a:rPr lang="en-US" sz="88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INFOTAINMENT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282F368-4B92-5FF0-0822-90093783B77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2856" r="26444"/>
          <a:stretch/>
        </p:blipFill>
        <p:spPr>
          <a:xfrm>
            <a:off x="1" y="0"/>
            <a:ext cx="5091036" cy="6858000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1CAD1D-D28D-8852-E4AD-3C799F0F8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noProof="0" smtClean="0"/>
              <a:pPr>
                <a:spcAft>
                  <a:spcPts val="600"/>
                </a:spcAft>
              </a:pPr>
              <a:t>46</a:t>
            </a:fld>
            <a:endParaRPr lang="en-US" noProof="0" dirty="0"/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BC448261-632A-AF17-6F14-0FD8576B8D14}"/>
              </a:ext>
            </a:extLst>
          </p:cNvPr>
          <p:cNvSpPr/>
          <p:nvPr/>
        </p:nvSpPr>
        <p:spPr>
          <a:xfrm>
            <a:off x="7693266" y="3875255"/>
            <a:ext cx="1729946" cy="510778"/>
          </a:xfrm>
          <a:prstGeom prst="roundRect">
            <a:avLst/>
          </a:prstGeom>
          <a:solidFill>
            <a:srgbClr val="C00000"/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noProof="0" dirty="0">
                <a:solidFill>
                  <a:schemeClr val="bg1"/>
                </a:solidFill>
                <a:latin typeface="Barlow Condensed" panose="00000506000000000000" pitchFamily="2" charset="0"/>
                <a:ea typeface="Calibri" panose="020F0502020204030204" pitchFamily="34" charset="0"/>
                <a:cs typeface="Calibri" panose="020F0502020204030204" pitchFamily="34" charset="0"/>
              </a:rPr>
              <a:t>DISCOVER</a:t>
            </a:r>
          </a:p>
        </p:txBody>
      </p:sp>
      <p:sp>
        <p:nvSpPr>
          <p:cNvPr id="3" name="Segnaposto numero diapositiva 27">
            <a:extLst>
              <a:ext uri="{FF2B5EF4-FFF2-40B4-BE49-F238E27FC236}">
                <a16:creationId xmlns:a16="http://schemas.microsoft.com/office/drawing/2014/main" id="{21146102-C1D2-D987-5481-F45A39FD6223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46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7" name="Immagine 6">
            <a:extLst>
              <a:ext uri="{FF2B5EF4-FFF2-40B4-BE49-F238E27FC236}">
                <a16:creationId xmlns:a16="http://schemas.microsoft.com/office/drawing/2014/main" id="{9277E869-B901-B248-568B-FCE00B82D27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8" name="Immagine 7">
            <a:extLst>
              <a:ext uri="{FF2B5EF4-FFF2-40B4-BE49-F238E27FC236}">
                <a16:creationId xmlns:a16="http://schemas.microsoft.com/office/drawing/2014/main" id="{117E4516-DDAC-B53D-7267-00432BA4A0F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pic>
        <p:nvPicPr>
          <p:cNvPr id="9" name="Picture 4">
            <a:extLst>
              <a:ext uri="{FF2B5EF4-FFF2-40B4-BE49-F238E27FC236}">
                <a16:creationId xmlns:a16="http://schemas.microsoft.com/office/drawing/2014/main" id="{AF289DE1-A5C3-5DC4-0BBB-C0E9C74A742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563524" y="107794"/>
            <a:ext cx="497845" cy="431209"/>
          </a:xfrm>
          <a:prstGeom prst="rect">
            <a:avLst/>
          </a:prstGeom>
        </p:spPr>
      </p:pic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021239D4-A712-D988-2EC5-D18DDB7BFCF4}"/>
              </a:ext>
            </a:extLst>
          </p:cNvPr>
          <p:cNvSpPr txBox="1"/>
          <p:nvPr/>
        </p:nvSpPr>
        <p:spPr>
          <a:xfrm>
            <a:off x="3314686" y="-33338"/>
            <a:ext cx="8143890" cy="52835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ts val="4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600" b="1" noProof="0" dirty="0">
                <a:solidFill>
                  <a:schemeClr val="bg1"/>
                </a:solidFill>
                <a:latin typeface="Barlow Condensed" panose="00000506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The next-gen -  </a:t>
            </a:r>
            <a:r>
              <a:rPr lang="en-US" sz="1600" b="1" kern="1200" noProof="0" dirty="0">
                <a:solidFill>
                  <a:srgbClr val="C00000"/>
                </a:solidFill>
                <a:latin typeface="Barlow Condensed" panose="00000506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DODGE CHARGER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490541439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D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">
            <a:extLst>
              <a:ext uri="{FF2B5EF4-FFF2-40B4-BE49-F238E27FC236}">
                <a16:creationId xmlns:a16="http://schemas.microsoft.com/office/drawing/2014/main" id="{7D0EC847-ADB1-D469-E41A-38DCBC9593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 anchorCtr="0">
            <a:noAutofit/>
          </a:bodyPr>
          <a:lstStyle/>
          <a:p>
            <a:r>
              <a:rPr lang="en-US" sz="66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ONE TOUCH ACCESS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A63F7B-49F2-042F-912F-B4BAAE217B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noProof="0" smtClean="0">
                <a:solidFill>
                  <a:schemeClr val="bg1"/>
                </a:solidFill>
              </a:rPr>
              <a:t>47</a:t>
            </a:fld>
            <a:endParaRPr lang="en-US" noProof="0" dirty="0">
              <a:solidFill>
                <a:schemeClr val="bg1"/>
              </a:solidFill>
            </a:endParaRPr>
          </a:p>
        </p:txBody>
      </p:sp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95F761AC-C9D2-9C97-0255-AC8BD557F22C}"/>
              </a:ext>
            </a:extLst>
          </p:cNvPr>
          <p:cNvSpPr txBox="1"/>
          <p:nvPr/>
        </p:nvSpPr>
        <p:spPr>
          <a:xfrm>
            <a:off x="755026" y="1655342"/>
            <a:ext cx="10368821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indent="0">
              <a:lnSpc>
                <a:spcPct val="110000"/>
              </a:lnSpc>
              <a:buFont typeface="Arial" panose="020B0604020202020204" pitchFamily="34" charset="0"/>
              <a:buNone/>
              <a:defRPr sz="1600"/>
            </a:lvl1pPr>
          </a:lstStyle>
          <a:p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The Next-Gen Charger is powered with the state-of-the-art in terms Next-Gen Technology.</a:t>
            </a:r>
          </a:p>
          <a:p>
            <a:r>
              <a:rPr lang="en-US" sz="15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It’s all about the one-touch access and experience.</a:t>
            </a:r>
          </a:p>
        </p:txBody>
      </p:sp>
      <p:pic>
        <p:nvPicPr>
          <p:cNvPr id="9218" name="Picture 2">
            <a:extLst>
              <a:ext uri="{FF2B5EF4-FFF2-40B4-BE49-F238E27FC236}">
                <a16:creationId xmlns:a16="http://schemas.microsoft.com/office/drawing/2014/main" id="{467B1074-7D11-3BA9-DAAE-C42F4A8E50D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/>
          <a:srcRect b="21035"/>
          <a:stretch/>
        </p:blipFill>
        <p:spPr bwMode="auto">
          <a:xfrm>
            <a:off x="2500750" y="2960796"/>
            <a:ext cx="6877374" cy="2892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asellaDiTesto 2">
            <a:extLst>
              <a:ext uri="{FF2B5EF4-FFF2-40B4-BE49-F238E27FC236}">
                <a16:creationId xmlns:a16="http://schemas.microsoft.com/office/drawing/2014/main" id="{7EB274B5-286F-2D01-7EE5-5E696B7587A1}"/>
              </a:ext>
            </a:extLst>
          </p:cNvPr>
          <p:cNvSpPr txBox="1"/>
          <p:nvPr/>
        </p:nvSpPr>
        <p:spPr>
          <a:xfrm>
            <a:off x="572750" y="4094566"/>
            <a:ext cx="1824996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Buttons on the steering wheel </a:t>
            </a:r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let you select from an array of drive modes and engage the horsepower-enhancing PowerShot feature. </a:t>
            </a:r>
          </a:p>
        </p:txBody>
      </p:sp>
      <p:sp>
        <p:nvSpPr>
          <p:cNvPr id="6" name="CasellaDiTesto 5">
            <a:extLst>
              <a:ext uri="{FF2B5EF4-FFF2-40B4-BE49-F238E27FC236}">
                <a16:creationId xmlns:a16="http://schemas.microsoft.com/office/drawing/2014/main" id="{78485B27-511E-D0B1-73AE-8F35757BAF5D}"/>
              </a:ext>
            </a:extLst>
          </p:cNvPr>
          <p:cNvSpPr txBox="1"/>
          <p:nvPr/>
        </p:nvSpPr>
        <p:spPr>
          <a:xfrm>
            <a:off x="9584132" y="3651275"/>
            <a:ext cx="1970122" cy="16004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The driver-oriented 12.3” </a:t>
            </a:r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Freestanding Touchscreen Display with Uconnect® 5 offers quick access to entertainment and vital vehicle stats</a:t>
            </a:r>
          </a:p>
        </p:txBody>
      </p:sp>
      <p:sp>
        <p:nvSpPr>
          <p:cNvPr id="8" name="CasellaDiTesto 7">
            <a:extLst>
              <a:ext uri="{FF2B5EF4-FFF2-40B4-BE49-F238E27FC236}">
                <a16:creationId xmlns:a16="http://schemas.microsoft.com/office/drawing/2014/main" id="{9F83D3DA-477F-748C-72C0-634029C9E510}"/>
              </a:ext>
            </a:extLst>
          </p:cNvPr>
          <p:cNvSpPr txBox="1"/>
          <p:nvPr/>
        </p:nvSpPr>
        <p:spPr>
          <a:xfrm>
            <a:off x="2843316" y="2187408"/>
            <a:ext cx="6477000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The Digital Cluster Display </a:t>
            </a:r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behind the steering wheel and the available Head-Up Display projected on the windshield provide real-time vehicle information that can be navigated and customized. </a:t>
            </a:r>
          </a:p>
        </p:txBody>
      </p:sp>
      <p:cxnSp>
        <p:nvCxnSpPr>
          <p:cNvPr id="10" name="Connettore diritto 9">
            <a:extLst>
              <a:ext uri="{FF2B5EF4-FFF2-40B4-BE49-F238E27FC236}">
                <a16:creationId xmlns:a16="http://schemas.microsoft.com/office/drawing/2014/main" id="{71F1F45E-8FAB-3EE7-F807-99BF51AE361F}"/>
              </a:ext>
            </a:extLst>
          </p:cNvPr>
          <p:cNvCxnSpPr/>
          <p:nvPr/>
        </p:nvCxnSpPr>
        <p:spPr>
          <a:xfrm flipH="1">
            <a:off x="2328192" y="5370754"/>
            <a:ext cx="3099712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Connettore diritto 11">
            <a:extLst>
              <a:ext uri="{FF2B5EF4-FFF2-40B4-BE49-F238E27FC236}">
                <a16:creationId xmlns:a16="http://schemas.microsoft.com/office/drawing/2014/main" id="{D23D773C-D058-D257-9757-EBF916325E18}"/>
              </a:ext>
            </a:extLst>
          </p:cNvPr>
          <p:cNvCxnSpPr>
            <a:cxnSpLocks/>
          </p:cNvCxnSpPr>
          <p:nvPr/>
        </p:nvCxnSpPr>
        <p:spPr>
          <a:xfrm flipH="1">
            <a:off x="8557829" y="4134480"/>
            <a:ext cx="970597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Connettore diritto 13">
            <a:extLst>
              <a:ext uri="{FF2B5EF4-FFF2-40B4-BE49-F238E27FC236}">
                <a16:creationId xmlns:a16="http://schemas.microsoft.com/office/drawing/2014/main" id="{DA2D380B-4868-4955-A568-65746B1F13B3}"/>
              </a:ext>
            </a:extLst>
          </p:cNvPr>
          <p:cNvCxnSpPr>
            <a:cxnSpLocks/>
          </p:cNvCxnSpPr>
          <p:nvPr/>
        </p:nvCxnSpPr>
        <p:spPr>
          <a:xfrm flipV="1">
            <a:off x="5844097" y="2926072"/>
            <a:ext cx="0" cy="1021632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CasellaDiTesto 4">
            <a:extLst>
              <a:ext uri="{FF2B5EF4-FFF2-40B4-BE49-F238E27FC236}">
                <a16:creationId xmlns:a16="http://schemas.microsoft.com/office/drawing/2014/main" id="{CAFB297C-5010-CE0D-78EB-B2225EAADC98}"/>
              </a:ext>
            </a:extLst>
          </p:cNvPr>
          <p:cNvSpPr txBox="1"/>
          <p:nvPr/>
        </p:nvSpPr>
        <p:spPr>
          <a:xfrm>
            <a:off x="755026" y="5957294"/>
            <a:ext cx="10709022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Let’s start with the hearth of the dashboard: the </a:t>
            </a:r>
            <a:r>
              <a:rPr lang="en-US" sz="14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Uconnect 5 Infotainment System</a:t>
            </a:r>
          </a:p>
        </p:txBody>
      </p:sp>
      <p:sp>
        <p:nvSpPr>
          <p:cNvPr id="2" name="Segnaposto numero diapositiva 27">
            <a:extLst>
              <a:ext uri="{FF2B5EF4-FFF2-40B4-BE49-F238E27FC236}">
                <a16:creationId xmlns:a16="http://schemas.microsoft.com/office/drawing/2014/main" id="{6804BFD0-0EC1-F9F6-4EBB-A338CEA2163E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47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7" name="Immagine 6">
            <a:extLst>
              <a:ext uri="{FF2B5EF4-FFF2-40B4-BE49-F238E27FC236}">
                <a16:creationId xmlns:a16="http://schemas.microsoft.com/office/drawing/2014/main" id="{A6FC9AE7-6DA3-0AE3-B42F-CFBDFFABB5E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9" name="Immagine 8">
            <a:extLst>
              <a:ext uri="{FF2B5EF4-FFF2-40B4-BE49-F238E27FC236}">
                <a16:creationId xmlns:a16="http://schemas.microsoft.com/office/drawing/2014/main" id="{DC68127D-B496-D85D-D902-DABD07C9C8D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grpSp>
        <p:nvGrpSpPr>
          <p:cNvPr id="13" name="Gruppo 12">
            <a:extLst>
              <a:ext uri="{FF2B5EF4-FFF2-40B4-BE49-F238E27FC236}">
                <a16:creationId xmlns:a16="http://schemas.microsoft.com/office/drawing/2014/main" id="{52D00B40-9FC3-7976-A65E-C8F9E4EC83F0}"/>
              </a:ext>
            </a:extLst>
          </p:cNvPr>
          <p:cNvGrpSpPr/>
          <p:nvPr/>
        </p:nvGrpSpPr>
        <p:grpSpPr>
          <a:xfrm>
            <a:off x="8170224" y="3940677"/>
            <a:ext cx="387605" cy="387605"/>
            <a:chOff x="4236720" y="4191000"/>
            <a:chExt cx="1416305" cy="1416305"/>
          </a:xfrm>
        </p:grpSpPr>
        <p:sp>
          <p:nvSpPr>
            <p:cNvPr id="15" name="Rettangolo con angoli arrotondati 20">
              <a:extLst>
                <a:ext uri="{FF2B5EF4-FFF2-40B4-BE49-F238E27FC236}">
                  <a16:creationId xmlns:a16="http://schemas.microsoft.com/office/drawing/2014/main" id="{B8976A55-73C1-8CFF-8A5E-84101CF877DC}"/>
                </a:ext>
              </a:extLst>
            </p:cNvPr>
            <p:cNvSpPr/>
            <p:nvPr/>
          </p:nvSpPr>
          <p:spPr>
            <a:xfrm>
              <a:off x="4236720" y="4191000"/>
              <a:ext cx="1416305" cy="1416305"/>
            </a:xfrm>
            <a:prstGeom prst="ellipse">
              <a:avLst/>
            </a:prstGeom>
            <a:noFill/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Ovale 16">
              <a:extLst>
                <a:ext uri="{FF2B5EF4-FFF2-40B4-BE49-F238E27FC236}">
                  <a16:creationId xmlns:a16="http://schemas.microsoft.com/office/drawing/2014/main" id="{9D3B9072-6A50-196D-E6B8-76105CE91E3B}"/>
                </a:ext>
              </a:extLst>
            </p:cNvPr>
            <p:cNvSpPr/>
            <p:nvPr/>
          </p:nvSpPr>
          <p:spPr>
            <a:xfrm>
              <a:off x="4497160" y="4451440"/>
              <a:ext cx="895425" cy="895425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18" name="Gruppo 17">
            <a:extLst>
              <a:ext uri="{FF2B5EF4-FFF2-40B4-BE49-F238E27FC236}">
                <a16:creationId xmlns:a16="http://schemas.microsoft.com/office/drawing/2014/main" id="{B117743B-BB74-5B3A-B5DA-9F7F9749BA85}"/>
              </a:ext>
            </a:extLst>
          </p:cNvPr>
          <p:cNvGrpSpPr/>
          <p:nvPr/>
        </p:nvGrpSpPr>
        <p:grpSpPr>
          <a:xfrm>
            <a:off x="5650294" y="3940676"/>
            <a:ext cx="387605" cy="387605"/>
            <a:chOff x="4236720" y="4191000"/>
            <a:chExt cx="1416305" cy="1416305"/>
          </a:xfrm>
        </p:grpSpPr>
        <p:sp>
          <p:nvSpPr>
            <p:cNvPr id="19" name="Rettangolo con angoli arrotondati 20">
              <a:extLst>
                <a:ext uri="{FF2B5EF4-FFF2-40B4-BE49-F238E27FC236}">
                  <a16:creationId xmlns:a16="http://schemas.microsoft.com/office/drawing/2014/main" id="{E81B0FED-09F6-8E17-F57E-89BFC0FE910F}"/>
                </a:ext>
              </a:extLst>
            </p:cNvPr>
            <p:cNvSpPr/>
            <p:nvPr/>
          </p:nvSpPr>
          <p:spPr>
            <a:xfrm>
              <a:off x="4236720" y="4191000"/>
              <a:ext cx="1416305" cy="1416305"/>
            </a:xfrm>
            <a:prstGeom prst="ellipse">
              <a:avLst/>
            </a:prstGeom>
            <a:noFill/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20" name="Ovale 19">
              <a:extLst>
                <a:ext uri="{FF2B5EF4-FFF2-40B4-BE49-F238E27FC236}">
                  <a16:creationId xmlns:a16="http://schemas.microsoft.com/office/drawing/2014/main" id="{60E50985-968F-AB42-0C94-4C673A18C953}"/>
                </a:ext>
              </a:extLst>
            </p:cNvPr>
            <p:cNvSpPr/>
            <p:nvPr/>
          </p:nvSpPr>
          <p:spPr>
            <a:xfrm>
              <a:off x="4497160" y="4451440"/>
              <a:ext cx="895425" cy="895425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21" name="Gruppo 20">
            <a:extLst>
              <a:ext uri="{FF2B5EF4-FFF2-40B4-BE49-F238E27FC236}">
                <a16:creationId xmlns:a16="http://schemas.microsoft.com/office/drawing/2014/main" id="{F6DD0608-FE5E-E828-EB9B-1CB7C0327680}"/>
              </a:ext>
            </a:extLst>
          </p:cNvPr>
          <p:cNvGrpSpPr/>
          <p:nvPr/>
        </p:nvGrpSpPr>
        <p:grpSpPr>
          <a:xfrm>
            <a:off x="5440109" y="5176951"/>
            <a:ext cx="387605" cy="387605"/>
            <a:chOff x="4236720" y="4191000"/>
            <a:chExt cx="1416305" cy="1416305"/>
          </a:xfrm>
        </p:grpSpPr>
        <p:sp>
          <p:nvSpPr>
            <p:cNvPr id="22" name="Rettangolo con angoli arrotondati 20">
              <a:extLst>
                <a:ext uri="{FF2B5EF4-FFF2-40B4-BE49-F238E27FC236}">
                  <a16:creationId xmlns:a16="http://schemas.microsoft.com/office/drawing/2014/main" id="{EF91AE95-6C6A-0A3C-D817-6D4EC78DECB0}"/>
                </a:ext>
              </a:extLst>
            </p:cNvPr>
            <p:cNvSpPr/>
            <p:nvPr/>
          </p:nvSpPr>
          <p:spPr>
            <a:xfrm>
              <a:off x="4236720" y="4191000"/>
              <a:ext cx="1416305" cy="1416305"/>
            </a:xfrm>
            <a:prstGeom prst="ellipse">
              <a:avLst/>
            </a:prstGeom>
            <a:noFill/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23" name="Ovale 22">
              <a:extLst>
                <a:ext uri="{FF2B5EF4-FFF2-40B4-BE49-F238E27FC236}">
                  <a16:creationId xmlns:a16="http://schemas.microsoft.com/office/drawing/2014/main" id="{E564F85C-4585-4082-9666-C0F7987E27FE}"/>
                </a:ext>
              </a:extLst>
            </p:cNvPr>
            <p:cNvSpPr/>
            <p:nvPr/>
          </p:nvSpPr>
          <p:spPr>
            <a:xfrm>
              <a:off x="4497160" y="4451440"/>
              <a:ext cx="895425" cy="895425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4" name="Freeform: Shape 13">
            <a:extLst>
              <a:ext uri="{FF2B5EF4-FFF2-40B4-BE49-F238E27FC236}">
                <a16:creationId xmlns:a16="http://schemas.microsoft.com/office/drawing/2014/main" id="{C22D2BBD-5C1F-65EF-2727-31379DF8B593}"/>
              </a:ext>
            </a:extLst>
          </p:cNvPr>
          <p:cNvSpPr/>
          <p:nvPr/>
        </p:nvSpPr>
        <p:spPr>
          <a:xfrm>
            <a:off x="8361674" y="6457787"/>
            <a:ext cx="3830328" cy="404811"/>
          </a:xfrm>
          <a:custGeom>
            <a:avLst/>
            <a:gdLst>
              <a:gd name="connsiteX0" fmla="*/ 570467 w 3464689"/>
              <a:gd name="connsiteY0" fmla="*/ 0 h 1000766"/>
              <a:gd name="connsiteX1" fmla="*/ 3464689 w 3464689"/>
              <a:gd name="connsiteY1" fmla="*/ 0 h 1000766"/>
              <a:gd name="connsiteX2" fmla="*/ 3464689 w 3464689"/>
              <a:gd name="connsiteY2" fmla="*/ 1000766 h 1000766"/>
              <a:gd name="connsiteX3" fmla="*/ 0 w 3464689"/>
              <a:gd name="connsiteY3" fmla="*/ 1000766 h 1000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64689" h="1000766">
                <a:moveTo>
                  <a:pt x="570467" y="0"/>
                </a:moveTo>
                <a:lnTo>
                  <a:pt x="3464689" y="0"/>
                </a:lnTo>
                <a:lnTo>
                  <a:pt x="3464689" y="1000766"/>
                </a:lnTo>
                <a:lnTo>
                  <a:pt x="0" y="1000766"/>
                </a:lnTo>
                <a:close/>
              </a:path>
            </a:pathLst>
          </a:custGeom>
          <a:solidFill>
            <a:srgbClr val="EB232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5" name="Content Placeholder 2">
            <a:extLst>
              <a:ext uri="{FF2B5EF4-FFF2-40B4-BE49-F238E27FC236}">
                <a16:creationId xmlns:a16="http://schemas.microsoft.com/office/drawing/2014/main" id="{87A82E0A-B26A-5D43-3AE0-2D81069B97D4}"/>
              </a:ext>
            </a:extLst>
          </p:cNvPr>
          <p:cNvSpPr txBox="1">
            <a:spLocks/>
          </p:cNvSpPr>
          <p:nvPr/>
        </p:nvSpPr>
        <p:spPr>
          <a:xfrm>
            <a:off x="8824512" y="6500833"/>
            <a:ext cx="3482730" cy="38106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Click on the </a:t>
            </a:r>
            <a:r>
              <a:rPr lang="en-US" sz="1400" b="1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HOTPOINTS </a:t>
            </a: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to know more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48098612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D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uppo 5">
            <a:extLst>
              <a:ext uri="{FF2B5EF4-FFF2-40B4-BE49-F238E27FC236}">
                <a16:creationId xmlns:a16="http://schemas.microsoft.com/office/drawing/2014/main" id="{85E19DBB-39B1-0241-4AB0-05E216E04EBE}"/>
              </a:ext>
            </a:extLst>
          </p:cNvPr>
          <p:cNvGrpSpPr/>
          <p:nvPr/>
        </p:nvGrpSpPr>
        <p:grpSpPr>
          <a:xfrm>
            <a:off x="6738424" y="3294796"/>
            <a:ext cx="5453576" cy="1628300"/>
            <a:chOff x="7148146" y="5253199"/>
            <a:chExt cx="4778334" cy="1628300"/>
          </a:xfrm>
        </p:grpSpPr>
        <p:sp>
          <p:nvSpPr>
            <p:cNvPr id="8" name="Rettangolo 7">
              <a:extLst>
                <a:ext uri="{FF2B5EF4-FFF2-40B4-BE49-F238E27FC236}">
                  <a16:creationId xmlns:a16="http://schemas.microsoft.com/office/drawing/2014/main" id="{82B9752C-F165-572D-FBEE-F0040C9F8869}"/>
                </a:ext>
              </a:extLst>
            </p:cNvPr>
            <p:cNvSpPr/>
            <p:nvPr/>
          </p:nvSpPr>
          <p:spPr>
            <a:xfrm>
              <a:off x="7148146" y="5253199"/>
              <a:ext cx="4778334" cy="1628300"/>
            </a:xfrm>
            <a:prstGeom prst="rect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>
                <a:solidFill>
                  <a:schemeClr val="bg1"/>
                </a:solidFill>
              </a:endParaRPr>
            </a:p>
          </p:txBody>
        </p:sp>
        <p:sp>
          <p:nvSpPr>
            <p:cNvPr id="10" name="CasellaDiTesto 9">
              <a:extLst>
                <a:ext uri="{FF2B5EF4-FFF2-40B4-BE49-F238E27FC236}">
                  <a16:creationId xmlns:a16="http://schemas.microsoft.com/office/drawing/2014/main" id="{B345230E-29B9-8488-3188-1BED8D06D9FA}"/>
                </a:ext>
              </a:extLst>
            </p:cNvPr>
            <p:cNvSpPr txBox="1"/>
            <p:nvPr/>
          </p:nvSpPr>
          <p:spPr>
            <a:xfrm>
              <a:off x="7965746" y="5749876"/>
              <a:ext cx="3947831" cy="102592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indent="0">
                <a:lnSpc>
                  <a:spcPct val="110000"/>
                </a:lnSpc>
                <a:buFont typeface="Arial" panose="020B0604020202020204" pitchFamily="34" charset="0"/>
                <a:buNone/>
                <a:defRPr sz="1600"/>
              </a:lvl1pPr>
            </a:lstStyle>
            <a:p>
              <a:r>
                <a:rPr lang="en-US" sz="1400" noProof="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</a:rPr>
                <a:t>Do you know that the Driver-oriented touchscreen increase the driver comfort in using the infotainment? The touch screen is oriented versus the driver: </a:t>
              </a:r>
              <a:r>
                <a:rPr lang="en-US" sz="1400" noProof="0" dirty="0" err="1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</a:rPr>
                <a:t>letsgoski</a:t>
              </a:r>
              <a:r>
                <a:rPr lang="en-US" sz="1400" noProof="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</a:rPr>
                <a:t>!</a:t>
              </a:r>
            </a:p>
          </p:txBody>
        </p:sp>
        <p:sp>
          <p:nvSpPr>
            <p:cNvPr id="11" name="CasellaDiTesto 10">
              <a:extLst>
                <a:ext uri="{FF2B5EF4-FFF2-40B4-BE49-F238E27FC236}">
                  <a16:creationId xmlns:a16="http://schemas.microsoft.com/office/drawing/2014/main" id="{6B137463-634D-9024-6D80-2DD3679F689F}"/>
                </a:ext>
              </a:extLst>
            </p:cNvPr>
            <p:cNvSpPr txBox="1"/>
            <p:nvPr/>
          </p:nvSpPr>
          <p:spPr>
            <a:xfrm>
              <a:off x="7965746" y="5320066"/>
              <a:ext cx="362712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b="1" noProof="0" dirty="0">
                  <a:solidFill>
                    <a:srgbClr val="C00000"/>
                  </a:solidFill>
                  <a:latin typeface="Barlow Condensed" panose="00000506000000000000" pitchFamily="2" charset="0"/>
                  <a:ea typeface="+mj-ea"/>
                  <a:cs typeface="+mj-cs"/>
                </a:rPr>
                <a:t>HELPFUL TIPS</a:t>
              </a:r>
            </a:p>
          </p:txBody>
        </p:sp>
      </p:grpSp>
      <p:sp>
        <p:nvSpPr>
          <p:cNvPr id="16" name="Title 1">
            <a:extLst>
              <a:ext uri="{FF2B5EF4-FFF2-40B4-BE49-F238E27FC236}">
                <a16:creationId xmlns:a16="http://schemas.microsoft.com/office/drawing/2014/main" id="{7D0EC847-ADB1-D469-E41A-38DCBC9593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2760" y="734030"/>
            <a:ext cx="10615793" cy="1132258"/>
          </a:xfrm>
        </p:spPr>
        <p:txBody>
          <a:bodyPr anchor="t" anchorCtr="0">
            <a:noAutofit/>
          </a:bodyPr>
          <a:lstStyle/>
          <a:p>
            <a:r>
              <a:rPr lang="en-US" sz="66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UCONNECT 5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A63F7B-49F2-042F-912F-B4BAAE217B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noProof="0" smtClean="0">
                <a:solidFill>
                  <a:schemeClr val="bg1"/>
                </a:solidFill>
              </a:rPr>
              <a:t>48</a:t>
            </a:fld>
            <a:endParaRPr lang="en-US" noProof="0" dirty="0">
              <a:solidFill>
                <a:schemeClr val="bg1"/>
              </a:solidFill>
            </a:endParaRPr>
          </a:p>
        </p:txBody>
      </p:sp>
      <p:sp>
        <p:nvSpPr>
          <p:cNvPr id="5" name="CasellaDiTesto 4">
            <a:extLst>
              <a:ext uri="{FF2B5EF4-FFF2-40B4-BE49-F238E27FC236}">
                <a16:creationId xmlns:a16="http://schemas.microsoft.com/office/drawing/2014/main" id="{6901EEEA-9921-D5C1-8BBB-0A715D5F8810}"/>
              </a:ext>
            </a:extLst>
          </p:cNvPr>
          <p:cNvSpPr txBox="1"/>
          <p:nvPr/>
        </p:nvSpPr>
        <p:spPr>
          <a:xfrm>
            <a:off x="659541" y="1636538"/>
            <a:ext cx="1075203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indent="0">
              <a:lnSpc>
                <a:spcPct val="110000"/>
              </a:lnSpc>
              <a:buFont typeface="Arial" panose="020B0604020202020204" pitchFamily="34" charset="0"/>
              <a:buNone/>
              <a:defRPr sz="1600"/>
            </a:lvl1pPr>
          </a:lstStyle>
          <a:p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The next-gen Dodge Charger introduces a cutting-edge infotainment system designed to enhance both performance and user experience. </a:t>
            </a:r>
            <a:endParaRPr lang="en-US" sz="1500" b="1" noProof="0" dirty="0">
              <a:solidFill>
                <a:schemeClr val="bg1"/>
              </a:solidFill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AD995479-A45F-C05B-A032-64CDCE9E2756}"/>
              </a:ext>
            </a:extLst>
          </p:cNvPr>
          <p:cNvSpPr txBox="1"/>
          <p:nvPr/>
        </p:nvSpPr>
        <p:spPr>
          <a:xfrm>
            <a:off x="6735450" y="5835835"/>
            <a:ext cx="4349496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1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(*) where available according with the propulsion type</a:t>
            </a:r>
          </a:p>
        </p:txBody>
      </p:sp>
      <p:pic>
        <p:nvPicPr>
          <p:cNvPr id="18" name="Immagine 17">
            <a:extLst>
              <a:ext uri="{FF2B5EF4-FFF2-40B4-BE49-F238E27FC236}">
                <a16:creationId xmlns:a16="http://schemas.microsoft.com/office/drawing/2014/main" id="{E1E3A9A0-2B8F-2F0D-214A-F70B6479B2E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-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11116" y="2370709"/>
            <a:ext cx="5707336" cy="3305947"/>
          </a:xfrm>
          <a:prstGeom prst="rect">
            <a:avLst/>
          </a:prstGeom>
        </p:spPr>
      </p:pic>
      <p:sp>
        <p:nvSpPr>
          <p:cNvPr id="21" name="CasellaDiTesto 20">
            <a:extLst>
              <a:ext uri="{FF2B5EF4-FFF2-40B4-BE49-F238E27FC236}">
                <a16:creationId xmlns:a16="http://schemas.microsoft.com/office/drawing/2014/main" id="{8FF4A8CF-9735-B6B2-80D9-3F60F3A2E37D}"/>
              </a:ext>
            </a:extLst>
          </p:cNvPr>
          <p:cNvSpPr txBox="1"/>
          <p:nvPr/>
        </p:nvSpPr>
        <p:spPr>
          <a:xfrm>
            <a:off x="6670026" y="2089201"/>
            <a:ext cx="5355769" cy="102592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indent="0">
              <a:lnSpc>
                <a:spcPct val="110000"/>
              </a:lnSpc>
              <a:buFont typeface="Arial" panose="020B0604020202020204" pitchFamily="34" charset="0"/>
              <a:buNone/>
              <a:defRPr sz="1600"/>
            </a:lvl1pPr>
          </a:lstStyle>
          <a:p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Access everything from entertainment and apps to performance gauges and energy consumption (*) with the connectivity features included in your </a:t>
            </a:r>
            <a:r>
              <a:rPr lang="en-US" sz="14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driver-oriented 12.3” Uconnect® 5 infotainment system</a:t>
            </a:r>
            <a:r>
              <a:rPr lang="en-US" sz="1400" b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.</a:t>
            </a:r>
          </a:p>
        </p:txBody>
      </p:sp>
      <p:sp>
        <p:nvSpPr>
          <p:cNvPr id="22" name="CasellaDiTesto 21">
            <a:extLst>
              <a:ext uri="{FF2B5EF4-FFF2-40B4-BE49-F238E27FC236}">
                <a16:creationId xmlns:a16="http://schemas.microsoft.com/office/drawing/2014/main" id="{F9F401F9-F89E-1410-E883-93BB469AB0E7}"/>
              </a:ext>
            </a:extLst>
          </p:cNvPr>
          <p:cNvSpPr txBox="1"/>
          <p:nvPr/>
        </p:nvSpPr>
        <p:spPr>
          <a:xfrm>
            <a:off x="6735450" y="5031262"/>
            <a:ext cx="4997708" cy="788934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indent="0">
              <a:lnSpc>
                <a:spcPct val="110000"/>
              </a:lnSpc>
              <a:buFont typeface="Arial" panose="020B0604020202020204" pitchFamily="34" charset="0"/>
              <a:buNone/>
              <a:defRPr sz="1600"/>
            </a:lvl1pPr>
          </a:lstStyle>
          <a:p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This high-tech infotainment system offers quick access to entertainment and vital vehicle stats, providing navigation, wireless ANDROID AUTO™ and APPLE CARPLAY</a:t>
            </a:r>
            <a:r>
              <a:rPr lang="en-US" sz="1400" baseline="300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®</a:t>
            </a:r>
          </a:p>
        </p:txBody>
      </p:sp>
      <p:sp>
        <p:nvSpPr>
          <p:cNvPr id="2" name="Segnaposto numero diapositiva 27">
            <a:extLst>
              <a:ext uri="{FF2B5EF4-FFF2-40B4-BE49-F238E27FC236}">
                <a16:creationId xmlns:a16="http://schemas.microsoft.com/office/drawing/2014/main" id="{FC9CF55E-ABFE-A8B1-1A7C-2E615CFF0C90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48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12" name="Immagine 11">
            <a:extLst>
              <a:ext uri="{FF2B5EF4-FFF2-40B4-BE49-F238E27FC236}">
                <a16:creationId xmlns:a16="http://schemas.microsoft.com/office/drawing/2014/main" id="{F42F6F58-6F03-8380-41F8-DB305E31E5F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13" name="Immagine 12">
            <a:extLst>
              <a:ext uri="{FF2B5EF4-FFF2-40B4-BE49-F238E27FC236}">
                <a16:creationId xmlns:a16="http://schemas.microsoft.com/office/drawing/2014/main" id="{25A0E5B1-42BE-F478-AD9D-8A28D7D16CE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pic>
        <p:nvPicPr>
          <p:cNvPr id="24" name="Immagine 23" descr="Immagine che contiene Elementi grafici, simbolo, logo, clipart&#10;&#10;Il contenuto generato dall'IA potrebbe non essere corretto.">
            <a:extLst>
              <a:ext uri="{FF2B5EF4-FFF2-40B4-BE49-F238E27FC236}">
                <a16:creationId xmlns:a16="http://schemas.microsoft.com/office/drawing/2014/main" id="{95521856-2108-C30F-E9D5-C3ABA1827BF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97863" y="3649791"/>
            <a:ext cx="873699" cy="873699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194582134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1BF91F-41D8-94EC-32DE-9705EBE09C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">
            <a:extLst>
              <a:ext uri="{FF2B5EF4-FFF2-40B4-BE49-F238E27FC236}">
                <a16:creationId xmlns:a16="http://schemas.microsoft.com/office/drawing/2014/main" id="{09725929-DD93-17C0-2C27-962337DFF3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 anchorCtr="0">
            <a:noAutofit/>
          </a:bodyPr>
          <a:lstStyle/>
          <a:p>
            <a:r>
              <a:rPr lang="en-US" sz="54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UCONNECT 5</a:t>
            </a:r>
            <a:br>
              <a:rPr lang="en-US" sz="5400" noProof="0" dirty="0">
                <a:solidFill>
                  <a:schemeClr val="bg1"/>
                </a:solidFill>
                <a:latin typeface="Barlow Condensed" panose="00000506000000000000" pitchFamily="2" charset="0"/>
              </a:rPr>
            </a:br>
            <a:r>
              <a:rPr lang="en-US" sz="40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PERSONALIZED – PROFILE</a:t>
            </a:r>
            <a:br>
              <a:rPr lang="en-US" sz="5400" b="1" i="0" u="none" strike="noStrike" baseline="0" noProof="0" dirty="0">
                <a:solidFill>
                  <a:schemeClr val="bg1"/>
                </a:solidFill>
                <a:latin typeface="Century Gothic" panose="020B0502020202020204" pitchFamily="34" charset="0"/>
              </a:rPr>
            </a:br>
            <a:endParaRPr lang="en-US" sz="5400" noProof="0" dirty="0">
              <a:solidFill>
                <a:schemeClr val="bg1"/>
              </a:solidFill>
              <a:latin typeface="Barlow Condensed" panose="00000506000000000000" pitchFamily="2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5F3202-C54C-4582-D9D0-B43C0404C2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noProof="0" smtClean="0">
                <a:solidFill>
                  <a:schemeClr val="bg1"/>
                </a:solidFill>
              </a:rPr>
              <a:t>49</a:t>
            </a:fld>
            <a:endParaRPr lang="en-US" noProof="0" dirty="0">
              <a:solidFill>
                <a:schemeClr val="bg1"/>
              </a:solidFill>
            </a:endParaRPr>
          </a:p>
        </p:txBody>
      </p:sp>
      <p:sp>
        <p:nvSpPr>
          <p:cNvPr id="6" name="CasellaDiTesto 5">
            <a:extLst>
              <a:ext uri="{FF2B5EF4-FFF2-40B4-BE49-F238E27FC236}">
                <a16:creationId xmlns:a16="http://schemas.microsoft.com/office/drawing/2014/main" id="{DFF07764-35BD-CBD5-277E-90CFEC303287}"/>
              </a:ext>
            </a:extLst>
          </p:cNvPr>
          <p:cNvSpPr txBox="1"/>
          <p:nvPr/>
        </p:nvSpPr>
        <p:spPr>
          <a:xfrm>
            <a:off x="650432" y="2140574"/>
            <a:ext cx="11073185" cy="3231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500" b="1" i="0" u="none" strike="noStrike" baseline="0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Personalized content </a:t>
            </a:r>
            <a:r>
              <a:rPr lang="en-US" sz="1500" b="0" i="0" u="none" strike="noStrike" baseline="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remembers: favorite layouts, music preferences and settings, etc. </a:t>
            </a:r>
            <a:r>
              <a:rPr lang="en-US" sz="1500" b="1" i="0" u="none" strike="noStrike" baseline="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 </a:t>
            </a:r>
            <a:endParaRPr lang="en-US" sz="1500" b="0" i="0" u="none" strike="noStrike" baseline="0" noProof="0" dirty="0">
              <a:solidFill>
                <a:schemeClr val="bg1"/>
              </a:solidFill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grpSp>
        <p:nvGrpSpPr>
          <p:cNvPr id="5" name="Gruppo 4">
            <a:extLst>
              <a:ext uri="{FF2B5EF4-FFF2-40B4-BE49-F238E27FC236}">
                <a16:creationId xmlns:a16="http://schemas.microsoft.com/office/drawing/2014/main" id="{CF724A60-D48B-6BA4-9978-C1705922BFC7}"/>
              </a:ext>
            </a:extLst>
          </p:cNvPr>
          <p:cNvGrpSpPr/>
          <p:nvPr/>
        </p:nvGrpSpPr>
        <p:grpSpPr>
          <a:xfrm>
            <a:off x="537424" y="3573620"/>
            <a:ext cx="11295340" cy="1405317"/>
            <a:chOff x="629373" y="2292545"/>
            <a:chExt cx="13695756" cy="1703966"/>
          </a:xfrm>
        </p:grpSpPr>
        <p:pic>
          <p:nvPicPr>
            <p:cNvPr id="11" name="Immagine 10">
              <a:extLst>
                <a:ext uri="{FF2B5EF4-FFF2-40B4-BE49-F238E27FC236}">
                  <a16:creationId xmlns:a16="http://schemas.microsoft.com/office/drawing/2014/main" id="{D1D30C35-02CC-9D68-FF52-84FBD970C33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29373" y="2292545"/>
              <a:ext cx="4320000" cy="1692181"/>
            </a:xfrm>
            <a:prstGeom prst="rect">
              <a:avLst/>
            </a:prstGeom>
          </p:spPr>
        </p:pic>
        <p:pic>
          <p:nvPicPr>
            <p:cNvPr id="13" name="Immagine 12">
              <a:extLst>
                <a:ext uri="{FF2B5EF4-FFF2-40B4-BE49-F238E27FC236}">
                  <a16:creationId xmlns:a16="http://schemas.microsoft.com/office/drawing/2014/main" id="{E0A6FF44-877F-4ACA-BBE9-B5A1E01A22D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10005129" y="2292545"/>
              <a:ext cx="4320000" cy="1639814"/>
            </a:xfrm>
            <a:prstGeom prst="rect">
              <a:avLst/>
            </a:prstGeom>
          </p:spPr>
        </p:pic>
        <p:pic>
          <p:nvPicPr>
            <p:cNvPr id="17" name="Immagine 16">
              <a:extLst>
                <a:ext uri="{FF2B5EF4-FFF2-40B4-BE49-F238E27FC236}">
                  <a16:creationId xmlns:a16="http://schemas.microsoft.com/office/drawing/2014/main" id="{FE350092-097B-6714-342D-F18E204EDFB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5303661" y="2292545"/>
              <a:ext cx="4320000" cy="1703966"/>
            </a:xfrm>
            <a:prstGeom prst="rect">
              <a:avLst/>
            </a:prstGeom>
          </p:spPr>
        </p:pic>
      </p:grpSp>
      <p:sp>
        <p:nvSpPr>
          <p:cNvPr id="33" name="CasellaDiTesto 32">
            <a:extLst>
              <a:ext uri="{FF2B5EF4-FFF2-40B4-BE49-F238E27FC236}">
                <a16:creationId xmlns:a16="http://schemas.microsoft.com/office/drawing/2014/main" id="{A0901A0F-DC0E-18F1-738B-825863063B05}"/>
              </a:ext>
            </a:extLst>
          </p:cNvPr>
          <p:cNvSpPr txBox="1"/>
          <p:nvPr/>
        </p:nvSpPr>
        <p:spPr>
          <a:xfrm>
            <a:off x="718915" y="2722706"/>
            <a:ext cx="336717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>
              <a:defRPr sz="1400" b="0" i="0" u="none" strike="noStrike" baseline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defRPr>
            </a:lvl1pPr>
          </a:lstStyle>
          <a:p>
            <a:pPr algn="ctr"/>
            <a:r>
              <a:rPr lang="en-US" b="1" noProof="0" dirty="0">
                <a:solidFill>
                  <a:srgbClr val="C00000"/>
                </a:solidFill>
              </a:rPr>
              <a:t>HOME SCREEN </a:t>
            </a:r>
            <a:br>
              <a:rPr lang="en-US" noProof="0" dirty="0"/>
            </a:br>
            <a:r>
              <a:rPr lang="en-US" noProof="0" dirty="0"/>
              <a:t>Personalized Content </a:t>
            </a:r>
          </a:p>
        </p:txBody>
      </p:sp>
      <p:sp>
        <p:nvSpPr>
          <p:cNvPr id="7" name="CasellaDiTesto 6">
            <a:extLst>
              <a:ext uri="{FF2B5EF4-FFF2-40B4-BE49-F238E27FC236}">
                <a16:creationId xmlns:a16="http://schemas.microsoft.com/office/drawing/2014/main" id="{B9354326-6B16-93F5-6D69-32D4F1C62879}"/>
              </a:ext>
            </a:extLst>
          </p:cNvPr>
          <p:cNvSpPr txBox="1"/>
          <p:nvPr/>
        </p:nvSpPr>
        <p:spPr>
          <a:xfrm>
            <a:off x="4531259" y="2722706"/>
            <a:ext cx="336717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>
              <a:defRPr sz="1400" b="0" i="0" u="none" strike="noStrike" baseline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defRPr>
            </a:lvl1pPr>
          </a:lstStyle>
          <a:p>
            <a:pPr algn="ctr"/>
            <a:r>
              <a:rPr lang="en-US" b="1" noProof="0" dirty="0">
                <a:solidFill>
                  <a:srgbClr val="C00000"/>
                </a:solidFill>
              </a:rPr>
              <a:t>HOME SCREEN </a:t>
            </a:r>
            <a:br>
              <a:rPr lang="en-US" noProof="0" dirty="0"/>
            </a:br>
            <a:r>
              <a:rPr lang="en-US" noProof="0" dirty="0"/>
              <a:t>Personalized Content </a:t>
            </a:r>
          </a:p>
        </p:txBody>
      </p:sp>
      <p:sp>
        <p:nvSpPr>
          <p:cNvPr id="8" name="CasellaDiTesto 7">
            <a:extLst>
              <a:ext uri="{FF2B5EF4-FFF2-40B4-BE49-F238E27FC236}">
                <a16:creationId xmlns:a16="http://schemas.microsoft.com/office/drawing/2014/main" id="{6974252C-679F-2690-6442-5841A2B0B2BF}"/>
              </a:ext>
            </a:extLst>
          </p:cNvPr>
          <p:cNvSpPr txBox="1"/>
          <p:nvPr/>
        </p:nvSpPr>
        <p:spPr>
          <a:xfrm>
            <a:off x="8479592" y="2722706"/>
            <a:ext cx="336717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>
              <a:defRPr sz="1400" b="0" i="0" u="none" strike="noStrike" baseline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defRPr>
            </a:lvl1pPr>
          </a:lstStyle>
          <a:p>
            <a:pPr algn="ctr"/>
            <a:r>
              <a:rPr lang="en-US" b="1" noProof="0" dirty="0">
                <a:solidFill>
                  <a:srgbClr val="C00000"/>
                </a:solidFill>
              </a:rPr>
              <a:t>HOME SCREEN </a:t>
            </a:r>
            <a:br>
              <a:rPr lang="en-US" noProof="0" dirty="0"/>
            </a:br>
            <a:r>
              <a:rPr lang="en-US" noProof="0" dirty="0"/>
              <a:t>Personalized Content </a:t>
            </a:r>
          </a:p>
        </p:txBody>
      </p:sp>
      <p:sp>
        <p:nvSpPr>
          <p:cNvPr id="2" name="Segnaposto numero diapositiva 27">
            <a:extLst>
              <a:ext uri="{FF2B5EF4-FFF2-40B4-BE49-F238E27FC236}">
                <a16:creationId xmlns:a16="http://schemas.microsoft.com/office/drawing/2014/main" id="{C4C6CFD7-0326-FD62-38D9-05D18FD1BD1F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49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14" name="Immagine 13">
            <a:extLst>
              <a:ext uri="{FF2B5EF4-FFF2-40B4-BE49-F238E27FC236}">
                <a16:creationId xmlns:a16="http://schemas.microsoft.com/office/drawing/2014/main" id="{2F6BB46A-508B-7CD0-51DE-5294E5CADBA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18" name="Immagine 17">
            <a:extLst>
              <a:ext uri="{FF2B5EF4-FFF2-40B4-BE49-F238E27FC236}">
                <a16:creationId xmlns:a16="http://schemas.microsoft.com/office/drawing/2014/main" id="{D7BC0149-02DC-3AB5-9226-96559C07BE5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647292819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59F751-452C-281D-E2CD-8E128ACD63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uppo 4">
            <a:extLst>
              <a:ext uri="{FF2B5EF4-FFF2-40B4-BE49-F238E27FC236}">
                <a16:creationId xmlns:a16="http://schemas.microsoft.com/office/drawing/2014/main" id="{129FE0A1-AEB7-F68D-2870-07009A1819F3}"/>
              </a:ext>
            </a:extLst>
          </p:cNvPr>
          <p:cNvGrpSpPr/>
          <p:nvPr/>
        </p:nvGrpSpPr>
        <p:grpSpPr>
          <a:xfrm>
            <a:off x="537424" y="3573620"/>
            <a:ext cx="11295340" cy="1405317"/>
            <a:chOff x="629373" y="2292545"/>
            <a:chExt cx="13695756" cy="1703966"/>
          </a:xfrm>
        </p:grpSpPr>
        <p:pic>
          <p:nvPicPr>
            <p:cNvPr id="13" name="Immagine 12">
              <a:extLst>
                <a:ext uri="{FF2B5EF4-FFF2-40B4-BE49-F238E27FC236}">
                  <a16:creationId xmlns:a16="http://schemas.microsoft.com/office/drawing/2014/main" id="{A5F2726C-37F8-C354-8C92-B89E08F512E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0005129" y="2292545"/>
              <a:ext cx="4320000" cy="1639814"/>
            </a:xfrm>
            <a:prstGeom prst="rect">
              <a:avLst/>
            </a:prstGeom>
          </p:spPr>
        </p:pic>
        <p:pic>
          <p:nvPicPr>
            <p:cNvPr id="11" name="Immagine 10">
              <a:extLst>
                <a:ext uri="{FF2B5EF4-FFF2-40B4-BE49-F238E27FC236}">
                  <a16:creationId xmlns:a16="http://schemas.microsoft.com/office/drawing/2014/main" id="{C2E6F891-AE8E-F57A-96C2-C3067CCD314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29373" y="2292545"/>
              <a:ext cx="4320000" cy="1692181"/>
            </a:xfrm>
            <a:prstGeom prst="rect">
              <a:avLst/>
            </a:prstGeom>
          </p:spPr>
        </p:pic>
        <p:pic>
          <p:nvPicPr>
            <p:cNvPr id="17" name="Immagine 16">
              <a:extLst>
                <a:ext uri="{FF2B5EF4-FFF2-40B4-BE49-F238E27FC236}">
                  <a16:creationId xmlns:a16="http://schemas.microsoft.com/office/drawing/2014/main" id="{E368E45B-423A-5C3C-A6BF-0FE82232438F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5303661" y="2292545"/>
              <a:ext cx="4320000" cy="1703966"/>
            </a:xfrm>
            <a:prstGeom prst="rect">
              <a:avLst/>
            </a:prstGeom>
          </p:spPr>
        </p:pic>
      </p:grpSp>
      <p:sp>
        <p:nvSpPr>
          <p:cNvPr id="30" name="Rettangolo 29">
            <a:extLst>
              <a:ext uri="{FF2B5EF4-FFF2-40B4-BE49-F238E27FC236}">
                <a16:creationId xmlns:a16="http://schemas.microsoft.com/office/drawing/2014/main" id="{90A38A35-71AA-8C50-71B4-884CFA44EA48}"/>
              </a:ext>
            </a:extLst>
          </p:cNvPr>
          <p:cNvSpPr/>
          <p:nvPr/>
        </p:nvSpPr>
        <p:spPr>
          <a:xfrm>
            <a:off x="8636000" y="3804036"/>
            <a:ext cx="1062204" cy="1134472"/>
          </a:xfrm>
          <a:prstGeom prst="rect">
            <a:avLst/>
          </a:prstGeom>
          <a:solidFill>
            <a:srgbClr val="474747">
              <a:alpha val="47000"/>
            </a:srgbClr>
          </a:solidFill>
          <a:ln w="127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bg1"/>
              </a:solidFill>
            </a:endParaRPr>
          </a:p>
        </p:txBody>
      </p:sp>
      <p:sp>
        <p:nvSpPr>
          <p:cNvPr id="31" name="Rettangolo 30">
            <a:extLst>
              <a:ext uri="{FF2B5EF4-FFF2-40B4-BE49-F238E27FC236}">
                <a16:creationId xmlns:a16="http://schemas.microsoft.com/office/drawing/2014/main" id="{0CCF0570-03F4-372E-D494-4394B4840CC3}"/>
              </a:ext>
            </a:extLst>
          </p:cNvPr>
          <p:cNvSpPr/>
          <p:nvPr/>
        </p:nvSpPr>
        <p:spPr>
          <a:xfrm>
            <a:off x="9717314" y="3804036"/>
            <a:ext cx="1043405" cy="1134472"/>
          </a:xfrm>
          <a:prstGeom prst="rect">
            <a:avLst/>
          </a:prstGeom>
          <a:solidFill>
            <a:srgbClr val="474747">
              <a:alpha val="47000"/>
            </a:srgbClr>
          </a:solidFill>
          <a:ln w="127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bg1"/>
              </a:solidFill>
            </a:endParaRPr>
          </a:p>
        </p:txBody>
      </p:sp>
      <p:sp>
        <p:nvSpPr>
          <p:cNvPr id="32" name="Rettangolo 31">
            <a:extLst>
              <a:ext uri="{FF2B5EF4-FFF2-40B4-BE49-F238E27FC236}">
                <a16:creationId xmlns:a16="http://schemas.microsoft.com/office/drawing/2014/main" id="{185F24F3-8BEF-3AFC-D30A-1858854FA711}"/>
              </a:ext>
            </a:extLst>
          </p:cNvPr>
          <p:cNvSpPr/>
          <p:nvPr/>
        </p:nvSpPr>
        <p:spPr>
          <a:xfrm>
            <a:off x="10791371" y="3804036"/>
            <a:ext cx="1043405" cy="1134472"/>
          </a:xfrm>
          <a:prstGeom prst="rect">
            <a:avLst/>
          </a:prstGeom>
          <a:solidFill>
            <a:srgbClr val="474747">
              <a:alpha val="47000"/>
            </a:srgbClr>
          </a:solidFill>
          <a:ln w="127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bg1"/>
              </a:solidFill>
            </a:endParaRP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A1BE2E5B-D578-AC2B-0628-DDE9A5EEA8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 anchorCtr="0">
            <a:noAutofit/>
          </a:bodyPr>
          <a:lstStyle/>
          <a:p>
            <a:r>
              <a:rPr lang="en-US" sz="54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UCONNECT 5</a:t>
            </a:r>
            <a:br>
              <a:rPr lang="en-US" sz="5400" noProof="0" dirty="0">
                <a:solidFill>
                  <a:schemeClr val="bg1"/>
                </a:solidFill>
                <a:latin typeface="Barlow Condensed" panose="00000506000000000000" pitchFamily="2" charset="0"/>
              </a:rPr>
            </a:br>
            <a:r>
              <a:rPr lang="en-US" sz="40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PERSONALIZED – PROFILE</a:t>
            </a:r>
            <a:br>
              <a:rPr lang="en-US" sz="5400" b="1" i="0" u="none" strike="noStrike" baseline="0" noProof="0" dirty="0">
                <a:solidFill>
                  <a:schemeClr val="bg1"/>
                </a:solidFill>
                <a:latin typeface="Century Gothic" panose="020B0502020202020204" pitchFamily="34" charset="0"/>
              </a:rPr>
            </a:br>
            <a:endParaRPr lang="en-US" sz="5400" noProof="0" dirty="0">
              <a:solidFill>
                <a:schemeClr val="bg1"/>
              </a:solidFill>
              <a:latin typeface="Barlow Condensed" panose="00000506000000000000" pitchFamily="2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30C1F7-7711-3D60-3742-10B20CB49A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noProof="0" smtClean="0">
                <a:solidFill>
                  <a:schemeClr val="bg1"/>
                </a:solidFill>
              </a:rPr>
              <a:t>50</a:t>
            </a:fld>
            <a:endParaRPr lang="en-US" noProof="0" dirty="0">
              <a:solidFill>
                <a:schemeClr val="bg1"/>
              </a:solidFill>
            </a:endParaRPr>
          </a:p>
        </p:txBody>
      </p:sp>
      <p:sp>
        <p:nvSpPr>
          <p:cNvPr id="33" name="CasellaDiTesto 32">
            <a:extLst>
              <a:ext uri="{FF2B5EF4-FFF2-40B4-BE49-F238E27FC236}">
                <a16:creationId xmlns:a16="http://schemas.microsoft.com/office/drawing/2014/main" id="{CA59AFEC-9068-2CEE-AA6D-C18B20C81196}"/>
              </a:ext>
            </a:extLst>
          </p:cNvPr>
          <p:cNvSpPr txBox="1"/>
          <p:nvPr/>
        </p:nvSpPr>
        <p:spPr>
          <a:xfrm>
            <a:off x="718915" y="2722706"/>
            <a:ext cx="336717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>
              <a:defRPr sz="1400" b="0" i="0" u="none" strike="noStrike" baseline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defRPr>
            </a:lvl1pPr>
          </a:lstStyle>
          <a:p>
            <a:pPr algn="ctr"/>
            <a:r>
              <a:rPr lang="en-US" b="1" noProof="0" dirty="0">
                <a:solidFill>
                  <a:srgbClr val="C00000"/>
                </a:solidFill>
              </a:rPr>
              <a:t>HOME SCREEN </a:t>
            </a:r>
            <a:br>
              <a:rPr lang="en-US" noProof="0" dirty="0"/>
            </a:br>
            <a:r>
              <a:rPr lang="en-US" noProof="0" dirty="0"/>
              <a:t>Personalized Content </a:t>
            </a:r>
          </a:p>
        </p:txBody>
      </p:sp>
      <p:sp>
        <p:nvSpPr>
          <p:cNvPr id="7" name="CasellaDiTesto 6">
            <a:extLst>
              <a:ext uri="{FF2B5EF4-FFF2-40B4-BE49-F238E27FC236}">
                <a16:creationId xmlns:a16="http://schemas.microsoft.com/office/drawing/2014/main" id="{4899C413-8036-BE75-E7B5-6E5A9FDB26C8}"/>
              </a:ext>
            </a:extLst>
          </p:cNvPr>
          <p:cNvSpPr txBox="1"/>
          <p:nvPr/>
        </p:nvSpPr>
        <p:spPr>
          <a:xfrm>
            <a:off x="4531259" y="2722706"/>
            <a:ext cx="336717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>
              <a:defRPr sz="1400" b="0" i="0" u="none" strike="noStrike" baseline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defRPr>
            </a:lvl1pPr>
          </a:lstStyle>
          <a:p>
            <a:pPr algn="ctr"/>
            <a:r>
              <a:rPr lang="en-US" b="1" noProof="0" dirty="0">
                <a:solidFill>
                  <a:srgbClr val="C00000"/>
                </a:solidFill>
              </a:rPr>
              <a:t>HOME SCREEN </a:t>
            </a:r>
            <a:br>
              <a:rPr lang="en-US" noProof="0" dirty="0"/>
            </a:br>
            <a:r>
              <a:rPr lang="en-US" noProof="0" dirty="0"/>
              <a:t>Personalized Content </a:t>
            </a:r>
          </a:p>
        </p:txBody>
      </p:sp>
      <p:sp>
        <p:nvSpPr>
          <p:cNvPr id="8" name="CasellaDiTesto 7">
            <a:extLst>
              <a:ext uri="{FF2B5EF4-FFF2-40B4-BE49-F238E27FC236}">
                <a16:creationId xmlns:a16="http://schemas.microsoft.com/office/drawing/2014/main" id="{F0D28179-DC12-3883-7329-7E9E0BBEFA67}"/>
              </a:ext>
            </a:extLst>
          </p:cNvPr>
          <p:cNvSpPr txBox="1"/>
          <p:nvPr/>
        </p:nvSpPr>
        <p:spPr>
          <a:xfrm>
            <a:off x="8479592" y="2722706"/>
            <a:ext cx="336717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>
              <a:defRPr sz="1400" b="0" i="0" u="none" strike="noStrike" baseline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defRPr>
            </a:lvl1pPr>
          </a:lstStyle>
          <a:p>
            <a:pPr algn="ctr"/>
            <a:r>
              <a:rPr lang="en-US" b="1" noProof="0" dirty="0">
                <a:solidFill>
                  <a:srgbClr val="C00000"/>
                </a:solidFill>
              </a:rPr>
              <a:t>HOME SCREEN </a:t>
            </a:r>
            <a:br>
              <a:rPr lang="en-US" noProof="0" dirty="0"/>
            </a:br>
            <a:r>
              <a:rPr lang="en-US" noProof="0" dirty="0"/>
              <a:t>Personalized Content </a:t>
            </a:r>
          </a:p>
        </p:txBody>
      </p:sp>
      <p:sp>
        <p:nvSpPr>
          <p:cNvPr id="2" name="Segnaposto numero diapositiva 27">
            <a:extLst>
              <a:ext uri="{FF2B5EF4-FFF2-40B4-BE49-F238E27FC236}">
                <a16:creationId xmlns:a16="http://schemas.microsoft.com/office/drawing/2014/main" id="{F8B1E8B0-A158-299C-6522-272BFC036D25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50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14" name="Immagine 13">
            <a:extLst>
              <a:ext uri="{FF2B5EF4-FFF2-40B4-BE49-F238E27FC236}">
                <a16:creationId xmlns:a16="http://schemas.microsoft.com/office/drawing/2014/main" id="{6EBD4CC1-7CB0-E35A-BC98-C3AE8846B46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18" name="Immagine 17">
            <a:extLst>
              <a:ext uri="{FF2B5EF4-FFF2-40B4-BE49-F238E27FC236}">
                <a16:creationId xmlns:a16="http://schemas.microsoft.com/office/drawing/2014/main" id="{99764AF4-1A5B-E901-E8AE-DAEB5F9A3B6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sp>
        <p:nvSpPr>
          <p:cNvPr id="19" name="Rettangolo 18">
            <a:extLst>
              <a:ext uri="{FF2B5EF4-FFF2-40B4-BE49-F238E27FC236}">
                <a16:creationId xmlns:a16="http://schemas.microsoft.com/office/drawing/2014/main" id="{133F8419-0954-C8D4-E978-C2AF50A0CEF3}"/>
              </a:ext>
            </a:extLst>
          </p:cNvPr>
          <p:cNvSpPr/>
          <p:nvPr/>
        </p:nvSpPr>
        <p:spPr>
          <a:xfrm>
            <a:off x="893282" y="3804036"/>
            <a:ext cx="3206988" cy="1134472"/>
          </a:xfrm>
          <a:prstGeom prst="rect">
            <a:avLst/>
          </a:prstGeom>
          <a:solidFill>
            <a:srgbClr val="474747">
              <a:alpha val="47000"/>
            </a:srgbClr>
          </a:solidFill>
          <a:ln w="127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bg1"/>
              </a:solidFill>
            </a:endParaRPr>
          </a:p>
        </p:txBody>
      </p:sp>
      <p:sp>
        <p:nvSpPr>
          <p:cNvPr id="20" name="CasellaDiTesto 19">
            <a:extLst>
              <a:ext uri="{FF2B5EF4-FFF2-40B4-BE49-F238E27FC236}">
                <a16:creationId xmlns:a16="http://schemas.microsoft.com/office/drawing/2014/main" id="{C8159447-1E4A-06BB-70AF-6DC98DF70E04}"/>
              </a:ext>
            </a:extLst>
          </p:cNvPr>
          <p:cNvSpPr txBox="1"/>
          <p:nvPr/>
        </p:nvSpPr>
        <p:spPr>
          <a:xfrm>
            <a:off x="1431281" y="3963485"/>
            <a:ext cx="2095690" cy="769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noProof="0" dirty="0">
                <a:solidFill>
                  <a:schemeClr val="bg1"/>
                </a:solidFill>
                <a:latin typeface="Barlow Condensed" panose="00000506000000000000" pitchFamily="2" charset="0"/>
                <a:ea typeface="+mj-ea"/>
                <a:cs typeface="+mj-cs"/>
              </a:rPr>
              <a:t>100%</a:t>
            </a:r>
          </a:p>
        </p:txBody>
      </p:sp>
      <p:sp>
        <p:nvSpPr>
          <p:cNvPr id="23" name="Rettangolo 22">
            <a:extLst>
              <a:ext uri="{FF2B5EF4-FFF2-40B4-BE49-F238E27FC236}">
                <a16:creationId xmlns:a16="http://schemas.microsoft.com/office/drawing/2014/main" id="{70F65500-6B3E-93F2-4DBE-07F094890691}"/>
              </a:ext>
            </a:extLst>
          </p:cNvPr>
          <p:cNvSpPr/>
          <p:nvPr/>
        </p:nvSpPr>
        <p:spPr>
          <a:xfrm>
            <a:off x="4702629" y="3804036"/>
            <a:ext cx="1320784" cy="1134472"/>
          </a:xfrm>
          <a:prstGeom prst="rect">
            <a:avLst/>
          </a:prstGeom>
          <a:solidFill>
            <a:srgbClr val="474747">
              <a:alpha val="47000"/>
            </a:srgbClr>
          </a:solidFill>
          <a:ln w="127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bg1"/>
              </a:solidFill>
            </a:endParaRPr>
          </a:p>
        </p:txBody>
      </p:sp>
      <p:sp>
        <p:nvSpPr>
          <p:cNvPr id="24" name="Rettangolo 23">
            <a:extLst>
              <a:ext uri="{FF2B5EF4-FFF2-40B4-BE49-F238E27FC236}">
                <a16:creationId xmlns:a16="http://schemas.microsoft.com/office/drawing/2014/main" id="{BE4A4520-DE00-54CE-C0C7-3DBF57B8A3C8}"/>
              </a:ext>
            </a:extLst>
          </p:cNvPr>
          <p:cNvSpPr/>
          <p:nvPr/>
        </p:nvSpPr>
        <p:spPr>
          <a:xfrm>
            <a:off x="6066972" y="3804036"/>
            <a:ext cx="1831460" cy="1134472"/>
          </a:xfrm>
          <a:prstGeom prst="rect">
            <a:avLst/>
          </a:prstGeom>
          <a:solidFill>
            <a:srgbClr val="474747">
              <a:alpha val="47000"/>
            </a:srgbClr>
          </a:solidFill>
          <a:ln w="127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bg1"/>
              </a:solidFill>
            </a:endParaRPr>
          </a:p>
        </p:txBody>
      </p:sp>
      <p:sp>
        <p:nvSpPr>
          <p:cNvPr id="21" name="CasellaDiTesto 20">
            <a:extLst>
              <a:ext uri="{FF2B5EF4-FFF2-40B4-BE49-F238E27FC236}">
                <a16:creationId xmlns:a16="http://schemas.microsoft.com/office/drawing/2014/main" id="{9D8C0389-730C-4E90-F71B-9A3F56B77754}"/>
              </a:ext>
            </a:extLst>
          </p:cNvPr>
          <p:cNvSpPr txBox="1"/>
          <p:nvPr/>
        </p:nvSpPr>
        <p:spPr>
          <a:xfrm>
            <a:off x="4780435" y="3989194"/>
            <a:ext cx="111523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ctr">
              <a:defRPr sz="4400" b="1">
                <a:solidFill>
                  <a:schemeClr val="bg1"/>
                </a:solidFill>
                <a:latin typeface="Barlow Condensed" panose="00000506000000000000" pitchFamily="2" charset="0"/>
                <a:ea typeface="+mj-ea"/>
                <a:cs typeface="+mj-cs"/>
              </a:defRPr>
            </a:lvl1pPr>
          </a:lstStyle>
          <a:p>
            <a:r>
              <a:rPr lang="en-US" noProof="0" dirty="0"/>
              <a:t>50%</a:t>
            </a:r>
          </a:p>
        </p:txBody>
      </p:sp>
      <p:sp>
        <p:nvSpPr>
          <p:cNvPr id="22" name="CasellaDiTesto 21">
            <a:extLst>
              <a:ext uri="{FF2B5EF4-FFF2-40B4-BE49-F238E27FC236}">
                <a16:creationId xmlns:a16="http://schemas.microsoft.com/office/drawing/2014/main" id="{5FBA60D3-B059-0877-AD51-74DE9CEAD8C9}"/>
              </a:ext>
            </a:extLst>
          </p:cNvPr>
          <p:cNvSpPr txBox="1"/>
          <p:nvPr/>
        </p:nvSpPr>
        <p:spPr>
          <a:xfrm>
            <a:off x="6355782" y="3994612"/>
            <a:ext cx="122521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ctr">
              <a:defRPr sz="4400" b="1">
                <a:solidFill>
                  <a:schemeClr val="bg1"/>
                </a:solidFill>
                <a:latin typeface="Barlow Condensed" panose="00000506000000000000" pitchFamily="2" charset="0"/>
                <a:ea typeface="+mj-ea"/>
                <a:cs typeface="+mj-cs"/>
              </a:defRPr>
            </a:lvl1pPr>
          </a:lstStyle>
          <a:p>
            <a:r>
              <a:rPr lang="en-US" noProof="0" dirty="0"/>
              <a:t>50%</a:t>
            </a:r>
          </a:p>
        </p:txBody>
      </p:sp>
      <p:sp>
        <p:nvSpPr>
          <p:cNvPr id="25" name="CasellaDiTesto 24">
            <a:extLst>
              <a:ext uri="{FF2B5EF4-FFF2-40B4-BE49-F238E27FC236}">
                <a16:creationId xmlns:a16="http://schemas.microsoft.com/office/drawing/2014/main" id="{CFCFEA24-41E1-115C-EEE1-8B7D3035EA21}"/>
              </a:ext>
            </a:extLst>
          </p:cNvPr>
          <p:cNvSpPr txBox="1"/>
          <p:nvPr/>
        </p:nvSpPr>
        <p:spPr>
          <a:xfrm>
            <a:off x="8725021" y="4034822"/>
            <a:ext cx="897741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ctr">
              <a:defRPr sz="4400" b="1">
                <a:solidFill>
                  <a:schemeClr val="bg1"/>
                </a:solidFill>
                <a:latin typeface="Barlow Condensed" panose="00000506000000000000" pitchFamily="2" charset="0"/>
                <a:ea typeface="+mj-ea"/>
                <a:cs typeface="+mj-cs"/>
              </a:defRPr>
            </a:lvl1pPr>
          </a:lstStyle>
          <a:p>
            <a:r>
              <a:rPr lang="en-US" sz="3200" noProof="0" dirty="0"/>
              <a:t>33%</a:t>
            </a:r>
          </a:p>
        </p:txBody>
      </p:sp>
      <p:sp>
        <p:nvSpPr>
          <p:cNvPr id="26" name="CasellaDiTesto 25">
            <a:extLst>
              <a:ext uri="{FF2B5EF4-FFF2-40B4-BE49-F238E27FC236}">
                <a16:creationId xmlns:a16="http://schemas.microsoft.com/office/drawing/2014/main" id="{BDEC61EF-FBC5-468C-EFBF-192AB4F249D0}"/>
              </a:ext>
            </a:extLst>
          </p:cNvPr>
          <p:cNvSpPr txBox="1"/>
          <p:nvPr/>
        </p:nvSpPr>
        <p:spPr>
          <a:xfrm>
            <a:off x="9790960" y="4034822"/>
            <a:ext cx="897741" cy="5115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ctr">
              <a:defRPr sz="3200" b="1">
                <a:solidFill>
                  <a:schemeClr val="bg1"/>
                </a:solidFill>
                <a:latin typeface="Barlow Condensed" panose="00000506000000000000" pitchFamily="2" charset="0"/>
                <a:ea typeface="+mj-ea"/>
                <a:cs typeface="+mj-cs"/>
              </a:defRPr>
            </a:lvl1pPr>
          </a:lstStyle>
          <a:p>
            <a:r>
              <a:rPr lang="en-US" noProof="0" dirty="0"/>
              <a:t>33%</a:t>
            </a:r>
          </a:p>
        </p:txBody>
      </p:sp>
      <p:sp>
        <p:nvSpPr>
          <p:cNvPr id="28" name="CasellaDiTesto 27">
            <a:extLst>
              <a:ext uri="{FF2B5EF4-FFF2-40B4-BE49-F238E27FC236}">
                <a16:creationId xmlns:a16="http://schemas.microsoft.com/office/drawing/2014/main" id="{C43A5F01-AA26-3328-BABF-7DC5348FB537}"/>
              </a:ext>
            </a:extLst>
          </p:cNvPr>
          <p:cNvSpPr txBox="1"/>
          <p:nvPr/>
        </p:nvSpPr>
        <p:spPr>
          <a:xfrm>
            <a:off x="10849847" y="4034822"/>
            <a:ext cx="897741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ctr">
              <a:defRPr sz="3200" b="1">
                <a:solidFill>
                  <a:schemeClr val="bg1"/>
                </a:solidFill>
                <a:latin typeface="Barlow Condensed" panose="00000506000000000000" pitchFamily="2" charset="0"/>
                <a:ea typeface="+mj-ea"/>
                <a:cs typeface="+mj-cs"/>
              </a:defRPr>
            </a:lvl1pPr>
          </a:lstStyle>
          <a:p>
            <a:r>
              <a:rPr lang="en-US" noProof="0" dirty="0"/>
              <a:t>33%</a:t>
            </a: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9FB96C3F-65B8-599B-5134-AC771A24099C}"/>
              </a:ext>
            </a:extLst>
          </p:cNvPr>
          <p:cNvSpPr txBox="1"/>
          <p:nvPr/>
        </p:nvSpPr>
        <p:spPr>
          <a:xfrm>
            <a:off x="650432" y="2140574"/>
            <a:ext cx="11073185" cy="3231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500" b="1" i="0" u="none" strike="noStrike" baseline="0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Personalized content </a:t>
            </a:r>
            <a:r>
              <a:rPr lang="en-US" sz="1500" b="0" i="0" u="none" strike="noStrike" baseline="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remembers: favorite layouts, music preferences and settings, etc. </a:t>
            </a:r>
            <a:r>
              <a:rPr lang="en-US" sz="1500" b="1" i="0" u="none" strike="noStrike" baseline="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 </a:t>
            </a:r>
            <a:endParaRPr lang="en-US" sz="1500" b="0" i="0" u="none" strike="noStrike" baseline="0" noProof="0" dirty="0">
              <a:solidFill>
                <a:schemeClr val="bg1"/>
              </a:solidFill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248200015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D2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3E3218E-16FD-47CC-A159-B57729C274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">
            <a:extLst>
              <a:ext uri="{FF2B5EF4-FFF2-40B4-BE49-F238E27FC236}">
                <a16:creationId xmlns:a16="http://schemas.microsoft.com/office/drawing/2014/main" id="{F102ADB2-8EA8-46DF-C306-65C7AEBA06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 anchorCtr="0">
            <a:noAutofit/>
          </a:bodyPr>
          <a:lstStyle/>
          <a:p>
            <a:r>
              <a:rPr lang="en-US" sz="54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DRIVE MODES </a:t>
            </a:r>
            <a:br>
              <a:rPr lang="en-US" sz="5400" noProof="0" dirty="0">
                <a:solidFill>
                  <a:schemeClr val="bg1"/>
                </a:solidFill>
                <a:latin typeface="Barlow Condensed" panose="00000506000000000000" pitchFamily="2" charset="0"/>
              </a:rPr>
            </a:br>
            <a:r>
              <a:rPr lang="en-US" sz="40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BASE CONFIGURATION</a:t>
            </a:r>
            <a:endParaRPr lang="en-US" sz="5400" noProof="0" dirty="0">
              <a:solidFill>
                <a:schemeClr val="bg1"/>
              </a:solidFill>
              <a:latin typeface="Barlow Condensed" panose="00000506000000000000" pitchFamily="2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C2F661-BE33-607C-4377-E821773FA2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noProof="0" smtClean="0">
                <a:solidFill>
                  <a:schemeClr val="bg1"/>
                </a:solidFill>
              </a:rPr>
              <a:t>51</a:t>
            </a:fld>
            <a:endParaRPr lang="en-US" noProof="0" dirty="0">
              <a:solidFill>
                <a:schemeClr val="bg1"/>
              </a:solidFill>
            </a:endParaRPr>
          </a:p>
        </p:txBody>
      </p:sp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03C7269C-6E50-B3CD-782D-5566F6211B9E}"/>
              </a:ext>
            </a:extLst>
          </p:cNvPr>
          <p:cNvSpPr txBox="1"/>
          <p:nvPr/>
        </p:nvSpPr>
        <p:spPr>
          <a:xfrm>
            <a:off x="612648" y="2580589"/>
            <a:ext cx="4249498" cy="1703223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indent="0">
              <a:lnSpc>
                <a:spcPct val="110000"/>
              </a:lnSpc>
              <a:buFont typeface="Arial" panose="020B0604020202020204" pitchFamily="34" charset="0"/>
              <a:buNone/>
              <a:defRPr sz="1600"/>
            </a:lvl1pPr>
          </a:lstStyle>
          <a:p>
            <a:r>
              <a:rPr lang="en-US" noProof="0" dirty="0">
                <a:solidFill>
                  <a:schemeClr val="bg1"/>
                </a:solidFill>
              </a:rPr>
              <a:t>Let’s discover the </a:t>
            </a:r>
            <a:r>
              <a:rPr lang="en-US" b="1" noProof="0" dirty="0">
                <a:solidFill>
                  <a:srgbClr val="C00000"/>
                </a:solidFill>
              </a:rPr>
              <a:t>Drive Modes with a base configuration</a:t>
            </a:r>
            <a:r>
              <a:rPr lang="en-US" noProof="0" dirty="0">
                <a:solidFill>
                  <a:srgbClr val="C00000"/>
                </a:solidFill>
              </a:rPr>
              <a:t>:</a:t>
            </a:r>
            <a:r>
              <a:rPr lang="en-US" noProof="0" dirty="0">
                <a:solidFill>
                  <a:schemeClr val="bg1"/>
                </a:solidFill>
              </a:rPr>
              <a:t> it’s a standard feature.</a:t>
            </a:r>
          </a:p>
          <a:p>
            <a:endParaRPr lang="en-US" noProof="0" dirty="0">
              <a:solidFill>
                <a:schemeClr val="bg1"/>
              </a:solidFill>
            </a:endParaRPr>
          </a:p>
          <a:p>
            <a:r>
              <a:rPr lang="en-US" sz="1600" noProof="0" dirty="0">
                <a:solidFill>
                  <a:schemeClr val="bg1"/>
                </a:solidFill>
                <a:sym typeface="Wingdings" panose="05000000000000000000" pitchFamily="2" charset="2"/>
              </a:rPr>
              <a:t>Keep in mind that for each Modes</a:t>
            </a:r>
            <a:r>
              <a:rPr lang="en-US" sz="1600" noProof="0" dirty="0">
                <a:solidFill>
                  <a:srgbClr val="C00000"/>
                </a:solidFill>
                <a:sym typeface="Wingdings" panose="05000000000000000000" pitchFamily="2" charset="2"/>
              </a:rPr>
              <a:t>, </a:t>
            </a:r>
            <a:r>
              <a:rPr lang="en-US" sz="1600" b="1" noProof="0" dirty="0">
                <a:solidFill>
                  <a:srgbClr val="C00000"/>
                </a:solidFill>
                <a:sym typeface="Wingdings" panose="05000000000000000000" pitchFamily="2" charset="2"/>
              </a:rPr>
              <a:t>power and torque</a:t>
            </a:r>
            <a:r>
              <a:rPr lang="en-US" sz="1600" noProof="0" dirty="0">
                <a:solidFill>
                  <a:schemeClr val="bg1"/>
                </a:solidFill>
                <a:sym typeface="Wingdings" panose="05000000000000000000" pitchFamily="2" charset="2"/>
              </a:rPr>
              <a:t> will be set it up as well as the </a:t>
            </a:r>
            <a:r>
              <a:rPr lang="en-US" sz="1600" b="1" noProof="0" dirty="0">
                <a:solidFill>
                  <a:srgbClr val="C00000"/>
                </a:solidFill>
                <a:sym typeface="Wingdings" panose="05000000000000000000" pitchFamily="2" charset="2"/>
              </a:rPr>
              <a:t>exhaust level performance</a:t>
            </a:r>
          </a:p>
        </p:txBody>
      </p:sp>
      <p:pic>
        <p:nvPicPr>
          <p:cNvPr id="2" name="Immagine 1">
            <a:extLst>
              <a:ext uri="{FF2B5EF4-FFF2-40B4-BE49-F238E27FC236}">
                <a16:creationId xmlns:a16="http://schemas.microsoft.com/office/drawing/2014/main" id="{9A8C8B1A-1261-0BA6-9BA8-589798AADF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8396" y="2903584"/>
            <a:ext cx="6273766" cy="2493257"/>
          </a:xfrm>
          <a:prstGeom prst="rect">
            <a:avLst/>
          </a:prstGeom>
          <a:ln w="57150">
            <a:noFill/>
          </a:ln>
        </p:spPr>
      </p:pic>
      <p:sp>
        <p:nvSpPr>
          <p:cNvPr id="8" name="Rounded Rectangle 5">
            <a:extLst>
              <a:ext uri="{FF2B5EF4-FFF2-40B4-BE49-F238E27FC236}">
                <a16:creationId xmlns:a16="http://schemas.microsoft.com/office/drawing/2014/main" id="{780D82AB-371A-E121-17C4-6F06FA77FF55}"/>
              </a:ext>
            </a:extLst>
          </p:cNvPr>
          <p:cNvSpPr/>
          <p:nvPr/>
        </p:nvSpPr>
        <p:spPr>
          <a:xfrm>
            <a:off x="707049" y="4615661"/>
            <a:ext cx="1729946" cy="461665"/>
          </a:xfrm>
          <a:prstGeom prst="roundRect">
            <a:avLst>
              <a:gd name="adj" fmla="val 0"/>
            </a:avLst>
          </a:prstGeom>
          <a:solidFill>
            <a:srgbClr val="C00000"/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noProof="0" dirty="0">
                <a:solidFill>
                  <a:schemeClr val="bg1"/>
                </a:solidFill>
                <a:latin typeface="Barlow Condensed" panose="00000506000000000000" pitchFamily="2" charset="0"/>
                <a:ea typeface="Calibri" panose="020F0502020204030204" pitchFamily="34" charset="0"/>
                <a:cs typeface="Calibri" panose="020F0502020204030204" pitchFamily="34" charset="0"/>
              </a:rPr>
              <a:t>Drive Modes </a:t>
            </a:r>
          </a:p>
        </p:txBody>
      </p:sp>
      <p:grpSp>
        <p:nvGrpSpPr>
          <p:cNvPr id="17" name="Gruppo 16">
            <a:extLst>
              <a:ext uri="{FF2B5EF4-FFF2-40B4-BE49-F238E27FC236}">
                <a16:creationId xmlns:a16="http://schemas.microsoft.com/office/drawing/2014/main" id="{93B16ED7-68E1-7A9A-5D51-895EFC43CC3B}"/>
              </a:ext>
            </a:extLst>
          </p:cNvPr>
          <p:cNvGrpSpPr/>
          <p:nvPr/>
        </p:nvGrpSpPr>
        <p:grpSpPr>
          <a:xfrm>
            <a:off x="7148146" y="1273971"/>
            <a:ext cx="5043854" cy="1199803"/>
            <a:chOff x="7148146" y="5253199"/>
            <a:chExt cx="5043854" cy="1199803"/>
          </a:xfrm>
        </p:grpSpPr>
        <p:sp>
          <p:nvSpPr>
            <p:cNvPr id="10" name="Rettangolo 9">
              <a:extLst>
                <a:ext uri="{FF2B5EF4-FFF2-40B4-BE49-F238E27FC236}">
                  <a16:creationId xmlns:a16="http://schemas.microsoft.com/office/drawing/2014/main" id="{10AAA2CA-4E00-7649-3D27-AF7579DD28A0}"/>
                </a:ext>
              </a:extLst>
            </p:cNvPr>
            <p:cNvSpPr/>
            <p:nvPr/>
          </p:nvSpPr>
          <p:spPr>
            <a:xfrm>
              <a:off x="7148146" y="5253199"/>
              <a:ext cx="5043854" cy="1199803"/>
            </a:xfrm>
            <a:prstGeom prst="rect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>
                <a:solidFill>
                  <a:schemeClr val="bg1"/>
                </a:solidFill>
              </a:endParaRPr>
            </a:p>
          </p:txBody>
        </p:sp>
        <p:sp>
          <p:nvSpPr>
            <p:cNvPr id="3" name="CasellaDiTesto 2">
              <a:extLst>
                <a:ext uri="{FF2B5EF4-FFF2-40B4-BE49-F238E27FC236}">
                  <a16:creationId xmlns:a16="http://schemas.microsoft.com/office/drawing/2014/main" id="{A43EBA88-9E47-A0E7-E112-91246FE2E35C}"/>
                </a:ext>
              </a:extLst>
            </p:cNvPr>
            <p:cNvSpPr txBox="1"/>
            <p:nvPr/>
          </p:nvSpPr>
          <p:spPr>
            <a:xfrm>
              <a:off x="8168248" y="5769128"/>
              <a:ext cx="3745329" cy="55194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indent="0">
                <a:lnSpc>
                  <a:spcPct val="110000"/>
                </a:lnSpc>
                <a:buFont typeface="Arial" panose="020B0604020202020204" pitchFamily="34" charset="0"/>
                <a:buNone/>
                <a:defRPr sz="1600"/>
              </a:lvl1pPr>
            </a:lstStyle>
            <a:p>
              <a:r>
                <a:rPr lang="en-US" sz="1400" noProof="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</a:rPr>
                <a:t>Do you know how does the One button on steering wheel work?</a:t>
              </a:r>
            </a:p>
          </p:txBody>
        </p:sp>
        <p:sp>
          <p:nvSpPr>
            <p:cNvPr id="12" name="CasellaDiTesto 11">
              <a:extLst>
                <a:ext uri="{FF2B5EF4-FFF2-40B4-BE49-F238E27FC236}">
                  <a16:creationId xmlns:a16="http://schemas.microsoft.com/office/drawing/2014/main" id="{E3404292-C097-7154-CA4C-129DD3908500}"/>
                </a:ext>
              </a:extLst>
            </p:cNvPr>
            <p:cNvSpPr txBox="1"/>
            <p:nvPr/>
          </p:nvSpPr>
          <p:spPr>
            <a:xfrm>
              <a:off x="8168248" y="5339318"/>
              <a:ext cx="344107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b="1" noProof="0" dirty="0">
                  <a:solidFill>
                    <a:srgbClr val="C00000"/>
                  </a:solidFill>
                  <a:latin typeface="Barlow Condensed" panose="00000506000000000000" pitchFamily="2" charset="0"/>
                  <a:ea typeface="+mj-ea"/>
                  <a:cs typeface="+mj-cs"/>
                </a:rPr>
                <a:t>HELPFUL TIPS</a:t>
              </a:r>
            </a:p>
          </p:txBody>
        </p:sp>
      </p:grpSp>
      <p:sp>
        <p:nvSpPr>
          <p:cNvPr id="5" name="Segnaposto numero diapositiva 27">
            <a:extLst>
              <a:ext uri="{FF2B5EF4-FFF2-40B4-BE49-F238E27FC236}">
                <a16:creationId xmlns:a16="http://schemas.microsoft.com/office/drawing/2014/main" id="{478C114D-A5A3-ABE6-4EAB-4D968A44A9D3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51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6" name="Immagine 5">
            <a:extLst>
              <a:ext uri="{FF2B5EF4-FFF2-40B4-BE49-F238E27FC236}">
                <a16:creationId xmlns:a16="http://schemas.microsoft.com/office/drawing/2014/main" id="{1BF26589-0F1F-6649-5A30-902AE93A97E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7" name="Immagine 6">
            <a:extLst>
              <a:ext uri="{FF2B5EF4-FFF2-40B4-BE49-F238E27FC236}">
                <a16:creationId xmlns:a16="http://schemas.microsoft.com/office/drawing/2014/main" id="{73579C01-A000-DD52-383B-FC82EB9B0BD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pic>
        <p:nvPicPr>
          <p:cNvPr id="13" name="Immagine 12" descr="Immagine che contiene Elementi grafici, simbolo, logo, clipart&#10;&#10;Il contenuto generato dall'IA potrebbe non essere corretto.">
            <a:extLst>
              <a:ext uri="{FF2B5EF4-FFF2-40B4-BE49-F238E27FC236}">
                <a16:creationId xmlns:a16="http://schemas.microsoft.com/office/drawing/2014/main" id="{56663FFA-5E67-A2EB-06C8-E65D942500B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21348" y="1413512"/>
            <a:ext cx="873699" cy="873699"/>
          </a:xfrm>
          <a:prstGeom prst="rect">
            <a:avLst/>
          </a:pr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ECE112C-ADDD-9450-C013-A6086BE87319}"/>
              </a:ext>
            </a:extLst>
          </p:cNvPr>
          <p:cNvSpPr/>
          <p:nvPr/>
        </p:nvSpPr>
        <p:spPr>
          <a:xfrm>
            <a:off x="6930571" y="6453187"/>
            <a:ext cx="5261431" cy="404811"/>
          </a:xfrm>
          <a:custGeom>
            <a:avLst/>
            <a:gdLst>
              <a:gd name="connsiteX0" fmla="*/ 570467 w 3464689"/>
              <a:gd name="connsiteY0" fmla="*/ 0 h 1000766"/>
              <a:gd name="connsiteX1" fmla="*/ 3464689 w 3464689"/>
              <a:gd name="connsiteY1" fmla="*/ 0 h 1000766"/>
              <a:gd name="connsiteX2" fmla="*/ 3464689 w 3464689"/>
              <a:gd name="connsiteY2" fmla="*/ 1000766 h 1000766"/>
              <a:gd name="connsiteX3" fmla="*/ 0 w 3464689"/>
              <a:gd name="connsiteY3" fmla="*/ 1000766 h 1000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64689" h="1000766">
                <a:moveTo>
                  <a:pt x="570467" y="0"/>
                </a:moveTo>
                <a:lnTo>
                  <a:pt x="3464689" y="0"/>
                </a:lnTo>
                <a:lnTo>
                  <a:pt x="3464689" y="1000766"/>
                </a:lnTo>
                <a:lnTo>
                  <a:pt x="0" y="1000766"/>
                </a:lnTo>
                <a:close/>
              </a:path>
            </a:pathLst>
          </a:custGeom>
          <a:solidFill>
            <a:srgbClr val="EB232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AC5FD142-DB42-E76A-35C6-8313DE0DAC28}"/>
              </a:ext>
            </a:extLst>
          </p:cNvPr>
          <p:cNvSpPr txBox="1">
            <a:spLocks/>
          </p:cNvSpPr>
          <p:nvPr/>
        </p:nvSpPr>
        <p:spPr>
          <a:xfrm>
            <a:off x="7685314" y="6496233"/>
            <a:ext cx="4621927" cy="38106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Click on  </a:t>
            </a:r>
            <a:r>
              <a:rPr lang="en-US" sz="1400" b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Drive Modes </a:t>
            </a: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and </a:t>
            </a:r>
            <a:r>
              <a:rPr lang="en-US" sz="1400" b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Helpful tips </a:t>
            </a: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to know more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409260539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8B95F1-50B3-4D37-A849-E0DDABB42E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703C61-D9CF-40C3-87A0-BB9971212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noProof="0" smtClean="0"/>
              <a:t>52</a:t>
            </a:fld>
            <a:endParaRPr lang="en-US" noProof="0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86CA8C86-FC22-D947-B817-938D4AC0CAC3}"/>
              </a:ext>
            </a:extLst>
          </p:cNvPr>
          <p:cNvSpPr txBox="1">
            <a:spLocks/>
          </p:cNvSpPr>
          <p:nvPr/>
        </p:nvSpPr>
        <p:spPr>
          <a:xfrm>
            <a:off x="849630" y="1136593"/>
            <a:ext cx="11212609" cy="571494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4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DRIVE MODES 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E9259738-B2F5-3888-E237-1BD9CB5BB54C}"/>
              </a:ext>
            </a:extLst>
          </p:cNvPr>
          <p:cNvSpPr txBox="1">
            <a:spLocks/>
          </p:cNvSpPr>
          <p:nvPr/>
        </p:nvSpPr>
        <p:spPr>
          <a:xfrm>
            <a:off x="8928786" y="-369332"/>
            <a:ext cx="3241431" cy="369332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algn="ctr"/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noProof="0" dirty="0">
                <a:solidFill>
                  <a:srgbClr val="C00000"/>
                </a:solidFill>
              </a:rPr>
              <a:t>Pop up – DRIVE MODES</a:t>
            </a:r>
          </a:p>
        </p:txBody>
      </p:sp>
      <p:sp>
        <p:nvSpPr>
          <p:cNvPr id="2" name="Segnaposto numero diapositiva 27">
            <a:extLst>
              <a:ext uri="{FF2B5EF4-FFF2-40B4-BE49-F238E27FC236}">
                <a16:creationId xmlns:a16="http://schemas.microsoft.com/office/drawing/2014/main" id="{6FBD6ECB-F02C-4FE4-CF6A-9381106E373C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52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7" name="Immagine 6">
            <a:extLst>
              <a:ext uri="{FF2B5EF4-FFF2-40B4-BE49-F238E27FC236}">
                <a16:creationId xmlns:a16="http://schemas.microsoft.com/office/drawing/2014/main" id="{F4CBA547-8B8F-356F-3C69-87E9A594F12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8" name="Immagine 7">
            <a:extLst>
              <a:ext uri="{FF2B5EF4-FFF2-40B4-BE49-F238E27FC236}">
                <a16:creationId xmlns:a16="http://schemas.microsoft.com/office/drawing/2014/main" id="{F5199325-A949-80CD-0DA5-F4A42548086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C5C14749-9215-136E-6069-E4FE19DD6CDD}"/>
              </a:ext>
            </a:extLst>
          </p:cNvPr>
          <p:cNvSpPr txBox="1"/>
          <p:nvPr/>
        </p:nvSpPr>
        <p:spPr>
          <a:xfrm>
            <a:off x="10078370" y="1577507"/>
            <a:ext cx="1506594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ctr"/>
            <a:r>
              <a:rPr lang="en-US" sz="1400" b="1" u="none" strike="noStrike" noProof="0" dirty="0">
                <a:solidFill>
                  <a:srgbClr val="C00000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</a:rPr>
              <a:t>FRATZONIC EXHAUST LEVEL</a:t>
            </a:r>
          </a:p>
        </p:txBody>
      </p:sp>
      <p:sp>
        <p:nvSpPr>
          <p:cNvPr id="14" name="CasellaDiTesto 13">
            <a:extLst>
              <a:ext uri="{FF2B5EF4-FFF2-40B4-BE49-F238E27FC236}">
                <a16:creationId xmlns:a16="http://schemas.microsoft.com/office/drawing/2014/main" id="{2DFB7B20-AA32-20FF-D48A-38FE4E84CE86}"/>
              </a:ext>
            </a:extLst>
          </p:cNvPr>
          <p:cNvSpPr txBox="1"/>
          <p:nvPr/>
        </p:nvSpPr>
        <p:spPr>
          <a:xfrm>
            <a:off x="2073184" y="2528042"/>
            <a:ext cx="751029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ctr"/>
            <a:r>
              <a:rPr lang="en-US" sz="1400" u="none" strike="noStrike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</a:rPr>
              <a:t>For typical on road driving. Vehicle will default to Auto mode when restarted. Suspension, Steering, Paddle Shifters &amp; EV Sound can be configured &amp; will latch across key cycles</a:t>
            </a:r>
          </a:p>
        </p:txBody>
      </p:sp>
      <p:sp>
        <p:nvSpPr>
          <p:cNvPr id="16" name="CasellaDiTesto 15">
            <a:extLst>
              <a:ext uri="{FF2B5EF4-FFF2-40B4-BE49-F238E27FC236}">
                <a16:creationId xmlns:a16="http://schemas.microsoft.com/office/drawing/2014/main" id="{8A269833-75EF-4994-9EFD-BFC2FFDDDE8B}"/>
              </a:ext>
            </a:extLst>
          </p:cNvPr>
          <p:cNvSpPr txBox="1"/>
          <p:nvPr/>
        </p:nvSpPr>
        <p:spPr>
          <a:xfrm>
            <a:off x="984118" y="2652777"/>
            <a:ext cx="118291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ctr"/>
            <a:r>
              <a:rPr lang="en-US" sz="1400" u="none" strike="noStrike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</a:rPr>
              <a:t>AUTO</a:t>
            </a:r>
            <a:endParaRPr lang="en-US" sz="1400" b="0" i="0" u="none" strike="noStrike" noProof="0" dirty="0">
              <a:solidFill>
                <a:schemeClr val="bg1"/>
              </a:solidFill>
              <a:effectLst/>
              <a:latin typeface="Roboto" panose="02000000000000000000" pitchFamily="2" charset="0"/>
              <a:ea typeface="Roboto" panose="02000000000000000000" pitchFamily="2" charset="0"/>
            </a:endParaRPr>
          </a:p>
        </p:txBody>
      </p:sp>
      <p:sp>
        <p:nvSpPr>
          <p:cNvPr id="17" name="CasellaDiTesto 16">
            <a:extLst>
              <a:ext uri="{FF2B5EF4-FFF2-40B4-BE49-F238E27FC236}">
                <a16:creationId xmlns:a16="http://schemas.microsoft.com/office/drawing/2014/main" id="{966E546A-0A6A-96E7-DC36-DCC4055BD664}"/>
              </a:ext>
            </a:extLst>
          </p:cNvPr>
          <p:cNvSpPr txBox="1"/>
          <p:nvPr/>
        </p:nvSpPr>
        <p:spPr>
          <a:xfrm>
            <a:off x="984118" y="3440978"/>
            <a:ext cx="118291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ctr"/>
            <a:r>
              <a:rPr lang="en-US" sz="1400" u="none" strike="noStrike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</a:rPr>
              <a:t>SPORT</a:t>
            </a:r>
          </a:p>
        </p:txBody>
      </p:sp>
      <p:sp>
        <p:nvSpPr>
          <p:cNvPr id="18" name="CasellaDiTesto 17">
            <a:extLst>
              <a:ext uri="{FF2B5EF4-FFF2-40B4-BE49-F238E27FC236}">
                <a16:creationId xmlns:a16="http://schemas.microsoft.com/office/drawing/2014/main" id="{13C91C13-634E-7ABE-08B5-6BFBE75EC6A6}"/>
              </a:ext>
            </a:extLst>
          </p:cNvPr>
          <p:cNvSpPr txBox="1"/>
          <p:nvPr/>
        </p:nvSpPr>
        <p:spPr>
          <a:xfrm>
            <a:off x="984118" y="4350627"/>
            <a:ext cx="118291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ctr"/>
            <a:r>
              <a:rPr lang="en-US" sz="1400" u="none" strike="noStrike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</a:rPr>
              <a:t>WET / SNOW</a:t>
            </a:r>
          </a:p>
        </p:txBody>
      </p:sp>
      <p:sp>
        <p:nvSpPr>
          <p:cNvPr id="19" name="CasellaDiTesto 18">
            <a:extLst>
              <a:ext uri="{FF2B5EF4-FFF2-40B4-BE49-F238E27FC236}">
                <a16:creationId xmlns:a16="http://schemas.microsoft.com/office/drawing/2014/main" id="{69473F4F-2F78-03EC-509A-BD9D3A515E79}"/>
              </a:ext>
            </a:extLst>
          </p:cNvPr>
          <p:cNvSpPr txBox="1"/>
          <p:nvPr/>
        </p:nvSpPr>
        <p:spPr>
          <a:xfrm>
            <a:off x="982660" y="5127328"/>
            <a:ext cx="118291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ctr"/>
            <a:r>
              <a:rPr lang="en-US" sz="1400" u="none" strike="noStrike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</a:rPr>
              <a:t>CUSTOM</a:t>
            </a:r>
          </a:p>
        </p:txBody>
      </p:sp>
      <p:sp>
        <p:nvSpPr>
          <p:cNvPr id="20" name="CasellaDiTesto 19">
            <a:extLst>
              <a:ext uri="{FF2B5EF4-FFF2-40B4-BE49-F238E27FC236}">
                <a16:creationId xmlns:a16="http://schemas.microsoft.com/office/drawing/2014/main" id="{18EFFAF4-0641-AD50-BD54-070170B65B61}"/>
              </a:ext>
            </a:extLst>
          </p:cNvPr>
          <p:cNvSpPr txBox="1"/>
          <p:nvPr/>
        </p:nvSpPr>
        <p:spPr>
          <a:xfrm>
            <a:off x="2097586" y="3333585"/>
            <a:ext cx="8021225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fontAlgn="ctr"/>
            <a:r>
              <a:rPr lang="en-US" sz="1400" u="none" strike="noStrike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</a:rPr>
              <a:t>Improves handling capability on front and rear torque split increasing suspension control. Transmission delivers quicker, firmer shifts. Steering force is increased for improved feedback and control.</a:t>
            </a:r>
            <a:endParaRPr lang="en-US" sz="1400" b="0" i="0" u="none" strike="noStrike" noProof="0" dirty="0">
              <a:solidFill>
                <a:schemeClr val="bg1"/>
              </a:solidFill>
              <a:effectLst/>
              <a:latin typeface="Roboto" panose="02000000000000000000" pitchFamily="2" charset="0"/>
              <a:ea typeface="Roboto" panose="02000000000000000000" pitchFamily="2" charset="0"/>
            </a:endParaRPr>
          </a:p>
        </p:txBody>
      </p:sp>
      <p:sp>
        <p:nvSpPr>
          <p:cNvPr id="21" name="CasellaDiTesto 20">
            <a:extLst>
              <a:ext uri="{FF2B5EF4-FFF2-40B4-BE49-F238E27FC236}">
                <a16:creationId xmlns:a16="http://schemas.microsoft.com/office/drawing/2014/main" id="{D23B5480-D84D-84A9-1F34-B8EC308E71BB}"/>
              </a:ext>
            </a:extLst>
          </p:cNvPr>
          <p:cNvSpPr txBox="1"/>
          <p:nvPr/>
        </p:nvSpPr>
        <p:spPr>
          <a:xfrm>
            <a:off x="2100553" y="4242905"/>
            <a:ext cx="8083366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ctr"/>
            <a:r>
              <a:rPr lang="en-US" sz="1400" u="none" strike="noStrike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</a:rPr>
              <a:t>Maximizes traction with equal torque split between front and rear wheels.</a:t>
            </a:r>
            <a:br>
              <a:rPr lang="en-US" sz="1400" u="none" strike="noStrike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</a:rPr>
            </a:br>
            <a:r>
              <a:rPr lang="en-US" sz="1400" u="none" strike="noStrike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</a:rPr>
              <a:t>Transmission defaults to a 2° gear launch and engine throttle response is softened to reduce wheel slip.</a:t>
            </a:r>
          </a:p>
        </p:txBody>
      </p:sp>
      <p:sp>
        <p:nvSpPr>
          <p:cNvPr id="22" name="CasellaDiTesto 21">
            <a:extLst>
              <a:ext uri="{FF2B5EF4-FFF2-40B4-BE49-F238E27FC236}">
                <a16:creationId xmlns:a16="http://schemas.microsoft.com/office/drawing/2014/main" id="{3E0A9210-16E3-BC6D-88B4-675522818EC4}"/>
              </a:ext>
            </a:extLst>
          </p:cNvPr>
          <p:cNvSpPr txBox="1"/>
          <p:nvPr/>
        </p:nvSpPr>
        <p:spPr>
          <a:xfrm>
            <a:off x="2073184" y="5127327"/>
            <a:ext cx="751029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ctr"/>
            <a:r>
              <a:rPr lang="en-US" sz="1400" u="none" strike="noStrike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</a:rPr>
              <a:t>Allows full customization of the vehicle's performance. Sound &amp; Cluster views follow propulsion.</a:t>
            </a:r>
          </a:p>
        </p:txBody>
      </p:sp>
      <p:cxnSp>
        <p:nvCxnSpPr>
          <p:cNvPr id="25" name="Connettore diritto 24">
            <a:extLst>
              <a:ext uri="{FF2B5EF4-FFF2-40B4-BE49-F238E27FC236}">
                <a16:creationId xmlns:a16="http://schemas.microsoft.com/office/drawing/2014/main" id="{34161328-B5F9-74A5-89D1-9FD1BFF5CB55}"/>
              </a:ext>
            </a:extLst>
          </p:cNvPr>
          <p:cNvCxnSpPr>
            <a:cxnSpLocks/>
          </p:cNvCxnSpPr>
          <p:nvPr/>
        </p:nvCxnSpPr>
        <p:spPr>
          <a:xfrm>
            <a:off x="849630" y="3165562"/>
            <a:ext cx="10492740" cy="0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Connettore diritto 25">
            <a:extLst>
              <a:ext uri="{FF2B5EF4-FFF2-40B4-BE49-F238E27FC236}">
                <a16:creationId xmlns:a16="http://schemas.microsoft.com/office/drawing/2014/main" id="{C36787F5-53C7-5FBE-A7E7-535F1BC24D02}"/>
              </a:ext>
            </a:extLst>
          </p:cNvPr>
          <p:cNvCxnSpPr>
            <a:cxnSpLocks/>
          </p:cNvCxnSpPr>
          <p:nvPr/>
        </p:nvCxnSpPr>
        <p:spPr>
          <a:xfrm>
            <a:off x="849630" y="4125682"/>
            <a:ext cx="10492740" cy="0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Connettore diritto 26">
            <a:extLst>
              <a:ext uri="{FF2B5EF4-FFF2-40B4-BE49-F238E27FC236}">
                <a16:creationId xmlns:a16="http://schemas.microsoft.com/office/drawing/2014/main" id="{E4611021-903C-B0E7-54BC-F62FE74FF23F}"/>
              </a:ext>
            </a:extLst>
          </p:cNvPr>
          <p:cNvCxnSpPr>
            <a:cxnSpLocks/>
          </p:cNvCxnSpPr>
          <p:nvPr/>
        </p:nvCxnSpPr>
        <p:spPr>
          <a:xfrm>
            <a:off x="849630" y="5062942"/>
            <a:ext cx="10492740" cy="0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Connettore diritto 27">
            <a:extLst>
              <a:ext uri="{FF2B5EF4-FFF2-40B4-BE49-F238E27FC236}">
                <a16:creationId xmlns:a16="http://schemas.microsoft.com/office/drawing/2014/main" id="{CD2BCD36-EEBB-471B-B109-62326E033A38}"/>
              </a:ext>
            </a:extLst>
          </p:cNvPr>
          <p:cNvCxnSpPr>
            <a:cxnSpLocks/>
          </p:cNvCxnSpPr>
          <p:nvPr/>
        </p:nvCxnSpPr>
        <p:spPr>
          <a:xfrm>
            <a:off x="10118815" y="2461260"/>
            <a:ext cx="0" cy="3291840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CasellaDiTesto 30">
            <a:extLst>
              <a:ext uri="{FF2B5EF4-FFF2-40B4-BE49-F238E27FC236}">
                <a16:creationId xmlns:a16="http://schemas.microsoft.com/office/drawing/2014/main" id="{ED1BCCAA-D901-2639-3123-1FFBD6048278}"/>
              </a:ext>
            </a:extLst>
          </p:cNvPr>
          <p:cNvSpPr txBox="1"/>
          <p:nvPr/>
        </p:nvSpPr>
        <p:spPr>
          <a:xfrm>
            <a:off x="10227117" y="2548748"/>
            <a:ext cx="12091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ctr"/>
            <a:r>
              <a:rPr lang="en-US" sz="1400" u="none" strike="noStrike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</a:rPr>
              <a:t>LOW</a:t>
            </a:r>
          </a:p>
        </p:txBody>
      </p:sp>
      <p:sp>
        <p:nvSpPr>
          <p:cNvPr id="32" name="CasellaDiTesto 31">
            <a:extLst>
              <a:ext uri="{FF2B5EF4-FFF2-40B4-BE49-F238E27FC236}">
                <a16:creationId xmlns:a16="http://schemas.microsoft.com/office/drawing/2014/main" id="{442CB0AE-E0E6-D8FE-2687-883CDC71CF7E}"/>
              </a:ext>
            </a:extLst>
          </p:cNvPr>
          <p:cNvSpPr txBox="1"/>
          <p:nvPr/>
        </p:nvSpPr>
        <p:spPr>
          <a:xfrm>
            <a:off x="10227117" y="4468988"/>
            <a:ext cx="12091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ctr"/>
            <a:r>
              <a:rPr lang="en-US" sz="1400" u="none" strike="noStrike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</a:rPr>
              <a:t>LOW</a:t>
            </a:r>
          </a:p>
        </p:txBody>
      </p:sp>
      <p:sp>
        <p:nvSpPr>
          <p:cNvPr id="33" name="CasellaDiTesto 32">
            <a:extLst>
              <a:ext uri="{FF2B5EF4-FFF2-40B4-BE49-F238E27FC236}">
                <a16:creationId xmlns:a16="http://schemas.microsoft.com/office/drawing/2014/main" id="{32B1E034-B699-20C2-AD24-429B45D64933}"/>
              </a:ext>
            </a:extLst>
          </p:cNvPr>
          <p:cNvSpPr txBox="1"/>
          <p:nvPr/>
        </p:nvSpPr>
        <p:spPr>
          <a:xfrm>
            <a:off x="10227117" y="3546968"/>
            <a:ext cx="12091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ctr"/>
            <a:r>
              <a:rPr lang="en-US" sz="1400" u="none" strike="noStrike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</a:rPr>
              <a:t>MEDIUM</a:t>
            </a:r>
          </a:p>
        </p:txBody>
      </p:sp>
      <p:sp>
        <p:nvSpPr>
          <p:cNvPr id="34" name="CasellaDiTesto 33">
            <a:extLst>
              <a:ext uri="{FF2B5EF4-FFF2-40B4-BE49-F238E27FC236}">
                <a16:creationId xmlns:a16="http://schemas.microsoft.com/office/drawing/2014/main" id="{D937DE33-61FD-7650-3FF4-7DE9836D4518}"/>
              </a:ext>
            </a:extLst>
          </p:cNvPr>
          <p:cNvSpPr txBox="1"/>
          <p:nvPr/>
        </p:nvSpPr>
        <p:spPr>
          <a:xfrm>
            <a:off x="10203180" y="5215748"/>
            <a:ext cx="131825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ctr"/>
            <a:r>
              <a:rPr lang="en-US" sz="1400" u="none" strike="noStrike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</a:rPr>
              <a:t>FOLLOWS PROPULSION</a:t>
            </a:r>
            <a:endParaRPr lang="en-US" sz="1400" b="0" i="0" u="none" strike="noStrike" noProof="0" dirty="0">
              <a:solidFill>
                <a:schemeClr val="bg1"/>
              </a:solidFill>
              <a:effectLst/>
              <a:latin typeface="Roboto" panose="02000000000000000000" pitchFamily="2" charset="0"/>
              <a:ea typeface="Roboto" panose="02000000000000000000" pitchFamily="2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550980101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D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A63F7B-49F2-042F-912F-B4BAAE217B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noProof="0" smtClean="0">
                <a:solidFill>
                  <a:schemeClr val="bg1"/>
                </a:solidFill>
              </a:rPr>
              <a:t>53</a:t>
            </a:fld>
            <a:endParaRPr lang="en-US" noProof="0" dirty="0">
              <a:solidFill>
                <a:schemeClr val="bg1"/>
              </a:solidFill>
            </a:endParaRP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7D0EC847-ADB1-D469-E41A-38DCBC95938C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427643" y="1160820"/>
            <a:ext cx="10615613" cy="1131887"/>
          </a:xfrm>
        </p:spPr>
        <p:txBody>
          <a:bodyPr anchor="t" anchorCtr="0">
            <a:noAutofit/>
          </a:bodyPr>
          <a:lstStyle/>
          <a:p>
            <a:r>
              <a:rPr lang="en-US" sz="6000" b="1" noProof="0" dirty="0">
                <a:solidFill>
                  <a:srgbClr val="C00000"/>
                </a:solidFill>
                <a:latin typeface="Barlow Condensed" panose="00000506000000000000" pitchFamily="2" charset="0"/>
                <a:ea typeface="+mj-ea"/>
                <a:cs typeface="+mj-cs"/>
              </a:rPr>
              <a:t>HELPFUL TIPS</a:t>
            </a:r>
            <a:endParaRPr lang="en-US" sz="6000" noProof="0" dirty="0">
              <a:solidFill>
                <a:srgbClr val="C00000"/>
              </a:solidFill>
              <a:latin typeface="Barlow Condensed" panose="00000506000000000000" pitchFamily="2" charset="0"/>
            </a:endParaRPr>
          </a:p>
        </p:txBody>
      </p:sp>
      <p:pic>
        <p:nvPicPr>
          <p:cNvPr id="21" name="Immagine 20">
            <a:extLst>
              <a:ext uri="{FF2B5EF4-FFF2-40B4-BE49-F238E27FC236}">
                <a16:creationId xmlns:a16="http://schemas.microsoft.com/office/drawing/2014/main" id="{64232F8E-3FDC-AC81-074A-83FFD53626E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" r="16"/>
          <a:stretch/>
        </p:blipFill>
        <p:spPr>
          <a:xfrm>
            <a:off x="1650232" y="3261360"/>
            <a:ext cx="2760130" cy="2666300"/>
          </a:xfrm>
          <a:prstGeom prst="rect">
            <a:avLst/>
          </a:prstGeom>
        </p:spPr>
      </p:pic>
      <p:pic>
        <p:nvPicPr>
          <p:cNvPr id="13" name="Immagine 12">
            <a:extLst>
              <a:ext uri="{FF2B5EF4-FFF2-40B4-BE49-F238E27FC236}">
                <a16:creationId xmlns:a16="http://schemas.microsoft.com/office/drawing/2014/main" id="{9490154C-5F7D-8298-414E-F8DDDAC8F93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50232" y="4416623"/>
            <a:ext cx="1684497" cy="1511037"/>
          </a:xfrm>
          <a:prstGeom prst="rect">
            <a:avLst/>
          </a:prstGeom>
          <a:solidFill>
            <a:srgbClr val="FFFFFF">
              <a:shade val="85000"/>
            </a:srgbClr>
          </a:solidFill>
          <a:ln w="15875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2" name="CasellaDiTesto 21">
            <a:extLst>
              <a:ext uri="{FF2B5EF4-FFF2-40B4-BE49-F238E27FC236}">
                <a16:creationId xmlns:a16="http://schemas.microsoft.com/office/drawing/2014/main" id="{E0CCD44F-E87A-8C6F-FC6A-6CC8C1CB13AC}"/>
              </a:ext>
            </a:extLst>
          </p:cNvPr>
          <p:cNvSpPr txBox="1"/>
          <p:nvPr/>
        </p:nvSpPr>
        <p:spPr>
          <a:xfrm>
            <a:off x="720321" y="2878721"/>
            <a:ext cx="5228816" cy="55027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indent="0">
              <a:lnSpc>
                <a:spcPct val="110000"/>
              </a:lnSpc>
              <a:buFont typeface="Arial" panose="020B0604020202020204" pitchFamily="34" charset="0"/>
              <a:buNone/>
              <a:defRPr sz="1600"/>
            </a:lvl1pPr>
          </a:lstStyle>
          <a:p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The</a:t>
            </a:r>
            <a:r>
              <a:rPr lang="en-US" sz="1400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 </a:t>
            </a:r>
            <a:r>
              <a:rPr lang="en-US" sz="14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One button </a:t>
            </a:r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experience let you select the Drive modes </a:t>
            </a:r>
            <a:b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</a:rPr>
            </a:br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directly using the steering wheels controls.</a:t>
            </a:r>
          </a:p>
        </p:txBody>
      </p:sp>
      <p:pic>
        <p:nvPicPr>
          <p:cNvPr id="27" name="Immagine 26">
            <a:extLst>
              <a:ext uri="{FF2B5EF4-FFF2-40B4-BE49-F238E27FC236}">
                <a16:creationId xmlns:a16="http://schemas.microsoft.com/office/drawing/2014/main" id="{07057CA5-6257-A080-7FB5-A877CBA16F8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78521" y="2180626"/>
            <a:ext cx="5228816" cy="3857476"/>
          </a:xfrm>
          <a:prstGeom prst="rect">
            <a:avLst/>
          </a:prstGeom>
        </p:spPr>
      </p:pic>
      <p:sp>
        <p:nvSpPr>
          <p:cNvPr id="30" name="CasellaDiTesto 29">
            <a:extLst>
              <a:ext uri="{FF2B5EF4-FFF2-40B4-BE49-F238E27FC236}">
                <a16:creationId xmlns:a16="http://schemas.microsoft.com/office/drawing/2014/main" id="{FB19C897-D3A1-C4A0-7E40-87F9572A56CE}"/>
              </a:ext>
            </a:extLst>
          </p:cNvPr>
          <p:cNvSpPr txBox="1"/>
          <p:nvPr/>
        </p:nvSpPr>
        <p:spPr>
          <a:xfrm>
            <a:off x="6478521" y="1550631"/>
            <a:ext cx="5228816" cy="55027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indent="0" algn="ctr">
              <a:lnSpc>
                <a:spcPct val="110000"/>
              </a:lnSpc>
              <a:buFont typeface="Arial" panose="020B0604020202020204" pitchFamily="34" charset="0"/>
              <a:buNone/>
              <a:defRPr sz="1400">
                <a:latin typeface="Roboto" panose="02000000000000000000" pitchFamily="2" charset="0"/>
                <a:ea typeface="Roboto" panose="02000000000000000000" pitchFamily="2" charset="0"/>
              </a:defRPr>
            </a:lvl1pPr>
          </a:lstStyle>
          <a:p>
            <a:r>
              <a:rPr lang="en-US" noProof="0" dirty="0">
                <a:solidFill>
                  <a:schemeClr val="bg1"/>
                </a:solidFill>
              </a:rPr>
              <a:t>Once you press the One button, the Drives mode are shown on the digital cluster display (both for BEV and ICE)</a:t>
            </a:r>
            <a:r>
              <a:rPr lang="en-US" dirty="0">
                <a:solidFill>
                  <a:schemeClr val="bg1"/>
                </a:solidFill>
              </a:rPr>
              <a:t>.</a:t>
            </a:r>
            <a:endParaRPr lang="en-US" noProof="0" dirty="0">
              <a:solidFill>
                <a:schemeClr val="bg1"/>
              </a:solidFill>
            </a:endParaRP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B8CFE0D1-D63F-7EE1-564E-8485750544AD}"/>
              </a:ext>
            </a:extLst>
          </p:cNvPr>
          <p:cNvSpPr txBox="1">
            <a:spLocks/>
          </p:cNvSpPr>
          <p:nvPr/>
        </p:nvSpPr>
        <p:spPr>
          <a:xfrm>
            <a:off x="8950569" y="-369332"/>
            <a:ext cx="3241431" cy="369332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algn="ctr"/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noProof="0" dirty="0">
                <a:solidFill>
                  <a:srgbClr val="C00000"/>
                </a:solidFill>
              </a:rPr>
              <a:t>POP UP – HELPFUL TIPS</a:t>
            </a:r>
          </a:p>
        </p:txBody>
      </p:sp>
      <p:sp>
        <p:nvSpPr>
          <p:cNvPr id="3" name="Segnaposto numero diapositiva 27">
            <a:extLst>
              <a:ext uri="{FF2B5EF4-FFF2-40B4-BE49-F238E27FC236}">
                <a16:creationId xmlns:a16="http://schemas.microsoft.com/office/drawing/2014/main" id="{79B66239-4C34-4710-4E8B-31FE426FBCCC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53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5" name="Immagine 4">
            <a:extLst>
              <a:ext uri="{FF2B5EF4-FFF2-40B4-BE49-F238E27FC236}">
                <a16:creationId xmlns:a16="http://schemas.microsoft.com/office/drawing/2014/main" id="{769A2866-53FF-E698-20B7-5A9B59D77C4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6" name="Immagine 5">
            <a:extLst>
              <a:ext uri="{FF2B5EF4-FFF2-40B4-BE49-F238E27FC236}">
                <a16:creationId xmlns:a16="http://schemas.microsoft.com/office/drawing/2014/main" id="{1F4682DF-EAE8-9721-3E97-CD0B79F5AFC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pic>
        <p:nvPicPr>
          <p:cNvPr id="9" name="Immagine 8" descr="Immagine che contiene Elementi grafici, simbolo, logo, clipart&#10;&#10;Il contenuto generato dall'IA potrebbe non essere corretto.">
            <a:extLst>
              <a:ext uri="{FF2B5EF4-FFF2-40B4-BE49-F238E27FC236}">
                <a16:creationId xmlns:a16="http://schemas.microsoft.com/office/drawing/2014/main" id="{B2ED533C-A869-4A60-D0E5-655D164202D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2648" y="1120134"/>
            <a:ext cx="873699" cy="873699"/>
          </a:xfrm>
          <a:prstGeom prst="rect">
            <a:avLst/>
          </a:prstGeom>
        </p:spPr>
      </p:pic>
      <p:sp>
        <p:nvSpPr>
          <p:cNvPr id="8" name="CasellaDiTesto 7">
            <a:extLst>
              <a:ext uri="{FF2B5EF4-FFF2-40B4-BE49-F238E27FC236}">
                <a16:creationId xmlns:a16="http://schemas.microsoft.com/office/drawing/2014/main" id="{DFB1DE58-A94B-2ED5-5C2A-73D104F01F5C}"/>
              </a:ext>
            </a:extLst>
          </p:cNvPr>
          <p:cNvSpPr txBox="1"/>
          <p:nvPr/>
        </p:nvSpPr>
        <p:spPr>
          <a:xfrm>
            <a:off x="667029" y="1972944"/>
            <a:ext cx="6097772" cy="923330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lnSpc>
                <a:spcPct val="90000"/>
              </a:lnSpc>
              <a:spcBef>
                <a:spcPct val="0"/>
              </a:spcBef>
              <a:buNone/>
              <a:defRPr sz="6000" b="1">
                <a:solidFill>
                  <a:schemeClr val="bg1"/>
                </a:solidFill>
                <a:latin typeface="Barlow Condensed" panose="00000506000000000000" pitchFamily="2" charset="0"/>
                <a:ea typeface="+mj-ea"/>
                <a:cs typeface="+mj-cs"/>
              </a:defRPr>
            </a:lvl1pPr>
          </a:lstStyle>
          <a:p>
            <a:r>
              <a:rPr lang="en-US" noProof="0" dirty="0"/>
              <a:t>ONE TOUCH ACCESS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431781321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D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">
            <a:extLst>
              <a:ext uri="{FF2B5EF4-FFF2-40B4-BE49-F238E27FC236}">
                <a16:creationId xmlns:a16="http://schemas.microsoft.com/office/drawing/2014/main" id="{7D0EC847-ADB1-D469-E41A-38DCBC9593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849620"/>
            <a:ext cx="10615793" cy="1132258"/>
          </a:xfrm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en-US" sz="54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UCONNECT 5</a:t>
            </a:r>
            <a:br>
              <a:rPr lang="en-US" sz="5400" noProof="0" dirty="0">
                <a:solidFill>
                  <a:schemeClr val="bg1"/>
                </a:solidFill>
                <a:latin typeface="Barlow Condensed" panose="00000506000000000000" pitchFamily="2" charset="0"/>
              </a:rPr>
            </a:br>
            <a:r>
              <a:rPr lang="en-US" sz="40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DRIVE MODES – TRACK MODE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A63F7B-49F2-042F-912F-B4BAAE217B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noProof="0" smtClean="0">
                <a:solidFill>
                  <a:schemeClr val="bg1"/>
                </a:solidFill>
              </a:rPr>
              <a:t>54</a:t>
            </a:fld>
            <a:endParaRPr lang="en-US" noProof="0" dirty="0">
              <a:solidFill>
                <a:schemeClr val="bg1"/>
              </a:solidFill>
            </a:endParaRP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CA954346-B879-6B0C-372D-E5C805552905}"/>
              </a:ext>
            </a:extLst>
          </p:cNvPr>
          <p:cNvSpPr txBox="1"/>
          <p:nvPr/>
        </p:nvSpPr>
        <p:spPr>
          <a:xfrm>
            <a:off x="612647" y="3210768"/>
            <a:ext cx="3995973" cy="89062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indent="0">
              <a:lnSpc>
                <a:spcPct val="110000"/>
              </a:lnSpc>
              <a:buFont typeface="Arial" panose="020B0604020202020204" pitchFamily="34" charset="0"/>
              <a:buNone/>
              <a:defRPr sz="1600"/>
            </a:lvl1pPr>
          </a:lstStyle>
          <a:p>
            <a:r>
              <a:rPr lang="en-US" noProof="0" dirty="0">
                <a:solidFill>
                  <a:schemeClr val="bg1"/>
                </a:solidFill>
              </a:rPr>
              <a:t>Let’s discover the </a:t>
            </a:r>
            <a:r>
              <a:rPr lang="en-US" b="1" noProof="0" dirty="0">
                <a:solidFill>
                  <a:srgbClr val="C00000"/>
                </a:solidFill>
              </a:rPr>
              <a:t>Drive Modes Track Mode</a:t>
            </a:r>
            <a:r>
              <a:rPr lang="en-US" noProof="0" dirty="0">
                <a:solidFill>
                  <a:schemeClr val="bg1"/>
                </a:solidFill>
              </a:rPr>
              <a:t>: it’s only available for </a:t>
            </a:r>
            <a:r>
              <a:rPr lang="en-US" noProof="0" dirty="0" err="1">
                <a:solidFill>
                  <a:schemeClr val="bg1"/>
                </a:solidFill>
              </a:rPr>
              <a:t>SixPack</a:t>
            </a:r>
            <a:r>
              <a:rPr lang="en-US" noProof="0" dirty="0">
                <a:solidFill>
                  <a:schemeClr val="bg1"/>
                </a:solidFill>
              </a:rPr>
              <a:t> HO and </a:t>
            </a:r>
            <a:r>
              <a:rPr lang="en-US" noProof="0" dirty="0" err="1">
                <a:solidFill>
                  <a:schemeClr val="bg1"/>
                </a:solidFill>
              </a:rPr>
              <a:t>ScatPack</a:t>
            </a:r>
            <a:r>
              <a:rPr lang="en-US" noProof="0" dirty="0">
                <a:solidFill>
                  <a:schemeClr val="bg1"/>
                </a:solidFill>
              </a:rPr>
              <a:t>.</a:t>
            </a:r>
          </a:p>
        </p:txBody>
      </p:sp>
      <p:pic>
        <p:nvPicPr>
          <p:cNvPr id="7" name="Immagine 6">
            <a:extLst>
              <a:ext uri="{FF2B5EF4-FFF2-40B4-BE49-F238E27FC236}">
                <a16:creationId xmlns:a16="http://schemas.microsoft.com/office/drawing/2014/main" id="{E3BFA4C9-FB26-4FA3-DA25-C27A0BCBBA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6765" y="2818761"/>
            <a:ext cx="6840000" cy="2764062"/>
          </a:xfrm>
          <a:prstGeom prst="rect">
            <a:avLst/>
          </a:prstGeom>
        </p:spPr>
      </p:pic>
      <p:grpSp>
        <p:nvGrpSpPr>
          <p:cNvPr id="5" name="Gruppo 4">
            <a:extLst>
              <a:ext uri="{FF2B5EF4-FFF2-40B4-BE49-F238E27FC236}">
                <a16:creationId xmlns:a16="http://schemas.microsoft.com/office/drawing/2014/main" id="{973754B6-5C70-94F0-C0D9-024CD8385E85}"/>
              </a:ext>
            </a:extLst>
          </p:cNvPr>
          <p:cNvGrpSpPr/>
          <p:nvPr/>
        </p:nvGrpSpPr>
        <p:grpSpPr>
          <a:xfrm>
            <a:off x="7148146" y="980873"/>
            <a:ext cx="5043854" cy="1199803"/>
            <a:chOff x="7148146" y="5253199"/>
            <a:chExt cx="5043854" cy="1199803"/>
          </a:xfrm>
        </p:grpSpPr>
        <p:sp>
          <p:nvSpPr>
            <p:cNvPr id="10" name="Rettangolo 9">
              <a:extLst>
                <a:ext uri="{FF2B5EF4-FFF2-40B4-BE49-F238E27FC236}">
                  <a16:creationId xmlns:a16="http://schemas.microsoft.com/office/drawing/2014/main" id="{4D4E73D2-991B-6036-37A2-1B4983AC56FC}"/>
                </a:ext>
              </a:extLst>
            </p:cNvPr>
            <p:cNvSpPr/>
            <p:nvPr/>
          </p:nvSpPr>
          <p:spPr>
            <a:xfrm>
              <a:off x="7148146" y="5253199"/>
              <a:ext cx="5043854" cy="1199803"/>
            </a:xfrm>
            <a:prstGeom prst="rect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>
                <a:solidFill>
                  <a:schemeClr val="bg1"/>
                </a:solidFill>
              </a:endParaRPr>
            </a:p>
          </p:txBody>
        </p:sp>
        <p:sp>
          <p:nvSpPr>
            <p:cNvPr id="11" name="CasellaDiTesto 10">
              <a:extLst>
                <a:ext uri="{FF2B5EF4-FFF2-40B4-BE49-F238E27FC236}">
                  <a16:creationId xmlns:a16="http://schemas.microsoft.com/office/drawing/2014/main" id="{FDD08861-D151-5C9C-EC5E-E161F667FDB3}"/>
                </a:ext>
              </a:extLst>
            </p:cNvPr>
            <p:cNvSpPr txBox="1"/>
            <p:nvPr/>
          </p:nvSpPr>
          <p:spPr>
            <a:xfrm>
              <a:off x="8168248" y="5769128"/>
              <a:ext cx="3745329" cy="55194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indent="0">
                <a:lnSpc>
                  <a:spcPct val="110000"/>
                </a:lnSpc>
                <a:buFont typeface="Arial" panose="020B0604020202020204" pitchFamily="34" charset="0"/>
                <a:buNone/>
                <a:defRPr sz="1600"/>
              </a:lvl1pPr>
            </a:lstStyle>
            <a:p>
              <a:r>
                <a:rPr lang="en-US" sz="1400" noProof="0" dirty="0">
                  <a:latin typeface="Roboto" panose="02000000000000000000" pitchFamily="2" charset="0"/>
                  <a:ea typeface="Roboto" panose="02000000000000000000" pitchFamily="2" charset="0"/>
                </a:rPr>
                <a:t>These features are on top to the base configuration</a:t>
              </a:r>
            </a:p>
          </p:txBody>
        </p:sp>
        <p:sp>
          <p:nvSpPr>
            <p:cNvPr id="12" name="CasellaDiTesto 11">
              <a:extLst>
                <a:ext uri="{FF2B5EF4-FFF2-40B4-BE49-F238E27FC236}">
                  <a16:creationId xmlns:a16="http://schemas.microsoft.com/office/drawing/2014/main" id="{EB211895-EE1D-7EA9-56F2-D54B1688D89C}"/>
                </a:ext>
              </a:extLst>
            </p:cNvPr>
            <p:cNvSpPr txBox="1"/>
            <p:nvPr/>
          </p:nvSpPr>
          <p:spPr>
            <a:xfrm>
              <a:off x="8168248" y="5339318"/>
              <a:ext cx="344107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b="1" noProof="0" dirty="0">
                  <a:solidFill>
                    <a:srgbClr val="C00000"/>
                  </a:solidFill>
                  <a:latin typeface="Barlow Condensed" panose="00000506000000000000" pitchFamily="2" charset="0"/>
                  <a:ea typeface="+mj-ea"/>
                  <a:cs typeface="+mj-cs"/>
                </a:rPr>
                <a:t>HELPFUL TIPS</a:t>
              </a:r>
            </a:p>
          </p:txBody>
        </p:sp>
      </p:grpSp>
      <p:sp>
        <p:nvSpPr>
          <p:cNvPr id="13" name="Rounded Rectangle 5">
            <a:extLst>
              <a:ext uri="{FF2B5EF4-FFF2-40B4-BE49-F238E27FC236}">
                <a16:creationId xmlns:a16="http://schemas.microsoft.com/office/drawing/2014/main" id="{36B0DD8A-26B1-B770-12A4-E6E14BB43E92}"/>
              </a:ext>
            </a:extLst>
          </p:cNvPr>
          <p:cNvSpPr/>
          <p:nvPr/>
        </p:nvSpPr>
        <p:spPr>
          <a:xfrm>
            <a:off x="742186" y="4453945"/>
            <a:ext cx="3221597" cy="461665"/>
          </a:xfrm>
          <a:prstGeom prst="roundRect">
            <a:avLst>
              <a:gd name="adj" fmla="val 0"/>
            </a:avLst>
          </a:prstGeom>
          <a:solidFill>
            <a:srgbClr val="C00000"/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2400" b="1" noProof="0" dirty="0">
                <a:solidFill>
                  <a:schemeClr val="bg1"/>
                </a:solidFill>
                <a:latin typeface="Barlow Condensed" panose="00000506000000000000" pitchFamily="2" charset="0"/>
                <a:ea typeface="Calibri" panose="020F0502020204030204" pitchFamily="34" charset="0"/>
                <a:cs typeface="Calibri" panose="020F0502020204030204" pitchFamily="34" charset="0"/>
              </a:rPr>
              <a:t>Drive Modes Track Mode</a:t>
            </a:r>
          </a:p>
        </p:txBody>
      </p:sp>
      <p:sp>
        <p:nvSpPr>
          <p:cNvPr id="8" name="Segnaposto numero diapositiva 27">
            <a:extLst>
              <a:ext uri="{FF2B5EF4-FFF2-40B4-BE49-F238E27FC236}">
                <a16:creationId xmlns:a16="http://schemas.microsoft.com/office/drawing/2014/main" id="{C5A8AF92-7E55-6E1D-B98B-E016A3BBD1C6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54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9" name="Immagine 8">
            <a:extLst>
              <a:ext uri="{FF2B5EF4-FFF2-40B4-BE49-F238E27FC236}">
                <a16:creationId xmlns:a16="http://schemas.microsoft.com/office/drawing/2014/main" id="{8455D82C-DF26-D51A-E874-75742BDAD61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15" name="Immagine 14">
            <a:extLst>
              <a:ext uri="{FF2B5EF4-FFF2-40B4-BE49-F238E27FC236}">
                <a16:creationId xmlns:a16="http://schemas.microsoft.com/office/drawing/2014/main" id="{90516ADB-AD31-BD67-6627-E89CC429E8D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pic>
        <p:nvPicPr>
          <p:cNvPr id="17" name="Immagine 16" descr="Immagine che contiene Elementi grafici, simbolo, logo, clipart&#10;&#10;Il contenuto generato dall'IA potrebbe non essere corretto.">
            <a:extLst>
              <a:ext uri="{FF2B5EF4-FFF2-40B4-BE49-F238E27FC236}">
                <a16:creationId xmlns:a16="http://schemas.microsoft.com/office/drawing/2014/main" id="{3DDFB88D-F01B-E874-0439-E6FB71DA572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94549" y="1171562"/>
            <a:ext cx="873699" cy="873699"/>
          </a:xfrm>
          <a:prstGeom prst="rect">
            <a:avLst/>
          </a:prstGeom>
        </p:spPr>
      </p:pic>
      <p:sp>
        <p:nvSpPr>
          <p:cNvPr id="18" name="Freeform: Shape 13">
            <a:extLst>
              <a:ext uri="{FF2B5EF4-FFF2-40B4-BE49-F238E27FC236}">
                <a16:creationId xmlns:a16="http://schemas.microsoft.com/office/drawing/2014/main" id="{BCB52458-63E1-5315-D7A1-42F4EDB3A690}"/>
              </a:ext>
            </a:extLst>
          </p:cNvPr>
          <p:cNvSpPr/>
          <p:nvPr/>
        </p:nvSpPr>
        <p:spPr>
          <a:xfrm>
            <a:off x="7294549" y="6453187"/>
            <a:ext cx="4897453" cy="404811"/>
          </a:xfrm>
          <a:custGeom>
            <a:avLst/>
            <a:gdLst>
              <a:gd name="connsiteX0" fmla="*/ 570467 w 3464689"/>
              <a:gd name="connsiteY0" fmla="*/ 0 h 1000766"/>
              <a:gd name="connsiteX1" fmla="*/ 3464689 w 3464689"/>
              <a:gd name="connsiteY1" fmla="*/ 0 h 1000766"/>
              <a:gd name="connsiteX2" fmla="*/ 3464689 w 3464689"/>
              <a:gd name="connsiteY2" fmla="*/ 1000766 h 1000766"/>
              <a:gd name="connsiteX3" fmla="*/ 0 w 3464689"/>
              <a:gd name="connsiteY3" fmla="*/ 1000766 h 1000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64689" h="1000766">
                <a:moveTo>
                  <a:pt x="570467" y="0"/>
                </a:moveTo>
                <a:lnTo>
                  <a:pt x="3464689" y="0"/>
                </a:lnTo>
                <a:lnTo>
                  <a:pt x="3464689" y="1000766"/>
                </a:lnTo>
                <a:lnTo>
                  <a:pt x="0" y="1000766"/>
                </a:lnTo>
                <a:close/>
              </a:path>
            </a:pathLst>
          </a:custGeom>
          <a:solidFill>
            <a:srgbClr val="EB232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2C352AFD-282C-A5CA-5CC2-E730872E4FE9}"/>
              </a:ext>
            </a:extLst>
          </p:cNvPr>
          <p:cNvSpPr txBox="1">
            <a:spLocks/>
          </p:cNvSpPr>
          <p:nvPr/>
        </p:nvSpPr>
        <p:spPr>
          <a:xfrm>
            <a:off x="7947660" y="6496233"/>
            <a:ext cx="4359581" cy="38106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Click on </a:t>
            </a:r>
            <a:r>
              <a:rPr lang="en-US" sz="1400" b="1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Drive Modes Track Mode </a:t>
            </a: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to know more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915804481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D2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966F37A-78DF-8A6F-5ED3-448BE2225F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C2E6AF-6AC9-1EF5-9806-74E4F70F1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noProof="0" smtClean="0"/>
              <a:t>55</a:t>
            </a:fld>
            <a:endParaRPr lang="en-US" noProof="0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8A2274F6-1964-D39F-F0A9-987453CE4E14}"/>
              </a:ext>
            </a:extLst>
          </p:cNvPr>
          <p:cNvSpPr txBox="1">
            <a:spLocks/>
          </p:cNvSpPr>
          <p:nvPr/>
        </p:nvSpPr>
        <p:spPr>
          <a:xfrm>
            <a:off x="620268" y="1104900"/>
            <a:ext cx="10653578" cy="571494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4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DRIVE MODES TRACK MODE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ACB5117B-749B-F5B8-D61B-D6A8A2A44D1C}"/>
              </a:ext>
            </a:extLst>
          </p:cNvPr>
          <p:cNvSpPr txBox="1">
            <a:spLocks/>
          </p:cNvSpPr>
          <p:nvPr/>
        </p:nvSpPr>
        <p:spPr>
          <a:xfrm>
            <a:off x="7194959" y="-464938"/>
            <a:ext cx="4866410" cy="369332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algn="ctr"/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noProof="0" dirty="0">
                <a:solidFill>
                  <a:srgbClr val="C00000"/>
                </a:solidFill>
              </a:rPr>
              <a:t>POP UP – DRIVE MODES TRACK MODE</a:t>
            </a:r>
          </a:p>
        </p:txBody>
      </p:sp>
      <p:sp>
        <p:nvSpPr>
          <p:cNvPr id="3" name="Segnaposto numero diapositiva 27">
            <a:extLst>
              <a:ext uri="{FF2B5EF4-FFF2-40B4-BE49-F238E27FC236}">
                <a16:creationId xmlns:a16="http://schemas.microsoft.com/office/drawing/2014/main" id="{3914D169-FCD3-BC6B-C50C-582CB119FD72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55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8" name="Immagine 7">
            <a:extLst>
              <a:ext uri="{FF2B5EF4-FFF2-40B4-BE49-F238E27FC236}">
                <a16:creationId xmlns:a16="http://schemas.microsoft.com/office/drawing/2014/main" id="{ECC5B1B6-499D-B42F-983A-547033F2412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9" name="Immagine 8">
            <a:extLst>
              <a:ext uri="{FF2B5EF4-FFF2-40B4-BE49-F238E27FC236}">
                <a16:creationId xmlns:a16="http://schemas.microsoft.com/office/drawing/2014/main" id="{4633F542-F454-A5F0-5C4E-D14ACADEDC8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sp>
        <p:nvSpPr>
          <p:cNvPr id="5" name="CasellaDiTesto 4">
            <a:extLst>
              <a:ext uri="{FF2B5EF4-FFF2-40B4-BE49-F238E27FC236}">
                <a16:creationId xmlns:a16="http://schemas.microsoft.com/office/drawing/2014/main" id="{2898B836-A55A-0C5C-C460-A250F84A9E61}"/>
              </a:ext>
            </a:extLst>
          </p:cNvPr>
          <p:cNvSpPr txBox="1"/>
          <p:nvPr/>
        </p:nvSpPr>
        <p:spPr>
          <a:xfrm>
            <a:off x="10117709" y="1955245"/>
            <a:ext cx="1506594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ctr"/>
            <a:r>
              <a:rPr lang="en-US" sz="1400" b="1" u="none" strike="noStrike" noProof="0" dirty="0">
                <a:solidFill>
                  <a:srgbClr val="C00000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</a:rPr>
              <a:t>FRATZONIC EXHAUST LEVEL</a:t>
            </a:r>
          </a:p>
        </p:txBody>
      </p:sp>
      <p:sp>
        <p:nvSpPr>
          <p:cNvPr id="6" name="CasellaDiTesto 5">
            <a:extLst>
              <a:ext uri="{FF2B5EF4-FFF2-40B4-BE49-F238E27FC236}">
                <a16:creationId xmlns:a16="http://schemas.microsoft.com/office/drawing/2014/main" id="{ED8A730A-6CCB-D9F3-BBE8-A12284E25080}"/>
              </a:ext>
            </a:extLst>
          </p:cNvPr>
          <p:cNvSpPr txBox="1"/>
          <p:nvPr/>
        </p:nvSpPr>
        <p:spPr>
          <a:xfrm>
            <a:off x="2569179" y="2905780"/>
            <a:ext cx="705364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ctr"/>
            <a:r>
              <a:rPr lang="en-US" sz="1400" u="none" strike="noStrike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</a:rPr>
              <a:t>Vehicle is optimized for performance and handling on improved road surfaces.</a:t>
            </a:r>
            <a:br>
              <a:rPr lang="en-US" sz="1400" u="none" strike="noStrike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</a:rPr>
            </a:br>
            <a:r>
              <a:rPr lang="en-US" sz="1400" u="none" strike="noStrike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</a:rPr>
              <a:t>Track Mode delivers maximum vehicle performance capability on smooth, dry surfaces</a:t>
            </a:r>
          </a:p>
        </p:txBody>
      </p:sp>
      <p:sp>
        <p:nvSpPr>
          <p:cNvPr id="7" name="CasellaDiTesto 6">
            <a:extLst>
              <a:ext uri="{FF2B5EF4-FFF2-40B4-BE49-F238E27FC236}">
                <a16:creationId xmlns:a16="http://schemas.microsoft.com/office/drawing/2014/main" id="{AA61EF22-D6ED-B3F6-5273-315294CFD1D1}"/>
              </a:ext>
            </a:extLst>
          </p:cNvPr>
          <p:cNvSpPr txBox="1"/>
          <p:nvPr/>
        </p:nvSpPr>
        <p:spPr>
          <a:xfrm>
            <a:off x="1023456" y="2905780"/>
            <a:ext cx="143741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ctr"/>
            <a:r>
              <a:rPr lang="en-US" sz="1400" u="none" strike="noStrike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</a:rPr>
              <a:t>TRACK</a:t>
            </a:r>
            <a:br>
              <a:rPr lang="en-US" sz="1400" u="none" strike="noStrike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</a:rPr>
            </a:br>
            <a:r>
              <a:rPr lang="en-US" sz="1400" u="none" strike="noStrike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</a:rPr>
              <a:t>Scat &amp; HO Only</a:t>
            </a:r>
          </a:p>
        </p:txBody>
      </p:sp>
      <p:cxnSp>
        <p:nvCxnSpPr>
          <p:cNvPr id="11" name="Connettore diritto 10">
            <a:extLst>
              <a:ext uri="{FF2B5EF4-FFF2-40B4-BE49-F238E27FC236}">
                <a16:creationId xmlns:a16="http://schemas.microsoft.com/office/drawing/2014/main" id="{8078D48D-38BB-12B2-9E4F-AA0AFCA4C178}"/>
              </a:ext>
            </a:extLst>
          </p:cNvPr>
          <p:cNvCxnSpPr>
            <a:cxnSpLocks/>
          </p:cNvCxnSpPr>
          <p:nvPr/>
        </p:nvCxnSpPr>
        <p:spPr>
          <a:xfrm>
            <a:off x="888969" y="3543300"/>
            <a:ext cx="10492740" cy="0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Connettore diritto 12">
            <a:extLst>
              <a:ext uri="{FF2B5EF4-FFF2-40B4-BE49-F238E27FC236}">
                <a16:creationId xmlns:a16="http://schemas.microsoft.com/office/drawing/2014/main" id="{5F76D5F5-56E5-1C42-A08E-2F2EFD92CA0B}"/>
              </a:ext>
            </a:extLst>
          </p:cNvPr>
          <p:cNvCxnSpPr>
            <a:cxnSpLocks/>
          </p:cNvCxnSpPr>
          <p:nvPr/>
        </p:nvCxnSpPr>
        <p:spPr>
          <a:xfrm>
            <a:off x="10158154" y="2838998"/>
            <a:ext cx="0" cy="1904809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CasellaDiTesto 13">
            <a:extLst>
              <a:ext uri="{FF2B5EF4-FFF2-40B4-BE49-F238E27FC236}">
                <a16:creationId xmlns:a16="http://schemas.microsoft.com/office/drawing/2014/main" id="{9FFB2E5C-07EC-B0C7-0EB3-8557E23F11C2}"/>
              </a:ext>
            </a:extLst>
          </p:cNvPr>
          <p:cNvSpPr txBox="1"/>
          <p:nvPr/>
        </p:nvSpPr>
        <p:spPr>
          <a:xfrm>
            <a:off x="10266456" y="2926486"/>
            <a:ext cx="12091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ctr"/>
            <a:r>
              <a:rPr lang="en-US" sz="1400" u="none" strike="noStrike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</a:rPr>
              <a:t>HIGH</a:t>
            </a:r>
          </a:p>
        </p:txBody>
      </p:sp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CEC7DF84-15E5-E31E-7304-6B9ACB652E33}"/>
              </a:ext>
            </a:extLst>
          </p:cNvPr>
          <p:cNvSpPr txBox="1"/>
          <p:nvPr/>
        </p:nvSpPr>
        <p:spPr>
          <a:xfrm>
            <a:off x="2569179" y="3789700"/>
            <a:ext cx="7053641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ctr"/>
            <a:r>
              <a:rPr lang="en-US" sz="1400" u="none" strike="noStrike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</a:rPr>
              <a:t>Intended for use on an enclosed dragstrip with improved road surfaces.</a:t>
            </a:r>
            <a:br>
              <a:rPr lang="en-US" sz="1400" u="none" strike="noStrike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</a:rPr>
            </a:br>
            <a:r>
              <a:rPr lang="en-US" sz="1400" u="none" strike="noStrike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</a:rPr>
              <a:t>Provides optimal dragstrip launch and straight-line acceleration behavior. Maximizes propulsion force, and adaptive traction and suspension control tuned specifically for a prepared track surface.</a:t>
            </a:r>
          </a:p>
        </p:txBody>
      </p:sp>
      <p:sp>
        <p:nvSpPr>
          <p:cNvPr id="16" name="CasellaDiTesto 15">
            <a:extLst>
              <a:ext uri="{FF2B5EF4-FFF2-40B4-BE49-F238E27FC236}">
                <a16:creationId xmlns:a16="http://schemas.microsoft.com/office/drawing/2014/main" id="{B5EF7960-AFC0-D153-4E98-A7AF1FA02CD1}"/>
              </a:ext>
            </a:extLst>
          </p:cNvPr>
          <p:cNvSpPr txBox="1"/>
          <p:nvPr/>
        </p:nvSpPr>
        <p:spPr>
          <a:xfrm>
            <a:off x="1023456" y="3902293"/>
            <a:ext cx="143741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ctr"/>
            <a:r>
              <a:rPr lang="en-US" sz="1400" u="none" strike="noStrike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</a:rPr>
              <a:t>DRAG</a:t>
            </a:r>
            <a:br>
              <a:rPr lang="en-US" sz="1400" u="none" strike="noStrike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</a:rPr>
            </a:br>
            <a:r>
              <a:rPr lang="en-US" sz="1400" u="none" strike="noStrike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</a:rPr>
              <a:t>Scat &amp; HO Only</a:t>
            </a:r>
          </a:p>
        </p:txBody>
      </p:sp>
      <p:sp>
        <p:nvSpPr>
          <p:cNvPr id="18" name="CasellaDiTesto 17">
            <a:extLst>
              <a:ext uri="{FF2B5EF4-FFF2-40B4-BE49-F238E27FC236}">
                <a16:creationId xmlns:a16="http://schemas.microsoft.com/office/drawing/2014/main" id="{8A1A01F9-0E8E-8DFB-4DB2-F75E93858651}"/>
              </a:ext>
            </a:extLst>
          </p:cNvPr>
          <p:cNvSpPr txBox="1"/>
          <p:nvPr/>
        </p:nvSpPr>
        <p:spPr>
          <a:xfrm>
            <a:off x="10266456" y="4070176"/>
            <a:ext cx="12091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ctr"/>
            <a:r>
              <a:rPr lang="en-US" sz="1400" u="none" strike="noStrike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</a:rPr>
              <a:t>HIGH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297427565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D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>
            <a:extLst>
              <a:ext uri="{FF2B5EF4-FFF2-40B4-BE49-F238E27FC236}">
                <a16:creationId xmlns:a16="http://schemas.microsoft.com/office/drawing/2014/main" id="{F9C65660-F6A1-5B60-C667-C34631575F1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168" t="18414" r="3891" b="8676"/>
          <a:stretch/>
        </p:blipFill>
        <p:spPr bwMode="auto">
          <a:xfrm>
            <a:off x="727364" y="3168692"/>
            <a:ext cx="3418609" cy="2148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6" name="Picture 4">
            <a:extLst>
              <a:ext uri="{FF2B5EF4-FFF2-40B4-BE49-F238E27FC236}">
                <a16:creationId xmlns:a16="http://schemas.microsoft.com/office/drawing/2014/main" id="{816EB1BB-0C95-5496-6047-D07DD5F368E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332" t="11607" r="3450" b="14585"/>
          <a:stretch/>
        </p:blipFill>
        <p:spPr bwMode="auto">
          <a:xfrm>
            <a:off x="4412468" y="3169312"/>
            <a:ext cx="3453710" cy="2139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8" name="Picture 6">
            <a:extLst>
              <a:ext uri="{FF2B5EF4-FFF2-40B4-BE49-F238E27FC236}">
                <a16:creationId xmlns:a16="http://schemas.microsoft.com/office/drawing/2014/main" id="{4932801E-D34F-68CD-0DF3-82C882D6042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587" t="14549" r="3918" b="12395"/>
          <a:stretch/>
        </p:blipFill>
        <p:spPr bwMode="auto">
          <a:xfrm>
            <a:off x="8128111" y="3161072"/>
            <a:ext cx="3451241" cy="21480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itle 1">
            <a:extLst>
              <a:ext uri="{FF2B5EF4-FFF2-40B4-BE49-F238E27FC236}">
                <a16:creationId xmlns:a16="http://schemas.microsoft.com/office/drawing/2014/main" id="{7D0EC847-ADB1-D469-E41A-38DCBC9593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 anchorCtr="0">
            <a:noAutofit/>
          </a:bodyPr>
          <a:lstStyle/>
          <a:p>
            <a:r>
              <a:rPr lang="en-US" sz="60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UCONNECT 5</a:t>
            </a:r>
            <a:br>
              <a:rPr lang="en-US" sz="6000" noProof="0" dirty="0">
                <a:solidFill>
                  <a:schemeClr val="bg1"/>
                </a:solidFill>
                <a:latin typeface="Barlow Condensed" panose="00000506000000000000" pitchFamily="2" charset="0"/>
              </a:rPr>
            </a:br>
            <a:r>
              <a:rPr lang="en-US" sz="40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DRIVE MODES – RACE OPTIONS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A63F7B-49F2-042F-912F-B4BAAE217B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noProof="0" smtClean="0">
                <a:solidFill>
                  <a:schemeClr val="bg1"/>
                </a:solidFill>
              </a:rPr>
              <a:t>56</a:t>
            </a:fld>
            <a:endParaRPr lang="en-US" noProof="0" dirty="0">
              <a:solidFill>
                <a:schemeClr val="bg1"/>
              </a:solidFill>
            </a:endParaRPr>
          </a:p>
        </p:txBody>
      </p:sp>
      <p:sp>
        <p:nvSpPr>
          <p:cNvPr id="6" name="CasellaDiTesto 5">
            <a:extLst>
              <a:ext uri="{FF2B5EF4-FFF2-40B4-BE49-F238E27FC236}">
                <a16:creationId xmlns:a16="http://schemas.microsoft.com/office/drawing/2014/main" id="{5B77C1B9-7D9F-7300-8154-72AA6FC6E454}"/>
              </a:ext>
            </a:extLst>
          </p:cNvPr>
          <p:cNvSpPr txBox="1"/>
          <p:nvPr/>
        </p:nvSpPr>
        <p:spPr>
          <a:xfrm>
            <a:off x="612648" y="2386561"/>
            <a:ext cx="4967314" cy="61978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indent="0">
              <a:lnSpc>
                <a:spcPct val="110000"/>
              </a:lnSpc>
              <a:buFont typeface="Arial" panose="020B0604020202020204" pitchFamily="34" charset="0"/>
              <a:buNone/>
              <a:defRPr sz="1600"/>
            </a:lvl1pPr>
          </a:lstStyle>
          <a:p>
            <a:r>
              <a:rPr lang="en-US" noProof="0" dirty="0">
                <a:solidFill>
                  <a:schemeClr val="bg1"/>
                </a:solidFill>
              </a:rPr>
              <a:t>Let’s discover the </a:t>
            </a:r>
            <a:r>
              <a:rPr lang="en-US" b="1" noProof="0" dirty="0">
                <a:solidFill>
                  <a:srgbClr val="C00000"/>
                </a:solidFill>
              </a:rPr>
              <a:t>Drive Modes Race options</a:t>
            </a:r>
            <a:endParaRPr lang="en-US" noProof="0" dirty="0">
              <a:solidFill>
                <a:srgbClr val="C00000"/>
              </a:solidFill>
            </a:endParaRPr>
          </a:p>
          <a:p>
            <a:endParaRPr lang="en-US" noProof="0" dirty="0">
              <a:solidFill>
                <a:schemeClr val="bg1"/>
              </a:solidFill>
            </a:endParaRPr>
          </a:p>
        </p:txBody>
      </p:sp>
      <p:grpSp>
        <p:nvGrpSpPr>
          <p:cNvPr id="3" name="Gruppo 2">
            <a:extLst>
              <a:ext uri="{FF2B5EF4-FFF2-40B4-BE49-F238E27FC236}">
                <a16:creationId xmlns:a16="http://schemas.microsoft.com/office/drawing/2014/main" id="{0E627815-66C7-5B19-04E8-14EB39393DA6}"/>
              </a:ext>
            </a:extLst>
          </p:cNvPr>
          <p:cNvGrpSpPr/>
          <p:nvPr/>
        </p:nvGrpSpPr>
        <p:grpSpPr>
          <a:xfrm>
            <a:off x="6795189" y="1030725"/>
            <a:ext cx="5396811" cy="1180853"/>
            <a:chOff x="5081155" y="5253199"/>
            <a:chExt cx="5396811" cy="1180853"/>
          </a:xfrm>
        </p:grpSpPr>
        <p:sp>
          <p:nvSpPr>
            <p:cNvPr id="10" name="Rettangolo 9">
              <a:extLst>
                <a:ext uri="{FF2B5EF4-FFF2-40B4-BE49-F238E27FC236}">
                  <a16:creationId xmlns:a16="http://schemas.microsoft.com/office/drawing/2014/main" id="{66499987-4FA9-B1AA-226C-C8C67D2119D6}"/>
                </a:ext>
              </a:extLst>
            </p:cNvPr>
            <p:cNvSpPr/>
            <p:nvPr/>
          </p:nvSpPr>
          <p:spPr>
            <a:xfrm>
              <a:off x="5081155" y="5253199"/>
              <a:ext cx="5396811" cy="1180853"/>
            </a:xfrm>
            <a:prstGeom prst="rect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>
                <a:solidFill>
                  <a:schemeClr val="bg1"/>
                </a:solidFill>
              </a:endParaRPr>
            </a:p>
          </p:txBody>
        </p:sp>
        <p:sp>
          <p:nvSpPr>
            <p:cNvPr id="11" name="CasellaDiTesto 10">
              <a:extLst>
                <a:ext uri="{FF2B5EF4-FFF2-40B4-BE49-F238E27FC236}">
                  <a16:creationId xmlns:a16="http://schemas.microsoft.com/office/drawing/2014/main" id="{8622E8C7-A52A-1680-03FF-451B998DE990}"/>
                </a:ext>
              </a:extLst>
            </p:cNvPr>
            <p:cNvSpPr txBox="1"/>
            <p:nvPr/>
          </p:nvSpPr>
          <p:spPr>
            <a:xfrm>
              <a:off x="5990443" y="5782246"/>
              <a:ext cx="4298507" cy="55194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indent="0">
                <a:lnSpc>
                  <a:spcPct val="110000"/>
                </a:lnSpc>
                <a:buFont typeface="Arial" panose="020B0604020202020204" pitchFamily="34" charset="0"/>
                <a:buNone/>
                <a:defRPr sz="1600"/>
              </a:lvl1pPr>
            </a:lstStyle>
            <a:p>
              <a:r>
                <a:rPr lang="en-US" sz="1400" noProof="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</a:rPr>
                <a:t>These features are available according with the pack strategy and it’s standard only on </a:t>
              </a:r>
              <a:r>
                <a:rPr lang="en-US" sz="1400" noProof="0" dirty="0" err="1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</a:rPr>
                <a:t>ScatPack</a:t>
              </a:r>
              <a:endPara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</a:endParaRPr>
            </a:p>
          </p:txBody>
        </p:sp>
        <p:sp>
          <p:nvSpPr>
            <p:cNvPr id="12" name="CasellaDiTesto 11">
              <a:extLst>
                <a:ext uri="{FF2B5EF4-FFF2-40B4-BE49-F238E27FC236}">
                  <a16:creationId xmlns:a16="http://schemas.microsoft.com/office/drawing/2014/main" id="{3B800088-65F9-F024-A378-0B3EB9ECBEA4}"/>
                </a:ext>
              </a:extLst>
            </p:cNvPr>
            <p:cNvSpPr txBox="1"/>
            <p:nvPr/>
          </p:nvSpPr>
          <p:spPr>
            <a:xfrm>
              <a:off x="5995556" y="5339318"/>
              <a:ext cx="446592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b="1" noProof="0" dirty="0">
                  <a:solidFill>
                    <a:srgbClr val="C00000"/>
                  </a:solidFill>
                  <a:latin typeface="Barlow Condensed" panose="00000506000000000000" pitchFamily="2" charset="0"/>
                  <a:ea typeface="+mj-ea"/>
                  <a:cs typeface="+mj-cs"/>
                </a:rPr>
                <a:t>HELPFUL TIPS</a:t>
              </a:r>
            </a:p>
          </p:txBody>
        </p:sp>
      </p:grpSp>
      <p:sp>
        <p:nvSpPr>
          <p:cNvPr id="7" name="Segnaposto numero diapositiva 27">
            <a:extLst>
              <a:ext uri="{FF2B5EF4-FFF2-40B4-BE49-F238E27FC236}">
                <a16:creationId xmlns:a16="http://schemas.microsoft.com/office/drawing/2014/main" id="{67F331C8-79D5-3D8E-B511-9C17903B7DC9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56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9" name="Immagine 8">
            <a:extLst>
              <a:ext uri="{FF2B5EF4-FFF2-40B4-BE49-F238E27FC236}">
                <a16:creationId xmlns:a16="http://schemas.microsoft.com/office/drawing/2014/main" id="{5A2EBA93-A518-0A37-E12E-2172D6E0DEC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13" name="Immagine 12">
            <a:extLst>
              <a:ext uri="{FF2B5EF4-FFF2-40B4-BE49-F238E27FC236}">
                <a16:creationId xmlns:a16="http://schemas.microsoft.com/office/drawing/2014/main" id="{0053A691-089E-EE5C-5C9B-050DD5E4DFB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E30CCED4-C35D-BEE0-2842-878684AC63E0}"/>
              </a:ext>
            </a:extLst>
          </p:cNvPr>
          <p:cNvSpPr/>
          <p:nvPr/>
        </p:nvSpPr>
        <p:spPr>
          <a:xfrm>
            <a:off x="8473440" y="6453187"/>
            <a:ext cx="3718562" cy="404811"/>
          </a:xfrm>
          <a:custGeom>
            <a:avLst/>
            <a:gdLst>
              <a:gd name="connsiteX0" fmla="*/ 570467 w 3464689"/>
              <a:gd name="connsiteY0" fmla="*/ 0 h 1000766"/>
              <a:gd name="connsiteX1" fmla="*/ 3464689 w 3464689"/>
              <a:gd name="connsiteY1" fmla="*/ 0 h 1000766"/>
              <a:gd name="connsiteX2" fmla="*/ 3464689 w 3464689"/>
              <a:gd name="connsiteY2" fmla="*/ 1000766 h 1000766"/>
              <a:gd name="connsiteX3" fmla="*/ 0 w 3464689"/>
              <a:gd name="connsiteY3" fmla="*/ 1000766 h 1000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64689" h="1000766">
                <a:moveTo>
                  <a:pt x="570467" y="0"/>
                </a:moveTo>
                <a:lnTo>
                  <a:pt x="3464689" y="0"/>
                </a:lnTo>
                <a:lnTo>
                  <a:pt x="3464689" y="1000766"/>
                </a:lnTo>
                <a:lnTo>
                  <a:pt x="0" y="1000766"/>
                </a:lnTo>
                <a:close/>
              </a:path>
            </a:pathLst>
          </a:custGeom>
          <a:solidFill>
            <a:srgbClr val="EB232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E2B2FE76-9397-117E-4F00-F06940C78A31}"/>
              </a:ext>
            </a:extLst>
          </p:cNvPr>
          <p:cNvSpPr txBox="1">
            <a:spLocks/>
          </p:cNvSpPr>
          <p:nvPr/>
        </p:nvSpPr>
        <p:spPr>
          <a:xfrm>
            <a:off x="9037320" y="6496233"/>
            <a:ext cx="3269921" cy="38106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Click on the </a:t>
            </a:r>
            <a:r>
              <a:rPr lang="en-US" sz="1400" b="1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IMAGES</a:t>
            </a: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 to know more</a:t>
            </a:r>
          </a:p>
        </p:txBody>
      </p:sp>
      <p:pic>
        <p:nvPicPr>
          <p:cNvPr id="17" name="Immagine 16" descr="Immagine che contiene Elementi grafici, simbolo, logo, clipart&#10;&#10;Il contenuto generato dall'IA potrebbe non essere corretto.">
            <a:extLst>
              <a:ext uri="{FF2B5EF4-FFF2-40B4-BE49-F238E27FC236}">
                <a16:creationId xmlns:a16="http://schemas.microsoft.com/office/drawing/2014/main" id="{9AAA1084-D8E9-484A-35B6-314429F260A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30778" y="1186787"/>
            <a:ext cx="873699" cy="873699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989221683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D2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9E03479-1300-4E69-00CD-197F7E3B24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ttangolo 6">
            <a:extLst>
              <a:ext uri="{FF2B5EF4-FFF2-40B4-BE49-F238E27FC236}">
                <a16:creationId xmlns:a16="http://schemas.microsoft.com/office/drawing/2014/main" id="{9CFBCFDD-39A0-306B-1DE5-85E3C460AA54}"/>
              </a:ext>
            </a:extLst>
          </p:cNvPr>
          <p:cNvSpPr/>
          <p:nvPr/>
        </p:nvSpPr>
        <p:spPr>
          <a:xfrm>
            <a:off x="729789" y="3176933"/>
            <a:ext cx="3420745" cy="2148015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bg1"/>
              </a:solidFill>
            </a:endParaRPr>
          </a:p>
        </p:txBody>
      </p:sp>
      <p:sp>
        <p:nvSpPr>
          <p:cNvPr id="13" name="Rettangolo 12">
            <a:extLst>
              <a:ext uri="{FF2B5EF4-FFF2-40B4-BE49-F238E27FC236}">
                <a16:creationId xmlns:a16="http://schemas.microsoft.com/office/drawing/2014/main" id="{EC1B9FBF-71BA-7780-71AF-3DE56365C771}"/>
              </a:ext>
            </a:extLst>
          </p:cNvPr>
          <p:cNvSpPr/>
          <p:nvPr/>
        </p:nvSpPr>
        <p:spPr>
          <a:xfrm>
            <a:off x="4428951" y="3176933"/>
            <a:ext cx="3420745" cy="2148015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bg1"/>
              </a:solidFill>
            </a:endParaRPr>
          </a:p>
        </p:txBody>
      </p:sp>
      <p:sp>
        <p:nvSpPr>
          <p:cNvPr id="17" name="Rettangolo 16">
            <a:extLst>
              <a:ext uri="{FF2B5EF4-FFF2-40B4-BE49-F238E27FC236}">
                <a16:creationId xmlns:a16="http://schemas.microsoft.com/office/drawing/2014/main" id="{40EEA16C-2057-11FD-F637-3ECBDC968F46}"/>
              </a:ext>
            </a:extLst>
          </p:cNvPr>
          <p:cNvSpPr/>
          <p:nvPr/>
        </p:nvSpPr>
        <p:spPr>
          <a:xfrm>
            <a:off x="8128114" y="3168692"/>
            <a:ext cx="3420745" cy="2148015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bg1"/>
              </a:solidFill>
            </a:endParaRP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DCDF62E0-538B-270B-24DB-3757407807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 anchorCtr="0">
            <a:noAutofit/>
          </a:bodyPr>
          <a:lstStyle/>
          <a:p>
            <a:r>
              <a:rPr lang="en-US" sz="60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UCONNECT 5</a:t>
            </a:r>
            <a:br>
              <a:rPr lang="en-US" sz="6000" noProof="0" dirty="0">
                <a:solidFill>
                  <a:schemeClr val="bg1"/>
                </a:solidFill>
                <a:latin typeface="Barlow Condensed" panose="00000506000000000000" pitchFamily="2" charset="0"/>
              </a:rPr>
            </a:br>
            <a:r>
              <a:rPr lang="en-US" sz="40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DRIVE MODES – RACE OPTIONS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A862AF5-9B6D-B4F9-FC72-FA58EDAD56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noProof="0" smtClean="0">
                <a:solidFill>
                  <a:schemeClr val="bg1"/>
                </a:solidFill>
              </a:rPr>
              <a:t>57</a:t>
            </a:fld>
            <a:endParaRPr lang="en-US" noProof="0" dirty="0">
              <a:solidFill>
                <a:schemeClr val="bg1"/>
              </a:solidFill>
            </a:endParaRPr>
          </a:p>
        </p:txBody>
      </p: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FB19E580-1D6B-CA82-1DBF-C40912E0202B}"/>
              </a:ext>
            </a:extLst>
          </p:cNvPr>
          <p:cNvSpPr txBox="1"/>
          <p:nvPr/>
        </p:nvSpPr>
        <p:spPr>
          <a:xfrm>
            <a:off x="860336" y="3235469"/>
            <a:ext cx="3159651" cy="147732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r>
              <a:rPr lang="en-US" sz="15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Launch Control </a:t>
            </a: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sets the torque of the wheel offering a straight-line launch for its starting point to optimize wheel slip—meaning you blast straight forward, right out of the gate.</a:t>
            </a:r>
          </a:p>
        </p:txBody>
      </p:sp>
      <p:sp>
        <p:nvSpPr>
          <p:cNvPr id="14" name="CasellaDiTesto 13">
            <a:extLst>
              <a:ext uri="{FF2B5EF4-FFF2-40B4-BE49-F238E27FC236}">
                <a16:creationId xmlns:a16="http://schemas.microsoft.com/office/drawing/2014/main" id="{365C1409-A491-2CE8-AA2B-89354F648E26}"/>
              </a:ext>
            </a:extLst>
          </p:cNvPr>
          <p:cNvSpPr txBox="1"/>
          <p:nvPr/>
        </p:nvSpPr>
        <p:spPr>
          <a:xfrm>
            <a:off x="4501330" y="3235469"/>
            <a:ext cx="3256268" cy="170816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>
              <a:defRPr sz="1600" b="1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</a:defRPr>
            </a:lvl1pPr>
          </a:lstStyle>
          <a:p>
            <a:r>
              <a:rPr lang="en-US" sz="1500" noProof="0" dirty="0">
                <a:solidFill>
                  <a:srgbClr val="C00000"/>
                </a:solidFill>
              </a:rPr>
              <a:t>Race Prep </a:t>
            </a:r>
            <a:r>
              <a:rPr lang="en-US" sz="1500" b="0" noProof="0" dirty="0"/>
              <a:t>can set up 1 of 2: </a:t>
            </a:r>
          </a:p>
          <a:p>
            <a:r>
              <a:rPr lang="en-US" sz="1500" b="0" noProof="0" dirty="0"/>
              <a:t>Drag Racing: optimizes battery temperature to deliver quick acceleration off the line.</a:t>
            </a:r>
          </a:p>
          <a:p>
            <a:r>
              <a:rPr lang="en-US" sz="1500" b="0" noProof="0" dirty="0"/>
              <a:t>Track Racing cools the battery temperature, allowing it to heat up gradually when racing longer laps.</a:t>
            </a:r>
          </a:p>
        </p:txBody>
      </p:sp>
      <p:sp>
        <p:nvSpPr>
          <p:cNvPr id="18" name="CasellaDiTesto 17">
            <a:extLst>
              <a:ext uri="{FF2B5EF4-FFF2-40B4-BE49-F238E27FC236}">
                <a16:creationId xmlns:a16="http://schemas.microsoft.com/office/drawing/2014/main" id="{8CFE22EF-5500-B486-8DFE-A5AB6ACC3E36}"/>
              </a:ext>
            </a:extLst>
          </p:cNvPr>
          <p:cNvSpPr txBox="1"/>
          <p:nvPr/>
        </p:nvSpPr>
        <p:spPr>
          <a:xfrm>
            <a:off x="8227334" y="3235469"/>
            <a:ext cx="3222303" cy="124649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algn="just">
              <a:defRPr sz="1400" b="1"/>
            </a:lvl1pPr>
          </a:lstStyle>
          <a:p>
            <a:pPr algn="l"/>
            <a:r>
              <a:rPr lang="en-US" sz="1500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Drift/Donut </a:t>
            </a:r>
            <a:r>
              <a:rPr lang="en-US" sz="1500" b="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mode sets you up for the thrill of drifting and donuts. Drift Min for some slip, Drift Max provides less traction control for increased slip and Donut</a:t>
            </a:r>
          </a:p>
        </p:txBody>
      </p:sp>
      <p:sp>
        <p:nvSpPr>
          <p:cNvPr id="29" name="Content Placeholder 2">
            <a:extLst>
              <a:ext uri="{FF2B5EF4-FFF2-40B4-BE49-F238E27FC236}">
                <a16:creationId xmlns:a16="http://schemas.microsoft.com/office/drawing/2014/main" id="{AF8E3D27-B7E3-78BB-E580-7A936D2A48DC}"/>
              </a:ext>
            </a:extLst>
          </p:cNvPr>
          <p:cNvSpPr txBox="1">
            <a:spLocks/>
          </p:cNvSpPr>
          <p:nvPr/>
        </p:nvSpPr>
        <p:spPr>
          <a:xfrm>
            <a:off x="7325590" y="-369332"/>
            <a:ext cx="4866410" cy="369332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algn="ctr"/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noProof="0" dirty="0">
                <a:solidFill>
                  <a:srgbClr val="C00000"/>
                </a:solidFill>
              </a:rPr>
              <a:t>POP UP – FLIPPED CARD</a:t>
            </a:r>
          </a:p>
        </p:txBody>
      </p:sp>
      <p:sp>
        <p:nvSpPr>
          <p:cNvPr id="2" name="CasellaDiTesto 1">
            <a:extLst>
              <a:ext uri="{FF2B5EF4-FFF2-40B4-BE49-F238E27FC236}">
                <a16:creationId xmlns:a16="http://schemas.microsoft.com/office/drawing/2014/main" id="{4334709B-E233-CCD7-8D40-947D97C274E5}"/>
              </a:ext>
            </a:extLst>
          </p:cNvPr>
          <p:cNvSpPr txBox="1"/>
          <p:nvPr/>
        </p:nvSpPr>
        <p:spPr>
          <a:xfrm>
            <a:off x="612648" y="2446826"/>
            <a:ext cx="4967314" cy="61978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indent="0">
              <a:lnSpc>
                <a:spcPct val="110000"/>
              </a:lnSpc>
              <a:buFont typeface="Arial" panose="020B0604020202020204" pitchFamily="34" charset="0"/>
              <a:buNone/>
              <a:defRPr sz="1600"/>
            </a:lvl1pPr>
          </a:lstStyle>
          <a:p>
            <a:r>
              <a:rPr lang="en-US" noProof="0" dirty="0">
                <a:solidFill>
                  <a:schemeClr val="bg1"/>
                </a:solidFill>
              </a:rPr>
              <a:t>Let’s discover the </a:t>
            </a:r>
            <a:r>
              <a:rPr lang="en-US" b="1" noProof="0" dirty="0">
                <a:solidFill>
                  <a:srgbClr val="C00000"/>
                </a:solidFill>
              </a:rPr>
              <a:t>Drive Modes Race options</a:t>
            </a:r>
            <a:endParaRPr lang="en-US" noProof="0" dirty="0">
              <a:solidFill>
                <a:srgbClr val="C00000"/>
              </a:solidFill>
            </a:endParaRPr>
          </a:p>
          <a:p>
            <a:endParaRPr lang="en-US" noProof="0" dirty="0">
              <a:solidFill>
                <a:schemeClr val="bg1"/>
              </a:solidFill>
            </a:endParaRPr>
          </a:p>
        </p:txBody>
      </p:sp>
      <p:sp>
        <p:nvSpPr>
          <p:cNvPr id="3" name="Segnaposto numero diapositiva 27">
            <a:extLst>
              <a:ext uri="{FF2B5EF4-FFF2-40B4-BE49-F238E27FC236}">
                <a16:creationId xmlns:a16="http://schemas.microsoft.com/office/drawing/2014/main" id="{06C4969F-21C2-20DE-BD81-B8F0281E6FC9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57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5" name="Immagine 4">
            <a:extLst>
              <a:ext uri="{FF2B5EF4-FFF2-40B4-BE49-F238E27FC236}">
                <a16:creationId xmlns:a16="http://schemas.microsoft.com/office/drawing/2014/main" id="{9D544C30-8DE4-AAD3-12D6-BE28FDED343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6" name="Immagine 5">
            <a:extLst>
              <a:ext uri="{FF2B5EF4-FFF2-40B4-BE49-F238E27FC236}">
                <a16:creationId xmlns:a16="http://schemas.microsoft.com/office/drawing/2014/main" id="{42DD243B-8311-E87B-9E1F-49502C90143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grpSp>
        <p:nvGrpSpPr>
          <p:cNvPr id="8" name="Gruppo 7">
            <a:extLst>
              <a:ext uri="{FF2B5EF4-FFF2-40B4-BE49-F238E27FC236}">
                <a16:creationId xmlns:a16="http://schemas.microsoft.com/office/drawing/2014/main" id="{4BEF3B03-102E-744B-D162-B969393DBDED}"/>
              </a:ext>
            </a:extLst>
          </p:cNvPr>
          <p:cNvGrpSpPr/>
          <p:nvPr/>
        </p:nvGrpSpPr>
        <p:grpSpPr>
          <a:xfrm>
            <a:off x="6795189" y="1030725"/>
            <a:ext cx="5396811" cy="1180853"/>
            <a:chOff x="5081155" y="5253199"/>
            <a:chExt cx="5396811" cy="1180853"/>
          </a:xfrm>
        </p:grpSpPr>
        <p:sp>
          <p:nvSpPr>
            <p:cNvPr id="10" name="Rettangolo 9">
              <a:extLst>
                <a:ext uri="{FF2B5EF4-FFF2-40B4-BE49-F238E27FC236}">
                  <a16:creationId xmlns:a16="http://schemas.microsoft.com/office/drawing/2014/main" id="{A0E3328B-4DEC-503B-EA82-806DACC4AE5D}"/>
                </a:ext>
              </a:extLst>
            </p:cNvPr>
            <p:cNvSpPr/>
            <p:nvPr/>
          </p:nvSpPr>
          <p:spPr>
            <a:xfrm>
              <a:off x="5081155" y="5253199"/>
              <a:ext cx="5396811" cy="1180853"/>
            </a:xfrm>
            <a:prstGeom prst="rect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>
                <a:solidFill>
                  <a:schemeClr val="bg1"/>
                </a:solidFill>
              </a:endParaRPr>
            </a:p>
          </p:txBody>
        </p:sp>
        <p:sp>
          <p:nvSpPr>
            <p:cNvPr id="11" name="CasellaDiTesto 10">
              <a:extLst>
                <a:ext uri="{FF2B5EF4-FFF2-40B4-BE49-F238E27FC236}">
                  <a16:creationId xmlns:a16="http://schemas.microsoft.com/office/drawing/2014/main" id="{C7C8F39B-30F9-18F8-A90A-76CA44BFFDDC}"/>
                </a:ext>
              </a:extLst>
            </p:cNvPr>
            <p:cNvSpPr txBox="1"/>
            <p:nvPr/>
          </p:nvSpPr>
          <p:spPr>
            <a:xfrm>
              <a:off x="5990443" y="5782246"/>
              <a:ext cx="4298507" cy="55194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indent="0">
                <a:lnSpc>
                  <a:spcPct val="110000"/>
                </a:lnSpc>
                <a:buFont typeface="Arial" panose="020B0604020202020204" pitchFamily="34" charset="0"/>
                <a:buNone/>
                <a:defRPr sz="1600"/>
              </a:lvl1pPr>
            </a:lstStyle>
            <a:p>
              <a:r>
                <a:rPr lang="en-US" sz="1400" noProof="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</a:rPr>
                <a:t>These features are available according with the pack strategy and it’s standard only on </a:t>
              </a:r>
              <a:r>
                <a:rPr lang="en-US" sz="1400" noProof="0" dirty="0" err="1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</a:rPr>
                <a:t>ScatPack</a:t>
              </a:r>
              <a:endPara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</a:endParaRPr>
            </a:p>
          </p:txBody>
        </p:sp>
        <p:sp>
          <p:nvSpPr>
            <p:cNvPr id="12" name="CasellaDiTesto 11">
              <a:extLst>
                <a:ext uri="{FF2B5EF4-FFF2-40B4-BE49-F238E27FC236}">
                  <a16:creationId xmlns:a16="http://schemas.microsoft.com/office/drawing/2014/main" id="{59A1FAE2-444D-7082-9520-7B6889BC2459}"/>
                </a:ext>
              </a:extLst>
            </p:cNvPr>
            <p:cNvSpPr txBox="1"/>
            <p:nvPr/>
          </p:nvSpPr>
          <p:spPr>
            <a:xfrm>
              <a:off x="5995556" y="5339318"/>
              <a:ext cx="446592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b="1" noProof="0" dirty="0">
                  <a:solidFill>
                    <a:srgbClr val="C00000"/>
                  </a:solidFill>
                  <a:latin typeface="Barlow Condensed" panose="00000506000000000000" pitchFamily="2" charset="0"/>
                  <a:ea typeface="+mj-ea"/>
                  <a:cs typeface="+mj-cs"/>
                </a:rPr>
                <a:t>HELPFUL TIPS</a:t>
              </a:r>
            </a:p>
          </p:txBody>
        </p:sp>
      </p:grpSp>
      <p:pic>
        <p:nvPicPr>
          <p:cNvPr id="15" name="Immagine 14" descr="Immagine che contiene Elementi grafici, simbolo, logo, clipart&#10;&#10;Il contenuto generato dall'IA potrebbe non essere corretto.">
            <a:extLst>
              <a:ext uri="{FF2B5EF4-FFF2-40B4-BE49-F238E27FC236}">
                <a16:creationId xmlns:a16="http://schemas.microsoft.com/office/drawing/2014/main" id="{C2B3BF7F-3F2F-E4E8-F0E0-342A8C3767A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30778" y="1186787"/>
            <a:ext cx="873699" cy="873699"/>
          </a:xfrm>
          <a:prstGeom prst="rect">
            <a:avLst/>
          </a:prstGeom>
        </p:spPr>
      </p:pic>
      <p:sp>
        <p:nvSpPr>
          <p:cNvPr id="30" name="Freeform: Shape 13">
            <a:extLst>
              <a:ext uri="{FF2B5EF4-FFF2-40B4-BE49-F238E27FC236}">
                <a16:creationId xmlns:a16="http://schemas.microsoft.com/office/drawing/2014/main" id="{01D3DA83-7C06-D0E1-5DE0-A72A1590348C}"/>
              </a:ext>
            </a:extLst>
          </p:cNvPr>
          <p:cNvSpPr/>
          <p:nvPr/>
        </p:nvSpPr>
        <p:spPr>
          <a:xfrm>
            <a:off x="8473440" y="6453187"/>
            <a:ext cx="3718562" cy="404811"/>
          </a:xfrm>
          <a:custGeom>
            <a:avLst/>
            <a:gdLst>
              <a:gd name="connsiteX0" fmla="*/ 570467 w 3464689"/>
              <a:gd name="connsiteY0" fmla="*/ 0 h 1000766"/>
              <a:gd name="connsiteX1" fmla="*/ 3464689 w 3464689"/>
              <a:gd name="connsiteY1" fmla="*/ 0 h 1000766"/>
              <a:gd name="connsiteX2" fmla="*/ 3464689 w 3464689"/>
              <a:gd name="connsiteY2" fmla="*/ 1000766 h 1000766"/>
              <a:gd name="connsiteX3" fmla="*/ 0 w 3464689"/>
              <a:gd name="connsiteY3" fmla="*/ 1000766 h 1000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64689" h="1000766">
                <a:moveTo>
                  <a:pt x="570467" y="0"/>
                </a:moveTo>
                <a:lnTo>
                  <a:pt x="3464689" y="0"/>
                </a:lnTo>
                <a:lnTo>
                  <a:pt x="3464689" y="1000766"/>
                </a:lnTo>
                <a:lnTo>
                  <a:pt x="0" y="1000766"/>
                </a:lnTo>
                <a:close/>
              </a:path>
            </a:pathLst>
          </a:custGeom>
          <a:solidFill>
            <a:srgbClr val="EB232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31" name="Content Placeholder 2">
            <a:extLst>
              <a:ext uri="{FF2B5EF4-FFF2-40B4-BE49-F238E27FC236}">
                <a16:creationId xmlns:a16="http://schemas.microsoft.com/office/drawing/2014/main" id="{19AB8EBF-8A1A-F14D-6940-D8ACAD240497}"/>
              </a:ext>
            </a:extLst>
          </p:cNvPr>
          <p:cNvSpPr txBox="1">
            <a:spLocks/>
          </p:cNvSpPr>
          <p:nvPr/>
        </p:nvSpPr>
        <p:spPr>
          <a:xfrm>
            <a:off x="9037320" y="6496233"/>
            <a:ext cx="3269921" cy="38106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Click on the </a:t>
            </a:r>
            <a:r>
              <a:rPr lang="en-US" sz="1400" b="1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IMAGES</a:t>
            </a: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 to know more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786826860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D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">
            <a:extLst>
              <a:ext uri="{FF2B5EF4-FFF2-40B4-BE49-F238E27FC236}">
                <a16:creationId xmlns:a16="http://schemas.microsoft.com/office/drawing/2014/main" id="{7D0EC847-ADB1-D469-E41A-38DCBC9593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t" anchorCtr="0">
            <a:noAutofit/>
          </a:bodyPr>
          <a:lstStyle/>
          <a:p>
            <a:r>
              <a:rPr lang="en-US" sz="54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UCONNECT 5</a:t>
            </a:r>
            <a:br>
              <a:rPr lang="en-US" sz="5400" noProof="0" dirty="0">
                <a:solidFill>
                  <a:schemeClr val="bg1"/>
                </a:solidFill>
                <a:latin typeface="Barlow Condensed" panose="00000506000000000000" pitchFamily="2" charset="0"/>
              </a:rPr>
            </a:br>
            <a:r>
              <a:rPr lang="en-US" sz="40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EV PAGES &amp; PERFORMANCE </a:t>
            </a:r>
            <a:br>
              <a:rPr lang="en-US" sz="4000" noProof="0" dirty="0">
                <a:solidFill>
                  <a:schemeClr val="bg1"/>
                </a:solidFill>
                <a:latin typeface="Barlow Condensed" panose="00000506000000000000" pitchFamily="2" charset="0"/>
              </a:rPr>
            </a:br>
            <a:r>
              <a:rPr lang="en-US" sz="40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PAGES</a:t>
            </a:r>
            <a:endParaRPr lang="en-US" sz="5400" noProof="0" dirty="0">
              <a:solidFill>
                <a:schemeClr val="bg1"/>
              </a:solidFill>
              <a:latin typeface="Barlow Condensed" panose="00000506000000000000" pitchFamily="2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A63F7B-49F2-042F-912F-B4BAAE217B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noProof="0" smtClean="0">
                <a:solidFill>
                  <a:schemeClr val="bg1"/>
                </a:solidFill>
              </a:rPr>
              <a:t>58</a:t>
            </a:fld>
            <a:endParaRPr lang="en-US" noProof="0" dirty="0">
              <a:solidFill>
                <a:schemeClr val="bg1"/>
              </a:solidFill>
            </a:endParaRPr>
          </a:p>
        </p:txBody>
      </p:sp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95F761AC-C9D2-9C97-0255-AC8BD557F22C}"/>
              </a:ext>
            </a:extLst>
          </p:cNvPr>
          <p:cNvSpPr txBox="1"/>
          <p:nvPr/>
        </p:nvSpPr>
        <p:spPr>
          <a:xfrm>
            <a:off x="612648" y="2643968"/>
            <a:ext cx="5230720" cy="1972143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indent="0">
              <a:lnSpc>
                <a:spcPct val="110000"/>
              </a:lnSpc>
              <a:buFont typeface="Arial" panose="020B0604020202020204" pitchFamily="34" charset="0"/>
              <a:buNone/>
              <a:defRPr sz="1600"/>
            </a:lvl1pPr>
          </a:lstStyle>
          <a:p>
            <a:r>
              <a:rPr lang="en-US" sz="1400" noProof="0" dirty="0">
                <a:solidFill>
                  <a:schemeClr val="bg1"/>
                </a:solidFill>
              </a:rPr>
              <a:t>Access everything from entertainment and apps to performance gauges and energy consumption with the connectivity features included in your </a:t>
            </a:r>
            <a:r>
              <a:rPr lang="en-US" sz="1400" b="1" noProof="0" dirty="0">
                <a:solidFill>
                  <a:srgbClr val="C00000"/>
                </a:solidFill>
              </a:rPr>
              <a:t>driver-oriented 12.3” Uconnect® 5 system.</a:t>
            </a:r>
          </a:p>
          <a:p>
            <a:r>
              <a:rPr lang="en-US" sz="1400" noProof="0" dirty="0">
                <a:solidFill>
                  <a:schemeClr val="bg1"/>
                </a:solidFill>
              </a:rPr>
              <a:t>This high-tech infotainment system offers quick access to entertainment and vital vehicle stats, providing navigation ANDROID AUTO™ compatibility and APPLE CARPLAY® support</a:t>
            </a:r>
          </a:p>
        </p:txBody>
      </p:sp>
      <p:pic>
        <p:nvPicPr>
          <p:cNvPr id="2" name="Immagine 1">
            <a:extLst>
              <a:ext uri="{FF2B5EF4-FFF2-40B4-BE49-F238E27FC236}">
                <a16:creationId xmlns:a16="http://schemas.microsoft.com/office/drawing/2014/main" id="{5C38A1CA-D942-7F22-014D-96663D01405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674" t="3488" r="3488" b="2050"/>
          <a:stretch/>
        </p:blipFill>
        <p:spPr>
          <a:xfrm>
            <a:off x="6668628" y="1648892"/>
            <a:ext cx="4542141" cy="2099637"/>
          </a:xfrm>
          <a:prstGeom prst="rect">
            <a:avLst/>
          </a:prstGeom>
          <a:ln>
            <a:noFill/>
          </a:ln>
        </p:spPr>
      </p:pic>
      <p:pic>
        <p:nvPicPr>
          <p:cNvPr id="3074" name="Picture 2">
            <a:extLst>
              <a:ext uri="{FF2B5EF4-FFF2-40B4-BE49-F238E27FC236}">
                <a16:creationId xmlns:a16="http://schemas.microsoft.com/office/drawing/2014/main" id="{8C3685B0-BAD0-6367-C2AD-A770E05EE30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23"/>
          <a:stretch/>
        </p:blipFill>
        <p:spPr bwMode="auto">
          <a:xfrm>
            <a:off x="6668628" y="3905398"/>
            <a:ext cx="4542141" cy="2099637"/>
          </a:xfrm>
          <a:prstGeom prst="rect">
            <a:avLst/>
          </a:prstGeom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" name="Gruppo 6">
            <a:extLst>
              <a:ext uri="{FF2B5EF4-FFF2-40B4-BE49-F238E27FC236}">
                <a16:creationId xmlns:a16="http://schemas.microsoft.com/office/drawing/2014/main" id="{F00F2FBF-063E-B943-C082-D892DA06AEEA}"/>
              </a:ext>
            </a:extLst>
          </p:cNvPr>
          <p:cNvGrpSpPr/>
          <p:nvPr/>
        </p:nvGrpSpPr>
        <p:grpSpPr>
          <a:xfrm>
            <a:off x="0" y="4754915"/>
            <a:ext cx="6113046" cy="1356249"/>
            <a:chOff x="4345251" y="5307942"/>
            <a:chExt cx="6347904" cy="1356249"/>
          </a:xfrm>
        </p:grpSpPr>
        <p:sp>
          <p:nvSpPr>
            <p:cNvPr id="10" name="Rettangolo 9">
              <a:extLst>
                <a:ext uri="{FF2B5EF4-FFF2-40B4-BE49-F238E27FC236}">
                  <a16:creationId xmlns:a16="http://schemas.microsoft.com/office/drawing/2014/main" id="{DD16DF3D-BD48-568B-183F-E1107BD38102}"/>
                </a:ext>
              </a:extLst>
            </p:cNvPr>
            <p:cNvSpPr/>
            <p:nvPr/>
          </p:nvSpPr>
          <p:spPr>
            <a:xfrm>
              <a:off x="4345251" y="5307942"/>
              <a:ext cx="6347904" cy="1356249"/>
            </a:xfrm>
            <a:prstGeom prst="rect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>
                <a:solidFill>
                  <a:schemeClr val="bg1"/>
                </a:solidFill>
              </a:endParaRPr>
            </a:p>
          </p:txBody>
        </p:sp>
        <p:sp>
          <p:nvSpPr>
            <p:cNvPr id="18" name="CasellaDiTesto 17">
              <a:extLst>
                <a:ext uri="{FF2B5EF4-FFF2-40B4-BE49-F238E27FC236}">
                  <a16:creationId xmlns:a16="http://schemas.microsoft.com/office/drawing/2014/main" id="{31F0856E-6511-9801-D98C-4C2FCBD8CE99}"/>
                </a:ext>
              </a:extLst>
            </p:cNvPr>
            <p:cNvSpPr txBox="1"/>
            <p:nvPr/>
          </p:nvSpPr>
          <p:spPr>
            <a:xfrm>
              <a:off x="4663119" y="5769128"/>
              <a:ext cx="5023444" cy="78893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indent="0">
                <a:lnSpc>
                  <a:spcPct val="110000"/>
                </a:lnSpc>
                <a:buFont typeface="Arial" panose="020B0604020202020204" pitchFamily="34" charset="0"/>
                <a:buNone/>
                <a:defRPr sz="1600"/>
              </a:lvl1pPr>
            </a:lstStyle>
            <a:p>
              <a:pPr algn="r"/>
              <a:r>
                <a:rPr lang="en-US" sz="1400" noProof="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</a:rPr>
                <a:t>Do you know that the Driver-oriented touchscreen increase the driver comfort in using the infotainment? The touch screen is oriented versus the driver: </a:t>
              </a:r>
              <a:r>
                <a:rPr lang="en-US" sz="1400" noProof="0" dirty="0" err="1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</a:rPr>
                <a:t>letsgoski</a:t>
              </a:r>
              <a:r>
                <a:rPr lang="en-US" sz="1400" noProof="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</a:rPr>
                <a:t>!</a:t>
              </a:r>
            </a:p>
          </p:txBody>
        </p:sp>
        <p:sp>
          <p:nvSpPr>
            <p:cNvPr id="21" name="CasellaDiTesto 20">
              <a:extLst>
                <a:ext uri="{FF2B5EF4-FFF2-40B4-BE49-F238E27FC236}">
                  <a16:creationId xmlns:a16="http://schemas.microsoft.com/office/drawing/2014/main" id="{FB5BD1DD-7226-54B0-934E-72AAB0C81478}"/>
                </a:ext>
              </a:extLst>
            </p:cNvPr>
            <p:cNvSpPr txBox="1"/>
            <p:nvPr/>
          </p:nvSpPr>
          <p:spPr>
            <a:xfrm>
              <a:off x="4663119" y="5339318"/>
              <a:ext cx="5023443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US" sz="2800" b="1" noProof="0" dirty="0">
                  <a:solidFill>
                    <a:srgbClr val="C00000"/>
                  </a:solidFill>
                  <a:latin typeface="Barlow Condensed" panose="00000506000000000000" pitchFamily="2" charset="0"/>
                  <a:ea typeface="+mj-ea"/>
                  <a:cs typeface="+mj-cs"/>
                </a:rPr>
                <a:t>HELPFUL TIPS</a:t>
              </a:r>
            </a:p>
          </p:txBody>
        </p:sp>
      </p:grpSp>
      <p:sp>
        <p:nvSpPr>
          <p:cNvPr id="3" name="Segnaposto numero diapositiva 27">
            <a:extLst>
              <a:ext uri="{FF2B5EF4-FFF2-40B4-BE49-F238E27FC236}">
                <a16:creationId xmlns:a16="http://schemas.microsoft.com/office/drawing/2014/main" id="{8CFEFC8E-ECA5-352C-EE48-2ABB07D5245F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58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5" name="Immagine 4">
            <a:extLst>
              <a:ext uri="{FF2B5EF4-FFF2-40B4-BE49-F238E27FC236}">
                <a16:creationId xmlns:a16="http://schemas.microsoft.com/office/drawing/2014/main" id="{AAFF644D-B6B6-B26E-44DD-4F5E0A5CAA1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9" name="Immagine 8">
            <a:extLst>
              <a:ext uri="{FF2B5EF4-FFF2-40B4-BE49-F238E27FC236}">
                <a16:creationId xmlns:a16="http://schemas.microsoft.com/office/drawing/2014/main" id="{572BA7D0-9C73-E0BA-8029-04294232FE1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sp>
        <p:nvSpPr>
          <p:cNvPr id="12" name="Freeform: Shape 13">
            <a:extLst>
              <a:ext uri="{FF2B5EF4-FFF2-40B4-BE49-F238E27FC236}">
                <a16:creationId xmlns:a16="http://schemas.microsoft.com/office/drawing/2014/main" id="{FAE46909-34B3-0826-9CD9-9D27D86807BC}"/>
              </a:ext>
            </a:extLst>
          </p:cNvPr>
          <p:cNvSpPr/>
          <p:nvPr/>
        </p:nvSpPr>
        <p:spPr>
          <a:xfrm>
            <a:off x="8473440" y="6453187"/>
            <a:ext cx="3718562" cy="404811"/>
          </a:xfrm>
          <a:custGeom>
            <a:avLst/>
            <a:gdLst>
              <a:gd name="connsiteX0" fmla="*/ 570467 w 3464689"/>
              <a:gd name="connsiteY0" fmla="*/ 0 h 1000766"/>
              <a:gd name="connsiteX1" fmla="*/ 3464689 w 3464689"/>
              <a:gd name="connsiteY1" fmla="*/ 0 h 1000766"/>
              <a:gd name="connsiteX2" fmla="*/ 3464689 w 3464689"/>
              <a:gd name="connsiteY2" fmla="*/ 1000766 h 1000766"/>
              <a:gd name="connsiteX3" fmla="*/ 0 w 3464689"/>
              <a:gd name="connsiteY3" fmla="*/ 1000766 h 1000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64689" h="1000766">
                <a:moveTo>
                  <a:pt x="570467" y="0"/>
                </a:moveTo>
                <a:lnTo>
                  <a:pt x="3464689" y="0"/>
                </a:lnTo>
                <a:lnTo>
                  <a:pt x="3464689" y="1000766"/>
                </a:lnTo>
                <a:lnTo>
                  <a:pt x="0" y="1000766"/>
                </a:lnTo>
                <a:close/>
              </a:path>
            </a:pathLst>
          </a:custGeom>
          <a:solidFill>
            <a:srgbClr val="EB232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845B72A9-DBAE-240F-EEF7-2406CA217C77}"/>
              </a:ext>
            </a:extLst>
          </p:cNvPr>
          <p:cNvSpPr txBox="1">
            <a:spLocks/>
          </p:cNvSpPr>
          <p:nvPr/>
        </p:nvSpPr>
        <p:spPr>
          <a:xfrm>
            <a:off x="9037320" y="6496233"/>
            <a:ext cx="3269921" cy="38106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Click on the </a:t>
            </a:r>
            <a:r>
              <a:rPr lang="en-US" sz="1400" b="1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IMAGES</a:t>
            </a: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 to know more</a:t>
            </a:r>
          </a:p>
        </p:txBody>
      </p:sp>
      <p:pic>
        <p:nvPicPr>
          <p:cNvPr id="14" name="Immagine 13" descr="Immagine che contiene Elementi grafici, simbolo, logo, clipart&#10;&#10;Il contenuto generato dall'IA potrebbe non essere corretto.">
            <a:extLst>
              <a:ext uri="{FF2B5EF4-FFF2-40B4-BE49-F238E27FC236}">
                <a16:creationId xmlns:a16="http://schemas.microsoft.com/office/drawing/2014/main" id="{F288AF05-EE24-1C9D-5366-0225F1DAF7D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97722" y="5012846"/>
            <a:ext cx="873699" cy="873699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909007926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91AE77-1CA4-43B5-1AE0-6C91377385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uppo 14">
            <a:extLst>
              <a:ext uri="{FF2B5EF4-FFF2-40B4-BE49-F238E27FC236}">
                <a16:creationId xmlns:a16="http://schemas.microsoft.com/office/drawing/2014/main" id="{A2250936-4D1B-5312-DBA5-753DF92734FE}"/>
              </a:ext>
            </a:extLst>
          </p:cNvPr>
          <p:cNvGrpSpPr/>
          <p:nvPr/>
        </p:nvGrpSpPr>
        <p:grpSpPr>
          <a:xfrm>
            <a:off x="-244549" y="4754915"/>
            <a:ext cx="6357596" cy="1356249"/>
            <a:chOff x="4345251" y="5307942"/>
            <a:chExt cx="6347904" cy="1356249"/>
          </a:xfrm>
        </p:grpSpPr>
        <p:sp>
          <p:nvSpPr>
            <p:cNvPr id="17" name="Rettangolo 16">
              <a:extLst>
                <a:ext uri="{FF2B5EF4-FFF2-40B4-BE49-F238E27FC236}">
                  <a16:creationId xmlns:a16="http://schemas.microsoft.com/office/drawing/2014/main" id="{A1B63AD4-DE8E-4C86-C1E6-9A7C298E6D43}"/>
                </a:ext>
              </a:extLst>
            </p:cNvPr>
            <p:cNvSpPr/>
            <p:nvPr/>
          </p:nvSpPr>
          <p:spPr>
            <a:xfrm>
              <a:off x="4345251" y="5307942"/>
              <a:ext cx="6347904" cy="1356249"/>
            </a:xfrm>
            <a:prstGeom prst="rect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>
                <a:solidFill>
                  <a:schemeClr val="bg1"/>
                </a:solidFill>
              </a:endParaRPr>
            </a:p>
          </p:txBody>
        </p:sp>
        <p:sp>
          <p:nvSpPr>
            <p:cNvPr id="19" name="CasellaDiTesto 18">
              <a:extLst>
                <a:ext uri="{FF2B5EF4-FFF2-40B4-BE49-F238E27FC236}">
                  <a16:creationId xmlns:a16="http://schemas.microsoft.com/office/drawing/2014/main" id="{A6067E62-E8C8-B39A-0F74-519526DC3334}"/>
                </a:ext>
              </a:extLst>
            </p:cNvPr>
            <p:cNvSpPr txBox="1"/>
            <p:nvPr/>
          </p:nvSpPr>
          <p:spPr>
            <a:xfrm>
              <a:off x="4849528" y="5769128"/>
              <a:ext cx="4837035" cy="78893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indent="0">
                <a:lnSpc>
                  <a:spcPct val="110000"/>
                </a:lnSpc>
                <a:buFont typeface="Arial" panose="020B0604020202020204" pitchFamily="34" charset="0"/>
                <a:buNone/>
                <a:defRPr sz="1600"/>
              </a:lvl1pPr>
            </a:lstStyle>
            <a:p>
              <a:pPr algn="r"/>
              <a:r>
                <a:rPr lang="en-US" sz="1400" noProof="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</a:rPr>
                <a:t>Do you know that the Driver-oriented touchscreen increase the driver comfort in using the infotainment? The touch screen is oriented versus the driver: </a:t>
              </a:r>
              <a:r>
                <a:rPr lang="en-US" sz="1400" noProof="0" dirty="0" err="1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</a:rPr>
                <a:t>letsgoski</a:t>
              </a:r>
              <a:r>
                <a:rPr lang="en-US" sz="1400" noProof="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</a:rPr>
                <a:t>!</a:t>
              </a:r>
            </a:p>
          </p:txBody>
        </p:sp>
        <p:sp>
          <p:nvSpPr>
            <p:cNvPr id="20" name="CasellaDiTesto 19">
              <a:extLst>
                <a:ext uri="{FF2B5EF4-FFF2-40B4-BE49-F238E27FC236}">
                  <a16:creationId xmlns:a16="http://schemas.microsoft.com/office/drawing/2014/main" id="{C51A61D2-32A9-B83B-5F00-866F2B73DD04}"/>
                </a:ext>
              </a:extLst>
            </p:cNvPr>
            <p:cNvSpPr txBox="1"/>
            <p:nvPr/>
          </p:nvSpPr>
          <p:spPr>
            <a:xfrm>
              <a:off x="4663119" y="5339318"/>
              <a:ext cx="5023443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US" sz="2800" b="1" noProof="0" dirty="0">
                  <a:solidFill>
                    <a:srgbClr val="C00000"/>
                  </a:solidFill>
                  <a:latin typeface="Barlow Condensed" panose="00000506000000000000" pitchFamily="2" charset="0"/>
                  <a:ea typeface="+mj-ea"/>
                  <a:cs typeface="+mj-cs"/>
                </a:rPr>
                <a:t>HELPFUL TIPS</a:t>
              </a:r>
            </a:p>
          </p:txBody>
        </p:sp>
      </p:grpSp>
      <p:sp>
        <p:nvSpPr>
          <p:cNvPr id="16" name="Title 1">
            <a:extLst>
              <a:ext uri="{FF2B5EF4-FFF2-40B4-BE49-F238E27FC236}">
                <a16:creationId xmlns:a16="http://schemas.microsoft.com/office/drawing/2014/main" id="{189949DD-0E3C-1319-DC0F-A03BD2F78C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t" anchorCtr="0">
            <a:noAutofit/>
          </a:bodyPr>
          <a:lstStyle/>
          <a:p>
            <a:r>
              <a:rPr lang="en-US" sz="54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UCONNECT 5</a:t>
            </a:r>
            <a:br>
              <a:rPr lang="en-US" sz="5400" noProof="0" dirty="0">
                <a:solidFill>
                  <a:schemeClr val="bg1"/>
                </a:solidFill>
                <a:latin typeface="Barlow Condensed" panose="00000506000000000000" pitchFamily="2" charset="0"/>
              </a:rPr>
            </a:br>
            <a:r>
              <a:rPr lang="en-US" sz="40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EV PAGES &amp; PERFORMANCE </a:t>
            </a:r>
            <a:br>
              <a:rPr lang="en-US" sz="4000" noProof="0" dirty="0">
                <a:solidFill>
                  <a:schemeClr val="bg1"/>
                </a:solidFill>
                <a:latin typeface="Barlow Condensed" panose="00000506000000000000" pitchFamily="2" charset="0"/>
              </a:rPr>
            </a:br>
            <a:r>
              <a:rPr lang="en-US" sz="40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PAGES</a:t>
            </a:r>
            <a:endParaRPr lang="en-US" sz="5400" noProof="0" dirty="0">
              <a:solidFill>
                <a:schemeClr val="bg1"/>
              </a:solidFill>
              <a:latin typeface="Barlow Condensed" panose="00000506000000000000" pitchFamily="2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81DE52-A61A-513E-4CD5-E41E403969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noProof="0" smtClean="0">
                <a:solidFill>
                  <a:schemeClr val="bg1"/>
                </a:solidFill>
              </a:rPr>
              <a:t>59</a:t>
            </a:fld>
            <a:endParaRPr lang="en-US" noProof="0" dirty="0">
              <a:solidFill>
                <a:schemeClr val="bg1"/>
              </a:solidFill>
            </a:endParaRPr>
          </a:p>
        </p:txBody>
      </p:sp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FA27B895-C0CE-F830-2550-D6E7558D7567}"/>
              </a:ext>
            </a:extLst>
          </p:cNvPr>
          <p:cNvSpPr txBox="1"/>
          <p:nvPr/>
        </p:nvSpPr>
        <p:spPr>
          <a:xfrm>
            <a:off x="612648" y="2643968"/>
            <a:ext cx="5230720" cy="1972143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indent="0">
              <a:lnSpc>
                <a:spcPct val="110000"/>
              </a:lnSpc>
              <a:buFont typeface="Arial" panose="020B0604020202020204" pitchFamily="34" charset="0"/>
              <a:buNone/>
              <a:defRPr sz="1600"/>
            </a:lvl1pPr>
          </a:lstStyle>
          <a:p>
            <a:r>
              <a:rPr lang="en-US" sz="1400" noProof="0" dirty="0">
                <a:solidFill>
                  <a:schemeClr val="bg1"/>
                </a:solidFill>
              </a:rPr>
              <a:t>Access everything from entertainment and apps to performance gauges and energy consumption with the connectivity features included in your </a:t>
            </a:r>
            <a:r>
              <a:rPr lang="en-US" sz="1400" b="1" noProof="0" dirty="0">
                <a:solidFill>
                  <a:srgbClr val="C00000"/>
                </a:solidFill>
              </a:rPr>
              <a:t>driver-oriented 12.3” Uconnect® 5 system.</a:t>
            </a:r>
          </a:p>
          <a:p>
            <a:r>
              <a:rPr lang="en-US" sz="1400" noProof="0" dirty="0">
                <a:solidFill>
                  <a:schemeClr val="bg1"/>
                </a:solidFill>
              </a:rPr>
              <a:t>This high-tech infotainment system offers quick access to entertainment and vital vehicle stats, providing navigation ANDROID AUTO™ compatibility and APPLE CARPLAY® support</a:t>
            </a:r>
          </a:p>
        </p:txBody>
      </p:sp>
      <p:pic>
        <p:nvPicPr>
          <p:cNvPr id="2" name="Immagine 1">
            <a:extLst>
              <a:ext uri="{FF2B5EF4-FFF2-40B4-BE49-F238E27FC236}">
                <a16:creationId xmlns:a16="http://schemas.microsoft.com/office/drawing/2014/main" id="{CCACBD29-C6EC-1E3F-8B9B-0CA948BE38D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674" t="3488" r="3488" b="2050"/>
          <a:stretch/>
        </p:blipFill>
        <p:spPr>
          <a:xfrm>
            <a:off x="6668628" y="1648892"/>
            <a:ext cx="4542141" cy="2099637"/>
          </a:xfrm>
          <a:prstGeom prst="rect">
            <a:avLst/>
          </a:prstGeom>
          <a:ln>
            <a:noFill/>
          </a:ln>
        </p:spPr>
      </p:pic>
      <p:pic>
        <p:nvPicPr>
          <p:cNvPr id="3074" name="Picture 2">
            <a:extLst>
              <a:ext uri="{FF2B5EF4-FFF2-40B4-BE49-F238E27FC236}">
                <a16:creationId xmlns:a16="http://schemas.microsoft.com/office/drawing/2014/main" id="{EB970E06-B27C-1032-6627-93CA0D987F7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23"/>
          <a:stretch/>
        </p:blipFill>
        <p:spPr bwMode="auto">
          <a:xfrm>
            <a:off x="6668628" y="3905398"/>
            <a:ext cx="4542141" cy="2099637"/>
          </a:xfrm>
          <a:prstGeom prst="rect">
            <a:avLst/>
          </a:prstGeom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egnaposto numero diapositiva 27">
            <a:extLst>
              <a:ext uri="{FF2B5EF4-FFF2-40B4-BE49-F238E27FC236}">
                <a16:creationId xmlns:a16="http://schemas.microsoft.com/office/drawing/2014/main" id="{DC78E266-9BE0-5C5D-0129-BB34B57FA6DD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59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5" name="Immagine 4">
            <a:extLst>
              <a:ext uri="{FF2B5EF4-FFF2-40B4-BE49-F238E27FC236}">
                <a16:creationId xmlns:a16="http://schemas.microsoft.com/office/drawing/2014/main" id="{2D9598C1-91F3-0125-EFD4-A8A5F482CD8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9" name="Immagine 8">
            <a:extLst>
              <a:ext uri="{FF2B5EF4-FFF2-40B4-BE49-F238E27FC236}">
                <a16:creationId xmlns:a16="http://schemas.microsoft.com/office/drawing/2014/main" id="{0BE4F973-E244-0E2B-30B0-DCF386D69CE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sp>
        <p:nvSpPr>
          <p:cNvPr id="12" name="Freeform: Shape 13">
            <a:extLst>
              <a:ext uri="{FF2B5EF4-FFF2-40B4-BE49-F238E27FC236}">
                <a16:creationId xmlns:a16="http://schemas.microsoft.com/office/drawing/2014/main" id="{B1995A1D-022A-D31D-4DD9-754532CCC396}"/>
              </a:ext>
            </a:extLst>
          </p:cNvPr>
          <p:cNvSpPr/>
          <p:nvPr/>
        </p:nvSpPr>
        <p:spPr>
          <a:xfrm>
            <a:off x="8473440" y="6453187"/>
            <a:ext cx="3718562" cy="404811"/>
          </a:xfrm>
          <a:custGeom>
            <a:avLst/>
            <a:gdLst>
              <a:gd name="connsiteX0" fmla="*/ 570467 w 3464689"/>
              <a:gd name="connsiteY0" fmla="*/ 0 h 1000766"/>
              <a:gd name="connsiteX1" fmla="*/ 3464689 w 3464689"/>
              <a:gd name="connsiteY1" fmla="*/ 0 h 1000766"/>
              <a:gd name="connsiteX2" fmla="*/ 3464689 w 3464689"/>
              <a:gd name="connsiteY2" fmla="*/ 1000766 h 1000766"/>
              <a:gd name="connsiteX3" fmla="*/ 0 w 3464689"/>
              <a:gd name="connsiteY3" fmla="*/ 1000766 h 1000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64689" h="1000766">
                <a:moveTo>
                  <a:pt x="570467" y="0"/>
                </a:moveTo>
                <a:lnTo>
                  <a:pt x="3464689" y="0"/>
                </a:lnTo>
                <a:lnTo>
                  <a:pt x="3464689" y="1000766"/>
                </a:lnTo>
                <a:lnTo>
                  <a:pt x="0" y="1000766"/>
                </a:lnTo>
                <a:close/>
              </a:path>
            </a:pathLst>
          </a:custGeom>
          <a:solidFill>
            <a:srgbClr val="EB232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2A10720-EA7B-F551-2394-FFD12AF0C57F}"/>
              </a:ext>
            </a:extLst>
          </p:cNvPr>
          <p:cNvSpPr txBox="1">
            <a:spLocks/>
          </p:cNvSpPr>
          <p:nvPr/>
        </p:nvSpPr>
        <p:spPr>
          <a:xfrm>
            <a:off x="9037320" y="6496233"/>
            <a:ext cx="3269921" cy="38106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Click on the </a:t>
            </a:r>
            <a:r>
              <a:rPr lang="en-US" sz="1400" b="1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IMAGES</a:t>
            </a: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 to know more</a:t>
            </a:r>
          </a:p>
        </p:txBody>
      </p:sp>
      <p:pic>
        <p:nvPicPr>
          <p:cNvPr id="14" name="Immagine 13" descr="Immagine che contiene Elementi grafici, simbolo, logo, clipart&#10;&#10;Il contenuto generato dall'IA potrebbe non essere corretto.">
            <a:extLst>
              <a:ext uri="{FF2B5EF4-FFF2-40B4-BE49-F238E27FC236}">
                <a16:creationId xmlns:a16="http://schemas.microsoft.com/office/drawing/2014/main" id="{00970E10-A486-802D-DD14-03ED20D2361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97722" y="5012846"/>
            <a:ext cx="873699" cy="873699"/>
          </a:xfrm>
          <a:prstGeom prst="rect">
            <a:avLst/>
          </a:prstGeom>
        </p:spPr>
      </p:pic>
      <p:sp>
        <p:nvSpPr>
          <p:cNvPr id="6" name="Rettangolo 5">
            <a:extLst>
              <a:ext uri="{FF2B5EF4-FFF2-40B4-BE49-F238E27FC236}">
                <a16:creationId xmlns:a16="http://schemas.microsoft.com/office/drawing/2014/main" id="{2B34004E-EACA-EA75-A871-1EBE20571FAD}"/>
              </a:ext>
            </a:extLst>
          </p:cNvPr>
          <p:cNvSpPr/>
          <p:nvPr/>
        </p:nvSpPr>
        <p:spPr>
          <a:xfrm>
            <a:off x="6652205" y="1597862"/>
            <a:ext cx="4574986" cy="2150667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EV PAGES (*)</a:t>
            </a:r>
          </a:p>
          <a:p>
            <a:pPr algn="ctr"/>
            <a:r>
              <a:rPr lang="en-US" sz="16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Being always well updated about your vehicle’s health and performance information thanks to our EV Pages, </a:t>
            </a:r>
            <a:r>
              <a:rPr lang="en-US" sz="16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which allow you to set and adjust your charging schedule and monitor EV info like power flow.</a:t>
            </a:r>
            <a:br>
              <a:rPr lang="en-US" sz="16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</a:rPr>
            </a:br>
            <a:endParaRPr lang="en-US" sz="1600" b="1" noProof="0" dirty="0">
              <a:solidFill>
                <a:srgbClr val="C00000"/>
              </a:solidFill>
              <a:latin typeface="Roboto" panose="02000000000000000000" pitchFamily="2" charset="0"/>
              <a:ea typeface="Roboto" panose="02000000000000000000" pitchFamily="2" charset="0"/>
            </a:endParaRPr>
          </a:p>
          <a:p>
            <a:pPr algn="ctr"/>
            <a:r>
              <a:rPr lang="en-US" sz="1200" i="1" noProof="0" dirty="0"/>
              <a:t>(*) EV PAGES standard on BEV</a:t>
            </a:r>
          </a:p>
        </p:txBody>
      </p:sp>
      <p:sp>
        <p:nvSpPr>
          <p:cNvPr id="8" name="Rettangolo 7">
            <a:extLst>
              <a:ext uri="{FF2B5EF4-FFF2-40B4-BE49-F238E27FC236}">
                <a16:creationId xmlns:a16="http://schemas.microsoft.com/office/drawing/2014/main" id="{4E16F2B1-8277-F890-9233-2996F05AE760}"/>
              </a:ext>
            </a:extLst>
          </p:cNvPr>
          <p:cNvSpPr/>
          <p:nvPr/>
        </p:nvSpPr>
        <p:spPr>
          <a:xfrm>
            <a:off x="6652205" y="3906099"/>
            <a:ext cx="4574986" cy="2150667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PERFORMANCE PAGES (**)</a:t>
            </a:r>
          </a:p>
          <a:p>
            <a:pPr algn="ctr"/>
            <a:r>
              <a:rPr lang="en-US" sz="16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Monitor key performance information using the dedicated Performance Pages, from Timers and Gauges to G-Force and Propulsion stats.</a:t>
            </a:r>
            <a:br>
              <a:rPr lang="en-US" sz="18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</a:rPr>
            </a:br>
            <a:endParaRPr lang="en-US" sz="1800" noProof="0" dirty="0">
              <a:solidFill>
                <a:schemeClr val="bg1"/>
              </a:solidFill>
              <a:latin typeface="Roboto" panose="02000000000000000000" pitchFamily="2" charset="0"/>
              <a:ea typeface="Roboto" panose="02000000000000000000" pitchFamily="2" charset="0"/>
            </a:endParaRPr>
          </a:p>
          <a:p>
            <a:r>
              <a:rPr lang="en-US" sz="1200" i="1" noProof="0" dirty="0"/>
              <a:t>(**) PERFORMANCE PAGES standard on BEW + opt on ICE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966541649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D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">
            <a:extLst>
              <a:ext uri="{FF2B5EF4-FFF2-40B4-BE49-F238E27FC236}">
                <a16:creationId xmlns:a16="http://schemas.microsoft.com/office/drawing/2014/main" id="{7D0EC847-ADB1-D469-E41A-38DCBC9593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 anchorCtr="0">
            <a:noAutofit/>
          </a:bodyPr>
          <a:lstStyle/>
          <a:p>
            <a:r>
              <a:rPr lang="en-US" sz="60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DIGITAL CLUSTER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A63F7B-49F2-042F-912F-B4BAAE217B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noProof="0" smtClean="0">
                <a:solidFill>
                  <a:schemeClr val="bg1"/>
                </a:solidFill>
              </a:rPr>
              <a:t>60</a:t>
            </a:fld>
            <a:endParaRPr lang="en-US" noProof="0" dirty="0">
              <a:solidFill>
                <a:schemeClr val="bg1"/>
              </a:solidFill>
            </a:endParaRP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3680B06C-7C41-9197-D86C-E1BBDE339CE4}"/>
              </a:ext>
            </a:extLst>
          </p:cNvPr>
          <p:cNvSpPr txBox="1"/>
          <p:nvPr/>
        </p:nvSpPr>
        <p:spPr>
          <a:xfrm>
            <a:off x="1313513" y="2626511"/>
            <a:ext cx="2424731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10.25”</a:t>
            </a:r>
          </a:p>
          <a:p>
            <a:pPr algn="ctr"/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1,920 x 720 pixels</a:t>
            </a:r>
          </a:p>
          <a:p>
            <a:pPr algn="ctr"/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10x Improved Contrast Ratio (10,000:1)</a:t>
            </a:r>
          </a:p>
        </p:txBody>
      </p: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4EA2037A-9A15-AA02-8DD3-540B27555119}"/>
              </a:ext>
            </a:extLst>
          </p:cNvPr>
          <p:cNvSpPr txBox="1"/>
          <p:nvPr/>
        </p:nvSpPr>
        <p:spPr>
          <a:xfrm>
            <a:off x="708660" y="1680084"/>
            <a:ext cx="5000222" cy="83869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indent="0">
              <a:lnSpc>
                <a:spcPct val="110000"/>
              </a:lnSpc>
              <a:buFont typeface="Arial" panose="020B0604020202020204" pitchFamily="34" charset="0"/>
              <a:buNone/>
              <a:defRPr sz="1600"/>
            </a:lvl1pPr>
          </a:lstStyle>
          <a:p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The other very high-tech contributor on dashboard is the </a:t>
            </a:r>
            <a:r>
              <a:rPr lang="en-US" sz="15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Freestanding Digital Cluster </a:t>
            </a: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available with the following specs:</a:t>
            </a:r>
          </a:p>
        </p:txBody>
      </p:sp>
      <p:pic>
        <p:nvPicPr>
          <p:cNvPr id="5" name="Immagine 4">
            <a:extLst>
              <a:ext uri="{FF2B5EF4-FFF2-40B4-BE49-F238E27FC236}">
                <a16:creationId xmlns:a16="http://schemas.microsoft.com/office/drawing/2014/main" id="{26519644-9035-7FEB-823C-637B2571D3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0510" y="3698116"/>
            <a:ext cx="4780391" cy="2160000"/>
          </a:xfrm>
          <a:prstGeom prst="rect">
            <a:avLst/>
          </a:prstGeom>
        </p:spPr>
      </p:pic>
      <p:pic>
        <p:nvPicPr>
          <p:cNvPr id="8" name="Immagine 7">
            <a:extLst>
              <a:ext uri="{FF2B5EF4-FFF2-40B4-BE49-F238E27FC236}">
                <a16:creationId xmlns:a16="http://schemas.microsoft.com/office/drawing/2014/main" id="{C6F43E3B-EB06-AB75-C7FA-22F59C67910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890" r="-1"/>
          <a:stretch/>
        </p:blipFill>
        <p:spPr>
          <a:xfrm>
            <a:off x="5328014" y="3722181"/>
            <a:ext cx="6718638" cy="2160000"/>
          </a:xfrm>
          <a:prstGeom prst="rect">
            <a:avLst/>
          </a:prstGeom>
        </p:spPr>
      </p:pic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3E861EFE-9E6E-C383-7ED9-B8B977C12FD0}"/>
              </a:ext>
            </a:extLst>
          </p:cNvPr>
          <p:cNvSpPr txBox="1"/>
          <p:nvPr/>
        </p:nvSpPr>
        <p:spPr>
          <a:xfrm>
            <a:off x="7716003" y="2650576"/>
            <a:ext cx="2424731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16”</a:t>
            </a:r>
          </a:p>
          <a:p>
            <a:pPr algn="ctr"/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3,100 x 720 pixels</a:t>
            </a:r>
          </a:p>
          <a:p>
            <a:pPr algn="ctr"/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10x Improved Contrast Ratio (10,000:1)</a:t>
            </a:r>
          </a:p>
        </p:txBody>
      </p:sp>
      <p:grpSp>
        <p:nvGrpSpPr>
          <p:cNvPr id="6" name="Gruppo 5">
            <a:extLst>
              <a:ext uri="{FF2B5EF4-FFF2-40B4-BE49-F238E27FC236}">
                <a16:creationId xmlns:a16="http://schemas.microsoft.com/office/drawing/2014/main" id="{857CF606-9DAA-CA62-D1FB-0EDF99734559}"/>
              </a:ext>
            </a:extLst>
          </p:cNvPr>
          <p:cNvGrpSpPr/>
          <p:nvPr/>
        </p:nvGrpSpPr>
        <p:grpSpPr>
          <a:xfrm>
            <a:off x="6096000" y="783771"/>
            <a:ext cx="6337770" cy="1575854"/>
            <a:chOff x="7040501" y="5123205"/>
            <a:chExt cx="5151499" cy="1575854"/>
          </a:xfrm>
        </p:grpSpPr>
        <p:sp>
          <p:nvSpPr>
            <p:cNvPr id="12" name="Rettangolo 11">
              <a:extLst>
                <a:ext uri="{FF2B5EF4-FFF2-40B4-BE49-F238E27FC236}">
                  <a16:creationId xmlns:a16="http://schemas.microsoft.com/office/drawing/2014/main" id="{53B1C19A-35B9-D26F-6F30-DB2EE1FDDF9F}"/>
                </a:ext>
              </a:extLst>
            </p:cNvPr>
            <p:cNvSpPr/>
            <p:nvPr/>
          </p:nvSpPr>
          <p:spPr>
            <a:xfrm>
              <a:off x="7040501" y="5123205"/>
              <a:ext cx="5151499" cy="1575854"/>
            </a:xfrm>
            <a:prstGeom prst="rect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>
                <a:solidFill>
                  <a:schemeClr val="bg1"/>
                </a:solidFill>
              </a:endParaRPr>
            </a:p>
          </p:txBody>
        </p:sp>
        <p:sp>
          <p:nvSpPr>
            <p:cNvPr id="17" name="CasellaDiTesto 16">
              <a:extLst>
                <a:ext uri="{FF2B5EF4-FFF2-40B4-BE49-F238E27FC236}">
                  <a16:creationId xmlns:a16="http://schemas.microsoft.com/office/drawing/2014/main" id="{96EC222B-C9F2-4BF2-1E92-52CFAE499A84}"/>
                </a:ext>
              </a:extLst>
            </p:cNvPr>
            <p:cNvSpPr txBox="1"/>
            <p:nvPr/>
          </p:nvSpPr>
          <p:spPr>
            <a:xfrm>
              <a:off x="7756365" y="5594960"/>
              <a:ext cx="4120976" cy="102592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indent="0">
                <a:lnSpc>
                  <a:spcPct val="110000"/>
                </a:lnSpc>
                <a:buFont typeface="Arial" panose="020B0604020202020204" pitchFamily="34" charset="0"/>
                <a:buNone/>
                <a:defRPr sz="1600"/>
              </a:lvl1pPr>
            </a:lstStyle>
            <a:p>
              <a:r>
                <a:rPr lang="en-US" sz="1400" noProof="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</a:rPr>
                <a:t>Just up the Digital Cluster there is another high-tech feature: the </a:t>
              </a:r>
              <a:r>
                <a:rPr lang="en-US" sz="1400" b="1" noProof="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</a:rPr>
                <a:t>Head-Up Display</a:t>
              </a:r>
              <a:r>
                <a:rPr lang="en-US" sz="1400" noProof="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</a:rPr>
                <a:t>.</a:t>
              </a:r>
            </a:p>
            <a:p>
              <a:r>
                <a:rPr lang="en-US" sz="1400" noProof="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</a:rPr>
                <a:t>It provides field of view set up of: 8 Degree (Wide) x 3 Degree (High)</a:t>
              </a:r>
            </a:p>
          </p:txBody>
        </p:sp>
        <p:sp>
          <p:nvSpPr>
            <p:cNvPr id="18" name="CasellaDiTesto 17">
              <a:extLst>
                <a:ext uri="{FF2B5EF4-FFF2-40B4-BE49-F238E27FC236}">
                  <a16:creationId xmlns:a16="http://schemas.microsoft.com/office/drawing/2014/main" id="{680591ED-D26A-F16D-D853-E020981CB4B8}"/>
                </a:ext>
              </a:extLst>
            </p:cNvPr>
            <p:cNvSpPr txBox="1"/>
            <p:nvPr/>
          </p:nvSpPr>
          <p:spPr>
            <a:xfrm>
              <a:off x="7756365" y="5165150"/>
              <a:ext cx="377957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b="1" noProof="0" dirty="0">
                  <a:solidFill>
                    <a:srgbClr val="C00000"/>
                  </a:solidFill>
                  <a:latin typeface="Barlow Condensed" panose="00000506000000000000" pitchFamily="2" charset="0"/>
                  <a:ea typeface="+mj-ea"/>
                  <a:cs typeface="+mj-cs"/>
                </a:rPr>
                <a:t>HELPFUL TIPS</a:t>
              </a:r>
            </a:p>
          </p:txBody>
        </p:sp>
      </p:grpSp>
      <p:sp>
        <p:nvSpPr>
          <p:cNvPr id="7" name="Segnaposto numero diapositiva 27">
            <a:extLst>
              <a:ext uri="{FF2B5EF4-FFF2-40B4-BE49-F238E27FC236}">
                <a16:creationId xmlns:a16="http://schemas.microsoft.com/office/drawing/2014/main" id="{4792F077-4D66-DAD9-8B75-229607BD2999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60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13" name="Immagine 12">
            <a:extLst>
              <a:ext uri="{FF2B5EF4-FFF2-40B4-BE49-F238E27FC236}">
                <a16:creationId xmlns:a16="http://schemas.microsoft.com/office/drawing/2014/main" id="{5CCB494F-0929-7058-6D92-9F7E07389B0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14" name="Immagine 13">
            <a:extLst>
              <a:ext uri="{FF2B5EF4-FFF2-40B4-BE49-F238E27FC236}">
                <a16:creationId xmlns:a16="http://schemas.microsoft.com/office/drawing/2014/main" id="{76ADB1D2-1C18-202D-31E1-FE2632DCAA0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pic>
        <p:nvPicPr>
          <p:cNvPr id="19" name="Immagine 18" descr="Immagine che contiene Elementi grafici, simbolo, logo, clipart&#10;&#10;Il contenuto generato dall'IA potrebbe non essere corretto.">
            <a:extLst>
              <a:ext uri="{FF2B5EF4-FFF2-40B4-BE49-F238E27FC236}">
                <a16:creationId xmlns:a16="http://schemas.microsoft.com/office/drawing/2014/main" id="{1778D5CD-1ADB-D5AF-CE2D-49E18C5922B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2743" y="1120134"/>
            <a:ext cx="873699" cy="873699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108969087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088CB2-A192-CD98-A4AD-759A10BDAB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ttangolo 27">
            <a:extLst>
              <a:ext uri="{FF2B5EF4-FFF2-40B4-BE49-F238E27FC236}">
                <a16:creationId xmlns:a16="http://schemas.microsoft.com/office/drawing/2014/main" id="{AD7624C4-AFDD-B1DD-991F-E09C627B0DA6}"/>
              </a:ext>
            </a:extLst>
          </p:cNvPr>
          <p:cNvSpPr/>
          <p:nvPr/>
        </p:nvSpPr>
        <p:spPr>
          <a:xfrm>
            <a:off x="1414130" y="2892057"/>
            <a:ext cx="9601199" cy="301433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EDFF3E99-CA47-023C-1A86-0E88B250DC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 anchorCtr="0">
            <a:noAutofit/>
          </a:bodyPr>
          <a:lstStyle/>
          <a:p>
            <a:r>
              <a:rPr lang="en-US" sz="54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UCONNECT 5</a:t>
            </a:r>
            <a:br>
              <a:rPr lang="en-US" noProof="0" dirty="0">
                <a:solidFill>
                  <a:schemeClr val="bg1"/>
                </a:solidFill>
              </a:rPr>
            </a:br>
            <a:r>
              <a:rPr lang="en-US" sz="40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DIGITAL CLUSTER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94FE6E-EAC4-B4EC-8B7F-36EEB5F424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noProof="0" smtClean="0">
                <a:solidFill>
                  <a:schemeClr val="bg1"/>
                </a:solidFill>
              </a:rPr>
              <a:t>61</a:t>
            </a:fld>
            <a:endParaRPr lang="en-US" noProof="0" dirty="0">
              <a:solidFill>
                <a:schemeClr val="bg1"/>
              </a:solidFill>
            </a:endParaRPr>
          </a:p>
        </p:txBody>
      </p: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BACDC15C-1C5D-6E38-5B11-A8CAF7CD7B9C}"/>
              </a:ext>
            </a:extLst>
          </p:cNvPr>
          <p:cNvSpPr txBox="1"/>
          <p:nvPr/>
        </p:nvSpPr>
        <p:spPr>
          <a:xfrm>
            <a:off x="701748" y="2042069"/>
            <a:ext cx="10748683" cy="33086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indent="0">
              <a:lnSpc>
                <a:spcPct val="110000"/>
              </a:lnSpc>
              <a:buFont typeface="Arial" panose="020B0604020202020204" pitchFamily="34" charset="0"/>
              <a:buNone/>
              <a:defRPr sz="1600"/>
            </a:lvl1pPr>
          </a:lstStyle>
          <a:p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Here a recap about the wide range of features available on the digital cluster:</a:t>
            </a:r>
          </a:p>
        </p:txBody>
      </p:sp>
      <p:pic>
        <p:nvPicPr>
          <p:cNvPr id="10" name="Immagine 9">
            <a:extLst>
              <a:ext uri="{FF2B5EF4-FFF2-40B4-BE49-F238E27FC236}">
                <a16:creationId xmlns:a16="http://schemas.microsoft.com/office/drawing/2014/main" id="{2FC24FE3-DF78-AF13-BE85-DE756C72944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8759" t="31348" r="25559" b="33320"/>
          <a:stretch/>
        </p:blipFill>
        <p:spPr>
          <a:xfrm>
            <a:off x="3228111" y="3543733"/>
            <a:ext cx="5961209" cy="1897424"/>
          </a:xfrm>
          <a:prstGeom prst="rect">
            <a:avLst/>
          </a:prstGeom>
        </p:spPr>
      </p:pic>
      <p:sp>
        <p:nvSpPr>
          <p:cNvPr id="3" name="Segnaposto numero diapositiva 27">
            <a:extLst>
              <a:ext uri="{FF2B5EF4-FFF2-40B4-BE49-F238E27FC236}">
                <a16:creationId xmlns:a16="http://schemas.microsoft.com/office/drawing/2014/main" id="{87900104-697E-3C40-9154-94FFDA350CEC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61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5" name="Immagine 4">
            <a:extLst>
              <a:ext uri="{FF2B5EF4-FFF2-40B4-BE49-F238E27FC236}">
                <a16:creationId xmlns:a16="http://schemas.microsoft.com/office/drawing/2014/main" id="{EA0471B2-ECFB-45FF-EE87-49E95214F3A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7" name="Immagine 6">
            <a:extLst>
              <a:ext uri="{FF2B5EF4-FFF2-40B4-BE49-F238E27FC236}">
                <a16:creationId xmlns:a16="http://schemas.microsoft.com/office/drawing/2014/main" id="{9FD0F746-AE0E-DCC2-3DC6-A4D469ED940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pic>
        <p:nvPicPr>
          <p:cNvPr id="15" name="Immagine 14">
            <a:extLst>
              <a:ext uri="{FF2B5EF4-FFF2-40B4-BE49-F238E27FC236}">
                <a16:creationId xmlns:a16="http://schemas.microsoft.com/office/drawing/2014/main" id="{B7CB4F94-671A-FC0F-4C65-C82BC00880A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8478" t="11954" r="61978" b="73220"/>
          <a:stretch/>
        </p:blipFill>
        <p:spPr>
          <a:xfrm>
            <a:off x="3174951" y="2702867"/>
            <a:ext cx="1224534" cy="782899"/>
          </a:xfrm>
          <a:prstGeom prst="rect">
            <a:avLst/>
          </a:prstGeom>
        </p:spPr>
      </p:pic>
      <p:sp>
        <p:nvSpPr>
          <p:cNvPr id="17" name="CasellaDiTesto 16">
            <a:extLst>
              <a:ext uri="{FF2B5EF4-FFF2-40B4-BE49-F238E27FC236}">
                <a16:creationId xmlns:a16="http://schemas.microsoft.com/office/drawing/2014/main" id="{E06E9991-AFB5-C618-7AA2-C5F45BBADC50}"/>
              </a:ext>
            </a:extLst>
          </p:cNvPr>
          <p:cNvSpPr txBox="1"/>
          <p:nvPr/>
        </p:nvSpPr>
        <p:spPr>
          <a:xfrm>
            <a:off x="2989580" y="2414117"/>
            <a:ext cx="158242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Phone</a:t>
            </a:r>
            <a:endParaRPr lang="en-US" sz="1400" noProof="0" dirty="0"/>
          </a:p>
        </p:txBody>
      </p:sp>
      <p:pic>
        <p:nvPicPr>
          <p:cNvPr id="18" name="Immagine 17">
            <a:extLst>
              <a:ext uri="{FF2B5EF4-FFF2-40B4-BE49-F238E27FC236}">
                <a16:creationId xmlns:a16="http://schemas.microsoft.com/office/drawing/2014/main" id="{53B83F7D-9875-44A5-AC42-CD4746F022D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3249" t="8116" r="40448" b="77058"/>
          <a:stretch/>
        </p:blipFill>
        <p:spPr>
          <a:xfrm>
            <a:off x="5104894" y="2737220"/>
            <a:ext cx="2021019" cy="756413"/>
          </a:xfrm>
          <a:prstGeom prst="rect">
            <a:avLst/>
          </a:prstGeom>
        </p:spPr>
      </p:pic>
      <p:sp>
        <p:nvSpPr>
          <p:cNvPr id="19" name="CasellaDiTesto 18">
            <a:extLst>
              <a:ext uri="{FF2B5EF4-FFF2-40B4-BE49-F238E27FC236}">
                <a16:creationId xmlns:a16="http://schemas.microsoft.com/office/drawing/2014/main" id="{89256885-B7E0-EBAD-90EC-007F1ECA0AB0}"/>
              </a:ext>
            </a:extLst>
          </p:cNvPr>
          <p:cNvSpPr txBox="1"/>
          <p:nvPr/>
        </p:nvSpPr>
        <p:spPr>
          <a:xfrm>
            <a:off x="5104894" y="2414117"/>
            <a:ext cx="2021019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Navigation</a:t>
            </a:r>
            <a:endParaRPr lang="en-US" sz="1400" noProof="0" dirty="0"/>
          </a:p>
        </p:txBody>
      </p:sp>
      <p:pic>
        <p:nvPicPr>
          <p:cNvPr id="20" name="Immagine 19">
            <a:extLst>
              <a:ext uri="{FF2B5EF4-FFF2-40B4-BE49-F238E27FC236}">
                <a16:creationId xmlns:a16="http://schemas.microsoft.com/office/drawing/2014/main" id="{8BFFD20A-20CA-6481-E0D5-F44F0C96217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2220" t="73348" r="29174" b="3486"/>
          <a:stretch/>
        </p:blipFill>
        <p:spPr>
          <a:xfrm>
            <a:off x="4429920" y="5372302"/>
            <a:ext cx="3388461" cy="836735"/>
          </a:xfrm>
          <a:prstGeom prst="rect">
            <a:avLst/>
          </a:prstGeom>
        </p:spPr>
      </p:pic>
      <p:sp>
        <p:nvSpPr>
          <p:cNvPr id="21" name="CasellaDiTesto 20">
            <a:extLst>
              <a:ext uri="{FF2B5EF4-FFF2-40B4-BE49-F238E27FC236}">
                <a16:creationId xmlns:a16="http://schemas.microsoft.com/office/drawing/2014/main" id="{94F358BE-D328-F05D-B1D0-C0FC3CF0D68A}"/>
              </a:ext>
            </a:extLst>
          </p:cNvPr>
          <p:cNvSpPr txBox="1"/>
          <p:nvPr/>
        </p:nvSpPr>
        <p:spPr>
          <a:xfrm>
            <a:off x="4355309" y="5064525"/>
            <a:ext cx="3463072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Race options</a:t>
            </a:r>
            <a:endParaRPr lang="en-US" sz="1400" noProof="0" dirty="0"/>
          </a:p>
        </p:txBody>
      </p:sp>
      <p:pic>
        <p:nvPicPr>
          <p:cNvPr id="22" name="Immagine 21">
            <a:extLst>
              <a:ext uri="{FF2B5EF4-FFF2-40B4-BE49-F238E27FC236}">
                <a16:creationId xmlns:a16="http://schemas.microsoft.com/office/drawing/2014/main" id="{4B114A01-B012-E2BD-1052-963F61BD69A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3545" t="13119" r="26964" b="72055"/>
          <a:stretch/>
        </p:blipFill>
        <p:spPr>
          <a:xfrm>
            <a:off x="8058640" y="2746091"/>
            <a:ext cx="1176529" cy="756413"/>
          </a:xfrm>
          <a:prstGeom prst="rect">
            <a:avLst/>
          </a:prstGeom>
        </p:spPr>
      </p:pic>
      <p:sp>
        <p:nvSpPr>
          <p:cNvPr id="23" name="CasellaDiTesto 22">
            <a:extLst>
              <a:ext uri="{FF2B5EF4-FFF2-40B4-BE49-F238E27FC236}">
                <a16:creationId xmlns:a16="http://schemas.microsoft.com/office/drawing/2014/main" id="{0CCC1656-7441-A75F-AB54-EA838E6F13A7}"/>
              </a:ext>
            </a:extLst>
          </p:cNvPr>
          <p:cNvSpPr txBox="1"/>
          <p:nvPr/>
        </p:nvSpPr>
        <p:spPr>
          <a:xfrm>
            <a:off x="7892447" y="2414117"/>
            <a:ext cx="150891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Driver Assist</a:t>
            </a:r>
            <a:endParaRPr lang="en-US" sz="1400" noProof="0" dirty="0"/>
          </a:p>
        </p:txBody>
      </p:sp>
      <p:sp>
        <p:nvSpPr>
          <p:cNvPr id="27" name="CasellaDiTesto 26">
            <a:extLst>
              <a:ext uri="{FF2B5EF4-FFF2-40B4-BE49-F238E27FC236}">
                <a16:creationId xmlns:a16="http://schemas.microsoft.com/office/drawing/2014/main" id="{D07FF910-9EDE-50EF-4451-17112667FDD0}"/>
              </a:ext>
            </a:extLst>
          </p:cNvPr>
          <p:cNvSpPr txBox="1"/>
          <p:nvPr/>
        </p:nvSpPr>
        <p:spPr>
          <a:xfrm>
            <a:off x="10225934" y="4412553"/>
            <a:ext cx="1406228" cy="307777"/>
          </a:xfrm>
          <a:prstGeom prst="rect">
            <a:avLst/>
          </a:prstGeom>
          <a:solidFill>
            <a:srgbClr val="1C1D22"/>
          </a:solidFill>
        </p:spPr>
        <p:txBody>
          <a:bodyPr wrap="square">
            <a:spAutoFit/>
          </a:bodyPr>
          <a:lstStyle/>
          <a:p>
            <a:pPr algn="ctr"/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Gauges</a:t>
            </a:r>
            <a:endParaRPr lang="en-US" sz="1400" noProof="0" dirty="0"/>
          </a:p>
        </p:txBody>
      </p:sp>
      <p:pic>
        <p:nvPicPr>
          <p:cNvPr id="8" name="Immagine 7">
            <a:extLst>
              <a:ext uri="{FF2B5EF4-FFF2-40B4-BE49-F238E27FC236}">
                <a16:creationId xmlns:a16="http://schemas.microsoft.com/office/drawing/2014/main" id="{B9115E71-223C-3437-A4B0-26907CE1687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228" t="43385" r="86228" b="41789"/>
          <a:stretch/>
        </p:blipFill>
        <p:spPr>
          <a:xfrm>
            <a:off x="771807" y="4903496"/>
            <a:ext cx="1362762" cy="871274"/>
          </a:xfrm>
          <a:prstGeom prst="rect">
            <a:avLst/>
          </a:prstGeom>
        </p:spPr>
      </p:pic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BF8AFAD4-7138-82AD-C6A6-788A45552642}"/>
              </a:ext>
            </a:extLst>
          </p:cNvPr>
          <p:cNvSpPr txBox="1"/>
          <p:nvPr/>
        </p:nvSpPr>
        <p:spPr>
          <a:xfrm>
            <a:off x="771808" y="4540145"/>
            <a:ext cx="1362761" cy="307777"/>
          </a:xfrm>
          <a:prstGeom prst="rect">
            <a:avLst/>
          </a:prstGeom>
          <a:solidFill>
            <a:srgbClr val="1C1D22"/>
          </a:solidFill>
        </p:spPr>
        <p:txBody>
          <a:bodyPr wrap="square">
            <a:spAutoFit/>
          </a:bodyPr>
          <a:lstStyle/>
          <a:p>
            <a:pPr algn="ctr"/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Timers</a:t>
            </a:r>
            <a:endParaRPr lang="en-US" sz="1400" noProof="0" dirty="0"/>
          </a:p>
        </p:txBody>
      </p:sp>
      <p:sp>
        <p:nvSpPr>
          <p:cNvPr id="14" name="CasellaDiTesto 13">
            <a:extLst>
              <a:ext uri="{FF2B5EF4-FFF2-40B4-BE49-F238E27FC236}">
                <a16:creationId xmlns:a16="http://schemas.microsoft.com/office/drawing/2014/main" id="{E911EDD6-C6E3-5F38-007A-961FE3097F65}"/>
              </a:ext>
            </a:extLst>
          </p:cNvPr>
          <p:cNvSpPr txBox="1"/>
          <p:nvPr/>
        </p:nvSpPr>
        <p:spPr>
          <a:xfrm>
            <a:off x="225349" y="3036447"/>
            <a:ext cx="2566950" cy="523220"/>
          </a:xfrm>
          <a:prstGeom prst="rect">
            <a:avLst/>
          </a:prstGeom>
          <a:solidFill>
            <a:srgbClr val="1C1D22"/>
          </a:solidFill>
        </p:spPr>
        <p:txBody>
          <a:bodyPr wrap="square">
            <a:spAutoFit/>
          </a:bodyPr>
          <a:lstStyle/>
          <a:p>
            <a:pPr algn="ctr"/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G-Meter </a:t>
            </a:r>
          </a:p>
          <a:p>
            <a:pPr algn="ctr"/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First time in Heads-up display</a:t>
            </a:r>
            <a:endParaRPr lang="en-US" sz="1400" noProof="0" dirty="0"/>
          </a:p>
        </p:txBody>
      </p:sp>
      <p:pic>
        <p:nvPicPr>
          <p:cNvPr id="13" name="Immagine 12">
            <a:extLst>
              <a:ext uri="{FF2B5EF4-FFF2-40B4-BE49-F238E27FC236}">
                <a16:creationId xmlns:a16="http://schemas.microsoft.com/office/drawing/2014/main" id="{E0D44577-2D2D-754E-CF1E-516D8F16BF8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4313" t="20460" r="76451" b="64714"/>
          <a:stretch/>
        </p:blipFill>
        <p:spPr>
          <a:xfrm>
            <a:off x="745956" y="3584229"/>
            <a:ext cx="1362760" cy="900342"/>
          </a:xfrm>
          <a:prstGeom prst="rect">
            <a:avLst/>
          </a:prstGeom>
        </p:spPr>
      </p:pic>
      <p:pic>
        <p:nvPicPr>
          <p:cNvPr id="26" name="Immagine 25">
            <a:extLst>
              <a:ext uri="{FF2B5EF4-FFF2-40B4-BE49-F238E27FC236}">
                <a16:creationId xmlns:a16="http://schemas.microsoft.com/office/drawing/2014/main" id="{D045F017-9361-5842-A3AE-379B9360312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86751" t="41939" r="3758" b="43235"/>
          <a:stretch/>
        </p:blipFill>
        <p:spPr>
          <a:xfrm>
            <a:off x="10225934" y="4743088"/>
            <a:ext cx="1406227" cy="904090"/>
          </a:xfrm>
          <a:prstGeom prst="rect">
            <a:avLst/>
          </a:prstGeom>
        </p:spPr>
      </p:pic>
      <p:pic>
        <p:nvPicPr>
          <p:cNvPr id="24" name="Immagine 23">
            <a:extLst>
              <a:ext uri="{FF2B5EF4-FFF2-40B4-BE49-F238E27FC236}">
                <a16:creationId xmlns:a16="http://schemas.microsoft.com/office/drawing/2014/main" id="{8F437E19-60AC-AB66-4C57-0B54A695CCB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6473" t="21069" r="14036" b="64105"/>
          <a:stretch/>
        </p:blipFill>
        <p:spPr>
          <a:xfrm>
            <a:off x="10330779" y="3543733"/>
            <a:ext cx="1176529" cy="756413"/>
          </a:xfrm>
          <a:prstGeom prst="rect">
            <a:avLst/>
          </a:prstGeom>
        </p:spPr>
      </p:pic>
      <p:sp>
        <p:nvSpPr>
          <p:cNvPr id="25" name="CasellaDiTesto 24">
            <a:extLst>
              <a:ext uri="{FF2B5EF4-FFF2-40B4-BE49-F238E27FC236}">
                <a16:creationId xmlns:a16="http://schemas.microsoft.com/office/drawing/2014/main" id="{12CE7C1D-AE8F-CAD7-F706-AC41C8DDC091}"/>
              </a:ext>
            </a:extLst>
          </p:cNvPr>
          <p:cNvSpPr txBox="1"/>
          <p:nvPr/>
        </p:nvSpPr>
        <p:spPr>
          <a:xfrm>
            <a:off x="10174590" y="3124298"/>
            <a:ext cx="1508913" cy="307777"/>
          </a:xfrm>
          <a:prstGeom prst="rect">
            <a:avLst/>
          </a:prstGeom>
          <a:solidFill>
            <a:srgbClr val="1C1D22"/>
          </a:solidFill>
        </p:spPr>
        <p:txBody>
          <a:bodyPr wrap="square">
            <a:spAutoFit/>
          </a:bodyPr>
          <a:lstStyle>
            <a:defPPr>
              <a:defRPr lang="en-US"/>
            </a:defPPr>
            <a:lvl1pPr algn="ctr">
              <a:defRPr sz="140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defRPr>
            </a:lvl1pPr>
          </a:lstStyle>
          <a:p>
            <a:r>
              <a:rPr lang="en-US" noProof="0" dirty="0"/>
              <a:t>Top Speed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824459347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D2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7832007-6EB8-8CF1-38D8-2C7E558388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56B25AD-0B1D-50C1-3207-1FDA207220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A30044-0C2C-386A-1F85-FF8E9DF9D465}"/>
              </a:ext>
            </a:extLst>
          </p:cNvPr>
          <p:cNvSpPr>
            <a:spLocks noGrp="1"/>
          </p:cNvSpPr>
          <p:nvPr>
            <p:ph type="ctrTitle" idx="4294967295"/>
          </p:nvPr>
        </p:nvSpPr>
        <p:spPr>
          <a:xfrm>
            <a:off x="7283835" y="2008967"/>
            <a:ext cx="4557905" cy="2042840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/>
            <a:r>
              <a:rPr lang="en-US" sz="88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SAFETY &amp; SECURITY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BAE845-8655-9FFC-1BB2-139BB00F85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noProof="0" smtClean="0"/>
              <a:pPr>
                <a:spcAft>
                  <a:spcPts val="600"/>
                </a:spcAft>
              </a:pPr>
              <a:t>62</a:t>
            </a:fld>
            <a:endParaRPr lang="en-US" noProof="0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5BAB847-674F-FFC3-B932-845A0E6FF2E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2752" t="9198" r="1244"/>
          <a:stretch/>
        </p:blipFill>
        <p:spPr>
          <a:xfrm>
            <a:off x="1" y="0"/>
            <a:ext cx="6933574" cy="6858000"/>
          </a:xfrm>
          <a:prstGeom prst="rect">
            <a:avLst/>
          </a:prstGeom>
        </p:spPr>
      </p:pic>
      <p:sp>
        <p:nvSpPr>
          <p:cNvPr id="7" name="Rounded Rectangle 5">
            <a:extLst>
              <a:ext uri="{FF2B5EF4-FFF2-40B4-BE49-F238E27FC236}">
                <a16:creationId xmlns:a16="http://schemas.microsoft.com/office/drawing/2014/main" id="{E81D952D-4721-5103-76FD-228BE41A24B0}"/>
              </a:ext>
            </a:extLst>
          </p:cNvPr>
          <p:cNvSpPr/>
          <p:nvPr/>
        </p:nvSpPr>
        <p:spPr>
          <a:xfrm>
            <a:off x="8804653" y="4892066"/>
            <a:ext cx="1729946" cy="510778"/>
          </a:xfrm>
          <a:prstGeom prst="roundRect">
            <a:avLst/>
          </a:prstGeom>
          <a:solidFill>
            <a:srgbClr val="C00000"/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noProof="0" dirty="0">
                <a:solidFill>
                  <a:schemeClr val="bg1"/>
                </a:solidFill>
                <a:latin typeface="Barlow Condensed" panose="00000506000000000000" pitchFamily="2" charset="0"/>
                <a:ea typeface="Calibri" panose="020F0502020204030204" pitchFamily="34" charset="0"/>
                <a:cs typeface="Calibri" panose="020F0502020204030204" pitchFamily="34" charset="0"/>
              </a:rPr>
              <a:t>DISCOVER</a:t>
            </a:r>
          </a:p>
        </p:txBody>
      </p:sp>
      <p:sp>
        <p:nvSpPr>
          <p:cNvPr id="3" name="Segnaposto numero diapositiva 27">
            <a:extLst>
              <a:ext uri="{FF2B5EF4-FFF2-40B4-BE49-F238E27FC236}">
                <a16:creationId xmlns:a16="http://schemas.microsoft.com/office/drawing/2014/main" id="{69E3CA98-AD9A-3D5A-CA0B-6E917EB91266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bg1"/>
                </a:solidFill>
              </a:rPr>
              <a:pPr algn="ctr"/>
              <a:t>62</a:t>
            </a:fld>
            <a:endParaRPr lang="en-US" sz="1200" noProof="0" dirty="0">
              <a:solidFill>
                <a:schemeClr val="bg1"/>
              </a:solidFill>
            </a:endParaRPr>
          </a:p>
        </p:txBody>
      </p:sp>
      <p:pic>
        <p:nvPicPr>
          <p:cNvPr id="6" name="Immagine 5">
            <a:extLst>
              <a:ext uri="{FF2B5EF4-FFF2-40B4-BE49-F238E27FC236}">
                <a16:creationId xmlns:a16="http://schemas.microsoft.com/office/drawing/2014/main" id="{32899164-A9E0-D786-D528-01FF2438240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8" name="Immagine 7">
            <a:extLst>
              <a:ext uri="{FF2B5EF4-FFF2-40B4-BE49-F238E27FC236}">
                <a16:creationId xmlns:a16="http://schemas.microsoft.com/office/drawing/2014/main" id="{E5F263C4-FC48-64F0-D0E7-1C82DE48B23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pic>
        <p:nvPicPr>
          <p:cNvPr id="9" name="Picture 4">
            <a:extLst>
              <a:ext uri="{FF2B5EF4-FFF2-40B4-BE49-F238E27FC236}">
                <a16:creationId xmlns:a16="http://schemas.microsoft.com/office/drawing/2014/main" id="{BC6B3A73-1EF5-628B-5BEE-5491CF8CB3A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563524" y="107794"/>
            <a:ext cx="497845" cy="431209"/>
          </a:xfrm>
          <a:prstGeom prst="rect">
            <a:avLst/>
          </a:prstGeom>
        </p:spPr>
      </p:pic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CE293C18-D508-F61B-F16A-F555DB71CA15}"/>
              </a:ext>
            </a:extLst>
          </p:cNvPr>
          <p:cNvSpPr txBox="1"/>
          <p:nvPr/>
        </p:nvSpPr>
        <p:spPr>
          <a:xfrm>
            <a:off x="3314686" y="-33338"/>
            <a:ext cx="8143890" cy="52835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ts val="4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600" b="1" noProof="0" dirty="0">
                <a:solidFill>
                  <a:schemeClr val="bg1"/>
                </a:solidFill>
                <a:latin typeface="Barlow Condensed" panose="00000506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The Next-Gen   </a:t>
            </a:r>
            <a:r>
              <a:rPr lang="en-US" sz="1600" b="1" kern="1200" noProof="0" dirty="0">
                <a:solidFill>
                  <a:srgbClr val="C00000"/>
                </a:solidFill>
                <a:latin typeface="Barlow Condensed" panose="00000506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DODGE CHARGER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148285659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D2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3F42846-9998-6839-0568-F53D54B921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>
            <a:extLst>
              <a:ext uri="{FF2B5EF4-FFF2-40B4-BE49-F238E27FC236}">
                <a16:creationId xmlns:a16="http://schemas.microsoft.com/office/drawing/2014/main" id="{4F761D1D-AA4C-4ABB-FAC8-A28F8749A64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433" t="-91" r="13334" b="91"/>
          <a:stretch/>
        </p:blipFill>
        <p:spPr bwMode="auto">
          <a:xfrm>
            <a:off x="4838700" y="-6224"/>
            <a:ext cx="7349088" cy="6864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4">
            <a:extLst>
              <a:ext uri="{FF2B5EF4-FFF2-40B4-BE49-F238E27FC236}">
                <a16:creationId xmlns:a16="http://schemas.microsoft.com/office/drawing/2014/main" id="{02EE0418-743B-4534-45CB-5A7320FA253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563524" y="107794"/>
            <a:ext cx="497845" cy="431209"/>
          </a:xfrm>
          <a:prstGeom prst="rect">
            <a:avLst/>
          </a:prstGeom>
        </p:spPr>
      </p:pic>
      <p:sp>
        <p:nvSpPr>
          <p:cNvPr id="20" name="CasellaDiTesto 19">
            <a:extLst>
              <a:ext uri="{FF2B5EF4-FFF2-40B4-BE49-F238E27FC236}">
                <a16:creationId xmlns:a16="http://schemas.microsoft.com/office/drawing/2014/main" id="{9CDB37E2-61BA-FFC9-35C9-58443DC4A14A}"/>
              </a:ext>
            </a:extLst>
          </p:cNvPr>
          <p:cNvSpPr txBox="1"/>
          <p:nvPr/>
        </p:nvSpPr>
        <p:spPr>
          <a:xfrm>
            <a:off x="3314686" y="-33338"/>
            <a:ext cx="8143890" cy="52835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ts val="4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600" b="1" noProof="0" dirty="0">
                <a:solidFill>
                  <a:schemeClr val="bg1"/>
                </a:solidFill>
                <a:latin typeface="Barlow Condensed" panose="00000506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The </a:t>
            </a:r>
            <a:r>
              <a:rPr lang="en-US" sz="1600" b="1" dirty="0">
                <a:solidFill>
                  <a:schemeClr val="bg1"/>
                </a:solidFill>
                <a:latin typeface="Barlow Condensed" panose="00000506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N</a:t>
            </a:r>
            <a:r>
              <a:rPr lang="en-US" sz="1600" b="1" noProof="0" dirty="0" err="1">
                <a:solidFill>
                  <a:schemeClr val="bg1"/>
                </a:solidFill>
                <a:latin typeface="Barlow Condensed" panose="00000506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ext</a:t>
            </a:r>
            <a:r>
              <a:rPr lang="en-US" sz="1600" b="1" noProof="0" dirty="0">
                <a:solidFill>
                  <a:schemeClr val="bg1"/>
                </a:solidFill>
                <a:latin typeface="Barlow Condensed" panose="00000506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-Gen  </a:t>
            </a:r>
            <a:r>
              <a:rPr lang="en-US" sz="1600" b="1" kern="1200" noProof="0" dirty="0">
                <a:solidFill>
                  <a:srgbClr val="C00000"/>
                </a:solidFill>
                <a:latin typeface="Barlow Condensed" panose="00000506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DODGE CHARGER 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42202B8B-E09B-AF37-DE47-D5E83923F2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5829" y="810446"/>
            <a:ext cx="10615793" cy="1132258"/>
          </a:xfrm>
        </p:spPr>
        <p:txBody>
          <a:bodyPr anchor="t" anchorCtr="0">
            <a:noAutofit/>
          </a:bodyPr>
          <a:lstStyle/>
          <a:p>
            <a:r>
              <a:rPr lang="en-US" sz="54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SECURE FROM </a:t>
            </a:r>
            <a:br>
              <a:rPr lang="en-US" sz="5400" noProof="0" dirty="0">
                <a:solidFill>
                  <a:schemeClr val="bg1"/>
                </a:solidFill>
                <a:latin typeface="Barlow Condensed" panose="00000506000000000000" pitchFamily="2" charset="0"/>
              </a:rPr>
            </a:br>
            <a:r>
              <a:rPr lang="en-US" sz="54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THE START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8273758-E2EF-CFAC-9403-5A0815D356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noProof="0" smtClean="0">
                <a:solidFill>
                  <a:schemeClr val="bg1"/>
                </a:solidFill>
              </a:rPr>
              <a:t>63</a:t>
            </a:fld>
            <a:endParaRPr lang="en-US" noProof="0" dirty="0">
              <a:solidFill>
                <a:schemeClr val="bg1"/>
              </a:solidFill>
            </a:endParaRPr>
          </a:p>
        </p:txBody>
      </p:sp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847ACC74-8B66-9881-0378-75082880A731}"/>
              </a:ext>
            </a:extLst>
          </p:cNvPr>
          <p:cNvSpPr txBox="1"/>
          <p:nvPr/>
        </p:nvSpPr>
        <p:spPr>
          <a:xfrm>
            <a:off x="623037" y="3169053"/>
            <a:ext cx="3311011" cy="143013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indent="0">
              <a:lnSpc>
                <a:spcPct val="110000"/>
              </a:lnSpc>
              <a:buFont typeface="Arial" panose="020B0604020202020204" pitchFamily="34" charset="0"/>
              <a:buNone/>
              <a:defRPr sz="1600"/>
            </a:lvl1pPr>
          </a:lstStyle>
          <a:p>
            <a:r>
              <a:rPr lang="en-US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Every Next-Gen Charger is fitted with standard safety and security features: </a:t>
            </a:r>
            <a:r>
              <a:rPr lang="en-US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BRING IT ALL TOGETHER</a:t>
            </a:r>
            <a:r>
              <a:rPr lang="en-US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.</a:t>
            </a:r>
          </a:p>
          <a:p>
            <a:endParaRPr lang="en-US" noProof="0" dirty="0">
              <a:solidFill>
                <a:schemeClr val="bg1"/>
              </a:solidFill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27" name="CasellaDiTesto 26">
            <a:extLst>
              <a:ext uri="{FF2B5EF4-FFF2-40B4-BE49-F238E27FC236}">
                <a16:creationId xmlns:a16="http://schemas.microsoft.com/office/drawing/2014/main" id="{EB1E26CC-FA76-445F-E664-60033ABB2FEF}"/>
              </a:ext>
            </a:extLst>
          </p:cNvPr>
          <p:cNvSpPr txBox="1"/>
          <p:nvPr/>
        </p:nvSpPr>
        <p:spPr>
          <a:xfrm>
            <a:off x="625982" y="2472557"/>
            <a:ext cx="3450711" cy="61978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indent="0">
              <a:lnSpc>
                <a:spcPct val="110000"/>
              </a:lnSpc>
              <a:buFont typeface="Arial" panose="020B0604020202020204" pitchFamily="34" charset="0"/>
              <a:buNone/>
              <a:defRPr sz="1600"/>
            </a:lvl1pPr>
          </a:lstStyle>
          <a:p>
            <a:r>
              <a:rPr lang="en-US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These are the Advanced Driving Assistance Systems (ADAS).</a:t>
            </a:r>
          </a:p>
        </p:txBody>
      </p:sp>
      <p:grpSp>
        <p:nvGrpSpPr>
          <p:cNvPr id="3" name="Gruppo 2">
            <a:extLst>
              <a:ext uri="{FF2B5EF4-FFF2-40B4-BE49-F238E27FC236}">
                <a16:creationId xmlns:a16="http://schemas.microsoft.com/office/drawing/2014/main" id="{A5FABE44-F2F6-2D99-F6EE-B006B7DCE860}"/>
              </a:ext>
            </a:extLst>
          </p:cNvPr>
          <p:cNvGrpSpPr/>
          <p:nvPr/>
        </p:nvGrpSpPr>
        <p:grpSpPr>
          <a:xfrm>
            <a:off x="8513244" y="854437"/>
            <a:ext cx="4099094" cy="993473"/>
            <a:chOff x="8092906" y="5253199"/>
            <a:chExt cx="4099094" cy="993473"/>
          </a:xfrm>
        </p:grpSpPr>
        <p:sp>
          <p:nvSpPr>
            <p:cNvPr id="10" name="Rettangolo 9">
              <a:extLst>
                <a:ext uri="{FF2B5EF4-FFF2-40B4-BE49-F238E27FC236}">
                  <a16:creationId xmlns:a16="http://schemas.microsoft.com/office/drawing/2014/main" id="{FEBA7F6E-67AE-8D0C-B417-9845AB0E546C}"/>
                </a:ext>
              </a:extLst>
            </p:cNvPr>
            <p:cNvSpPr/>
            <p:nvPr/>
          </p:nvSpPr>
          <p:spPr>
            <a:xfrm>
              <a:off x="8092906" y="5253199"/>
              <a:ext cx="4099094" cy="993473"/>
            </a:xfrm>
            <a:prstGeom prst="rect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>
                <a:solidFill>
                  <a:schemeClr val="bg1"/>
                </a:solidFill>
              </a:endParaRPr>
            </a:p>
          </p:txBody>
        </p:sp>
        <p:sp>
          <p:nvSpPr>
            <p:cNvPr id="12" name="CasellaDiTesto 11">
              <a:extLst>
                <a:ext uri="{FF2B5EF4-FFF2-40B4-BE49-F238E27FC236}">
                  <a16:creationId xmlns:a16="http://schemas.microsoft.com/office/drawing/2014/main" id="{D31C2A54-61DA-A1EA-AB4A-D6B02C52A87D}"/>
                </a:ext>
              </a:extLst>
            </p:cNvPr>
            <p:cNvSpPr txBox="1"/>
            <p:nvPr/>
          </p:nvSpPr>
          <p:spPr>
            <a:xfrm>
              <a:off x="8931106" y="5807228"/>
              <a:ext cx="2784209" cy="31495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indent="0">
                <a:lnSpc>
                  <a:spcPct val="110000"/>
                </a:lnSpc>
                <a:buFont typeface="Arial" panose="020B0604020202020204" pitchFamily="34" charset="0"/>
                <a:buNone/>
                <a:defRPr sz="1600"/>
              </a:lvl1pPr>
            </a:lstStyle>
            <a:p>
              <a:r>
                <a:rPr lang="en-US" sz="1400" noProof="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</a:rPr>
                <a:t>These features are standard</a:t>
              </a:r>
            </a:p>
          </p:txBody>
        </p:sp>
        <p:sp>
          <p:nvSpPr>
            <p:cNvPr id="13" name="CasellaDiTesto 12">
              <a:extLst>
                <a:ext uri="{FF2B5EF4-FFF2-40B4-BE49-F238E27FC236}">
                  <a16:creationId xmlns:a16="http://schemas.microsoft.com/office/drawing/2014/main" id="{1CCF0279-F900-F289-E0E4-D996B156FB76}"/>
                </a:ext>
              </a:extLst>
            </p:cNvPr>
            <p:cNvSpPr txBox="1"/>
            <p:nvPr/>
          </p:nvSpPr>
          <p:spPr>
            <a:xfrm>
              <a:off x="8931106" y="5377418"/>
              <a:ext cx="2641067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b="1" noProof="0" dirty="0">
                  <a:solidFill>
                    <a:srgbClr val="C00000"/>
                  </a:solidFill>
                  <a:latin typeface="Barlow Condensed" panose="00000506000000000000" pitchFamily="2" charset="0"/>
                  <a:ea typeface="+mj-ea"/>
                  <a:cs typeface="+mj-cs"/>
                </a:rPr>
                <a:t>HELPFUL TIPS</a:t>
              </a:r>
            </a:p>
          </p:txBody>
        </p:sp>
      </p:grpSp>
      <p:sp>
        <p:nvSpPr>
          <p:cNvPr id="14" name="CasellaDiTesto 13">
            <a:extLst>
              <a:ext uri="{FF2B5EF4-FFF2-40B4-BE49-F238E27FC236}">
                <a16:creationId xmlns:a16="http://schemas.microsoft.com/office/drawing/2014/main" id="{92D55BE6-89C9-3449-606E-9796A27BAE23}"/>
              </a:ext>
            </a:extLst>
          </p:cNvPr>
          <p:cNvSpPr txBox="1"/>
          <p:nvPr/>
        </p:nvSpPr>
        <p:spPr>
          <a:xfrm>
            <a:off x="898523" y="5131221"/>
            <a:ext cx="612775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 noProof="0" dirty="0">
              <a:solidFill>
                <a:schemeClr val="bg1"/>
              </a:solidFill>
            </a:endParaRPr>
          </a:p>
        </p:txBody>
      </p:sp>
      <p:sp>
        <p:nvSpPr>
          <p:cNvPr id="17" name="Rounded Rectangle 5">
            <a:extLst>
              <a:ext uri="{FF2B5EF4-FFF2-40B4-BE49-F238E27FC236}">
                <a16:creationId xmlns:a16="http://schemas.microsoft.com/office/drawing/2014/main" id="{136DBF89-C8C9-4086-E246-51C12B263EC1}"/>
              </a:ext>
            </a:extLst>
          </p:cNvPr>
          <p:cNvSpPr/>
          <p:nvPr/>
        </p:nvSpPr>
        <p:spPr>
          <a:xfrm>
            <a:off x="667743" y="4599188"/>
            <a:ext cx="3221597" cy="830997"/>
          </a:xfrm>
          <a:prstGeom prst="roundRect">
            <a:avLst>
              <a:gd name="adj" fmla="val 0"/>
            </a:avLst>
          </a:prstGeom>
          <a:solidFill>
            <a:srgbClr val="C00000"/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2400" b="1" noProof="0" dirty="0">
                <a:solidFill>
                  <a:schemeClr val="bg1"/>
                </a:solidFill>
                <a:latin typeface="Barlow Condensed" panose="00000506000000000000" pitchFamily="2" charset="0"/>
                <a:ea typeface="Calibri" panose="020F0502020204030204" pitchFamily="34" charset="0"/>
                <a:cs typeface="Calibri" panose="020F0502020204030204" pitchFamily="34" charset="0"/>
              </a:rPr>
              <a:t>Advanced Driving Assistance Systems </a:t>
            </a:r>
          </a:p>
        </p:txBody>
      </p:sp>
      <p:sp>
        <p:nvSpPr>
          <p:cNvPr id="6" name="Segnaposto numero diapositiva 27">
            <a:extLst>
              <a:ext uri="{FF2B5EF4-FFF2-40B4-BE49-F238E27FC236}">
                <a16:creationId xmlns:a16="http://schemas.microsoft.com/office/drawing/2014/main" id="{7B9C0BB9-B7E6-2565-E84C-19DE46ECE6F7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bg1">
                    <a:lumMod val="95000"/>
                  </a:schemeClr>
                </a:solidFill>
              </a:rPr>
              <a:pPr algn="ctr"/>
              <a:t>63</a:t>
            </a:fld>
            <a:endParaRPr lang="en-US" sz="1200" noProof="0" dirty="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9" name="Immagine 8">
            <a:extLst>
              <a:ext uri="{FF2B5EF4-FFF2-40B4-BE49-F238E27FC236}">
                <a16:creationId xmlns:a16="http://schemas.microsoft.com/office/drawing/2014/main" id="{AF52685C-8D62-AAFA-04E2-F55CECD4CB7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15" name="Immagine 14">
            <a:extLst>
              <a:ext uri="{FF2B5EF4-FFF2-40B4-BE49-F238E27FC236}">
                <a16:creationId xmlns:a16="http://schemas.microsoft.com/office/drawing/2014/main" id="{5359766E-FC91-9027-5815-670B576A783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pic>
        <p:nvPicPr>
          <p:cNvPr id="21" name="Immagine 20" descr="Immagine che contiene Elementi grafici, simbolo, logo, clipart&#10;&#10;Il contenuto generato dall'IA potrebbe non essere corretto.">
            <a:extLst>
              <a:ext uri="{FF2B5EF4-FFF2-40B4-BE49-F238E27FC236}">
                <a16:creationId xmlns:a16="http://schemas.microsoft.com/office/drawing/2014/main" id="{058CD6DC-0796-D133-04B4-0C1C1FAF820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33591" y="897082"/>
            <a:ext cx="873699" cy="873699"/>
          </a:xfrm>
          <a:prstGeom prst="rect">
            <a:avLst/>
          </a:prstGeom>
        </p:spPr>
      </p:pic>
      <p:sp>
        <p:nvSpPr>
          <p:cNvPr id="22" name="Freeform: Shape 13">
            <a:extLst>
              <a:ext uri="{FF2B5EF4-FFF2-40B4-BE49-F238E27FC236}">
                <a16:creationId xmlns:a16="http://schemas.microsoft.com/office/drawing/2014/main" id="{640469E9-5B1A-24E0-52C9-394853A37F76}"/>
              </a:ext>
            </a:extLst>
          </p:cNvPr>
          <p:cNvSpPr/>
          <p:nvPr/>
        </p:nvSpPr>
        <p:spPr>
          <a:xfrm>
            <a:off x="6408879" y="6453187"/>
            <a:ext cx="5783123" cy="404811"/>
          </a:xfrm>
          <a:custGeom>
            <a:avLst/>
            <a:gdLst>
              <a:gd name="connsiteX0" fmla="*/ 570467 w 3464689"/>
              <a:gd name="connsiteY0" fmla="*/ 0 h 1000766"/>
              <a:gd name="connsiteX1" fmla="*/ 3464689 w 3464689"/>
              <a:gd name="connsiteY1" fmla="*/ 0 h 1000766"/>
              <a:gd name="connsiteX2" fmla="*/ 3464689 w 3464689"/>
              <a:gd name="connsiteY2" fmla="*/ 1000766 h 1000766"/>
              <a:gd name="connsiteX3" fmla="*/ 0 w 3464689"/>
              <a:gd name="connsiteY3" fmla="*/ 1000766 h 1000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64689" h="1000766">
                <a:moveTo>
                  <a:pt x="570467" y="0"/>
                </a:moveTo>
                <a:lnTo>
                  <a:pt x="3464689" y="0"/>
                </a:lnTo>
                <a:lnTo>
                  <a:pt x="3464689" y="1000766"/>
                </a:lnTo>
                <a:lnTo>
                  <a:pt x="0" y="1000766"/>
                </a:lnTo>
                <a:close/>
              </a:path>
            </a:pathLst>
          </a:custGeom>
          <a:solidFill>
            <a:srgbClr val="EB232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82BEB3C6-4FF9-D742-D11D-F4DD98EAB56F}"/>
              </a:ext>
            </a:extLst>
          </p:cNvPr>
          <p:cNvSpPr txBox="1">
            <a:spLocks/>
          </p:cNvSpPr>
          <p:nvPr/>
        </p:nvSpPr>
        <p:spPr>
          <a:xfrm>
            <a:off x="7098950" y="6491656"/>
            <a:ext cx="5093050" cy="38106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Click on </a:t>
            </a:r>
            <a:r>
              <a:rPr lang="en-US" sz="1400" b="1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Advanced Driving Assistance Systems </a:t>
            </a: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to know more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380913371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D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A63F7B-49F2-042F-912F-B4BAAE217B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noProof="0" smtClean="0">
                <a:solidFill>
                  <a:schemeClr val="bg1"/>
                </a:solidFill>
              </a:rPr>
              <a:t>64</a:t>
            </a:fld>
            <a:endParaRPr lang="en-US" noProof="0" dirty="0">
              <a:solidFill>
                <a:schemeClr val="bg1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2F569F72-5B70-B1B5-BD8D-A915489AB725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468468" y="1006335"/>
            <a:ext cx="10615613" cy="1131887"/>
          </a:xfrm>
        </p:spPr>
        <p:txBody>
          <a:bodyPr anchor="t" anchorCtr="0">
            <a:noAutofit/>
          </a:bodyPr>
          <a:lstStyle/>
          <a:p>
            <a:r>
              <a:rPr lang="en-US" sz="54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ADVANCED DRIVING ASSISTANCE SYSTEMS </a:t>
            </a:r>
          </a:p>
        </p:txBody>
      </p:sp>
      <p:grpSp>
        <p:nvGrpSpPr>
          <p:cNvPr id="9" name="Gruppo 8">
            <a:extLst>
              <a:ext uri="{FF2B5EF4-FFF2-40B4-BE49-F238E27FC236}">
                <a16:creationId xmlns:a16="http://schemas.microsoft.com/office/drawing/2014/main" id="{39EE0D60-BCC6-65D9-9C5D-E32EF4988CB3}"/>
              </a:ext>
            </a:extLst>
          </p:cNvPr>
          <p:cNvGrpSpPr/>
          <p:nvPr/>
        </p:nvGrpSpPr>
        <p:grpSpPr>
          <a:xfrm>
            <a:off x="627955" y="1869898"/>
            <a:ext cx="11003524" cy="4013942"/>
            <a:chOff x="5707" y="766472"/>
            <a:chExt cx="13726176" cy="5378013"/>
          </a:xfrm>
        </p:grpSpPr>
        <p:pic>
          <p:nvPicPr>
            <p:cNvPr id="5124" name="Picture 4">
              <a:extLst>
                <a:ext uri="{FF2B5EF4-FFF2-40B4-BE49-F238E27FC236}">
                  <a16:creationId xmlns:a16="http://schemas.microsoft.com/office/drawing/2014/main" id="{83CB0BF8-AA5D-9D1D-DC8B-AC116186B1D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07" y="3971148"/>
              <a:ext cx="2916001" cy="217333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126" name="Picture 6">
              <a:extLst>
                <a:ext uri="{FF2B5EF4-FFF2-40B4-BE49-F238E27FC236}">
                  <a16:creationId xmlns:a16="http://schemas.microsoft.com/office/drawing/2014/main" id="{2D149FB5-BB25-D066-3981-53B5D038E9F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91900" y="3961946"/>
              <a:ext cx="2916001" cy="217333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128" name="Picture 8">
              <a:extLst>
                <a:ext uri="{FF2B5EF4-FFF2-40B4-BE49-F238E27FC236}">
                  <a16:creationId xmlns:a16="http://schemas.microsoft.com/office/drawing/2014/main" id="{F0024326-F89A-2F82-6F81-0ED883A9E2A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77043" y="3971148"/>
              <a:ext cx="2916001" cy="217333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146" name="Picture 2">
              <a:extLst>
                <a:ext uri="{FF2B5EF4-FFF2-40B4-BE49-F238E27FC236}">
                  <a16:creationId xmlns:a16="http://schemas.microsoft.com/office/drawing/2014/main" id="{0D1C58B0-320C-BC8A-5EDB-1B5EA3664E8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776570" y="3971148"/>
              <a:ext cx="2916001" cy="217333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CasellaDiTesto 5">
              <a:extLst>
                <a:ext uri="{FF2B5EF4-FFF2-40B4-BE49-F238E27FC236}">
                  <a16:creationId xmlns:a16="http://schemas.microsoft.com/office/drawing/2014/main" id="{2547CF22-B44F-C72C-2218-3C08F78C4EFE}"/>
                </a:ext>
              </a:extLst>
            </p:cNvPr>
            <p:cNvSpPr txBox="1"/>
            <p:nvPr/>
          </p:nvSpPr>
          <p:spPr>
            <a:xfrm>
              <a:off x="3244544" y="3093981"/>
              <a:ext cx="4009664" cy="764065"/>
            </a:xfrm>
            <a:prstGeom prst="rect">
              <a:avLst/>
            </a:prstGeom>
            <a:noFill/>
            <a:ln w="28575">
              <a:noFill/>
            </a:ln>
          </p:spPr>
          <p:txBody>
            <a:bodyPr wrap="square" anchor="ctr" anchorCtr="1">
              <a:noAutofit/>
            </a:bodyPr>
            <a:lstStyle>
              <a:defPPr>
                <a:defRPr lang="en-US"/>
              </a:defPPr>
              <a:lvl1pPr algn="ctr">
                <a:defRPr sz="1400"/>
              </a:lvl1pPr>
            </a:lstStyle>
            <a:p>
              <a:r>
                <a:rPr lang="en-US" sz="1600" noProof="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</a:rPr>
                <a:t>BLIND SPOT MONITORING WITH REAR CROSS PATH DETECTION</a:t>
              </a:r>
            </a:p>
          </p:txBody>
        </p:sp>
        <p:sp>
          <p:nvSpPr>
            <p:cNvPr id="16" name="CasellaDiTesto 15">
              <a:extLst>
                <a:ext uri="{FF2B5EF4-FFF2-40B4-BE49-F238E27FC236}">
                  <a16:creationId xmlns:a16="http://schemas.microsoft.com/office/drawing/2014/main" id="{A785581B-BF69-B5C8-F594-47EEC0BE161A}"/>
                </a:ext>
              </a:extLst>
            </p:cNvPr>
            <p:cNvSpPr txBox="1"/>
            <p:nvPr/>
          </p:nvSpPr>
          <p:spPr>
            <a:xfrm>
              <a:off x="7577044" y="3093981"/>
              <a:ext cx="2915999" cy="764064"/>
            </a:xfrm>
            <a:prstGeom prst="rect">
              <a:avLst/>
            </a:prstGeom>
            <a:noFill/>
            <a:ln w="28575">
              <a:noFill/>
            </a:ln>
          </p:spPr>
          <p:txBody>
            <a:bodyPr wrap="square" anchor="ctr" anchorCtr="1">
              <a:noAutofit/>
            </a:bodyPr>
            <a:lstStyle>
              <a:defPPr>
                <a:defRPr lang="en-US"/>
              </a:defPPr>
              <a:lvl1pPr algn="ctr">
                <a:defRPr sz="1600"/>
              </a:lvl1pPr>
            </a:lstStyle>
            <a:p>
              <a:r>
                <a:rPr lang="en-US" noProof="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</a:rPr>
                <a:t>TRAFFIC SIGN RECOGNITION</a:t>
              </a:r>
            </a:p>
          </p:txBody>
        </p:sp>
        <p:sp>
          <p:nvSpPr>
            <p:cNvPr id="20" name="CasellaDiTesto 19">
              <a:extLst>
                <a:ext uri="{FF2B5EF4-FFF2-40B4-BE49-F238E27FC236}">
                  <a16:creationId xmlns:a16="http://schemas.microsoft.com/office/drawing/2014/main" id="{51583029-6423-A668-333E-242FEF75A52B}"/>
                </a:ext>
              </a:extLst>
            </p:cNvPr>
            <p:cNvSpPr txBox="1"/>
            <p:nvPr/>
          </p:nvSpPr>
          <p:spPr>
            <a:xfrm>
              <a:off x="10815884" y="3093981"/>
              <a:ext cx="2915999" cy="764064"/>
            </a:xfrm>
            <a:prstGeom prst="rect">
              <a:avLst/>
            </a:prstGeom>
            <a:noFill/>
            <a:ln w="28575">
              <a:noFill/>
            </a:ln>
          </p:spPr>
          <p:txBody>
            <a:bodyPr wrap="square" anchor="ctr" anchorCtr="1">
              <a:noAutofit/>
            </a:bodyPr>
            <a:lstStyle>
              <a:defPPr>
                <a:defRPr lang="en-US"/>
              </a:defPPr>
              <a:lvl1pPr algn="ctr">
                <a:defRPr sz="1600"/>
              </a:lvl1pPr>
            </a:lstStyle>
            <a:p>
              <a:r>
                <a:rPr lang="en-US" noProof="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</a:rPr>
                <a:t>DROWSY DRIVER DETECTION</a:t>
              </a:r>
            </a:p>
          </p:txBody>
        </p:sp>
        <p:pic>
          <p:nvPicPr>
            <p:cNvPr id="21" name="Picture 2">
              <a:extLst>
                <a:ext uri="{FF2B5EF4-FFF2-40B4-BE49-F238E27FC236}">
                  <a16:creationId xmlns:a16="http://schemas.microsoft.com/office/drawing/2014/main" id="{CA8BD947-EDC2-FA76-AA62-2AD1E82A5C3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90574" y="766472"/>
              <a:ext cx="5260390" cy="217333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CasellaDiTesto 21">
              <a:extLst>
                <a:ext uri="{FF2B5EF4-FFF2-40B4-BE49-F238E27FC236}">
                  <a16:creationId xmlns:a16="http://schemas.microsoft.com/office/drawing/2014/main" id="{38BF5B4F-68AE-8857-4DE1-18E0DACC6D17}"/>
                </a:ext>
              </a:extLst>
            </p:cNvPr>
            <p:cNvSpPr txBox="1"/>
            <p:nvPr/>
          </p:nvSpPr>
          <p:spPr>
            <a:xfrm>
              <a:off x="8142331" y="1382171"/>
              <a:ext cx="3096703" cy="654474"/>
            </a:xfrm>
            <a:prstGeom prst="rect">
              <a:avLst/>
            </a:prstGeom>
            <a:noFill/>
            <a:ln w="28575">
              <a:noFill/>
            </a:ln>
          </p:spPr>
          <p:txBody>
            <a:bodyPr wrap="square" anchor="ctr" anchorCtr="1">
              <a:noAutofit/>
            </a:bodyPr>
            <a:lstStyle>
              <a:defPPr>
                <a:defRPr lang="en-US"/>
              </a:defPPr>
              <a:lvl1pPr algn="ctr">
                <a:defRPr sz="1400"/>
              </a:lvl1pPr>
            </a:lstStyle>
            <a:p>
              <a:pPr algn="l"/>
              <a:r>
                <a:rPr lang="en-US" sz="1600" noProof="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</a:rPr>
                <a:t>ACTIVE DRIVING ASSIST</a:t>
              </a:r>
            </a:p>
          </p:txBody>
        </p:sp>
        <p:sp>
          <p:nvSpPr>
            <p:cNvPr id="10" name="CasellaDiTesto 9">
              <a:extLst>
                <a:ext uri="{FF2B5EF4-FFF2-40B4-BE49-F238E27FC236}">
                  <a16:creationId xmlns:a16="http://schemas.microsoft.com/office/drawing/2014/main" id="{09405E57-D3DF-14E5-FA8A-9B87C8AE88ED}"/>
                </a:ext>
              </a:extLst>
            </p:cNvPr>
            <p:cNvSpPr txBox="1"/>
            <p:nvPr/>
          </p:nvSpPr>
          <p:spPr>
            <a:xfrm>
              <a:off x="5708" y="3093981"/>
              <a:ext cx="2915999" cy="764065"/>
            </a:xfrm>
            <a:prstGeom prst="rect">
              <a:avLst/>
            </a:prstGeom>
            <a:noFill/>
            <a:ln w="28575">
              <a:noFill/>
            </a:ln>
          </p:spPr>
          <p:txBody>
            <a:bodyPr wrap="square" anchor="ctr" anchorCtr="1">
              <a:noAutofit/>
            </a:bodyPr>
            <a:lstStyle>
              <a:defPPr>
                <a:defRPr lang="en-US"/>
              </a:defPPr>
              <a:lvl1pPr algn="ctr">
                <a:defRPr sz="1600"/>
              </a:lvl1pPr>
            </a:lstStyle>
            <a:p>
              <a:r>
                <a:rPr lang="en-US" noProof="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</a:rPr>
                <a:t>FORWARD COLLISION WARNING PLUS</a:t>
              </a:r>
            </a:p>
          </p:txBody>
        </p:sp>
      </p:grp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EBAA6133-7FAF-D228-EE75-AA2FA4779E8B}"/>
              </a:ext>
            </a:extLst>
          </p:cNvPr>
          <p:cNvSpPr txBox="1">
            <a:spLocks/>
          </p:cNvSpPr>
          <p:nvPr/>
        </p:nvSpPr>
        <p:spPr>
          <a:xfrm>
            <a:off x="9439395" y="-381066"/>
            <a:ext cx="2621974" cy="369332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algn="ctr"/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noProof="0" dirty="0">
                <a:solidFill>
                  <a:srgbClr val="C00000"/>
                </a:solidFill>
              </a:rPr>
              <a:t>POP UP</a:t>
            </a:r>
          </a:p>
        </p:txBody>
      </p:sp>
      <p:sp>
        <p:nvSpPr>
          <p:cNvPr id="2" name="Segnaposto numero diapositiva 27">
            <a:extLst>
              <a:ext uri="{FF2B5EF4-FFF2-40B4-BE49-F238E27FC236}">
                <a16:creationId xmlns:a16="http://schemas.microsoft.com/office/drawing/2014/main" id="{389A0963-81FD-59F4-395A-73F74E776F2D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64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3" name="Immagine 2">
            <a:extLst>
              <a:ext uri="{FF2B5EF4-FFF2-40B4-BE49-F238E27FC236}">
                <a16:creationId xmlns:a16="http://schemas.microsoft.com/office/drawing/2014/main" id="{70FA2E48-0A24-D891-6BC5-4D9EFF6E7AE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5" name="Immagine 4">
            <a:extLst>
              <a:ext uri="{FF2B5EF4-FFF2-40B4-BE49-F238E27FC236}">
                <a16:creationId xmlns:a16="http://schemas.microsoft.com/office/drawing/2014/main" id="{05D8D964-4319-B4A0-C85B-0EDB40A7B39B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18496425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D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2F569F72-5B70-B1B5-BD8D-A915489AB7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t" anchorCtr="0">
            <a:noAutofit/>
          </a:bodyPr>
          <a:lstStyle/>
          <a:p>
            <a:r>
              <a:rPr lang="en-US" sz="54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FULL </a:t>
            </a:r>
            <a:br>
              <a:rPr lang="en-US" sz="5400" noProof="0" dirty="0">
                <a:solidFill>
                  <a:schemeClr val="bg1"/>
                </a:solidFill>
                <a:latin typeface="Barlow Condensed" panose="00000506000000000000" pitchFamily="2" charset="0"/>
              </a:rPr>
            </a:br>
            <a:r>
              <a:rPr lang="en-US" sz="54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PROTECTION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A63F7B-49F2-042F-912F-B4BAAE217B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noProof="0" smtClean="0">
                <a:solidFill>
                  <a:schemeClr val="bg1"/>
                </a:solidFill>
              </a:rPr>
              <a:t>65</a:t>
            </a:fld>
            <a:endParaRPr lang="en-US" noProof="0" dirty="0">
              <a:solidFill>
                <a:schemeClr val="bg1"/>
              </a:solidFill>
            </a:endParaRPr>
          </a:p>
        </p:txBody>
      </p:sp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95F761AC-C9D2-9C97-0255-AC8BD557F22C}"/>
              </a:ext>
            </a:extLst>
          </p:cNvPr>
          <p:cNvSpPr txBox="1"/>
          <p:nvPr/>
        </p:nvSpPr>
        <p:spPr>
          <a:xfrm>
            <a:off x="650432" y="2362415"/>
            <a:ext cx="11153972" cy="33086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indent="0">
              <a:lnSpc>
                <a:spcPct val="110000"/>
              </a:lnSpc>
              <a:buFont typeface="Arial" panose="020B0604020202020204" pitchFamily="34" charset="0"/>
              <a:buNone/>
              <a:defRPr sz="1600"/>
            </a:lvl1pPr>
          </a:lstStyle>
          <a:p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Take the safety and security of our Next-Gen Charger all the way with our available features.</a:t>
            </a:r>
          </a:p>
        </p:txBody>
      </p:sp>
      <p:sp>
        <p:nvSpPr>
          <p:cNvPr id="10" name="CasellaDiTesto 9">
            <a:extLst>
              <a:ext uri="{FF2B5EF4-FFF2-40B4-BE49-F238E27FC236}">
                <a16:creationId xmlns:a16="http://schemas.microsoft.com/office/drawing/2014/main" id="{53B35B4F-E7EF-D7E8-9078-D945DAFF7CCE}"/>
              </a:ext>
            </a:extLst>
          </p:cNvPr>
          <p:cNvSpPr txBox="1"/>
          <p:nvPr/>
        </p:nvSpPr>
        <p:spPr>
          <a:xfrm>
            <a:off x="450799" y="2985462"/>
            <a:ext cx="210732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SIDE DISTANCE WARNING</a:t>
            </a:r>
          </a:p>
        </p:txBody>
      </p:sp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C7068373-742F-DBF0-5A44-4B3FF98A1EBB}"/>
              </a:ext>
            </a:extLst>
          </p:cNvPr>
          <p:cNvSpPr txBox="1"/>
          <p:nvPr/>
        </p:nvSpPr>
        <p:spPr>
          <a:xfrm>
            <a:off x="2772960" y="2985462"/>
            <a:ext cx="210732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FRONT TIRE-TO-CURB CAMERA</a:t>
            </a:r>
          </a:p>
        </p:txBody>
      </p:sp>
      <p:sp>
        <p:nvSpPr>
          <p:cNvPr id="14" name="CasellaDiTesto 13">
            <a:extLst>
              <a:ext uri="{FF2B5EF4-FFF2-40B4-BE49-F238E27FC236}">
                <a16:creationId xmlns:a16="http://schemas.microsoft.com/office/drawing/2014/main" id="{60B201A0-0AB2-EB54-437B-5107400C09F0}"/>
              </a:ext>
            </a:extLst>
          </p:cNvPr>
          <p:cNvSpPr txBox="1"/>
          <p:nvPr/>
        </p:nvSpPr>
        <p:spPr>
          <a:xfrm>
            <a:off x="5095120" y="2877740"/>
            <a:ext cx="2089045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TURN SIGNAL ACTIVATED BLIND SPOT</a:t>
            </a:r>
          </a:p>
        </p:txBody>
      </p:sp>
      <p:sp>
        <p:nvSpPr>
          <p:cNvPr id="17" name="CasellaDiTesto 16">
            <a:extLst>
              <a:ext uri="{FF2B5EF4-FFF2-40B4-BE49-F238E27FC236}">
                <a16:creationId xmlns:a16="http://schemas.microsoft.com/office/drawing/2014/main" id="{C61E32A1-D48F-9888-73A0-98C68C2B16A6}"/>
              </a:ext>
            </a:extLst>
          </p:cNvPr>
          <p:cNvSpPr txBox="1"/>
          <p:nvPr/>
        </p:nvSpPr>
        <p:spPr>
          <a:xfrm>
            <a:off x="7450472" y="2985462"/>
            <a:ext cx="208904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360º SURROUND VIEW CAMERA</a:t>
            </a:r>
          </a:p>
        </p:txBody>
      </p:sp>
      <p:sp>
        <p:nvSpPr>
          <p:cNvPr id="18" name="CasellaDiTesto 17">
            <a:extLst>
              <a:ext uri="{FF2B5EF4-FFF2-40B4-BE49-F238E27FC236}">
                <a16:creationId xmlns:a16="http://schemas.microsoft.com/office/drawing/2014/main" id="{3E15670E-0FF5-774F-F091-B84863B5322D}"/>
              </a:ext>
            </a:extLst>
          </p:cNvPr>
          <p:cNvSpPr txBox="1"/>
          <p:nvPr/>
        </p:nvSpPr>
        <p:spPr>
          <a:xfrm>
            <a:off x="9759867" y="2985462"/>
            <a:ext cx="208689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PARKSENSE® WITH CAMERA</a:t>
            </a:r>
          </a:p>
        </p:txBody>
      </p:sp>
      <p:grpSp>
        <p:nvGrpSpPr>
          <p:cNvPr id="3" name="Gruppo 2">
            <a:extLst>
              <a:ext uri="{FF2B5EF4-FFF2-40B4-BE49-F238E27FC236}">
                <a16:creationId xmlns:a16="http://schemas.microsoft.com/office/drawing/2014/main" id="{114CA718-9353-1D7E-004B-1D4D3B3E6254}"/>
              </a:ext>
            </a:extLst>
          </p:cNvPr>
          <p:cNvGrpSpPr/>
          <p:nvPr/>
        </p:nvGrpSpPr>
        <p:grpSpPr>
          <a:xfrm>
            <a:off x="6629387" y="1095805"/>
            <a:ext cx="6785264" cy="993473"/>
            <a:chOff x="7161187" y="5253199"/>
            <a:chExt cx="6785264" cy="993473"/>
          </a:xfrm>
        </p:grpSpPr>
        <p:sp>
          <p:nvSpPr>
            <p:cNvPr id="6" name="Rettangolo 5">
              <a:extLst>
                <a:ext uri="{FF2B5EF4-FFF2-40B4-BE49-F238E27FC236}">
                  <a16:creationId xmlns:a16="http://schemas.microsoft.com/office/drawing/2014/main" id="{EE2FCB77-13B4-35B5-2CB2-875B98E18433}"/>
                </a:ext>
              </a:extLst>
            </p:cNvPr>
            <p:cNvSpPr/>
            <p:nvPr/>
          </p:nvSpPr>
          <p:spPr>
            <a:xfrm>
              <a:off x="7161187" y="5253199"/>
              <a:ext cx="5552209" cy="993473"/>
            </a:xfrm>
            <a:prstGeom prst="rect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2" name="CasellaDiTesto 11">
              <a:extLst>
                <a:ext uri="{FF2B5EF4-FFF2-40B4-BE49-F238E27FC236}">
                  <a16:creationId xmlns:a16="http://schemas.microsoft.com/office/drawing/2014/main" id="{02BE0860-09D4-B520-8EFA-94D4D6B3ADC5}"/>
                </a:ext>
              </a:extLst>
            </p:cNvPr>
            <p:cNvSpPr txBox="1"/>
            <p:nvPr/>
          </p:nvSpPr>
          <p:spPr>
            <a:xfrm>
              <a:off x="7957652" y="5786446"/>
              <a:ext cx="5988799" cy="31495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indent="0">
                <a:lnSpc>
                  <a:spcPct val="110000"/>
                </a:lnSpc>
                <a:buFont typeface="Arial" panose="020B0604020202020204" pitchFamily="34" charset="0"/>
                <a:buNone/>
                <a:defRPr sz="1600"/>
              </a:lvl1pPr>
            </a:lstStyle>
            <a:p>
              <a:r>
                <a:rPr lang="en-US" sz="1400" noProof="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</a:rPr>
                <a:t>These features are optional according with the trim level</a:t>
              </a:r>
            </a:p>
          </p:txBody>
        </p:sp>
        <p:sp>
          <p:nvSpPr>
            <p:cNvPr id="15" name="CasellaDiTesto 14">
              <a:extLst>
                <a:ext uri="{FF2B5EF4-FFF2-40B4-BE49-F238E27FC236}">
                  <a16:creationId xmlns:a16="http://schemas.microsoft.com/office/drawing/2014/main" id="{58A4ABF1-8DE3-98EF-C967-E970C8E4B938}"/>
                </a:ext>
              </a:extLst>
            </p:cNvPr>
            <p:cNvSpPr txBox="1"/>
            <p:nvPr/>
          </p:nvSpPr>
          <p:spPr>
            <a:xfrm>
              <a:off x="7957652" y="5356636"/>
              <a:ext cx="315368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b="1" noProof="0" dirty="0">
                  <a:solidFill>
                    <a:srgbClr val="C00000"/>
                  </a:solidFill>
                  <a:latin typeface="Barlow Condensed" panose="00000506000000000000" pitchFamily="2" charset="0"/>
                  <a:ea typeface="+mj-ea"/>
                  <a:cs typeface="+mj-cs"/>
                </a:rPr>
                <a:t>HELPFUL TIPS</a:t>
              </a:r>
            </a:p>
          </p:txBody>
        </p:sp>
      </p:grpSp>
      <p:pic>
        <p:nvPicPr>
          <p:cNvPr id="16" name="Picture 2">
            <a:extLst>
              <a:ext uri="{FF2B5EF4-FFF2-40B4-BE49-F238E27FC236}">
                <a16:creationId xmlns:a16="http://schemas.microsoft.com/office/drawing/2014/main" id="{0FE89E67-9060-10EC-F076-8DBD59A62F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2960" y="3654873"/>
            <a:ext cx="2107322" cy="2107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4">
            <a:extLst>
              <a:ext uri="{FF2B5EF4-FFF2-40B4-BE49-F238E27FC236}">
                <a16:creationId xmlns:a16="http://schemas.microsoft.com/office/drawing/2014/main" id="{87883520-F6C3-5F6A-7972-F19A024C93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844" y="3654873"/>
            <a:ext cx="2107322" cy="2107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6">
            <a:extLst>
              <a:ext uri="{FF2B5EF4-FFF2-40B4-BE49-F238E27FC236}">
                <a16:creationId xmlns:a16="http://schemas.microsoft.com/office/drawing/2014/main" id="{23FD643D-2B19-EC71-787E-482FCA98B0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0472" y="3654873"/>
            <a:ext cx="2107322" cy="2107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8">
            <a:extLst>
              <a:ext uri="{FF2B5EF4-FFF2-40B4-BE49-F238E27FC236}">
                <a16:creationId xmlns:a16="http://schemas.microsoft.com/office/drawing/2014/main" id="{A4978C46-2E86-7306-5132-E6E0025A22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39443" y="3654873"/>
            <a:ext cx="2107322" cy="2107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10">
            <a:extLst>
              <a:ext uri="{FF2B5EF4-FFF2-40B4-BE49-F238E27FC236}">
                <a16:creationId xmlns:a16="http://schemas.microsoft.com/office/drawing/2014/main" id="{3F30F590-FC7A-D281-4BCE-0D61E450C6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799" y="3654873"/>
            <a:ext cx="2107322" cy="2107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Segnaposto numero diapositiva 27">
            <a:extLst>
              <a:ext uri="{FF2B5EF4-FFF2-40B4-BE49-F238E27FC236}">
                <a16:creationId xmlns:a16="http://schemas.microsoft.com/office/drawing/2014/main" id="{B8AEC957-97B1-ED10-EC43-65A8B2BE4F89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65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19" name="Immagine 18">
            <a:extLst>
              <a:ext uri="{FF2B5EF4-FFF2-40B4-BE49-F238E27FC236}">
                <a16:creationId xmlns:a16="http://schemas.microsoft.com/office/drawing/2014/main" id="{0F026FCE-F9B5-3EBD-45F3-039E72E2351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24" name="Immagine 23">
            <a:extLst>
              <a:ext uri="{FF2B5EF4-FFF2-40B4-BE49-F238E27FC236}">
                <a16:creationId xmlns:a16="http://schemas.microsoft.com/office/drawing/2014/main" id="{AE5B4B99-04E2-3F2E-B811-F0AA3A117BF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pic>
        <p:nvPicPr>
          <p:cNvPr id="26" name="Immagine 25" descr="Immagine che contiene Elementi grafici, simbolo, logo, clipart&#10;&#10;Il contenuto generato dall'IA potrebbe non essere corretto.">
            <a:extLst>
              <a:ext uri="{FF2B5EF4-FFF2-40B4-BE49-F238E27FC236}">
                <a16:creationId xmlns:a16="http://schemas.microsoft.com/office/drawing/2014/main" id="{A3764820-0D1E-95A4-3462-C6098D4EAA8C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629387" y="1146824"/>
            <a:ext cx="873699" cy="873699"/>
          </a:xfrm>
          <a:prstGeom prst="rect">
            <a:avLst/>
          </a:prstGeom>
        </p:spPr>
      </p:pic>
      <p:sp>
        <p:nvSpPr>
          <p:cNvPr id="27" name="Freeform: Shape 13">
            <a:extLst>
              <a:ext uri="{FF2B5EF4-FFF2-40B4-BE49-F238E27FC236}">
                <a16:creationId xmlns:a16="http://schemas.microsoft.com/office/drawing/2014/main" id="{CB65549F-8084-C569-223D-3CAD15EB1D3A}"/>
              </a:ext>
            </a:extLst>
          </p:cNvPr>
          <p:cNvSpPr/>
          <p:nvPr/>
        </p:nvSpPr>
        <p:spPr>
          <a:xfrm>
            <a:off x="8181753" y="6453187"/>
            <a:ext cx="4010249" cy="404811"/>
          </a:xfrm>
          <a:custGeom>
            <a:avLst/>
            <a:gdLst>
              <a:gd name="connsiteX0" fmla="*/ 570467 w 3464689"/>
              <a:gd name="connsiteY0" fmla="*/ 0 h 1000766"/>
              <a:gd name="connsiteX1" fmla="*/ 3464689 w 3464689"/>
              <a:gd name="connsiteY1" fmla="*/ 0 h 1000766"/>
              <a:gd name="connsiteX2" fmla="*/ 3464689 w 3464689"/>
              <a:gd name="connsiteY2" fmla="*/ 1000766 h 1000766"/>
              <a:gd name="connsiteX3" fmla="*/ 0 w 3464689"/>
              <a:gd name="connsiteY3" fmla="*/ 1000766 h 1000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64689" h="1000766">
                <a:moveTo>
                  <a:pt x="570467" y="0"/>
                </a:moveTo>
                <a:lnTo>
                  <a:pt x="3464689" y="0"/>
                </a:lnTo>
                <a:lnTo>
                  <a:pt x="3464689" y="1000766"/>
                </a:lnTo>
                <a:lnTo>
                  <a:pt x="0" y="1000766"/>
                </a:lnTo>
                <a:close/>
              </a:path>
            </a:pathLst>
          </a:custGeom>
          <a:solidFill>
            <a:srgbClr val="EB232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F22B615D-C97D-DA99-BF63-56EFCD45C919}"/>
              </a:ext>
            </a:extLst>
          </p:cNvPr>
          <p:cNvSpPr txBox="1">
            <a:spLocks/>
          </p:cNvSpPr>
          <p:nvPr/>
        </p:nvSpPr>
        <p:spPr>
          <a:xfrm>
            <a:off x="8644271" y="6485466"/>
            <a:ext cx="3537326" cy="415674"/>
          </a:xfrm>
          <a:prstGeom prst="rect">
            <a:avLst/>
          </a:prstGeom>
        </p:spPr>
        <p:txBody>
          <a:bodyPr vert="horz" wrap="none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Click on the </a:t>
            </a:r>
            <a:r>
              <a:rPr lang="en-US" sz="1400" b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ICONS </a:t>
            </a: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to discover each ADAS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162182356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0D0658-F789-24D7-87F2-5394FE689A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C70DE2-C3E8-3125-68D5-575E2D824D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noProof="0" smtClean="0">
                <a:solidFill>
                  <a:schemeClr val="bg1"/>
                </a:solidFill>
              </a:rPr>
              <a:t>66</a:t>
            </a:fld>
            <a:endParaRPr lang="en-US" noProof="0" dirty="0">
              <a:solidFill>
                <a:schemeClr val="bg1"/>
              </a:solidFill>
            </a:endParaRPr>
          </a:p>
        </p:txBody>
      </p:sp>
      <p:sp>
        <p:nvSpPr>
          <p:cNvPr id="10" name="CasellaDiTesto 9">
            <a:extLst>
              <a:ext uri="{FF2B5EF4-FFF2-40B4-BE49-F238E27FC236}">
                <a16:creationId xmlns:a16="http://schemas.microsoft.com/office/drawing/2014/main" id="{0EEE80B8-680D-F3E4-5C09-1CB39B23F68D}"/>
              </a:ext>
            </a:extLst>
          </p:cNvPr>
          <p:cNvSpPr txBox="1"/>
          <p:nvPr/>
        </p:nvSpPr>
        <p:spPr>
          <a:xfrm>
            <a:off x="684714" y="1063655"/>
            <a:ext cx="6556057" cy="3831818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lnSpc>
                <a:spcPct val="90000"/>
              </a:lnSpc>
              <a:spcBef>
                <a:spcPct val="0"/>
              </a:spcBef>
              <a:buNone/>
              <a:defRPr sz="5400" b="1">
                <a:solidFill>
                  <a:schemeClr val="bg1"/>
                </a:solidFill>
                <a:latin typeface="Barlow Condensed" panose="00000506000000000000" pitchFamily="2" charset="0"/>
                <a:ea typeface="+mj-ea"/>
                <a:cs typeface="+mj-cs"/>
              </a:defRPr>
            </a:lvl1pPr>
          </a:lstStyle>
          <a:p>
            <a:r>
              <a:rPr lang="en-US" noProof="0" dirty="0"/>
              <a:t>SIDE DISTANCE WARNING</a:t>
            </a:r>
          </a:p>
        </p:txBody>
      </p:sp>
      <p:sp>
        <p:nvSpPr>
          <p:cNvPr id="9" name="Segnaposto numero diapositiva 27">
            <a:extLst>
              <a:ext uri="{FF2B5EF4-FFF2-40B4-BE49-F238E27FC236}">
                <a16:creationId xmlns:a16="http://schemas.microsoft.com/office/drawing/2014/main" id="{E8A86894-9EE6-DEB0-432F-06535C50EC16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66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19" name="Immagine 18">
            <a:extLst>
              <a:ext uri="{FF2B5EF4-FFF2-40B4-BE49-F238E27FC236}">
                <a16:creationId xmlns:a16="http://schemas.microsoft.com/office/drawing/2014/main" id="{C939C51D-E9ED-3007-4203-4AB90DA5A1D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24" name="Immagine 23">
            <a:extLst>
              <a:ext uri="{FF2B5EF4-FFF2-40B4-BE49-F238E27FC236}">
                <a16:creationId xmlns:a16="http://schemas.microsoft.com/office/drawing/2014/main" id="{741E3F52-AB50-29A2-EC9D-535B2FDD519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sp>
        <p:nvSpPr>
          <p:cNvPr id="27" name="Freeform: Shape 13">
            <a:extLst>
              <a:ext uri="{FF2B5EF4-FFF2-40B4-BE49-F238E27FC236}">
                <a16:creationId xmlns:a16="http://schemas.microsoft.com/office/drawing/2014/main" id="{A1A004D0-0E17-36AE-0405-246732F11114}"/>
              </a:ext>
            </a:extLst>
          </p:cNvPr>
          <p:cNvSpPr/>
          <p:nvPr/>
        </p:nvSpPr>
        <p:spPr>
          <a:xfrm>
            <a:off x="8181753" y="6453187"/>
            <a:ext cx="4010249" cy="404811"/>
          </a:xfrm>
          <a:custGeom>
            <a:avLst/>
            <a:gdLst>
              <a:gd name="connsiteX0" fmla="*/ 570467 w 3464689"/>
              <a:gd name="connsiteY0" fmla="*/ 0 h 1000766"/>
              <a:gd name="connsiteX1" fmla="*/ 3464689 w 3464689"/>
              <a:gd name="connsiteY1" fmla="*/ 0 h 1000766"/>
              <a:gd name="connsiteX2" fmla="*/ 3464689 w 3464689"/>
              <a:gd name="connsiteY2" fmla="*/ 1000766 h 1000766"/>
              <a:gd name="connsiteX3" fmla="*/ 0 w 3464689"/>
              <a:gd name="connsiteY3" fmla="*/ 1000766 h 1000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64689" h="1000766">
                <a:moveTo>
                  <a:pt x="570467" y="0"/>
                </a:moveTo>
                <a:lnTo>
                  <a:pt x="3464689" y="0"/>
                </a:lnTo>
                <a:lnTo>
                  <a:pt x="3464689" y="1000766"/>
                </a:lnTo>
                <a:lnTo>
                  <a:pt x="0" y="1000766"/>
                </a:lnTo>
                <a:close/>
              </a:path>
            </a:pathLst>
          </a:custGeom>
          <a:solidFill>
            <a:srgbClr val="EB232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5" name="Content Placeholder 2">
            <a:extLst>
              <a:ext uri="{FF2B5EF4-FFF2-40B4-BE49-F238E27FC236}">
                <a16:creationId xmlns:a16="http://schemas.microsoft.com/office/drawing/2014/main" id="{2FE454D1-5D90-57DE-CFE1-058F209043B1}"/>
              </a:ext>
            </a:extLst>
          </p:cNvPr>
          <p:cNvSpPr txBox="1">
            <a:spLocks/>
          </p:cNvSpPr>
          <p:nvPr/>
        </p:nvSpPr>
        <p:spPr>
          <a:xfrm>
            <a:off x="8644270" y="6485466"/>
            <a:ext cx="6195161" cy="415674"/>
          </a:xfrm>
          <a:prstGeom prst="rect">
            <a:avLst/>
          </a:prstGeom>
        </p:spPr>
        <p:txBody>
          <a:bodyPr vert="horz" wrap="none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Click on the </a:t>
            </a:r>
            <a:r>
              <a:rPr lang="en-US" sz="1400" b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ICONS </a:t>
            </a: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to discover each ADAS</a:t>
            </a:r>
          </a:p>
        </p:txBody>
      </p:sp>
      <p:pic>
        <p:nvPicPr>
          <p:cNvPr id="2" name="Immagine 1">
            <a:extLst>
              <a:ext uri="{FF2B5EF4-FFF2-40B4-BE49-F238E27FC236}">
                <a16:creationId xmlns:a16="http://schemas.microsoft.com/office/drawing/2014/main" id="{9A4658D4-3BA7-9AE9-C11C-C7732AF64C3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6989" y="2015802"/>
            <a:ext cx="8710523" cy="3679950"/>
          </a:xfrm>
          <a:prstGeom prst="rect">
            <a:avLst/>
          </a:prstGeom>
        </p:spPr>
      </p:pic>
      <p:pic>
        <p:nvPicPr>
          <p:cNvPr id="28" name="Picture 10">
            <a:extLst>
              <a:ext uri="{FF2B5EF4-FFF2-40B4-BE49-F238E27FC236}">
                <a16:creationId xmlns:a16="http://schemas.microsoft.com/office/drawing/2014/main" id="{A8DE32D4-C357-288F-2FA8-131D1467BA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39787" y="2015802"/>
            <a:ext cx="2107322" cy="2107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649439176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0326B7-7704-5128-F64E-7C57932B33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magine 4">
            <a:extLst>
              <a:ext uri="{FF2B5EF4-FFF2-40B4-BE49-F238E27FC236}">
                <a16:creationId xmlns:a16="http://schemas.microsoft.com/office/drawing/2014/main" id="{5F202DA2-493D-5BBD-835C-3F7A99C81B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6989" y="2020813"/>
            <a:ext cx="8710523" cy="3654090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48F30ED-EC37-591E-E8EC-A5ECC9837D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noProof="0" smtClean="0">
                <a:solidFill>
                  <a:schemeClr val="bg1"/>
                </a:solidFill>
              </a:rPr>
              <a:t>67</a:t>
            </a:fld>
            <a:endParaRPr lang="en-US" noProof="0" dirty="0">
              <a:solidFill>
                <a:schemeClr val="bg1"/>
              </a:solidFill>
            </a:endParaRPr>
          </a:p>
        </p:txBody>
      </p:sp>
      <p:sp>
        <p:nvSpPr>
          <p:cNvPr id="10" name="CasellaDiTesto 9">
            <a:extLst>
              <a:ext uri="{FF2B5EF4-FFF2-40B4-BE49-F238E27FC236}">
                <a16:creationId xmlns:a16="http://schemas.microsoft.com/office/drawing/2014/main" id="{89DF2F4F-0CB8-4512-B66E-E1BA797F4BB9}"/>
              </a:ext>
            </a:extLst>
          </p:cNvPr>
          <p:cNvSpPr txBox="1"/>
          <p:nvPr/>
        </p:nvSpPr>
        <p:spPr>
          <a:xfrm>
            <a:off x="684714" y="1063655"/>
            <a:ext cx="10575165" cy="3831818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lnSpc>
                <a:spcPct val="90000"/>
              </a:lnSpc>
              <a:spcBef>
                <a:spcPct val="0"/>
              </a:spcBef>
              <a:buNone/>
              <a:defRPr sz="5400" b="1">
                <a:solidFill>
                  <a:schemeClr val="bg1"/>
                </a:solidFill>
                <a:latin typeface="Barlow Condensed" panose="00000506000000000000" pitchFamily="2" charset="0"/>
                <a:ea typeface="+mj-ea"/>
                <a:cs typeface="+mj-cs"/>
              </a:defRPr>
            </a:lvl1pPr>
          </a:lstStyle>
          <a:p>
            <a:r>
              <a:rPr lang="en-US" noProof="0" dirty="0"/>
              <a:t>FRONT TIRE-TO-CURB CAMERA</a:t>
            </a:r>
          </a:p>
        </p:txBody>
      </p:sp>
      <p:sp>
        <p:nvSpPr>
          <p:cNvPr id="9" name="Segnaposto numero diapositiva 27">
            <a:extLst>
              <a:ext uri="{FF2B5EF4-FFF2-40B4-BE49-F238E27FC236}">
                <a16:creationId xmlns:a16="http://schemas.microsoft.com/office/drawing/2014/main" id="{1F71E559-5F36-9F7B-A396-68B4F299D407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67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19" name="Immagine 18">
            <a:extLst>
              <a:ext uri="{FF2B5EF4-FFF2-40B4-BE49-F238E27FC236}">
                <a16:creationId xmlns:a16="http://schemas.microsoft.com/office/drawing/2014/main" id="{6E97988C-D645-57A7-F33A-0968B98598E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24" name="Immagine 23">
            <a:extLst>
              <a:ext uri="{FF2B5EF4-FFF2-40B4-BE49-F238E27FC236}">
                <a16:creationId xmlns:a16="http://schemas.microsoft.com/office/drawing/2014/main" id="{E984A34C-4617-384D-A2E7-E46E45F66B1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sp>
        <p:nvSpPr>
          <p:cNvPr id="27" name="Freeform: Shape 13">
            <a:extLst>
              <a:ext uri="{FF2B5EF4-FFF2-40B4-BE49-F238E27FC236}">
                <a16:creationId xmlns:a16="http://schemas.microsoft.com/office/drawing/2014/main" id="{8D5BF72C-109A-213C-38BF-E110345C656A}"/>
              </a:ext>
            </a:extLst>
          </p:cNvPr>
          <p:cNvSpPr/>
          <p:nvPr/>
        </p:nvSpPr>
        <p:spPr>
          <a:xfrm>
            <a:off x="8181753" y="6453187"/>
            <a:ext cx="4010249" cy="404811"/>
          </a:xfrm>
          <a:custGeom>
            <a:avLst/>
            <a:gdLst>
              <a:gd name="connsiteX0" fmla="*/ 570467 w 3464689"/>
              <a:gd name="connsiteY0" fmla="*/ 0 h 1000766"/>
              <a:gd name="connsiteX1" fmla="*/ 3464689 w 3464689"/>
              <a:gd name="connsiteY1" fmla="*/ 0 h 1000766"/>
              <a:gd name="connsiteX2" fmla="*/ 3464689 w 3464689"/>
              <a:gd name="connsiteY2" fmla="*/ 1000766 h 1000766"/>
              <a:gd name="connsiteX3" fmla="*/ 0 w 3464689"/>
              <a:gd name="connsiteY3" fmla="*/ 1000766 h 1000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64689" h="1000766">
                <a:moveTo>
                  <a:pt x="570467" y="0"/>
                </a:moveTo>
                <a:lnTo>
                  <a:pt x="3464689" y="0"/>
                </a:lnTo>
                <a:lnTo>
                  <a:pt x="3464689" y="1000766"/>
                </a:lnTo>
                <a:lnTo>
                  <a:pt x="0" y="1000766"/>
                </a:lnTo>
                <a:close/>
              </a:path>
            </a:pathLst>
          </a:custGeom>
          <a:solidFill>
            <a:srgbClr val="EB232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5" name="Content Placeholder 2">
            <a:extLst>
              <a:ext uri="{FF2B5EF4-FFF2-40B4-BE49-F238E27FC236}">
                <a16:creationId xmlns:a16="http://schemas.microsoft.com/office/drawing/2014/main" id="{79010D15-CA35-F3A3-3654-DBA26D88F374}"/>
              </a:ext>
            </a:extLst>
          </p:cNvPr>
          <p:cNvSpPr txBox="1">
            <a:spLocks/>
          </p:cNvSpPr>
          <p:nvPr/>
        </p:nvSpPr>
        <p:spPr>
          <a:xfrm>
            <a:off x="8644270" y="6485466"/>
            <a:ext cx="6195161" cy="415674"/>
          </a:xfrm>
          <a:prstGeom prst="rect">
            <a:avLst/>
          </a:prstGeom>
        </p:spPr>
        <p:txBody>
          <a:bodyPr vert="horz" wrap="none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Click on the </a:t>
            </a:r>
            <a:r>
              <a:rPr lang="en-US" sz="1400" b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ICONS </a:t>
            </a: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to discover each ADAS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648AF61-3F6F-137C-5519-8F8FD3590A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34528" y="2015802"/>
            <a:ext cx="2107322" cy="2107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543451249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1E4000-8814-D2C6-86DC-687052C524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75C989-71B0-0356-F162-7D0699C33A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noProof="0" smtClean="0">
                <a:solidFill>
                  <a:schemeClr val="bg1"/>
                </a:solidFill>
              </a:rPr>
              <a:t>68</a:t>
            </a:fld>
            <a:endParaRPr lang="en-US" noProof="0" dirty="0">
              <a:solidFill>
                <a:schemeClr val="bg1"/>
              </a:solidFill>
            </a:endParaRPr>
          </a:p>
        </p:txBody>
      </p:sp>
      <p:sp>
        <p:nvSpPr>
          <p:cNvPr id="10" name="CasellaDiTesto 9">
            <a:extLst>
              <a:ext uri="{FF2B5EF4-FFF2-40B4-BE49-F238E27FC236}">
                <a16:creationId xmlns:a16="http://schemas.microsoft.com/office/drawing/2014/main" id="{830615FF-CB0C-1E34-55FB-408ECA932129}"/>
              </a:ext>
            </a:extLst>
          </p:cNvPr>
          <p:cNvSpPr txBox="1"/>
          <p:nvPr/>
        </p:nvSpPr>
        <p:spPr>
          <a:xfrm>
            <a:off x="684714" y="1063655"/>
            <a:ext cx="10575165" cy="3831818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lnSpc>
                <a:spcPct val="90000"/>
              </a:lnSpc>
              <a:spcBef>
                <a:spcPct val="0"/>
              </a:spcBef>
              <a:buNone/>
              <a:defRPr sz="5400" b="1">
                <a:solidFill>
                  <a:schemeClr val="bg1"/>
                </a:solidFill>
                <a:latin typeface="Barlow Condensed" panose="00000506000000000000" pitchFamily="2" charset="0"/>
                <a:ea typeface="+mj-ea"/>
                <a:cs typeface="+mj-cs"/>
              </a:defRPr>
            </a:lvl1pPr>
          </a:lstStyle>
          <a:p>
            <a:r>
              <a:rPr lang="en-US" noProof="0" dirty="0"/>
              <a:t>TURN SIGNAL ACTIVATED BLIND SPOT</a:t>
            </a:r>
          </a:p>
        </p:txBody>
      </p:sp>
      <p:sp>
        <p:nvSpPr>
          <p:cNvPr id="9" name="Segnaposto numero diapositiva 27">
            <a:extLst>
              <a:ext uri="{FF2B5EF4-FFF2-40B4-BE49-F238E27FC236}">
                <a16:creationId xmlns:a16="http://schemas.microsoft.com/office/drawing/2014/main" id="{C6DEE712-660A-F6D5-9860-55F6D45749A8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68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19" name="Immagine 18">
            <a:extLst>
              <a:ext uri="{FF2B5EF4-FFF2-40B4-BE49-F238E27FC236}">
                <a16:creationId xmlns:a16="http://schemas.microsoft.com/office/drawing/2014/main" id="{3FD0FD53-BCB6-F205-DA53-7C22238CD63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24" name="Immagine 23">
            <a:extLst>
              <a:ext uri="{FF2B5EF4-FFF2-40B4-BE49-F238E27FC236}">
                <a16:creationId xmlns:a16="http://schemas.microsoft.com/office/drawing/2014/main" id="{C9EE2ADD-528D-32C7-2A60-5C5606BAB74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sp>
        <p:nvSpPr>
          <p:cNvPr id="27" name="Freeform: Shape 13">
            <a:extLst>
              <a:ext uri="{FF2B5EF4-FFF2-40B4-BE49-F238E27FC236}">
                <a16:creationId xmlns:a16="http://schemas.microsoft.com/office/drawing/2014/main" id="{4BC545F8-B071-9FD4-5C65-FFD03DBA4B29}"/>
              </a:ext>
            </a:extLst>
          </p:cNvPr>
          <p:cNvSpPr/>
          <p:nvPr/>
        </p:nvSpPr>
        <p:spPr>
          <a:xfrm>
            <a:off x="8181753" y="6453187"/>
            <a:ext cx="4010249" cy="404811"/>
          </a:xfrm>
          <a:custGeom>
            <a:avLst/>
            <a:gdLst>
              <a:gd name="connsiteX0" fmla="*/ 570467 w 3464689"/>
              <a:gd name="connsiteY0" fmla="*/ 0 h 1000766"/>
              <a:gd name="connsiteX1" fmla="*/ 3464689 w 3464689"/>
              <a:gd name="connsiteY1" fmla="*/ 0 h 1000766"/>
              <a:gd name="connsiteX2" fmla="*/ 3464689 w 3464689"/>
              <a:gd name="connsiteY2" fmla="*/ 1000766 h 1000766"/>
              <a:gd name="connsiteX3" fmla="*/ 0 w 3464689"/>
              <a:gd name="connsiteY3" fmla="*/ 1000766 h 1000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64689" h="1000766">
                <a:moveTo>
                  <a:pt x="570467" y="0"/>
                </a:moveTo>
                <a:lnTo>
                  <a:pt x="3464689" y="0"/>
                </a:lnTo>
                <a:lnTo>
                  <a:pt x="3464689" y="1000766"/>
                </a:lnTo>
                <a:lnTo>
                  <a:pt x="0" y="1000766"/>
                </a:lnTo>
                <a:close/>
              </a:path>
            </a:pathLst>
          </a:custGeom>
          <a:solidFill>
            <a:srgbClr val="EB232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5" name="Content Placeholder 2">
            <a:extLst>
              <a:ext uri="{FF2B5EF4-FFF2-40B4-BE49-F238E27FC236}">
                <a16:creationId xmlns:a16="http://schemas.microsoft.com/office/drawing/2014/main" id="{FF87A8B2-FDD2-E6D3-54B9-28E832FA559E}"/>
              </a:ext>
            </a:extLst>
          </p:cNvPr>
          <p:cNvSpPr txBox="1">
            <a:spLocks/>
          </p:cNvSpPr>
          <p:nvPr/>
        </p:nvSpPr>
        <p:spPr>
          <a:xfrm>
            <a:off x="8644270" y="6485466"/>
            <a:ext cx="6195161" cy="415674"/>
          </a:xfrm>
          <a:prstGeom prst="rect">
            <a:avLst/>
          </a:prstGeom>
        </p:spPr>
        <p:txBody>
          <a:bodyPr vert="horz" wrap="none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Click on the </a:t>
            </a:r>
            <a:r>
              <a:rPr lang="en-US" sz="1400" b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ICONS </a:t>
            </a: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to discover each ADAS</a:t>
            </a:r>
          </a:p>
        </p:txBody>
      </p:sp>
      <p:pic>
        <p:nvPicPr>
          <p:cNvPr id="2" name="Picture 4">
            <a:extLst>
              <a:ext uri="{FF2B5EF4-FFF2-40B4-BE49-F238E27FC236}">
                <a16:creationId xmlns:a16="http://schemas.microsoft.com/office/drawing/2014/main" id="{7FE3DF19-ECC8-727D-59B2-8A2FA14533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18522" y="2127138"/>
            <a:ext cx="2107322" cy="2107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Immagine 5">
            <a:extLst>
              <a:ext uri="{FF2B5EF4-FFF2-40B4-BE49-F238E27FC236}">
                <a16:creationId xmlns:a16="http://schemas.microsoft.com/office/drawing/2014/main" id="{A08C044C-81CA-7C08-6176-78368258950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6473" y="2124524"/>
            <a:ext cx="8750407" cy="3300782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070334678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D9BE1D-E4FE-86A4-3BF4-90ED755098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magine 2">
            <a:extLst>
              <a:ext uri="{FF2B5EF4-FFF2-40B4-BE49-F238E27FC236}">
                <a16:creationId xmlns:a16="http://schemas.microsoft.com/office/drawing/2014/main" id="{506E7BF0-F650-3DDA-8B43-1C43829335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1989" y="2124524"/>
            <a:ext cx="8794891" cy="3300782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6340A4-9BC0-7EB8-5892-EB449486E6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noProof="0" smtClean="0">
                <a:solidFill>
                  <a:schemeClr val="bg1"/>
                </a:solidFill>
              </a:rPr>
              <a:t>69</a:t>
            </a:fld>
            <a:endParaRPr lang="en-US" noProof="0" dirty="0">
              <a:solidFill>
                <a:schemeClr val="bg1"/>
              </a:solidFill>
            </a:endParaRPr>
          </a:p>
        </p:txBody>
      </p:sp>
      <p:sp>
        <p:nvSpPr>
          <p:cNvPr id="10" name="CasellaDiTesto 9">
            <a:extLst>
              <a:ext uri="{FF2B5EF4-FFF2-40B4-BE49-F238E27FC236}">
                <a16:creationId xmlns:a16="http://schemas.microsoft.com/office/drawing/2014/main" id="{C83565C3-4A1B-7E2F-5FE4-8D93C5CA6246}"/>
              </a:ext>
            </a:extLst>
          </p:cNvPr>
          <p:cNvSpPr txBox="1"/>
          <p:nvPr/>
        </p:nvSpPr>
        <p:spPr>
          <a:xfrm>
            <a:off x="684714" y="1063655"/>
            <a:ext cx="10575165" cy="3831818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lnSpc>
                <a:spcPct val="90000"/>
              </a:lnSpc>
              <a:spcBef>
                <a:spcPct val="0"/>
              </a:spcBef>
              <a:buNone/>
              <a:defRPr sz="5400" b="1">
                <a:solidFill>
                  <a:schemeClr val="bg1"/>
                </a:solidFill>
                <a:latin typeface="Barlow Condensed" panose="00000506000000000000" pitchFamily="2" charset="0"/>
                <a:ea typeface="+mj-ea"/>
                <a:cs typeface="+mj-cs"/>
              </a:defRPr>
            </a:lvl1pPr>
          </a:lstStyle>
          <a:p>
            <a:r>
              <a:rPr lang="en-US" noProof="0" dirty="0"/>
              <a:t>360º SURROUND VIEW CAMERA</a:t>
            </a:r>
          </a:p>
        </p:txBody>
      </p:sp>
      <p:sp>
        <p:nvSpPr>
          <p:cNvPr id="9" name="Segnaposto numero diapositiva 27">
            <a:extLst>
              <a:ext uri="{FF2B5EF4-FFF2-40B4-BE49-F238E27FC236}">
                <a16:creationId xmlns:a16="http://schemas.microsoft.com/office/drawing/2014/main" id="{9B18D751-B258-9118-2786-BDEA47E66D82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69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19" name="Immagine 18">
            <a:extLst>
              <a:ext uri="{FF2B5EF4-FFF2-40B4-BE49-F238E27FC236}">
                <a16:creationId xmlns:a16="http://schemas.microsoft.com/office/drawing/2014/main" id="{BEF40560-A368-38E8-920F-3FCE872BB68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24" name="Immagine 23">
            <a:extLst>
              <a:ext uri="{FF2B5EF4-FFF2-40B4-BE49-F238E27FC236}">
                <a16:creationId xmlns:a16="http://schemas.microsoft.com/office/drawing/2014/main" id="{28D36530-5BDC-A888-704A-CC84365DB71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sp>
        <p:nvSpPr>
          <p:cNvPr id="27" name="Freeform: Shape 13">
            <a:extLst>
              <a:ext uri="{FF2B5EF4-FFF2-40B4-BE49-F238E27FC236}">
                <a16:creationId xmlns:a16="http://schemas.microsoft.com/office/drawing/2014/main" id="{071C3414-559B-9AAE-6ECD-A05C251EF191}"/>
              </a:ext>
            </a:extLst>
          </p:cNvPr>
          <p:cNvSpPr/>
          <p:nvPr/>
        </p:nvSpPr>
        <p:spPr>
          <a:xfrm>
            <a:off x="8181753" y="6453187"/>
            <a:ext cx="4010249" cy="404811"/>
          </a:xfrm>
          <a:custGeom>
            <a:avLst/>
            <a:gdLst>
              <a:gd name="connsiteX0" fmla="*/ 570467 w 3464689"/>
              <a:gd name="connsiteY0" fmla="*/ 0 h 1000766"/>
              <a:gd name="connsiteX1" fmla="*/ 3464689 w 3464689"/>
              <a:gd name="connsiteY1" fmla="*/ 0 h 1000766"/>
              <a:gd name="connsiteX2" fmla="*/ 3464689 w 3464689"/>
              <a:gd name="connsiteY2" fmla="*/ 1000766 h 1000766"/>
              <a:gd name="connsiteX3" fmla="*/ 0 w 3464689"/>
              <a:gd name="connsiteY3" fmla="*/ 1000766 h 1000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64689" h="1000766">
                <a:moveTo>
                  <a:pt x="570467" y="0"/>
                </a:moveTo>
                <a:lnTo>
                  <a:pt x="3464689" y="0"/>
                </a:lnTo>
                <a:lnTo>
                  <a:pt x="3464689" y="1000766"/>
                </a:lnTo>
                <a:lnTo>
                  <a:pt x="0" y="1000766"/>
                </a:lnTo>
                <a:close/>
              </a:path>
            </a:pathLst>
          </a:custGeom>
          <a:solidFill>
            <a:srgbClr val="EB232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5" name="Content Placeholder 2">
            <a:extLst>
              <a:ext uri="{FF2B5EF4-FFF2-40B4-BE49-F238E27FC236}">
                <a16:creationId xmlns:a16="http://schemas.microsoft.com/office/drawing/2014/main" id="{F1745C31-6BC8-3D08-512A-99E9FFE6DE18}"/>
              </a:ext>
            </a:extLst>
          </p:cNvPr>
          <p:cNvSpPr txBox="1">
            <a:spLocks/>
          </p:cNvSpPr>
          <p:nvPr/>
        </p:nvSpPr>
        <p:spPr>
          <a:xfrm>
            <a:off x="8644270" y="6485466"/>
            <a:ext cx="6195161" cy="415674"/>
          </a:xfrm>
          <a:prstGeom prst="rect">
            <a:avLst/>
          </a:prstGeom>
        </p:spPr>
        <p:txBody>
          <a:bodyPr vert="horz" wrap="none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Click on the </a:t>
            </a:r>
            <a:r>
              <a:rPr lang="en-US" sz="1400" b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ICONS </a:t>
            </a: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to discover each ADAS</a:t>
            </a:r>
          </a:p>
        </p:txBody>
      </p:sp>
      <p:pic>
        <p:nvPicPr>
          <p:cNvPr id="5" name="Picture 6">
            <a:extLst>
              <a:ext uri="{FF2B5EF4-FFF2-40B4-BE49-F238E27FC236}">
                <a16:creationId xmlns:a16="http://schemas.microsoft.com/office/drawing/2014/main" id="{E779C22C-81BD-427C-F625-ACCDFB80E6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34528" y="2124524"/>
            <a:ext cx="2107322" cy="2107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518289616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7EAD99-F50B-4167-D2FB-079FEE6017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magine 1">
            <a:extLst>
              <a:ext uri="{FF2B5EF4-FFF2-40B4-BE49-F238E27FC236}">
                <a16:creationId xmlns:a16="http://schemas.microsoft.com/office/drawing/2014/main" id="{DF44DD52-0203-BEA5-5BBD-D42EFDCF71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1989" y="2124524"/>
            <a:ext cx="8794891" cy="3317562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BADFDF-6C34-1344-E66C-57004C2365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noProof="0" smtClean="0">
                <a:solidFill>
                  <a:schemeClr val="bg1"/>
                </a:solidFill>
              </a:rPr>
              <a:t>70</a:t>
            </a:fld>
            <a:endParaRPr lang="en-US" noProof="0" dirty="0">
              <a:solidFill>
                <a:schemeClr val="bg1"/>
              </a:solidFill>
            </a:endParaRPr>
          </a:p>
        </p:txBody>
      </p:sp>
      <p:sp>
        <p:nvSpPr>
          <p:cNvPr id="10" name="CasellaDiTesto 9">
            <a:extLst>
              <a:ext uri="{FF2B5EF4-FFF2-40B4-BE49-F238E27FC236}">
                <a16:creationId xmlns:a16="http://schemas.microsoft.com/office/drawing/2014/main" id="{507091AA-0FAC-3E3D-8ABA-859A7013AC00}"/>
              </a:ext>
            </a:extLst>
          </p:cNvPr>
          <p:cNvSpPr txBox="1"/>
          <p:nvPr/>
        </p:nvSpPr>
        <p:spPr>
          <a:xfrm>
            <a:off x="684714" y="1063655"/>
            <a:ext cx="10575165" cy="3831818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>
              <a:lnSpc>
                <a:spcPct val="90000"/>
              </a:lnSpc>
              <a:spcBef>
                <a:spcPct val="0"/>
              </a:spcBef>
              <a:buNone/>
              <a:defRPr sz="5400" b="1">
                <a:solidFill>
                  <a:schemeClr val="bg1"/>
                </a:solidFill>
                <a:latin typeface="Barlow Condensed" panose="00000506000000000000" pitchFamily="2" charset="0"/>
                <a:ea typeface="+mj-ea"/>
                <a:cs typeface="+mj-cs"/>
              </a:defRPr>
            </a:lvl1pPr>
          </a:lstStyle>
          <a:p>
            <a:r>
              <a:rPr lang="en-US" noProof="0" dirty="0"/>
              <a:t>PARKSENSE® WITH CAMERA</a:t>
            </a:r>
          </a:p>
        </p:txBody>
      </p:sp>
      <p:sp>
        <p:nvSpPr>
          <p:cNvPr id="9" name="Segnaposto numero diapositiva 27">
            <a:extLst>
              <a:ext uri="{FF2B5EF4-FFF2-40B4-BE49-F238E27FC236}">
                <a16:creationId xmlns:a16="http://schemas.microsoft.com/office/drawing/2014/main" id="{1AA9A588-9D40-ABE0-129D-4926F39E75DD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70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19" name="Immagine 18">
            <a:extLst>
              <a:ext uri="{FF2B5EF4-FFF2-40B4-BE49-F238E27FC236}">
                <a16:creationId xmlns:a16="http://schemas.microsoft.com/office/drawing/2014/main" id="{1A5098F0-AEDA-3B42-F9AD-AF3DD92C3B1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24" name="Immagine 23">
            <a:extLst>
              <a:ext uri="{FF2B5EF4-FFF2-40B4-BE49-F238E27FC236}">
                <a16:creationId xmlns:a16="http://schemas.microsoft.com/office/drawing/2014/main" id="{AFD54C9C-45E5-5CEA-B5D1-71CEB22137E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sp>
        <p:nvSpPr>
          <p:cNvPr id="27" name="Freeform: Shape 13">
            <a:extLst>
              <a:ext uri="{FF2B5EF4-FFF2-40B4-BE49-F238E27FC236}">
                <a16:creationId xmlns:a16="http://schemas.microsoft.com/office/drawing/2014/main" id="{D59A4784-613E-D437-1DDA-03B52BAC42FA}"/>
              </a:ext>
            </a:extLst>
          </p:cNvPr>
          <p:cNvSpPr/>
          <p:nvPr/>
        </p:nvSpPr>
        <p:spPr>
          <a:xfrm>
            <a:off x="8181753" y="6453187"/>
            <a:ext cx="4010249" cy="404811"/>
          </a:xfrm>
          <a:custGeom>
            <a:avLst/>
            <a:gdLst>
              <a:gd name="connsiteX0" fmla="*/ 570467 w 3464689"/>
              <a:gd name="connsiteY0" fmla="*/ 0 h 1000766"/>
              <a:gd name="connsiteX1" fmla="*/ 3464689 w 3464689"/>
              <a:gd name="connsiteY1" fmla="*/ 0 h 1000766"/>
              <a:gd name="connsiteX2" fmla="*/ 3464689 w 3464689"/>
              <a:gd name="connsiteY2" fmla="*/ 1000766 h 1000766"/>
              <a:gd name="connsiteX3" fmla="*/ 0 w 3464689"/>
              <a:gd name="connsiteY3" fmla="*/ 1000766 h 1000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64689" h="1000766">
                <a:moveTo>
                  <a:pt x="570467" y="0"/>
                </a:moveTo>
                <a:lnTo>
                  <a:pt x="3464689" y="0"/>
                </a:lnTo>
                <a:lnTo>
                  <a:pt x="3464689" y="1000766"/>
                </a:lnTo>
                <a:lnTo>
                  <a:pt x="0" y="1000766"/>
                </a:lnTo>
                <a:close/>
              </a:path>
            </a:pathLst>
          </a:custGeom>
          <a:solidFill>
            <a:srgbClr val="EB232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5" name="Content Placeholder 2">
            <a:extLst>
              <a:ext uri="{FF2B5EF4-FFF2-40B4-BE49-F238E27FC236}">
                <a16:creationId xmlns:a16="http://schemas.microsoft.com/office/drawing/2014/main" id="{C8F24DF1-0057-CDDB-5FEB-B27DC8A75DB0}"/>
              </a:ext>
            </a:extLst>
          </p:cNvPr>
          <p:cNvSpPr txBox="1">
            <a:spLocks/>
          </p:cNvSpPr>
          <p:nvPr/>
        </p:nvSpPr>
        <p:spPr>
          <a:xfrm>
            <a:off x="8644270" y="6485466"/>
            <a:ext cx="6195161" cy="415674"/>
          </a:xfrm>
          <a:prstGeom prst="rect">
            <a:avLst/>
          </a:prstGeom>
        </p:spPr>
        <p:txBody>
          <a:bodyPr vert="horz" wrap="none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Click on the </a:t>
            </a:r>
            <a:r>
              <a:rPr lang="en-US" sz="1400" b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ICONS </a:t>
            </a: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to discover each ADAS</a:t>
            </a:r>
          </a:p>
        </p:txBody>
      </p:sp>
      <p:pic>
        <p:nvPicPr>
          <p:cNvPr id="6" name="Picture 8">
            <a:extLst>
              <a:ext uri="{FF2B5EF4-FFF2-40B4-BE49-F238E27FC236}">
                <a16:creationId xmlns:a16="http://schemas.microsoft.com/office/drawing/2014/main" id="{360AD20C-AB12-B03B-E33B-FA7A4181FD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34528" y="2124524"/>
            <a:ext cx="2107322" cy="2107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476390399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D2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7832007-6EB8-8CF1-38D8-2C7E558388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Immagine 9" descr="Immagine che contiene testo, schermata, rosso, automobile&#10;&#10;Il contenuto generato dall'IA potrebbe non essere corretto.">
            <a:extLst>
              <a:ext uri="{FF2B5EF4-FFF2-40B4-BE49-F238E27FC236}">
                <a16:creationId xmlns:a16="http://schemas.microsoft.com/office/drawing/2014/main" id="{9C4E254A-9C6C-DC44-0D3E-B7DEBD31D0C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62040" t="1332" r="7039" b="1926"/>
          <a:stretch/>
        </p:blipFill>
        <p:spPr>
          <a:xfrm>
            <a:off x="0" y="0"/>
            <a:ext cx="6357257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1A30044-0C2C-386A-1F85-FF8E9DF9D46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2165" y="2423132"/>
            <a:ext cx="7588155" cy="2621154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88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PROPULSION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BAE845-8655-9FFC-1BB2-139BB00F85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noProof="0" smtClean="0"/>
              <a:pPr>
                <a:spcAft>
                  <a:spcPts val="600"/>
                </a:spcAft>
              </a:pPr>
              <a:t>71</a:t>
            </a:fld>
            <a:endParaRPr lang="en-US" noProof="0" dirty="0"/>
          </a:p>
        </p:txBody>
      </p:sp>
      <p:sp>
        <p:nvSpPr>
          <p:cNvPr id="8" name="Rounded Rectangle 5">
            <a:extLst>
              <a:ext uri="{FF2B5EF4-FFF2-40B4-BE49-F238E27FC236}">
                <a16:creationId xmlns:a16="http://schemas.microsoft.com/office/drawing/2014/main" id="{DD5F4F35-7281-0630-CEC4-3A4B8BA98437}"/>
              </a:ext>
            </a:extLst>
          </p:cNvPr>
          <p:cNvSpPr/>
          <p:nvPr/>
        </p:nvSpPr>
        <p:spPr>
          <a:xfrm>
            <a:off x="8493631" y="4052606"/>
            <a:ext cx="1729946" cy="510778"/>
          </a:xfrm>
          <a:prstGeom prst="roundRect">
            <a:avLst/>
          </a:prstGeom>
          <a:solidFill>
            <a:srgbClr val="C00000"/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noProof="0" dirty="0">
                <a:solidFill>
                  <a:schemeClr val="bg1"/>
                </a:solidFill>
                <a:latin typeface="Barlow Condensed" panose="00000506000000000000" pitchFamily="2" charset="0"/>
                <a:ea typeface="Calibri" panose="020F0502020204030204" pitchFamily="34" charset="0"/>
                <a:cs typeface="Calibri" panose="020F0502020204030204" pitchFamily="34" charset="0"/>
              </a:rPr>
              <a:t>DISCOVER</a:t>
            </a:r>
          </a:p>
        </p:txBody>
      </p:sp>
      <p:sp>
        <p:nvSpPr>
          <p:cNvPr id="3" name="Segnaposto numero diapositiva 27">
            <a:extLst>
              <a:ext uri="{FF2B5EF4-FFF2-40B4-BE49-F238E27FC236}">
                <a16:creationId xmlns:a16="http://schemas.microsoft.com/office/drawing/2014/main" id="{90C4BA58-349C-7D05-2A04-99C835A175D5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bg1"/>
                </a:solidFill>
              </a:rPr>
              <a:pPr algn="ctr"/>
              <a:t>71</a:t>
            </a:fld>
            <a:endParaRPr lang="en-US" sz="1200" noProof="0" dirty="0">
              <a:solidFill>
                <a:schemeClr val="bg1"/>
              </a:solidFill>
            </a:endParaRPr>
          </a:p>
        </p:txBody>
      </p:sp>
      <p:pic>
        <p:nvPicPr>
          <p:cNvPr id="6" name="Immagine 5">
            <a:extLst>
              <a:ext uri="{FF2B5EF4-FFF2-40B4-BE49-F238E27FC236}">
                <a16:creationId xmlns:a16="http://schemas.microsoft.com/office/drawing/2014/main" id="{45C02C83-4A4A-60EE-60FC-7D6B7F8AE48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7" name="Immagine 6">
            <a:extLst>
              <a:ext uri="{FF2B5EF4-FFF2-40B4-BE49-F238E27FC236}">
                <a16:creationId xmlns:a16="http://schemas.microsoft.com/office/drawing/2014/main" id="{B0E51B52-40CF-B774-D289-69693DBEBF7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058003516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D2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80017ED-3BF4-C913-BE0A-5E544E153C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2FDBE5-FA09-44D8-B473-AC50A39AA1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t" anchorCtr="0">
            <a:noAutofit/>
          </a:bodyPr>
          <a:lstStyle/>
          <a:p>
            <a:r>
              <a:rPr lang="en-US" sz="54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100% BEV: </a:t>
            </a:r>
            <a:br>
              <a:rPr lang="en-US" sz="5400" noProof="0" dirty="0">
                <a:solidFill>
                  <a:schemeClr val="bg1"/>
                </a:solidFill>
                <a:latin typeface="Barlow Condensed" panose="00000506000000000000" pitchFamily="2" charset="0"/>
              </a:rPr>
            </a:br>
            <a:r>
              <a:rPr lang="en-US" sz="54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THE WORLD QUICKEST MUSCLE CAR</a:t>
            </a:r>
          </a:p>
        </p:txBody>
      </p:sp>
      <p:sp>
        <p:nvSpPr>
          <p:cNvPr id="3" name="CasellaDiTesto 7">
            <a:extLst>
              <a:ext uri="{FF2B5EF4-FFF2-40B4-BE49-F238E27FC236}">
                <a16:creationId xmlns:a16="http://schemas.microsoft.com/office/drawing/2014/main" id="{F3F3B0BD-7898-672B-8E53-4DA056AC546A}"/>
              </a:ext>
            </a:extLst>
          </p:cNvPr>
          <p:cNvSpPr txBox="1"/>
          <p:nvPr/>
        </p:nvSpPr>
        <p:spPr>
          <a:xfrm>
            <a:off x="712922" y="2282593"/>
            <a:ext cx="11479078" cy="7848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500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The all-wheel (AWD) electric power engine of </a:t>
            </a:r>
            <a:r>
              <a:rPr lang="en-US" sz="1500" b="1" noProof="0" dirty="0">
                <a:solidFill>
                  <a:srgbClr val="C00000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Dodge Charger Daytona </a:t>
            </a:r>
            <a:r>
              <a:rPr lang="en-US" sz="1500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is an absolute monster of horsepower &amp; speed.</a:t>
            </a:r>
          </a:p>
          <a:p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The </a:t>
            </a:r>
            <a:r>
              <a:rPr lang="en-US" sz="15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400 volt </a:t>
            </a: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propulsion system is paired with an integrated battery pack of </a:t>
            </a:r>
            <a:r>
              <a:rPr lang="en-US" sz="15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100.5 </a:t>
            </a:r>
            <a:r>
              <a:rPr lang="en-US" sz="1500" b="1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kW</a:t>
            </a:r>
            <a:r>
              <a:rPr lang="en-US" sz="15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h </a:t>
            </a: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with a capacity of </a:t>
            </a:r>
            <a:r>
              <a:rPr lang="en-US" sz="15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131ah</a:t>
            </a: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. </a:t>
            </a:r>
            <a:b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</a:b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It delivers an initial peak of </a:t>
            </a:r>
            <a:r>
              <a:rPr lang="en-US" sz="15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550 kilowatts of power</a:t>
            </a: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, taking the performance to a whole new different level.</a:t>
            </a:r>
          </a:p>
        </p:txBody>
      </p:sp>
      <p:sp>
        <p:nvSpPr>
          <p:cNvPr id="4" name="CasellaDiTesto 11">
            <a:extLst>
              <a:ext uri="{FF2B5EF4-FFF2-40B4-BE49-F238E27FC236}">
                <a16:creationId xmlns:a16="http://schemas.microsoft.com/office/drawing/2014/main" id="{674CCB78-5F27-D49D-0233-D1EBB1A0345F}"/>
              </a:ext>
            </a:extLst>
          </p:cNvPr>
          <p:cNvSpPr txBox="1"/>
          <p:nvPr/>
        </p:nvSpPr>
        <p:spPr>
          <a:xfrm>
            <a:off x="688845" y="3077326"/>
            <a:ext cx="11153782" cy="109260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Pts val="1400"/>
              <a:tabLst/>
              <a:defRPr/>
            </a:pP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How can </a:t>
            </a:r>
            <a:r>
              <a:rPr lang="en-US" sz="150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this</a:t>
            </a: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 be made</a:t>
            </a: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 </a:t>
            </a: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possible? Thanks to the </a:t>
            </a: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2 Electric Drive Modules: 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Pts val="1400"/>
              <a:buFont typeface="Wingdings" panose="05000000000000000000" pitchFamily="2" charset="2"/>
              <a:buChar char="§"/>
              <a:tabLst/>
              <a:defRPr/>
            </a:pPr>
            <a:r>
              <a:rPr lang="en-US" sz="15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Front: </a:t>
            </a: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wheel end disconnect that improves overall range &amp; efficiency</a:t>
            </a:r>
          </a:p>
          <a:p>
            <a:pPr marL="285750" indent="-285750">
              <a:lnSpc>
                <a:spcPct val="150000"/>
              </a:lnSpc>
              <a:buClr>
                <a:srgbClr val="FF0000"/>
              </a:buClr>
              <a:buSzPts val="1400"/>
              <a:buFont typeface="Wingdings" panose="05000000000000000000" pitchFamily="2" charset="2"/>
              <a:buChar char="§"/>
              <a:defRPr/>
            </a:pP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Rear: </a:t>
            </a:r>
            <a:r>
              <a:rPr kumimoji="0" lang="en-US" sz="150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mechanical </a:t>
            </a: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limited slip differential that increases traction &amp; performance</a:t>
            </a:r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D8B6DDF8-7AD2-C5BE-18AD-C8347A413AD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9104" b="9104"/>
          <a:stretch/>
        </p:blipFill>
        <p:spPr>
          <a:xfrm>
            <a:off x="1833381" y="4307893"/>
            <a:ext cx="3589024" cy="1846112"/>
          </a:xfrm>
          <a:prstGeom prst="rect">
            <a:avLst/>
          </a:prstGeom>
        </p:spPr>
      </p:pic>
      <p:pic>
        <p:nvPicPr>
          <p:cNvPr id="8" name="Picture 8">
            <a:extLst>
              <a:ext uri="{FF2B5EF4-FFF2-40B4-BE49-F238E27FC236}">
                <a16:creationId xmlns:a16="http://schemas.microsoft.com/office/drawing/2014/main" id="{35D9955E-F673-FC30-4544-28A4FCA50DF8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7611350" y="4373095"/>
            <a:ext cx="3451960" cy="1715706"/>
          </a:xfrm>
          <a:prstGeom prst="rect">
            <a:avLst/>
          </a:prstGeom>
        </p:spPr>
      </p:pic>
      <p:sp>
        <p:nvSpPr>
          <p:cNvPr id="12" name="Google Shape;1258;p60">
            <a:extLst>
              <a:ext uri="{FF2B5EF4-FFF2-40B4-BE49-F238E27FC236}">
                <a16:creationId xmlns:a16="http://schemas.microsoft.com/office/drawing/2014/main" id="{DD2269A6-F492-AF09-4B47-9942F8A004E2}"/>
              </a:ext>
            </a:extLst>
          </p:cNvPr>
          <p:cNvSpPr/>
          <p:nvPr/>
        </p:nvSpPr>
        <p:spPr>
          <a:xfrm>
            <a:off x="5983224" y="4897791"/>
            <a:ext cx="3125844" cy="133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buClr>
                <a:srgbClr val="FF0000"/>
              </a:buClr>
              <a:buSzPts val="1400"/>
              <a:defRPr/>
            </a:pPr>
            <a:r>
              <a:rPr lang="en-US" sz="3600" b="1" noProof="0" dirty="0">
                <a:solidFill>
                  <a:srgbClr val="C00000"/>
                </a:solidFill>
                <a:latin typeface="Barlow Condensed" panose="00000506000000000000" pitchFamily="2" charset="0"/>
                <a:ea typeface="+mj-ea"/>
                <a:cs typeface="+mj-cs"/>
              </a:rPr>
              <a:t>REAR</a:t>
            </a:r>
          </a:p>
          <a:p>
            <a:pPr algn="ctr">
              <a:lnSpc>
                <a:spcPct val="150000"/>
              </a:lnSpc>
              <a:buClr>
                <a:srgbClr val="FF0000"/>
              </a:buClr>
              <a:buSzPts val="1400"/>
              <a:defRPr/>
            </a:pPr>
            <a:r>
              <a:rPr lang="en-US" b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245 </a:t>
            </a:r>
            <a:r>
              <a:rPr lang="en-US" b="1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kW</a:t>
            </a:r>
            <a:r>
              <a:rPr lang="en-US" b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 / 325 HP</a:t>
            </a:r>
          </a:p>
        </p:txBody>
      </p:sp>
      <p:sp>
        <p:nvSpPr>
          <p:cNvPr id="14" name="CasellaDiTesto 15">
            <a:extLst>
              <a:ext uri="{FF2B5EF4-FFF2-40B4-BE49-F238E27FC236}">
                <a16:creationId xmlns:a16="http://schemas.microsoft.com/office/drawing/2014/main" id="{70CFAB6F-8DAA-5539-66CF-BBF08340DFEE}"/>
              </a:ext>
            </a:extLst>
          </p:cNvPr>
          <p:cNvSpPr txBox="1"/>
          <p:nvPr/>
        </p:nvSpPr>
        <p:spPr>
          <a:xfrm>
            <a:off x="-82716" y="4948692"/>
            <a:ext cx="3578296" cy="129266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algn="ctr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Pts val="1400"/>
              <a:buFontTx/>
              <a:buNone/>
              <a:tabLst/>
              <a:defRPr/>
            </a:pPr>
            <a:r>
              <a:rPr lang="en-US" sz="3600" b="1" noProof="0" dirty="0">
                <a:solidFill>
                  <a:srgbClr val="C00000"/>
                </a:solidFill>
                <a:latin typeface="Barlow Condensed" panose="00000506000000000000" pitchFamily="2" charset="0"/>
                <a:ea typeface="+mj-ea"/>
                <a:cs typeface="+mj-cs"/>
              </a:rPr>
              <a:t>FRONT </a:t>
            </a:r>
          </a:p>
          <a:p>
            <a:pPr marR="0" lvl="0" indent="0" algn="ctr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Pts val="1400"/>
              <a:buFontTx/>
              <a:buNone/>
              <a:tabLst/>
              <a:defRPr/>
            </a:pPr>
            <a:r>
              <a:rPr kumimoji="0" lang="en-US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245 k</a:t>
            </a:r>
            <a:r>
              <a:rPr lang="en-US" b="1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W</a:t>
            </a:r>
            <a:r>
              <a:rPr kumimoji="0" lang="en-US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 / 325 </a:t>
            </a:r>
            <a:r>
              <a:rPr lang="en-US" b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HP</a:t>
            </a:r>
            <a:endParaRPr kumimoji="0" lang="en-US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7" name="Segnaposto numero diapositiva 27">
            <a:extLst>
              <a:ext uri="{FF2B5EF4-FFF2-40B4-BE49-F238E27FC236}">
                <a16:creationId xmlns:a16="http://schemas.microsoft.com/office/drawing/2014/main" id="{A060E628-5C05-E9C6-F7B1-B846274167C5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72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9" name="Immagine 8">
            <a:extLst>
              <a:ext uri="{FF2B5EF4-FFF2-40B4-BE49-F238E27FC236}">
                <a16:creationId xmlns:a16="http://schemas.microsoft.com/office/drawing/2014/main" id="{CBA121DA-2859-FB27-FBDF-20AC25A5C2A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10" name="Immagine 9">
            <a:extLst>
              <a:ext uri="{FF2B5EF4-FFF2-40B4-BE49-F238E27FC236}">
                <a16:creationId xmlns:a16="http://schemas.microsoft.com/office/drawing/2014/main" id="{EB2C0F32-2A43-AFD9-EE99-CE60AFEE0C3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584221365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D2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7967CD9-845F-BA6E-9BD9-04E3B21514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A8E12222-4B15-D889-BA72-9A37E6EA6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432" y="785810"/>
            <a:ext cx="10615793" cy="1132258"/>
          </a:xfrm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en-US" sz="48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100% BEV: </a:t>
            </a:r>
            <a:br>
              <a:rPr lang="en-US" sz="4800" noProof="0" dirty="0">
                <a:solidFill>
                  <a:schemeClr val="bg1"/>
                </a:solidFill>
                <a:latin typeface="Barlow Condensed" panose="00000506000000000000" pitchFamily="2" charset="0"/>
              </a:rPr>
            </a:br>
            <a:r>
              <a:rPr lang="en-US" sz="48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THE WORLD QUICKEST </a:t>
            </a:r>
            <a:br>
              <a:rPr lang="en-US" sz="4800" noProof="0" dirty="0">
                <a:solidFill>
                  <a:schemeClr val="bg1"/>
                </a:solidFill>
                <a:latin typeface="Barlow Condensed" panose="00000506000000000000" pitchFamily="2" charset="0"/>
              </a:rPr>
            </a:br>
            <a:r>
              <a:rPr lang="en-US" sz="48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MUSCLE CAR</a:t>
            </a:r>
          </a:p>
        </p:txBody>
      </p:sp>
      <p:pic>
        <p:nvPicPr>
          <p:cNvPr id="6" name="Picture 4">
            <a:extLst>
              <a:ext uri="{FF2B5EF4-FFF2-40B4-BE49-F238E27FC236}">
                <a16:creationId xmlns:a16="http://schemas.microsoft.com/office/drawing/2014/main" id="{2C5C3328-46B0-E4D5-0309-A6CDE938AA7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119"/>
          <a:stretch/>
        </p:blipFill>
        <p:spPr bwMode="auto">
          <a:xfrm>
            <a:off x="6225870" y="3173655"/>
            <a:ext cx="5597267" cy="2757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3" name="Gruppo 22">
            <a:extLst>
              <a:ext uri="{FF2B5EF4-FFF2-40B4-BE49-F238E27FC236}">
                <a16:creationId xmlns:a16="http://schemas.microsoft.com/office/drawing/2014/main" id="{99767AB1-E91D-B05F-CA80-2790A491C8DE}"/>
              </a:ext>
            </a:extLst>
          </p:cNvPr>
          <p:cNvGrpSpPr/>
          <p:nvPr/>
        </p:nvGrpSpPr>
        <p:grpSpPr>
          <a:xfrm>
            <a:off x="7547463" y="1253593"/>
            <a:ext cx="5597267" cy="1565807"/>
            <a:chOff x="10436025" y="5253200"/>
            <a:chExt cx="5597267" cy="1565807"/>
          </a:xfrm>
        </p:grpSpPr>
        <p:sp>
          <p:nvSpPr>
            <p:cNvPr id="25" name="Rettangolo 24">
              <a:extLst>
                <a:ext uri="{FF2B5EF4-FFF2-40B4-BE49-F238E27FC236}">
                  <a16:creationId xmlns:a16="http://schemas.microsoft.com/office/drawing/2014/main" id="{F5BB1344-94CA-252E-2328-90EAAEC9EDEF}"/>
                </a:ext>
              </a:extLst>
            </p:cNvPr>
            <p:cNvSpPr/>
            <p:nvPr/>
          </p:nvSpPr>
          <p:spPr>
            <a:xfrm>
              <a:off x="10436025" y="5253200"/>
              <a:ext cx="5597267" cy="1565807"/>
            </a:xfrm>
            <a:prstGeom prst="rect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>
                <a:solidFill>
                  <a:schemeClr val="bg1"/>
                </a:solidFill>
              </a:endParaRPr>
            </a:p>
          </p:txBody>
        </p:sp>
        <p:sp>
          <p:nvSpPr>
            <p:cNvPr id="26" name="CasellaDiTesto 25">
              <a:extLst>
                <a:ext uri="{FF2B5EF4-FFF2-40B4-BE49-F238E27FC236}">
                  <a16:creationId xmlns:a16="http://schemas.microsoft.com/office/drawing/2014/main" id="{B715A9F1-6769-F00E-727E-96DFA7EFD787}"/>
                </a:ext>
              </a:extLst>
            </p:cNvPr>
            <p:cNvSpPr txBox="1"/>
            <p:nvPr/>
          </p:nvSpPr>
          <p:spPr>
            <a:xfrm>
              <a:off x="11346762" y="5881268"/>
              <a:ext cx="3532660" cy="73866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indent="0">
                <a:lnSpc>
                  <a:spcPct val="110000"/>
                </a:lnSpc>
                <a:buFont typeface="Arial" panose="020B0604020202020204" pitchFamily="34" charset="0"/>
                <a:buNone/>
                <a:defRPr sz="1600"/>
              </a:lvl1pPr>
            </a:lstStyle>
            <a:p>
              <a:pPr>
                <a:lnSpc>
                  <a:spcPct val="100000"/>
                </a:lnSpc>
              </a:pPr>
              <a:r>
                <a:rPr lang="en-US" sz="1400" noProof="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</a:rPr>
                <a:t>What is the function of the PowerShot button on the performance steering wheel?</a:t>
              </a:r>
            </a:p>
          </p:txBody>
        </p:sp>
        <p:sp>
          <p:nvSpPr>
            <p:cNvPr id="27" name="CasellaDiTesto 26">
              <a:extLst>
                <a:ext uri="{FF2B5EF4-FFF2-40B4-BE49-F238E27FC236}">
                  <a16:creationId xmlns:a16="http://schemas.microsoft.com/office/drawing/2014/main" id="{25F3D3B0-6FF2-A185-82C7-0556B673BF2B}"/>
                </a:ext>
              </a:extLst>
            </p:cNvPr>
            <p:cNvSpPr txBox="1"/>
            <p:nvPr/>
          </p:nvSpPr>
          <p:spPr>
            <a:xfrm>
              <a:off x="11346762" y="5390501"/>
              <a:ext cx="4686529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b="1" noProof="0" dirty="0">
                  <a:solidFill>
                    <a:srgbClr val="C00000"/>
                  </a:solidFill>
                  <a:latin typeface="Barlow Condensed" panose="00000506000000000000" pitchFamily="2" charset="0"/>
                  <a:ea typeface="+mj-ea"/>
                  <a:cs typeface="+mj-cs"/>
                </a:rPr>
                <a:t>HELPFUL TIPS</a:t>
              </a:r>
            </a:p>
          </p:txBody>
        </p:sp>
      </p:grpSp>
      <p:sp>
        <p:nvSpPr>
          <p:cNvPr id="29" name="CasellaDiTesto 28">
            <a:extLst>
              <a:ext uri="{FF2B5EF4-FFF2-40B4-BE49-F238E27FC236}">
                <a16:creationId xmlns:a16="http://schemas.microsoft.com/office/drawing/2014/main" id="{FFE58849-67C4-FE79-493A-AFD601008EBF}"/>
              </a:ext>
            </a:extLst>
          </p:cNvPr>
          <p:cNvSpPr txBox="1"/>
          <p:nvPr/>
        </p:nvSpPr>
        <p:spPr>
          <a:xfrm>
            <a:off x="650432" y="2967376"/>
            <a:ext cx="5902272" cy="3231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1500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</a:rPr>
              <a:t>The 100% BEV Daytona R/T brings formidable power to the driver</a:t>
            </a:r>
          </a:p>
        </p:txBody>
      </p:sp>
      <p:grpSp>
        <p:nvGrpSpPr>
          <p:cNvPr id="16" name="Gruppo 15">
            <a:extLst>
              <a:ext uri="{FF2B5EF4-FFF2-40B4-BE49-F238E27FC236}">
                <a16:creationId xmlns:a16="http://schemas.microsoft.com/office/drawing/2014/main" id="{CBB917C5-5FEC-6910-9EF3-60099689D0C5}"/>
              </a:ext>
            </a:extLst>
          </p:cNvPr>
          <p:cNvGrpSpPr/>
          <p:nvPr/>
        </p:nvGrpSpPr>
        <p:grpSpPr>
          <a:xfrm>
            <a:off x="812853" y="3446232"/>
            <a:ext cx="6734610" cy="1792675"/>
            <a:chOff x="865662" y="3435966"/>
            <a:chExt cx="6734610" cy="1792675"/>
          </a:xfrm>
        </p:grpSpPr>
        <p:pic>
          <p:nvPicPr>
            <p:cNvPr id="31" name="Immagine 30">
              <a:extLst>
                <a:ext uri="{FF2B5EF4-FFF2-40B4-BE49-F238E27FC236}">
                  <a16:creationId xmlns:a16="http://schemas.microsoft.com/office/drawing/2014/main" id="{D967221B-CC74-6A4E-374E-D8E447C07358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rcRect/>
            <a:stretch/>
          </p:blipFill>
          <p:spPr>
            <a:xfrm>
              <a:off x="924099" y="3435966"/>
              <a:ext cx="504090" cy="504090"/>
            </a:xfrm>
            <a:prstGeom prst="rect">
              <a:avLst/>
            </a:prstGeom>
          </p:spPr>
        </p:pic>
        <p:sp>
          <p:nvSpPr>
            <p:cNvPr id="33" name="CasellaDiTesto 32">
              <a:extLst>
                <a:ext uri="{FF2B5EF4-FFF2-40B4-BE49-F238E27FC236}">
                  <a16:creationId xmlns:a16="http://schemas.microsoft.com/office/drawing/2014/main" id="{C9B9CAE4-A10D-DDDD-B0BE-9E0A82BC7611}"/>
                </a:ext>
              </a:extLst>
            </p:cNvPr>
            <p:cNvSpPr txBox="1"/>
            <p:nvPr/>
          </p:nvSpPr>
          <p:spPr>
            <a:xfrm>
              <a:off x="1504272" y="3539973"/>
              <a:ext cx="6096000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buNone/>
              </a:pPr>
              <a:r>
                <a:rPr lang="en-US" b="1" i="0" noProof="0" dirty="0">
                  <a:solidFill>
                    <a:srgbClr val="C00000"/>
                  </a:solidFill>
                  <a:effectLst/>
                  <a:latin typeface="Roboto" panose="02000000000000000000" pitchFamily="2" charset="0"/>
                  <a:ea typeface="Roboto" panose="02000000000000000000" pitchFamily="2" charset="0"/>
                </a:rPr>
                <a:t>536 HP</a:t>
              </a:r>
              <a:r>
                <a:rPr lang="en-US" b="1" i="0" noProof="0" dirty="0">
                  <a:solidFill>
                    <a:schemeClr val="bg1"/>
                  </a:solidFill>
                  <a:effectLst/>
                  <a:latin typeface="Roboto" panose="02000000000000000000" pitchFamily="2" charset="0"/>
                  <a:ea typeface="Roboto" panose="02000000000000000000" pitchFamily="2" charset="0"/>
                </a:rPr>
                <a:t> </a:t>
              </a:r>
              <a:r>
                <a:rPr lang="en-US" b="0" i="0" cap="all" noProof="0" dirty="0">
                  <a:solidFill>
                    <a:schemeClr val="bg1"/>
                  </a:solidFill>
                  <a:effectLst/>
                  <a:latin typeface="Roboto" panose="02000000000000000000" pitchFamily="2" charset="0"/>
                  <a:ea typeface="Roboto" panose="02000000000000000000" pitchFamily="2" charset="0"/>
                </a:rPr>
                <a:t>MAX HORSEPOWER</a:t>
              </a:r>
            </a:p>
          </p:txBody>
        </p:sp>
        <p:sp>
          <p:nvSpPr>
            <p:cNvPr id="35" name="CasellaDiTesto 34">
              <a:extLst>
                <a:ext uri="{FF2B5EF4-FFF2-40B4-BE49-F238E27FC236}">
                  <a16:creationId xmlns:a16="http://schemas.microsoft.com/office/drawing/2014/main" id="{20504386-40AD-4915-1CD8-2500CDAD4C84}"/>
                </a:ext>
              </a:extLst>
            </p:cNvPr>
            <p:cNvSpPr txBox="1"/>
            <p:nvPr/>
          </p:nvSpPr>
          <p:spPr>
            <a:xfrm>
              <a:off x="1504272" y="4182984"/>
              <a:ext cx="6096000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buNone/>
              </a:pPr>
              <a:r>
                <a:rPr lang="en-US" b="1" i="0" noProof="0" dirty="0">
                  <a:solidFill>
                    <a:srgbClr val="C00000"/>
                  </a:solidFill>
                  <a:effectLst/>
                  <a:latin typeface="Roboto" panose="02000000000000000000" pitchFamily="2" charset="0"/>
                  <a:ea typeface="Roboto" panose="02000000000000000000" pitchFamily="2" charset="0"/>
                </a:rPr>
                <a:t>4.7 SECONDS </a:t>
              </a:r>
              <a:r>
                <a:rPr lang="en-US" i="0" noProof="0" dirty="0">
                  <a:solidFill>
                    <a:schemeClr val="bg1"/>
                  </a:solidFill>
                  <a:effectLst/>
                  <a:latin typeface="Roboto" panose="02000000000000000000" pitchFamily="2" charset="0"/>
                  <a:ea typeface="Roboto" panose="02000000000000000000" pitchFamily="2" charset="0"/>
                </a:rPr>
                <a:t>0 – 60 MILES / H</a:t>
              </a:r>
            </a:p>
          </p:txBody>
        </p:sp>
        <p:sp>
          <p:nvSpPr>
            <p:cNvPr id="37" name="CasellaDiTesto 36">
              <a:extLst>
                <a:ext uri="{FF2B5EF4-FFF2-40B4-BE49-F238E27FC236}">
                  <a16:creationId xmlns:a16="http://schemas.microsoft.com/office/drawing/2014/main" id="{E3921678-A30D-A96A-76B6-C98E38FC854F}"/>
                </a:ext>
              </a:extLst>
            </p:cNvPr>
            <p:cNvSpPr txBox="1"/>
            <p:nvPr/>
          </p:nvSpPr>
          <p:spPr>
            <a:xfrm>
              <a:off x="1504272" y="4825996"/>
              <a:ext cx="6096000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buNone/>
              </a:pPr>
              <a:r>
                <a:rPr lang="en-US" b="1" i="0" noProof="0" dirty="0">
                  <a:solidFill>
                    <a:srgbClr val="C00000"/>
                  </a:solidFill>
                  <a:effectLst/>
                  <a:latin typeface="Roboto" panose="02000000000000000000" pitchFamily="2" charset="0"/>
                  <a:ea typeface="Roboto" panose="02000000000000000000" pitchFamily="2" charset="0"/>
                </a:rPr>
                <a:t>550 NM </a:t>
              </a:r>
              <a:r>
                <a:rPr lang="en-US" i="0" noProof="0" dirty="0">
                  <a:solidFill>
                    <a:schemeClr val="bg1"/>
                  </a:solidFill>
                  <a:effectLst/>
                  <a:latin typeface="Roboto" panose="02000000000000000000" pitchFamily="2" charset="0"/>
                  <a:ea typeface="Roboto" panose="02000000000000000000" pitchFamily="2" charset="0"/>
                </a:rPr>
                <a:t>MAX TORQUE </a:t>
              </a:r>
            </a:p>
          </p:txBody>
        </p:sp>
        <p:pic>
          <p:nvPicPr>
            <p:cNvPr id="39" name="Immagine 38">
              <a:extLst>
                <a:ext uri="{FF2B5EF4-FFF2-40B4-BE49-F238E27FC236}">
                  <a16:creationId xmlns:a16="http://schemas.microsoft.com/office/drawing/2014/main" id="{ECB126F9-B52F-31AF-2A92-38195B2E3BCA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rcRect/>
            <a:stretch/>
          </p:blipFill>
          <p:spPr>
            <a:xfrm>
              <a:off x="865662" y="4104063"/>
              <a:ext cx="504090" cy="504090"/>
            </a:xfrm>
            <a:prstGeom prst="rect">
              <a:avLst/>
            </a:prstGeom>
          </p:spPr>
        </p:pic>
        <p:pic>
          <p:nvPicPr>
            <p:cNvPr id="46" name="Immagine 45">
              <a:extLst>
                <a:ext uri="{FF2B5EF4-FFF2-40B4-BE49-F238E27FC236}">
                  <a16:creationId xmlns:a16="http://schemas.microsoft.com/office/drawing/2014/main" id="{F2A8781C-5A01-D16F-AC14-9E8350C8BF16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rcRect/>
            <a:stretch/>
          </p:blipFill>
          <p:spPr>
            <a:xfrm>
              <a:off x="924099" y="4792683"/>
              <a:ext cx="435958" cy="435958"/>
            </a:xfrm>
            <a:prstGeom prst="rect">
              <a:avLst/>
            </a:prstGeom>
          </p:spPr>
        </p:pic>
      </p:grp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991DF79C-FF8C-5F75-006F-CB3FA0F7E99C}"/>
              </a:ext>
            </a:extLst>
          </p:cNvPr>
          <p:cNvSpPr txBox="1"/>
          <p:nvPr/>
        </p:nvSpPr>
        <p:spPr>
          <a:xfrm>
            <a:off x="721041" y="5423437"/>
            <a:ext cx="3781909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noProof="0" dirty="0"/>
              <a:t> </a:t>
            </a:r>
            <a:r>
              <a:rPr lang="en-US" sz="2800" b="1" noProof="0" dirty="0">
                <a:solidFill>
                  <a:srgbClr val="C00000"/>
                </a:solidFill>
                <a:latin typeface="Barlow Condensed" panose="00000506000000000000" pitchFamily="2" charset="0"/>
                <a:ea typeface="+mj-ea"/>
                <a:cs typeface="+mj-cs"/>
              </a:rPr>
              <a:t>0 – 60 miles/h </a:t>
            </a:r>
            <a:r>
              <a:rPr lang="en-US" sz="2800" b="1" noProof="0" dirty="0">
                <a:solidFill>
                  <a:srgbClr val="C00000"/>
                </a:solidFill>
                <a:latin typeface="Barlow Condensed" panose="00000506000000000000" pitchFamily="2" charset="0"/>
                <a:ea typeface="+mj-ea"/>
                <a:cs typeface="+mj-cs"/>
                <a:sym typeface="Wingdings" panose="05000000000000000000" pitchFamily="2" charset="2"/>
              </a:rPr>
              <a:t> 96 km/h</a:t>
            </a:r>
            <a:endParaRPr lang="en-US" sz="6600" b="1" noProof="0" dirty="0">
              <a:solidFill>
                <a:srgbClr val="C00000"/>
              </a:solidFill>
              <a:latin typeface="Barlow Condensed" panose="00000506000000000000" pitchFamily="2" charset="0"/>
              <a:ea typeface="+mj-ea"/>
              <a:cs typeface="+mj-cs"/>
              <a:sym typeface="Wingdings" panose="05000000000000000000" pitchFamily="2" charset="2"/>
            </a:endParaRPr>
          </a:p>
        </p:txBody>
      </p:sp>
      <p:sp>
        <p:nvSpPr>
          <p:cNvPr id="2" name="Segnaposto numero diapositiva 27">
            <a:extLst>
              <a:ext uri="{FF2B5EF4-FFF2-40B4-BE49-F238E27FC236}">
                <a16:creationId xmlns:a16="http://schemas.microsoft.com/office/drawing/2014/main" id="{2916CC37-A689-A3FD-4119-B3B7BFE81375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73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13" name="Immagine 12">
            <a:extLst>
              <a:ext uri="{FF2B5EF4-FFF2-40B4-BE49-F238E27FC236}">
                <a16:creationId xmlns:a16="http://schemas.microsoft.com/office/drawing/2014/main" id="{8DDA603C-8F63-DC3D-3727-3201F3A9C9B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15" name="Immagine 14">
            <a:extLst>
              <a:ext uri="{FF2B5EF4-FFF2-40B4-BE49-F238E27FC236}">
                <a16:creationId xmlns:a16="http://schemas.microsoft.com/office/drawing/2014/main" id="{2C51E5E4-C048-0DED-8B4F-22645A37C86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pic>
        <p:nvPicPr>
          <p:cNvPr id="17" name="Immagine 16" descr="Immagine che contiene Elementi grafici, simbolo, logo, clipart&#10;&#10;Il contenuto generato dall'IA potrebbe non essere corretto.">
            <a:extLst>
              <a:ext uri="{FF2B5EF4-FFF2-40B4-BE49-F238E27FC236}">
                <a16:creationId xmlns:a16="http://schemas.microsoft.com/office/drawing/2014/main" id="{7C1A313F-F982-62BC-ECBF-5A85686E43E2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635748" y="1590931"/>
            <a:ext cx="873699" cy="873699"/>
          </a:xfrm>
          <a:prstGeom prst="rect">
            <a:avLst/>
          </a:prstGeom>
        </p:spPr>
      </p:pic>
      <p:sp>
        <p:nvSpPr>
          <p:cNvPr id="19" name="Freeform: Shape 13">
            <a:extLst>
              <a:ext uri="{FF2B5EF4-FFF2-40B4-BE49-F238E27FC236}">
                <a16:creationId xmlns:a16="http://schemas.microsoft.com/office/drawing/2014/main" id="{5E4A07BA-95CF-FC77-73B9-11F44DBA2A94}"/>
              </a:ext>
            </a:extLst>
          </p:cNvPr>
          <p:cNvSpPr/>
          <p:nvPr/>
        </p:nvSpPr>
        <p:spPr>
          <a:xfrm>
            <a:off x="7635749" y="6453187"/>
            <a:ext cx="4556254" cy="404811"/>
          </a:xfrm>
          <a:custGeom>
            <a:avLst/>
            <a:gdLst>
              <a:gd name="connsiteX0" fmla="*/ 570467 w 3464689"/>
              <a:gd name="connsiteY0" fmla="*/ 0 h 1000766"/>
              <a:gd name="connsiteX1" fmla="*/ 3464689 w 3464689"/>
              <a:gd name="connsiteY1" fmla="*/ 0 h 1000766"/>
              <a:gd name="connsiteX2" fmla="*/ 3464689 w 3464689"/>
              <a:gd name="connsiteY2" fmla="*/ 1000766 h 1000766"/>
              <a:gd name="connsiteX3" fmla="*/ 0 w 3464689"/>
              <a:gd name="connsiteY3" fmla="*/ 1000766 h 1000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64689" h="1000766">
                <a:moveTo>
                  <a:pt x="570467" y="0"/>
                </a:moveTo>
                <a:lnTo>
                  <a:pt x="3464689" y="0"/>
                </a:lnTo>
                <a:lnTo>
                  <a:pt x="3464689" y="1000766"/>
                </a:lnTo>
                <a:lnTo>
                  <a:pt x="0" y="1000766"/>
                </a:lnTo>
                <a:close/>
              </a:path>
            </a:pathLst>
          </a:custGeom>
          <a:solidFill>
            <a:srgbClr val="EB232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4C249821-95BA-D38C-3069-6C7CABEF1EDF}"/>
              </a:ext>
            </a:extLst>
          </p:cNvPr>
          <p:cNvSpPr txBox="1">
            <a:spLocks/>
          </p:cNvSpPr>
          <p:nvPr/>
        </p:nvSpPr>
        <p:spPr>
          <a:xfrm>
            <a:off x="8349344" y="6485466"/>
            <a:ext cx="6490088" cy="415674"/>
          </a:xfrm>
          <a:prstGeom prst="rect">
            <a:avLst/>
          </a:prstGeom>
        </p:spPr>
        <p:txBody>
          <a:bodyPr vert="horz" wrap="none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Click on the </a:t>
            </a:r>
            <a:r>
              <a:rPr lang="en-US" sz="1400" b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HELPFUL TIPS </a:t>
            </a: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to discover more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663366277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uppo 11">
            <a:extLst>
              <a:ext uri="{FF2B5EF4-FFF2-40B4-BE49-F238E27FC236}">
                <a16:creationId xmlns:a16="http://schemas.microsoft.com/office/drawing/2014/main" id="{CD742C59-DB59-C5D3-B28B-E497BC8749EA}"/>
              </a:ext>
            </a:extLst>
          </p:cNvPr>
          <p:cNvGrpSpPr/>
          <p:nvPr/>
        </p:nvGrpSpPr>
        <p:grpSpPr>
          <a:xfrm>
            <a:off x="356191" y="829340"/>
            <a:ext cx="6767623" cy="5342860"/>
            <a:chOff x="8601314" y="4407605"/>
            <a:chExt cx="2897564" cy="2068861"/>
          </a:xfrm>
        </p:grpSpPr>
        <p:pic>
          <p:nvPicPr>
            <p:cNvPr id="13" name="Picture 2">
              <a:extLst>
                <a:ext uri="{FF2B5EF4-FFF2-40B4-BE49-F238E27FC236}">
                  <a16:creationId xmlns:a16="http://schemas.microsoft.com/office/drawing/2014/main" id="{C263A01C-3AC7-BE41-AC97-2C12A13D4B7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601314" y="4407605"/>
              <a:ext cx="2897564" cy="206886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Ovale 13">
              <a:extLst>
                <a:ext uri="{FF2B5EF4-FFF2-40B4-BE49-F238E27FC236}">
                  <a16:creationId xmlns:a16="http://schemas.microsoft.com/office/drawing/2014/main" id="{1C636F63-827F-F97A-4CD7-F1D97C74B465}"/>
                </a:ext>
              </a:extLst>
            </p:cNvPr>
            <p:cNvSpPr/>
            <p:nvPr/>
          </p:nvSpPr>
          <p:spPr>
            <a:xfrm rot="3873500">
              <a:off x="10135147" y="5042952"/>
              <a:ext cx="584631" cy="1376268"/>
            </a:xfrm>
            <a:prstGeom prst="ellipse">
              <a:avLst/>
            </a:prstGeom>
            <a:noFill/>
            <a:ln w="19050">
              <a:solidFill>
                <a:srgbClr val="C0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3" name="Segnaposto numero diapositiva 2">
            <a:extLst>
              <a:ext uri="{FF2B5EF4-FFF2-40B4-BE49-F238E27FC236}">
                <a16:creationId xmlns:a16="http://schemas.microsoft.com/office/drawing/2014/main" id="{2D314081-C65C-1208-7C42-A6719DD7CA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noProof="0" smtClean="0"/>
              <a:pPr/>
              <a:t>74</a:t>
            </a:fld>
            <a:endParaRPr lang="en-US" noProof="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812CD8EB-F9BF-5F26-CEC9-ED2B4DC9AE7C}"/>
              </a:ext>
            </a:extLst>
          </p:cNvPr>
          <p:cNvSpPr txBox="1">
            <a:spLocks/>
          </p:cNvSpPr>
          <p:nvPr/>
        </p:nvSpPr>
        <p:spPr>
          <a:xfrm>
            <a:off x="7958317" y="2221114"/>
            <a:ext cx="3934326" cy="571494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400" noProof="0" dirty="0">
                <a:solidFill>
                  <a:srgbClr val="C00000"/>
                </a:solidFill>
                <a:latin typeface="Barlow Condensed" panose="00000506000000000000" pitchFamily="2" charset="0"/>
              </a:rPr>
              <a:t>HELPFUL TIPS</a:t>
            </a:r>
          </a:p>
        </p:txBody>
      </p:sp>
      <p:pic>
        <p:nvPicPr>
          <p:cNvPr id="5" name="Immagine 4" descr="Immagine che contiene Elementi grafici, simbolo, logo, clipart&#10;&#10;Il contenuto generato dall'IA potrebbe non essere corretto.">
            <a:extLst>
              <a:ext uri="{FF2B5EF4-FFF2-40B4-BE49-F238E27FC236}">
                <a16:creationId xmlns:a16="http://schemas.microsoft.com/office/drawing/2014/main" id="{0B07C444-3DDC-3476-6E8D-9C62CA62E40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62304" y="2204655"/>
            <a:ext cx="873699" cy="873699"/>
          </a:xfrm>
          <a:prstGeom prst="rect">
            <a:avLst/>
          </a:prstGeom>
        </p:spPr>
      </p:pic>
      <p:sp>
        <p:nvSpPr>
          <p:cNvPr id="10" name="CasellaDiTesto 9">
            <a:extLst>
              <a:ext uri="{FF2B5EF4-FFF2-40B4-BE49-F238E27FC236}">
                <a16:creationId xmlns:a16="http://schemas.microsoft.com/office/drawing/2014/main" id="{E8B069D3-6BDB-1269-ADD8-73CEC3FC3C02}"/>
              </a:ext>
            </a:extLst>
          </p:cNvPr>
          <p:cNvSpPr txBox="1"/>
          <p:nvPr/>
        </p:nvSpPr>
        <p:spPr>
          <a:xfrm>
            <a:off x="7364044" y="3289896"/>
            <a:ext cx="4293051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indent="0">
              <a:lnSpc>
                <a:spcPct val="110000"/>
              </a:lnSpc>
              <a:buFont typeface="Arial" panose="020B0604020202020204" pitchFamily="34" charset="0"/>
              <a:buNone/>
              <a:defRPr sz="1600"/>
            </a:lvl1pPr>
          </a:lstStyle>
          <a:p>
            <a:pPr>
              <a:lnSpc>
                <a:spcPct val="100000"/>
              </a:lnSpc>
              <a:spcAft>
                <a:spcPts val="600"/>
              </a:spcAft>
            </a:pPr>
            <a:r>
              <a:rPr lang="en-US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With a touch of the button </a:t>
            </a:r>
            <a:r>
              <a:rPr lang="en-US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PowerShot</a:t>
            </a:r>
            <a:r>
              <a:rPr lang="en-US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 located on your performance steering wheel, you can amplify performance power by delivering an incremental of </a:t>
            </a:r>
            <a:r>
              <a:rPr lang="en-US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extra 40 HP for 10 seconds</a:t>
            </a:r>
            <a:r>
              <a:rPr lang="en-US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 and can be used repeatedly as needed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71426878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D2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9B1E20B-788B-64D3-4237-7E92B78D14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C25FF2-BE4E-E993-FD27-895D01344077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7353300" y="3864938"/>
            <a:ext cx="5181600" cy="468189"/>
          </a:xfrm>
          <a:ln>
            <a:noFill/>
          </a:ln>
        </p:spPr>
        <p:txBody>
          <a:bodyPr>
            <a:normAutofit/>
          </a:bodyPr>
          <a:lstStyle/>
          <a:p>
            <a:pPr>
              <a:spcBef>
                <a:spcPts val="1800"/>
              </a:spcBef>
              <a:buNone/>
            </a:pPr>
            <a:r>
              <a:rPr lang="en-US" b="1" i="0" noProof="0" dirty="0">
                <a:solidFill>
                  <a:srgbClr val="C00000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670 HP </a:t>
            </a:r>
            <a:r>
              <a:rPr lang="en-US" b="0" i="0" cap="all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MAX HORSEPOWER</a:t>
            </a:r>
          </a:p>
        </p:txBody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id="{A0F9B07D-3EE7-1277-1F17-EF727B8AC01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1525" b="6911"/>
          <a:stretch/>
        </p:blipFill>
        <p:spPr bwMode="auto">
          <a:xfrm>
            <a:off x="738932" y="3567762"/>
            <a:ext cx="5080116" cy="2505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CasellaDiTesto 15">
            <a:extLst>
              <a:ext uri="{FF2B5EF4-FFF2-40B4-BE49-F238E27FC236}">
                <a16:creationId xmlns:a16="http://schemas.microsoft.com/office/drawing/2014/main" id="{A587175E-7873-F673-2D6E-BF51201C0065}"/>
              </a:ext>
            </a:extLst>
          </p:cNvPr>
          <p:cNvSpPr txBox="1"/>
          <p:nvPr/>
        </p:nvSpPr>
        <p:spPr>
          <a:xfrm>
            <a:off x="650432" y="3032341"/>
            <a:ext cx="10902019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1500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The 100% BEV </a:t>
            </a:r>
            <a:r>
              <a:rPr lang="en-US" sz="1500" b="1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Daytona Scat Pack </a:t>
            </a:r>
            <a:r>
              <a:rPr lang="en-US" sz="1500" noProof="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offers powerful performance and outperforms the previous Charger Scat Pack on all three fronts, including a whopping 185 more horsepower. </a:t>
            </a:r>
            <a:endParaRPr lang="en-US" sz="1500" noProof="0" dirty="0">
              <a:solidFill>
                <a:schemeClr val="bg1"/>
              </a:solidFill>
              <a:effectLst/>
            </a:endParaRPr>
          </a:p>
        </p:txBody>
      </p:sp>
      <p:pic>
        <p:nvPicPr>
          <p:cNvPr id="17" name="Immagine 16">
            <a:extLst>
              <a:ext uri="{FF2B5EF4-FFF2-40B4-BE49-F238E27FC236}">
                <a16:creationId xmlns:a16="http://schemas.microsoft.com/office/drawing/2014/main" id="{7C1D74CA-6A20-A7DD-D8D2-0F7B3C44DA6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6735619" y="3823197"/>
            <a:ext cx="468189" cy="468189"/>
          </a:xfrm>
          <a:prstGeom prst="rect">
            <a:avLst/>
          </a:prstGeom>
        </p:spPr>
      </p:pic>
      <p:pic>
        <p:nvPicPr>
          <p:cNvPr id="18" name="Immagine 17">
            <a:extLst>
              <a:ext uri="{FF2B5EF4-FFF2-40B4-BE49-F238E27FC236}">
                <a16:creationId xmlns:a16="http://schemas.microsoft.com/office/drawing/2014/main" id="{29869212-7413-5BEB-EE92-B797097767B4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6735619" y="4514002"/>
            <a:ext cx="468189" cy="468189"/>
          </a:xfrm>
          <a:prstGeom prst="rect">
            <a:avLst/>
          </a:prstGeom>
        </p:spPr>
      </p:pic>
      <p:pic>
        <p:nvPicPr>
          <p:cNvPr id="24" name="Immagine 23">
            <a:extLst>
              <a:ext uri="{FF2B5EF4-FFF2-40B4-BE49-F238E27FC236}">
                <a16:creationId xmlns:a16="http://schemas.microsoft.com/office/drawing/2014/main" id="{3921A35E-BE72-FBFF-EE80-21424D7B898A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/>
          <a:stretch/>
        </p:blipFill>
        <p:spPr>
          <a:xfrm>
            <a:off x="6751734" y="5204806"/>
            <a:ext cx="435958" cy="435958"/>
          </a:xfrm>
          <a:prstGeom prst="rect">
            <a:avLst/>
          </a:prstGeom>
        </p:spPr>
      </p:pic>
      <p:grpSp>
        <p:nvGrpSpPr>
          <p:cNvPr id="9" name="Gruppo 8">
            <a:extLst>
              <a:ext uri="{FF2B5EF4-FFF2-40B4-BE49-F238E27FC236}">
                <a16:creationId xmlns:a16="http://schemas.microsoft.com/office/drawing/2014/main" id="{56E78399-98E6-61E8-2981-BE12ECAC8910}"/>
              </a:ext>
            </a:extLst>
          </p:cNvPr>
          <p:cNvGrpSpPr/>
          <p:nvPr/>
        </p:nvGrpSpPr>
        <p:grpSpPr>
          <a:xfrm>
            <a:off x="7061200" y="1015794"/>
            <a:ext cx="5578207" cy="1718789"/>
            <a:chOff x="10455085" y="5253200"/>
            <a:chExt cx="5578207" cy="1995303"/>
          </a:xfrm>
        </p:grpSpPr>
        <p:sp>
          <p:nvSpPr>
            <p:cNvPr id="12" name="Rettangolo 11">
              <a:extLst>
                <a:ext uri="{FF2B5EF4-FFF2-40B4-BE49-F238E27FC236}">
                  <a16:creationId xmlns:a16="http://schemas.microsoft.com/office/drawing/2014/main" id="{349F5C24-0672-D6AA-33D0-7B98FF637927}"/>
                </a:ext>
              </a:extLst>
            </p:cNvPr>
            <p:cNvSpPr/>
            <p:nvPr/>
          </p:nvSpPr>
          <p:spPr>
            <a:xfrm>
              <a:off x="10455085" y="5253200"/>
              <a:ext cx="5578207" cy="1995303"/>
            </a:xfrm>
            <a:prstGeom prst="rect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>
                <a:solidFill>
                  <a:schemeClr val="bg1"/>
                </a:solidFill>
              </a:endParaRPr>
            </a:p>
          </p:txBody>
        </p:sp>
        <p:sp>
          <p:nvSpPr>
            <p:cNvPr id="13" name="CasellaDiTesto 12">
              <a:extLst>
                <a:ext uri="{FF2B5EF4-FFF2-40B4-BE49-F238E27FC236}">
                  <a16:creationId xmlns:a16="http://schemas.microsoft.com/office/drawing/2014/main" id="{E58E9BB1-629B-7CA3-CCBE-8242C55B9D20}"/>
                </a:ext>
              </a:extLst>
            </p:cNvPr>
            <p:cNvSpPr txBox="1"/>
            <p:nvPr/>
          </p:nvSpPr>
          <p:spPr>
            <a:xfrm>
              <a:off x="11382631" y="5881268"/>
              <a:ext cx="4025454" cy="110760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indent="0">
                <a:lnSpc>
                  <a:spcPct val="110000"/>
                </a:lnSpc>
                <a:buFont typeface="Arial" panose="020B0604020202020204" pitchFamily="34" charset="0"/>
                <a:buNone/>
                <a:defRPr sz="1600"/>
              </a:lvl1pPr>
            </a:lstStyle>
            <a:p>
              <a:pPr>
                <a:lnSpc>
                  <a:spcPct val="100000"/>
                </a:lnSpc>
              </a:pPr>
              <a:r>
                <a:rPr lang="en-US" sz="1400" noProof="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</a:rPr>
                <a:t>Do you know that the US performance as of 0-60 miles/h in not exactly the same of the European 0-100km/h? In fact it’s a little bit less: it’s equivalent to the 0-96.5 km/h!</a:t>
              </a:r>
            </a:p>
          </p:txBody>
        </p:sp>
        <p:sp>
          <p:nvSpPr>
            <p:cNvPr id="15" name="CasellaDiTesto 14">
              <a:extLst>
                <a:ext uri="{FF2B5EF4-FFF2-40B4-BE49-F238E27FC236}">
                  <a16:creationId xmlns:a16="http://schemas.microsoft.com/office/drawing/2014/main" id="{F03E70DF-0D8A-BBED-C4DF-81EB38EC4BED}"/>
                </a:ext>
              </a:extLst>
            </p:cNvPr>
            <p:cNvSpPr txBox="1"/>
            <p:nvPr/>
          </p:nvSpPr>
          <p:spPr>
            <a:xfrm>
              <a:off x="11382632" y="5390501"/>
              <a:ext cx="4650659" cy="6073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b="1" noProof="0" dirty="0">
                  <a:solidFill>
                    <a:srgbClr val="C00000"/>
                  </a:solidFill>
                  <a:latin typeface="Barlow Condensed" panose="00000506000000000000" pitchFamily="2" charset="0"/>
                  <a:ea typeface="+mj-ea"/>
                  <a:cs typeface="+mj-cs"/>
                </a:rPr>
                <a:t>HELPFUL TIPS</a:t>
              </a:r>
            </a:p>
          </p:txBody>
        </p:sp>
      </p:grpSp>
      <p:sp>
        <p:nvSpPr>
          <p:cNvPr id="2" name="Segnaposto numero diapositiva 27">
            <a:extLst>
              <a:ext uri="{FF2B5EF4-FFF2-40B4-BE49-F238E27FC236}">
                <a16:creationId xmlns:a16="http://schemas.microsoft.com/office/drawing/2014/main" id="{4B10EECE-6215-58A5-5244-39EFE2FA634F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75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3" name="Immagine 2">
            <a:extLst>
              <a:ext uri="{FF2B5EF4-FFF2-40B4-BE49-F238E27FC236}">
                <a16:creationId xmlns:a16="http://schemas.microsoft.com/office/drawing/2014/main" id="{1B8A193B-A41F-B8D4-0C1B-5375FED66FD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21" name="Immagine 20">
            <a:extLst>
              <a:ext uri="{FF2B5EF4-FFF2-40B4-BE49-F238E27FC236}">
                <a16:creationId xmlns:a16="http://schemas.microsoft.com/office/drawing/2014/main" id="{A37127D0-5866-14EF-0FEE-42CB543B239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sp>
        <p:nvSpPr>
          <p:cNvPr id="25" name="Title 1">
            <a:extLst>
              <a:ext uri="{FF2B5EF4-FFF2-40B4-BE49-F238E27FC236}">
                <a16:creationId xmlns:a16="http://schemas.microsoft.com/office/drawing/2014/main" id="{90A311BE-CAB5-B841-1B27-CACFBD75F4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432" y="785810"/>
            <a:ext cx="10615793" cy="1132258"/>
          </a:xfrm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en-US" sz="48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100% BEV: </a:t>
            </a:r>
            <a:br>
              <a:rPr lang="en-US" sz="4800" noProof="0" dirty="0">
                <a:solidFill>
                  <a:schemeClr val="bg1"/>
                </a:solidFill>
                <a:latin typeface="Barlow Condensed" panose="00000506000000000000" pitchFamily="2" charset="0"/>
              </a:rPr>
            </a:br>
            <a:r>
              <a:rPr lang="en-US" sz="48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THE WORLD QUICKEST </a:t>
            </a:r>
            <a:br>
              <a:rPr lang="en-US" sz="4800" noProof="0" dirty="0">
                <a:solidFill>
                  <a:schemeClr val="bg1"/>
                </a:solidFill>
                <a:latin typeface="Barlow Condensed" panose="00000506000000000000" pitchFamily="2" charset="0"/>
              </a:rPr>
            </a:br>
            <a:r>
              <a:rPr lang="en-US" sz="48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MUSCLE CAR</a:t>
            </a:r>
          </a:p>
        </p:txBody>
      </p:sp>
      <p:pic>
        <p:nvPicPr>
          <p:cNvPr id="26" name="Immagine 25" descr="Immagine che contiene Elementi grafici, simbolo, logo, clipart&#10;&#10;Il contenuto generato dall'IA potrebbe non essere corretto.">
            <a:extLst>
              <a:ext uri="{FF2B5EF4-FFF2-40B4-BE49-F238E27FC236}">
                <a16:creationId xmlns:a16="http://schemas.microsoft.com/office/drawing/2014/main" id="{DBD17DC5-952E-D388-FFA0-6B5DCB1BE51C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178548" y="1430114"/>
            <a:ext cx="873699" cy="873699"/>
          </a:xfrm>
          <a:prstGeom prst="rect">
            <a:avLst/>
          </a:prstGeom>
        </p:spPr>
      </p:pic>
      <p:sp>
        <p:nvSpPr>
          <p:cNvPr id="28" name="Content Placeholder 3">
            <a:extLst>
              <a:ext uri="{FF2B5EF4-FFF2-40B4-BE49-F238E27FC236}">
                <a16:creationId xmlns:a16="http://schemas.microsoft.com/office/drawing/2014/main" id="{769B8AED-0BBE-8A86-6686-23444ADF0C47}"/>
              </a:ext>
            </a:extLst>
          </p:cNvPr>
          <p:cNvSpPr txBox="1">
            <a:spLocks/>
          </p:cNvSpPr>
          <p:nvPr/>
        </p:nvSpPr>
        <p:spPr>
          <a:xfrm>
            <a:off x="7353300" y="4526815"/>
            <a:ext cx="5181600" cy="468189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800"/>
              </a:spcBef>
              <a:buFont typeface="Arial" panose="020B0604020202020204" pitchFamily="34" charset="0"/>
              <a:buNone/>
            </a:pPr>
            <a:r>
              <a:rPr lang="en-US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3.3 SECONDS </a:t>
            </a:r>
            <a:r>
              <a:rPr lang="en-US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0-60 MILES / H</a:t>
            </a:r>
          </a:p>
        </p:txBody>
      </p:sp>
      <p:sp>
        <p:nvSpPr>
          <p:cNvPr id="29" name="Content Placeholder 3">
            <a:extLst>
              <a:ext uri="{FF2B5EF4-FFF2-40B4-BE49-F238E27FC236}">
                <a16:creationId xmlns:a16="http://schemas.microsoft.com/office/drawing/2014/main" id="{D252C704-E188-30B0-44F3-1946031CF556}"/>
              </a:ext>
            </a:extLst>
          </p:cNvPr>
          <p:cNvSpPr txBox="1">
            <a:spLocks/>
          </p:cNvSpPr>
          <p:nvPr/>
        </p:nvSpPr>
        <p:spPr>
          <a:xfrm>
            <a:off x="7353300" y="5188691"/>
            <a:ext cx="5181600" cy="468189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800"/>
              </a:spcBef>
              <a:buFont typeface="Arial" panose="020B0604020202020204" pitchFamily="34" charset="0"/>
              <a:buNone/>
            </a:pPr>
            <a:r>
              <a:rPr lang="en-US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850 NM </a:t>
            </a:r>
            <a:r>
              <a:rPr lang="en-US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MAX TORQUE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103035028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D2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D56E74C-65CF-98CC-1504-74CD273EDA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779894-639B-C9C5-122D-C47EDD8BB5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2683" y="2460218"/>
            <a:ext cx="5434261" cy="1132258"/>
          </a:xfrm>
        </p:spPr>
        <p:txBody>
          <a:bodyPr>
            <a:normAutofit fontScale="90000"/>
          </a:bodyPr>
          <a:lstStyle/>
          <a:p>
            <a:pPr algn="ctr"/>
            <a:r>
              <a:rPr lang="en-US" sz="88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CHARGING</a:t>
            </a:r>
          </a:p>
        </p:txBody>
      </p:sp>
      <p:sp>
        <p:nvSpPr>
          <p:cNvPr id="5" name="Rounded Rectangle 5">
            <a:extLst>
              <a:ext uri="{FF2B5EF4-FFF2-40B4-BE49-F238E27FC236}">
                <a16:creationId xmlns:a16="http://schemas.microsoft.com/office/drawing/2014/main" id="{7C6B6995-EDA2-B9DC-B236-DFA7FE51E9E8}"/>
              </a:ext>
            </a:extLst>
          </p:cNvPr>
          <p:cNvSpPr/>
          <p:nvPr/>
        </p:nvSpPr>
        <p:spPr>
          <a:xfrm>
            <a:off x="8384840" y="3909066"/>
            <a:ext cx="1729946" cy="510778"/>
          </a:xfrm>
          <a:prstGeom prst="roundRect">
            <a:avLst/>
          </a:prstGeom>
          <a:solidFill>
            <a:srgbClr val="C00000"/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noProof="0" dirty="0">
                <a:solidFill>
                  <a:schemeClr val="bg1"/>
                </a:solidFill>
                <a:latin typeface="Barlow Condensed" panose="00000506000000000000" pitchFamily="2" charset="0"/>
                <a:ea typeface="Calibri" panose="020F0502020204030204" pitchFamily="34" charset="0"/>
                <a:cs typeface="Calibri" panose="020F0502020204030204" pitchFamily="34" charset="0"/>
              </a:rPr>
              <a:t>DISCOVER</a:t>
            </a:r>
          </a:p>
        </p:txBody>
      </p:sp>
      <p:pic>
        <p:nvPicPr>
          <p:cNvPr id="1028" name="Picture 4" descr="Close-up of a charging port on a 2025 Dodge Charger Daytona, with a charger plugged in and green indicator lights showing charging status.">
            <a:extLst>
              <a:ext uri="{FF2B5EF4-FFF2-40B4-BE49-F238E27FC236}">
                <a16:creationId xmlns:a16="http://schemas.microsoft.com/office/drawing/2014/main" id="{A90A2A83-DD5F-5219-8348-30C2283C978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45" r="21704"/>
          <a:stretch/>
        </p:blipFill>
        <p:spPr bwMode="auto">
          <a:xfrm>
            <a:off x="0" y="0"/>
            <a:ext cx="6331688" cy="6897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egnaposto numero diapositiva 27">
            <a:extLst>
              <a:ext uri="{FF2B5EF4-FFF2-40B4-BE49-F238E27FC236}">
                <a16:creationId xmlns:a16="http://schemas.microsoft.com/office/drawing/2014/main" id="{FB383431-E20E-4C85-CD4C-02022D64D20A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76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6" name="Immagine 5">
            <a:extLst>
              <a:ext uri="{FF2B5EF4-FFF2-40B4-BE49-F238E27FC236}">
                <a16:creationId xmlns:a16="http://schemas.microsoft.com/office/drawing/2014/main" id="{49F98ACC-0748-1216-19EA-47C2FCC95F5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7" name="Immagine 6">
            <a:extLst>
              <a:ext uri="{FF2B5EF4-FFF2-40B4-BE49-F238E27FC236}">
                <a16:creationId xmlns:a16="http://schemas.microsoft.com/office/drawing/2014/main" id="{A3950156-FB78-9E78-533F-ACC908C1B84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565787008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D2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9F43611-F7BF-F546-BF89-8B4B3B31A2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CasellaDiTesto 29">
            <a:extLst>
              <a:ext uri="{FF2B5EF4-FFF2-40B4-BE49-F238E27FC236}">
                <a16:creationId xmlns:a16="http://schemas.microsoft.com/office/drawing/2014/main" id="{F5ABF25E-9843-3A27-3578-23B7F5E2BCDB}"/>
              </a:ext>
            </a:extLst>
          </p:cNvPr>
          <p:cNvSpPr txBox="1"/>
          <p:nvPr/>
        </p:nvSpPr>
        <p:spPr>
          <a:xfrm>
            <a:off x="7486022" y="2774327"/>
            <a:ext cx="3663819" cy="55194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indent="0">
              <a:lnSpc>
                <a:spcPct val="110000"/>
              </a:lnSpc>
              <a:buFont typeface="Arial" panose="020B0604020202020204" pitchFamily="34" charset="0"/>
              <a:buNone/>
              <a:defRPr sz="1600"/>
            </a:lvl1pPr>
          </a:lstStyle>
          <a:p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The associated led charging indicators help you to monitor the charging operation: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8E7BB0-9F17-4DF9-13DF-723A6C137E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54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DODGE CHARGER DAYTONA: RECHARGING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B9B434B-A761-F169-CCE5-25C5A7758A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noProof="0" smtClean="0">
                <a:solidFill>
                  <a:schemeClr val="bg1"/>
                </a:solidFill>
              </a:rPr>
              <a:t>77</a:t>
            </a:fld>
            <a:endParaRPr lang="en-US" noProof="0" dirty="0">
              <a:solidFill>
                <a:schemeClr val="bg1"/>
              </a:solidFill>
            </a:endParaRPr>
          </a:p>
        </p:txBody>
      </p:sp>
      <p:sp>
        <p:nvSpPr>
          <p:cNvPr id="23" name="CasellaDiTesto 22">
            <a:extLst>
              <a:ext uri="{FF2B5EF4-FFF2-40B4-BE49-F238E27FC236}">
                <a16:creationId xmlns:a16="http://schemas.microsoft.com/office/drawing/2014/main" id="{BEA348F6-6FD2-9A92-6560-2B3FFCC347BD}"/>
              </a:ext>
            </a:extLst>
          </p:cNvPr>
          <p:cNvSpPr txBox="1"/>
          <p:nvPr/>
        </p:nvSpPr>
        <p:spPr>
          <a:xfrm>
            <a:off x="730170" y="1470838"/>
            <a:ext cx="1017492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indent="0">
              <a:lnSpc>
                <a:spcPct val="110000"/>
              </a:lnSpc>
              <a:buFont typeface="Arial" panose="020B0604020202020204" pitchFamily="34" charset="0"/>
              <a:buNone/>
              <a:defRPr sz="1600"/>
            </a:lvl1pPr>
          </a:lstStyle>
          <a:p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It’s now time to get into details about how </a:t>
            </a:r>
            <a:r>
              <a:rPr lang="en-US" sz="15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to fill it up the Dodge Charger Daytona.</a:t>
            </a:r>
          </a:p>
          <a:p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A full electric energy refill for the </a:t>
            </a:r>
            <a:r>
              <a:rPr lang="en-US" sz="15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100.5 kilowatt-hour high-voltage lithium-ion battery.</a:t>
            </a:r>
            <a:endParaRPr lang="en-US" sz="1500" noProof="0" dirty="0">
              <a:solidFill>
                <a:schemeClr val="bg1"/>
              </a:solidFill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pic>
        <p:nvPicPr>
          <p:cNvPr id="19" name="Immagine 18">
            <a:extLst>
              <a:ext uri="{FF2B5EF4-FFF2-40B4-BE49-F238E27FC236}">
                <a16:creationId xmlns:a16="http://schemas.microsoft.com/office/drawing/2014/main" id="{BBD78657-6996-C5F5-A27E-FC33D6EBF8A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7879" t="19981" r="13999" b="21242"/>
          <a:stretch/>
        </p:blipFill>
        <p:spPr>
          <a:xfrm>
            <a:off x="5709684" y="2140030"/>
            <a:ext cx="6482316" cy="4021060"/>
          </a:xfrm>
          <a:prstGeom prst="rect">
            <a:avLst/>
          </a:prstGeom>
        </p:spPr>
      </p:pic>
      <p:sp>
        <p:nvSpPr>
          <p:cNvPr id="20" name="CasellaDiTesto 19">
            <a:extLst>
              <a:ext uri="{FF2B5EF4-FFF2-40B4-BE49-F238E27FC236}">
                <a16:creationId xmlns:a16="http://schemas.microsoft.com/office/drawing/2014/main" id="{7F399D43-5346-E738-ADC5-89A5AE5211C8}"/>
              </a:ext>
            </a:extLst>
          </p:cNvPr>
          <p:cNvSpPr txBox="1"/>
          <p:nvPr/>
        </p:nvSpPr>
        <p:spPr>
          <a:xfrm>
            <a:off x="762128" y="2278918"/>
            <a:ext cx="3900323" cy="788934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indent="0">
              <a:lnSpc>
                <a:spcPct val="110000"/>
              </a:lnSpc>
              <a:buFont typeface="Arial" panose="020B0604020202020204" pitchFamily="34" charset="0"/>
              <a:buNone/>
              <a:defRPr sz="1600"/>
            </a:lvl1pPr>
          </a:lstStyle>
          <a:p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The US standard charging port is based on just </a:t>
            </a:r>
            <a:r>
              <a:rPr lang="en-US" sz="14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1 connection type named TYPE1 + CCS1 </a:t>
            </a:r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(valid for AC and DC) </a:t>
            </a:r>
          </a:p>
        </p:txBody>
      </p:sp>
      <p:sp>
        <p:nvSpPr>
          <p:cNvPr id="31" name="CasellaDiTesto 30">
            <a:extLst>
              <a:ext uri="{FF2B5EF4-FFF2-40B4-BE49-F238E27FC236}">
                <a16:creationId xmlns:a16="http://schemas.microsoft.com/office/drawing/2014/main" id="{3CCF74C7-710E-CFD6-1260-C0CA920A1DE4}"/>
              </a:ext>
            </a:extLst>
          </p:cNvPr>
          <p:cNvSpPr txBox="1"/>
          <p:nvPr/>
        </p:nvSpPr>
        <p:spPr>
          <a:xfrm>
            <a:off x="730170" y="3162806"/>
            <a:ext cx="3871498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1" noProof="0" dirty="0">
                <a:solidFill>
                  <a:srgbClr val="00B05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GREEN</a:t>
            </a:r>
          </a:p>
          <a:p>
            <a:pPr lvl="1"/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• One Flashing light, charge in progress</a:t>
            </a:r>
          </a:p>
          <a:p>
            <a:pPr lvl="1"/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• All five solid lights, charging complete</a:t>
            </a:r>
          </a:p>
          <a:p>
            <a:r>
              <a:rPr lang="en-US" sz="1400" b="1" noProof="0" dirty="0">
                <a:solidFill>
                  <a:srgbClr val="FF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RED</a:t>
            </a:r>
          </a:p>
          <a:p>
            <a:pPr lvl="1"/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• Flashing, charge not active</a:t>
            </a:r>
          </a:p>
          <a:p>
            <a:pPr lvl="1"/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• Solid, faulty</a:t>
            </a:r>
          </a:p>
          <a:p>
            <a:r>
              <a:rPr lang="en-US" sz="1400" b="1" noProof="0" dirty="0">
                <a:solidFill>
                  <a:srgbClr val="00B0F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BLUE</a:t>
            </a:r>
          </a:p>
          <a:p>
            <a:pPr lvl="1"/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• Waiting charging schedule to begin</a:t>
            </a:r>
          </a:p>
        </p:txBody>
      </p:sp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641B4B7C-B85E-57EE-AF55-01AE4AA24C47}"/>
              </a:ext>
            </a:extLst>
          </p:cNvPr>
          <p:cNvSpPr txBox="1"/>
          <p:nvPr/>
        </p:nvSpPr>
        <p:spPr>
          <a:xfrm>
            <a:off x="809904" y="5149952"/>
            <a:ext cx="4705978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>
              <a:defRPr sz="1400">
                <a:solidFill>
                  <a:srgbClr val="00B050"/>
                </a:solidFill>
              </a:defRPr>
            </a:lvl1pPr>
          </a:lstStyle>
          <a:p>
            <a:r>
              <a:rPr lang="en-US" b="1" noProof="0" dirty="0">
                <a:solidFill>
                  <a:schemeClr val="bg1"/>
                </a:solidFill>
              </a:rPr>
              <a:t>Pay attention to this button</a:t>
            </a:r>
            <a:r>
              <a:rPr lang="en-US" b="1" dirty="0">
                <a:solidFill>
                  <a:schemeClr val="bg1"/>
                </a:solidFill>
              </a:rPr>
              <a:t>.</a:t>
            </a:r>
            <a:endParaRPr lang="en-US" b="1" noProof="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noProof="0" dirty="0">
                <a:solidFill>
                  <a:schemeClr val="bg1"/>
                </a:solidFill>
              </a:rPr>
              <a:t>If pressed during active charge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dirty="0">
                <a:solidFill>
                  <a:schemeClr val="bg1"/>
                </a:solidFill>
              </a:rPr>
              <a:t>charge w</a:t>
            </a:r>
            <a:r>
              <a:rPr lang="en-US" sz="1400" noProof="0" dirty="0">
                <a:solidFill>
                  <a:schemeClr val="bg1"/>
                </a:solidFill>
              </a:rPr>
              <a:t>ill stop and wait to the next schedule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b="1" noProof="0" dirty="0">
                <a:solidFill>
                  <a:schemeClr val="bg1"/>
                </a:solidFill>
              </a:rPr>
              <a:t>If hold</a:t>
            </a:r>
            <a:r>
              <a:rPr lang="en-US" sz="1400" noProof="0" dirty="0">
                <a:solidFill>
                  <a:schemeClr val="bg1"/>
                </a:solidFill>
              </a:rPr>
              <a:t>, charge will stop</a:t>
            </a:r>
          </a:p>
        </p:txBody>
      </p:sp>
      <p:sp>
        <p:nvSpPr>
          <p:cNvPr id="3" name="Segnaposto numero diapositiva 27">
            <a:extLst>
              <a:ext uri="{FF2B5EF4-FFF2-40B4-BE49-F238E27FC236}">
                <a16:creationId xmlns:a16="http://schemas.microsoft.com/office/drawing/2014/main" id="{BB279A86-8C62-0BFC-B934-4E37944541E0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77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4" name="Immagine 3">
            <a:extLst>
              <a:ext uri="{FF2B5EF4-FFF2-40B4-BE49-F238E27FC236}">
                <a16:creationId xmlns:a16="http://schemas.microsoft.com/office/drawing/2014/main" id="{0A64AC48-8CA3-1041-AABC-AD21FC35FB7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6" name="Immagine 5">
            <a:extLst>
              <a:ext uri="{FF2B5EF4-FFF2-40B4-BE49-F238E27FC236}">
                <a16:creationId xmlns:a16="http://schemas.microsoft.com/office/drawing/2014/main" id="{D8E94952-1C2A-9159-5DF2-6A31575D95A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grpSp>
        <p:nvGrpSpPr>
          <p:cNvPr id="18" name="Gruppo 17">
            <a:extLst>
              <a:ext uri="{FF2B5EF4-FFF2-40B4-BE49-F238E27FC236}">
                <a16:creationId xmlns:a16="http://schemas.microsoft.com/office/drawing/2014/main" id="{416DCD0C-6B27-5776-C4A0-429386A305C2}"/>
              </a:ext>
            </a:extLst>
          </p:cNvPr>
          <p:cNvGrpSpPr/>
          <p:nvPr/>
        </p:nvGrpSpPr>
        <p:grpSpPr>
          <a:xfrm>
            <a:off x="8496352" y="3430509"/>
            <a:ext cx="387605" cy="387605"/>
            <a:chOff x="4236720" y="4191000"/>
            <a:chExt cx="1416305" cy="1416305"/>
          </a:xfrm>
        </p:grpSpPr>
        <p:sp>
          <p:nvSpPr>
            <p:cNvPr id="22" name="Rettangolo con angoli arrotondati 20">
              <a:extLst>
                <a:ext uri="{FF2B5EF4-FFF2-40B4-BE49-F238E27FC236}">
                  <a16:creationId xmlns:a16="http://schemas.microsoft.com/office/drawing/2014/main" id="{92C25312-CEA1-0D4E-D0CD-3A0DEFF70EE8}"/>
                </a:ext>
              </a:extLst>
            </p:cNvPr>
            <p:cNvSpPr/>
            <p:nvPr/>
          </p:nvSpPr>
          <p:spPr>
            <a:xfrm>
              <a:off x="4236720" y="4191000"/>
              <a:ext cx="1416305" cy="1416305"/>
            </a:xfrm>
            <a:prstGeom prst="ellipse">
              <a:avLst/>
            </a:prstGeom>
            <a:noFill/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24" name="Ovale 23">
              <a:extLst>
                <a:ext uri="{FF2B5EF4-FFF2-40B4-BE49-F238E27FC236}">
                  <a16:creationId xmlns:a16="http://schemas.microsoft.com/office/drawing/2014/main" id="{A4616F89-A983-415C-A40B-6BB9DB21F60D}"/>
                </a:ext>
              </a:extLst>
            </p:cNvPr>
            <p:cNvSpPr/>
            <p:nvPr/>
          </p:nvSpPr>
          <p:spPr>
            <a:xfrm>
              <a:off x="4497160" y="4451440"/>
              <a:ext cx="895425" cy="895425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26" name="Gruppo 25">
            <a:extLst>
              <a:ext uri="{FF2B5EF4-FFF2-40B4-BE49-F238E27FC236}">
                <a16:creationId xmlns:a16="http://schemas.microsoft.com/office/drawing/2014/main" id="{02909094-7BCB-D5DF-CF70-DA108E48078F}"/>
              </a:ext>
            </a:extLst>
          </p:cNvPr>
          <p:cNvGrpSpPr/>
          <p:nvPr/>
        </p:nvGrpSpPr>
        <p:grpSpPr>
          <a:xfrm>
            <a:off x="9715004" y="2575241"/>
            <a:ext cx="387605" cy="387605"/>
            <a:chOff x="4236720" y="4191000"/>
            <a:chExt cx="1416305" cy="1416305"/>
          </a:xfrm>
        </p:grpSpPr>
        <p:sp>
          <p:nvSpPr>
            <p:cNvPr id="27" name="Rettangolo con angoli arrotondati 20">
              <a:extLst>
                <a:ext uri="{FF2B5EF4-FFF2-40B4-BE49-F238E27FC236}">
                  <a16:creationId xmlns:a16="http://schemas.microsoft.com/office/drawing/2014/main" id="{6F12469B-CEF4-D15E-36AE-648B59E3EF47}"/>
                </a:ext>
              </a:extLst>
            </p:cNvPr>
            <p:cNvSpPr/>
            <p:nvPr/>
          </p:nvSpPr>
          <p:spPr>
            <a:xfrm>
              <a:off x="4236720" y="4191000"/>
              <a:ext cx="1416305" cy="1416305"/>
            </a:xfrm>
            <a:prstGeom prst="ellipse">
              <a:avLst/>
            </a:prstGeom>
            <a:noFill/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28" name="Ovale 27">
              <a:extLst>
                <a:ext uri="{FF2B5EF4-FFF2-40B4-BE49-F238E27FC236}">
                  <a16:creationId xmlns:a16="http://schemas.microsoft.com/office/drawing/2014/main" id="{C3192286-D088-965F-9B1A-B238E9463794}"/>
                </a:ext>
              </a:extLst>
            </p:cNvPr>
            <p:cNvSpPr/>
            <p:nvPr/>
          </p:nvSpPr>
          <p:spPr>
            <a:xfrm>
              <a:off x="4497160" y="4451440"/>
              <a:ext cx="895425" cy="895425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29" name="Gruppo 28">
            <a:extLst>
              <a:ext uri="{FF2B5EF4-FFF2-40B4-BE49-F238E27FC236}">
                <a16:creationId xmlns:a16="http://schemas.microsoft.com/office/drawing/2014/main" id="{FF756A61-98AD-0F2D-515F-0955D8AB77ED}"/>
              </a:ext>
            </a:extLst>
          </p:cNvPr>
          <p:cNvGrpSpPr/>
          <p:nvPr/>
        </p:nvGrpSpPr>
        <p:grpSpPr>
          <a:xfrm>
            <a:off x="9679365" y="4197294"/>
            <a:ext cx="387605" cy="387605"/>
            <a:chOff x="4236720" y="4191000"/>
            <a:chExt cx="1416305" cy="1416305"/>
          </a:xfrm>
        </p:grpSpPr>
        <p:sp>
          <p:nvSpPr>
            <p:cNvPr id="32" name="Rettangolo con angoli arrotondati 20">
              <a:extLst>
                <a:ext uri="{FF2B5EF4-FFF2-40B4-BE49-F238E27FC236}">
                  <a16:creationId xmlns:a16="http://schemas.microsoft.com/office/drawing/2014/main" id="{8C7F7430-FA4F-4B83-7DD9-826ADEBEC764}"/>
                </a:ext>
              </a:extLst>
            </p:cNvPr>
            <p:cNvSpPr/>
            <p:nvPr/>
          </p:nvSpPr>
          <p:spPr>
            <a:xfrm>
              <a:off x="4236720" y="4191000"/>
              <a:ext cx="1416305" cy="1416305"/>
            </a:xfrm>
            <a:prstGeom prst="ellipse">
              <a:avLst/>
            </a:prstGeom>
            <a:noFill/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3" name="Ovale 32">
              <a:extLst>
                <a:ext uri="{FF2B5EF4-FFF2-40B4-BE49-F238E27FC236}">
                  <a16:creationId xmlns:a16="http://schemas.microsoft.com/office/drawing/2014/main" id="{AC4FA3DD-DC41-CC14-2909-073776528706}"/>
                </a:ext>
              </a:extLst>
            </p:cNvPr>
            <p:cNvSpPr/>
            <p:nvPr/>
          </p:nvSpPr>
          <p:spPr>
            <a:xfrm>
              <a:off x="4497160" y="4451440"/>
              <a:ext cx="895425" cy="895425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cxnSp>
        <p:nvCxnSpPr>
          <p:cNvPr id="35" name="Connettore diritto 34">
            <a:extLst>
              <a:ext uri="{FF2B5EF4-FFF2-40B4-BE49-F238E27FC236}">
                <a16:creationId xmlns:a16="http://schemas.microsoft.com/office/drawing/2014/main" id="{E05116AE-E85E-EAA8-3204-0FE882FDE2B0}"/>
              </a:ext>
            </a:extLst>
          </p:cNvPr>
          <p:cNvCxnSpPr/>
          <p:nvPr/>
        </p:nvCxnSpPr>
        <p:spPr>
          <a:xfrm flipH="1">
            <a:off x="4589526" y="2763485"/>
            <a:ext cx="5125477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Connettore diritto 35">
            <a:extLst>
              <a:ext uri="{FF2B5EF4-FFF2-40B4-BE49-F238E27FC236}">
                <a16:creationId xmlns:a16="http://schemas.microsoft.com/office/drawing/2014/main" id="{97E0AC45-26B2-8BC8-F302-8414C76FC829}"/>
              </a:ext>
            </a:extLst>
          </p:cNvPr>
          <p:cNvCxnSpPr>
            <a:cxnSpLocks/>
          </p:cNvCxnSpPr>
          <p:nvPr/>
        </p:nvCxnSpPr>
        <p:spPr>
          <a:xfrm flipH="1">
            <a:off x="4553824" y="3630039"/>
            <a:ext cx="3924286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Connettore a gomito 40">
            <a:extLst>
              <a:ext uri="{FF2B5EF4-FFF2-40B4-BE49-F238E27FC236}">
                <a16:creationId xmlns:a16="http://schemas.microsoft.com/office/drawing/2014/main" id="{6CE21BE6-0176-34D4-9521-008C80820335}"/>
              </a:ext>
            </a:extLst>
          </p:cNvPr>
          <p:cNvCxnSpPr/>
          <p:nvPr/>
        </p:nvCxnSpPr>
        <p:spPr>
          <a:xfrm rot="10800000" flipV="1">
            <a:off x="4795285" y="4584898"/>
            <a:ext cx="5077883" cy="938715"/>
          </a:xfrm>
          <a:prstGeom prst="bentConnector3">
            <a:avLst>
              <a:gd name="adj1" fmla="val 165"/>
            </a:avLst>
          </a:prstGeom>
          <a:ln w="12700">
            <a:solidFill>
              <a:schemeClr val="bg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Freeform: Shape 13">
            <a:extLst>
              <a:ext uri="{FF2B5EF4-FFF2-40B4-BE49-F238E27FC236}">
                <a16:creationId xmlns:a16="http://schemas.microsoft.com/office/drawing/2014/main" id="{48BEB337-05BA-862C-4974-E01C8955174F}"/>
              </a:ext>
            </a:extLst>
          </p:cNvPr>
          <p:cNvSpPr/>
          <p:nvPr/>
        </p:nvSpPr>
        <p:spPr>
          <a:xfrm>
            <a:off x="7635749" y="6453187"/>
            <a:ext cx="4556254" cy="404811"/>
          </a:xfrm>
          <a:custGeom>
            <a:avLst/>
            <a:gdLst>
              <a:gd name="connsiteX0" fmla="*/ 570467 w 3464689"/>
              <a:gd name="connsiteY0" fmla="*/ 0 h 1000766"/>
              <a:gd name="connsiteX1" fmla="*/ 3464689 w 3464689"/>
              <a:gd name="connsiteY1" fmla="*/ 0 h 1000766"/>
              <a:gd name="connsiteX2" fmla="*/ 3464689 w 3464689"/>
              <a:gd name="connsiteY2" fmla="*/ 1000766 h 1000766"/>
              <a:gd name="connsiteX3" fmla="*/ 0 w 3464689"/>
              <a:gd name="connsiteY3" fmla="*/ 1000766 h 1000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64689" h="1000766">
                <a:moveTo>
                  <a:pt x="570467" y="0"/>
                </a:moveTo>
                <a:lnTo>
                  <a:pt x="3464689" y="0"/>
                </a:lnTo>
                <a:lnTo>
                  <a:pt x="3464689" y="1000766"/>
                </a:lnTo>
                <a:lnTo>
                  <a:pt x="0" y="1000766"/>
                </a:lnTo>
                <a:close/>
              </a:path>
            </a:pathLst>
          </a:custGeom>
          <a:solidFill>
            <a:srgbClr val="EB232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44" name="Content Placeholder 2">
            <a:extLst>
              <a:ext uri="{FF2B5EF4-FFF2-40B4-BE49-F238E27FC236}">
                <a16:creationId xmlns:a16="http://schemas.microsoft.com/office/drawing/2014/main" id="{3D73106E-4746-C774-2009-D10645CE307E}"/>
              </a:ext>
            </a:extLst>
          </p:cNvPr>
          <p:cNvSpPr txBox="1">
            <a:spLocks/>
          </p:cNvSpPr>
          <p:nvPr/>
        </p:nvSpPr>
        <p:spPr>
          <a:xfrm>
            <a:off x="8349344" y="6485466"/>
            <a:ext cx="6490088" cy="415674"/>
          </a:xfrm>
          <a:prstGeom prst="rect">
            <a:avLst/>
          </a:prstGeom>
        </p:spPr>
        <p:txBody>
          <a:bodyPr vert="horz" wrap="none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Click on the </a:t>
            </a:r>
            <a:r>
              <a:rPr lang="en-US" sz="1400" b="1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HOTPOINTS </a:t>
            </a: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to discover more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718503073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D2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9F43611-F7BF-F546-BF89-8B4B3B31A2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Immagine 27" descr="Immagine che contiene simbolo, bandiera, Carminio&#10;&#10;Il contenuto generato dall'IA potrebbe non essere corretto.">
            <a:extLst>
              <a:ext uri="{FF2B5EF4-FFF2-40B4-BE49-F238E27FC236}">
                <a16:creationId xmlns:a16="http://schemas.microsoft.com/office/drawing/2014/main" id="{ED648575-B430-05CC-FF8C-AD0E3D0EC5B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108" y="1182763"/>
            <a:ext cx="4876190" cy="4876190"/>
          </a:xfrm>
          <a:prstGeom prst="rect">
            <a:avLst/>
          </a:prstGeom>
        </p:spPr>
      </p:pic>
      <p:pic>
        <p:nvPicPr>
          <p:cNvPr id="19" name="Immagine 18" descr="Immagine che contiene stella, cerchio, Simmetria, simbolo&#10;&#10;Il contenuto generato dall'IA potrebbe non essere corretto.">
            <a:extLst>
              <a:ext uri="{FF2B5EF4-FFF2-40B4-BE49-F238E27FC236}">
                <a16:creationId xmlns:a16="http://schemas.microsoft.com/office/drawing/2014/main" id="{432A45AD-11FC-B15F-C819-9875B7A37FF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81630" y="2514382"/>
            <a:ext cx="1440000" cy="1440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48E7BB0-9F17-4DF9-13DF-723A6C137E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771" y="776293"/>
            <a:ext cx="10615793" cy="1132258"/>
          </a:xfrm>
        </p:spPr>
        <p:txBody>
          <a:bodyPr>
            <a:noAutofit/>
          </a:bodyPr>
          <a:lstStyle/>
          <a:p>
            <a:r>
              <a:rPr lang="en-US" sz="54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DODGE CHARGER DAYTONA: RECHARGING</a:t>
            </a:r>
          </a:p>
        </p:txBody>
      </p:sp>
      <p:sp>
        <p:nvSpPr>
          <p:cNvPr id="23" name="CasellaDiTesto 22">
            <a:extLst>
              <a:ext uri="{FF2B5EF4-FFF2-40B4-BE49-F238E27FC236}">
                <a16:creationId xmlns:a16="http://schemas.microsoft.com/office/drawing/2014/main" id="{BEA348F6-6FD2-9A92-6560-2B3FFCC347BD}"/>
              </a:ext>
            </a:extLst>
          </p:cNvPr>
          <p:cNvSpPr txBox="1"/>
          <p:nvPr/>
        </p:nvSpPr>
        <p:spPr>
          <a:xfrm>
            <a:off x="765530" y="5125107"/>
            <a:ext cx="4584694" cy="76379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indent="0">
              <a:lnSpc>
                <a:spcPct val="110000"/>
              </a:lnSpc>
              <a:buFont typeface="Arial" panose="020B0604020202020204" pitchFamily="34" charset="0"/>
              <a:buNone/>
              <a:defRPr sz="1600"/>
            </a:lvl1pPr>
          </a:lstStyle>
          <a:p>
            <a:pPr algn="ctr"/>
            <a:r>
              <a:rPr lang="en-US" sz="4400" b="1" noProof="0" dirty="0">
                <a:solidFill>
                  <a:schemeClr val="bg1"/>
                </a:solidFill>
                <a:latin typeface="Barlow Condensed" panose="00000506000000000000" pitchFamily="2" charset="0"/>
                <a:ea typeface="+mj-ea"/>
                <a:cs typeface="+mj-cs"/>
              </a:rPr>
              <a:t>US charging port</a:t>
            </a:r>
          </a:p>
        </p:txBody>
      </p:sp>
      <p:sp>
        <p:nvSpPr>
          <p:cNvPr id="18" name="CasellaDiTesto 17">
            <a:extLst>
              <a:ext uri="{FF2B5EF4-FFF2-40B4-BE49-F238E27FC236}">
                <a16:creationId xmlns:a16="http://schemas.microsoft.com/office/drawing/2014/main" id="{A20DBDA7-4BF8-3125-EDA7-56C100E4EA67}"/>
              </a:ext>
            </a:extLst>
          </p:cNvPr>
          <p:cNvSpPr txBox="1"/>
          <p:nvPr/>
        </p:nvSpPr>
        <p:spPr>
          <a:xfrm>
            <a:off x="8039099" y="2568807"/>
            <a:ext cx="3662411" cy="109260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indent="0">
              <a:lnSpc>
                <a:spcPct val="110000"/>
              </a:lnSpc>
              <a:buFont typeface="Arial" panose="020B0604020202020204" pitchFamily="34" charset="0"/>
              <a:buNone/>
              <a:defRPr sz="1600"/>
            </a:lvl1pPr>
          </a:lstStyle>
          <a:p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A </a:t>
            </a:r>
            <a:r>
              <a:rPr lang="en-US" sz="15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CCS1 charging port adapter</a:t>
            </a:r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 will soon be available for European markets. Stay tuned for technical specifications and corresponding charging times.</a:t>
            </a:r>
            <a:endParaRPr lang="en-US" sz="1500" noProof="0" dirty="0">
              <a:solidFill>
                <a:srgbClr val="FF0000"/>
              </a:solidFill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grpSp>
        <p:nvGrpSpPr>
          <p:cNvPr id="25" name="Gruppo 24">
            <a:extLst>
              <a:ext uri="{FF2B5EF4-FFF2-40B4-BE49-F238E27FC236}">
                <a16:creationId xmlns:a16="http://schemas.microsoft.com/office/drawing/2014/main" id="{887D0F33-C479-1796-9849-7C0C59CB92CA}"/>
              </a:ext>
            </a:extLst>
          </p:cNvPr>
          <p:cNvGrpSpPr/>
          <p:nvPr/>
        </p:nvGrpSpPr>
        <p:grpSpPr>
          <a:xfrm>
            <a:off x="6520543" y="4359023"/>
            <a:ext cx="5757940" cy="1180853"/>
            <a:chOff x="3724519" y="5253199"/>
            <a:chExt cx="7930693" cy="1180853"/>
          </a:xfrm>
        </p:grpSpPr>
        <p:sp>
          <p:nvSpPr>
            <p:cNvPr id="30" name="Rettangolo 29">
              <a:extLst>
                <a:ext uri="{FF2B5EF4-FFF2-40B4-BE49-F238E27FC236}">
                  <a16:creationId xmlns:a16="http://schemas.microsoft.com/office/drawing/2014/main" id="{F346CD54-5ACD-395D-0031-6A9B8890571A}"/>
                </a:ext>
              </a:extLst>
            </p:cNvPr>
            <p:cNvSpPr/>
            <p:nvPr/>
          </p:nvSpPr>
          <p:spPr>
            <a:xfrm>
              <a:off x="3724519" y="5253199"/>
              <a:ext cx="7847655" cy="1180853"/>
            </a:xfrm>
            <a:prstGeom prst="rect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>
                <a:solidFill>
                  <a:schemeClr val="bg1"/>
                </a:solidFill>
              </a:endParaRPr>
            </a:p>
          </p:txBody>
        </p:sp>
        <p:sp>
          <p:nvSpPr>
            <p:cNvPr id="31" name="CasellaDiTesto 30">
              <a:extLst>
                <a:ext uri="{FF2B5EF4-FFF2-40B4-BE49-F238E27FC236}">
                  <a16:creationId xmlns:a16="http://schemas.microsoft.com/office/drawing/2014/main" id="{FC946A57-AE15-56FA-45EC-A162D151C7D1}"/>
                </a:ext>
              </a:extLst>
            </p:cNvPr>
            <p:cNvSpPr txBox="1"/>
            <p:nvPr/>
          </p:nvSpPr>
          <p:spPr>
            <a:xfrm>
              <a:off x="4913385" y="5769128"/>
              <a:ext cx="6573943" cy="55194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indent="0">
                <a:lnSpc>
                  <a:spcPct val="110000"/>
                </a:lnSpc>
                <a:buFont typeface="Arial" panose="020B0604020202020204" pitchFamily="34" charset="0"/>
                <a:buNone/>
                <a:defRPr sz="1600"/>
              </a:lvl1pPr>
            </a:lstStyle>
            <a:p>
              <a:r>
                <a:rPr lang="en-US" sz="1400" noProof="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</a:rPr>
                <a:t>Have you paid attention about the TYPE1 connection? </a:t>
              </a:r>
              <a:br>
                <a:rPr lang="en-US" sz="1400" noProof="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</a:rPr>
              </a:br>
              <a:r>
                <a:rPr lang="en-US" sz="1400" noProof="0" dirty="0">
                  <a:solidFill>
                    <a:schemeClr val="bg1"/>
                  </a:solidFill>
                  <a:latin typeface="Roboto" panose="02000000000000000000" pitchFamily="2" charset="0"/>
                  <a:ea typeface="Roboto" panose="02000000000000000000" pitchFamily="2" charset="0"/>
                </a:rPr>
                <a:t>It’s just the upper part of the CCS1 charging port</a:t>
              </a:r>
            </a:p>
          </p:txBody>
        </p:sp>
        <p:sp>
          <p:nvSpPr>
            <p:cNvPr id="2048" name="CasellaDiTesto 2047">
              <a:extLst>
                <a:ext uri="{FF2B5EF4-FFF2-40B4-BE49-F238E27FC236}">
                  <a16:creationId xmlns:a16="http://schemas.microsoft.com/office/drawing/2014/main" id="{B72096E1-4376-B6C4-919A-0B32485395F5}"/>
                </a:ext>
              </a:extLst>
            </p:cNvPr>
            <p:cNvSpPr txBox="1"/>
            <p:nvPr/>
          </p:nvSpPr>
          <p:spPr>
            <a:xfrm>
              <a:off x="4901268" y="5339318"/>
              <a:ext cx="675394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b="1" noProof="0" dirty="0">
                  <a:solidFill>
                    <a:srgbClr val="C00000"/>
                  </a:solidFill>
                  <a:latin typeface="Barlow Condensed" panose="00000506000000000000" pitchFamily="2" charset="0"/>
                  <a:ea typeface="+mj-ea"/>
                  <a:cs typeface="+mj-cs"/>
                </a:rPr>
                <a:t>HELPFUL TIPS</a:t>
              </a:r>
            </a:p>
          </p:txBody>
        </p:sp>
      </p:grpSp>
      <p:sp>
        <p:nvSpPr>
          <p:cNvPr id="3" name="Segnaposto numero diapositiva 27">
            <a:extLst>
              <a:ext uri="{FF2B5EF4-FFF2-40B4-BE49-F238E27FC236}">
                <a16:creationId xmlns:a16="http://schemas.microsoft.com/office/drawing/2014/main" id="{EBB235FF-6D75-B6E7-29E7-AB1392D97657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78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4" name="Immagine 3">
            <a:extLst>
              <a:ext uri="{FF2B5EF4-FFF2-40B4-BE49-F238E27FC236}">
                <a16:creationId xmlns:a16="http://schemas.microsoft.com/office/drawing/2014/main" id="{8BD8837B-C18C-96EC-39ED-FF4BFB9C2A5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6" name="Immagine 5">
            <a:extLst>
              <a:ext uri="{FF2B5EF4-FFF2-40B4-BE49-F238E27FC236}">
                <a16:creationId xmlns:a16="http://schemas.microsoft.com/office/drawing/2014/main" id="{90C4D9E8-FCD9-8A81-08C1-05E059C137D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pic>
        <p:nvPicPr>
          <p:cNvPr id="7" name="Immagine 6" descr="Immagine che contiene Elementi grafici, simbolo, logo, clipart&#10;&#10;Il contenuto generato dall'IA potrebbe non essere corretto.">
            <a:extLst>
              <a:ext uri="{FF2B5EF4-FFF2-40B4-BE49-F238E27FC236}">
                <a16:creationId xmlns:a16="http://schemas.microsoft.com/office/drawing/2014/main" id="{11CB7C92-2812-B788-AE03-D93E8CD1ED8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57899" y="4512599"/>
            <a:ext cx="873699" cy="873699"/>
          </a:xfrm>
          <a:prstGeom prst="rect">
            <a:avLst/>
          </a:prstGeom>
        </p:spPr>
      </p:pic>
      <p:sp>
        <p:nvSpPr>
          <p:cNvPr id="29" name="Freeform: Shape 13">
            <a:extLst>
              <a:ext uri="{FF2B5EF4-FFF2-40B4-BE49-F238E27FC236}">
                <a16:creationId xmlns:a16="http://schemas.microsoft.com/office/drawing/2014/main" id="{FA6E588F-F007-9563-98D0-151C3C3F82EA}"/>
              </a:ext>
            </a:extLst>
          </p:cNvPr>
          <p:cNvSpPr/>
          <p:nvPr/>
        </p:nvSpPr>
        <p:spPr>
          <a:xfrm>
            <a:off x="7374900" y="6453187"/>
            <a:ext cx="4817103" cy="404811"/>
          </a:xfrm>
          <a:custGeom>
            <a:avLst/>
            <a:gdLst>
              <a:gd name="connsiteX0" fmla="*/ 570467 w 3464689"/>
              <a:gd name="connsiteY0" fmla="*/ 0 h 1000766"/>
              <a:gd name="connsiteX1" fmla="*/ 3464689 w 3464689"/>
              <a:gd name="connsiteY1" fmla="*/ 0 h 1000766"/>
              <a:gd name="connsiteX2" fmla="*/ 3464689 w 3464689"/>
              <a:gd name="connsiteY2" fmla="*/ 1000766 h 1000766"/>
              <a:gd name="connsiteX3" fmla="*/ 0 w 3464689"/>
              <a:gd name="connsiteY3" fmla="*/ 1000766 h 1000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64689" h="1000766">
                <a:moveTo>
                  <a:pt x="570467" y="0"/>
                </a:moveTo>
                <a:lnTo>
                  <a:pt x="3464689" y="0"/>
                </a:lnTo>
                <a:lnTo>
                  <a:pt x="3464689" y="1000766"/>
                </a:lnTo>
                <a:lnTo>
                  <a:pt x="0" y="1000766"/>
                </a:lnTo>
                <a:close/>
              </a:path>
            </a:pathLst>
          </a:custGeom>
          <a:solidFill>
            <a:srgbClr val="EB232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32" name="Content Placeholder 2">
            <a:extLst>
              <a:ext uri="{FF2B5EF4-FFF2-40B4-BE49-F238E27FC236}">
                <a16:creationId xmlns:a16="http://schemas.microsoft.com/office/drawing/2014/main" id="{06B32ECA-57D6-AAF9-2F80-1445C26C2AD7}"/>
              </a:ext>
            </a:extLst>
          </p:cNvPr>
          <p:cNvSpPr txBox="1">
            <a:spLocks/>
          </p:cNvSpPr>
          <p:nvPr/>
        </p:nvSpPr>
        <p:spPr>
          <a:xfrm>
            <a:off x="8169729" y="6485466"/>
            <a:ext cx="6669703" cy="415674"/>
          </a:xfrm>
          <a:prstGeom prst="rect">
            <a:avLst/>
          </a:prstGeom>
        </p:spPr>
        <p:txBody>
          <a:bodyPr vert="horz" wrap="none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Click on </a:t>
            </a:r>
            <a:r>
              <a:rPr lang="en-US" sz="1400" b="1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US CHARGING PORT </a:t>
            </a: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to discover more </a:t>
            </a:r>
          </a:p>
        </p:txBody>
      </p:sp>
      <p:sp>
        <p:nvSpPr>
          <p:cNvPr id="34" name="CasellaDiTesto 33">
            <a:extLst>
              <a:ext uri="{FF2B5EF4-FFF2-40B4-BE49-F238E27FC236}">
                <a16:creationId xmlns:a16="http://schemas.microsoft.com/office/drawing/2014/main" id="{8325B29B-56BB-B24B-4513-28E4D2CCAF65}"/>
              </a:ext>
            </a:extLst>
          </p:cNvPr>
          <p:cNvSpPr txBox="1"/>
          <p:nvPr/>
        </p:nvSpPr>
        <p:spPr>
          <a:xfrm>
            <a:off x="678755" y="1646813"/>
            <a:ext cx="9455843" cy="33086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indent="0">
              <a:lnSpc>
                <a:spcPct val="110000"/>
              </a:lnSpc>
              <a:buFont typeface="Arial" panose="020B0604020202020204" pitchFamily="34" charset="0"/>
              <a:buNone/>
              <a:defRPr sz="140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defRPr>
            </a:lvl1pPr>
          </a:lstStyle>
          <a:p>
            <a:r>
              <a:rPr lang="en-US" sz="1500" noProof="0" dirty="0"/>
              <a:t>Now let's look at the differences between the US charging port and the one used in Europe.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851505625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F4BDA8-A35F-E0C3-8B12-11FF1C88CC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CasellaDiTesto 22">
            <a:extLst>
              <a:ext uri="{FF2B5EF4-FFF2-40B4-BE49-F238E27FC236}">
                <a16:creationId xmlns:a16="http://schemas.microsoft.com/office/drawing/2014/main" id="{69690CD8-C464-3307-1DF2-F062CE973102}"/>
              </a:ext>
            </a:extLst>
          </p:cNvPr>
          <p:cNvSpPr txBox="1"/>
          <p:nvPr/>
        </p:nvSpPr>
        <p:spPr>
          <a:xfrm>
            <a:off x="720148" y="1991377"/>
            <a:ext cx="10174927" cy="34676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indent="0">
              <a:lnSpc>
                <a:spcPct val="110000"/>
              </a:lnSpc>
              <a:buFont typeface="Arial" panose="020B0604020202020204" pitchFamily="34" charset="0"/>
              <a:buNone/>
              <a:defRPr sz="1600"/>
            </a:lvl1pPr>
          </a:lstStyle>
          <a:p>
            <a:r>
              <a:rPr lang="en-US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Let ‘s get into details about features and timing of the </a:t>
            </a:r>
            <a:r>
              <a:rPr lang="en-US" noProof="0" dirty="0">
                <a:solidFill>
                  <a:srgbClr val="FF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US charging port</a:t>
            </a:r>
          </a:p>
        </p:txBody>
      </p:sp>
      <p:sp>
        <p:nvSpPr>
          <p:cNvPr id="22" name="CasellaDiTesto 21">
            <a:extLst>
              <a:ext uri="{FF2B5EF4-FFF2-40B4-BE49-F238E27FC236}">
                <a16:creationId xmlns:a16="http://schemas.microsoft.com/office/drawing/2014/main" id="{BE548EC5-1978-CD5E-87F0-F081559D65DF}"/>
              </a:ext>
            </a:extLst>
          </p:cNvPr>
          <p:cNvSpPr txBox="1"/>
          <p:nvPr/>
        </p:nvSpPr>
        <p:spPr>
          <a:xfrm>
            <a:off x="7403038" y="2623473"/>
            <a:ext cx="2136457" cy="304570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indent="0">
              <a:lnSpc>
                <a:spcPct val="110000"/>
              </a:lnSpc>
              <a:buFont typeface="Arial" panose="020B0604020202020204" pitchFamily="34" charset="0"/>
              <a:buNone/>
              <a:defRPr sz="1600"/>
            </a:lvl1pPr>
          </a:lstStyle>
          <a:p>
            <a:pPr algn="ctr">
              <a:lnSpc>
                <a:spcPct val="200000"/>
              </a:lnSpc>
            </a:pPr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Level 3 (high voltage)</a:t>
            </a:r>
          </a:p>
          <a:p>
            <a:pPr algn="ctr">
              <a:lnSpc>
                <a:spcPct val="200000"/>
              </a:lnSpc>
            </a:pPr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DC Fast Charge</a:t>
            </a:r>
          </a:p>
          <a:p>
            <a:pPr algn="ctr">
              <a:lnSpc>
                <a:spcPct val="200000"/>
              </a:lnSpc>
            </a:pPr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480v</a:t>
            </a:r>
          </a:p>
          <a:p>
            <a:pPr algn="ctr">
              <a:lnSpc>
                <a:spcPct val="200000"/>
              </a:lnSpc>
            </a:pPr>
            <a:r>
              <a:rPr lang="en-US" sz="1400" b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350kW</a:t>
            </a:r>
          </a:p>
          <a:p>
            <a:pPr algn="ctr">
              <a:lnSpc>
                <a:spcPct val="200000"/>
              </a:lnSpc>
            </a:pPr>
            <a:r>
              <a:rPr lang="en-US" sz="1400" b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CCS1</a:t>
            </a:r>
          </a:p>
          <a:p>
            <a:pPr algn="ctr">
              <a:lnSpc>
                <a:spcPct val="200000"/>
              </a:lnSpc>
            </a:pPr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25min @180kW</a:t>
            </a:r>
          </a:p>
          <a:p>
            <a:pPr algn="ctr">
              <a:lnSpc>
                <a:spcPct val="200000"/>
              </a:lnSpc>
            </a:pPr>
            <a:r>
              <a:rPr lang="en-US" sz="1400" noProof="0" dirty="0">
                <a:solidFill>
                  <a:srgbClr val="FF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TBD</a:t>
            </a:r>
          </a:p>
        </p:txBody>
      </p:sp>
      <p:sp>
        <p:nvSpPr>
          <p:cNvPr id="24" name="CasellaDiTesto 23">
            <a:extLst>
              <a:ext uri="{FF2B5EF4-FFF2-40B4-BE49-F238E27FC236}">
                <a16:creationId xmlns:a16="http://schemas.microsoft.com/office/drawing/2014/main" id="{7D3AE425-42BF-D88F-E463-5A9A11BFE843}"/>
              </a:ext>
            </a:extLst>
          </p:cNvPr>
          <p:cNvSpPr txBox="1"/>
          <p:nvPr/>
        </p:nvSpPr>
        <p:spPr>
          <a:xfrm>
            <a:off x="3310534" y="2623473"/>
            <a:ext cx="2250868" cy="304570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indent="0">
              <a:lnSpc>
                <a:spcPct val="110000"/>
              </a:lnSpc>
              <a:buFont typeface="Arial" panose="020B0604020202020204" pitchFamily="34" charset="0"/>
              <a:buNone/>
              <a:defRPr sz="1600"/>
            </a:lvl1pPr>
          </a:lstStyle>
          <a:p>
            <a:pPr algn="ctr">
              <a:lnSpc>
                <a:spcPct val="200000"/>
              </a:lnSpc>
            </a:pPr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Level 2 (basic output)</a:t>
            </a:r>
          </a:p>
          <a:p>
            <a:pPr algn="ctr">
              <a:lnSpc>
                <a:spcPct val="200000"/>
              </a:lnSpc>
            </a:pPr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AC 11kW</a:t>
            </a:r>
          </a:p>
          <a:p>
            <a:pPr algn="ctr">
              <a:lnSpc>
                <a:spcPct val="200000"/>
              </a:lnSpc>
            </a:pPr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220v</a:t>
            </a:r>
          </a:p>
          <a:p>
            <a:pPr algn="ctr">
              <a:lnSpc>
                <a:spcPct val="200000"/>
              </a:lnSpc>
            </a:pPr>
            <a:r>
              <a:rPr lang="en-US" sz="1400" b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6kW – 19.2k</a:t>
            </a:r>
            <a:r>
              <a:rPr lang="en-US" sz="1400" b="1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W</a:t>
            </a:r>
            <a:endParaRPr lang="en-US" sz="1400" b="1" noProof="0" dirty="0">
              <a:solidFill>
                <a:schemeClr val="bg1"/>
              </a:solidFill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  <a:p>
            <a:pPr algn="ctr">
              <a:lnSpc>
                <a:spcPct val="200000"/>
              </a:lnSpc>
            </a:pPr>
            <a:r>
              <a:rPr lang="en-US" sz="1400" b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TYPE1</a:t>
            </a:r>
          </a:p>
          <a:p>
            <a:pPr algn="ctr">
              <a:lnSpc>
                <a:spcPct val="200000"/>
              </a:lnSpc>
            </a:pPr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5 hours @11kW</a:t>
            </a:r>
          </a:p>
          <a:p>
            <a:pPr algn="ctr">
              <a:lnSpc>
                <a:spcPct val="200000"/>
              </a:lnSpc>
            </a:pPr>
            <a:r>
              <a:rPr lang="en-US" sz="1400" noProof="0" dirty="0">
                <a:solidFill>
                  <a:srgbClr val="FF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TBD</a:t>
            </a:r>
          </a:p>
        </p:txBody>
      </p:sp>
      <p:sp>
        <p:nvSpPr>
          <p:cNvPr id="27" name="CasellaDiTesto 26">
            <a:extLst>
              <a:ext uri="{FF2B5EF4-FFF2-40B4-BE49-F238E27FC236}">
                <a16:creationId xmlns:a16="http://schemas.microsoft.com/office/drawing/2014/main" id="{18C6650E-0190-9D08-4489-ED5F3775DA62}"/>
              </a:ext>
            </a:extLst>
          </p:cNvPr>
          <p:cNvSpPr txBox="1"/>
          <p:nvPr/>
        </p:nvSpPr>
        <p:spPr>
          <a:xfrm>
            <a:off x="720148" y="2623473"/>
            <a:ext cx="2590385" cy="304570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indent="0">
              <a:lnSpc>
                <a:spcPct val="110000"/>
              </a:lnSpc>
              <a:buFont typeface="Arial" panose="020B0604020202020204" pitchFamily="34" charset="0"/>
              <a:buNone/>
              <a:defRPr sz="1600"/>
            </a:lvl1pPr>
          </a:lstStyle>
          <a:p>
            <a:pPr>
              <a:lnSpc>
                <a:spcPct val="200000"/>
              </a:lnSpc>
            </a:pPr>
            <a:r>
              <a:rPr lang="en-US" sz="1400" b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CHARGERS LEVEL</a:t>
            </a:r>
          </a:p>
          <a:p>
            <a:pPr>
              <a:lnSpc>
                <a:spcPct val="200000"/>
              </a:lnSpc>
            </a:pPr>
            <a:r>
              <a:rPr lang="en-US" sz="1400" b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CURRENT TYPE</a:t>
            </a:r>
          </a:p>
          <a:p>
            <a:pPr>
              <a:lnSpc>
                <a:spcPct val="200000"/>
              </a:lnSpc>
            </a:pPr>
            <a:r>
              <a:rPr lang="en-US" sz="1400" b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OUTPUT VOLTAGE</a:t>
            </a:r>
          </a:p>
          <a:p>
            <a:pPr>
              <a:lnSpc>
                <a:spcPct val="200000"/>
              </a:lnSpc>
            </a:pPr>
            <a:r>
              <a:rPr lang="en-US" sz="1400" b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OUTPUT POWER</a:t>
            </a:r>
          </a:p>
          <a:p>
            <a:pPr>
              <a:lnSpc>
                <a:spcPct val="200000"/>
              </a:lnSpc>
            </a:pPr>
            <a:r>
              <a:rPr lang="en-US" sz="1400" b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CHARGING PORT</a:t>
            </a:r>
          </a:p>
          <a:p>
            <a:pPr>
              <a:lnSpc>
                <a:spcPct val="200000"/>
              </a:lnSpc>
            </a:pPr>
            <a:r>
              <a:rPr lang="en-US" sz="1400" b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TIME TO CHARGE 20%-80%</a:t>
            </a:r>
          </a:p>
          <a:p>
            <a:pPr>
              <a:lnSpc>
                <a:spcPct val="200000"/>
              </a:lnSpc>
            </a:pPr>
            <a:r>
              <a:rPr lang="en-US" sz="1400" b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TIME TO CHARGE 100%</a:t>
            </a:r>
          </a:p>
        </p:txBody>
      </p:sp>
      <p:sp>
        <p:nvSpPr>
          <p:cNvPr id="3" name="Segnaposto numero diapositiva 27">
            <a:extLst>
              <a:ext uri="{FF2B5EF4-FFF2-40B4-BE49-F238E27FC236}">
                <a16:creationId xmlns:a16="http://schemas.microsoft.com/office/drawing/2014/main" id="{C54F83A0-5EC3-9A74-34A0-42222C82F175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79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4" name="Immagine 3">
            <a:extLst>
              <a:ext uri="{FF2B5EF4-FFF2-40B4-BE49-F238E27FC236}">
                <a16:creationId xmlns:a16="http://schemas.microsoft.com/office/drawing/2014/main" id="{FB117E83-B39D-ADEB-4317-71E26458823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6" name="Immagine 5">
            <a:extLst>
              <a:ext uri="{FF2B5EF4-FFF2-40B4-BE49-F238E27FC236}">
                <a16:creationId xmlns:a16="http://schemas.microsoft.com/office/drawing/2014/main" id="{7D9315D2-3852-BBD3-3BD5-74427180E44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sp>
        <p:nvSpPr>
          <p:cNvPr id="5" name="CasellaDiTesto 4">
            <a:extLst>
              <a:ext uri="{FF2B5EF4-FFF2-40B4-BE49-F238E27FC236}">
                <a16:creationId xmlns:a16="http://schemas.microsoft.com/office/drawing/2014/main" id="{C397008E-25B1-DE05-AF9A-32492AE61F20}"/>
              </a:ext>
            </a:extLst>
          </p:cNvPr>
          <p:cNvSpPr txBox="1"/>
          <p:nvPr/>
        </p:nvSpPr>
        <p:spPr>
          <a:xfrm>
            <a:off x="632623" y="838103"/>
            <a:ext cx="7740516" cy="109953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indent="0">
              <a:lnSpc>
                <a:spcPct val="110000"/>
              </a:lnSpc>
              <a:buFont typeface="Arial" panose="020B0604020202020204" pitchFamily="34" charset="0"/>
              <a:buNone/>
              <a:defRPr sz="1600"/>
            </a:lvl1pPr>
          </a:lstStyle>
          <a:p>
            <a:r>
              <a:rPr lang="en-US" sz="6600" b="1" noProof="0" dirty="0">
                <a:solidFill>
                  <a:schemeClr val="bg1"/>
                </a:solidFill>
                <a:latin typeface="Barlow Condensed" panose="00000506000000000000" pitchFamily="2" charset="0"/>
                <a:ea typeface="+mj-ea"/>
                <a:cs typeface="+mj-cs"/>
              </a:rPr>
              <a:t>US CHARGING PORT</a:t>
            </a:r>
          </a:p>
        </p:txBody>
      </p:sp>
      <p:cxnSp>
        <p:nvCxnSpPr>
          <p:cNvPr id="11" name="Connettore diritto 10">
            <a:extLst>
              <a:ext uri="{FF2B5EF4-FFF2-40B4-BE49-F238E27FC236}">
                <a16:creationId xmlns:a16="http://schemas.microsoft.com/office/drawing/2014/main" id="{F58AA2A3-F196-C2BD-6F83-B295C2A156AE}"/>
              </a:ext>
            </a:extLst>
          </p:cNvPr>
          <p:cNvCxnSpPr>
            <a:cxnSpLocks/>
          </p:cNvCxnSpPr>
          <p:nvPr/>
        </p:nvCxnSpPr>
        <p:spPr>
          <a:xfrm>
            <a:off x="3413052" y="2535865"/>
            <a:ext cx="0" cy="3274828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Connettore diritto 13">
            <a:extLst>
              <a:ext uri="{FF2B5EF4-FFF2-40B4-BE49-F238E27FC236}">
                <a16:creationId xmlns:a16="http://schemas.microsoft.com/office/drawing/2014/main" id="{C300C48F-3B4F-1516-31A2-2454917DD4F7}"/>
              </a:ext>
            </a:extLst>
          </p:cNvPr>
          <p:cNvCxnSpPr>
            <a:cxnSpLocks/>
          </p:cNvCxnSpPr>
          <p:nvPr/>
        </p:nvCxnSpPr>
        <p:spPr>
          <a:xfrm>
            <a:off x="7389629" y="2535865"/>
            <a:ext cx="0" cy="3274828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Connettore diritto 15">
            <a:extLst>
              <a:ext uri="{FF2B5EF4-FFF2-40B4-BE49-F238E27FC236}">
                <a16:creationId xmlns:a16="http://schemas.microsoft.com/office/drawing/2014/main" id="{42682D33-42AD-D846-0211-C94F884325D1}"/>
              </a:ext>
            </a:extLst>
          </p:cNvPr>
          <p:cNvCxnSpPr>
            <a:cxnSpLocks/>
          </p:cNvCxnSpPr>
          <p:nvPr/>
        </p:nvCxnSpPr>
        <p:spPr>
          <a:xfrm flipH="1">
            <a:off x="678712" y="3124200"/>
            <a:ext cx="9453668" cy="0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Connettore diritto 27">
            <a:extLst>
              <a:ext uri="{FF2B5EF4-FFF2-40B4-BE49-F238E27FC236}">
                <a16:creationId xmlns:a16="http://schemas.microsoft.com/office/drawing/2014/main" id="{771A51A0-A5AA-E8FA-77A2-31B325A163B7}"/>
              </a:ext>
            </a:extLst>
          </p:cNvPr>
          <p:cNvCxnSpPr>
            <a:cxnSpLocks/>
          </p:cNvCxnSpPr>
          <p:nvPr/>
        </p:nvCxnSpPr>
        <p:spPr>
          <a:xfrm flipH="1">
            <a:off x="678712" y="3560136"/>
            <a:ext cx="9453668" cy="0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Connettore diritto 28">
            <a:extLst>
              <a:ext uri="{FF2B5EF4-FFF2-40B4-BE49-F238E27FC236}">
                <a16:creationId xmlns:a16="http://schemas.microsoft.com/office/drawing/2014/main" id="{32D0A31D-BC09-BACC-CE51-1FA529B92842}"/>
              </a:ext>
            </a:extLst>
          </p:cNvPr>
          <p:cNvCxnSpPr>
            <a:cxnSpLocks/>
          </p:cNvCxnSpPr>
          <p:nvPr/>
        </p:nvCxnSpPr>
        <p:spPr>
          <a:xfrm flipH="1">
            <a:off x="678712" y="3953541"/>
            <a:ext cx="9453668" cy="0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Connettore diritto 31">
            <a:extLst>
              <a:ext uri="{FF2B5EF4-FFF2-40B4-BE49-F238E27FC236}">
                <a16:creationId xmlns:a16="http://schemas.microsoft.com/office/drawing/2014/main" id="{CBF93BFE-7ECD-84B9-38AD-5A2D99ED44AD}"/>
              </a:ext>
            </a:extLst>
          </p:cNvPr>
          <p:cNvCxnSpPr>
            <a:cxnSpLocks/>
          </p:cNvCxnSpPr>
          <p:nvPr/>
        </p:nvCxnSpPr>
        <p:spPr>
          <a:xfrm flipH="1">
            <a:off x="678712" y="4416057"/>
            <a:ext cx="9453668" cy="0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Connettore diritto 32">
            <a:extLst>
              <a:ext uri="{FF2B5EF4-FFF2-40B4-BE49-F238E27FC236}">
                <a16:creationId xmlns:a16="http://schemas.microsoft.com/office/drawing/2014/main" id="{6FD5156E-B530-962D-323F-7B107347B04B}"/>
              </a:ext>
            </a:extLst>
          </p:cNvPr>
          <p:cNvCxnSpPr>
            <a:cxnSpLocks/>
          </p:cNvCxnSpPr>
          <p:nvPr/>
        </p:nvCxnSpPr>
        <p:spPr>
          <a:xfrm flipH="1">
            <a:off x="678712" y="4820094"/>
            <a:ext cx="9453668" cy="0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Connettore diritto 33">
            <a:extLst>
              <a:ext uri="{FF2B5EF4-FFF2-40B4-BE49-F238E27FC236}">
                <a16:creationId xmlns:a16="http://schemas.microsoft.com/office/drawing/2014/main" id="{5EF65159-7261-BF00-1DBD-932A1863EE0A}"/>
              </a:ext>
            </a:extLst>
          </p:cNvPr>
          <p:cNvCxnSpPr>
            <a:cxnSpLocks/>
          </p:cNvCxnSpPr>
          <p:nvPr/>
        </p:nvCxnSpPr>
        <p:spPr>
          <a:xfrm flipH="1">
            <a:off x="678712" y="5287927"/>
            <a:ext cx="9453668" cy="0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Immagine 11">
            <a:extLst>
              <a:ext uri="{FF2B5EF4-FFF2-40B4-BE49-F238E27FC236}">
                <a16:creationId xmlns:a16="http://schemas.microsoft.com/office/drawing/2014/main" id="{C9926E16-FB82-2AF8-D9D7-310396F2FF62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5582608" y="2761314"/>
            <a:ext cx="1568061" cy="1798335"/>
          </a:xfrm>
          <a:prstGeom prst="rect">
            <a:avLst/>
          </a:prstGeom>
        </p:spPr>
      </p:pic>
      <p:pic>
        <p:nvPicPr>
          <p:cNvPr id="15" name="Immagine 14">
            <a:extLst>
              <a:ext uri="{FF2B5EF4-FFF2-40B4-BE49-F238E27FC236}">
                <a16:creationId xmlns:a16="http://schemas.microsoft.com/office/drawing/2014/main" id="{D786B597-2DEA-3744-5506-93D264799267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/>
          <a:stretch/>
        </p:blipFill>
        <p:spPr>
          <a:xfrm>
            <a:off x="5351445" y="3712775"/>
            <a:ext cx="1260000" cy="1582682"/>
          </a:xfrm>
          <a:prstGeom prst="rect">
            <a:avLst/>
          </a:prstGeom>
        </p:spPr>
      </p:pic>
      <p:pic>
        <p:nvPicPr>
          <p:cNvPr id="10" name="Immagine 9">
            <a:extLst>
              <a:ext uri="{FF2B5EF4-FFF2-40B4-BE49-F238E27FC236}">
                <a16:creationId xmlns:a16="http://schemas.microsoft.com/office/drawing/2014/main" id="{32D478B6-1222-BD85-5541-8B3F02C9B813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/>
          <a:stretch/>
        </p:blipFill>
        <p:spPr>
          <a:xfrm>
            <a:off x="10132380" y="2633476"/>
            <a:ext cx="1407242" cy="1797617"/>
          </a:xfrm>
          <a:prstGeom prst="rect">
            <a:avLst/>
          </a:prstGeom>
        </p:spPr>
      </p:pic>
      <p:pic>
        <p:nvPicPr>
          <p:cNvPr id="17" name="Immagine 16">
            <a:extLst>
              <a:ext uri="{FF2B5EF4-FFF2-40B4-BE49-F238E27FC236}">
                <a16:creationId xmlns:a16="http://schemas.microsoft.com/office/drawing/2014/main" id="{F6F8919A-9A9D-CF88-3570-27625A2B4853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/>
          <a:stretch/>
        </p:blipFill>
        <p:spPr>
          <a:xfrm>
            <a:off x="9727227" y="3682803"/>
            <a:ext cx="1260000" cy="158625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10613584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D2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D56E74C-65CF-98CC-1504-74CD273EDA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6" descr="A red and black sports cars&#10;&#10;AI-generated content may be incorrect.">
            <a:extLst>
              <a:ext uri="{FF2B5EF4-FFF2-40B4-BE49-F238E27FC236}">
                <a16:creationId xmlns:a16="http://schemas.microsoft.com/office/drawing/2014/main" id="{4CB7F235-0E7B-CFAD-A422-E569C3CE541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5134" t="-680" r="8997" b="680"/>
          <a:stretch/>
        </p:blipFill>
        <p:spPr>
          <a:xfrm>
            <a:off x="0" y="-47847"/>
            <a:ext cx="6422571" cy="690584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3779894-639B-C9C5-122D-C47EDD8BB5B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80544" y="2617655"/>
            <a:ext cx="5539562" cy="135360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80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COMPETITORS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CF59E9-84F5-05A9-2B44-8DAB75A8F1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CC057153-B650-4DEB-B370-79DDCFDCE934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80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5" name="Rounded Rectangle 5">
            <a:extLst>
              <a:ext uri="{FF2B5EF4-FFF2-40B4-BE49-F238E27FC236}">
                <a16:creationId xmlns:a16="http://schemas.microsoft.com/office/drawing/2014/main" id="{7C6B6995-EDA2-B9DC-B236-DFA7FE51E9E8}"/>
              </a:ext>
            </a:extLst>
          </p:cNvPr>
          <p:cNvSpPr/>
          <p:nvPr/>
        </p:nvSpPr>
        <p:spPr>
          <a:xfrm>
            <a:off x="8385352" y="4153614"/>
            <a:ext cx="1729946" cy="510778"/>
          </a:xfrm>
          <a:prstGeom prst="roundRect">
            <a:avLst/>
          </a:prstGeom>
          <a:solidFill>
            <a:srgbClr val="C00000"/>
          </a:solidFill>
          <a:ln>
            <a:noFill/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 Condensed" panose="00000506000000000000" pitchFamily="2" charset="0"/>
                <a:ea typeface="Calibri" panose="020F0502020204030204" pitchFamily="34" charset="0"/>
                <a:cs typeface="Calibri" panose="020F0502020204030204" pitchFamily="34" charset="0"/>
              </a:rPr>
              <a:t>DISCOVER</a:t>
            </a:r>
          </a:p>
        </p:txBody>
      </p:sp>
      <p:sp>
        <p:nvSpPr>
          <p:cNvPr id="3" name="Segnaposto numero diapositiva 27">
            <a:extLst>
              <a:ext uri="{FF2B5EF4-FFF2-40B4-BE49-F238E27FC236}">
                <a16:creationId xmlns:a16="http://schemas.microsoft.com/office/drawing/2014/main" id="{7E97EB9B-E8F1-7A95-4F39-AEE616AC02D9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bg1"/>
                </a:solidFill>
              </a:rPr>
              <a:pPr algn="ctr"/>
              <a:t>80</a:t>
            </a:fld>
            <a:endParaRPr lang="en-US" sz="1200" noProof="0" dirty="0">
              <a:solidFill>
                <a:schemeClr val="bg1"/>
              </a:solidFill>
            </a:endParaRPr>
          </a:p>
        </p:txBody>
      </p:sp>
      <p:pic>
        <p:nvPicPr>
          <p:cNvPr id="6" name="Immagine 5">
            <a:extLst>
              <a:ext uri="{FF2B5EF4-FFF2-40B4-BE49-F238E27FC236}">
                <a16:creationId xmlns:a16="http://schemas.microsoft.com/office/drawing/2014/main" id="{662F8554-41BF-478D-5DD2-A74282747A1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7" name="Immagine 6">
            <a:extLst>
              <a:ext uri="{FF2B5EF4-FFF2-40B4-BE49-F238E27FC236}">
                <a16:creationId xmlns:a16="http://schemas.microsoft.com/office/drawing/2014/main" id="{B8861BAB-B121-2490-A606-335179148A1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782669118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D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egnaposto testo 21">
            <a:extLst>
              <a:ext uri="{FF2B5EF4-FFF2-40B4-BE49-F238E27FC236}">
                <a16:creationId xmlns:a16="http://schemas.microsoft.com/office/drawing/2014/main" id="{B4072F5F-274A-563F-44A9-5145553638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8" y="221144"/>
            <a:ext cx="8273140" cy="365125"/>
          </a:xfrm>
        </p:spPr>
        <p:txBody>
          <a:bodyPr/>
          <a:lstStyle/>
          <a:p>
            <a:r>
              <a:rPr lang="en-US" sz="1100" kern="100" noProof="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03: PRODUCT – COMPETITORS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2F569F72-5B70-B1B5-BD8D-A915489AB7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571494"/>
          </a:xfrm>
        </p:spPr>
        <p:txBody>
          <a:bodyPr anchor="t" anchorCtr="0">
            <a:noAutofit/>
          </a:bodyPr>
          <a:lstStyle/>
          <a:p>
            <a:r>
              <a:rPr lang="en-US" sz="54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DODGE CHARGER DAYTONA</a:t>
            </a:r>
          </a:p>
        </p:txBody>
      </p:sp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95F761AC-C9D2-9C97-0255-AC8BD557F22C}"/>
              </a:ext>
            </a:extLst>
          </p:cNvPr>
          <p:cNvSpPr txBox="1"/>
          <p:nvPr/>
        </p:nvSpPr>
        <p:spPr>
          <a:xfrm>
            <a:off x="672295" y="1314191"/>
            <a:ext cx="11153972" cy="33086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indent="0">
              <a:lnSpc>
                <a:spcPct val="110000"/>
              </a:lnSpc>
              <a:buFont typeface="Arial" panose="020B0604020202020204" pitchFamily="34" charset="0"/>
              <a:buNone/>
              <a:defRPr sz="1600"/>
            </a:lvl1pPr>
          </a:lstStyle>
          <a:p>
            <a:r>
              <a:rPr lang="en-US" sz="15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Let’s have a look an overview on the main competitors in the </a:t>
            </a:r>
            <a:r>
              <a:rPr lang="en-US" sz="1500" b="1" noProof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BEV 100% electric scenario.</a:t>
            </a:r>
          </a:p>
        </p:txBody>
      </p:sp>
      <p:graphicFrame>
        <p:nvGraphicFramePr>
          <p:cNvPr id="21" name="Tabella 20">
            <a:extLst>
              <a:ext uri="{FF2B5EF4-FFF2-40B4-BE49-F238E27FC236}">
                <a16:creationId xmlns:a16="http://schemas.microsoft.com/office/drawing/2014/main" id="{EEBADB71-05F0-B621-D464-6A90FF2DAA3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0749922"/>
              </p:ext>
            </p:extLst>
          </p:nvPr>
        </p:nvGraphicFramePr>
        <p:xfrm>
          <a:off x="2529280" y="1807535"/>
          <a:ext cx="9469561" cy="4438578"/>
        </p:xfrm>
        <a:graphic>
          <a:graphicData uri="http://schemas.openxmlformats.org/drawingml/2006/table">
            <a:tbl>
              <a:tblPr/>
              <a:tblGrid>
                <a:gridCol w="1600437">
                  <a:extLst>
                    <a:ext uri="{9D8B030D-6E8A-4147-A177-3AD203B41FA5}">
                      <a16:colId xmlns:a16="http://schemas.microsoft.com/office/drawing/2014/main" val="1503150855"/>
                    </a:ext>
                  </a:extLst>
                </a:gridCol>
                <a:gridCol w="1029919">
                  <a:extLst>
                    <a:ext uri="{9D8B030D-6E8A-4147-A177-3AD203B41FA5}">
                      <a16:colId xmlns:a16="http://schemas.microsoft.com/office/drawing/2014/main" val="3776132378"/>
                    </a:ext>
                  </a:extLst>
                </a:gridCol>
                <a:gridCol w="823935">
                  <a:extLst>
                    <a:ext uri="{9D8B030D-6E8A-4147-A177-3AD203B41FA5}">
                      <a16:colId xmlns:a16="http://schemas.microsoft.com/office/drawing/2014/main" val="1688771182"/>
                    </a:ext>
                  </a:extLst>
                </a:gridCol>
                <a:gridCol w="878864">
                  <a:extLst>
                    <a:ext uri="{9D8B030D-6E8A-4147-A177-3AD203B41FA5}">
                      <a16:colId xmlns:a16="http://schemas.microsoft.com/office/drawing/2014/main" val="1509055433"/>
                    </a:ext>
                  </a:extLst>
                </a:gridCol>
                <a:gridCol w="1112313">
                  <a:extLst>
                    <a:ext uri="{9D8B030D-6E8A-4147-A177-3AD203B41FA5}">
                      <a16:colId xmlns:a16="http://schemas.microsoft.com/office/drawing/2014/main" val="755145948"/>
                    </a:ext>
                  </a:extLst>
                </a:gridCol>
                <a:gridCol w="1220397">
                  <a:extLst>
                    <a:ext uri="{9D8B030D-6E8A-4147-A177-3AD203B41FA5}">
                      <a16:colId xmlns:a16="http://schemas.microsoft.com/office/drawing/2014/main" val="1236912360"/>
                    </a:ext>
                  </a:extLst>
                </a:gridCol>
                <a:gridCol w="1430443">
                  <a:extLst>
                    <a:ext uri="{9D8B030D-6E8A-4147-A177-3AD203B41FA5}">
                      <a16:colId xmlns:a16="http://schemas.microsoft.com/office/drawing/2014/main" val="1121681782"/>
                    </a:ext>
                  </a:extLst>
                </a:gridCol>
                <a:gridCol w="1373253">
                  <a:extLst>
                    <a:ext uri="{9D8B030D-6E8A-4147-A177-3AD203B41FA5}">
                      <a16:colId xmlns:a16="http://schemas.microsoft.com/office/drawing/2014/main" val="3941111819"/>
                    </a:ext>
                  </a:extLst>
                </a:gridCol>
              </a:tblGrid>
              <a:tr h="547577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1" i="0" u="none" strike="noStrike" noProof="0" dirty="0">
                          <a:solidFill>
                            <a:schemeClr val="bg1"/>
                          </a:solidFill>
                          <a:effectLst/>
                          <a:latin typeface="Roboto" panose="02000000000000000000" pitchFamily="2" charset="0"/>
                          <a:ea typeface="Roboto" panose="02000000000000000000" pitchFamily="2" charset="0"/>
                        </a:rPr>
                        <a:t>Model</a:t>
                      </a:r>
                    </a:p>
                  </a:txBody>
                  <a:tcPr marL="7620" marR="7620" marT="762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1" i="0" u="none" strike="noStrike" noProof="0" dirty="0">
                          <a:solidFill>
                            <a:schemeClr val="bg1"/>
                          </a:solidFill>
                          <a:effectLst/>
                          <a:latin typeface="Roboto" panose="02000000000000000000" pitchFamily="2" charset="0"/>
                          <a:ea typeface="Roboto" panose="02000000000000000000" pitchFamily="2" charset="0"/>
                        </a:rPr>
                        <a:t>Power (HP)</a:t>
                      </a:r>
                    </a:p>
                  </a:txBody>
                  <a:tcPr marL="7620" marR="7620" marT="762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1" i="0" u="none" strike="noStrike" noProof="0" dirty="0">
                          <a:solidFill>
                            <a:schemeClr val="bg1"/>
                          </a:solidFill>
                          <a:effectLst/>
                          <a:latin typeface="Roboto" panose="02000000000000000000" pitchFamily="2" charset="0"/>
                          <a:ea typeface="Roboto" panose="02000000000000000000" pitchFamily="2" charset="0"/>
                        </a:rPr>
                        <a:t>0–100 km/h</a:t>
                      </a:r>
                    </a:p>
                  </a:txBody>
                  <a:tcPr marL="7620" marR="7620" marT="762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1" i="0" u="none" strike="noStrike" noProof="0" dirty="0">
                          <a:solidFill>
                            <a:schemeClr val="bg1"/>
                          </a:solidFill>
                          <a:effectLst/>
                          <a:latin typeface="Roboto" panose="02000000000000000000" pitchFamily="2" charset="0"/>
                          <a:ea typeface="Roboto" panose="02000000000000000000" pitchFamily="2" charset="0"/>
                        </a:rPr>
                        <a:t>Traction type</a:t>
                      </a:r>
                    </a:p>
                  </a:txBody>
                  <a:tcPr marL="7620" marR="7620" marT="762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1" i="0" u="none" strike="noStrike" noProof="0" dirty="0">
                          <a:solidFill>
                            <a:schemeClr val="bg1"/>
                          </a:solidFill>
                          <a:effectLst/>
                          <a:latin typeface="Roboto" panose="02000000000000000000" pitchFamily="2" charset="0"/>
                          <a:ea typeface="Roboto" panose="02000000000000000000" pitchFamily="2" charset="0"/>
                        </a:rPr>
                        <a:t>Architecture</a:t>
                      </a:r>
                    </a:p>
                  </a:txBody>
                  <a:tcPr marL="7620" marR="7620" marT="762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1" i="0" u="none" strike="noStrike" noProof="0" dirty="0">
                          <a:solidFill>
                            <a:schemeClr val="bg1"/>
                          </a:solidFill>
                          <a:effectLst/>
                          <a:latin typeface="Roboto" panose="02000000000000000000" pitchFamily="2" charset="0"/>
                          <a:ea typeface="Roboto" panose="02000000000000000000" pitchFamily="2" charset="0"/>
                        </a:rPr>
                        <a:t>Battery size</a:t>
                      </a:r>
                    </a:p>
                  </a:txBody>
                  <a:tcPr marL="7620" marR="7620" marT="762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1" i="0" u="none" strike="noStrike" noProof="0" dirty="0">
                          <a:solidFill>
                            <a:schemeClr val="bg1"/>
                          </a:solidFill>
                          <a:effectLst/>
                          <a:latin typeface="Roboto" panose="02000000000000000000" pitchFamily="2" charset="0"/>
                          <a:ea typeface="Roboto" panose="02000000000000000000" pitchFamily="2" charset="0"/>
                        </a:rPr>
                        <a:t>Charging speed (Max)</a:t>
                      </a:r>
                    </a:p>
                  </a:txBody>
                  <a:tcPr marL="7620" marR="7620" marT="762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1" i="0" u="none" strike="noStrike" noProof="0" dirty="0">
                          <a:solidFill>
                            <a:schemeClr val="bg1"/>
                          </a:solidFill>
                          <a:effectLst/>
                          <a:latin typeface="Roboto" panose="02000000000000000000" pitchFamily="2" charset="0"/>
                          <a:ea typeface="Roboto" panose="02000000000000000000" pitchFamily="2" charset="0"/>
                        </a:rPr>
                        <a:t>Estimated Range</a:t>
                      </a:r>
                    </a:p>
                  </a:txBody>
                  <a:tcPr marL="7620" marR="7620" marT="762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36676691"/>
                  </a:ext>
                </a:extLst>
              </a:tr>
              <a:tr h="695493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1" i="0" u="none" strike="noStrike" noProof="0" dirty="0">
                          <a:solidFill>
                            <a:schemeClr val="bg1"/>
                          </a:solidFill>
                          <a:effectLst/>
                          <a:latin typeface="Aptos Narrow" panose="020B0004020202020204" pitchFamily="34" charset="0"/>
                        </a:rPr>
                        <a:t>Dodge Charger Daytona R/T</a:t>
                      </a:r>
                    </a:p>
                  </a:txBody>
                  <a:tcPr marL="7620" marR="7620" marT="762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 noProof="0" dirty="0">
                          <a:solidFill>
                            <a:schemeClr val="bg1"/>
                          </a:solidFill>
                          <a:effectLst/>
                          <a:latin typeface="Aptos Narrow" panose="020B0004020202020204" pitchFamily="34" charset="0"/>
                        </a:rPr>
                        <a:t>496 HP</a:t>
                      </a:r>
                    </a:p>
                  </a:txBody>
                  <a:tcPr marL="7620" marR="7620" marT="762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 noProof="0" dirty="0">
                          <a:solidFill>
                            <a:schemeClr val="bg1"/>
                          </a:solidFill>
                          <a:effectLst/>
                          <a:latin typeface="Aptos Narrow" panose="020B0004020202020204" pitchFamily="34" charset="0"/>
                        </a:rPr>
                        <a:t>4.7 sec</a:t>
                      </a:r>
                    </a:p>
                  </a:txBody>
                  <a:tcPr marL="7620" marR="7620" marT="762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 noProof="0" dirty="0">
                          <a:solidFill>
                            <a:schemeClr val="bg1"/>
                          </a:solidFill>
                          <a:effectLst/>
                          <a:latin typeface="Aptos Narrow" panose="020B0004020202020204" pitchFamily="34" charset="0"/>
                        </a:rPr>
                        <a:t>AWD</a:t>
                      </a:r>
                    </a:p>
                  </a:txBody>
                  <a:tcPr marL="7620" marR="7620" marT="762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 noProof="0" dirty="0">
                          <a:solidFill>
                            <a:schemeClr val="bg1"/>
                          </a:solidFill>
                          <a:effectLst/>
                          <a:latin typeface="Aptos Narrow" panose="020B0004020202020204" pitchFamily="34" charset="0"/>
                        </a:rPr>
                        <a:t>400V</a:t>
                      </a:r>
                    </a:p>
                  </a:txBody>
                  <a:tcPr marL="7620" marR="7620" marT="762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 noProof="0" dirty="0">
                          <a:solidFill>
                            <a:schemeClr val="bg1"/>
                          </a:solidFill>
                          <a:effectLst/>
                          <a:latin typeface="Aptos Narrow" panose="020B0004020202020204" pitchFamily="34" charset="0"/>
                        </a:rPr>
                        <a:t>100.5 kWh</a:t>
                      </a:r>
                    </a:p>
                  </a:txBody>
                  <a:tcPr marL="7620" marR="7620" marT="762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 noProof="0" dirty="0">
                          <a:solidFill>
                            <a:schemeClr val="bg1"/>
                          </a:solidFill>
                          <a:effectLst/>
                          <a:latin typeface="Aptos Narrow" panose="020B0004020202020204" pitchFamily="34" charset="0"/>
                        </a:rPr>
                        <a:t>Up to 350 kW</a:t>
                      </a:r>
                    </a:p>
                  </a:txBody>
                  <a:tcPr marL="7620" marR="7620" marT="762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 noProof="0" dirty="0">
                          <a:solidFill>
                            <a:schemeClr val="bg1"/>
                          </a:solidFill>
                          <a:effectLst/>
                          <a:latin typeface="Aptos Narrow" panose="020B0004020202020204" pitchFamily="34" charset="0"/>
                        </a:rPr>
                        <a:t>500 km</a:t>
                      </a:r>
                    </a:p>
                  </a:txBody>
                  <a:tcPr marL="7620" marR="7620" marT="762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29325345"/>
                  </a:ext>
                </a:extLst>
              </a:tr>
              <a:tr h="798877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1" i="0" u="none" strike="noStrike" noProof="0" dirty="0">
                          <a:solidFill>
                            <a:schemeClr val="bg1"/>
                          </a:solidFill>
                          <a:effectLst/>
                          <a:latin typeface="Aptos Narrow" panose="020B0004020202020204" pitchFamily="34" charset="0"/>
                        </a:rPr>
                        <a:t>Dodge Charger Daytona Scat Pack</a:t>
                      </a:r>
                    </a:p>
                  </a:txBody>
                  <a:tcPr marL="7620" marR="7620" marT="762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 noProof="0" dirty="0">
                          <a:solidFill>
                            <a:schemeClr val="bg1"/>
                          </a:solidFill>
                          <a:effectLst/>
                          <a:latin typeface="Aptos Narrow" panose="020B0004020202020204" pitchFamily="34" charset="0"/>
                        </a:rPr>
                        <a:t>670 HP</a:t>
                      </a:r>
                    </a:p>
                  </a:txBody>
                  <a:tcPr marL="7620" marR="7620" marT="762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 noProof="0" dirty="0">
                          <a:solidFill>
                            <a:schemeClr val="bg1"/>
                          </a:solidFill>
                          <a:effectLst/>
                          <a:latin typeface="Aptos Narrow" panose="020B0004020202020204" pitchFamily="34" charset="0"/>
                        </a:rPr>
                        <a:t>3.3 sec</a:t>
                      </a:r>
                    </a:p>
                  </a:txBody>
                  <a:tcPr marL="7620" marR="7620" marT="762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 noProof="0" dirty="0">
                          <a:solidFill>
                            <a:schemeClr val="bg1"/>
                          </a:solidFill>
                          <a:effectLst/>
                          <a:latin typeface="Aptos Narrow" panose="020B0004020202020204" pitchFamily="34" charset="0"/>
                        </a:rPr>
                        <a:t>AWD</a:t>
                      </a:r>
                    </a:p>
                  </a:txBody>
                  <a:tcPr marL="7620" marR="7620" marT="762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 noProof="0" dirty="0">
                          <a:solidFill>
                            <a:schemeClr val="bg1"/>
                          </a:solidFill>
                          <a:effectLst/>
                          <a:latin typeface="Aptos Narrow" panose="020B0004020202020204" pitchFamily="34" charset="0"/>
                        </a:rPr>
                        <a:t>800V</a:t>
                      </a:r>
                    </a:p>
                  </a:txBody>
                  <a:tcPr marL="7620" marR="7620" marT="762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 noProof="0" dirty="0">
                          <a:solidFill>
                            <a:schemeClr val="bg1"/>
                          </a:solidFill>
                          <a:effectLst/>
                          <a:latin typeface="Aptos Narrow" panose="020B0004020202020204" pitchFamily="34" charset="0"/>
                        </a:rPr>
                        <a:t>100.5 kWh</a:t>
                      </a:r>
                    </a:p>
                  </a:txBody>
                  <a:tcPr marL="7620" marR="7620" marT="762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 noProof="0" dirty="0">
                          <a:solidFill>
                            <a:schemeClr val="bg1"/>
                          </a:solidFill>
                          <a:effectLst/>
                          <a:latin typeface="Aptos Narrow" panose="020B0004020202020204" pitchFamily="34" charset="0"/>
                        </a:rPr>
                        <a:t>Up to 350 kW</a:t>
                      </a:r>
                    </a:p>
                  </a:txBody>
                  <a:tcPr marL="7620" marR="7620" marT="762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 noProof="0" dirty="0">
                          <a:solidFill>
                            <a:schemeClr val="bg1"/>
                          </a:solidFill>
                          <a:effectLst/>
                          <a:latin typeface="Aptos Narrow" panose="020B0004020202020204" pitchFamily="34" charset="0"/>
                        </a:rPr>
                        <a:t>390 km</a:t>
                      </a:r>
                    </a:p>
                  </a:txBody>
                  <a:tcPr marL="7620" marR="7620" marT="762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40315669"/>
                  </a:ext>
                </a:extLst>
              </a:tr>
              <a:tr h="798877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1" i="0" u="none" strike="noStrike" noProof="0" dirty="0">
                          <a:solidFill>
                            <a:schemeClr val="bg1"/>
                          </a:solidFill>
                          <a:effectLst/>
                          <a:latin typeface="Aptos Narrow" panose="020B0004020202020204" pitchFamily="34" charset="0"/>
                        </a:rPr>
                        <a:t>BMW i4 M50</a:t>
                      </a:r>
                    </a:p>
                  </a:txBody>
                  <a:tcPr marL="7620" marR="7620" marT="762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 noProof="0" dirty="0">
                          <a:solidFill>
                            <a:schemeClr val="bg1"/>
                          </a:solidFill>
                          <a:effectLst/>
                          <a:latin typeface="Aptos Narrow" panose="020B0004020202020204" pitchFamily="34" charset="0"/>
                        </a:rPr>
                        <a:t>536 HP</a:t>
                      </a:r>
                      <a:br>
                        <a:rPr lang="en-US" sz="1400" b="0" i="0" u="none" strike="noStrike" noProof="0" dirty="0">
                          <a:solidFill>
                            <a:schemeClr val="bg1"/>
                          </a:solidFill>
                          <a:effectLst/>
                          <a:latin typeface="Aptos Narrow" panose="020B0004020202020204" pitchFamily="34" charset="0"/>
                        </a:rPr>
                      </a:br>
                      <a:r>
                        <a:rPr lang="en-US" sz="1400" b="0" i="0" u="none" strike="noStrike" noProof="0" dirty="0">
                          <a:solidFill>
                            <a:schemeClr val="bg1"/>
                          </a:solidFill>
                          <a:effectLst/>
                          <a:latin typeface="Aptos Narrow" panose="020B0004020202020204" pitchFamily="34" charset="0"/>
                        </a:rPr>
                        <a:t>(with boost)</a:t>
                      </a:r>
                    </a:p>
                  </a:txBody>
                  <a:tcPr marL="7620" marR="7620" marT="762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 noProof="0" dirty="0">
                          <a:solidFill>
                            <a:schemeClr val="bg1"/>
                          </a:solidFill>
                          <a:effectLst/>
                          <a:latin typeface="Aptos Narrow" panose="020B0004020202020204" pitchFamily="34" charset="0"/>
                        </a:rPr>
                        <a:t>3.7 sec</a:t>
                      </a:r>
                    </a:p>
                  </a:txBody>
                  <a:tcPr marL="7620" marR="7620" marT="762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 noProof="0" dirty="0">
                          <a:solidFill>
                            <a:schemeClr val="bg1"/>
                          </a:solidFill>
                          <a:effectLst/>
                          <a:latin typeface="Aptos Narrow" panose="020B0004020202020204" pitchFamily="34" charset="0"/>
                        </a:rPr>
                        <a:t>AWD</a:t>
                      </a:r>
                      <a:br>
                        <a:rPr lang="en-US" sz="1400" b="0" i="0" u="none" strike="noStrike" noProof="0" dirty="0">
                          <a:solidFill>
                            <a:schemeClr val="bg1"/>
                          </a:solidFill>
                          <a:effectLst/>
                          <a:latin typeface="Aptos Narrow" panose="020B0004020202020204" pitchFamily="34" charset="0"/>
                        </a:rPr>
                      </a:br>
                      <a:r>
                        <a:rPr lang="en-US" sz="1400" b="0" i="0" u="none" strike="noStrike" noProof="0" dirty="0">
                          <a:solidFill>
                            <a:schemeClr val="bg1"/>
                          </a:solidFill>
                          <a:effectLst/>
                          <a:latin typeface="Aptos Narrow" panose="020B0004020202020204" pitchFamily="34" charset="0"/>
                        </a:rPr>
                        <a:t>(xDrive)</a:t>
                      </a:r>
                    </a:p>
                  </a:txBody>
                  <a:tcPr marL="7620" marR="7620" marT="762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 noProof="0" dirty="0">
                          <a:solidFill>
                            <a:schemeClr val="bg1"/>
                          </a:solidFill>
                          <a:effectLst/>
                          <a:latin typeface="Aptos Narrow" panose="020B0004020202020204" pitchFamily="34" charset="0"/>
                        </a:rPr>
                        <a:t>400V</a:t>
                      </a:r>
                    </a:p>
                  </a:txBody>
                  <a:tcPr marL="7620" marR="7620" marT="762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 noProof="0" dirty="0">
                          <a:solidFill>
                            <a:schemeClr val="bg1"/>
                          </a:solidFill>
                          <a:effectLst/>
                          <a:latin typeface="Aptos Narrow" panose="020B0004020202020204" pitchFamily="34" charset="0"/>
                        </a:rPr>
                        <a:t>84 kWh</a:t>
                      </a:r>
                    </a:p>
                  </a:txBody>
                  <a:tcPr marL="7620" marR="7620" marT="762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 noProof="0" dirty="0">
                          <a:solidFill>
                            <a:schemeClr val="bg1"/>
                          </a:solidFill>
                          <a:effectLst/>
                          <a:latin typeface="Aptos Narrow" panose="020B0004020202020204" pitchFamily="34" charset="0"/>
                        </a:rPr>
                        <a:t>200 kW</a:t>
                      </a:r>
                    </a:p>
                  </a:txBody>
                  <a:tcPr marL="7620" marR="7620" marT="762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 noProof="0" dirty="0">
                          <a:solidFill>
                            <a:schemeClr val="bg1"/>
                          </a:solidFill>
                          <a:effectLst/>
                          <a:latin typeface="Aptos Narrow" panose="020B0004020202020204" pitchFamily="34" charset="0"/>
                        </a:rPr>
                        <a:t>430 km</a:t>
                      </a:r>
                    </a:p>
                  </a:txBody>
                  <a:tcPr marL="7620" marR="7620" marT="762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85907072"/>
                  </a:ext>
                </a:extLst>
              </a:tr>
              <a:tr h="798877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1" i="0" u="none" strike="noStrike" noProof="0" dirty="0">
                          <a:solidFill>
                            <a:schemeClr val="bg1"/>
                          </a:solidFill>
                          <a:effectLst/>
                          <a:latin typeface="Aptos Narrow" panose="020B0004020202020204" pitchFamily="34" charset="0"/>
                        </a:rPr>
                        <a:t>Tesla Model S</a:t>
                      </a:r>
                      <a:br>
                        <a:rPr lang="en-US" sz="1400" b="1" i="0" u="none" strike="noStrike" noProof="0" dirty="0">
                          <a:solidFill>
                            <a:schemeClr val="bg1"/>
                          </a:solidFill>
                          <a:effectLst/>
                          <a:latin typeface="Aptos Narrow" panose="020B0004020202020204" pitchFamily="34" charset="0"/>
                        </a:rPr>
                      </a:br>
                      <a:r>
                        <a:rPr lang="en-US" sz="1400" b="1" i="0" u="none" strike="noStrike" noProof="0" dirty="0">
                          <a:solidFill>
                            <a:schemeClr val="bg1"/>
                          </a:solidFill>
                          <a:effectLst/>
                          <a:latin typeface="Aptos Narrow" panose="020B0004020202020204" pitchFamily="34" charset="0"/>
                        </a:rPr>
                        <a:t>(Dual / Plaid)</a:t>
                      </a:r>
                    </a:p>
                  </a:txBody>
                  <a:tcPr marL="7620" marR="7620" marT="762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 noProof="0" dirty="0">
                          <a:solidFill>
                            <a:schemeClr val="bg1"/>
                          </a:solidFill>
                          <a:effectLst/>
                          <a:latin typeface="Aptos Narrow" panose="020B0004020202020204" pitchFamily="34" charset="0"/>
                        </a:rPr>
                        <a:t>670 HP</a:t>
                      </a:r>
                      <a:br>
                        <a:rPr lang="en-US" sz="1400" b="0" i="0" u="none" strike="noStrike" noProof="0" dirty="0">
                          <a:solidFill>
                            <a:schemeClr val="bg1"/>
                          </a:solidFill>
                          <a:effectLst/>
                          <a:latin typeface="Aptos Narrow" panose="020B0004020202020204" pitchFamily="34" charset="0"/>
                        </a:rPr>
                      </a:br>
                      <a:r>
                        <a:rPr lang="en-US" sz="1400" b="0" i="0" u="none" strike="noStrike" noProof="0" dirty="0">
                          <a:solidFill>
                            <a:schemeClr val="bg1"/>
                          </a:solidFill>
                          <a:effectLst/>
                          <a:latin typeface="Aptos Narrow" panose="020B0004020202020204" pitchFamily="34" charset="0"/>
                        </a:rPr>
                        <a:t> 1,020 HP</a:t>
                      </a:r>
                    </a:p>
                  </a:txBody>
                  <a:tcPr marL="7620" marR="7620" marT="762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 noProof="0" dirty="0">
                          <a:solidFill>
                            <a:schemeClr val="bg1"/>
                          </a:solidFill>
                          <a:effectLst/>
                          <a:latin typeface="Aptos Narrow" panose="020B0004020202020204" pitchFamily="34" charset="0"/>
                        </a:rPr>
                        <a:t>3.1 sec</a:t>
                      </a:r>
                      <a:br>
                        <a:rPr lang="en-US" sz="1400" b="0" i="0" u="none" strike="noStrike" noProof="0" dirty="0">
                          <a:solidFill>
                            <a:schemeClr val="bg1"/>
                          </a:solidFill>
                          <a:effectLst/>
                          <a:latin typeface="Aptos Narrow" panose="020B0004020202020204" pitchFamily="34" charset="0"/>
                        </a:rPr>
                      </a:br>
                      <a:r>
                        <a:rPr lang="en-US" sz="1400" b="0" i="0" u="none" strike="noStrike" noProof="0" dirty="0">
                          <a:solidFill>
                            <a:schemeClr val="bg1"/>
                          </a:solidFill>
                          <a:effectLst/>
                          <a:latin typeface="Aptos Narrow" panose="020B0004020202020204" pitchFamily="34" charset="0"/>
                        </a:rPr>
                        <a:t> 1.9 sec</a:t>
                      </a:r>
                    </a:p>
                  </a:txBody>
                  <a:tcPr marL="7620" marR="7620" marT="762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 noProof="0" dirty="0">
                          <a:solidFill>
                            <a:schemeClr val="bg1"/>
                          </a:solidFill>
                          <a:effectLst/>
                          <a:latin typeface="Aptos Narrow" panose="020B0004020202020204" pitchFamily="34" charset="0"/>
                        </a:rPr>
                        <a:t>AWD</a:t>
                      </a:r>
                    </a:p>
                  </a:txBody>
                  <a:tcPr marL="7620" marR="7620" marT="762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 noProof="0" dirty="0">
                          <a:solidFill>
                            <a:schemeClr val="bg1"/>
                          </a:solidFill>
                          <a:effectLst/>
                          <a:latin typeface="Aptos Narrow" panose="020B0004020202020204" pitchFamily="34" charset="0"/>
                        </a:rPr>
                        <a:t>400V</a:t>
                      </a:r>
                    </a:p>
                  </a:txBody>
                  <a:tcPr marL="7620" marR="7620" marT="762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 noProof="0" dirty="0">
                          <a:solidFill>
                            <a:schemeClr val="bg1"/>
                          </a:solidFill>
                          <a:effectLst/>
                          <a:latin typeface="Aptos Narrow" panose="020B0004020202020204" pitchFamily="34" charset="0"/>
                        </a:rPr>
                        <a:t>100 kWh</a:t>
                      </a:r>
                    </a:p>
                  </a:txBody>
                  <a:tcPr marL="7620" marR="7620" marT="762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 noProof="0" dirty="0">
                          <a:solidFill>
                            <a:schemeClr val="bg1"/>
                          </a:solidFill>
                          <a:effectLst/>
                          <a:latin typeface="Aptos Narrow" panose="020B0004020202020204" pitchFamily="34" charset="0"/>
                        </a:rPr>
                        <a:t>250 kW (Supercharger)</a:t>
                      </a:r>
                    </a:p>
                  </a:txBody>
                  <a:tcPr marL="7620" marR="7620" marT="762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 noProof="0" dirty="0">
                          <a:solidFill>
                            <a:schemeClr val="bg1"/>
                          </a:solidFill>
                          <a:effectLst/>
                          <a:latin typeface="Aptos Narrow" panose="020B0004020202020204" pitchFamily="34" charset="0"/>
                        </a:rPr>
                        <a:t>637 km (Dual)</a:t>
                      </a:r>
                      <a:br>
                        <a:rPr lang="en-US" sz="1400" b="0" i="0" u="none" strike="noStrike" noProof="0" dirty="0">
                          <a:solidFill>
                            <a:schemeClr val="bg1"/>
                          </a:solidFill>
                          <a:effectLst/>
                          <a:latin typeface="Aptos Narrow" panose="020B0004020202020204" pitchFamily="34" charset="0"/>
                        </a:rPr>
                      </a:br>
                      <a:r>
                        <a:rPr lang="en-US" sz="1400" b="0" i="0" u="none" strike="noStrike" noProof="0" dirty="0">
                          <a:solidFill>
                            <a:schemeClr val="bg1"/>
                          </a:solidFill>
                          <a:effectLst/>
                          <a:latin typeface="Aptos Narrow" panose="020B0004020202020204" pitchFamily="34" charset="0"/>
                        </a:rPr>
                        <a:t>560 km (Plaid)</a:t>
                      </a:r>
                    </a:p>
                  </a:txBody>
                  <a:tcPr marL="7620" marR="7620" marT="762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11079483"/>
                  </a:ext>
                </a:extLst>
              </a:tr>
              <a:tr h="798877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1" i="0" u="none" strike="noStrike" noProof="0" dirty="0">
                          <a:solidFill>
                            <a:schemeClr val="bg1"/>
                          </a:solidFill>
                          <a:effectLst/>
                          <a:latin typeface="Aptos Narrow" panose="020B0004020202020204" pitchFamily="34" charset="0"/>
                        </a:rPr>
                        <a:t>Audi e-tron GT</a:t>
                      </a:r>
                    </a:p>
                  </a:txBody>
                  <a:tcPr marL="7620" marR="7620" marT="762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 noProof="0" dirty="0">
                          <a:solidFill>
                            <a:schemeClr val="bg1"/>
                          </a:solidFill>
                          <a:effectLst/>
                          <a:latin typeface="Aptos Narrow" panose="020B0004020202020204" pitchFamily="34" charset="0"/>
                        </a:rPr>
                        <a:t>522 HP</a:t>
                      </a:r>
                      <a:br>
                        <a:rPr lang="en-US" sz="1400" b="0" i="0" u="none" strike="noStrike" noProof="0" dirty="0">
                          <a:solidFill>
                            <a:schemeClr val="bg1"/>
                          </a:solidFill>
                          <a:effectLst/>
                          <a:latin typeface="Aptos Narrow" panose="020B0004020202020204" pitchFamily="34" charset="0"/>
                        </a:rPr>
                      </a:br>
                      <a:r>
                        <a:rPr lang="en-US" sz="1400" b="0" i="0" u="none" strike="noStrike" noProof="0" dirty="0">
                          <a:solidFill>
                            <a:schemeClr val="bg1"/>
                          </a:solidFill>
                          <a:effectLst/>
                          <a:latin typeface="Aptos Narrow" panose="020B0004020202020204" pitchFamily="34" charset="0"/>
                        </a:rPr>
                        <a:t>(RS: 637 HP)</a:t>
                      </a:r>
                    </a:p>
                  </a:txBody>
                  <a:tcPr marL="7620" marR="7620" marT="762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 noProof="0" dirty="0">
                          <a:solidFill>
                            <a:schemeClr val="bg1"/>
                          </a:solidFill>
                          <a:effectLst/>
                          <a:latin typeface="Aptos Narrow" panose="020B0004020202020204" pitchFamily="34" charset="0"/>
                        </a:rPr>
                        <a:t>3.9 sec</a:t>
                      </a:r>
                      <a:br>
                        <a:rPr lang="en-US" sz="1400" b="0" i="0" u="none" strike="noStrike" noProof="0" dirty="0">
                          <a:solidFill>
                            <a:schemeClr val="bg1"/>
                          </a:solidFill>
                          <a:effectLst/>
                          <a:latin typeface="Aptos Narrow" panose="020B0004020202020204" pitchFamily="34" charset="0"/>
                        </a:rPr>
                      </a:br>
                      <a:r>
                        <a:rPr lang="en-US" sz="1400" b="0" i="0" u="none" strike="noStrike" noProof="0" dirty="0">
                          <a:solidFill>
                            <a:schemeClr val="bg1"/>
                          </a:solidFill>
                          <a:effectLst/>
                          <a:latin typeface="Aptos Narrow" panose="020B0004020202020204" pitchFamily="34" charset="0"/>
                        </a:rPr>
                        <a:t>(RS: 3.1)</a:t>
                      </a:r>
                    </a:p>
                  </a:txBody>
                  <a:tcPr marL="7620" marR="7620" marT="762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 noProof="0" dirty="0">
                          <a:solidFill>
                            <a:schemeClr val="bg1"/>
                          </a:solidFill>
                          <a:effectLst/>
                          <a:latin typeface="Aptos Narrow" panose="020B0004020202020204" pitchFamily="34" charset="0"/>
                        </a:rPr>
                        <a:t>AWD (Quattro)</a:t>
                      </a:r>
                    </a:p>
                  </a:txBody>
                  <a:tcPr marL="7620" marR="7620" marT="762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 noProof="0" dirty="0">
                          <a:solidFill>
                            <a:schemeClr val="bg1"/>
                          </a:solidFill>
                          <a:effectLst/>
                          <a:latin typeface="Aptos Narrow" panose="020B0004020202020204" pitchFamily="34" charset="0"/>
                        </a:rPr>
                        <a:t>800V</a:t>
                      </a:r>
                    </a:p>
                  </a:txBody>
                  <a:tcPr marL="7620" marR="7620" marT="762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 noProof="0" dirty="0">
                          <a:solidFill>
                            <a:schemeClr val="bg1"/>
                          </a:solidFill>
                          <a:effectLst/>
                          <a:latin typeface="Aptos Narrow" panose="020B0004020202020204" pitchFamily="34" charset="0"/>
                        </a:rPr>
                        <a:t>93 kWh</a:t>
                      </a:r>
                    </a:p>
                  </a:txBody>
                  <a:tcPr marL="7620" marR="7620" marT="762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 noProof="0" dirty="0">
                          <a:solidFill>
                            <a:schemeClr val="bg1"/>
                          </a:solidFill>
                          <a:effectLst/>
                          <a:latin typeface="Aptos Narrow" panose="020B0004020202020204" pitchFamily="34" charset="0"/>
                        </a:rPr>
                        <a:t>270 kW</a:t>
                      </a:r>
                    </a:p>
                  </a:txBody>
                  <a:tcPr marL="7620" marR="7620" marT="762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 noProof="0" dirty="0">
                          <a:solidFill>
                            <a:schemeClr val="bg1"/>
                          </a:solidFill>
                          <a:effectLst/>
                          <a:latin typeface="Aptos Narrow" panose="020B0004020202020204" pitchFamily="34" charset="0"/>
                        </a:rPr>
                        <a:t>380 km</a:t>
                      </a:r>
                    </a:p>
                  </a:txBody>
                  <a:tcPr marL="7620" marR="7620" marT="762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7379536"/>
                  </a:ext>
                </a:extLst>
              </a:tr>
            </a:tbl>
          </a:graphicData>
        </a:graphic>
      </p:graphicFrame>
      <p:pic>
        <p:nvPicPr>
          <p:cNvPr id="1028" name="Picture 4">
            <a:extLst>
              <a:ext uri="{FF2B5EF4-FFF2-40B4-BE49-F238E27FC236}">
                <a16:creationId xmlns:a16="http://schemas.microsoft.com/office/drawing/2014/main" id="{AFC7EEFC-B3FF-3243-1F49-553748E7C3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/>
          <a:srcRect t="298" b="298"/>
          <a:stretch/>
        </p:blipFill>
        <p:spPr bwMode="auto">
          <a:xfrm>
            <a:off x="758444" y="4057196"/>
            <a:ext cx="1433902" cy="665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>
            <a:extLst>
              <a:ext uri="{FF2B5EF4-FFF2-40B4-BE49-F238E27FC236}">
                <a16:creationId xmlns:a16="http://schemas.microsoft.com/office/drawing/2014/main" id="{5D30555D-7519-050B-118E-29AFB50DD0B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99" t="19590" r="23101" b="11561"/>
          <a:stretch/>
        </p:blipFill>
        <p:spPr bwMode="auto">
          <a:xfrm>
            <a:off x="743477" y="2441192"/>
            <a:ext cx="1552671" cy="694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>
            <a:extLst>
              <a:ext uri="{FF2B5EF4-FFF2-40B4-BE49-F238E27FC236}">
                <a16:creationId xmlns:a16="http://schemas.microsoft.com/office/drawing/2014/main" id="{0B6D12D7-FB3F-4EB4-638C-3DCCA5F2B97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600" t="19589" r="27118" b="11294"/>
          <a:stretch/>
        </p:blipFill>
        <p:spPr bwMode="auto">
          <a:xfrm>
            <a:off x="743477" y="3135250"/>
            <a:ext cx="1463837" cy="789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>
            <a:extLst>
              <a:ext uri="{FF2B5EF4-FFF2-40B4-BE49-F238E27FC236}">
                <a16:creationId xmlns:a16="http://schemas.microsoft.com/office/drawing/2014/main" id="{98F3674A-D4D6-C1B7-E5DB-DB6B5CB403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/>
          <a:srcRect t="45" b="45"/>
          <a:stretch/>
        </p:blipFill>
        <p:spPr bwMode="auto">
          <a:xfrm>
            <a:off x="672295" y="4855222"/>
            <a:ext cx="1552671" cy="666584"/>
          </a:xfrm>
          <a:prstGeom prst="rect">
            <a:avLst/>
          </a:prstGeom>
          <a:noFill/>
        </p:spPr>
      </p:pic>
      <p:pic>
        <p:nvPicPr>
          <p:cNvPr id="1042" name="Picture 18">
            <a:extLst>
              <a:ext uri="{FF2B5EF4-FFF2-40B4-BE49-F238E27FC236}">
                <a16:creationId xmlns:a16="http://schemas.microsoft.com/office/drawing/2014/main" id="{03CF6399-D40E-B9B3-629F-A8E5D1439C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/>
          <a:srcRect t="19778" b="19778"/>
          <a:stretch/>
        </p:blipFill>
        <p:spPr bwMode="auto">
          <a:xfrm>
            <a:off x="721941" y="5575105"/>
            <a:ext cx="1470405" cy="666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Segnaposto numero diapositiva 27">
            <a:extLst>
              <a:ext uri="{FF2B5EF4-FFF2-40B4-BE49-F238E27FC236}">
                <a16:creationId xmlns:a16="http://schemas.microsoft.com/office/drawing/2014/main" id="{246194FC-081E-9717-E6F0-E662802169A4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81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6" name="Immagine 5">
            <a:extLst>
              <a:ext uri="{FF2B5EF4-FFF2-40B4-BE49-F238E27FC236}">
                <a16:creationId xmlns:a16="http://schemas.microsoft.com/office/drawing/2014/main" id="{528C8A6C-CB6A-1039-E5FC-4BEDA568FAF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9" name="Immagine 8">
            <a:extLst>
              <a:ext uri="{FF2B5EF4-FFF2-40B4-BE49-F238E27FC236}">
                <a16:creationId xmlns:a16="http://schemas.microsoft.com/office/drawing/2014/main" id="{AB4D88E6-D33F-79D6-6400-2F2EBF44DB8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665655902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D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egnaposto numero diapositiva 2">
            <a:extLst>
              <a:ext uri="{FF2B5EF4-FFF2-40B4-BE49-F238E27FC236}">
                <a16:creationId xmlns:a16="http://schemas.microsoft.com/office/drawing/2014/main" id="{415C64FA-3F17-DE7A-19F1-7AC14F37EE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noProof="0" smtClean="0"/>
              <a:t>82</a:t>
            </a:fld>
            <a:endParaRPr lang="en-US" noProof="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0195A190-648A-05AE-0021-B81EFC560AA8}"/>
              </a:ext>
            </a:extLst>
          </p:cNvPr>
          <p:cNvSpPr txBox="1">
            <a:spLocks/>
          </p:cNvSpPr>
          <p:nvPr/>
        </p:nvSpPr>
        <p:spPr>
          <a:xfrm>
            <a:off x="-454717" y="2459127"/>
            <a:ext cx="5265949" cy="204284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88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Q&amp;A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B4E01E2F-09EA-6945-285D-1D6953CC2D24}"/>
              </a:ext>
            </a:extLst>
          </p:cNvPr>
          <p:cNvSpPr/>
          <p:nvPr/>
        </p:nvSpPr>
        <p:spPr>
          <a:xfrm>
            <a:off x="1264289" y="4159857"/>
            <a:ext cx="1729946" cy="510778"/>
          </a:xfrm>
          <a:prstGeom prst="roundRect">
            <a:avLst/>
          </a:prstGeom>
          <a:solidFill>
            <a:srgbClr val="C00000"/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noProof="0" dirty="0">
                <a:solidFill>
                  <a:schemeClr val="bg1"/>
                </a:solidFill>
                <a:latin typeface="Barlow Condensed" panose="00000506000000000000" pitchFamily="2" charset="0"/>
                <a:ea typeface="Calibri" panose="020F0502020204030204" pitchFamily="34" charset="0"/>
                <a:cs typeface="Calibri" panose="020F0502020204030204" pitchFamily="34" charset="0"/>
              </a:rPr>
              <a:t>DISCOVER</a:t>
            </a:r>
          </a:p>
        </p:txBody>
      </p:sp>
      <p:sp>
        <p:nvSpPr>
          <p:cNvPr id="2" name="Segnaposto numero diapositiva 27">
            <a:extLst>
              <a:ext uri="{FF2B5EF4-FFF2-40B4-BE49-F238E27FC236}">
                <a16:creationId xmlns:a16="http://schemas.microsoft.com/office/drawing/2014/main" id="{E33E7C29-FFA9-7A7F-A40A-6F6C18E38600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82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4" name="Immagine 3">
            <a:extLst>
              <a:ext uri="{FF2B5EF4-FFF2-40B4-BE49-F238E27FC236}">
                <a16:creationId xmlns:a16="http://schemas.microsoft.com/office/drawing/2014/main" id="{C736A08D-2B93-26AC-B556-C59209F0916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7" name="Immagine 6">
            <a:extLst>
              <a:ext uri="{FF2B5EF4-FFF2-40B4-BE49-F238E27FC236}">
                <a16:creationId xmlns:a16="http://schemas.microsoft.com/office/drawing/2014/main" id="{D2F809BB-13C8-D4D9-8873-6F87F83EAAD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pic>
        <p:nvPicPr>
          <p:cNvPr id="11" name="Immagine 10" descr="Immagine che contiene automobile, volante, Progettazione di automobili, veicolo&#10;&#10;Il contenuto generato dall'IA potrebbe non essere corretto.">
            <a:extLst>
              <a:ext uri="{FF2B5EF4-FFF2-40B4-BE49-F238E27FC236}">
                <a16:creationId xmlns:a16="http://schemas.microsoft.com/office/drawing/2014/main" id="{FA1728CB-0CAD-6137-1654-6B14E072375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6892"/>
          <a:stretch/>
        </p:blipFill>
        <p:spPr>
          <a:xfrm>
            <a:off x="4199860" y="0"/>
            <a:ext cx="8021990" cy="6858000"/>
          </a:xfrm>
          <a:prstGeom prst="rect">
            <a:avLst/>
          </a:prstGeom>
        </p:spPr>
      </p:pic>
      <p:pic>
        <p:nvPicPr>
          <p:cNvPr id="12" name="Picture 4">
            <a:extLst>
              <a:ext uri="{FF2B5EF4-FFF2-40B4-BE49-F238E27FC236}">
                <a16:creationId xmlns:a16="http://schemas.microsoft.com/office/drawing/2014/main" id="{2315A5AB-B833-C241-F7CB-BC6BEF5E93C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563524" y="107794"/>
            <a:ext cx="497845" cy="431209"/>
          </a:xfrm>
          <a:prstGeom prst="rect">
            <a:avLst/>
          </a:prstGeom>
        </p:spPr>
      </p:pic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BF038C9C-8661-AA01-0C2E-717E4C190EC4}"/>
              </a:ext>
            </a:extLst>
          </p:cNvPr>
          <p:cNvSpPr txBox="1"/>
          <p:nvPr/>
        </p:nvSpPr>
        <p:spPr>
          <a:xfrm>
            <a:off x="3314686" y="-33338"/>
            <a:ext cx="8143890" cy="52835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ts val="4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600" b="1" noProof="0" dirty="0">
                <a:solidFill>
                  <a:schemeClr val="bg1"/>
                </a:solidFill>
                <a:latin typeface="Barlow Condensed" panose="00000506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The Next-Gen   </a:t>
            </a:r>
            <a:r>
              <a:rPr lang="en-US" sz="1600" b="1" kern="1200" noProof="0" dirty="0">
                <a:solidFill>
                  <a:srgbClr val="C00000"/>
                </a:solidFill>
                <a:latin typeface="Barlow Condensed" panose="00000506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DODGE CHARGER </a:t>
            </a:r>
          </a:p>
        </p:txBody>
      </p:sp>
      <p:sp>
        <p:nvSpPr>
          <p:cNvPr id="14" name="Segnaposto numero diapositiva 27">
            <a:extLst>
              <a:ext uri="{FF2B5EF4-FFF2-40B4-BE49-F238E27FC236}">
                <a16:creationId xmlns:a16="http://schemas.microsoft.com/office/drawing/2014/main" id="{A74BB3AD-5996-C1F9-07E0-746FC45CBD7D}"/>
              </a:ext>
            </a:extLst>
          </p:cNvPr>
          <p:cNvSpPr txBox="1">
            <a:spLocks/>
          </p:cNvSpPr>
          <p:nvPr/>
        </p:nvSpPr>
        <p:spPr>
          <a:xfrm>
            <a:off x="5921829" y="65544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82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15" name="Immagine 14">
            <a:extLst>
              <a:ext uri="{FF2B5EF4-FFF2-40B4-BE49-F238E27FC236}">
                <a16:creationId xmlns:a16="http://schemas.microsoft.com/office/drawing/2014/main" id="{FFD443CD-BA2B-132D-5ECE-BDEBA5E67F0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334125" y="6410056"/>
            <a:ext cx="468000" cy="468000"/>
          </a:xfrm>
          <a:prstGeom prst="rect">
            <a:avLst/>
          </a:prstGeom>
        </p:spPr>
      </p:pic>
      <p:pic>
        <p:nvPicPr>
          <p:cNvPr id="16" name="Immagine 15">
            <a:extLst>
              <a:ext uri="{FF2B5EF4-FFF2-40B4-BE49-F238E27FC236}">
                <a16:creationId xmlns:a16="http://schemas.microsoft.com/office/drawing/2014/main" id="{AD66D09C-2D3D-9CDE-6C5A-242A95B51F5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694675" y="6410057"/>
            <a:ext cx="468000" cy="468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23600863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D2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05EE728-FC17-F0D0-584A-0B6CE2C79E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CA86598-236D-79AC-D951-D2F17BC8E9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noProof="0" smtClean="0">
                <a:solidFill>
                  <a:schemeClr val="bg1"/>
                </a:solidFill>
              </a:rPr>
              <a:t>83</a:t>
            </a:fld>
            <a:endParaRPr lang="en-US" noProof="0" dirty="0">
              <a:solidFill>
                <a:schemeClr val="bg1"/>
              </a:solidFill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21AEBDF2-C776-2CC0-BE82-67B3D8FAA4F7}"/>
              </a:ext>
            </a:extLst>
          </p:cNvPr>
          <p:cNvSpPr txBox="1">
            <a:spLocks/>
          </p:cNvSpPr>
          <p:nvPr/>
        </p:nvSpPr>
        <p:spPr>
          <a:xfrm>
            <a:off x="6249971" y="1782379"/>
            <a:ext cx="3739849" cy="1443143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400" noProof="0" dirty="0">
                <a:solidFill>
                  <a:srgbClr val="C00000"/>
                </a:solidFill>
                <a:latin typeface="Barlow Condensed" panose="00000506000000000000" pitchFamily="2" charset="0"/>
              </a:rPr>
              <a:t>ANSWER</a:t>
            </a:r>
          </a:p>
        </p:txBody>
      </p:sp>
      <p:sp>
        <p:nvSpPr>
          <p:cNvPr id="6" name="CasellaDiTesto 5">
            <a:extLst>
              <a:ext uri="{FF2B5EF4-FFF2-40B4-BE49-F238E27FC236}">
                <a16:creationId xmlns:a16="http://schemas.microsoft.com/office/drawing/2014/main" id="{3B537479-8763-CA39-9DA9-4A9C76D7D4F1}"/>
              </a:ext>
            </a:extLst>
          </p:cNvPr>
          <p:cNvSpPr txBox="1"/>
          <p:nvPr/>
        </p:nvSpPr>
        <p:spPr>
          <a:xfrm>
            <a:off x="3223596" y="2008394"/>
            <a:ext cx="2462091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How does the recharging process of the electric Dodge Charger Daytona compare to refueling the gasoline model?</a:t>
            </a:r>
          </a:p>
        </p:txBody>
      </p:sp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BF438BE5-C036-D335-54C1-2ABEFA32239F}"/>
              </a:ext>
            </a:extLst>
          </p:cNvPr>
          <p:cNvSpPr txBox="1"/>
          <p:nvPr/>
        </p:nvSpPr>
        <p:spPr>
          <a:xfrm>
            <a:off x="6249971" y="2613893"/>
            <a:ext cx="3097731" cy="28931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Recharging the Dodge Charger Daytona requires more time than refueling a gasoline vehicle but is facilitated by its advanced charging capabilities. Using a 350 kW DC fast charger, the battery can be charged from 20% to 80% in approximately 27 minutes. </a:t>
            </a:r>
            <a:b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</a:br>
            <a:b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</a:br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This allows for a substantial recharge during a brief stop, making it convenient for longer trips. </a:t>
            </a:r>
          </a:p>
          <a:p>
            <a:endParaRPr lang="en-US" sz="1400" noProof="0" dirty="0">
              <a:solidFill>
                <a:schemeClr val="bg1"/>
              </a:solidFill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24" name="Rounded Rectangle 5">
            <a:extLst>
              <a:ext uri="{FF2B5EF4-FFF2-40B4-BE49-F238E27FC236}">
                <a16:creationId xmlns:a16="http://schemas.microsoft.com/office/drawing/2014/main" id="{F2BCF458-4951-BF29-B9A2-E98C8DCDB23A}"/>
              </a:ext>
            </a:extLst>
          </p:cNvPr>
          <p:cNvSpPr/>
          <p:nvPr/>
        </p:nvSpPr>
        <p:spPr>
          <a:xfrm>
            <a:off x="3266306" y="3918393"/>
            <a:ext cx="2419381" cy="442674"/>
          </a:xfrm>
          <a:prstGeom prst="roundRect">
            <a:avLst/>
          </a:prstGeom>
          <a:solidFill>
            <a:srgbClr val="C00000"/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b="1" noProof="0" dirty="0">
                <a:solidFill>
                  <a:schemeClr val="bg1"/>
                </a:solidFill>
                <a:latin typeface="Barlow Condensed" panose="00000506000000000000" pitchFamily="2" charset="0"/>
                <a:ea typeface="Calibri" panose="020F0502020204030204" pitchFamily="34" charset="0"/>
                <a:cs typeface="Calibri" panose="020F0502020204030204" pitchFamily="34" charset="0"/>
              </a:rPr>
              <a:t>DISCOVER THE ANSWER</a:t>
            </a:r>
          </a:p>
        </p:txBody>
      </p:sp>
      <p:sp>
        <p:nvSpPr>
          <p:cNvPr id="5" name="Segnaposto numero diapositiva 27">
            <a:extLst>
              <a:ext uri="{FF2B5EF4-FFF2-40B4-BE49-F238E27FC236}">
                <a16:creationId xmlns:a16="http://schemas.microsoft.com/office/drawing/2014/main" id="{D0280B43-4642-BA07-55FA-233A39B7FA57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83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9" name="Immagine 8">
            <a:extLst>
              <a:ext uri="{FF2B5EF4-FFF2-40B4-BE49-F238E27FC236}">
                <a16:creationId xmlns:a16="http://schemas.microsoft.com/office/drawing/2014/main" id="{DFD23D6C-2FEF-5CEA-42E9-59CEB1C2CC6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10" name="Immagine 9">
            <a:extLst>
              <a:ext uri="{FF2B5EF4-FFF2-40B4-BE49-F238E27FC236}">
                <a16:creationId xmlns:a16="http://schemas.microsoft.com/office/drawing/2014/main" id="{DD698BA5-CA28-3317-1CC9-B476B77442D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sp>
        <p:nvSpPr>
          <p:cNvPr id="11" name="Freeform: Shape 13">
            <a:extLst>
              <a:ext uri="{FF2B5EF4-FFF2-40B4-BE49-F238E27FC236}">
                <a16:creationId xmlns:a16="http://schemas.microsoft.com/office/drawing/2014/main" id="{B191650A-7ACB-7842-0E9F-8CDEC8F14394}"/>
              </a:ext>
            </a:extLst>
          </p:cNvPr>
          <p:cNvSpPr/>
          <p:nvPr/>
        </p:nvSpPr>
        <p:spPr>
          <a:xfrm>
            <a:off x="8670471" y="6453187"/>
            <a:ext cx="3521532" cy="404811"/>
          </a:xfrm>
          <a:custGeom>
            <a:avLst/>
            <a:gdLst>
              <a:gd name="connsiteX0" fmla="*/ 570467 w 3464689"/>
              <a:gd name="connsiteY0" fmla="*/ 0 h 1000766"/>
              <a:gd name="connsiteX1" fmla="*/ 3464689 w 3464689"/>
              <a:gd name="connsiteY1" fmla="*/ 0 h 1000766"/>
              <a:gd name="connsiteX2" fmla="*/ 3464689 w 3464689"/>
              <a:gd name="connsiteY2" fmla="*/ 1000766 h 1000766"/>
              <a:gd name="connsiteX3" fmla="*/ 0 w 3464689"/>
              <a:gd name="connsiteY3" fmla="*/ 1000766 h 1000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64689" h="1000766">
                <a:moveTo>
                  <a:pt x="570467" y="0"/>
                </a:moveTo>
                <a:lnTo>
                  <a:pt x="3464689" y="0"/>
                </a:lnTo>
                <a:lnTo>
                  <a:pt x="3464689" y="1000766"/>
                </a:lnTo>
                <a:lnTo>
                  <a:pt x="0" y="1000766"/>
                </a:lnTo>
                <a:close/>
              </a:path>
            </a:pathLst>
          </a:custGeom>
          <a:solidFill>
            <a:srgbClr val="EB232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717290DC-1622-B186-E403-931FE6F32B10}"/>
              </a:ext>
            </a:extLst>
          </p:cNvPr>
          <p:cNvSpPr txBox="1">
            <a:spLocks/>
          </p:cNvSpPr>
          <p:nvPr/>
        </p:nvSpPr>
        <p:spPr>
          <a:xfrm>
            <a:off x="9252857" y="6485466"/>
            <a:ext cx="5586575" cy="415674"/>
          </a:xfrm>
          <a:prstGeom prst="rect">
            <a:avLst/>
          </a:prstGeom>
        </p:spPr>
        <p:txBody>
          <a:bodyPr vert="horz" wrap="none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Click on </a:t>
            </a:r>
            <a:r>
              <a:rPr lang="en-US" sz="1400" b="1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DISCOVER THE ANSWER</a:t>
            </a:r>
          </a:p>
          <a:p>
            <a:pPr marL="0" indent="0">
              <a:lnSpc>
                <a:spcPct val="110000"/>
              </a:lnSpc>
              <a:buFont typeface="Arial" panose="020B0604020202020204" pitchFamily="34" charset="0"/>
              <a:buNone/>
            </a:pPr>
            <a:endParaRPr lang="en-US" sz="1400" i="1" noProof="0" dirty="0">
              <a:solidFill>
                <a:schemeClr val="bg1"/>
              </a:solidFill>
              <a:latin typeface="Roboto" panose="02000000000000000000" pitchFamily="2" charset="0"/>
              <a:ea typeface="Roboto" panose="02000000000000000000" pitchFamily="2" charset="0"/>
              <a:cs typeface="Calibri" panose="020F0502020204030204" pitchFamily="34" charset="0"/>
            </a:endParaRPr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F6ADA4F3-ACFD-0D34-D43C-58A8857112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241" y="803028"/>
            <a:ext cx="10653578" cy="1132258"/>
          </a:xfrm>
        </p:spPr>
        <p:txBody>
          <a:bodyPr anchor="t" anchorCtr="0">
            <a:noAutofit/>
          </a:bodyPr>
          <a:lstStyle/>
          <a:p>
            <a:r>
              <a:rPr lang="en-US" sz="54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CUSTOMER QUESTIONS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722263475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D2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886B07F-8CBC-5EB7-C44D-7151E78BB5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asellaDiTesto 5">
            <a:extLst>
              <a:ext uri="{FF2B5EF4-FFF2-40B4-BE49-F238E27FC236}">
                <a16:creationId xmlns:a16="http://schemas.microsoft.com/office/drawing/2014/main" id="{169DF916-715A-6D5D-2D10-CD70113E28F6}"/>
              </a:ext>
            </a:extLst>
          </p:cNvPr>
          <p:cNvSpPr txBox="1"/>
          <p:nvPr/>
        </p:nvSpPr>
        <p:spPr>
          <a:xfrm>
            <a:off x="3095047" y="2008394"/>
            <a:ext cx="2750053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What is the driving range of the electric Dodge Charger Daytona compared to the gasoline version's fuel range?</a:t>
            </a:r>
          </a:p>
        </p:txBody>
      </p:sp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411387DC-741C-EA5A-2A4F-6505E25BF95A}"/>
              </a:ext>
            </a:extLst>
          </p:cNvPr>
          <p:cNvSpPr txBox="1"/>
          <p:nvPr/>
        </p:nvSpPr>
        <p:spPr>
          <a:xfrm>
            <a:off x="6272831" y="2668085"/>
            <a:ext cx="3184756" cy="28931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The 100% electric Dodge Charger Daytona offers a competitive range suitable for daily driving and longer journeys: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The R/T model has an WLTP estimated range of 510km, while the Scat Pack variant offers around 420km on a full charge.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In comparison the previous gasoline models' range varied based on fuel efficiency and tank size, typically offering between 480 to 640km per tank.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D46413-1C3A-96AB-E59D-F18155F1DA88}"/>
              </a:ext>
            </a:extLst>
          </p:cNvPr>
          <p:cNvSpPr txBox="1">
            <a:spLocks/>
          </p:cNvSpPr>
          <p:nvPr/>
        </p:nvSpPr>
        <p:spPr>
          <a:xfrm>
            <a:off x="6272831" y="1809475"/>
            <a:ext cx="3739849" cy="1443143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400" noProof="0" dirty="0">
                <a:solidFill>
                  <a:srgbClr val="C00000"/>
                </a:solidFill>
                <a:latin typeface="Barlow Condensed" panose="00000506000000000000" pitchFamily="2" charset="0"/>
              </a:rPr>
              <a:t>ANSWER</a:t>
            </a:r>
          </a:p>
        </p:txBody>
      </p:sp>
      <p:sp>
        <p:nvSpPr>
          <p:cNvPr id="5" name="Rounded Rectangle 5">
            <a:extLst>
              <a:ext uri="{FF2B5EF4-FFF2-40B4-BE49-F238E27FC236}">
                <a16:creationId xmlns:a16="http://schemas.microsoft.com/office/drawing/2014/main" id="{078DC457-0468-7872-C941-20541E10F73C}"/>
              </a:ext>
            </a:extLst>
          </p:cNvPr>
          <p:cNvSpPr/>
          <p:nvPr/>
        </p:nvSpPr>
        <p:spPr>
          <a:xfrm>
            <a:off x="3246050" y="3891297"/>
            <a:ext cx="2419381" cy="442674"/>
          </a:xfrm>
          <a:prstGeom prst="roundRect">
            <a:avLst/>
          </a:prstGeom>
          <a:solidFill>
            <a:srgbClr val="C00000"/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b="1" noProof="0" dirty="0">
                <a:solidFill>
                  <a:schemeClr val="bg1"/>
                </a:solidFill>
                <a:latin typeface="Barlow Condensed" panose="00000506000000000000" pitchFamily="2" charset="0"/>
                <a:ea typeface="Calibri" panose="020F0502020204030204" pitchFamily="34" charset="0"/>
                <a:cs typeface="Calibri" panose="020F0502020204030204" pitchFamily="34" charset="0"/>
              </a:rPr>
              <a:t>DISCOVER THE ANSWER</a:t>
            </a:r>
          </a:p>
        </p:txBody>
      </p:sp>
      <p:sp>
        <p:nvSpPr>
          <p:cNvPr id="3" name="Segnaposto numero diapositiva 27">
            <a:extLst>
              <a:ext uri="{FF2B5EF4-FFF2-40B4-BE49-F238E27FC236}">
                <a16:creationId xmlns:a16="http://schemas.microsoft.com/office/drawing/2014/main" id="{BB96DC9D-653A-E3A9-7967-DF9A8FBADAF4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84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9" name="Immagine 8">
            <a:extLst>
              <a:ext uri="{FF2B5EF4-FFF2-40B4-BE49-F238E27FC236}">
                <a16:creationId xmlns:a16="http://schemas.microsoft.com/office/drawing/2014/main" id="{39EEC3AB-FC3E-E102-8DF1-71504D46B9F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10" name="Immagine 9">
            <a:extLst>
              <a:ext uri="{FF2B5EF4-FFF2-40B4-BE49-F238E27FC236}">
                <a16:creationId xmlns:a16="http://schemas.microsoft.com/office/drawing/2014/main" id="{EA236709-02CB-F2E6-1B76-B8914064F36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sp>
        <p:nvSpPr>
          <p:cNvPr id="11" name="Freeform: Shape 13">
            <a:extLst>
              <a:ext uri="{FF2B5EF4-FFF2-40B4-BE49-F238E27FC236}">
                <a16:creationId xmlns:a16="http://schemas.microsoft.com/office/drawing/2014/main" id="{83C1947E-C47A-BF7F-D857-9510C5145CBB}"/>
              </a:ext>
            </a:extLst>
          </p:cNvPr>
          <p:cNvSpPr/>
          <p:nvPr/>
        </p:nvSpPr>
        <p:spPr>
          <a:xfrm>
            <a:off x="8670471" y="6453187"/>
            <a:ext cx="3521532" cy="404811"/>
          </a:xfrm>
          <a:custGeom>
            <a:avLst/>
            <a:gdLst>
              <a:gd name="connsiteX0" fmla="*/ 570467 w 3464689"/>
              <a:gd name="connsiteY0" fmla="*/ 0 h 1000766"/>
              <a:gd name="connsiteX1" fmla="*/ 3464689 w 3464689"/>
              <a:gd name="connsiteY1" fmla="*/ 0 h 1000766"/>
              <a:gd name="connsiteX2" fmla="*/ 3464689 w 3464689"/>
              <a:gd name="connsiteY2" fmla="*/ 1000766 h 1000766"/>
              <a:gd name="connsiteX3" fmla="*/ 0 w 3464689"/>
              <a:gd name="connsiteY3" fmla="*/ 1000766 h 1000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64689" h="1000766">
                <a:moveTo>
                  <a:pt x="570467" y="0"/>
                </a:moveTo>
                <a:lnTo>
                  <a:pt x="3464689" y="0"/>
                </a:lnTo>
                <a:lnTo>
                  <a:pt x="3464689" y="1000766"/>
                </a:lnTo>
                <a:lnTo>
                  <a:pt x="0" y="1000766"/>
                </a:lnTo>
                <a:close/>
              </a:path>
            </a:pathLst>
          </a:custGeom>
          <a:solidFill>
            <a:srgbClr val="EB232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889C6734-0F27-EF19-3EEE-9ED7E5AC51D1}"/>
              </a:ext>
            </a:extLst>
          </p:cNvPr>
          <p:cNvSpPr txBox="1">
            <a:spLocks/>
          </p:cNvSpPr>
          <p:nvPr/>
        </p:nvSpPr>
        <p:spPr>
          <a:xfrm>
            <a:off x="9252857" y="6485466"/>
            <a:ext cx="5586575" cy="415674"/>
          </a:xfrm>
          <a:prstGeom prst="rect">
            <a:avLst/>
          </a:prstGeom>
        </p:spPr>
        <p:txBody>
          <a:bodyPr vert="horz" wrap="none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Click on </a:t>
            </a:r>
            <a:r>
              <a:rPr lang="en-US" sz="1400" b="1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DISCOVER THE ANSWER</a:t>
            </a:r>
          </a:p>
          <a:p>
            <a:pPr marL="0" indent="0">
              <a:lnSpc>
                <a:spcPct val="110000"/>
              </a:lnSpc>
              <a:buFont typeface="Arial" panose="020B0604020202020204" pitchFamily="34" charset="0"/>
              <a:buNone/>
            </a:pPr>
            <a:endParaRPr lang="en-US" sz="1400" i="1" noProof="0" dirty="0">
              <a:solidFill>
                <a:schemeClr val="bg1"/>
              </a:solidFill>
              <a:latin typeface="Roboto" panose="02000000000000000000" pitchFamily="2" charset="0"/>
              <a:ea typeface="Roboto" panose="02000000000000000000" pitchFamily="2" charset="0"/>
              <a:cs typeface="Calibri" panose="020F0502020204030204" pitchFamily="34" charset="0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187DD6FF-6AAD-39D2-E1DE-A5419B5524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241" y="803028"/>
            <a:ext cx="10653578" cy="1132258"/>
          </a:xfrm>
        </p:spPr>
        <p:txBody>
          <a:bodyPr anchor="t" anchorCtr="0">
            <a:noAutofit/>
          </a:bodyPr>
          <a:lstStyle/>
          <a:p>
            <a:r>
              <a:rPr lang="en-US" sz="54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CUSTOMER QUESTIONS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567092868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D2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8E0BAB5-4CCB-F7D5-A00C-A16FA7C582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asellaDiTesto 5">
            <a:extLst>
              <a:ext uri="{FF2B5EF4-FFF2-40B4-BE49-F238E27FC236}">
                <a16:creationId xmlns:a16="http://schemas.microsoft.com/office/drawing/2014/main" id="{2F616552-750F-2A5C-DC18-49240B5E9FD1}"/>
              </a:ext>
            </a:extLst>
          </p:cNvPr>
          <p:cNvSpPr txBox="1"/>
          <p:nvPr/>
        </p:nvSpPr>
        <p:spPr>
          <a:xfrm>
            <a:off x="2950808" y="1748532"/>
            <a:ext cx="2803651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How does the performance of the electric Dodge Charger Daytona compare to the previous gasoline models?</a:t>
            </a:r>
          </a:p>
        </p:txBody>
      </p:sp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9F675059-B29E-409A-54DD-6D32C8B3534B}"/>
              </a:ext>
            </a:extLst>
          </p:cNvPr>
          <p:cNvSpPr txBox="1"/>
          <p:nvPr/>
        </p:nvSpPr>
        <p:spPr>
          <a:xfrm>
            <a:off x="6096000" y="2391800"/>
            <a:ext cx="3198636" cy="31085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The 100% electric Dodge Charger Daytona overtake its gasoline former version in several performance: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The R/T model delivers up to 496 HP, exceeding the previous 5.7-liter Hemi V8's 370 horsepower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The Scat Pack variant boasts up to 670 HP, outperforming the former 6.4-liter Hemi V8's 485 horsepower.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Additionally, the Scat Pack accelerates from 0 to 100km/h in just 3.3 seconds, compared to the previous Scat Pack's 3.8 sec. </a:t>
            </a:r>
          </a:p>
        </p:txBody>
      </p:sp>
      <p:sp>
        <p:nvSpPr>
          <p:cNvPr id="2" name="Rounded Rectangle 5">
            <a:extLst>
              <a:ext uri="{FF2B5EF4-FFF2-40B4-BE49-F238E27FC236}">
                <a16:creationId xmlns:a16="http://schemas.microsoft.com/office/drawing/2014/main" id="{B2203CE0-C758-23B4-CC2A-9B8A6BC7418F}"/>
              </a:ext>
            </a:extLst>
          </p:cNvPr>
          <p:cNvSpPr/>
          <p:nvPr/>
        </p:nvSpPr>
        <p:spPr>
          <a:xfrm>
            <a:off x="3234658" y="3692378"/>
            <a:ext cx="2419381" cy="442674"/>
          </a:xfrm>
          <a:prstGeom prst="roundRect">
            <a:avLst/>
          </a:prstGeom>
          <a:solidFill>
            <a:srgbClr val="C00000"/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b="1" noProof="0" dirty="0">
                <a:solidFill>
                  <a:schemeClr val="bg1"/>
                </a:solidFill>
                <a:latin typeface="Barlow Condensed" panose="00000506000000000000" pitchFamily="2" charset="0"/>
                <a:ea typeface="Calibri" panose="020F0502020204030204" pitchFamily="34" charset="0"/>
                <a:cs typeface="Calibri" panose="020F0502020204030204" pitchFamily="34" charset="0"/>
              </a:rPr>
              <a:t>DISCOVER THE ANSWER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6979C77-EBC4-7B32-C508-3A77B6BD2ABC}"/>
              </a:ext>
            </a:extLst>
          </p:cNvPr>
          <p:cNvSpPr txBox="1">
            <a:spLocks/>
          </p:cNvSpPr>
          <p:nvPr/>
        </p:nvSpPr>
        <p:spPr>
          <a:xfrm>
            <a:off x="6126286" y="1580875"/>
            <a:ext cx="3739849" cy="1443143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400" noProof="0" dirty="0">
                <a:solidFill>
                  <a:srgbClr val="C00000"/>
                </a:solidFill>
                <a:latin typeface="Barlow Condensed" panose="00000506000000000000" pitchFamily="2" charset="0"/>
              </a:rPr>
              <a:t>ANSWER</a:t>
            </a:r>
          </a:p>
        </p:txBody>
      </p:sp>
      <p:sp>
        <p:nvSpPr>
          <p:cNvPr id="3" name="Segnaposto numero diapositiva 27">
            <a:extLst>
              <a:ext uri="{FF2B5EF4-FFF2-40B4-BE49-F238E27FC236}">
                <a16:creationId xmlns:a16="http://schemas.microsoft.com/office/drawing/2014/main" id="{B89B5D8E-B69B-5B07-4F7D-3D638052827F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85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9" name="Immagine 8">
            <a:extLst>
              <a:ext uri="{FF2B5EF4-FFF2-40B4-BE49-F238E27FC236}">
                <a16:creationId xmlns:a16="http://schemas.microsoft.com/office/drawing/2014/main" id="{B0F738F2-33E4-D802-750E-D4F19C535D1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10" name="Immagine 9">
            <a:extLst>
              <a:ext uri="{FF2B5EF4-FFF2-40B4-BE49-F238E27FC236}">
                <a16:creationId xmlns:a16="http://schemas.microsoft.com/office/drawing/2014/main" id="{84B4FD19-5642-757C-32DA-0276508E2DA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sp>
        <p:nvSpPr>
          <p:cNvPr id="11" name="Freeform: Shape 13">
            <a:extLst>
              <a:ext uri="{FF2B5EF4-FFF2-40B4-BE49-F238E27FC236}">
                <a16:creationId xmlns:a16="http://schemas.microsoft.com/office/drawing/2014/main" id="{5D3C6F31-5DFE-0997-3AC3-8F0DFC1F5ADB}"/>
              </a:ext>
            </a:extLst>
          </p:cNvPr>
          <p:cNvSpPr/>
          <p:nvPr/>
        </p:nvSpPr>
        <p:spPr>
          <a:xfrm>
            <a:off x="8670471" y="6453187"/>
            <a:ext cx="3521532" cy="404811"/>
          </a:xfrm>
          <a:custGeom>
            <a:avLst/>
            <a:gdLst>
              <a:gd name="connsiteX0" fmla="*/ 570467 w 3464689"/>
              <a:gd name="connsiteY0" fmla="*/ 0 h 1000766"/>
              <a:gd name="connsiteX1" fmla="*/ 3464689 w 3464689"/>
              <a:gd name="connsiteY1" fmla="*/ 0 h 1000766"/>
              <a:gd name="connsiteX2" fmla="*/ 3464689 w 3464689"/>
              <a:gd name="connsiteY2" fmla="*/ 1000766 h 1000766"/>
              <a:gd name="connsiteX3" fmla="*/ 0 w 3464689"/>
              <a:gd name="connsiteY3" fmla="*/ 1000766 h 1000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64689" h="1000766">
                <a:moveTo>
                  <a:pt x="570467" y="0"/>
                </a:moveTo>
                <a:lnTo>
                  <a:pt x="3464689" y="0"/>
                </a:lnTo>
                <a:lnTo>
                  <a:pt x="3464689" y="1000766"/>
                </a:lnTo>
                <a:lnTo>
                  <a:pt x="0" y="1000766"/>
                </a:lnTo>
                <a:close/>
              </a:path>
            </a:pathLst>
          </a:custGeom>
          <a:solidFill>
            <a:srgbClr val="EB232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FE0FFE09-DD18-8F04-632A-8EB65918AA3C}"/>
              </a:ext>
            </a:extLst>
          </p:cNvPr>
          <p:cNvSpPr txBox="1">
            <a:spLocks/>
          </p:cNvSpPr>
          <p:nvPr/>
        </p:nvSpPr>
        <p:spPr>
          <a:xfrm>
            <a:off x="9252857" y="6485466"/>
            <a:ext cx="5586575" cy="415674"/>
          </a:xfrm>
          <a:prstGeom prst="rect">
            <a:avLst/>
          </a:prstGeom>
        </p:spPr>
        <p:txBody>
          <a:bodyPr vert="horz" wrap="none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Click on </a:t>
            </a:r>
            <a:r>
              <a:rPr lang="en-US" sz="1400" b="1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DISCOVER THE ANSWER</a:t>
            </a:r>
          </a:p>
          <a:p>
            <a:pPr marL="0" indent="0">
              <a:lnSpc>
                <a:spcPct val="110000"/>
              </a:lnSpc>
              <a:buFont typeface="Arial" panose="020B0604020202020204" pitchFamily="34" charset="0"/>
              <a:buNone/>
            </a:pPr>
            <a:endParaRPr lang="en-US" sz="1400" i="1" noProof="0" dirty="0">
              <a:solidFill>
                <a:schemeClr val="bg1"/>
              </a:solidFill>
              <a:latin typeface="Roboto" panose="02000000000000000000" pitchFamily="2" charset="0"/>
              <a:ea typeface="Roboto" panose="02000000000000000000" pitchFamily="2" charset="0"/>
              <a:cs typeface="Calibri" panose="020F0502020204030204" pitchFamily="34" charset="0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CD556CD8-28B3-E96A-9973-27D9A67D71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241" y="803028"/>
            <a:ext cx="10653578" cy="1132258"/>
          </a:xfrm>
        </p:spPr>
        <p:txBody>
          <a:bodyPr anchor="t" anchorCtr="0">
            <a:noAutofit/>
          </a:bodyPr>
          <a:lstStyle/>
          <a:p>
            <a:r>
              <a:rPr lang="en-US" sz="54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CUSTOMER QUESTIONS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040216564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D2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2EAC55B-5868-FE2F-ACE4-7B94BAF816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asellaDiTesto 5">
            <a:extLst>
              <a:ext uri="{FF2B5EF4-FFF2-40B4-BE49-F238E27FC236}">
                <a16:creationId xmlns:a16="http://schemas.microsoft.com/office/drawing/2014/main" id="{505D6C84-D671-86C9-87AB-21825C4C8DF4}"/>
              </a:ext>
            </a:extLst>
          </p:cNvPr>
          <p:cNvSpPr txBox="1"/>
          <p:nvPr/>
        </p:nvSpPr>
        <p:spPr>
          <a:xfrm>
            <a:off x="3220419" y="2008394"/>
            <a:ext cx="2536693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Are there any unique features in the electric Charger Daytona that differentiate it from the gasoline version?</a:t>
            </a:r>
          </a:p>
        </p:txBody>
      </p:sp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52534A8D-A2C0-3ED9-C669-943F2C164EE7}"/>
              </a:ext>
            </a:extLst>
          </p:cNvPr>
          <p:cNvSpPr txBox="1"/>
          <p:nvPr/>
        </p:nvSpPr>
        <p:spPr>
          <a:xfrm>
            <a:off x="6272831" y="2553628"/>
            <a:ext cx="3166311" cy="2754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Yes, the electric Charger Daytona introduces several unique features.</a:t>
            </a:r>
            <a:b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</a:br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It includes the </a:t>
            </a:r>
            <a:r>
              <a:rPr lang="en-US" sz="1400" noProof="0" dirty="0" err="1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Fratzonic</a:t>
            </a:r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 Chambered Exhaust system, an external sound generator that emulates the sound of a traditional Hemi V8, providing an auditory experience reminiscent of classic muscle cars. </a:t>
            </a:r>
          </a:p>
          <a:p>
            <a:pPr>
              <a:spcAft>
                <a:spcPts val="600"/>
              </a:spcAft>
            </a:pPr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Additionally it offers advanced driving modes such as Donut and Drift modes, enhancing the performance driving experience.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F50D49-89E8-EC4C-121C-E9EACA2C901C}"/>
              </a:ext>
            </a:extLst>
          </p:cNvPr>
          <p:cNvSpPr txBox="1">
            <a:spLocks/>
          </p:cNvSpPr>
          <p:nvPr/>
        </p:nvSpPr>
        <p:spPr>
          <a:xfrm>
            <a:off x="6272831" y="1809475"/>
            <a:ext cx="3739849" cy="1443143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400" noProof="0" dirty="0">
                <a:solidFill>
                  <a:srgbClr val="C00000"/>
                </a:solidFill>
                <a:latin typeface="Barlow Condensed" panose="00000506000000000000" pitchFamily="2" charset="0"/>
              </a:rPr>
              <a:t>ANSWER</a:t>
            </a:r>
          </a:p>
        </p:txBody>
      </p:sp>
      <p:sp>
        <p:nvSpPr>
          <p:cNvPr id="5" name="Rounded Rectangle 5">
            <a:extLst>
              <a:ext uri="{FF2B5EF4-FFF2-40B4-BE49-F238E27FC236}">
                <a16:creationId xmlns:a16="http://schemas.microsoft.com/office/drawing/2014/main" id="{F28AFAC0-7106-6693-8D50-03B3F08D09BC}"/>
              </a:ext>
            </a:extLst>
          </p:cNvPr>
          <p:cNvSpPr/>
          <p:nvPr/>
        </p:nvSpPr>
        <p:spPr>
          <a:xfrm>
            <a:off x="3234658" y="3692378"/>
            <a:ext cx="2419381" cy="442674"/>
          </a:xfrm>
          <a:prstGeom prst="roundRect">
            <a:avLst/>
          </a:prstGeom>
          <a:solidFill>
            <a:srgbClr val="C00000"/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b="1" noProof="0" dirty="0">
                <a:solidFill>
                  <a:schemeClr val="bg1"/>
                </a:solidFill>
                <a:latin typeface="Barlow Condensed" panose="00000506000000000000" pitchFamily="2" charset="0"/>
                <a:ea typeface="Calibri" panose="020F0502020204030204" pitchFamily="34" charset="0"/>
                <a:cs typeface="Calibri" panose="020F0502020204030204" pitchFamily="34" charset="0"/>
              </a:rPr>
              <a:t>DISCOVER THE ANSWER</a:t>
            </a:r>
          </a:p>
        </p:txBody>
      </p:sp>
      <p:sp>
        <p:nvSpPr>
          <p:cNvPr id="3" name="Segnaposto numero diapositiva 27">
            <a:extLst>
              <a:ext uri="{FF2B5EF4-FFF2-40B4-BE49-F238E27FC236}">
                <a16:creationId xmlns:a16="http://schemas.microsoft.com/office/drawing/2014/main" id="{4F68ACDC-157D-47A6-4135-E85D3CD874B3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86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9" name="Immagine 8">
            <a:extLst>
              <a:ext uri="{FF2B5EF4-FFF2-40B4-BE49-F238E27FC236}">
                <a16:creationId xmlns:a16="http://schemas.microsoft.com/office/drawing/2014/main" id="{DF1E6D53-144A-446E-4312-1A4C273BE44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10" name="Immagine 9">
            <a:extLst>
              <a:ext uri="{FF2B5EF4-FFF2-40B4-BE49-F238E27FC236}">
                <a16:creationId xmlns:a16="http://schemas.microsoft.com/office/drawing/2014/main" id="{28AB70EE-3D7A-935E-4841-CD92260D173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sp>
        <p:nvSpPr>
          <p:cNvPr id="11" name="Freeform: Shape 13">
            <a:extLst>
              <a:ext uri="{FF2B5EF4-FFF2-40B4-BE49-F238E27FC236}">
                <a16:creationId xmlns:a16="http://schemas.microsoft.com/office/drawing/2014/main" id="{001A0617-8C6A-3BE0-40F0-416B03E4BA8E}"/>
              </a:ext>
            </a:extLst>
          </p:cNvPr>
          <p:cNvSpPr/>
          <p:nvPr/>
        </p:nvSpPr>
        <p:spPr>
          <a:xfrm>
            <a:off x="8670471" y="6453187"/>
            <a:ext cx="3521532" cy="404811"/>
          </a:xfrm>
          <a:custGeom>
            <a:avLst/>
            <a:gdLst>
              <a:gd name="connsiteX0" fmla="*/ 570467 w 3464689"/>
              <a:gd name="connsiteY0" fmla="*/ 0 h 1000766"/>
              <a:gd name="connsiteX1" fmla="*/ 3464689 w 3464689"/>
              <a:gd name="connsiteY1" fmla="*/ 0 h 1000766"/>
              <a:gd name="connsiteX2" fmla="*/ 3464689 w 3464689"/>
              <a:gd name="connsiteY2" fmla="*/ 1000766 h 1000766"/>
              <a:gd name="connsiteX3" fmla="*/ 0 w 3464689"/>
              <a:gd name="connsiteY3" fmla="*/ 1000766 h 1000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64689" h="1000766">
                <a:moveTo>
                  <a:pt x="570467" y="0"/>
                </a:moveTo>
                <a:lnTo>
                  <a:pt x="3464689" y="0"/>
                </a:lnTo>
                <a:lnTo>
                  <a:pt x="3464689" y="1000766"/>
                </a:lnTo>
                <a:lnTo>
                  <a:pt x="0" y="1000766"/>
                </a:lnTo>
                <a:close/>
              </a:path>
            </a:pathLst>
          </a:custGeom>
          <a:solidFill>
            <a:srgbClr val="EB232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7FA79A9C-7ECD-7782-7F71-D5D4519C89D3}"/>
              </a:ext>
            </a:extLst>
          </p:cNvPr>
          <p:cNvSpPr txBox="1">
            <a:spLocks/>
          </p:cNvSpPr>
          <p:nvPr/>
        </p:nvSpPr>
        <p:spPr>
          <a:xfrm>
            <a:off x="9252857" y="6485466"/>
            <a:ext cx="5586575" cy="415674"/>
          </a:xfrm>
          <a:prstGeom prst="rect">
            <a:avLst/>
          </a:prstGeom>
        </p:spPr>
        <p:txBody>
          <a:bodyPr vert="horz" wrap="none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Click on </a:t>
            </a:r>
            <a:r>
              <a:rPr lang="en-US" sz="1400" b="1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DISCOVER THE ANSWER</a:t>
            </a:r>
          </a:p>
          <a:p>
            <a:pPr marL="0" indent="0">
              <a:lnSpc>
                <a:spcPct val="110000"/>
              </a:lnSpc>
              <a:buFont typeface="Arial" panose="020B0604020202020204" pitchFamily="34" charset="0"/>
              <a:buNone/>
            </a:pPr>
            <a:endParaRPr lang="en-US" sz="1400" i="1" noProof="0" dirty="0">
              <a:solidFill>
                <a:schemeClr val="bg1"/>
              </a:solidFill>
              <a:latin typeface="Roboto" panose="02000000000000000000" pitchFamily="2" charset="0"/>
              <a:ea typeface="Roboto" panose="02000000000000000000" pitchFamily="2" charset="0"/>
              <a:cs typeface="Calibri" panose="020F0502020204030204" pitchFamily="34" charset="0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D683731D-1790-7D5E-25A6-0ADF9B4ADE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241" y="803028"/>
            <a:ext cx="10653578" cy="1132258"/>
          </a:xfrm>
        </p:spPr>
        <p:txBody>
          <a:bodyPr anchor="t" anchorCtr="0">
            <a:noAutofit/>
          </a:bodyPr>
          <a:lstStyle/>
          <a:p>
            <a:r>
              <a:rPr lang="en-US" sz="54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CUSTOMER QUESTIONS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091308584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D2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37ABF06-8F9E-5834-9692-56C5CA1A31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asellaDiTesto 5">
            <a:extLst>
              <a:ext uri="{FF2B5EF4-FFF2-40B4-BE49-F238E27FC236}">
                <a16:creationId xmlns:a16="http://schemas.microsoft.com/office/drawing/2014/main" id="{830643FA-C97B-28AC-CE50-AC6825FCA463}"/>
              </a:ext>
            </a:extLst>
          </p:cNvPr>
          <p:cNvSpPr txBox="1"/>
          <p:nvPr/>
        </p:nvSpPr>
        <p:spPr>
          <a:xfrm>
            <a:off x="3852469" y="2317112"/>
            <a:ext cx="2155693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What does Daytona mean for Dodge brand vehicles?</a:t>
            </a:r>
          </a:p>
        </p:txBody>
      </p:sp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B4B4A3C8-E06C-656B-8012-8B9CC59DE378}"/>
              </a:ext>
            </a:extLst>
          </p:cNvPr>
          <p:cNvSpPr txBox="1"/>
          <p:nvPr/>
        </p:nvSpPr>
        <p:spPr>
          <a:xfrm>
            <a:off x="6674155" y="2588377"/>
            <a:ext cx="2594811" cy="23237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Daytona has meant many things to the Dodge Brand. The brand is paying homage to the Daytona muscle car of 1969. </a:t>
            </a:r>
          </a:p>
          <a:p>
            <a:pPr>
              <a:spcAft>
                <a:spcPts val="600"/>
              </a:spcAft>
            </a:pPr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Today, the Next-Gen Dodge Charger Daytona is an electric vehicle carrying on the legacy of the first Daytona muscle car.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FAB3AE-7E19-BB46-C849-E8801EF5B30D}"/>
              </a:ext>
            </a:extLst>
          </p:cNvPr>
          <p:cNvSpPr txBox="1">
            <a:spLocks/>
          </p:cNvSpPr>
          <p:nvPr/>
        </p:nvSpPr>
        <p:spPr>
          <a:xfrm>
            <a:off x="6656009" y="1797616"/>
            <a:ext cx="3739849" cy="1443143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400" noProof="0" dirty="0">
                <a:solidFill>
                  <a:srgbClr val="C00000"/>
                </a:solidFill>
                <a:latin typeface="Barlow Condensed" panose="00000506000000000000" pitchFamily="2" charset="0"/>
              </a:rPr>
              <a:t>ANSWER</a:t>
            </a:r>
          </a:p>
        </p:txBody>
      </p:sp>
      <p:sp>
        <p:nvSpPr>
          <p:cNvPr id="5" name="Rounded Rectangle 5">
            <a:extLst>
              <a:ext uri="{FF2B5EF4-FFF2-40B4-BE49-F238E27FC236}">
                <a16:creationId xmlns:a16="http://schemas.microsoft.com/office/drawing/2014/main" id="{140C1D68-51ED-8E64-7ECD-E96CCFB19C19}"/>
              </a:ext>
            </a:extLst>
          </p:cNvPr>
          <p:cNvSpPr/>
          <p:nvPr/>
        </p:nvSpPr>
        <p:spPr>
          <a:xfrm>
            <a:off x="3772414" y="3780819"/>
            <a:ext cx="2419381" cy="442674"/>
          </a:xfrm>
          <a:prstGeom prst="roundRect">
            <a:avLst/>
          </a:prstGeom>
          <a:solidFill>
            <a:srgbClr val="C00000"/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b="1" noProof="0" dirty="0">
                <a:solidFill>
                  <a:schemeClr val="bg1"/>
                </a:solidFill>
                <a:latin typeface="Barlow Condensed" panose="00000506000000000000" pitchFamily="2" charset="0"/>
                <a:ea typeface="Calibri" panose="020F0502020204030204" pitchFamily="34" charset="0"/>
                <a:cs typeface="Calibri" panose="020F0502020204030204" pitchFamily="34" charset="0"/>
              </a:rPr>
              <a:t>DISCOVER THE ANSWER</a:t>
            </a:r>
          </a:p>
        </p:txBody>
      </p:sp>
      <p:sp>
        <p:nvSpPr>
          <p:cNvPr id="3" name="Segnaposto numero diapositiva 27">
            <a:extLst>
              <a:ext uri="{FF2B5EF4-FFF2-40B4-BE49-F238E27FC236}">
                <a16:creationId xmlns:a16="http://schemas.microsoft.com/office/drawing/2014/main" id="{878A9CCC-B950-D244-6C5F-19436E9BED9F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87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9" name="Immagine 8">
            <a:extLst>
              <a:ext uri="{FF2B5EF4-FFF2-40B4-BE49-F238E27FC236}">
                <a16:creationId xmlns:a16="http://schemas.microsoft.com/office/drawing/2014/main" id="{1AD8F5C4-7D68-F085-0B09-1F607A712B7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10" name="Immagine 9">
            <a:extLst>
              <a:ext uri="{FF2B5EF4-FFF2-40B4-BE49-F238E27FC236}">
                <a16:creationId xmlns:a16="http://schemas.microsoft.com/office/drawing/2014/main" id="{9C69A5B0-5114-BF54-7084-E2F22FD7E43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sp>
        <p:nvSpPr>
          <p:cNvPr id="11" name="Freeform: Shape 13">
            <a:extLst>
              <a:ext uri="{FF2B5EF4-FFF2-40B4-BE49-F238E27FC236}">
                <a16:creationId xmlns:a16="http://schemas.microsoft.com/office/drawing/2014/main" id="{7D940A73-B73A-ED55-906E-14027806A88B}"/>
              </a:ext>
            </a:extLst>
          </p:cNvPr>
          <p:cNvSpPr/>
          <p:nvPr/>
        </p:nvSpPr>
        <p:spPr>
          <a:xfrm>
            <a:off x="8670471" y="6453187"/>
            <a:ext cx="3521532" cy="404811"/>
          </a:xfrm>
          <a:custGeom>
            <a:avLst/>
            <a:gdLst>
              <a:gd name="connsiteX0" fmla="*/ 570467 w 3464689"/>
              <a:gd name="connsiteY0" fmla="*/ 0 h 1000766"/>
              <a:gd name="connsiteX1" fmla="*/ 3464689 w 3464689"/>
              <a:gd name="connsiteY1" fmla="*/ 0 h 1000766"/>
              <a:gd name="connsiteX2" fmla="*/ 3464689 w 3464689"/>
              <a:gd name="connsiteY2" fmla="*/ 1000766 h 1000766"/>
              <a:gd name="connsiteX3" fmla="*/ 0 w 3464689"/>
              <a:gd name="connsiteY3" fmla="*/ 1000766 h 1000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64689" h="1000766">
                <a:moveTo>
                  <a:pt x="570467" y="0"/>
                </a:moveTo>
                <a:lnTo>
                  <a:pt x="3464689" y="0"/>
                </a:lnTo>
                <a:lnTo>
                  <a:pt x="3464689" y="1000766"/>
                </a:lnTo>
                <a:lnTo>
                  <a:pt x="0" y="1000766"/>
                </a:lnTo>
                <a:close/>
              </a:path>
            </a:pathLst>
          </a:custGeom>
          <a:solidFill>
            <a:srgbClr val="EB232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40322357-37D9-BD7B-149D-F3C485D72E08}"/>
              </a:ext>
            </a:extLst>
          </p:cNvPr>
          <p:cNvSpPr txBox="1">
            <a:spLocks/>
          </p:cNvSpPr>
          <p:nvPr/>
        </p:nvSpPr>
        <p:spPr>
          <a:xfrm>
            <a:off x="9252857" y="6485466"/>
            <a:ext cx="5586575" cy="415674"/>
          </a:xfrm>
          <a:prstGeom prst="rect">
            <a:avLst/>
          </a:prstGeom>
        </p:spPr>
        <p:txBody>
          <a:bodyPr vert="horz" wrap="none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Click on </a:t>
            </a:r>
            <a:r>
              <a:rPr lang="en-US" sz="1400" b="1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DISCOVER THE ANSWER</a:t>
            </a:r>
          </a:p>
          <a:p>
            <a:pPr marL="0" indent="0">
              <a:lnSpc>
                <a:spcPct val="110000"/>
              </a:lnSpc>
              <a:buFont typeface="Arial" panose="020B0604020202020204" pitchFamily="34" charset="0"/>
              <a:buNone/>
            </a:pPr>
            <a:endParaRPr lang="en-US" sz="1400" i="1" noProof="0" dirty="0">
              <a:solidFill>
                <a:schemeClr val="bg1"/>
              </a:solidFill>
              <a:latin typeface="Roboto" panose="02000000000000000000" pitchFamily="2" charset="0"/>
              <a:ea typeface="Roboto" panose="02000000000000000000" pitchFamily="2" charset="0"/>
              <a:cs typeface="Calibri" panose="020F0502020204030204" pitchFamily="34" charset="0"/>
            </a:endParaRP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0B0F72EA-BD5F-B415-FD70-0B2AA30F45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241" y="803028"/>
            <a:ext cx="10653578" cy="1132258"/>
          </a:xfrm>
        </p:spPr>
        <p:txBody>
          <a:bodyPr anchor="t" anchorCtr="0">
            <a:noAutofit/>
          </a:bodyPr>
          <a:lstStyle/>
          <a:p>
            <a:r>
              <a:rPr lang="en-US" sz="54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CUSTOMER QUESTIONS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613033141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D2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8BA3543-AA2F-DB9D-C359-9BB34C16DA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asellaDiTesto 5">
            <a:extLst>
              <a:ext uri="{FF2B5EF4-FFF2-40B4-BE49-F238E27FC236}">
                <a16:creationId xmlns:a16="http://schemas.microsoft.com/office/drawing/2014/main" id="{0AD05317-0B6F-FA87-3A73-45ED3E78D7A4}"/>
              </a:ext>
            </a:extLst>
          </p:cNvPr>
          <p:cNvSpPr txBox="1"/>
          <p:nvPr/>
        </p:nvSpPr>
        <p:spPr>
          <a:xfrm>
            <a:off x="3213083" y="2531046"/>
            <a:ext cx="2419381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How can we define the Dodge Charger Daytona?</a:t>
            </a:r>
          </a:p>
        </p:txBody>
      </p:sp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9B70E85F-42F9-715C-8D80-77FD05CAA372}"/>
              </a:ext>
            </a:extLst>
          </p:cNvPr>
          <p:cNvSpPr txBox="1"/>
          <p:nvPr/>
        </p:nvSpPr>
        <p:spPr>
          <a:xfrm>
            <a:off x="6295691" y="3129862"/>
            <a:ext cx="2450899" cy="18928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The Dodge Charger Daytona isn't a sports car: it's a muscle car. </a:t>
            </a:r>
          </a:p>
          <a:p>
            <a:pPr>
              <a:spcAft>
                <a:spcPts val="600"/>
              </a:spcAft>
            </a:pPr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The new all-electric Next-Gen Dodge Charger Daytona putting breathtaking performance at the forefront.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6F647-A695-278E-9C90-1A250672587E}"/>
              </a:ext>
            </a:extLst>
          </p:cNvPr>
          <p:cNvSpPr txBox="1">
            <a:spLocks/>
          </p:cNvSpPr>
          <p:nvPr/>
        </p:nvSpPr>
        <p:spPr>
          <a:xfrm>
            <a:off x="6295691" y="2182855"/>
            <a:ext cx="3739849" cy="1443143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400" noProof="0" dirty="0">
                <a:solidFill>
                  <a:srgbClr val="C00000"/>
                </a:solidFill>
                <a:latin typeface="Barlow Condensed" panose="00000506000000000000" pitchFamily="2" charset="0"/>
              </a:rPr>
              <a:t>ANSWER</a:t>
            </a:r>
          </a:p>
        </p:txBody>
      </p:sp>
      <p:sp>
        <p:nvSpPr>
          <p:cNvPr id="5" name="Rounded Rectangle 5">
            <a:extLst>
              <a:ext uri="{FF2B5EF4-FFF2-40B4-BE49-F238E27FC236}">
                <a16:creationId xmlns:a16="http://schemas.microsoft.com/office/drawing/2014/main" id="{25D50A9D-6641-03E6-AC55-DCECDE476D86}"/>
              </a:ext>
            </a:extLst>
          </p:cNvPr>
          <p:cNvSpPr/>
          <p:nvPr/>
        </p:nvSpPr>
        <p:spPr>
          <a:xfrm>
            <a:off x="3234658" y="3692378"/>
            <a:ext cx="2419381" cy="442674"/>
          </a:xfrm>
          <a:prstGeom prst="roundRect">
            <a:avLst/>
          </a:prstGeom>
          <a:solidFill>
            <a:srgbClr val="C00000"/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b="1" noProof="0" dirty="0">
                <a:solidFill>
                  <a:schemeClr val="bg1"/>
                </a:solidFill>
                <a:latin typeface="Barlow Condensed" panose="00000506000000000000" pitchFamily="2" charset="0"/>
                <a:ea typeface="Calibri" panose="020F0502020204030204" pitchFamily="34" charset="0"/>
                <a:cs typeface="Calibri" panose="020F0502020204030204" pitchFamily="34" charset="0"/>
              </a:rPr>
              <a:t>DISCOVER THE ANSWER</a:t>
            </a:r>
          </a:p>
        </p:txBody>
      </p:sp>
      <p:sp>
        <p:nvSpPr>
          <p:cNvPr id="3" name="Segnaposto numero diapositiva 27">
            <a:extLst>
              <a:ext uri="{FF2B5EF4-FFF2-40B4-BE49-F238E27FC236}">
                <a16:creationId xmlns:a16="http://schemas.microsoft.com/office/drawing/2014/main" id="{09199076-931B-3F3D-DEDE-D5CCEDDD5E90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88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9" name="Immagine 8">
            <a:extLst>
              <a:ext uri="{FF2B5EF4-FFF2-40B4-BE49-F238E27FC236}">
                <a16:creationId xmlns:a16="http://schemas.microsoft.com/office/drawing/2014/main" id="{4A2801C5-728C-FB75-C180-EF047B4B5F1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10" name="Immagine 9">
            <a:extLst>
              <a:ext uri="{FF2B5EF4-FFF2-40B4-BE49-F238E27FC236}">
                <a16:creationId xmlns:a16="http://schemas.microsoft.com/office/drawing/2014/main" id="{C2A74051-07D0-60B3-2BBD-3B61027E067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sp>
        <p:nvSpPr>
          <p:cNvPr id="11" name="Freeform: Shape 13">
            <a:extLst>
              <a:ext uri="{FF2B5EF4-FFF2-40B4-BE49-F238E27FC236}">
                <a16:creationId xmlns:a16="http://schemas.microsoft.com/office/drawing/2014/main" id="{209A1FFD-A9B5-8D70-381E-452CFE2E71F2}"/>
              </a:ext>
            </a:extLst>
          </p:cNvPr>
          <p:cNvSpPr/>
          <p:nvPr/>
        </p:nvSpPr>
        <p:spPr>
          <a:xfrm>
            <a:off x="8670471" y="6453187"/>
            <a:ext cx="3521532" cy="404811"/>
          </a:xfrm>
          <a:custGeom>
            <a:avLst/>
            <a:gdLst>
              <a:gd name="connsiteX0" fmla="*/ 570467 w 3464689"/>
              <a:gd name="connsiteY0" fmla="*/ 0 h 1000766"/>
              <a:gd name="connsiteX1" fmla="*/ 3464689 w 3464689"/>
              <a:gd name="connsiteY1" fmla="*/ 0 h 1000766"/>
              <a:gd name="connsiteX2" fmla="*/ 3464689 w 3464689"/>
              <a:gd name="connsiteY2" fmla="*/ 1000766 h 1000766"/>
              <a:gd name="connsiteX3" fmla="*/ 0 w 3464689"/>
              <a:gd name="connsiteY3" fmla="*/ 1000766 h 1000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64689" h="1000766">
                <a:moveTo>
                  <a:pt x="570467" y="0"/>
                </a:moveTo>
                <a:lnTo>
                  <a:pt x="3464689" y="0"/>
                </a:lnTo>
                <a:lnTo>
                  <a:pt x="3464689" y="1000766"/>
                </a:lnTo>
                <a:lnTo>
                  <a:pt x="0" y="1000766"/>
                </a:lnTo>
                <a:close/>
              </a:path>
            </a:pathLst>
          </a:custGeom>
          <a:solidFill>
            <a:srgbClr val="EB232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4447BD39-1DFB-A7EE-45C1-D35B93DE8DC9}"/>
              </a:ext>
            </a:extLst>
          </p:cNvPr>
          <p:cNvSpPr txBox="1">
            <a:spLocks/>
          </p:cNvSpPr>
          <p:nvPr/>
        </p:nvSpPr>
        <p:spPr>
          <a:xfrm>
            <a:off x="9252857" y="6485466"/>
            <a:ext cx="5586575" cy="415674"/>
          </a:xfrm>
          <a:prstGeom prst="rect">
            <a:avLst/>
          </a:prstGeom>
        </p:spPr>
        <p:txBody>
          <a:bodyPr vert="horz" wrap="none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Click on </a:t>
            </a:r>
            <a:r>
              <a:rPr lang="en-US" sz="1400" b="1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DISCOVER THE ANSWER</a:t>
            </a:r>
          </a:p>
          <a:p>
            <a:pPr marL="0" indent="0">
              <a:lnSpc>
                <a:spcPct val="110000"/>
              </a:lnSpc>
              <a:buFont typeface="Arial" panose="020B0604020202020204" pitchFamily="34" charset="0"/>
              <a:buNone/>
            </a:pPr>
            <a:endParaRPr lang="en-US" sz="1400" i="1" noProof="0" dirty="0">
              <a:solidFill>
                <a:schemeClr val="bg1"/>
              </a:solidFill>
              <a:latin typeface="Roboto" panose="02000000000000000000" pitchFamily="2" charset="0"/>
              <a:ea typeface="Roboto" panose="02000000000000000000" pitchFamily="2" charset="0"/>
              <a:cs typeface="Calibri" panose="020F0502020204030204" pitchFamily="34" charset="0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B7D5A1BA-B681-0529-C23B-7AE3CC27C4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241" y="803028"/>
            <a:ext cx="10653578" cy="1132258"/>
          </a:xfrm>
        </p:spPr>
        <p:txBody>
          <a:bodyPr anchor="t" anchorCtr="0">
            <a:noAutofit/>
          </a:bodyPr>
          <a:lstStyle/>
          <a:p>
            <a:r>
              <a:rPr lang="en-US" sz="54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CUSTOMER QUESTIONS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692756332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D2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6748881-503D-71C0-69E6-0A924D0B77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asellaDiTesto 5">
            <a:extLst>
              <a:ext uri="{FF2B5EF4-FFF2-40B4-BE49-F238E27FC236}">
                <a16:creationId xmlns:a16="http://schemas.microsoft.com/office/drawing/2014/main" id="{B7E39D18-46FA-5DFF-6C77-596ACB5D31BF}"/>
              </a:ext>
            </a:extLst>
          </p:cNvPr>
          <p:cNvSpPr txBox="1"/>
          <p:nvPr/>
        </p:nvSpPr>
        <p:spPr>
          <a:xfrm>
            <a:off x="3596875" y="2295553"/>
            <a:ext cx="241938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N</a:t>
            </a:r>
            <a:r>
              <a:rPr lang="en-US" sz="18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ew Dodge Charger Daytona: why is the electric version so fast?</a:t>
            </a:r>
          </a:p>
        </p:txBody>
      </p:sp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9C035FA3-1696-5118-B78A-9FB759723E8A}"/>
              </a:ext>
            </a:extLst>
          </p:cNvPr>
          <p:cNvSpPr txBox="1"/>
          <p:nvPr/>
        </p:nvSpPr>
        <p:spPr>
          <a:xfrm>
            <a:off x="6310030" y="3005370"/>
            <a:ext cx="2975811" cy="24622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The Next-Gen Dodge Charger Daytona is the world's quickest and most powerful muscle car due to the chemistry and structure of its lithium-ion battery.</a:t>
            </a:r>
          </a:p>
          <a:p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The high-voltage lithium-ion battery (it weighs approximately 615 kilograms) delivers an initial peak of 550 kilowatts before shifting to a steady discharge rate of over 500 kilowatts.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4075D4-80A6-B540-C341-C5A9E8F6B29D}"/>
              </a:ext>
            </a:extLst>
          </p:cNvPr>
          <p:cNvSpPr txBox="1">
            <a:spLocks/>
          </p:cNvSpPr>
          <p:nvPr/>
        </p:nvSpPr>
        <p:spPr>
          <a:xfrm>
            <a:off x="6295691" y="2182855"/>
            <a:ext cx="3739849" cy="1443143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400" noProof="0" dirty="0">
                <a:solidFill>
                  <a:srgbClr val="C00000"/>
                </a:solidFill>
                <a:latin typeface="Barlow Condensed" panose="00000506000000000000" pitchFamily="2" charset="0"/>
              </a:rPr>
              <a:t>ANSWER</a:t>
            </a:r>
          </a:p>
        </p:txBody>
      </p:sp>
      <p:sp>
        <p:nvSpPr>
          <p:cNvPr id="5" name="Rounded Rectangle 5">
            <a:extLst>
              <a:ext uri="{FF2B5EF4-FFF2-40B4-BE49-F238E27FC236}">
                <a16:creationId xmlns:a16="http://schemas.microsoft.com/office/drawing/2014/main" id="{7EB19B7A-2691-D74D-68CE-5B9F98B8909E}"/>
              </a:ext>
            </a:extLst>
          </p:cNvPr>
          <p:cNvSpPr/>
          <p:nvPr/>
        </p:nvSpPr>
        <p:spPr>
          <a:xfrm>
            <a:off x="3676619" y="3683670"/>
            <a:ext cx="2419381" cy="442674"/>
          </a:xfrm>
          <a:prstGeom prst="roundRect">
            <a:avLst/>
          </a:prstGeom>
          <a:solidFill>
            <a:srgbClr val="C00000"/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b="1" noProof="0" dirty="0">
                <a:solidFill>
                  <a:schemeClr val="bg1"/>
                </a:solidFill>
                <a:latin typeface="Barlow Condensed" panose="00000506000000000000" pitchFamily="2" charset="0"/>
                <a:ea typeface="Calibri" panose="020F0502020204030204" pitchFamily="34" charset="0"/>
                <a:cs typeface="Calibri" panose="020F0502020204030204" pitchFamily="34" charset="0"/>
              </a:rPr>
              <a:t>DISCOVER THE ANSWER</a:t>
            </a:r>
          </a:p>
        </p:txBody>
      </p:sp>
      <p:sp>
        <p:nvSpPr>
          <p:cNvPr id="3" name="Segnaposto numero diapositiva 27">
            <a:extLst>
              <a:ext uri="{FF2B5EF4-FFF2-40B4-BE49-F238E27FC236}">
                <a16:creationId xmlns:a16="http://schemas.microsoft.com/office/drawing/2014/main" id="{A3EAA052-2ECD-A699-ED1D-3CD58AF35E8A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89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9" name="Immagine 8">
            <a:extLst>
              <a:ext uri="{FF2B5EF4-FFF2-40B4-BE49-F238E27FC236}">
                <a16:creationId xmlns:a16="http://schemas.microsoft.com/office/drawing/2014/main" id="{461FE250-D827-1F43-3449-3A8E260E751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10" name="Immagine 9">
            <a:extLst>
              <a:ext uri="{FF2B5EF4-FFF2-40B4-BE49-F238E27FC236}">
                <a16:creationId xmlns:a16="http://schemas.microsoft.com/office/drawing/2014/main" id="{219F5493-05C1-A6DD-82F4-3B5F05E8EAD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sp>
        <p:nvSpPr>
          <p:cNvPr id="11" name="Freeform: Shape 13">
            <a:extLst>
              <a:ext uri="{FF2B5EF4-FFF2-40B4-BE49-F238E27FC236}">
                <a16:creationId xmlns:a16="http://schemas.microsoft.com/office/drawing/2014/main" id="{2A8F0134-F4DD-5487-D16C-0023CABF3DDA}"/>
              </a:ext>
            </a:extLst>
          </p:cNvPr>
          <p:cNvSpPr/>
          <p:nvPr/>
        </p:nvSpPr>
        <p:spPr>
          <a:xfrm>
            <a:off x="8670471" y="6453187"/>
            <a:ext cx="3521532" cy="404811"/>
          </a:xfrm>
          <a:custGeom>
            <a:avLst/>
            <a:gdLst>
              <a:gd name="connsiteX0" fmla="*/ 570467 w 3464689"/>
              <a:gd name="connsiteY0" fmla="*/ 0 h 1000766"/>
              <a:gd name="connsiteX1" fmla="*/ 3464689 w 3464689"/>
              <a:gd name="connsiteY1" fmla="*/ 0 h 1000766"/>
              <a:gd name="connsiteX2" fmla="*/ 3464689 w 3464689"/>
              <a:gd name="connsiteY2" fmla="*/ 1000766 h 1000766"/>
              <a:gd name="connsiteX3" fmla="*/ 0 w 3464689"/>
              <a:gd name="connsiteY3" fmla="*/ 1000766 h 1000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64689" h="1000766">
                <a:moveTo>
                  <a:pt x="570467" y="0"/>
                </a:moveTo>
                <a:lnTo>
                  <a:pt x="3464689" y="0"/>
                </a:lnTo>
                <a:lnTo>
                  <a:pt x="3464689" y="1000766"/>
                </a:lnTo>
                <a:lnTo>
                  <a:pt x="0" y="1000766"/>
                </a:lnTo>
                <a:close/>
              </a:path>
            </a:pathLst>
          </a:custGeom>
          <a:solidFill>
            <a:srgbClr val="EB232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1531D1E0-F460-60B6-6221-D24269CF21AE}"/>
              </a:ext>
            </a:extLst>
          </p:cNvPr>
          <p:cNvSpPr txBox="1">
            <a:spLocks/>
          </p:cNvSpPr>
          <p:nvPr/>
        </p:nvSpPr>
        <p:spPr>
          <a:xfrm>
            <a:off x="9252857" y="6485466"/>
            <a:ext cx="5586575" cy="415674"/>
          </a:xfrm>
          <a:prstGeom prst="rect">
            <a:avLst/>
          </a:prstGeom>
        </p:spPr>
        <p:txBody>
          <a:bodyPr vert="horz" wrap="none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Click on </a:t>
            </a:r>
            <a:r>
              <a:rPr lang="en-US" sz="1400" b="1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DISCOVER THE ANSWER</a:t>
            </a:r>
          </a:p>
          <a:p>
            <a:pPr marL="0" indent="0">
              <a:lnSpc>
                <a:spcPct val="110000"/>
              </a:lnSpc>
              <a:buFont typeface="Arial" panose="020B0604020202020204" pitchFamily="34" charset="0"/>
              <a:buNone/>
            </a:pPr>
            <a:endParaRPr lang="en-US" sz="1400" i="1" noProof="0" dirty="0">
              <a:solidFill>
                <a:schemeClr val="bg1"/>
              </a:solidFill>
              <a:latin typeface="Roboto" panose="02000000000000000000" pitchFamily="2" charset="0"/>
              <a:ea typeface="Roboto" panose="02000000000000000000" pitchFamily="2" charset="0"/>
              <a:cs typeface="Calibri" panose="020F0502020204030204" pitchFamily="34" charset="0"/>
            </a:endParaRP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95231B4B-CCEF-C5FA-A669-E1F6971278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241" y="803028"/>
            <a:ext cx="10653578" cy="1132258"/>
          </a:xfrm>
        </p:spPr>
        <p:txBody>
          <a:bodyPr anchor="t" anchorCtr="0">
            <a:noAutofit/>
          </a:bodyPr>
          <a:lstStyle/>
          <a:p>
            <a:r>
              <a:rPr lang="en-US" sz="54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CUSTOMER QUESTIONS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931716978"/>
      </p:ext>
    </p:extLst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D2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ACA81DA-8086-1FEB-452C-2EF37CC25A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asellaDiTesto 5">
            <a:extLst>
              <a:ext uri="{FF2B5EF4-FFF2-40B4-BE49-F238E27FC236}">
                <a16:creationId xmlns:a16="http://schemas.microsoft.com/office/drawing/2014/main" id="{C33FB40A-84C7-12FB-996D-D0EF3CCB6C4E}"/>
              </a:ext>
            </a:extLst>
          </p:cNvPr>
          <p:cNvSpPr txBox="1"/>
          <p:nvPr/>
        </p:nvSpPr>
        <p:spPr>
          <a:xfrm>
            <a:off x="3695446" y="2340610"/>
            <a:ext cx="2575814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Dodge Charger Daytona: is AWD? </a:t>
            </a:r>
            <a:br>
              <a:rPr lang="en-US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</a:br>
            <a:r>
              <a:rPr lang="en-US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Two-door or four-door?</a:t>
            </a:r>
          </a:p>
        </p:txBody>
      </p:sp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E7B52477-506B-67BE-DB17-F76AE8749836}"/>
              </a:ext>
            </a:extLst>
          </p:cNvPr>
          <p:cNvSpPr txBox="1"/>
          <p:nvPr/>
        </p:nvSpPr>
        <p:spPr>
          <a:xfrm>
            <a:off x="6931417" y="3019350"/>
            <a:ext cx="2450899" cy="16773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The Next-Gen Dodge Charger Daytona offers an all-around experience!</a:t>
            </a:r>
          </a:p>
          <a:p>
            <a:pPr>
              <a:spcAft>
                <a:spcPts val="600"/>
              </a:spcAft>
            </a:pPr>
            <a:r>
              <a:rPr lang="en-US" sz="1400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It comes AWD as standard and from MY25 it’s always available in 2 or 4 doors configurations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3D94BA-9FB2-93C7-3F80-CA361EA1013C}"/>
              </a:ext>
            </a:extLst>
          </p:cNvPr>
          <p:cNvSpPr txBox="1">
            <a:spLocks/>
          </p:cNvSpPr>
          <p:nvPr/>
        </p:nvSpPr>
        <p:spPr>
          <a:xfrm>
            <a:off x="6931417" y="2217689"/>
            <a:ext cx="3739849" cy="1443143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400" noProof="0" dirty="0">
                <a:solidFill>
                  <a:srgbClr val="C00000"/>
                </a:solidFill>
                <a:latin typeface="Barlow Condensed" panose="00000506000000000000" pitchFamily="2" charset="0"/>
              </a:rPr>
              <a:t>ANSWER</a:t>
            </a:r>
          </a:p>
        </p:txBody>
      </p:sp>
      <p:sp>
        <p:nvSpPr>
          <p:cNvPr id="5" name="Rounded Rectangle 5">
            <a:extLst>
              <a:ext uri="{FF2B5EF4-FFF2-40B4-BE49-F238E27FC236}">
                <a16:creationId xmlns:a16="http://schemas.microsoft.com/office/drawing/2014/main" id="{7FF3B3E0-E95F-6D90-7F74-09BDF6FB0BA9}"/>
              </a:ext>
            </a:extLst>
          </p:cNvPr>
          <p:cNvSpPr/>
          <p:nvPr/>
        </p:nvSpPr>
        <p:spPr>
          <a:xfrm>
            <a:off x="3783298" y="3660832"/>
            <a:ext cx="2419381" cy="442674"/>
          </a:xfrm>
          <a:prstGeom prst="roundRect">
            <a:avLst/>
          </a:prstGeom>
          <a:solidFill>
            <a:srgbClr val="C00000"/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b="1" noProof="0" dirty="0">
                <a:solidFill>
                  <a:schemeClr val="bg1"/>
                </a:solidFill>
                <a:latin typeface="Barlow Condensed" panose="00000506000000000000" pitchFamily="2" charset="0"/>
                <a:ea typeface="Calibri" panose="020F0502020204030204" pitchFamily="34" charset="0"/>
                <a:cs typeface="Calibri" panose="020F0502020204030204" pitchFamily="34" charset="0"/>
              </a:rPr>
              <a:t>DISCOVER THE ANSWER</a:t>
            </a:r>
          </a:p>
        </p:txBody>
      </p:sp>
      <p:sp>
        <p:nvSpPr>
          <p:cNvPr id="3" name="Segnaposto numero diapositiva 27">
            <a:extLst>
              <a:ext uri="{FF2B5EF4-FFF2-40B4-BE49-F238E27FC236}">
                <a16:creationId xmlns:a16="http://schemas.microsoft.com/office/drawing/2014/main" id="{F8AB787B-05C6-E305-D234-680EE62D7E73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90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9" name="Immagine 8">
            <a:extLst>
              <a:ext uri="{FF2B5EF4-FFF2-40B4-BE49-F238E27FC236}">
                <a16:creationId xmlns:a16="http://schemas.microsoft.com/office/drawing/2014/main" id="{2ACC40BC-7748-ED04-5E15-DDC8CCB292E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10" name="Immagine 9">
            <a:extLst>
              <a:ext uri="{FF2B5EF4-FFF2-40B4-BE49-F238E27FC236}">
                <a16:creationId xmlns:a16="http://schemas.microsoft.com/office/drawing/2014/main" id="{88331D5C-CD63-5752-03B9-E295312F6E8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sp>
        <p:nvSpPr>
          <p:cNvPr id="11" name="Freeform: Shape 13">
            <a:extLst>
              <a:ext uri="{FF2B5EF4-FFF2-40B4-BE49-F238E27FC236}">
                <a16:creationId xmlns:a16="http://schemas.microsoft.com/office/drawing/2014/main" id="{C9D23AA7-83B2-5E70-32DA-EFB6FFA341AF}"/>
              </a:ext>
            </a:extLst>
          </p:cNvPr>
          <p:cNvSpPr/>
          <p:nvPr/>
        </p:nvSpPr>
        <p:spPr>
          <a:xfrm>
            <a:off x="8670471" y="6453187"/>
            <a:ext cx="3521532" cy="404811"/>
          </a:xfrm>
          <a:custGeom>
            <a:avLst/>
            <a:gdLst>
              <a:gd name="connsiteX0" fmla="*/ 570467 w 3464689"/>
              <a:gd name="connsiteY0" fmla="*/ 0 h 1000766"/>
              <a:gd name="connsiteX1" fmla="*/ 3464689 w 3464689"/>
              <a:gd name="connsiteY1" fmla="*/ 0 h 1000766"/>
              <a:gd name="connsiteX2" fmla="*/ 3464689 w 3464689"/>
              <a:gd name="connsiteY2" fmla="*/ 1000766 h 1000766"/>
              <a:gd name="connsiteX3" fmla="*/ 0 w 3464689"/>
              <a:gd name="connsiteY3" fmla="*/ 1000766 h 1000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64689" h="1000766">
                <a:moveTo>
                  <a:pt x="570467" y="0"/>
                </a:moveTo>
                <a:lnTo>
                  <a:pt x="3464689" y="0"/>
                </a:lnTo>
                <a:lnTo>
                  <a:pt x="3464689" y="1000766"/>
                </a:lnTo>
                <a:lnTo>
                  <a:pt x="0" y="1000766"/>
                </a:lnTo>
                <a:close/>
              </a:path>
            </a:pathLst>
          </a:custGeom>
          <a:solidFill>
            <a:srgbClr val="EB232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FD4DD01F-B9F7-4B19-7AAF-7FC0548F41C9}"/>
              </a:ext>
            </a:extLst>
          </p:cNvPr>
          <p:cNvSpPr txBox="1">
            <a:spLocks/>
          </p:cNvSpPr>
          <p:nvPr/>
        </p:nvSpPr>
        <p:spPr>
          <a:xfrm>
            <a:off x="9252857" y="6485466"/>
            <a:ext cx="5586575" cy="415674"/>
          </a:xfrm>
          <a:prstGeom prst="rect">
            <a:avLst/>
          </a:prstGeom>
        </p:spPr>
        <p:txBody>
          <a:bodyPr vert="horz" wrap="none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sz="1400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Click on </a:t>
            </a:r>
            <a:r>
              <a:rPr lang="en-US" sz="1400" b="1" i="1" noProof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Calibri" panose="020F0502020204030204" pitchFamily="34" charset="0"/>
              </a:rPr>
              <a:t>DISCOVER THE ANSWER</a:t>
            </a:r>
          </a:p>
          <a:p>
            <a:pPr marL="0" indent="0">
              <a:lnSpc>
                <a:spcPct val="110000"/>
              </a:lnSpc>
              <a:buFont typeface="Arial" panose="020B0604020202020204" pitchFamily="34" charset="0"/>
              <a:buNone/>
            </a:pPr>
            <a:endParaRPr lang="en-US" sz="1400" i="1" noProof="0" dirty="0">
              <a:solidFill>
                <a:schemeClr val="bg1"/>
              </a:solidFill>
              <a:latin typeface="Roboto" panose="02000000000000000000" pitchFamily="2" charset="0"/>
              <a:ea typeface="Roboto" panose="02000000000000000000" pitchFamily="2" charset="0"/>
              <a:cs typeface="Calibri" panose="020F0502020204030204" pitchFamily="34" charset="0"/>
            </a:endParaRP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21BB4EC5-D765-6B6F-564B-D92B9DA83C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241" y="803028"/>
            <a:ext cx="10653578" cy="1132258"/>
          </a:xfrm>
        </p:spPr>
        <p:txBody>
          <a:bodyPr anchor="t" anchorCtr="0">
            <a:noAutofit/>
          </a:bodyPr>
          <a:lstStyle/>
          <a:p>
            <a:r>
              <a:rPr lang="en-US" sz="54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CUSTOMER QUESTIONS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003459794"/>
      </p:ext>
    </p:extLst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933185-8C7F-9DBB-9FDD-5B3040A4FB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6">
            <a:extLst>
              <a:ext uri="{FF2B5EF4-FFF2-40B4-BE49-F238E27FC236}">
                <a16:creationId xmlns:a16="http://schemas.microsoft.com/office/drawing/2014/main" id="{1EC82B47-5E00-0D66-07EC-22564C80AC9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7456" r="13007"/>
          <a:stretch/>
        </p:blipFill>
        <p:spPr>
          <a:xfrm>
            <a:off x="0" y="-47847"/>
            <a:ext cx="6422571" cy="690584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054C5D6-F389-6D03-29BB-91BEBB65585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80544" y="2617655"/>
            <a:ext cx="5539562" cy="135360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80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DISCLAIMERS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2301FE-7D5C-53EB-F192-8156075BC4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CC057153-B650-4DEB-B370-79DDCFDCE934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91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5" name="Rounded Rectangle 5">
            <a:extLst>
              <a:ext uri="{FF2B5EF4-FFF2-40B4-BE49-F238E27FC236}">
                <a16:creationId xmlns:a16="http://schemas.microsoft.com/office/drawing/2014/main" id="{9631AEA0-178D-7133-D2B7-7CEBB48D7775}"/>
              </a:ext>
            </a:extLst>
          </p:cNvPr>
          <p:cNvSpPr/>
          <p:nvPr/>
        </p:nvSpPr>
        <p:spPr>
          <a:xfrm>
            <a:off x="8385352" y="4153614"/>
            <a:ext cx="1729946" cy="510778"/>
          </a:xfrm>
          <a:prstGeom prst="roundRect">
            <a:avLst/>
          </a:prstGeom>
          <a:solidFill>
            <a:srgbClr val="C00000"/>
          </a:solidFill>
          <a:ln>
            <a:noFill/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rlow Condensed" panose="00000506000000000000" pitchFamily="2" charset="0"/>
                <a:ea typeface="Calibri" panose="020F0502020204030204" pitchFamily="34" charset="0"/>
                <a:cs typeface="Calibri" panose="020F0502020204030204" pitchFamily="34" charset="0"/>
              </a:rPr>
              <a:t>DISCOVER</a:t>
            </a:r>
          </a:p>
        </p:txBody>
      </p:sp>
      <p:sp>
        <p:nvSpPr>
          <p:cNvPr id="3" name="Segnaposto numero diapositiva 27">
            <a:extLst>
              <a:ext uri="{FF2B5EF4-FFF2-40B4-BE49-F238E27FC236}">
                <a16:creationId xmlns:a16="http://schemas.microsoft.com/office/drawing/2014/main" id="{7B43FC9B-E179-0644-82F8-EB5FF8943E7D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bg1"/>
                </a:solidFill>
              </a:rPr>
              <a:pPr algn="ctr"/>
              <a:t>91</a:t>
            </a:fld>
            <a:endParaRPr lang="en-US" sz="1200" noProof="0" dirty="0">
              <a:solidFill>
                <a:schemeClr val="bg1"/>
              </a:solidFill>
            </a:endParaRPr>
          </a:p>
        </p:txBody>
      </p:sp>
      <p:pic>
        <p:nvPicPr>
          <p:cNvPr id="6" name="Immagine 5">
            <a:extLst>
              <a:ext uri="{FF2B5EF4-FFF2-40B4-BE49-F238E27FC236}">
                <a16:creationId xmlns:a16="http://schemas.microsoft.com/office/drawing/2014/main" id="{A0B15F91-2BE1-B360-4E95-0639581CE1F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7" name="Immagine 6">
            <a:extLst>
              <a:ext uri="{FF2B5EF4-FFF2-40B4-BE49-F238E27FC236}">
                <a16:creationId xmlns:a16="http://schemas.microsoft.com/office/drawing/2014/main" id="{76C45D5A-3156-33B0-193D-B9FCBA6770D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132867121"/>
      </p:ext>
    </p:extLst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8AD4F407-FC31-C385-1B8A-99335875D7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6564" y="722311"/>
            <a:ext cx="10615793" cy="1132258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it-IT" sz="5400" dirty="0"/>
              <a:t>DISCLAIMERS</a:t>
            </a:r>
          </a:p>
        </p:txBody>
      </p:sp>
      <p:sp>
        <p:nvSpPr>
          <p:cNvPr id="7" name="CasellaDiTesto 6">
            <a:extLst>
              <a:ext uri="{FF2B5EF4-FFF2-40B4-BE49-F238E27FC236}">
                <a16:creationId xmlns:a16="http://schemas.microsoft.com/office/drawing/2014/main" id="{09E5EB01-038B-6EEA-1753-D02C0FC3836B}"/>
              </a:ext>
            </a:extLst>
          </p:cNvPr>
          <p:cNvSpPr txBox="1"/>
          <p:nvPr/>
        </p:nvSpPr>
        <p:spPr>
          <a:xfrm>
            <a:off x="650432" y="1812413"/>
            <a:ext cx="9452726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FCA US Trademark Ownership</a:t>
            </a:r>
          </a:p>
          <a:p>
            <a:r>
              <a:rPr lang="en-US" sz="140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©2023 FCA US LLC. All Rights Reserved. </a:t>
            </a:r>
          </a:p>
          <a:p>
            <a:r>
              <a:rPr lang="en-US" sz="140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The Ram's Head logo, Ram and </a:t>
            </a:r>
            <a:r>
              <a:rPr lang="en-US" sz="1400" dirty="0" err="1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Ramcharger</a:t>
            </a:r>
            <a:r>
              <a:rPr lang="en-US" sz="140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 are registered trademarks of FCA US LLC.</a:t>
            </a:r>
          </a:p>
        </p:txBody>
      </p:sp>
      <p:sp>
        <p:nvSpPr>
          <p:cNvPr id="5" name="CasellaDiTesto 4">
            <a:extLst>
              <a:ext uri="{FF2B5EF4-FFF2-40B4-BE49-F238E27FC236}">
                <a16:creationId xmlns:a16="http://schemas.microsoft.com/office/drawing/2014/main" id="{6493E3DC-795B-DD99-B432-4C6B563D2F63}"/>
              </a:ext>
            </a:extLst>
          </p:cNvPr>
          <p:cNvSpPr txBox="1"/>
          <p:nvPr/>
        </p:nvSpPr>
        <p:spPr>
          <a:xfrm>
            <a:off x="659111" y="2517478"/>
            <a:ext cx="10747376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200"/>
              </a:spcAft>
            </a:pPr>
            <a:r>
              <a:rPr lang="en-US" sz="1400" b="1" i="0" u="none" strike="noStrike" baseline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Based on manufacturer's estimates</a:t>
            </a:r>
            <a:r>
              <a:rPr lang="en-US" sz="1400" b="0" i="0" u="none" strike="noStrike" baseline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: Mileage may vary depending on driving conditions.</a:t>
            </a:r>
          </a:p>
          <a:p>
            <a:pPr>
              <a:spcAft>
                <a:spcPts val="200"/>
              </a:spcAft>
            </a:pPr>
            <a:r>
              <a:rPr lang="en-US" sz="1400" b="1" i="0" u="none" strike="noStrike" baseline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Active Driving Assist: </a:t>
            </a:r>
            <a:r>
              <a:rPr lang="en-US" sz="1400" b="0" i="0" u="none" strike="noStrike" baseline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This system is a driver's convenience system, not a substitute for active driver involvement. The driver must remain aware of traffic conditions and be prepared to use the brakes to avoid collisions.</a:t>
            </a:r>
          </a:p>
          <a:p>
            <a:pPr>
              <a:spcAft>
                <a:spcPts val="200"/>
              </a:spcAft>
            </a:pPr>
            <a:r>
              <a:rPr lang="en-US" sz="1400" b="1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Adaptive Cruise Control (ACC): </a:t>
            </a:r>
            <a:r>
              <a:rPr lang="en-US" sz="1400" b="0" i="0" u="none" strike="noStrike" baseline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Adaptive Cruise Control is a driver's convenience system, not a substitute for active driver involvement. The driver must remain aware of traffic conditions and be prepared to use the brakes to avoid collisions.</a:t>
            </a:r>
          </a:p>
          <a:p>
            <a:pPr>
              <a:spcAft>
                <a:spcPts val="200"/>
              </a:spcAft>
            </a:pPr>
            <a:r>
              <a:rPr lang="en-US" sz="1400" b="1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Android Auto™: </a:t>
            </a:r>
            <a:r>
              <a:rPr lang="en-US" sz="1400" b="0" i="0" u="none" strike="noStrike" baseline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To wirelessly use Android Auto on your display, you need a compatible Android smartphone with an active data plan. You can check with smartphones are compatible at g.co/android auto/requirements. Google, Android, Android Auto and Google Maps are trademarks of Google LLC.</a:t>
            </a:r>
          </a:p>
          <a:p>
            <a:pPr>
              <a:spcAft>
                <a:spcPts val="200"/>
              </a:spcAft>
            </a:pPr>
            <a:r>
              <a:rPr lang="en-US" sz="1400" b="1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Apple CarPlay® support: </a:t>
            </a:r>
            <a:r>
              <a:rPr lang="en-US" sz="1400" b="0" i="0" u="none" strike="noStrike" baseline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Requires compatible iPhone®. Contact dealer for phone compatibility. Data plan rates apply. Vehicle user interface is a product of Apple®. </a:t>
            </a:r>
            <a:r>
              <a:rPr lang="en-US" sz="1400" b="0" i="0" u="none" strike="noStrike" baseline="0" dirty="0" err="1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AppleCarPlay</a:t>
            </a:r>
            <a:r>
              <a:rPr lang="en-US" sz="1400" b="0" i="0" u="none" strike="noStrike" baseline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 is a trademark of Apple Inc. iPhone is a trademark of Apple Inc., registered in the US and other countries. Apple terms of use and privacy statements apply.</a:t>
            </a:r>
          </a:p>
          <a:p>
            <a:pPr>
              <a:spcAft>
                <a:spcPts val="200"/>
              </a:spcAft>
            </a:pPr>
            <a:r>
              <a:rPr lang="en-US" sz="1400" b="1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Drowsy Driver Detection: </a:t>
            </a:r>
            <a:r>
              <a:rPr lang="en-US" sz="1400" b="0" i="0" u="none" strike="noStrike" baseline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This system is a driver's convenience system, not a substitute for active driver involvement. The driver must remain aware of traffic conditions and be prepared to use the brakes to avoid collisions.</a:t>
            </a:r>
          </a:p>
          <a:p>
            <a:pPr>
              <a:spcAft>
                <a:spcPts val="200"/>
              </a:spcAft>
            </a:pPr>
            <a:r>
              <a:rPr lang="en-US" sz="1400" b="1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Hands-Free Active Drive Assist: </a:t>
            </a:r>
            <a:r>
              <a:rPr lang="en-US" sz="1400" b="0" i="0" u="none" strike="noStrike" baseline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Vehicle must be enrolled with Ram Connect, be in an active and usable cellular range, and have an active subscription. This system is a driver's convenience system, not a substitute for active driver involvement. The driver must remain aware of traffic conditions and maintain control of the vehicle.</a:t>
            </a: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78F76FBD-BD54-BA2A-8D59-C80291D6FDE3}"/>
              </a:ext>
            </a:extLst>
          </p:cNvPr>
          <p:cNvSpPr txBox="1"/>
          <p:nvPr/>
        </p:nvSpPr>
        <p:spPr>
          <a:xfrm>
            <a:off x="659111" y="1521391"/>
            <a:ext cx="10029812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1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WARNING: please always take into consideration these very important alerts. </a:t>
            </a:r>
          </a:p>
        </p:txBody>
      </p:sp>
      <p:pic>
        <p:nvPicPr>
          <p:cNvPr id="8" name="Elemento grafico 7" descr="Home contorno">
            <a:hlinkClick r:id="rId4" action="ppaction://hlinksldjump"/>
            <a:extLst>
              <a:ext uri="{FF2B5EF4-FFF2-40B4-BE49-F238E27FC236}">
                <a16:creationId xmlns:a16="http://schemas.microsoft.com/office/drawing/2014/main" id="{AF06CDA2-5006-7AFD-F74B-DAC02CD5E516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1510974" y="6353591"/>
            <a:ext cx="377930" cy="377930"/>
          </a:xfrm>
          <a:prstGeom prst="rect">
            <a:avLst/>
          </a:prstGeom>
        </p:spPr>
      </p:pic>
      <p:sp>
        <p:nvSpPr>
          <p:cNvPr id="11" name="Segnaposto numero diapositiva 27">
            <a:extLst>
              <a:ext uri="{FF2B5EF4-FFF2-40B4-BE49-F238E27FC236}">
                <a16:creationId xmlns:a16="http://schemas.microsoft.com/office/drawing/2014/main" id="{D78E19A9-43CF-608E-6211-D96B6C59E363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92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12" name="Immagine 11">
            <a:extLst>
              <a:ext uri="{FF2B5EF4-FFF2-40B4-BE49-F238E27FC236}">
                <a16:creationId xmlns:a16="http://schemas.microsoft.com/office/drawing/2014/main" id="{59354F32-B1F1-316C-3D80-43BF3A0FB36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13" name="Immagine 12">
            <a:extLst>
              <a:ext uri="{FF2B5EF4-FFF2-40B4-BE49-F238E27FC236}">
                <a16:creationId xmlns:a16="http://schemas.microsoft.com/office/drawing/2014/main" id="{181F6D62-FE46-DE43-F2D3-29A603F63F6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sp>
        <p:nvSpPr>
          <p:cNvPr id="6" name="CasellaDiTesto 5">
            <a:extLst>
              <a:ext uri="{FF2B5EF4-FFF2-40B4-BE49-F238E27FC236}">
                <a16:creationId xmlns:a16="http://schemas.microsoft.com/office/drawing/2014/main" id="{859FAD33-6D51-1BA8-C472-6EAF96B90315}"/>
              </a:ext>
            </a:extLst>
          </p:cNvPr>
          <p:cNvSpPr txBox="1"/>
          <p:nvPr/>
        </p:nvSpPr>
        <p:spPr>
          <a:xfrm>
            <a:off x="4723544" y="277871"/>
            <a:ext cx="382455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dirty="0">
                <a:solidFill>
                  <a:srgbClr val="FF0000"/>
                </a:solidFill>
                <a:highlight>
                  <a:srgbClr val="FFFF00"/>
                </a:highlight>
              </a:rPr>
              <a:t>T</a:t>
            </a:r>
            <a:r>
              <a:rPr lang="it-IT" sz="1800" dirty="0">
                <a:solidFill>
                  <a:srgbClr val="FF0000"/>
                </a:solidFill>
                <a:highlight>
                  <a:srgbClr val="FFFF00"/>
                </a:highlight>
              </a:rPr>
              <a:t>o be </a:t>
            </a:r>
            <a:r>
              <a:rPr lang="it-IT" sz="1800" dirty="0" err="1">
                <a:solidFill>
                  <a:srgbClr val="FF0000"/>
                </a:solidFill>
                <a:highlight>
                  <a:srgbClr val="FFFF00"/>
                </a:highlight>
              </a:rPr>
              <a:t>checked</a:t>
            </a:r>
            <a:endParaRPr lang="en-US" dirty="0">
              <a:solidFill>
                <a:srgbClr val="FF0000"/>
              </a:solidFill>
              <a:highlight>
                <a:srgbClr val="FFFF00"/>
              </a:highlight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82725562"/>
      </p:ext>
    </p:extLst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asellaDiTesto 4">
            <a:extLst>
              <a:ext uri="{FF2B5EF4-FFF2-40B4-BE49-F238E27FC236}">
                <a16:creationId xmlns:a16="http://schemas.microsoft.com/office/drawing/2014/main" id="{6493E3DC-795B-DD99-B432-4C6B563D2F63}"/>
              </a:ext>
            </a:extLst>
          </p:cNvPr>
          <p:cNvSpPr txBox="1"/>
          <p:nvPr/>
        </p:nvSpPr>
        <p:spPr>
          <a:xfrm>
            <a:off x="707570" y="1952386"/>
            <a:ext cx="10896601" cy="38625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US" sz="1400" b="1" i="0" u="none" strike="noStrike" baseline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Hands-On Active Drive Assist</a:t>
            </a:r>
            <a:r>
              <a:rPr lang="en-US" sz="1400" b="0" i="0" u="none" strike="noStrike" baseline="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: </a:t>
            </a:r>
            <a:r>
              <a:rPr lang="en-US" sz="1400" b="0" i="0" u="none" strike="noStrike" baseline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System requires the driver to keep his or her hands on the steering wheel at all times. This system is a driver's convenience system, not a substitute for active driver involvement. The driver must remain aware of traffic conditions and maintain control of the vehicle.</a:t>
            </a:r>
          </a:p>
          <a:p>
            <a:pPr>
              <a:spcAft>
                <a:spcPts val="600"/>
              </a:spcAft>
            </a:pPr>
            <a:r>
              <a:rPr lang="en-US" sz="1400" b="1" dirty="0" err="1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LaneSense</a:t>
            </a:r>
            <a:r>
              <a:rPr lang="en-US" sz="1400" b="1" baseline="3000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®</a:t>
            </a:r>
            <a:r>
              <a:rPr lang="en-US" sz="1400" b="1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 Lane Departure Warning with Lane Keep Assist (LDW+): </a:t>
            </a:r>
            <a:r>
              <a:rPr lang="en-US" sz="1400" b="0" i="0" u="none" strike="noStrike" baseline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This system is a driver's convenience system, not a substitute for active driver involvement. The driver must remain aware of traffic conditions and maintain control of the vehicle.</a:t>
            </a:r>
          </a:p>
          <a:p>
            <a:pPr>
              <a:spcAft>
                <a:spcPts val="600"/>
              </a:spcAft>
            </a:pPr>
            <a:r>
              <a:rPr lang="en-US" sz="1400" b="1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Parallel Park Assist with Full Stop: </a:t>
            </a:r>
            <a:r>
              <a:rPr lang="en-US" sz="1400" b="0" i="0" u="none" strike="noStrike" baseline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Always look before proceeding, electronic drive aid is not a substitute for conscientious driving; always be aware of your surroundings.</a:t>
            </a:r>
            <a:endParaRPr lang="en-US" sz="1400" b="1" i="0" u="none" strike="noStrike" baseline="0" dirty="0">
              <a:solidFill>
                <a:schemeClr val="bg1"/>
              </a:solidFill>
              <a:latin typeface="Roboto" panose="02000000000000000000" pitchFamily="2" charset="0"/>
              <a:ea typeface="Roboto" panose="02000000000000000000" pitchFamily="2" charset="0"/>
            </a:endParaRPr>
          </a:p>
          <a:p>
            <a:pPr>
              <a:spcAft>
                <a:spcPts val="600"/>
              </a:spcAft>
            </a:pPr>
            <a:r>
              <a:rPr lang="en-US" sz="1400" b="1" dirty="0" err="1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ParkSense</a:t>
            </a:r>
            <a:r>
              <a:rPr lang="en-US" sz="1400" b="1" baseline="3000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®</a:t>
            </a:r>
            <a:r>
              <a:rPr lang="en-US" sz="1400" b="1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 Automated Parking System Perpendicular Park Assist: </a:t>
            </a:r>
            <a:r>
              <a:rPr lang="en-US" sz="1400" b="0" i="0" u="none" strike="noStrike" baseline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Always look before proceeding. An electronic drive aid is not a substitute for conscientious driving. Always be aware of your surroundings.</a:t>
            </a:r>
          </a:p>
          <a:p>
            <a:pPr>
              <a:spcAft>
                <a:spcPts val="600"/>
              </a:spcAft>
            </a:pPr>
            <a:r>
              <a:rPr lang="en-US" sz="1400" b="1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ParkView</a:t>
            </a:r>
            <a:r>
              <a:rPr lang="en-US" sz="1400" b="1" baseline="30000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®</a:t>
            </a:r>
            <a:r>
              <a:rPr lang="en-US" sz="1400" b="1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 Rear Back Up Camera: </a:t>
            </a:r>
            <a:r>
              <a:rPr lang="en-US" sz="1400" b="0" i="0" u="none" strike="noStrike" baseline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Always check entire surroundings visually before proceeding.</a:t>
            </a:r>
          </a:p>
          <a:p>
            <a:pPr>
              <a:spcAft>
                <a:spcPts val="600"/>
              </a:spcAft>
            </a:pPr>
            <a:r>
              <a:rPr lang="en-US" sz="1400" b="1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Perpendicular Park Assist: </a:t>
            </a:r>
            <a:r>
              <a:rPr lang="en-US" sz="1400" b="0" i="0" u="none" strike="noStrike" baseline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Always look before proceeding. An electronic drive aid is nota substitute for conscientious driving. Always be aware of your surroundings.</a:t>
            </a:r>
          </a:p>
          <a:p>
            <a:pPr>
              <a:spcAft>
                <a:spcPts val="600"/>
              </a:spcAft>
            </a:pPr>
            <a:r>
              <a:rPr lang="en-US" sz="1400" b="1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Traffic Sign Recognition: </a:t>
            </a:r>
            <a:r>
              <a:rPr lang="en-US" sz="1400" b="0" i="0" u="none" strike="noStrike" baseline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Traffic Sign Recognition is not a substitute for safe and attentive driving. Factors including weather and condition of the traffic sign can impact recognition and display of the sign. Always check traffic signs visually while driving.</a:t>
            </a:r>
          </a:p>
          <a:p>
            <a:pPr>
              <a:spcAft>
                <a:spcPts val="600"/>
              </a:spcAft>
            </a:pPr>
            <a:r>
              <a:rPr lang="en-US" sz="1400" b="1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Best-in-Class and Class-Exclusive: </a:t>
            </a:r>
            <a:r>
              <a:rPr lang="en-US" sz="1400" b="0" i="0" u="none" strike="noStrike" baseline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Class based on Light Duty pickups.</a:t>
            </a:r>
          </a:p>
        </p:txBody>
      </p:sp>
      <p:sp>
        <p:nvSpPr>
          <p:cNvPr id="7" name="CasellaDiTesto 6">
            <a:extLst>
              <a:ext uri="{FF2B5EF4-FFF2-40B4-BE49-F238E27FC236}">
                <a16:creationId xmlns:a16="http://schemas.microsoft.com/office/drawing/2014/main" id="{2BEE5444-03C6-459E-2468-95513818E6B0}"/>
              </a:ext>
            </a:extLst>
          </p:cNvPr>
          <p:cNvSpPr txBox="1"/>
          <p:nvPr/>
        </p:nvSpPr>
        <p:spPr>
          <a:xfrm>
            <a:off x="709699" y="1519874"/>
            <a:ext cx="10029812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1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WARNING: please always take into consideration these very important alerts. </a:t>
            </a:r>
          </a:p>
        </p:txBody>
      </p:sp>
      <p:pic>
        <p:nvPicPr>
          <p:cNvPr id="6" name="Elemento grafico 5" descr="Home contorno">
            <a:hlinkClick r:id="rId3" action="ppaction://hlinksldjump"/>
            <a:extLst>
              <a:ext uri="{FF2B5EF4-FFF2-40B4-BE49-F238E27FC236}">
                <a16:creationId xmlns:a16="http://schemas.microsoft.com/office/drawing/2014/main" id="{2222D9BD-45E7-406E-5CB4-E7CFD3FEC211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510974" y="6353591"/>
            <a:ext cx="377930" cy="377930"/>
          </a:xfrm>
          <a:prstGeom prst="rect">
            <a:avLst/>
          </a:prstGeom>
        </p:spPr>
      </p:pic>
      <p:sp>
        <p:nvSpPr>
          <p:cNvPr id="9" name="Segnaposto numero diapositiva 27">
            <a:extLst>
              <a:ext uri="{FF2B5EF4-FFF2-40B4-BE49-F238E27FC236}">
                <a16:creationId xmlns:a16="http://schemas.microsoft.com/office/drawing/2014/main" id="{ACD23340-94CF-1E9D-EF20-7D83373E06C2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93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10" name="Immagine 9">
            <a:extLst>
              <a:ext uri="{FF2B5EF4-FFF2-40B4-BE49-F238E27FC236}">
                <a16:creationId xmlns:a16="http://schemas.microsoft.com/office/drawing/2014/main" id="{C0E02066-8438-0B2C-2583-5B2D903861C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11" name="Immagine 10">
            <a:extLst>
              <a:ext uri="{FF2B5EF4-FFF2-40B4-BE49-F238E27FC236}">
                <a16:creationId xmlns:a16="http://schemas.microsoft.com/office/drawing/2014/main" id="{D2BDE120-F70D-E1E0-F9DB-12F3EDDB2A4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sp>
        <p:nvSpPr>
          <p:cNvPr id="14" name="Titolo 1">
            <a:extLst>
              <a:ext uri="{FF2B5EF4-FFF2-40B4-BE49-F238E27FC236}">
                <a16:creationId xmlns:a16="http://schemas.microsoft.com/office/drawing/2014/main" id="{389FD14F-D675-EDB3-3D67-42C866452D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6564" y="722311"/>
            <a:ext cx="10615793" cy="1132258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it-IT" sz="5400" dirty="0"/>
              <a:t>DISCLAIMERS</a:t>
            </a:r>
          </a:p>
        </p:txBody>
      </p:sp>
      <p:sp>
        <p:nvSpPr>
          <p:cNvPr id="2" name="CasellaDiTesto 1">
            <a:extLst>
              <a:ext uri="{FF2B5EF4-FFF2-40B4-BE49-F238E27FC236}">
                <a16:creationId xmlns:a16="http://schemas.microsoft.com/office/drawing/2014/main" id="{354AFB53-4C8B-37F1-9568-810521A1BE04}"/>
              </a:ext>
            </a:extLst>
          </p:cNvPr>
          <p:cNvSpPr txBox="1"/>
          <p:nvPr/>
        </p:nvSpPr>
        <p:spPr>
          <a:xfrm>
            <a:off x="4723544" y="277871"/>
            <a:ext cx="382455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dirty="0">
                <a:solidFill>
                  <a:srgbClr val="FF0000"/>
                </a:solidFill>
                <a:highlight>
                  <a:srgbClr val="FFFF00"/>
                </a:highlight>
              </a:rPr>
              <a:t>T</a:t>
            </a:r>
            <a:r>
              <a:rPr lang="it-IT" sz="1800" dirty="0">
                <a:solidFill>
                  <a:srgbClr val="FF0000"/>
                </a:solidFill>
                <a:highlight>
                  <a:srgbClr val="FFFF00"/>
                </a:highlight>
              </a:rPr>
              <a:t>o be </a:t>
            </a:r>
            <a:r>
              <a:rPr lang="it-IT" sz="1800" dirty="0" err="1">
                <a:solidFill>
                  <a:srgbClr val="FF0000"/>
                </a:solidFill>
                <a:highlight>
                  <a:srgbClr val="FFFF00"/>
                </a:highlight>
              </a:rPr>
              <a:t>checked</a:t>
            </a:r>
            <a:endParaRPr lang="en-US" dirty="0">
              <a:solidFill>
                <a:srgbClr val="FF0000"/>
              </a:solidFill>
              <a:highlight>
                <a:srgbClr val="FFFF00"/>
              </a:highlight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938711916"/>
      </p:ext>
    </p:extLst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asellaDiTesto 4">
            <a:extLst>
              <a:ext uri="{FF2B5EF4-FFF2-40B4-BE49-F238E27FC236}">
                <a16:creationId xmlns:a16="http://schemas.microsoft.com/office/drawing/2014/main" id="{6493E3DC-795B-DD99-B432-4C6B563D2F63}"/>
              </a:ext>
            </a:extLst>
          </p:cNvPr>
          <p:cNvSpPr txBox="1"/>
          <p:nvPr/>
        </p:nvSpPr>
        <p:spPr>
          <a:xfrm>
            <a:off x="664112" y="1876288"/>
            <a:ext cx="10892258" cy="40421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</a:pPr>
            <a:r>
              <a:rPr lang="en-US" sz="1400" b="0" i="0" u="none" strike="noStrike" baseline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Highest number of available speakers in its class. Alternate wording; Most available speakers in its class: Class Based on FCA US LLC Large Light Duty Pickups and the latest available competitive information. Excluding BEV’s.</a:t>
            </a:r>
          </a:p>
          <a:p>
            <a:pPr>
              <a:spcAft>
                <a:spcPts val="800"/>
              </a:spcAft>
            </a:pPr>
            <a:r>
              <a:rPr lang="en-US" sz="1400" b="0" i="0" u="none" strike="noStrike" baseline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Most powerful available audio system in its class: Based on Audio Amplifier Watt Output. Class Based on FCA US LLC Large Light Duty Pickups and the latest available competitive information. Excluding BEV’s.</a:t>
            </a:r>
          </a:p>
          <a:p>
            <a:pPr>
              <a:spcAft>
                <a:spcPts val="800"/>
              </a:spcAft>
            </a:pPr>
            <a:r>
              <a:rPr lang="en-US" sz="1400" b="0" i="0" u="none" strike="noStrike" baseline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Ram 1500 Tungsten offers available Best-in-Class 24 Way Power Adjustable Front Seats: Class Based on FCA US LLC Large Light Duty Pickups and the latest available competitive information. Excluding BEV's.</a:t>
            </a:r>
          </a:p>
          <a:p>
            <a:pPr>
              <a:spcAft>
                <a:spcPts val="800"/>
              </a:spcAft>
            </a:pPr>
            <a:r>
              <a:rPr lang="en-US" sz="1400" b="0" i="0" u="none" strike="noStrike" baseline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Class-Exclusive available 22-inch All Terrain Tires: Class Based on FCA US LLC Large Light Duty Pickups and the latest available competitive information. Excluding BEV’s.</a:t>
            </a:r>
          </a:p>
          <a:p>
            <a:pPr>
              <a:spcAft>
                <a:spcPts val="800"/>
              </a:spcAft>
            </a:pPr>
            <a:r>
              <a:rPr lang="en-US" sz="1400" b="0" i="0" u="none" strike="noStrike" baseline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Best-in-Class available 6-Cylinder Horsepower (540): Class Based on FCA US LLC Large Light Duty Pickups and the latest available competitive information. Excluding BEV’s.</a:t>
            </a:r>
          </a:p>
          <a:p>
            <a:pPr>
              <a:spcAft>
                <a:spcPts val="800"/>
              </a:spcAft>
            </a:pPr>
            <a:r>
              <a:rPr lang="en-US" sz="1400" b="0" i="0" u="none" strike="noStrike" baseline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Ram 1500 offers its most powerful 6-cylinder engine ever (540 HP): Based on Based on Ram 1500 6 Cylinder Horsepower Ratings.</a:t>
            </a:r>
          </a:p>
          <a:p>
            <a:pPr>
              <a:spcAft>
                <a:spcPts val="800"/>
              </a:spcAft>
            </a:pPr>
            <a:r>
              <a:rPr lang="en-US" sz="1400" b="0" i="0" u="none" strike="noStrike" baseline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Class-Exclusive available Inline 6-cylinder gas engines: Class Based on FCA US LLC Large Light Duty Pickups and the latest available competitive information. Excluding BEV's.</a:t>
            </a:r>
            <a:endParaRPr lang="it-IT" sz="1400" b="0" i="0" u="none" strike="noStrike" baseline="0" dirty="0">
              <a:solidFill>
                <a:schemeClr val="bg1"/>
              </a:solidFill>
              <a:latin typeface="Roboto" panose="02000000000000000000" pitchFamily="2" charset="0"/>
              <a:ea typeface="Roboto" panose="02000000000000000000" pitchFamily="2" charset="0"/>
            </a:endParaRPr>
          </a:p>
          <a:p>
            <a:pPr>
              <a:spcAft>
                <a:spcPts val="800"/>
              </a:spcAft>
            </a:pPr>
            <a:r>
              <a:rPr lang="en-US" sz="1400" b="0" i="0" u="none" strike="noStrike" baseline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Ram 1500 Limited has more standard horsepower than Ford Raptor: Based on horsepower ratings for Hurricane 3.0L H/O vs 3.5L </a:t>
            </a:r>
            <a:r>
              <a:rPr lang="en-US" sz="1400" b="0" i="0" u="none" strike="noStrike" baseline="0" dirty="0" err="1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Ecoboost</a:t>
            </a:r>
            <a:r>
              <a:rPr lang="en-US" sz="1400" b="0" i="0" u="none" strike="noStrike" baseline="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 HO and the latest available competitive information.</a:t>
            </a: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01CDFDCC-EAA0-7779-D33A-FEF3A6541D0C}"/>
              </a:ext>
            </a:extLst>
          </p:cNvPr>
          <p:cNvSpPr txBox="1"/>
          <p:nvPr/>
        </p:nvSpPr>
        <p:spPr>
          <a:xfrm>
            <a:off x="650432" y="1495757"/>
            <a:ext cx="10029812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1" dirty="0">
                <a:solidFill>
                  <a:srgbClr val="C00000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WARNING: please always take into consideration these very important alerts. </a:t>
            </a:r>
          </a:p>
        </p:txBody>
      </p:sp>
      <p:pic>
        <p:nvPicPr>
          <p:cNvPr id="4" name="Elemento grafico 3" descr="Home contorno">
            <a:hlinkClick r:id="rId3" action="ppaction://hlinksldjump"/>
            <a:extLst>
              <a:ext uri="{FF2B5EF4-FFF2-40B4-BE49-F238E27FC236}">
                <a16:creationId xmlns:a16="http://schemas.microsoft.com/office/drawing/2014/main" id="{D51C4D7B-9F2B-0E66-097D-C1FCE20A109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698261" y="6353591"/>
            <a:ext cx="377930" cy="377930"/>
          </a:xfrm>
          <a:prstGeom prst="rect">
            <a:avLst/>
          </a:prstGeom>
        </p:spPr>
      </p:pic>
      <p:sp>
        <p:nvSpPr>
          <p:cNvPr id="9" name="Segnaposto numero diapositiva 27">
            <a:extLst>
              <a:ext uri="{FF2B5EF4-FFF2-40B4-BE49-F238E27FC236}">
                <a16:creationId xmlns:a16="http://schemas.microsoft.com/office/drawing/2014/main" id="{0CC3C9F4-BA45-938D-58B6-38BA0B7F0662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94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10" name="Immagine 9">
            <a:extLst>
              <a:ext uri="{FF2B5EF4-FFF2-40B4-BE49-F238E27FC236}">
                <a16:creationId xmlns:a16="http://schemas.microsoft.com/office/drawing/2014/main" id="{495F05B4-DB77-97C6-98D3-2417D2E5D98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9796989">
            <a:off x="6181725" y="6257656"/>
            <a:ext cx="468000" cy="468000"/>
          </a:xfrm>
          <a:prstGeom prst="rect">
            <a:avLst/>
          </a:prstGeom>
        </p:spPr>
      </p:pic>
      <p:pic>
        <p:nvPicPr>
          <p:cNvPr id="11" name="Immagine 10">
            <a:extLst>
              <a:ext uri="{FF2B5EF4-FFF2-40B4-BE49-F238E27FC236}">
                <a16:creationId xmlns:a16="http://schemas.microsoft.com/office/drawing/2014/main" id="{7CCFE462-5F2B-5678-0C7A-C7D7647F731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sp>
        <p:nvSpPr>
          <p:cNvPr id="14" name="Titolo 1">
            <a:extLst>
              <a:ext uri="{FF2B5EF4-FFF2-40B4-BE49-F238E27FC236}">
                <a16:creationId xmlns:a16="http://schemas.microsoft.com/office/drawing/2014/main" id="{99577369-035D-8071-87A1-9B1201100B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6564" y="722311"/>
            <a:ext cx="10615793" cy="1132258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it-IT" sz="5400" dirty="0"/>
              <a:t>DISCLAIMERS</a:t>
            </a:r>
          </a:p>
        </p:txBody>
      </p:sp>
      <p:sp>
        <p:nvSpPr>
          <p:cNvPr id="2" name="CasellaDiTesto 1">
            <a:extLst>
              <a:ext uri="{FF2B5EF4-FFF2-40B4-BE49-F238E27FC236}">
                <a16:creationId xmlns:a16="http://schemas.microsoft.com/office/drawing/2014/main" id="{01F43E54-A959-B053-20EF-6EB6C3FB76B9}"/>
              </a:ext>
            </a:extLst>
          </p:cNvPr>
          <p:cNvSpPr txBox="1"/>
          <p:nvPr/>
        </p:nvSpPr>
        <p:spPr>
          <a:xfrm>
            <a:off x="4723544" y="277871"/>
            <a:ext cx="382455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dirty="0">
                <a:solidFill>
                  <a:srgbClr val="FF0000"/>
                </a:solidFill>
                <a:highlight>
                  <a:srgbClr val="FFFF00"/>
                </a:highlight>
              </a:rPr>
              <a:t>T</a:t>
            </a:r>
            <a:r>
              <a:rPr lang="it-IT" sz="1800" dirty="0">
                <a:solidFill>
                  <a:srgbClr val="FF0000"/>
                </a:solidFill>
                <a:highlight>
                  <a:srgbClr val="FFFF00"/>
                </a:highlight>
              </a:rPr>
              <a:t>o be </a:t>
            </a:r>
            <a:r>
              <a:rPr lang="it-IT" sz="1800" dirty="0" err="1">
                <a:solidFill>
                  <a:srgbClr val="FF0000"/>
                </a:solidFill>
                <a:highlight>
                  <a:srgbClr val="FFFF00"/>
                </a:highlight>
              </a:rPr>
              <a:t>checked</a:t>
            </a:r>
            <a:endParaRPr lang="en-US" dirty="0">
              <a:solidFill>
                <a:srgbClr val="FF0000"/>
              </a:solidFill>
              <a:highlight>
                <a:srgbClr val="FFFF00"/>
              </a:highlight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010817760"/>
      </p:ext>
    </p:extLst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D2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5933AEA-8056-FC7A-9CA0-4C59B17D09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02EFB30B-0F11-3480-2387-2A6222B1E5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974" y="4498976"/>
            <a:ext cx="10653578" cy="2057400"/>
          </a:xfrm>
        </p:spPr>
        <p:txBody>
          <a:bodyPr anchor="t" anchorCtr="0">
            <a:noAutofit/>
          </a:bodyPr>
          <a:lstStyle/>
          <a:p>
            <a:pPr algn="ctr"/>
            <a:r>
              <a:rPr lang="en-US" sz="54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THANKS FOR </a:t>
            </a:r>
            <a:br>
              <a:rPr lang="en-US" sz="5400" noProof="0" dirty="0">
                <a:solidFill>
                  <a:schemeClr val="bg1"/>
                </a:solidFill>
                <a:latin typeface="Barlow Condensed" panose="00000506000000000000" pitchFamily="2" charset="0"/>
              </a:rPr>
            </a:br>
            <a:r>
              <a:rPr lang="en-US" sz="5400" noProof="0" dirty="0">
                <a:solidFill>
                  <a:schemeClr val="bg1"/>
                </a:solidFill>
                <a:latin typeface="Barlow Condensed" panose="00000506000000000000" pitchFamily="2" charset="0"/>
              </a:rPr>
              <a:t>YOUR PARTECIPATION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19A1E2-8F14-40A2-4115-2EF732CA45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noProof="0" smtClean="0">
                <a:solidFill>
                  <a:schemeClr val="bg1"/>
                </a:solidFill>
              </a:rPr>
              <a:t>95</a:t>
            </a:fld>
            <a:endParaRPr lang="en-US" noProof="0" dirty="0">
              <a:solidFill>
                <a:schemeClr val="bg1"/>
              </a:solidFill>
            </a:endParaRPr>
          </a:p>
        </p:txBody>
      </p:sp>
      <p:sp>
        <p:nvSpPr>
          <p:cNvPr id="7" name="Segnaposto testo 6">
            <a:extLst>
              <a:ext uri="{FF2B5EF4-FFF2-40B4-BE49-F238E27FC236}">
                <a16:creationId xmlns:a16="http://schemas.microsoft.com/office/drawing/2014/main" id="{43552353-ABB8-9426-F6CD-0CCA8D24698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3" name="Segnaposto numero diapositiva 27">
            <a:extLst>
              <a:ext uri="{FF2B5EF4-FFF2-40B4-BE49-F238E27FC236}">
                <a16:creationId xmlns:a16="http://schemas.microsoft.com/office/drawing/2014/main" id="{BA2F3609-05C7-E846-60F3-F9888D102D87}"/>
              </a:ext>
            </a:extLst>
          </p:cNvPr>
          <p:cNvSpPr txBox="1">
            <a:spLocks/>
          </p:cNvSpPr>
          <p:nvPr/>
        </p:nvSpPr>
        <p:spPr>
          <a:xfrm>
            <a:off x="5769429" y="6402070"/>
            <a:ext cx="653142" cy="365125"/>
          </a:xfrm>
          <a:prstGeom prst="rect">
            <a:avLst/>
          </a:prstGeom>
        </p:spPr>
        <p:txBody>
          <a:bodyPr/>
          <a:lstStyle>
            <a:defPPr>
              <a:defRPr lang="it-IT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2EFF3F7-CD95-4967-8D95-B090C7920FC6}" type="slidenum">
              <a:rPr lang="en-US" sz="1200" noProof="0" smtClean="0">
                <a:solidFill>
                  <a:schemeClr val="tx1">
                    <a:tint val="82000"/>
                  </a:schemeClr>
                </a:solidFill>
              </a:rPr>
              <a:pPr algn="ctr"/>
              <a:t>95</a:t>
            </a:fld>
            <a:endParaRPr lang="en-US" sz="1200" noProof="0" dirty="0">
              <a:solidFill>
                <a:schemeClr val="tx1">
                  <a:tint val="82000"/>
                </a:schemeClr>
              </a:solidFill>
            </a:endParaRPr>
          </a:p>
        </p:txBody>
      </p:sp>
      <p:pic>
        <p:nvPicPr>
          <p:cNvPr id="6" name="Immagine 5">
            <a:extLst>
              <a:ext uri="{FF2B5EF4-FFF2-40B4-BE49-F238E27FC236}">
                <a16:creationId xmlns:a16="http://schemas.microsoft.com/office/drawing/2014/main" id="{5422D781-2703-517A-519C-353E97E0FEE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803011" flipH="1">
            <a:off x="5542275" y="6257657"/>
            <a:ext cx="468000" cy="468000"/>
          </a:xfrm>
          <a:prstGeom prst="rect">
            <a:avLst/>
          </a:prstGeom>
        </p:spPr>
      </p:pic>
      <p:pic>
        <p:nvPicPr>
          <p:cNvPr id="10" name="Immagine 9">
            <a:extLst>
              <a:ext uri="{FF2B5EF4-FFF2-40B4-BE49-F238E27FC236}">
                <a16:creationId xmlns:a16="http://schemas.microsoft.com/office/drawing/2014/main" id="{D8B36F91-4B00-1AF4-AAE4-36392340D47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0" r="40"/>
          <a:stretch/>
        </p:blipFill>
        <p:spPr>
          <a:xfrm>
            <a:off x="0" y="0"/>
            <a:ext cx="12192000" cy="4423144"/>
          </a:xfrm>
          <a:prstGeom prst="rect">
            <a:avLst/>
          </a:prstGeom>
        </p:spPr>
      </p:pic>
      <p:pic>
        <p:nvPicPr>
          <p:cNvPr id="11" name="Picture 4">
            <a:extLst>
              <a:ext uri="{FF2B5EF4-FFF2-40B4-BE49-F238E27FC236}">
                <a16:creationId xmlns:a16="http://schemas.microsoft.com/office/drawing/2014/main" id="{BD72DE60-E8B6-2C55-AF2D-7B6815F6427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563524" y="107794"/>
            <a:ext cx="497845" cy="431209"/>
          </a:xfrm>
          <a:prstGeom prst="rect">
            <a:avLst/>
          </a:prstGeom>
        </p:spPr>
      </p:pic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92C11294-6FAC-8C72-BDD6-5604A6CDDEF2}"/>
              </a:ext>
            </a:extLst>
          </p:cNvPr>
          <p:cNvSpPr txBox="1"/>
          <p:nvPr/>
        </p:nvSpPr>
        <p:spPr>
          <a:xfrm>
            <a:off x="3314686" y="-33338"/>
            <a:ext cx="8143890" cy="52835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ts val="4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600" b="1" noProof="0" dirty="0">
                <a:solidFill>
                  <a:schemeClr val="bg1"/>
                </a:solidFill>
                <a:latin typeface="Barlow Condensed" panose="00000506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The Next-Gen   </a:t>
            </a:r>
            <a:r>
              <a:rPr lang="en-US" sz="1600" b="1" kern="1200" noProof="0" dirty="0">
                <a:solidFill>
                  <a:srgbClr val="C00000"/>
                </a:solidFill>
                <a:latin typeface="Barlow Condensed" panose="00000506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DODGE CHARGER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158044627"/>
      </p:ext>
    </p:extLst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A2AFC67-0973-EC0D-F14E-710D701B2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C7A220-0E61-5C04-F709-ADAEF049F5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109" y="255163"/>
            <a:ext cx="4610462" cy="542506"/>
          </a:xfrm>
        </p:spPr>
        <p:txBody>
          <a:bodyPr anchor="b">
            <a:noAutofit/>
          </a:bodyPr>
          <a:lstStyle/>
          <a:p>
            <a:r>
              <a:rPr lang="en-US" sz="24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MENU OF THE COURSE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99439B-BC83-520B-669D-C624BE23B1C8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387506" y="1156741"/>
            <a:ext cx="5468879" cy="5661386"/>
          </a:xfrm>
        </p:spPr>
        <p:txBody>
          <a:bodyPr>
            <a:noAutofit/>
          </a:bodyPr>
          <a:lstStyle/>
          <a:p>
            <a:pPr marL="342900" marR="0" lvl="0" indent="-342900">
              <a:lnSpc>
                <a:spcPct val="110000"/>
              </a:lnSpc>
              <a:buFont typeface="+mj-lt"/>
              <a:buAutoNum type="arabicPeriod"/>
            </a:pPr>
            <a:r>
              <a:rPr lang="en-US" sz="1600" kern="100" noProof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Welcome</a:t>
            </a:r>
          </a:p>
          <a:p>
            <a:pPr marL="342900" marR="0" lvl="0" indent="-342900">
              <a:lnSpc>
                <a:spcPct val="110000"/>
              </a:lnSpc>
              <a:buFont typeface="+mj-lt"/>
              <a:buAutoNum type="arabicPeriod"/>
            </a:pPr>
            <a:r>
              <a:rPr lang="en-US" sz="1600" kern="1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Introduction</a:t>
            </a:r>
            <a:endParaRPr lang="en-US" sz="1600" kern="100" noProof="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marR="0" lvl="0" indent="-342900">
              <a:lnSpc>
                <a:spcPct val="110000"/>
              </a:lnSpc>
              <a:buFont typeface="+mj-lt"/>
              <a:buAutoNum type="arabicPeriod"/>
            </a:pPr>
            <a:r>
              <a:rPr lang="en-US" sz="1600" kern="100" noProof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Learning Objectives</a:t>
            </a:r>
          </a:p>
          <a:p>
            <a:pPr marL="342900" marR="0" lvl="0" indent="-342900">
              <a:lnSpc>
                <a:spcPct val="110000"/>
              </a:lnSpc>
              <a:buFont typeface="+mj-lt"/>
              <a:buAutoNum type="arabicPeriod"/>
            </a:pPr>
            <a:r>
              <a:rPr lang="en-US" sz="1600" kern="100" noProof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Introduction e Brand Values </a:t>
            </a:r>
          </a:p>
          <a:p>
            <a:pPr marL="342900" marR="0" lvl="0" indent="-342900">
              <a:lnSpc>
                <a:spcPct val="110000"/>
              </a:lnSpc>
              <a:buFont typeface="+mj-lt"/>
              <a:buAutoNum type="arabicPeriod"/>
            </a:pPr>
            <a:r>
              <a:rPr lang="en-US" sz="1600" kern="100" noProof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History - 10 pages</a:t>
            </a:r>
          </a:p>
          <a:p>
            <a:pPr marL="342900" marR="0" lvl="0" indent="-342900">
              <a:lnSpc>
                <a:spcPct val="110000"/>
              </a:lnSpc>
              <a:buFont typeface="+mj-lt"/>
              <a:buAutoNum type="arabicPeriod"/>
            </a:pPr>
            <a:r>
              <a:rPr lang="en-US" sz="1600" kern="100" noProof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Product: The Next-Gen </a:t>
            </a:r>
            <a:r>
              <a:rPr lang="en-US" sz="1600" b="1" kern="100" noProof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DODGE CHARGER DAYTONA</a:t>
            </a:r>
            <a:endParaRPr lang="en-US" sz="1600" kern="100" noProof="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571500" lvl="1" indent="-342900">
              <a:lnSpc>
                <a:spcPct val="110000"/>
              </a:lnSpc>
              <a:buFont typeface="+mj-lt"/>
              <a:buAutoNum type="arabicPeriod"/>
            </a:pPr>
            <a:r>
              <a:rPr lang="en-US" sz="1600" kern="100" noProof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Lineup</a:t>
            </a:r>
          </a:p>
          <a:p>
            <a:pPr marL="571500" lvl="1" indent="-342900">
              <a:lnSpc>
                <a:spcPct val="110000"/>
              </a:lnSpc>
              <a:buFont typeface="+mj-lt"/>
              <a:buAutoNum type="arabicPeriod"/>
            </a:pPr>
            <a:r>
              <a:rPr lang="en-US" sz="1600" kern="100" noProof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Exterior</a:t>
            </a:r>
          </a:p>
          <a:p>
            <a:pPr marL="571500" lvl="1" indent="-342900">
              <a:lnSpc>
                <a:spcPct val="110000"/>
              </a:lnSpc>
              <a:buFont typeface="+mj-lt"/>
              <a:buAutoNum type="arabicPeriod"/>
            </a:pPr>
            <a:r>
              <a:rPr lang="en-US" sz="1600" kern="100" noProof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Interior</a:t>
            </a:r>
          </a:p>
          <a:p>
            <a:pPr marL="571500" lvl="1" indent="-342900">
              <a:lnSpc>
                <a:spcPct val="110000"/>
              </a:lnSpc>
              <a:buFont typeface="+mj-lt"/>
              <a:buAutoNum type="arabicPeriod"/>
            </a:pPr>
            <a:r>
              <a:rPr lang="en-US" sz="1600" kern="100" noProof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Infotainment </a:t>
            </a:r>
          </a:p>
          <a:p>
            <a:pPr marL="571500" lvl="1" indent="-342900">
              <a:lnSpc>
                <a:spcPct val="110000"/>
              </a:lnSpc>
              <a:buFont typeface="+mj-lt"/>
              <a:buAutoNum type="arabicPeriod"/>
            </a:pPr>
            <a:r>
              <a:rPr lang="en-US" sz="1600" kern="100" noProof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Safety &amp; security</a:t>
            </a:r>
          </a:p>
          <a:p>
            <a:pPr marL="571500" lvl="1" indent="-342900">
              <a:lnSpc>
                <a:spcPct val="110000"/>
              </a:lnSpc>
              <a:buFont typeface="+mj-lt"/>
              <a:buAutoNum type="arabicPeriod"/>
            </a:pPr>
            <a:r>
              <a:rPr lang="en-US" sz="1600" kern="100" noProof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Engine – Propulsion</a:t>
            </a:r>
          </a:p>
          <a:p>
            <a:pPr marL="571500" lvl="1" indent="-342900">
              <a:lnSpc>
                <a:spcPct val="110000"/>
              </a:lnSpc>
              <a:buFont typeface="+mj-lt"/>
              <a:buAutoNum type="arabicPeriod"/>
            </a:pPr>
            <a:r>
              <a:rPr lang="en-US" sz="1600" kern="1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Charging</a:t>
            </a:r>
            <a:endParaRPr lang="en-US" sz="1600" kern="100" noProof="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571500" lvl="1" indent="-342900">
              <a:lnSpc>
                <a:spcPct val="110000"/>
              </a:lnSpc>
              <a:buFont typeface="+mj-lt"/>
              <a:buAutoNum type="arabicPeriod"/>
            </a:pPr>
            <a:r>
              <a:rPr lang="en-US" sz="1600" kern="100" noProof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Competitors</a:t>
            </a:r>
          </a:p>
          <a:p>
            <a:pPr marL="342900" marR="0" lvl="0" indent="-342900">
              <a:lnSpc>
                <a:spcPct val="110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US" sz="1600" kern="100" noProof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Q&amp;A</a:t>
            </a:r>
          </a:p>
          <a:p>
            <a:pPr>
              <a:lnSpc>
                <a:spcPct val="110000"/>
              </a:lnSpc>
            </a:pPr>
            <a:endParaRPr lang="en-US" sz="1600" noProof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086B87-8FC5-A0F7-C46C-63128282EE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noProof="0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96</a:t>
            </a:fld>
            <a:endParaRPr lang="en-US" noProof="0" dirty="0">
              <a:solidFill>
                <a:srgbClr val="FFFFFF"/>
              </a:solidFill>
            </a:endParaRPr>
          </a:p>
        </p:txBody>
      </p:sp>
      <p:pic>
        <p:nvPicPr>
          <p:cNvPr id="5" name="Picture 3">
            <a:extLst>
              <a:ext uri="{FF2B5EF4-FFF2-40B4-BE49-F238E27FC236}">
                <a16:creationId xmlns:a16="http://schemas.microsoft.com/office/drawing/2014/main" id="{E7B136A2-8C05-EBE9-D358-C25F63A05A0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2540" t="5234" r="9703" b="5234"/>
          <a:stretch/>
        </p:blipFill>
        <p:spPr>
          <a:xfrm>
            <a:off x="5279571" y="0"/>
            <a:ext cx="6912429" cy="6818127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078214176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DESIGN_ID_VANILLAVTI" val="aO0XZUrj"/>
  <p:tag name="ARTICULATE_DESIGN_ID_1_DODGE SMART BOOK" val="re6ex6eV"/>
  <p:tag name="ARTICULATE_SLIDE_COUNT" val="96"/>
  <p:tag name="ARTICULATE_PROJECT_OPEN" val="0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422</TotalTime>
  <Words>8020</Words>
  <Application>Microsoft Office PowerPoint</Application>
  <PresentationFormat>Widescreen</PresentationFormat>
  <Paragraphs>1168</Paragraphs>
  <Slides>96</Slides>
  <Notes>46</Notes>
  <HiddenSlides>1</HiddenSlides>
  <MMClips>1</MMClips>
  <ScaleCrop>false</ScaleCrop>
  <HeadingPairs>
    <vt:vector size="6" baseType="variant">
      <vt:variant>
        <vt:lpstr>Caratteri utilizzati</vt:lpstr>
      </vt:variant>
      <vt:variant>
        <vt:i4>12</vt:i4>
      </vt:variant>
      <vt:variant>
        <vt:lpstr>Tema</vt:lpstr>
      </vt:variant>
      <vt:variant>
        <vt:i4>1</vt:i4>
      </vt:variant>
      <vt:variant>
        <vt:lpstr>Titoli diapositive</vt:lpstr>
      </vt:variant>
      <vt:variant>
        <vt:i4>96</vt:i4>
      </vt:variant>
    </vt:vector>
  </HeadingPairs>
  <TitlesOfParts>
    <vt:vector size="109" baseType="lpstr">
      <vt:lpstr>Aptos</vt:lpstr>
      <vt:lpstr>Aptos Narrow</vt:lpstr>
      <vt:lpstr>Aptos SemiBold</vt:lpstr>
      <vt:lpstr>Arial</vt:lpstr>
      <vt:lpstr>Barlow Condensed</vt:lpstr>
      <vt:lpstr>Barlow Condensed Medium</vt:lpstr>
      <vt:lpstr>Barlow Condensed SemiBold</vt:lpstr>
      <vt:lpstr>Calibri</vt:lpstr>
      <vt:lpstr>Century Gothic</vt:lpstr>
      <vt:lpstr>Neue Haas Grotesk Text Pro</vt:lpstr>
      <vt:lpstr>Roboto</vt:lpstr>
      <vt:lpstr>Wingdings</vt:lpstr>
      <vt:lpstr>VanillaVTI</vt:lpstr>
      <vt:lpstr>Presentazione standard di PowerPoint</vt:lpstr>
      <vt:lpstr>WELCOME</vt:lpstr>
      <vt:lpstr>Presentazione standard di PowerPoint</vt:lpstr>
      <vt:lpstr>INTRODUCTION</vt:lpstr>
      <vt:lpstr>LEARNING  OBJECTIVES</vt:lpstr>
      <vt:lpstr>BRAND VALUES</vt:lpstr>
      <vt:lpstr>BRAND VALUES</vt:lpstr>
      <vt:lpstr>BRAND VALUES</vt:lpstr>
      <vt:lpstr>BRAND VALUES</vt:lpstr>
      <vt:lpstr>BRAND VALUES</vt:lpstr>
      <vt:lpstr>BRAND HIGHLIGHTS</vt:lpstr>
      <vt:lpstr>BRAND HISTORY</vt:lpstr>
      <vt:lpstr>BRAND HISTORY</vt:lpstr>
      <vt:lpstr>BRAND HISTORY</vt:lpstr>
      <vt:lpstr>BRAND HISTORY</vt:lpstr>
      <vt:lpstr>BRAND HISTORY</vt:lpstr>
      <vt:lpstr>BRAND HISTORY</vt:lpstr>
      <vt:lpstr>BRAND HISTORY</vt:lpstr>
      <vt:lpstr>BRAND HISTORY</vt:lpstr>
      <vt:lpstr>DODGE IN THE MOVIES</vt:lpstr>
      <vt:lpstr>WHAT DOES HISTORY TEACH US?</vt:lpstr>
      <vt:lpstr>DODGE CHARGER and DODGE CHARGER DAYTONA</vt:lpstr>
      <vt:lpstr>LINEUP</vt:lpstr>
      <vt:lpstr>LAUNCH MODELS</vt:lpstr>
      <vt:lpstr>SOME TIPS ABOUT LOGO</vt:lpstr>
      <vt:lpstr>EXTERIOR</vt:lpstr>
      <vt:lpstr>THE DODGE CHARGER DESIGN</vt:lpstr>
      <vt:lpstr>THE DODGE CHARGER DESIGN</vt:lpstr>
      <vt:lpstr>Presentazione standard di PowerPoint</vt:lpstr>
      <vt:lpstr>THE DODGE CHARGER DESIGN</vt:lpstr>
      <vt:lpstr>THE DODGE CHARGER DESIGN</vt:lpstr>
      <vt:lpstr>THE DODGE CHARGER COLORS</vt:lpstr>
      <vt:lpstr>DAYTONA CONCEPT</vt:lpstr>
      <vt:lpstr>DAYTONA EXTERIOR HIGHLIGHTS</vt:lpstr>
      <vt:lpstr>INTERIOR</vt:lpstr>
      <vt:lpstr>INTERIOR INSPIRATION</vt:lpstr>
      <vt:lpstr>DASHBOARD </vt:lpstr>
      <vt:lpstr>Presentazione standard di PowerPoint</vt:lpstr>
      <vt:lpstr>Presentazione standard di PowerPoint</vt:lpstr>
      <vt:lpstr>DRIVER POSITION </vt:lpstr>
      <vt:lpstr>Presentazione standard di PowerPoint</vt:lpstr>
      <vt:lpstr>Presentazione standard di PowerPoint</vt:lpstr>
      <vt:lpstr>SWITCH ON THE FEELING </vt:lpstr>
      <vt:lpstr>INTERIOR CHARGING OPTION</vt:lpstr>
      <vt:lpstr>INTERIOR FEATURES</vt:lpstr>
      <vt:lpstr>INFOTAINMENT</vt:lpstr>
      <vt:lpstr>ONE TOUCH ACCESS</vt:lpstr>
      <vt:lpstr>UCONNECT 5</vt:lpstr>
      <vt:lpstr>UCONNECT 5 PERSONALIZED – PROFILE </vt:lpstr>
      <vt:lpstr>UCONNECT 5 PERSONALIZED – PROFILE </vt:lpstr>
      <vt:lpstr>DRIVE MODES  BASE CONFIGURATION</vt:lpstr>
      <vt:lpstr>Presentazione standard di PowerPoint</vt:lpstr>
      <vt:lpstr>HELPFUL TIPS</vt:lpstr>
      <vt:lpstr>UCONNECT 5 DRIVE MODES – TRACK MODE</vt:lpstr>
      <vt:lpstr>Presentazione standard di PowerPoint</vt:lpstr>
      <vt:lpstr>UCONNECT 5 DRIVE MODES – RACE OPTIONS</vt:lpstr>
      <vt:lpstr>UCONNECT 5 DRIVE MODES – RACE OPTIONS</vt:lpstr>
      <vt:lpstr>UCONNECT 5 EV PAGES &amp; PERFORMANCE  PAGES</vt:lpstr>
      <vt:lpstr>UCONNECT 5 EV PAGES &amp; PERFORMANCE  PAGES</vt:lpstr>
      <vt:lpstr>DIGITAL CLUSTER</vt:lpstr>
      <vt:lpstr>UCONNECT 5 DIGITAL CLUSTER</vt:lpstr>
      <vt:lpstr>SAFETY &amp; SECURITY</vt:lpstr>
      <vt:lpstr>SECURE FROM  THE START</vt:lpstr>
      <vt:lpstr>ADVANCED DRIVING ASSISTANCE SYSTEMS </vt:lpstr>
      <vt:lpstr>FULL  PROTECTION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PROPULSION</vt:lpstr>
      <vt:lpstr>100% BEV:  THE WORLD QUICKEST MUSCLE CAR</vt:lpstr>
      <vt:lpstr>100% BEV:  THE WORLD QUICKEST  MUSCLE CAR</vt:lpstr>
      <vt:lpstr>Presentazione standard di PowerPoint</vt:lpstr>
      <vt:lpstr>100% BEV:  THE WORLD QUICKEST  MUSCLE CAR</vt:lpstr>
      <vt:lpstr>CHARGING</vt:lpstr>
      <vt:lpstr>DODGE CHARGER DAYTONA: RECHARGING</vt:lpstr>
      <vt:lpstr>DODGE CHARGER DAYTONA: RECHARGING</vt:lpstr>
      <vt:lpstr>Presentazione standard di PowerPoint</vt:lpstr>
      <vt:lpstr>COMPETITORS</vt:lpstr>
      <vt:lpstr>DODGE CHARGER DAYTONA</vt:lpstr>
      <vt:lpstr>Presentazione standard di PowerPoint</vt:lpstr>
      <vt:lpstr>CUSTOMER QUESTIONS</vt:lpstr>
      <vt:lpstr>CUSTOMER QUESTIONS</vt:lpstr>
      <vt:lpstr>CUSTOMER QUESTIONS</vt:lpstr>
      <vt:lpstr>CUSTOMER QUESTIONS</vt:lpstr>
      <vt:lpstr>CUSTOMER QUESTIONS</vt:lpstr>
      <vt:lpstr>CUSTOMER QUESTIONS</vt:lpstr>
      <vt:lpstr>CUSTOMER QUESTIONS</vt:lpstr>
      <vt:lpstr>CUSTOMER QUESTIONS</vt:lpstr>
      <vt:lpstr>DISCLAIMERS</vt:lpstr>
      <vt:lpstr>DISCLAIMERS</vt:lpstr>
      <vt:lpstr>DISCLAIMERS</vt:lpstr>
      <vt:lpstr>DISCLAIMERS</vt:lpstr>
      <vt:lpstr>THANKS FOR  YOUR PARTECIPATION</vt:lpstr>
      <vt:lpstr>MENU OF THE COURSE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Marco Baldan</dc:creator>
  <cp:lastModifiedBy>Patrizia Gariglio</cp:lastModifiedBy>
  <cp:revision>349</cp:revision>
  <cp:lastPrinted>2025-05-22T14:52:07Z</cp:lastPrinted>
  <dcterms:created xsi:type="dcterms:W3CDTF">2025-04-17T21:28:40Z</dcterms:created>
  <dcterms:modified xsi:type="dcterms:W3CDTF">2025-06-18T07:38:04Z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725ca717-11da-4935-b601-f527b9741f2e_Enabled">
    <vt:lpwstr>true</vt:lpwstr>
  </property>
  <property fmtid="{D5CDD505-2E9C-101B-9397-08002B2CF9AE}" pid="3" name="MSIP_Label_725ca717-11da-4935-b601-f527b9741f2e_SetDate">
    <vt:lpwstr>2025-04-18T15:29:29Z</vt:lpwstr>
  </property>
  <property fmtid="{D5CDD505-2E9C-101B-9397-08002B2CF9AE}" pid="4" name="MSIP_Label_725ca717-11da-4935-b601-f527b9741f2e_Method">
    <vt:lpwstr>Standard</vt:lpwstr>
  </property>
  <property fmtid="{D5CDD505-2E9C-101B-9397-08002B2CF9AE}" pid="5" name="MSIP_Label_725ca717-11da-4935-b601-f527b9741f2e_Name">
    <vt:lpwstr>C2 - Internal</vt:lpwstr>
  </property>
  <property fmtid="{D5CDD505-2E9C-101B-9397-08002B2CF9AE}" pid="6" name="MSIP_Label_725ca717-11da-4935-b601-f527b9741f2e_SiteId">
    <vt:lpwstr>d852d5cd-724c-4128-8812-ffa5db3f8507</vt:lpwstr>
  </property>
  <property fmtid="{D5CDD505-2E9C-101B-9397-08002B2CF9AE}" pid="7" name="MSIP_Label_725ca717-11da-4935-b601-f527b9741f2e_ActionId">
    <vt:lpwstr>0960f459-d404-439b-bd3f-29d39b520a94</vt:lpwstr>
  </property>
  <property fmtid="{D5CDD505-2E9C-101B-9397-08002B2CF9AE}" pid="8" name="MSIP_Label_725ca717-11da-4935-b601-f527b9741f2e_ContentBits">
    <vt:lpwstr>0</vt:lpwstr>
  </property>
  <property fmtid="{D5CDD505-2E9C-101B-9397-08002B2CF9AE}" pid="9" name="ArticulateGUID">
    <vt:lpwstr>40B0CF66-2FFA-4FD7-834C-11897470C988</vt:lpwstr>
  </property>
  <property fmtid="{D5CDD505-2E9C-101B-9397-08002B2CF9AE}" pid="10" name="ArticulatePath">
    <vt:lpwstr>Dodge Charger Daytona Storyboard_v1_2_VALE</vt:lpwstr>
  </property>
</Properties>
</file>