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8"/>
  </p:notesMasterIdLst>
  <p:sldIdLst>
    <p:sldId id="256" r:id="rId2"/>
    <p:sldId id="345" r:id="rId3"/>
    <p:sldId id="413" r:id="rId4"/>
    <p:sldId id="414" r:id="rId5"/>
    <p:sldId id="383" r:id="rId6"/>
    <p:sldId id="384" r:id="rId7"/>
  </p:sldIdLst>
  <p:sldSz cx="12192000" cy="6858000"/>
  <p:notesSz cx="6797675" cy="9872663"/>
  <p:embeddedFontLst>
    <p:embeddedFont>
      <p:font typeface="Abel" panose="02000506030000020004" pitchFamily="2" charset="0"/>
      <p:regular r:id="rId9"/>
    </p:embeddedFont>
    <p:embeddedFont>
      <p:font typeface="Aptos Narrow" panose="020B0004020202020204" pitchFamily="34" charset="0"/>
      <p:regular r:id="rId10"/>
      <p:bold r:id="rId11"/>
      <p:italic r:id="rId12"/>
      <p:boldItalic r:id="rId13"/>
    </p:embeddedFont>
    <p:embeddedFont>
      <p:font typeface="DINEngschrift-Alternate" pitchFamily="2" charset="0"/>
      <p:regular r:id="rId14"/>
    </p:embeddedFont>
    <p:embeddedFont>
      <p:font typeface="Montserrat" panose="02000505000000020004" pitchFamily="2" charset="0"/>
      <p:regular r:id="rId15"/>
      <p:bold r:id="rId16"/>
      <p:italic r:id="rId17"/>
      <p:boldItalic r:id="rId18"/>
    </p:embeddedFont>
  </p:embeddedFontLst>
  <p:custDataLst>
    <p:tags r:id="rId19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413"/>
            <p14:sldId id="414"/>
            <p14:sldId id="383"/>
            <p14:sldId id="3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75" d="100"/>
          <a:sy n="75" d="100"/>
        </p:scale>
        <p:origin x="48" y="86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ableStyles" Target="tableStyles.xml"/><Relationship Id="rId10" Type="http://schemas.openxmlformats.org/officeDocument/2006/relationships/font" Target="fonts/font2.fntdata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7CC32-BE9E-F65B-C595-FCA2E063C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49F73FD-7899-11E8-4CD4-23C02FD211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7BF76DF-FA40-380E-1936-8E7459DF51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1C29FB0-107A-7F17-802E-2E6CE383712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3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5139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>
                <a:solidFill>
                  <a:schemeClr val="tx1"/>
                </a:solidFill>
                <a:latin typeface="+mn-lt"/>
              </a:rPr>
              <a:t>December 2 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39441"/>
              </p:ext>
            </p:extLst>
          </p:nvPr>
        </p:nvGraphicFramePr>
        <p:xfrm>
          <a:off x="1246461" y="1484784"/>
          <a:ext cx="7801868" cy="4382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6921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57068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54678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827115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8430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TOTAL ORDER AMOUNT</a:t>
                      </a: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36484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8196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INVOICES 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655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012/2025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24938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KOINE 014/2025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60.989,80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KOINE 018/2025 June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020/2025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July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023/2025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September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246.623,20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312.413,00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312.412,00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937.238,00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72838-E517-2277-292A-1265FEB99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F9A102E4-D376-0B98-D4FD-6F2F552FC451}"/>
              </a:ext>
            </a:extLst>
          </p:cNvPr>
          <p:cNvSpPr/>
          <p:nvPr/>
        </p:nvSpPr>
        <p:spPr>
          <a:xfrm>
            <a:off x="847136" y="558262"/>
            <a:ext cx="9425328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126CCEFC-CAE1-51C4-1E27-40C840948C5F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FB735E8B-96BA-1E60-0673-08E94EAFB79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46E9204F-D5ED-156E-1232-62D8E24C6507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FDEBE68E-916D-9AB1-43F8-DEEF4EC3AECC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26494B56-E46C-E19F-ADC3-E58A9DDD0E78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A254AEA-722C-D9B2-272C-FD4336F4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8B754FB-10B6-4833-4C2E-E416EF3848FE}"/>
              </a:ext>
            </a:extLst>
          </p:cNvPr>
          <p:cNvGraphicFramePr>
            <a:graphicFrameLocks noGrp="1"/>
          </p:cNvGraphicFramePr>
          <p:nvPr/>
        </p:nvGraphicFramePr>
        <p:xfrm>
          <a:off x="1127448" y="1772816"/>
          <a:ext cx="7801868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94735400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977489750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2466937910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294119737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440638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5115EA7-8873-E01C-385C-A8161B6E7C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226098"/>
              </p:ext>
            </p:extLst>
          </p:nvPr>
        </p:nvGraphicFramePr>
        <p:xfrm>
          <a:off x="1127448" y="3573016"/>
          <a:ext cx="7801868" cy="360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3347316078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2359110165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258987747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3870651347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937.238,00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129583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B2B5C854-43B8-0696-AA11-DC333EFEB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380973"/>
              </p:ext>
            </p:extLst>
          </p:nvPr>
        </p:nvGraphicFramePr>
        <p:xfrm>
          <a:off x="1142661" y="3905428"/>
          <a:ext cx="7801868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2447731514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1984821064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196953239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9552697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of the order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226.539,80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66797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F0771A14-6B61-A041-E537-06C456146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204228"/>
              </p:ext>
            </p:extLst>
          </p:nvPr>
        </p:nvGraphicFramePr>
        <p:xfrm>
          <a:off x="1143478" y="2200586"/>
          <a:ext cx="7801868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2447731514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1984821064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196953239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9552697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Amount of projects in excel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sng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1.163.777,80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66797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863B73F8-AB77-5B53-C9AD-AA3E823569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346596"/>
              </p:ext>
            </p:extLst>
          </p:nvPr>
        </p:nvGraphicFramePr>
        <p:xfrm>
          <a:off x="1142661" y="2628900"/>
          <a:ext cx="7801868" cy="80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7244">
                  <a:extLst>
                    <a:ext uri="{9D8B030D-6E8A-4147-A177-3AD203B41FA5}">
                      <a16:colId xmlns:a16="http://schemas.microsoft.com/office/drawing/2014/main" val="2237709582"/>
                    </a:ext>
                  </a:extLst>
                </a:gridCol>
                <a:gridCol w="5244796">
                  <a:extLst>
                    <a:ext uri="{9D8B030D-6E8A-4147-A177-3AD203B41FA5}">
                      <a16:colId xmlns:a16="http://schemas.microsoft.com/office/drawing/2014/main" val="4220834897"/>
                    </a:ext>
                  </a:extLst>
                </a:gridCol>
                <a:gridCol w="1679828">
                  <a:extLst>
                    <a:ext uri="{9D8B030D-6E8A-4147-A177-3AD203B41FA5}">
                      <a16:colId xmlns:a16="http://schemas.microsoft.com/office/drawing/2014/main" val="28764494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Barbirato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674.550,00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4310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D'Aquino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469.227,80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98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8600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141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14937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F846-D086-BF41-3B55-92E73FB7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4AAC18-1A08-E06A-5549-95B6E00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E29AEE9-F272-EF60-8FD1-FD36DD185B7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D881ACD-669B-DD1D-86CA-FAB4DACF9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70495"/>
              </p:ext>
            </p:extLst>
          </p:nvPr>
        </p:nvGraphicFramePr>
        <p:xfrm>
          <a:off x="839114" y="1587553"/>
          <a:ext cx="4887206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4690">
                  <a:extLst>
                    <a:ext uri="{9D8B030D-6E8A-4147-A177-3AD203B41FA5}">
                      <a16:colId xmlns:a16="http://schemas.microsoft.com/office/drawing/2014/main" val="3985390404"/>
                    </a:ext>
                  </a:extLst>
                </a:gridCol>
                <a:gridCol w="1335523">
                  <a:extLst>
                    <a:ext uri="{9D8B030D-6E8A-4147-A177-3AD203B41FA5}">
                      <a16:colId xmlns:a16="http://schemas.microsoft.com/office/drawing/2014/main" val="3937546205"/>
                    </a:ext>
                  </a:extLst>
                </a:gridCol>
                <a:gridCol w="976993">
                  <a:extLst>
                    <a:ext uri="{9D8B030D-6E8A-4147-A177-3AD203B41FA5}">
                      <a16:colId xmlns:a16="http://schemas.microsoft.com/office/drawing/2014/main" val="221064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121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AE1793AA-FBE2-DC53-4F45-98108AB4E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759313"/>
              </p:ext>
            </p:extLst>
          </p:nvPr>
        </p:nvGraphicFramePr>
        <p:xfrm>
          <a:off x="839416" y="4869160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Remaining order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33.851,35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DDD8205-663A-DAC2-3F54-6B6EC1EE9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337880"/>
              </p:ext>
            </p:extLst>
          </p:nvPr>
        </p:nvGraphicFramePr>
        <p:xfrm>
          <a:off x="867746" y="1989137"/>
          <a:ext cx="4864100" cy="2362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572800069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103087017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093694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by Koinè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07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37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09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019/2025 May-June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7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021/2025 August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473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024/2025 Sept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8066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025/2025 Oct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84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029/2025 Nov Dec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13.848,65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31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406578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4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204.648,65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8215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36119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1E5E-7B1E-1FEB-CEE7-0FB5E8D52630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5CE9E8E-41CF-9ADB-7BD3-75A75F7B6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83620"/>
              </p:ext>
            </p:extLst>
          </p:nvPr>
        </p:nvGraphicFramePr>
        <p:xfrm>
          <a:off x="690023" y="1540070"/>
          <a:ext cx="9870474" cy="435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6377">
                  <a:extLst>
                    <a:ext uri="{9D8B030D-6E8A-4147-A177-3AD203B41FA5}">
                      <a16:colId xmlns:a16="http://schemas.microsoft.com/office/drawing/2014/main" val="3163726189"/>
                    </a:ext>
                  </a:extLst>
                </a:gridCol>
                <a:gridCol w="2873907">
                  <a:extLst>
                    <a:ext uri="{9D8B030D-6E8A-4147-A177-3AD203B41FA5}">
                      <a16:colId xmlns:a16="http://schemas.microsoft.com/office/drawing/2014/main" val="81155039"/>
                    </a:ext>
                  </a:extLst>
                </a:gridCol>
                <a:gridCol w="1342547">
                  <a:extLst>
                    <a:ext uri="{9D8B030D-6E8A-4147-A177-3AD203B41FA5}">
                      <a16:colId xmlns:a16="http://schemas.microsoft.com/office/drawing/2014/main" val="1778029061"/>
                    </a:ext>
                  </a:extLst>
                </a:gridCol>
                <a:gridCol w="1055274">
                  <a:extLst>
                    <a:ext uri="{9D8B030D-6E8A-4147-A177-3AD203B41FA5}">
                      <a16:colId xmlns:a16="http://schemas.microsoft.com/office/drawing/2014/main" val="1557809718"/>
                    </a:ext>
                  </a:extLst>
                </a:gridCol>
                <a:gridCol w="977940">
                  <a:extLst>
                    <a:ext uri="{9D8B030D-6E8A-4147-A177-3AD203B41FA5}">
                      <a16:colId xmlns:a16="http://schemas.microsoft.com/office/drawing/2014/main" val="2799768347"/>
                    </a:ext>
                  </a:extLst>
                </a:gridCol>
                <a:gridCol w="1054259">
                  <a:extLst>
                    <a:ext uri="{9D8B030D-6E8A-4147-A177-3AD203B41FA5}">
                      <a16:colId xmlns:a16="http://schemas.microsoft.com/office/drawing/2014/main" val="3937592987"/>
                    </a:ext>
                  </a:extLst>
                </a:gridCol>
                <a:gridCol w="1280170">
                  <a:extLst>
                    <a:ext uri="{9D8B030D-6E8A-4147-A177-3AD203B41FA5}">
                      <a16:colId xmlns:a16="http://schemas.microsoft.com/office/drawing/2014/main" val="599745791"/>
                    </a:ext>
                  </a:extLst>
                </a:gridCol>
              </a:tblGrid>
              <a:tr h="14308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78119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January</a:t>
                      </a:r>
                      <a:r>
                        <a:rPr lang="it-IT" sz="1000" u="none" strike="noStrike" dirty="0">
                          <a:effectLst/>
                        </a:rPr>
                        <a:t>-</a:t>
                      </a:r>
                      <a:r>
                        <a:rPr lang="it-IT" sz="1000" u="none" strike="noStrike" dirty="0" err="1">
                          <a:effectLst/>
                        </a:rPr>
                        <a:t>February</a:t>
                      </a:r>
                      <a:r>
                        <a:rPr lang="it-IT" sz="1000" u="none" strike="noStrike" dirty="0">
                          <a:effectLst/>
                        </a:rPr>
                        <a:t>-March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147542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January-February-March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4+20+21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782063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2.181,18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2.181,18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61817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96837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5.018,06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6.198,78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457884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71485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9503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 May June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175171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262179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192131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9528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00095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6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0980E0-BF74-AB5E-D5A2-DBC0A867F9E0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54203C4-6FC1-43A8-A772-43F629AB2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706551"/>
              </p:ext>
            </p:extLst>
          </p:nvPr>
        </p:nvGraphicFramePr>
        <p:xfrm>
          <a:off x="711924" y="1727319"/>
          <a:ext cx="9853949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224">
                  <a:extLst>
                    <a:ext uri="{9D8B030D-6E8A-4147-A177-3AD203B41FA5}">
                      <a16:colId xmlns:a16="http://schemas.microsoft.com/office/drawing/2014/main" val="3767792733"/>
                    </a:ext>
                  </a:extLst>
                </a:gridCol>
                <a:gridCol w="2803708">
                  <a:extLst>
                    <a:ext uri="{9D8B030D-6E8A-4147-A177-3AD203B41FA5}">
                      <a16:colId xmlns:a16="http://schemas.microsoft.com/office/drawing/2014/main" val="30242013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50742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37235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570703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33233025"/>
                    </a:ext>
                  </a:extLst>
                </a:gridCol>
                <a:gridCol w="1301521">
                  <a:extLst>
                    <a:ext uri="{9D8B030D-6E8A-4147-A177-3AD203B41FA5}">
                      <a16:colId xmlns:a16="http://schemas.microsoft.com/office/drawing/2014/main" val="529766186"/>
                    </a:ext>
                  </a:extLst>
                </a:gridCol>
              </a:tblGrid>
              <a:tr h="2209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24337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July- 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8254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46521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913825"/>
                  </a:ext>
                </a:extLst>
              </a:tr>
              <a:tr h="1781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452043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309078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D'Aquino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5613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October</a:t>
                      </a:r>
                      <a:r>
                        <a:rPr lang="it-IT" sz="1000" u="none" strike="noStrike" dirty="0">
                          <a:effectLst/>
                        </a:rPr>
                        <a:t>- November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15.631,79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Barbirato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15.631,79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103991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91ED73E-2A2C-57AE-2F18-81ABABBDA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187923"/>
              </p:ext>
            </p:extLst>
          </p:nvPr>
        </p:nvGraphicFramePr>
        <p:xfrm>
          <a:off x="5749839" y="6318081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18743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of the year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204.648,65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721351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PROJECT_OPEN" val="0"/>
  <p:tag name="ARTICULATE_SLIDE_COUNT" val="1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473</Words>
  <Application>Microsoft Office PowerPoint</Application>
  <PresentationFormat>Widescreen</PresentationFormat>
  <Paragraphs>219</Paragraphs>
  <Slides>6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3" baseType="lpstr">
      <vt:lpstr>Abel</vt:lpstr>
      <vt:lpstr>DINEngschrift-Alternate</vt:lpstr>
      <vt:lpstr>Aptos Narrow</vt:lpstr>
      <vt:lpstr>Calibri</vt:lpstr>
      <vt:lpstr>Montserrat</vt:lpstr>
      <vt:lpstr>Arial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1123</cp:revision>
  <cp:lastPrinted>2025-12-01T13:17:12Z</cp:lastPrinted>
  <dcterms:modified xsi:type="dcterms:W3CDTF">2025-12-02T11:50:32Z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