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4.xml" ContentType="application/vnd.openxmlformats-officedocument.presentationml.notesSlide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6"/>
  </p:notesMasterIdLst>
  <p:sldIdLst>
    <p:sldId id="256" r:id="rId2"/>
    <p:sldId id="345" r:id="rId3"/>
    <p:sldId id="413" r:id="rId4"/>
    <p:sldId id="414" r:id="rId5"/>
    <p:sldId id="383" r:id="rId6"/>
    <p:sldId id="384" r:id="rId7"/>
    <p:sldId id="393" r:id="rId8"/>
    <p:sldId id="394" r:id="rId9"/>
    <p:sldId id="381" r:id="rId10"/>
    <p:sldId id="411" r:id="rId11"/>
    <p:sldId id="412" r:id="rId12"/>
    <p:sldId id="382" r:id="rId13"/>
    <p:sldId id="369" r:id="rId14"/>
    <p:sldId id="370" r:id="rId15"/>
  </p:sldIdLst>
  <p:sldSz cx="12192000" cy="6858000"/>
  <p:notesSz cx="6797675" cy="9872663"/>
  <p:embeddedFontLst>
    <p:embeddedFont>
      <p:font typeface="Abel" panose="02000506030000020004" pitchFamily="2" charset="0"/>
      <p:regular r:id="rId17"/>
    </p:embeddedFont>
    <p:embeddedFont>
      <p:font typeface="Aptos Narrow" panose="020B0004020202020204" pitchFamily="34" charset="0"/>
      <p:regular r:id="rId18"/>
      <p:bold r:id="rId19"/>
      <p:italic r:id="rId20"/>
      <p:boldItalic r:id="rId21"/>
    </p:embeddedFont>
    <p:embeddedFont>
      <p:font typeface="DINEngschrift-Alternate" pitchFamily="2" charset="0"/>
      <p:regular r:id="rId22"/>
    </p:embeddedFont>
    <p:embeddedFont>
      <p:font typeface="Montserrat" pitchFamily="2" charset="0"/>
      <p:regular r:id="rId23"/>
      <p:bold r:id="rId24"/>
      <p:italic r:id="rId25"/>
      <p:boldItalic r:id="rId26"/>
    </p:embeddedFont>
  </p:embeddedFontLst>
  <p:custDataLst>
    <p:tags r:id="rId27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413"/>
            <p14:sldId id="414"/>
            <p14:sldId id="383"/>
            <p14:sldId id="384"/>
            <p14:sldId id="393"/>
            <p14:sldId id="394"/>
            <p14:sldId id="381"/>
            <p14:sldId id="411"/>
            <p14:sldId id="412"/>
            <p14:sldId id="382"/>
            <p14:sldId id="369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88" d="100"/>
          <a:sy n="88" d="100"/>
        </p:scale>
        <p:origin x="420" y="78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7CC32-BE9E-F65B-C595-FCA2E063C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49F73FD-7899-11E8-4CD4-23C02FD21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7BF76DF-FA40-380E-1936-8E7459DF5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C29FB0-107A-7F17-802E-2E6CE38371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5139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BBB1B-C6B4-A9DD-5023-394955374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DC85592-9C5C-DD36-AAAE-D17CE9822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1F2E6D0-C8F8-1607-8925-F713D400F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6A8479-C2C6-2AD7-EDB8-78D81B2DE1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53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>
                <a:solidFill>
                  <a:schemeClr val="tx1"/>
                </a:solidFill>
                <a:latin typeface="+mn-lt"/>
              </a:rPr>
              <a:t>December 2 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/>
        </p:nvGraphicFramePr>
        <p:xfrm>
          <a:off x="617435" y="1537490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 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D’AQUINO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36B4FF48-90C8-6282-0441-DA4D7096580B}"/>
              </a:ext>
            </a:extLst>
          </p:cNvPr>
          <p:cNvGraphicFramePr>
            <a:graphicFrameLocks noGrp="1"/>
          </p:cNvGraphicFramePr>
          <p:nvPr/>
        </p:nvGraphicFramePr>
        <p:xfrm>
          <a:off x="7464152" y="4725144"/>
          <a:ext cx="3960440" cy="577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 err="1">
                          <a:effectLst/>
                        </a:rPr>
                        <a:t>Remaining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to be </a:t>
                      </a:r>
                      <a:r>
                        <a:rPr lang="it-IT" sz="1200" b="1" u="none" strike="noStrike" dirty="0" err="1">
                          <a:effectLst/>
                        </a:rPr>
                        <a:t>used</a:t>
                      </a:r>
                      <a:r>
                        <a:rPr lang="it-IT" sz="1200" b="1" u="none" strike="noStrike" dirty="0">
                          <a:effectLst/>
                        </a:rPr>
                        <a:t> Euro 111.362,00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95EDE091-C03B-4678-71C3-00D68DDA896D}"/>
              </a:ext>
            </a:extLst>
          </p:cNvPr>
          <p:cNvGraphicFramePr>
            <a:graphicFrameLocks noGrp="1"/>
          </p:cNvGraphicFramePr>
          <p:nvPr/>
        </p:nvGraphicFramePr>
        <p:xfrm>
          <a:off x="407368" y="2132856"/>
          <a:ext cx="5486400" cy="2512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86996977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9668285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429859207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FIAT PRO 3-WHEELER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19.513,00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5252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CustomFit WBT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055235"/>
                  </a:ext>
                </a:extLst>
              </a:tr>
              <a:tr h="25183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Conversion Training Path 2 VCT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39.200,00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34946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Dodge Charger Daytona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19.538,00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80383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LCV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Induction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update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29.400,00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202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LCV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connect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services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59223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LCV  F2move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pillars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(FOUR)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4.000,00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14950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LCV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taxation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wbt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31956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Sales methods quick guide WBT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23657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Sales methods quick guide BROCHURE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6.000,00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713881"/>
                  </a:ext>
                </a:extLst>
              </a:tr>
              <a:tr h="28685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DODGE video shooting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5.000,00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781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201.051,00</a:t>
                      </a:r>
                      <a:endParaRPr lang="it-IT" sz="1200" b="1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926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/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INCLUDED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312.413,00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/>
        </p:nvGraphicFramePr>
        <p:xfrm>
          <a:off x="6816080" y="5225055"/>
          <a:ext cx="3960440" cy="1125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296.200,00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 err="1">
                          <a:effectLst/>
                        </a:rPr>
                        <a:t>Remaining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to be </a:t>
                      </a:r>
                      <a:r>
                        <a:rPr lang="it-IT" sz="1200" b="1" u="none" strike="noStrike" dirty="0" err="1">
                          <a:effectLst/>
                        </a:rPr>
                        <a:t>used</a:t>
                      </a:r>
                      <a:r>
                        <a:rPr lang="it-IT" sz="1200" b="1" u="none" strike="noStrike" dirty="0">
                          <a:effectLst/>
                        </a:rPr>
                        <a:t> Euro 16.212,00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5713797C-9F54-E24C-0E6D-0126515AA233}"/>
              </a:ext>
            </a:extLst>
          </p:cNvPr>
          <p:cNvGraphicFramePr>
            <a:graphicFrameLocks noGrp="1"/>
          </p:cNvGraphicFramePr>
          <p:nvPr/>
        </p:nvGraphicFramePr>
        <p:xfrm>
          <a:off x="6023993" y="1432051"/>
          <a:ext cx="5334560" cy="1996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93215965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382502263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24012286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040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Nuovo motore K0 - 2 </a:t>
                      </a: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pill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+ memento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9.000,00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886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Price list 5 </a:t>
                      </a:r>
                      <a:r>
                        <a:rPr lang="it-IT" sz="1000" u="none" strike="noStrike" dirty="0" err="1">
                          <a:effectLst/>
                        </a:rPr>
                        <a:t>pill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5.000,00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417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ABC tecnico 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2082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 (Daniel)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7774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Sales Method X B2B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703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Sales Method X Manager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9155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Assessment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5.000,00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383011"/>
                  </a:ext>
                </a:extLst>
              </a:tr>
              <a:tr h="1960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0118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97.400,00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891820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A036C01F-DB87-6993-581B-327DB2CCC361}"/>
              </a:ext>
            </a:extLst>
          </p:cNvPr>
          <p:cNvGraphicFramePr>
            <a:graphicFrameLocks noGrp="1"/>
          </p:cNvGraphicFramePr>
          <p:nvPr/>
        </p:nvGraphicFramePr>
        <p:xfrm>
          <a:off x="407368" y="1569071"/>
          <a:ext cx="4680520" cy="5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61">
                  <a:extLst>
                    <a:ext uri="{9D8B030D-6E8A-4147-A177-3AD203B41FA5}">
                      <a16:colId xmlns:a16="http://schemas.microsoft.com/office/drawing/2014/main" val="242618844"/>
                    </a:ext>
                  </a:extLst>
                </a:gridCol>
                <a:gridCol w="3129628">
                  <a:extLst>
                    <a:ext uri="{9D8B030D-6E8A-4147-A177-3AD203B41FA5}">
                      <a16:colId xmlns:a16="http://schemas.microsoft.com/office/drawing/2014/main" val="1142801515"/>
                    </a:ext>
                  </a:extLst>
                </a:gridCol>
                <a:gridCol w="1027431">
                  <a:extLst>
                    <a:ext uri="{9D8B030D-6E8A-4147-A177-3AD203B41FA5}">
                      <a16:colId xmlns:a16="http://schemas.microsoft.com/office/drawing/2014/main" val="1067082804"/>
                    </a:ext>
                  </a:extLst>
                </a:gridCol>
              </a:tblGrid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i="1" u="none" strike="noStrike" dirty="0">
                          <a:effectLst/>
                        </a:rPr>
                        <a:t>BARBIRATO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760321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84994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074516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205908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97784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Alfa Romeo 8 years Warranty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779281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Alfa Romeo New Tonale part 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806513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Connected</a:t>
                      </a:r>
                      <a:r>
                        <a:rPr lang="it-IT" sz="1000" u="none" strike="noStrike" dirty="0">
                          <a:effectLst/>
                        </a:rPr>
                        <a:t> Services i-DOUV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6080667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415144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 err="1">
                          <a:effectLst/>
                        </a:rPr>
                        <a:t>Leapmotor</a:t>
                      </a:r>
                      <a:r>
                        <a:rPr lang="en-US" sz="1000" u="none" strike="noStrike" dirty="0">
                          <a:effectLst/>
                        </a:rPr>
                        <a:t> C10 AWD 6 800v battery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349998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18649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Connected</a:t>
                      </a:r>
                      <a:r>
                        <a:rPr lang="it-IT" sz="1000" u="none" strike="noStrike" dirty="0">
                          <a:effectLst/>
                        </a:rPr>
                        <a:t> Services FLEET Management Platform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66991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MY'26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25881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Jeep 8 Years </a:t>
                      </a:r>
                      <a:r>
                        <a:rPr lang="it-IT" sz="1000" u="none" strike="noStrike" dirty="0" err="1">
                          <a:effectLst/>
                        </a:rPr>
                        <a:t>Warranty</a:t>
                      </a:r>
                      <a:r>
                        <a:rPr lang="it-IT" sz="1000" u="none" strike="noStrike" dirty="0">
                          <a:effectLst/>
                        </a:rPr>
                        <a:t> 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181567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108857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C.S. New EV features </a:t>
                      </a:r>
                      <a:r>
                        <a:rPr lang="en-US" sz="1000" u="none" strike="noStrike" dirty="0" err="1">
                          <a:effectLst/>
                        </a:rPr>
                        <a:t>ExP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410660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305660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Jeep </a:t>
                      </a:r>
                      <a:r>
                        <a:rPr lang="it-IT" sz="1000" u="none" strike="noStrike" dirty="0" err="1">
                          <a:effectLst/>
                        </a:rPr>
                        <a:t>Compass</a:t>
                      </a:r>
                      <a:r>
                        <a:rPr lang="it-IT" sz="1000" u="none" strike="noStrike" dirty="0">
                          <a:effectLst/>
                        </a:rPr>
                        <a:t> </a:t>
                      </a:r>
                      <a:r>
                        <a:rPr lang="it-IT" sz="1000" u="none" strike="noStrike" dirty="0" err="1">
                          <a:effectLst/>
                        </a:rPr>
                        <a:t>Altitude</a:t>
                      </a:r>
                      <a:r>
                        <a:rPr lang="it-IT" sz="1000" u="none" strike="noStrike" dirty="0">
                          <a:effectLst/>
                        </a:rPr>
                        <a:t> 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79368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600 MY26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461287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GRANDE PANDA MY 26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661441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Tonale MCE </a:t>
                      </a:r>
                      <a:r>
                        <a:rPr lang="it-IT" sz="1000" u="none" strike="noStrike" dirty="0" err="1">
                          <a:effectLst/>
                        </a:rPr>
                        <a:t>Launch</a:t>
                      </a:r>
                      <a:r>
                        <a:rPr lang="it-IT" sz="1000" u="none" strike="noStrike" dirty="0">
                          <a:effectLst/>
                        </a:rPr>
                        <a:t> WBT Part 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88262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 dirty="0">
                          <a:effectLst/>
                        </a:rPr>
                        <a:t>AR Tonale MCE Pedagogical Kit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142772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7326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500 HYBRID TORINO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943972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B10 REEV Version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17844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85353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27079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120705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Synthesia Ficili video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582406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455787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198.800,00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887866"/>
                  </a:ext>
                </a:extLst>
              </a:tr>
              <a:tr h="13597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5" marR="6475" marT="647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199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5A9A8-B697-A908-C2BC-E24066F25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C86CBE9-BC3E-E3F1-E7CE-8D0882B7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FEABD6C-9596-8CD8-BAB4-B14421240EF1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442C6430-5C1D-762D-3982-5C42D686E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51226"/>
              </p:ext>
            </p:extLst>
          </p:nvPr>
        </p:nvGraphicFramePr>
        <p:xfrm>
          <a:off x="2294659" y="2194854"/>
          <a:ext cx="8193829" cy="3248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0488">
                  <a:extLst>
                    <a:ext uri="{9D8B030D-6E8A-4147-A177-3AD203B41FA5}">
                      <a16:colId xmlns:a16="http://schemas.microsoft.com/office/drawing/2014/main" val="3394986480"/>
                    </a:ext>
                  </a:extLst>
                </a:gridCol>
                <a:gridCol w="1478781">
                  <a:extLst>
                    <a:ext uri="{9D8B030D-6E8A-4147-A177-3AD203B41FA5}">
                      <a16:colId xmlns:a16="http://schemas.microsoft.com/office/drawing/2014/main" val="4116780259"/>
                    </a:ext>
                  </a:extLst>
                </a:gridCol>
                <a:gridCol w="3264560">
                  <a:extLst>
                    <a:ext uri="{9D8B030D-6E8A-4147-A177-3AD203B41FA5}">
                      <a16:colId xmlns:a16="http://schemas.microsoft.com/office/drawing/2014/main" val="7940941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SUNDRY EXPENSES </a:t>
                      </a:r>
                      <a:r>
                        <a:rPr lang="it-IT" sz="11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100" b="1" u="none" strike="noStrike" dirty="0">
                          <a:effectLst/>
                        </a:rPr>
                        <a:t> ( 7 days on Lavinia</a:t>
                      </a:r>
                    </a:p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CRIVELLARI FRANCE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284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HOTEL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235,43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1551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flight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667,23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3534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902,66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584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5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183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CRIVELLARI ROME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14477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Hotel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157,50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968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Train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153,00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345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310,50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69533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524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Markets </a:t>
                      </a:r>
                      <a:r>
                        <a:rPr lang="it-IT" sz="1100" u="none" strike="noStrike" dirty="0" err="1">
                          <a:effectLst/>
                        </a:rPr>
                        <a:t>Dinner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Bigi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675,00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617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962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AMOUNT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1.888,16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148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869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9972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02074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7D8B4-2F44-4E5D-138D-2B6A313DB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5955EC92-89C9-D05F-43CB-162D09726737}"/>
              </a:ext>
            </a:extLst>
          </p:cNvPr>
          <p:cNvSpPr/>
          <p:nvPr/>
        </p:nvSpPr>
        <p:spPr>
          <a:xfrm>
            <a:off x="3143672" y="2873940"/>
            <a:ext cx="6696744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48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THANK YOU FOR YOUR ATTENTION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40EEEFD-0119-5236-B16D-7F0EB8CC5E15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9799859A-2785-62C4-649B-7A6F2C4AD9BB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2AC1F53B-8103-2088-A3AD-0F35D9607116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581A67B2-1570-6641-FFD2-987E0404EF9C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CEB96083-BE95-A791-1EAE-B7CBAEBE2172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0C1813C-5741-3214-7FB1-97717A6F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384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503C28C-DCF0-6292-889D-A67E6A44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14</a:t>
            </a:fld>
            <a:endParaRPr lang="fr-FR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BD4938A-CBA1-95D6-45CD-38C7FC3F1E4C}"/>
              </a:ext>
            </a:extLst>
          </p:cNvPr>
          <p:cNvSpPr/>
          <p:nvPr/>
        </p:nvSpPr>
        <p:spPr>
          <a:xfrm>
            <a:off x="1091444" y="1556792"/>
            <a:ext cx="10009112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Meanwhile we are working on innovations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 and multimedia solutions.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s salespeople are working in a fast world full of meeting and deadlines, 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we are creating with Renzo and Dario some short and focused training videos designed to busy people who want to learn smartly with ready-to-use contents  and practical tips.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These micro-videos of maximum 7 minutes with avatar tutors will explain some specific topics in a summarized way with focus on practical competences. 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In this way we can produce more engaging, less textual materials suitable for faster and more engaging use</a:t>
            </a:r>
          </a:p>
          <a:p>
            <a:pPr algn="ctr">
              <a:buSzPts val="4000"/>
            </a:pPr>
            <a:endParaRPr lang="en-US" sz="24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36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49429"/>
              </p:ext>
            </p:extLst>
          </p:nvPr>
        </p:nvGraphicFramePr>
        <p:xfrm>
          <a:off x="1246461" y="1484784"/>
          <a:ext cx="7801868" cy="45578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ORDER AMOUNT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8196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4938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937.238,00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312.412,00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72838-E517-2277-292A-1265FEB99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F9A102E4-D376-0B98-D4FD-6F2F552FC451}"/>
              </a:ext>
            </a:extLst>
          </p:cNvPr>
          <p:cNvSpPr/>
          <p:nvPr/>
        </p:nvSpPr>
        <p:spPr>
          <a:xfrm>
            <a:off x="847136" y="558262"/>
            <a:ext cx="9425328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126CCEFC-CAE1-51C4-1E27-40C840948C5F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FB735E8B-96BA-1E60-0673-08E94EAFB79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46E9204F-D5ED-156E-1232-62D8E24C6507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FDEBE68E-916D-9AB1-43F8-DEEF4EC3AECC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26494B56-E46C-E19F-ADC3-E58A9DDD0E78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A254AEA-722C-D9B2-272C-FD4336F4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8B754FB-10B6-4833-4C2E-E416EF3848FE}"/>
              </a:ext>
            </a:extLst>
          </p:cNvPr>
          <p:cNvGraphicFramePr>
            <a:graphicFrameLocks noGrp="1"/>
          </p:cNvGraphicFramePr>
          <p:nvPr/>
        </p:nvGraphicFramePr>
        <p:xfrm>
          <a:off x="1127448" y="1772816"/>
          <a:ext cx="7801868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94735400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977489750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2466937910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294119737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440638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5115EA7-8873-E01C-385C-A8161B6E7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226098"/>
              </p:ext>
            </p:extLst>
          </p:nvPr>
        </p:nvGraphicFramePr>
        <p:xfrm>
          <a:off x="1127448" y="3573016"/>
          <a:ext cx="7801868" cy="36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3347316078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2359110165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258987747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387065134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937.238,00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129583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B2B5C854-43B8-0696-AA11-DC333EFEB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047627"/>
              </p:ext>
            </p:extLst>
          </p:nvPr>
        </p:nvGraphicFramePr>
        <p:xfrm>
          <a:off x="1142661" y="3905428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of the order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226.539,80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F0771A14-6B61-A041-E537-06C456146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04228"/>
              </p:ext>
            </p:extLst>
          </p:nvPr>
        </p:nvGraphicFramePr>
        <p:xfrm>
          <a:off x="1143478" y="2200586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Amount of projects in excel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863B73F8-AB77-5B53-C9AD-AA3E82356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346596"/>
              </p:ext>
            </p:extLst>
          </p:nvPr>
        </p:nvGraphicFramePr>
        <p:xfrm>
          <a:off x="1142661" y="2628900"/>
          <a:ext cx="7801868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244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5244796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1679828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Barbirato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674.550,00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469.227,80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14937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945992"/>
              </p:ext>
            </p:extLst>
          </p:nvPr>
        </p:nvGraphicFramePr>
        <p:xfrm>
          <a:off x="839416" y="4869160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Remaining order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33.851,35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337880"/>
              </p:ext>
            </p:extLst>
          </p:nvPr>
        </p:nvGraphicFramePr>
        <p:xfrm>
          <a:off x="867746" y="1989137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025/2025 Oct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029/2025 Nov Dec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06551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15.631,79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15.631,79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187923"/>
              </p:ext>
            </p:extLst>
          </p:nvPr>
        </p:nvGraphicFramePr>
        <p:xfrm>
          <a:off x="5749839" y="6318081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18743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the year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7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403125"/>
              </p:ext>
            </p:extLst>
          </p:nvPr>
        </p:nvGraphicFramePr>
        <p:xfrm>
          <a:off x="617435" y="2129313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965485"/>
              </p:ext>
            </p:extLst>
          </p:nvPr>
        </p:nvGraphicFramePr>
        <p:xfrm>
          <a:off x="617435" y="1412776"/>
          <a:ext cx="7710813" cy="5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8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572814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954932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9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New Compass part 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AR Logo 115° Anniversary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Connected Services ExP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Connected Services ExF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02190A8-DE1D-FB37-4742-085947E3C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454594"/>
              </p:ext>
            </p:extLst>
          </p:nvPr>
        </p:nvGraphicFramePr>
        <p:xfrm>
          <a:off x="5591945" y="1946869"/>
          <a:ext cx="4680519" cy="1584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7">
                  <a:extLst>
                    <a:ext uri="{9D8B030D-6E8A-4147-A177-3AD203B41FA5}">
                      <a16:colId xmlns:a16="http://schemas.microsoft.com/office/drawing/2014/main" val="374057309"/>
                    </a:ext>
                  </a:extLst>
                </a:gridCol>
                <a:gridCol w="3003085">
                  <a:extLst>
                    <a:ext uri="{9D8B030D-6E8A-4147-A177-3AD203B41FA5}">
                      <a16:colId xmlns:a16="http://schemas.microsoft.com/office/drawing/2014/main" val="95168826"/>
                    </a:ext>
                  </a:extLst>
                </a:gridCol>
                <a:gridCol w="1157377">
                  <a:extLst>
                    <a:ext uri="{9D8B030D-6E8A-4147-A177-3AD203B41FA5}">
                      <a16:colId xmlns:a16="http://schemas.microsoft.com/office/drawing/2014/main" val="1370600587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3741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500 trim strategy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23196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41429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600 trim strategy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10844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8 years warranty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74780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Ami Handover + video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5543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TRIS Handover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74018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205943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276815"/>
              </p:ext>
            </p:extLst>
          </p:nvPr>
        </p:nvGraphicFramePr>
        <p:xfrm>
          <a:off x="6456040" y="4868009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246.000,00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3409950" algn="l"/>
                        </a:tabLst>
                        <a:defRPr/>
                      </a:pPr>
                      <a:r>
                        <a:rPr lang="it-IT" sz="1200" b="1" u="none" strike="noStrike" dirty="0" err="1">
                          <a:effectLst/>
                        </a:rPr>
                        <a:t>Remaining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to be </a:t>
                      </a:r>
                      <a:r>
                        <a:rPr lang="it-IT" sz="1200" b="1" u="none" strike="noStrike" dirty="0" err="1">
                          <a:effectLst/>
                        </a:rPr>
                        <a:t>used</a:t>
                      </a:r>
                      <a:r>
                        <a:rPr lang="it-IT" sz="1200" b="1" u="none" strike="noStrike" dirty="0">
                          <a:effectLst/>
                        </a:rPr>
                        <a:t> Euro 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1222</Words>
  <Application>Microsoft Office PowerPoint</Application>
  <PresentationFormat>Widescreen</PresentationFormat>
  <Paragraphs>514</Paragraphs>
  <Slides>14</Slides>
  <Notes>4</Notes>
  <HiddenSlides>5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DINEngschrift-Alternate</vt:lpstr>
      <vt:lpstr>Montserrat</vt:lpstr>
      <vt:lpstr>Abel</vt:lpstr>
      <vt:lpstr>Aptos Narrow</vt:lpstr>
      <vt:lpstr>Calibri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1120</cp:revision>
  <cp:lastPrinted>2025-12-01T13:17:12Z</cp:lastPrinted>
  <dcterms:modified xsi:type="dcterms:W3CDTF">2025-12-01T13:18:27Z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