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82" r:id="rId4"/>
    <p:sldId id="383" r:id="rId5"/>
    <p:sldId id="384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82"/>
            <p14:sldId id="383"/>
            <p14:sldId id="3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97" d="100"/>
          <a:sy n="97" d="100"/>
        </p:scale>
        <p:origin x="102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162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344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July 22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nd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928131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-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5157D76-ED1C-853F-892B-4CF426C16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12604"/>
              </p:ext>
            </p:extLst>
          </p:nvPr>
        </p:nvGraphicFramePr>
        <p:xfrm>
          <a:off x="1246460" y="1484784"/>
          <a:ext cx="8089900" cy="4883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5214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9081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7065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383214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ORDER AMOUNT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8196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018/2025 June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246.623,20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312.413,00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AMOUNT OF PROJECTS COMPLETED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315.830,20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888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Remaining amount 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937.237,00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AMOUNT OF PROJECTS IN PROGRESS TO BE INVOICED</a:t>
                      </a:r>
                    </a:p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257.517,40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D924B27-DA0E-8F87-7A5E-408CC4722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39174"/>
              </p:ext>
            </p:extLst>
          </p:nvPr>
        </p:nvGraphicFramePr>
        <p:xfrm>
          <a:off x="6096000" y="6357718"/>
          <a:ext cx="5006754" cy="32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6711">
                  <a:extLst>
                    <a:ext uri="{9D8B030D-6E8A-4147-A177-3AD203B41FA5}">
                      <a16:colId xmlns:a16="http://schemas.microsoft.com/office/drawing/2014/main" val="4274192306"/>
                    </a:ext>
                  </a:extLst>
                </a:gridCol>
                <a:gridCol w="1710043">
                  <a:extLst>
                    <a:ext uri="{9D8B030D-6E8A-4147-A177-3AD203B41FA5}">
                      <a16:colId xmlns:a16="http://schemas.microsoft.com/office/drawing/2014/main" val="55290958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Can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we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the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Variable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costs Q2 item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312.413,00 ?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4258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09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5A9A8-B697-A908-C2BC-E24066F25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C86CBE9-BC3E-E3F1-E7CE-8D0882B7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29AF34A-3F9D-4596-6682-386DEB5CE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317840"/>
              </p:ext>
            </p:extLst>
          </p:nvPr>
        </p:nvGraphicFramePr>
        <p:xfrm>
          <a:off x="5663952" y="4950647"/>
          <a:ext cx="4392488" cy="32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2246">
                  <a:extLst>
                    <a:ext uri="{9D8B030D-6E8A-4147-A177-3AD203B41FA5}">
                      <a16:colId xmlns:a16="http://schemas.microsoft.com/office/drawing/2014/main" val="4274192306"/>
                    </a:ext>
                  </a:extLst>
                </a:gridCol>
                <a:gridCol w="1500242">
                  <a:extLst>
                    <a:ext uri="{9D8B030D-6E8A-4147-A177-3AD203B41FA5}">
                      <a16:colId xmlns:a16="http://schemas.microsoft.com/office/drawing/2014/main" val="55290958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Can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we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 the </a:t>
                      </a:r>
                      <a:r>
                        <a:rPr lang="it-IT" sz="1200" b="1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remaining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119.250,00?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42580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CFEABD6C-9596-8CD8-BAB4-B14421240EF1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-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786F866-BD27-7EDA-C1AA-A65216BF7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30897"/>
              </p:ext>
            </p:extLst>
          </p:nvPr>
        </p:nvGraphicFramePr>
        <p:xfrm>
          <a:off x="1014477" y="1785422"/>
          <a:ext cx="5539894" cy="2812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854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51388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471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-June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119.250,00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939899"/>
                  </a:ext>
                </a:extLst>
              </a:tr>
              <a:tr h="3187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January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105.988,93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8486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Remaining amount 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119.250,00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545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835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from August to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85.450,99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908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6098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0023" y="313820"/>
            <a:ext cx="10806577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resources situation -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5D33282-F1EB-7131-2F64-6F7B80539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431187"/>
              </p:ext>
            </p:extLst>
          </p:nvPr>
        </p:nvGraphicFramePr>
        <p:xfrm>
          <a:off x="911424" y="1492678"/>
          <a:ext cx="9145015" cy="475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3161">
                  <a:extLst>
                    <a:ext uri="{9D8B030D-6E8A-4147-A177-3AD203B41FA5}">
                      <a16:colId xmlns:a16="http://schemas.microsoft.com/office/drawing/2014/main" val="2991212630"/>
                    </a:ext>
                  </a:extLst>
                </a:gridCol>
                <a:gridCol w="2187784">
                  <a:extLst>
                    <a:ext uri="{9D8B030D-6E8A-4147-A177-3AD203B41FA5}">
                      <a16:colId xmlns:a16="http://schemas.microsoft.com/office/drawing/2014/main" val="3859872535"/>
                    </a:ext>
                  </a:extLst>
                </a:gridCol>
                <a:gridCol w="1450724">
                  <a:extLst>
                    <a:ext uri="{9D8B030D-6E8A-4147-A177-3AD203B41FA5}">
                      <a16:colId xmlns:a16="http://schemas.microsoft.com/office/drawing/2014/main" val="3685306512"/>
                    </a:ext>
                  </a:extLst>
                </a:gridCol>
                <a:gridCol w="1372727">
                  <a:extLst>
                    <a:ext uri="{9D8B030D-6E8A-4147-A177-3AD203B41FA5}">
                      <a16:colId xmlns:a16="http://schemas.microsoft.com/office/drawing/2014/main" val="461902108"/>
                    </a:ext>
                  </a:extLst>
                </a:gridCol>
                <a:gridCol w="967149">
                  <a:extLst>
                    <a:ext uri="{9D8B030D-6E8A-4147-A177-3AD203B41FA5}">
                      <a16:colId xmlns:a16="http://schemas.microsoft.com/office/drawing/2014/main" val="2724384783"/>
                    </a:ext>
                  </a:extLst>
                </a:gridCol>
                <a:gridCol w="1123139">
                  <a:extLst>
                    <a:ext uri="{9D8B030D-6E8A-4147-A177-3AD203B41FA5}">
                      <a16:colId xmlns:a16="http://schemas.microsoft.com/office/drawing/2014/main" val="154558644"/>
                    </a:ext>
                  </a:extLst>
                </a:gridCol>
                <a:gridCol w="1310331">
                  <a:extLst>
                    <a:ext uri="{9D8B030D-6E8A-4147-A177-3AD203B41FA5}">
                      <a16:colId xmlns:a16="http://schemas.microsoft.com/office/drawing/2014/main" val="1810135350"/>
                    </a:ext>
                  </a:extLst>
                </a:gridCol>
              </a:tblGrid>
              <a:tr h="13643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Month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ACTIVITY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DAYS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COST X DAY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MANAGER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PRICE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771136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 err="1">
                          <a:effectLst/>
                        </a:rPr>
                        <a:t>January</a:t>
                      </a:r>
                      <a:r>
                        <a:rPr lang="it-IT" sz="1100" u="none" strike="noStrike" dirty="0">
                          <a:effectLst/>
                        </a:rPr>
                        <a:t>-</a:t>
                      </a:r>
                      <a:r>
                        <a:rPr lang="it-IT" sz="1100" u="none" strike="noStrike" dirty="0" err="1">
                          <a:effectLst/>
                        </a:rPr>
                        <a:t>February</a:t>
                      </a:r>
                      <a:r>
                        <a:rPr lang="it-IT" sz="1100" u="none" strike="noStrike" dirty="0">
                          <a:effectLst/>
                        </a:rPr>
                        <a:t>-March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909656"/>
                  </a:ext>
                </a:extLst>
              </a:tr>
              <a:tr h="5877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January-February-March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(Lavinia Crivellari)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12.397,56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15.268,26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23766"/>
                  </a:ext>
                </a:extLst>
              </a:tr>
              <a:tr h="862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38774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5.018,06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5.018,06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82378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(Stefano Genovesio)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363,53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7.270,60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7.270,60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117669"/>
                  </a:ext>
                </a:extLst>
              </a:tr>
              <a:tr h="1605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890700"/>
                  </a:ext>
                </a:extLst>
              </a:tr>
              <a:tr h="54572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680538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 - June - July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17+20+23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295,18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17.710,80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17.710,80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28334"/>
                  </a:ext>
                </a:extLst>
              </a:tr>
              <a:tr h="4815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 err="1">
                          <a:effectLst/>
                        </a:rPr>
                        <a:t>May</a:t>
                      </a:r>
                      <a:r>
                        <a:rPr lang="it-IT" sz="1100" u="none" strike="noStrike" dirty="0">
                          <a:effectLst/>
                        </a:rPr>
                        <a:t> - June - </a:t>
                      </a:r>
                      <a:r>
                        <a:rPr lang="it-IT" sz="1100" u="none" strike="noStrike" dirty="0" err="1">
                          <a:effectLst/>
                        </a:rPr>
                        <a:t>July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(Stefano Genovesio)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17+20+20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363,53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20.721,21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20.721,21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036041"/>
                  </a:ext>
                </a:extLst>
              </a:tr>
              <a:tr h="1492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91557"/>
                  </a:ext>
                </a:extLst>
              </a:tr>
              <a:tr h="1605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r>
                        <a:rPr lang="it-IT" sz="1100" b="1" u="none" strike="noStrike" dirty="0">
                          <a:effectLst/>
                        </a:rPr>
                        <a:t> up to JULY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105.988,93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729627"/>
                  </a:ext>
                </a:extLst>
              </a:tr>
              <a:tr h="14927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25" marR="8025" marT="80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19362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10C21B4E-3353-C193-43D0-8BD814A30C5B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DETAIL - ACTIVITY DONE UNTIL JULY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814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544FF2B-49B3-3052-B485-670466BAFE8E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/>
              <a:t>DETAIL - </a:t>
            </a:r>
            <a:r>
              <a:rPr lang="it-IT" sz="1400" b="1" u="none" strike="noStrike" dirty="0">
                <a:effectLst/>
              </a:rPr>
              <a:t>ACTIVITY TO BE DONE FROM AUGUST TO DECEMBER</a:t>
            </a:r>
            <a:endParaRPr lang="en-US" dirty="0"/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62806295-7925-AB6B-B7F0-1FFBF1B43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234594"/>
              </p:ext>
            </p:extLst>
          </p:nvPr>
        </p:nvGraphicFramePr>
        <p:xfrm>
          <a:off x="911424" y="1575520"/>
          <a:ext cx="9073008" cy="4377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443">
                  <a:extLst>
                    <a:ext uri="{9D8B030D-6E8A-4147-A177-3AD203B41FA5}">
                      <a16:colId xmlns:a16="http://schemas.microsoft.com/office/drawing/2014/main" val="3342189086"/>
                    </a:ext>
                  </a:extLst>
                </a:gridCol>
                <a:gridCol w="2141934">
                  <a:extLst>
                    <a:ext uri="{9D8B030D-6E8A-4147-A177-3AD203B41FA5}">
                      <a16:colId xmlns:a16="http://schemas.microsoft.com/office/drawing/2014/main" val="1275742576"/>
                    </a:ext>
                  </a:extLst>
                </a:gridCol>
                <a:gridCol w="1362050">
                  <a:extLst>
                    <a:ext uri="{9D8B030D-6E8A-4147-A177-3AD203B41FA5}">
                      <a16:colId xmlns:a16="http://schemas.microsoft.com/office/drawing/2014/main" val="1942627817"/>
                    </a:ext>
                  </a:extLst>
                </a:gridCol>
                <a:gridCol w="1288821">
                  <a:extLst>
                    <a:ext uri="{9D8B030D-6E8A-4147-A177-3AD203B41FA5}">
                      <a16:colId xmlns:a16="http://schemas.microsoft.com/office/drawing/2014/main" val="3131341596"/>
                    </a:ext>
                  </a:extLst>
                </a:gridCol>
                <a:gridCol w="908032">
                  <a:extLst>
                    <a:ext uri="{9D8B030D-6E8A-4147-A177-3AD203B41FA5}">
                      <a16:colId xmlns:a16="http://schemas.microsoft.com/office/drawing/2014/main" val="122737730"/>
                    </a:ext>
                  </a:extLst>
                </a:gridCol>
                <a:gridCol w="1054490">
                  <a:extLst>
                    <a:ext uri="{9D8B030D-6E8A-4147-A177-3AD203B41FA5}">
                      <a16:colId xmlns:a16="http://schemas.microsoft.com/office/drawing/2014/main" val="717752611"/>
                    </a:ext>
                  </a:extLst>
                </a:gridCol>
                <a:gridCol w="1230238">
                  <a:extLst>
                    <a:ext uri="{9D8B030D-6E8A-4147-A177-3AD203B41FA5}">
                      <a16:colId xmlns:a16="http://schemas.microsoft.com/office/drawing/2014/main" val="3783720743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Month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ACTIVITY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DAYS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>
                          <a:effectLst/>
                        </a:rPr>
                        <a:t>COST X DAY (€)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>
                          <a:effectLst/>
                        </a:rPr>
                        <a:t>MANAGER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PRICE (€)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817468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August-</a:t>
                      </a:r>
                      <a:r>
                        <a:rPr lang="it-IT" sz="1100" u="none" strike="noStrike" dirty="0" err="1">
                          <a:effectLst/>
                        </a:rPr>
                        <a:t>September</a:t>
                      </a:r>
                      <a:r>
                        <a:rPr lang="it-IT" sz="1100" u="none" strike="noStrike" dirty="0">
                          <a:effectLst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3rd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84814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August-September-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(Lavinia Crivellari)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6+22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8.265,04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8.265,04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558863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August-September-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 dirty="0">
                          <a:effectLst/>
                        </a:rPr>
                      </a:br>
                      <a:r>
                        <a:rPr lang="en-US" sz="1100" u="none" strike="noStrike" dirty="0">
                          <a:effectLst/>
                        </a:rPr>
                        <a:t>(Stefano Genovesio)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6+22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363,53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10.178,84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Barbirato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10.178,84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455963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230415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4rd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296020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23+18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12.102,38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D'Aquino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12.102,38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236034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October- November-December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(Stefano Genovesio)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23+18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363,53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14.904,73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Barbirato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14.904,73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154992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585904"/>
                  </a:ext>
                </a:extLst>
              </a:tr>
              <a:tr h="353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 dirty="0">
                          <a:effectLst/>
                        </a:rPr>
                        <a:t>Total amount from August to December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85.450,99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790588"/>
                  </a:ext>
                </a:extLst>
              </a:tr>
              <a:tr h="176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26" marR="8826" marT="882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686485"/>
                  </a:ext>
                </a:extLst>
              </a:tr>
            </a:tbl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32ED3E3D-A38A-4530-76FE-57A0F67D063A}"/>
              </a:ext>
            </a:extLst>
          </p:cNvPr>
          <p:cNvSpPr/>
          <p:nvPr/>
        </p:nvSpPr>
        <p:spPr>
          <a:xfrm>
            <a:off x="690023" y="313820"/>
            <a:ext cx="10806577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resources situation -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50674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455</Words>
  <Application>Microsoft Office PowerPoint</Application>
  <PresentationFormat>Widescreen</PresentationFormat>
  <Paragraphs>183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DINEngschrift-Alternate</vt:lpstr>
      <vt:lpstr>Abel</vt:lpstr>
      <vt:lpstr>Calibri</vt:lpstr>
      <vt:lpstr>Aptos Narrow</vt:lpstr>
      <vt:lpstr>Montserrat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933</cp:revision>
  <cp:lastPrinted>2025-05-20T09:08:09Z</cp:lastPrinted>
  <dcterms:modified xsi:type="dcterms:W3CDTF">2025-07-22T15:59:10Z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